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67" r:id="rId6"/>
    <p:sldId id="259" r:id="rId7"/>
    <p:sldId id="264" r:id="rId8"/>
    <p:sldId id="262" r:id="rId9"/>
    <p:sldId id="260" r:id="rId10"/>
    <p:sldId id="268" r:id="rId11"/>
    <p:sldId id="261" r:id="rId12"/>
    <p:sldId id="265" r:id="rId13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664E00"/>
    <a:srgbClr val="987400"/>
    <a:srgbClr val="A88000"/>
    <a:srgbClr val="866600"/>
    <a:srgbClr val="B4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09" autoAdjust="0"/>
  </p:normalViewPr>
  <p:slideViewPr>
    <p:cSldViewPr>
      <p:cViewPr varScale="1">
        <p:scale>
          <a:sx n="103" d="100"/>
          <a:sy n="103" d="100"/>
        </p:scale>
        <p:origin x="-426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90328-8DE4-4CDE-9C6B-1C1819AE59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54902-AD75-49B8-9B3B-C982EF47A44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54902-AD75-49B8-9B3B-C982EF47A4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A069-11D6-4E73-919D-FA4DDF8106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01985-5BC8-46E9-A2C4-BFCC08C121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1ppt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157636" y="1992406"/>
            <a:ext cx="61206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8463" y="314553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anose="02020603050405020304" pitchFamily="18" charset="0"/>
              </a:rPr>
              <a:t>标题</a:t>
            </a:r>
            <a:r>
              <a:rPr lang="en-US" altLang="zh-CN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anose="02020603050405020304" pitchFamily="18" charset="0"/>
              </a:rPr>
              <a:t>文字内容</a:t>
            </a:r>
            <a:endParaRPr lang="zh-CN" altLang="en-US" sz="2400" dirty="0">
              <a:solidFill>
                <a:schemeClr val="bg1"/>
              </a:solidFill>
              <a:latin typeface="汉仪行楷简" pitchFamily="49" charset="-122"/>
              <a:ea typeface="汉仪行楷简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31162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38950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46738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954526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662314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370104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辩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2157635" y="1995145"/>
            <a:ext cx="61206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31161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538949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246737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954525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662313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370103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辩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58463" y="361997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anose="02020603050405020304" pitchFamily="18" charset="0"/>
              </a:rPr>
              <a:t>答辩人：某某</a:t>
            </a:r>
            <a:endParaRPr lang="zh-CN" altLang="en-US" sz="2400" dirty="0">
              <a:solidFill>
                <a:schemeClr val="bg1"/>
              </a:solidFill>
              <a:latin typeface="汉仪行楷简" pitchFamily="49" charset="-122"/>
              <a:ea typeface="汉仪行楷简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653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8" presetClass="emph" presetSubtype="0" de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9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decel="60000" fill="hold" grpId="2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1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0000" fill="hold" grpId="3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13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grpId="4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5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5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5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accel="653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20" dur="6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2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24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27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29" dur="7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7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34" dur="6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36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38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4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43" dur="7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48" dur="6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50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52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5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57" dur="7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7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accel="6530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2" dur="6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8" presetClass="emph" presetSubtype="0" decel="60000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64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decel="6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66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8" presetClass="emph" presetSubtype="0" decel="60000" fill="hold" grpId="3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6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decel="50000" fill="hold" grpId="4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10" presetClass="exit" presetSubtype="0" fill="hold" grpId="5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75" dur="6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77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8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79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1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82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84" dur="7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7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89" dur="6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91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9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95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96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98" dur="7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7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103" dur="6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10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10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9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110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12" dur="7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17" presetID="8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900000">
                                          <p:cBhvr>
                                            <p:cTn id="118" dur="3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fill="hold" grpId="2" nodeType="withEffect" p14:presetBounceEnd="68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 2.22222E-6 L 0 0.36305 " pathEditMode="relative" rAng="0" ptsTypes="AA" p14:bounceEnd="68000">
                                          <p:cBhvr>
                                            <p:cTn id="1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8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8" presetClass="emph" presetSubtype="0" fill="hold" grpId="1" nodeType="withEffect" p14:presetBounceEnd="100000">
                                      <p:stCondLst>
                                        <p:cond delay="300"/>
                                      </p:stCondLst>
                                      <p:childTnLst>
                                        <p:animRot by="900000" p14:bounceEnd="100000">
                                          <p:cBhvr>
                                            <p:cTn id="12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3" fill="hold">
                          <p:stCondLst>
                            <p:cond delay="indefinite"/>
                          </p:stCondLst>
                          <p:childTnLst>
                            <p:par>
                              <p:cTn id="1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5" presetID="42" presetClass="path" presetSubtype="0" accel="50000" decel="50000" fill="hold" grpId="3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5 0.36194 L 0.37795 0.36028 " pathEditMode="relative" rAng="0" ptsTypes="AA">
                                          <p:cBhvr>
                                            <p:cTn id="1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906" y="-8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7" grpId="1"/>
          <p:bldP spid="17" grpId="2"/>
          <p:bldP spid="17" grpId="3"/>
          <p:bldP spid="17" grpId="4"/>
          <p:bldP spid="17" grpId="5"/>
          <p:bldP spid="18" grpId="0"/>
          <p:bldP spid="18" grpId="1"/>
          <p:bldP spid="18" grpId="2"/>
          <p:bldP spid="18" grpId="3"/>
          <p:bldP spid="6" grpId="0"/>
          <p:bldP spid="6" grpId="1"/>
          <p:bldP spid="6" grpId="2"/>
          <p:bldP spid="6" grpId="3"/>
          <p:bldP spid="6" grpId="4"/>
          <p:bldP spid="6" grpId="5"/>
          <p:bldP spid="8" grpId="0"/>
          <p:bldP spid="8" grpId="1"/>
          <p:bldP spid="8" grpId="2"/>
          <p:bldP spid="8" grpId="3"/>
          <p:bldP spid="8" grpId="4"/>
          <p:bldP spid="8" grpId="5"/>
          <p:bldP spid="10" grpId="0"/>
          <p:bldP spid="10" grpId="1"/>
          <p:bldP spid="10" grpId="2"/>
          <p:bldP spid="10" grpId="3"/>
          <p:bldP spid="10" grpId="4"/>
          <p:bldP spid="10" grpId="5"/>
          <p:bldP spid="12" grpId="0"/>
          <p:bldP spid="12" grpId="1"/>
          <p:bldP spid="12" grpId="2"/>
          <p:bldP spid="12" grpId="3"/>
          <p:bldP spid="12" grpId="4"/>
          <p:bldP spid="12" grpId="5"/>
          <p:bldP spid="14" grpId="0"/>
          <p:bldP spid="14" grpId="1"/>
          <p:bldP spid="14" grpId="2"/>
          <p:bldP spid="14" grpId="3"/>
          <p:bldP spid="14" grpId="4"/>
          <p:bldP spid="14" grpId="5"/>
          <p:bldP spid="16" grpId="0"/>
          <p:bldP spid="16" grpId="1"/>
          <p:bldP spid="16" grpId="2"/>
          <p:bldP spid="16" grpId="3"/>
          <p:bldP spid="16" grpId="4"/>
          <p:bldP spid="16" grpId="5"/>
          <p:bldP spid="27" grpId="0"/>
          <p:bldP spid="27" grpId="1"/>
          <p:bldP spid="27" grpId="2"/>
          <p:bldP spid="27" grpId="3"/>
          <p:bldP spid="27" grpId="4"/>
          <p:bldP spid="27" grpId="5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653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8" presetClass="emph" presetSubtype="0" de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9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decel="60000" fill="hold" grpId="2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1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0000" fill="hold" grpId="3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13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grpId="4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5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5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5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accel="653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20" dur="6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2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24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27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29" dur="7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7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34" dur="6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36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38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4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43" dur="7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48" dur="6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50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52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5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57" dur="7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7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accel="6530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2" dur="6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8" presetClass="emph" presetSubtype="0" decel="60000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64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decel="6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66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8" presetClass="emph" presetSubtype="0" decel="60000" fill="hold" grpId="3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6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decel="50000" fill="hold" grpId="4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10" presetClass="exit" presetSubtype="0" fill="hold" grpId="5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75" dur="6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77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8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79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1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82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84" dur="7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7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89" dur="6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91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9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95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96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98" dur="7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7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accel="653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103" dur="6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10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10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9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110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12" dur="7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17" presetID="8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900000">
                                          <p:cBhvr>
                                            <p:cTn id="118" dur="3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fill="hold" grpId="2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 2.22222E-6 L 0 0.36305 " pathEditMode="relative" rAng="0" ptsTypes="AA">
                                          <p:cBhvr>
                                            <p:cTn id="1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8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8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900000">
                                          <p:cBhvr>
                                            <p:cTn id="12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3" fill="hold">
                          <p:stCondLst>
                            <p:cond delay="indefinite"/>
                          </p:stCondLst>
                          <p:childTnLst>
                            <p:par>
                              <p:cTn id="1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5" presetID="42" presetClass="path" presetSubtype="0" accel="50000" decel="50000" fill="hold" grpId="3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5 0.36194 L 0.37795 0.36028 " pathEditMode="relative" rAng="0" ptsTypes="AA">
                                          <p:cBhvr>
                                            <p:cTn id="1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906" y="-8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7" grpId="1"/>
          <p:bldP spid="17" grpId="2"/>
          <p:bldP spid="17" grpId="3"/>
          <p:bldP spid="17" grpId="4"/>
          <p:bldP spid="17" grpId="5"/>
          <p:bldP spid="18" grpId="0"/>
          <p:bldP spid="18" grpId="1"/>
          <p:bldP spid="18" grpId="2"/>
          <p:bldP spid="18" grpId="3"/>
          <p:bldP spid="6" grpId="0"/>
          <p:bldP spid="6" grpId="1"/>
          <p:bldP spid="6" grpId="2"/>
          <p:bldP spid="6" grpId="3"/>
          <p:bldP spid="6" grpId="4"/>
          <p:bldP spid="6" grpId="5"/>
          <p:bldP spid="8" grpId="0"/>
          <p:bldP spid="8" grpId="1"/>
          <p:bldP spid="8" grpId="2"/>
          <p:bldP spid="8" grpId="3"/>
          <p:bldP spid="8" grpId="4"/>
          <p:bldP spid="8" grpId="5"/>
          <p:bldP spid="10" grpId="0"/>
          <p:bldP spid="10" grpId="1"/>
          <p:bldP spid="10" grpId="2"/>
          <p:bldP spid="10" grpId="3"/>
          <p:bldP spid="10" grpId="4"/>
          <p:bldP spid="10" grpId="5"/>
          <p:bldP spid="12" grpId="0"/>
          <p:bldP spid="12" grpId="1"/>
          <p:bldP spid="12" grpId="2"/>
          <p:bldP spid="12" grpId="3"/>
          <p:bldP spid="12" grpId="4"/>
          <p:bldP spid="12" grpId="5"/>
          <p:bldP spid="14" grpId="0"/>
          <p:bldP spid="14" grpId="1"/>
          <p:bldP spid="14" grpId="2"/>
          <p:bldP spid="14" grpId="3"/>
          <p:bldP spid="14" grpId="4"/>
          <p:bldP spid="14" grpId="5"/>
          <p:bldP spid="16" grpId="0"/>
          <p:bldP spid="16" grpId="1"/>
          <p:bldP spid="16" grpId="2"/>
          <p:bldP spid="16" grpId="3"/>
          <p:bldP spid="16" grpId="4"/>
          <p:bldP spid="16" grpId="5"/>
          <p:bldP spid="27" grpId="0"/>
          <p:bldP spid="27" grpId="1"/>
          <p:bldP spid="27" grpId="2"/>
          <p:bldP spid="27" grpId="3"/>
          <p:bldP spid="27" grpId="4"/>
          <p:bldP spid="27" grpId="5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50410" y="-740618"/>
            <a:ext cx="285752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07600" y="-740618"/>
            <a:ext cx="71438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6052" y="-740616"/>
            <a:ext cx="14287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20366" y="-740616"/>
            <a:ext cx="2143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64856" y="-740616"/>
            <a:ext cx="7143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50410" y="2259756"/>
            <a:ext cx="285752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09505" y="2259756"/>
            <a:ext cx="71438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07322" y="2259756"/>
            <a:ext cx="142876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1001" y="2259756"/>
            <a:ext cx="214314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66761" y="2259756"/>
            <a:ext cx="71438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72068" y="1804634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</a:t>
            </a:r>
            <a:endParaRPr lang="zh-CN" altLang="en-US" sz="6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4156" y="2012928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</a:t>
            </a:r>
            <a:endParaRPr lang="zh-CN" altLang="en-US" sz="6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50410" y="-740616"/>
            <a:ext cx="285752" cy="264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007600" y="-740616"/>
            <a:ext cx="71438" cy="264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06052" y="-740616"/>
            <a:ext cx="142876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520366" y="-740616"/>
            <a:ext cx="214314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864856" y="-740616"/>
            <a:ext cx="71438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xit" presetSubtype="4" accel="5000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300"/>
                            </p:stCondLst>
                            <p:childTnLst>
                              <p:par>
                                <p:cTn id="67" presetID="55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5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5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2499685" y="4905523"/>
            <a:ext cx="260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Title: </a:t>
            </a:r>
            <a:r>
              <a:rPr lang="en-US" altLang="zh-CN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</a:t>
            </a:r>
            <a:endParaRPr lang="zh-CN" alt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70420" y="5161756"/>
            <a:ext cx="3350219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89352" y="5161756"/>
            <a:ext cx="3350219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979712" y="3001516"/>
            <a:ext cx="1300087" cy="216024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979712" y="1201316"/>
            <a:ext cx="1008112" cy="18002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987824" y="1201316"/>
            <a:ext cx="2736304" cy="216024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724128" y="1417340"/>
            <a:ext cx="1224136" cy="2160240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5889352" y="3577580"/>
            <a:ext cx="1058912" cy="1584176"/>
          </a:xfrm>
          <a:prstGeom prst="line">
            <a:avLst/>
          </a:prstGeom>
          <a:ln w="57150">
            <a:solidFill>
              <a:srgbClr val="FFC000"/>
            </a:solidFill>
            <a:headEnd type="non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191148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92251" y="453873"/>
            <a:ext cx="1391146" cy="144309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618961" y="284255"/>
            <a:ext cx="2210333" cy="2195321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实证验证模型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299521" y="2885028"/>
            <a:ext cx="1252314" cy="12990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72641" y="2281436"/>
            <a:ext cx="1527151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63698 0.0047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40" y="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14427 -0.37889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2" y="-18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37889 L -0.03402 -0.69389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5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-0.69389 L 0.26528 -0.65611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1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28 -0.65611 L 0.39914 -0.2908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18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14 -0.2775 L 0.28091 -0.0002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3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091 -0.00084 L 0.69046 -0.0008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3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3" grpId="0" animBg="1"/>
      <p:bldP spid="4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808425" y="1849388"/>
            <a:ext cx="1527151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70420" y="5161756"/>
            <a:ext cx="1042020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71600" y="2641476"/>
            <a:ext cx="1800200" cy="252028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771800" y="2641476"/>
            <a:ext cx="1008112" cy="912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315236" y="2650604"/>
            <a:ext cx="1417004" cy="912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32240" y="2659732"/>
            <a:ext cx="936104" cy="2502024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68344" y="5161756"/>
            <a:ext cx="1584176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0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076E-6 L 0.09444 -0.00083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4 -0.00083 L 0.29132 -0.44169 " pathEditMode="relative" rAng="0" ptsTypes="AA">
                                      <p:cBhvr>
                                        <p:cTn id="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44169 L 0.40156 -0.44169 " pathEditMode="relative" rAng="0" ptsTypes="AA">
                                      <p:cBhvr>
                                        <p:cTn id="1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75 -0.44169 C 0.39513 -0.45141 0.39757 -0.46113 0.39878 -0.47084 C 0.4 -0.48139 0.39843 -0.49361 0.40208 -0.50249 C 0.40555 -0.51166 0.41041 -0.51582 0.41527 -0.52359 C 0.41736 -0.5347 0.41979 -0.53498 0.42517 -0.54219 C 0.43072 -0.54913 0.43541 -0.55802 0.4401 -0.56635 C 0.44375 -0.57218 0.44288 -0.57634 0.44843 -0.5794 C 0.45225 -0.58106 0.45625 -0.58134 0.46007 -0.58217 C 0.46736 -0.58606 0.47447 -0.58883 0.48159 -0.59244 C 0.50243 -0.58939 0.50052 -0.58661 0.51805 -0.57662 C 0.5217 -0.57468 0.52604 -0.5744 0.52968 -0.57134 C 0.53784 -0.56496 0.53177 -0.56829 0.53802 -0.56079 C 0.54132 -0.55691 0.54809 -0.55025 0.54809 -0.54997 C 0.5526 -0.5397 0.55538 -0.52887 0.55972 -0.51832 C 0.56145 -0.50666 0.56267 -0.49555 0.56788 -0.48667 C 0.57135 -0.47084 0.57465 -0.45585 0.57465 -0.43892 " pathEditMode="relative" rAng="0" ptsTypes="fffffffffffffffA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74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465 -0.43892 L 0.72447 -0.44169 " pathEditMode="relative" rAng="0" ptsTypes="AA">
                                      <p:cBhvr>
                                        <p:cTn id="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447 -0.44169 L 0.82673 -0.00083 " pathEditMode="relative" rAng="0" ptsTypes="AA">
                                      <p:cBhvr>
                                        <p:cTn id="2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673 -0.00083 L 1.00798 -0.00083 " pathEditMode="relative" rAng="0" ptsTypes="AA">
                                      <p:cBhvr>
                                        <p:cTn id="25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19165155">
            <a:off x="-848426" y="318618"/>
            <a:ext cx="3600400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品牌资产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955884" y="-1768002"/>
            <a:ext cx="1930400" cy="1457150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20272" y="-735648"/>
              <a:ext cx="1845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Firm-based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0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84213" y="1906652"/>
            <a:ext cx="1511300" cy="1511300"/>
            <a:chOff x="684213" y="1906652"/>
            <a:chExt cx="1511300" cy="1511300"/>
          </a:xfrm>
        </p:grpSpPr>
        <p:sp>
          <p:nvSpPr>
            <p:cNvPr id="34" name="椭圆​​ 2"/>
            <p:cNvSpPr/>
            <p:nvPr/>
          </p:nvSpPr>
          <p:spPr>
            <a:xfrm>
              <a:off x="684213" y="1906652"/>
              <a:ext cx="1511300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​​ 11"/>
            <p:cNvSpPr>
              <a:spLocks noChangeArrowheads="1"/>
            </p:cNvSpPr>
            <p:nvPr/>
          </p:nvSpPr>
          <p:spPr bwMode="auto">
            <a:xfrm>
              <a:off x="723426" y="2459102"/>
              <a:ext cx="14312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itchFamily="34" charset="-122"/>
                </a:rPr>
                <a:t>Firm-based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25863" y="1916177"/>
            <a:ext cx="1944687" cy="1943100"/>
            <a:chOff x="3725863" y="1916177"/>
            <a:chExt cx="1944687" cy="1943100"/>
          </a:xfrm>
        </p:grpSpPr>
        <p:sp>
          <p:nvSpPr>
            <p:cNvPr id="47" name="椭圆​​ 3"/>
            <p:cNvSpPr/>
            <p:nvPr/>
          </p:nvSpPr>
          <p:spPr>
            <a:xfrm>
              <a:off x="3725863" y="1916177"/>
              <a:ext cx="1944687" cy="19431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​​ 12"/>
            <p:cNvSpPr>
              <a:spLocks noChangeArrowheads="1"/>
            </p:cNvSpPr>
            <p:nvPr/>
          </p:nvSpPr>
          <p:spPr bwMode="auto">
            <a:xfrm>
              <a:off x="3845060" y="2694052"/>
              <a:ext cx="17459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itchFamily="34" charset="-122"/>
                </a:rPr>
                <a:t>Brand Equity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19925" y="1906652"/>
            <a:ext cx="1512888" cy="1511300"/>
            <a:chOff x="7019925" y="1906652"/>
            <a:chExt cx="1512888" cy="1511300"/>
          </a:xfrm>
        </p:grpSpPr>
        <p:sp>
          <p:nvSpPr>
            <p:cNvPr id="48" name="椭圆​​ 4"/>
            <p:cNvSpPr/>
            <p:nvPr/>
          </p:nvSpPr>
          <p:spPr>
            <a:xfrm>
              <a:off x="7019925" y="1906652"/>
              <a:ext cx="1512888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​​ 13"/>
            <p:cNvSpPr>
              <a:spLocks noChangeArrowheads="1"/>
            </p:cNvSpPr>
            <p:nvPr/>
          </p:nvSpPr>
          <p:spPr bwMode="auto">
            <a:xfrm>
              <a:off x="7105685" y="2353444"/>
              <a:ext cx="13985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itchFamily="34" charset="-122"/>
                </a:rPr>
                <a:t>Consumer-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endParaRPr>
            </a:p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itchFamily="34" charset="-122"/>
                </a:rPr>
                <a:t>based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5" name="直接连接符 4"/>
          <p:cNvCxnSpPr>
            <a:stCxn id="34" idx="6"/>
            <a:endCxn id="47" idx="2"/>
          </p:cNvCxnSpPr>
          <p:nvPr/>
        </p:nvCxnSpPr>
        <p:spPr>
          <a:xfrm>
            <a:off x="2195513" y="2662302"/>
            <a:ext cx="1530350" cy="2254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endCxn id="48" idx="2"/>
          </p:cNvCxnSpPr>
          <p:nvPr/>
        </p:nvCxnSpPr>
        <p:spPr>
          <a:xfrm flipV="1">
            <a:off x="5704809" y="2662302"/>
            <a:ext cx="1315116" cy="29850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6907194" y="-1768002"/>
            <a:ext cx="2057294" cy="1457150"/>
            <a:chOff x="6913226" y="-1669310"/>
            <a:chExt cx="2057294" cy="1457150"/>
          </a:xfrm>
        </p:grpSpPr>
        <p:sp>
          <p:nvSpPr>
            <p:cNvPr id="60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913226" y="-716598"/>
              <a:ext cx="20572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 smtClean="0">
                  <a:solidFill>
                    <a:schemeClr val="bg1"/>
                  </a:solidFill>
                </a:rPr>
                <a:t>Consumer-based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cxnSp>
          <p:nvCxnSpPr>
            <p:cNvPr id="64" name="直接连接符​​ 22"/>
            <p:cNvCxnSpPr>
              <a:stCxn id="60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​​ 23"/>
            <p:cNvCxnSpPr>
              <a:stCxn id="61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07083 -0.00084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0084 L 0.07083 -0.6813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3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6" grpId="0" animBg="1"/>
      <p:bldP spid="4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15752" y="2078523"/>
            <a:ext cx="35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Add Explanation Here</a:t>
            </a:r>
            <a:endParaRPr lang="zh-CN" altLang="en-US" sz="24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6353191" y="539556"/>
            <a:ext cx="3600400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产品伤害危机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04783" y="-1766455"/>
            <a:ext cx="1930400" cy="1457150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69483" y="-735648"/>
              <a:ext cx="17753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Main Point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605742" y="5065685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22222E-6 L -1.38889E-6 -0.55639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783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path" presetSubtype="0" accel="50000" decel="50000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7" dur="100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8" presetClass="emph" presetSubtype="0" fill="hold" grpId="1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 p14:bounceEnd="68000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decel="50000" fill="hold" grpId="2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3.33333E-6 -2.22222E-6 L 0.38541 -2.22222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27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3" grpId="0" animBg="1"/>
          <p:bldP spid="13" grpId="1" animBg="1"/>
          <p:bldP spid="13" grpId="2" animBg="1"/>
          <p:bldP spid="25" grpId="0" animBg="1"/>
          <p:bldP spid="2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22222E-6 L -1.38889E-6 -0.55639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783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path" presetSubtype="0" accel="50000" decel="50000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7" dur="100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8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decel="50000" fill="hold" grpId="2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3.33333E-6 -2.22222E-6 L 0.38541 -2.22222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27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3" grpId="0" animBg="1"/>
          <p:bldP spid="13" grpId="1" animBg="1"/>
          <p:bldP spid="13" grpId="2" animBg="1"/>
          <p:bldP spid="25" grpId="0" animBg="1"/>
          <p:bldP spid="25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076" y="244461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模板网 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www.1ppt.com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8519" y="534194"/>
            <a:ext cx="4709562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产品伤害危机对品牌资产的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6024 -0.00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93646 0.0044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2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/>
      <p:bldP spid="4" grpId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963787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Explanation Here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燕尾形 14"/>
          <p:cNvSpPr/>
          <p:nvPr/>
        </p:nvSpPr>
        <p:spPr bwMode="auto">
          <a:xfrm>
            <a:off x="-1476672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47517 0.0041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2890417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7724" y="192139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Explanation Here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4885433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7724" y="192139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jellylover</a:t>
            </a: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模型建立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实证研究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结论局限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WPS 演示</Application>
  <PresentationFormat>全屏显示(16:10)</PresentationFormat>
  <Paragraphs>125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汉仪行楷简</vt:lpstr>
      <vt:lpstr>Times New Roman</vt:lpstr>
      <vt:lpstr>Arial Unicode MS</vt:lpstr>
      <vt:lpstr>黑体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Noah</dc:creator>
  <cp:lastModifiedBy>wuhan</cp:lastModifiedBy>
  <cp:revision>92</cp:revision>
  <dcterms:created xsi:type="dcterms:W3CDTF">2011-02-15T16:08:00Z</dcterms:created>
  <dcterms:modified xsi:type="dcterms:W3CDTF">2017-07-28T08:16:44Z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