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7" r:id="rId4"/>
    <p:sldId id="267" r:id="rId5"/>
    <p:sldId id="259" r:id="rId6"/>
    <p:sldId id="264" r:id="rId7"/>
    <p:sldId id="262" r:id="rId8"/>
    <p:sldId id="260" r:id="rId9"/>
    <p:sldId id="268" r:id="rId10"/>
    <p:sldId id="261" r:id="rId11"/>
    <p:sldId id="265" r:id="rId12"/>
    <p:sldId id="269" r:id="rId13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664E00"/>
    <a:srgbClr val="987400"/>
    <a:srgbClr val="A88000"/>
    <a:srgbClr val="866600"/>
    <a:srgbClr val="B4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09" autoAdjust="0"/>
  </p:normalViewPr>
  <p:slideViewPr>
    <p:cSldViewPr>
      <p:cViewPr>
        <p:scale>
          <a:sx n="35" d="100"/>
          <a:sy n="35" d="100"/>
        </p:scale>
        <p:origin x="-2376" y="-91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998D60E-986F-4BF8-85F9-E4FA10B45317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F4900E-F4D4-4931-B2EC-474D5B9B5B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86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EC984D-99A7-40BB-A496-BCCF5D03698E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3CD54-042F-4D08-A438-022801754A77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9494B-AD89-4D3B-BAFE-B8512ABDB6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541B4-CC23-422F-ACC0-9B0D6799F6F3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C132-4190-4EE6-890B-826DEBD5BF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37681-49A1-4C05-ABF6-3AD58FE40FB0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FA673-D640-4C37-833E-884A15D2D5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45732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66981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1963280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817563"/>
            <a:ext cx="4027487" cy="44780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17563"/>
            <a:ext cx="4027488" cy="44780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41240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80108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4461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06774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6592380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ED8FA-C956-4F8A-9600-26B4F9B48A9F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A5A11-1FDF-4B94-93CA-740B60B994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8820645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53403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96574"/>
            <a:ext cx="2051050" cy="51990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4" y="96574"/>
            <a:ext cx="6003925" cy="51990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75628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6A507-904E-42B9-9AC3-6D358384F6D6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A64F1-06C8-4AAD-B06F-DD6C3009CF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8926A-1700-46E5-AAE6-6803BA6D5D61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E4992-4D69-4C8C-98FE-EA4BFDB0D5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9707E-5401-44C3-A6B6-BD661A17AD68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15371-E75A-476F-8A09-DF25BE8259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B1A1-F6E6-44FF-B0A0-C87CD949BC9B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BB3FA-F63A-4D70-AE68-9A04A699C1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F7729-6C3E-47A7-8FCB-D6EA645DD2AC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C4D7A-6EBF-4AE8-9A5A-DAA15B2C71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7989-1B86-42A0-8E27-1D451AFD9B0D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B2C96-7739-40D9-AEA6-021563E892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3F42-C69D-41E5-80BA-64268B736E09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C43A-BB04-40EB-A36E-6EA93CA683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1FE2CD6-5154-4EBE-BF08-9F9CC8B93B72}" type="datetimeFigureOut">
              <a:rPr lang="zh-CN" altLang="en-US"/>
              <a:pPr>
                <a:defRPr/>
              </a:pPr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2B6D17C-1787-4A8A-B30F-7EA6B3D9E2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微软雅黑"/>
          <a:ea typeface="微软雅黑"/>
          <a:cs typeface="微软雅黑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微软雅黑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4" y="96574"/>
            <a:ext cx="8207375" cy="54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817563"/>
            <a:ext cx="8207375" cy="447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</a:p>
        </p:txBody>
      </p:sp>
    </p:spTree>
    <p:extLst>
      <p:ext uri="{BB962C8B-B14F-4D97-AF65-F5344CB8AC3E}">
        <p14:creationId xmlns:p14="http://schemas.microsoft.com/office/powerpoint/2010/main" val="126528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157413" y="1992313"/>
            <a:ext cx="612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本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59150" y="2857500"/>
            <a:ext cx="23683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Title: </a:t>
            </a:r>
            <a:r>
              <a:rPr lang="en-US" altLang="zh-CN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zh-CN" altLang="en-US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教程网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30513" y="1992313"/>
            <a:ext cx="647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科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38538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生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46563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毕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954588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业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62613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答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370638" y="1992313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辩</a:t>
            </a:r>
          </a:p>
        </p:txBody>
      </p:sp>
      <p:sp>
        <p:nvSpPr>
          <p:cNvPr id="14345" name="Rectangle 7"/>
          <p:cNvSpPr>
            <a:spLocks noChangeArrowheads="1"/>
          </p:cNvSpPr>
          <p:nvPr/>
        </p:nvSpPr>
        <p:spPr bwMode="auto">
          <a:xfrm>
            <a:off x="2157413" y="1995488"/>
            <a:ext cx="612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本</a:t>
            </a:r>
          </a:p>
        </p:txBody>
      </p:sp>
      <p:sp>
        <p:nvSpPr>
          <p:cNvPr id="14346" name="矩形 20"/>
          <p:cNvSpPr>
            <a:spLocks noChangeArrowheads="1"/>
          </p:cNvSpPr>
          <p:nvPr/>
        </p:nvSpPr>
        <p:spPr bwMode="auto">
          <a:xfrm>
            <a:off x="2830513" y="1995488"/>
            <a:ext cx="647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科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347" name="矩形 21"/>
          <p:cNvSpPr>
            <a:spLocks noChangeArrowheads="1"/>
          </p:cNvSpPr>
          <p:nvPr/>
        </p:nvSpPr>
        <p:spPr bwMode="auto">
          <a:xfrm>
            <a:off x="3538538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生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348" name="矩形 22"/>
          <p:cNvSpPr>
            <a:spLocks noChangeArrowheads="1"/>
          </p:cNvSpPr>
          <p:nvPr/>
        </p:nvSpPr>
        <p:spPr bwMode="auto">
          <a:xfrm>
            <a:off x="4246563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毕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349" name="矩形 23"/>
          <p:cNvSpPr>
            <a:spLocks noChangeArrowheads="1"/>
          </p:cNvSpPr>
          <p:nvPr/>
        </p:nvSpPr>
        <p:spPr bwMode="auto">
          <a:xfrm>
            <a:off x="4954588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业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350" name="矩形 24"/>
          <p:cNvSpPr>
            <a:spLocks noChangeArrowheads="1"/>
          </p:cNvSpPr>
          <p:nvPr/>
        </p:nvSpPr>
        <p:spPr bwMode="auto">
          <a:xfrm>
            <a:off x="5662613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答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4351" name="矩形 25"/>
          <p:cNvSpPr>
            <a:spLocks noChangeArrowheads="1"/>
          </p:cNvSpPr>
          <p:nvPr/>
        </p:nvSpPr>
        <p:spPr bwMode="auto">
          <a:xfrm>
            <a:off x="6370638" y="1995488"/>
            <a:ext cx="6461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FFFF"/>
                </a:solidFill>
                <a:latin typeface="微软雅黑"/>
                <a:ea typeface="微软雅黑"/>
                <a:cs typeface="微软雅黑"/>
              </a:rPr>
              <a:t>辩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81450" y="3332163"/>
            <a:ext cx="13604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jellylover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65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4700000">
                                      <p:cBhvr>
                                        <p:cTn id="6" dur="5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50"/>
                            </p:stCondLst>
                            <p:childTnLst>
                              <p:par>
                                <p:cTn id="8" presetID="8" presetClass="emph" presetSubtype="0" decel="6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9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decel="60000" fill="hold" grpId="2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-6600000">
                                      <p:cBhvr>
                                        <p:cTn id="11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decel="6000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6000000">
                                      <p:cBhvr>
                                        <p:cTn id="13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4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15" dur="5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5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mph" presetSubtype="0" accel="65333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animRot by="14700000">
                                      <p:cBhvr>
                                        <p:cTn id="20" dur="6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22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2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2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29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mph" presetSubtype="0" accel="65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34" dur="6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3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38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50"/>
                            </p:stCondLst>
                            <p:childTnLst>
                              <p:par>
                                <p:cTn id="40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41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8" presetClass="emph" presetSubtype="0" accel="65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48" dur="6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5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5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50"/>
                            </p:stCondLst>
                            <p:childTnLst>
                              <p:par>
                                <p:cTn id="54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5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57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mph" presetSubtype="0" accel="65333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-14700000">
                                      <p:cBhvr>
                                        <p:cTn id="62" dur="6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decel="6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7200000">
                                      <p:cBhvr>
                                        <p:cTn id="64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decel="6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600000">
                                      <p:cBhvr>
                                        <p:cTn id="66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decel="60000" fill="hold" grpId="3" nodeType="withEffect">
                                  <p:stCondLst>
                                    <p:cond delay="350"/>
                                  </p:stCondLst>
                                  <p:childTnLst>
                                    <p:animRot by="6000000">
                                      <p:cBhvr>
                                        <p:cTn id="68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4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5" nodeType="withEffect">
                                  <p:stCondLst>
                                    <p:cond delay="3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8" presetClass="emph" presetSubtype="0" accel="65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75" dur="6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7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79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8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84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8" presetClass="emph" presetSubtype="0" accel="65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89" dur="6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9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93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50"/>
                            </p:stCondLst>
                            <p:childTnLst>
                              <p:par>
                                <p:cTn id="95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96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98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8" presetClass="emph" presetSubtype="0" accel="65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4700000">
                                      <p:cBhvr>
                                        <p:cTn id="103" dur="6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decel="60000" fill="hold" grpId="1" nodeType="withEffect">
                                  <p:stCondLst>
                                    <p:cond delay="650"/>
                                  </p:stCondLst>
                                  <p:childTnLst>
                                    <p:animRot by="-7200000">
                                      <p:cBhvr>
                                        <p:cTn id="105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decel="60000" fill="hold" grpId="2" nodeType="withEffect">
                                  <p:stCondLst>
                                    <p:cond delay="950"/>
                                  </p:stCondLst>
                                  <p:childTnLst>
                                    <p:animRot by="6600000">
                                      <p:cBhvr>
                                        <p:cTn id="107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350"/>
                            </p:stCondLst>
                            <p:childTnLst>
                              <p:par>
                                <p:cTn id="109" presetID="8" presetClass="emph" presetSubtype="0" decel="6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6000000">
                                      <p:cBhvr>
                                        <p:cTn id="110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27746E-6 L 1.94444E-6 0.60277 " pathEditMode="relative" rAng="0" ptsTypes="AA">
                                      <p:cBhvr>
                                        <p:cTn id="112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127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50"/>
                            </p:stCondLst>
                            <p:childTnLst>
                              <p:par>
                                <p:cTn id="11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118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 2.22222E-6 L 0 0.36305 " pathEditMode="relative" rAng="0" ptsTypes="AA">
                                      <p:cBhvr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139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900000">
                                      <p:cBhvr>
                                        <p:cTn id="12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36194 L 0.37795 0.36028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7" grpId="2"/>
      <p:bldP spid="17" grpId="3"/>
      <p:bldP spid="17" grpId="4"/>
      <p:bldP spid="17" grpId="5"/>
      <p:bldP spid="18" grpId="0"/>
      <p:bldP spid="18" grpId="1"/>
      <p:bldP spid="18" grpId="2"/>
      <p:bldP spid="18" grpId="3"/>
      <p:bldP spid="6" grpId="0"/>
      <p:bldP spid="6" grpId="1"/>
      <p:bldP spid="6" grpId="2"/>
      <p:bldP spid="6" grpId="3"/>
      <p:bldP spid="6" grpId="4"/>
      <p:bldP spid="6" grpId="5"/>
      <p:bldP spid="8" grpId="0"/>
      <p:bldP spid="8" grpId="1"/>
      <p:bldP spid="8" grpId="2"/>
      <p:bldP spid="8" grpId="3"/>
      <p:bldP spid="8" grpId="4"/>
      <p:bldP spid="8" grpId="5"/>
      <p:bldP spid="10" grpId="0"/>
      <p:bldP spid="10" grpId="1"/>
      <p:bldP spid="10" grpId="2"/>
      <p:bldP spid="10" grpId="3"/>
      <p:bldP spid="10" grpId="4"/>
      <p:bldP spid="10" grpId="5"/>
      <p:bldP spid="12" grpId="0"/>
      <p:bldP spid="12" grpId="1"/>
      <p:bldP spid="12" grpId="2"/>
      <p:bldP spid="12" grpId="3"/>
      <p:bldP spid="12" grpId="4"/>
      <p:bldP spid="12" grpId="5"/>
      <p:bldP spid="14" grpId="0"/>
      <p:bldP spid="14" grpId="1"/>
      <p:bldP spid="14" grpId="2"/>
      <p:bldP spid="14" grpId="3"/>
      <p:bldP spid="14" grpId="4"/>
      <p:bldP spid="14" grpId="5"/>
      <p:bldP spid="16" grpId="0"/>
      <p:bldP spid="16" grpId="1"/>
      <p:bldP spid="16" grpId="2"/>
      <p:bldP spid="16" grpId="3"/>
      <p:bldP spid="16" grpId="4"/>
      <p:bldP spid="16" grpId="5"/>
      <p:bldP spid="27" grpId="0"/>
      <p:bldP spid="27" grpId="1"/>
      <p:bldP spid="27" grpId="2"/>
      <p:bldP spid="27" grpId="3"/>
      <p:bldP spid="27" grpId="4"/>
      <p:bldP spid="27" grpId="5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49913" y="-741363"/>
            <a:ext cx="28575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07100" y="-741363"/>
            <a:ext cx="71438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5550" y="-741363"/>
            <a:ext cx="142875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19863" y="-741363"/>
            <a:ext cx="21431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64350" y="-741363"/>
            <a:ext cx="71438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49913" y="2259013"/>
            <a:ext cx="285750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10275" y="2259013"/>
            <a:ext cx="71438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07138" y="2259013"/>
            <a:ext cx="142875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1450" y="2259013"/>
            <a:ext cx="214313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67525" y="2259013"/>
            <a:ext cx="71438" cy="3667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72100" y="1804988"/>
            <a:ext cx="1000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C000"/>
                </a:solidFill>
                <a:latin typeface="黑体" pitchFamily="2" charset="-122"/>
                <a:ea typeface="黑体" pitchFamily="2" charset="-122"/>
              </a:rPr>
              <a:t>谢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64263" y="2012950"/>
            <a:ext cx="1000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FFC000"/>
                </a:solidFill>
                <a:latin typeface="黑体" pitchFamily="2" charset="-122"/>
                <a:ea typeface="黑体" pitchFamily="2" charset="-122"/>
              </a:rPr>
              <a:t>谢</a:t>
            </a:r>
          </a:p>
        </p:txBody>
      </p:sp>
      <p:sp>
        <p:nvSpPr>
          <p:cNvPr id="18" name="矩形 17"/>
          <p:cNvSpPr/>
          <p:nvPr/>
        </p:nvSpPr>
        <p:spPr>
          <a:xfrm>
            <a:off x="5649913" y="-741363"/>
            <a:ext cx="285750" cy="26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007100" y="-741363"/>
            <a:ext cx="71438" cy="26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05550" y="-741363"/>
            <a:ext cx="142875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519863" y="-741363"/>
            <a:ext cx="214312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864350" y="-741363"/>
            <a:ext cx="71438" cy="2786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34468" y="1131590"/>
            <a:ext cx="2349500" cy="25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2" presetClass="exit" presetSubtype="4" accel="5000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55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5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400"/>
                            </p:stCondLst>
                            <p:childTnLst>
                              <p:par>
                                <p:cTn id="9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6" y="396875"/>
            <a:ext cx="8207375" cy="541073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accent2"/>
                </a:solidFill>
              </a:rPr>
              <a:t>声明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68316" y="1805782"/>
            <a:ext cx="4103687" cy="1408907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buClr>
                <a:srgbClr val="E20000"/>
              </a:buClr>
              <a:buSzPct val="60000"/>
              <a:buFont typeface="Wingdings" pitchFamily="2" charset="2"/>
              <a:buNone/>
            </a:pPr>
            <a:r>
              <a:rPr lang="zh-CN" altLang="en-US" sz="1400" b="1">
                <a:solidFill>
                  <a:srgbClr val="000000"/>
                </a:solidFill>
                <a:ea typeface="微软雅黑" pitchFamily="34" charset="-122"/>
              </a:rPr>
              <a:t>可以在下列情况使用</a:t>
            </a: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zh-CN" altLang="en-US" sz="1000" b="1">
              <a:solidFill>
                <a:srgbClr val="5F5F5F"/>
              </a:solidFill>
              <a:ea typeface="微软雅黑" pitchFamily="34" charset="-122"/>
            </a:endParaRP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不限次数的用于您个人</a:t>
            </a:r>
            <a:r>
              <a:rPr lang="en-US" altLang="zh-CN" sz="1000" b="1">
                <a:solidFill>
                  <a:srgbClr val="5F5F5F"/>
                </a:solidFill>
                <a:ea typeface="微软雅黑" pitchFamily="34" charset="-122"/>
              </a:rPr>
              <a:t>/</a:t>
            </a: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公司、企业的商业演示。</a:t>
            </a: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拷贝模板中的内容用于其它幻灯片母版中使用。</a:t>
            </a:r>
          </a:p>
          <a:p>
            <a:pPr fontAlgn="ctr">
              <a:lnSpc>
                <a:spcPct val="120000"/>
              </a:lnSpc>
              <a:spcBef>
                <a:spcPct val="20000"/>
              </a:spcBef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en-US" altLang="zh-CN" sz="1000" b="1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0" y="1800490"/>
            <a:ext cx="4103688" cy="1408907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buClr>
                <a:srgbClr val="E20000"/>
              </a:buClr>
              <a:buSzPct val="60000"/>
              <a:buFont typeface="Wingdings" pitchFamily="2" charset="2"/>
              <a:buNone/>
            </a:pPr>
            <a:r>
              <a:rPr lang="zh-CN" altLang="en-US" sz="1400" b="1">
                <a:solidFill>
                  <a:srgbClr val="000000"/>
                </a:solidFill>
                <a:ea typeface="微软雅黑" pitchFamily="34" charset="-122"/>
              </a:rPr>
              <a:t>不可以在以下情况使用</a:t>
            </a: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zh-CN" altLang="en-US" sz="800" b="1">
              <a:solidFill>
                <a:srgbClr val="5F5F5F"/>
              </a:solidFill>
              <a:ea typeface="微软雅黑" pitchFamily="34" charset="-122"/>
            </a:endParaRP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用于任何形式的在线付费下载。</a:t>
            </a: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收集整理我们发布的免费资源后，用于各种形式的付费下载。</a:t>
            </a:r>
          </a:p>
          <a:p>
            <a:pPr fontAlgn="ctr">
              <a:lnSpc>
                <a:spcPct val="150000"/>
              </a:lnSpc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  <a:ea typeface="微软雅黑" pitchFamily="34" charset="-122"/>
              </a:rPr>
              <a:t>收集整理我们发布的免费资源后，刻录光碟销售。</a:t>
            </a:r>
            <a:endParaRPr lang="zh-CN" altLang="en-GB" sz="1000" b="1">
              <a:solidFill>
                <a:srgbClr val="5F5F5F"/>
              </a:solidFill>
              <a:ea typeface="微软雅黑" pitchFamily="34" charset="-122"/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468316" y="3495146"/>
            <a:ext cx="8207375" cy="916782"/>
          </a:xfrm>
          <a:prstGeom prst="rect">
            <a:avLst/>
          </a:prstGeom>
          <a:solidFill>
            <a:srgbClr val="EAEAEA"/>
          </a:solidFill>
          <a:ln w="6350" algn="ctr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en-US" altLang="zh-CN" sz="1000" b="1">
              <a:solidFill>
                <a:srgbClr val="5F5F5F"/>
              </a:solidFill>
              <a:ea typeface="微软雅黑" pitchFamily="34" charset="-122"/>
            </a:endParaRPr>
          </a:p>
        </p:txBody>
      </p:sp>
      <p:pic>
        <p:nvPicPr>
          <p:cNvPr id="10246" name="Picture 10" descr="png-0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85157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1" descr="png-06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85157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矩形 2"/>
          <p:cNvSpPr>
            <a:spLocks noChangeArrowheads="1"/>
          </p:cNvSpPr>
          <p:nvPr/>
        </p:nvSpPr>
        <p:spPr bwMode="auto">
          <a:xfrm>
            <a:off x="2267790" y="3599657"/>
            <a:ext cx="4659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</a:rPr>
              <a:t>随时欢迎您访问 </a:t>
            </a:r>
            <a:r>
              <a:rPr lang="en-US" altLang="zh-CN" sz="16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教程网 </a:t>
            </a:r>
            <a:r>
              <a:rPr lang="en-GB" altLang="zh-CN" sz="1400" b="1" u="sng">
                <a:solidFill>
                  <a:srgbClr val="800000"/>
                </a:solidFill>
                <a:latin typeface="微软雅黑" pitchFamily="34" charset="-122"/>
                <a:ea typeface="微软雅黑" pitchFamily="34" charset="-122"/>
              </a:rPr>
              <a:t>http://www.pptok.com</a:t>
            </a:r>
            <a:endParaRPr lang="en-US" altLang="zh-CN" sz="1000" b="1">
              <a:solidFill>
                <a:srgbClr val="5F5F5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66" y="3840429"/>
            <a:ext cx="2809875" cy="60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316" y="1178563"/>
            <a:ext cx="5703887" cy="35086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 anchor="ctr" anchorCtr="0">
            <a:spAutoFit/>
          </a:bodyPr>
          <a:lstStyle/>
          <a:p>
            <a:pPr fontAlgn="ctr">
              <a:lnSpc>
                <a:spcPct val="120000"/>
              </a:lnSpc>
              <a:spcBef>
                <a:spcPct val="20000"/>
              </a:spcBef>
              <a:buClr>
                <a:srgbClr val="E20000"/>
              </a:buClr>
              <a:buSzPct val="60000"/>
            </a:pPr>
            <a:r>
              <a:rPr lang="zh-CN" altLang="en-US" sz="1400" b="1">
                <a:solidFill>
                  <a:srgbClr val="C00000"/>
                </a:solidFill>
                <a:latin typeface="微软雅黑"/>
                <a:ea typeface="微软雅黑"/>
              </a:rPr>
              <a:t>本</a:t>
            </a:r>
            <a:r>
              <a:rPr lang="en-US" altLang="zh-CN" sz="1400" b="1">
                <a:solidFill>
                  <a:srgbClr val="C00000"/>
                </a:solidFill>
                <a:latin typeface="微软雅黑"/>
                <a:ea typeface="微软雅黑"/>
              </a:rPr>
              <a:t>PPT</a:t>
            </a:r>
            <a:r>
              <a:rPr lang="zh-CN" altLang="en-US" sz="1400" b="1">
                <a:solidFill>
                  <a:srgbClr val="C00000"/>
                </a:solidFill>
                <a:latin typeface="微软雅黑"/>
                <a:ea typeface="微软雅黑"/>
              </a:rPr>
              <a:t>由</a:t>
            </a:r>
            <a:r>
              <a:rPr lang="en-US" altLang="zh-CN" sz="1400" b="1">
                <a:solidFill>
                  <a:srgbClr val="C00000"/>
                </a:solidFill>
                <a:latin typeface="微软雅黑"/>
                <a:ea typeface="微软雅黑"/>
              </a:rPr>
              <a:t>PPT</a:t>
            </a:r>
            <a:r>
              <a:rPr lang="zh-CN" altLang="en-US" sz="1400" b="1">
                <a:solidFill>
                  <a:srgbClr val="C00000"/>
                </a:solidFill>
                <a:latin typeface="微软雅黑"/>
                <a:ea typeface="微软雅黑"/>
              </a:rPr>
              <a:t>教程网收集整理，版权属原作者所有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468316" y="1246188"/>
            <a:ext cx="8207375" cy="292388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buClr>
                <a:srgbClr val="E20000"/>
              </a:buClr>
              <a:buSzPct val="60000"/>
              <a:buFont typeface="Wingdings" pitchFamily="2" charset="2"/>
              <a:buNone/>
            </a:pPr>
            <a:endParaRPr lang="zh-CN" altLang="en-US" sz="1400" b="1">
              <a:solidFill>
                <a:srgbClr val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0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-2500313" y="4905375"/>
            <a:ext cx="23683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Title: </a:t>
            </a:r>
            <a:r>
              <a:rPr lang="en-US" altLang="zh-CN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PPT</a:t>
            </a:r>
            <a:r>
              <a:rPr lang="zh-CN" altLang="en-US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教程网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69850" y="5160963"/>
            <a:ext cx="3349625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89625" y="5160963"/>
            <a:ext cx="3349625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979613" y="3001963"/>
            <a:ext cx="1300162" cy="215900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979613" y="1201738"/>
            <a:ext cx="1008062" cy="1800225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987675" y="1201738"/>
            <a:ext cx="2736850" cy="21590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724525" y="1417638"/>
            <a:ext cx="1223963" cy="2160587"/>
          </a:xfrm>
          <a:prstGeom prst="line">
            <a:avLst/>
          </a:prstGeom>
          <a:ln w="571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5889625" y="3578225"/>
            <a:ext cx="1058863" cy="1582738"/>
          </a:xfrm>
          <a:prstGeom prst="line">
            <a:avLst/>
          </a:prstGeom>
          <a:ln w="57150">
            <a:solidFill>
              <a:srgbClr val="FFC000"/>
            </a:solidFill>
            <a:headEnd type="non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3190875" y="505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292350" y="454025"/>
            <a:ext cx="1390650" cy="1443038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  <p:sp>
        <p:nvSpPr>
          <p:cNvPr id="45" name="椭圆 44"/>
          <p:cNvSpPr/>
          <p:nvPr/>
        </p:nvSpPr>
        <p:spPr>
          <a:xfrm>
            <a:off x="4619625" y="284163"/>
            <a:ext cx="2209800" cy="219551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实证验证模型</a:t>
            </a:r>
          </a:p>
        </p:txBody>
      </p:sp>
      <p:sp>
        <p:nvSpPr>
          <p:cNvPr id="46" name="椭圆 45"/>
          <p:cNvSpPr/>
          <p:nvPr/>
        </p:nvSpPr>
        <p:spPr>
          <a:xfrm>
            <a:off x="6299200" y="2884488"/>
            <a:ext cx="1252538" cy="130016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43" name="椭圆 42"/>
          <p:cNvSpPr/>
          <p:nvPr/>
        </p:nvSpPr>
        <p:spPr>
          <a:xfrm>
            <a:off x="1173163" y="2281238"/>
            <a:ext cx="1527175" cy="1584325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63698 0.0047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40" y="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3333E-6 L -0.14427 -0.37889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2" y="-18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37889 L -0.03402 -0.69389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15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-0.69389 L 0.26528 -0.65611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1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528 -0.65611 L 0.39914 -0.29084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18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914 -0.2775 L 0.28091 -0.0002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13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091 -0.00084 L 0.69046 -0.0008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3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3" grpId="0" animBg="1"/>
      <p:bldP spid="4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808413" y="1849438"/>
            <a:ext cx="1527175" cy="1584325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-69850" y="5160963"/>
            <a:ext cx="1041400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971550" y="2641600"/>
            <a:ext cx="1800225" cy="2519363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771775" y="2641600"/>
            <a:ext cx="1008063" cy="9525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314950" y="2651125"/>
            <a:ext cx="1417638" cy="793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732588" y="2659063"/>
            <a:ext cx="935037" cy="250190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67625" y="5160963"/>
            <a:ext cx="1584325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0" y="505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3076E-6 L 0.09444 -0.00083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"/>
                            </p:stCondLst>
                            <p:childTnLst>
                              <p:par>
                                <p:cTn id="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4 -0.00083 L 0.29132 -0.44169 " pathEditMode="relative" rAng="0" ptsTypes="AA">
                                      <p:cBhvr>
                                        <p:cTn id="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2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2 -0.44169 L 0.40156 -0.44169 " pathEditMode="relative" rAng="0" ptsTypes="AA">
                                      <p:cBhvr>
                                        <p:cTn id="1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75 -0.44169 C 0.39513 -0.45141 0.39757 -0.46113 0.39878 -0.47084 C 0.4 -0.48139 0.39843 -0.49361 0.40208 -0.50249 C 0.40555 -0.51166 0.41041 -0.51582 0.41527 -0.52359 C 0.41736 -0.5347 0.41979 -0.53498 0.42517 -0.54219 C 0.43072 -0.54913 0.43541 -0.55802 0.4401 -0.56635 C 0.44375 -0.57218 0.44288 -0.57634 0.44843 -0.5794 C 0.45225 -0.58106 0.45625 -0.58134 0.46007 -0.58217 C 0.46736 -0.58606 0.47447 -0.58883 0.48159 -0.59244 C 0.50243 -0.58939 0.50052 -0.58661 0.51805 -0.57662 C 0.5217 -0.57468 0.52604 -0.5744 0.52968 -0.57134 C 0.53784 -0.56496 0.53177 -0.56829 0.53802 -0.56079 C 0.54132 -0.55691 0.54809 -0.55025 0.54809 -0.54997 C 0.5526 -0.5397 0.55538 -0.52887 0.55972 -0.51832 C 0.56145 -0.50666 0.56267 -0.49555 0.56788 -0.48667 C 0.57135 -0.47084 0.57465 -0.45585 0.57465 -0.43892 " pathEditMode="relative" rAng="0" ptsTypes="fffffffffffffffA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-74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465 -0.43892 L 0.72447 -0.44169 " pathEditMode="relative" rAng="0" ptsTypes="AA">
                                      <p:cBhvr>
                                        <p:cTn id="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447 -0.44169 L 0.82673 -0.00083 " pathEditMode="relative" rAng="0" ptsTypes="AA">
                                      <p:cBhvr>
                                        <p:cTn id="2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673 -0.00083 L 1.00798 -0.00083 " pathEditMode="relative" rAng="0" ptsTypes="AA">
                                      <p:cBhvr>
                                        <p:cTn id="25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19165155">
            <a:off x="-847725" y="319088"/>
            <a:ext cx="3600450" cy="71913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品牌资产</a:t>
            </a:r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6956425" y="-1768475"/>
            <a:ext cx="1930400" cy="1457325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722" y="-939148"/>
              <a:ext cx="219075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4009" y="-939148"/>
              <a:ext cx="217488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402"/>
              <a:ext cx="1930400" cy="595242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67" name="TextBox 23"/>
            <p:cNvSpPr txBox="1">
              <a:spLocks noChangeArrowheads="1"/>
            </p:cNvSpPr>
            <p:nvPr/>
          </p:nvSpPr>
          <p:spPr bwMode="auto">
            <a:xfrm>
              <a:off x="7020272" y="-735648"/>
              <a:ext cx="184524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Firm-based</a:t>
              </a:r>
              <a:endParaRPr lang="zh-CN" altLang="en-US" sz="240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259" y="-1669310"/>
              <a:ext cx="952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3547" y="-1669310"/>
              <a:ext cx="317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63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41" name="矩形 41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模型建立</a:t>
            </a:r>
          </a:p>
        </p:txBody>
      </p:sp>
      <p:sp>
        <p:nvSpPr>
          <p:cNvPr id="18442" name="矩形 42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实证研究</a:t>
            </a:r>
          </a:p>
        </p:txBody>
      </p:sp>
      <p:sp>
        <p:nvSpPr>
          <p:cNvPr id="18443" name="矩形 43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结论局限</a:t>
            </a:r>
          </a:p>
        </p:txBody>
      </p:sp>
      <p:sp>
        <p:nvSpPr>
          <p:cNvPr id="18444" name="矩形 44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文献综述</a:t>
            </a:r>
          </a:p>
        </p:txBody>
      </p:sp>
      <p:sp>
        <p:nvSpPr>
          <p:cNvPr id="46" name="椭圆 45"/>
          <p:cNvSpPr/>
          <p:nvPr/>
        </p:nvSpPr>
        <p:spPr>
          <a:xfrm>
            <a:off x="0" y="505936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84213" y="1906588"/>
            <a:ext cx="1511300" cy="1511300"/>
            <a:chOff x="684213" y="1906652"/>
            <a:chExt cx="1511300" cy="1511300"/>
          </a:xfrm>
        </p:grpSpPr>
        <p:sp>
          <p:nvSpPr>
            <p:cNvPr id="34" name="椭圆​​ 2"/>
            <p:cNvSpPr/>
            <p:nvPr/>
          </p:nvSpPr>
          <p:spPr>
            <a:xfrm>
              <a:off x="684213" y="1906652"/>
              <a:ext cx="1511300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63" name="矩形​​ 11"/>
            <p:cNvSpPr>
              <a:spLocks noChangeArrowheads="1"/>
            </p:cNvSpPr>
            <p:nvPr/>
          </p:nvSpPr>
          <p:spPr bwMode="auto">
            <a:xfrm>
              <a:off x="723426" y="2459102"/>
              <a:ext cx="14312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latin typeface="微软雅黑"/>
                  <a:ea typeface="微软雅黑"/>
                  <a:cs typeface="Arial Unicode MS"/>
                </a:rPr>
                <a:t>Firm-based</a:t>
              </a:r>
              <a:endParaRPr lang="zh-CN" altLang="en-US">
                <a:latin typeface="微软雅黑"/>
                <a:ea typeface="微软雅黑"/>
                <a:cs typeface="Arial Unicode MS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3725863" y="1916113"/>
            <a:ext cx="1944687" cy="1943100"/>
            <a:chOff x="3725863" y="1916177"/>
            <a:chExt cx="1944687" cy="1943100"/>
          </a:xfrm>
        </p:grpSpPr>
        <p:sp>
          <p:nvSpPr>
            <p:cNvPr id="47" name="椭圆​​ 3"/>
            <p:cNvSpPr/>
            <p:nvPr/>
          </p:nvSpPr>
          <p:spPr>
            <a:xfrm>
              <a:off x="3725863" y="1916177"/>
              <a:ext cx="1944687" cy="19431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61" name="矩形​​ 12"/>
            <p:cNvSpPr>
              <a:spLocks noChangeArrowheads="1"/>
            </p:cNvSpPr>
            <p:nvPr/>
          </p:nvSpPr>
          <p:spPr bwMode="auto">
            <a:xfrm>
              <a:off x="3845060" y="2694052"/>
              <a:ext cx="174599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>
                  <a:latin typeface="微软雅黑"/>
                  <a:ea typeface="微软雅黑"/>
                  <a:cs typeface="Arial Unicode MS"/>
                </a:rPr>
                <a:t>Brand Equity</a:t>
              </a:r>
              <a:endParaRPr lang="zh-CN" altLang="en-US" sz="2000">
                <a:latin typeface="微软雅黑"/>
                <a:ea typeface="微软雅黑"/>
                <a:cs typeface="Arial Unicode MS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019925" y="1906588"/>
            <a:ext cx="1512888" cy="1511300"/>
            <a:chOff x="7019925" y="1906652"/>
            <a:chExt cx="1512888" cy="1511300"/>
          </a:xfrm>
        </p:grpSpPr>
        <p:sp>
          <p:nvSpPr>
            <p:cNvPr id="48" name="椭圆​​ 4"/>
            <p:cNvSpPr/>
            <p:nvPr/>
          </p:nvSpPr>
          <p:spPr>
            <a:xfrm>
              <a:off x="7019925" y="1906652"/>
              <a:ext cx="1512888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59" name="矩形​​ 13"/>
            <p:cNvSpPr>
              <a:spLocks noChangeArrowheads="1"/>
            </p:cNvSpPr>
            <p:nvPr/>
          </p:nvSpPr>
          <p:spPr bwMode="auto">
            <a:xfrm>
              <a:off x="7105685" y="2353444"/>
              <a:ext cx="139852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>
                  <a:latin typeface="微软雅黑"/>
                  <a:ea typeface="微软雅黑"/>
                  <a:cs typeface="Arial Unicode MS"/>
                </a:rPr>
                <a:t>Consumer-</a:t>
              </a:r>
            </a:p>
            <a:p>
              <a:pPr algn="ctr"/>
              <a:r>
                <a:rPr lang="en-US" altLang="zh-CN">
                  <a:latin typeface="微软雅黑"/>
                  <a:ea typeface="微软雅黑"/>
                  <a:cs typeface="Arial Unicode MS"/>
                </a:rPr>
                <a:t>based</a:t>
              </a:r>
              <a:endParaRPr lang="zh-CN" altLang="en-US">
                <a:latin typeface="微软雅黑"/>
                <a:ea typeface="微软雅黑"/>
                <a:cs typeface="Arial Unicode MS"/>
              </a:endParaRPr>
            </a:p>
          </p:txBody>
        </p:sp>
      </p:grpSp>
      <p:cxnSp>
        <p:nvCxnSpPr>
          <p:cNvPr id="5" name="直接连接符 4"/>
          <p:cNvCxnSpPr>
            <a:stCxn id="34" idx="6"/>
            <a:endCxn id="47" idx="2"/>
          </p:cNvCxnSpPr>
          <p:nvPr/>
        </p:nvCxnSpPr>
        <p:spPr>
          <a:xfrm>
            <a:off x="2195513" y="2662238"/>
            <a:ext cx="1530350" cy="2254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endCxn id="48" idx="2"/>
          </p:cNvCxnSpPr>
          <p:nvPr/>
        </p:nvCxnSpPr>
        <p:spPr>
          <a:xfrm flipV="1">
            <a:off x="5705475" y="2662238"/>
            <a:ext cx="1314450" cy="2984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907213" y="-1768475"/>
            <a:ext cx="2057400" cy="1457325"/>
            <a:chOff x="6913226" y="-1669310"/>
            <a:chExt cx="2057294" cy="1457150"/>
          </a:xfrm>
        </p:grpSpPr>
        <p:sp>
          <p:nvSpPr>
            <p:cNvPr id="60" name="椭圆​​ 24"/>
            <p:cNvSpPr/>
            <p:nvPr/>
          </p:nvSpPr>
          <p:spPr>
            <a:xfrm>
              <a:off x="7179912" y="-939148"/>
              <a:ext cx="219064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椭圆​​ 25"/>
            <p:cNvSpPr/>
            <p:nvPr/>
          </p:nvSpPr>
          <p:spPr>
            <a:xfrm>
              <a:off x="8464133" y="-939148"/>
              <a:ext cx="217477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圆角矩形​​ 26"/>
            <p:cNvSpPr/>
            <p:nvPr/>
          </p:nvSpPr>
          <p:spPr>
            <a:xfrm>
              <a:off x="6956086" y="-807402"/>
              <a:ext cx="1930301" cy="595242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55" name="TextBox 62"/>
            <p:cNvSpPr txBox="1">
              <a:spLocks noChangeArrowheads="1"/>
            </p:cNvSpPr>
            <p:nvPr/>
          </p:nvSpPr>
          <p:spPr bwMode="auto">
            <a:xfrm>
              <a:off x="6913226" y="-716598"/>
              <a:ext cx="20572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Consumer-based</a:t>
              </a:r>
              <a:endParaRPr lang="zh-CN" altLang="en-US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cxnSp>
          <p:nvCxnSpPr>
            <p:cNvPr id="64" name="直接连接符​​ 22"/>
            <p:cNvCxnSpPr>
              <a:stCxn id="60" idx="0"/>
            </p:cNvCxnSpPr>
            <p:nvPr/>
          </p:nvCxnSpPr>
          <p:spPr>
            <a:xfrm flipV="1">
              <a:off x="7289444" y="-1669310"/>
              <a:ext cx="952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​​ 23"/>
            <p:cNvCxnSpPr>
              <a:stCxn id="61" idx="0"/>
            </p:cNvCxnSpPr>
            <p:nvPr/>
          </p:nvCxnSpPr>
          <p:spPr>
            <a:xfrm flipV="1">
              <a:off x="8572078" y="-1669310"/>
              <a:ext cx="4763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07083 -0.00084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0084 L 0.07083 -0.6813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3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6" grpId="0" animBg="1"/>
      <p:bldP spid="4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316163" y="2078038"/>
            <a:ext cx="3551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Add Explanation Here</a:t>
            </a:r>
            <a:endParaRPr lang="zh-CN" altLang="en-US" sz="2400">
              <a:solidFill>
                <a:schemeClr val="bg1"/>
              </a:soli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6353175" y="539750"/>
            <a:ext cx="3600451" cy="720725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产品伤害危机</a:t>
            </a:r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204913" y="-1766888"/>
            <a:ext cx="1930400" cy="1457325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721" y="-939148"/>
              <a:ext cx="219075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4009" y="-939148"/>
              <a:ext cx="217487" cy="219049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401"/>
              <a:ext cx="1930400" cy="595241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74" name="TextBox 23"/>
            <p:cNvSpPr txBox="1">
              <a:spLocks noChangeArrowheads="1"/>
            </p:cNvSpPr>
            <p:nvPr/>
          </p:nvSpPr>
          <p:spPr bwMode="auto">
            <a:xfrm>
              <a:off x="7069483" y="-735648"/>
              <a:ext cx="177535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Main Point</a:t>
              </a:r>
              <a:endParaRPr lang="zh-CN" altLang="en-US" sz="240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259" y="-1669310"/>
              <a:ext cx="952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3546" y="-1669310"/>
              <a:ext cx="3175" cy="73016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63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6" name="矩形 41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模型建立</a:t>
            </a:r>
          </a:p>
        </p:txBody>
      </p:sp>
      <p:sp>
        <p:nvSpPr>
          <p:cNvPr id="19467" name="矩形 42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实证研究</a:t>
            </a:r>
          </a:p>
        </p:txBody>
      </p:sp>
      <p:sp>
        <p:nvSpPr>
          <p:cNvPr id="19468" name="矩形 43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结论局限</a:t>
            </a:r>
          </a:p>
        </p:txBody>
      </p:sp>
      <p:sp>
        <p:nvSpPr>
          <p:cNvPr id="19469" name="矩形 44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文献综述</a:t>
            </a:r>
          </a:p>
        </p:txBody>
      </p:sp>
      <p:sp>
        <p:nvSpPr>
          <p:cNvPr id="25" name="椭圆 24"/>
          <p:cNvSpPr/>
          <p:nvPr/>
        </p:nvSpPr>
        <p:spPr>
          <a:xfrm>
            <a:off x="8605838" y="5065713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1.38889E-6 -0.5563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7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path" presetSubtype="0" accel="50000" decel="50000" fill="hold" grpId="2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33333E-6 -2.22222E-6 L 0.38541 -2.22222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3" grpId="1" animBg="1"/>
      <p:bldP spid="13" grpId="2" animBg="1"/>
      <p:bldP spid="25" grpId="0" animBg="1"/>
      <p:bldP spid="2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906463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71688" y="2444750"/>
            <a:ext cx="4967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Arial" charset="0"/>
              </a:rPr>
              <a:t>Add Explanation Here</a:t>
            </a:r>
          </a:p>
        </p:txBody>
      </p:sp>
      <p:sp>
        <p:nvSpPr>
          <p:cNvPr id="20488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模型建立</a:t>
            </a:r>
          </a:p>
        </p:txBody>
      </p:sp>
      <p:sp>
        <p:nvSpPr>
          <p:cNvPr id="20489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实证研究</a:t>
            </a:r>
          </a:p>
        </p:txBody>
      </p:sp>
      <p:sp>
        <p:nvSpPr>
          <p:cNvPr id="20490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结论局限</a:t>
            </a:r>
          </a:p>
        </p:txBody>
      </p:sp>
      <p:sp>
        <p:nvSpPr>
          <p:cNvPr id="20491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文献综述</a:t>
            </a:r>
          </a:p>
        </p:txBody>
      </p:sp>
      <p:sp>
        <p:nvSpPr>
          <p:cNvPr id="13" name="矩形 12"/>
          <p:cNvSpPr/>
          <p:nvPr/>
        </p:nvSpPr>
        <p:spPr>
          <a:xfrm>
            <a:off x="-107950" y="534988"/>
            <a:ext cx="4708525" cy="71913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产品伤害危机对品牌资产的影响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6024 -0.00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0.93646 0.0044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2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" grpId="0"/>
      <p:bldP spid="4" grpId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0" name="TextBox 3"/>
          <p:cNvSpPr txBox="1">
            <a:spLocks noChangeArrowheads="1"/>
          </p:cNvSpPr>
          <p:nvPr/>
        </p:nvSpPr>
        <p:spPr bwMode="auto">
          <a:xfrm>
            <a:off x="2124075" y="1963738"/>
            <a:ext cx="496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  <a:cs typeface="Arial" charset="0"/>
              </a:rPr>
              <a:t>Add Explanation Here</a:t>
            </a:r>
          </a:p>
        </p:txBody>
      </p:sp>
      <p:sp>
        <p:nvSpPr>
          <p:cNvPr id="21511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实证研究</a:t>
            </a:r>
          </a:p>
        </p:txBody>
      </p:sp>
      <p:sp>
        <p:nvSpPr>
          <p:cNvPr id="21512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结论局限</a:t>
            </a:r>
          </a:p>
        </p:txBody>
      </p:sp>
      <p:sp>
        <p:nvSpPr>
          <p:cNvPr id="21513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文献综述</a:t>
            </a:r>
          </a:p>
        </p:txBody>
      </p:sp>
      <p:sp>
        <p:nvSpPr>
          <p:cNvPr id="15" name="燕尾形 14"/>
          <p:cNvSpPr/>
          <p:nvPr/>
        </p:nvSpPr>
        <p:spPr bwMode="auto">
          <a:xfrm>
            <a:off x="-1476375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15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模型建立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47517 0.0041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0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2890838" y="4886325"/>
            <a:ext cx="1439862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5" name="TextBox 3"/>
          <p:cNvSpPr txBox="1">
            <a:spLocks noChangeArrowheads="1"/>
          </p:cNvSpPr>
          <p:nvPr/>
        </p:nvSpPr>
        <p:spPr bwMode="auto">
          <a:xfrm>
            <a:off x="2087563" y="1920875"/>
            <a:ext cx="496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Arial" charset="0"/>
              </a:rPr>
              <a:t>Add Explanation Here</a:t>
            </a:r>
          </a:p>
        </p:txBody>
      </p:sp>
      <p:sp>
        <p:nvSpPr>
          <p:cNvPr id="22536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模型建立</a:t>
            </a:r>
          </a:p>
        </p:txBody>
      </p:sp>
      <p:sp>
        <p:nvSpPr>
          <p:cNvPr id="22537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实证研究</a:t>
            </a:r>
          </a:p>
        </p:txBody>
      </p:sp>
      <p:sp>
        <p:nvSpPr>
          <p:cNvPr id="22538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结论局限</a:t>
            </a:r>
          </a:p>
        </p:txBody>
      </p:sp>
      <p:sp>
        <p:nvSpPr>
          <p:cNvPr id="22539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文献综述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7950" y="5159375"/>
            <a:ext cx="9396413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900113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2425" y="4906963"/>
            <a:ext cx="1439863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738" y="4906963"/>
            <a:ext cx="1439862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5463" y="4906963"/>
            <a:ext cx="1441450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4884738" y="4886325"/>
            <a:ext cx="1441450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59" name="TextBox 3"/>
          <p:cNvSpPr txBox="1">
            <a:spLocks noChangeArrowheads="1"/>
          </p:cNvSpPr>
          <p:nvPr/>
        </p:nvSpPr>
        <p:spPr bwMode="auto">
          <a:xfrm>
            <a:off x="2087563" y="1920875"/>
            <a:ext cx="496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cs typeface="Arial" charset="0"/>
              </a:rPr>
              <a:t>jellylover PPT</a:t>
            </a:r>
            <a:endParaRPr lang="zh-CN" altLang="en-US" sz="2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3560" name="矩形 57"/>
          <p:cNvSpPr>
            <a:spLocks noChangeArrowheads="1"/>
          </p:cNvSpPr>
          <p:nvPr/>
        </p:nvSpPr>
        <p:spPr bwMode="auto">
          <a:xfrm>
            <a:off x="3160713" y="5010150"/>
            <a:ext cx="903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模型建立</a:t>
            </a:r>
          </a:p>
        </p:txBody>
      </p:sp>
      <p:sp>
        <p:nvSpPr>
          <p:cNvPr id="23561" name="矩形 59"/>
          <p:cNvSpPr>
            <a:spLocks noChangeArrowheads="1"/>
          </p:cNvSpPr>
          <p:nvPr/>
        </p:nvSpPr>
        <p:spPr bwMode="auto">
          <a:xfrm>
            <a:off x="5153025" y="5010150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实证研究</a:t>
            </a:r>
          </a:p>
        </p:txBody>
      </p:sp>
      <p:sp>
        <p:nvSpPr>
          <p:cNvPr id="23562" name="矩形 61"/>
          <p:cNvSpPr>
            <a:spLocks noChangeArrowheads="1"/>
          </p:cNvSpPr>
          <p:nvPr/>
        </p:nvSpPr>
        <p:spPr bwMode="auto">
          <a:xfrm>
            <a:off x="7145338" y="5005388"/>
            <a:ext cx="901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结论局限</a:t>
            </a:r>
          </a:p>
        </p:txBody>
      </p:sp>
      <p:sp>
        <p:nvSpPr>
          <p:cNvPr id="23563" name="矩形 63"/>
          <p:cNvSpPr>
            <a:spLocks noChangeArrowheads="1"/>
          </p:cNvSpPr>
          <p:nvPr/>
        </p:nvSpPr>
        <p:spPr bwMode="auto">
          <a:xfrm>
            <a:off x="1168400" y="4972050"/>
            <a:ext cx="903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 b="1">
                <a:solidFill>
                  <a:srgbClr val="000000"/>
                </a:solidFill>
                <a:latin typeface="微软雅黑"/>
                <a:ea typeface="微软雅黑"/>
                <a:cs typeface="微软雅黑"/>
              </a:rPr>
              <a:t>文献综述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240</Words>
  <Application>Microsoft Office PowerPoint</Application>
  <PresentationFormat>全屏显示(16:10)</PresentationFormat>
  <Paragraphs>77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Office 主题​​</vt:lpstr>
      <vt:lpstr>微笑PPT - 小A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声明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锐得PPT论坛</dc:creator>
  <cp:lastModifiedBy>内酷PPT</cp:lastModifiedBy>
  <cp:revision>96</cp:revision>
  <dcterms:created xsi:type="dcterms:W3CDTF">2011-02-15T16:08:31Z</dcterms:created>
  <dcterms:modified xsi:type="dcterms:W3CDTF">2011-06-10T02:07:43Z</dcterms:modified>
</cp:coreProperties>
</file>