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71" r:id="rId3"/>
    <p:sldId id="272" r:id="rId4"/>
    <p:sldId id="274" r:id="rId6"/>
    <p:sldId id="352" r:id="rId7"/>
    <p:sldId id="273" r:id="rId8"/>
    <p:sldId id="324" r:id="rId9"/>
    <p:sldId id="264" r:id="rId10"/>
    <p:sldId id="263" r:id="rId11"/>
    <p:sldId id="278" r:id="rId12"/>
    <p:sldId id="257" r:id="rId13"/>
    <p:sldId id="302" r:id="rId14"/>
    <p:sldId id="276" r:id="rId15"/>
    <p:sldId id="258" r:id="rId16"/>
    <p:sldId id="279" r:id="rId17"/>
    <p:sldId id="280" r:id="rId18"/>
    <p:sldId id="281" r:id="rId19"/>
    <p:sldId id="282" r:id="rId20"/>
    <p:sldId id="283" r:id="rId21"/>
    <p:sldId id="288" r:id="rId22"/>
    <p:sldId id="269" r:id="rId23"/>
    <p:sldId id="259" r:id="rId24"/>
    <p:sldId id="260" r:id="rId25"/>
    <p:sldId id="261" r:id="rId26"/>
    <p:sldId id="353" r:id="rId27"/>
    <p:sldId id="267" r:id="rId28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ww.xkb1.com" initials="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FFFFBB"/>
    <a:srgbClr val="6DF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1"/>
    <p:restoredTop sz="94614"/>
  </p:normalViewPr>
  <p:slideViewPr>
    <p:cSldViewPr showGuides="1">
      <p:cViewPr varScale="1">
        <p:scale>
          <a:sx n="73" d="100"/>
          <a:sy n="73" d="100"/>
        </p:scale>
        <p:origin x="-1038" y="-96"/>
      </p:cViewPr>
      <p:guideLst>
        <p:guide orient="horz" pos="2205"/>
        <p:guide pos="29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2" Type="http://schemas.openxmlformats.org/officeDocument/2006/relationships/commentAuthors" Target="commentAuthors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8-25T21:09:15.849" idx="1">
    <p:pos x="4986" y="1437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25604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605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fontAlgn="base">
              <a:defRPr/>
            </a:pPr>
            <a:fld id="{7506829B-7343-4D12-811C-61A759DAFA41}" type="slidenum">
              <a:rPr lang="zh-CN" altLang="en-US" strike="noStrike" noProof="1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8674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8675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30722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0723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33794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3795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5" name="幻灯片图像占位符 1"/>
          <p:cNvSpPr>
            <a:spLocks noGrp="1" noRot="1" noChangeAspec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36866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686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0815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1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1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1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1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1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TextBox 1"/>
          <p:cNvSpPr txBox="1"/>
          <p:nvPr/>
        </p:nvSpPr>
        <p:spPr>
          <a:xfrm>
            <a:off x="-1692275" y="1123950"/>
            <a:ext cx="10133013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5400" b="1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                       </a:t>
            </a:r>
            <a:r>
              <a:rPr lang="en-US" altLang="zh-CN" sz="5400" b="1">
                <a:solidFill>
                  <a:srgbClr val="CC00FF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  </a:t>
            </a:r>
            <a:r>
              <a:rPr lang="zh-CN" altLang="en-US" sz="5400" b="1">
                <a:solidFill>
                  <a:srgbClr val="CC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登幽州台歌</a:t>
            </a:r>
            <a:endParaRPr lang="zh-CN" altLang="en-US" sz="5400" b="1">
              <a:solidFill>
                <a:srgbClr val="CC00FF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3348038" y="2060575"/>
            <a:ext cx="3816350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6627" name="Picture 4" descr="C:\Users\duyanlin\Desktop\二年级上学路上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0113" y="2347913"/>
            <a:ext cx="5167312" cy="3524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9937" name="组合 5"/>
          <p:cNvGrpSpPr/>
          <p:nvPr/>
        </p:nvGrpSpPr>
        <p:grpSpPr>
          <a:xfrm>
            <a:off x="468313" y="1268413"/>
            <a:ext cx="2071687" cy="661987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endParaRPr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444500" y="12557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r>
              <a:rPr lang="zh-CN" altLang="en-US" sz="3000" b="1" dirty="0">
                <a:latin typeface="华文新魏" pitchFamily="2" charset="-122"/>
                <a:ea typeface="华文新魏" pitchFamily="2" charset="-122"/>
              </a:rPr>
              <a:t>字词乐园</a:t>
            </a:r>
            <a:endParaRPr lang="zh-CN" altLang="en-US" sz="3000" b="1" dirty="0"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39941" name="Picture 3" descr="F:\七彩课堂插图板式封面\排版用图标、页眉页脚\标题图（终-排版用）共29个\析字乐园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903288"/>
            <a:ext cx="2520950" cy="1763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42" name="文本框 1"/>
          <p:cNvSpPr txBox="1"/>
          <p:nvPr/>
        </p:nvSpPr>
        <p:spPr>
          <a:xfrm>
            <a:off x="971550" y="2060575"/>
            <a:ext cx="6878638" cy="4359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台：是古代一种高大的建筑物，非一般土台。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幽州台：即黄金台，又称蓟北楼，相传是战国时燕昭王姬平在公元前312年执政后，为雪国耻，励精图治，采纳郭隗的建议，建黄金台，置金台上，延请天下奇士，很快就招到了乐毅、剧辛、邹衍等贤能之人，国家迅速强大。蓟，当时属于幽州（今比京市大兴县），故称幽州台。今天就只剩下京郊的一处荒野之地。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同侧圆角矩形 1"/>
          <p:cNvSpPr/>
          <p:nvPr/>
        </p:nvSpPr>
        <p:spPr>
          <a:xfrm>
            <a:off x="539750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r>
              <a:rPr lang="zh-CN" altLang="en-US" sz="3000" b="1" dirty="0">
                <a:latin typeface="华文新魏" pitchFamily="2" charset="-122"/>
                <a:ea typeface="华文新魏" pitchFamily="2" charset="-122"/>
              </a:rPr>
              <a:t>预习检查</a:t>
            </a:r>
            <a:endParaRPr lang="zh-CN" altLang="en-US" sz="3000" b="1" dirty="0">
              <a:latin typeface="华文新魏" pitchFamily="2" charset="-122"/>
              <a:ea typeface="华文新魏" pitchFamily="2" charset="-122"/>
            </a:endParaRP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555750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66725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r>
              <a:rPr lang="zh-CN" altLang="en-US" sz="3000" b="1" dirty="0">
                <a:latin typeface="华文新魏" pitchFamily="2" charset="-122"/>
                <a:ea typeface="华文新魏" pitchFamily="2" charset="-122"/>
              </a:rPr>
              <a:t>字词乐园</a:t>
            </a:r>
            <a:endParaRPr lang="zh-CN" altLang="en-US" sz="30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0964" name="文本框 3"/>
          <p:cNvSpPr txBox="1"/>
          <p:nvPr/>
        </p:nvSpPr>
        <p:spPr>
          <a:xfrm>
            <a:off x="900113" y="1700213"/>
            <a:ext cx="7810500" cy="4359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登幽州台：《登幽州台歌》写于公元696年，当时陈子昂已三十五岁。那年契丹进犯，陈子昂随武攸宜北征。武攸宜昏庸无能，但又刚愎自用，屡战屡败。建功心切的陈子昂屡献奇策，屡遭拒绝。陈子昂恳请分兵一万，自为前驱破敌，但武攸宜以其“素是书生，谢而不纳”，也被拒绝。最后，陈子昂反因出谋献策而被贬职。所以陈子昂郁闷地登上幽州台，写下了《蓟丘览古》7首诗，也写下了著名的《登幽州台歌》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1985" name="Picture 3" descr="F:\七彩课堂插图板式封面\排版用图标、页眉页脚\标题图（终-排版用）共29个\析字乐园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903288"/>
            <a:ext cx="2520950" cy="1763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同侧圆角矩形 4"/>
          <p:cNvSpPr/>
          <p:nvPr/>
        </p:nvSpPr>
        <p:spPr>
          <a:xfrm>
            <a:off x="53975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r>
              <a:rPr lang="zh-CN" altLang="en-US" sz="3000" b="1" dirty="0">
                <a:latin typeface="华文新魏" pitchFamily="2" charset="-122"/>
                <a:ea typeface="华文新魏" pitchFamily="2" charset="-122"/>
              </a:rPr>
              <a:t>课文详解</a:t>
            </a:r>
            <a:endParaRPr lang="zh-CN" altLang="en-US" sz="3000" b="1" dirty="0">
              <a:latin typeface="华文新魏" pitchFamily="2" charset="-122"/>
              <a:ea typeface="华文新魏" pitchFamily="2" charset="-122"/>
            </a:endParaRP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539750" y="1555750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291" name="Rectangle 3"/>
          <p:cNvSpPr>
            <a:spLocks noGrp="1" noChangeArrowheads="1"/>
          </p:cNvSpPr>
          <p:nvPr/>
        </p:nvSpPr>
        <p:spPr>
          <a:xfrm>
            <a:off x="682625" y="1700213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“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前不见古人”</a:t>
            </a: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前面看不见像燕昭王那样贤明的国君；</a:t>
            </a: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“后不见来者”</a:t>
            </a: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后面遇不到能礼贤下士的好大臣；</a:t>
            </a: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“念天地之悠悠”</a:t>
            </a: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感叹的是宇宙的无垠和人生的短促；</a:t>
            </a: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“独怆然而涕下”</a:t>
            </a: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我独自忧伤，任泪水沾满我的衣襟；</a:t>
            </a: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8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2291">
                                            <p:txEl>
                                              <p:charRg st="8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26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2291">
                                            <p:txEl>
                                              <p:charRg st="26" end="3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34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291">
                                            <p:txEl>
                                              <p:charRg st="34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291">
                                            <p:txEl>
                                              <p:charRg st="34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50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2291">
                                            <p:txEl>
                                              <p:charRg st="50" end="5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59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2291">
                                            <p:txEl>
                                              <p:charRg st="59" end="7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76" end="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2291">
                                            <p:txEl>
                                              <p:charRg st="76" end="8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85" end="10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2291">
                                            <p:txEl>
                                              <p:charRg st="85" end="10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同侧圆角矩形 4"/>
          <p:cNvSpPr/>
          <p:nvPr/>
        </p:nvSpPr>
        <p:spPr>
          <a:xfrm>
            <a:off x="53975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r>
              <a:rPr lang="zh-CN" altLang="en-US" sz="3000" b="1" dirty="0">
                <a:latin typeface="华文新魏" pitchFamily="2" charset="-122"/>
                <a:ea typeface="华文新魏" pitchFamily="2" charset="-122"/>
              </a:rPr>
              <a:t>课文详解</a:t>
            </a:r>
            <a:endParaRPr lang="zh-CN" altLang="en-US" sz="3000" b="1" dirty="0">
              <a:latin typeface="华文新魏" pitchFamily="2" charset="-122"/>
              <a:ea typeface="华文新魏" pitchFamily="2" charset="-122"/>
            </a:endParaRP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539750" y="1555750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3011" name="Picture 2" descr="F:\七彩课堂插图板式封面\排版用图标、页眉页脚\标题图（终-排版用）共29个\语文大课堂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84888" y="4229100"/>
            <a:ext cx="2768600" cy="1936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Rectangle 3"/>
          <p:cNvSpPr>
            <a:spLocks noGrp="1" noChangeArrowheads="1"/>
          </p:cNvSpPr>
          <p:nvPr/>
        </p:nvSpPr>
        <p:spPr>
          <a:xfrm>
            <a:off x="539750" y="1844675"/>
            <a:ext cx="6442075" cy="45259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这是一个失意人的故事。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故事开始于唐朝武则天统治时期。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/>
            </a:pP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/>
            </a:pP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/>
            </a:pP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/>
            </a:pP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/>
            </a:pP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故事的主人公仪表堂堂，大有作为，然怀才不遇以及直言不讳，惹来诸多猜忌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之音：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3013" name="Picture 6" descr="武则天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425" y="1270000"/>
            <a:ext cx="2133600" cy="28749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同侧圆角矩形 4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r>
              <a:rPr lang="zh-CN" altLang="en-US" sz="3000" b="1" dirty="0">
                <a:latin typeface="华文新魏" pitchFamily="2" charset="-122"/>
                <a:ea typeface="华文新魏" pitchFamily="2" charset="-122"/>
              </a:rPr>
              <a:t>课文详解</a:t>
            </a:r>
            <a:endParaRPr lang="zh-CN" altLang="en-US" sz="3000" b="1" dirty="0">
              <a:latin typeface="华文新魏" pitchFamily="2" charset="-122"/>
              <a:ea typeface="华文新魏" pitchFamily="2" charset="-122"/>
            </a:endParaRP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844675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4035" name="Picture 2" descr="F:\七彩课堂插图板式封面\排版用图标、页眉页脚\标题图（终-排版用）共29个\语文大课堂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84888" y="4229100"/>
            <a:ext cx="2768600" cy="1936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7" name="Rectangle 5"/>
          <p:cNvSpPr>
            <a:spLocks noGrp="1" noChangeArrowheads="1"/>
          </p:cNvSpPr>
          <p:nvPr/>
        </p:nvSpPr>
        <p:spPr>
          <a:xfrm>
            <a:off x="1042988" y="2060575"/>
            <a:ext cx="7296150" cy="45259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首先在谏言期间，不受重视，深陷囹圄；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其次在参谋期间，自告奋勇，饱受株连；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幸而在忧愤之间，奋笔疾书，得有佳诗；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在走投无路，报国无门后，陈子昂忧愤万分，悲从心出，终于站在幽州登楼台前写下了这首千古名诗：</a:t>
            </a: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《</a:t>
            </a: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登幽州台歌</a:t>
            </a: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》</a:t>
            </a: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。</a:t>
            </a:r>
            <a:endParaRPr kumimoji="0" lang="en-US" altLang="zh-CN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/>
            </a:pPr>
            <a:endParaRPr kumimoji="0" lang="en-US" altLang="zh-CN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7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charRg st="19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37">
                                            <p:txEl>
                                              <p:charRg st="19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7">
                                            <p:txEl>
                                              <p:charRg st="19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charRg st="38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8437">
                                            <p:txEl>
                                              <p:charRg st="38" end="5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charRg st="57" end="1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8437">
                                            <p:txEl>
                                              <p:charRg st="57" end="1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同侧圆角矩形 4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r>
              <a:rPr lang="zh-CN" altLang="en-US" sz="3000" b="1" dirty="0">
                <a:latin typeface="华文新魏" pitchFamily="2" charset="-122"/>
                <a:ea typeface="华文新魏" pitchFamily="2" charset="-122"/>
              </a:rPr>
              <a:t>课文详解</a:t>
            </a:r>
            <a:endParaRPr lang="zh-CN" altLang="en-US" sz="3000" b="1" dirty="0">
              <a:latin typeface="华文新魏" pitchFamily="2" charset="-122"/>
              <a:ea typeface="华文新魏" pitchFamily="2" charset="-122"/>
            </a:endParaRP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844675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5059" name="Picture 2" descr="F:\七彩课堂插图板式封面\排版用图标、页眉页脚\标题图（终-排版用）共29个\语文大课堂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84888" y="4229100"/>
            <a:ext cx="2768600" cy="1936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060" name="Picture 4" descr="陈子昂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1917700"/>
            <a:ext cx="5162550" cy="4232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87781" name="Text Box 5"/>
          <p:cNvSpPr txBox="1"/>
          <p:nvPr/>
        </p:nvSpPr>
        <p:spPr>
          <a:xfrm>
            <a:off x="5651500" y="1628775"/>
            <a:ext cx="2622550" cy="1189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7200" b="1" dirty="0">
                <a:solidFill>
                  <a:srgbClr val="846648"/>
                </a:solidFill>
                <a:latin typeface="Arial" panose="020B0604020202020204" pitchFamily="34" charset="0"/>
                <a:ea typeface="楷体_GB2312" pitchFamily="49" charset="-122"/>
              </a:rPr>
              <a:t>孤独</a:t>
            </a:r>
            <a:endParaRPr lang="zh-CN" altLang="en-US" sz="7200" b="1" dirty="0">
              <a:solidFill>
                <a:srgbClr val="846648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8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8778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同侧圆角矩形 4"/>
          <p:cNvSpPr/>
          <p:nvPr/>
        </p:nvSpPr>
        <p:spPr>
          <a:xfrm>
            <a:off x="466725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r>
              <a:rPr lang="zh-CN" altLang="en-US" sz="3000" b="1" dirty="0">
                <a:latin typeface="华文新魏" pitchFamily="2" charset="-122"/>
                <a:ea typeface="华文新魏" pitchFamily="2" charset="-122"/>
              </a:rPr>
              <a:t>课文详解</a:t>
            </a:r>
            <a:endParaRPr lang="zh-CN" altLang="en-US" sz="3000" b="1" dirty="0">
              <a:latin typeface="华文新魏" pitchFamily="2" charset="-122"/>
              <a:ea typeface="华文新魏" pitchFamily="2" charset="-122"/>
            </a:endParaRP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611188" y="1412875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6083" name="Picture 2" descr="F:\七彩课堂插图板式封面\排版用图标、页眉页脚\标题图（终-排版用）共29个\语文大课堂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92950" y="4760913"/>
            <a:ext cx="1808163" cy="1397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4" name="Picture 5" descr="陈子昂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8" y="1484313"/>
            <a:ext cx="5186362" cy="4699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085" name="文本框 1"/>
          <p:cNvSpPr txBox="1"/>
          <p:nvPr/>
        </p:nvSpPr>
        <p:spPr>
          <a:xfrm>
            <a:off x="3276600" y="1916113"/>
            <a:ext cx="5673725" cy="1554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>
                <a:latin typeface="Arial" panose="020B0604020202020204" pitchFamily="34" charset="0"/>
                <a:ea typeface="宋体" panose="02010600030101010101" pitchFamily="2" charset="-122"/>
              </a:rPr>
              <a:t>把栏杆拍遍，</a:t>
            </a: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>
                <a:latin typeface="Arial" panose="020B0604020202020204" pitchFamily="34" charset="0"/>
                <a:ea typeface="宋体" panose="02010600030101010101" pitchFamily="2" charset="-122"/>
              </a:rPr>
              <a:t>无人会，</a:t>
            </a: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>
                <a:latin typeface="Arial" panose="020B0604020202020204" pitchFamily="34" charset="0"/>
                <a:ea typeface="宋体" panose="02010600030101010101" pitchFamily="2" charset="-122"/>
              </a:rPr>
              <a:t>登临意。 </a:t>
            </a: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>
                <a:latin typeface="Arial" panose="020B0604020202020204" pitchFamily="34" charset="0"/>
                <a:ea typeface="宋体" panose="02010600030101010101" pitchFamily="2" charset="-122"/>
              </a:rPr>
              <a:t>         —辛弃疾《水龙吟·</a:t>
            </a:r>
            <a:r>
              <a:rPr lang="zh-CN" altLang="en-US" sz="2400"/>
              <a:t>楚天千里清秋》 </a:t>
            </a:r>
            <a:endParaRPr lang="zh-CN" altLang="en-US" sz="2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同侧圆角矩形 4"/>
          <p:cNvSpPr/>
          <p:nvPr/>
        </p:nvSpPr>
        <p:spPr>
          <a:xfrm>
            <a:off x="466725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r>
              <a:rPr lang="zh-CN" altLang="en-US" sz="3000" b="1" dirty="0">
                <a:latin typeface="华文新魏" pitchFamily="2" charset="-122"/>
                <a:ea typeface="华文新魏" pitchFamily="2" charset="-122"/>
              </a:rPr>
              <a:t>课文详解</a:t>
            </a:r>
            <a:endParaRPr lang="zh-CN" altLang="en-US" sz="3000" b="1" dirty="0">
              <a:latin typeface="华文新魏" pitchFamily="2" charset="-122"/>
              <a:ea typeface="华文新魏" pitchFamily="2" charset="-122"/>
            </a:endParaRP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95288" y="1412875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7107" name="Picture 2" descr="F:\七彩课堂插图板式封面\排版用图标、页眉页脚\标题图（终-排版用）共29个\语文大课堂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84888" y="4229100"/>
            <a:ext cx="2768600" cy="1936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08" name="Picture 4" descr="陈子昂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55763"/>
            <a:ext cx="5437188" cy="4406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89829" name="Text Box 5"/>
          <p:cNvSpPr txBox="1"/>
          <p:nvPr/>
        </p:nvSpPr>
        <p:spPr>
          <a:xfrm>
            <a:off x="3851275" y="1628775"/>
            <a:ext cx="4095750" cy="1616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古来圣贤皆寂寞</a:t>
            </a:r>
            <a:endParaRPr lang="zh-CN" altLang="en-US" sz="40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en-US" altLang="zh-CN" sz="3200" b="1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—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李白</a:t>
            </a:r>
            <a:r>
              <a:rPr lang="en-US" altLang="zh-CN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将进酒</a:t>
            </a:r>
            <a:r>
              <a:rPr lang="en-US" altLang="zh-CN" sz="32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en-US" altLang="zh-CN" sz="40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en-US" altLang="zh-CN" sz="40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829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89829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829">
                                            <p:txEl>
                                              <p:charRg st="8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589829">
                                            <p:txEl>
                                              <p:charRg st="8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同侧圆角矩形 4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r>
              <a:rPr lang="zh-CN" altLang="en-US" sz="3000" b="1" dirty="0">
                <a:latin typeface="华文新魏" pitchFamily="2" charset="-122"/>
                <a:ea typeface="华文新魏" pitchFamily="2" charset="-122"/>
              </a:rPr>
              <a:t>课文详解</a:t>
            </a:r>
            <a:endParaRPr lang="zh-CN" altLang="en-US" sz="3000" b="1" dirty="0">
              <a:latin typeface="华文新魏" pitchFamily="2" charset="-122"/>
              <a:ea typeface="华文新魏" pitchFamily="2" charset="-122"/>
            </a:endParaRP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844675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8131" name="Picture 2" descr="F:\七彩课堂插图板式封面\排版用图标、页眉页脚\标题图（终-排版用）共29个\语文大课堂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84888" y="4229100"/>
            <a:ext cx="2768600" cy="1936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32" name="Picture 5" descr="陈子昂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916113"/>
            <a:ext cx="5437187" cy="41957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133" name="文本框 1"/>
          <p:cNvSpPr txBox="1"/>
          <p:nvPr/>
        </p:nvSpPr>
        <p:spPr>
          <a:xfrm>
            <a:off x="3563938" y="1628775"/>
            <a:ext cx="4802187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独立苍茫自咏诗</a:t>
            </a:r>
            <a:endParaRPr lang="zh-CN" altLang="en-US" sz="3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  —杜甫《乐游园歌》</a:t>
            </a:r>
            <a:endParaRPr lang="zh-CN" altLang="en-US" sz="3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同侧圆角矩形 4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r>
              <a:rPr lang="zh-CN" altLang="en-US" sz="3000" b="1" dirty="0">
                <a:latin typeface="华文新魏" pitchFamily="2" charset="-122"/>
                <a:ea typeface="华文新魏" pitchFamily="2" charset="-122"/>
              </a:rPr>
              <a:t>课文详解</a:t>
            </a:r>
            <a:endParaRPr lang="zh-CN" altLang="en-US" sz="3000" b="1" dirty="0">
              <a:latin typeface="华文新魏" pitchFamily="2" charset="-122"/>
              <a:ea typeface="华文新魏" pitchFamily="2" charset="-122"/>
            </a:endParaRP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844675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9155" name="Picture 2" descr="F:\七彩课堂插图板式封面\排版用图标、页眉页脚\标题图（终-排版用）共29个\语文大课堂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84888" y="4229100"/>
            <a:ext cx="2768600" cy="1936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9156" name="Picture 11" descr="陈子昂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8" y="1978025"/>
            <a:ext cx="5508625" cy="4117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9157" name="灯片编号占位符 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 w="9525">
            <a:noFill/>
          </a:ln>
        </p:spPr>
        <p:txBody>
          <a:bodyPr/>
          <a:p>
            <a:pPr algn="r"/>
            <a:fld id="{9A0DB2DC-4C9A-4742-B13C-FB6460FD3503}" type="slidenum">
              <a:rPr lang="en-US" altLang="zh-CN" sz="1400">
                <a:solidFill>
                  <a:srgbClr val="000000"/>
                </a:solidFill>
                <a:latin typeface="Calibri" panose="020F0502020204030204" pitchFamily="34" charset="0"/>
              </a:rPr>
            </a:fld>
            <a:endParaRPr lang="en-US" altLang="zh-CN" sz="14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91876" name="Line 4"/>
          <p:cNvSpPr/>
          <p:nvPr/>
        </p:nvSpPr>
        <p:spPr>
          <a:xfrm>
            <a:off x="8731250" y="1341438"/>
            <a:ext cx="0" cy="1727200"/>
          </a:xfrm>
          <a:prstGeom prst="line">
            <a:avLst/>
          </a:prstGeom>
          <a:ln w="9525" cap="flat" cmpd="sng">
            <a:solidFill>
              <a:srgbClr val="846648"/>
            </a:solidFill>
            <a:prstDash val="solid"/>
            <a:headEnd type="none" w="med" len="med"/>
            <a:tailEnd type="triangl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59" name="Text Box 5"/>
          <p:cNvSpPr txBox="1"/>
          <p:nvPr/>
        </p:nvSpPr>
        <p:spPr>
          <a:xfrm>
            <a:off x="6235700" y="620713"/>
            <a:ext cx="2622550" cy="1189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7200" b="1" dirty="0">
                <a:solidFill>
                  <a:srgbClr val="846648"/>
                </a:solidFill>
                <a:latin typeface="Arial" panose="020B0604020202020204" pitchFamily="34" charset="0"/>
                <a:ea typeface="楷体_GB2312" pitchFamily="49" charset="-122"/>
              </a:rPr>
              <a:t>孤独</a:t>
            </a:r>
            <a:endParaRPr lang="zh-CN" altLang="en-US" sz="7200" b="1" dirty="0">
              <a:solidFill>
                <a:srgbClr val="846648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grpSp>
        <p:nvGrpSpPr>
          <p:cNvPr id="591879" name="Group 7"/>
          <p:cNvGrpSpPr/>
          <p:nvPr/>
        </p:nvGrpSpPr>
        <p:grpSpPr>
          <a:xfrm>
            <a:off x="8404225" y="3285173"/>
            <a:ext cx="647700" cy="3600450"/>
            <a:chOff x="1147" y="1071"/>
            <a:chExt cx="460" cy="2268"/>
          </a:xfrm>
        </p:grpSpPr>
        <p:sp>
          <p:nvSpPr>
            <p:cNvPr id="49161" name="AutoShape 8"/>
            <p:cNvSpPr/>
            <p:nvPr/>
          </p:nvSpPr>
          <p:spPr>
            <a:xfrm>
              <a:off x="1199" y="1071"/>
              <a:ext cx="408" cy="2251"/>
            </a:xfrm>
            <a:prstGeom prst="bevel">
              <a:avLst>
                <a:gd name="adj" fmla="val 12500"/>
              </a:avLst>
            </a:prstGeom>
            <a:solidFill>
              <a:srgbClr val="E6E1D0"/>
            </a:solidFill>
            <a:ln w="9525">
              <a:noFill/>
            </a:ln>
          </p:spPr>
          <p:txBody>
            <a:bodyPr wrap="none" anchor="ctr"/>
            <a:p>
              <a:endPara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9162" name="Text Box 9"/>
            <p:cNvSpPr txBox="1"/>
            <p:nvPr/>
          </p:nvSpPr>
          <p:spPr>
            <a:xfrm>
              <a:off x="1147" y="1071"/>
              <a:ext cx="437" cy="2268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A6805A"/>
                  </a:solidFill>
                  <a:latin typeface="Arial" panose="020B0604020202020204" pitchFamily="34" charset="0"/>
                  <a:ea typeface="楷体_GB2312" pitchFamily="49" charset="-122"/>
                </a:rPr>
                <a:t>人类摆脱不了的命运</a:t>
              </a:r>
              <a:endParaRPr lang="zh-CN" altLang="en-US" sz="2800" b="1" dirty="0">
                <a:solidFill>
                  <a:srgbClr val="A6805A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sp>
        <p:nvSpPr>
          <p:cNvPr id="591882" name="Line 10"/>
          <p:cNvSpPr/>
          <p:nvPr/>
        </p:nvSpPr>
        <p:spPr>
          <a:xfrm>
            <a:off x="8413750" y="1341438"/>
            <a:ext cx="317500" cy="0"/>
          </a:xfrm>
          <a:prstGeom prst="line">
            <a:avLst/>
          </a:prstGeom>
          <a:ln w="9525" cap="flat" cmpd="sng">
            <a:solidFill>
              <a:srgbClr val="846648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591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91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591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7649" name="组合 10"/>
          <p:cNvGrpSpPr/>
          <p:nvPr/>
        </p:nvGrpSpPr>
        <p:grpSpPr>
          <a:xfrm>
            <a:off x="323850" y="836613"/>
            <a:ext cx="2287588" cy="654050"/>
            <a:chOff x="441771" y="1502695"/>
            <a:chExt cx="2288748" cy="655626"/>
          </a:xfrm>
        </p:grpSpPr>
        <p:cxnSp>
          <p:nvCxnSpPr>
            <p:cNvPr id="22" name="直线连接符 21"/>
            <p:cNvCxnSpPr/>
            <p:nvPr/>
          </p:nvCxnSpPr>
          <p:spPr>
            <a:xfrm flipV="1">
              <a:off x="441771" y="2151959"/>
              <a:ext cx="2256668" cy="6362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729532" y="1502695"/>
              <a:ext cx="2000987" cy="51692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algn="ctr"/>
              <a:r>
                <a:rPr lang="zh-CN" altLang="en-US" sz="3000" b="1" dirty="0">
                  <a:latin typeface="华文新魏" pitchFamily="2" charset="-122"/>
                  <a:ea typeface="华文新魏" pitchFamily="2" charset="-122"/>
                </a:rPr>
                <a:t>资料宝袋</a:t>
              </a:r>
              <a:endParaRPr lang="zh-CN" altLang="en-US" sz="3000" b="1" dirty="0">
                <a:latin typeface="华文新魏" pitchFamily="2" charset="-122"/>
                <a:ea typeface="华文新魏" pitchFamily="2" charset="-122"/>
              </a:endParaRPr>
            </a:p>
          </p:txBody>
        </p:sp>
      </p:grpSp>
      <p:pic>
        <p:nvPicPr>
          <p:cNvPr id="27652" name="Picture 3" descr="F:\七彩课堂插图板式封面\排版用图标、页眉页脚\标题图（终-排版用）共29个\资料宝袋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48488" y="4797425"/>
            <a:ext cx="2120900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3" name="文本框 1"/>
          <p:cNvSpPr txBox="1"/>
          <p:nvPr/>
        </p:nvSpPr>
        <p:spPr>
          <a:xfrm>
            <a:off x="1042988" y="2492375"/>
            <a:ext cx="755967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en-US" altLang="zh-CN" sz="6000" b="1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6000" b="1">
                <a:latin typeface="Arial" panose="020B0604020202020204" pitchFamily="34" charset="0"/>
                <a:ea typeface="宋体" panose="02010600030101010101" pitchFamily="2" charset="-122"/>
              </a:rPr>
              <a:t>作者：</a:t>
            </a:r>
            <a:r>
              <a:rPr lang="zh-CN" altLang="en-US" sz="6000" b="1" dirty="0"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陈子昂</a:t>
            </a:r>
            <a:endParaRPr lang="zh-CN" altLang="en-US" sz="6000" b="1" dirty="0"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同侧圆角矩形 4"/>
          <p:cNvSpPr/>
          <p:nvPr/>
        </p:nvSpPr>
        <p:spPr>
          <a:xfrm>
            <a:off x="723900" y="979488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图解结构</a:t>
            </a:r>
            <a:endParaRPr lang="zh-CN" altLang="en-US" sz="2400" b="1" dirty="0">
              <a:latin typeface="华文新魏" pitchFamily="2" charset="-122"/>
              <a:ea typeface="华文新魏" pitchFamily="2" charset="-122"/>
            </a:endParaRP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723900" y="1628775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0179" name="Picture 2" descr="F:\七彩课堂插图板式封面\排版用图标、页眉页脚\标题图（终-排版用）共29个\图解结构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96013" y="908050"/>
            <a:ext cx="2779712" cy="1943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8" name="Text Box 4"/>
          <p:cNvSpPr txBox="1"/>
          <p:nvPr/>
        </p:nvSpPr>
        <p:spPr>
          <a:xfrm>
            <a:off x="682625" y="1557338"/>
            <a:ext cx="25590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古人、来者</a:t>
            </a:r>
            <a:endParaRPr lang="zh-CN" altLang="en-US" sz="24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269" name="Text Box 5"/>
          <p:cNvSpPr txBox="1"/>
          <p:nvPr/>
        </p:nvSpPr>
        <p:spPr>
          <a:xfrm>
            <a:off x="682625" y="2132013"/>
            <a:ext cx="25590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见</a:t>
            </a:r>
            <a:endParaRPr lang="zh-CN" altLang="en-US" sz="24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270" name="Text Box 6"/>
          <p:cNvSpPr txBox="1"/>
          <p:nvPr/>
        </p:nvSpPr>
        <p:spPr>
          <a:xfrm>
            <a:off x="652463" y="2708275"/>
            <a:ext cx="25590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前、后</a:t>
            </a:r>
            <a:endParaRPr lang="zh-CN" altLang="en-US" sz="24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271" name="Line 7"/>
          <p:cNvSpPr/>
          <p:nvPr/>
        </p:nvSpPr>
        <p:spPr>
          <a:xfrm>
            <a:off x="3059113" y="1844675"/>
            <a:ext cx="512762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2" name="Line 8"/>
          <p:cNvSpPr/>
          <p:nvPr/>
        </p:nvSpPr>
        <p:spPr>
          <a:xfrm>
            <a:off x="3059113" y="2349500"/>
            <a:ext cx="512762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3" name="Line 9"/>
          <p:cNvSpPr/>
          <p:nvPr/>
        </p:nvSpPr>
        <p:spPr>
          <a:xfrm>
            <a:off x="3021013" y="2995613"/>
            <a:ext cx="512762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4" name="Text Box 10"/>
          <p:cNvSpPr txBox="1"/>
          <p:nvPr/>
        </p:nvSpPr>
        <p:spPr>
          <a:xfrm>
            <a:off x="3276600" y="1700213"/>
            <a:ext cx="20478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时间概念</a:t>
            </a:r>
            <a:endParaRPr lang="zh-CN" altLang="en-US" sz="24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275" name="Text Box 11"/>
          <p:cNvSpPr txBox="1"/>
          <p:nvPr/>
        </p:nvSpPr>
        <p:spPr>
          <a:xfrm>
            <a:off x="3276600" y="2132013"/>
            <a:ext cx="20478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空间概念</a:t>
            </a:r>
            <a:endParaRPr lang="zh-CN" altLang="en-US" sz="24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276" name="Text Box 12"/>
          <p:cNvSpPr txBox="1"/>
          <p:nvPr/>
        </p:nvSpPr>
        <p:spPr>
          <a:xfrm>
            <a:off x="3276600" y="2708275"/>
            <a:ext cx="20478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时空概念</a:t>
            </a:r>
            <a:endParaRPr lang="zh-CN" altLang="en-US" sz="24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277" name="Text Box 13"/>
          <p:cNvSpPr txBox="1"/>
          <p:nvPr/>
        </p:nvSpPr>
        <p:spPr>
          <a:xfrm>
            <a:off x="5291138" y="2492375"/>
            <a:ext cx="294481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统一的时空结构</a:t>
            </a:r>
            <a:endParaRPr lang="zh-CN" altLang="en-US" sz="24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280" name="Text Box 16"/>
          <p:cNvSpPr txBox="1"/>
          <p:nvPr/>
        </p:nvSpPr>
        <p:spPr>
          <a:xfrm>
            <a:off x="7821613" y="1195388"/>
            <a:ext cx="9604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{</a:t>
            </a:r>
            <a:endParaRPr lang="zh-CN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281" name="AutoShape 17"/>
          <p:cNvSpPr/>
          <p:nvPr/>
        </p:nvSpPr>
        <p:spPr>
          <a:xfrm>
            <a:off x="755650" y="1484313"/>
            <a:ext cx="4608513" cy="1800225"/>
          </a:xfrm>
          <a:prstGeom prst="bracePair">
            <a:avLst>
              <a:gd name="adj" fmla="val 8333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sz="24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82" name="Line 18"/>
          <p:cNvSpPr/>
          <p:nvPr/>
        </p:nvSpPr>
        <p:spPr>
          <a:xfrm>
            <a:off x="525463" y="2203450"/>
            <a:ext cx="0" cy="223361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83" name="Line 19"/>
          <p:cNvSpPr/>
          <p:nvPr/>
        </p:nvSpPr>
        <p:spPr>
          <a:xfrm>
            <a:off x="525463" y="4437063"/>
            <a:ext cx="1150937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85" name="Text Box 21"/>
          <p:cNvSpPr txBox="1"/>
          <p:nvPr/>
        </p:nvSpPr>
        <p:spPr>
          <a:xfrm>
            <a:off x="1868488" y="3644900"/>
            <a:ext cx="185578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客观所见</a:t>
            </a:r>
            <a:endParaRPr lang="zh-CN" altLang="en-US" sz="24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286" name="Text Box 22"/>
          <p:cNvSpPr txBox="1"/>
          <p:nvPr/>
        </p:nvSpPr>
        <p:spPr>
          <a:xfrm>
            <a:off x="1868488" y="4579938"/>
            <a:ext cx="185578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主观所感</a:t>
            </a:r>
            <a:endParaRPr lang="zh-CN" altLang="en-US" sz="24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287" name="Line 23"/>
          <p:cNvSpPr/>
          <p:nvPr/>
        </p:nvSpPr>
        <p:spPr>
          <a:xfrm>
            <a:off x="3597275" y="3932238"/>
            <a:ext cx="511175" cy="57626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88" name="Line 24"/>
          <p:cNvSpPr/>
          <p:nvPr/>
        </p:nvSpPr>
        <p:spPr>
          <a:xfrm flipV="1">
            <a:off x="3597275" y="4508500"/>
            <a:ext cx="511175" cy="431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89" name="Text Box 25"/>
          <p:cNvSpPr txBox="1"/>
          <p:nvPr/>
        </p:nvSpPr>
        <p:spPr>
          <a:xfrm>
            <a:off x="4171950" y="4148138"/>
            <a:ext cx="17938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空旷苍凉</a:t>
            </a:r>
            <a:endParaRPr lang="zh-CN" altLang="en-US" sz="24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290" name="Line 26"/>
          <p:cNvSpPr/>
          <p:nvPr/>
        </p:nvSpPr>
        <p:spPr>
          <a:xfrm>
            <a:off x="525463" y="4437063"/>
            <a:ext cx="0" cy="15113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92" name="Text Box 28"/>
          <p:cNvSpPr txBox="1"/>
          <p:nvPr/>
        </p:nvSpPr>
        <p:spPr>
          <a:xfrm>
            <a:off x="1931988" y="5229225"/>
            <a:ext cx="185578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悠悠往古</a:t>
            </a:r>
            <a:endParaRPr lang="zh-CN" altLang="en-US" sz="24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293" name="Text Box 29"/>
          <p:cNvSpPr txBox="1"/>
          <p:nvPr/>
        </p:nvSpPr>
        <p:spPr>
          <a:xfrm>
            <a:off x="1868488" y="5948363"/>
            <a:ext cx="185578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遥遥未来</a:t>
            </a:r>
            <a:endParaRPr lang="zh-CN" altLang="en-US" sz="24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294" name="Line 30"/>
          <p:cNvSpPr/>
          <p:nvPr/>
        </p:nvSpPr>
        <p:spPr>
          <a:xfrm>
            <a:off x="3597275" y="5372100"/>
            <a:ext cx="511175" cy="57626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95" name="Line 31"/>
          <p:cNvSpPr/>
          <p:nvPr/>
        </p:nvSpPr>
        <p:spPr>
          <a:xfrm flipV="1">
            <a:off x="3597275" y="5948363"/>
            <a:ext cx="511175" cy="431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97" name="Text Box 33"/>
          <p:cNvSpPr txBox="1"/>
          <p:nvPr/>
        </p:nvSpPr>
        <p:spPr>
          <a:xfrm>
            <a:off x="4283075" y="5589588"/>
            <a:ext cx="18573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抒情主体</a:t>
            </a:r>
            <a:endParaRPr lang="zh-CN" altLang="en-US" sz="24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299" name="Line 35"/>
          <p:cNvSpPr/>
          <p:nvPr/>
        </p:nvSpPr>
        <p:spPr>
          <a:xfrm>
            <a:off x="525463" y="2203450"/>
            <a:ext cx="255587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300" name="Line 36"/>
          <p:cNvSpPr/>
          <p:nvPr/>
        </p:nvSpPr>
        <p:spPr>
          <a:xfrm>
            <a:off x="525463" y="5948363"/>
            <a:ext cx="1087437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1268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11274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1126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11275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1127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2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7" dur="500"/>
                                        <p:tgtEl>
                                          <p:spTgt spid="1127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2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7" dur="500"/>
                                        <p:tgtEl>
                                          <p:spTgt spid="11277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2" dur="500"/>
                                        <p:tgtEl>
                                          <p:spTgt spid="1128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0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5" dur="500"/>
                                        <p:tgtEl>
                                          <p:spTgt spid="11285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9" dur="500"/>
                                        <p:tgtEl>
                                          <p:spTgt spid="1128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3" dur="5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7" dur="5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1" dur="500"/>
                                        <p:tgtEl>
                                          <p:spTgt spid="1128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6" dur="500"/>
                                        <p:tgtEl>
                                          <p:spTgt spid="11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0" dur="500"/>
                                        <p:tgtEl>
                                          <p:spTgt spid="11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5" dur="500"/>
                                        <p:tgtEl>
                                          <p:spTgt spid="11292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9" dur="500"/>
                                        <p:tgtEl>
                                          <p:spTgt spid="1129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3" dur="5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7" dur="50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2" dur="500"/>
                                        <p:tgtEl>
                                          <p:spTgt spid="11297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7" dur="500"/>
                                        <p:tgtEl>
                                          <p:spTgt spid="1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1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同侧圆角矩形 2"/>
          <p:cNvSpPr/>
          <p:nvPr/>
        </p:nvSpPr>
        <p:spPr>
          <a:xfrm>
            <a:off x="466725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r>
              <a:rPr lang="zh-CN" altLang="en-US" sz="3000" b="1" dirty="0">
                <a:latin typeface="华文新魏" pitchFamily="2" charset="-122"/>
                <a:ea typeface="华文新魏" pitchFamily="2" charset="-122"/>
              </a:rPr>
              <a:t>概括主题</a:t>
            </a:r>
            <a:endParaRPr lang="zh-CN" altLang="en-US" sz="3000" b="1" dirty="0">
              <a:latin typeface="华文新魏" pitchFamily="2" charset="-122"/>
              <a:ea typeface="华文新魏" pitchFamily="2" charset="-122"/>
            </a:endParaRP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395288" y="1484313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1203" name="Picture 2" descr="F:\七彩课堂插图板式封面\排版用图标、页眉页脚\标题图（终-排版用）共29个\概括主题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59563" y="4508500"/>
            <a:ext cx="2030412" cy="1419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文本占位符 15363"/>
          <p:cNvSpPr>
            <a:spLocks noGrp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spcBef>
                <a:spcPct val="20000"/>
              </a:spcBef>
            </a:pPr>
            <a:r>
              <a:rPr lang="en-US" altLang="zh-CN" sz="3200">
                <a:latin typeface="Calibri" panose="020F0502020204030204" pitchFamily="34" charset="0"/>
                <a:ea typeface="宋体" panose="02010600030101010101" pitchFamily="2" charset="-122"/>
              </a:rPr>
              <a:t>             </a:t>
            </a:r>
            <a:endParaRPr lang="zh-CN" altLang="en-US" sz="32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endParaRPr lang="zh-CN" altLang="en-US" sz="3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/>
        </p:nvSpPr>
        <p:spPr>
          <a:xfrm>
            <a:off x="755650" y="1773238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9pPr>
          </a:lstStyle>
          <a:p>
            <a:pPr marL="0" marR="0" lvl="0" indent="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超越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个人牢骚的具体性，成为一般人生活的象征，可以忽略诗人的情感背景，成为共通情感的符号。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“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将个人、一己、暂时的受意投放到广阔天地和悠远时空，将前人、今人、来者的共通感受一网打尽。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”</a:t>
            </a:r>
            <a:endParaRPr kumimoji="0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/>
            </a:pPr>
            <a:endParaRPr kumimoji="0" lang="en-US" altLang="zh-CN" sz="3200" b="1" i="0" u="none" strike="noStrike" kern="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4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4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4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同侧圆角矩形 2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r>
              <a:rPr lang="zh-CN" altLang="en-US" sz="3000" b="1" dirty="0">
                <a:latin typeface="华文新魏" pitchFamily="2" charset="-122"/>
                <a:ea typeface="华文新魏" pitchFamily="2" charset="-122"/>
              </a:rPr>
              <a:t>写法点拨</a:t>
            </a:r>
            <a:endParaRPr lang="zh-CN" altLang="en-US" sz="3000" b="1" dirty="0">
              <a:latin typeface="华文新魏" pitchFamily="2" charset="-122"/>
              <a:ea typeface="华文新魏" pitchFamily="2" charset="-122"/>
            </a:endParaRP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844675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2227" name="Picture 2" descr="F:\七彩课堂插图板式封面\排版用图标、页眉页脚\标题图（终-排版用）共29个\写法宝典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16688" y="822325"/>
            <a:ext cx="2087562" cy="1460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2228" name="标题 19457"/>
          <p:cNvSpPr>
            <a:spLocks noGrp="1" noRot="1"/>
          </p:cNvSpPr>
          <p:nvPr/>
        </p:nvSpPr>
        <p:spPr>
          <a:xfrm>
            <a:off x="179388" y="1916113"/>
            <a:ext cx="7680325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/>
            <a:r>
              <a:rPr lang="en-US" altLang="zh-CN" sz="3200" b="1">
                <a:solidFill>
                  <a:srgbClr val="00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  </a:t>
            </a:r>
            <a:endParaRPr lang="zh-CN" altLang="en-US" sz="3200" b="1" dirty="0">
              <a:solidFill>
                <a:srgbClr val="0033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29" name="文本占位符 19458"/>
          <p:cNvSpPr>
            <a:spLocks noGrp="1" noRot="1"/>
          </p:cNvSpPr>
          <p:nvPr/>
        </p:nvSpPr>
        <p:spPr>
          <a:xfrm>
            <a:off x="179388" y="3140075"/>
            <a:ext cx="8540750" cy="45418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>
              <a:lnSpc>
                <a:spcPct val="150000"/>
              </a:lnSpc>
              <a:buClr>
                <a:schemeClr val="hlink"/>
              </a:buClr>
              <a:buSzPct val="75000"/>
              <a:buFont typeface="Wingdings" panose="05000000000000000000" pitchFamily="2" charset="2"/>
            </a:pPr>
            <a:r>
              <a:rPr lang="en-US" altLang="zh-CN" sz="2000" b="1">
                <a:solidFill>
                  <a:srgbClr val="000C0C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       </a:t>
            </a:r>
            <a:endParaRPr lang="zh-CN" altLang="en-US" sz="2000" b="1" dirty="0">
              <a:solidFill>
                <a:srgbClr val="000C0C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2230" name="文本框 1"/>
          <p:cNvSpPr txBox="1"/>
          <p:nvPr/>
        </p:nvSpPr>
        <p:spPr>
          <a:xfrm>
            <a:off x="971550" y="2133600"/>
            <a:ext cx="7466013" cy="2528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苍天无语，只能静静地听他倾诉，北风呼啸，替他把满腔悲愤宣泄，情何以堪，——让我们把把诗人的情感宣泄出来吧，有没有谁能像老师这样抒发一下感情的？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同侧圆角矩形 2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r>
              <a:rPr lang="zh-CN" altLang="en-US" sz="3000" b="1" dirty="0">
                <a:latin typeface="华文新魏" pitchFamily="2" charset="-122"/>
                <a:ea typeface="华文新魏" pitchFamily="2" charset="-122"/>
              </a:rPr>
              <a:t>拓展提升</a:t>
            </a:r>
            <a:endParaRPr lang="zh-CN" altLang="en-US" sz="3000" b="1" dirty="0">
              <a:latin typeface="华文新魏" pitchFamily="2" charset="-122"/>
              <a:ea typeface="华文新魏" pitchFamily="2" charset="-122"/>
            </a:endParaRP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844675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3251" name="Picture 2" descr="F:\七彩课堂插图板式封面\排版用图标、页眉页脚\标题图（终-排版用）共29个\拓展延伸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16688" y="4437063"/>
            <a:ext cx="2368550" cy="16557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3252" name="文本框 3"/>
          <p:cNvSpPr txBox="1"/>
          <p:nvPr/>
        </p:nvSpPr>
        <p:spPr>
          <a:xfrm>
            <a:off x="611188" y="2060575"/>
            <a:ext cx="7686675" cy="3078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是的，诗人是不幸的，报国无门，独上高台，知音难觅，有道是“男儿有泪不轻弹，只是未到伤心处”。诗人的遭遇是不幸的，但又是幸运的，他留下了这样一首足以万古不朽的诗作，我们也是幸运的，在一千多年以后能欣赏到这样一首名垂千古的诗篇，我们拿起自己的笔，让诗人的情怀也流淌在我们的纸上吧。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同侧圆角矩形 2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r>
              <a:rPr lang="zh-CN" altLang="en-US" sz="3000" b="1" dirty="0">
                <a:solidFill>
                  <a:srgbClr val="000000"/>
                </a:solidFill>
                <a:latin typeface="华文新魏" pitchFamily="2" charset="-122"/>
                <a:ea typeface="华文新魏" pitchFamily="2" charset="-122"/>
              </a:rPr>
              <a:t>心灵感悟</a:t>
            </a:r>
            <a:endParaRPr lang="zh-CN" altLang="en-US" sz="3000" b="1" dirty="0">
              <a:solidFill>
                <a:srgbClr val="00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844675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4275" name="Picture 2" descr="F:\七彩课堂插图板式封面\排版用图标、页眉页脚\标题图（终-排版用）共29个\我会说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5775" y="4508500"/>
            <a:ext cx="2232025" cy="1657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276" name="文本框 3"/>
          <p:cNvSpPr txBox="1"/>
          <p:nvPr/>
        </p:nvSpPr>
        <p:spPr>
          <a:xfrm>
            <a:off x="539750" y="2060575"/>
            <a:ext cx="777875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苍天无语，只能静静地听他倾诉，北风呼啸，替他把满腔悲愤宣泄，情何以堪，——让我们把把诗人的情感宣泄出来吧，学生齐读古诗。</a:t>
            </a:r>
            <a:endParaRPr lang="zh-CN" altLang="en-US" sz="24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同侧圆角矩形 2"/>
          <p:cNvSpPr/>
          <p:nvPr/>
        </p:nvSpPr>
        <p:spPr>
          <a:xfrm>
            <a:off x="395288" y="763588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r>
              <a:rPr lang="zh-CN" altLang="en-US" sz="3000" b="1" dirty="0">
                <a:latin typeface="华文新魏" pitchFamily="2" charset="-122"/>
                <a:ea typeface="华文新魏" pitchFamily="2" charset="-122"/>
              </a:rPr>
              <a:t>随堂练习</a:t>
            </a:r>
            <a:endParaRPr lang="zh-CN" altLang="en-US" sz="3000" b="1" dirty="0">
              <a:latin typeface="华文新魏" pitchFamily="2" charset="-122"/>
              <a:ea typeface="华文新魏" pitchFamily="2" charset="-122"/>
            </a:endParaRP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6725" y="1339850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5299" name="Picture 2" descr="F:\七彩课堂插图板式封面\排版用图标、页眉页脚\标题图（终-排版用）共29个\作业要完成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43213" y="4508500"/>
            <a:ext cx="2376487" cy="16621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5300" name="文本框 1"/>
          <p:cNvSpPr txBox="1"/>
          <p:nvPr/>
        </p:nvSpPr>
        <p:spPr>
          <a:xfrm>
            <a:off x="1116013" y="1268413"/>
            <a:ext cx="7488237" cy="4846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、给下列字注音 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后不见来者（     jià</a:t>
            </a:r>
            <a:r>
              <a:rPr lang="zh-CN" altLang="en-US" sz="2400" dirty="0"/>
              <a:t>n    ） </a:t>
            </a:r>
            <a:endParaRPr lang="zh-CN" altLang="en-US" sz="2400" dirty="0"/>
          </a:p>
          <a:p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独怆然而涕下（    chuà</a:t>
            </a:r>
            <a:r>
              <a:rPr lang="zh-CN" altLang="en-US" sz="2400" dirty="0"/>
              <a:t>ng     ）</a:t>
            </a:r>
            <a:endParaRPr lang="zh-CN" altLang="en-US" sz="2400" dirty="0"/>
          </a:p>
          <a:p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、解释词语  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悠悠：遥远的 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独：  独自，一个人 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怆然： 悲伤的样子。 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涕： 眼泪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、读课文，思考： 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“古人”“来者”指的是古人指的是古代的贤德之人，也指古代招贤的君王，来者指的是效法古代先贤的今人，也指后世求才得明君。 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2400" u="sng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2400" u="sng" dirty="0"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endParaRPr lang="zh-CN" altLang="en-US" sz="2400" u="sng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9697" name="组合 10"/>
          <p:cNvGrpSpPr/>
          <p:nvPr/>
        </p:nvGrpSpPr>
        <p:grpSpPr>
          <a:xfrm>
            <a:off x="250825" y="836613"/>
            <a:ext cx="2255838" cy="654050"/>
            <a:chOff x="369355" y="1502695"/>
            <a:chExt cx="2256668" cy="655626"/>
          </a:xfrm>
        </p:grpSpPr>
        <p:cxnSp>
          <p:nvCxnSpPr>
            <p:cNvPr id="22" name="直线连接符 21"/>
            <p:cNvCxnSpPr/>
            <p:nvPr/>
          </p:nvCxnSpPr>
          <p:spPr>
            <a:xfrm flipV="1">
              <a:off x="369355" y="2151959"/>
              <a:ext cx="2256668" cy="6362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85334" y="1502695"/>
              <a:ext cx="2000987" cy="51692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algn="ctr"/>
              <a:r>
                <a:rPr lang="zh-CN" altLang="en-US" sz="3000" b="1" dirty="0">
                  <a:latin typeface="华文新魏" pitchFamily="2" charset="-122"/>
                  <a:ea typeface="华文新魏" pitchFamily="2" charset="-122"/>
                </a:rPr>
                <a:t>资料宝袋</a:t>
              </a:r>
              <a:endParaRPr lang="zh-CN" altLang="en-US" sz="3000" b="1" dirty="0">
                <a:latin typeface="华文新魏" pitchFamily="2" charset="-122"/>
                <a:ea typeface="华文新魏" pitchFamily="2" charset="-122"/>
              </a:endParaRPr>
            </a:p>
          </p:txBody>
        </p:sp>
      </p:grpSp>
      <p:sp>
        <p:nvSpPr>
          <p:cNvPr id="20" name="TextBox 5"/>
          <p:cNvSpPr txBox="1"/>
          <p:nvPr/>
        </p:nvSpPr>
        <p:spPr>
          <a:xfrm>
            <a:off x="1052513" y="2357438"/>
            <a:ext cx="1295400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buClr>
                <a:srgbClr val="FF0000"/>
              </a:buClr>
            </a:pPr>
            <a:r>
              <a:rPr lang="zh-CN" altLang="en-US" sz="5400" b="1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5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9701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19925" y="4868863"/>
            <a:ext cx="2124075" cy="1485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7" name="Rectangle 3"/>
          <p:cNvSpPr>
            <a:spLocks noGrp="1" noChangeArrowheads="1"/>
          </p:cNvSpPr>
          <p:nvPr/>
        </p:nvSpPr>
        <p:spPr>
          <a:xfrm>
            <a:off x="539750" y="1557338"/>
            <a:ext cx="8229600" cy="46323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9pPr>
          </a:lstStyle>
          <a:p>
            <a:pPr marL="0" marR="0" lvl="0" indent="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字伯玉，梓州射洪人。</a:t>
            </a:r>
            <a:endParaRPr kumimoji="0" lang="zh-CN" altLang="en-US" sz="24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年少任侠： </a:t>
            </a:r>
            <a:r>
              <a:rPr kumimoji="0" lang="en-US" altLang="zh-CN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21</a:t>
            </a: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岁离家，游太学。“少学纵横术，游楚复游燕。”</a:t>
            </a: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落第</a:t>
            </a: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。</a:t>
            </a:r>
            <a:endParaRPr kumimoji="0" lang="zh-CN" altLang="en-US" sz="24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青年参政：</a:t>
            </a:r>
            <a:r>
              <a:rPr kumimoji="0" lang="en-US" altLang="zh-CN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24</a:t>
            </a: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岁中进士，直陈政事，官左拾遗。</a:t>
            </a: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放逐</a:t>
            </a: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。</a:t>
            </a:r>
            <a:endParaRPr kumimoji="0" lang="zh-CN" altLang="en-US" sz="24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壮岁从军：</a:t>
            </a:r>
            <a:r>
              <a:rPr kumimoji="0" lang="en-US" altLang="zh-CN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28</a:t>
            </a: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岁，随乔知之出征西北平乱，官右拾遗（</a:t>
            </a:r>
            <a:r>
              <a:rPr kumimoji="0" lang="en-US" altLang="zh-CN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35</a:t>
            </a: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岁）</a:t>
            </a:r>
            <a:r>
              <a:rPr kumimoji="0" lang="en-US" altLang="zh-CN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—</a:t>
            </a: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被武三思以“坐缘逆党”构陷</a:t>
            </a: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入狱</a:t>
            </a:r>
            <a:r>
              <a:rPr kumimoji="0" lang="en-US" altLang="zh-CN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—</a:t>
            </a: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狱中请缨</a:t>
            </a:r>
            <a:r>
              <a:rPr kumimoji="0" lang="en-US" altLang="zh-CN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—</a:t>
            </a: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随武攸宜再征契丹</a:t>
            </a:r>
            <a:r>
              <a:rPr kumimoji="0" lang="en-US" altLang="zh-CN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—”</a:t>
            </a: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乞分麾下以前驱“</a:t>
            </a:r>
            <a:r>
              <a:rPr kumimoji="0" lang="en-US" altLang="zh-CN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—</a:t>
            </a: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贬为军曹</a:t>
            </a:r>
            <a:endParaRPr kumimoji="0" lang="zh-CN" altLang="en-US" sz="2400" b="1" i="0" u="none" strike="noStrike" kern="0" cap="none" spc="0" normalizeH="0" baseline="0" noProof="0" smtClean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中年遇害：“以父老，表乞罢职归侍”。</a:t>
            </a: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解职</a:t>
            </a: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归里，居丧期间，</a:t>
            </a: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被害</a:t>
            </a: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死狱中。</a:t>
            </a:r>
            <a:endParaRPr kumimoji="0" lang="zh-CN" altLang="en-US" sz="24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1747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charRg st="11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1747">
                                            <p:txEl>
                                              <p:charRg st="11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charRg st="45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1747">
                                            <p:txEl>
                                              <p:charRg st="45" end="7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charRg st="71" end="1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1747">
                                            <p:txEl>
                                              <p:charRg st="71" end="1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charRg st="146" end="1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1747">
                                            <p:txEl>
                                              <p:charRg st="146" end="18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174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9" name="Rectangle 3"/>
          <p:cNvSpPr>
            <a:spLocks noGrp="1" noChangeArrowheads="1"/>
          </p:cNvSpPr>
          <p:nvPr/>
        </p:nvSpPr>
        <p:spPr>
          <a:xfrm>
            <a:off x="611188" y="1484313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9pPr>
          </a:lstStyle>
          <a:p>
            <a:pPr marL="0" marR="0" lvl="0" indent="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、文学理论：标举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“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风骨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”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，倡导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“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兴寄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”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。即内容充实健康，风格刚健遒劲的文学。</a:t>
            </a: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诗文革新理论的代表作</a:t>
            </a: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《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与东方左使虬</a:t>
            </a: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&lt;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修竹篇</a:t>
            </a: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&gt;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序</a:t>
            </a: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》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。</a:t>
            </a: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诗美标准</a:t>
            </a: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——“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骨气端翔，音情顿挫，光英朗练，有金石声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”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。</a:t>
            </a: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charRg st="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19">
                                            <p:txEl>
                                              <p:charRg st="0" end="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charRg st="40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4819">
                                            <p:txEl>
                                              <p:charRg st="40" end="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charRg st="66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4819">
                                            <p:txEl>
                                              <p:charRg st="66" end="9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2769" name="组合 10"/>
          <p:cNvGrpSpPr/>
          <p:nvPr/>
        </p:nvGrpSpPr>
        <p:grpSpPr>
          <a:xfrm>
            <a:off x="250825" y="979488"/>
            <a:ext cx="2255838" cy="569912"/>
            <a:chOff x="386506" y="1792176"/>
            <a:chExt cx="2256668" cy="571008"/>
          </a:xfrm>
        </p:grpSpPr>
        <p:cxnSp>
          <p:nvCxnSpPr>
            <p:cNvPr id="22" name="直线连接符 21"/>
            <p:cNvCxnSpPr/>
            <p:nvPr/>
          </p:nvCxnSpPr>
          <p:spPr>
            <a:xfrm flipV="1">
              <a:off x="386506" y="2356822"/>
              <a:ext cx="2256668" cy="6362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0724" y="1792176"/>
              <a:ext cx="2000987" cy="51692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algn="ctr"/>
              <a:r>
                <a:rPr lang="zh-CN" altLang="en-US" sz="3000" b="1" dirty="0">
                  <a:latin typeface="华文新魏" pitchFamily="2" charset="-122"/>
                  <a:ea typeface="华文新魏" pitchFamily="2" charset="-122"/>
                </a:rPr>
                <a:t>资料宝袋</a:t>
              </a:r>
              <a:endParaRPr lang="zh-CN" altLang="en-US" sz="3000" b="1" dirty="0">
                <a:latin typeface="华文新魏" pitchFamily="2" charset="-122"/>
                <a:ea typeface="华文新魏" pitchFamily="2" charset="-122"/>
              </a:endParaRPr>
            </a:p>
          </p:txBody>
        </p:sp>
      </p:grpSp>
      <p:pic>
        <p:nvPicPr>
          <p:cNvPr id="32772" name="Picture 3" descr="F:\七彩课堂插图板式封面\排版用图标、页眉页脚\标题图（终-排版用）共29个\资料宝袋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48488" y="4797425"/>
            <a:ext cx="2120900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1" name="Rectangle 3"/>
          <p:cNvSpPr>
            <a:spLocks noGrp="1" noChangeArrowheads="1"/>
          </p:cNvSpPr>
          <p:nvPr/>
        </p:nvSpPr>
        <p:spPr>
          <a:xfrm>
            <a:off x="755650" y="1844675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、散文创作：政论</a:t>
            </a: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《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陈氏别传</a:t>
            </a: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》</a:t>
            </a: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“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尤善属文，雅有相如、子云之风骨。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”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韩愈</a:t>
            </a: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《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荐士</a:t>
            </a: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》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：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“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国朝盛文章，子昂始高蹈。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”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杜甫</a:t>
            </a: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《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陈拾遗故宅</a:t>
            </a: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》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：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“</a:t>
            </a: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……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有才继骚雅，哲匠不比肩。公生扬马后，名与日月悬。</a:t>
            </a: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……”</a:t>
            </a:r>
            <a:r>
              <a:rPr kumimoji="0" lang="en-US" altLang="zh-CN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b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altLang="zh-CN" sz="32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同侧圆角矩形 23"/>
          <p:cNvSpPr/>
          <p:nvPr/>
        </p:nvSpPr>
        <p:spPr>
          <a:xfrm>
            <a:off x="466725" y="908050"/>
            <a:ext cx="2000250" cy="515938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r>
              <a:rPr lang="zh-CN" altLang="en-US" sz="3000" b="1" dirty="0">
                <a:latin typeface="华文新魏" pitchFamily="2" charset="-122"/>
                <a:ea typeface="华文新魏" pitchFamily="2" charset="-122"/>
              </a:rPr>
              <a:t>资料宝袋</a:t>
            </a:r>
            <a:endParaRPr lang="zh-CN" altLang="en-US" sz="30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/>
        </p:nvSpPr>
        <p:spPr>
          <a:xfrm>
            <a:off x="827088" y="1628775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9pPr>
          </a:lstStyle>
          <a:p>
            <a:pPr marL="0" marR="0" lvl="0" indent="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、诗歌创作及其影响：组诗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《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感遇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》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三十八首，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《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蓟丘览古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》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七首（又名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《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蓟丘览古赠卢居士藏用七首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》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），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《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登幽州台歌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》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。</a:t>
            </a:r>
            <a:endParaRPr kumimoji="0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感遇诗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——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雄浑沉郁，杜甫</a:t>
            </a:r>
            <a:endParaRPr kumimoji="0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写景诗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——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遒劲爽朗，李白</a:t>
            </a:r>
            <a:endParaRPr kumimoji="0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边塞诗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——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刚健朴实，高适</a:t>
            </a:r>
            <a:endParaRPr kumimoji="0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山水诗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rPr>
              <a:t>——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清新隽永，王维</a:t>
            </a:r>
            <a:endParaRPr kumimoji="0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/>
            </a:pPr>
            <a:endParaRPr kumimoji="0" lang="en-US" altLang="zh-CN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charRg st="0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3">
                                            <p:txEl>
                                              <p:charRg st="0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3">
                                            <p:txEl>
                                              <p:charRg st="0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charRg st="58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843">
                                            <p:txEl>
                                              <p:charRg st="58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843">
                                            <p:txEl>
                                              <p:charRg st="58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charRg st="71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843">
                                            <p:txEl>
                                              <p:charRg st="71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843">
                                            <p:txEl>
                                              <p:charRg st="71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charRg st="84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843">
                                            <p:txEl>
                                              <p:charRg st="84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843">
                                            <p:txEl>
                                              <p:charRg st="84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charRg st="97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843">
                                            <p:txEl>
                                              <p:charRg st="97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843">
                                            <p:txEl>
                                              <p:charRg st="97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5841" name="组合 10"/>
          <p:cNvGrpSpPr/>
          <p:nvPr/>
        </p:nvGrpSpPr>
        <p:grpSpPr>
          <a:xfrm>
            <a:off x="268288" y="1125538"/>
            <a:ext cx="2255837" cy="569912"/>
            <a:chOff x="386506" y="1792176"/>
            <a:chExt cx="2256668" cy="571008"/>
          </a:xfrm>
        </p:grpSpPr>
        <p:cxnSp>
          <p:nvCxnSpPr>
            <p:cNvPr id="22" name="直线连接符 21"/>
            <p:cNvCxnSpPr/>
            <p:nvPr/>
          </p:nvCxnSpPr>
          <p:spPr>
            <a:xfrm flipV="1">
              <a:off x="386506" y="2356822"/>
              <a:ext cx="2256668" cy="6362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0724" y="1792176"/>
              <a:ext cx="2000987" cy="516929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algn="ctr"/>
              <a:r>
                <a:rPr lang="zh-CN" altLang="en-US" sz="3000" b="1" dirty="0">
                  <a:latin typeface="华文新魏" pitchFamily="2" charset="-122"/>
                  <a:ea typeface="华文新魏" pitchFamily="2" charset="-122"/>
                </a:rPr>
                <a:t>资料宝袋</a:t>
              </a:r>
              <a:endParaRPr lang="zh-CN" altLang="en-US" sz="3000" b="1" dirty="0">
                <a:latin typeface="华文新魏" pitchFamily="2" charset="-122"/>
                <a:ea typeface="华文新魏" pitchFamily="2" charset="-122"/>
              </a:endParaRPr>
            </a:p>
          </p:txBody>
        </p:sp>
      </p:grpSp>
      <p:pic>
        <p:nvPicPr>
          <p:cNvPr id="35844" name="Picture 3" descr="F:\七彩课堂插图板式封面\排版用图标、页眉页脚\标题图（终-排版用）共29个\资料宝袋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48488" y="4797425"/>
            <a:ext cx="2120900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0" name="Text Box 6"/>
          <p:cNvSpPr txBox="1"/>
          <p:nvPr/>
        </p:nvSpPr>
        <p:spPr>
          <a:xfrm>
            <a:off x="3203575" y="1052513"/>
            <a:ext cx="3962400" cy="1282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  <a:ea typeface="黑体" panose="02010609060101010101" pitchFamily="49" charset="-122"/>
              </a:rPr>
              <a:t>登幽州台歌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                                          </a:t>
            </a:r>
            <a:r>
              <a:rPr lang="zh-CN" altLang="en-US" sz="2800" b="1" dirty="0">
                <a:latin typeface="Arial" panose="020B0604020202020204" pitchFamily="34" charset="0"/>
                <a:ea typeface="黑体" panose="02010609060101010101" pitchFamily="49" charset="-122"/>
              </a:rPr>
              <a:t>陈子昂</a:t>
            </a:r>
            <a:endParaRPr lang="zh-CN" altLang="en-US" sz="2800" b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1269" name="Text Box 5"/>
          <p:cNvSpPr txBox="1"/>
          <p:nvPr/>
        </p:nvSpPr>
        <p:spPr>
          <a:xfrm>
            <a:off x="3276600" y="2205038"/>
            <a:ext cx="3657600" cy="3444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前不见古人，</a:t>
            </a:r>
            <a:endParaRPr lang="en-US" altLang="zh-CN" sz="40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后不见来者。</a:t>
            </a:r>
            <a:endParaRPr lang="en-US" altLang="zh-CN" sz="40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念天地之悠悠，</a:t>
            </a:r>
            <a:endParaRPr lang="en-US" altLang="zh-CN" sz="40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独怆然而涕下。</a:t>
            </a:r>
            <a:endParaRPr lang="en-US" altLang="zh-CN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  <p:bldP spid="1126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同侧圆角矩形 1"/>
          <p:cNvSpPr/>
          <p:nvPr/>
        </p:nvSpPr>
        <p:spPr>
          <a:xfrm>
            <a:off x="468313" y="12684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r>
              <a:rPr lang="zh-CN" altLang="en-US" sz="3000" b="1" dirty="0">
                <a:latin typeface="华文新魏" pitchFamily="2" charset="-122"/>
                <a:ea typeface="华文新魏" pitchFamily="2" charset="-122"/>
              </a:rPr>
              <a:t>预习检查</a:t>
            </a:r>
            <a:endParaRPr lang="zh-CN" altLang="en-US" sz="3000" b="1" dirty="0">
              <a:latin typeface="华文新魏" pitchFamily="2" charset="-122"/>
              <a:ea typeface="华文新魏" pitchFamily="2" charset="-122"/>
            </a:endParaRP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924050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7891" name="Picture 3" descr="F:\七彩课堂插图板式封面\排版用图标、页眉页脚\标题图（终-排版用）共29个\预习指导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59113" y="825500"/>
            <a:ext cx="2008187" cy="1403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7830" name="文本框 77829"/>
          <p:cNvSpPr txBox="1"/>
          <p:nvPr/>
        </p:nvSpPr>
        <p:spPr>
          <a:xfrm>
            <a:off x="0" y="1412875"/>
            <a:ext cx="1071563" cy="7016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lstStyle/>
          <a:p>
            <a:pPr>
              <a:buClr>
                <a:srgbClr val="000000"/>
              </a:buClr>
            </a:pPr>
            <a:r>
              <a:rPr lang="zh-CN" altLang="en-US" sz="4000" b="1" noProof="1" dirty="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    </a:t>
            </a:r>
            <a:endParaRPr lang="zh-CN" altLang="en-US" sz="4000" b="1" noProof="1" dirty="0">
              <a:solidFill>
                <a:schemeClr val="tx2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7349" name="文本框 57348"/>
          <p:cNvSpPr txBox="1"/>
          <p:nvPr/>
        </p:nvSpPr>
        <p:spPr>
          <a:xfrm>
            <a:off x="971550" y="2565400"/>
            <a:ext cx="68580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600" b="1" dirty="0">
                <a:solidFill>
                  <a:srgbClr val="660066"/>
                </a:solidFill>
                <a:latin typeface="Arial" panose="020B0604020202020204" pitchFamily="34" charset="0"/>
                <a:ea typeface="楷体_GB2312" pitchFamily="49" charset="-122"/>
              </a:rPr>
              <a:t>听课文朗读，注意读音。</a:t>
            </a:r>
            <a:endParaRPr lang="zh-CN" altLang="en-US" sz="3600" b="1" dirty="0">
              <a:solidFill>
                <a:srgbClr val="660066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7350" name="文本框 57349"/>
          <p:cNvSpPr txBox="1"/>
          <p:nvPr/>
        </p:nvSpPr>
        <p:spPr>
          <a:xfrm>
            <a:off x="827088" y="3500438"/>
            <a:ext cx="68580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600" b="1">
                <a:solidFill>
                  <a:srgbClr val="660066"/>
                </a:solidFill>
                <a:latin typeface="Arial" panose="020B0604020202020204" pitchFamily="34" charset="0"/>
                <a:ea typeface="楷体_GB2312" pitchFamily="49" charset="-122"/>
              </a:rPr>
              <a:t>     </a:t>
            </a:r>
            <a:r>
              <a:rPr lang="zh-CN" altLang="en-US" sz="3600" b="1" dirty="0">
                <a:solidFill>
                  <a:srgbClr val="660066"/>
                </a:solidFill>
                <a:latin typeface="Arial" panose="020B0604020202020204" pitchFamily="34" charset="0"/>
                <a:ea typeface="楷体_GB2312" pitchFamily="49" charset="-122"/>
              </a:rPr>
              <a:t>自由朗读课文，注意读音。</a:t>
            </a:r>
            <a:endParaRPr lang="zh-CN" altLang="en-US" sz="3600" b="1" dirty="0">
              <a:solidFill>
                <a:srgbClr val="660066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7351" name="文本框 57350"/>
          <p:cNvSpPr txBox="1"/>
          <p:nvPr/>
        </p:nvSpPr>
        <p:spPr>
          <a:xfrm>
            <a:off x="1116013" y="4508500"/>
            <a:ext cx="68580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600" b="1">
                <a:solidFill>
                  <a:srgbClr val="660066"/>
                </a:solidFill>
                <a:latin typeface="Arial" panose="020B0604020202020204" pitchFamily="34" charset="0"/>
                <a:ea typeface="楷体_GB2312" pitchFamily="49" charset="-122"/>
              </a:rPr>
              <a:t>     </a:t>
            </a:r>
            <a:r>
              <a:rPr lang="zh-CN" altLang="en-US" sz="3600" b="1" dirty="0">
                <a:solidFill>
                  <a:srgbClr val="660066"/>
                </a:solidFill>
                <a:latin typeface="Arial" panose="020B0604020202020204" pitchFamily="34" charset="0"/>
                <a:ea typeface="楷体_GB2312" pitchFamily="49" charset="-122"/>
              </a:rPr>
              <a:t>比赛朗读课文，看谁读得好。</a:t>
            </a:r>
            <a:endParaRPr lang="zh-CN" altLang="en-US" sz="3600" b="1" dirty="0">
              <a:solidFill>
                <a:srgbClr val="660066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0" grpId="0"/>
      <p:bldP spid="57349" grpId="0"/>
      <p:bldP spid="57350" grpId="0"/>
      <p:bldP spid="5735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8913" name="Picture 3" descr="F:\七彩课堂插图板式封面\排版用图标、页眉页脚\标题图（终-排版用）共29个\析字乐园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27763" y="836613"/>
            <a:ext cx="2520950" cy="1763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同侧圆角矩形 1"/>
          <p:cNvSpPr/>
          <p:nvPr/>
        </p:nvSpPr>
        <p:spPr>
          <a:xfrm>
            <a:off x="539750" y="836613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r>
              <a:rPr lang="zh-CN" altLang="en-US" sz="3000" b="1" dirty="0">
                <a:latin typeface="华文新魏" pitchFamily="2" charset="-122"/>
                <a:ea typeface="华文新魏" pitchFamily="2" charset="-122"/>
              </a:rPr>
              <a:t>预习检查</a:t>
            </a:r>
            <a:endParaRPr lang="zh-CN" altLang="en-US" sz="3000" b="1" dirty="0">
              <a:latin typeface="华文新魏" pitchFamily="2" charset="-122"/>
              <a:ea typeface="华文新魏" pitchFamily="2" charset="-122"/>
            </a:endParaRP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555750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916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138" y="2095500"/>
            <a:ext cx="7704137" cy="2667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空白设计模板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2085</Words>
  <Application>WPS 演示</Application>
  <PresentationFormat>在屏幕上显示</PresentationFormat>
  <Paragraphs>197</Paragraphs>
  <Slides>25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Arial</vt:lpstr>
      <vt:lpstr>宋体</vt:lpstr>
      <vt:lpstr>Wingdings</vt:lpstr>
      <vt:lpstr>Calibri</vt:lpstr>
      <vt:lpstr>黑体</vt:lpstr>
      <vt:lpstr>华文新魏</vt:lpstr>
      <vt:lpstr>Arial</vt:lpstr>
      <vt:lpstr>Times New Roman</vt:lpstr>
      <vt:lpstr>楷体_GB2312</vt:lpstr>
      <vt:lpstr>微软雅黑</vt:lpstr>
      <vt:lpstr>新宋体</vt:lpstr>
      <vt:lpstr>1_空白设计模板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Administrator</cp:lastModifiedBy>
  <cp:revision>129</cp:revision>
  <dcterms:created xsi:type="dcterms:W3CDTF">2015-11-27T11:39:00Z</dcterms:created>
  <dcterms:modified xsi:type="dcterms:W3CDTF">2017-08-11T05:19:09Z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2052-10.1.0.6489</vt:lpwstr>
  </property>
</Properties>
</file>