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01" r:id="rId3"/>
    <p:sldId id="326" r:id="rId4"/>
    <p:sldId id="287" r:id="rId5"/>
    <p:sldId id="308" r:id="rId6"/>
    <p:sldId id="309" r:id="rId7"/>
    <p:sldId id="327" r:id="rId8"/>
    <p:sldId id="316" r:id="rId9"/>
    <p:sldId id="328" r:id="rId10"/>
    <p:sldId id="295" r:id="rId11"/>
    <p:sldId id="311" r:id="rId12"/>
    <p:sldId id="324" r:id="rId13"/>
    <p:sldId id="29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66FF"/>
    <a:srgbClr val="008080"/>
    <a:srgbClr val="CC00FF"/>
    <a:srgbClr val="0000FF"/>
    <a:srgbClr val="993366"/>
    <a:srgbClr val="00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43" autoAdjust="0"/>
    <p:restoredTop sz="94660" autoAdjust="0"/>
  </p:normalViewPr>
  <p:slideViewPr>
    <p:cSldViewPr>
      <p:cViewPr>
        <p:scale>
          <a:sx n="80" d="100"/>
          <a:sy n="80" d="100"/>
        </p:scale>
        <p:origin x="-990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351BF-5425-4050-92FD-F62E40C48C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97969-1D0A-46E6-BD5D-CDEC459613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0AF2D-6780-4D43-8E0D-E761A2914BE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69961-6977-4876-849B-83BE0D80AD7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4E39C-44DC-4309-8463-8522F758929F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78CD5-9771-4D20-BC50-546E416E6F3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048FE-7B18-4E9D-8E88-F9A249D7D7F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FA303-0A7F-4D7A-A108-F3DC4117AB6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3B1B2-2EE1-41B5-B87C-616659FCF98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23FA7-7574-48D8-922C-0847A73D538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B7FDA-3AF3-413F-848F-773893C4E45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CEBF2-2AB5-4B19-89AF-36D1ADBA9ED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3EC37-E52F-4F69-91ED-45A5AA1CD55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0"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0" sz="1400"/>
            </a:lvl1pPr>
          </a:lstStyle>
          <a:p>
            <a:fld id="{245DA537-0598-4107-AF52-AE4D4CCE9C1E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wmf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26" descr="IMG00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647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3" name="Text Box 1027"/>
          <p:cNvSpPr txBox="1">
            <a:spLocks noChangeArrowheads="1"/>
          </p:cNvSpPr>
          <p:nvPr/>
        </p:nvSpPr>
        <p:spPr bwMode="auto">
          <a:xfrm>
            <a:off x="6660232" y="260648"/>
            <a:ext cx="2215991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黛玉初进荣国府</a:t>
            </a:r>
            <a:endParaRPr lang="zh-CN" altLang="en-US" sz="6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曹</a:t>
            </a:r>
            <a:r>
              <a:rPr lang="zh-CN" altLang="en-US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雪芹</a:t>
            </a:r>
            <a:endParaRPr lang="zh-CN" altLang="en-US" sz="4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573" y="5969119"/>
            <a:ext cx="5320687" cy="47025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b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b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b="1" kern="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7" name="Picture 7" descr="wallpaper-102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2" name="Picture 2" descr="0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895600" cy="285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048000" y="851436"/>
            <a:ext cx="1828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3300"/>
                </a:solidFill>
                <a:ea typeface="华文隶书" pitchFamily="2" charset="-122"/>
              </a:rPr>
              <a:t>林黛玉</a:t>
            </a:r>
            <a:endParaRPr lang="zh-CN" altLang="en-US" sz="4000" b="1" dirty="0">
              <a:solidFill>
                <a:srgbClr val="FF3300"/>
              </a:solidFill>
              <a:ea typeface="华文隶书" pitchFamily="2" charset="-122"/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979712" y="1788084"/>
            <a:ext cx="6796951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0000CC"/>
                </a:solidFill>
                <a:ea typeface="隶书" pitchFamily="49" charset="-122"/>
              </a:rPr>
              <a:t>       是在母亲去世后投奔外婆家的，虽然贾母十分疼爱，她却总有寄人篱下之感，所以，进贾府后始终是“步步留心，时时在意，不肯轻易多说一句话，多行一步路，唯恐被人耻笑了去”，</a:t>
            </a:r>
            <a:r>
              <a:rPr lang="zh-CN" altLang="en-US" sz="4000" dirty="0">
                <a:solidFill>
                  <a:srgbClr val="FF3300"/>
                </a:solidFill>
                <a:ea typeface="隶书" pitchFamily="49" charset="-122"/>
              </a:rPr>
              <a:t>细心、多虑、自尊</a:t>
            </a:r>
            <a:r>
              <a:rPr lang="zh-CN" altLang="en-US" sz="4000" dirty="0">
                <a:solidFill>
                  <a:srgbClr val="0000CC"/>
                </a:solidFill>
                <a:ea typeface="隶书" pitchFamily="49" charset="-122"/>
              </a:rPr>
              <a:t>是她的性格特点</a:t>
            </a:r>
            <a:r>
              <a:rPr lang="zh-CN" altLang="en-US" sz="4000" dirty="0" smtClean="0">
                <a:solidFill>
                  <a:srgbClr val="0000CC"/>
                </a:solidFill>
                <a:ea typeface="隶书" pitchFamily="49" charset="-122"/>
              </a:rPr>
              <a:t>。</a:t>
            </a:r>
            <a:endParaRPr lang="zh-CN" altLang="en-US" sz="4000" dirty="0">
              <a:solidFill>
                <a:srgbClr val="0000CC"/>
              </a:solidFill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620713"/>
            <a:ext cx="8636000" cy="4896519"/>
          </a:xfrm>
        </p:spPr>
        <p:txBody>
          <a:bodyPr/>
          <a:lstStyle/>
          <a:p>
            <a:r>
              <a:rPr lang="zh-CN" altLang="en-US" dirty="0"/>
              <a:t>众人眼里：黛玉身体孤弱多病。</a:t>
            </a:r>
            <a:endParaRPr lang="zh-CN" altLang="en-US" dirty="0"/>
          </a:p>
          <a:p>
            <a:r>
              <a:rPr lang="zh-CN" altLang="en-US" dirty="0"/>
              <a:t>凤姐眼里：容貌标致、气度不凡。</a:t>
            </a:r>
            <a:endParaRPr lang="zh-CN" altLang="en-US" dirty="0"/>
          </a:p>
          <a:p>
            <a:r>
              <a:rPr lang="zh-CN" altLang="en-US" dirty="0"/>
              <a:t>（她们更多地注意到黛玉的外在形象）</a:t>
            </a:r>
            <a:endParaRPr lang="zh-CN" altLang="en-US" dirty="0"/>
          </a:p>
          <a:p>
            <a:r>
              <a:rPr lang="zh-CN" altLang="en-US" dirty="0"/>
              <a:t>宝玉眼里：弱不禁风，多愁善感，美丽多情，姿容俏丽，极富神韵，宝玉主要看到的是黛玉超凡不俗的精神气质。而她给宝玉最深的印象是“眉尖若蹙”，这难于舒展的眉头、愁眉抑郁的心情，将伴随她的一生，成为女主人公性格的一种基调</a:t>
            </a:r>
            <a:r>
              <a:rPr lang="zh-CN" altLang="en-US" dirty="0" smtClean="0"/>
              <a:t>。 </a:t>
            </a:r>
            <a:endParaRPr lang="zh-CN" altLang="en-US" dirty="0"/>
          </a:p>
        </p:txBody>
      </p:sp>
      <p:pic>
        <p:nvPicPr>
          <p:cNvPr id="90117" name="Picture 5" descr="dglxasset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163" y="5013325"/>
            <a:ext cx="3168650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404" name="Picture 1060" descr="wallpaper-102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8370" name="Group 1026"/>
          <p:cNvGraphicFramePr>
            <a:graphicFrameLocks noGrp="1"/>
          </p:cNvGraphicFramePr>
          <p:nvPr/>
        </p:nvGraphicFramePr>
        <p:xfrm>
          <a:off x="755650" y="549275"/>
          <a:ext cx="7561263" cy="5809488"/>
        </p:xfrm>
        <a:graphic>
          <a:graphicData uri="http://schemas.openxmlformats.org/drawingml/2006/table">
            <a:tbl>
              <a:tblPr/>
              <a:tblGrid>
                <a:gridCol w="1439863"/>
                <a:gridCol w="2665412"/>
                <a:gridCol w="3455988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词语</a:t>
                      </a:r>
                      <a:endParaRPr kumimoji="1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古　义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今　义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偏僻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偏激　不端正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偏远交通不便之地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便宜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方便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价钱低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态度</a:t>
                      </a:r>
                      <a:endParaRPr kumimoji="1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神态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对事情的看法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风流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风韵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有功绩又有文采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有才学而不拘礼法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风骚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姿容俏丽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妇女举止轻佻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可怜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可惜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值得怜悯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怜悯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仿宋_GB2312" pitchFamily="49" charset="-122"/>
                        </a:rPr>
                        <a:t>不值得一提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仿宋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wallpaper-102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971600" y="1401652"/>
            <a:ext cx="8001000" cy="476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</a:pPr>
            <a:r>
              <a:rPr kumimoji="0" lang="zh-CN" altLang="en-US" sz="3600" b="1" dirty="0">
                <a:latin typeface="楷体_GB2312" pitchFamily="49" charset="-122"/>
                <a:ea typeface="楷体_GB2312" pitchFamily="49" charset="-122"/>
              </a:rPr>
              <a:t>一个是阆苑仙葩，一个是美玉无瑕。</a:t>
            </a:r>
            <a:endParaRPr kumimoji="0"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25000"/>
              </a:spcBef>
            </a:pPr>
            <a:r>
              <a:rPr kumimoji="0" lang="zh-CN" altLang="en-US" sz="3600" b="1" dirty="0">
                <a:latin typeface="楷体_GB2312" pitchFamily="49" charset="-122"/>
                <a:ea typeface="楷体_GB2312" pitchFamily="49" charset="-122"/>
              </a:rPr>
              <a:t>若说没奇缘，今生偏又遇着他；</a:t>
            </a:r>
            <a:endParaRPr kumimoji="0"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25000"/>
              </a:spcBef>
            </a:pPr>
            <a:r>
              <a:rPr kumimoji="0" lang="zh-CN" altLang="en-US" sz="3600" b="1" dirty="0">
                <a:latin typeface="楷体_GB2312" pitchFamily="49" charset="-122"/>
                <a:ea typeface="楷体_GB2312" pitchFamily="49" charset="-122"/>
              </a:rPr>
              <a:t>若说有奇缘，如何心事终虚化?</a:t>
            </a:r>
            <a:endParaRPr kumimoji="0"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25000"/>
              </a:spcBef>
            </a:pPr>
            <a:r>
              <a:rPr kumimoji="0" lang="zh-CN" altLang="en-US" sz="3600" b="1" dirty="0">
                <a:latin typeface="楷体_GB2312" pitchFamily="49" charset="-122"/>
                <a:ea typeface="楷体_GB2312" pitchFamily="49" charset="-122"/>
              </a:rPr>
              <a:t>一个枉自嗟呀，一个空劳牵挂； </a:t>
            </a:r>
            <a:endParaRPr kumimoji="0"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25000"/>
              </a:spcBef>
            </a:pPr>
            <a:r>
              <a:rPr kumimoji="0" lang="zh-CN" altLang="en-US" sz="3600" b="1" dirty="0">
                <a:latin typeface="楷体_GB2312" pitchFamily="49" charset="-122"/>
                <a:ea typeface="楷体_GB2312" pitchFamily="49" charset="-122"/>
              </a:rPr>
              <a:t>一个是水中月，一个是镜中花。</a:t>
            </a:r>
            <a:endParaRPr kumimoji="0"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25000"/>
              </a:spcBef>
            </a:pPr>
            <a:r>
              <a:rPr kumimoji="0" lang="zh-CN" altLang="en-US" sz="3600" b="1" dirty="0">
                <a:latin typeface="楷体_GB2312" pitchFamily="49" charset="-122"/>
                <a:ea typeface="楷体_GB2312" pitchFamily="49" charset="-122"/>
              </a:rPr>
              <a:t>想眼中能有多少泪珠儿，</a:t>
            </a:r>
            <a:endParaRPr kumimoji="0"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25000"/>
              </a:spcBef>
            </a:pPr>
            <a:r>
              <a:rPr kumimoji="0" lang="zh-CN" altLang="en-US" sz="3600" b="1" dirty="0">
                <a:latin typeface="楷体_GB2312" pitchFamily="49" charset="-122"/>
                <a:ea typeface="楷体_GB2312" pitchFamily="49" charset="-122"/>
              </a:rPr>
              <a:t>怎经得秋流到冬尽，春流到夏？</a:t>
            </a:r>
            <a:endParaRPr kumimoji="0"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332163" y="381000"/>
            <a:ext cx="24796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5000"/>
              </a:spcBef>
            </a:pPr>
            <a:r>
              <a:rPr kumimoji="0" lang="zh-CN" altLang="en-US" sz="6000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</a:rPr>
              <a:t>枉凝眉</a:t>
            </a:r>
            <a:endParaRPr kumimoji="0" lang="zh-CN" altLang="en-US" sz="6000" b="1" dirty="0">
              <a:solidFill>
                <a:srgbClr val="FF33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8" name="Picture 10" descr="wallpaper-102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4" name="Picture 6" descr="曹雪芹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8600"/>
            <a:ext cx="217487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2667000" y="8382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2362200" y="304800"/>
            <a:ext cx="6962328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5050"/>
                </a:solidFill>
                <a:ea typeface="隶书" pitchFamily="49" charset="-122"/>
              </a:rPr>
              <a:t>       </a:t>
            </a:r>
            <a:r>
              <a:rPr lang="zh-CN" altLang="en-US" sz="2800" dirty="0" smtClean="0">
                <a:solidFill>
                  <a:srgbClr val="FF5050"/>
                </a:solidFill>
                <a:ea typeface="隶书" pitchFamily="49" charset="-122"/>
              </a:rPr>
              <a:t>  </a:t>
            </a:r>
            <a:r>
              <a:rPr lang="zh-CN" altLang="en-US" sz="3200" b="1" dirty="0" smtClean="0">
                <a:solidFill>
                  <a:srgbClr val="0000FF"/>
                </a:solidFill>
                <a:ea typeface="楷体_GB2312" pitchFamily="49" charset="-122"/>
              </a:rPr>
              <a:t>曹</a:t>
            </a:r>
            <a:r>
              <a:rPr lang="zh-CN" altLang="en-US" sz="3200" b="1" dirty="0">
                <a:solidFill>
                  <a:srgbClr val="0000FF"/>
                </a:solidFill>
                <a:ea typeface="楷体_GB2312" pitchFamily="49" charset="-122"/>
              </a:rPr>
              <a:t>雪芹，名霑，号雪芹。曹雪芹的一生经历了曹家由兴衰到衰败的过程，早年过着豪华的公子生活，晚年却穷愁潦倒，卖画度日，生活于贫困之中。这种天壤之别的生活变化，促使曹雪芹深刻地思考自己的经历，对社会上种种黑暗产生了不满，这就为创作《红楼梦》打下了良好的基础。</a:t>
            </a:r>
            <a:endParaRPr lang="zh-CN" altLang="en-US" sz="320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pic>
        <p:nvPicPr>
          <p:cNvPr id="68617" name="Picture 9" descr="2001-04-02_14-04-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8750" y="5105400"/>
            <a:ext cx="4114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9" name="Picture 7" descr="wallpaper-102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26547" cy="684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4" name="Picture 2" descr="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552" y="304800"/>
            <a:ext cx="1828800" cy="16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5" name="Picture 3" descr="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3552" y="990600"/>
            <a:ext cx="18288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6" name="Picture 4" descr="建筑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552" y="3581400"/>
            <a:ext cx="1828800" cy="183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7" name="Picture 5" descr="北京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752" y="4495800"/>
            <a:ext cx="1905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427984" y="671201"/>
            <a:ext cx="4431704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ea typeface="华文行楷" panose="02010800040101010101" pitchFamily="2" charset="-122"/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  <a:ea typeface="华文行楷" panose="02010800040101010101" pitchFamily="2" charset="-122"/>
              </a:rPr>
              <a:t>      </a:t>
            </a:r>
            <a:r>
              <a:rPr lang="zh-CN" altLang="en-US" sz="3200" b="1" dirty="0" smtClean="0">
                <a:solidFill>
                  <a:srgbClr val="FF0000"/>
                </a:solidFill>
                <a:ea typeface="楷体_GB2312" pitchFamily="49" charset="-122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49" charset="-122"/>
              </a:rPr>
              <a:t>红楼梦》，又名《石头记》，是一部具有高度思想性和艺术性的伟大作品，在我国文学史和世界文学史上都占有重要的地位。全书以林黛玉和贾宝玉的爱情故事为中心，揭示了封建社会必然崩溃的历史发展趋势。</a:t>
            </a:r>
            <a:endParaRPr lang="zh-CN" altLang="en-US" sz="3200" b="1" dirty="0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精读第</a:t>
            </a:r>
            <a:r>
              <a:rPr lang="en-US" altLang="zh-CN" dirty="0"/>
              <a:t>5-7</a:t>
            </a:r>
            <a:r>
              <a:rPr lang="zh-CN" altLang="en-US" dirty="0"/>
              <a:t>自然段</a:t>
            </a:r>
            <a:endParaRPr lang="zh-CN" altLang="en-U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815952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4800" dirty="0"/>
              <a:t>思考：</a:t>
            </a:r>
            <a:endParaRPr lang="zh-CN" altLang="en-US" sz="4800" dirty="0"/>
          </a:p>
          <a:p>
            <a:pPr>
              <a:buFontTx/>
              <a:buNone/>
            </a:pPr>
            <a:r>
              <a:rPr lang="zh-CN" altLang="en-US" sz="4800" dirty="0"/>
              <a:t>王熙凤都说过些什么话？</a:t>
            </a:r>
            <a:endParaRPr lang="zh-CN" altLang="en-US" sz="4800" dirty="0"/>
          </a:p>
          <a:p>
            <a:pPr>
              <a:buFontTx/>
              <a:buNone/>
            </a:pPr>
            <a:r>
              <a:rPr lang="zh-CN" altLang="en-US" sz="4800" dirty="0"/>
              <a:t>分别是对谁说的？</a:t>
            </a:r>
            <a:endParaRPr lang="zh-CN" altLang="en-US" sz="48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7773988" cy="731837"/>
          </a:xfrm>
        </p:spPr>
        <p:txBody>
          <a:bodyPr/>
          <a:lstStyle/>
          <a:p>
            <a:pPr algn="l"/>
            <a:r>
              <a:rPr lang="zh-CN" altLang="en-US" sz="3200" dirty="0">
                <a:solidFill>
                  <a:srgbClr val="FF3300"/>
                </a:solidFill>
              </a:rPr>
              <a:t>出场：未见其人，先闻其声。</a:t>
            </a:r>
            <a:endParaRPr lang="zh-CN" altLang="en-US" sz="3200" dirty="0">
              <a:solidFill>
                <a:srgbClr val="FF3300"/>
              </a:solidFill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052736"/>
            <a:ext cx="8784976" cy="56880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700" dirty="0"/>
              <a:t>    (1)</a:t>
            </a:r>
            <a:r>
              <a:rPr lang="zh-CN" altLang="en-US" sz="2700" dirty="0"/>
              <a:t>从人物与众不同的出场（对比手法），既能看出人物特殊的地位身分，又能看出</a:t>
            </a:r>
            <a:r>
              <a:rPr lang="zh-CN" altLang="en-US" sz="2700" dirty="0">
                <a:solidFill>
                  <a:srgbClr val="FF3300"/>
                </a:solidFill>
              </a:rPr>
              <a:t>放诞无礼，泼辣</a:t>
            </a:r>
            <a:r>
              <a:rPr lang="zh-CN" altLang="en-US" sz="2700" dirty="0"/>
              <a:t>的性格。</a:t>
            </a:r>
            <a:endParaRPr lang="zh-CN" altLang="en-US" sz="2700" dirty="0"/>
          </a:p>
          <a:p>
            <a:pPr>
              <a:lnSpc>
                <a:spcPct val="80000"/>
              </a:lnSpc>
            </a:pPr>
            <a:r>
              <a:rPr lang="zh-CN" altLang="en-US" sz="2700" dirty="0"/>
              <a:t>　 </a:t>
            </a:r>
            <a:r>
              <a:rPr lang="en-US" altLang="zh-CN" sz="2700" dirty="0"/>
              <a:t>(2)</a:t>
            </a:r>
            <a:r>
              <a:rPr lang="zh-CN" altLang="en-US" sz="2700" dirty="0"/>
              <a:t>贾母的“泼皮破落户”“凤辣子”的戏谑之语，虽是开玩笑，说明了她性格的泼辣之外，更说明她是深得贾母宠爱的特殊人物。 </a:t>
            </a:r>
            <a:endParaRPr lang="zh-CN" altLang="en-US" sz="2700" dirty="0"/>
          </a:p>
          <a:p>
            <a:pPr>
              <a:lnSpc>
                <a:spcPct val="80000"/>
              </a:lnSpc>
            </a:pPr>
            <a:r>
              <a:rPr lang="en-US" altLang="zh-CN" sz="2700" dirty="0"/>
              <a:t>     (3)</a:t>
            </a:r>
            <a:r>
              <a:rPr lang="zh-CN" altLang="en-US" sz="2700" dirty="0"/>
              <a:t>肖像描写（服饰和容貌两方面）不仅表现了王熙凤的年轻、貌美，一身的华贵之气，“三角眼”“吊梢眉”表现出美丽的外表后边隐藏着的</a:t>
            </a:r>
            <a:r>
              <a:rPr lang="zh-CN" altLang="en-US" sz="2700" dirty="0">
                <a:solidFill>
                  <a:srgbClr val="FF3300"/>
                </a:solidFill>
              </a:rPr>
              <a:t>精明与狡黠</a:t>
            </a:r>
            <a:r>
              <a:rPr lang="zh-CN" altLang="en-US" sz="2700" dirty="0"/>
              <a:t>。</a:t>
            </a:r>
            <a:endParaRPr lang="zh-CN" altLang="en-US" sz="2700" dirty="0"/>
          </a:p>
          <a:p>
            <a:pPr>
              <a:lnSpc>
                <a:spcPct val="80000"/>
              </a:lnSpc>
            </a:pPr>
            <a:r>
              <a:rPr lang="zh-CN" altLang="en-US" sz="2700" dirty="0"/>
              <a:t>　</a:t>
            </a:r>
            <a:r>
              <a:rPr lang="en-US" altLang="zh-CN" sz="2700" dirty="0"/>
              <a:t>(4)</a:t>
            </a:r>
            <a:r>
              <a:rPr lang="zh-CN" altLang="en-US" sz="2700" dirty="0"/>
              <a:t>王熙凤见林黛玉，先是恭维，而后“便用帕拭泪”，接着“忙转悲为喜”，还“亲为捧茶捧果”，差人打扫房间。王熙凤</a:t>
            </a:r>
            <a:r>
              <a:rPr lang="zh-CN" altLang="en-US" sz="2700" dirty="0">
                <a:solidFill>
                  <a:srgbClr val="FF3300"/>
                </a:solidFill>
              </a:rPr>
              <a:t>察颜观色</a:t>
            </a:r>
            <a:r>
              <a:rPr lang="zh-CN" altLang="en-US" sz="2700" dirty="0"/>
              <a:t>，</a:t>
            </a:r>
            <a:r>
              <a:rPr lang="zh-CN" altLang="en-US" sz="2700" dirty="0">
                <a:solidFill>
                  <a:srgbClr val="FF3300"/>
                </a:solidFill>
              </a:rPr>
              <a:t>善于逢迎</a:t>
            </a:r>
            <a:r>
              <a:rPr lang="zh-CN" altLang="en-US" sz="2700" dirty="0"/>
              <a:t>贾母的性格，被刻画得入木三分，淋漓尽致。</a:t>
            </a:r>
            <a:endParaRPr lang="zh-CN" altLang="en-US" sz="2700" dirty="0"/>
          </a:p>
          <a:p>
            <a:pPr>
              <a:lnSpc>
                <a:spcPct val="80000"/>
              </a:lnSpc>
            </a:pPr>
            <a:r>
              <a:rPr lang="zh-CN" altLang="en-US" sz="2700" dirty="0"/>
              <a:t>　</a:t>
            </a:r>
            <a:r>
              <a:rPr lang="en-US" altLang="zh-CN" sz="2700" dirty="0"/>
              <a:t>(5)</a:t>
            </a:r>
            <a:r>
              <a:rPr lang="zh-CN" altLang="en-US" sz="2700" dirty="0"/>
              <a:t>回王夫人的话，虽是一带而过的情节，却也是刻画人物的重要一笔，它不仅表现了王熙凤善于</a:t>
            </a:r>
            <a:r>
              <a:rPr lang="zh-CN" altLang="en-US" sz="2700" dirty="0">
                <a:solidFill>
                  <a:srgbClr val="FF3300"/>
                </a:solidFill>
              </a:rPr>
              <a:t>机变逢迎</a:t>
            </a:r>
            <a:r>
              <a:rPr lang="zh-CN" altLang="en-US" sz="2700" dirty="0"/>
              <a:t>的性格，也表现了她的</a:t>
            </a:r>
            <a:r>
              <a:rPr lang="zh-CN" altLang="en-US" sz="2700" dirty="0">
                <a:solidFill>
                  <a:srgbClr val="FF3300"/>
                </a:solidFill>
              </a:rPr>
              <a:t>精明能干</a:t>
            </a:r>
            <a:r>
              <a:rPr lang="zh-CN" altLang="en-US" sz="2700" dirty="0"/>
              <a:t>的特点。</a:t>
            </a:r>
            <a:endParaRPr lang="zh-CN" altLang="en-US" sz="2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wallpaper-102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211" name="Picture 3" descr="0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895600" cy="285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1447800" y="3140968"/>
            <a:ext cx="780472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CC"/>
                </a:solidFill>
                <a:ea typeface="隶书" pitchFamily="49" charset="-122"/>
              </a:rPr>
              <a:t> </a:t>
            </a:r>
            <a:r>
              <a:rPr lang="zh-CN" altLang="en-US" sz="4800" dirty="0">
                <a:solidFill>
                  <a:srgbClr val="0000CC"/>
                </a:solidFill>
                <a:ea typeface="隶书" pitchFamily="49" charset="-122"/>
              </a:rPr>
              <a:t>王熙凤是一个什么样的人？</a:t>
            </a:r>
            <a:endParaRPr lang="zh-CN" altLang="en-US" sz="4800" dirty="0">
              <a:solidFill>
                <a:srgbClr val="0000CC"/>
              </a:solidFill>
              <a:ea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rgbClr val="0000CC"/>
                </a:solidFill>
                <a:ea typeface="隶书" pitchFamily="49" charset="-122"/>
              </a:rPr>
              <a:t>小组交流，并做记录，小组代表发言</a:t>
            </a:r>
            <a:r>
              <a:rPr lang="zh-CN" altLang="en-US" sz="4800" dirty="0" smtClean="0">
                <a:solidFill>
                  <a:srgbClr val="0000CC"/>
                </a:solidFill>
                <a:ea typeface="隶书" pitchFamily="49" charset="-122"/>
              </a:rPr>
              <a:t>。</a:t>
            </a:r>
            <a:endParaRPr lang="zh-CN" altLang="en-US" sz="4800" dirty="0">
              <a:solidFill>
                <a:srgbClr val="0000CC"/>
              </a:solidFill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1" name="Picture 5" descr="wallpaper-102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8" name="Picture 2" descr="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88" b="100000" l="9142" r="89366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40152" y="24676"/>
            <a:ext cx="432942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457200" y="572423"/>
            <a:ext cx="5170487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ea typeface="仿宋_GB2312" pitchFamily="49" charset="-122"/>
              </a:rPr>
              <a:t>　　           是一个精明能干，惯于玩弄权术的人。为人刁钻狡黠，明是一盆火，暗是一把刀。由于对上善于阿谀奉承，因此博得贾母的欢心，从而独揽了贾府大权，成为贾府的实际统治者。</a:t>
            </a:r>
            <a:endParaRPr lang="zh-CN" altLang="en-US" sz="3200" b="1" dirty="0">
              <a:solidFill>
                <a:srgbClr val="FF3300"/>
              </a:solidFill>
              <a:ea typeface="仿宋_GB2312" pitchFamily="49" charset="-122"/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457200" y="4419600"/>
            <a:ext cx="822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　　</a:t>
            </a:r>
            <a:r>
              <a:rPr lang="zh-CN" altLang="en-US" sz="4000" b="1">
                <a:solidFill>
                  <a:srgbClr val="0000FF"/>
                </a:solidFill>
                <a:ea typeface="隶书" pitchFamily="49" charset="-122"/>
              </a:rPr>
              <a:t>从四个方面展示她的性格特征</a:t>
            </a:r>
            <a:endParaRPr lang="zh-CN" altLang="en-US" sz="4000" b="1">
              <a:solidFill>
                <a:srgbClr val="0000FF"/>
              </a:solidFill>
              <a:ea typeface="隶书" pitchFamily="49" charset="-122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1216025" y="5181600"/>
            <a:ext cx="6711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</a:rPr>
              <a:t>写出场、绘肖像、见黛玉、回王夫人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801688" y="441325"/>
            <a:ext cx="17129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chemeClr val="accent2"/>
                </a:solidFill>
                <a:ea typeface="仿宋_GB2312" pitchFamily="49" charset="-122"/>
              </a:rPr>
              <a:t>王熙凤</a:t>
            </a:r>
            <a:endParaRPr lang="zh-CN" altLang="en-US" sz="4000" b="1" dirty="0">
              <a:solidFill>
                <a:schemeClr val="accent2"/>
              </a:solidFill>
              <a:ea typeface="仿宋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utoUpdateAnimBg="0"/>
      <p:bldP spid="55300" grpId="0" autoUpdateAnimBg="0"/>
      <p:bldP spid="55302" grpId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1261</Words>
  <Application>WPS 演示</Application>
  <PresentationFormat>全屏显示(4:3)</PresentationFormat>
  <Paragraphs>98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Calibri</vt:lpstr>
      <vt:lpstr>隶书</vt:lpstr>
      <vt:lpstr>微软雅黑</vt:lpstr>
      <vt:lpstr>楷体_GB2312</vt:lpstr>
      <vt:lpstr>华文行楷</vt:lpstr>
      <vt:lpstr>仿宋_GB2312</vt:lpstr>
      <vt:lpstr>华文隶书</vt:lpstr>
      <vt:lpstr>黑体</vt:lpstr>
      <vt:lpstr>Arial</vt:lpstr>
      <vt:lpstr>Arial Unicode MS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精读第5-7自然段</vt:lpstr>
      <vt:lpstr>出场：未见其人，先闻其声。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wuhan</cp:lastModifiedBy>
  <cp:revision>61</cp:revision>
  <dcterms:created xsi:type="dcterms:W3CDTF">2113-01-01T00:00:00Z</dcterms:created>
  <dcterms:modified xsi:type="dcterms:W3CDTF">2017-10-12T06:21:12Z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2052-10.1.0.6875</vt:lpwstr>
  </property>
</Properties>
</file>