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wmf" ContentType="image/x-w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3"/>
    <p:sldId id="264" r:id="rId4"/>
    <p:sldId id="256" r:id="rId5"/>
    <p:sldId id="259" r:id="rId6"/>
    <p:sldId id="294" r:id="rId7"/>
    <p:sldId id="295" r:id="rId9"/>
    <p:sldId id="267" r:id="rId10"/>
    <p:sldId id="296" r:id="rId11"/>
    <p:sldId id="304" r:id="rId12"/>
    <p:sldId id="276" r:id="rId13"/>
    <p:sldId id="274" r:id="rId14"/>
    <p:sldId id="278" r:id="rId15"/>
    <p:sldId id="275" r:id="rId16"/>
    <p:sldId id="279" r:id="rId17"/>
    <p:sldId id="281" r:id="rId18"/>
    <p:sldId id="282" r:id="rId19"/>
    <p:sldId id="298" r:id="rId20"/>
    <p:sldId id="299" r:id="rId21"/>
    <p:sldId id="300" r:id="rId22"/>
    <p:sldId id="301" r:id="rId23"/>
    <p:sldId id="297" r:id="rId24"/>
    <p:sldId id="302" r:id="rId25"/>
    <p:sldId id="303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83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284" r:id="rId42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00"/>
    <a:srgbClr val="FF0000"/>
    <a:srgbClr val="FF00FF"/>
    <a:srgbClr val="CC00CC"/>
    <a:srgbClr val="0000FF"/>
    <a:srgbClr val="CC33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9246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38F26-81A6-43EB-9045-A53C59ACF5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F33A7-5C74-4E59-858C-E09945997D7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F33A7-5C74-4E59-858C-E09945997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F33A7-5C74-4E59-858C-E09945997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F33A7-5C74-4E59-858C-E09945997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F33A7-5C74-4E59-858C-E09945997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F33A7-5C74-4E59-858C-E09945997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3F609-D874-4FC7-99F1-7E384F62E3D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0710-FF49-4609-80FE-AD6D45B57EB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DA520-0D6D-4FCD-A3B6-21B518653C7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8411E-4A40-4871-93FC-0F4B54FE749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49264-37AF-42F5-AB10-11D3F25B2B4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34967-70BC-4012-A383-E2E9E087132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0ECBB-9A23-416B-BFA9-CCCFAF4A3BC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86C6-42B6-433A-88D7-F6D708B14AC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F822F-CF04-4E40-9730-963FFD3295A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988CB-5683-4607-AAB1-2E64CE256A7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1E66-651B-49CA-A018-D6C2916D4E1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746C5-FC57-42E5-B9D4-A41C8BA14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4B70F15-4853-4DEB-BCBE-AA5B3E6D1DBD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3" Type="http://schemas.openxmlformats.org/officeDocument/2006/relationships/slide" Target="slide4.xml"/><Relationship Id="rId2" Type="http://schemas.openxmlformats.org/officeDocument/2006/relationships/image" Target="../media/image26.jpeg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.xml"/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jpeg"/><Relationship Id="rId3" Type="http://schemas.openxmlformats.org/officeDocument/2006/relationships/slide" Target="slide1.xml"/><Relationship Id="rId2" Type="http://schemas.openxmlformats.org/officeDocument/2006/relationships/image" Target="../media/image35.GIF"/><Relationship Id="rId1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38.jpeg"/><Relationship Id="rId3" Type="http://schemas.openxmlformats.org/officeDocument/2006/relationships/slide" Target="slide1.xml"/><Relationship Id="rId2" Type="http://schemas.openxmlformats.org/officeDocument/2006/relationships/image" Target="../media/image37.jpeg"/><Relationship Id="rId1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26.xml"/><Relationship Id="rId8" Type="http://schemas.openxmlformats.org/officeDocument/2006/relationships/slide" Target="slide31.xml"/><Relationship Id="rId7" Type="http://schemas.openxmlformats.org/officeDocument/2006/relationships/slide" Target="slide16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GIF"/><Relationship Id="rId3" Type="http://schemas.openxmlformats.org/officeDocument/2006/relationships/image" Target="../media/image14.jpeg"/><Relationship Id="rId2" Type="http://schemas.openxmlformats.org/officeDocument/2006/relationships/image" Target="../media/image19.jpeg"/><Relationship Id="rId1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9.jpeg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image" Target="../media/image41.GIF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.xml"/><Relationship Id="rId1" Type="http://schemas.openxmlformats.org/officeDocument/2006/relationships/image" Target="../media/image4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image" Target="../media/image41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image" Target="../media/image4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image" Target="../media/image4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" Type="http://schemas.openxmlformats.org/officeDocument/2006/relationships/image" Target="../media/image41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1.jpeg"/><Relationship Id="rId8" Type="http://schemas.openxmlformats.org/officeDocument/2006/relationships/image" Target="../media/image50.jpeg"/><Relationship Id="rId7" Type="http://schemas.openxmlformats.org/officeDocument/2006/relationships/image" Target="../media/image49.jpeg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3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57.jpeg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43.GIF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5.jpeg"/><Relationship Id="rId8" Type="http://schemas.openxmlformats.org/officeDocument/2006/relationships/image" Target="../media/image64.jpeg"/><Relationship Id="rId7" Type="http://schemas.openxmlformats.org/officeDocument/2006/relationships/image" Target="../media/image63.jpeg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3" Type="http://schemas.openxmlformats.org/officeDocument/2006/relationships/notesSlide" Target="../notesSlides/notesSlide5.x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67.jpeg"/><Relationship Id="rId10" Type="http://schemas.openxmlformats.org/officeDocument/2006/relationships/image" Target="../media/image66.jpeg"/><Relationship Id="rId1" Type="http://schemas.openxmlformats.org/officeDocument/2006/relationships/image" Target="../media/image43.GIF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74.jpeg"/><Relationship Id="rId7" Type="http://schemas.openxmlformats.org/officeDocument/2006/relationships/image" Target="../media/image73.jpeg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image" Target="../media/image43.GIF"/></Relationships>
</file>

<file path=ppt/slides/_rels/slide3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image" Target="../media/image43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85.jpeg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image" Target="../media/image43.GI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6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GIF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slide" Target="slide31.xml"/><Relationship Id="rId3" Type="http://schemas.openxmlformats.org/officeDocument/2006/relationships/slide" Target="slide30.xml"/><Relationship Id="rId2" Type="http://schemas.openxmlformats.org/officeDocument/2006/relationships/slide" Target="slide1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5413571fb2549cd3e1fe0bc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212_WJYfZrWeJH6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3238"/>
            <a:ext cx="9144000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339752" y="468394"/>
            <a:ext cx="2076450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kern="10" dirty="0">
                <a:gradFill rotWithShape="1">
                  <a:gsLst>
                    <a:gs pos="0">
                      <a:srgbClr val="FF00FF"/>
                    </a:gs>
                    <a:gs pos="100000">
                      <a:schemeClr val="hlink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荷叶</a:t>
            </a:r>
            <a:endParaRPr lang="zh-CN" altLang="en-US" sz="8000" kern="10" dirty="0">
              <a:gradFill rotWithShape="1">
                <a:gsLst>
                  <a:gs pos="0">
                    <a:srgbClr val="FF00FF"/>
                  </a:gs>
                  <a:gs pos="100000">
                    <a:schemeClr val="hlink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4781815" y="539831"/>
            <a:ext cx="2057400" cy="1223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b="1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圆圆</a:t>
            </a:r>
            <a:endParaRPr lang="zh-CN" altLang="en-US" sz="8000" b="1" kern="10" dirty="0">
              <a:gradFill rotWithShape="1">
                <a:gsLst>
                  <a:gs pos="0">
                    <a:srgbClr val="FFFF00"/>
                  </a:gs>
                  <a:gs pos="100000">
                    <a:srgbClr val="FF00FF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9c52aeb7256aa8db30add1ad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1979613" y="2276475"/>
            <a:ext cx="6172200" cy="1152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b="1" kern="1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荷叶是什么形状，</a:t>
            </a:r>
            <a:endParaRPr lang="zh-CN" altLang="en-US" sz="6000" b="1" kern="1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187450" y="333375"/>
            <a:ext cx="2376488" cy="1152525"/>
          </a:xfrm>
          <a:prstGeom prst="cloudCallout">
            <a:avLst>
              <a:gd name="adj1" fmla="val 38176"/>
              <a:gd name="adj2" fmla="val 82644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zh-CN"/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2124075" y="4005263"/>
            <a:ext cx="4572000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b="1" kern="1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什么颜色的？</a:t>
            </a:r>
            <a:endParaRPr lang="zh-CN" altLang="en-US" sz="6000" b="1" kern="1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1584325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FF00FF"/>
                    </a:gs>
                    <a:gs pos="100000">
                      <a:srgbClr val="0000FF"/>
                    </a:gs>
                  </a:gsLst>
                  <a:path path="rect">
                    <a:fillToRect l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想一想：</a:t>
            </a:r>
            <a:endParaRPr lang="zh-CN" altLang="en-US" sz="4800" b="1" kern="10">
              <a:gradFill rotWithShape="1">
                <a:gsLst>
                  <a:gs pos="0">
                    <a:srgbClr val="FF00FF"/>
                  </a:gs>
                  <a:gs pos="100000">
                    <a:srgbClr val="0000FF"/>
                  </a:gs>
                </a:gsLst>
                <a:path path="rect">
                  <a:fillToRect l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31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332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66253_1239347245zwKn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2dcd381e69b95de0a686694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720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3850" y="5013325"/>
            <a:ext cx="84804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6600">
                <a:solidFill>
                  <a:srgbClr val="0000FF"/>
                </a:solidFill>
                <a:ea typeface="楷体_GB2312" pitchFamily="49" charset="-122"/>
              </a:rPr>
              <a:t>荷叶       的，       的。</a:t>
            </a:r>
            <a:endParaRPr lang="zh-CN" altLang="en-US" sz="660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2051050" y="5157788"/>
            <a:ext cx="169545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156B13"/>
                    </a:gs>
                    <a:gs pos="25000">
                      <a:srgbClr val="9CB86E"/>
                    </a:gs>
                    <a:gs pos="50000">
                      <a:srgbClr val="DDEBCF"/>
                    </a:gs>
                    <a:gs pos="75000">
                      <a:srgbClr val="9CB86E"/>
                    </a:gs>
                    <a:gs pos="100000">
                      <a:srgbClr val="156B13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圆圆</a:t>
            </a:r>
            <a:endParaRPr lang="zh-CN" altLang="en-US" sz="6600" b="1" kern="10">
              <a:gradFill rotWithShape="1">
                <a:gsLst>
                  <a:gs pos="0">
                    <a:srgbClr val="156B13"/>
                  </a:gs>
                  <a:gs pos="25000">
                    <a:srgbClr val="9CB86E"/>
                  </a:gs>
                  <a:gs pos="50000">
                    <a:srgbClr val="DDEBCF"/>
                  </a:gs>
                  <a:gs pos="75000">
                    <a:srgbClr val="9CB86E"/>
                  </a:gs>
                  <a:gs pos="100000">
                    <a:srgbClr val="156B13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9462" name="WordArt 6"/>
          <p:cNvSpPr>
            <a:spLocks noChangeArrowheads="1" noChangeShapeType="1" noTextEdit="1"/>
          </p:cNvSpPr>
          <p:nvPr/>
        </p:nvSpPr>
        <p:spPr bwMode="auto">
          <a:xfrm>
            <a:off x="5219700" y="5157788"/>
            <a:ext cx="169545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156B13"/>
                    </a:gs>
                    <a:gs pos="25000">
                      <a:srgbClr val="9CB86E"/>
                    </a:gs>
                    <a:gs pos="50000">
                      <a:srgbClr val="DDEBCF"/>
                    </a:gs>
                    <a:gs pos="75000">
                      <a:srgbClr val="9CB86E"/>
                    </a:gs>
                    <a:gs pos="100000">
                      <a:srgbClr val="156B13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绿绿</a:t>
            </a:r>
            <a:endParaRPr lang="zh-CN" altLang="en-US" sz="6600" b="1" kern="10">
              <a:gradFill rotWithShape="1">
                <a:gsLst>
                  <a:gs pos="0">
                    <a:srgbClr val="156B13"/>
                  </a:gs>
                  <a:gs pos="25000">
                    <a:srgbClr val="9CB86E"/>
                  </a:gs>
                  <a:gs pos="50000">
                    <a:srgbClr val="DDEBCF"/>
                  </a:gs>
                  <a:gs pos="75000">
                    <a:srgbClr val="9CB86E"/>
                  </a:gs>
                  <a:gs pos="100000">
                    <a:srgbClr val="156B13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19463" name="Group 7"/>
          <p:cNvGraphicFramePr>
            <a:graphicFrameLocks noGrp="1"/>
          </p:cNvGraphicFramePr>
          <p:nvPr>
            <p:ph sz="half" idx="1"/>
          </p:nvPr>
        </p:nvGraphicFramePr>
        <p:xfrm>
          <a:off x="2124075" y="5516563"/>
          <a:ext cx="1593850" cy="518048"/>
        </p:xfrm>
        <a:graphic>
          <a:graphicData uri="http://schemas.openxmlformats.org/drawingml/2006/table">
            <a:tbl>
              <a:tblPr/>
              <a:tblGrid>
                <a:gridCol w="159385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469" name="Group 13"/>
          <p:cNvGraphicFramePr>
            <a:graphicFrameLocks noGrp="1"/>
          </p:cNvGraphicFramePr>
          <p:nvPr>
            <p:ph sz="half" idx="2"/>
          </p:nvPr>
        </p:nvGraphicFramePr>
        <p:xfrm>
          <a:off x="5292725" y="5516563"/>
          <a:ext cx="1584325" cy="518048"/>
        </p:xfrm>
        <a:graphic>
          <a:graphicData uri="http://schemas.openxmlformats.org/drawingml/2006/table">
            <a:tbl>
              <a:tblPr/>
              <a:tblGrid>
                <a:gridCol w="158432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75" name="Picture 19" descr="11c283bff84g2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0" name="AutoShape 2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4351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9c52aeb7256aa8db30add1ad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1403350" y="2276475"/>
            <a:ext cx="6697663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b="1" kern="10" dirty="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课文中有哪些小伙伴？</a:t>
            </a:r>
            <a:endParaRPr lang="zh-CN" altLang="en-US" sz="6000" b="1" kern="10" dirty="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476375" y="3644900"/>
            <a:ext cx="648017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b="1" kern="10" dirty="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他们把荷叶当成什么？</a:t>
            </a:r>
            <a:endParaRPr lang="zh-CN" altLang="en-US" sz="6000" b="1" kern="10" dirty="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258888" y="404813"/>
            <a:ext cx="2376487" cy="1152525"/>
          </a:xfrm>
          <a:prstGeom prst="cloudCallout">
            <a:avLst>
              <a:gd name="adj1" fmla="val 38176"/>
              <a:gd name="adj2" fmla="val 82644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zh-CN"/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1584325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 dirty="0">
                <a:gradFill rotWithShape="1">
                  <a:gsLst>
                    <a:gs pos="0">
                      <a:srgbClr val="FF00FF"/>
                    </a:gs>
                    <a:gs pos="100000">
                      <a:srgbClr val="0000FF"/>
                    </a:gs>
                  </a:gsLst>
                  <a:path path="rect">
                    <a:fillToRect l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想一想：</a:t>
            </a:r>
            <a:endParaRPr lang="zh-CN" altLang="en-US" sz="4800" b="1" kern="10" dirty="0">
              <a:gradFill rotWithShape="1">
                <a:gsLst>
                  <a:gs pos="0">
                    <a:srgbClr val="FF00FF"/>
                  </a:gs>
                  <a:gs pos="100000">
                    <a:srgbClr val="0000FF"/>
                  </a:gs>
                </a:gsLst>
                <a:path path="rect">
                  <a:fillToRect l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7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536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1476375" y="5229225"/>
            <a:ext cx="54864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他们怎样玩耍的？</a:t>
            </a:r>
            <a:endParaRPr lang="zh-CN" altLang="en-US" sz="5400" b="1" kern="10" dirty="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66253_1239347245zwKn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108afe1fb8c4d2ff1d492854572a02e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08513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图片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50825" y="45815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endParaRPr lang="zh-CN" altLang="zh-CN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4149725"/>
            <a:ext cx="891222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5400" b="1">
                <a:solidFill>
                  <a:srgbClr val="FF0000"/>
                </a:solidFill>
                <a:ea typeface="楷体_GB2312" pitchFamily="49" charset="-122"/>
              </a:rPr>
              <a:t>小水珠</a:t>
            </a:r>
            <a:r>
              <a:rPr lang="zh-CN" altLang="en-US" sz="5400" b="1">
                <a:solidFill>
                  <a:srgbClr val="0000FF"/>
                </a:solidFill>
                <a:ea typeface="楷体_GB2312" pitchFamily="49" charset="-122"/>
              </a:rPr>
              <a:t>说：荷叶是我的         。</a:t>
            </a:r>
            <a:endParaRPr lang="zh-CN" altLang="en-US" sz="5400" b="1">
              <a:solidFill>
                <a:srgbClr val="0000FF"/>
              </a:solidFill>
              <a:ea typeface="楷体_GB2312" pitchFamily="49" charset="-122"/>
            </a:endParaRPr>
          </a:p>
          <a:p>
            <a:pPr algn="l" eaLnBrk="1" hangingPunct="1"/>
            <a:r>
              <a:rPr lang="zh-CN" altLang="en-US" sz="5400" b="1">
                <a:solidFill>
                  <a:srgbClr val="0000FF"/>
                </a:solidFill>
                <a:ea typeface="楷体_GB2312" pitchFamily="49" charset="-122"/>
              </a:rPr>
              <a:t>小水珠</a:t>
            </a:r>
            <a:r>
              <a:rPr lang="zh-CN" altLang="en-US" sz="5400" b="1">
                <a:solidFill>
                  <a:srgbClr val="FF00FF"/>
                </a:solidFill>
                <a:ea typeface="楷体_GB2312" pitchFamily="49" charset="-122"/>
              </a:rPr>
              <a:t>躺</a:t>
            </a:r>
            <a:r>
              <a:rPr lang="zh-CN" altLang="en-US" sz="5400" b="1">
                <a:solidFill>
                  <a:srgbClr val="0000FF"/>
                </a:solidFill>
                <a:ea typeface="楷体_GB2312" pitchFamily="49" charset="-122"/>
              </a:rPr>
              <a:t>在荷叶上，</a:t>
            </a:r>
            <a:r>
              <a:rPr lang="zh-CN" altLang="en-US" sz="5400" b="1">
                <a:solidFill>
                  <a:srgbClr val="FF00FF"/>
                </a:solidFill>
                <a:ea typeface="楷体_GB2312" pitchFamily="49" charset="-122"/>
              </a:rPr>
              <a:t>眨</a:t>
            </a:r>
            <a:r>
              <a:rPr lang="zh-CN" altLang="en-US" sz="5400" b="1">
                <a:solidFill>
                  <a:srgbClr val="0000FF"/>
                </a:solidFill>
                <a:ea typeface="楷体_GB2312" pitchFamily="49" charset="-122"/>
              </a:rPr>
              <a:t>着亮晶晶的眼睛。</a:t>
            </a:r>
            <a:endParaRPr lang="zh-CN" altLang="en-US" sz="5400" b="1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7092950" y="4292600"/>
            <a:ext cx="139065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摇篮</a:t>
            </a:r>
            <a:endParaRPr lang="zh-CN" altLang="en-US" sz="5400" b="1" kern="1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21512" name="Group 8"/>
          <p:cNvGraphicFramePr>
            <a:graphicFrameLocks noGrp="1"/>
          </p:cNvGraphicFramePr>
          <p:nvPr>
            <p:ph/>
          </p:nvPr>
        </p:nvGraphicFramePr>
        <p:xfrm>
          <a:off x="7092950" y="4365625"/>
          <a:ext cx="1511300" cy="719138"/>
        </p:xfrm>
        <a:graphic>
          <a:graphicData uri="http://schemas.openxmlformats.org/drawingml/2006/table">
            <a:tbl>
              <a:tblPr/>
              <a:tblGrid>
                <a:gridCol w="15113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95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6396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66253_1239347245zwKn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2006080306474626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720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停机坪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0"/>
            <a:ext cx="4643437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4365625"/>
            <a:ext cx="860425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zh-CN" altLang="en-US" sz="4800" b="1">
                <a:solidFill>
                  <a:srgbClr val="FF0000"/>
                </a:solidFill>
                <a:ea typeface="楷体_GB2312" pitchFamily="49" charset="-122"/>
              </a:rPr>
              <a:t>小蜻蜓</a:t>
            </a:r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说：“荷叶是我的         </a:t>
            </a:r>
            <a:endParaRPr kumimoji="1" lang="zh-CN" altLang="en-US" sz="4800" b="1">
              <a:solidFill>
                <a:srgbClr val="0000FF"/>
              </a:solidFill>
              <a:ea typeface="楷体_GB2312" pitchFamily="49" charset="-122"/>
            </a:endParaRPr>
          </a:p>
          <a:p>
            <a:pPr algn="l"/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。”小蜻蜓</a:t>
            </a:r>
            <a:r>
              <a:rPr kumimoji="1" lang="zh-CN" altLang="en-US" sz="4800" b="1">
                <a:solidFill>
                  <a:srgbClr val="FF00FF"/>
                </a:solidFill>
                <a:ea typeface="楷体_GB2312" pitchFamily="49" charset="-122"/>
              </a:rPr>
              <a:t>立</a:t>
            </a:r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在荷叶上，</a:t>
            </a:r>
            <a:r>
              <a:rPr kumimoji="1" lang="zh-CN" altLang="en-US" sz="4800" b="1">
                <a:solidFill>
                  <a:srgbClr val="FF00FF"/>
                </a:solidFill>
                <a:ea typeface="楷体_GB2312" pitchFamily="49" charset="-122"/>
              </a:rPr>
              <a:t>展</a:t>
            </a:r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开透明的翅膀。</a:t>
            </a:r>
            <a:endParaRPr kumimoji="1" lang="zh-CN" altLang="en-US" sz="4800" b="1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6516688" y="4437063"/>
            <a:ext cx="2085975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停机坪</a:t>
            </a:r>
            <a:endParaRPr lang="zh-CN" altLang="en-US" sz="5400" b="1" kern="1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22535" name="Group 7"/>
          <p:cNvGraphicFramePr>
            <a:graphicFrameLocks noGrp="1"/>
          </p:cNvGraphicFramePr>
          <p:nvPr>
            <p:ph/>
          </p:nvPr>
        </p:nvGraphicFramePr>
        <p:xfrm>
          <a:off x="6516688" y="4581525"/>
          <a:ext cx="2027237" cy="518048"/>
        </p:xfrm>
        <a:graphic>
          <a:graphicData uri="http://schemas.openxmlformats.org/drawingml/2006/table">
            <a:tbl>
              <a:tblPr/>
              <a:tblGrid>
                <a:gridCol w="2027237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18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404813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7419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pic>
        <p:nvPicPr>
          <p:cNvPr id="22543" name="Picture 1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3" y="0"/>
            <a:ext cx="4643437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4" name="WordArt 16"/>
          <p:cNvSpPr>
            <a:spLocks noChangeArrowheads="1" noChangeShapeType="1" noTextEdit="1"/>
          </p:cNvSpPr>
          <p:nvPr/>
        </p:nvSpPr>
        <p:spPr bwMode="auto">
          <a:xfrm>
            <a:off x="4567238" y="2708275"/>
            <a:ext cx="4576762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>
                <a:gradFill rotWithShape="1">
                  <a:gsLst>
                    <a:gs pos="0">
                      <a:srgbClr val="4D0808"/>
                    </a:gs>
                    <a:gs pos="14999">
                      <a:srgbClr val="FF0300"/>
                    </a:gs>
                    <a:gs pos="27499">
                      <a:srgbClr val="FF7A00"/>
                    </a:gs>
                    <a:gs pos="50000">
                      <a:srgbClr val="FFF200"/>
                    </a:gs>
                    <a:gs pos="72501">
                      <a:srgbClr val="FF7A00"/>
                    </a:gs>
                    <a:gs pos="85001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小荷才露尖尖角，</a:t>
            </a:r>
            <a:endParaRPr lang="zh-CN" altLang="en-US" sz="4400" b="1" kern="10">
              <a:gradFill rotWithShape="1">
                <a:gsLst>
                  <a:gs pos="0">
                    <a:srgbClr val="4D0808"/>
                  </a:gs>
                  <a:gs pos="14999">
                    <a:srgbClr val="FF0300"/>
                  </a:gs>
                  <a:gs pos="27499">
                    <a:srgbClr val="FF7A00"/>
                  </a:gs>
                  <a:gs pos="50000">
                    <a:srgbClr val="FFF200"/>
                  </a:gs>
                  <a:gs pos="72501">
                    <a:srgbClr val="FF7A00"/>
                  </a:gs>
                  <a:gs pos="85001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  <a:p>
            <a:r>
              <a:rPr lang="zh-CN" altLang="en-US" sz="4400" b="1" kern="10">
                <a:gradFill rotWithShape="1">
                  <a:gsLst>
                    <a:gs pos="0">
                      <a:srgbClr val="4D0808"/>
                    </a:gs>
                    <a:gs pos="14999">
                      <a:srgbClr val="FF0300"/>
                    </a:gs>
                    <a:gs pos="27499">
                      <a:srgbClr val="FF7A00"/>
                    </a:gs>
                    <a:gs pos="50000">
                      <a:srgbClr val="FFF200"/>
                    </a:gs>
                    <a:gs pos="72501">
                      <a:srgbClr val="FF7A00"/>
                    </a:gs>
                    <a:gs pos="85001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早有蜻蜓立上头。</a:t>
            </a:r>
            <a:endParaRPr lang="zh-CN" altLang="en-US" sz="4400" b="1" kern="10">
              <a:gradFill rotWithShape="1">
                <a:gsLst>
                  <a:gs pos="0">
                    <a:srgbClr val="4D0808"/>
                  </a:gs>
                  <a:gs pos="14999">
                    <a:srgbClr val="FF0300"/>
                  </a:gs>
                  <a:gs pos="27499">
                    <a:srgbClr val="FF7A00"/>
                  </a:gs>
                  <a:gs pos="50000">
                    <a:srgbClr val="FFF200"/>
                  </a:gs>
                  <a:gs pos="72501">
                    <a:srgbClr val="FF7A00"/>
                  </a:gs>
                  <a:gs pos="85001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225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66253_1239347245zwKn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4221163"/>
            <a:ext cx="9324975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zh-CN" altLang="en-US" sz="4800" b="1">
                <a:solidFill>
                  <a:srgbClr val="FF0000"/>
                </a:solidFill>
                <a:ea typeface="楷体_GB2312" pitchFamily="49" charset="-122"/>
              </a:rPr>
              <a:t>小青蛙</a:t>
            </a:r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说</a:t>
            </a:r>
            <a:r>
              <a:rPr kumimoji="1" lang="zh-CN" altLang="en-US" sz="4000" b="1">
                <a:solidFill>
                  <a:srgbClr val="0000FF"/>
                </a:solidFill>
                <a:ea typeface="楷体_GB2312" pitchFamily="49" charset="-122"/>
              </a:rPr>
              <a:t>：“</a:t>
            </a:r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荷叶是我的           </a:t>
            </a:r>
            <a:r>
              <a:rPr kumimoji="1" lang="zh-CN" altLang="en-US" sz="4000" b="1">
                <a:solidFill>
                  <a:srgbClr val="0000FF"/>
                </a:solidFill>
                <a:ea typeface="楷体_GB2312" pitchFamily="49" charset="-122"/>
              </a:rPr>
              <a:t>。”</a:t>
            </a:r>
            <a:endParaRPr kumimoji="1" lang="zh-CN" altLang="en-US" sz="4000" b="1">
              <a:solidFill>
                <a:srgbClr val="0000FF"/>
              </a:solidFill>
              <a:ea typeface="楷体_GB2312" pitchFamily="49" charset="-122"/>
            </a:endParaRPr>
          </a:p>
          <a:p>
            <a:pPr algn="l"/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小青蛙</a:t>
            </a:r>
            <a:r>
              <a:rPr kumimoji="1" lang="zh-CN" altLang="en-US" sz="4800" b="1">
                <a:solidFill>
                  <a:srgbClr val="FF00FF"/>
                </a:solidFill>
                <a:ea typeface="楷体_GB2312" pitchFamily="49" charset="-122"/>
              </a:rPr>
              <a:t>蹲</a:t>
            </a:r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在荷叶上，呱呱地放声</a:t>
            </a:r>
            <a:r>
              <a:rPr kumimoji="1" lang="zh-CN" altLang="en-US" sz="4800" b="1">
                <a:solidFill>
                  <a:srgbClr val="FF00FF"/>
                </a:solidFill>
                <a:ea typeface="楷体_GB2312" pitchFamily="49" charset="-122"/>
              </a:rPr>
              <a:t>歌唱</a:t>
            </a:r>
            <a:r>
              <a:rPr kumimoji="1" lang="zh-CN" altLang="en-US" sz="4800" b="1">
                <a:solidFill>
                  <a:srgbClr val="0000FF"/>
                </a:solidFill>
                <a:ea typeface="楷体_GB2312" pitchFamily="49" charset="-122"/>
              </a:rPr>
              <a:t>。</a:t>
            </a:r>
            <a:endParaRPr kumimoji="1" lang="zh-CN" altLang="en-US" sz="4800" b="1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6659563" y="4292600"/>
            <a:ext cx="1512887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歌台</a:t>
            </a:r>
            <a:endParaRPr lang="zh-CN" altLang="en-US" sz="4800" b="1" kern="1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23557" name="Group 5"/>
          <p:cNvGraphicFramePr>
            <a:graphicFrameLocks noGrp="1"/>
          </p:cNvGraphicFramePr>
          <p:nvPr>
            <p:ph/>
          </p:nvPr>
        </p:nvGraphicFramePr>
        <p:xfrm>
          <a:off x="6588125" y="4437063"/>
          <a:ext cx="1728788" cy="518048"/>
        </p:xfrm>
        <a:graphic>
          <a:graphicData uri="http://schemas.openxmlformats.org/drawingml/2006/table">
            <a:tbl>
              <a:tblPr/>
              <a:tblGrid>
                <a:gridCol w="172878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40" name="Picture 11" descr="图片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43438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Picture 12" descr="45141bd8ee922f2c33fa1c8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0"/>
            <a:ext cx="4500562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8443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66253_1239347245zwKn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4221163"/>
            <a:ext cx="9324975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kumimoji="1" lang="zh-CN" altLang="en-US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小鱼儿</a:t>
            </a:r>
            <a:r>
              <a:rPr kumimoji="1" lang="zh-CN" altLang="en-US" sz="4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说</a:t>
            </a:r>
            <a:r>
              <a:rPr kumimoji="1"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kumimoji="1" lang="zh-CN" altLang="en-US" sz="3600" b="1">
                <a:solidFill>
                  <a:srgbClr val="0000FF"/>
                </a:solidFill>
                <a:ea typeface="楷体_GB2312" pitchFamily="49" charset="-122"/>
              </a:rPr>
              <a:t>“</a:t>
            </a:r>
            <a:r>
              <a:rPr kumimoji="1" lang="zh-CN" altLang="en-US" sz="4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荷叶是我的       </a:t>
            </a:r>
            <a:r>
              <a:rPr kumimoji="1"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kumimoji="1" lang="zh-CN" altLang="en-US" sz="3600" b="1">
                <a:solidFill>
                  <a:srgbClr val="0000FF"/>
                </a:solidFill>
                <a:ea typeface="楷体_GB2312" pitchFamily="49" charset="-122"/>
              </a:rPr>
              <a:t>”</a:t>
            </a:r>
            <a:r>
              <a:rPr kumimoji="1" lang="zh-CN" altLang="en-US" sz="4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小雨儿在荷叶下笑嘻嘻地</a:t>
            </a:r>
            <a:r>
              <a:rPr kumimoji="1" lang="zh-CN" altLang="en-US" sz="48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游来游去</a:t>
            </a:r>
            <a:r>
              <a:rPr kumimoji="1" lang="zh-CN" altLang="en-US" sz="4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kumimoji="1" lang="zh-CN" altLang="en-US" sz="48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捧</a:t>
            </a:r>
            <a:r>
              <a:rPr kumimoji="1" lang="zh-CN" altLang="en-US" sz="4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起一朵朵很美很美的水花。</a:t>
            </a:r>
            <a:endParaRPr kumimoji="1" lang="zh-CN" altLang="en-US" sz="4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6659563" y="4292600"/>
            <a:ext cx="1512887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凉伞</a:t>
            </a:r>
            <a:endParaRPr lang="zh-CN" altLang="en-US" sz="4800" b="1" kern="10">
              <a:gradFill rotWithShape="1">
                <a:gsLst>
                  <a:gs pos="0">
                    <a:srgbClr val="000082"/>
                  </a:gs>
                  <a:gs pos="14999">
                    <a:srgbClr val="66008F"/>
                  </a:gs>
                  <a:gs pos="32500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0">
                    <a:srgbClr val="FF0000"/>
                  </a:gs>
                  <a:gs pos="67500">
                    <a:srgbClr val="BA0066"/>
                  </a:gs>
                  <a:gs pos="85001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24581" name="Group 5"/>
          <p:cNvGraphicFramePr>
            <a:graphicFrameLocks noGrp="1"/>
          </p:cNvGraphicFramePr>
          <p:nvPr>
            <p:ph/>
          </p:nvPr>
        </p:nvGraphicFramePr>
        <p:xfrm>
          <a:off x="6443663" y="4437063"/>
          <a:ext cx="1728787" cy="518048"/>
        </p:xfrm>
        <a:graphic>
          <a:graphicData uri="http://schemas.openxmlformats.org/drawingml/2006/table">
            <a:tbl>
              <a:tblPr/>
              <a:tblGrid>
                <a:gridCol w="1728787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64" name="Picture 11" descr="图片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720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Picture 12" descr="伞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9467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xiaoxia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7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58888" y="2060575"/>
            <a:ext cx="6913562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4000" b="1" dirty="0">
                <a:latin typeface="楷体_GB2312" pitchFamily="49" charset="-122"/>
                <a:ea typeface="楷体_GB2312" pitchFamily="49" charset="-122"/>
              </a:rPr>
              <a:t>自由读读第</a:t>
            </a:r>
            <a:r>
              <a:rPr lang="zh-CN" altLang="zh-CN" sz="40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zh-CN" sz="4000" b="1" dirty="0">
                <a:ea typeface="楷体_GB2312" pitchFamily="49" charset="-122"/>
              </a:rPr>
              <a:t>—</a:t>
            </a:r>
            <a:r>
              <a:rPr lang="zh-CN" altLang="zh-CN" sz="4000" b="1" dirty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sz="4000" b="1" dirty="0">
                <a:latin typeface="楷体_GB2312" pitchFamily="49" charset="-122"/>
                <a:ea typeface="楷体_GB2312" pitchFamily="49" charset="-122"/>
              </a:rPr>
              <a:t>自然段，想想：小伙伴分别把荷叶当成什么？ </a:t>
            </a:r>
            <a:r>
              <a:rPr lang="zh-CN" sz="4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（请用</a:t>
            </a:r>
            <a:r>
              <a:rPr lang="zh-CN" sz="4400" dirty="0">
                <a:solidFill>
                  <a:srgbClr val="FF0000"/>
                </a:solidFill>
                <a:ea typeface="楷体_GB2312" pitchFamily="49" charset="-122"/>
              </a:rPr>
              <a:t>“</a:t>
            </a:r>
            <a:r>
              <a:rPr lang="zh-CN" altLang="zh-CN" sz="4400" dirty="0">
                <a:solidFill>
                  <a:srgbClr val="FF0000"/>
                </a:solidFill>
                <a:ea typeface="楷体_GB2312" pitchFamily="49" charset="-122"/>
              </a:rPr>
              <a:t>—”</a:t>
            </a:r>
            <a:r>
              <a:rPr lang="zh-CN" sz="4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画出来）</a:t>
            </a:r>
            <a:r>
              <a:rPr lang="zh-CN" sz="44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sz="4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4" name="WordArt 4"/>
          <p:cNvSpPr>
            <a:spLocks noChangeArrowheads="1" noChangeShapeType="1"/>
          </p:cNvSpPr>
          <p:nvPr/>
        </p:nvSpPr>
        <p:spPr bwMode="auto">
          <a:xfrm>
            <a:off x="3203575" y="1412875"/>
            <a:ext cx="2895600" cy="628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zh-CN" altLang="en-US" sz="4800" b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CC99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 读 想 想</a:t>
            </a:r>
            <a:endParaRPr lang="zh-CN" altLang="en-US" sz="4800" b="1" kern="10" dirty="0">
              <a:ln w="9525">
                <a:solidFill>
                  <a:srgbClr val="000000"/>
                </a:solidFill>
                <a:round/>
              </a:ln>
              <a:solidFill>
                <a:srgbClr val="CC99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/>
              <a:t>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zh-CN" smtClean="0"/>
          </a:p>
        </p:txBody>
      </p:sp>
      <p:pic>
        <p:nvPicPr>
          <p:cNvPr id="21507" name="Picture 3" descr="背景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9144000" cy="7019925"/>
          </a:xfr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125538"/>
            <a:ext cx="8748713" cy="1311275"/>
          </a:xfrm>
          <a:prstGeom prst="rect">
            <a:avLst/>
          </a:prstGeom>
          <a:solidFill>
            <a:srgbClr val="FFFFCC">
              <a:alpha val="2784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4000" b="1">
                <a:solidFill>
                  <a:srgbClr val="000088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sz="4000" b="1">
                <a:latin typeface="楷体_GB2312" pitchFamily="49" charset="-122"/>
                <a:ea typeface="楷体_GB2312" pitchFamily="49" charset="-122"/>
              </a:rPr>
              <a:t>小水珠说：</a:t>
            </a:r>
            <a:r>
              <a:rPr lang="zh-CN" sz="4000" b="1">
                <a:ea typeface="楷体_GB2312" pitchFamily="49" charset="-122"/>
              </a:rPr>
              <a:t>“</a:t>
            </a:r>
            <a:r>
              <a:rPr lang="zh-CN" sz="4000" b="1">
                <a:latin typeface="楷体_GB2312" pitchFamily="49" charset="-122"/>
                <a:ea typeface="楷体_GB2312" pitchFamily="49" charset="-122"/>
              </a:rPr>
              <a:t>荷叶是我的</a:t>
            </a:r>
            <a:r>
              <a:rPr lang="zh-CN" sz="40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摇篮</a:t>
            </a:r>
            <a:r>
              <a:rPr lang="zh-CN" sz="4000" b="1"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sz="4000" b="1">
                <a:ea typeface="楷体_GB2312" pitchFamily="49" charset="-122"/>
              </a:rPr>
              <a:t>”</a:t>
            </a:r>
            <a:endParaRPr lang="zh-CN" sz="4000" b="1">
              <a:latin typeface="楷体_GB2312" pitchFamily="49" charset="-122"/>
              <a:ea typeface="楷体_GB2312" pitchFamily="49" charset="-122"/>
            </a:endParaRPr>
          </a:p>
          <a:p>
            <a:endParaRPr lang="zh-CN" altLang="zh-CN" sz="40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6629" name="Picture 5" descr="摇篮图可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2708275"/>
            <a:ext cx="3813175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762000"/>
            <a:ext cx="1447800" cy="4572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21511" name="Picture 7" descr="荷叶圆小水珠　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188" y="2852738"/>
            <a:ext cx="3851275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背景"/>
          <p:cNvPicPr>
            <a:picLocks noGrp="1" noChangeAspect="1" noChangeArrowheads="1"/>
          </p:cNvPicPr>
          <p:nvPr>
            <p:ph idx="4294967295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9144000" cy="7019925"/>
          </a:xfr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-395288" y="908050"/>
            <a:ext cx="9755188" cy="1311275"/>
          </a:xfrm>
          <a:prstGeom prst="rect">
            <a:avLst/>
          </a:prstGeom>
          <a:solidFill>
            <a:srgbClr val="FFFFCC">
              <a:alpha val="2784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4000" b="1">
                <a:solidFill>
                  <a:srgbClr val="000088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sz="4000" b="1">
                <a:latin typeface="楷体_GB2312" pitchFamily="49" charset="-122"/>
                <a:ea typeface="楷体_GB2312" pitchFamily="49" charset="-122"/>
              </a:rPr>
              <a:t>小蜻蜓说：</a:t>
            </a:r>
            <a:r>
              <a:rPr lang="zh-CN" sz="4000" b="1">
                <a:ea typeface="楷体_GB2312" pitchFamily="49" charset="-122"/>
              </a:rPr>
              <a:t>“</a:t>
            </a:r>
            <a:r>
              <a:rPr lang="zh-CN" sz="4000" b="1">
                <a:latin typeface="楷体_GB2312" pitchFamily="49" charset="-122"/>
                <a:ea typeface="楷体_GB2312" pitchFamily="49" charset="-122"/>
              </a:rPr>
              <a:t>荷叶是我的</a:t>
            </a:r>
            <a:r>
              <a:rPr lang="zh-CN" sz="40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停机坪</a:t>
            </a:r>
            <a:r>
              <a:rPr lang="zh-CN" sz="4000" b="1"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sz="4000" b="1">
                <a:ea typeface="楷体_GB2312" pitchFamily="49" charset="-122"/>
              </a:rPr>
              <a:t>”</a:t>
            </a:r>
            <a:endParaRPr lang="zh-CN" sz="40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sz="4000" b="1">
                <a:latin typeface="楷体_GB2312" pitchFamily="49" charset="-122"/>
                <a:ea typeface="楷体_GB2312" pitchFamily="49" charset="-122"/>
              </a:rPr>
              <a:t>  </a:t>
            </a:r>
            <a:endParaRPr lang="zh-CN" sz="40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2532" name="Picture 4" descr="停机坪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743200"/>
            <a:ext cx="3798888" cy="247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0" y="685800"/>
            <a:ext cx="1371600" cy="3810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22534" name="Picture 6" descr="荷叶圆圆小蜻蜓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2708275"/>
            <a:ext cx="388778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 descr="复件 089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936433">
            <a:off x="1480344" y="4577556"/>
            <a:ext cx="56673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625a30e745bab40bb838202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3924300" y="404813"/>
            <a:ext cx="154305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b="1" kern="10">
                <a:ln w="19050">
                  <a:solidFill>
                    <a:srgbClr val="99CCFF"/>
                  </a:solidFill>
                  <a:round/>
                </a:ln>
                <a:gradFill rotWithShape="1">
                  <a:gsLst>
                    <a:gs pos="0">
                      <a:srgbClr val="0000FF"/>
                    </a:gs>
                    <a:gs pos="50000">
                      <a:srgbClr val="FFFFFF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目录</a:t>
            </a:r>
            <a:endParaRPr lang="zh-CN" altLang="en-US" sz="6000" b="1" kern="10">
              <a:ln w="19050">
                <a:solidFill>
                  <a:srgbClr val="99CCFF"/>
                </a:solidFill>
                <a:round/>
              </a:ln>
              <a:gradFill rotWithShape="1">
                <a:gsLst>
                  <a:gs pos="0">
                    <a:srgbClr val="0000FF"/>
                  </a:gs>
                  <a:gs pos="50000">
                    <a:srgbClr val="FFFFFF"/>
                  </a:gs>
                  <a:gs pos="100000">
                    <a:srgbClr val="0000FF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1700213"/>
            <a:ext cx="3816350" cy="792162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3" name="WordArt 5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1188" y="1844675"/>
            <a:ext cx="3429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一、谜语导入</a:t>
            </a:r>
            <a:endParaRPr lang="zh-CN" altLang="en-US" sz="4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05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2708275"/>
            <a:ext cx="3816350" cy="792163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3716338"/>
            <a:ext cx="3816350" cy="792162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6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4941888"/>
            <a:ext cx="3816350" cy="792162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7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1628775"/>
            <a:ext cx="3816350" cy="792163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AutoShape 10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2636838"/>
            <a:ext cx="3887787" cy="792162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9" name="AutoShape 11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3716338"/>
            <a:ext cx="3816350" cy="792162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0" name="AutoShape 12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4868863"/>
            <a:ext cx="3816350" cy="792162"/>
          </a:xfrm>
          <a:prstGeom prst="actionButtonBlank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1" name="WordArt 13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2781300"/>
            <a:ext cx="3429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二、展示课题</a:t>
            </a:r>
            <a:endParaRPr lang="zh-CN" altLang="en-US" sz="44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062" name="WordArt 14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3789363"/>
            <a:ext cx="3429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三、情景范读</a:t>
            </a:r>
            <a:endParaRPr lang="zh-CN" altLang="en-US" sz="44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063" name="WordArt 15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1188" y="5013325"/>
            <a:ext cx="3429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四、认识生字</a:t>
            </a:r>
            <a:endParaRPr lang="zh-CN" altLang="en-US" sz="44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064" name="WordArt 16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148263" y="4941888"/>
            <a:ext cx="2286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八、结束</a:t>
            </a:r>
            <a:endParaRPr lang="zh-CN" altLang="en-US" sz="44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065" name="WordArt 17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003800" y="3789363"/>
            <a:ext cx="3429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七、作业练习</a:t>
            </a:r>
            <a:endParaRPr lang="zh-CN" altLang="en-US" sz="44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066" name="WordArt 18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003800" y="2781300"/>
            <a:ext cx="3429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六、课文欣赏</a:t>
            </a:r>
            <a:endParaRPr lang="zh-CN" altLang="en-US" sz="44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067" name="WordArt 19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003800" y="1773238"/>
            <a:ext cx="3429000" cy="561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五、学写生字</a:t>
            </a:r>
            <a:endParaRPr lang="zh-CN" altLang="en-US" sz="4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28676" name="Picture 4" descr="荷叶圆圆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260350"/>
            <a:ext cx="24114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916238" y="1125538"/>
            <a:ext cx="53276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4000" b="1">
                <a:ea typeface="楷体_GB2312" pitchFamily="49" charset="-122"/>
              </a:rPr>
              <a:t>青蛙说：“荷叶是我的歌台。”</a:t>
            </a:r>
            <a:endParaRPr lang="zh-CN" sz="4000" b="1">
              <a:ea typeface="楷体_GB2312" pitchFamily="49" charset="-122"/>
            </a:endParaRPr>
          </a:p>
        </p:txBody>
      </p:sp>
      <p:pic>
        <p:nvPicPr>
          <p:cNvPr id="28678" name="Picture 6" descr="Lix0000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989138"/>
            <a:ext cx="86518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荷叶圆圆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57563"/>
            <a:ext cx="2411413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059113" y="4581525"/>
            <a:ext cx="51847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4000" b="1">
                <a:ea typeface="楷体_GB2312" pitchFamily="49" charset="-122"/>
              </a:rPr>
              <a:t>小鱼儿：“荷叶是我的凉伞。”</a:t>
            </a:r>
            <a:endParaRPr lang="zh-CN" sz="4000" b="1">
              <a:ea typeface="楷体_GB2312" pitchFamily="49" charset="-122"/>
            </a:endParaRPr>
          </a:p>
        </p:txBody>
      </p:sp>
      <p:pic>
        <p:nvPicPr>
          <p:cNvPr id="28681" name="Picture 9" descr="小鱼儿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187450" y="5373688"/>
            <a:ext cx="1008063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utoUpdateAnimBg="0"/>
      <p:bldP spid="2868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荷叶圆圆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3933825"/>
            <a:ext cx="241141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 descr="荷叶圆圆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49500"/>
            <a:ext cx="24114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 descr="荷叶圆圆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36613"/>
            <a:ext cx="24114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555875" y="692150"/>
            <a:ext cx="56880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4000" b="1">
                <a:ea typeface="楷体_GB2312" pitchFamily="49" charset="-122"/>
              </a:rPr>
              <a:t>荷叶是我的摇篮。</a:t>
            </a:r>
            <a:endParaRPr lang="zh-CN" sz="4000" b="1">
              <a:ea typeface="楷体_GB2312" pitchFamily="49" charset="-122"/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555875" y="2349500"/>
            <a:ext cx="3671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555875" y="2205038"/>
            <a:ext cx="51117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4000" b="1">
                <a:ea typeface="楷体_GB2312" pitchFamily="49" charset="-122"/>
              </a:rPr>
              <a:t>荷叶是我的停机坪。</a:t>
            </a:r>
            <a:endParaRPr lang="zh-CN" sz="4000" b="1">
              <a:ea typeface="楷体_GB2312" pitchFamily="49" charset="-122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555875" y="3789363"/>
            <a:ext cx="4824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4000" b="1">
                <a:ea typeface="楷体_GB2312" pitchFamily="49" charset="-122"/>
              </a:rPr>
              <a:t>荷叶是我的歌台。</a:t>
            </a:r>
            <a:endParaRPr lang="zh-CN" sz="4000" b="1">
              <a:ea typeface="楷体_GB2312" pitchFamily="49" charset="-122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627313" y="5300663"/>
            <a:ext cx="4321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4000" b="1">
                <a:ea typeface="楷体_GB2312" pitchFamily="49" charset="-122"/>
              </a:rPr>
              <a:t>荷叶是我的凉伞。</a:t>
            </a:r>
            <a:endParaRPr lang="zh-CN" sz="4000" b="1">
              <a:ea typeface="楷体_GB2312" pitchFamily="49" charset="-122"/>
            </a:endParaRPr>
          </a:p>
        </p:txBody>
      </p:sp>
      <p:pic>
        <p:nvPicPr>
          <p:cNvPr id="25610" name="Picture 10" descr="荷叶圆小水珠　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411413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5292725" y="1341438"/>
            <a:ext cx="863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5364163" y="2852738"/>
            <a:ext cx="12239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5219700" y="4508500"/>
            <a:ext cx="863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5364163" y="5949950"/>
            <a:ext cx="863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25615" name="Picture 15" descr="复件 089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936433">
            <a:off x="615157" y="2632869"/>
            <a:ext cx="56673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6" name="Picture 16" descr="Lix00009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149725"/>
            <a:ext cx="865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7" name="Picture 17" descr="小鱼儿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042988" y="5949950"/>
            <a:ext cx="1008062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utoUpdateAnimBg="0"/>
      <p:bldP spid="25607" grpId="0" autoUpdateAnimBg="0"/>
      <p:bldP spid="25608" grpId="0" autoUpdateAnimBg="0"/>
      <p:bldP spid="25609" grpId="0" autoUpdateAnimBg="0"/>
      <p:bldP spid="25611" grpId="0" animBg="1"/>
      <p:bldP spid="25612" grpId="0" animBg="1"/>
      <p:bldP spid="25613" grpId="0" animBg="1"/>
      <p:bldP spid="256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4048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sz="3000" dirty="0" smtClean="0"/>
              <a:t>小水珠说：“荷叶是我的摇篮”。</a:t>
            </a:r>
            <a:r>
              <a:rPr lang="zh-CN" altLang="zh-CN" sz="3000" dirty="0" smtClean="0"/>
              <a:t>-----</a:t>
            </a: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r>
              <a:rPr lang="zh-CN" altLang="zh-CN" sz="3000" dirty="0" smtClean="0"/>
              <a:t>                                 </a:t>
            </a: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r>
              <a:rPr lang="zh-CN" sz="3000" dirty="0" smtClean="0"/>
              <a:t>小蜻蜓说：“荷叶是我的停机坪。”</a:t>
            </a:r>
            <a:r>
              <a:rPr lang="zh-CN" altLang="zh-CN" sz="3000" dirty="0" smtClean="0"/>
              <a:t>------</a:t>
            </a: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r>
              <a:rPr lang="zh-CN" altLang="zh-CN" sz="3000" dirty="0" smtClean="0"/>
              <a:t>                                </a:t>
            </a: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r>
              <a:rPr lang="zh-CN" altLang="zh-CN" sz="3000" dirty="0" smtClean="0"/>
              <a:t>         </a:t>
            </a: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r>
              <a:rPr lang="zh-CN" altLang="zh-CN" sz="3000" dirty="0" smtClean="0"/>
              <a:t> </a:t>
            </a:r>
            <a:r>
              <a:rPr lang="zh-CN" sz="3000" dirty="0" smtClean="0"/>
              <a:t>小青蛙说：“荷叶是我的歌台。”</a:t>
            </a:r>
            <a:r>
              <a:rPr lang="zh-CN" altLang="zh-CN" sz="3000" dirty="0" smtClean="0"/>
              <a:t>-------</a:t>
            </a: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r>
              <a:rPr lang="zh-CN" altLang="zh-CN" sz="3000" dirty="0" smtClean="0"/>
              <a:t> </a:t>
            </a:r>
            <a:r>
              <a:rPr lang="zh-CN" sz="3000" dirty="0" smtClean="0"/>
              <a:t>小鱼儿说：“荷叶是我的凉伞。”</a:t>
            </a:r>
            <a:r>
              <a:rPr lang="zh-CN" altLang="zh-CN" sz="3000" dirty="0" smtClean="0"/>
              <a:t>———</a:t>
            </a:r>
            <a:endParaRPr lang="zh-CN" altLang="zh-CN" sz="3000" dirty="0" smtClean="0"/>
          </a:p>
          <a:p>
            <a:pPr eaLnBrk="1" hangingPunct="1">
              <a:lnSpc>
                <a:spcPct val="80000"/>
              </a:lnSpc>
            </a:pPr>
            <a:endParaRPr lang="zh-CN" altLang="zh-CN" sz="3000" dirty="0" smtClean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827088" y="981075"/>
            <a:ext cx="4654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200" dirty="0"/>
              <a:t>小水珠把荷叶当作</a:t>
            </a:r>
            <a:r>
              <a:rPr lang="zh-CN" sz="3200" dirty="0">
                <a:solidFill>
                  <a:srgbClr val="FF0066"/>
                </a:solidFill>
              </a:rPr>
              <a:t>摇篮</a:t>
            </a:r>
            <a:r>
              <a:rPr lang="zh-CN" sz="3200" dirty="0"/>
              <a:t>。</a:t>
            </a:r>
            <a:endParaRPr lang="zh-CN" sz="3200" dirty="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27088" y="2708275"/>
            <a:ext cx="57816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200"/>
              <a:t>小蜻蜓把荷叶当作（          ）。</a:t>
            </a:r>
            <a:endParaRPr lang="zh-CN" sz="3200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84213" y="4508500"/>
            <a:ext cx="6007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200"/>
              <a:t>小青蛙把（       ）当作（     ）。</a:t>
            </a:r>
            <a:endParaRPr lang="zh-CN" sz="3200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68313" y="5949950"/>
            <a:ext cx="70659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200"/>
              <a:t>（         ）把（        ）当作（        ）。</a:t>
            </a:r>
            <a:endParaRPr lang="zh-CN" sz="3200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500563" y="2708275"/>
            <a:ext cx="14033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200">
                <a:solidFill>
                  <a:srgbClr val="FF0066"/>
                </a:solidFill>
              </a:rPr>
              <a:t>停机坪</a:t>
            </a:r>
            <a:endParaRPr lang="zh-CN" sz="3200">
              <a:solidFill>
                <a:srgbClr val="FF0066"/>
              </a:solidFill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771775" y="4497388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000">
                <a:solidFill>
                  <a:srgbClr val="FF0066"/>
                </a:solidFill>
              </a:rPr>
              <a:t>荷叶</a:t>
            </a:r>
            <a:endParaRPr lang="zh-CN" sz="3000">
              <a:solidFill>
                <a:srgbClr val="FF0066"/>
              </a:solidFill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076825" y="45085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000">
                <a:solidFill>
                  <a:srgbClr val="FF0066"/>
                </a:solidFill>
              </a:rPr>
              <a:t>歌台</a:t>
            </a:r>
            <a:endParaRPr lang="zh-CN" sz="3000">
              <a:solidFill>
                <a:srgbClr val="FF0066"/>
              </a:solidFill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203575" y="594995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000">
                <a:solidFill>
                  <a:srgbClr val="FF0066"/>
                </a:solidFill>
              </a:rPr>
              <a:t>荷叶</a:t>
            </a:r>
            <a:endParaRPr lang="zh-CN" sz="3000">
              <a:solidFill>
                <a:srgbClr val="FF0066"/>
              </a:solidFill>
            </a:endParaRP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5724525" y="5865813"/>
            <a:ext cx="9493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sz="3000" b="1">
                <a:solidFill>
                  <a:srgbClr val="FF0066"/>
                </a:solidFill>
              </a:rPr>
              <a:t>凉伞</a:t>
            </a:r>
            <a:endParaRPr lang="zh-CN" sz="3000" b="1">
              <a:solidFill>
                <a:srgbClr val="FF0066"/>
              </a:solidFill>
            </a:endParaRP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900113" y="5876925"/>
            <a:ext cx="1327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000">
                <a:solidFill>
                  <a:srgbClr val="FF0066"/>
                </a:solidFill>
              </a:rPr>
              <a:t>小鱼儿</a:t>
            </a:r>
            <a:endParaRPr lang="zh-CN" sz="300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9700" grpId="0" autoUpdateAnimBg="0"/>
      <p:bldP spid="29701" grpId="0" autoUpdateAnimBg="0"/>
      <p:bldP spid="29702" grpId="0" autoUpdateAnimBg="0"/>
      <p:bldP spid="29703" grpId="0" autoUpdateAnimBg="0"/>
      <p:bldP spid="29704" grpId="0" autoUpdateAnimBg="0"/>
      <p:bldP spid="29705" grpId="0" autoUpdateAnimBg="0"/>
      <p:bldP spid="29706" grpId="0" autoUpdateAnimBg="0"/>
      <p:bldP spid="29707" grpId="0" autoUpdateAnimBg="0"/>
      <p:bldP spid="2970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bkarts079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85800" y="1066800"/>
            <a:ext cx="762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200" b="1">
                <a:latin typeface="Times New Roman" panose="02020603050405020304" pitchFamily="18" charset="0"/>
              </a:rPr>
              <a:t>你能看着图，把下面的句子说完整吗？</a:t>
            </a:r>
            <a:endParaRPr lang="zh-CN" sz="3200" b="1">
              <a:latin typeface="Times New Roman" panose="02020603050405020304" pitchFamily="18" charset="0"/>
            </a:endParaRPr>
          </a:p>
        </p:txBody>
      </p:sp>
      <p:pic>
        <p:nvPicPr>
          <p:cNvPr id="26628" name="Picture 4" descr="P100017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676400"/>
            <a:ext cx="8610600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57200" y="4800600"/>
            <a:ext cx="342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latin typeface="Times New Roman" panose="02020603050405020304" pitchFamily="18" charset="0"/>
              </a:rPr>
              <a:t>蘑菇是小白兔的      。</a:t>
            </a:r>
            <a:endParaRPr lang="zh-CN" sz="2400" b="1">
              <a:latin typeface="Times New Roman" panose="02020603050405020304" pitchFamily="18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657600" y="4724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 u="sng">
                <a:latin typeface="Times New Roman" panose="02020603050405020304" pitchFamily="18" charset="0"/>
              </a:rPr>
              <a:t>        </a:t>
            </a:r>
            <a:r>
              <a:rPr lang="zh-CN" sz="2400" b="1">
                <a:latin typeface="Times New Roman" panose="02020603050405020304" pitchFamily="18" charset="0"/>
              </a:rPr>
              <a:t>是小蚂蚁的       。</a:t>
            </a:r>
            <a:r>
              <a:rPr lang="zh-CN" sz="2400" u="sng">
                <a:latin typeface="Times New Roman" panose="02020603050405020304" pitchFamily="18" charset="0"/>
              </a:rPr>
              <a:t>      </a:t>
            </a:r>
            <a:r>
              <a:rPr lang="zh-CN" sz="2400" b="1">
                <a:latin typeface="Times New Roman" panose="02020603050405020304" pitchFamily="18" charset="0"/>
              </a:rPr>
              <a:t>  </a:t>
            </a:r>
            <a:r>
              <a:rPr lang="zh-CN" sz="2400" b="1" u="sng">
                <a:latin typeface="Times New Roman" panose="02020603050405020304" pitchFamily="18" charset="0"/>
              </a:rPr>
              <a:t> </a:t>
            </a:r>
            <a:endParaRPr lang="zh-CN" sz="2400" b="1">
              <a:latin typeface="Times New Roman" panose="02020603050405020304" pitchFamily="18" charset="0"/>
            </a:endParaRP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5867400" y="5029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2667000" y="510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6934200" y="50292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2627313" y="4646613"/>
            <a:ext cx="796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0066"/>
                </a:solidFill>
              </a:rPr>
              <a:t>篮子</a:t>
            </a:r>
            <a:endParaRPr lang="zh-CN" sz="2400" b="1">
              <a:solidFill>
                <a:srgbClr val="FF0066"/>
              </a:solidFill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3563938" y="4575175"/>
            <a:ext cx="796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0066"/>
                </a:solidFill>
              </a:rPr>
              <a:t>树叶</a:t>
            </a:r>
            <a:endParaRPr lang="zh-CN" sz="2400" b="1">
              <a:solidFill>
                <a:srgbClr val="FF0066"/>
              </a:solidFill>
            </a:endParaRP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795963" y="4652963"/>
            <a:ext cx="796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0066"/>
                </a:solidFill>
              </a:rPr>
              <a:t>小船</a:t>
            </a:r>
            <a:endParaRPr lang="zh-CN" sz="2400" b="1">
              <a:solidFill>
                <a:srgbClr val="FF0066"/>
              </a:solidFill>
            </a:endParaRP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6516688" y="4581525"/>
            <a:ext cx="2827337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300" b="1"/>
              <a:t>西瓜是小熊的帽子。</a:t>
            </a:r>
            <a:endParaRPr lang="zh-CN" sz="2300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 autoUpdateAnimBg="0"/>
      <p:bldP spid="30731" grpId="0" autoUpdateAnimBg="0"/>
      <p:bldP spid="30732" grpId="0" autoUpdateAnimBg="0"/>
      <p:bldP spid="3073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20094280629997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44" name="Group 4"/>
          <p:cNvGraphicFramePr>
            <a:graphicFrameLocks noGrp="1"/>
          </p:cNvGraphicFramePr>
          <p:nvPr>
            <p:ph/>
          </p:nvPr>
        </p:nvGraphicFramePr>
        <p:xfrm>
          <a:off x="1187450" y="1773238"/>
          <a:ext cx="7543800" cy="3217863"/>
        </p:xfrm>
        <a:graphic>
          <a:graphicData uri="http://schemas.openxmlformats.org/drawingml/2006/table">
            <a:tbl>
              <a:tblPr/>
              <a:tblGrid>
                <a:gridCol w="471488"/>
                <a:gridCol w="471487"/>
                <a:gridCol w="471488"/>
                <a:gridCol w="471487"/>
                <a:gridCol w="471488"/>
                <a:gridCol w="471487"/>
                <a:gridCol w="471488"/>
                <a:gridCol w="471487"/>
                <a:gridCol w="549275"/>
                <a:gridCol w="393700"/>
                <a:gridCol w="471488"/>
                <a:gridCol w="471487"/>
                <a:gridCol w="471488"/>
                <a:gridCol w="471487"/>
                <a:gridCol w="471488"/>
                <a:gridCol w="471487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73" name="WordArt 125"/>
          <p:cNvSpPr>
            <a:spLocks noChangeArrowheads="1" noChangeShapeType="1" noTextEdit="1"/>
          </p:cNvSpPr>
          <p:nvPr/>
        </p:nvSpPr>
        <p:spPr bwMode="auto">
          <a:xfrm>
            <a:off x="1331913" y="1989138"/>
            <a:ext cx="685800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是</a:t>
            </a:r>
            <a:endParaRPr lang="zh-CN" altLang="en-US" sz="5400" b="1" kern="10">
              <a:solidFill>
                <a:schemeClr val="tx2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74" name="WordArt 126"/>
          <p:cNvSpPr>
            <a:spLocks noChangeArrowheads="1" noChangeShapeType="1" noTextEdit="1"/>
          </p:cNvSpPr>
          <p:nvPr/>
        </p:nvSpPr>
        <p:spPr bwMode="auto">
          <a:xfrm>
            <a:off x="2268538" y="1989138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是</a:t>
            </a:r>
            <a:endParaRPr lang="zh-CN" altLang="en-US" sz="5400" b="1" kern="1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75" name="WordArt 127"/>
          <p:cNvSpPr>
            <a:spLocks noChangeArrowheads="1" noChangeShapeType="1" noTextEdit="1"/>
          </p:cNvSpPr>
          <p:nvPr/>
        </p:nvSpPr>
        <p:spPr bwMode="auto">
          <a:xfrm>
            <a:off x="5148263" y="1989138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朵</a:t>
            </a:r>
            <a:endParaRPr lang="zh-CN" altLang="en-US" sz="5400" b="1" kern="10">
              <a:solidFill>
                <a:srgbClr val="0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76" name="WordArt 128"/>
          <p:cNvSpPr>
            <a:spLocks noChangeArrowheads="1" noChangeShapeType="1" noTextEdit="1"/>
          </p:cNvSpPr>
          <p:nvPr/>
        </p:nvSpPr>
        <p:spPr bwMode="auto">
          <a:xfrm>
            <a:off x="6084888" y="1989138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朵</a:t>
            </a:r>
            <a:endParaRPr lang="zh-CN" altLang="en-US" sz="5400" b="1" kern="1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77" name="WordArt 129"/>
          <p:cNvSpPr>
            <a:spLocks noChangeArrowheads="1" noChangeShapeType="1" noTextEdit="1"/>
          </p:cNvSpPr>
          <p:nvPr/>
        </p:nvSpPr>
        <p:spPr bwMode="auto">
          <a:xfrm>
            <a:off x="2268538" y="3068638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美</a:t>
            </a:r>
            <a:endParaRPr lang="zh-CN" altLang="en-US" sz="5400" b="1" kern="1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78" name="WordArt 130"/>
          <p:cNvSpPr>
            <a:spLocks noChangeArrowheads="1" noChangeShapeType="1" noTextEdit="1"/>
          </p:cNvSpPr>
          <p:nvPr/>
        </p:nvSpPr>
        <p:spPr bwMode="auto">
          <a:xfrm>
            <a:off x="1331913" y="3068638"/>
            <a:ext cx="685800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美</a:t>
            </a:r>
            <a:endParaRPr lang="zh-CN" altLang="en-US" sz="5400" b="1" kern="10">
              <a:solidFill>
                <a:srgbClr val="0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79" name="WordArt 131"/>
          <p:cNvSpPr>
            <a:spLocks noChangeArrowheads="1" noChangeShapeType="1" noTextEdit="1"/>
          </p:cNvSpPr>
          <p:nvPr/>
        </p:nvSpPr>
        <p:spPr bwMode="auto">
          <a:xfrm>
            <a:off x="5076825" y="3068638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我</a:t>
            </a:r>
            <a:endParaRPr lang="zh-CN" altLang="en-US" sz="5400" b="1" kern="10">
              <a:solidFill>
                <a:srgbClr val="0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80" name="WordArt 132"/>
          <p:cNvSpPr>
            <a:spLocks noChangeArrowheads="1" noChangeShapeType="1" noTextEdit="1"/>
          </p:cNvSpPr>
          <p:nvPr/>
        </p:nvSpPr>
        <p:spPr bwMode="auto">
          <a:xfrm>
            <a:off x="6011863" y="3068638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我</a:t>
            </a:r>
            <a:endParaRPr lang="zh-CN" altLang="en-US" sz="5400" b="1" kern="1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81" name="WordArt 133"/>
          <p:cNvSpPr>
            <a:spLocks noChangeArrowheads="1" noChangeShapeType="1" noTextEdit="1"/>
          </p:cNvSpPr>
          <p:nvPr/>
        </p:nvSpPr>
        <p:spPr bwMode="auto">
          <a:xfrm>
            <a:off x="1331913" y="4149725"/>
            <a:ext cx="685800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叶</a:t>
            </a:r>
            <a:endParaRPr lang="zh-CN" altLang="en-US" sz="5400" b="1" kern="10">
              <a:solidFill>
                <a:srgbClr val="0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82" name="WordArt 134"/>
          <p:cNvSpPr>
            <a:spLocks noChangeArrowheads="1" noChangeShapeType="1" noTextEdit="1"/>
          </p:cNvSpPr>
          <p:nvPr/>
        </p:nvSpPr>
        <p:spPr bwMode="auto">
          <a:xfrm>
            <a:off x="2268538" y="4149725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叶</a:t>
            </a:r>
            <a:endParaRPr lang="zh-CN" altLang="en-US" sz="5400" b="1" kern="1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83" name="WordArt 135"/>
          <p:cNvSpPr>
            <a:spLocks noChangeArrowheads="1" noChangeShapeType="1" noTextEdit="1"/>
          </p:cNvSpPr>
          <p:nvPr/>
        </p:nvSpPr>
        <p:spPr bwMode="auto">
          <a:xfrm>
            <a:off x="5148263" y="4149725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机</a:t>
            </a:r>
            <a:endParaRPr lang="zh-CN" altLang="en-US" sz="5400" b="1" kern="10">
              <a:solidFill>
                <a:srgbClr val="0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84" name="WordArt 136"/>
          <p:cNvSpPr>
            <a:spLocks noChangeArrowheads="1" noChangeShapeType="1" noTextEdit="1"/>
          </p:cNvSpPr>
          <p:nvPr/>
        </p:nvSpPr>
        <p:spPr bwMode="auto">
          <a:xfrm>
            <a:off x="6011863" y="4149725"/>
            <a:ext cx="695325" cy="714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机</a:t>
            </a:r>
            <a:endParaRPr lang="zh-CN" altLang="en-US" sz="5400" b="1" kern="1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7785" name="AutoShape 13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979613" y="6524625"/>
            <a:ext cx="1079500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27786" name="AutoShape 13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7c61a6353ffc9f69241f14fa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2268538" y="5157788"/>
            <a:ext cx="25146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00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组词：</a:t>
            </a:r>
            <a:endParaRPr lang="zh-CN" altLang="en-US" sz="6600" b="1" kern="10">
              <a:gradFill rotWithShape="1">
                <a:gsLst>
                  <a:gs pos="0">
                    <a:srgbClr val="0000FF"/>
                  </a:gs>
                  <a:gs pos="100000">
                    <a:srgbClr val="0000FF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5003800" y="4797425"/>
            <a:ext cx="2376488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b="1" kern="10"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不是</a:t>
            </a:r>
            <a:endParaRPr lang="zh-CN" altLang="en-US" sz="8000" b="1" kern="10">
              <a:gradFill rotWithShape="1">
                <a:gsLst>
                  <a:gs pos="0">
                    <a:srgbClr val="760000"/>
                  </a:gs>
                  <a:gs pos="50000">
                    <a:srgbClr val="FF0000"/>
                  </a:gs>
                  <a:gs pos="100000">
                    <a:srgbClr val="76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11269" name="Group 5"/>
          <p:cNvGraphicFramePr>
            <a:graphicFrameLocks noGrp="1"/>
          </p:cNvGraphicFramePr>
          <p:nvPr>
            <p:ph/>
          </p:nvPr>
        </p:nvGraphicFramePr>
        <p:xfrm>
          <a:off x="2339975" y="549275"/>
          <a:ext cx="4392613" cy="4176713"/>
        </p:xfrm>
        <a:graphic>
          <a:graphicData uri="http://schemas.openxmlformats.org/drawingml/2006/table">
            <a:tbl>
              <a:tblPr/>
              <a:tblGrid>
                <a:gridCol w="2197100"/>
                <a:gridCol w="2195513"/>
              </a:tblGrid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88" name="WordArt 16"/>
          <p:cNvSpPr>
            <a:spLocks noChangeArrowheads="1" noChangeShapeType="1" noTextEdit="1"/>
          </p:cNvSpPr>
          <p:nvPr/>
        </p:nvSpPr>
        <p:spPr bwMode="auto">
          <a:xfrm>
            <a:off x="2555875" y="981075"/>
            <a:ext cx="3959225" cy="3384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9600" b="1" kern="10">
                <a:solidFill>
                  <a:srgbClr val="FF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是</a:t>
            </a:r>
            <a:endParaRPr lang="zh-CN" altLang="en-US" sz="9600" b="1" kern="10">
              <a:solidFill>
                <a:srgbClr val="FF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868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28690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5003800" y="6237288"/>
            <a:ext cx="24479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7c61a6353ffc9f69241f14fa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2268538" y="5157788"/>
            <a:ext cx="25146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00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组词：</a:t>
            </a:r>
            <a:endParaRPr lang="zh-CN" altLang="en-US" sz="6600" b="1" kern="10">
              <a:gradFill rotWithShape="1">
                <a:gsLst>
                  <a:gs pos="0">
                    <a:srgbClr val="0000FF"/>
                  </a:gs>
                  <a:gs pos="100000">
                    <a:srgbClr val="0000FF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5003800" y="4941888"/>
            <a:ext cx="2592388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b="1" kern="10"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花朵</a:t>
            </a:r>
            <a:endParaRPr lang="zh-CN" altLang="en-US" sz="8000" b="1" kern="10">
              <a:gradFill rotWithShape="1">
                <a:gsLst>
                  <a:gs pos="0">
                    <a:srgbClr val="760000"/>
                  </a:gs>
                  <a:gs pos="50000">
                    <a:srgbClr val="FF0000"/>
                  </a:gs>
                  <a:gs pos="100000">
                    <a:srgbClr val="76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12293" name="Group 5"/>
          <p:cNvGraphicFramePr>
            <a:graphicFrameLocks noGrp="1"/>
          </p:cNvGraphicFramePr>
          <p:nvPr>
            <p:ph/>
          </p:nvPr>
        </p:nvGraphicFramePr>
        <p:xfrm>
          <a:off x="2124075" y="549275"/>
          <a:ext cx="4679950" cy="4176713"/>
        </p:xfrm>
        <a:graphic>
          <a:graphicData uri="http://schemas.openxmlformats.org/drawingml/2006/table">
            <a:tbl>
              <a:tblPr/>
              <a:tblGrid>
                <a:gridCol w="2341563"/>
                <a:gridCol w="2338387"/>
              </a:tblGrid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12" name="WordArt 16"/>
          <p:cNvSpPr>
            <a:spLocks noChangeArrowheads="1" noChangeShapeType="1" noTextEdit="1"/>
          </p:cNvSpPr>
          <p:nvPr/>
        </p:nvSpPr>
        <p:spPr bwMode="auto">
          <a:xfrm>
            <a:off x="2627313" y="981075"/>
            <a:ext cx="3959225" cy="3384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9600" b="1" kern="10">
                <a:solidFill>
                  <a:srgbClr val="FF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朵</a:t>
            </a:r>
            <a:endParaRPr lang="zh-CN" altLang="en-US" sz="9600" b="1" kern="10">
              <a:solidFill>
                <a:srgbClr val="FF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29713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29714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>
            <a:off x="5003800" y="6237288"/>
            <a:ext cx="24479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7c61a6353ffc9f69241f14fa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WordArt 3"/>
          <p:cNvSpPr>
            <a:spLocks noChangeArrowheads="1" noChangeShapeType="1" noTextEdit="1"/>
          </p:cNvSpPr>
          <p:nvPr/>
        </p:nvSpPr>
        <p:spPr bwMode="auto">
          <a:xfrm>
            <a:off x="2268538" y="5157788"/>
            <a:ext cx="25146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00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组词：</a:t>
            </a:r>
            <a:endParaRPr lang="zh-CN" altLang="en-US" sz="6600" b="1" kern="10">
              <a:gradFill rotWithShape="1">
                <a:gsLst>
                  <a:gs pos="0">
                    <a:srgbClr val="0000FF"/>
                  </a:gs>
                  <a:gs pos="100000">
                    <a:srgbClr val="0000FF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003800" y="4868863"/>
            <a:ext cx="2520950" cy="13668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b="1" kern="10"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美好</a:t>
            </a:r>
            <a:endParaRPr lang="zh-CN" altLang="en-US" sz="8000" b="1" kern="10">
              <a:gradFill rotWithShape="1">
                <a:gsLst>
                  <a:gs pos="0">
                    <a:srgbClr val="760000"/>
                  </a:gs>
                  <a:gs pos="50000">
                    <a:srgbClr val="FF0000"/>
                  </a:gs>
                  <a:gs pos="100000">
                    <a:srgbClr val="76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13317" name="Group 5"/>
          <p:cNvGraphicFramePr>
            <a:graphicFrameLocks noGrp="1"/>
          </p:cNvGraphicFramePr>
          <p:nvPr>
            <p:ph/>
          </p:nvPr>
        </p:nvGraphicFramePr>
        <p:xfrm>
          <a:off x="2339975" y="549275"/>
          <a:ext cx="4392613" cy="4176713"/>
        </p:xfrm>
        <a:graphic>
          <a:graphicData uri="http://schemas.openxmlformats.org/drawingml/2006/table">
            <a:tbl>
              <a:tblPr/>
              <a:tblGrid>
                <a:gridCol w="2197100"/>
                <a:gridCol w="2195513"/>
              </a:tblGrid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36" name="WordArt 16"/>
          <p:cNvSpPr>
            <a:spLocks noChangeArrowheads="1" noChangeShapeType="1" noTextEdit="1"/>
          </p:cNvSpPr>
          <p:nvPr/>
        </p:nvSpPr>
        <p:spPr bwMode="auto">
          <a:xfrm>
            <a:off x="2627313" y="981075"/>
            <a:ext cx="3959225" cy="3384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9600" b="1" kern="10">
                <a:solidFill>
                  <a:srgbClr val="FF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美</a:t>
            </a:r>
            <a:endParaRPr lang="zh-CN" altLang="en-US" sz="9600" b="1" kern="10">
              <a:solidFill>
                <a:srgbClr val="FF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0737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0738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>
            <a:off x="5003800" y="6237288"/>
            <a:ext cx="24479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7c61a6353ffc9f69241f14fa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WordArt 3"/>
          <p:cNvSpPr>
            <a:spLocks noChangeArrowheads="1" noChangeShapeType="1" noTextEdit="1"/>
          </p:cNvSpPr>
          <p:nvPr/>
        </p:nvSpPr>
        <p:spPr bwMode="auto">
          <a:xfrm>
            <a:off x="2268538" y="5157788"/>
            <a:ext cx="25146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00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组词：</a:t>
            </a:r>
            <a:endParaRPr lang="zh-CN" altLang="en-US" sz="6600" b="1" kern="10">
              <a:gradFill rotWithShape="1">
                <a:gsLst>
                  <a:gs pos="0">
                    <a:srgbClr val="0000FF"/>
                  </a:gs>
                  <a:gs pos="100000">
                    <a:srgbClr val="0000FF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5003800" y="4941888"/>
            <a:ext cx="2376488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b="1" kern="10"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我们</a:t>
            </a:r>
            <a:endParaRPr lang="zh-CN" altLang="en-US" sz="8000" b="1" kern="10">
              <a:gradFill rotWithShape="1">
                <a:gsLst>
                  <a:gs pos="0">
                    <a:srgbClr val="760000"/>
                  </a:gs>
                  <a:gs pos="50000">
                    <a:srgbClr val="FF0000"/>
                  </a:gs>
                  <a:gs pos="100000">
                    <a:srgbClr val="76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14341" name="Group 5"/>
          <p:cNvGraphicFramePr>
            <a:graphicFrameLocks noGrp="1"/>
          </p:cNvGraphicFramePr>
          <p:nvPr>
            <p:ph/>
          </p:nvPr>
        </p:nvGraphicFramePr>
        <p:xfrm>
          <a:off x="2339975" y="549275"/>
          <a:ext cx="4392613" cy="4176713"/>
        </p:xfrm>
        <a:graphic>
          <a:graphicData uri="http://schemas.openxmlformats.org/drawingml/2006/table">
            <a:tbl>
              <a:tblPr/>
              <a:tblGrid>
                <a:gridCol w="2197100"/>
                <a:gridCol w="2195513"/>
              </a:tblGrid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60" name="WordArt 16"/>
          <p:cNvSpPr>
            <a:spLocks noChangeArrowheads="1" noChangeShapeType="1" noTextEdit="1"/>
          </p:cNvSpPr>
          <p:nvPr/>
        </p:nvSpPr>
        <p:spPr bwMode="auto">
          <a:xfrm>
            <a:off x="2555875" y="981075"/>
            <a:ext cx="3959225" cy="3384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9600" b="1" kern="10">
                <a:solidFill>
                  <a:srgbClr val="FF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我</a:t>
            </a:r>
            <a:endParaRPr lang="zh-CN" altLang="en-US" sz="9600" b="1" kern="10">
              <a:solidFill>
                <a:srgbClr val="FF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1761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042988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1762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5003800" y="6237288"/>
            <a:ext cx="24479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7c61a6353ffc9f69241f14fa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2268538" y="5157788"/>
            <a:ext cx="25146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00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组词：</a:t>
            </a:r>
            <a:endParaRPr lang="zh-CN" altLang="en-US" sz="6600" b="1" kern="10">
              <a:gradFill rotWithShape="1">
                <a:gsLst>
                  <a:gs pos="0">
                    <a:srgbClr val="0000FF"/>
                  </a:gs>
                  <a:gs pos="100000">
                    <a:srgbClr val="0000FF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5003800" y="4941888"/>
            <a:ext cx="2447925" cy="13668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b="1" kern="10"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叶片</a:t>
            </a:r>
            <a:endParaRPr lang="zh-CN" altLang="en-US" sz="8000" b="1" kern="10">
              <a:gradFill rotWithShape="1">
                <a:gsLst>
                  <a:gs pos="0">
                    <a:srgbClr val="760000"/>
                  </a:gs>
                  <a:gs pos="50000">
                    <a:srgbClr val="FF0000"/>
                  </a:gs>
                  <a:gs pos="100000">
                    <a:srgbClr val="76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15365" name="Group 5"/>
          <p:cNvGraphicFramePr>
            <a:graphicFrameLocks noGrp="1"/>
          </p:cNvGraphicFramePr>
          <p:nvPr>
            <p:ph/>
          </p:nvPr>
        </p:nvGraphicFramePr>
        <p:xfrm>
          <a:off x="2339975" y="549275"/>
          <a:ext cx="4392613" cy="4176713"/>
        </p:xfrm>
        <a:graphic>
          <a:graphicData uri="http://schemas.openxmlformats.org/drawingml/2006/table">
            <a:tbl>
              <a:tblPr/>
              <a:tblGrid>
                <a:gridCol w="2197100"/>
                <a:gridCol w="2195513"/>
              </a:tblGrid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84" name="WordArt 16"/>
          <p:cNvSpPr>
            <a:spLocks noChangeArrowheads="1" noChangeShapeType="1" noTextEdit="1"/>
          </p:cNvSpPr>
          <p:nvPr/>
        </p:nvSpPr>
        <p:spPr bwMode="auto">
          <a:xfrm>
            <a:off x="2555875" y="981075"/>
            <a:ext cx="3959225" cy="3384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9600" b="1" kern="10">
                <a:solidFill>
                  <a:srgbClr val="FF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叶</a:t>
            </a:r>
            <a:endParaRPr lang="zh-CN" altLang="en-US" sz="9600" b="1" kern="10">
              <a:solidFill>
                <a:srgbClr val="FF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2785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2786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5003800" y="6237288"/>
            <a:ext cx="24479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2dbc84794f313206a63e54c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27088" y="1027113"/>
            <a:ext cx="7777162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n-US" altLang="zh-CN" sz="6000" dirty="0">
                <a:solidFill>
                  <a:srgbClr val="000099"/>
                </a:solidFill>
                <a:ea typeface="楷体_GB2312" pitchFamily="49" charset="-122"/>
              </a:rPr>
              <a:t>“</a:t>
            </a:r>
            <a:r>
              <a:rPr lang="zh-CN" altLang="en-US" sz="6000" dirty="0">
                <a:solidFill>
                  <a:srgbClr val="000099"/>
                </a:solidFill>
                <a:ea typeface="楷体_GB2312" pitchFamily="49" charset="-122"/>
              </a:rPr>
              <a:t>圆圆大绿盘，浮在水面上，水珠拿它当摇篮，小鱼拿它当凉伞。”</a:t>
            </a:r>
            <a:endParaRPr lang="zh-CN" altLang="en-US" sz="6000" dirty="0">
              <a:solidFill>
                <a:srgbClr val="000099"/>
              </a:solidFill>
              <a:ea typeface="楷体_GB2312" pitchFamily="49" charset="-122"/>
            </a:endParaRPr>
          </a:p>
          <a:p>
            <a:pPr algn="l"/>
            <a:r>
              <a:rPr lang="zh-CN" altLang="en-US" sz="6000" dirty="0">
                <a:solidFill>
                  <a:srgbClr val="FF00FF"/>
                </a:solidFill>
              </a:rPr>
              <a:t>猜一猜，这是什么？</a:t>
            </a:r>
            <a:r>
              <a:rPr lang="zh-CN" altLang="en-US" sz="6000" dirty="0">
                <a:solidFill>
                  <a:srgbClr val="CC3300"/>
                </a:solidFill>
              </a:rPr>
              <a:t>　 </a:t>
            </a:r>
            <a:endParaRPr lang="zh-CN" altLang="en-US" sz="6000" dirty="0">
              <a:solidFill>
                <a:srgbClr val="CC3300"/>
              </a:solidFill>
            </a:endParaRPr>
          </a:p>
        </p:txBody>
      </p:sp>
      <p:sp>
        <p:nvSpPr>
          <p:cNvPr id="3076" name="Text Box 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6156325" y="5661025"/>
            <a:ext cx="170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000" dirty="0">
                <a:solidFill>
                  <a:srgbClr val="0000FF"/>
                </a:solidFill>
              </a:rPr>
              <a:t>答案：</a:t>
            </a:r>
            <a:endParaRPr lang="zh-CN" altLang="en-US" sz="4000" dirty="0">
              <a:solidFill>
                <a:srgbClr val="0000FF"/>
              </a:solidFill>
            </a:endParaRP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1979613" y="188913"/>
            <a:ext cx="18002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zh-CN" altLang="en-US" sz="4400" b="1" kern="10" dirty="0">
                <a:ln w="9525">
                  <a:round/>
                </a:ln>
                <a:gradFill rotWithShape="1">
                  <a:gsLst>
                    <a:gs pos="0">
                      <a:srgbClr val="FF0000"/>
                    </a:gs>
                    <a:gs pos="5000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谜语：</a:t>
            </a:r>
            <a:endParaRPr lang="zh-CN" altLang="en-US" sz="4400" b="1" kern="10" dirty="0">
              <a:ln w="9525">
                <a:round/>
              </a:ln>
              <a:gradFill rotWithShape="1">
                <a:gsLst>
                  <a:gs pos="0">
                    <a:srgbClr val="FF0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87450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07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85113" y="6524625"/>
            <a:ext cx="1258887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7c61a6353ffc9f69241f14fa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2268538" y="5157788"/>
            <a:ext cx="25146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00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组词：</a:t>
            </a:r>
            <a:endParaRPr lang="zh-CN" altLang="en-US" sz="6600" b="1" kern="10">
              <a:gradFill rotWithShape="1">
                <a:gsLst>
                  <a:gs pos="0">
                    <a:srgbClr val="0000FF"/>
                  </a:gs>
                  <a:gs pos="100000">
                    <a:srgbClr val="0000FF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5003800" y="4941888"/>
            <a:ext cx="2447925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b="1" kern="10"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飞机</a:t>
            </a:r>
            <a:endParaRPr lang="zh-CN" altLang="en-US" sz="8000" b="1" kern="10">
              <a:gradFill rotWithShape="1">
                <a:gsLst>
                  <a:gs pos="0">
                    <a:srgbClr val="760000"/>
                  </a:gs>
                  <a:gs pos="50000">
                    <a:srgbClr val="FF0000"/>
                  </a:gs>
                  <a:gs pos="100000">
                    <a:srgbClr val="76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graphicFrame>
        <p:nvGraphicFramePr>
          <p:cNvPr id="16389" name="Group 5"/>
          <p:cNvGraphicFramePr>
            <a:graphicFrameLocks noGrp="1"/>
          </p:cNvGraphicFramePr>
          <p:nvPr>
            <p:ph/>
          </p:nvPr>
        </p:nvGraphicFramePr>
        <p:xfrm>
          <a:off x="2339975" y="549275"/>
          <a:ext cx="4392613" cy="4176713"/>
        </p:xfrm>
        <a:graphic>
          <a:graphicData uri="http://schemas.openxmlformats.org/drawingml/2006/table">
            <a:tbl>
              <a:tblPr/>
              <a:tblGrid>
                <a:gridCol w="2197100"/>
                <a:gridCol w="2195513"/>
              </a:tblGrid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08" name="WordArt 16"/>
          <p:cNvSpPr>
            <a:spLocks noChangeArrowheads="1" noChangeShapeType="1" noTextEdit="1"/>
          </p:cNvSpPr>
          <p:nvPr/>
        </p:nvSpPr>
        <p:spPr bwMode="auto">
          <a:xfrm>
            <a:off x="2555875" y="981075"/>
            <a:ext cx="3959225" cy="3384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9600" b="1" kern="10">
                <a:solidFill>
                  <a:srgbClr val="FF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机</a:t>
            </a:r>
            <a:endParaRPr lang="zh-CN" altLang="en-US" sz="9600" b="1" kern="10">
              <a:solidFill>
                <a:srgbClr val="FF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380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87450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3810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5003800" y="6237288"/>
            <a:ext cx="24479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29a9aed3b52e64169b5027e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0" y="0"/>
            <a:ext cx="2700338" cy="1341438"/>
          </a:xfrm>
          <a:prstGeom prst="cloudCallout">
            <a:avLst>
              <a:gd name="adj1" fmla="val 46060"/>
              <a:gd name="adj2" fmla="val 58639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zh-CN"/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205740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000" b="1" kern="10" dirty="0">
                <a:gradFill rotWithShape="1">
                  <a:gsLst>
                    <a:gs pos="0">
                      <a:srgbClr val="0000FF"/>
                    </a:gs>
                    <a:gs pos="50000">
                      <a:srgbClr val="FF0000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思维拓展</a:t>
            </a:r>
            <a:endParaRPr lang="zh-CN" altLang="en-US" sz="4000" b="1" kern="10" dirty="0">
              <a:gradFill rotWithShape="1">
                <a:gsLst>
                  <a:gs pos="0">
                    <a:srgbClr val="0000FF"/>
                  </a:gs>
                  <a:gs pos="50000">
                    <a:srgbClr val="FF0000"/>
                  </a:gs>
                  <a:gs pos="100000">
                    <a:srgbClr val="0000FF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0" y="1341438"/>
            <a:ext cx="81010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FFCCFF"/>
                </a:solidFill>
                <a:ea typeface="楷体_GB2312" pitchFamily="49" charset="-122"/>
              </a:rPr>
              <a:t>荷叶是              的           。</a:t>
            </a:r>
            <a:endParaRPr lang="zh-CN" altLang="en-US" sz="5400" b="1" dirty="0">
              <a:solidFill>
                <a:srgbClr val="FFCCFF"/>
              </a:solidFill>
              <a:ea typeface="楷体_GB2312" pitchFamily="49" charset="-122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2700338" y="333375"/>
            <a:ext cx="64436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4400" b="1" dirty="0">
                <a:solidFill>
                  <a:srgbClr val="FFFF00"/>
                </a:solidFill>
                <a:ea typeface="仿宋_GB2312" pitchFamily="49" charset="-122"/>
              </a:rPr>
              <a:t>荷叶还会是谁的什么呢？</a:t>
            </a:r>
            <a:endParaRPr kumimoji="1" lang="zh-CN" altLang="en-US" sz="4400" b="1" dirty="0">
              <a:solidFill>
                <a:srgbClr val="FFFF00"/>
              </a:solidFill>
              <a:ea typeface="仿宋_GB2312" pitchFamily="49" charset="-122"/>
            </a:endParaRP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2484438" y="2133600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5580063" y="2133600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2484438" y="2997200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5580063" y="2997200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5508625" y="3789363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2555875" y="4508500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>
            <a:off x="5508625" y="4508500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5580063" y="6165850"/>
            <a:ext cx="1981200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2555875" y="5300663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5580063" y="5300663"/>
            <a:ext cx="190817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>
            <a:off x="2484438" y="6092825"/>
            <a:ext cx="2087562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4" name="WordArt 18"/>
          <p:cNvSpPr>
            <a:spLocks noChangeArrowheads="1" noChangeShapeType="1" noTextEdit="1"/>
          </p:cNvSpPr>
          <p:nvPr/>
        </p:nvSpPr>
        <p:spPr bwMode="auto">
          <a:xfrm>
            <a:off x="2411413" y="1412875"/>
            <a:ext cx="2085975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小水珠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35" name="WordArt 19"/>
          <p:cNvSpPr>
            <a:spLocks noChangeArrowheads="1" noChangeShapeType="1" noTextEdit="1"/>
          </p:cNvSpPr>
          <p:nvPr/>
        </p:nvSpPr>
        <p:spPr bwMode="auto">
          <a:xfrm>
            <a:off x="5508625" y="1484313"/>
            <a:ext cx="1728788" cy="612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摇篮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0" y="2133600"/>
            <a:ext cx="81010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FFCCFF"/>
                </a:solidFill>
                <a:ea typeface="楷体_GB2312" pitchFamily="49" charset="-122"/>
              </a:rPr>
              <a:t>荷叶是              的           。</a:t>
            </a:r>
            <a:endParaRPr lang="zh-CN" altLang="en-US" sz="5400" b="1" dirty="0">
              <a:solidFill>
                <a:srgbClr val="FFCCFF"/>
              </a:solidFill>
              <a:ea typeface="楷体_GB2312" pitchFamily="49" charset="-122"/>
            </a:endParaRPr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0" y="2997200"/>
            <a:ext cx="81010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FFCCFF"/>
                </a:solidFill>
                <a:ea typeface="楷体_GB2312" pitchFamily="49" charset="-122"/>
              </a:rPr>
              <a:t>荷叶是              的           。</a:t>
            </a:r>
            <a:endParaRPr lang="zh-CN" altLang="en-US" sz="5400" b="1" dirty="0">
              <a:solidFill>
                <a:srgbClr val="FFCCFF"/>
              </a:solidFill>
              <a:ea typeface="楷体_GB2312" pitchFamily="49" charset="-122"/>
            </a:endParaRPr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>
            <a:off x="2484438" y="3789363"/>
            <a:ext cx="2016125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0" y="3789363"/>
            <a:ext cx="81010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FFCCFF"/>
                </a:solidFill>
                <a:ea typeface="楷体_GB2312" pitchFamily="49" charset="-122"/>
              </a:rPr>
              <a:t>荷叶是              的           。</a:t>
            </a:r>
            <a:endParaRPr lang="zh-CN" altLang="en-US" sz="5400" b="1" dirty="0">
              <a:solidFill>
                <a:srgbClr val="FFCCFF"/>
              </a:solidFill>
              <a:ea typeface="楷体_GB2312" pitchFamily="49" charset="-122"/>
            </a:endParaRP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0" y="4508500"/>
            <a:ext cx="81010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CCFF"/>
                </a:solidFill>
                <a:ea typeface="楷体_GB2312" pitchFamily="49" charset="-122"/>
              </a:rPr>
              <a:t>荷叶是              的           。</a:t>
            </a:r>
            <a:endParaRPr lang="zh-CN" altLang="en-US" sz="5400" b="1">
              <a:solidFill>
                <a:srgbClr val="FFCCFF"/>
              </a:solidFill>
              <a:ea typeface="楷体_GB2312" pitchFamily="49" charset="-122"/>
            </a:endParaRPr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0" y="5300663"/>
            <a:ext cx="81010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CCFF"/>
                </a:solidFill>
                <a:ea typeface="楷体_GB2312" pitchFamily="49" charset="-122"/>
              </a:rPr>
              <a:t>荷叶是              的           。</a:t>
            </a:r>
            <a:endParaRPr lang="zh-CN" altLang="en-US" sz="5400" b="1">
              <a:solidFill>
                <a:srgbClr val="FFCCFF"/>
              </a:solidFill>
              <a:ea typeface="楷体_GB2312" pitchFamily="49" charset="-122"/>
            </a:endParaRPr>
          </a:p>
        </p:txBody>
      </p:sp>
      <p:sp>
        <p:nvSpPr>
          <p:cNvPr id="34842" name="WordArt 26"/>
          <p:cNvSpPr>
            <a:spLocks noChangeArrowheads="1" noChangeShapeType="1" noTextEdit="1"/>
          </p:cNvSpPr>
          <p:nvPr/>
        </p:nvSpPr>
        <p:spPr bwMode="auto">
          <a:xfrm>
            <a:off x="2411413" y="2276475"/>
            <a:ext cx="2085975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小蜻蜓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43" name="WordArt 27"/>
          <p:cNvSpPr>
            <a:spLocks noChangeArrowheads="1" noChangeShapeType="1" noTextEdit="1"/>
          </p:cNvSpPr>
          <p:nvPr/>
        </p:nvSpPr>
        <p:spPr bwMode="auto">
          <a:xfrm>
            <a:off x="5580063" y="2276475"/>
            <a:ext cx="2085975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停机坪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44" name="WordArt 28"/>
          <p:cNvSpPr>
            <a:spLocks noChangeArrowheads="1" noChangeShapeType="1" noTextEdit="1"/>
          </p:cNvSpPr>
          <p:nvPr/>
        </p:nvSpPr>
        <p:spPr bwMode="auto">
          <a:xfrm>
            <a:off x="2484438" y="3068638"/>
            <a:ext cx="2085975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小青蛙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45" name="WordArt 29"/>
          <p:cNvSpPr>
            <a:spLocks noChangeArrowheads="1" noChangeShapeType="1" noTextEdit="1"/>
          </p:cNvSpPr>
          <p:nvPr/>
        </p:nvSpPr>
        <p:spPr bwMode="auto">
          <a:xfrm>
            <a:off x="5580063" y="3213100"/>
            <a:ext cx="1728787" cy="541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歌台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46" name="WordArt 30"/>
          <p:cNvSpPr>
            <a:spLocks noChangeArrowheads="1" noChangeShapeType="1" noTextEdit="1"/>
          </p:cNvSpPr>
          <p:nvPr/>
        </p:nvSpPr>
        <p:spPr bwMode="auto">
          <a:xfrm>
            <a:off x="2484438" y="3860800"/>
            <a:ext cx="2085975" cy="614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小鱼儿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47" name="WordArt 31"/>
          <p:cNvSpPr>
            <a:spLocks noChangeArrowheads="1" noChangeShapeType="1" noTextEdit="1"/>
          </p:cNvSpPr>
          <p:nvPr/>
        </p:nvSpPr>
        <p:spPr bwMode="auto">
          <a:xfrm>
            <a:off x="5580063" y="3933825"/>
            <a:ext cx="1800225" cy="541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凉伞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48" name="WordArt 32"/>
          <p:cNvSpPr>
            <a:spLocks noChangeArrowheads="1" noChangeShapeType="1" noTextEdit="1"/>
          </p:cNvSpPr>
          <p:nvPr/>
        </p:nvSpPr>
        <p:spPr bwMode="auto">
          <a:xfrm>
            <a:off x="2484438" y="4652963"/>
            <a:ext cx="2085975" cy="6143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400" b="1" kern="10" dirty="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小蝴蝶</a:t>
            </a:r>
            <a:endParaRPr lang="zh-CN" altLang="en-US" sz="5400" b="1" kern="10" dirty="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34849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4850" name="AutoShape 3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5116513" y="0"/>
            <a:ext cx="3722687" cy="3886200"/>
            <a:chOff x="0" y="0"/>
            <a:chExt cx="2004" cy="1716"/>
          </a:xfrm>
        </p:grpSpPr>
        <p:sp>
          <p:nvSpPr>
            <p:cNvPr id="35861" name="Rectangle 11"/>
            <p:cNvSpPr>
              <a:spLocks noChangeArrowheads="1"/>
            </p:cNvSpPr>
            <p:nvPr/>
          </p:nvSpPr>
          <p:spPr bwMode="auto">
            <a:xfrm>
              <a:off x="8" y="24"/>
              <a:ext cx="1981" cy="1692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50800">
              <a:solidFill>
                <a:schemeClr val="tx1"/>
              </a:solidFill>
              <a:miter lim="800000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5862" name="Line 12"/>
            <p:cNvSpPr>
              <a:spLocks noChangeShapeType="1"/>
            </p:cNvSpPr>
            <p:nvPr/>
          </p:nvSpPr>
          <p:spPr bwMode="auto">
            <a:xfrm flipV="1">
              <a:off x="990" y="0"/>
              <a:ext cx="0" cy="169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  <p:sp>
          <p:nvSpPr>
            <p:cNvPr id="35863" name="Line 13"/>
            <p:cNvSpPr>
              <a:spLocks noChangeShapeType="1"/>
            </p:cNvSpPr>
            <p:nvPr/>
          </p:nvSpPr>
          <p:spPr bwMode="auto">
            <a:xfrm flipV="1">
              <a:off x="0" y="870"/>
              <a:ext cx="200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</p:grpSp>
      <p:sp>
        <p:nvSpPr>
          <p:cNvPr id="35843" name="Text Box 14"/>
          <p:cNvSpPr txBox="1">
            <a:spLocks noChangeArrowheads="1"/>
          </p:cNvSpPr>
          <p:nvPr/>
        </p:nvSpPr>
        <p:spPr bwMode="auto">
          <a:xfrm>
            <a:off x="5543550" y="214313"/>
            <a:ext cx="36004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800" b="1">
                <a:ea typeface="楷体_GB2312" pitchFamily="49" charset="-122"/>
              </a:rPr>
              <a:t>是</a:t>
            </a:r>
            <a:endParaRPr lang="zh-CN" sz="20800" b="1">
              <a:ea typeface="楷体_GB2312" pitchFamily="49" charset="-122"/>
            </a:endParaRPr>
          </a:p>
        </p:txBody>
      </p:sp>
      <p:pic>
        <p:nvPicPr>
          <p:cNvPr id="35844" name="图片 6" descr="u=1116240239,711374306&amp;fm=15&amp;gp=0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2400" y="152400"/>
            <a:ext cx="12303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28813" y="1214438"/>
            <a:ext cx="285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结构：上下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57375" y="1928813"/>
            <a:ext cx="2500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形近字：走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3857625"/>
            <a:ext cx="1857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笔顺</a:t>
            </a:r>
            <a:r>
              <a:rPr lang="zh-CN" altLang="en-US" sz="440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：</a:t>
            </a:r>
            <a:endParaRPr lang="zh-CN" altLang="en-US" sz="4400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0" y="5786438"/>
            <a:ext cx="1857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要点：</a:t>
            </a:r>
            <a:endParaRPr lang="zh-CN" altLang="en-US" sz="44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57375" y="5857875"/>
            <a:ext cx="728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60606"/>
                </a:solidFill>
                <a:latin typeface="楷体" pitchFamily="2" charset="-122"/>
                <a:ea typeface="楷体" pitchFamily="2" charset="-122"/>
              </a:rPr>
              <a:t>“日”在横中线上边；“   ”的横在横中线上，竖在竖中线上，撇短捺长。</a:t>
            </a:r>
            <a:endParaRPr lang="zh-CN" altLang="en-US" sz="2400" b="1">
              <a:solidFill>
                <a:srgbClr val="060606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0" y="4953000"/>
            <a:ext cx="3000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笔画：九画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19" name="云形标注 18"/>
          <p:cNvSpPr/>
          <p:nvPr/>
        </p:nvSpPr>
        <p:spPr bwMode="auto">
          <a:xfrm>
            <a:off x="1285875" y="0"/>
            <a:ext cx="1714500" cy="857250"/>
          </a:xfrm>
          <a:prstGeom prst="cloudCallout">
            <a:avLst>
              <a:gd name="adj1" fmla="val -76886"/>
              <a:gd name="adj2" fmla="val 28938"/>
            </a:avLst>
          </a:prstGeom>
          <a:solidFill>
            <a:srgbClr val="00CC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FFFF00"/>
                </a:solidFill>
                <a:latin typeface="楷体" pitchFamily="2" charset="-122"/>
                <a:ea typeface="楷体" pitchFamily="2" charset="-122"/>
              </a:rPr>
              <a:t>我会写</a:t>
            </a:r>
            <a:endParaRPr kumimoji="1" lang="zh-CN" altLang="en-US" sz="2400" b="1" dirty="0">
              <a:solidFill>
                <a:srgbClr val="FFFF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35852" name="AutoShape 22" descr="C:\Users\Administrator\AppData\Roaming\Tencent\Users\394424136\QQ\WinTemp\RichOle\QYK1NAPY78AARM@TQW(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9" name="Picture 16" descr="C:\Users\Administrator\AppData\Roaming\Tencent\Users\394424136\QQ\WinTemp\RichOle\{%SB{LSS%ZM)L2XD((@((T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4143375"/>
            <a:ext cx="2000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17" descr="C:\Users\Administrator\AppData\Roaming\Tencent\Users\394424136\QQ\WinTemp\RichOle\0LIN6BE9LZX([F4Q)9O3`5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4071938"/>
            <a:ext cx="2857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Picture 18" descr="C:\Users\Administrator\AppData\Roaming\Tencent\Users\394424136\QQ\WinTemp\RichOle\$RUV@]QT(PEGI`FX0YO}%B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4071938"/>
            <a:ext cx="304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19" descr="C:\Users\Administrator\AppData\Roaming\Tencent\Users\394424136\QQ\WinTemp\RichOle\D4[QE1H0HN5YTX3A8B7HC5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4071938"/>
            <a:ext cx="2857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20" descr="C:\Users\Administrator\AppData\Roaming\Tencent\Users\394424136\QQ\WinTemp\RichOle\M4}5HFDIEYX96))$DW(}]OF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071938"/>
            <a:ext cx="4953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Picture 21" descr="C:\Users\Administrator\AppData\Roaming\Tencent\Users\394424136\QQ\WinTemp\RichOle\7R~9GY6~8QX_~]QLY[4@7[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0" y="4071938"/>
            <a:ext cx="5048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22" descr="C:\Users\Administrator\AppData\Roaming\Tencent\Users\394424136\QQ\WinTemp\RichOle\A4_M(](J8Z~W9D3KS5ML5PT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38" y="4071938"/>
            <a:ext cx="4857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23" descr="C:\Users\Administrator\AppData\Roaming\Tencent\Users\394424136\QQ\WinTemp\RichOle\APME}XR6@%6WBJ_$)P1%KD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188" y="4071938"/>
            <a:ext cx="609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5116513" y="0"/>
            <a:ext cx="3722687" cy="3886200"/>
            <a:chOff x="0" y="0"/>
            <a:chExt cx="2004" cy="1716"/>
          </a:xfrm>
        </p:grpSpPr>
        <p:sp>
          <p:nvSpPr>
            <p:cNvPr id="36883" name="Rectangle 11"/>
            <p:cNvSpPr>
              <a:spLocks noChangeArrowheads="1"/>
            </p:cNvSpPr>
            <p:nvPr/>
          </p:nvSpPr>
          <p:spPr bwMode="auto">
            <a:xfrm>
              <a:off x="8" y="24"/>
              <a:ext cx="1981" cy="1692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50800">
              <a:solidFill>
                <a:schemeClr val="tx1"/>
              </a:solidFill>
              <a:miter lim="800000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6884" name="Line 12"/>
            <p:cNvSpPr>
              <a:spLocks noChangeShapeType="1"/>
            </p:cNvSpPr>
            <p:nvPr/>
          </p:nvSpPr>
          <p:spPr bwMode="auto">
            <a:xfrm flipV="1">
              <a:off x="990" y="0"/>
              <a:ext cx="0" cy="169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  <p:sp>
          <p:nvSpPr>
            <p:cNvPr id="36885" name="Line 13"/>
            <p:cNvSpPr>
              <a:spLocks noChangeShapeType="1"/>
            </p:cNvSpPr>
            <p:nvPr/>
          </p:nvSpPr>
          <p:spPr bwMode="auto">
            <a:xfrm flipV="1">
              <a:off x="0" y="870"/>
              <a:ext cx="200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</p:grpSp>
      <p:sp>
        <p:nvSpPr>
          <p:cNvPr id="36867" name="Text Box 14"/>
          <p:cNvSpPr txBox="1">
            <a:spLocks noChangeArrowheads="1"/>
          </p:cNvSpPr>
          <p:nvPr/>
        </p:nvSpPr>
        <p:spPr bwMode="auto">
          <a:xfrm>
            <a:off x="5543550" y="214313"/>
            <a:ext cx="36004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800" b="1">
                <a:ea typeface="楷体_GB2312" pitchFamily="49" charset="-122"/>
              </a:rPr>
              <a:t>朵</a:t>
            </a:r>
            <a:endParaRPr lang="zh-CN" sz="20800" b="1">
              <a:ea typeface="楷体_GB2312" pitchFamily="49" charset="-122"/>
            </a:endParaRPr>
          </a:p>
        </p:txBody>
      </p:sp>
      <p:pic>
        <p:nvPicPr>
          <p:cNvPr id="36868" name="图片 6" descr="u=1116240239,711374306&amp;fm=15&amp;gp=0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2400" y="152400"/>
            <a:ext cx="12303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28813" y="1214438"/>
            <a:ext cx="285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结构：上下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57375" y="1928813"/>
            <a:ext cx="2500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形近字：呆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3857625"/>
            <a:ext cx="1857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笔顺</a:t>
            </a:r>
            <a:r>
              <a:rPr lang="zh-CN" altLang="en-US" sz="440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：</a:t>
            </a:r>
            <a:endParaRPr lang="zh-CN" altLang="en-US" sz="4400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0" y="5786438"/>
            <a:ext cx="1857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要点：</a:t>
            </a:r>
            <a:endParaRPr lang="zh-CN" altLang="en-US" sz="44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57375" y="5857875"/>
            <a:ext cx="728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60606"/>
                </a:solidFill>
                <a:latin typeface="楷体" pitchFamily="2" charset="-122"/>
                <a:ea typeface="楷体" pitchFamily="2" charset="-122"/>
              </a:rPr>
              <a:t>上小下大。“木”横长，写在横中线上，竖在竖中线上，撇捺舒展。</a:t>
            </a:r>
            <a:endParaRPr lang="zh-CN" altLang="en-US" sz="2400" b="1">
              <a:solidFill>
                <a:srgbClr val="060606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0" y="4953000"/>
            <a:ext cx="3000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笔画：；六画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19" name="云形标注 18"/>
          <p:cNvSpPr/>
          <p:nvPr/>
        </p:nvSpPr>
        <p:spPr bwMode="auto">
          <a:xfrm>
            <a:off x="1285875" y="0"/>
            <a:ext cx="1714500" cy="857250"/>
          </a:xfrm>
          <a:prstGeom prst="cloudCallout">
            <a:avLst>
              <a:gd name="adj1" fmla="val -76886"/>
              <a:gd name="adj2" fmla="val 28938"/>
            </a:avLst>
          </a:prstGeom>
          <a:solidFill>
            <a:srgbClr val="00CC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FFFF00"/>
                </a:solidFill>
                <a:latin typeface="楷体" pitchFamily="2" charset="-122"/>
                <a:ea typeface="楷体" pitchFamily="2" charset="-122"/>
              </a:rPr>
              <a:t>我会写</a:t>
            </a:r>
            <a:endParaRPr kumimoji="1" lang="zh-CN" altLang="en-US" sz="2400" b="1" dirty="0">
              <a:solidFill>
                <a:srgbClr val="FFFF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36876" name="AutoShape 22" descr="C:\Users\Administrator\AppData\Roaming\Tencent\Users\394424136\QQ\WinTemp\RichOle\QYK1NAPY78AARM@TQW(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33" name="Picture 16" descr="C:\Users\Administrator\AppData\Roaming\Tencent\Users\394424136\QQ\WinTemp\RichOle\{GD15XG(P2ILR47K_]E9KM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4143375"/>
            <a:ext cx="1905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7" descr="C:\Users\Administrator\AppData\Roaming\Tencent\Users\394424136\QQ\WinTemp\RichOle\6}EWT$}VIE0TO5LL`8DL`]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4143375"/>
            <a:ext cx="3619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8" descr="C:\Users\Administrator\AppData\Roaming\Tencent\Users\394424136\QQ\WinTemp\RichOle\9EZ33D8]ML]CVBFVN@PCZ_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4143375"/>
            <a:ext cx="5143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9" descr="C:\Users\Administrator\AppData\Roaming\Tencent\Users\394424136\QQ\WinTemp\RichOle\J5AN@$(5%(LT`3R6__CB$K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071938"/>
            <a:ext cx="523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20" descr="C:\Users\Administrator\AppData\Roaming\Tencent\Users\394424136\QQ\WinTemp\RichOle\_$((RJQ)}6R]R6FH98NHO2J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63" y="4071938"/>
            <a:ext cx="5810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21" descr="C:\Users\Administrator\AppData\Roaming\Tencent\Users\394424136\QQ\WinTemp\RichOle\8I%}S4({MGOB~16K~0GEI$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4071938"/>
            <a:ext cx="6000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5116513" y="0"/>
            <a:ext cx="3722687" cy="3886200"/>
            <a:chOff x="0" y="0"/>
            <a:chExt cx="2004" cy="1716"/>
          </a:xfrm>
        </p:grpSpPr>
        <p:sp>
          <p:nvSpPr>
            <p:cNvPr id="37912" name="Rectangle 11"/>
            <p:cNvSpPr>
              <a:spLocks noChangeArrowheads="1"/>
            </p:cNvSpPr>
            <p:nvPr/>
          </p:nvSpPr>
          <p:spPr bwMode="auto">
            <a:xfrm>
              <a:off x="8" y="24"/>
              <a:ext cx="1981" cy="1692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50800">
              <a:solidFill>
                <a:schemeClr val="tx1"/>
              </a:solidFill>
              <a:miter lim="800000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7913" name="Line 12"/>
            <p:cNvSpPr>
              <a:spLocks noChangeShapeType="1"/>
            </p:cNvSpPr>
            <p:nvPr/>
          </p:nvSpPr>
          <p:spPr bwMode="auto">
            <a:xfrm flipV="1">
              <a:off x="990" y="0"/>
              <a:ext cx="0" cy="169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  <p:sp>
          <p:nvSpPr>
            <p:cNvPr id="37914" name="Line 13"/>
            <p:cNvSpPr>
              <a:spLocks noChangeShapeType="1"/>
            </p:cNvSpPr>
            <p:nvPr/>
          </p:nvSpPr>
          <p:spPr bwMode="auto">
            <a:xfrm flipV="1">
              <a:off x="0" y="870"/>
              <a:ext cx="200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</p:grpSp>
      <p:sp>
        <p:nvSpPr>
          <p:cNvPr id="37891" name="Text Box 14"/>
          <p:cNvSpPr txBox="1">
            <a:spLocks noChangeArrowheads="1"/>
          </p:cNvSpPr>
          <p:nvPr/>
        </p:nvSpPr>
        <p:spPr bwMode="auto">
          <a:xfrm>
            <a:off x="5543550" y="214313"/>
            <a:ext cx="36004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800" b="1">
                <a:ea typeface="楷体_GB2312" pitchFamily="49" charset="-122"/>
              </a:rPr>
              <a:t>美</a:t>
            </a:r>
            <a:endParaRPr lang="zh-CN" sz="20800" b="1">
              <a:ea typeface="楷体_GB2312" pitchFamily="49" charset="-122"/>
            </a:endParaRPr>
          </a:p>
        </p:txBody>
      </p:sp>
      <p:pic>
        <p:nvPicPr>
          <p:cNvPr id="37892" name="图片 6" descr="u=1116240239,711374306&amp;fm=15&amp;gp=0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2400" y="152400"/>
            <a:ext cx="12303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28813" y="1214438"/>
            <a:ext cx="285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结构：上下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57375" y="1928813"/>
            <a:ext cx="2500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形近字：盖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3857625"/>
            <a:ext cx="1857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笔顺</a:t>
            </a:r>
            <a:r>
              <a:rPr lang="zh-CN" altLang="en-US" sz="440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：</a:t>
            </a:r>
            <a:endParaRPr lang="zh-CN" altLang="en-US" sz="4400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0" y="5786438"/>
            <a:ext cx="1857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要点：</a:t>
            </a:r>
            <a:endParaRPr lang="zh-CN" altLang="en-US" sz="44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57375" y="5857875"/>
            <a:ext cx="7286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60606"/>
                </a:solidFill>
                <a:latin typeface="楷体" pitchFamily="2" charset="-122"/>
                <a:ea typeface="楷体" pitchFamily="2" charset="-122"/>
              </a:rPr>
              <a:t>上窄下宽。横向笔画间隔均匀，最后一横不要太长。</a:t>
            </a:r>
            <a:endParaRPr lang="zh-CN" altLang="en-US" sz="2400" b="1">
              <a:solidFill>
                <a:srgbClr val="060606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0" y="4953000"/>
            <a:ext cx="3000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笔画：九画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19" name="云形标注 18"/>
          <p:cNvSpPr/>
          <p:nvPr/>
        </p:nvSpPr>
        <p:spPr bwMode="auto">
          <a:xfrm>
            <a:off x="1285875" y="0"/>
            <a:ext cx="1714500" cy="857250"/>
          </a:xfrm>
          <a:prstGeom prst="cloudCallout">
            <a:avLst>
              <a:gd name="adj1" fmla="val -76886"/>
              <a:gd name="adj2" fmla="val 28938"/>
            </a:avLst>
          </a:prstGeom>
          <a:solidFill>
            <a:srgbClr val="00CC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FFFF00"/>
                </a:solidFill>
                <a:latin typeface="楷体" pitchFamily="2" charset="-122"/>
                <a:ea typeface="楷体" pitchFamily="2" charset="-122"/>
              </a:rPr>
              <a:t>我会写</a:t>
            </a:r>
            <a:endParaRPr kumimoji="1" lang="zh-CN" altLang="en-US" sz="2400" b="1" dirty="0">
              <a:solidFill>
                <a:srgbClr val="FFFF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37900" name="AutoShape 22" descr="C:\Users\Administrator\AppData\Roaming\Tencent\Users\394424136\QQ\WinTemp\RichOle\QYK1NAPY78AARM@TQW(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157" name="Picture 16" descr="C:\Users\Administrator\AppData\Roaming\Tencent\Users\394424136\QQ\WinTemp\RichOle\RS{062UHS9C4]2EGEL1EY3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4143375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7" descr="C:\Users\Administrator\AppData\Roaming\Tencent\Users\394424136\QQ\WinTemp\RichOle\BPR]5XDX@{@S14L%KRY(H_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4143375"/>
            <a:ext cx="276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18" descr="C:\Users\Administrator\AppData\Roaming\Tencent\Users\394424136\QQ\WinTemp\RichOle\KVPEA0YW3EUZ0X]@V4@[T$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4143375"/>
            <a:ext cx="3429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19" descr="C:\Users\Administrator\AppData\Roaming\Tencent\Users\394424136\QQ\WinTemp\RichOle\BDY3R(5OTOP]5ISD4~RC}~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63" y="41433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20" descr="C:\Users\Administrator\AppData\Roaming\Tencent\Users\394424136\QQ\WinTemp\RichOle\AH1`04TC$18%`4V[6C2U{A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5" y="4143375"/>
            <a:ext cx="3333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21" descr="C:\Users\Administrator\AppData\Roaming\Tencent\Users\394424136\QQ\WinTemp\RichOle\$SMD}LH(T_HY8Z2QGBV0XJ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0" y="4143375"/>
            <a:ext cx="542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3" name="Picture 22" descr="C:\Users\Administrator\AppData\Roaming\Tencent\Users\394424136\QQ\WinTemp\RichOle\SJ(E~GR0`EAOAV}WO10CBGQ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38" y="4143375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3" descr="C:\Users\Administrator\AppData\Roaming\Tencent\Users\394424136\QQ\WinTemp\RichOle\_8`CCEE%Z%Q$@MH_0{IVBH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86625" y="4071938"/>
            <a:ext cx="533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5" name="Picture 24" descr="C:\Users\Administrator\AppData\Roaming\Tencent\Users\394424136\QQ\WinTemp\RichOle\9EI{SOBR)U]IZU{1IZ@OKC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143875" y="4071938"/>
            <a:ext cx="542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928813" y="2714625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偏旁：  美字头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pic>
        <p:nvPicPr>
          <p:cNvPr id="28" name="Picture 21" descr="C:\Users\Administrator\AppData\Roaming\Tencent\Users\394424136\QQ\WinTemp\RichOle\$SMD}LH(T_HY8Z2QGBV0XJ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14688" y="2857500"/>
            <a:ext cx="4524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7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5116513" y="0"/>
            <a:ext cx="3722687" cy="3886200"/>
            <a:chOff x="0" y="0"/>
            <a:chExt cx="2004" cy="1716"/>
          </a:xfrm>
        </p:grpSpPr>
        <p:sp>
          <p:nvSpPr>
            <p:cNvPr id="38933" name="Rectangle 11"/>
            <p:cNvSpPr>
              <a:spLocks noChangeArrowheads="1"/>
            </p:cNvSpPr>
            <p:nvPr/>
          </p:nvSpPr>
          <p:spPr bwMode="auto">
            <a:xfrm>
              <a:off x="8" y="24"/>
              <a:ext cx="1981" cy="1692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50800">
              <a:solidFill>
                <a:schemeClr val="tx1"/>
              </a:solidFill>
              <a:miter lim="800000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8934" name="Line 12"/>
            <p:cNvSpPr>
              <a:spLocks noChangeShapeType="1"/>
            </p:cNvSpPr>
            <p:nvPr/>
          </p:nvSpPr>
          <p:spPr bwMode="auto">
            <a:xfrm flipV="1">
              <a:off x="990" y="0"/>
              <a:ext cx="0" cy="169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  <p:sp>
          <p:nvSpPr>
            <p:cNvPr id="38935" name="Line 13"/>
            <p:cNvSpPr>
              <a:spLocks noChangeShapeType="1"/>
            </p:cNvSpPr>
            <p:nvPr/>
          </p:nvSpPr>
          <p:spPr bwMode="auto">
            <a:xfrm flipV="1">
              <a:off x="0" y="870"/>
              <a:ext cx="200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</p:grpSp>
      <p:sp>
        <p:nvSpPr>
          <p:cNvPr id="38915" name="Text Box 14"/>
          <p:cNvSpPr txBox="1">
            <a:spLocks noChangeArrowheads="1"/>
          </p:cNvSpPr>
          <p:nvPr/>
        </p:nvSpPr>
        <p:spPr bwMode="auto">
          <a:xfrm>
            <a:off x="5543550" y="214313"/>
            <a:ext cx="36004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800" b="1">
                <a:ea typeface="楷体_GB2312" pitchFamily="49" charset="-122"/>
              </a:rPr>
              <a:t>我</a:t>
            </a:r>
            <a:endParaRPr lang="zh-CN" sz="20800" b="1">
              <a:ea typeface="楷体_GB2312" pitchFamily="49" charset="-122"/>
            </a:endParaRPr>
          </a:p>
        </p:txBody>
      </p:sp>
      <p:pic>
        <p:nvPicPr>
          <p:cNvPr id="38916" name="图片 6" descr="u=1116240239,711374306&amp;fm=15&amp;gp=0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2400" y="152400"/>
            <a:ext cx="12303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28813" y="1214438"/>
            <a:ext cx="285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结构：独体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57375" y="1928813"/>
            <a:ext cx="2500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形近字：找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3857625"/>
            <a:ext cx="1857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笔顺</a:t>
            </a:r>
            <a:r>
              <a:rPr lang="zh-CN" altLang="en-US" sz="440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：</a:t>
            </a:r>
            <a:endParaRPr lang="zh-CN" altLang="en-US" sz="4400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0" y="5786438"/>
            <a:ext cx="1857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要点：</a:t>
            </a:r>
            <a:endParaRPr lang="zh-CN" altLang="en-US" sz="44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57375" y="5857875"/>
            <a:ext cx="728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60606"/>
                </a:solidFill>
                <a:latin typeface="楷体" pitchFamily="2" charset="-122"/>
                <a:ea typeface="楷体" pitchFamily="2" charset="-122"/>
              </a:rPr>
              <a:t>横起笔在横中线上略向右上倾斜，斜钩起笔要高，在竖中线上。</a:t>
            </a:r>
            <a:endParaRPr lang="zh-CN" altLang="en-US" sz="2400" b="1">
              <a:solidFill>
                <a:srgbClr val="060606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0" y="4953000"/>
            <a:ext cx="3000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笔画：七画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19" name="云形标注 18"/>
          <p:cNvSpPr/>
          <p:nvPr/>
        </p:nvSpPr>
        <p:spPr bwMode="auto">
          <a:xfrm>
            <a:off x="1285875" y="0"/>
            <a:ext cx="1714500" cy="857250"/>
          </a:xfrm>
          <a:prstGeom prst="cloudCallout">
            <a:avLst>
              <a:gd name="adj1" fmla="val -76886"/>
              <a:gd name="adj2" fmla="val 28938"/>
            </a:avLst>
          </a:prstGeom>
          <a:solidFill>
            <a:srgbClr val="00CC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FFFF00"/>
                </a:solidFill>
                <a:latin typeface="楷体" pitchFamily="2" charset="-122"/>
                <a:ea typeface="楷体" pitchFamily="2" charset="-122"/>
              </a:rPr>
              <a:t>我会写</a:t>
            </a:r>
            <a:endParaRPr kumimoji="1" lang="zh-CN" altLang="en-US" sz="2400" b="1" dirty="0">
              <a:solidFill>
                <a:srgbClr val="FFFF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38924" name="AutoShape 22" descr="C:\Users\Administrator\AppData\Roaming\Tencent\Users\394424136\QQ\WinTemp\RichOle\QYK1NAPY78AARM@TQW(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181" name="Picture 16" descr="C:\Users\Administrator\AppData\Roaming\Tencent\Users\394424136\QQ\WinTemp\RichOle\RLH71]1S@NSORLM36AGXQ_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4143375"/>
            <a:ext cx="2000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17" descr="C:\Users\Administrator\AppData\Roaming\Tencent\Users\394424136\QQ\WinTemp\RichOle\)@2G[8J_GR)688)DJM82BT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4143375"/>
            <a:ext cx="419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18" descr="C:\Users\Administrator\AppData\Roaming\Tencent\Users\394424136\QQ\WinTemp\RichOle\AWF_V~0I_ZDGSWD$EJ956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4071938"/>
            <a:ext cx="4000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19" descr="C:\Users\Administrator\AppData\Roaming\Tencent\Users\394424136\QQ\WinTemp\RichOle\%P7]~M(B_ONM$L5QY)7(TG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4071938"/>
            <a:ext cx="4286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20" descr="C:\Users\Administrator\AppData\Roaming\Tencent\Users\394424136\QQ\WinTemp\RichOle\@HP@3U`G})0N9]NIT1QMET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0" y="4043363"/>
            <a:ext cx="5429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6" name="Picture 21" descr="C:\Users\Administrator\AppData\Roaming\Tencent\Users\394424136\QQ\WinTemp\RichOle\S3_25B]3}GE]8OH)GM{Y$}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75" y="40719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7" name="Picture 22" descr="C:\Users\Administrator\AppData\Roaming\Tencent\Users\394424136\QQ\WinTemp\RichOle\`{6~W2IIM26GLHEC(7%XQ7J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0" y="4071938"/>
            <a:ext cx="609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928813" y="2714625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偏旁： 戈字边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7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5116513" y="0"/>
            <a:ext cx="3722687" cy="3886200"/>
            <a:chOff x="0" y="0"/>
            <a:chExt cx="2004" cy="1716"/>
          </a:xfrm>
        </p:grpSpPr>
        <p:sp>
          <p:nvSpPr>
            <p:cNvPr id="39955" name="Rectangle 11"/>
            <p:cNvSpPr>
              <a:spLocks noChangeArrowheads="1"/>
            </p:cNvSpPr>
            <p:nvPr/>
          </p:nvSpPr>
          <p:spPr bwMode="auto">
            <a:xfrm>
              <a:off x="8" y="24"/>
              <a:ext cx="1981" cy="1692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50800">
              <a:solidFill>
                <a:schemeClr val="tx1"/>
              </a:solidFill>
              <a:miter lim="800000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9956" name="Line 12"/>
            <p:cNvSpPr>
              <a:spLocks noChangeShapeType="1"/>
            </p:cNvSpPr>
            <p:nvPr/>
          </p:nvSpPr>
          <p:spPr bwMode="auto">
            <a:xfrm flipV="1">
              <a:off x="990" y="0"/>
              <a:ext cx="0" cy="169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  <p:sp>
          <p:nvSpPr>
            <p:cNvPr id="39957" name="Line 13"/>
            <p:cNvSpPr>
              <a:spLocks noChangeShapeType="1"/>
            </p:cNvSpPr>
            <p:nvPr/>
          </p:nvSpPr>
          <p:spPr bwMode="auto">
            <a:xfrm flipV="1">
              <a:off x="0" y="870"/>
              <a:ext cx="200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</p:grpSp>
      <p:sp>
        <p:nvSpPr>
          <p:cNvPr id="39939" name="Text Box 14"/>
          <p:cNvSpPr txBox="1">
            <a:spLocks noChangeArrowheads="1"/>
          </p:cNvSpPr>
          <p:nvPr/>
        </p:nvSpPr>
        <p:spPr bwMode="auto">
          <a:xfrm>
            <a:off x="5543550" y="214313"/>
            <a:ext cx="36004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800" b="1">
                <a:ea typeface="楷体_GB2312" pitchFamily="49" charset="-122"/>
              </a:rPr>
              <a:t>叶</a:t>
            </a:r>
            <a:endParaRPr lang="zh-CN" sz="20800" b="1">
              <a:ea typeface="楷体_GB2312" pitchFamily="49" charset="-122"/>
            </a:endParaRPr>
          </a:p>
        </p:txBody>
      </p:sp>
      <p:pic>
        <p:nvPicPr>
          <p:cNvPr id="39940" name="图片 6" descr="u=1116240239,711374306&amp;fm=15&amp;gp=0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2400" y="152400"/>
            <a:ext cx="12303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28813" y="1214438"/>
            <a:ext cx="285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结构：左右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57375" y="1928813"/>
            <a:ext cx="2500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形近字：汁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3857625"/>
            <a:ext cx="1857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笔顺</a:t>
            </a:r>
            <a:r>
              <a:rPr lang="zh-CN" altLang="en-US" sz="440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：</a:t>
            </a:r>
            <a:endParaRPr lang="zh-CN" altLang="en-US" sz="4400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0" y="5786438"/>
            <a:ext cx="1857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要点：</a:t>
            </a:r>
            <a:endParaRPr lang="zh-CN" altLang="en-US" sz="44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57375" y="5857875"/>
            <a:ext cx="7286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60606"/>
                </a:solidFill>
                <a:latin typeface="楷体" pitchFamily="2" charset="-122"/>
                <a:ea typeface="楷体" pitchFamily="2" charset="-122"/>
              </a:rPr>
              <a:t>左窄短，右宽长。“口”上宽下窄；“十”竖长些。</a:t>
            </a:r>
            <a:endParaRPr lang="zh-CN" altLang="en-US" sz="2400" b="1">
              <a:solidFill>
                <a:srgbClr val="060606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0" y="4953000"/>
            <a:ext cx="3000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笔画：五画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19" name="云形标注 18"/>
          <p:cNvSpPr/>
          <p:nvPr/>
        </p:nvSpPr>
        <p:spPr bwMode="auto">
          <a:xfrm>
            <a:off x="1285875" y="0"/>
            <a:ext cx="1714500" cy="857250"/>
          </a:xfrm>
          <a:prstGeom prst="cloudCallout">
            <a:avLst>
              <a:gd name="adj1" fmla="val -76886"/>
              <a:gd name="adj2" fmla="val 28938"/>
            </a:avLst>
          </a:prstGeom>
          <a:solidFill>
            <a:srgbClr val="00CC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FFFF00"/>
                </a:solidFill>
                <a:latin typeface="楷体" pitchFamily="2" charset="-122"/>
                <a:ea typeface="楷体" pitchFamily="2" charset="-122"/>
              </a:rPr>
              <a:t>我会写</a:t>
            </a:r>
            <a:endParaRPr kumimoji="1" lang="zh-CN" altLang="en-US" sz="2400" b="1" dirty="0">
              <a:solidFill>
                <a:srgbClr val="FFFF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39948" name="AutoShape 22" descr="C:\Users\Administrator\AppData\Roaming\Tencent\Users\394424136\QQ\WinTemp\RichOle\QYK1NAPY78AARM@TQW(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205" name="Picture 16" descr="C:\Users\Administrator\AppData\Roaming\Tencent\Users\394424136\QQ\WinTemp\RichOle\GUU4`B%@[0`P58P]`BSA~{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4071938"/>
            <a:ext cx="1428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7" descr="C:\Users\Administrator\AppData\Roaming\Tencent\Users\394424136\QQ\WinTemp\RichOle\OW9CAD{TVW5}O@OWMR)5M1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4071938"/>
            <a:ext cx="2952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18" descr="C:\Users\Administrator\AppData\Roaming\Tencent\Users\394424136\QQ\WinTemp\RichOle\RHB1I3JI[G%2P376]KGPO$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4071938"/>
            <a:ext cx="276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19" descr="C:\Users\Administrator\AppData\Roaming\Tencent\Users\394424136\QQ\WinTemp\RichOle\Z1OD~9(DE)2~R)F)X}3{[T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71938"/>
            <a:ext cx="56197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20" descr="C:\Users\Administrator\AppData\Roaming\Tencent\Users\394424136\QQ\WinTemp\RichOle\9MZAJPBL0`6C7UCH@OG(HF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25" y="4000500"/>
            <a:ext cx="5810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928813" y="2714625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偏旁：  口字旁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7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5116513" y="0"/>
            <a:ext cx="3722687" cy="3886200"/>
            <a:chOff x="0" y="0"/>
            <a:chExt cx="2004" cy="1716"/>
          </a:xfrm>
        </p:grpSpPr>
        <p:sp>
          <p:nvSpPr>
            <p:cNvPr id="40980" name="Rectangle 11"/>
            <p:cNvSpPr>
              <a:spLocks noChangeArrowheads="1"/>
            </p:cNvSpPr>
            <p:nvPr/>
          </p:nvSpPr>
          <p:spPr bwMode="auto">
            <a:xfrm>
              <a:off x="8" y="24"/>
              <a:ext cx="1981" cy="1692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50800">
              <a:solidFill>
                <a:schemeClr val="tx1"/>
              </a:solidFill>
              <a:miter lim="800000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40981" name="Line 12"/>
            <p:cNvSpPr>
              <a:spLocks noChangeShapeType="1"/>
            </p:cNvSpPr>
            <p:nvPr/>
          </p:nvSpPr>
          <p:spPr bwMode="auto">
            <a:xfrm flipV="1">
              <a:off x="990" y="0"/>
              <a:ext cx="0" cy="169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  <p:sp>
          <p:nvSpPr>
            <p:cNvPr id="40982" name="Line 13"/>
            <p:cNvSpPr>
              <a:spLocks noChangeShapeType="1"/>
            </p:cNvSpPr>
            <p:nvPr/>
          </p:nvSpPr>
          <p:spPr bwMode="auto">
            <a:xfrm flipV="1">
              <a:off x="0" y="870"/>
              <a:ext cx="200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zh-CN" altLang="en-US"/>
            </a:p>
          </p:txBody>
        </p:sp>
      </p:grpSp>
      <p:sp>
        <p:nvSpPr>
          <p:cNvPr id="40963" name="Text Box 14"/>
          <p:cNvSpPr txBox="1">
            <a:spLocks noChangeArrowheads="1"/>
          </p:cNvSpPr>
          <p:nvPr/>
        </p:nvSpPr>
        <p:spPr bwMode="auto">
          <a:xfrm>
            <a:off x="5543550" y="214313"/>
            <a:ext cx="360045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800" b="1">
                <a:ea typeface="楷体_GB2312" pitchFamily="49" charset="-122"/>
              </a:rPr>
              <a:t>机</a:t>
            </a:r>
            <a:endParaRPr lang="zh-CN" sz="20800" b="1">
              <a:ea typeface="楷体_GB2312" pitchFamily="49" charset="-122"/>
            </a:endParaRPr>
          </a:p>
        </p:txBody>
      </p:sp>
      <p:pic>
        <p:nvPicPr>
          <p:cNvPr id="40964" name="图片 6" descr="u=1116240239,711374306&amp;fm=15&amp;gp=0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2400" y="152400"/>
            <a:ext cx="12303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28813" y="1214438"/>
            <a:ext cx="285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结构：左右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57375" y="1928813"/>
            <a:ext cx="2500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形近字：肌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3857625"/>
            <a:ext cx="1857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笔顺</a:t>
            </a:r>
            <a:r>
              <a:rPr lang="zh-CN" altLang="en-US" sz="440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：</a:t>
            </a:r>
            <a:endParaRPr lang="zh-CN" altLang="en-US" sz="4400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0" y="5786438"/>
            <a:ext cx="1857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要点：</a:t>
            </a:r>
            <a:endParaRPr lang="zh-CN" altLang="en-US" sz="44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57375" y="5857875"/>
            <a:ext cx="728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60606"/>
                </a:solidFill>
                <a:latin typeface="楷体" pitchFamily="2" charset="-122"/>
                <a:ea typeface="楷体" pitchFamily="2" charset="-122"/>
              </a:rPr>
              <a:t>左窄长，右宽短。“几”撇起笔在竖中线上，收笔与横折弯钩齐平。</a:t>
            </a:r>
            <a:endParaRPr lang="zh-CN" altLang="en-US" sz="2400" b="1">
              <a:solidFill>
                <a:srgbClr val="060606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0" y="4953000"/>
            <a:ext cx="3000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笔画：六</a:t>
            </a:r>
            <a:r>
              <a:rPr lang="zh-CN" altLang="en-US" sz="3200" b="1" dirty="0" smtClean="0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画　</a:t>
            </a:r>
            <a:endParaRPr lang="zh-CN" altLang="en-US" sz="3200" b="1" dirty="0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19" name="云形标注 18"/>
          <p:cNvSpPr/>
          <p:nvPr/>
        </p:nvSpPr>
        <p:spPr bwMode="auto">
          <a:xfrm>
            <a:off x="1285875" y="0"/>
            <a:ext cx="1714500" cy="857250"/>
          </a:xfrm>
          <a:prstGeom prst="cloudCallout">
            <a:avLst>
              <a:gd name="adj1" fmla="val -76886"/>
              <a:gd name="adj2" fmla="val 28938"/>
            </a:avLst>
          </a:prstGeom>
          <a:solidFill>
            <a:srgbClr val="00CC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FFFF00"/>
                </a:solidFill>
                <a:latin typeface="楷体" pitchFamily="2" charset="-122"/>
                <a:ea typeface="楷体" pitchFamily="2" charset="-122"/>
              </a:rPr>
              <a:t>我会写</a:t>
            </a:r>
            <a:endParaRPr kumimoji="1" lang="zh-CN" altLang="en-US" sz="2400" b="1" dirty="0">
              <a:solidFill>
                <a:srgbClr val="FFFF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40972" name="AutoShape 22" descr="C:\Users\Administrator\AppData\Roaming\Tencent\Users\394424136\QQ\WinTemp\RichOle\QYK1NAPY78AARM@TQW(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9229" name="Picture 16" descr="C:\Users\Administrator\AppData\Roaming\Tencent\Users\394424136\QQ\WinTemp\RichOle\NXI9V_A1@8E44W3]CZ7`PW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4186238"/>
            <a:ext cx="2952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7" descr="C:\Users\Administrator\AppData\Roaming\Tencent\Users\394424136\QQ\WinTemp\RichOle\}`MS}88N@[)YCL%YWS)~8D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4071938"/>
            <a:ext cx="2952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18" descr="C:\Users\Administrator\AppData\Roaming\Tencent\Users\394424136\QQ\WinTemp\RichOle\ZJ)N@0Y9@7@)3Y$G4VKF94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4090988"/>
            <a:ext cx="2952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19" descr="C:\Users\Administrator\AppData\Roaming\Tencent\Users\394424136\QQ\WinTemp\RichOle\{70$V8W[V@@@X9J16717`6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0" y="4100513"/>
            <a:ext cx="3333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20" descr="C:\Users\Administrator\AppData\Roaming\Tencent\Users\394424136\QQ\WinTemp\RichOle\[OGJ{7JW5L[W8F7]$%XJLW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0" y="4071938"/>
            <a:ext cx="3905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4" name="Picture 21" descr="C:\Users\Administrator\AppData\Roaming\Tencent\Users\394424136\QQ\WinTemp\RichOle\{MD35P}4L6[WI(%4}O}ANP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50" y="4071938"/>
            <a:ext cx="6191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928813" y="2714625"/>
            <a:ext cx="307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  <a:latin typeface="楷体" pitchFamily="2" charset="-122"/>
                <a:ea typeface="楷体" pitchFamily="2" charset="-122"/>
              </a:rPr>
              <a:t>偏旁： 木字旁</a:t>
            </a:r>
            <a:endParaRPr lang="zh-CN" altLang="en-US" sz="3200" b="1">
              <a:solidFill>
                <a:srgbClr val="C00000"/>
              </a:solidFill>
              <a:latin typeface="楷体" pitchFamily="2" charset="-122"/>
              <a:ea typeface="楷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7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10" descr="60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矩形 6"/>
          <p:cNvSpPr>
            <a:spLocks noChangeArrowheads="1"/>
          </p:cNvSpPr>
          <p:nvPr/>
        </p:nvSpPr>
        <p:spPr bwMode="auto">
          <a:xfrm>
            <a:off x="3571875" y="214313"/>
            <a:ext cx="25019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 dirty="0">
                <a:solidFill>
                  <a:srgbClr val="FF0000"/>
                </a:solidFill>
                <a:latin typeface="楷体" pitchFamily="2" charset="-122"/>
                <a:ea typeface="楷体" pitchFamily="2" charset="-122"/>
              </a:rPr>
              <a:t>我会</a:t>
            </a:r>
            <a:r>
              <a:rPr lang="zh-CN" altLang="en-US" sz="6000" b="1" dirty="0">
                <a:solidFill>
                  <a:srgbClr val="FF0000"/>
                </a:solidFill>
                <a:latin typeface="楷体" pitchFamily="2" charset="-122"/>
                <a:ea typeface="楷体" pitchFamily="2" charset="-122"/>
              </a:rPr>
              <a:t>填</a:t>
            </a:r>
            <a:endParaRPr lang="zh-CN" altLang="en-US" sz="6000" b="1" dirty="0">
              <a:solidFill>
                <a:srgbClr val="FF0000"/>
              </a:solidFill>
              <a:latin typeface="楷体" pitchFamily="2" charset="-122"/>
              <a:ea typeface="楷体" pitchFamily="2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286125" y="1214438"/>
            <a:ext cx="2293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dirty="0"/>
              <a:t>（</a:t>
            </a:r>
            <a:r>
              <a:rPr lang="en-US" altLang="zh-CN" sz="2800" dirty="0"/>
              <a:t>              </a:t>
            </a:r>
            <a:r>
              <a:rPr lang="zh-CN" altLang="zh-CN" sz="2800" dirty="0"/>
              <a:t>）</a:t>
            </a:r>
            <a:endParaRPr lang="zh-CN" altLang="en-US" sz="2800" dirty="0"/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286125" y="1714500"/>
            <a:ext cx="2293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/>
              <a:t>（</a:t>
            </a:r>
            <a:r>
              <a:rPr lang="en-US" altLang="zh-CN" sz="2800"/>
              <a:t>              </a:t>
            </a:r>
            <a:r>
              <a:rPr lang="zh-CN" altLang="zh-CN" sz="2800"/>
              <a:t>）</a:t>
            </a:r>
            <a:endParaRPr lang="zh-CN" altLang="en-US" sz="2800"/>
          </a:p>
        </p:txBody>
      </p:sp>
      <p:sp>
        <p:nvSpPr>
          <p:cNvPr id="49154" name="AutoShape 2"/>
          <p:cNvSpPr/>
          <p:nvPr/>
        </p:nvSpPr>
        <p:spPr bwMode="auto">
          <a:xfrm>
            <a:off x="5357813" y="1500188"/>
            <a:ext cx="142875" cy="642937"/>
          </a:xfrm>
          <a:prstGeom prst="rightBrace">
            <a:avLst>
              <a:gd name="adj1" fmla="val 51750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5572125" y="1500188"/>
            <a:ext cx="1071563" cy="6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</p:spPr>
        <p:txBody>
          <a:bodyPr/>
          <a:lstStyle/>
          <a:p>
            <a:pPr algn="just"/>
            <a:r>
              <a:rPr lang="zh-CN" altLang="en-US" sz="3200">
                <a:latin typeface="Calibri" panose="020F0502020204030204" pitchFamily="34" charset="0"/>
              </a:rPr>
              <a:t>荷叶</a:t>
            </a:r>
            <a:endParaRPr lang="zh-CN" sz="320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786188" y="1214438"/>
            <a:ext cx="1357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圆圆的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786188" y="1714500"/>
            <a:ext cx="1357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绿绿的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714625" y="3071813"/>
            <a:ext cx="1071563" cy="6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</p:spPr>
        <p:txBody>
          <a:bodyPr/>
          <a:lstStyle/>
          <a:p>
            <a:pPr algn="just"/>
            <a:r>
              <a:rPr lang="zh-CN" altLang="en-US" sz="3200"/>
              <a:t>眼睛</a:t>
            </a:r>
            <a:endParaRPr lang="zh-CN" sz="3200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6858000" y="3071813"/>
            <a:ext cx="1071563" cy="6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</p:spPr>
        <p:txBody>
          <a:bodyPr/>
          <a:lstStyle/>
          <a:p>
            <a:pPr algn="just"/>
            <a:r>
              <a:rPr lang="zh-CN" altLang="en-US" sz="3200">
                <a:latin typeface="Calibri" panose="020F0502020204030204" pitchFamily="34" charset="0"/>
              </a:rPr>
              <a:t>翅膀</a:t>
            </a:r>
            <a:endParaRPr lang="zh-CN" sz="3200"/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2786063" y="4357688"/>
            <a:ext cx="1071562" cy="6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</p:spPr>
        <p:txBody>
          <a:bodyPr/>
          <a:lstStyle/>
          <a:p>
            <a:pPr algn="just"/>
            <a:r>
              <a:rPr lang="zh-CN" altLang="en-US" sz="3200"/>
              <a:t>水花</a:t>
            </a:r>
            <a:endParaRPr lang="zh-CN" sz="3200"/>
          </a:p>
        </p:txBody>
      </p:sp>
      <p:sp>
        <p:nvSpPr>
          <p:cNvPr id="30" name="AutoShape 2"/>
          <p:cNvSpPr/>
          <p:nvPr/>
        </p:nvSpPr>
        <p:spPr bwMode="auto">
          <a:xfrm>
            <a:off x="2571750" y="3000375"/>
            <a:ext cx="142875" cy="642938"/>
          </a:xfrm>
          <a:prstGeom prst="rightBrace">
            <a:avLst>
              <a:gd name="adj1" fmla="val 51750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AutoShape 2"/>
          <p:cNvSpPr/>
          <p:nvPr/>
        </p:nvSpPr>
        <p:spPr bwMode="auto">
          <a:xfrm>
            <a:off x="6715125" y="3000375"/>
            <a:ext cx="142875" cy="642938"/>
          </a:xfrm>
          <a:prstGeom prst="rightBrace">
            <a:avLst>
              <a:gd name="adj1" fmla="val 51750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AutoShape 2"/>
          <p:cNvSpPr/>
          <p:nvPr/>
        </p:nvSpPr>
        <p:spPr bwMode="auto">
          <a:xfrm>
            <a:off x="2786063" y="4357688"/>
            <a:ext cx="142875" cy="642937"/>
          </a:xfrm>
          <a:prstGeom prst="rightBrace">
            <a:avLst>
              <a:gd name="adj1" fmla="val 51750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28625" y="2857500"/>
            <a:ext cx="2293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/>
              <a:t>（</a:t>
            </a:r>
            <a:r>
              <a:rPr lang="en-US" altLang="zh-CN" sz="2800"/>
              <a:t>              </a:t>
            </a:r>
            <a:r>
              <a:rPr lang="zh-CN" altLang="zh-CN" sz="2800"/>
              <a:t>）</a:t>
            </a:r>
            <a:endParaRPr lang="zh-CN" altLang="en-US" sz="2800"/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428625" y="3357563"/>
            <a:ext cx="2293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/>
              <a:t>（</a:t>
            </a:r>
            <a:r>
              <a:rPr lang="en-US" altLang="zh-CN" sz="2800"/>
              <a:t>              </a:t>
            </a:r>
            <a:r>
              <a:rPr lang="zh-CN" altLang="zh-CN" sz="2800"/>
              <a:t>）</a:t>
            </a:r>
            <a:endParaRPr lang="zh-CN" altLang="en-US" sz="2800"/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500563" y="2857500"/>
            <a:ext cx="2293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/>
              <a:t>（</a:t>
            </a:r>
            <a:r>
              <a:rPr lang="en-US" altLang="zh-CN" sz="2800"/>
              <a:t>              </a:t>
            </a:r>
            <a:r>
              <a:rPr lang="zh-CN" altLang="zh-CN" sz="2800"/>
              <a:t>）</a:t>
            </a:r>
            <a:endParaRPr lang="zh-CN" altLang="en-US" sz="2800"/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500563" y="3357563"/>
            <a:ext cx="2293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/>
              <a:t>（</a:t>
            </a:r>
            <a:r>
              <a:rPr lang="en-US" altLang="zh-CN" sz="2800"/>
              <a:t>              </a:t>
            </a:r>
            <a:r>
              <a:rPr lang="zh-CN" altLang="zh-CN" sz="2800"/>
              <a:t>）</a:t>
            </a:r>
            <a:endParaRPr lang="zh-CN" altLang="en-US" sz="2800"/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500063" y="4143375"/>
            <a:ext cx="2293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/>
              <a:t>（</a:t>
            </a:r>
            <a:r>
              <a:rPr lang="en-US" altLang="zh-CN" sz="2800"/>
              <a:t>              </a:t>
            </a:r>
            <a:r>
              <a:rPr lang="zh-CN" altLang="zh-CN" sz="2800"/>
              <a:t>）</a:t>
            </a:r>
            <a:endParaRPr lang="zh-CN" altLang="en-US" sz="2800"/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28625" y="4643438"/>
            <a:ext cx="2293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/>
              <a:t>（</a:t>
            </a:r>
            <a:r>
              <a:rPr lang="en-US" altLang="zh-CN" sz="2800"/>
              <a:t>              </a:t>
            </a:r>
            <a:r>
              <a:rPr lang="zh-CN" altLang="zh-CN" sz="2800"/>
              <a:t>）</a:t>
            </a:r>
            <a:endParaRPr lang="zh-CN" altLang="en-US" sz="2800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857250" y="2786063"/>
            <a:ext cx="1357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大大的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857250" y="3357563"/>
            <a:ext cx="1357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明亮的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929188" y="2857500"/>
            <a:ext cx="1357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透明的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929188" y="3357563"/>
            <a:ext cx="1357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有力的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928688" y="4071938"/>
            <a:ext cx="1357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漂亮的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857250" y="4643438"/>
            <a:ext cx="1357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很美的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49154" grpId="0" animBg="1"/>
      <p:bldP spid="49155" grpId="0" animBg="1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200961041304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68313" y="404813"/>
            <a:ext cx="8207375" cy="36671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5400" b="1" dirty="0">
                <a:solidFill>
                  <a:srgbClr val="0000FF"/>
                </a:solidFill>
              </a:rPr>
              <a:t>小结、作业：</a:t>
            </a:r>
            <a:endParaRPr kumimoji="1" lang="zh-CN" altLang="en-US" sz="5400" b="1" dirty="0">
              <a:solidFill>
                <a:srgbClr val="0000FF"/>
              </a:solidFill>
            </a:endParaRPr>
          </a:p>
          <a:p>
            <a:pPr algn="l">
              <a:spcBef>
                <a:spcPct val="50000"/>
              </a:spcBef>
            </a:pPr>
            <a:r>
              <a:rPr kumimoji="1" lang="zh-CN" altLang="en-US" sz="4000" dirty="0">
                <a:solidFill>
                  <a:srgbClr val="3333FF"/>
                </a:solidFill>
              </a:rPr>
              <a:t>      </a:t>
            </a:r>
            <a:r>
              <a:rPr kumimoji="1" lang="zh-CN" altLang="en-US" sz="4000" b="1" dirty="0">
                <a:solidFill>
                  <a:srgbClr val="3333FF"/>
                </a:solidFill>
              </a:rPr>
              <a:t>同学们，大自然中有这么美的荷塘景色，我们应该好好保护它，不能随便扔垃圾、随手摘荷叶和荷花。课后请同学们把美丽的荷塘景色画</a:t>
            </a:r>
            <a:endParaRPr kumimoji="1" lang="zh-CN" altLang="en-US" sz="4000" b="1" dirty="0">
              <a:solidFill>
                <a:srgbClr val="3333FF"/>
              </a:solidFill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195513" y="4005263"/>
            <a:ext cx="63373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3333FF"/>
                </a:solidFill>
              </a:rPr>
              <a:t>下来，并在一旁写你想说的话</a:t>
            </a:r>
            <a:r>
              <a:rPr kumimoji="1" lang="zh-CN" altLang="en-US" sz="4000" b="1" dirty="0" smtClean="0">
                <a:solidFill>
                  <a:srgbClr val="3333FF"/>
                </a:solidFill>
              </a:rPr>
              <a:t>。　</a:t>
            </a:r>
            <a:endParaRPr kumimoji="1" lang="zh-CN" altLang="en-US" sz="4000" b="1" dirty="0">
              <a:solidFill>
                <a:srgbClr val="3333FF"/>
              </a:solidFill>
            </a:endParaRPr>
          </a:p>
        </p:txBody>
      </p:sp>
      <p:sp>
        <p:nvSpPr>
          <p:cNvPr id="4301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116013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4301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图片2"/>
          <p:cNvPicPr>
            <a:picLocks noChangeAspect="1" noChangeArrowheads="1"/>
          </p:cNvPicPr>
          <p:nvPr/>
        </p:nvPicPr>
        <p:blipFill>
          <a:blip r:embed="rId1" cstate="email"/>
          <a:srcRect l="34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1042988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614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524625"/>
            <a:ext cx="1042987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w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/>
          <p:cNvGrpSpPr/>
          <p:nvPr/>
        </p:nvGrpSpPr>
        <p:grpSpPr bwMode="auto">
          <a:xfrm>
            <a:off x="1098550" y="1609725"/>
            <a:ext cx="6929438" cy="4211638"/>
            <a:chOff x="0" y="0"/>
            <a:chExt cx="4365" cy="2653"/>
          </a:xfrm>
        </p:grpSpPr>
        <p:sp>
          <p:nvSpPr>
            <p:cNvPr id="8211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0" y="12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 dirty="0">
                  <a:ea typeface="楷体_GB2312" pitchFamily="49" charset="-122"/>
                </a:rPr>
                <a:t>荷</a:t>
              </a:r>
              <a:endParaRPr lang="zh-CN" sz="6600" b="1" dirty="0">
                <a:ea typeface="楷体_GB2312" pitchFamily="49" charset="-122"/>
              </a:endParaRPr>
            </a:p>
          </p:txBody>
        </p:sp>
        <p:sp>
          <p:nvSpPr>
            <p:cNvPr id="8212" name="Text Box 5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907" y="12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珠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13" name="Text Box 6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870" y="24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摇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14" name="Text Box 7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12" y="12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篮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15" name="Text Box 8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19" y="0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晶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16" name="Text Box 9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4" y="1010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停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17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81" y="1010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坪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18" name="Text Box 11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279" y="1010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透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19" name="Text Box 12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31" y="1055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翅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20" name="Text Box 13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82" y="1961"/>
              <a:ext cx="647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膀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21" name="Text Box 14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747" y="1961"/>
              <a:ext cx="646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蹲</a:t>
              </a:r>
              <a:endParaRPr lang="zh-CN" sz="6600" b="1">
                <a:ea typeface="楷体_GB2312" pitchFamily="49" charset="-122"/>
              </a:endParaRPr>
            </a:p>
          </p:txBody>
        </p:sp>
        <p:sp>
          <p:nvSpPr>
            <p:cNvPr id="8222" name="Text Box 15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712" y="1951"/>
              <a:ext cx="655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6600" b="1">
                  <a:ea typeface="楷体_GB2312" pitchFamily="49" charset="-122"/>
                </a:rPr>
                <a:t>嘻</a:t>
              </a:r>
              <a:endParaRPr lang="zh-CN" sz="6600" b="1">
                <a:ea typeface="楷体_GB2312" pitchFamily="49" charset="-122"/>
              </a:endParaRPr>
            </a:p>
          </p:txBody>
        </p:sp>
      </p:grpSp>
      <p:sp>
        <p:nvSpPr>
          <p:cNvPr id="8196" name="Text Box 16"/>
          <p:cNvSpPr txBox="1">
            <a:spLocks noChangeArrowheads="1"/>
          </p:cNvSpPr>
          <p:nvPr/>
        </p:nvSpPr>
        <p:spPr bwMode="auto">
          <a:xfrm>
            <a:off x="1260475" y="1196975"/>
            <a:ext cx="863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hé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197" name="Text Box 17"/>
          <p:cNvSpPr txBox="1">
            <a:spLocks noChangeArrowheads="1"/>
          </p:cNvSpPr>
          <p:nvPr/>
        </p:nvSpPr>
        <p:spPr bwMode="auto">
          <a:xfrm>
            <a:off x="2484438" y="1154113"/>
            <a:ext cx="1439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zhū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198" name="Text Box 18"/>
          <p:cNvSpPr txBox="1">
            <a:spLocks noChangeArrowheads="1"/>
          </p:cNvSpPr>
          <p:nvPr/>
        </p:nvSpPr>
        <p:spPr bwMode="auto">
          <a:xfrm>
            <a:off x="4067175" y="1125538"/>
            <a:ext cx="14398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yáo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199" name="Text Box 19"/>
          <p:cNvSpPr txBox="1">
            <a:spLocks noChangeArrowheads="1"/>
          </p:cNvSpPr>
          <p:nvPr/>
        </p:nvSpPr>
        <p:spPr bwMode="auto">
          <a:xfrm>
            <a:off x="5653088" y="1125538"/>
            <a:ext cx="1439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lán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200" name="Text Box 20"/>
          <p:cNvSpPr txBox="1">
            <a:spLocks noChangeArrowheads="1"/>
          </p:cNvSpPr>
          <p:nvPr/>
        </p:nvSpPr>
        <p:spPr bwMode="auto">
          <a:xfrm>
            <a:off x="6948488" y="1125538"/>
            <a:ext cx="1439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jīng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201" name="Text Box 21"/>
          <p:cNvSpPr txBox="1">
            <a:spLocks noChangeArrowheads="1"/>
          </p:cNvSpPr>
          <p:nvPr/>
        </p:nvSpPr>
        <p:spPr bwMode="auto">
          <a:xfrm>
            <a:off x="1692275" y="2708275"/>
            <a:ext cx="14398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 dirty="0">
                <a:solidFill>
                  <a:srgbClr val="FF0000"/>
                </a:solidFill>
              </a:rPr>
              <a:t>tíng</a:t>
            </a:r>
            <a:endParaRPr lang="zh-CN" altLang="zh-CN" sz="4400" dirty="0">
              <a:solidFill>
                <a:srgbClr val="FF0000"/>
              </a:solidFill>
            </a:endParaRPr>
          </a:p>
        </p:txBody>
      </p:sp>
      <p:sp>
        <p:nvSpPr>
          <p:cNvPr id="8202" name="Text Box 22"/>
          <p:cNvSpPr txBox="1">
            <a:spLocks noChangeArrowheads="1"/>
          </p:cNvSpPr>
          <p:nvPr/>
        </p:nvSpPr>
        <p:spPr bwMode="auto">
          <a:xfrm>
            <a:off x="3060700" y="2708275"/>
            <a:ext cx="14398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píng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203" name="Text Box 23"/>
          <p:cNvSpPr txBox="1">
            <a:spLocks noChangeArrowheads="1"/>
          </p:cNvSpPr>
          <p:nvPr/>
        </p:nvSpPr>
        <p:spPr bwMode="auto">
          <a:xfrm>
            <a:off x="4787900" y="2738438"/>
            <a:ext cx="14398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tòu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204" name="Text Box 24"/>
          <p:cNvSpPr txBox="1">
            <a:spLocks noChangeArrowheads="1"/>
          </p:cNvSpPr>
          <p:nvPr/>
        </p:nvSpPr>
        <p:spPr bwMode="auto">
          <a:xfrm>
            <a:off x="6227763" y="2738438"/>
            <a:ext cx="1439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chì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205" name="Text Box 25"/>
          <p:cNvSpPr txBox="1">
            <a:spLocks noChangeArrowheads="1"/>
          </p:cNvSpPr>
          <p:nvPr/>
        </p:nvSpPr>
        <p:spPr bwMode="auto">
          <a:xfrm>
            <a:off x="2195513" y="4221163"/>
            <a:ext cx="1439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bǎng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206" name="Text Box 26"/>
          <p:cNvSpPr txBox="1">
            <a:spLocks noChangeArrowheads="1"/>
          </p:cNvSpPr>
          <p:nvPr/>
        </p:nvSpPr>
        <p:spPr bwMode="auto">
          <a:xfrm>
            <a:off x="3851275" y="4221163"/>
            <a:ext cx="14398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dūn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8207" name="Text Box 27"/>
          <p:cNvSpPr txBox="1">
            <a:spLocks noChangeArrowheads="1"/>
          </p:cNvSpPr>
          <p:nvPr/>
        </p:nvSpPr>
        <p:spPr bwMode="auto">
          <a:xfrm>
            <a:off x="5580063" y="4221163"/>
            <a:ext cx="863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</a:rPr>
              <a:t>xī</a:t>
            </a:r>
            <a:endParaRPr lang="zh-CN" altLang="zh-CN" sz="4400">
              <a:solidFill>
                <a:srgbClr val="FF0000"/>
              </a:solidFill>
            </a:endParaRPr>
          </a:p>
        </p:txBody>
      </p:sp>
      <p:pic>
        <p:nvPicPr>
          <p:cNvPr id="8208" name="Picture 28" descr="复件 0891">
            <a:hlinkClick r:id="rId5" tooltip="返回主页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620713"/>
            <a:ext cx="16573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29" descr="2005082923280918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96262">
            <a:off x="7092950" y="4797425"/>
            <a:ext cx="1223963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900113" y="549275"/>
            <a:ext cx="2951162" cy="609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r>
              <a:rPr lang="zh-CN" sz="4000" b="1" dirty="0">
                <a:solidFill>
                  <a:srgbClr val="FF5050"/>
                </a:solidFill>
                <a:latin typeface="Times New Roman" panose="02020603050405020304" pitchFamily="18" charset="0"/>
              </a:rPr>
              <a:t>我会读</a:t>
            </a:r>
            <a:endParaRPr lang="zh-CN" sz="4000" b="1" dirty="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85800" y="1676400"/>
            <a:ext cx="7696200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6000" b="1" dirty="0">
                <a:latin typeface="楷体_GB2312" pitchFamily="49" charset="-122"/>
                <a:ea typeface="楷体_GB2312" pitchFamily="49" charset="-122"/>
              </a:rPr>
              <a:t>摇 晶 停 蹲 翅 荷 </a:t>
            </a:r>
            <a:endParaRPr lang="zh-CN" sz="6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sz="6000" b="1" dirty="0">
                <a:latin typeface="楷体_GB2312" pitchFamily="49" charset="-122"/>
                <a:ea typeface="楷体_GB2312" pitchFamily="49" charset="-122"/>
              </a:rPr>
              <a:t>膀 嘻 珠 篮 透 坪</a:t>
            </a:r>
            <a:endParaRPr lang="zh-CN" sz="60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20094280629997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132138" y="1268413"/>
            <a:ext cx="14033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800">
                <a:ea typeface="楷体_GB2312" pitchFamily="49" charset="-122"/>
              </a:rPr>
              <a:t>小水</a:t>
            </a:r>
            <a:endParaRPr lang="zh-CN" altLang="en-US" sz="4800">
              <a:ea typeface="楷体_GB2312" pitchFamily="49" charset="-122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763713" y="1412875"/>
            <a:ext cx="793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800" dirty="0">
                <a:ea typeface="楷体_GB2312" pitchFamily="49" charset="-122"/>
              </a:rPr>
              <a:t>叶</a:t>
            </a:r>
            <a:endParaRPr lang="zh-CN" altLang="en-US" sz="4800" dirty="0">
              <a:ea typeface="楷体_GB2312" pitchFamily="49" charset="-122"/>
            </a:endParaRPr>
          </a:p>
        </p:txBody>
      </p:sp>
      <p:sp>
        <p:nvSpPr>
          <p:cNvPr id="9221" name="WordArt 5">
            <a:hlinkClick r:id="" action="ppaction://noaction" highlightClick="1"/>
          </p:cNvPr>
          <p:cNvSpPr>
            <a:spLocks noChangeArrowheads="1" noChangeShapeType="1" noTextEdit="1"/>
          </p:cNvSpPr>
          <p:nvPr/>
        </p:nvSpPr>
        <p:spPr bwMode="auto">
          <a:xfrm>
            <a:off x="1187450" y="1557338"/>
            <a:ext cx="609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zh-CN" altLang="en-US" sz="4800" b="1" kern="10" dirty="0">
                <a:ln w="9525">
                  <a:noFill/>
                  <a:round/>
                </a:ln>
                <a:gradFill rotWithShape="0">
                  <a:gsLst>
                    <a:gs pos="0">
                      <a:srgbClr val="0047FF"/>
                    </a:gs>
                    <a:gs pos="50000">
                      <a:srgbClr val="FF0000">
                        <a:alpha val="98000"/>
                      </a:srgbClr>
                    </a:gs>
                    <a:gs pos="100000">
                      <a:srgbClr val="0047FF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楷体_GB2312"/>
                <a:ea typeface="楷体_GB2312"/>
              </a:rPr>
              <a:t>荷</a:t>
            </a:r>
            <a:endParaRPr lang="zh-CN" altLang="en-US" sz="4800" b="1" kern="10" dirty="0">
              <a:ln w="9525">
                <a:noFill/>
                <a:round/>
              </a:ln>
              <a:gradFill rotWithShape="0">
                <a:gsLst>
                  <a:gs pos="0">
                    <a:srgbClr val="0047FF"/>
                  </a:gs>
                  <a:gs pos="50000">
                    <a:srgbClr val="FF0000">
                      <a:alpha val="98000"/>
                    </a:srgbClr>
                  </a:gs>
                  <a:gs pos="100000">
                    <a:srgbClr val="0047FF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48" name="WordArt 6"/>
          <p:cNvSpPr>
            <a:spLocks noChangeArrowheads="1" noChangeShapeType="1" noTextEdit="1"/>
          </p:cNvSpPr>
          <p:nvPr/>
        </p:nvSpPr>
        <p:spPr bwMode="auto">
          <a:xfrm>
            <a:off x="4500563" y="1412875"/>
            <a:ext cx="6191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50000">
                      <a:srgbClr val="FF0000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珠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50000">
                    <a:srgbClr val="FF0000"/>
                  </a:gs>
                  <a:gs pos="100000">
                    <a:srgbClr val="0000FF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49" name="Text Box 7"/>
          <p:cNvSpPr txBox="1">
            <a:spLocks noChangeArrowheads="1"/>
          </p:cNvSpPr>
          <p:nvPr/>
        </p:nvSpPr>
        <p:spPr bwMode="auto">
          <a:xfrm>
            <a:off x="1042988" y="2781300"/>
            <a:ext cx="793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800">
                <a:ea typeface="楷体_GB2312" pitchFamily="49" charset="-122"/>
              </a:rPr>
              <a:t>亮</a:t>
            </a:r>
            <a:endParaRPr lang="zh-CN" altLang="en-US" sz="4800">
              <a:ea typeface="楷体_GB2312" pitchFamily="49" charset="-122"/>
            </a:endParaRPr>
          </a:p>
        </p:txBody>
      </p:sp>
      <p:sp>
        <p:nvSpPr>
          <p:cNvPr id="10250" name="Text Box 8"/>
          <p:cNvSpPr txBox="1">
            <a:spLocks noChangeArrowheads="1"/>
          </p:cNvSpPr>
          <p:nvPr/>
        </p:nvSpPr>
        <p:spPr bwMode="auto">
          <a:xfrm>
            <a:off x="2484438" y="2781300"/>
            <a:ext cx="793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800">
                <a:ea typeface="楷体_GB2312" pitchFamily="49" charset="-122"/>
              </a:rPr>
              <a:t>晶</a:t>
            </a:r>
            <a:endParaRPr lang="zh-CN" altLang="en-US" sz="4800">
              <a:ea typeface="楷体_GB2312" pitchFamily="49" charset="-122"/>
            </a:endParaRPr>
          </a:p>
        </p:txBody>
      </p:sp>
      <p:sp>
        <p:nvSpPr>
          <p:cNvPr id="10251" name="Text Box 9"/>
          <p:cNvSpPr txBox="1">
            <a:spLocks noChangeArrowheads="1"/>
          </p:cNvSpPr>
          <p:nvPr/>
        </p:nvSpPr>
        <p:spPr bwMode="auto">
          <a:xfrm>
            <a:off x="4427538" y="2781300"/>
            <a:ext cx="793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800">
                <a:ea typeface="楷体_GB2312" pitchFamily="49" charset="-122"/>
              </a:rPr>
              <a:t>机</a:t>
            </a:r>
            <a:endParaRPr lang="zh-CN" altLang="en-US" sz="4800">
              <a:ea typeface="楷体_GB2312" pitchFamily="49" charset="-122"/>
            </a:endParaRPr>
          </a:p>
        </p:txBody>
      </p:sp>
      <p:sp>
        <p:nvSpPr>
          <p:cNvPr id="10252" name="Text Box 10"/>
          <p:cNvSpPr txBox="1">
            <a:spLocks noChangeArrowheads="1"/>
          </p:cNvSpPr>
          <p:nvPr/>
        </p:nvSpPr>
        <p:spPr bwMode="auto">
          <a:xfrm>
            <a:off x="7164388" y="2852738"/>
            <a:ext cx="7937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800">
                <a:ea typeface="楷体_GB2312" pitchFamily="49" charset="-122"/>
              </a:rPr>
              <a:t>明</a:t>
            </a:r>
            <a:endParaRPr lang="zh-CN" altLang="en-US" sz="4800">
              <a:ea typeface="楷体_GB2312" pitchFamily="49" charset="-122"/>
            </a:endParaRPr>
          </a:p>
        </p:txBody>
      </p:sp>
      <p:sp>
        <p:nvSpPr>
          <p:cNvPr id="10253" name="Text Box 11"/>
          <p:cNvSpPr txBox="1">
            <a:spLocks noChangeArrowheads="1"/>
          </p:cNvSpPr>
          <p:nvPr/>
        </p:nvSpPr>
        <p:spPr bwMode="auto">
          <a:xfrm>
            <a:off x="5724525" y="4365625"/>
            <a:ext cx="692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000">
                <a:ea typeface="楷体_GB2312" pitchFamily="49" charset="-122"/>
              </a:rPr>
              <a:t>笑</a:t>
            </a:r>
            <a:endParaRPr lang="zh-CN" altLang="en-US" sz="4000">
              <a:ea typeface="楷体_GB2312" pitchFamily="49" charset="-122"/>
            </a:endParaRPr>
          </a:p>
        </p:txBody>
      </p:sp>
      <p:sp>
        <p:nvSpPr>
          <p:cNvPr id="10254" name="Text Box 12"/>
          <p:cNvSpPr txBox="1">
            <a:spLocks noChangeArrowheads="1"/>
          </p:cNvSpPr>
          <p:nvPr/>
        </p:nvSpPr>
        <p:spPr bwMode="auto">
          <a:xfrm>
            <a:off x="7092950" y="4365625"/>
            <a:ext cx="692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000">
                <a:ea typeface="楷体_GB2312" pitchFamily="49" charset="-122"/>
              </a:rPr>
              <a:t>嘻</a:t>
            </a:r>
            <a:endParaRPr lang="zh-CN" altLang="en-US" sz="4000">
              <a:ea typeface="楷体_GB2312" pitchFamily="49" charset="-122"/>
            </a:endParaRPr>
          </a:p>
        </p:txBody>
      </p:sp>
      <p:sp>
        <p:nvSpPr>
          <p:cNvPr id="10255" name="Text Box 13"/>
          <p:cNvSpPr txBox="1">
            <a:spLocks noChangeArrowheads="1"/>
          </p:cNvSpPr>
          <p:nvPr/>
        </p:nvSpPr>
        <p:spPr bwMode="auto">
          <a:xfrm>
            <a:off x="4427538" y="4365625"/>
            <a:ext cx="793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800">
                <a:ea typeface="楷体_GB2312" pitchFamily="49" charset="-122"/>
              </a:rPr>
              <a:t>在</a:t>
            </a:r>
            <a:endParaRPr lang="zh-CN" altLang="en-US" sz="4800">
              <a:ea typeface="楷体_GB2312" pitchFamily="49" charset="-122"/>
            </a:endParaRPr>
          </a:p>
        </p:txBody>
      </p:sp>
      <p:sp>
        <p:nvSpPr>
          <p:cNvPr id="10256" name="WordArt 14"/>
          <p:cNvSpPr>
            <a:spLocks noChangeArrowheads="1" noChangeShapeType="1" noTextEdit="1"/>
          </p:cNvSpPr>
          <p:nvPr/>
        </p:nvSpPr>
        <p:spPr bwMode="auto">
          <a:xfrm>
            <a:off x="6443663" y="1484313"/>
            <a:ext cx="123825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摇篮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57" name="WordArt 15"/>
          <p:cNvSpPr>
            <a:spLocks noChangeArrowheads="1" noChangeShapeType="1" noTextEdit="1"/>
          </p:cNvSpPr>
          <p:nvPr/>
        </p:nvSpPr>
        <p:spPr bwMode="auto">
          <a:xfrm>
            <a:off x="1835150" y="2924175"/>
            <a:ext cx="6191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晶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58" name="WordArt 16"/>
          <p:cNvSpPr>
            <a:spLocks noChangeArrowheads="1" noChangeShapeType="1" noTextEdit="1"/>
          </p:cNvSpPr>
          <p:nvPr/>
        </p:nvSpPr>
        <p:spPr bwMode="auto">
          <a:xfrm>
            <a:off x="3851275" y="2924175"/>
            <a:ext cx="6191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停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59" name="WordArt 17"/>
          <p:cNvSpPr>
            <a:spLocks noChangeArrowheads="1" noChangeShapeType="1" noTextEdit="1"/>
          </p:cNvSpPr>
          <p:nvPr/>
        </p:nvSpPr>
        <p:spPr bwMode="auto">
          <a:xfrm>
            <a:off x="5148263" y="2997200"/>
            <a:ext cx="6191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坪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60" name="WordArt 18"/>
          <p:cNvSpPr>
            <a:spLocks noChangeArrowheads="1" noChangeShapeType="1" noTextEdit="1"/>
          </p:cNvSpPr>
          <p:nvPr/>
        </p:nvSpPr>
        <p:spPr bwMode="auto">
          <a:xfrm>
            <a:off x="6443663" y="2997200"/>
            <a:ext cx="6191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透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61" name="WordArt 19"/>
          <p:cNvSpPr>
            <a:spLocks noChangeArrowheads="1" noChangeShapeType="1" noTextEdit="1"/>
          </p:cNvSpPr>
          <p:nvPr/>
        </p:nvSpPr>
        <p:spPr bwMode="auto">
          <a:xfrm>
            <a:off x="6443663" y="4437063"/>
            <a:ext cx="6191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嘻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62" name="WordArt 20"/>
          <p:cNvSpPr>
            <a:spLocks noChangeArrowheads="1" noChangeShapeType="1" noTextEdit="1"/>
          </p:cNvSpPr>
          <p:nvPr/>
        </p:nvSpPr>
        <p:spPr bwMode="auto">
          <a:xfrm>
            <a:off x="1258888" y="4508500"/>
            <a:ext cx="123825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l="100000" t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翅膀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l="100000" t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10263" name="WordArt 21"/>
          <p:cNvSpPr>
            <a:spLocks noChangeArrowheads="1" noChangeShapeType="1" noTextEdit="1"/>
          </p:cNvSpPr>
          <p:nvPr/>
        </p:nvSpPr>
        <p:spPr bwMode="auto">
          <a:xfrm>
            <a:off x="3851275" y="4508500"/>
            <a:ext cx="6191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b="1" kern="10"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蹲</a:t>
            </a:r>
            <a:endParaRPr lang="zh-CN" altLang="en-US" sz="4800" b="1" kern="10">
              <a:gradFill rotWithShape="1"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1187450" y="981075"/>
            <a:ext cx="74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hé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4284663" y="836613"/>
            <a:ext cx="9747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zh</a:t>
            </a:r>
            <a:r>
              <a:rPr lang="en-US" altLang="zh-CN" sz="4000" b="1">
                <a:solidFill>
                  <a:srgbClr val="0000FF"/>
                </a:solidFill>
              </a:rPr>
              <a:t>ū</a:t>
            </a:r>
            <a:endParaRPr lang="en-US" altLang="zh-CN" sz="4000" b="1">
              <a:solidFill>
                <a:srgbClr val="0000FF"/>
              </a:solidFill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6084888" y="836613"/>
            <a:ext cx="11445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yáo 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7164388" y="836613"/>
            <a:ext cx="862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lán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1619250" y="2205038"/>
            <a:ext cx="125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j</a:t>
            </a:r>
            <a:r>
              <a:rPr lang="en-US" altLang="zh-CN" sz="4000" b="1">
                <a:solidFill>
                  <a:srgbClr val="0000FF"/>
                </a:solidFill>
              </a:rPr>
              <a:t>ī</a:t>
            </a:r>
            <a:r>
              <a:rPr lang="en-US" altLang="zh-CN" sz="4000">
                <a:solidFill>
                  <a:srgbClr val="0000FF"/>
                </a:solidFill>
              </a:rPr>
              <a:t>ng 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3635375" y="2276475"/>
            <a:ext cx="1173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tíng 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4859338" y="2276475"/>
            <a:ext cx="1173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píng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6300788" y="2349500"/>
            <a:ext cx="1031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tòu 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6300788" y="3789363"/>
            <a:ext cx="9747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 x</a:t>
            </a:r>
            <a:r>
              <a:rPr lang="en-US" altLang="zh-CN" sz="4000" b="1">
                <a:solidFill>
                  <a:srgbClr val="0000FF"/>
                </a:solidFill>
              </a:rPr>
              <a:t>ī</a:t>
            </a:r>
            <a:r>
              <a:rPr lang="en-US" altLang="zh-CN" sz="4000">
                <a:solidFill>
                  <a:srgbClr val="0000FF"/>
                </a:solidFill>
              </a:rPr>
              <a:t> 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827088" y="3860800"/>
            <a:ext cx="11445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 chì 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1835150" y="3860800"/>
            <a:ext cx="1285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 dirty="0" err="1">
                <a:solidFill>
                  <a:srgbClr val="0000FF"/>
                </a:solidFill>
              </a:rPr>
              <a:t>bǎng</a:t>
            </a:r>
            <a:endParaRPr lang="en-US" altLang="zh-CN" sz="4000" dirty="0">
              <a:solidFill>
                <a:srgbClr val="0000FF"/>
              </a:solidFill>
            </a:endParaRPr>
          </a:p>
        </p:txBody>
      </p: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3708400" y="3860800"/>
            <a:ext cx="11445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</a:rPr>
              <a:t>dūn </a:t>
            </a:r>
            <a:endParaRPr lang="en-US" altLang="zh-CN" sz="4000">
              <a:solidFill>
                <a:srgbClr val="0000FF"/>
              </a:solidFill>
            </a:endParaRPr>
          </a:p>
        </p:txBody>
      </p:sp>
      <p:sp>
        <p:nvSpPr>
          <p:cNvPr id="10277" name="AutoShape 3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979613" y="6524625"/>
            <a:ext cx="1079500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至目录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0278" name="AutoShape 3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524625"/>
            <a:ext cx="1116012" cy="333375"/>
          </a:xfrm>
          <a:prstGeom prst="actionButtonBlank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00FF"/>
                </a:solidFill>
              </a:rPr>
              <a:t>下一页</a:t>
            </a:r>
            <a:endParaRPr lang="zh-CN" altLang="en-US">
              <a:solidFill>
                <a:srgbClr val="FF00FF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8" grpId="0"/>
      <p:bldP spid="9239" grpId="0"/>
      <p:bldP spid="9240" grpId="0"/>
      <p:bldP spid="9241" grpId="0"/>
      <p:bldP spid="9242" grpId="0"/>
      <p:bldP spid="9243" grpId="0"/>
      <p:bldP spid="9244" grpId="0"/>
      <p:bldP spid="9245" grpId="0"/>
      <p:bldP spid="9246" grpId="0"/>
      <p:bldP spid="9248" grpId="0"/>
      <p:bldP spid="9249" grpId="0"/>
      <p:bldP spid="92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871663" y="3022600"/>
            <a:ext cx="793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2000" b="1">
              <a:solidFill>
                <a:schemeClr val="bg1"/>
              </a:solidFill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2700338" y="2565400"/>
            <a:ext cx="1260475" cy="1079500"/>
            <a:chOff x="0" y="0"/>
            <a:chExt cx="794" cy="680"/>
          </a:xfrm>
        </p:grpSpPr>
        <p:pic>
          <p:nvPicPr>
            <p:cNvPr id="11297" name="Picture 5" descr="0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8" name="Text Box 6"/>
            <p:cNvSpPr txBox="1">
              <a:spLocks noChangeArrowheads="1"/>
            </p:cNvSpPr>
            <p:nvPr/>
          </p:nvSpPr>
          <p:spPr bwMode="auto">
            <a:xfrm>
              <a:off x="0" y="227"/>
              <a:ext cx="79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亮晶晶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7"/>
          <p:cNvGrpSpPr/>
          <p:nvPr/>
        </p:nvGrpSpPr>
        <p:grpSpPr bwMode="auto">
          <a:xfrm>
            <a:off x="3779838" y="1125538"/>
            <a:ext cx="1331912" cy="1079500"/>
            <a:chOff x="0" y="0"/>
            <a:chExt cx="839" cy="680"/>
          </a:xfrm>
        </p:grpSpPr>
        <p:pic>
          <p:nvPicPr>
            <p:cNvPr id="11295" name="Picture 8" descr="0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6" name="Text Box 9"/>
            <p:cNvSpPr txBox="1">
              <a:spLocks noChangeArrowheads="1"/>
            </p:cNvSpPr>
            <p:nvPr/>
          </p:nvSpPr>
          <p:spPr bwMode="auto">
            <a:xfrm>
              <a:off x="0" y="182"/>
              <a:ext cx="83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蹲在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" name="Group 10"/>
          <p:cNvGrpSpPr/>
          <p:nvPr/>
        </p:nvGrpSpPr>
        <p:grpSpPr bwMode="auto">
          <a:xfrm>
            <a:off x="3419475" y="0"/>
            <a:ext cx="1187450" cy="1079500"/>
            <a:chOff x="0" y="0"/>
            <a:chExt cx="748" cy="680"/>
          </a:xfrm>
        </p:grpSpPr>
        <p:pic>
          <p:nvPicPr>
            <p:cNvPr id="11292" name="Picture 11" descr="0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3" name="Text Box 12"/>
            <p:cNvSpPr txBox="1">
              <a:spLocks noChangeArrowheads="1"/>
            </p:cNvSpPr>
            <p:nvPr/>
          </p:nvSpPr>
          <p:spPr bwMode="auto">
            <a:xfrm>
              <a:off x="69" y="107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　</a:t>
              </a:r>
              <a:endParaRPr lang="zh-CN" sz="24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294" name="Text Box 13"/>
            <p:cNvSpPr txBox="1">
              <a:spLocks noChangeArrowheads="1"/>
            </p:cNvSpPr>
            <p:nvPr/>
          </p:nvSpPr>
          <p:spPr bwMode="auto">
            <a:xfrm>
              <a:off x="63" y="318"/>
              <a:ext cx="6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水珠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" name="Group 14"/>
          <p:cNvGrpSpPr/>
          <p:nvPr/>
        </p:nvGrpSpPr>
        <p:grpSpPr bwMode="auto">
          <a:xfrm>
            <a:off x="6372225" y="2708275"/>
            <a:ext cx="1511300" cy="1008063"/>
            <a:chOff x="0" y="0"/>
            <a:chExt cx="748" cy="680"/>
          </a:xfrm>
        </p:grpSpPr>
        <p:pic>
          <p:nvPicPr>
            <p:cNvPr id="11290" name="Picture 15" descr="0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1" name="Text Box 16"/>
            <p:cNvSpPr txBox="1">
              <a:spLocks noChangeArrowheads="1"/>
            </p:cNvSpPr>
            <p:nvPr/>
          </p:nvSpPr>
          <p:spPr bwMode="auto">
            <a:xfrm>
              <a:off x="91" y="272"/>
              <a:ext cx="567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笑嘻嘻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6" name="Group 17"/>
          <p:cNvGrpSpPr/>
          <p:nvPr/>
        </p:nvGrpSpPr>
        <p:grpSpPr bwMode="auto">
          <a:xfrm>
            <a:off x="1908175" y="1125538"/>
            <a:ext cx="1258888" cy="1079500"/>
            <a:chOff x="0" y="0"/>
            <a:chExt cx="793" cy="680"/>
          </a:xfrm>
        </p:grpSpPr>
        <p:pic>
          <p:nvPicPr>
            <p:cNvPr id="11288" name="Picture 18" descr="0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9" name="Text Box 19"/>
            <p:cNvSpPr txBox="1">
              <a:spLocks noChangeArrowheads="1"/>
            </p:cNvSpPr>
            <p:nvPr/>
          </p:nvSpPr>
          <p:spPr bwMode="auto">
            <a:xfrm>
              <a:off x="0" y="227"/>
              <a:ext cx="7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翅膀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7" name="Group 20"/>
          <p:cNvGrpSpPr/>
          <p:nvPr/>
        </p:nvGrpSpPr>
        <p:grpSpPr bwMode="auto">
          <a:xfrm>
            <a:off x="1042988" y="2852738"/>
            <a:ext cx="1439862" cy="1079500"/>
            <a:chOff x="0" y="0"/>
            <a:chExt cx="793" cy="680"/>
          </a:xfrm>
        </p:grpSpPr>
        <p:pic>
          <p:nvPicPr>
            <p:cNvPr id="11286" name="Picture 21" descr="03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7" name="Text Box 22"/>
            <p:cNvSpPr txBox="1">
              <a:spLocks noChangeArrowheads="1"/>
            </p:cNvSpPr>
            <p:nvPr/>
          </p:nvSpPr>
          <p:spPr bwMode="auto">
            <a:xfrm>
              <a:off x="0" y="194"/>
              <a:ext cx="79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停机坪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8" name="Group 23"/>
          <p:cNvGrpSpPr/>
          <p:nvPr/>
        </p:nvGrpSpPr>
        <p:grpSpPr bwMode="auto">
          <a:xfrm>
            <a:off x="4787900" y="1916113"/>
            <a:ext cx="1187450" cy="1079500"/>
            <a:chOff x="0" y="0"/>
            <a:chExt cx="748" cy="680"/>
          </a:xfrm>
        </p:grpSpPr>
        <p:pic>
          <p:nvPicPr>
            <p:cNvPr id="11283" name="Picture 24" descr="0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4" name="Text Box 25"/>
            <p:cNvSpPr txBox="1">
              <a:spLocks noChangeArrowheads="1"/>
            </p:cNvSpPr>
            <p:nvPr/>
          </p:nvSpPr>
          <p:spPr bwMode="auto">
            <a:xfrm>
              <a:off x="69" y="107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　</a:t>
              </a:r>
              <a:endParaRPr lang="zh-CN" sz="24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285" name="Text Box 26"/>
            <p:cNvSpPr txBox="1">
              <a:spLocks noChangeArrowheads="1"/>
            </p:cNvSpPr>
            <p:nvPr/>
          </p:nvSpPr>
          <p:spPr bwMode="auto">
            <a:xfrm>
              <a:off x="63" y="318"/>
              <a:ext cx="6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透明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" name="Group 27"/>
          <p:cNvGrpSpPr/>
          <p:nvPr/>
        </p:nvGrpSpPr>
        <p:grpSpPr bwMode="auto">
          <a:xfrm>
            <a:off x="7308850" y="1700213"/>
            <a:ext cx="1187450" cy="1079500"/>
            <a:chOff x="0" y="0"/>
            <a:chExt cx="748" cy="680"/>
          </a:xfrm>
        </p:grpSpPr>
        <p:pic>
          <p:nvPicPr>
            <p:cNvPr id="11280" name="Picture 28" descr="0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29"/>
            <p:cNvSpPr txBox="1">
              <a:spLocks noChangeArrowheads="1"/>
            </p:cNvSpPr>
            <p:nvPr/>
          </p:nvSpPr>
          <p:spPr bwMode="auto">
            <a:xfrm>
              <a:off x="69" y="107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　</a:t>
              </a:r>
              <a:endParaRPr lang="zh-CN" sz="24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282" name="Text Box 30"/>
            <p:cNvSpPr txBox="1">
              <a:spLocks noChangeArrowheads="1"/>
            </p:cNvSpPr>
            <p:nvPr/>
          </p:nvSpPr>
          <p:spPr bwMode="auto">
            <a:xfrm>
              <a:off x="63" y="318"/>
              <a:ext cx="6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荷叶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" name="Group 31"/>
          <p:cNvGrpSpPr/>
          <p:nvPr/>
        </p:nvGrpSpPr>
        <p:grpSpPr bwMode="auto">
          <a:xfrm>
            <a:off x="5219700" y="188913"/>
            <a:ext cx="1187450" cy="1079500"/>
            <a:chOff x="0" y="0"/>
            <a:chExt cx="748" cy="680"/>
          </a:xfrm>
        </p:grpSpPr>
        <p:pic>
          <p:nvPicPr>
            <p:cNvPr id="11277" name="Picture 32" descr="0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48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33"/>
            <p:cNvSpPr txBox="1">
              <a:spLocks noChangeArrowheads="1"/>
            </p:cNvSpPr>
            <p:nvPr/>
          </p:nvSpPr>
          <p:spPr bwMode="auto">
            <a:xfrm>
              <a:off x="69" y="107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　</a:t>
              </a:r>
              <a:endParaRPr lang="zh-CN" sz="24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279" name="Text Box 34"/>
            <p:cNvSpPr txBox="1">
              <a:spLocks noChangeArrowheads="1"/>
            </p:cNvSpPr>
            <p:nvPr/>
          </p:nvSpPr>
          <p:spPr bwMode="auto">
            <a:xfrm>
              <a:off x="63" y="318"/>
              <a:ext cx="6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sz="24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摇篮</a:t>
              </a:r>
              <a:endParaRPr lang="zh-CN" sz="24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-0.47447 0.36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00" y="18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44306 0.2888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00" y="14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0.01371 0.803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40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0.36042 0.5303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26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67 -0.12072 L -0.11597 0.5506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00" y="33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2 0.37766 L 0.01371 -0.08001 " pathEditMode="relative" rAng="0" ptsTypes="AA">
                                      <p:cBhvr>
                                        <p:cTn id="31" dur="2000" spd="-99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" y="-22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4695 L -0.04132 0.5719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30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77613E-6 L 0.0059 0.6137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0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0.01371 0.8032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40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荷叶圆圆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3933825"/>
            <a:ext cx="241141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荷叶圆圆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49500"/>
            <a:ext cx="24114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荷叶圆圆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36613"/>
            <a:ext cx="24114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555875" y="2349500"/>
            <a:ext cx="3671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pic>
        <p:nvPicPr>
          <p:cNvPr id="12294" name="Picture 6" descr="荷叶圆小水珠　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411413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复件 089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936433">
            <a:off x="615157" y="2632869"/>
            <a:ext cx="56673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小鱼儿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1042988" y="5949950"/>
            <a:ext cx="1008062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9" descr="Lix0000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4221163"/>
            <a:ext cx="865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411413" y="0"/>
            <a:ext cx="673258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000" b="1" dirty="0"/>
              <a:t>    </a:t>
            </a:r>
            <a:r>
              <a:rPr lang="zh-CN" sz="3000" b="1" dirty="0"/>
              <a:t>荷叶圆圆的，绿绿的。</a:t>
            </a:r>
            <a:endParaRPr lang="zh-CN" sz="3000" b="1" dirty="0"/>
          </a:p>
          <a:p>
            <a:pPr eaLnBrk="1" hangingPunct="1"/>
            <a:r>
              <a:rPr lang="zh-CN" altLang="zh-CN" sz="3000" b="1" dirty="0"/>
              <a:t>    </a:t>
            </a:r>
            <a:r>
              <a:rPr lang="zh-CN" sz="3000" b="1" dirty="0"/>
              <a:t>小水珠说：“荷叶是我的</a:t>
            </a:r>
            <a:r>
              <a:rPr lang="zh-CN" sz="3000" dirty="0">
                <a:solidFill>
                  <a:srgbClr val="0000CC"/>
                </a:solidFill>
              </a:rPr>
              <a:t>摇篮</a:t>
            </a:r>
            <a:r>
              <a:rPr lang="zh-CN" sz="3000" b="1" dirty="0"/>
              <a:t>。”</a:t>
            </a:r>
            <a:endParaRPr lang="zh-CN" sz="3000" b="1" dirty="0"/>
          </a:p>
          <a:p>
            <a:pPr eaLnBrk="1" hangingPunct="1"/>
            <a:r>
              <a:rPr lang="zh-CN" sz="3000" b="1" dirty="0"/>
              <a:t>小水珠</a:t>
            </a:r>
            <a:r>
              <a:rPr lang="zh-CN" sz="3000" b="1" dirty="0">
                <a:solidFill>
                  <a:srgbClr val="FF0066"/>
                </a:solidFill>
              </a:rPr>
              <a:t>躺</a:t>
            </a:r>
            <a:r>
              <a:rPr lang="zh-CN" sz="3000" b="1" dirty="0"/>
              <a:t>在荷叶上，</a:t>
            </a:r>
            <a:r>
              <a:rPr lang="zh-CN" sz="3000" b="1" dirty="0">
                <a:solidFill>
                  <a:srgbClr val="FF0066"/>
                </a:solidFill>
              </a:rPr>
              <a:t>眨着</a:t>
            </a:r>
            <a:r>
              <a:rPr lang="zh-CN" sz="3000" b="1" dirty="0"/>
              <a:t>亮晶晶的眼睛。</a:t>
            </a:r>
            <a:endParaRPr lang="zh-CN" sz="3000" b="1" dirty="0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2339975" y="1773238"/>
            <a:ext cx="68040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000" b="1"/>
              <a:t>     </a:t>
            </a:r>
            <a:r>
              <a:rPr lang="zh-CN" sz="3000" b="1"/>
              <a:t>小蜻蜓说：“荷叶是我的</a:t>
            </a:r>
            <a:r>
              <a:rPr lang="zh-CN" sz="3000" b="1">
                <a:solidFill>
                  <a:srgbClr val="0000CC"/>
                </a:solidFill>
              </a:rPr>
              <a:t>停机坪</a:t>
            </a:r>
            <a:r>
              <a:rPr lang="zh-CN" sz="3000" b="1"/>
              <a:t>。”小蜻蜓</a:t>
            </a:r>
            <a:r>
              <a:rPr lang="zh-CN" sz="3000" b="1">
                <a:solidFill>
                  <a:srgbClr val="FF0066"/>
                </a:solidFill>
              </a:rPr>
              <a:t>立</a:t>
            </a:r>
            <a:r>
              <a:rPr lang="zh-CN" sz="3000" b="1"/>
              <a:t>在荷叶上，</a:t>
            </a:r>
            <a:r>
              <a:rPr lang="zh-CN" sz="3000" b="1">
                <a:solidFill>
                  <a:srgbClr val="FF0066"/>
                </a:solidFill>
              </a:rPr>
              <a:t>展开</a:t>
            </a:r>
            <a:r>
              <a:rPr lang="zh-CN" sz="3000" b="1"/>
              <a:t>透明的翅膀。</a:t>
            </a:r>
            <a:endParaRPr lang="zh-CN" sz="3000" b="1"/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2411413" y="3500438"/>
            <a:ext cx="67325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000" b="1"/>
              <a:t>     </a:t>
            </a:r>
            <a:r>
              <a:rPr lang="zh-CN" sz="3000" b="1"/>
              <a:t>小青蛙说：“荷叶是我的</a:t>
            </a:r>
            <a:r>
              <a:rPr lang="zh-CN" sz="3000" b="1">
                <a:solidFill>
                  <a:srgbClr val="0000CC"/>
                </a:solidFill>
              </a:rPr>
              <a:t>歌台</a:t>
            </a:r>
            <a:r>
              <a:rPr lang="zh-CN" sz="3000" b="1"/>
              <a:t>。”小青蛙</a:t>
            </a:r>
            <a:r>
              <a:rPr lang="zh-CN" sz="3000" b="1">
                <a:solidFill>
                  <a:srgbClr val="FF0066"/>
                </a:solidFill>
              </a:rPr>
              <a:t>蹲</a:t>
            </a:r>
            <a:r>
              <a:rPr lang="zh-CN" sz="3000" b="1"/>
              <a:t>在荷叶上，呱呱地</a:t>
            </a:r>
            <a:r>
              <a:rPr lang="zh-CN" sz="3000" b="1">
                <a:solidFill>
                  <a:srgbClr val="FF0066"/>
                </a:solidFill>
              </a:rPr>
              <a:t>放声歌唱</a:t>
            </a:r>
            <a:r>
              <a:rPr lang="zh-CN" sz="3000" b="1"/>
              <a:t>。</a:t>
            </a:r>
            <a:endParaRPr lang="zh-CN" sz="3000" b="1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2411413" y="4941888"/>
            <a:ext cx="653573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000" b="1"/>
              <a:t>     </a:t>
            </a:r>
            <a:r>
              <a:rPr lang="zh-CN" sz="3000" b="1"/>
              <a:t>小鱼儿说：“荷叶是我的</a:t>
            </a:r>
            <a:r>
              <a:rPr lang="zh-CN" sz="3000" b="1">
                <a:solidFill>
                  <a:srgbClr val="0000CC"/>
                </a:solidFill>
              </a:rPr>
              <a:t>凉伞</a:t>
            </a:r>
            <a:r>
              <a:rPr lang="zh-CN" sz="3000" b="1"/>
              <a:t>。”小鱼儿在荷叶下笑嘻嘻地</a:t>
            </a:r>
            <a:r>
              <a:rPr lang="zh-CN" sz="3000" b="1">
                <a:solidFill>
                  <a:srgbClr val="FF0066"/>
                </a:solidFill>
              </a:rPr>
              <a:t>游</a:t>
            </a:r>
            <a:r>
              <a:rPr lang="zh-CN" sz="3000" b="1"/>
              <a:t>来</a:t>
            </a:r>
            <a:r>
              <a:rPr lang="zh-CN" sz="3000" b="1">
                <a:solidFill>
                  <a:srgbClr val="FF0066"/>
                </a:solidFill>
              </a:rPr>
              <a:t>游</a:t>
            </a:r>
            <a:r>
              <a:rPr lang="zh-CN" sz="3000" b="1"/>
              <a:t>去，捧起一朵朵很美很美的水花。</a:t>
            </a:r>
            <a:endParaRPr lang="zh-CN" sz="3000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415E-6 C 4.44444E-6 0.00023 0.00052 -0.02892 0.00243 -0.02845 C 0.00434 -0.02799 4.44444E-6 2.2415E-6 4.44444E-6 0.00023 Z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4" grpId="0" autoUpdateAnimBg="0"/>
      <p:bldP spid="36875" grpId="0" autoUpdateAnimBg="0"/>
      <p:bldP spid="36876" grpId="0" autoUpdateAnimBg="0"/>
      <p:bldP spid="36877" grpId="0" autoUpdateAnimBg="0"/>
    </p:bldLst>
  </p:timing>
</p:sld>
</file>

<file path=ppt/tags/tag1.xml><?xml version="1.0" encoding="utf-8"?>
<p:tagLst xmlns:p="http://schemas.openxmlformats.org/presentationml/2006/main">
  <p:tag name="TIMING" val="|13.6"/>
</p:tagLst>
</file>

<file path=ppt/tags/tag10.xml><?xml version="1.0" encoding="utf-8"?>
<p:tagLst xmlns:p="http://schemas.openxmlformats.org/presentationml/2006/main">
  <p:tag name="TIMING" val="|6.5"/>
</p:tagLst>
</file>

<file path=ppt/tags/tag2.xml><?xml version="1.0" encoding="utf-8"?>
<p:tagLst xmlns:p="http://schemas.openxmlformats.org/presentationml/2006/main">
  <p:tag name="TIMING" val="|23.5|1.5|1|1|1.1|1.1|1.1|1.1|1.1|1|1.2|1.1"/>
</p:tagLst>
</file>

<file path=ppt/tags/tag3.xml><?xml version="1.0" encoding="utf-8"?>
<p:tagLst xmlns:p="http://schemas.openxmlformats.org/presentationml/2006/main">
  <p:tag name="TIMING" val="|5.2|3.3"/>
</p:tagLst>
</file>

<file path=ppt/tags/tag4.xml><?xml version="1.0" encoding="utf-8"?>
<p:tagLst xmlns:p="http://schemas.openxmlformats.org/presentationml/2006/main">
  <p:tag name="TIMING" val="|1|2.4"/>
</p:tagLst>
</file>

<file path=ppt/tags/tag5.xml><?xml version="1.0" encoding="utf-8"?>
<p:tagLst xmlns:p="http://schemas.openxmlformats.org/presentationml/2006/main">
  <p:tag name="TIMING" val="|33.6"/>
</p:tagLst>
</file>

<file path=ppt/tags/tag6.xml><?xml version="1.0" encoding="utf-8"?>
<p:tagLst xmlns:p="http://schemas.openxmlformats.org/presentationml/2006/main">
  <p:tag name="TIMING" val="|14"/>
</p:tagLst>
</file>

<file path=ppt/tags/tag7.xml><?xml version="1.0" encoding="utf-8"?>
<p:tagLst xmlns:p="http://schemas.openxmlformats.org/presentationml/2006/main">
  <p:tag name="TIMING" val="|17.4"/>
</p:tagLst>
</file>

<file path=ppt/tags/tag8.xml><?xml version="1.0" encoding="utf-8"?>
<p:tagLst xmlns:p="http://schemas.openxmlformats.org/presentationml/2006/main">
  <p:tag name="TIMING" val="|18.1"/>
</p:tagLst>
</file>

<file path=ppt/tags/tag9.xml><?xml version="1.0" encoding="utf-8"?>
<p:tagLst xmlns:p="http://schemas.openxmlformats.org/presentationml/2006/main">
  <p:tag name="TIMING" val="|4.5"/>
</p:tagLst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2391</Words>
  <Application>WPS 演示</Application>
  <PresentationFormat>全屏显示(4:3)</PresentationFormat>
  <Paragraphs>616</Paragraphs>
  <Slides>39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4" baseType="lpstr">
      <vt:lpstr>Arial</vt:lpstr>
      <vt:lpstr>宋体</vt:lpstr>
      <vt:lpstr>Wingdings</vt:lpstr>
      <vt:lpstr>Calibri</vt:lpstr>
      <vt:lpstr>楷体_GB2312</vt:lpstr>
      <vt:lpstr>微软雅黑</vt:lpstr>
      <vt:lpstr>楷体_GB2312</vt:lpstr>
      <vt:lpstr>Times New Roman</vt:lpstr>
      <vt:lpstr>新宋体</vt:lpstr>
      <vt:lpstr>Arial Unicode MS</vt:lpstr>
      <vt:lpstr>仿宋_GB2312</vt:lpstr>
      <vt:lpstr>楷体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                                                                                                                                                                                         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31</cp:revision>
  <dcterms:created xsi:type="dcterms:W3CDTF">2010-03-30T04:19:00Z</dcterms:created>
  <dcterms:modified xsi:type="dcterms:W3CDTF">2017-10-12T06:56:01Z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