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media/image8.jpg" ContentType="image/png"/>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08" r:id="rId2"/>
    <p:sldId id="257" r:id="rId3"/>
    <p:sldId id="291" r:id="rId4"/>
    <p:sldId id="366" r:id="rId5"/>
    <p:sldId id="325" r:id="rId6"/>
    <p:sldId id="345" r:id="rId7"/>
    <p:sldId id="326" r:id="rId8"/>
    <p:sldId id="373" r:id="rId9"/>
    <p:sldId id="369" r:id="rId10"/>
    <p:sldId id="347" r:id="rId11"/>
    <p:sldId id="348" r:id="rId12"/>
    <p:sldId id="376" r:id="rId13"/>
    <p:sldId id="381" r:id="rId14"/>
    <p:sldId id="377" r:id="rId15"/>
    <p:sldId id="382" r:id="rId16"/>
    <p:sldId id="383" r:id="rId17"/>
    <p:sldId id="385" r:id="rId18"/>
    <p:sldId id="328" r:id="rId19"/>
    <p:sldId id="350" r:id="rId20"/>
    <p:sldId id="329" r:id="rId21"/>
    <p:sldId id="359" r:id="rId22"/>
    <p:sldId id="353" r:id="rId23"/>
    <p:sldId id="354" r:id="rId24"/>
    <p:sldId id="363" r:id="rId25"/>
    <p:sldId id="362" r:id="rId26"/>
    <p:sldId id="361" r:id="rId27"/>
    <p:sldId id="356" r:id="rId28"/>
    <p:sldId id="357" r:id="rId29"/>
    <p:sldId id="358" r:id="rId30"/>
    <p:sldId id="324" r:id="rId31"/>
  </p:sldIdLst>
  <p:sldSz cx="12192000" cy="6858000"/>
  <p:notesSz cx="6858000" cy="9144000"/>
  <p:defaultTextStyle>
    <a:defPPr>
      <a:defRPr lang="zh-CN"/>
    </a:defPPr>
    <a:lvl1pPr marL="0" lvl="0"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1pPr>
    <a:lvl2pPr marL="457200" lvl="1"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2pPr>
    <a:lvl3pPr marL="914400" lvl="2"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3pPr>
    <a:lvl4pPr marL="1371600" lvl="3"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4pPr>
    <a:lvl5pPr marL="1828800" lvl="4"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5pPr>
    <a:lvl6pPr marL="2286000" lvl="5"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6pPr>
    <a:lvl7pPr marL="2743200" lvl="6"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7pPr>
    <a:lvl8pPr marL="3200400" lvl="7"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8pPr>
    <a:lvl9pPr marL="3657600" lvl="8"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E7F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12" autoAdjust="0"/>
    <p:restoredTop sz="91547"/>
  </p:normalViewPr>
  <p:slideViewPr>
    <p:cSldViewPr snapToGrid="0" showGuides="1">
      <p:cViewPr varScale="1">
        <p:scale>
          <a:sx n="68" d="100"/>
          <a:sy n="68" d="100"/>
        </p:scale>
        <p:origin x="90" y="60"/>
      </p:cViewPr>
      <p:guideLst>
        <p:guide orient="horz" pos="2160"/>
        <p:guide pos="384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spcBef>
                <a:spcPts val="0"/>
              </a:spcBef>
              <a:spcAft>
                <a:spcPts val="0"/>
              </a:spcAft>
              <a:defRPr sz="1200">
                <a:latin typeface="+mn-lt"/>
                <a:ea typeface="+mn-ea"/>
              </a:defRPr>
            </a:lvl1pPr>
          </a:lstStyle>
          <a:p>
            <a:pPr marL="0" marR="0" lvl="0" indent="0" algn="l" defTabSz="914400" rtl="0" eaLnBrk="1" latinLnBrk="0" hangingPunct="1">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spcBef>
                <a:spcPts val="0"/>
              </a:spcBef>
              <a:spcAft>
                <a:spcPts val="0"/>
              </a:spcAft>
              <a:defRPr sz="1200">
                <a:latin typeface="+mn-lt"/>
                <a:ea typeface="+mn-ea"/>
              </a:defRPr>
            </a:lvl1pPr>
          </a:lstStyle>
          <a:p>
            <a:pPr marL="0" marR="0" lvl="0" indent="0" algn="r" defTabSz="914400" rtl="0" eaLnBrk="1" latinLnBrk="0" hangingPunct="1">
              <a:spcBef>
                <a:spcPts val="0"/>
              </a:spcBef>
              <a:spcAft>
                <a:spcPts val="0"/>
              </a:spcAft>
              <a:buClrTx/>
              <a:buSzTx/>
              <a:buFontTx/>
              <a:buNone/>
              <a:defRPr/>
            </a:pPr>
            <a:fld id="{7239CA7B-DB2E-4732-A9FE-ACD266579541}"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2016/3/4 Friday</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spcBef>
                <a:spcPts val="0"/>
              </a:spcBef>
              <a:spcAft>
                <a:spcPts val="0"/>
              </a:spcAft>
              <a:defRPr sz="1200">
                <a:latin typeface="+mn-lt"/>
                <a:ea typeface="+mn-ea"/>
              </a:defRPr>
            </a:lvl1pPr>
          </a:lstStyle>
          <a:p>
            <a:pPr marL="0" marR="0" lvl="0" indent="0" algn="l" defTabSz="914400" rtl="0" eaLnBrk="1" latinLnBrk="0" hangingPunct="1">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spcBef>
                <a:spcPts val="0"/>
              </a:spcBef>
              <a:spcAft>
                <a:spcPts val="0"/>
              </a:spcAft>
              <a:defRPr sz="1200">
                <a:latin typeface="+mn-lt"/>
                <a:ea typeface="+mn-ea"/>
              </a:defRPr>
            </a:lvl1pPr>
          </a:lstStyle>
          <a:p>
            <a:pPr marL="0" marR="0" lvl="0" indent="0" algn="r" defTabSz="914400" rtl="0" eaLnBrk="1" latinLnBrk="0" hangingPunct="1">
              <a:spcBef>
                <a:spcPts val="0"/>
              </a:spcBef>
              <a:spcAft>
                <a:spcPts val="0"/>
              </a:spcAft>
              <a:buClrTx/>
              <a:buSzTx/>
              <a:buFontTx/>
              <a:buNone/>
              <a:defRPr/>
            </a:pPr>
            <a:fld id="{69431114-DA9C-4219-9104-0860CAD58459}" type="slidenum">
              <a:rPr kumimoji="0" lang="zh-CN" altLang="en-US" sz="1200" b="0" i="0" u="none" strike="noStrike" kern="1200" cap="none" spc="0" normalizeH="0" baseline="0" noProof="0">
                <a:ln>
                  <a:noFill/>
                </a:ln>
                <a:solidFill>
                  <a:schemeClr val="tx1"/>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52492171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4EB2E79-896F-4E6B-A8BF-56A1ECF1321D}" type="slidenum">
              <a:rPr lang="en-US" altLang="zh-CN"/>
              <a:pPr/>
              <a:t>30</a:t>
            </a:fld>
            <a:endParaRPr lang="en-US" altLang="zh-CN"/>
          </a:p>
        </p:txBody>
      </p:sp>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p:txBody>
          <a:bodyPr/>
          <a:lstStyle/>
          <a:p>
            <a:pPr defTabSz="914400">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i="1">
                <a:solidFill>
                  <a:schemeClr val="tx1"/>
                </a:solidFill>
                <a:latin typeface="Arial" panose="020B0604020202020204" pitchFamily="34" charset="0"/>
                <a:ea typeface="宋体" panose="02010600030101010101" pitchFamily="2" charset="-122"/>
              </a:defRPr>
            </a:lvl1pPr>
            <a:lvl2pPr marL="742950" indent="-285750">
              <a:defRPr i="1">
                <a:solidFill>
                  <a:schemeClr val="tx1"/>
                </a:solidFill>
                <a:latin typeface="Arial" panose="020B0604020202020204" pitchFamily="34" charset="0"/>
                <a:ea typeface="宋体" panose="02010600030101010101" pitchFamily="2" charset="-122"/>
              </a:defRPr>
            </a:lvl2pPr>
            <a:lvl3pPr marL="1143000" indent="-228600">
              <a:defRPr i="1">
                <a:solidFill>
                  <a:schemeClr val="tx1"/>
                </a:solidFill>
                <a:latin typeface="Arial" panose="020B0604020202020204" pitchFamily="34" charset="0"/>
                <a:ea typeface="宋体" panose="02010600030101010101" pitchFamily="2" charset="-122"/>
              </a:defRPr>
            </a:lvl3pPr>
            <a:lvl4pPr marL="1600200" indent="-228600">
              <a:defRPr i="1">
                <a:solidFill>
                  <a:schemeClr val="tx1"/>
                </a:solidFill>
                <a:latin typeface="Arial" panose="020B0604020202020204" pitchFamily="34" charset="0"/>
                <a:ea typeface="宋体" panose="02010600030101010101" pitchFamily="2" charset="-122"/>
              </a:defRPr>
            </a:lvl4pPr>
            <a:lvl5pPr marL="2057400" indent="-22860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9pPr>
          </a:lstStyle>
          <a:p>
            <a:pPr algn="r" eaLnBrk="1" hangingPunct="1"/>
            <a:fld id="{E2570DDE-49D1-4DA2-A208-CC0D92B14F0C}" type="slidenum">
              <a:rPr lang="zh-CN" altLang="en-US" sz="1200" i="0">
                <a:latin typeface="Calibri" panose="020F0502020204030204" pitchFamily="34" charset="0"/>
              </a:rPr>
              <a:pPr algn="r" eaLnBrk="1" hangingPunct="1"/>
              <a:t>30</a:t>
            </a:fld>
            <a:endParaRPr lang="en-US" altLang="zh-CN" sz="1200" i="0">
              <a:latin typeface="Calibri" panose="020F0502020204030204" pitchFamily="34" charset="0"/>
            </a:endParaRPr>
          </a:p>
        </p:txBody>
      </p:sp>
    </p:spTree>
    <p:extLst>
      <p:ext uri="{BB962C8B-B14F-4D97-AF65-F5344CB8AC3E}">
        <p14:creationId xmlns:p14="http://schemas.microsoft.com/office/powerpoint/2010/main" val="2510298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bg>
      <p:bgPr>
        <a:pattFill prst="dkUpDiag">
          <a:fgClr>
            <a:srgbClr val="F2F2F2"/>
          </a:fgClr>
          <a:bgClr>
            <a:schemeClr val="bg1"/>
          </a:bgClr>
        </a:pattFill>
        <a:effectLst/>
      </p:bgPr>
    </p:bg>
    <p:spTree>
      <p:nvGrpSpPr>
        <p:cNvPr id="1" name=""/>
        <p:cNvGrpSpPr/>
        <p:nvPr/>
      </p:nvGrpSpPr>
      <p:grpSpPr>
        <a:xfrm>
          <a:off x="0" y="0"/>
          <a:ext cx="0" cy="0"/>
          <a:chOff x="0" y="0"/>
          <a:chExt cx="0" cy="0"/>
        </a:xfrm>
      </p:grpSpPr>
      <p:sp>
        <p:nvSpPr>
          <p:cNvPr id="3" name="矩形 2"/>
          <p:cNvSpPr/>
          <p:nvPr/>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marL="0" marR="0" lvl="0" indent="0" algn="ctr" defTabSz="913765" rtl="0" eaLnBrk="1" latinLnBrk="0" hangingPunct="1">
              <a:spcBef>
                <a:spcPts val="0"/>
              </a:spcBef>
              <a:spcAft>
                <a:spcPts val="0"/>
              </a:spcAft>
              <a:buClrTx/>
              <a:buSzTx/>
              <a:buFontTx/>
              <a:buNone/>
              <a:defRPr/>
            </a:pPr>
            <a:endParaRPr kumimoji="0" lang="zh-CN" altLang="en-US" sz="1700" b="0" i="0" u="none" strike="noStrike" kern="1200" cap="none" spc="0" normalizeH="0" baseline="0" noProof="0">
              <a:ln>
                <a:noFill/>
              </a:ln>
              <a:solidFill>
                <a:prstClr val="white"/>
              </a:solidFill>
              <a:effectLst/>
              <a:uLnTx/>
              <a:uFillTx/>
              <a:latin typeface="+mn-lt"/>
              <a:ea typeface="+mn-ea"/>
              <a:cs typeface="+mn-cs"/>
            </a:endParaRPr>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322145"/>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Lst>
  <p:transition spd="slow"/>
  <p:timing>
    <p:tnLst>
      <p:par>
        <p:cTn id="1" dur="indefinite" restart="never" nodeType="tmRoot"/>
      </p:par>
    </p:tnLst>
  </p:timing>
  <p:hf sldNum="0" hdr="0" ftr="0" dt="0"/>
  <p:txStyles>
    <p:titleStyle>
      <a:lvl1pPr algn="ctr" defTabSz="912495" rtl="0" eaLnBrk="0" fontAlgn="base" hangingPunct="0">
        <a:spcBef>
          <a:spcPct val="0"/>
        </a:spcBef>
        <a:spcAft>
          <a:spcPct val="0"/>
        </a:spcAft>
        <a:defRPr sz="4300" kern="1200">
          <a:solidFill>
            <a:schemeClr val="tx1"/>
          </a:solidFill>
          <a:latin typeface="+mj-lt"/>
          <a:ea typeface="+mj-ea"/>
          <a:cs typeface="+mj-cs"/>
        </a:defRPr>
      </a:lvl1pPr>
      <a:lvl2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2pPr>
      <a:lvl3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3pPr>
      <a:lvl4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4pPr>
      <a:lvl5pPr algn="ctr" defTabSz="912495" rtl="0" eaLnBrk="0" fontAlgn="base" hangingPunct="0">
        <a:spcBef>
          <a:spcPct val="0"/>
        </a:spcBef>
        <a:spcAft>
          <a:spcPct val="0"/>
        </a:spcAft>
        <a:defRPr sz="4300">
          <a:solidFill>
            <a:schemeClr val="tx1"/>
          </a:solidFill>
          <a:latin typeface="Calibri" pitchFamily="34" charset="0"/>
          <a:ea typeface="宋体" pitchFamily="2" charset="-122"/>
        </a:defRPr>
      </a:lvl5pPr>
      <a:lvl6pPr marL="457200" algn="ctr" defTabSz="912495" rtl="0" fontAlgn="base">
        <a:spcBef>
          <a:spcPct val="0"/>
        </a:spcBef>
        <a:spcAft>
          <a:spcPct val="0"/>
        </a:spcAft>
        <a:defRPr sz="4300">
          <a:solidFill>
            <a:schemeClr val="tx1"/>
          </a:solidFill>
          <a:latin typeface="Calibri" pitchFamily="34" charset="0"/>
          <a:ea typeface="宋体" pitchFamily="2" charset="-122"/>
        </a:defRPr>
      </a:lvl6pPr>
      <a:lvl7pPr marL="914400" algn="ctr" defTabSz="912495" rtl="0" fontAlgn="base">
        <a:spcBef>
          <a:spcPct val="0"/>
        </a:spcBef>
        <a:spcAft>
          <a:spcPct val="0"/>
        </a:spcAft>
        <a:defRPr sz="4300">
          <a:solidFill>
            <a:schemeClr val="tx1"/>
          </a:solidFill>
          <a:latin typeface="Calibri" pitchFamily="34" charset="0"/>
          <a:ea typeface="宋体" pitchFamily="2" charset="-122"/>
        </a:defRPr>
      </a:lvl7pPr>
      <a:lvl8pPr marL="1371600" algn="ctr" defTabSz="912495" rtl="0" fontAlgn="base">
        <a:spcBef>
          <a:spcPct val="0"/>
        </a:spcBef>
        <a:spcAft>
          <a:spcPct val="0"/>
        </a:spcAft>
        <a:defRPr sz="4300">
          <a:solidFill>
            <a:schemeClr val="tx1"/>
          </a:solidFill>
          <a:latin typeface="Calibri" pitchFamily="34" charset="0"/>
          <a:ea typeface="宋体" pitchFamily="2" charset="-122"/>
        </a:defRPr>
      </a:lvl8pPr>
      <a:lvl9pPr marL="1828800" algn="ctr" defTabSz="912495" rtl="0" fontAlgn="base">
        <a:spcBef>
          <a:spcPct val="0"/>
        </a:spcBef>
        <a:spcAft>
          <a:spcPct val="0"/>
        </a:spcAft>
        <a:defRPr sz="4300">
          <a:solidFill>
            <a:schemeClr val="tx1"/>
          </a:solidFill>
          <a:latin typeface="Calibri" pitchFamily="34" charset="0"/>
          <a:ea typeface="宋体" pitchFamily="2" charset="-122"/>
        </a:defRPr>
      </a:lvl9pPr>
    </p:titleStyle>
    <p:bodyStyle>
      <a:lvl1pPr marL="341630" indent="-341630" algn="l" defTabSz="912495"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1pPr>
      <a:lvl2pPr marL="741680" indent="-284480" algn="l" defTabSz="912495" rtl="0" eaLnBrk="0" fontAlgn="base" hangingPunct="0">
        <a:spcBef>
          <a:spcPct val="20000"/>
        </a:spcBef>
        <a:spcAft>
          <a:spcPct val="0"/>
        </a:spcAft>
        <a:buFont typeface="Arial" pitchFamily="34" charset="0"/>
        <a:buChar char="–"/>
        <a:defRPr sz="2700" kern="1200">
          <a:solidFill>
            <a:schemeClr val="tx1"/>
          </a:solidFill>
          <a:latin typeface="+mn-lt"/>
          <a:ea typeface="+mn-ea"/>
          <a:cs typeface="+mn-cs"/>
        </a:defRPr>
      </a:lvl2pPr>
      <a:lvl3pPr marL="1141730" indent="-227330" algn="l" defTabSz="912495" rtl="0" eaLnBrk="0" fontAlgn="base" hangingPunct="0">
        <a:spcBef>
          <a:spcPct val="20000"/>
        </a:spcBef>
        <a:spcAft>
          <a:spcPct val="0"/>
        </a:spcAft>
        <a:buFont typeface="Arial" pitchFamily="34" charset="0"/>
        <a:buChar char="•"/>
        <a:defRPr sz="2300" kern="1200">
          <a:solidFill>
            <a:schemeClr val="tx1"/>
          </a:solidFill>
          <a:latin typeface="+mn-lt"/>
          <a:ea typeface="+mn-ea"/>
          <a:cs typeface="+mn-cs"/>
        </a:defRPr>
      </a:lvl3pPr>
      <a:lvl4pPr marL="1598930" indent="-227330" algn="l" defTabSz="912495" rtl="0" eaLnBrk="0" fontAlgn="base" hangingPunct="0">
        <a:spcBef>
          <a:spcPct val="20000"/>
        </a:spcBef>
        <a:spcAft>
          <a:spcPct val="0"/>
        </a:spcAft>
        <a:buFont typeface="Arial" pitchFamily="34" charset="0"/>
        <a:buChar char="–"/>
        <a:defRPr sz="1900" kern="1200">
          <a:solidFill>
            <a:schemeClr val="tx1"/>
          </a:solidFill>
          <a:latin typeface="+mn-lt"/>
          <a:ea typeface="+mn-ea"/>
          <a:cs typeface="+mn-cs"/>
        </a:defRPr>
      </a:lvl4pPr>
      <a:lvl5pPr marL="2056130" indent="-227330" algn="l" defTabSz="912495" rtl="0" eaLnBrk="0" fontAlgn="base" hangingPunct="0">
        <a:spcBef>
          <a:spcPct val="20000"/>
        </a:spcBef>
        <a:spcAft>
          <a:spcPct val="0"/>
        </a:spcAft>
        <a:buFont typeface="Arial" pitchFamily="34" charset="0"/>
        <a:buChar char="»"/>
        <a:defRPr sz="1900" kern="1200">
          <a:solidFill>
            <a:schemeClr val="tx1"/>
          </a:solidFill>
          <a:latin typeface="+mn-lt"/>
          <a:ea typeface="+mn-ea"/>
          <a:cs typeface="+mn-cs"/>
        </a:defRPr>
      </a:lvl5pPr>
      <a:lvl6pPr marL="25133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295" indent="-228600" algn="l" defTabSz="9137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700" kern="1200">
          <a:solidFill>
            <a:schemeClr val="tx1"/>
          </a:solidFill>
          <a:latin typeface="+mn-lt"/>
          <a:ea typeface="+mn-ea"/>
          <a:cs typeface="+mn-cs"/>
        </a:defRPr>
      </a:lvl1pPr>
      <a:lvl2pPr marL="457200" algn="l" defTabSz="913765" rtl="0" eaLnBrk="1" latinLnBrk="0" hangingPunct="1">
        <a:defRPr sz="1700" kern="1200">
          <a:solidFill>
            <a:schemeClr val="tx1"/>
          </a:solidFill>
          <a:latin typeface="+mn-lt"/>
          <a:ea typeface="+mn-ea"/>
          <a:cs typeface="+mn-cs"/>
        </a:defRPr>
      </a:lvl2pPr>
      <a:lvl3pPr marL="913765" algn="l" defTabSz="913765" rtl="0" eaLnBrk="1" latinLnBrk="0" hangingPunct="1">
        <a:defRPr sz="1700" kern="1200">
          <a:solidFill>
            <a:schemeClr val="tx1"/>
          </a:solidFill>
          <a:latin typeface="+mn-lt"/>
          <a:ea typeface="+mn-ea"/>
          <a:cs typeface="+mn-cs"/>
        </a:defRPr>
      </a:lvl3pPr>
      <a:lvl4pPr marL="1370965" algn="l" defTabSz="913765" rtl="0" eaLnBrk="1" latinLnBrk="0" hangingPunct="1">
        <a:defRPr sz="1700" kern="1200">
          <a:solidFill>
            <a:schemeClr val="tx1"/>
          </a:solidFill>
          <a:latin typeface="+mn-lt"/>
          <a:ea typeface="+mn-ea"/>
          <a:cs typeface="+mn-cs"/>
        </a:defRPr>
      </a:lvl4pPr>
      <a:lvl5pPr marL="1828165" algn="l" defTabSz="913765" rtl="0" eaLnBrk="1" latinLnBrk="0" hangingPunct="1">
        <a:defRPr sz="1700" kern="1200">
          <a:solidFill>
            <a:schemeClr val="tx1"/>
          </a:solidFill>
          <a:latin typeface="+mn-lt"/>
          <a:ea typeface="+mn-ea"/>
          <a:cs typeface="+mn-cs"/>
        </a:defRPr>
      </a:lvl5pPr>
      <a:lvl6pPr marL="2284730" algn="l" defTabSz="913765" rtl="0" eaLnBrk="1" latinLnBrk="0" hangingPunct="1">
        <a:defRPr sz="1700" kern="1200">
          <a:solidFill>
            <a:schemeClr val="tx1"/>
          </a:solidFill>
          <a:latin typeface="+mn-lt"/>
          <a:ea typeface="+mn-ea"/>
          <a:cs typeface="+mn-cs"/>
        </a:defRPr>
      </a:lvl6pPr>
      <a:lvl7pPr marL="2741930" algn="l" defTabSz="913765" rtl="0" eaLnBrk="1" latinLnBrk="0" hangingPunct="1">
        <a:defRPr sz="1700" kern="1200">
          <a:solidFill>
            <a:schemeClr val="tx1"/>
          </a:solidFill>
          <a:latin typeface="+mn-lt"/>
          <a:ea typeface="+mn-ea"/>
          <a:cs typeface="+mn-cs"/>
        </a:defRPr>
      </a:lvl7pPr>
      <a:lvl8pPr marL="3199130" algn="l" defTabSz="913765" rtl="0" eaLnBrk="1" latinLnBrk="0" hangingPunct="1">
        <a:defRPr sz="1700" kern="1200">
          <a:solidFill>
            <a:schemeClr val="tx1"/>
          </a:solidFill>
          <a:latin typeface="+mn-lt"/>
          <a:ea typeface="+mn-ea"/>
          <a:cs typeface="+mn-cs"/>
        </a:defRPr>
      </a:lvl8pPr>
      <a:lvl9pPr marL="3655695" algn="l" defTabSz="91376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png"/><Relationship Id="rId2" Type="http://schemas.openxmlformats.org/officeDocument/2006/relationships/notesSlide" Target="../notesSlides/notesSlide1.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1766888"/>
            <a:ext cx="1296988" cy="1157288"/>
          </a:xfrm>
          <a:prstGeom prst="rect">
            <a:avLst/>
          </a:prstGeom>
          <a:solidFill>
            <a:schemeClr val="accent6">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75" name="矩形 7"/>
          <p:cNvSpPr>
            <a:spLocks noChangeArrowheads="1"/>
          </p:cNvSpPr>
          <p:nvPr/>
        </p:nvSpPr>
        <p:spPr bwMode="auto">
          <a:xfrm>
            <a:off x="11023600" y="1766888"/>
            <a:ext cx="1168400" cy="1157288"/>
          </a:xfrm>
          <a:prstGeom prst="rect">
            <a:avLst/>
          </a:prstGeom>
          <a:solidFill>
            <a:schemeClr val="accent6">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76" name="文本框 13"/>
          <p:cNvSpPr>
            <a:spLocks noChangeArrowheads="1"/>
          </p:cNvSpPr>
          <p:nvPr/>
        </p:nvSpPr>
        <p:spPr bwMode="auto">
          <a:xfrm>
            <a:off x="1663701" y="1883867"/>
            <a:ext cx="895667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algn="ctr" defTabSz="913765" rtl="0" eaLnBrk="1" hangingPunct="1">
              <a:spcBef>
                <a:spcPts val="0"/>
              </a:spcBef>
              <a:spcAft>
                <a:spcPts val="0"/>
              </a:spcAft>
              <a:defRPr/>
            </a:pPr>
            <a:r>
              <a:rPr lang="zh-CN" altLang="en-US" sz="5400" b="1" dirty="0">
                <a:solidFill>
                  <a:srgbClr val="1F497D"/>
                </a:solidFill>
                <a:latin typeface="微软雅黑" pitchFamily="34" charset="-122"/>
                <a:ea typeface="微软雅黑" pitchFamily="34" charset="-122"/>
                <a:cs typeface="+mn-cs"/>
              </a:rPr>
              <a:t>自身免疫性</a:t>
            </a:r>
            <a:r>
              <a:rPr lang="zh-CN" altLang="en-US" sz="5400" b="1" dirty="0" smtClean="0">
                <a:solidFill>
                  <a:srgbClr val="1F497D"/>
                </a:solidFill>
                <a:latin typeface="微软雅黑" pitchFamily="34" charset="-122"/>
                <a:ea typeface="微软雅黑" pitchFamily="34" charset="-122"/>
                <a:cs typeface="+mn-cs"/>
              </a:rPr>
              <a:t>肝病的护理</a:t>
            </a:r>
            <a:endParaRPr lang="en-US" altLang="zh-CN" sz="5400" b="1" dirty="0" smtClean="0">
              <a:solidFill>
                <a:srgbClr val="1F497D"/>
              </a:solidFill>
              <a:latin typeface="微软雅黑" pitchFamily="34" charset="-122"/>
              <a:ea typeface="微软雅黑" pitchFamily="34" charset="-122"/>
              <a:cs typeface="+mn-cs"/>
            </a:endParaRPr>
          </a:p>
          <a:p>
            <a:pPr lvl="0" algn="ctr" defTabSz="913765" rtl="0" eaLnBrk="1" hangingPunct="1">
              <a:spcBef>
                <a:spcPts val="0"/>
              </a:spcBef>
              <a:spcAft>
                <a:spcPts val="0"/>
              </a:spcAft>
              <a:defRPr/>
            </a:pPr>
            <a:r>
              <a:rPr lang="en-US" altLang="zh-CN" sz="2800" b="1" dirty="0">
                <a:ln w="19050">
                  <a:solidFill>
                    <a:prstClr val="white"/>
                  </a:solidFill>
                </a:ln>
                <a:solidFill>
                  <a:srgbClr val="1F497D"/>
                </a:solidFill>
                <a:effectLst/>
                <a:latin typeface="微软雅黑" pitchFamily="34" charset="-122"/>
                <a:ea typeface="微软雅黑" pitchFamily="34" charset="-122"/>
                <a:cs typeface="+mn-cs"/>
              </a:rPr>
              <a:t>Nursing of </a:t>
            </a:r>
            <a:r>
              <a:rPr lang="en-US" altLang="zh-CN" sz="2800" b="1" dirty="0" smtClean="0">
                <a:ln w="19050">
                  <a:solidFill>
                    <a:prstClr val="white"/>
                  </a:solidFill>
                </a:ln>
                <a:solidFill>
                  <a:srgbClr val="1F497D"/>
                </a:solidFill>
                <a:effectLst/>
                <a:latin typeface="微软雅黑" pitchFamily="34" charset="-122"/>
                <a:ea typeface="微软雅黑" pitchFamily="34" charset="-122"/>
                <a:cs typeface="+mn-cs"/>
              </a:rPr>
              <a:t>Autoimmune Hepatitis</a:t>
            </a:r>
            <a:endParaRPr kumimoji="0" lang="zh-CN" altLang="en-US" sz="5400" b="1" i="0" u="none" strike="noStrike" kern="1200" cap="none" spc="0" normalizeH="0" baseline="0" noProof="0" dirty="0">
              <a:ln w="19050">
                <a:solidFill>
                  <a:prstClr val="white"/>
                </a:solidFill>
              </a:ln>
              <a:solidFill>
                <a:srgbClr val="1F497D"/>
              </a:solidFill>
              <a:effectLst/>
              <a:uLnTx/>
              <a:uFillTx/>
              <a:latin typeface="微软雅黑" pitchFamily="34" charset="-122"/>
              <a:ea typeface="微软雅黑" pitchFamily="34" charset="-122"/>
              <a:cs typeface="+mn-cs"/>
            </a:endParaRPr>
          </a:p>
        </p:txBody>
      </p:sp>
      <p:sp>
        <p:nvSpPr>
          <p:cNvPr id="3078" name="矩形 26"/>
          <p:cNvSpPr>
            <a:spLocks noChangeArrowheads="1"/>
          </p:cNvSpPr>
          <p:nvPr/>
        </p:nvSpPr>
        <p:spPr bwMode="auto">
          <a:xfrm>
            <a:off x="1628775" y="5699125"/>
            <a:ext cx="530225" cy="1158875"/>
          </a:xfrm>
          <a:prstGeom prst="rect">
            <a:avLst/>
          </a:prstGeom>
          <a:solidFill>
            <a:schemeClr val="accent2">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79" name="矩形 27"/>
          <p:cNvSpPr>
            <a:spLocks noChangeArrowheads="1"/>
          </p:cNvSpPr>
          <p:nvPr/>
        </p:nvSpPr>
        <p:spPr bwMode="auto">
          <a:xfrm>
            <a:off x="2325688" y="6118225"/>
            <a:ext cx="447675" cy="739775"/>
          </a:xfrm>
          <a:prstGeom prst="rect">
            <a:avLst/>
          </a:prstGeom>
          <a:solidFill>
            <a:schemeClr val="accent3">
              <a:lumMod val="5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0" name="矩形 28"/>
          <p:cNvSpPr>
            <a:spLocks noChangeArrowheads="1"/>
          </p:cNvSpPr>
          <p:nvPr/>
        </p:nvSpPr>
        <p:spPr bwMode="auto">
          <a:xfrm>
            <a:off x="2941638" y="5851525"/>
            <a:ext cx="530225" cy="1006475"/>
          </a:xfrm>
          <a:prstGeom prst="rect">
            <a:avLst/>
          </a:prstGeom>
          <a:solidFill>
            <a:schemeClr val="accent1">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1" name="等腰三角形 46"/>
          <p:cNvSpPr>
            <a:spLocks noChangeArrowheads="1"/>
          </p:cNvSpPr>
          <p:nvPr/>
        </p:nvSpPr>
        <p:spPr bwMode="auto">
          <a:xfrm>
            <a:off x="3640138" y="5645150"/>
            <a:ext cx="950913" cy="1212850"/>
          </a:xfrm>
          <a:prstGeom prst="triangle">
            <a:avLst>
              <a:gd name="adj" fmla="val 50000"/>
            </a:avLst>
          </a:prstGeom>
          <a:solidFill>
            <a:schemeClr val="accent3">
              <a:lumMod val="5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2" name="等腰三角形 47"/>
          <p:cNvSpPr>
            <a:spLocks noChangeArrowheads="1"/>
          </p:cNvSpPr>
          <p:nvPr/>
        </p:nvSpPr>
        <p:spPr bwMode="auto">
          <a:xfrm>
            <a:off x="4759325" y="6118225"/>
            <a:ext cx="739775" cy="739775"/>
          </a:xfrm>
          <a:prstGeom prst="triangle">
            <a:avLst>
              <a:gd name="adj" fmla="val 50000"/>
            </a:avLst>
          </a:prstGeom>
          <a:solidFill>
            <a:schemeClr val="accent1">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3" name="等腰三角形 48"/>
          <p:cNvSpPr/>
          <p:nvPr/>
        </p:nvSpPr>
        <p:spPr>
          <a:xfrm>
            <a:off x="5702300" y="5645150"/>
            <a:ext cx="746125" cy="1212850"/>
          </a:xfrm>
          <a:prstGeom prst="triangle">
            <a:avLst>
              <a:gd name="adj" fmla="val 50000"/>
            </a:avLst>
          </a:prstGeom>
          <a:solidFill>
            <a:srgbClr val="FBCE45"/>
          </a:solidFill>
          <a:ln w="12700">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3084" name="矩形 49"/>
          <p:cNvSpPr>
            <a:spLocks noChangeArrowheads="1"/>
          </p:cNvSpPr>
          <p:nvPr/>
        </p:nvSpPr>
        <p:spPr bwMode="auto">
          <a:xfrm>
            <a:off x="6750050" y="5699125"/>
            <a:ext cx="528638" cy="1158875"/>
          </a:xfrm>
          <a:prstGeom prst="rect">
            <a:avLst/>
          </a:prstGeom>
          <a:solidFill>
            <a:schemeClr val="accent2">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5" name="矩形 50"/>
          <p:cNvSpPr/>
          <p:nvPr/>
        </p:nvSpPr>
        <p:spPr>
          <a:xfrm>
            <a:off x="7445375" y="6118225"/>
            <a:ext cx="447675" cy="739775"/>
          </a:xfrm>
          <a:prstGeom prst="rect">
            <a:avLst/>
          </a:prstGeom>
          <a:solidFill>
            <a:srgbClr val="F4A03B"/>
          </a:solidFill>
          <a:ln w="12700">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3086" name="矩形 51"/>
          <p:cNvSpPr>
            <a:spLocks noChangeArrowheads="1"/>
          </p:cNvSpPr>
          <p:nvPr/>
        </p:nvSpPr>
        <p:spPr bwMode="auto">
          <a:xfrm>
            <a:off x="8061325" y="5851525"/>
            <a:ext cx="530225" cy="1006475"/>
          </a:xfrm>
          <a:prstGeom prst="rect">
            <a:avLst/>
          </a:prstGeom>
          <a:solidFill>
            <a:schemeClr val="accent1">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7" name="等腰三角形 52"/>
          <p:cNvSpPr>
            <a:spLocks noChangeArrowheads="1"/>
          </p:cNvSpPr>
          <p:nvPr/>
        </p:nvSpPr>
        <p:spPr bwMode="auto">
          <a:xfrm>
            <a:off x="8759825" y="5645150"/>
            <a:ext cx="950913" cy="1212850"/>
          </a:xfrm>
          <a:prstGeom prst="triangle">
            <a:avLst>
              <a:gd name="adj" fmla="val 50000"/>
            </a:avLst>
          </a:prstGeom>
          <a:solidFill>
            <a:schemeClr val="accent3">
              <a:lumMod val="5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8" name="等腰三角形 53"/>
          <p:cNvSpPr>
            <a:spLocks noChangeArrowheads="1"/>
          </p:cNvSpPr>
          <p:nvPr/>
        </p:nvSpPr>
        <p:spPr bwMode="auto">
          <a:xfrm>
            <a:off x="9879013" y="6118225"/>
            <a:ext cx="741363" cy="739775"/>
          </a:xfrm>
          <a:prstGeom prst="triangle">
            <a:avLst>
              <a:gd name="adj" fmla="val 50000"/>
            </a:avLst>
          </a:prstGeom>
          <a:solidFill>
            <a:schemeClr val="accent1">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89" name="等腰三角形 54"/>
          <p:cNvSpPr>
            <a:spLocks noChangeArrowheads="1"/>
          </p:cNvSpPr>
          <p:nvPr/>
        </p:nvSpPr>
        <p:spPr bwMode="auto">
          <a:xfrm>
            <a:off x="10821988" y="5645150"/>
            <a:ext cx="746125" cy="1212850"/>
          </a:xfrm>
          <a:prstGeom prst="triangle">
            <a:avLst>
              <a:gd name="adj" fmla="val 50000"/>
            </a:avLst>
          </a:prstGeom>
          <a:solidFill>
            <a:schemeClr val="accent2">
              <a:lumMod val="60000"/>
              <a:lumOff val="40000"/>
            </a:schemeClr>
          </a:solidFill>
          <a:ln>
            <a:noFill/>
          </a:ln>
        </p:spPr>
        <p:txBody>
          <a:bodyPr anchor="ctr"/>
          <a:lstStyle/>
          <a:p>
            <a:pPr marL="0" marR="0" lvl="0" indent="0" algn="ctr" defTabSz="914400" rtl="0" eaLnBrk="1" fontAlgn="base" latinLnBrk="0" hangingPunct="1">
              <a:spcBef>
                <a:spcPct val="0"/>
              </a:spcBef>
              <a:spcAft>
                <a:spcPct val="0"/>
              </a:spcAft>
              <a:buClrTx/>
              <a:buSzTx/>
              <a:buFont typeface="Arial" pitchFamily="34" charset="0"/>
              <a:buNone/>
              <a:defRPr/>
            </a:pPr>
            <a:endParaRPr kumimoji="0" lang="zh-CN" altLang="zh-CN" sz="1800" b="0" i="0" u="none" strike="noStrike" kern="1200" cap="none" spc="0" normalizeH="0" baseline="0" noProof="0">
              <a:ln>
                <a:noFill/>
              </a:ln>
              <a:solidFill>
                <a:srgbClr val="FFFFFF"/>
              </a:solidFill>
              <a:effectLst/>
              <a:uLnTx/>
              <a:uFillTx/>
              <a:latin typeface="宋体" pitchFamily="2" charset="-122"/>
              <a:ea typeface="宋体" pitchFamily="2" charset="-122"/>
              <a:cs typeface="+mn-cs"/>
              <a:sym typeface="宋体" pitchFamily="2" charset="-122"/>
            </a:endParaRPr>
          </a:p>
        </p:txBody>
      </p:sp>
      <p:sp>
        <p:nvSpPr>
          <p:cNvPr id="3090" name="等腰三角形 55"/>
          <p:cNvSpPr/>
          <p:nvPr/>
        </p:nvSpPr>
        <p:spPr>
          <a:xfrm>
            <a:off x="650875" y="5645150"/>
            <a:ext cx="746125" cy="1212850"/>
          </a:xfrm>
          <a:prstGeom prst="triangle">
            <a:avLst>
              <a:gd name="adj" fmla="val 50000"/>
            </a:avLst>
          </a:prstGeom>
          <a:solidFill>
            <a:srgbClr val="FBCE45"/>
          </a:solidFill>
          <a:ln w="12700">
            <a:noFill/>
            <a:miter/>
          </a:ln>
        </p:spPr>
        <p:txBody>
          <a:bodyPr anchor="ctr"/>
          <a:lstStyle/>
          <a:p>
            <a:pPr lvl="0" algn="ctr" eaLnBrk="1" hangingPunct="1">
              <a:buNone/>
            </a:pPr>
            <a:endParaRPr lang="zh-CN" altLang="zh-CN" dirty="0">
              <a:solidFill>
                <a:srgbClr val="FFFFFF"/>
              </a:solidFill>
              <a:latin typeface="宋体" pitchFamily="2" charset="-122"/>
              <a:ea typeface="宋体" pitchFamily="2" charset="-122"/>
              <a:sym typeface="宋体" pitchFamily="2" charset="-122"/>
            </a:endParaRPr>
          </a:p>
        </p:txBody>
      </p:sp>
      <p:sp>
        <p:nvSpPr>
          <p:cNvPr id="18" name="文本框 14"/>
          <p:cNvSpPr/>
          <p:nvPr/>
        </p:nvSpPr>
        <p:spPr>
          <a:xfrm>
            <a:off x="4791074" y="3797093"/>
            <a:ext cx="2568575" cy="461962"/>
          </a:xfrm>
          <a:prstGeom prst="rect">
            <a:avLst/>
          </a:prstGeom>
          <a:noFill/>
          <a:ln w="9525">
            <a:noFill/>
            <a:miter/>
          </a:ln>
        </p:spPr>
        <p:txBody>
          <a:bodyPr>
            <a:spAutoFit/>
          </a:bodyPr>
          <a:lstStyle/>
          <a:p>
            <a:pPr lvl="0" algn="ctr" eaLnBrk="1" hangingPunct="1">
              <a:buNone/>
            </a:pPr>
            <a:r>
              <a:rPr lang="zh-CN" altLang="en-US" sz="2400" b="1" dirty="0">
                <a:solidFill>
                  <a:schemeClr val="tx2"/>
                </a:solidFill>
                <a:latin typeface="微软雅黑" pitchFamily="34" charset="-122"/>
                <a:ea typeface="微软雅黑" pitchFamily="34" charset="-122"/>
                <a:sym typeface="微软雅黑" pitchFamily="34" charset="-122"/>
              </a:rPr>
              <a:t>主讲人：</a:t>
            </a:r>
            <a:r>
              <a:rPr lang="en-US" altLang="zh-CN" sz="2400" b="1" dirty="0">
                <a:solidFill>
                  <a:schemeClr val="tx2"/>
                </a:solidFill>
                <a:latin typeface="微软雅黑" pitchFamily="34" charset="-122"/>
                <a:ea typeface="微软雅黑" pitchFamily="34" charset="-122"/>
                <a:sym typeface="微软雅黑" pitchFamily="34" charset="-122"/>
              </a:rPr>
              <a:t>XXX</a:t>
            </a:r>
            <a:endParaRPr lang="zh-CN" altLang="en-US" sz="2400" b="1" dirty="0">
              <a:solidFill>
                <a:schemeClr val="tx2"/>
              </a:solidFill>
              <a:latin typeface="微软雅黑" pitchFamily="34" charset="-122"/>
              <a:ea typeface="微软雅黑" pitchFamily="34" charset="-122"/>
              <a:sym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80" fill="hold"/>
                                        <p:tgtEl>
                                          <p:spTgt spid="3074"/>
                                        </p:tgtEl>
                                        <p:attrNameLst>
                                          <p:attrName>ppt_w</p:attrName>
                                        </p:attrNameLst>
                                      </p:cBhvr>
                                      <p:tavLst>
                                        <p:tav tm="0">
                                          <p:val>
                                            <p:fltVal val="0"/>
                                          </p:val>
                                        </p:tav>
                                        <p:tav tm="100000">
                                          <p:val>
                                            <p:strVal val="#ppt_w"/>
                                          </p:val>
                                        </p:tav>
                                      </p:tavLst>
                                    </p:anim>
                                    <p:anim calcmode="lin" valueType="num">
                                      <p:cBhvr>
                                        <p:cTn id="8" dur="80" fill="hold"/>
                                        <p:tgtEl>
                                          <p:spTgt spid="3074"/>
                                        </p:tgtEl>
                                        <p:attrNameLst>
                                          <p:attrName>ppt_h</p:attrName>
                                        </p:attrNameLst>
                                      </p:cBhvr>
                                      <p:tavLst>
                                        <p:tav tm="0">
                                          <p:val>
                                            <p:fltVal val="0"/>
                                          </p:val>
                                        </p:tav>
                                        <p:tav tm="100000">
                                          <p:val>
                                            <p:strVal val="#ppt_h"/>
                                          </p:val>
                                        </p:tav>
                                      </p:tavLst>
                                    </p:anim>
                                    <p:animEffect transition="in" filter="fade">
                                      <p:cBhvr>
                                        <p:cTn id="9" dur="80"/>
                                        <p:tgtEl>
                                          <p:spTgt spid="307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80" fill="hold"/>
                                        <p:tgtEl>
                                          <p:spTgt spid="3075"/>
                                        </p:tgtEl>
                                        <p:attrNameLst>
                                          <p:attrName>ppt_w</p:attrName>
                                        </p:attrNameLst>
                                      </p:cBhvr>
                                      <p:tavLst>
                                        <p:tav tm="0">
                                          <p:val>
                                            <p:fltVal val="0"/>
                                          </p:val>
                                        </p:tav>
                                        <p:tav tm="100000">
                                          <p:val>
                                            <p:strVal val="#ppt_w"/>
                                          </p:val>
                                        </p:tav>
                                      </p:tavLst>
                                    </p:anim>
                                    <p:anim calcmode="lin" valueType="num">
                                      <p:cBhvr>
                                        <p:cTn id="13" dur="80" fill="hold"/>
                                        <p:tgtEl>
                                          <p:spTgt spid="3075"/>
                                        </p:tgtEl>
                                        <p:attrNameLst>
                                          <p:attrName>ppt_h</p:attrName>
                                        </p:attrNameLst>
                                      </p:cBhvr>
                                      <p:tavLst>
                                        <p:tav tm="0">
                                          <p:val>
                                            <p:fltVal val="0"/>
                                          </p:val>
                                        </p:tav>
                                        <p:tav tm="100000">
                                          <p:val>
                                            <p:strVal val="#ppt_h"/>
                                          </p:val>
                                        </p:tav>
                                      </p:tavLst>
                                    </p:anim>
                                    <p:animEffect transition="in" filter="fade">
                                      <p:cBhvr>
                                        <p:cTn id="14" dur="80"/>
                                        <p:tgtEl>
                                          <p:spTgt spid="307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80" fill="hold"/>
                                        <p:tgtEl>
                                          <p:spTgt spid="3078"/>
                                        </p:tgtEl>
                                        <p:attrNameLst>
                                          <p:attrName>ppt_w</p:attrName>
                                        </p:attrNameLst>
                                      </p:cBhvr>
                                      <p:tavLst>
                                        <p:tav tm="0">
                                          <p:val>
                                            <p:fltVal val="0"/>
                                          </p:val>
                                        </p:tav>
                                        <p:tav tm="100000">
                                          <p:val>
                                            <p:strVal val="#ppt_w"/>
                                          </p:val>
                                        </p:tav>
                                      </p:tavLst>
                                    </p:anim>
                                    <p:anim calcmode="lin" valueType="num">
                                      <p:cBhvr>
                                        <p:cTn id="18" dur="80" fill="hold"/>
                                        <p:tgtEl>
                                          <p:spTgt spid="3078"/>
                                        </p:tgtEl>
                                        <p:attrNameLst>
                                          <p:attrName>ppt_h</p:attrName>
                                        </p:attrNameLst>
                                      </p:cBhvr>
                                      <p:tavLst>
                                        <p:tav tm="0">
                                          <p:val>
                                            <p:fltVal val="0"/>
                                          </p:val>
                                        </p:tav>
                                        <p:tav tm="100000">
                                          <p:val>
                                            <p:strVal val="#ppt_h"/>
                                          </p:val>
                                        </p:tav>
                                      </p:tavLst>
                                    </p:anim>
                                    <p:animEffect transition="in" filter="fade">
                                      <p:cBhvr>
                                        <p:cTn id="19" dur="80"/>
                                        <p:tgtEl>
                                          <p:spTgt spid="30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80" fill="hold"/>
                                        <p:tgtEl>
                                          <p:spTgt spid="3080"/>
                                        </p:tgtEl>
                                        <p:attrNameLst>
                                          <p:attrName>ppt_w</p:attrName>
                                        </p:attrNameLst>
                                      </p:cBhvr>
                                      <p:tavLst>
                                        <p:tav tm="0">
                                          <p:val>
                                            <p:fltVal val="0"/>
                                          </p:val>
                                        </p:tav>
                                        <p:tav tm="100000">
                                          <p:val>
                                            <p:strVal val="#ppt_w"/>
                                          </p:val>
                                        </p:tav>
                                      </p:tavLst>
                                    </p:anim>
                                    <p:anim calcmode="lin" valueType="num">
                                      <p:cBhvr>
                                        <p:cTn id="23" dur="80" fill="hold"/>
                                        <p:tgtEl>
                                          <p:spTgt spid="3080"/>
                                        </p:tgtEl>
                                        <p:attrNameLst>
                                          <p:attrName>ppt_h</p:attrName>
                                        </p:attrNameLst>
                                      </p:cBhvr>
                                      <p:tavLst>
                                        <p:tav tm="0">
                                          <p:val>
                                            <p:fltVal val="0"/>
                                          </p:val>
                                        </p:tav>
                                        <p:tav tm="100000">
                                          <p:val>
                                            <p:strVal val="#ppt_h"/>
                                          </p:val>
                                        </p:tav>
                                      </p:tavLst>
                                    </p:anim>
                                    <p:animEffect transition="in" filter="fade">
                                      <p:cBhvr>
                                        <p:cTn id="24" dur="80"/>
                                        <p:tgtEl>
                                          <p:spTgt spid="3080"/>
                                        </p:tgtEl>
                                      </p:cBhvr>
                                    </p:animEffect>
                                  </p:childTnLst>
                                </p:cTn>
                              </p:par>
                            </p:childTnLst>
                          </p:cTn>
                        </p:par>
                        <p:par>
                          <p:cTn id="25" fill="hold">
                            <p:stCondLst>
                              <p:cond delay="80"/>
                            </p:stCondLst>
                            <p:childTnLst>
                              <p:par>
                                <p:cTn id="26" presetID="53" presetClass="entr" presetSubtype="16" fill="hold" grpId="0" nodeType="afterEffect">
                                  <p:stCondLst>
                                    <p:cond delay="0"/>
                                  </p:stCondLst>
                                  <p:childTnLst>
                                    <p:set>
                                      <p:cBhvr>
                                        <p:cTn id="27" dur="1" fill="hold">
                                          <p:stCondLst>
                                            <p:cond delay="0"/>
                                          </p:stCondLst>
                                        </p:cTn>
                                        <p:tgtEl>
                                          <p:spTgt spid="3079"/>
                                        </p:tgtEl>
                                        <p:attrNameLst>
                                          <p:attrName>style.visibility</p:attrName>
                                        </p:attrNameLst>
                                      </p:cBhvr>
                                      <p:to>
                                        <p:strVal val="visible"/>
                                      </p:to>
                                    </p:set>
                                    <p:anim calcmode="lin" valueType="num">
                                      <p:cBhvr>
                                        <p:cTn id="28" dur="80" fill="hold"/>
                                        <p:tgtEl>
                                          <p:spTgt spid="3079"/>
                                        </p:tgtEl>
                                        <p:attrNameLst>
                                          <p:attrName>ppt_w</p:attrName>
                                        </p:attrNameLst>
                                      </p:cBhvr>
                                      <p:tavLst>
                                        <p:tav tm="0">
                                          <p:val>
                                            <p:fltVal val="0"/>
                                          </p:val>
                                        </p:tav>
                                        <p:tav tm="100000">
                                          <p:val>
                                            <p:strVal val="#ppt_w"/>
                                          </p:val>
                                        </p:tav>
                                      </p:tavLst>
                                    </p:anim>
                                    <p:anim calcmode="lin" valueType="num">
                                      <p:cBhvr>
                                        <p:cTn id="29" dur="80" fill="hold"/>
                                        <p:tgtEl>
                                          <p:spTgt spid="3079"/>
                                        </p:tgtEl>
                                        <p:attrNameLst>
                                          <p:attrName>ppt_h</p:attrName>
                                        </p:attrNameLst>
                                      </p:cBhvr>
                                      <p:tavLst>
                                        <p:tav tm="0">
                                          <p:val>
                                            <p:fltVal val="0"/>
                                          </p:val>
                                        </p:tav>
                                        <p:tav tm="100000">
                                          <p:val>
                                            <p:strVal val="#ppt_h"/>
                                          </p:val>
                                        </p:tav>
                                      </p:tavLst>
                                    </p:anim>
                                    <p:animEffect transition="in" filter="fade">
                                      <p:cBhvr>
                                        <p:cTn id="30" dur="80"/>
                                        <p:tgtEl>
                                          <p:spTgt spid="3079"/>
                                        </p:tgtEl>
                                      </p:cBhvr>
                                    </p:animEffect>
                                  </p:childTnLst>
                                </p:cTn>
                              </p:par>
                            </p:childTnLst>
                          </p:cTn>
                        </p:par>
                        <p:par>
                          <p:cTn id="31" fill="hold">
                            <p:stCondLst>
                              <p:cond delay="160"/>
                            </p:stCondLst>
                            <p:childTnLst>
                              <p:par>
                                <p:cTn id="32" presetID="53" presetClass="entr" presetSubtype="16" fill="hold" grpId="0" nodeType="afterEffect">
                                  <p:stCondLst>
                                    <p:cond delay="0"/>
                                  </p:stCondLst>
                                  <p:childTnLst>
                                    <p:set>
                                      <p:cBhvr>
                                        <p:cTn id="33" dur="1" fill="hold">
                                          <p:stCondLst>
                                            <p:cond delay="0"/>
                                          </p:stCondLst>
                                        </p:cTn>
                                        <p:tgtEl>
                                          <p:spTgt spid="3081"/>
                                        </p:tgtEl>
                                        <p:attrNameLst>
                                          <p:attrName>style.visibility</p:attrName>
                                        </p:attrNameLst>
                                      </p:cBhvr>
                                      <p:to>
                                        <p:strVal val="visible"/>
                                      </p:to>
                                    </p:set>
                                    <p:anim calcmode="lin" valueType="num">
                                      <p:cBhvr>
                                        <p:cTn id="34" dur="80" fill="hold"/>
                                        <p:tgtEl>
                                          <p:spTgt spid="3081"/>
                                        </p:tgtEl>
                                        <p:attrNameLst>
                                          <p:attrName>ppt_w</p:attrName>
                                        </p:attrNameLst>
                                      </p:cBhvr>
                                      <p:tavLst>
                                        <p:tav tm="0">
                                          <p:val>
                                            <p:fltVal val="0"/>
                                          </p:val>
                                        </p:tav>
                                        <p:tav tm="100000">
                                          <p:val>
                                            <p:strVal val="#ppt_w"/>
                                          </p:val>
                                        </p:tav>
                                      </p:tavLst>
                                    </p:anim>
                                    <p:anim calcmode="lin" valueType="num">
                                      <p:cBhvr>
                                        <p:cTn id="35" dur="80" fill="hold"/>
                                        <p:tgtEl>
                                          <p:spTgt spid="3081"/>
                                        </p:tgtEl>
                                        <p:attrNameLst>
                                          <p:attrName>ppt_h</p:attrName>
                                        </p:attrNameLst>
                                      </p:cBhvr>
                                      <p:tavLst>
                                        <p:tav tm="0">
                                          <p:val>
                                            <p:fltVal val="0"/>
                                          </p:val>
                                        </p:tav>
                                        <p:tav tm="100000">
                                          <p:val>
                                            <p:strVal val="#ppt_h"/>
                                          </p:val>
                                        </p:tav>
                                      </p:tavLst>
                                    </p:anim>
                                    <p:animEffect transition="in" filter="fade">
                                      <p:cBhvr>
                                        <p:cTn id="36" dur="80"/>
                                        <p:tgtEl>
                                          <p:spTgt spid="308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85"/>
                                        </p:tgtEl>
                                        <p:attrNameLst>
                                          <p:attrName>style.visibility</p:attrName>
                                        </p:attrNameLst>
                                      </p:cBhvr>
                                      <p:to>
                                        <p:strVal val="visible"/>
                                      </p:to>
                                    </p:set>
                                    <p:anim calcmode="lin" valueType="num">
                                      <p:cBhvr>
                                        <p:cTn id="39" dur="80" fill="hold"/>
                                        <p:tgtEl>
                                          <p:spTgt spid="3085"/>
                                        </p:tgtEl>
                                        <p:attrNameLst>
                                          <p:attrName>ppt_w</p:attrName>
                                        </p:attrNameLst>
                                      </p:cBhvr>
                                      <p:tavLst>
                                        <p:tav tm="0">
                                          <p:val>
                                            <p:fltVal val="0"/>
                                          </p:val>
                                        </p:tav>
                                        <p:tav tm="100000">
                                          <p:val>
                                            <p:strVal val="#ppt_w"/>
                                          </p:val>
                                        </p:tav>
                                      </p:tavLst>
                                    </p:anim>
                                    <p:anim calcmode="lin" valueType="num">
                                      <p:cBhvr>
                                        <p:cTn id="40" dur="80" fill="hold"/>
                                        <p:tgtEl>
                                          <p:spTgt spid="3085"/>
                                        </p:tgtEl>
                                        <p:attrNameLst>
                                          <p:attrName>ppt_h</p:attrName>
                                        </p:attrNameLst>
                                      </p:cBhvr>
                                      <p:tavLst>
                                        <p:tav tm="0">
                                          <p:val>
                                            <p:fltVal val="0"/>
                                          </p:val>
                                        </p:tav>
                                        <p:tav tm="100000">
                                          <p:val>
                                            <p:strVal val="#ppt_h"/>
                                          </p:val>
                                        </p:tav>
                                      </p:tavLst>
                                    </p:anim>
                                    <p:animEffect transition="in" filter="fade">
                                      <p:cBhvr>
                                        <p:cTn id="41" dur="80"/>
                                        <p:tgtEl>
                                          <p:spTgt spid="30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82"/>
                                        </p:tgtEl>
                                        <p:attrNameLst>
                                          <p:attrName>style.visibility</p:attrName>
                                        </p:attrNameLst>
                                      </p:cBhvr>
                                      <p:to>
                                        <p:strVal val="visible"/>
                                      </p:to>
                                    </p:set>
                                    <p:anim calcmode="lin" valueType="num">
                                      <p:cBhvr>
                                        <p:cTn id="44" dur="80" fill="hold"/>
                                        <p:tgtEl>
                                          <p:spTgt spid="3082"/>
                                        </p:tgtEl>
                                        <p:attrNameLst>
                                          <p:attrName>ppt_w</p:attrName>
                                        </p:attrNameLst>
                                      </p:cBhvr>
                                      <p:tavLst>
                                        <p:tav tm="0">
                                          <p:val>
                                            <p:fltVal val="0"/>
                                          </p:val>
                                        </p:tav>
                                        <p:tav tm="100000">
                                          <p:val>
                                            <p:strVal val="#ppt_w"/>
                                          </p:val>
                                        </p:tav>
                                      </p:tavLst>
                                    </p:anim>
                                    <p:anim calcmode="lin" valueType="num">
                                      <p:cBhvr>
                                        <p:cTn id="45" dur="80" fill="hold"/>
                                        <p:tgtEl>
                                          <p:spTgt spid="3082"/>
                                        </p:tgtEl>
                                        <p:attrNameLst>
                                          <p:attrName>ppt_h</p:attrName>
                                        </p:attrNameLst>
                                      </p:cBhvr>
                                      <p:tavLst>
                                        <p:tav tm="0">
                                          <p:val>
                                            <p:fltVal val="0"/>
                                          </p:val>
                                        </p:tav>
                                        <p:tav tm="100000">
                                          <p:val>
                                            <p:strVal val="#ppt_h"/>
                                          </p:val>
                                        </p:tav>
                                      </p:tavLst>
                                    </p:anim>
                                    <p:animEffect transition="in" filter="fade">
                                      <p:cBhvr>
                                        <p:cTn id="46" dur="80"/>
                                        <p:tgtEl>
                                          <p:spTgt spid="308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87"/>
                                        </p:tgtEl>
                                        <p:attrNameLst>
                                          <p:attrName>style.visibility</p:attrName>
                                        </p:attrNameLst>
                                      </p:cBhvr>
                                      <p:to>
                                        <p:strVal val="visible"/>
                                      </p:to>
                                    </p:set>
                                    <p:anim calcmode="lin" valueType="num">
                                      <p:cBhvr>
                                        <p:cTn id="49" dur="80" fill="hold"/>
                                        <p:tgtEl>
                                          <p:spTgt spid="3087"/>
                                        </p:tgtEl>
                                        <p:attrNameLst>
                                          <p:attrName>ppt_w</p:attrName>
                                        </p:attrNameLst>
                                      </p:cBhvr>
                                      <p:tavLst>
                                        <p:tav tm="0">
                                          <p:val>
                                            <p:fltVal val="0"/>
                                          </p:val>
                                        </p:tav>
                                        <p:tav tm="100000">
                                          <p:val>
                                            <p:strVal val="#ppt_w"/>
                                          </p:val>
                                        </p:tav>
                                      </p:tavLst>
                                    </p:anim>
                                    <p:anim calcmode="lin" valueType="num">
                                      <p:cBhvr>
                                        <p:cTn id="50" dur="80" fill="hold"/>
                                        <p:tgtEl>
                                          <p:spTgt spid="3087"/>
                                        </p:tgtEl>
                                        <p:attrNameLst>
                                          <p:attrName>ppt_h</p:attrName>
                                        </p:attrNameLst>
                                      </p:cBhvr>
                                      <p:tavLst>
                                        <p:tav tm="0">
                                          <p:val>
                                            <p:fltVal val="0"/>
                                          </p:val>
                                        </p:tav>
                                        <p:tav tm="100000">
                                          <p:val>
                                            <p:strVal val="#ppt_h"/>
                                          </p:val>
                                        </p:tav>
                                      </p:tavLst>
                                    </p:anim>
                                    <p:animEffect transition="in" filter="fade">
                                      <p:cBhvr>
                                        <p:cTn id="51" dur="80"/>
                                        <p:tgtEl>
                                          <p:spTgt spid="3087"/>
                                        </p:tgtEl>
                                      </p:cBhvr>
                                    </p:animEffect>
                                  </p:childTnLst>
                                </p:cTn>
                              </p:par>
                            </p:childTnLst>
                          </p:cTn>
                        </p:par>
                        <p:par>
                          <p:cTn id="52" fill="hold">
                            <p:stCondLst>
                              <p:cond delay="240"/>
                            </p:stCondLst>
                            <p:childTnLst>
                              <p:par>
                                <p:cTn id="53" presetID="53" presetClass="entr" presetSubtype="16" fill="hold" grpId="0" nodeType="afterEffect">
                                  <p:stCondLst>
                                    <p:cond delay="0"/>
                                  </p:stCondLst>
                                  <p:childTnLst>
                                    <p:set>
                                      <p:cBhvr>
                                        <p:cTn id="54" dur="1" fill="hold">
                                          <p:stCondLst>
                                            <p:cond delay="0"/>
                                          </p:stCondLst>
                                        </p:cTn>
                                        <p:tgtEl>
                                          <p:spTgt spid="3084"/>
                                        </p:tgtEl>
                                        <p:attrNameLst>
                                          <p:attrName>style.visibility</p:attrName>
                                        </p:attrNameLst>
                                      </p:cBhvr>
                                      <p:to>
                                        <p:strVal val="visible"/>
                                      </p:to>
                                    </p:set>
                                    <p:anim calcmode="lin" valueType="num">
                                      <p:cBhvr>
                                        <p:cTn id="55" dur="80" fill="hold"/>
                                        <p:tgtEl>
                                          <p:spTgt spid="3084"/>
                                        </p:tgtEl>
                                        <p:attrNameLst>
                                          <p:attrName>ppt_w</p:attrName>
                                        </p:attrNameLst>
                                      </p:cBhvr>
                                      <p:tavLst>
                                        <p:tav tm="0">
                                          <p:val>
                                            <p:fltVal val="0"/>
                                          </p:val>
                                        </p:tav>
                                        <p:tav tm="100000">
                                          <p:val>
                                            <p:strVal val="#ppt_w"/>
                                          </p:val>
                                        </p:tav>
                                      </p:tavLst>
                                    </p:anim>
                                    <p:anim calcmode="lin" valueType="num">
                                      <p:cBhvr>
                                        <p:cTn id="56" dur="80" fill="hold"/>
                                        <p:tgtEl>
                                          <p:spTgt spid="3084"/>
                                        </p:tgtEl>
                                        <p:attrNameLst>
                                          <p:attrName>ppt_h</p:attrName>
                                        </p:attrNameLst>
                                      </p:cBhvr>
                                      <p:tavLst>
                                        <p:tav tm="0">
                                          <p:val>
                                            <p:fltVal val="0"/>
                                          </p:val>
                                        </p:tav>
                                        <p:tav tm="100000">
                                          <p:val>
                                            <p:strVal val="#ppt_h"/>
                                          </p:val>
                                        </p:tav>
                                      </p:tavLst>
                                    </p:anim>
                                    <p:animEffect transition="in" filter="fade">
                                      <p:cBhvr>
                                        <p:cTn id="57" dur="80"/>
                                        <p:tgtEl>
                                          <p:spTgt spid="3084"/>
                                        </p:tgtEl>
                                      </p:cBhvr>
                                    </p:animEffect>
                                  </p:childTnLst>
                                </p:cTn>
                              </p:par>
                            </p:childTnLst>
                          </p:cTn>
                        </p:par>
                        <p:par>
                          <p:cTn id="58" fill="hold">
                            <p:stCondLst>
                              <p:cond delay="320"/>
                            </p:stCondLst>
                            <p:childTnLst>
                              <p:par>
                                <p:cTn id="59" presetID="53" presetClass="entr" presetSubtype="16" fill="hold" grpId="0" nodeType="after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80" fill="hold"/>
                                        <p:tgtEl>
                                          <p:spTgt spid="3083"/>
                                        </p:tgtEl>
                                        <p:attrNameLst>
                                          <p:attrName>ppt_w</p:attrName>
                                        </p:attrNameLst>
                                      </p:cBhvr>
                                      <p:tavLst>
                                        <p:tav tm="0">
                                          <p:val>
                                            <p:fltVal val="0"/>
                                          </p:val>
                                        </p:tav>
                                        <p:tav tm="100000">
                                          <p:val>
                                            <p:strVal val="#ppt_w"/>
                                          </p:val>
                                        </p:tav>
                                      </p:tavLst>
                                    </p:anim>
                                    <p:anim calcmode="lin" valueType="num">
                                      <p:cBhvr>
                                        <p:cTn id="62" dur="80" fill="hold"/>
                                        <p:tgtEl>
                                          <p:spTgt spid="3083"/>
                                        </p:tgtEl>
                                        <p:attrNameLst>
                                          <p:attrName>ppt_h</p:attrName>
                                        </p:attrNameLst>
                                      </p:cBhvr>
                                      <p:tavLst>
                                        <p:tav tm="0">
                                          <p:val>
                                            <p:fltVal val="0"/>
                                          </p:val>
                                        </p:tav>
                                        <p:tav tm="100000">
                                          <p:val>
                                            <p:strVal val="#ppt_h"/>
                                          </p:val>
                                        </p:tav>
                                      </p:tavLst>
                                    </p:anim>
                                    <p:animEffect transition="in" filter="fade">
                                      <p:cBhvr>
                                        <p:cTn id="63" dur="80"/>
                                        <p:tgtEl>
                                          <p:spTgt spid="308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86"/>
                                        </p:tgtEl>
                                        <p:attrNameLst>
                                          <p:attrName>style.visibility</p:attrName>
                                        </p:attrNameLst>
                                      </p:cBhvr>
                                      <p:to>
                                        <p:strVal val="visible"/>
                                      </p:to>
                                    </p:set>
                                    <p:anim calcmode="lin" valueType="num">
                                      <p:cBhvr>
                                        <p:cTn id="66" dur="80" fill="hold"/>
                                        <p:tgtEl>
                                          <p:spTgt spid="3086"/>
                                        </p:tgtEl>
                                        <p:attrNameLst>
                                          <p:attrName>ppt_w</p:attrName>
                                        </p:attrNameLst>
                                      </p:cBhvr>
                                      <p:tavLst>
                                        <p:tav tm="0">
                                          <p:val>
                                            <p:fltVal val="0"/>
                                          </p:val>
                                        </p:tav>
                                        <p:tav tm="100000">
                                          <p:val>
                                            <p:strVal val="#ppt_w"/>
                                          </p:val>
                                        </p:tav>
                                      </p:tavLst>
                                    </p:anim>
                                    <p:anim calcmode="lin" valueType="num">
                                      <p:cBhvr>
                                        <p:cTn id="67" dur="80" fill="hold"/>
                                        <p:tgtEl>
                                          <p:spTgt spid="3086"/>
                                        </p:tgtEl>
                                        <p:attrNameLst>
                                          <p:attrName>ppt_h</p:attrName>
                                        </p:attrNameLst>
                                      </p:cBhvr>
                                      <p:tavLst>
                                        <p:tav tm="0">
                                          <p:val>
                                            <p:fltVal val="0"/>
                                          </p:val>
                                        </p:tav>
                                        <p:tav tm="100000">
                                          <p:val>
                                            <p:strVal val="#ppt_h"/>
                                          </p:val>
                                        </p:tav>
                                      </p:tavLst>
                                    </p:anim>
                                    <p:animEffect transition="in" filter="fade">
                                      <p:cBhvr>
                                        <p:cTn id="68" dur="80"/>
                                        <p:tgtEl>
                                          <p:spTgt spid="3086"/>
                                        </p:tgtEl>
                                      </p:cBhvr>
                                    </p:animEffect>
                                  </p:childTnLst>
                                </p:cTn>
                              </p:par>
                            </p:childTnLst>
                          </p:cTn>
                        </p:par>
                        <p:par>
                          <p:cTn id="69" fill="hold">
                            <p:stCondLst>
                              <p:cond delay="400"/>
                            </p:stCondLst>
                            <p:childTnLst>
                              <p:par>
                                <p:cTn id="70" presetID="53" presetClass="entr" presetSubtype="16" fill="hold" grpId="0" nodeType="afterEffect">
                                  <p:stCondLst>
                                    <p:cond delay="0"/>
                                  </p:stCondLst>
                                  <p:childTnLst>
                                    <p:set>
                                      <p:cBhvr>
                                        <p:cTn id="71" dur="1" fill="hold">
                                          <p:stCondLst>
                                            <p:cond delay="0"/>
                                          </p:stCondLst>
                                        </p:cTn>
                                        <p:tgtEl>
                                          <p:spTgt spid="3090"/>
                                        </p:tgtEl>
                                        <p:attrNameLst>
                                          <p:attrName>style.visibility</p:attrName>
                                        </p:attrNameLst>
                                      </p:cBhvr>
                                      <p:to>
                                        <p:strVal val="visible"/>
                                      </p:to>
                                    </p:set>
                                    <p:anim calcmode="lin" valueType="num">
                                      <p:cBhvr>
                                        <p:cTn id="72" dur="80" fill="hold"/>
                                        <p:tgtEl>
                                          <p:spTgt spid="3090"/>
                                        </p:tgtEl>
                                        <p:attrNameLst>
                                          <p:attrName>ppt_w</p:attrName>
                                        </p:attrNameLst>
                                      </p:cBhvr>
                                      <p:tavLst>
                                        <p:tav tm="0">
                                          <p:val>
                                            <p:fltVal val="0"/>
                                          </p:val>
                                        </p:tav>
                                        <p:tav tm="100000">
                                          <p:val>
                                            <p:strVal val="#ppt_w"/>
                                          </p:val>
                                        </p:tav>
                                      </p:tavLst>
                                    </p:anim>
                                    <p:anim calcmode="lin" valueType="num">
                                      <p:cBhvr>
                                        <p:cTn id="73" dur="80" fill="hold"/>
                                        <p:tgtEl>
                                          <p:spTgt spid="3090"/>
                                        </p:tgtEl>
                                        <p:attrNameLst>
                                          <p:attrName>ppt_h</p:attrName>
                                        </p:attrNameLst>
                                      </p:cBhvr>
                                      <p:tavLst>
                                        <p:tav tm="0">
                                          <p:val>
                                            <p:fltVal val="0"/>
                                          </p:val>
                                        </p:tav>
                                        <p:tav tm="100000">
                                          <p:val>
                                            <p:strVal val="#ppt_h"/>
                                          </p:val>
                                        </p:tav>
                                      </p:tavLst>
                                    </p:anim>
                                    <p:animEffect transition="in" filter="fade">
                                      <p:cBhvr>
                                        <p:cTn id="74" dur="80"/>
                                        <p:tgtEl>
                                          <p:spTgt spid="3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88"/>
                                        </p:tgtEl>
                                        <p:attrNameLst>
                                          <p:attrName>style.visibility</p:attrName>
                                        </p:attrNameLst>
                                      </p:cBhvr>
                                      <p:to>
                                        <p:strVal val="visible"/>
                                      </p:to>
                                    </p:set>
                                    <p:anim calcmode="lin" valueType="num">
                                      <p:cBhvr>
                                        <p:cTn id="77" dur="80" fill="hold"/>
                                        <p:tgtEl>
                                          <p:spTgt spid="3088"/>
                                        </p:tgtEl>
                                        <p:attrNameLst>
                                          <p:attrName>ppt_w</p:attrName>
                                        </p:attrNameLst>
                                      </p:cBhvr>
                                      <p:tavLst>
                                        <p:tav tm="0">
                                          <p:val>
                                            <p:fltVal val="0"/>
                                          </p:val>
                                        </p:tav>
                                        <p:tav tm="100000">
                                          <p:val>
                                            <p:strVal val="#ppt_w"/>
                                          </p:val>
                                        </p:tav>
                                      </p:tavLst>
                                    </p:anim>
                                    <p:anim calcmode="lin" valueType="num">
                                      <p:cBhvr>
                                        <p:cTn id="78" dur="80" fill="hold"/>
                                        <p:tgtEl>
                                          <p:spTgt spid="3088"/>
                                        </p:tgtEl>
                                        <p:attrNameLst>
                                          <p:attrName>ppt_h</p:attrName>
                                        </p:attrNameLst>
                                      </p:cBhvr>
                                      <p:tavLst>
                                        <p:tav tm="0">
                                          <p:val>
                                            <p:fltVal val="0"/>
                                          </p:val>
                                        </p:tav>
                                        <p:tav tm="100000">
                                          <p:val>
                                            <p:strVal val="#ppt_h"/>
                                          </p:val>
                                        </p:tav>
                                      </p:tavLst>
                                    </p:anim>
                                    <p:animEffect transition="in" filter="fade">
                                      <p:cBhvr>
                                        <p:cTn id="79" dur="80"/>
                                        <p:tgtEl>
                                          <p:spTgt spid="3088"/>
                                        </p:tgtEl>
                                      </p:cBhvr>
                                    </p:animEffect>
                                  </p:childTnLst>
                                </p:cTn>
                              </p:par>
                            </p:childTnLst>
                          </p:cTn>
                        </p:par>
                        <p:par>
                          <p:cTn id="80" fill="hold">
                            <p:stCondLst>
                              <p:cond delay="480"/>
                            </p:stCondLst>
                            <p:childTnLst>
                              <p:par>
                                <p:cTn id="81" presetID="53" presetClass="entr" presetSubtype="16" fill="hold" grpId="0" nodeType="afterEffect">
                                  <p:stCondLst>
                                    <p:cond delay="0"/>
                                  </p:stCondLst>
                                  <p:childTnLst>
                                    <p:set>
                                      <p:cBhvr>
                                        <p:cTn id="82" dur="1" fill="hold">
                                          <p:stCondLst>
                                            <p:cond delay="0"/>
                                          </p:stCondLst>
                                        </p:cTn>
                                        <p:tgtEl>
                                          <p:spTgt spid="3089"/>
                                        </p:tgtEl>
                                        <p:attrNameLst>
                                          <p:attrName>style.visibility</p:attrName>
                                        </p:attrNameLst>
                                      </p:cBhvr>
                                      <p:to>
                                        <p:strVal val="visible"/>
                                      </p:to>
                                    </p:set>
                                    <p:anim calcmode="lin" valueType="num">
                                      <p:cBhvr>
                                        <p:cTn id="83" dur="80" fill="hold"/>
                                        <p:tgtEl>
                                          <p:spTgt spid="3089"/>
                                        </p:tgtEl>
                                        <p:attrNameLst>
                                          <p:attrName>ppt_w</p:attrName>
                                        </p:attrNameLst>
                                      </p:cBhvr>
                                      <p:tavLst>
                                        <p:tav tm="0">
                                          <p:val>
                                            <p:fltVal val="0"/>
                                          </p:val>
                                        </p:tav>
                                        <p:tav tm="100000">
                                          <p:val>
                                            <p:strVal val="#ppt_w"/>
                                          </p:val>
                                        </p:tav>
                                      </p:tavLst>
                                    </p:anim>
                                    <p:anim calcmode="lin" valueType="num">
                                      <p:cBhvr>
                                        <p:cTn id="84" dur="80" fill="hold"/>
                                        <p:tgtEl>
                                          <p:spTgt spid="3089"/>
                                        </p:tgtEl>
                                        <p:attrNameLst>
                                          <p:attrName>ppt_h</p:attrName>
                                        </p:attrNameLst>
                                      </p:cBhvr>
                                      <p:tavLst>
                                        <p:tav tm="0">
                                          <p:val>
                                            <p:fltVal val="0"/>
                                          </p:val>
                                        </p:tav>
                                        <p:tav tm="100000">
                                          <p:val>
                                            <p:strVal val="#ppt_h"/>
                                          </p:val>
                                        </p:tav>
                                      </p:tavLst>
                                    </p:anim>
                                    <p:animEffect transition="in" filter="fade">
                                      <p:cBhvr>
                                        <p:cTn id="85" dur="80"/>
                                        <p:tgtEl>
                                          <p:spTgt spid="3089"/>
                                        </p:tgtEl>
                                      </p:cBhvr>
                                    </p:animEffect>
                                  </p:childTnLst>
                                </p:cTn>
                              </p:par>
                            </p:childTnLst>
                          </p:cTn>
                        </p:par>
                        <p:par>
                          <p:cTn id="86" fill="hold">
                            <p:stCondLst>
                              <p:cond delay="560"/>
                            </p:stCondLst>
                            <p:childTnLst>
                              <p:par>
                                <p:cTn id="87" presetID="53" presetClass="entr" presetSubtype="16" fill="hold" nodeType="afterEffect">
                                  <p:stCondLst>
                                    <p:cond delay="0"/>
                                  </p:stCondLst>
                                  <p:childTnLst>
                                    <p:set>
                                      <p:cBhvr>
                                        <p:cTn id="88" dur="1" fill="hold">
                                          <p:stCondLst>
                                            <p:cond delay="0"/>
                                          </p:stCondLst>
                                        </p:cTn>
                                        <p:tgtEl>
                                          <p:spTgt spid="3076"/>
                                        </p:tgtEl>
                                        <p:attrNameLst>
                                          <p:attrName>style.visibility</p:attrName>
                                        </p:attrNameLst>
                                      </p:cBhvr>
                                      <p:to>
                                        <p:strVal val="visible"/>
                                      </p:to>
                                    </p:set>
                                    <p:anim calcmode="lin" valueType="num">
                                      <p:cBhvr>
                                        <p:cTn id="89" dur="500" fill="hold"/>
                                        <p:tgtEl>
                                          <p:spTgt spid="3076"/>
                                        </p:tgtEl>
                                        <p:attrNameLst>
                                          <p:attrName>ppt_w</p:attrName>
                                        </p:attrNameLst>
                                      </p:cBhvr>
                                      <p:tavLst>
                                        <p:tav tm="0">
                                          <p:val>
                                            <p:fltVal val="0"/>
                                          </p:val>
                                        </p:tav>
                                        <p:tav tm="100000">
                                          <p:val>
                                            <p:strVal val="#ppt_w"/>
                                          </p:val>
                                        </p:tav>
                                      </p:tavLst>
                                    </p:anim>
                                    <p:anim calcmode="lin" valueType="num">
                                      <p:cBhvr>
                                        <p:cTn id="90" dur="500" fill="hold"/>
                                        <p:tgtEl>
                                          <p:spTgt spid="3076"/>
                                        </p:tgtEl>
                                        <p:attrNameLst>
                                          <p:attrName>ppt_h</p:attrName>
                                        </p:attrNameLst>
                                      </p:cBhvr>
                                      <p:tavLst>
                                        <p:tav tm="0">
                                          <p:val>
                                            <p:fltVal val="0"/>
                                          </p:val>
                                        </p:tav>
                                        <p:tav tm="100000">
                                          <p:val>
                                            <p:strVal val="#ppt_h"/>
                                          </p:val>
                                        </p:tav>
                                      </p:tavLst>
                                    </p:anim>
                                    <p:animEffect transition="in" filter="fade">
                                      <p:cBhvr>
                                        <p:cTn id="91" dur="500"/>
                                        <p:tgtEl>
                                          <p:spTgt spid="3076"/>
                                        </p:tgtEl>
                                      </p:cBhvr>
                                    </p:animEffect>
                                  </p:childTnLst>
                                </p:cTn>
                              </p:par>
                            </p:childTnLst>
                          </p:cTn>
                        </p:par>
                        <p:par>
                          <p:cTn id="92" fill="hold">
                            <p:stCondLst>
                              <p:cond delay="106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8" grpId="0" animBg="1"/>
      <p:bldP spid="3079" grpId="0" animBg="1"/>
      <p:bldP spid="3080" grpId="0" animBg="1"/>
      <p:bldP spid="3081" grpId="0" animBg="1"/>
      <p:bldP spid="3082" grpId="0" animBg="1"/>
      <p:bldP spid="3083" grpId="0" animBg="1"/>
      <p:bldP spid="3084" grpId="0" animBg="1"/>
      <p:bldP spid="3085" grpId="0" animBg="1"/>
      <p:bldP spid="3086" grpId="0" animBg="1"/>
      <p:bldP spid="3087" grpId="0" animBg="1"/>
      <p:bldP spid="3088" grpId="0" animBg="1"/>
      <p:bldP spid="3089" grpId="0" animBg="1"/>
      <p:bldP spid="3090" grpId="0" animBg="1"/>
      <p:bldP spid="18"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92349" y="1743712"/>
            <a:ext cx="5625708" cy="4247317"/>
          </a:xfrm>
          <a:prstGeom prst="rect">
            <a:avLst/>
          </a:prstGeom>
          <a:ln w="28575">
            <a:noFill/>
          </a:ln>
        </p:spPr>
        <p:txBody>
          <a:bodyPr wrap="square">
            <a:spAutoFit/>
          </a:bodyPr>
          <a:lstStyle/>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一、一般治疗</a:t>
            </a:r>
            <a:endParaRPr lang="en-US" altLang="zh-CN" sz="2000" b="1"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适当限制体力活动，注意休息</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忌酒，吃低脂高蛋白和含纤维素丰富的膳食</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避免使用对肝脏有损害的药物</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二、药物治疗</a:t>
            </a:r>
            <a:endParaRPr lang="en-US" altLang="zh-CN" sz="2000" b="1"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zh-CN" altLang="en-US" sz="2000" dirty="0" smtClean="0">
                <a:solidFill>
                  <a:srgbClr val="1F497D"/>
                </a:solidFill>
                <a:latin typeface="微软雅黑" pitchFamily="34" charset="-122"/>
                <a:ea typeface="微软雅黑" pitchFamily="34" charset="-122"/>
                <a:cs typeface="+mn-cs"/>
              </a:rPr>
              <a:t>主要</a:t>
            </a:r>
            <a:r>
              <a:rPr lang="zh-CN" altLang="en-US" sz="2000" dirty="0">
                <a:solidFill>
                  <a:srgbClr val="1F497D"/>
                </a:solidFill>
                <a:latin typeface="微软雅黑" pitchFamily="34" charset="-122"/>
                <a:ea typeface="微软雅黑" pitchFamily="34" charset="-122"/>
                <a:cs typeface="+mn-cs"/>
              </a:rPr>
              <a:t>用药为糖皮质激素或联合免疫抑制剂。</a:t>
            </a:r>
          </a:p>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三、手术</a:t>
            </a:r>
            <a:r>
              <a:rPr lang="zh-CN" altLang="en-US" sz="2000" b="1" dirty="0">
                <a:solidFill>
                  <a:srgbClr val="1F497D"/>
                </a:solidFill>
                <a:latin typeface="微软雅黑" pitchFamily="34" charset="-122"/>
                <a:ea typeface="微软雅黑" pitchFamily="34" charset="-122"/>
                <a:cs typeface="+mn-cs"/>
              </a:rPr>
              <a:t>治疗</a:t>
            </a:r>
          </a:p>
          <a:p>
            <a:pPr lvl="0" algn="just" rtl="0" eaLnBrk="1" hangingPunct="1">
              <a:lnSpc>
                <a:spcPct val="150000"/>
              </a:lnSpc>
              <a:defRPr/>
            </a:pPr>
            <a:r>
              <a:rPr lang="zh-CN" altLang="en-US" sz="2000" dirty="0">
                <a:solidFill>
                  <a:srgbClr val="1F497D"/>
                </a:solidFill>
                <a:latin typeface="微软雅黑" pitchFamily="34" charset="-122"/>
                <a:ea typeface="微软雅黑" pitchFamily="34" charset="-122"/>
                <a:cs typeface="+mn-cs"/>
              </a:rPr>
              <a:t>若患者已发展为非活动性肝硬化失代偿期则适合行肝移植</a:t>
            </a:r>
            <a:r>
              <a:rPr lang="zh-CN" altLang="en-US" sz="2000" dirty="0" smtClean="0">
                <a:solidFill>
                  <a:srgbClr val="1F497D"/>
                </a:solidFill>
                <a:latin typeface="微软雅黑" pitchFamily="34" charset="-122"/>
                <a:ea typeface="微软雅黑" pitchFamily="34" charset="-122"/>
                <a:cs typeface="+mn-cs"/>
              </a:rPr>
              <a:t>手术。</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4110136" cy="608022"/>
            <a:chOff x="3278751" y="1777372"/>
            <a:chExt cx="4853734" cy="608658"/>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1.7</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21734" y="1777372"/>
              <a:ext cx="4010751" cy="585383"/>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治疗 </a:t>
              </a:r>
              <a:r>
                <a:rPr lang="en-US" altLang="zh-CN" sz="2400" b="1" dirty="0">
                  <a:solidFill>
                    <a:srgbClr val="1F497D"/>
                  </a:solidFill>
                  <a:latin typeface="微软雅黑" pitchFamily="34" charset="-122"/>
                  <a:ea typeface="微软雅黑" pitchFamily="34" charset="-122"/>
                </a:rPr>
                <a:t>(Treatment)</a:t>
              </a:r>
            </a:p>
          </p:txBody>
        </p:sp>
      </p:grpSp>
      <p:pic>
        <p:nvPicPr>
          <p:cNvPr id="17" name="图片 1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492" t="1701" r="3806" b="6496"/>
          <a:stretch>
            <a:fillRect/>
          </a:stretch>
        </p:blipFill>
        <p:spPr bwMode="auto">
          <a:xfrm>
            <a:off x="785421" y="2557655"/>
            <a:ext cx="3602037" cy="303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74442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9258" y="2325154"/>
            <a:ext cx="5872214" cy="3323987"/>
          </a:xfrm>
          <a:prstGeom prst="rect">
            <a:avLst/>
          </a:prstGeom>
          <a:ln w="28575">
            <a:noFill/>
          </a:ln>
        </p:spPr>
        <p:txBody>
          <a:bodyPr wrap="square">
            <a:spAutoFit/>
          </a:bodyPr>
          <a:lstStyle/>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1.</a:t>
            </a:r>
            <a:r>
              <a:rPr lang="zh-CN" altLang="en-US" sz="2000" b="1" dirty="0" smtClean="0">
                <a:solidFill>
                  <a:srgbClr val="1F497D"/>
                </a:solidFill>
                <a:latin typeface="微软雅黑" pitchFamily="34" charset="-122"/>
                <a:ea typeface="微软雅黑" pitchFamily="34" charset="-122"/>
                <a:cs typeface="+mn-cs"/>
              </a:rPr>
              <a:t>舒适的改变</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与皮肤瘙痒，乏力，疼痛等有关</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2.</a:t>
            </a:r>
            <a:r>
              <a:rPr lang="zh-CN" altLang="en-US" sz="2000" b="1" dirty="0" smtClean="0">
                <a:solidFill>
                  <a:srgbClr val="1F497D"/>
                </a:solidFill>
                <a:latin typeface="微软雅黑" pitchFamily="34" charset="-122"/>
                <a:ea typeface="微软雅黑" pitchFamily="34" charset="-122"/>
                <a:cs typeface="+mn-cs"/>
              </a:rPr>
              <a:t>营养失调</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低于机体需要量 与食欲减退、消化吸收不良等有关</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3.</a:t>
            </a:r>
            <a:r>
              <a:rPr lang="zh-CN" altLang="en-US" sz="2000" b="1" dirty="0" smtClean="0">
                <a:solidFill>
                  <a:srgbClr val="1F497D"/>
                </a:solidFill>
                <a:latin typeface="微软雅黑" pitchFamily="34" charset="-122"/>
                <a:ea typeface="微软雅黑" pitchFamily="34" charset="-122"/>
                <a:cs typeface="+mn-cs"/>
              </a:rPr>
              <a:t>活动无耐力</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与肝脏损伤有关</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4.</a:t>
            </a:r>
            <a:r>
              <a:rPr lang="zh-CN" altLang="en-US" sz="2000" b="1" dirty="0" smtClean="0">
                <a:solidFill>
                  <a:srgbClr val="1F497D"/>
                </a:solidFill>
                <a:latin typeface="微软雅黑" pitchFamily="34" charset="-122"/>
                <a:ea typeface="微软雅黑" pitchFamily="34" charset="-122"/>
                <a:cs typeface="+mn-cs"/>
              </a:rPr>
              <a:t>知识缺乏</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与对疾病认识不足有关</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5.</a:t>
            </a:r>
            <a:r>
              <a:rPr lang="zh-CN" altLang="en-US" sz="2000" b="1" dirty="0" smtClean="0">
                <a:solidFill>
                  <a:srgbClr val="1F497D"/>
                </a:solidFill>
                <a:latin typeface="微软雅黑" pitchFamily="34" charset="-122"/>
                <a:ea typeface="微软雅黑" pitchFamily="34" charset="-122"/>
                <a:cs typeface="+mn-cs"/>
              </a:rPr>
              <a:t>焦虑、恐惧</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与患者对疾病的恐惧、担心预后有关</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6.</a:t>
            </a:r>
            <a:r>
              <a:rPr lang="zh-CN" altLang="en-US" sz="2000" b="1" dirty="0" smtClean="0">
                <a:solidFill>
                  <a:srgbClr val="1F497D"/>
                </a:solidFill>
                <a:latin typeface="微软雅黑" pitchFamily="34" charset="-122"/>
                <a:ea typeface="微软雅黑" pitchFamily="34" charset="-122"/>
                <a:cs typeface="+mn-cs"/>
              </a:rPr>
              <a:t>潜在并发症</a:t>
            </a:r>
            <a:r>
              <a:rPr lang="en-US" altLang="zh-CN" sz="2000" dirty="0" smtClean="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出现、感染、骨质疏松等</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1.8</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主要护理问题 </a:t>
              </a:r>
              <a:r>
                <a:rPr lang="en-US" altLang="zh-CN" sz="2400" b="1" dirty="0" smtClean="0">
                  <a:solidFill>
                    <a:srgbClr val="1F497D"/>
                  </a:solidFill>
                  <a:latin typeface="微软雅黑" pitchFamily="34" charset="-122"/>
                  <a:ea typeface="微软雅黑" pitchFamily="34" charset="-122"/>
                </a:rPr>
                <a:t>(Nursing </a:t>
              </a:r>
              <a:r>
                <a:rPr lang="en-US" altLang="zh-CN" sz="2400" b="1" dirty="0">
                  <a:solidFill>
                    <a:srgbClr val="1F497D"/>
                  </a:solidFill>
                  <a:latin typeface="微软雅黑" pitchFamily="34" charset="-122"/>
                  <a:ea typeface="微软雅黑" pitchFamily="34" charset="-122"/>
                </a:rPr>
                <a:t>problem </a:t>
              </a:r>
              <a:r>
                <a:rPr lang="en-US" altLang="zh-CN" sz="2400" b="1" dirty="0" smtClean="0">
                  <a:solidFill>
                    <a:srgbClr val="1F497D"/>
                  </a:solidFill>
                  <a:latin typeface="微软雅黑" pitchFamily="34" charset="-122"/>
                  <a:ea typeface="微软雅黑" pitchFamily="34" charset="-122"/>
                </a:rPr>
                <a:t>)</a:t>
              </a:r>
              <a:endParaRPr lang="en-US" altLang="zh-CN" sz="2400" b="1" dirty="0">
                <a:solidFill>
                  <a:srgbClr val="1F497D"/>
                </a:solidFill>
                <a:latin typeface="微软雅黑" pitchFamily="34" charset="-122"/>
                <a:ea typeface="微软雅黑" pitchFamily="34" charset="-122"/>
              </a:endParaRPr>
            </a:p>
          </p:txBody>
        </p:sp>
      </p:grpSp>
      <p:pic>
        <p:nvPicPr>
          <p:cNvPr id="15" name="图片 14"/>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4387" t="5595" r="3646" b="5453"/>
          <a:stretch/>
        </p:blipFill>
        <p:spPr>
          <a:xfrm>
            <a:off x="8056563" y="2576048"/>
            <a:ext cx="3488788" cy="2822200"/>
          </a:xfrm>
          <a:prstGeom prst="rect">
            <a:avLst/>
          </a:prstGeom>
          <a:ln>
            <a:noFill/>
          </a:ln>
          <a:effectLst/>
        </p:spPr>
      </p:pic>
    </p:spTree>
    <p:extLst>
      <p:ext uri="{BB962C8B-B14F-4D97-AF65-F5344CB8AC3E}">
        <p14:creationId xmlns:p14="http://schemas.microsoft.com/office/powerpoint/2010/main" val="416424699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28911" y="2355431"/>
            <a:ext cx="5462378" cy="2862322"/>
          </a:xfrm>
          <a:prstGeom prst="rect">
            <a:avLst/>
          </a:prstGeom>
          <a:ln w="28575">
            <a:noFill/>
          </a:ln>
        </p:spPr>
        <p:txBody>
          <a:bodyPr wrap="square">
            <a:spAutoFit/>
          </a:bodyPr>
          <a:lstStyle/>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患者上述不适感减轻或消失，活动正常</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患者营养状况得到改善或维持</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了解疾病、正规治疗</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患者焦虑、恐惧程度减轻，配合治疗及护理</a:t>
            </a:r>
            <a:endParaRPr lang="en-US" altLang="zh-CN" sz="2000" dirty="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未发生并发症或并发症发生后得到及时治疗与处理</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1.9</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护理目标 </a:t>
              </a:r>
              <a:r>
                <a:rPr lang="en-US" altLang="zh-CN" sz="2400" b="1" dirty="0">
                  <a:solidFill>
                    <a:srgbClr val="1F497D"/>
                  </a:solidFill>
                  <a:latin typeface="微软雅黑" pitchFamily="34" charset="-122"/>
                  <a:ea typeface="微软雅黑" pitchFamily="34" charset="-122"/>
                </a:rPr>
                <a:t>(Nursing goal)</a:t>
              </a:r>
            </a:p>
          </p:txBody>
        </p:sp>
      </p:grpSp>
      <p:pic>
        <p:nvPicPr>
          <p:cNvPr id="9" name="图片 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205"/>
          <a:stretch>
            <a:fillRect/>
          </a:stretch>
        </p:blipFill>
        <p:spPr bwMode="auto">
          <a:xfrm>
            <a:off x="8403771" y="2576048"/>
            <a:ext cx="3049134" cy="423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03357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21692" y="1926141"/>
            <a:ext cx="6998500" cy="4708981"/>
          </a:xfrm>
          <a:prstGeom prst="rect">
            <a:avLst/>
          </a:prstGeom>
          <a:ln w="28575">
            <a:noFill/>
          </a:ln>
        </p:spPr>
        <p:txBody>
          <a:bodyPr wrap="square">
            <a:spAutoFit/>
          </a:bodyPr>
          <a:lstStyle/>
          <a:p>
            <a:pPr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1</a:t>
            </a:r>
            <a:r>
              <a:rPr lang="en-US" altLang="zh-CN" sz="2000" b="1" dirty="0" smtClean="0">
                <a:solidFill>
                  <a:srgbClr val="1F497D"/>
                </a:solidFill>
                <a:latin typeface="微软雅黑" pitchFamily="34" charset="-122"/>
                <a:ea typeface="微软雅黑" pitchFamily="34" charset="-122"/>
                <a:cs typeface="+mn-cs"/>
              </a:rPr>
              <a:t>. </a:t>
            </a:r>
            <a:r>
              <a:rPr lang="zh-CN" altLang="en-US" sz="2000" b="1" dirty="0" smtClean="0">
                <a:solidFill>
                  <a:srgbClr val="1F497D"/>
                </a:solidFill>
                <a:latin typeface="微软雅黑" pitchFamily="34" charset="-122"/>
                <a:ea typeface="微软雅黑" pitchFamily="34" charset="-122"/>
                <a:cs typeface="+mn-cs"/>
              </a:rPr>
              <a:t>心理护理</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护理</a:t>
            </a:r>
            <a:r>
              <a:rPr lang="zh-CN" altLang="en-US" sz="2000" dirty="0">
                <a:solidFill>
                  <a:srgbClr val="1F497D"/>
                </a:solidFill>
                <a:latin typeface="微软雅黑" pitchFamily="34" charset="-122"/>
                <a:ea typeface="微软雅黑" pitchFamily="34" charset="-122"/>
                <a:cs typeface="+mn-cs"/>
              </a:rPr>
              <a:t>人员首先要</a:t>
            </a:r>
            <a:r>
              <a:rPr lang="zh-CN" altLang="en-US" sz="2000" dirty="0" smtClean="0">
                <a:solidFill>
                  <a:srgbClr val="1F497D"/>
                </a:solidFill>
                <a:latin typeface="微软雅黑" pitchFamily="34" charset="-122"/>
                <a:ea typeface="微软雅黑" pitchFamily="34" charset="-122"/>
                <a:cs typeface="+mn-cs"/>
              </a:rPr>
              <a:t>与病人</a:t>
            </a:r>
            <a:r>
              <a:rPr lang="zh-CN" altLang="en-US" sz="2000" dirty="0">
                <a:solidFill>
                  <a:srgbClr val="1F497D"/>
                </a:solidFill>
                <a:latin typeface="微软雅黑" pitchFamily="34" charset="-122"/>
                <a:ea typeface="微软雅黑" pitchFamily="34" charset="-122"/>
                <a:cs typeface="+mn-cs"/>
              </a:rPr>
              <a:t>建立良好的护患关系</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多与病人</a:t>
            </a:r>
            <a:r>
              <a:rPr lang="zh-CN" altLang="en-US" sz="2000" dirty="0" smtClean="0">
                <a:solidFill>
                  <a:srgbClr val="1F497D"/>
                </a:solidFill>
                <a:latin typeface="微软雅黑" pitchFamily="34" charset="-122"/>
                <a:ea typeface="微软雅黑" pitchFamily="34" charset="-122"/>
                <a:cs typeface="+mn-cs"/>
              </a:rPr>
              <a:t>交谈</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了解其心理状态</a:t>
            </a:r>
            <a:r>
              <a:rPr lang="en-US" altLang="zh-CN" sz="2000" dirty="0">
                <a:solidFill>
                  <a:srgbClr val="1F497D"/>
                </a:solidFill>
                <a:latin typeface="微软雅黑" pitchFamily="34" charset="-122"/>
                <a:ea typeface="微软雅黑" pitchFamily="34" charset="-122"/>
                <a:cs typeface="+mn-cs"/>
              </a:rPr>
              <a:t>, </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及时</a:t>
            </a:r>
            <a:r>
              <a:rPr lang="zh-CN" altLang="en-US" sz="2000" dirty="0">
                <a:solidFill>
                  <a:srgbClr val="1F497D"/>
                </a:solidFill>
                <a:latin typeface="微软雅黑" pitchFamily="34" charset="-122"/>
                <a:ea typeface="微软雅黑" pitchFamily="34" charset="-122"/>
                <a:cs typeface="+mn-cs"/>
              </a:rPr>
              <a:t>向病人解释</a:t>
            </a:r>
            <a:r>
              <a:rPr lang="zh-CN" altLang="en-US" sz="2000" dirty="0" smtClean="0">
                <a:solidFill>
                  <a:srgbClr val="1F497D"/>
                </a:solidFill>
                <a:latin typeface="微软雅黑" pitchFamily="34" charset="-122"/>
                <a:ea typeface="微软雅黑" pitchFamily="34" charset="-122"/>
                <a:cs typeface="+mn-cs"/>
              </a:rPr>
              <a:t>病情</a:t>
            </a:r>
            <a:r>
              <a:rPr lang="zh-CN" altLang="en-US" sz="2000" dirty="0">
                <a:solidFill>
                  <a:srgbClr val="1F497D"/>
                </a:solidFill>
                <a:latin typeface="微软雅黑" pitchFamily="34" charset="-122"/>
                <a:ea typeface="微软雅黑" pitchFamily="34" charset="-122"/>
                <a:cs typeface="+mn-cs"/>
              </a:rPr>
              <a:t>经过及治疗方案</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减少病人对疾病</a:t>
            </a:r>
            <a:r>
              <a:rPr lang="zh-CN" altLang="en-US" sz="2000" dirty="0" smtClean="0">
                <a:solidFill>
                  <a:srgbClr val="1F497D"/>
                </a:solidFill>
                <a:latin typeface="微软雅黑" pitchFamily="34" charset="-122"/>
                <a:ea typeface="微软雅黑" pitchFamily="34" charset="-122"/>
                <a:cs typeface="+mn-cs"/>
              </a:rPr>
              <a:t>产生</a:t>
            </a:r>
            <a:r>
              <a:rPr lang="zh-CN" altLang="en-US" sz="2000" dirty="0">
                <a:solidFill>
                  <a:srgbClr val="1F497D"/>
                </a:solidFill>
                <a:latin typeface="微软雅黑" pitchFamily="34" charset="-122"/>
                <a:ea typeface="微软雅黑" pitchFamily="34" charset="-122"/>
                <a:cs typeface="+mn-cs"/>
              </a:rPr>
              <a:t>的紧张、焦虑、疑虑和恐惧感</a:t>
            </a:r>
            <a:r>
              <a:rPr lang="en-US" altLang="zh-CN" sz="2000" dirty="0">
                <a:solidFill>
                  <a:srgbClr val="1F497D"/>
                </a:solidFill>
                <a:latin typeface="微软雅黑" pitchFamily="34" charset="-122"/>
                <a:ea typeface="微软雅黑" pitchFamily="34" charset="-122"/>
                <a:cs typeface="+mn-cs"/>
              </a:rPr>
              <a:t>, </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鼓励</a:t>
            </a:r>
            <a:r>
              <a:rPr lang="zh-CN" altLang="en-US" sz="2000" dirty="0">
                <a:solidFill>
                  <a:srgbClr val="1F497D"/>
                </a:solidFill>
                <a:latin typeface="微软雅黑" pitchFamily="34" charset="-122"/>
                <a:ea typeface="微软雅黑" pitchFamily="34" charset="-122"/>
                <a:cs typeface="+mn-cs"/>
              </a:rPr>
              <a:t>其循序渐进的活动</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树立战胜疾病</a:t>
            </a:r>
            <a:r>
              <a:rPr lang="zh-CN" altLang="en-US" sz="2000" dirty="0" smtClean="0">
                <a:solidFill>
                  <a:srgbClr val="1F497D"/>
                </a:solidFill>
                <a:latin typeface="微软雅黑" pitchFamily="34" charset="-122"/>
                <a:ea typeface="微软雅黑" pitchFamily="34" charset="-122"/>
                <a:cs typeface="+mn-cs"/>
              </a:rPr>
              <a:t>的信心。</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en-US" altLang="zh-CN" sz="2000" b="1" dirty="0">
                <a:solidFill>
                  <a:srgbClr val="1F497D"/>
                </a:solidFill>
                <a:latin typeface="微软雅黑" pitchFamily="34" charset="-122"/>
                <a:ea typeface="微软雅黑" pitchFamily="34" charset="-122"/>
              </a:rPr>
              <a:t>2</a:t>
            </a:r>
            <a:r>
              <a:rPr lang="en-US" altLang="zh-CN" sz="2000" b="1" dirty="0" smtClean="0">
                <a:solidFill>
                  <a:srgbClr val="1F497D"/>
                </a:solidFill>
                <a:latin typeface="微软雅黑" pitchFamily="34" charset="-122"/>
                <a:ea typeface="微软雅黑" pitchFamily="34" charset="-122"/>
              </a:rPr>
              <a:t>. </a:t>
            </a:r>
            <a:r>
              <a:rPr lang="zh-CN" altLang="en-US" sz="2000" b="1" dirty="0" smtClean="0">
                <a:solidFill>
                  <a:srgbClr val="1F497D"/>
                </a:solidFill>
                <a:latin typeface="微软雅黑" pitchFamily="34" charset="-122"/>
                <a:ea typeface="微软雅黑" pitchFamily="34" charset="-122"/>
              </a:rPr>
              <a:t>环境</a:t>
            </a:r>
            <a:r>
              <a:rPr lang="zh-CN" altLang="en-US" sz="2000" b="1" dirty="0">
                <a:solidFill>
                  <a:srgbClr val="1F497D"/>
                </a:solidFill>
                <a:latin typeface="微软雅黑" pitchFamily="34" charset="-122"/>
                <a:ea typeface="微软雅黑" pitchFamily="34" charset="-122"/>
              </a:rPr>
              <a:t>与休息</a:t>
            </a:r>
            <a:endParaRPr lang="en-US" altLang="zh-CN" sz="2000" b="1" dirty="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a:solidFill>
                  <a:srgbClr val="1F497D"/>
                </a:solidFill>
                <a:latin typeface="微软雅黑" pitchFamily="34" charset="-122"/>
                <a:ea typeface="微软雅黑" pitchFamily="34" charset="-122"/>
              </a:rPr>
              <a:t>居住环境应安静、阳光充足、通风良好</a:t>
            </a:r>
            <a:endParaRPr lang="en-US" altLang="zh-CN" sz="2000" dirty="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a:solidFill>
                  <a:srgbClr val="1F497D"/>
                </a:solidFill>
                <a:latin typeface="微软雅黑" pitchFamily="34" charset="-122"/>
                <a:ea typeface="微软雅黑" pitchFamily="34" charset="-122"/>
              </a:rPr>
              <a:t>生活有规律、劳逸结合，多晒太阳，注意保暖，避免受凉感冒等。</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8" name="图片 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5591" r="10387" b="5846"/>
          <a:stretch>
            <a:fillRect/>
          </a:stretch>
        </p:blipFill>
        <p:spPr bwMode="auto">
          <a:xfrm>
            <a:off x="-1" y="3910819"/>
            <a:ext cx="3684675" cy="294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785421" y="918284"/>
            <a:ext cx="7035521" cy="608022"/>
            <a:chOff x="3278751" y="1777372"/>
            <a:chExt cx="8308374" cy="608658"/>
          </a:xfrm>
        </p:grpSpPr>
        <p:sp>
          <p:nvSpPr>
            <p:cNvPr id="14" name="矩形 13"/>
            <p:cNvSpPr/>
            <p:nvPr/>
          </p:nvSpPr>
          <p:spPr>
            <a:xfrm>
              <a:off x="3278751" y="1777380"/>
              <a:ext cx="842983"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1.10</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护理措施 </a:t>
              </a:r>
              <a:r>
                <a:rPr lang="en-US" altLang="zh-CN" sz="2400" b="1" dirty="0">
                  <a:solidFill>
                    <a:srgbClr val="1F497D"/>
                  </a:solidFill>
                  <a:latin typeface="微软雅黑" pitchFamily="34" charset="-122"/>
                  <a:ea typeface="微软雅黑" pitchFamily="34" charset="-122"/>
                </a:rPr>
                <a:t>(Nursing measures)</a:t>
              </a:r>
            </a:p>
          </p:txBody>
        </p:sp>
      </p:grpSp>
      <p:sp>
        <p:nvSpPr>
          <p:cNvPr id="5" name="矩形 4"/>
          <p:cNvSpPr/>
          <p:nvPr/>
        </p:nvSpPr>
        <p:spPr>
          <a:xfrm>
            <a:off x="1268426" y="1635613"/>
            <a:ext cx="2031325" cy="581057"/>
          </a:xfrm>
          <a:prstGeom prst="rect">
            <a:avLst/>
          </a:prstGeom>
        </p:spPr>
        <p:txBody>
          <a:bodyPr wrap="none">
            <a:spAutoFit/>
          </a:bodyPr>
          <a:lstStyle/>
          <a:p>
            <a:pPr algn="just" rtl="0" eaLnBrk="1" hangingPunct="1">
              <a:lnSpc>
                <a:spcPct val="150000"/>
              </a:lnSpc>
              <a:defRPr/>
            </a:pPr>
            <a:r>
              <a:rPr lang="zh-CN" altLang="en-US" sz="2400" b="1" dirty="0">
                <a:solidFill>
                  <a:srgbClr val="1F497D"/>
                </a:solidFill>
                <a:latin typeface="微软雅黑" pitchFamily="34" charset="-122"/>
                <a:ea typeface="微软雅黑" pitchFamily="34" charset="-122"/>
              </a:rPr>
              <a:t>一、一般护理</a:t>
            </a:r>
            <a:endParaRPr lang="en-US" altLang="zh-CN" sz="2400" b="1" dirty="0">
              <a:solidFill>
                <a:srgbClr val="1F497D"/>
              </a:solidFill>
              <a:latin typeface="微软雅黑" pitchFamily="34" charset="-122"/>
              <a:ea typeface="微软雅黑" pitchFamily="34" charset="-122"/>
            </a:endParaRPr>
          </a:p>
        </p:txBody>
      </p:sp>
    </p:spTree>
    <p:extLst>
      <p:ext uri="{BB962C8B-B14F-4D97-AF65-F5344CB8AC3E}">
        <p14:creationId xmlns:p14="http://schemas.microsoft.com/office/powerpoint/2010/main" val="119916120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42339" y="2475679"/>
            <a:ext cx="7275367" cy="2862322"/>
          </a:xfrm>
          <a:prstGeom prst="rect">
            <a:avLst/>
          </a:prstGeom>
          <a:ln w="28575">
            <a:noFill/>
          </a:ln>
        </p:spPr>
        <p:txBody>
          <a:bodyPr wrap="square">
            <a:spAutoFit/>
          </a:bodyPr>
          <a:lstStyle/>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3</a:t>
            </a:r>
            <a:r>
              <a:rPr lang="en-US" altLang="zh-CN" sz="2000" b="1" dirty="0" smtClean="0">
                <a:solidFill>
                  <a:srgbClr val="1F497D"/>
                </a:solidFill>
                <a:latin typeface="微软雅黑" pitchFamily="34" charset="-122"/>
                <a:ea typeface="微软雅黑" pitchFamily="34" charset="-122"/>
                <a:cs typeface="+mn-cs"/>
              </a:rPr>
              <a:t>. </a:t>
            </a:r>
            <a:r>
              <a:rPr lang="zh-CN" altLang="en-US" sz="2000" b="1" dirty="0" smtClean="0">
                <a:solidFill>
                  <a:srgbClr val="1F497D"/>
                </a:solidFill>
                <a:latin typeface="微软雅黑" pitchFamily="34" charset="-122"/>
                <a:ea typeface="微软雅黑" pitchFamily="34" charset="-122"/>
                <a:cs typeface="+mn-cs"/>
              </a:rPr>
              <a:t>饮食护理</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戒酒</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低脂高蛋白高糖类高维生素易消化饮食</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出现</a:t>
            </a:r>
            <a:r>
              <a:rPr lang="zh-CN" altLang="en-US" sz="2000" dirty="0">
                <a:solidFill>
                  <a:srgbClr val="1F497D"/>
                </a:solidFill>
                <a:latin typeface="微软雅黑" pitchFamily="34" charset="-122"/>
                <a:ea typeface="微软雅黑" pitchFamily="34" charset="-122"/>
              </a:rPr>
              <a:t>肠腔胀气的</a:t>
            </a:r>
            <a:r>
              <a:rPr lang="zh-CN" altLang="en-US" sz="2000" dirty="0" smtClean="0">
                <a:solidFill>
                  <a:srgbClr val="1F497D"/>
                </a:solidFill>
                <a:latin typeface="微软雅黑" pitchFamily="34" charset="-122"/>
                <a:ea typeface="微软雅黑" pitchFamily="34" charset="-122"/>
              </a:rPr>
              <a:t>患者可</a:t>
            </a:r>
            <a:r>
              <a:rPr lang="zh-CN" altLang="en-US" sz="2000" dirty="0">
                <a:solidFill>
                  <a:srgbClr val="1F497D"/>
                </a:solidFill>
                <a:latin typeface="微软雅黑" pitchFamily="34" charset="-122"/>
                <a:ea typeface="微软雅黑" pitchFamily="34" charset="-122"/>
              </a:rPr>
              <a:t>采取腹部顺时针按摩促进肠道蠕动。 </a:t>
            </a:r>
            <a:endParaRPr lang="en-US" altLang="zh-CN" sz="2000" dirty="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a:solidFill>
                  <a:srgbClr val="1F497D"/>
                </a:solidFill>
                <a:latin typeface="微软雅黑" pitchFamily="34" charset="-122"/>
                <a:ea typeface="微软雅黑" pitchFamily="34" charset="-122"/>
              </a:rPr>
              <a:t>出现</a:t>
            </a:r>
            <a:r>
              <a:rPr lang="zh-CN" altLang="en-US" sz="2000" dirty="0" smtClean="0">
                <a:solidFill>
                  <a:srgbClr val="1F497D"/>
                </a:solidFill>
                <a:latin typeface="微软雅黑" pitchFamily="34" charset="-122"/>
                <a:ea typeface="微软雅黑" pitchFamily="34" charset="-122"/>
              </a:rPr>
              <a:t>腹泻的患者要</a:t>
            </a:r>
            <a:r>
              <a:rPr lang="zh-CN" altLang="en-US" sz="2000" dirty="0">
                <a:solidFill>
                  <a:srgbClr val="1F497D"/>
                </a:solidFill>
                <a:latin typeface="微软雅黑" pitchFamily="34" charset="-122"/>
                <a:ea typeface="微软雅黑" pitchFamily="34" charset="-122"/>
              </a:rPr>
              <a:t>及时补</a:t>
            </a:r>
            <a:r>
              <a:rPr lang="zh-CN" altLang="en-US" sz="2000" dirty="0" smtClean="0">
                <a:solidFill>
                  <a:srgbClr val="1F497D"/>
                </a:solidFill>
                <a:latin typeface="微软雅黑" pitchFamily="34" charset="-122"/>
                <a:ea typeface="微软雅黑" pitchFamily="34" charset="-122"/>
              </a:rPr>
              <a:t>钾，</a:t>
            </a:r>
            <a:r>
              <a:rPr lang="zh-CN" altLang="en-US" sz="2000" dirty="0">
                <a:solidFill>
                  <a:srgbClr val="1F497D"/>
                </a:solidFill>
                <a:latin typeface="微软雅黑" pitchFamily="34" charset="-122"/>
                <a:ea typeface="微软雅黑" pitchFamily="34" charset="-122"/>
              </a:rPr>
              <a:t>避免进食油腻食物。 </a:t>
            </a:r>
            <a:endParaRPr lang="en-US" altLang="zh-CN" sz="2000" dirty="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出现便秘的患者及时</a:t>
            </a:r>
            <a:r>
              <a:rPr lang="zh-CN" altLang="en-US" sz="2000" dirty="0">
                <a:solidFill>
                  <a:srgbClr val="1F497D"/>
                </a:solidFill>
                <a:latin typeface="微软雅黑" pitchFamily="34" charset="-122"/>
                <a:ea typeface="微软雅黑" pitchFamily="34" charset="-122"/>
              </a:rPr>
              <a:t>的调整</a:t>
            </a:r>
            <a:r>
              <a:rPr lang="zh-CN" altLang="en-US" sz="2000" dirty="0" smtClean="0">
                <a:solidFill>
                  <a:srgbClr val="1F497D"/>
                </a:solidFill>
                <a:latin typeface="微软雅黑" pitchFamily="34" charset="-122"/>
                <a:ea typeface="微软雅黑" pitchFamily="34" charset="-122"/>
              </a:rPr>
              <a:t>饮食多</a:t>
            </a:r>
            <a:r>
              <a:rPr lang="zh-CN" altLang="en-US" sz="2000" dirty="0">
                <a:solidFill>
                  <a:srgbClr val="1F497D"/>
                </a:solidFill>
                <a:latin typeface="微软雅黑" pitchFamily="34" charset="-122"/>
                <a:ea typeface="微软雅黑" pitchFamily="34" charset="-122"/>
              </a:rPr>
              <a:t>喝水，多吃蔬菜水果</a:t>
            </a:r>
            <a:r>
              <a:rPr lang="zh-CN" altLang="en-US" sz="2000" dirty="0" smtClean="0">
                <a:solidFill>
                  <a:srgbClr val="1F497D"/>
                </a:solidFill>
                <a:latin typeface="微软雅黑" pitchFamily="34" charset="-122"/>
                <a:ea typeface="微软雅黑" pitchFamily="34" charset="-122"/>
              </a:rPr>
              <a:t>。</a:t>
            </a:r>
            <a:endParaRPr lang="en-US" altLang="zh-CN" sz="2000" dirty="0">
              <a:solidFill>
                <a:srgbClr val="1F497D"/>
              </a:solidFill>
              <a:latin typeface="微软雅黑" pitchFamily="34" charset="-122"/>
              <a:ea typeface="微软雅黑" pitchFamily="34" charset="-122"/>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842983"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1.10</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护理措施 </a:t>
              </a:r>
              <a:r>
                <a:rPr lang="en-US" altLang="zh-CN" sz="2400" b="1" dirty="0">
                  <a:solidFill>
                    <a:srgbClr val="1F497D"/>
                  </a:solidFill>
                  <a:latin typeface="微软雅黑" pitchFamily="34" charset="-122"/>
                  <a:ea typeface="微软雅黑" pitchFamily="34" charset="-122"/>
                </a:rPr>
                <a:t>(Nursing measures)</a:t>
              </a:r>
            </a:p>
          </p:txBody>
        </p:sp>
      </p:grpSp>
      <p:pic>
        <p:nvPicPr>
          <p:cNvPr id="9" name="图片 8"/>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3591" y="4127492"/>
            <a:ext cx="3524837" cy="2730508"/>
          </a:xfrm>
          <a:prstGeom prst="rect">
            <a:avLst/>
          </a:prstGeom>
        </p:spPr>
      </p:pic>
      <p:sp>
        <p:nvSpPr>
          <p:cNvPr id="11" name="矩形 10"/>
          <p:cNvSpPr/>
          <p:nvPr/>
        </p:nvSpPr>
        <p:spPr>
          <a:xfrm>
            <a:off x="1268426" y="1635613"/>
            <a:ext cx="2031325" cy="581057"/>
          </a:xfrm>
          <a:prstGeom prst="rect">
            <a:avLst/>
          </a:prstGeom>
        </p:spPr>
        <p:txBody>
          <a:bodyPr wrap="none">
            <a:spAutoFit/>
          </a:bodyPr>
          <a:lstStyle/>
          <a:p>
            <a:pPr algn="just" rtl="0" eaLnBrk="1" hangingPunct="1">
              <a:lnSpc>
                <a:spcPct val="150000"/>
              </a:lnSpc>
              <a:defRPr/>
            </a:pPr>
            <a:r>
              <a:rPr lang="zh-CN" altLang="en-US" sz="2400" b="1" dirty="0">
                <a:solidFill>
                  <a:srgbClr val="1F497D"/>
                </a:solidFill>
                <a:latin typeface="微软雅黑" pitchFamily="34" charset="-122"/>
                <a:ea typeface="微软雅黑" pitchFamily="34" charset="-122"/>
              </a:rPr>
              <a:t>一、一般护理</a:t>
            </a:r>
            <a:endParaRPr lang="en-US" altLang="zh-CN" sz="2400" b="1" dirty="0">
              <a:solidFill>
                <a:srgbClr val="1F497D"/>
              </a:solidFill>
              <a:latin typeface="微软雅黑" pitchFamily="34" charset="-122"/>
              <a:ea typeface="微软雅黑" pitchFamily="34" charset="-122"/>
            </a:endParaRPr>
          </a:p>
        </p:txBody>
      </p:sp>
    </p:spTree>
    <p:extLst>
      <p:ext uri="{BB962C8B-B14F-4D97-AF65-F5344CB8AC3E}">
        <p14:creationId xmlns:p14="http://schemas.microsoft.com/office/powerpoint/2010/main" val="37506861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69197" y="2552926"/>
            <a:ext cx="5519718" cy="2862322"/>
          </a:xfrm>
          <a:prstGeom prst="rect">
            <a:avLst/>
          </a:prstGeom>
          <a:ln w="28575">
            <a:noFill/>
          </a:ln>
        </p:spPr>
        <p:txBody>
          <a:bodyPr wrap="square">
            <a:spAutoFit/>
          </a:bodyPr>
          <a:lstStyle/>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1</a:t>
            </a:r>
            <a:r>
              <a:rPr lang="en-US" altLang="zh-CN" sz="2000" b="1" dirty="0" smtClean="0">
                <a:solidFill>
                  <a:srgbClr val="1F497D"/>
                </a:solidFill>
                <a:latin typeface="微软雅黑" pitchFamily="34" charset="-122"/>
                <a:ea typeface="微软雅黑" pitchFamily="34" charset="-122"/>
                <a:cs typeface="+mn-cs"/>
              </a:rPr>
              <a:t>. </a:t>
            </a:r>
            <a:r>
              <a:rPr lang="zh-CN" altLang="en-US" sz="2000" b="1" dirty="0" smtClean="0">
                <a:solidFill>
                  <a:srgbClr val="1F497D"/>
                </a:solidFill>
                <a:latin typeface="微软雅黑" pitchFamily="34" charset="-122"/>
                <a:ea typeface="微软雅黑" pitchFamily="34" charset="-122"/>
                <a:cs typeface="+mn-cs"/>
              </a:rPr>
              <a:t>皮肤瘙痒的护理</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评估瘙痒范围和程度</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教育患者勤剪指甲，勿用力挠，避免感染</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穿纯棉内衣</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用温开水或炉甘石洗剂擦洗皮肤</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可服用熊去氧胆酸减轻淤胆，从而减轻瘙痒</a:t>
            </a:r>
            <a:endParaRPr lang="en-US" altLang="zh-CN" sz="2000" dirty="0" smtClean="0">
              <a:solidFill>
                <a:srgbClr val="1F497D"/>
              </a:solidFill>
              <a:latin typeface="微软雅黑" pitchFamily="34" charset="-122"/>
              <a:ea typeface="微软雅黑" pitchFamily="34" charset="-122"/>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842983"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1.10</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护理措施 </a:t>
              </a:r>
              <a:r>
                <a:rPr lang="en-US" altLang="zh-CN" sz="2400" b="1" dirty="0">
                  <a:solidFill>
                    <a:srgbClr val="1F497D"/>
                  </a:solidFill>
                  <a:latin typeface="微软雅黑" pitchFamily="34" charset="-122"/>
                  <a:ea typeface="微软雅黑" pitchFamily="34" charset="-122"/>
                </a:rPr>
                <a:t>(Nursing measures)</a:t>
              </a: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97" y="2665467"/>
            <a:ext cx="4625746" cy="2852733"/>
          </a:xfrm>
          <a:prstGeom prst="rect">
            <a:avLst/>
          </a:prstGeom>
          <a:ln>
            <a:noFill/>
          </a:ln>
          <a:effectLst>
            <a:softEdge rad="112500"/>
          </a:effectLst>
        </p:spPr>
      </p:pic>
      <p:sp>
        <p:nvSpPr>
          <p:cNvPr id="9" name="矩形 8"/>
          <p:cNvSpPr/>
          <p:nvPr/>
        </p:nvSpPr>
        <p:spPr>
          <a:xfrm>
            <a:off x="1268426" y="1635613"/>
            <a:ext cx="2031325" cy="581057"/>
          </a:xfrm>
          <a:prstGeom prst="rect">
            <a:avLst/>
          </a:prstGeom>
        </p:spPr>
        <p:txBody>
          <a:bodyPr wrap="none">
            <a:spAutoFit/>
          </a:bodyPr>
          <a:lstStyle/>
          <a:p>
            <a:pPr algn="just" rtl="0" eaLnBrk="1" hangingPunct="1">
              <a:lnSpc>
                <a:spcPct val="150000"/>
              </a:lnSpc>
              <a:defRPr/>
            </a:pPr>
            <a:r>
              <a:rPr lang="zh-CN" altLang="en-US" sz="2400" b="1" dirty="0">
                <a:solidFill>
                  <a:srgbClr val="1F497D"/>
                </a:solidFill>
                <a:latin typeface="微软雅黑" pitchFamily="34" charset="-122"/>
                <a:ea typeface="微软雅黑" pitchFamily="34" charset="-122"/>
              </a:rPr>
              <a:t>二、专科护理</a:t>
            </a:r>
          </a:p>
        </p:txBody>
      </p:sp>
    </p:spTree>
    <p:extLst>
      <p:ext uri="{BB962C8B-B14F-4D97-AF65-F5344CB8AC3E}">
        <p14:creationId xmlns:p14="http://schemas.microsoft.com/office/powerpoint/2010/main" val="315742084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22138" y="2349224"/>
            <a:ext cx="5592290" cy="3323987"/>
          </a:xfrm>
          <a:prstGeom prst="rect">
            <a:avLst/>
          </a:prstGeom>
          <a:ln w="28575">
            <a:noFill/>
          </a:ln>
        </p:spPr>
        <p:txBody>
          <a:bodyPr wrap="square">
            <a:spAutoFit/>
          </a:bodyPr>
          <a:lstStyle/>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2</a:t>
            </a:r>
            <a:r>
              <a:rPr lang="en-US" altLang="zh-CN" sz="2000" b="1" dirty="0" smtClean="0">
                <a:solidFill>
                  <a:srgbClr val="1F497D"/>
                </a:solidFill>
                <a:latin typeface="微软雅黑" pitchFamily="34" charset="-122"/>
                <a:ea typeface="微软雅黑" pitchFamily="34" charset="-122"/>
                <a:cs typeface="+mn-cs"/>
              </a:rPr>
              <a:t>.</a:t>
            </a:r>
            <a:r>
              <a:rPr lang="zh-CN" altLang="en-US" sz="2000" b="1" dirty="0" smtClean="0">
                <a:solidFill>
                  <a:srgbClr val="1F497D"/>
                </a:solidFill>
                <a:latin typeface="微软雅黑" pitchFamily="34" charset="-122"/>
                <a:ea typeface="微软雅黑" pitchFamily="34" charset="-122"/>
                <a:cs typeface="+mn-cs"/>
              </a:rPr>
              <a:t>腹胀的护理</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评估腹胀的程度及可能诱因</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注意患者出入量</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鼓励患者少食多餐</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减少产气食物的摄入，适当运动</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观察大便的性状</a:t>
            </a:r>
            <a:endParaRPr lang="en-US" altLang="zh-CN" sz="2000" dirty="0" smtClean="0">
              <a:solidFill>
                <a:srgbClr val="1F497D"/>
              </a:solidFill>
              <a:latin typeface="微软雅黑" pitchFamily="34" charset="-122"/>
              <a:ea typeface="微软雅黑" pitchFamily="34" charset="-122"/>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观察患者神志状况、生命体征及电解质情况</a:t>
            </a:r>
            <a:endParaRPr lang="en-US" altLang="zh-CN" sz="2000" dirty="0" smtClean="0">
              <a:solidFill>
                <a:srgbClr val="1F497D"/>
              </a:solidFill>
              <a:latin typeface="微软雅黑" pitchFamily="34" charset="-122"/>
              <a:ea typeface="微软雅黑" pitchFamily="34" charset="-122"/>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842983"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1.10</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护理措施 </a:t>
              </a:r>
              <a:r>
                <a:rPr lang="en-US" altLang="zh-CN" sz="2400" b="1" dirty="0">
                  <a:solidFill>
                    <a:srgbClr val="1F497D"/>
                  </a:solidFill>
                  <a:latin typeface="微软雅黑" pitchFamily="34" charset="-122"/>
                  <a:ea typeface="微软雅黑" pitchFamily="34" charset="-122"/>
                </a:rPr>
                <a:t>(Nursing measures)</a:t>
              </a: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5443" y="2275998"/>
            <a:ext cx="3532842" cy="3799015"/>
          </a:xfrm>
          <a:prstGeom prst="rect">
            <a:avLst/>
          </a:prstGeom>
          <a:ln>
            <a:noFill/>
          </a:ln>
          <a:effectLst>
            <a:softEdge rad="112500"/>
          </a:effectLst>
        </p:spPr>
      </p:pic>
      <p:sp>
        <p:nvSpPr>
          <p:cNvPr id="9" name="矩形 8"/>
          <p:cNvSpPr/>
          <p:nvPr/>
        </p:nvSpPr>
        <p:spPr>
          <a:xfrm>
            <a:off x="1268426" y="1635613"/>
            <a:ext cx="2031325" cy="581057"/>
          </a:xfrm>
          <a:prstGeom prst="rect">
            <a:avLst/>
          </a:prstGeom>
        </p:spPr>
        <p:txBody>
          <a:bodyPr wrap="none">
            <a:spAutoFit/>
          </a:bodyPr>
          <a:lstStyle/>
          <a:p>
            <a:pPr algn="just" rtl="0" eaLnBrk="1" hangingPunct="1">
              <a:lnSpc>
                <a:spcPct val="150000"/>
              </a:lnSpc>
              <a:defRPr/>
            </a:pPr>
            <a:r>
              <a:rPr lang="zh-CN" altLang="en-US" sz="2400" b="1" dirty="0">
                <a:solidFill>
                  <a:srgbClr val="1F497D"/>
                </a:solidFill>
                <a:latin typeface="微软雅黑" pitchFamily="34" charset="-122"/>
                <a:ea typeface="微软雅黑" pitchFamily="34" charset="-122"/>
              </a:rPr>
              <a:t>二、专科护理</a:t>
            </a:r>
          </a:p>
        </p:txBody>
      </p:sp>
    </p:spTree>
    <p:extLst>
      <p:ext uri="{BB962C8B-B14F-4D97-AF65-F5344CB8AC3E}">
        <p14:creationId xmlns:p14="http://schemas.microsoft.com/office/powerpoint/2010/main" val="9124113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8426" y="2489393"/>
            <a:ext cx="5639047" cy="2862322"/>
          </a:xfrm>
          <a:prstGeom prst="rect">
            <a:avLst/>
          </a:prstGeom>
          <a:ln w="28575">
            <a:noFill/>
          </a:ln>
        </p:spPr>
        <p:txBody>
          <a:bodyPr wrap="square">
            <a:spAutoFit/>
          </a:bodyPr>
          <a:lstStyle/>
          <a:p>
            <a:pPr lvl="0" algn="just" rtl="0" eaLnBrk="1" hangingPunct="1">
              <a:lnSpc>
                <a:spcPct val="150000"/>
              </a:lnSpc>
              <a:defRPr/>
            </a:pPr>
            <a:r>
              <a:rPr lang="en-US" altLang="zh-CN" sz="2000" b="1" dirty="0" smtClean="0">
                <a:solidFill>
                  <a:srgbClr val="1F497D"/>
                </a:solidFill>
                <a:latin typeface="微软雅黑" pitchFamily="34" charset="-122"/>
                <a:ea typeface="微软雅黑" pitchFamily="34" charset="-122"/>
                <a:cs typeface="+mn-cs"/>
              </a:rPr>
              <a:t>3. </a:t>
            </a:r>
            <a:r>
              <a:rPr lang="zh-CN" altLang="en-US" sz="2000" b="1" dirty="0" smtClean="0">
                <a:solidFill>
                  <a:srgbClr val="1F497D"/>
                </a:solidFill>
                <a:latin typeface="微软雅黑" pitchFamily="34" charset="-122"/>
                <a:ea typeface="微软雅黑" pitchFamily="34" charset="-122"/>
                <a:cs typeface="+mn-cs"/>
              </a:rPr>
              <a:t>并发症的处理及护理</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消化道出血：注意观察生命体征，记录呕血或便血量，积极处理消化道出血，必要时给予输血；积极寻找诱因，解除诱因</a:t>
            </a:r>
            <a:endParaRPr lang="en-US" altLang="zh-CN" sz="2000" dirty="0" smtClean="0">
              <a:solidFill>
                <a:srgbClr val="1F497D"/>
              </a:solidFill>
              <a:latin typeface="微软雅黑" pitchFamily="34" charset="-122"/>
              <a:ea typeface="微软雅黑" pitchFamily="34" charset="-122"/>
            </a:endParaRPr>
          </a:p>
          <a:p>
            <a:pPr marL="45720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rPr>
              <a:t>肝性脑病：密切观察及评估患者神志情况，</a:t>
            </a:r>
            <a:r>
              <a:rPr lang="zh-CN" altLang="en-US" sz="2000" dirty="0">
                <a:solidFill>
                  <a:srgbClr val="1F497D"/>
                </a:solidFill>
                <a:latin typeface="微软雅黑" pitchFamily="34" charset="-122"/>
                <a:ea typeface="微软雅黑" pitchFamily="34" charset="-122"/>
              </a:rPr>
              <a:t>积极寻找诱因，解除</a:t>
            </a:r>
            <a:r>
              <a:rPr lang="zh-CN" altLang="en-US" sz="2000" dirty="0" smtClean="0">
                <a:solidFill>
                  <a:srgbClr val="1F497D"/>
                </a:solidFill>
                <a:latin typeface="微软雅黑" pitchFamily="34" charset="-122"/>
                <a:ea typeface="微软雅黑" pitchFamily="34" charset="-122"/>
              </a:rPr>
              <a:t>诱因；积极治疗肝病</a:t>
            </a:r>
            <a:endParaRPr lang="en-US" altLang="zh-CN" sz="2000" dirty="0">
              <a:solidFill>
                <a:srgbClr val="1F497D"/>
              </a:solidFill>
              <a:latin typeface="微软雅黑" pitchFamily="34" charset="-122"/>
              <a:ea typeface="微软雅黑" pitchFamily="34" charset="-122"/>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4"/>
            <a:ext cx="7035521" cy="608022"/>
            <a:chOff x="3278751" y="1777372"/>
            <a:chExt cx="8308374" cy="608658"/>
          </a:xfrm>
        </p:grpSpPr>
        <p:sp>
          <p:nvSpPr>
            <p:cNvPr id="13" name="矩形 12"/>
            <p:cNvSpPr/>
            <p:nvPr/>
          </p:nvSpPr>
          <p:spPr>
            <a:xfrm>
              <a:off x="3278751" y="1777380"/>
              <a:ext cx="842983"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1.10</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2"/>
              <a:ext cx="7465391" cy="585387"/>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护理措施 </a:t>
              </a:r>
              <a:r>
                <a:rPr lang="en-US" altLang="zh-CN" sz="2400" b="1" dirty="0">
                  <a:solidFill>
                    <a:srgbClr val="1F497D"/>
                  </a:solidFill>
                  <a:latin typeface="微软雅黑" pitchFamily="34" charset="-122"/>
                  <a:ea typeface="微软雅黑" pitchFamily="34" charset="-122"/>
                </a:rPr>
                <a:t>(Nursing measures)</a:t>
              </a:r>
            </a:p>
          </p:txBody>
        </p:sp>
      </p:grpSp>
      <p:pic>
        <p:nvPicPr>
          <p:cNvPr id="2" name="图片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25673" y="2658205"/>
            <a:ext cx="5148116" cy="3432077"/>
          </a:xfrm>
          <a:prstGeom prst="rect">
            <a:avLst/>
          </a:prstGeom>
        </p:spPr>
      </p:pic>
      <p:sp>
        <p:nvSpPr>
          <p:cNvPr id="9" name="矩形 8"/>
          <p:cNvSpPr/>
          <p:nvPr/>
        </p:nvSpPr>
        <p:spPr>
          <a:xfrm>
            <a:off x="1268426" y="1635613"/>
            <a:ext cx="2031325" cy="581057"/>
          </a:xfrm>
          <a:prstGeom prst="rect">
            <a:avLst/>
          </a:prstGeom>
        </p:spPr>
        <p:txBody>
          <a:bodyPr wrap="none">
            <a:spAutoFit/>
          </a:bodyPr>
          <a:lstStyle/>
          <a:p>
            <a:pPr algn="just" rtl="0" eaLnBrk="1" hangingPunct="1">
              <a:lnSpc>
                <a:spcPct val="150000"/>
              </a:lnSpc>
              <a:defRPr/>
            </a:pPr>
            <a:r>
              <a:rPr lang="zh-CN" altLang="en-US" sz="2400" b="1" dirty="0">
                <a:solidFill>
                  <a:srgbClr val="1F497D"/>
                </a:solidFill>
                <a:latin typeface="微软雅黑" pitchFamily="34" charset="-122"/>
                <a:ea typeface="微软雅黑" pitchFamily="34" charset="-122"/>
              </a:rPr>
              <a:t>二、专科护理</a:t>
            </a:r>
          </a:p>
        </p:txBody>
      </p:sp>
    </p:spTree>
    <p:extLst>
      <p:ext uri="{BB962C8B-B14F-4D97-AF65-F5344CB8AC3E}">
        <p14:creationId xmlns:p14="http://schemas.microsoft.com/office/powerpoint/2010/main" val="41206986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45299" y="2139606"/>
            <a:ext cx="6741567" cy="4247317"/>
          </a:xfrm>
          <a:prstGeom prst="rect">
            <a:avLst/>
          </a:prstGeom>
          <a:ln w="28575">
            <a:noFill/>
          </a:ln>
        </p:spPr>
        <p:txBody>
          <a:bodyPr wrap="square">
            <a:spAutoFit/>
          </a:bodyPr>
          <a:lstStyle/>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主诉：</a:t>
            </a:r>
            <a:r>
              <a:rPr lang="zh-CN" altLang="en-US" sz="2000" dirty="0" smtClean="0">
                <a:solidFill>
                  <a:srgbClr val="1F497D"/>
                </a:solidFill>
                <a:latin typeface="微软雅黑" pitchFamily="34" charset="-122"/>
                <a:ea typeface="微软雅黑" pitchFamily="34" charset="-122"/>
                <a:cs typeface="+mn-cs"/>
              </a:rPr>
              <a:t>反复发热</a:t>
            </a:r>
            <a:r>
              <a:rPr lang="en-US" altLang="zh-CN" sz="2000" dirty="0" smtClean="0">
                <a:solidFill>
                  <a:srgbClr val="1F497D"/>
                </a:solidFill>
                <a:latin typeface="微软雅黑" pitchFamily="34" charset="-122"/>
                <a:ea typeface="微软雅黑" pitchFamily="34" charset="-122"/>
                <a:cs typeface="+mn-cs"/>
              </a:rPr>
              <a:t>2</a:t>
            </a:r>
            <a:r>
              <a:rPr lang="zh-CN" altLang="en-US" sz="2000" dirty="0" smtClean="0">
                <a:solidFill>
                  <a:srgbClr val="1F497D"/>
                </a:solidFill>
                <a:latin typeface="微软雅黑" pitchFamily="34" charset="-122"/>
                <a:ea typeface="微软雅黑" pitchFamily="34" charset="-122"/>
                <a:cs typeface="+mn-cs"/>
              </a:rPr>
              <a:t>月余</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现病史摘要：</a:t>
            </a:r>
            <a:r>
              <a:rPr lang="zh-CN" altLang="en-US" sz="2000" dirty="0" smtClean="0">
                <a:solidFill>
                  <a:srgbClr val="1F497D"/>
                </a:solidFill>
                <a:latin typeface="微软雅黑" pitchFamily="34" charset="-122"/>
                <a:ea typeface="微软雅黑" pitchFamily="34" charset="-122"/>
                <a:cs typeface="+mn-cs"/>
              </a:rPr>
              <a:t>患者</a:t>
            </a:r>
            <a:r>
              <a:rPr lang="en-US" altLang="zh-CN" sz="2000" dirty="0" smtClean="0">
                <a:solidFill>
                  <a:srgbClr val="1F497D"/>
                </a:solidFill>
                <a:latin typeface="微软雅黑" pitchFamily="34" charset="-122"/>
                <a:ea typeface="微软雅黑" pitchFamily="34" charset="-122"/>
                <a:cs typeface="+mn-cs"/>
              </a:rPr>
              <a:t>2</a:t>
            </a:r>
            <a:r>
              <a:rPr lang="zh-CN" altLang="en-US" sz="2000" dirty="0" smtClean="0">
                <a:solidFill>
                  <a:srgbClr val="1F497D"/>
                </a:solidFill>
                <a:latin typeface="微软雅黑" pitchFamily="34" charset="-122"/>
                <a:ea typeface="微软雅黑" pitchFamily="34" charset="-122"/>
                <a:cs typeface="+mn-cs"/>
              </a:rPr>
              <a:t>月前无明显诱因下出现发热，伴有畏寒、寒战，最高体温</a:t>
            </a:r>
            <a:r>
              <a:rPr lang="en-US" altLang="zh-CN" sz="2000" dirty="0" smtClean="0">
                <a:solidFill>
                  <a:srgbClr val="1F497D"/>
                </a:solidFill>
                <a:latin typeface="微软雅黑" pitchFamily="34" charset="-122"/>
                <a:ea typeface="微软雅黑" pitchFamily="34" charset="-122"/>
                <a:cs typeface="+mn-cs"/>
              </a:rPr>
              <a:t>40</a:t>
            </a:r>
            <a:r>
              <a:rPr lang="zh-CN" altLang="en-US" sz="2000" dirty="0" smtClean="0">
                <a:solidFill>
                  <a:srgbClr val="1F497D"/>
                </a:solidFill>
                <a:latin typeface="微软雅黑" pitchFamily="34" charset="-122"/>
                <a:ea typeface="微软雅黑" pitchFamily="34" charset="-122"/>
                <a:cs typeface="+mn-cs"/>
              </a:rPr>
              <a:t>℃。当时无关节痛。偶有咳嗽咳痰。无尿频尿痛无腹泻；于</a:t>
            </a:r>
            <a:r>
              <a:rPr lang="en-US" altLang="zh-CN" sz="2000" dirty="0" smtClean="0">
                <a:solidFill>
                  <a:srgbClr val="1F497D"/>
                </a:solidFill>
                <a:latin typeface="微软雅黑" pitchFamily="34" charset="-122"/>
                <a:ea typeface="微软雅黑" pitchFamily="34" charset="-122"/>
                <a:cs typeface="+mn-cs"/>
              </a:rPr>
              <a:t>2015</a:t>
            </a:r>
            <a:r>
              <a:rPr lang="zh-CN" altLang="en-US" sz="2000" dirty="0" smtClean="0">
                <a:solidFill>
                  <a:srgbClr val="1F497D"/>
                </a:solidFill>
                <a:latin typeface="微软雅黑" pitchFamily="34" charset="-122"/>
                <a:ea typeface="微软雅黑" pitchFamily="34" charset="-122"/>
                <a:cs typeface="+mn-cs"/>
              </a:rPr>
              <a:t>年</a:t>
            </a:r>
            <a:r>
              <a:rPr lang="en-US" altLang="zh-CN" sz="2000" dirty="0" smtClean="0">
                <a:solidFill>
                  <a:srgbClr val="1F497D"/>
                </a:solidFill>
                <a:latin typeface="微软雅黑" pitchFamily="34" charset="-122"/>
                <a:ea typeface="微软雅黑" pitchFamily="34" charset="-122"/>
                <a:cs typeface="+mn-cs"/>
              </a:rPr>
              <a:t>11</a:t>
            </a:r>
            <a:r>
              <a:rPr lang="zh-CN" altLang="en-US" sz="2000" dirty="0" smtClean="0">
                <a:solidFill>
                  <a:srgbClr val="1F497D"/>
                </a:solidFill>
                <a:latin typeface="微软雅黑" pitchFamily="34" charset="-122"/>
                <a:ea typeface="微软雅黑" pitchFamily="34" charset="-122"/>
                <a:cs typeface="+mn-cs"/>
              </a:rPr>
              <a:t>月至“德宏州医院”就诊，考虑“肺结核”并予以抗结核治疗。患者病情无明显好转。遂予加用泼尼松片，患者体温将至正常。减药后患者体温逐渐上升至</a:t>
            </a:r>
            <a:r>
              <a:rPr lang="en-US" altLang="zh-CN" sz="2000" dirty="0" smtClean="0">
                <a:solidFill>
                  <a:srgbClr val="1F497D"/>
                </a:solidFill>
                <a:latin typeface="微软雅黑" pitchFamily="34" charset="-122"/>
                <a:ea typeface="微软雅黑" pitchFamily="34" charset="-122"/>
                <a:cs typeface="+mn-cs"/>
              </a:rPr>
              <a:t>39.4</a:t>
            </a:r>
            <a:r>
              <a:rPr lang="zh-CN" altLang="en-US" sz="2000" dirty="0" smtClean="0">
                <a:solidFill>
                  <a:srgbClr val="1F497D"/>
                </a:solidFill>
                <a:latin typeface="微软雅黑" pitchFamily="34" charset="-122"/>
                <a:ea typeface="微软雅黑" pitchFamily="34" charset="-122"/>
                <a:cs typeface="+mn-cs"/>
              </a:rPr>
              <a:t>℃。遂来我院门诊。血常规：白细胞 </a:t>
            </a:r>
            <a:r>
              <a:rPr lang="en-US" altLang="zh-CN" sz="2000" dirty="0" smtClean="0">
                <a:solidFill>
                  <a:srgbClr val="1F497D"/>
                </a:solidFill>
                <a:latin typeface="微软雅黑" pitchFamily="34" charset="-122"/>
                <a:ea typeface="微软雅黑" pitchFamily="34" charset="-122"/>
                <a:cs typeface="+mn-cs"/>
              </a:rPr>
              <a:t>3.34x10^9/L</a:t>
            </a:r>
            <a:r>
              <a:rPr lang="zh-CN" altLang="en-US" sz="2000" dirty="0" smtClean="0">
                <a:solidFill>
                  <a:srgbClr val="1F497D"/>
                </a:solidFill>
                <a:latin typeface="微软雅黑" pitchFamily="34" charset="-122"/>
                <a:ea typeface="微软雅黑" pitchFamily="34" charset="-122"/>
                <a:cs typeface="+mn-cs"/>
              </a:rPr>
              <a:t>。考虑</a:t>
            </a:r>
            <a:r>
              <a:rPr lang="en-US" altLang="zh-CN" sz="2000" dirty="0" smtClean="0">
                <a:solidFill>
                  <a:srgbClr val="1F497D"/>
                </a:solidFill>
                <a:latin typeface="微软雅黑" pitchFamily="34" charset="-122"/>
                <a:ea typeface="微软雅黑" pitchFamily="34" charset="-122"/>
                <a:cs typeface="+mn-cs"/>
              </a:rPr>
              <a:t>Still</a:t>
            </a:r>
            <a:r>
              <a:rPr lang="zh-CN" altLang="en-US" sz="2000" dirty="0" smtClean="0">
                <a:solidFill>
                  <a:srgbClr val="1F497D"/>
                </a:solidFill>
                <a:latin typeface="微软雅黑" pitchFamily="34" charset="-122"/>
                <a:ea typeface="微软雅黑" pitchFamily="34" charset="-122"/>
                <a:cs typeface="+mn-cs"/>
              </a:rPr>
              <a:t>病。并泼尼松片治疗后患者体温降至正常。</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2"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944"/>
          <a:stretch/>
        </p:blipFill>
        <p:spPr>
          <a:xfrm>
            <a:off x="19139" y="2768590"/>
            <a:ext cx="3846334" cy="4089410"/>
          </a:xfrm>
          <a:prstGeom prst="rect">
            <a:avLst/>
          </a:prstGeom>
        </p:spPr>
      </p:pic>
      <p:grpSp>
        <p:nvGrpSpPr>
          <p:cNvPr id="13" name="组合 12"/>
          <p:cNvGrpSpPr/>
          <p:nvPr/>
        </p:nvGrpSpPr>
        <p:grpSpPr>
          <a:xfrm>
            <a:off x="785421" y="918291"/>
            <a:ext cx="4504032" cy="616404"/>
            <a:chOff x="3278751" y="1777380"/>
            <a:chExt cx="5318892" cy="617049"/>
          </a:xfrm>
        </p:grpSpPr>
        <p:sp>
          <p:nvSpPr>
            <p:cNvPr id="14" name="矩形 13"/>
            <p:cNvSpPr/>
            <p:nvPr/>
          </p:nvSpPr>
          <p:spPr>
            <a:xfrm>
              <a:off x="3278751" y="1777380"/>
              <a:ext cx="466801"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2</a:t>
              </a:r>
              <a:endParaRPr kumimoji="0" lang="zh-CN" altLang="en-US" sz="28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3772866" y="1809042"/>
              <a:ext cx="4824777" cy="585387"/>
            </a:xfrm>
            <a:prstGeom prst="rect">
              <a:avLst/>
            </a:prstGeom>
            <a:noFill/>
            <a:ln w="9525">
              <a:noFill/>
              <a:miter/>
            </a:ln>
          </p:spPr>
          <p:txBody>
            <a:bodyPr wrap="square">
              <a:spAutoFit/>
            </a:bodyPr>
            <a:lstStyle/>
            <a:p>
              <a:pPr defTabSz="913130" eaLnBrk="1" hangingPunct="1"/>
              <a:r>
                <a:rPr lang="zh-CN" altLang="en-US" sz="3200" b="1" dirty="0" smtClean="0">
                  <a:solidFill>
                    <a:srgbClr val="1F497D"/>
                  </a:solidFill>
                  <a:latin typeface="微软雅黑" pitchFamily="34" charset="-122"/>
                  <a:ea typeface="微软雅黑" pitchFamily="34" charset="-122"/>
                </a:rPr>
                <a:t>病史 </a:t>
              </a:r>
              <a:r>
                <a:rPr lang="en-US" altLang="zh-CN" sz="2400" b="1" dirty="0" smtClean="0">
                  <a:solidFill>
                    <a:srgbClr val="1F497D"/>
                  </a:solidFill>
                  <a:latin typeface="微软雅黑" pitchFamily="34" charset="-122"/>
                  <a:ea typeface="微软雅黑" pitchFamily="34" charset="-122"/>
                </a:rPr>
                <a:t>(Medical history</a:t>
              </a:r>
              <a:r>
                <a:rPr lang="en-US" altLang="zh-CN" sz="2400" b="1" dirty="0">
                  <a:solidFill>
                    <a:srgbClr val="1F497D"/>
                  </a:solidFill>
                  <a:latin typeface="微软雅黑" pitchFamily="34" charset="-122"/>
                  <a:ea typeface="微软雅黑" pitchFamily="34" charset="-122"/>
                </a:rPr>
                <a:t>)</a:t>
              </a:r>
            </a:p>
          </p:txBody>
        </p:sp>
      </p:grpSp>
    </p:spTree>
    <p:extLst>
      <p:ext uri="{BB962C8B-B14F-4D97-AF65-F5344CB8AC3E}">
        <p14:creationId xmlns:p14="http://schemas.microsoft.com/office/powerpoint/2010/main" val="33395273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84428" y="2716383"/>
            <a:ext cx="5869371" cy="1938992"/>
          </a:xfrm>
          <a:prstGeom prst="rect">
            <a:avLst/>
          </a:prstGeom>
          <a:ln w="28575">
            <a:noFill/>
          </a:ln>
        </p:spPr>
        <p:txBody>
          <a:bodyPr wrap="square">
            <a:spAutoFit/>
          </a:bodyPr>
          <a:lstStyle/>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既往史：</a:t>
            </a:r>
            <a:r>
              <a:rPr lang="zh-CN" altLang="en-US" sz="2000" dirty="0" smtClean="0">
                <a:solidFill>
                  <a:srgbClr val="1F497D"/>
                </a:solidFill>
                <a:latin typeface="微软雅黑" pitchFamily="34" charset="-122"/>
                <a:ea typeface="微软雅黑" pitchFamily="34" charset="-122"/>
                <a:cs typeface="+mn-cs"/>
              </a:rPr>
              <a:t>平素健康状况：一般</a:t>
            </a:r>
            <a:endParaRPr lang="en-US" altLang="zh-CN" sz="2000" b="1"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zh-CN" altLang="en-US" sz="2000" b="1" dirty="0" smtClean="0">
                <a:solidFill>
                  <a:srgbClr val="1F497D"/>
                </a:solidFill>
                <a:latin typeface="微软雅黑" pitchFamily="34" charset="-122"/>
                <a:ea typeface="微软雅黑" pitchFamily="34" charset="-122"/>
                <a:cs typeface="+mn-cs"/>
              </a:rPr>
              <a:t>曾患疾病和传染病史：</a:t>
            </a:r>
            <a:r>
              <a:rPr lang="zh-CN" altLang="en-US" sz="2000" dirty="0" smtClean="0">
                <a:solidFill>
                  <a:srgbClr val="1F497D"/>
                </a:solidFill>
                <a:latin typeface="微软雅黑" pitchFamily="34" charset="-122"/>
                <a:ea typeface="微软雅黑" pitchFamily="34" charset="-122"/>
                <a:cs typeface="+mn-cs"/>
              </a:rPr>
              <a:t>否认心脏血管、肺、肾、内分泌系统等重要脏器疾病史。</a:t>
            </a:r>
            <a:endParaRPr lang="en-US" altLang="zh-CN" sz="2000" dirty="0" smtClean="0">
              <a:solidFill>
                <a:srgbClr val="1F497D"/>
              </a:solidFill>
              <a:latin typeface="微软雅黑" pitchFamily="34" charset="-122"/>
              <a:ea typeface="微软雅黑" pitchFamily="34" charset="-122"/>
              <a:cs typeface="+mn-cs"/>
            </a:endParaRPr>
          </a:p>
          <a:p>
            <a:pPr lvl="0" algn="just" rtl="0" eaLnBrk="1" hangingPunct="1">
              <a:lnSpc>
                <a:spcPct val="150000"/>
              </a:lnSpc>
              <a:defRPr/>
            </a:pPr>
            <a:r>
              <a:rPr lang="zh-CN" altLang="en-US" sz="2000" dirty="0" smtClean="0">
                <a:solidFill>
                  <a:srgbClr val="1F497D"/>
                </a:solidFill>
                <a:latin typeface="微软雅黑" pitchFamily="34" charset="-122"/>
                <a:ea typeface="微软雅黑" pitchFamily="34" charset="-122"/>
                <a:cs typeface="+mn-cs"/>
              </a:rPr>
              <a:t>否认过敏史、外伤史、手术史、输血史。</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8"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832"/>
          <a:stretch>
            <a:fillRect/>
          </a:stretch>
        </p:blipFill>
        <p:spPr bwMode="auto">
          <a:xfrm>
            <a:off x="8770754" y="3882683"/>
            <a:ext cx="3116447" cy="297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785421" y="918282"/>
            <a:ext cx="4982333" cy="608024"/>
            <a:chOff x="3278751" y="1777370"/>
            <a:chExt cx="5883727" cy="608660"/>
          </a:xfrm>
        </p:grpSpPr>
        <p:sp>
          <p:nvSpPr>
            <p:cNvPr id="11" name="矩形 10"/>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2.1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2" name="TextBox 37"/>
            <p:cNvSpPr txBox="1"/>
            <p:nvPr/>
          </p:nvSpPr>
          <p:spPr>
            <a:xfrm>
              <a:off x="4121734" y="1777370"/>
              <a:ext cx="5040744" cy="585385"/>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病史 </a:t>
              </a:r>
              <a:r>
                <a:rPr lang="en-US" altLang="zh-CN" sz="2400" b="1" dirty="0">
                  <a:solidFill>
                    <a:srgbClr val="1F497D"/>
                  </a:solidFill>
                  <a:latin typeface="微软雅黑" pitchFamily="34" charset="-122"/>
                  <a:ea typeface="微软雅黑" pitchFamily="34" charset="-122"/>
                </a:rPr>
                <a:t>(Medical history)</a:t>
              </a:r>
            </a:p>
          </p:txBody>
        </p:sp>
      </p:grpSp>
    </p:spTree>
    <p:extLst>
      <p:ext uri="{BB962C8B-B14F-4D97-AF65-F5344CB8AC3E}">
        <p14:creationId xmlns:p14="http://schemas.microsoft.com/office/powerpoint/2010/main" val="58909644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688975" y="1027113"/>
            <a:ext cx="3067050" cy="739775"/>
            <a:chOff x="3779912" y="1777380"/>
            <a:chExt cx="3620293" cy="739738"/>
          </a:xfrm>
        </p:grpSpPr>
        <p:sp>
          <p:nvSpPr>
            <p:cNvPr id="65" name="矩形 64"/>
            <p:cNvSpPr/>
            <p:nvPr/>
          </p:nvSpPr>
          <p:spPr>
            <a:xfrm>
              <a:off x="3779912" y="1777380"/>
              <a:ext cx="3035649" cy="73973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微软雅黑"/>
                <a:cs typeface="+mn-cs"/>
              </a:endParaRPr>
            </a:p>
          </p:txBody>
        </p:sp>
        <p:sp>
          <p:nvSpPr>
            <p:cNvPr id="5139" name="TextBox 37"/>
            <p:cNvSpPr txBox="1"/>
            <p:nvPr/>
          </p:nvSpPr>
          <p:spPr>
            <a:xfrm>
              <a:off x="3955605" y="1809048"/>
              <a:ext cx="3444600" cy="708070"/>
            </a:xfrm>
            <a:prstGeom prst="rect">
              <a:avLst/>
            </a:prstGeom>
            <a:noFill/>
            <a:ln w="9525">
              <a:noFill/>
              <a:miter/>
            </a:ln>
          </p:spPr>
          <p:txBody>
            <a:bodyPr>
              <a:spAutoFit/>
            </a:bodyPr>
            <a:lstStyle/>
            <a:p>
              <a:pPr lvl="0" defTabSz="913130" eaLnBrk="1" hangingPunct="1"/>
              <a:r>
                <a:rPr lang="zh-CN" altLang="en-US" sz="4000" b="1" dirty="0">
                  <a:solidFill>
                    <a:srgbClr val="1F497D"/>
                  </a:solidFill>
                  <a:latin typeface="微软雅黑" pitchFamily="34" charset="-122"/>
                  <a:ea typeface="微软雅黑" pitchFamily="34" charset="-122"/>
                </a:rPr>
                <a:t>主要内容</a:t>
              </a:r>
            </a:p>
          </p:txBody>
        </p:sp>
      </p:grpSp>
      <p:pic>
        <p:nvPicPr>
          <p:cNvPr id="20" name="Picture 2" descr="C:\Documents and Settings\Administrator\桌面\ZCOOL_Floral Templates2.jpg"/>
          <p:cNvPicPr>
            <a:picLocks noChangeAspect="1" noChangeArrowheads="1"/>
          </p:cNvPicPr>
          <p:nvPr/>
        </p:nvPicPr>
        <p:blipFill>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2307" t="-854" r="7481" b="32323"/>
          <a:stretch>
            <a:fillRect/>
          </a:stretch>
        </p:blipFill>
        <p:spPr bwMode="auto">
          <a:xfrm>
            <a:off x="8359775" y="2587625"/>
            <a:ext cx="4048125"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直接连接符 20"/>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27" name="组合 26"/>
          <p:cNvGrpSpPr>
            <a:grpSpLocks/>
          </p:cNvGrpSpPr>
          <p:nvPr/>
        </p:nvGrpSpPr>
        <p:grpSpPr bwMode="auto">
          <a:xfrm>
            <a:off x="2986239" y="2262187"/>
            <a:ext cx="4553894" cy="902272"/>
            <a:chOff x="3284033" y="2260555"/>
            <a:chExt cx="4688391" cy="870011"/>
          </a:xfrm>
        </p:grpSpPr>
        <p:sp>
          <p:nvSpPr>
            <p:cNvPr id="28"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defPPr>
                <a:defRPr lang="zh-CN"/>
              </a:defPPr>
              <a:lvl1pPr marL="0" lvl="0"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1pPr>
              <a:lvl2pPr marL="457200" lvl="1"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2pPr>
              <a:lvl3pPr marL="914400" lvl="2"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3pPr>
              <a:lvl4pPr marL="1371600" lvl="3"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4pPr>
              <a:lvl5pPr marL="1828800" lvl="4"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5pPr>
              <a:lvl6pPr marL="2286000" lvl="5"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6pPr>
              <a:lvl7pPr marL="2743200" lvl="6"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7pPr>
              <a:lvl8pPr marL="3200400" lvl="7"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8pPr>
              <a:lvl9pPr marL="3657600" lvl="8" indent="0" algn="l" defTabSz="914400" eaLnBrk="0" fontAlgn="base" latinLnBrk="0" hangingPunct="0">
                <a:spcBef>
                  <a:spcPct val="0"/>
                </a:spcBef>
                <a:spcAft>
                  <a:spcPct val="0"/>
                </a:spcAft>
                <a:buNone/>
                <a:defRPr sz="1800" b="0" i="0" u="none" kern="1200" baseline="0">
                  <a:solidFill>
                    <a:schemeClr val="dk1"/>
                  </a:solidFill>
                  <a:latin typeface="+mn-lt"/>
                  <a:ea typeface="+mn-ea"/>
                  <a:cs typeface="+mn-cs"/>
                </a:defRPr>
              </a:lvl9pPr>
            </a:lstStyle>
            <a:p>
              <a:pPr eaLnBrk="1" fontAlgn="auto" hangingPunct="1">
                <a:spcBef>
                  <a:spcPts val="0"/>
                </a:spcBef>
                <a:spcAft>
                  <a:spcPts val="0"/>
                </a:spcAft>
                <a:defRPr/>
              </a:pPr>
              <a:endParaRPr lang="zh-CN" altLang="en-US" sz="1400" b="1">
                <a:ln w="22225">
                  <a:solidFill>
                    <a:schemeClr val="bg1"/>
                  </a:solidFill>
                  <a:prstDash val="solid"/>
                </a:ln>
                <a:solidFill>
                  <a:srgbClr val="1F497D"/>
                </a:solidFill>
              </a:endParaRPr>
            </a:p>
          </p:txBody>
        </p:sp>
        <p:sp>
          <p:nvSpPr>
            <p:cNvPr id="29" name="AutoShape 6"/>
            <p:cNvSpPr>
              <a:spLocks noChangeArrowheads="1"/>
            </p:cNvSpPr>
            <p:nvPr/>
          </p:nvSpPr>
          <p:spPr bwMode="gray">
            <a:xfrm>
              <a:off x="3877183" y="2471677"/>
              <a:ext cx="561500" cy="51853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defPPr>
                <a:defRPr lang="zh-CN"/>
              </a:defPPr>
              <a:lvl1pPr marL="0" lvl="0"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1pPr>
              <a:lvl2pPr marL="457200" lvl="1"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2pPr>
              <a:lvl3pPr marL="914400" lvl="2"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3pPr>
              <a:lvl4pPr marL="1371600" lvl="3"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4pPr>
              <a:lvl5pPr marL="1828800" lvl="4"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5pPr>
              <a:lvl6pPr marL="2286000" lvl="5"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6pPr>
              <a:lvl7pPr marL="2743200" lvl="6"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7pPr>
              <a:lvl8pPr marL="3200400" lvl="7"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8pPr>
              <a:lvl9pPr marL="3657600" lvl="8"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9pPr>
            </a:lstStyle>
            <a:p>
              <a:pPr eaLnBrk="1" fontAlgn="auto" hangingPunct="1">
                <a:spcBef>
                  <a:spcPts val="0"/>
                </a:spcBef>
                <a:spcAft>
                  <a:spcPts val="0"/>
                </a:spcAft>
                <a:defRPr/>
              </a:pPr>
              <a:endParaRPr lang="zh-CN" altLang="en-US" sz="1400">
                <a:solidFill>
                  <a:srgbClr val="1F497D"/>
                </a:solidFill>
              </a:endParaRPr>
            </a:p>
          </p:txBody>
        </p:sp>
        <p:sp>
          <p:nvSpPr>
            <p:cNvPr id="30" name="Text Box 8"/>
            <p:cNvSpPr txBox="1">
              <a:spLocks noChangeArrowheads="1"/>
            </p:cNvSpPr>
            <p:nvPr/>
          </p:nvSpPr>
          <p:spPr bwMode="gray">
            <a:xfrm>
              <a:off x="4019972" y="2537021"/>
              <a:ext cx="323798" cy="385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marL="0" lvl="0"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1pPr>
              <a:lvl2pPr marL="457200" lvl="1"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2pPr>
              <a:lvl3pPr marL="914400" lvl="2"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3pPr>
              <a:lvl4pPr marL="1371600" lvl="3"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4pPr>
              <a:lvl5pPr marL="1828800" lvl="4"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5pPr>
              <a:lvl6pPr marL="2286000" lvl="5"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6pPr>
              <a:lvl7pPr marL="2743200" lvl="6"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7pPr>
              <a:lvl8pPr marL="3200400" lvl="7"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8pPr>
              <a:lvl9pPr marL="3657600" lvl="8"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9pPr>
            </a:lstStyle>
            <a:p>
              <a:pPr algn="ctr" fontAlgn="auto">
                <a:spcBef>
                  <a:spcPts val="0"/>
                </a:spcBef>
                <a:spcAft>
                  <a:spcPts val="0"/>
                </a:spcAft>
                <a:defRPr/>
              </a:pPr>
              <a:r>
                <a:rPr lang="en-US" altLang="zh-CN" sz="2000" dirty="0">
                  <a:solidFill>
                    <a:schemeClr val="bg1"/>
                  </a:solidFill>
                  <a:effectLst>
                    <a:outerShdw blurRad="38100" dist="38100" dir="2700000" algn="tl">
                      <a:srgbClr val="C0C0C0"/>
                    </a:outerShdw>
                  </a:effectLst>
                  <a:latin typeface="+mn-lt"/>
                  <a:ea typeface="+mn-ea"/>
                </a:rPr>
                <a:t>1</a:t>
              </a:r>
            </a:p>
          </p:txBody>
        </p:sp>
        <p:sp>
          <p:nvSpPr>
            <p:cNvPr id="34" name="文本框 2"/>
            <p:cNvSpPr txBox="1">
              <a:spLocks noChangeArrowheads="1"/>
            </p:cNvSpPr>
            <p:nvPr/>
          </p:nvSpPr>
          <p:spPr bwMode="auto">
            <a:xfrm>
              <a:off x="4751660" y="2329281"/>
              <a:ext cx="3220764" cy="80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lvl="0"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1pPr>
              <a:lvl2pPr marL="457200" lvl="1"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2pPr>
              <a:lvl3pPr marL="914400" lvl="2"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3pPr>
              <a:lvl4pPr marL="1371600" lvl="3"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4pPr>
              <a:lvl5pPr marL="1828800" lvl="4"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5pPr>
              <a:lvl6pPr marL="2286000" lvl="5"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6pPr>
              <a:lvl7pPr marL="2743200" lvl="6"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7pPr>
              <a:lvl8pPr marL="3200400" lvl="7"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8pPr>
              <a:lvl9pPr marL="3657600" lvl="8"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9pPr>
            </a:lstStyle>
            <a:p>
              <a:pPr eaLnBrk="1" hangingPunct="1"/>
              <a:r>
                <a:rPr lang="zh-CN" altLang="en-US" sz="2800" b="1" dirty="0" smtClean="0">
                  <a:solidFill>
                    <a:srgbClr val="1F497D"/>
                  </a:solidFill>
                  <a:latin typeface="微软雅黑" panose="020B0503020204020204" pitchFamily="34" charset="-122"/>
                  <a:ea typeface="微软雅黑" panose="020B0503020204020204" pitchFamily="34" charset="-122"/>
                </a:rPr>
                <a:t>疾病介绍</a:t>
              </a:r>
              <a:endParaRPr lang="en-US" altLang="zh-CN" sz="2800" b="1" dirty="0" smtClean="0">
                <a:solidFill>
                  <a:srgbClr val="1F497D"/>
                </a:solidFill>
                <a:latin typeface="微软雅黑" panose="020B0503020204020204" pitchFamily="34" charset="-122"/>
                <a:ea typeface="微软雅黑" panose="020B0503020204020204" pitchFamily="34" charset="-122"/>
              </a:endParaRPr>
            </a:p>
            <a:p>
              <a:pPr eaLnBrk="1" hangingPunct="1"/>
              <a:r>
                <a:rPr lang="en-US" altLang="zh-CN" sz="2000" b="1" dirty="0" smtClean="0">
                  <a:solidFill>
                    <a:srgbClr val="1F497D"/>
                  </a:solidFill>
                  <a:latin typeface="微软雅黑" panose="020B0503020204020204" pitchFamily="34" charset="-122"/>
                  <a:ea typeface="微软雅黑" panose="020B0503020204020204" pitchFamily="34" charset="-122"/>
                </a:rPr>
                <a:t>(Disease introduction)</a:t>
              </a:r>
              <a:endParaRPr lang="zh-CN" altLang="en-US" sz="2000" b="1" dirty="0">
                <a:solidFill>
                  <a:srgbClr val="1F497D"/>
                </a:solidFill>
                <a:latin typeface="微软雅黑" panose="020B0503020204020204" pitchFamily="34" charset="-122"/>
                <a:ea typeface="微软雅黑" panose="020B0503020204020204" pitchFamily="34" charset="-122"/>
              </a:endParaRPr>
            </a:p>
          </p:txBody>
        </p:sp>
      </p:grpSp>
      <p:grpSp>
        <p:nvGrpSpPr>
          <p:cNvPr id="38" name="组合 8"/>
          <p:cNvGrpSpPr>
            <a:grpSpLocks/>
          </p:cNvGrpSpPr>
          <p:nvPr/>
        </p:nvGrpSpPr>
        <p:grpSpPr bwMode="auto">
          <a:xfrm>
            <a:off x="3562371" y="3397646"/>
            <a:ext cx="4014660" cy="738663"/>
            <a:chOff x="3699002" y="2485406"/>
            <a:chExt cx="4133230" cy="712253"/>
          </a:xfrm>
        </p:grpSpPr>
        <p:sp>
          <p:nvSpPr>
            <p:cNvPr id="40" name="AutoShape 6"/>
            <p:cNvSpPr>
              <a:spLocks noChangeArrowheads="1"/>
            </p:cNvSpPr>
            <p:nvPr/>
          </p:nvSpPr>
          <p:spPr bwMode="gray">
            <a:xfrm>
              <a:off x="3699002" y="2498394"/>
              <a:ext cx="561502" cy="499685"/>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1F497D"/>
                </a:solidFill>
              </a:endParaRPr>
            </a:p>
          </p:txBody>
        </p:sp>
        <p:sp>
          <p:nvSpPr>
            <p:cNvPr id="41" name="Text Box 8"/>
            <p:cNvSpPr txBox="1">
              <a:spLocks noChangeArrowheads="1"/>
            </p:cNvSpPr>
            <p:nvPr/>
          </p:nvSpPr>
          <p:spPr bwMode="gray">
            <a:xfrm>
              <a:off x="3831482" y="2554073"/>
              <a:ext cx="323798" cy="385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000" dirty="0" smtClean="0">
                  <a:solidFill>
                    <a:schemeClr val="bg1"/>
                  </a:solidFill>
                  <a:effectLst>
                    <a:outerShdw blurRad="38100" dist="38100" dir="2700000" algn="tl">
                      <a:srgbClr val="C0C0C0"/>
                    </a:outerShdw>
                  </a:effectLst>
                  <a:latin typeface="+mn-lt"/>
                  <a:ea typeface="+mn-ea"/>
                </a:rPr>
                <a:t>2</a:t>
              </a:r>
              <a:endParaRPr lang="en-US" altLang="zh-CN" sz="2000" dirty="0">
                <a:solidFill>
                  <a:schemeClr val="bg1"/>
                </a:solidFill>
                <a:effectLst>
                  <a:outerShdw blurRad="38100" dist="38100" dir="2700000" algn="tl">
                    <a:srgbClr val="C0C0C0"/>
                  </a:outerShdw>
                </a:effectLst>
                <a:latin typeface="+mn-lt"/>
                <a:ea typeface="+mn-ea"/>
              </a:endParaRPr>
            </a:p>
          </p:txBody>
        </p:sp>
        <p:sp>
          <p:nvSpPr>
            <p:cNvPr id="42" name="文本框 41"/>
            <p:cNvSpPr txBox="1">
              <a:spLocks noChangeArrowheads="1"/>
            </p:cNvSpPr>
            <p:nvPr/>
          </p:nvSpPr>
          <p:spPr bwMode="auto">
            <a:xfrm>
              <a:off x="4573481" y="2485406"/>
              <a:ext cx="3258751" cy="71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rgbClr val="1F497D"/>
                  </a:solidFill>
                  <a:latin typeface="微软雅黑" panose="020B0503020204020204" pitchFamily="34" charset="-122"/>
                  <a:ea typeface="微软雅黑" panose="020B0503020204020204" pitchFamily="34" charset="-122"/>
                </a:rPr>
                <a:t>病史简介</a:t>
              </a:r>
              <a:endParaRPr lang="en-US" altLang="zh-CN" sz="2400" b="1" dirty="0" smtClean="0">
                <a:solidFill>
                  <a:srgbClr val="1F497D"/>
                </a:solidFill>
                <a:latin typeface="微软雅黑" panose="020B0503020204020204" pitchFamily="34" charset="-122"/>
                <a:ea typeface="微软雅黑" panose="020B0503020204020204" pitchFamily="34" charset="-122"/>
              </a:endParaRPr>
            </a:p>
            <a:p>
              <a:pPr eaLnBrk="1" hangingPunct="1"/>
              <a:r>
                <a:rPr lang="en-US" altLang="zh-CN" b="1" dirty="0" smtClean="0">
                  <a:solidFill>
                    <a:srgbClr val="1F497D"/>
                  </a:solidFill>
                  <a:latin typeface="微软雅黑" panose="020B0503020204020204" pitchFamily="34" charset="-122"/>
                  <a:ea typeface="微软雅黑" panose="020B0503020204020204" pitchFamily="34" charset="-122"/>
                </a:rPr>
                <a:t>(Case introduction)</a:t>
              </a:r>
              <a:endParaRPr lang="zh-CN" altLang="en-US" b="1" dirty="0">
                <a:solidFill>
                  <a:srgbClr val="1F497D"/>
                </a:solidFill>
                <a:latin typeface="微软雅黑" panose="020B0503020204020204" pitchFamily="34" charset="-122"/>
                <a:ea typeface="微软雅黑" panose="020B0503020204020204" pitchFamily="34" charset="-122"/>
              </a:endParaRPr>
            </a:p>
          </p:txBody>
        </p:sp>
      </p:grpSp>
      <p:grpSp>
        <p:nvGrpSpPr>
          <p:cNvPr id="43" name="组合 8"/>
          <p:cNvGrpSpPr>
            <a:grpSpLocks/>
          </p:cNvGrpSpPr>
          <p:nvPr/>
        </p:nvGrpSpPr>
        <p:grpSpPr bwMode="auto">
          <a:xfrm>
            <a:off x="2802830" y="4229009"/>
            <a:ext cx="4737302" cy="789368"/>
            <a:chOff x="3284033" y="2260555"/>
            <a:chExt cx="4877214" cy="761144"/>
          </a:xfrm>
        </p:grpSpPr>
        <p:sp>
          <p:nvSpPr>
            <p:cNvPr id="45"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200" b="1">
                <a:ln w="22225">
                  <a:solidFill>
                    <a:schemeClr val="bg1"/>
                  </a:solidFill>
                  <a:prstDash val="solid"/>
                </a:ln>
                <a:solidFill>
                  <a:srgbClr val="1F497D"/>
                </a:solidFill>
              </a:endParaRPr>
            </a:p>
          </p:txBody>
        </p:sp>
        <p:sp>
          <p:nvSpPr>
            <p:cNvPr id="46" name="AutoShape 6"/>
            <p:cNvSpPr>
              <a:spLocks noChangeArrowheads="1"/>
            </p:cNvSpPr>
            <p:nvPr/>
          </p:nvSpPr>
          <p:spPr bwMode="gray">
            <a:xfrm>
              <a:off x="4061071" y="2406902"/>
              <a:ext cx="566437" cy="51733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1F497D"/>
                </a:solidFill>
              </a:endParaRPr>
            </a:p>
          </p:txBody>
        </p:sp>
        <p:sp>
          <p:nvSpPr>
            <p:cNvPr id="48" name="Text Box 8"/>
            <p:cNvSpPr txBox="1">
              <a:spLocks noChangeArrowheads="1"/>
            </p:cNvSpPr>
            <p:nvPr/>
          </p:nvSpPr>
          <p:spPr bwMode="gray">
            <a:xfrm>
              <a:off x="4187154" y="2487508"/>
              <a:ext cx="310596" cy="356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3</a:t>
              </a:r>
              <a:endParaRPr lang="en-US" altLang="zh-CN" dirty="0">
                <a:solidFill>
                  <a:schemeClr val="bg1"/>
                </a:solidFill>
                <a:effectLst>
                  <a:outerShdw blurRad="38100" dist="38100" dir="2700000" algn="tl">
                    <a:srgbClr val="C0C0C0"/>
                  </a:outerShdw>
                </a:effectLst>
                <a:latin typeface="+mn-lt"/>
                <a:ea typeface="+mn-ea"/>
              </a:endParaRPr>
            </a:p>
          </p:txBody>
        </p:sp>
        <p:sp>
          <p:nvSpPr>
            <p:cNvPr id="50" name="文本框 49"/>
            <p:cNvSpPr txBox="1">
              <a:spLocks noChangeArrowheads="1"/>
            </p:cNvSpPr>
            <p:nvPr/>
          </p:nvSpPr>
          <p:spPr bwMode="auto">
            <a:xfrm>
              <a:off x="4940485" y="2309446"/>
              <a:ext cx="3220762" cy="71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1F497D"/>
                  </a:solidFill>
                  <a:latin typeface="微软雅黑" panose="020B0503020204020204" pitchFamily="34" charset="-122"/>
                  <a:ea typeface="微软雅黑" panose="020B0503020204020204" pitchFamily="34" charset="-122"/>
                </a:rPr>
                <a:t>护理问题与措施</a:t>
              </a:r>
            </a:p>
            <a:p>
              <a:pPr eaLnBrk="1" hangingPunct="1"/>
              <a:r>
                <a:rPr lang="en-US" altLang="zh-CN" b="1" dirty="0">
                  <a:solidFill>
                    <a:srgbClr val="1F497D"/>
                  </a:solidFill>
                  <a:latin typeface="微软雅黑" panose="020B0503020204020204" pitchFamily="34" charset="-122"/>
                  <a:ea typeface="微软雅黑" panose="020B0503020204020204" pitchFamily="34" charset="-122"/>
                </a:rPr>
                <a:t>(Nursing Precautions)</a:t>
              </a:r>
              <a:endParaRPr lang="zh-CN" altLang="en-US" b="1" dirty="0">
                <a:solidFill>
                  <a:srgbClr val="1F497D"/>
                </a:solidFill>
                <a:latin typeface="微软雅黑" panose="020B0503020204020204" pitchFamily="34" charset="-122"/>
                <a:ea typeface="微软雅黑" panose="020B0503020204020204" pitchFamily="34" charset="-122"/>
              </a:endParaRPr>
            </a:p>
          </p:txBody>
        </p:sp>
      </p:grpSp>
      <p:grpSp>
        <p:nvGrpSpPr>
          <p:cNvPr id="51" name="组合 8"/>
          <p:cNvGrpSpPr>
            <a:grpSpLocks/>
          </p:cNvGrpSpPr>
          <p:nvPr/>
        </p:nvGrpSpPr>
        <p:grpSpPr bwMode="auto">
          <a:xfrm>
            <a:off x="3260725" y="5069080"/>
            <a:ext cx="4140200" cy="861415"/>
            <a:chOff x="3284033" y="2260555"/>
            <a:chExt cx="4262478" cy="830615"/>
          </a:xfrm>
        </p:grpSpPr>
        <p:sp>
          <p:nvSpPr>
            <p:cNvPr id="52"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200" b="1">
                <a:ln w="22225">
                  <a:solidFill>
                    <a:schemeClr val="bg1"/>
                  </a:solidFill>
                  <a:prstDash val="solid"/>
                </a:ln>
                <a:solidFill>
                  <a:srgbClr val="1F497D"/>
                </a:solidFill>
              </a:endParaRPr>
            </a:p>
          </p:txBody>
        </p:sp>
        <p:sp>
          <p:nvSpPr>
            <p:cNvPr id="53" name="AutoShape 6"/>
            <p:cNvSpPr>
              <a:spLocks noChangeArrowheads="1"/>
            </p:cNvSpPr>
            <p:nvPr/>
          </p:nvSpPr>
          <p:spPr bwMode="gray">
            <a:xfrm>
              <a:off x="3601094" y="2514076"/>
              <a:ext cx="554996" cy="49491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1F497D"/>
                </a:solidFill>
              </a:endParaRPr>
            </a:p>
          </p:txBody>
        </p:sp>
        <p:sp>
          <p:nvSpPr>
            <p:cNvPr id="54" name="Text Box 8"/>
            <p:cNvSpPr txBox="1">
              <a:spLocks noChangeArrowheads="1"/>
            </p:cNvSpPr>
            <p:nvPr/>
          </p:nvSpPr>
          <p:spPr bwMode="gray">
            <a:xfrm>
              <a:off x="3750581" y="2595489"/>
              <a:ext cx="310596" cy="356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4</a:t>
              </a:r>
              <a:endParaRPr lang="en-US" altLang="zh-CN" dirty="0">
                <a:solidFill>
                  <a:schemeClr val="bg1"/>
                </a:solidFill>
                <a:effectLst>
                  <a:outerShdw blurRad="38100" dist="38100" dir="2700000" algn="tl">
                    <a:srgbClr val="C0C0C0"/>
                  </a:outerShdw>
                </a:effectLst>
                <a:latin typeface="+mn-lt"/>
                <a:ea typeface="+mn-ea"/>
              </a:endParaRPr>
            </a:p>
          </p:txBody>
        </p:sp>
        <p:sp>
          <p:nvSpPr>
            <p:cNvPr id="55" name="文本框 54"/>
            <p:cNvSpPr txBox="1">
              <a:spLocks noChangeArrowheads="1"/>
            </p:cNvSpPr>
            <p:nvPr/>
          </p:nvSpPr>
          <p:spPr bwMode="auto">
            <a:xfrm>
              <a:off x="4469067" y="2378917"/>
              <a:ext cx="3077444" cy="71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rgbClr val="1F497D"/>
                  </a:solidFill>
                  <a:latin typeface="微软雅黑" panose="020B0503020204020204" pitchFamily="34" charset="-122"/>
                  <a:ea typeface="微软雅黑" panose="020B0503020204020204" pitchFamily="34" charset="-122"/>
                </a:rPr>
                <a:t>健康宣教</a:t>
              </a:r>
              <a:endParaRPr lang="en-US" altLang="zh-CN" sz="2400" b="1" dirty="0" smtClean="0">
                <a:solidFill>
                  <a:srgbClr val="1F497D"/>
                </a:solidFill>
                <a:latin typeface="微软雅黑" panose="020B0503020204020204" pitchFamily="34" charset="-122"/>
                <a:ea typeface="微软雅黑" panose="020B0503020204020204" pitchFamily="34" charset="-122"/>
              </a:endParaRPr>
            </a:p>
            <a:p>
              <a:pPr eaLnBrk="1" hangingPunct="1"/>
              <a:r>
                <a:rPr lang="en-US" altLang="zh-CN" b="1" dirty="0">
                  <a:solidFill>
                    <a:srgbClr val="1F497D"/>
                  </a:solidFill>
                  <a:latin typeface="微软雅黑" panose="020B0503020204020204" pitchFamily="34" charset="-122"/>
                  <a:ea typeface="微软雅黑" panose="020B0503020204020204" pitchFamily="34" charset="-122"/>
                </a:rPr>
                <a:t>(Health </a:t>
              </a:r>
              <a:r>
                <a:rPr lang="en-US" altLang="zh-CN" b="1" dirty="0" smtClean="0">
                  <a:solidFill>
                    <a:srgbClr val="1F497D"/>
                  </a:solidFill>
                  <a:latin typeface="微软雅黑" panose="020B0503020204020204" pitchFamily="34" charset="-122"/>
                  <a:ea typeface="微软雅黑" panose="020B0503020204020204" pitchFamily="34" charset="-122"/>
                </a:rPr>
                <a:t>education</a:t>
              </a:r>
              <a:r>
                <a:rPr lang="en-US" altLang="zh-CN" b="1" dirty="0">
                  <a:solidFill>
                    <a:srgbClr val="1F497D"/>
                  </a:solidFill>
                  <a:latin typeface="微软雅黑" panose="020B0503020204020204" pitchFamily="34" charset="-122"/>
                  <a:ea typeface="微软雅黑" panose="020B0503020204020204" pitchFamily="34" charset="-122"/>
                </a:rPr>
                <a:t>)</a:t>
              </a:r>
              <a:endParaRPr lang="zh-CN" altLang="en-US" b="1" dirty="0">
                <a:solidFill>
                  <a:srgbClr val="1F497D"/>
                </a:solidFill>
                <a:latin typeface="微软雅黑" panose="020B0503020204020204" pitchFamily="34" charset="-122"/>
                <a:ea typeface="微软雅黑" panose="020B0503020204020204" pitchFamily="34" charset="-122"/>
              </a:endParaRPr>
            </a:p>
          </p:txBody>
        </p:sp>
      </p:gr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400"/>
                                        <p:tgtEl>
                                          <p:spTgt spid="64"/>
                                        </p:tgtEl>
                                      </p:cBhvr>
                                    </p:animEffect>
                                  </p:childTnLst>
                                </p:cTn>
                              </p:par>
                            </p:childTnLst>
                          </p:cTn>
                        </p:par>
                        <p:par>
                          <p:cTn id="8" fill="hold">
                            <p:stCondLst>
                              <p:cond delay="400"/>
                            </p:stCondLst>
                            <p:childTnLst>
                              <p:par>
                                <p:cTn id="9" presetID="42"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250"/>
                                        <p:tgtEl>
                                          <p:spTgt spid="27"/>
                                        </p:tgtEl>
                                      </p:cBhvr>
                                    </p:animEffect>
                                    <p:anim calcmode="lin" valueType="num">
                                      <p:cBhvr>
                                        <p:cTn id="12" dur="250" fill="hold"/>
                                        <p:tgtEl>
                                          <p:spTgt spid="27"/>
                                        </p:tgtEl>
                                        <p:attrNameLst>
                                          <p:attrName>ppt_x</p:attrName>
                                        </p:attrNameLst>
                                      </p:cBhvr>
                                      <p:tavLst>
                                        <p:tav tm="0">
                                          <p:val>
                                            <p:strVal val="#ppt_x"/>
                                          </p:val>
                                        </p:tav>
                                        <p:tav tm="100000">
                                          <p:val>
                                            <p:strVal val="#ppt_x"/>
                                          </p:val>
                                        </p:tav>
                                      </p:tavLst>
                                    </p:anim>
                                    <p:anim calcmode="lin" valueType="num">
                                      <p:cBhvr>
                                        <p:cTn id="13" dur="25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650"/>
                            </p:stCondLst>
                            <p:childTnLst>
                              <p:par>
                                <p:cTn id="15" presetID="42"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250"/>
                                        <p:tgtEl>
                                          <p:spTgt spid="38"/>
                                        </p:tgtEl>
                                      </p:cBhvr>
                                    </p:animEffect>
                                    <p:anim calcmode="lin" valueType="num">
                                      <p:cBhvr>
                                        <p:cTn id="18" dur="250" fill="hold"/>
                                        <p:tgtEl>
                                          <p:spTgt spid="38"/>
                                        </p:tgtEl>
                                        <p:attrNameLst>
                                          <p:attrName>ppt_x</p:attrName>
                                        </p:attrNameLst>
                                      </p:cBhvr>
                                      <p:tavLst>
                                        <p:tav tm="0">
                                          <p:val>
                                            <p:strVal val="#ppt_x"/>
                                          </p:val>
                                        </p:tav>
                                        <p:tav tm="100000">
                                          <p:val>
                                            <p:strVal val="#ppt_x"/>
                                          </p:val>
                                        </p:tav>
                                      </p:tavLst>
                                    </p:anim>
                                    <p:anim calcmode="lin" valueType="num">
                                      <p:cBhvr>
                                        <p:cTn id="19" dur="25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50"/>
                                        <p:tgtEl>
                                          <p:spTgt spid="43"/>
                                        </p:tgtEl>
                                      </p:cBhvr>
                                    </p:animEffect>
                                    <p:anim calcmode="lin" valueType="num">
                                      <p:cBhvr>
                                        <p:cTn id="24" dur="250" fill="hold"/>
                                        <p:tgtEl>
                                          <p:spTgt spid="43"/>
                                        </p:tgtEl>
                                        <p:attrNameLst>
                                          <p:attrName>ppt_x</p:attrName>
                                        </p:attrNameLst>
                                      </p:cBhvr>
                                      <p:tavLst>
                                        <p:tav tm="0">
                                          <p:val>
                                            <p:strVal val="#ppt_x"/>
                                          </p:val>
                                        </p:tav>
                                        <p:tav tm="100000">
                                          <p:val>
                                            <p:strVal val="#ppt_x"/>
                                          </p:val>
                                        </p:tav>
                                      </p:tavLst>
                                    </p:anim>
                                    <p:anim calcmode="lin" valueType="num">
                                      <p:cBhvr>
                                        <p:cTn id="25" dur="250" fill="hold"/>
                                        <p:tgtEl>
                                          <p:spTgt spid="43"/>
                                        </p:tgtEl>
                                        <p:attrNameLst>
                                          <p:attrName>ppt_y</p:attrName>
                                        </p:attrNameLst>
                                      </p:cBhvr>
                                      <p:tavLst>
                                        <p:tav tm="0">
                                          <p:val>
                                            <p:strVal val="#ppt_y+.1"/>
                                          </p:val>
                                        </p:tav>
                                        <p:tav tm="100000">
                                          <p:val>
                                            <p:strVal val="#ppt_y"/>
                                          </p:val>
                                        </p:tav>
                                      </p:tavLst>
                                    </p:anim>
                                  </p:childTnLst>
                                </p:cTn>
                              </p:par>
                            </p:childTnLst>
                          </p:cTn>
                        </p:par>
                        <p:par>
                          <p:cTn id="26" fill="hold">
                            <p:stCondLst>
                              <p:cond delay="1150"/>
                            </p:stCondLst>
                            <p:childTnLst>
                              <p:par>
                                <p:cTn id="27" presetID="42"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250"/>
                                        <p:tgtEl>
                                          <p:spTgt spid="51"/>
                                        </p:tgtEl>
                                      </p:cBhvr>
                                    </p:animEffect>
                                    <p:anim calcmode="lin" valueType="num">
                                      <p:cBhvr>
                                        <p:cTn id="30" dur="250" fill="hold"/>
                                        <p:tgtEl>
                                          <p:spTgt spid="51"/>
                                        </p:tgtEl>
                                        <p:attrNameLst>
                                          <p:attrName>ppt_x</p:attrName>
                                        </p:attrNameLst>
                                      </p:cBhvr>
                                      <p:tavLst>
                                        <p:tav tm="0">
                                          <p:val>
                                            <p:strVal val="#ppt_x"/>
                                          </p:val>
                                        </p:tav>
                                        <p:tav tm="100000">
                                          <p:val>
                                            <p:strVal val="#ppt_x"/>
                                          </p:val>
                                        </p:tav>
                                      </p:tavLst>
                                    </p:anim>
                                    <p:anim calcmode="lin" valueType="num">
                                      <p:cBhvr>
                                        <p:cTn id="31" dur="2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03937" y="2623011"/>
            <a:ext cx="3183895" cy="2862322"/>
          </a:xfrm>
          <a:prstGeom prst="rect">
            <a:avLst/>
          </a:prstGeom>
          <a:ln w="28575">
            <a:noFill/>
          </a:ln>
        </p:spPr>
        <p:txBody>
          <a:bodyPr wrap="square">
            <a:spAutoFit/>
          </a:bodyPr>
          <a:lstStyle/>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风湿科疾病护理常规</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en-US" altLang="zh-CN" sz="2000" dirty="0" smtClean="0">
                <a:solidFill>
                  <a:srgbClr val="1F497D"/>
                </a:solidFill>
                <a:latin typeface="微软雅黑" pitchFamily="34" charset="-122"/>
                <a:ea typeface="微软雅黑" pitchFamily="34" charset="-122"/>
                <a:cs typeface="+mn-cs"/>
              </a:rPr>
              <a:t>II</a:t>
            </a:r>
            <a:r>
              <a:rPr lang="zh-CN" altLang="en-US" sz="2000" dirty="0" smtClean="0">
                <a:solidFill>
                  <a:srgbClr val="1F497D"/>
                </a:solidFill>
                <a:latin typeface="微软雅黑" pitchFamily="34" charset="-122"/>
                <a:ea typeface="微软雅黑" pitchFamily="34" charset="-122"/>
                <a:cs typeface="+mn-cs"/>
              </a:rPr>
              <a:t>级护理（优质护理）</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低盐低脂饮食</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en-US" altLang="zh-CN" sz="2000" dirty="0" smtClean="0">
                <a:solidFill>
                  <a:srgbClr val="1F497D"/>
                </a:solidFill>
                <a:latin typeface="微软雅黑" pitchFamily="34" charset="-122"/>
                <a:ea typeface="微软雅黑" pitchFamily="34" charset="-122"/>
                <a:cs typeface="+mn-cs"/>
              </a:rPr>
              <a:t>5%</a:t>
            </a:r>
            <a:r>
              <a:rPr lang="zh-CN" altLang="en-US" sz="2000" dirty="0" smtClean="0">
                <a:solidFill>
                  <a:srgbClr val="1F497D"/>
                </a:solidFill>
                <a:latin typeface="微软雅黑" pitchFamily="34" charset="-122"/>
                <a:ea typeface="微软雅黑" pitchFamily="34" charset="-122"/>
                <a:cs typeface="+mn-cs"/>
              </a:rPr>
              <a:t>葡萄糖</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氢化泼尼松</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双环醇片</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13" name="组合 12"/>
          <p:cNvGrpSpPr/>
          <p:nvPr/>
        </p:nvGrpSpPr>
        <p:grpSpPr>
          <a:xfrm>
            <a:off x="785421" y="918284"/>
            <a:ext cx="4982333" cy="608022"/>
            <a:chOff x="3278751" y="1777372"/>
            <a:chExt cx="5883727" cy="608658"/>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2.2</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21734" y="1777372"/>
              <a:ext cx="5040744"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诊疗经过 </a:t>
              </a:r>
              <a:r>
                <a:rPr lang="en-US" altLang="zh-CN" sz="2400" b="1" dirty="0">
                  <a:solidFill>
                    <a:srgbClr val="1F497D"/>
                  </a:solidFill>
                  <a:latin typeface="微软雅黑" pitchFamily="34" charset="-122"/>
                  <a:ea typeface="微软雅黑" pitchFamily="34" charset="-122"/>
                </a:rPr>
                <a:t>(Treatment)</a:t>
              </a:r>
            </a:p>
          </p:txBody>
        </p:sp>
      </p:grpSp>
      <p:pic>
        <p:nvPicPr>
          <p:cNvPr id="16" name="图片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5258" y="2623011"/>
            <a:ext cx="28575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600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85421" y="2149747"/>
            <a:ext cx="6693277" cy="3785652"/>
          </a:xfrm>
          <a:prstGeom prst="rect">
            <a:avLst/>
          </a:prstGeom>
          <a:ln w="28575">
            <a:noFill/>
          </a:ln>
        </p:spPr>
        <p:txBody>
          <a:bodyPr wrap="square">
            <a:spAutoFit/>
          </a:bodyPr>
          <a:lstStyle/>
          <a:p>
            <a:pPr lvl="0" algn="just" rtl="0" eaLnBrk="1" hangingPunct="1">
              <a:lnSpc>
                <a:spcPct val="150000"/>
              </a:lnSpc>
              <a:defRPr/>
            </a:pPr>
            <a:r>
              <a:rPr lang="zh-CN" altLang="en-US" sz="2000" b="1" dirty="0">
                <a:solidFill>
                  <a:srgbClr val="1F497D"/>
                </a:solidFill>
                <a:latin typeface="微软雅黑" pitchFamily="34" charset="-122"/>
                <a:ea typeface="微软雅黑" pitchFamily="34" charset="-122"/>
                <a:cs typeface="+mn-cs"/>
              </a:rPr>
              <a:t>护理措施</a:t>
            </a:r>
            <a:r>
              <a:rPr lang="zh-CN" altLang="en-US" sz="2000" b="1" dirty="0" smtClean="0">
                <a:solidFill>
                  <a:srgbClr val="1F497D"/>
                </a:solidFill>
                <a:latin typeface="微软雅黑" pitchFamily="34" charset="-122"/>
                <a:ea typeface="微软雅黑" pitchFamily="34" charset="-122"/>
                <a:cs typeface="+mn-cs"/>
              </a:rPr>
              <a:t>：</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指导</a:t>
            </a:r>
            <a:r>
              <a:rPr lang="zh-CN" altLang="en-US" sz="2000" dirty="0">
                <a:solidFill>
                  <a:srgbClr val="1F497D"/>
                </a:solidFill>
                <a:latin typeface="微软雅黑" pitchFamily="34" charset="-122"/>
                <a:ea typeface="微软雅黑" pitchFamily="34" charset="-122"/>
                <a:cs typeface="+mn-cs"/>
              </a:rPr>
              <a:t>患者合理安排休息与活动。</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促进</a:t>
            </a:r>
            <a:r>
              <a:rPr lang="zh-CN" altLang="en-US" sz="2000" dirty="0">
                <a:solidFill>
                  <a:srgbClr val="1F497D"/>
                </a:solidFill>
                <a:latin typeface="微软雅黑" pitchFamily="34" charset="-122"/>
                <a:ea typeface="微软雅黑" pitchFamily="34" charset="-122"/>
                <a:cs typeface="+mn-cs"/>
              </a:rPr>
              <a:t>患者舒适，保持病房清洁、整洁、室温适宜、空气湿度合适。</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配合</a:t>
            </a:r>
            <a:r>
              <a:rPr lang="zh-CN" altLang="en-US" sz="2000" dirty="0">
                <a:solidFill>
                  <a:srgbClr val="1F497D"/>
                </a:solidFill>
                <a:latin typeface="微软雅黑" pitchFamily="34" charset="-122"/>
                <a:ea typeface="微软雅黑" pitchFamily="34" charset="-122"/>
                <a:cs typeface="+mn-cs"/>
              </a:rPr>
              <a:t>医生及时、准确用药，观察用药疗效及不良反应，指导患者不可自行随意服药，以免加重肝脏负担。</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观察</a:t>
            </a:r>
            <a:r>
              <a:rPr lang="zh-CN" altLang="en-US" sz="2000" dirty="0">
                <a:solidFill>
                  <a:srgbClr val="1F497D"/>
                </a:solidFill>
                <a:latin typeface="微软雅黑" pitchFamily="34" charset="-122"/>
                <a:ea typeface="微软雅黑" pitchFamily="34" charset="-122"/>
                <a:cs typeface="+mn-cs"/>
              </a:rPr>
              <a:t>病人大便的量、色、性状及有无肉眼脓血和黏液，及时通知医生给予药物治疗。</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9" name="组合 8"/>
          <p:cNvGrpSpPr/>
          <p:nvPr/>
        </p:nvGrpSpPr>
        <p:grpSpPr>
          <a:xfrm>
            <a:off x="785421" y="918291"/>
            <a:ext cx="8975266" cy="616403"/>
            <a:chOff x="3278751" y="1777380"/>
            <a:chExt cx="10599052" cy="617048"/>
          </a:xfrm>
        </p:grpSpPr>
        <p:sp>
          <p:nvSpPr>
            <p:cNvPr id="11" name="矩形 10"/>
            <p:cNvSpPr/>
            <p:nvPr/>
          </p:nvSpPr>
          <p:spPr>
            <a:xfrm>
              <a:off x="3278751" y="1777380"/>
              <a:ext cx="466801"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a:t>
              </a:r>
              <a:endParaRPr kumimoji="0" lang="zh-CN" altLang="en-US" sz="28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2" name="TextBox 37"/>
            <p:cNvSpPr txBox="1"/>
            <p:nvPr/>
          </p:nvSpPr>
          <p:spPr>
            <a:xfrm>
              <a:off x="3772865" y="1809041"/>
              <a:ext cx="10104938" cy="585387"/>
            </a:xfrm>
            <a:prstGeom prst="rect">
              <a:avLst/>
            </a:prstGeom>
            <a:noFill/>
            <a:ln w="9525">
              <a:noFill/>
              <a:miter/>
            </a:ln>
          </p:spPr>
          <p:txBody>
            <a:bodyPr wrap="square">
              <a:spAutoFit/>
            </a:bodyPr>
            <a:lstStyle/>
            <a:p>
              <a:pPr defTabSz="913130" eaLnBrk="1" hangingPunct="1"/>
              <a:r>
                <a:rPr lang="zh-CN" altLang="en-US" sz="3200" b="1" dirty="0">
                  <a:solidFill>
                    <a:srgbClr val="1F497D"/>
                  </a:solidFill>
                  <a:latin typeface="微软雅黑" pitchFamily="34" charset="-122"/>
                  <a:ea typeface="微软雅黑" pitchFamily="34" charset="-122"/>
                </a:rPr>
                <a:t>护理问题</a:t>
              </a:r>
              <a:r>
                <a:rPr lang="zh-CN" altLang="en-US" sz="3200" b="1" dirty="0" smtClean="0">
                  <a:solidFill>
                    <a:srgbClr val="1F497D"/>
                  </a:solidFill>
                  <a:latin typeface="微软雅黑" pitchFamily="34" charset="-122"/>
                  <a:ea typeface="微软雅黑" pitchFamily="34" charset="-122"/>
                </a:rPr>
                <a:t>：</a:t>
              </a:r>
              <a:r>
                <a:rPr lang="zh-CN" altLang="en-US" sz="2800" dirty="0" smtClean="0">
                  <a:solidFill>
                    <a:srgbClr val="1F497D"/>
                  </a:solidFill>
                  <a:latin typeface="微软雅黑" pitchFamily="34" charset="-122"/>
                  <a:ea typeface="微软雅黑" pitchFamily="34" charset="-122"/>
                </a:rPr>
                <a:t>活动无耐力  由于纳差、乏力所致</a:t>
              </a:r>
              <a:endParaRPr lang="en-US" altLang="zh-CN" sz="2000" dirty="0">
                <a:solidFill>
                  <a:srgbClr val="1F497D"/>
                </a:solidFill>
                <a:latin typeface="微软雅黑" pitchFamily="34" charset="-122"/>
                <a:ea typeface="微软雅黑" pitchFamily="34" charset="-122"/>
              </a:endParaRPr>
            </a:p>
          </p:txBody>
        </p:sp>
      </p:grpSp>
      <p:pic>
        <p:nvPicPr>
          <p:cNvPr id="13" name="图片 3"/>
          <p:cNvPicPr>
            <a:picLocks noChangeAspect="1"/>
          </p:cNvPicPr>
          <p:nvPr/>
        </p:nvPicPr>
        <p:blipFill>
          <a:blip r:embed="rId2">
            <a:clrChange>
              <a:clrFrom>
                <a:srgbClr val="F1F8FF"/>
              </a:clrFrom>
              <a:clrTo>
                <a:srgbClr val="F1F8FF">
                  <a:alpha val="0"/>
                </a:srgbClr>
              </a:clrTo>
            </a:clrChange>
            <a:extLst>
              <a:ext uri="{28A0092B-C50C-407E-A947-70E740481C1C}">
                <a14:useLocalDpi xmlns:a14="http://schemas.microsoft.com/office/drawing/2010/main" val="0"/>
              </a:ext>
            </a:extLst>
          </a:blip>
          <a:srcRect l="3822" t="17410" b="13805"/>
          <a:stretch>
            <a:fillRect/>
          </a:stretch>
        </p:blipFill>
        <p:spPr bwMode="auto">
          <a:xfrm>
            <a:off x="7873225" y="3573195"/>
            <a:ext cx="4318775" cy="3284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954626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p:stCondLst>
                              <p:cond delay="35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9390" y="2429391"/>
            <a:ext cx="6261759" cy="2862322"/>
          </a:xfrm>
          <a:prstGeom prst="rect">
            <a:avLst/>
          </a:prstGeom>
          <a:ln w="28575">
            <a:noFill/>
          </a:ln>
        </p:spPr>
        <p:txBody>
          <a:bodyPr wrap="square">
            <a:spAutoFit/>
          </a:bodyPr>
          <a:lstStyle/>
          <a:p>
            <a:pPr lvl="0" algn="just" rtl="0" eaLnBrk="1" hangingPunct="1">
              <a:lnSpc>
                <a:spcPct val="150000"/>
              </a:lnSpc>
              <a:defRPr/>
            </a:pPr>
            <a:r>
              <a:rPr lang="zh-CN" altLang="en-US" sz="2000" b="1" dirty="0">
                <a:solidFill>
                  <a:srgbClr val="1F497D"/>
                </a:solidFill>
                <a:latin typeface="微软雅黑" pitchFamily="34" charset="-122"/>
                <a:ea typeface="微软雅黑" pitchFamily="34" charset="-122"/>
                <a:cs typeface="+mn-cs"/>
              </a:rPr>
              <a:t>护理措施</a:t>
            </a:r>
            <a:r>
              <a:rPr lang="zh-CN" altLang="en-US" sz="2000" b="1" dirty="0" smtClean="0">
                <a:solidFill>
                  <a:srgbClr val="1F497D"/>
                </a:solidFill>
                <a:latin typeface="微软雅黑" pitchFamily="34" charset="-122"/>
                <a:ea typeface="微软雅黑" pitchFamily="34" charset="-122"/>
                <a:cs typeface="+mn-cs"/>
              </a:rPr>
              <a:t>：</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评估</a:t>
            </a:r>
            <a:r>
              <a:rPr lang="zh-CN" altLang="en-US" sz="2000" dirty="0">
                <a:solidFill>
                  <a:srgbClr val="1F497D"/>
                </a:solidFill>
                <a:latin typeface="微软雅黑" pitchFamily="34" charset="-122"/>
                <a:ea typeface="微软雅黑" pitchFamily="34" charset="-122"/>
                <a:cs typeface="+mn-cs"/>
              </a:rPr>
              <a:t>病人营养状况，监测血电解质及血清蛋白变化。</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指导</a:t>
            </a:r>
            <a:r>
              <a:rPr lang="zh-CN" altLang="en-US" sz="2000" dirty="0">
                <a:solidFill>
                  <a:srgbClr val="1F497D"/>
                </a:solidFill>
                <a:latin typeface="微软雅黑" pitchFamily="34" charset="-122"/>
                <a:ea typeface="微软雅黑" pitchFamily="34" charset="-122"/>
                <a:cs typeface="+mn-cs"/>
              </a:rPr>
              <a:t>病人合理选择饮食。一般给予高营养低盐低脂半流质饮食，适当给予叶酸、维生素</a:t>
            </a:r>
            <a:r>
              <a:rPr lang="en-US" altLang="zh-CN" sz="2000" dirty="0">
                <a:solidFill>
                  <a:srgbClr val="1F497D"/>
                </a:solidFill>
                <a:latin typeface="微软雅黑" pitchFamily="34" charset="-122"/>
                <a:ea typeface="微软雅黑" pitchFamily="34" charset="-122"/>
                <a:cs typeface="+mn-cs"/>
              </a:rPr>
              <a:t>B12</a:t>
            </a:r>
            <a:r>
              <a:rPr lang="zh-CN" altLang="en-US" sz="2000" dirty="0">
                <a:solidFill>
                  <a:srgbClr val="1F497D"/>
                </a:solidFill>
                <a:latin typeface="微软雅黑" pitchFamily="34" charset="-122"/>
                <a:ea typeface="微软雅黑" pitchFamily="34" charset="-122"/>
                <a:cs typeface="+mn-cs"/>
              </a:rPr>
              <a:t>等多种维生素及微量元素，避免使用建议刺激性食物。</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遵</a:t>
            </a:r>
            <a:r>
              <a:rPr lang="zh-CN" altLang="en-US" sz="2000" dirty="0">
                <a:solidFill>
                  <a:srgbClr val="1F497D"/>
                </a:solidFill>
                <a:latin typeface="微软雅黑" pitchFamily="34" charset="-122"/>
                <a:ea typeface="微软雅黑" pitchFamily="34" charset="-122"/>
                <a:cs typeface="+mn-cs"/>
              </a:rPr>
              <a:t>医嘱予静脉补充氨基酸、白蛋白，观察用药效果。</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13" name="图片 1"/>
          <p:cNvPicPr>
            <a:picLocks noChangeAspect="1"/>
          </p:cNvPicPr>
          <p:nvPr/>
        </p:nvPicPr>
        <p:blipFill>
          <a:blip r:embed="rId2">
            <a:clrChange>
              <a:clrFrom>
                <a:srgbClr val="FFFFE3"/>
              </a:clrFrom>
              <a:clrTo>
                <a:srgbClr val="FFFFE3">
                  <a:alpha val="0"/>
                </a:srgbClr>
              </a:clrTo>
            </a:clrChange>
            <a:extLst>
              <a:ext uri="{28A0092B-C50C-407E-A947-70E740481C1C}">
                <a14:useLocalDpi xmlns:a14="http://schemas.microsoft.com/office/drawing/2010/main" val="0"/>
              </a:ext>
            </a:extLst>
          </a:blip>
          <a:srcRect l="2773" t="11897" r="5756" b="5643"/>
          <a:stretch>
            <a:fillRect/>
          </a:stretch>
        </p:blipFill>
        <p:spPr bwMode="auto">
          <a:xfrm>
            <a:off x="0" y="3240447"/>
            <a:ext cx="3770142" cy="3617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785421" y="916767"/>
            <a:ext cx="9939172" cy="609537"/>
            <a:chOff x="3278751" y="1775855"/>
            <a:chExt cx="11737347" cy="610175"/>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02865" y="1775855"/>
              <a:ext cx="10913233"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护理问题：</a:t>
              </a:r>
              <a:r>
                <a:rPr lang="zh-CN" altLang="en-US" sz="2800" dirty="0">
                  <a:solidFill>
                    <a:srgbClr val="1F497D"/>
                  </a:solidFill>
                  <a:latin typeface="微软雅黑" pitchFamily="34" charset="-122"/>
                  <a:ea typeface="微软雅黑" pitchFamily="34" charset="-122"/>
                </a:rPr>
                <a:t>营养失调</a:t>
              </a:r>
              <a:r>
                <a:rPr lang="en-US" altLang="zh-CN" sz="2800" dirty="0">
                  <a:solidFill>
                    <a:srgbClr val="1F497D"/>
                  </a:solidFill>
                  <a:latin typeface="微软雅黑" pitchFamily="34" charset="-122"/>
                  <a:ea typeface="微软雅黑" pitchFamily="34" charset="-122"/>
                </a:rPr>
                <a:t>-</a:t>
              </a:r>
              <a:r>
                <a:rPr lang="zh-CN" altLang="en-US" sz="2800" dirty="0">
                  <a:solidFill>
                    <a:srgbClr val="1F497D"/>
                  </a:solidFill>
                  <a:latin typeface="微软雅黑" pitchFamily="34" charset="-122"/>
                  <a:ea typeface="微软雅黑" pitchFamily="34" charset="-122"/>
                </a:rPr>
                <a:t>低于机体需要量  与吸收障碍有关</a:t>
              </a:r>
              <a:endParaRPr lang="en-US" altLang="zh-CN" sz="2000"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02890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9034" y="2026953"/>
            <a:ext cx="7007347" cy="3785652"/>
          </a:xfrm>
          <a:prstGeom prst="rect">
            <a:avLst/>
          </a:prstGeom>
          <a:ln w="28575">
            <a:noFill/>
          </a:ln>
        </p:spPr>
        <p:txBody>
          <a:bodyPr wrap="square">
            <a:spAutoFit/>
          </a:bodyPr>
          <a:lstStyle/>
          <a:p>
            <a:pPr lvl="0" algn="just" rtl="0" eaLnBrk="1" hangingPunct="1">
              <a:lnSpc>
                <a:spcPct val="150000"/>
              </a:lnSpc>
              <a:defRPr/>
            </a:pPr>
            <a:r>
              <a:rPr lang="zh-CN" altLang="en-US" sz="2000" b="1" dirty="0">
                <a:solidFill>
                  <a:srgbClr val="1F497D"/>
                </a:solidFill>
                <a:latin typeface="微软雅黑" pitchFamily="34" charset="-122"/>
                <a:ea typeface="微软雅黑" pitchFamily="34" charset="-122"/>
                <a:cs typeface="+mn-cs"/>
              </a:rPr>
              <a:t>护理措施</a:t>
            </a:r>
            <a:r>
              <a:rPr lang="zh-CN" altLang="en-US" sz="2000" b="1" dirty="0" smtClean="0">
                <a:solidFill>
                  <a:srgbClr val="1F497D"/>
                </a:solidFill>
                <a:latin typeface="微软雅黑" pitchFamily="34" charset="-122"/>
                <a:ea typeface="微软雅黑" pitchFamily="34" charset="-122"/>
                <a:cs typeface="+mn-cs"/>
              </a:rPr>
              <a:t>：</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做好</a:t>
            </a:r>
            <a:r>
              <a:rPr lang="zh-CN" altLang="en-US" sz="2000" dirty="0">
                <a:solidFill>
                  <a:srgbClr val="1F497D"/>
                </a:solidFill>
                <a:latin typeface="微软雅黑" pitchFamily="34" charset="-122"/>
                <a:ea typeface="微软雅黑" pitchFamily="34" charset="-122"/>
                <a:cs typeface="+mn-cs"/>
              </a:rPr>
              <a:t>皮肤护理，保持床单位整洁、干燥，沐浴时避免水温过高，不可使用刺激性肥皂及沐浴液，指导患者修剪指甲，告知不要搔抓皮肤。</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协助</a:t>
            </a:r>
            <a:r>
              <a:rPr lang="zh-CN" altLang="en-US" sz="2000" dirty="0">
                <a:solidFill>
                  <a:srgbClr val="1F497D"/>
                </a:solidFill>
                <a:latin typeface="微软雅黑" pitchFamily="34" charset="-122"/>
                <a:ea typeface="微软雅黑" pitchFamily="34" charset="-122"/>
                <a:cs typeface="+mn-cs"/>
              </a:rPr>
              <a:t>患者做好口腔护理，使用软毛牙刷，动作轻柔，避免出血，协助患者于晨起、餐后、睡前漱口。</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关注</a:t>
            </a:r>
            <a:r>
              <a:rPr lang="zh-CN" altLang="en-US" sz="2000" dirty="0">
                <a:solidFill>
                  <a:srgbClr val="1F497D"/>
                </a:solidFill>
                <a:latin typeface="微软雅黑" pitchFamily="34" charset="-122"/>
                <a:ea typeface="微软雅黑" pitchFamily="34" charset="-122"/>
                <a:cs typeface="+mn-cs"/>
              </a:rPr>
              <a:t>患者血常规复查结果，及时发现感染，配合医生治疗。</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严格</a:t>
            </a:r>
            <a:r>
              <a:rPr lang="zh-CN" altLang="en-US" sz="2000" dirty="0">
                <a:solidFill>
                  <a:srgbClr val="1F497D"/>
                </a:solidFill>
                <a:latin typeface="微软雅黑" pitchFamily="34" charset="-122"/>
                <a:ea typeface="微软雅黑" pitchFamily="34" charset="-122"/>
                <a:cs typeface="+mn-cs"/>
              </a:rPr>
              <a:t>执行无菌原则，预防感染</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13" name="图片 3"/>
          <p:cNvPicPr>
            <a:picLocks noChangeAspect="1"/>
          </p:cNvPicPr>
          <p:nvPr/>
        </p:nvPicPr>
        <p:blipFill>
          <a:blip r:embed="rId2">
            <a:clrChange>
              <a:clrFrom>
                <a:srgbClr val="FFFEF9"/>
              </a:clrFrom>
              <a:clrTo>
                <a:srgbClr val="FFFEF9">
                  <a:alpha val="0"/>
                </a:srgbClr>
              </a:clrTo>
            </a:clrChange>
            <a:extLst>
              <a:ext uri="{28A0092B-C50C-407E-A947-70E740481C1C}">
                <a14:useLocalDpi xmlns:a14="http://schemas.microsoft.com/office/drawing/2010/main" val="0"/>
              </a:ext>
            </a:extLst>
          </a:blip>
          <a:srcRect l="1701" t="1892" r="1630" b="2055"/>
          <a:stretch>
            <a:fillRect/>
          </a:stretch>
        </p:blipFill>
        <p:spPr bwMode="auto">
          <a:xfrm>
            <a:off x="7804844" y="3919779"/>
            <a:ext cx="4091597" cy="2938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785421" y="916769"/>
            <a:ext cx="5731494" cy="609535"/>
            <a:chOff x="3278751" y="1775857"/>
            <a:chExt cx="6768424" cy="610173"/>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02866" y="1775857"/>
              <a:ext cx="5944309" cy="585389"/>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护理问题：</a:t>
              </a:r>
              <a:r>
                <a:rPr lang="zh-CN" altLang="en-US" sz="2800" dirty="0">
                  <a:solidFill>
                    <a:srgbClr val="1F497D"/>
                  </a:solidFill>
                  <a:latin typeface="微软雅黑" pitchFamily="34" charset="-122"/>
                  <a:ea typeface="微软雅黑" pitchFamily="34" charset="-122"/>
                </a:rPr>
                <a:t>有感染的危险</a:t>
              </a:r>
              <a:endParaRPr lang="en-US" altLang="zh-CN" sz="2000"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573715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00098" y="1886507"/>
            <a:ext cx="6744092" cy="4247317"/>
          </a:xfrm>
          <a:prstGeom prst="rect">
            <a:avLst/>
          </a:prstGeom>
          <a:ln w="28575">
            <a:noFill/>
          </a:ln>
        </p:spPr>
        <p:txBody>
          <a:bodyPr wrap="square">
            <a:spAutoFit/>
          </a:bodyPr>
          <a:lstStyle/>
          <a:p>
            <a:pPr lvl="0" algn="just" rtl="0" eaLnBrk="1" hangingPunct="1">
              <a:lnSpc>
                <a:spcPct val="150000"/>
              </a:lnSpc>
              <a:defRPr/>
            </a:pPr>
            <a:r>
              <a:rPr lang="zh-CN" altLang="en-US" sz="2000" b="1" dirty="0">
                <a:solidFill>
                  <a:srgbClr val="1F497D"/>
                </a:solidFill>
                <a:latin typeface="微软雅黑" pitchFamily="34" charset="-122"/>
                <a:ea typeface="微软雅黑" pitchFamily="34" charset="-122"/>
                <a:cs typeface="+mn-cs"/>
              </a:rPr>
              <a:t>护理措施</a:t>
            </a:r>
            <a:r>
              <a:rPr lang="zh-CN" altLang="en-US" sz="2000" b="1" dirty="0" smtClean="0">
                <a:solidFill>
                  <a:srgbClr val="1F497D"/>
                </a:solidFill>
                <a:latin typeface="微软雅黑" pitchFamily="34" charset="-122"/>
                <a:ea typeface="微软雅黑" pitchFamily="34" charset="-122"/>
                <a:cs typeface="+mn-cs"/>
              </a:rPr>
              <a:t>：</a:t>
            </a:r>
            <a:endParaRPr lang="en-US" altLang="zh-CN" sz="2000" b="1"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鼓励</a:t>
            </a:r>
            <a:r>
              <a:rPr lang="zh-CN" altLang="en-US" sz="2000" dirty="0">
                <a:solidFill>
                  <a:srgbClr val="1F497D"/>
                </a:solidFill>
                <a:latin typeface="微软雅黑" pitchFamily="34" charset="-122"/>
                <a:ea typeface="微软雅黑" pitchFamily="34" charset="-122"/>
                <a:cs typeface="+mn-cs"/>
              </a:rPr>
              <a:t>患者以各种方式表达形体改变所致的心理</a:t>
            </a:r>
            <a:r>
              <a:rPr lang="zh-CN" altLang="en-US" sz="2000" dirty="0" smtClean="0">
                <a:solidFill>
                  <a:srgbClr val="1F497D"/>
                </a:solidFill>
                <a:latin typeface="微软雅黑" pitchFamily="34" charset="-122"/>
                <a:ea typeface="微软雅黑" pitchFamily="34" charset="-122"/>
                <a:cs typeface="+mn-cs"/>
              </a:rPr>
              <a:t>感受</a:t>
            </a:r>
            <a:r>
              <a:rPr lang="zh-CN" altLang="en-US" sz="2000" dirty="0">
                <a:solidFill>
                  <a:srgbClr val="1F497D"/>
                </a:solidFill>
                <a:latin typeface="微软雅黑" pitchFamily="34" charset="-122"/>
                <a:ea typeface="微软雅黑" pitchFamily="34" charset="-122"/>
                <a:cs typeface="+mn-cs"/>
              </a:rPr>
              <a:t>，</a:t>
            </a:r>
            <a:r>
              <a:rPr lang="zh-CN" altLang="en-US" sz="2000" dirty="0" smtClean="0">
                <a:solidFill>
                  <a:srgbClr val="1F497D"/>
                </a:solidFill>
                <a:latin typeface="微软雅黑" pitchFamily="34" charset="-122"/>
                <a:ea typeface="微软雅黑" pitchFamily="34" charset="-122"/>
                <a:cs typeface="+mn-cs"/>
              </a:rPr>
              <a:t>使</a:t>
            </a:r>
            <a:r>
              <a:rPr lang="zh-CN" altLang="en-US" sz="2000" dirty="0">
                <a:solidFill>
                  <a:srgbClr val="1F497D"/>
                </a:solidFill>
                <a:latin typeface="微软雅黑" pitchFamily="34" charset="-122"/>
                <a:ea typeface="微软雅黑" pitchFamily="34" charset="-122"/>
                <a:cs typeface="+mn-cs"/>
              </a:rPr>
              <a:t>患者在表达感受的同时获得情感上的支持。</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告知疾病用药的</a:t>
            </a:r>
            <a:r>
              <a:rPr lang="zh-CN" altLang="en-US" sz="2000" dirty="0">
                <a:solidFill>
                  <a:srgbClr val="1F497D"/>
                </a:solidFill>
                <a:latin typeface="微软雅黑" pitchFamily="34" charset="-122"/>
                <a:ea typeface="微软雅黑" pitchFamily="34" charset="-122"/>
                <a:cs typeface="+mn-cs"/>
              </a:rPr>
              <a:t>相关知识，教会患者及家属有关的护理技术及技能，交待清楚注意</a:t>
            </a:r>
            <a:r>
              <a:rPr lang="zh-CN" altLang="en-US" sz="2000" dirty="0" smtClean="0">
                <a:solidFill>
                  <a:srgbClr val="1F497D"/>
                </a:solidFill>
                <a:latin typeface="微软雅黑" pitchFamily="34" charset="-122"/>
                <a:ea typeface="微软雅黑" pitchFamily="34" charset="-122"/>
                <a:cs typeface="+mn-cs"/>
              </a:rPr>
              <a:t>事项，提高</a:t>
            </a:r>
            <a:r>
              <a:rPr lang="zh-CN" altLang="en-US" sz="2000" dirty="0">
                <a:solidFill>
                  <a:srgbClr val="1F497D"/>
                </a:solidFill>
                <a:latin typeface="微软雅黑" pitchFamily="34" charset="-122"/>
                <a:ea typeface="微软雅黑" pitchFamily="34" charset="-122"/>
                <a:cs typeface="+mn-cs"/>
              </a:rPr>
              <a:t>对形体改变的认识和适应能力。</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指导</a:t>
            </a:r>
            <a:r>
              <a:rPr lang="zh-CN" altLang="en-US" sz="2000" dirty="0">
                <a:solidFill>
                  <a:srgbClr val="1F497D"/>
                </a:solidFill>
                <a:latin typeface="微软雅黑" pitchFamily="34" charset="-122"/>
                <a:ea typeface="微软雅黑" pitchFamily="34" charset="-122"/>
                <a:cs typeface="+mn-cs"/>
              </a:rPr>
              <a:t>患者改善身体改观的方法，如衣着合体和恰当的装饰等；鼓励患者参加正常的社会交往活动。</a:t>
            </a:r>
          </a:p>
          <a:p>
            <a:pPr marL="457200" lvl="0" indent="-457200" algn="just" rtl="0" eaLnBrk="1" hangingPunct="1">
              <a:lnSpc>
                <a:spcPct val="150000"/>
              </a:lnSpc>
              <a:buFont typeface="+mj-ea"/>
              <a:buAutoNum type="circleNumDbPlain"/>
              <a:defRPr/>
            </a:pPr>
            <a:r>
              <a:rPr lang="zh-CN" altLang="en-US" sz="2000" dirty="0" smtClean="0">
                <a:solidFill>
                  <a:srgbClr val="1F497D"/>
                </a:solidFill>
                <a:latin typeface="微软雅黑" pitchFamily="34" charset="-122"/>
                <a:ea typeface="微软雅黑" pitchFamily="34" charset="-122"/>
                <a:cs typeface="+mn-cs"/>
              </a:rPr>
              <a:t>对</a:t>
            </a:r>
            <a:r>
              <a:rPr lang="zh-CN" altLang="en-US" sz="2000" dirty="0">
                <a:solidFill>
                  <a:srgbClr val="1F497D"/>
                </a:solidFill>
                <a:latin typeface="微软雅黑" pitchFamily="34" charset="-122"/>
                <a:ea typeface="微软雅黑" pitchFamily="34" charset="-122"/>
                <a:cs typeface="+mn-cs"/>
              </a:rPr>
              <a:t>举止怪异</a:t>
            </a:r>
            <a:r>
              <a:rPr lang="en-US" altLang="zh-CN" sz="2000" dirty="0">
                <a:solidFill>
                  <a:srgbClr val="1F497D"/>
                </a:solidFill>
                <a:latin typeface="微软雅黑" pitchFamily="34" charset="-122"/>
                <a:ea typeface="微软雅黑" pitchFamily="34" charset="-122"/>
                <a:cs typeface="+mn-cs"/>
              </a:rPr>
              <a:t>/</a:t>
            </a:r>
            <a:r>
              <a:rPr lang="zh-CN" altLang="en-US" sz="2000" dirty="0">
                <a:solidFill>
                  <a:srgbClr val="1F497D"/>
                </a:solidFill>
                <a:latin typeface="微软雅黑" pitchFamily="34" charset="-122"/>
                <a:ea typeface="微软雅黑" pitchFamily="34" charset="-122"/>
                <a:cs typeface="+mn-cs"/>
              </a:rPr>
              <a:t>有自杀倾向者加紧观察，防止意外。</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7" name="图片 3"/>
          <p:cNvPicPr>
            <a:picLocks noChangeAspect="1"/>
          </p:cNvPicPr>
          <p:nvPr/>
        </p:nvPicPr>
        <p:blipFill>
          <a:blip r:embed="rId2">
            <a:clrChange>
              <a:clrFrom>
                <a:srgbClr val="B3B7A6"/>
              </a:clrFrom>
              <a:clrTo>
                <a:srgbClr val="B3B7A6">
                  <a:alpha val="0"/>
                </a:srgbClr>
              </a:clrTo>
            </a:clrChange>
            <a:extLst>
              <a:ext uri="{28A0092B-C50C-407E-A947-70E740481C1C}">
                <a14:useLocalDpi xmlns:a14="http://schemas.microsoft.com/office/drawing/2010/main" val="0"/>
              </a:ext>
            </a:extLst>
          </a:blip>
          <a:srcRect/>
          <a:stretch>
            <a:fillRect/>
          </a:stretch>
        </p:blipFill>
        <p:spPr bwMode="auto">
          <a:xfrm>
            <a:off x="307180" y="2189979"/>
            <a:ext cx="3692918" cy="3692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785421" y="916771"/>
            <a:ext cx="5731494" cy="609533"/>
            <a:chOff x="3278751" y="1775859"/>
            <a:chExt cx="6768424" cy="610171"/>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02866" y="1775859"/>
              <a:ext cx="5944309" cy="585391"/>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护理问题：</a:t>
              </a:r>
              <a:r>
                <a:rPr lang="zh-CN" altLang="en-US" sz="2800" dirty="0">
                  <a:solidFill>
                    <a:srgbClr val="1F497D"/>
                  </a:solidFill>
                  <a:latin typeface="微软雅黑" pitchFamily="34" charset="-122"/>
                  <a:ea typeface="微软雅黑" pitchFamily="34" charset="-122"/>
                </a:rPr>
                <a:t>自我形象受损 </a:t>
              </a:r>
              <a:endParaRPr lang="en-US" altLang="zh-CN" sz="2000"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3105980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85421" y="1928401"/>
            <a:ext cx="6499274" cy="4247317"/>
          </a:xfrm>
          <a:prstGeom prst="rect">
            <a:avLst/>
          </a:prstGeom>
          <a:ln w="28575">
            <a:noFill/>
          </a:ln>
        </p:spPr>
        <p:txBody>
          <a:bodyPr wrap="square">
            <a:spAutoFit/>
          </a:bodyPr>
          <a:lstStyle/>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用药</a:t>
            </a:r>
            <a:r>
              <a:rPr lang="zh-CN" altLang="en-US" sz="2000" dirty="0">
                <a:solidFill>
                  <a:srgbClr val="1F497D"/>
                </a:solidFill>
                <a:latin typeface="微软雅黑" pitchFamily="34" charset="-122"/>
                <a:ea typeface="微软雅黑" pitchFamily="34" charset="-122"/>
                <a:cs typeface="+mn-cs"/>
              </a:rPr>
              <a:t>期间应观察糖皮质激素的副作用</a:t>
            </a:r>
            <a:r>
              <a:rPr lang="en-US" altLang="zh-CN" sz="2000" dirty="0">
                <a:solidFill>
                  <a:srgbClr val="1F497D"/>
                </a:solidFill>
                <a:latin typeface="微软雅黑" pitchFamily="34" charset="-122"/>
                <a:ea typeface="微软雅黑" pitchFamily="34" charset="-122"/>
                <a:cs typeface="+mn-cs"/>
              </a:rPr>
              <a:t>, </a:t>
            </a:r>
            <a:r>
              <a:rPr lang="zh-CN" altLang="en-US" sz="2000" dirty="0" smtClean="0">
                <a:solidFill>
                  <a:srgbClr val="1F497D"/>
                </a:solidFill>
                <a:latin typeface="微软雅黑" pitchFamily="34" charset="-122"/>
                <a:ea typeface="微软雅黑" pitchFamily="34" charset="-122"/>
                <a:cs typeface="+mn-cs"/>
              </a:rPr>
              <a:t>如水</a:t>
            </a:r>
            <a:r>
              <a:rPr lang="zh-CN" altLang="en-US" sz="2000" dirty="0">
                <a:solidFill>
                  <a:srgbClr val="1F497D"/>
                </a:solidFill>
                <a:latin typeface="微软雅黑" pitchFamily="34" charset="-122"/>
                <a:ea typeface="微软雅黑" pitchFamily="34" charset="-122"/>
                <a:cs typeface="+mn-cs"/>
              </a:rPr>
              <a:t>钠潴留、血压升高、血糖升高、血钾下降</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也可引起精神</a:t>
            </a:r>
            <a:r>
              <a:rPr lang="zh-CN" altLang="en-US" sz="2000" dirty="0" smtClean="0">
                <a:solidFill>
                  <a:srgbClr val="1F497D"/>
                </a:solidFill>
                <a:latin typeface="微软雅黑" pitchFamily="34" charset="-122"/>
                <a:ea typeface="微软雅黑" pitchFamily="34" charset="-122"/>
                <a:cs typeface="+mn-cs"/>
              </a:rPr>
              <a:t>兴奋</a:t>
            </a:r>
            <a:r>
              <a:rPr lang="zh-CN" altLang="en-US" sz="2000" dirty="0">
                <a:solidFill>
                  <a:srgbClr val="1F497D"/>
                </a:solidFill>
                <a:latin typeface="微软雅黑" pitchFamily="34" charset="-122"/>
                <a:ea typeface="微软雅黑" pitchFamily="34" charset="-122"/>
                <a:cs typeface="+mn-cs"/>
              </a:rPr>
              <a:t>、烦躁失眠</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并使机体免疫功能降低</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易合并继发感染和</a:t>
            </a:r>
            <a:r>
              <a:rPr lang="zh-CN" altLang="en-US" sz="2000" dirty="0" smtClean="0">
                <a:solidFill>
                  <a:srgbClr val="1F497D"/>
                </a:solidFill>
                <a:latin typeface="微软雅黑" pitchFamily="34" charset="-122"/>
                <a:ea typeface="微软雅黑" pitchFamily="34" charset="-122"/>
                <a:cs typeface="+mn-cs"/>
              </a:rPr>
              <a:t>出血</a:t>
            </a:r>
            <a:r>
              <a:rPr lang="zh-CN" altLang="en-US" sz="2000" dirty="0">
                <a:solidFill>
                  <a:srgbClr val="1F497D"/>
                </a:solidFill>
                <a:latin typeface="微软雅黑" pitchFamily="34" charset="-122"/>
                <a:ea typeface="微软雅黑" pitchFamily="34" charset="-122"/>
                <a:cs typeface="+mn-cs"/>
              </a:rPr>
              <a:t>等</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严格</a:t>
            </a:r>
            <a:r>
              <a:rPr lang="zh-CN" altLang="en-US" sz="2000" dirty="0">
                <a:solidFill>
                  <a:srgbClr val="1F497D"/>
                </a:solidFill>
                <a:latin typeface="微软雅黑" pitchFamily="34" charset="-122"/>
                <a:ea typeface="微软雅黑" pitchFamily="34" charset="-122"/>
                <a:cs typeface="+mn-cs"/>
              </a:rPr>
              <a:t>记录出入量</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保持出入量平衡</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避免水钠潴留、</a:t>
            </a:r>
            <a:r>
              <a:rPr lang="zh-CN" altLang="en-US" sz="2000" dirty="0" smtClean="0">
                <a:solidFill>
                  <a:srgbClr val="1F497D"/>
                </a:solidFill>
                <a:latin typeface="微软雅黑" pitchFamily="34" charset="-122"/>
                <a:ea typeface="微软雅黑" pitchFamily="34" charset="-122"/>
                <a:cs typeface="+mn-cs"/>
              </a:rPr>
              <a:t>血容量</a:t>
            </a:r>
            <a:r>
              <a:rPr lang="zh-CN" altLang="en-US" sz="2000" dirty="0">
                <a:solidFill>
                  <a:srgbClr val="1F497D"/>
                </a:solidFill>
                <a:latin typeface="微软雅黑" pitchFamily="34" charset="-122"/>
                <a:ea typeface="微软雅黑" pitchFamily="34" charset="-122"/>
                <a:cs typeface="+mn-cs"/>
              </a:rPr>
              <a:t>增加而致血压升高</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向病人详细介绍所用药物的名称、</a:t>
            </a:r>
            <a:r>
              <a:rPr lang="zh-CN" altLang="en-US" sz="2000" dirty="0" smtClean="0">
                <a:solidFill>
                  <a:srgbClr val="1F497D"/>
                </a:solidFill>
                <a:latin typeface="微软雅黑" pitchFamily="34" charset="-122"/>
                <a:ea typeface="微软雅黑" pitchFamily="34" charset="-122"/>
                <a:cs typeface="+mn-cs"/>
              </a:rPr>
              <a:t>剂量</a:t>
            </a:r>
            <a:r>
              <a:rPr lang="zh-CN" altLang="en-US" sz="2000" dirty="0">
                <a:solidFill>
                  <a:srgbClr val="1F497D"/>
                </a:solidFill>
                <a:latin typeface="微软雅黑" pitchFamily="34" charset="-122"/>
                <a:ea typeface="微软雅黑" pitchFamily="34" charset="-122"/>
                <a:cs typeface="+mn-cs"/>
              </a:rPr>
              <a:t>、给药时间和方法</a:t>
            </a:r>
            <a:r>
              <a:rPr lang="en-US" altLang="zh-CN" sz="2000" dirty="0">
                <a:solidFill>
                  <a:srgbClr val="1F497D"/>
                </a:solidFill>
                <a:latin typeface="微软雅黑" pitchFamily="34" charset="-122"/>
                <a:ea typeface="微软雅黑" pitchFamily="34" charset="-122"/>
                <a:cs typeface="+mn-cs"/>
              </a:rPr>
              <a:t>, </a:t>
            </a:r>
            <a:endParaRPr lang="en-US" altLang="zh-CN" sz="2000" dirty="0" smtClean="0">
              <a:solidFill>
                <a:srgbClr val="1F497D"/>
              </a:solidFill>
              <a:latin typeface="微软雅黑" pitchFamily="34" charset="-122"/>
              <a:ea typeface="微软雅黑" pitchFamily="34" charset="-122"/>
              <a:cs typeface="+mn-cs"/>
            </a:endParaRPr>
          </a:p>
          <a:p>
            <a:pPr marL="342900" lvl="0" indent="-3429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药物</a:t>
            </a:r>
            <a:r>
              <a:rPr lang="zh-CN" altLang="en-US" sz="2000" dirty="0">
                <a:solidFill>
                  <a:srgbClr val="1F497D"/>
                </a:solidFill>
                <a:latin typeface="微软雅黑" pitchFamily="34" charset="-122"/>
                <a:ea typeface="微软雅黑" pitchFamily="34" charset="-122"/>
                <a:cs typeface="+mn-cs"/>
              </a:rPr>
              <a:t>治疗是一个长期的过程</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用药</a:t>
            </a:r>
            <a:r>
              <a:rPr lang="zh-CN" altLang="en-US" sz="2000" dirty="0" smtClean="0">
                <a:solidFill>
                  <a:srgbClr val="1F497D"/>
                </a:solidFill>
                <a:latin typeface="微软雅黑" pitchFamily="34" charset="-122"/>
                <a:ea typeface="微软雅黑" pitchFamily="34" charset="-122"/>
                <a:cs typeface="+mn-cs"/>
              </a:rPr>
              <a:t>必须规律</a:t>
            </a:r>
            <a:r>
              <a:rPr lang="zh-CN" altLang="en-US" sz="2000" dirty="0">
                <a:solidFill>
                  <a:srgbClr val="1F497D"/>
                </a:solidFill>
                <a:latin typeface="微软雅黑" pitchFamily="34" charset="-122"/>
                <a:ea typeface="微软雅黑" pitchFamily="34" charset="-122"/>
                <a:cs typeface="+mn-cs"/>
              </a:rPr>
              <a:t>、按时、按量</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增减药物必须在医生指导下</a:t>
            </a:r>
            <a:r>
              <a:rPr lang="zh-CN" altLang="en-US" sz="2000" dirty="0" smtClean="0">
                <a:solidFill>
                  <a:srgbClr val="1F497D"/>
                </a:solidFill>
                <a:latin typeface="微软雅黑" pitchFamily="34" charset="-122"/>
                <a:ea typeface="微软雅黑" pitchFamily="34" charset="-122"/>
                <a:cs typeface="+mn-cs"/>
              </a:rPr>
              <a:t>进行。</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5" name="组合 4"/>
          <p:cNvGrpSpPr/>
          <p:nvPr/>
        </p:nvGrpSpPr>
        <p:grpSpPr>
          <a:xfrm>
            <a:off x="7871387" y="1526306"/>
            <a:ext cx="3286125" cy="4987966"/>
            <a:chOff x="7871387" y="1526306"/>
            <a:chExt cx="3286125" cy="4987966"/>
          </a:xfrm>
        </p:grpSpPr>
        <p:pic>
          <p:nvPicPr>
            <p:cNvPr id="2"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0167"/>
            <a:stretch/>
          </p:blipFill>
          <p:spPr>
            <a:xfrm>
              <a:off x="7871387" y="1526306"/>
              <a:ext cx="3286125" cy="4649412"/>
            </a:xfrm>
            <a:prstGeom prst="rect">
              <a:avLst/>
            </a:prstGeom>
          </p:spPr>
        </p:pic>
        <p:sp>
          <p:nvSpPr>
            <p:cNvPr id="3" name="矩形 2"/>
            <p:cNvSpPr/>
            <p:nvPr/>
          </p:nvSpPr>
          <p:spPr>
            <a:xfrm>
              <a:off x="8709802" y="6175718"/>
              <a:ext cx="1826141" cy="338554"/>
            </a:xfrm>
            <a:prstGeom prst="rect">
              <a:avLst/>
            </a:prstGeom>
          </p:spPr>
          <p:txBody>
            <a:bodyPr wrap="none">
              <a:spAutoFit/>
            </a:bodyPr>
            <a:lstStyle/>
            <a:p>
              <a:r>
                <a:rPr lang="zh-CN" altLang="en-US" sz="1600" dirty="0">
                  <a:solidFill>
                    <a:srgbClr val="1F497D"/>
                  </a:solidFill>
                  <a:latin typeface="微软雅黑" pitchFamily="34" charset="-122"/>
                  <a:ea typeface="微软雅黑" pitchFamily="34" charset="-122"/>
                </a:rPr>
                <a:t>糖皮质激素的副作</a:t>
              </a:r>
              <a:endParaRPr lang="zh-CN" altLang="en-US" sz="1600" dirty="0"/>
            </a:p>
          </p:txBody>
        </p:sp>
      </p:grpSp>
      <p:grpSp>
        <p:nvGrpSpPr>
          <p:cNvPr id="13" name="组合 12"/>
          <p:cNvGrpSpPr/>
          <p:nvPr/>
        </p:nvGrpSpPr>
        <p:grpSpPr>
          <a:xfrm>
            <a:off x="785421" y="916774"/>
            <a:ext cx="6210464" cy="609530"/>
            <a:chOff x="3278751" y="1775862"/>
            <a:chExt cx="7334048" cy="610168"/>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3.2</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02865" y="1775862"/>
              <a:ext cx="6509934"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用药护理 </a:t>
              </a:r>
              <a:r>
                <a:rPr lang="en-US" altLang="zh-CN" sz="2400" b="1" dirty="0">
                  <a:solidFill>
                    <a:srgbClr val="1F497D"/>
                  </a:solidFill>
                  <a:latin typeface="微软雅黑" pitchFamily="34" charset="-122"/>
                  <a:ea typeface="微软雅黑" pitchFamily="34" charset="-122"/>
                </a:rPr>
                <a:t>(Medication nursing)</a:t>
              </a:r>
              <a:r>
                <a:rPr lang="zh-CN" altLang="en-US" sz="2400" b="1" dirty="0">
                  <a:solidFill>
                    <a:srgbClr val="1F497D"/>
                  </a:solidFill>
                  <a:latin typeface="微软雅黑" pitchFamily="34" charset="-122"/>
                  <a:ea typeface="微软雅黑" pitchFamily="34" charset="-122"/>
                </a:rPr>
                <a:t> </a:t>
              </a:r>
              <a:endParaRPr lang="en-US" altLang="zh-CN" sz="1600"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588374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72682" y="2260579"/>
            <a:ext cx="6499274" cy="3785652"/>
          </a:xfrm>
          <a:prstGeom prst="rect">
            <a:avLst/>
          </a:prstGeom>
          <a:ln w="28575">
            <a:noFill/>
          </a:ln>
        </p:spPr>
        <p:txBody>
          <a:bodyPr wrap="square">
            <a:spAutoFit/>
          </a:bodyPr>
          <a:lstStyle/>
          <a:p>
            <a:pPr lvl="0" algn="just" rtl="0" eaLnBrk="1" hangingPunct="1">
              <a:lnSpc>
                <a:spcPct val="150000"/>
              </a:lnSpc>
              <a:defRPr/>
            </a:pPr>
            <a:r>
              <a:rPr lang="zh-CN" altLang="en-US" sz="2000" dirty="0" smtClean="0">
                <a:solidFill>
                  <a:srgbClr val="1F497D"/>
                </a:solidFill>
                <a:latin typeface="微软雅黑" pitchFamily="34" charset="-122"/>
                <a:ea typeface="微软雅黑" pitchFamily="34" charset="-122"/>
                <a:cs typeface="+mn-cs"/>
              </a:rPr>
              <a:t>由于</a:t>
            </a:r>
            <a:r>
              <a:rPr lang="zh-CN" altLang="en-US" sz="2000" dirty="0">
                <a:solidFill>
                  <a:srgbClr val="1F497D"/>
                </a:solidFill>
                <a:latin typeface="微软雅黑" pitchFamily="34" charset="-122"/>
                <a:ea typeface="微软雅黑" pitchFamily="34" charset="-122"/>
                <a:cs typeface="+mn-cs"/>
              </a:rPr>
              <a:t>发病时间长、</a:t>
            </a:r>
            <a:r>
              <a:rPr lang="zh-CN" altLang="en-US" sz="2000" dirty="0" smtClean="0">
                <a:solidFill>
                  <a:srgbClr val="1F497D"/>
                </a:solidFill>
                <a:latin typeface="微软雅黑" pitchFamily="34" charset="-122"/>
                <a:ea typeface="微软雅黑" pitchFamily="34" charset="-122"/>
                <a:cs typeface="+mn-cs"/>
              </a:rPr>
              <a:t>病情</a:t>
            </a:r>
            <a:r>
              <a:rPr lang="zh-CN" altLang="en-US" sz="2000" dirty="0">
                <a:solidFill>
                  <a:srgbClr val="1F497D"/>
                </a:solidFill>
                <a:latin typeface="微软雅黑" pitchFamily="34" charset="-122"/>
                <a:ea typeface="微软雅黑" pitchFamily="34" charset="-122"/>
                <a:cs typeface="+mn-cs"/>
              </a:rPr>
              <a:t>反复、患者表现出复杂的心理反应</a:t>
            </a:r>
            <a:r>
              <a:rPr lang="en-US" altLang="zh-CN" sz="2000" dirty="0">
                <a:solidFill>
                  <a:srgbClr val="1F497D"/>
                </a:solidFill>
                <a:latin typeface="微软雅黑" pitchFamily="34" charset="-122"/>
                <a:ea typeface="微软雅黑" pitchFamily="34" charset="-122"/>
                <a:cs typeface="+mn-cs"/>
              </a:rPr>
              <a:t>, </a:t>
            </a:r>
            <a:r>
              <a:rPr lang="zh-CN" altLang="en-US" sz="2000" dirty="0" smtClean="0">
                <a:solidFill>
                  <a:srgbClr val="1F497D"/>
                </a:solidFill>
                <a:latin typeface="微软雅黑" pitchFamily="34" charset="-122"/>
                <a:ea typeface="微软雅黑" pitchFamily="34" charset="-122"/>
                <a:cs typeface="+mn-cs"/>
              </a:rPr>
              <a:t>紧张</a:t>
            </a:r>
            <a:r>
              <a:rPr lang="zh-CN" altLang="en-US" sz="2000" dirty="0">
                <a:solidFill>
                  <a:srgbClr val="1F497D"/>
                </a:solidFill>
                <a:latin typeface="微软雅黑" pitchFamily="34" charset="-122"/>
                <a:ea typeface="微软雅黑" pitchFamily="34" charset="-122"/>
                <a:cs typeface="+mn-cs"/>
              </a:rPr>
              <a:t>、焦虑不安、恐惧、孤独、烦恼、甚至</a:t>
            </a:r>
            <a:r>
              <a:rPr lang="zh-CN" altLang="en-US" sz="2000" dirty="0" smtClean="0">
                <a:solidFill>
                  <a:srgbClr val="1F497D"/>
                </a:solidFill>
                <a:latin typeface="微软雅黑" pitchFamily="34" charset="-122"/>
                <a:ea typeface="微软雅黑" pitchFamily="34" charset="-122"/>
                <a:cs typeface="+mn-cs"/>
              </a:rPr>
              <a:t>表现</a:t>
            </a:r>
            <a:r>
              <a:rPr lang="zh-CN" altLang="en-US" sz="2000" dirty="0">
                <a:solidFill>
                  <a:srgbClr val="1F497D"/>
                </a:solidFill>
                <a:latin typeface="微软雅黑" pitchFamily="34" charset="-122"/>
                <a:ea typeface="微软雅黑" pitchFamily="34" charset="-122"/>
                <a:cs typeface="+mn-cs"/>
              </a:rPr>
              <a:t>出角色过度</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缺乏主见和信心</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使</a:t>
            </a:r>
            <a:r>
              <a:rPr lang="zh-CN" altLang="en-US" sz="2000" dirty="0" smtClean="0">
                <a:solidFill>
                  <a:srgbClr val="1F497D"/>
                </a:solidFill>
                <a:latin typeface="微软雅黑" pitchFamily="34" charset="-122"/>
                <a:ea typeface="微软雅黑" pitchFamily="34" charset="-122"/>
                <a:cs typeface="+mn-cs"/>
              </a:rPr>
              <a:t>自己处于</a:t>
            </a:r>
            <a:r>
              <a:rPr lang="zh-CN" altLang="en-US" sz="2000" dirty="0">
                <a:solidFill>
                  <a:srgbClr val="FF0000"/>
                </a:solidFill>
                <a:latin typeface="微软雅黑" pitchFamily="34" charset="-122"/>
                <a:ea typeface="微软雅黑" pitchFamily="34" charset="-122"/>
                <a:cs typeface="+mn-cs"/>
              </a:rPr>
              <a:t>被动状态</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护理</a:t>
            </a:r>
            <a:r>
              <a:rPr lang="zh-CN" altLang="en-US" sz="2000" dirty="0">
                <a:solidFill>
                  <a:srgbClr val="1F497D"/>
                </a:solidFill>
                <a:latin typeface="微软雅黑" pitchFamily="34" charset="-122"/>
                <a:ea typeface="微软雅黑" pitchFamily="34" charset="-122"/>
                <a:cs typeface="+mn-cs"/>
              </a:rPr>
              <a:t>人员首先要</a:t>
            </a:r>
            <a:r>
              <a:rPr lang="zh-CN" altLang="en-US" sz="2000" dirty="0" smtClean="0">
                <a:solidFill>
                  <a:srgbClr val="1F497D"/>
                </a:solidFill>
                <a:latin typeface="微软雅黑" pitchFamily="34" charset="-122"/>
                <a:ea typeface="微软雅黑" pitchFamily="34" charset="-122"/>
                <a:cs typeface="+mn-cs"/>
              </a:rPr>
              <a:t>与病人</a:t>
            </a:r>
            <a:r>
              <a:rPr lang="zh-CN" altLang="en-US" sz="2000" dirty="0">
                <a:solidFill>
                  <a:srgbClr val="1F497D"/>
                </a:solidFill>
                <a:latin typeface="微软雅黑" pitchFamily="34" charset="-122"/>
                <a:ea typeface="微软雅黑" pitchFamily="34" charset="-122"/>
                <a:cs typeface="+mn-cs"/>
              </a:rPr>
              <a:t>建立良好的护患关系</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多与病人</a:t>
            </a:r>
            <a:r>
              <a:rPr lang="zh-CN" altLang="en-US" sz="2000" dirty="0" smtClean="0">
                <a:solidFill>
                  <a:srgbClr val="1F497D"/>
                </a:solidFill>
                <a:latin typeface="微软雅黑" pitchFamily="34" charset="-122"/>
                <a:ea typeface="微软雅黑" pitchFamily="34" charset="-122"/>
                <a:cs typeface="+mn-cs"/>
              </a:rPr>
              <a:t>交谈</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了解其心理状态</a:t>
            </a:r>
            <a:r>
              <a:rPr lang="en-US" altLang="zh-CN" sz="2000" dirty="0">
                <a:solidFill>
                  <a:srgbClr val="1F497D"/>
                </a:solidFill>
                <a:latin typeface="微软雅黑" pitchFamily="34" charset="-122"/>
                <a:ea typeface="微软雅黑" pitchFamily="34" charset="-122"/>
                <a:cs typeface="+mn-cs"/>
              </a:rPr>
              <a:t>, </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及时</a:t>
            </a:r>
            <a:r>
              <a:rPr lang="zh-CN" altLang="en-US" sz="2000" dirty="0">
                <a:solidFill>
                  <a:srgbClr val="1F497D"/>
                </a:solidFill>
                <a:latin typeface="微软雅黑" pitchFamily="34" charset="-122"/>
                <a:ea typeface="微软雅黑" pitchFamily="34" charset="-122"/>
                <a:cs typeface="+mn-cs"/>
              </a:rPr>
              <a:t>向病人解释</a:t>
            </a:r>
            <a:r>
              <a:rPr lang="zh-CN" altLang="en-US" sz="2000" dirty="0" smtClean="0">
                <a:solidFill>
                  <a:srgbClr val="1F497D"/>
                </a:solidFill>
                <a:latin typeface="微软雅黑" pitchFamily="34" charset="-122"/>
                <a:ea typeface="微软雅黑" pitchFamily="34" charset="-122"/>
                <a:cs typeface="+mn-cs"/>
              </a:rPr>
              <a:t>病情</a:t>
            </a:r>
            <a:r>
              <a:rPr lang="zh-CN" altLang="en-US" sz="2000" dirty="0">
                <a:solidFill>
                  <a:srgbClr val="1F497D"/>
                </a:solidFill>
                <a:latin typeface="微软雅黑" pitchFamily="34" charset="-122"/>
                <a:ea typeface="微软雅黑" pitchFamily="34" charset="-122"/>
                <a:cs typeface="+mn-cs"/>
              </a:rPr>
              <a:t>经过及治疗方案</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减少病人对疾病</a:t>
            </a:r>
            <a:r>
              <a:rPr lang="zh-CN" altLang="en-US" sz="2000" dirty="0" smtClean="0">
                <a:solidFill>
                  <a:srgbClr val="1F497D"/>
                </a:solidFill>
                <a:latin typeface="微软雅黑" pitchFamily="34" charset="-122"/>
                <a:ea typeface="微软雅黑" pitchFamily="34" charset="-122"/>
                <a:cs typeface="+mn-cs"/>
              </a:rPr>
              <a:t>产生</a:t>
            </a:r>
            <a:r>
              <a:rPr lang="zh-CN" altLang="en-US" sz="2000" dirty="0">
                <a:solidFill>
                  <a:srgbClr val="1F497D"/>
                </a:solidFill>
                <a:latin typeface="微软雅黑" pitchFamily="34" charset="-122"/>
                <a:ea typeface="微软雅黑" pitchFamily="34" charset="-122"/>
                <a:cs typeface="+mn-cs"/>
              </a:rPr>
              <a:t>的紧张、焦虑、疑虑和恐惧感</a:t>
            </a:r>
            <a:r>
              <a:rPr lang="en-US" altLang="zh-CN" sz="2000" dirty="0">
                <a:solidFill>
                  <a:srgbClr val="1F497D"/>
                </a:solidFill>
                <a:latin typeface="微软雅黑" pitchFamily="34" charset="-122"/>
                <a:ea typeface="微软雅黑" pitchFamily="34" charset="-122"/>
                <a:cs typeface="+mn-cs"/>
              </a:rPr>
              <a:t>, </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鼓励</a:t>
            </a:r>
            <a:r>
              <a:rPr lang="zh-CN" altLang="en-US" sz="2000" dirty="0">
                <a:solidFill>
                  <a:srgbClr val="1F497D"/>
                </a:solidFill>
                <a:latin typeface="微软雅黑" pitchFamily="34" charset="-122"/>
                <a:ea typeface="微软雅黑" pitchFamily="34" charset="-122"/>
                <a:cs typeface="+mn-cs"/>
              </a:rPr>
              <a:t>其循序渐进的活动</a:t>
            </a:r>
            <a:r>
              <a:rPr lang="en-US" altLang="zh-CN" sz="2000" dirty="0">
                <a:solidFill>
                  <a:srgbClr val="1F497D"/>
                </a:solidFill>
                <a:latin typeface="微软雅黑" pitchFamily="34" charset="-122"/>
                <a:ea typeface="微软雅黑" pitchFamily="34" charset="-122"/>
                <a:cs typeface="+mn-cs"/>
              </a:rPr>
              <a:t>, </a:t>
            </a:r>
            <a:r>
              <a:rPr lang="zh-CN" altLang="en-US" sz="2000" dirty="0">
                <a:solidFill>
                  <a:srgbClr val="1F497D"/>
                </a:solidFill>
                <a:latin typeface="微软雅黑" pitchFamily="34" charset="-122"/>
                <a:ea typeface="微软雅黑" pitchFamily="34" charset="-122"/>
                <a:cs typeface="+mn-cs"/>
              </a:rPr>
              <a:t>树立战胜疾病</a:t>
            </a:r>
            <a:r>
              <a:rPr lang="zh-CN" altLang="en-US" sz="2000" dirty="0" smtClean="0">
                <a:solidFill>
                  <a:srgbClr val="1F497D"/>
                </a:solidFill>
                <a:latin typeface="微软雅黑" pitchFamily="34" charset="-122"/>
                <a:ea typeface="微软雅黑" pitchFamily="34" charset="-122"/>
                <a:cs typeface="+mn-cs"/>
              </a:rPr>
              <a:t>的信心</a:t>
            </a:r>
            <a:r>
              <a:rPr lang="zh-CN" altLang="en-US" sz="2000" dirty="0">
                <a:solidFill>
                  <a:srgbClr val="1F497D"/>
                </a:solidFill>
                <a:latin typeface="微软雅黑" pitchFamily="34" charset="-122"/>
                <a:ea typeface="微软雅黑" pitchFamily="34" charset="-122"/>
                <a:cs typeface="+mn-cs"/>
              </a:rPr>
              <a:t>。</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8" name="图片 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5591" r="10387" b="5846"/>
          <a:stretch>
            <a:fillRect/>
          </a:stretch>
        </p:blipFill>
        <p:spPr bwMode="auto">
          <a:xfrm>
            <a:off x="-1" y="3910819"/>
            <a:ext cx="3684675" cy="294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785421" y="916775"/>
            <a:ext cx="6210464" cy="609529"/>
            <a:chOff x="3278751" y="1775863"/>
            <a:chExt cx="7334048" cy="610167"/>
          </a:xfrm>
        </p:grpSpPr>
        <p:sp>
          <p:nvSpPr>
            <p:cNvPr id="14" name="矩形 13"/>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3.3</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02865" y="1775863"/>
              <a:ext cx="6509934"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心理护理 </a:t>
              </a:r>
              <a:r>
                <a:rPr lang="en-US" altLang="zh-CN" sz="2400" b="1" dirty="0">
                  <a:solidFill>
                    <a:srgbClr val="1F497D"/>
                  </a:solidFill>
                  <a:latin typeface="微软雅黑" pitchFamily="34" charset="-122"/>
                  <a:ea typeface="微软雅黑" pitchFamily="34" charset="-122"/>
                </a:rPr>
                <a:t>(Mental nursing)</a:t>
              </a:r>
              <a:r>
                <a:rPr lang="zh-CN" altLang="en-US" sz="2400" b="1" dirty="0">
                  <a:solidFill>
                    <a:srgbClr val="1F497D"/>
                  </a:solidFill>
                  <a:latin typeface="微软雅黑" pitchFamily="34" charset="-122"/>
                  <a:ea typeface="微软雅黑" pitchFamily="34" charset="-122"/>
                </a:rPr>
                <a:t> </a:t>
              </a:r>
              <a:endParaRPr lang="en-US" altLang="zh-CN" sz="1600"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6841509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3064" y="2248215"/>
            <a:ext cx="5741988" cy="3785652"/>
          </a:xfrm>
          <a:prstGeom prst="rect">
            <a:avLst/>
          </a:prstGeom>
          <a:ln w="28575">
            <a:noFill/>
          </a:ln>
        </p:spPr>
        <p:txBody>
          <a:bodyPr wrap="square">
            <a:spAutoFit/>
          </a:bodyPr>
          <a:lstStyle/>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向</a:t>
            </a:r>
            <a:r>
              <a:rPr lang="zh-CN" altLang="en-US" sz="2000" dirty="0">
                <a:solidFill>
                  <a:srgbClr val="1F497D"/>
                </a:solidFill>
                <a:latin typeface="微软雅黑" pitchFamily="34" charset="-122"/>
                <a:ea typeface="微软雅黑" pitchFamily="34" charset="-122"/>
                <a:cs typeface="+mn-cs"/>
              </a:rPr>
              <a:t>病人及家属介绍自身免疫性肝病的诱因及保健知识，帮助病人养成良好的生活习惯</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帮助</a:t>
            </a:r>
            <a:r>
              <a:rPr lang="zh-CN" altLang="en-US" sz="2000" dirty="0">
                <a:solidFill>
                  <a:srgbClr val="1F497D"/>
                </a:solidFill>
                <a:latin typeface="微软雅黑" pitchFamily="34" charset="-122"/>
                <a:ea typeface="微软雅黑" pitchFamily="34" charset="-122"/>
                <a:cs typeface="+mn-cs"/>
              </a:rPr>
              <a:t>患者及家属正确认识疾病易复发的特点，强调预防复发的重要性</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应</a:t>
            </a:r>
            <a:r>
              <a:rPr lang="zh-CN" altLang="en-US" sz="2000" dirty="0">
                <a:solidFill>
                  <a:srgbClr val="1F497D"/>
                </a:solidFill>
                <a:latin typeface="微软雅黑" pitchFamily="34" charset="-122"/>
                <a:ea typeface="微软雅黑" pitchFamily="34" charset="-122"/>
                <a:cs typeface="+mn-cs"/>
              </a:rPr>
              <a:t>注意预防感染，对防止复发或病情进一步发展有一定作用</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平时</a:t>
            </a:r>
            <a:r>
              <a:rPr lang="zh-CN" altLang="en-US" sz="2000" dirty="0">
                <a:solidFill>
                  <a:srgbClr val="1F497D"/>
                </a:solidFill>
                <a:latin typeface="微软雅黑" pitchFamily="34" charset="-122"/>
                <a:ea typeface="微软雅黑" pitchFamily="34" charset="-122"/>
                <a:cs typeface="+mn-cs"/>
              </a:rPr>
              <a:t>注意自己粪便性状，观察有无腹痛、便血、体温升高、病情较前加重应及时就医。</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9" name="组合 8"/>
          <p:cNvGrpSpPr/>
          <p:nvPr/>
        </p:nvGrpSpPr>
        <p:grpSpPr>
          <a:xfrm>
            <a:off x="785421" y="918291"/>
            <a:ext cx="7373840" cy="616401"/>
            <a:chOff x="3278751" y="1777380"/>
            <a:chExt cx="8707898" cy="617046"/>
          </a:xfrm>
        </p:grpSpPr>
        <p:sp>
          <p:nvSpPr>
            <p:cNvPr id="11" name="矩形 10"/>
            <p:cNvSpPr/>
            <p:nvPr/>
          </p:nvSpPr>
          <p:spPr>
            <a:xfrm>
              <a:off x="3278751" y="1777380"/>
              <a:ext cx="466801"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4</a:t>
              </a:r>
              <a:endParaRPr kumimoji="0" lang="zh-CN" altLang="en-US" sz="28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2" name="TextBox 37"/>
            <p:cNvSpPr txBox="1"/>
            <p:nvPr/>
          </p:nvSpPr>
          <p:spPr>
            <a:xfrm>
              <a:off x="3772863" y="1809039"/>
              <a:ext cx="8213786" cy="585387"/>
            </a:xfrm>
            <a:prstGeom prst="rect">
              <a:avLst/>
            </a:prstGeom>
            <a:noFill/>
            <a:ln w="9525">
              <a:noFill/>
              <a:miter/>
            </a:ln>
          </p:spPr>
          <p:txBody>
            <a:bodyPr wrap="square">
              <a:spAutoFit/>
            </a:bodyPr>
            <a:lstStyle/>
            <a:p>
              <a:pPr defTabSz="913130" eaLnBrk="1" hangingPunct="1"/>
              <a:r>
                <a:rPr lang="zh-CN" altLang="en-US" sz="3200" b="1" dirty="0" smtClean="0">
                  <a:solidFill>
                    <a:srgbClr val="1F497D"/>
                  </a:solidFill>
                  <a:latin typeface="微软雅黑" pitchFamily="34" charset="-122"/>
                  <a:ea typeface="微软雅黑" pitchFamily="34" charset="-122"/>
                </a:rPr>
                <a:t>健康宣教 </a:t>
              </a:r>
              <a:r>
                <a:rPr lang="en-US" altLang="zh-CN" sz="2400" b="1" dirty="0" smtClean="0">
                  <a:solidFill>
                    <a:srgbClr val="1F497D"/>
                  </a:solidFill>
                  <a:latin typeface="微软雅黑" pitchFamily="34" charset="-122"/>
                  <a:ea typeface="微软雅黑" pitchFamily="34" charset="-122"/>
                </a:rPr>
                <a:t>(Health </a:t>
              </a:r>
              <a:r>
                <a:rPr lang="en-US" altLang="zh-CN" sz="2400" b="1" dirty="0">
                  <a:solidFill>
                    <a:srgbClr val="1F497D"/>
                  </a:solidFill>
                  <a:latin typeface="微软雅黑" pitchFamily="34" charset="-122"/>
                  <a:ea typeface="微软雅黑" pitchFamily="34" charset="-122"/>
                </a:rPr>
                <a:t>education</a:t>
              </a:r>
              <a:r>
                <a:rPr lang="en-US" altLang="zh-CN" sz="2400" b="1" dirty="0" smtClean="0">
                  <a:solidFill>
                    <a:srgbClr val="1F497D"/>
                  </a:solidFill>
                  <a:latin typeface="微软雅黑" pitchFamily="34" charset="-122"/>
                  <a:ea typeface="微软雅黑" pitchFamily="34" charset="-122"/>
                </a:rPr>
                <a:t>)</a:t>
              </a:r>
              <a:endParaRPr lang="zh-CN" altLang="en-US" sz="2400" b="1" dirty="0">
                <a:solidFill>
                  <a:srgbClr val="1F497D"/>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0082" y="2592873"/>
            <a:ext cx="4258518" cy="3193889"/>
          </a:xfrm>
          <a:prstGeom prst="rect">
            <a:avLst/>
          </a:prstGeom>
          <a:ln>
            <a:noFill/>
          </a:ln>
          <a:effectLst>
            <a:softEdge rad="112500"/>
          </a:effectLst>
        </p:spPr>
      </p:pic>
    </p:spTree>
    <p:extLst>
      <p:ext uri="{BB962C8B-B14F-4D97-AF65-F5344CB8AC3E}">
        <p14:creationId xmlns:p14="http://schemas.microsoft.com/office/powerpoint/2010/main" val="256115391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86399" y="2539478"/>
            <a:ext cx="5773740" cy="2862322"/>
          </a:xfrm>
          <a:prstGeom prst="rect">
            <a:avLst/>
          </a:prstGeom>
          <a:ln w="28575">
            <a:noFill/>
          </a:ln>
        </p:spPr>
        <p:txBody>
          <a:bodyPr wrap="square">
            <a:spAutoFit/>
          </a:bodyPr>
          <a:lstStyle/>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指导</a:t>
            </a:r>
            <a:r>
              <a:rPr lang="zh-CN" altLang="en-US" sz="2000" dirty="0">
                <a:solidFill>
                  <a:srgbClr val="1F497D"/>
                </a:solidFill>
                <a:latin typeface="微软雅黑" pitchFamily="34" charset="-122"/>
                <a:ea typeface="微软雅黑" pitchFamily="34" charset="-122"/>
                <a:cs typeface="+mn-cs"/>
              </a:rPr>
              <a:t>病人合理选择饮食，予低盐低脂高蛋白饮食，禁酒，避免粗纤维多渣及刺激性饮食</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讲解</a:t>
            </a:r>
            <a:r>
              <a:rPr lang="zh-CN" altLang="en-US" sz="2000" dirty="0">
                <a:solidFill>
                  <a:srgbClr val="1F497D"/>
                </a:solidFill>
                <a:latin typeface="微软雅黑" pitchFamily="34" charset="-122"/>
                <a:ea typeface="微软雅黑" pitchFamily="34" charset="-122"/>
                <a:cs typeface="+mn-cs"/>
              </a:rPr>
              <a:t>用药的注意事项及不良反应，教会病人自我观察。遵医嘱按时服药，如有病情变化及不适，及时来院就医。坚持服药，不可擅自停药或减量</a:t>
            </a:r>
            <a:r>
              <a:rPr lang="zh-CN" altLang="en-US" sz="2000" dirty="0" smtClean="0">
                <a:solidFill>
                  <a:srgbClr val="1F497D"/>
                </a:solidFill>
                <a:latin typeface="微软雅黑" pitchFamily="34" charset="-122"/>
                <a:ea typeface="微软雅黑" pitchFamily="34" charset="-122"/>
                <a:cs typeface="+mn-cs"/>
              </a:rPr>
              <a:t>。</a:t>
            </a:r>
            <a:endParaRPr lang="zh-CN" altLang="en-US" sz="2000" dirty="0">
              <a:solidFill>
                <a:srgbClr val="1F497D"/>
              </a:solidFill>
              <a:latin typeface="微软雅黑" pitchFamily="34" charset="-122"/>
              <a:ea typeface="微软雅黑" pitchFamily="34" charset="-122"/>
              <a:cs typeface="+mn-cs"/>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746" y="2304486"/>
            <a:ext cx="5003462" cy="3332306"/>
          </a:xfrm>
          <a:prstGeom prst="rect">
            <a:avLst/>
          </a:prstGeom>
          <a:ln>
            <a:noFill/>
          </a:ln>
          <a:effectLst>
            <a:softEdge rad="112500"/>
          </a:effectLst>
        </p:spPr>
      </p:pic>
      <p:grpSp>
        <p:nvGrpSpPr>
          <p:cNvPr id="8" name="组合 7"/>
          <p:cNvGrpSpPr/>
          <p:nvPr/>
        </p:nvGrpSpPr>
        <p:grpSpPr>
          <a:xfrm>
            <a:off x="785421" y="916776"/>
            <a:ext cx="7299036" cy="609528"/>
            <a:chOff x="3278751" y="1775864"/>
            <a:chExt cx="8619562" cy="610166"/>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lang="en-US" altLang="zh-CN" kern="0" dirty="0" smtClean="0">
                  <a:solidFill>
                    <a:sysClr val="window" lastClr="FFFFFF"/>
                  </a:solidFill>
                  <a:latin typeface="Broadway" pitchFamily="82" charset="0"/>
                  <a:ea typeface="微软雅黑"/>
                  <a:cs typeface="+mn-cs"/>
                </a:rPr>
                <a:t>4</a:t>
              </a: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02865" y="1775864"/>
              <a:ext cx="7795448"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饮食及用药指导 </a:t>
              </a:r>
              <a:r>
                <a:rPr lang="en-US" altLang="zh-CN" sz="2400" b="1" dirty="0">
                  <a:solidFill>
                    <a:srgbClr val="1F497D"/>
                  </a:solidFill>
                  <a:latin typeface="微软雅黑" pitchFamily="34" charset="-122"/>
                  <a:ea typeface="微软雅黑" pitchFamily="34" charset="-122"/>
                </a:rPr>
                <a:t>(Diet and medication)</a:t>
              </a:r>
              <a:endParaRPr lang="zh-CN" altLang="en-US" sz="2400" b="1"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946615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6050" y="2191945"/>
            <a:ext cx="5556739" cy="3323987"/>
          </a:xfrm>
          <a:prstGeom prst="rect">
            <a:avLst/>
          </a:prstGeom>
          <a:ln w="28575">
            <a:noFill/>
          </a:ln>
        </p:spPr>
        <p:txBody>
          <a:bodyPr wrap="square">
            <a:spAutoFit/>
          </a:bodyPr>
          <a:lstStyle/>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嘱</a:t>
            </a:r>
            <a:r>
              <a:rPr lang="zh-CN" altLang="en-US" sz="2000" dirty="0">
                <a:solidFill>
                  <a:srgbClr val="1F497D"/>
                </a:solidFill>
                <a:latin typeface="微软雅黑" pitchFamily="34" charset="-122"/>
                <a:ea typeface="微软雅黑" pitchFamily="34" charset="-122"/>
                <a:cs typeface="+mn-cs"/>
              </a:rPr>
              <a:t>病人劳逸结合，放松心情，避免情绪激动。长期治疗的过程中，需嘱患者保持心情舒畅，避免不良的精神刺激，减少情绪紧张</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lvl="0" indent="-457200" algn="just" rtl="0" eaLnBrk="1" hangingPunct="1">
              <a:lnSpc>
                <a:spcPct val="150000"/>
              </a:lnSpc>
              <a:buFont typeface="+mj-lt"/>
              <a:buAutoNum type="arabicPeriod"/>
              <a:defRPr/>
            </a:pPr>
            <a:r>
              <a:rPr lang="zh-CN" altLang="en-US" sz="2000" dirty="0" smtClean="0">
                <a:solidFill>
                  <a:srgbClr val="1F497D"/>
                </a:solidFill>
                <a:latin typeface="微软雅黑" pitchFamily="34" charset="-122"/>
                <a:ea typeface="微软雅黑" pitchFamily="34" charset="-122"/>
                <a:cs typeface="+mn-cs"/>
              </a:rPr>
              <a:t>嘱</a:t>
            </a:r>
            <a:r>
              <a:rPr lang="zh-CN" altLang="en-US" sz="2000" dirty="0">
                <a:solidFill>
                  <a:srgbClr val="1F497D"/>
                </a:solidFill>
                <a:latin typeface="微软雅黑" pitchFamily="34" charset="-122"/>
                <a:ea typeface="微软雅黑" pitchFamily="34" charset="-122"/>
                <a:cs typeface="+mn-cs"/>
              </a:rPr>
              <a:t>之宜生活有规律，劳逸结合，不可经常熬夜、长期疲劳。注意气候变化，随时增加衣着，预防感冒</a:t>
            </a:r>
            <a:r>
              <a:rPr lang="zh-CN" altLang="en-US" sz="2000" dirty="0" smtClean="0">
                <a:solidFill>
                  <a:srgbClr val="1F497D"/>
                </a:solidFill>
                <a:latin typeface="微软雅黑" pitchFamily="34" charset="-122"/>
                <a:ea typeface="微软雅黑" pitchFamily="34" charset="-122"/>
                <a:cs typeface="+mn-cs"/>
              </a:rPr>
              <a:t>。</a:t>
            </a:r>
            <a:endParaRPr lang="en-US" altLang="zh-CN" sz="2000" dirty="0" smtClean="0">
              <a:solidFill>
                <a:srgbClr val="1F497D"/>
              </a:solidFill>
              <a:latin typeface="微软雅黑" pitchFamily="34" charset="-122"/>
              <a:ea typeface="微软雅黑" pitchFamily="34" charset="-122"/>
              <a:cs typeface="+mn-cs"/>
            </a:endParaRPr>
          </a:p>
          <a:p>
            <a:pPr marL="457200" indent="-457200" algn="just" rtl="0" eaLnBrk="1" hangingPunct="1">
              <a:lnSpc>
                <a:spcPct val="150000"/>
              </a:lnSpc>
              <a:buFont typeface="+mj-lt"/>
              <a:buAutoNum type="arabicPeriod"/>
              <a:defRPr/>
            </a:pPr>
            <a:r>
              <a:rPr lang="zh-CN" altLang="en-US" sz="2000" dirty="0">
                <a:solidFill>
                  <a:srgbClr val="1F497D"/>
                </a:solidFill>
                <a:latin typeface="微软雅黑" pitchFamily="34" charset="-122"/>
                <a:ea typeface="微软雅黑" pitchFamily="34" charset="-122"/>
              </a:rPr>
              <a:t>门诊随访，定期</a:t>
            </a:r>
            <a:r>
              <a:rPr lang="zh-CN" altLang="en-US" sz="2000" dirty="0" smtClean="0">
                <a:solidFill>
                  <a:srgbClr val="1F497D"/>
                </a:solidFill>
                <a:latin typeface="微软雅黑" pitchFamily="34" charset="-122"/>
                <a:ea typeface="微软雅黑" pitchFamily="34" charset="-122"/>
              </a:rPr>
              <a:t>复查。</a:t>
            </a:r>
            <a:endParaRPr lang="en-US" altLang="zh-CN" sz="2000" dirty="0">
              <a:solidFill>
                <a:srgbClr val="1F497D"/>
              </a:solidFill>
              <a:latin typeface="微软雅黑" pitchFamily="34" charset="-122"/>
              <a:ea typeface="微软雅黑" pitchFamily="34" charset="-122"/>
            </a:endParaRP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5543" y="2422778"/>
            <a:ext cx="4293484" cy="2862322"/>
          </a:xfrm>
          <a:prstGeom prst="rect">
            <a:avLst/>
          </a:prstGeom>
          <a:ln>
            <a:noFill/>
          </a:ln>
          <a:effectLst>
            <a:softEdge rad="112500"/>
          </a:effectLst>
        </p:spPr>
      </p:pic>
      <p:grpSp>
        <p:nvGrpSpPr>
          <p:cNvPr id="8" name="组合 7"/>
          <p:cNvGrpSpPr/>
          <p:nvPr/>
        </p:nvGrpSpPr>
        <p:grpSpPr>
          <a:xfrm>
            <a:off x="785421" y="916776"/>
            <a:ext cx="7299036" cy="609528"/>
            <a:chOff x="3278751" y="1775864"/>
            <a:chExt cx="8619562" cy="610166"/>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lang="en-US" altLang="zh-CN" kern="0" dirty="0" smtClean="0">
                  <a:solidFill>
                    <a:sysClr val="window" lastClr="FFFFFF"/>
                  </a:solidFill>
                  <a:latin typeface="Broadway" pitchFamily="82" charset="0"/>
                  <a:ea typeface="微软雅黑"/>
                  <a:cs typeface="+mn-cs"/>
                </a:rPr>
                <a:t>4</a:t>
              </a: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.2</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02865" y="1775864"/>
              <a:ext cx="7795448"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休息与活动 </a:t>
              </a:r>
              <a:r>
                <a:rPr lang="en-US" altLang="zh-CN" sz="2400" b="1" dirty="0">
                  <a:solidFill>
                    <a:srgbClr val="1F497D"/>
                  </a:solidFill>
                  <a:latin typeface="微软雅黑" pitchFamily="34" charset="-122"/>
                  <a:ea typeface="微软雅黑" pitchFamily="34" charset="-122"/>
                </a:rPr>
                <a:t>(Rest and activity)</a:t>
              </a:r>
              <a:endParaRPr lang="zh-CN" altLang="en-US" sz="2400" b="1"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3282797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p:nvPr/>
        </p:nvSpPr>
        <p:spPr>
          <a:xfrm>
            <a:off x="785421" y="2410982"/>
            <a:ext cx="6037410" cy="2492990"/>
          </a:xfrm>
          <a:prstGeom prst="rect">
            <a:avLst/>
          </a:prstGeom>
          <a:noFill/>
          <a:ln w="9525">
            <a:noFill/>
            <a:miter/>
          </a:ln>
        </p:spPr>
        <p:txBody>
          <a:bodyPr wrap="square">
            <a:spAutoFit/>
          </a:bodyPr>
          <a:lstStyle/>
          <a:p>
            <a:pPr lvl="0" algn="just" eaLnBrk="1" hangingPunct="1">
              <a:lnSpc>
                <a:spcPct val="150000"/>
              </a:lnSpc>
            </a:pPr>
            <a:r>
              <a:rPr lang="zh-CN" altLang="en-US" sz="2400" b="1" dirty="0">
                <a:solidFill>
                  <a:srgbClr val="1F497D"/>
                </a:solidFill>
                <a:latin typeface="微软雅黑" pitchFamily="34" charset="-122"/>
                <a:ea typeface="微软雅黑" pitchFamily="34" charset="-122"/>
              </a:rPr>
              <a:t> 自身免疫性</a:t>
            </a:r>
            <a:r>
              <a:rPr lang="zh-CN" altLang="en-US" sz="2400" b="1" dirty="0" smtClean="0">
                <a:solidFill>
                  <a:srgbClr val="1F497D"/>
                </a:solidFill>
                <a:latin typeface="微软雅黑" pitchFamily="34" charset="-122"/>
                <a:ea typeface="微软雅黑" pitchFamily="34" charset="-122"/>
              </a:rPr>
              <a:t>肝病 </a:t>
            </a:r>
            <a:r>
              <a:rPr lang="zh-CN" altLang="en-US" sz="2000" dirty="0" smtClean="0">
                <a:solidFill>
                  <a:srgbClr val="1F497D"/>
                </a:solidFill>
                <a:latin typeface="微软雅黑" pitchFamily="34" charset="-122"/>
                <a:ea typeface="微软雅黑" pitchFamily="34" charset="-122"/>
              </a:rPr>
              <a:t>与</a:t>
            </a:r>
            <a:r>
              <a:rPr lang="zh-CN" altLang="en-US" sz="2000" dirty="0">
                <a:solidFill>
                  <a:srgbClr val="1F497D"/>
                </a:solidFill>
                <a:latin typeface="微软雅黑" pitchFamily="34" charset="-122"/>
                <a:ea typeface="微软雅黑" pitchFamily="34" charset="-122"/>
              </a:rPr>
              <a:t>病毒感染、酒精、药物、遗传等因素所致肝病不同，是一组由于自身免疫异常导致的肝脏疾病，突出特点是血清中存在自身抗体，包括</a:t>
            </a:r>
            <a:r>
              <a:rPr lang="zh-CN" altLang="en-US" sz="2000" dirty="0">
                <a:solidFill>
                  <a:srgbClr val="FF0000"/>
                </a:solidFill>
                <a:latin typeface="微软雅黑" pitchFamily="34" charset="-122"/>
                <a:ea typeface="微软雅黑" pitchFamily="34" charset="-122"/>
              </a:rPr>
              <a:t>自身免疫性肝炎</a:t>
            </a:r>
            <a:r>
              <a:rPr lang="zh-CN" altLang="en-US" sz="2000" dirty="0">
                <a:solidFill>
                  <a:srgbClr val="1F497D"/>
                </a:solidFill>
                <a:latin typeface="微软雅黑" pitchFamily="34" charset="-122"/>
                <a:ea typeface="微软雅黑" pitchFamily="34" charset="-122"/>
              </a:rPr>
              <a:t>（</a:t>
            </a:r>
            <a:r>
              <a:rPr lang="en-US" altLang="zh-CN" sz="2000" dirty="0">
                <a:solidFill>
                  <a:srgbClr val="1F497D"/>
                </a:solidFill>
                <a:latin typeface="微软雅黑" pitchFamily="34" charset="-122"/>
                <a:ea typeface="微软雅黑" pitchFamily="34" charset="-122"/>
              </a:rPr>
              <a:t>AIH</a:t>
            </a:r>
            <a:r>
              <a:rPr lang="zh-CN" altLang="en-US" sz="2000" dirty="0">
                <a:solidFill>
                  <a:srgbClr val="1F497D"/>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原发性胆汁性肝硬化</a:t>
            </a:r>
            <a:r>
              <a:rPr lang="zh-CN" altLang="en-US" sz="2000" dirty="0">
                <a:solidFill>
                  <a:srgbClr val="1F497D"/>
                </a:solidFill>
                <a:latin typeface="微软雅黑" pitchFamily="34" charset="-122"/>
                <a:ea typeface="微软雅黑" pitchFamily="34" charset="-122"/>
              </a:rPr>
              <a:t>（</a:t>
            </a:r>
            <a:r>
              <a:rPr lang="en-US" altLang="zh-CN" sz="2000" dirty="0">
                <a:solidFill>
                  <a:srgbClr val="1F497D"/>
                </a:solidFill>
                <a:latin typeface="微软雅黑" pitchFamily="34" charset="-122"/>
                <a:ea typeface="微软雅黑" pitchFamily="34" charset="-122"/>
              </a:rPr>
              <a:t>PBC</a:t>
            </a:r>
            <a:r>
              <a:rPr lang="zh-CN" altLang="en-US" sz="2000" dirty="0">
                <a:solidFill>
                  <a:srgbClr val="1F497D"/>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原发性硬化性胆管炎</a:t>
            </a:r>
            <a:r>
              <a:rPr lang="zh-CN" altLang="en-US" sz="2000" dirty="0">
                <a:solidFill>
                  <a:srgbClr val="1F497D"/>
                </a:solidFill>
                <a:latin typeface="微软雅黑" pitchFamily="34" charset="-122"/>
                <a:ea typeface="微软雅黑" pitchFamily="34" charset="-122"/>
              </a:rPr>
              <a:t>（</a:t>
            </a:r>
            <a:r>
              <a:rPr lang="en-US" altLang="zh-CN" sz="2000" dirty="0">
                <a:solidFill>
                  <a:srgbClr val="1F497D"/>
                </a:solidFill>
                <a:latin typeface="微软雅黑" pitchFamily="34" charset="-122"/>
                <a:ea typeface="微软雅黑" pitchFamily="34" charset="-122"/>
              </a:rPr>
              <a:t>PSC</a:t>
            </a:r>
            <a:r>
              <a:rPr lang="zh-CN" altLang="en-US" sz="2000" dirty="0">
                <a:solidFill>
                  <a:srgbClr val="1F497D"/>
                </a:solidFill>
                <a:latin typeface="微软雅黑" pitchFamily="34" charset="-122"/>
                <a:ea typeface="微软雅黑" pitchFamily="34" charset="-122"/>
              </a:rPr>
              <a:t>）。</a:t>
            </a:r>
            <a:endParaRPr lang="zh-CN" altLang="en-US" sz="1600" dirty="0">
              <a:solidFill>
                <a:srgbClr val="1F497D"/>
              </a:solidFill>
              <a:latin typeface="微软雅黑" pitchFamily="34" charset="-122"/>
              <a:ea typeface="微软雅黑" pitchFamily="34" charset="-122"/>
            </a:endParaRPr>
          </a:p>
        </p:txBody>
      </p:sp>
      <p:cxnSp>
        <p:nvCxnSpPr>
          <p:cNvPr id="12" name="直接连接符 11"/>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46386" y="1988037"/>
            <a:ext cx="4789463" cy="3592097"/>
          </a:xfrm>
          <a:prstGeom prst="rect">
            <a:avLst/>
          </a:prstGeom>
        </p:spPr>
      </p:pic>
      <p:grpSp>
        <p:nvGrpSpPr>
          <p:cNvPr id="10" name="组合 9"/>
          <p:cNvGrpSpPr/>
          <p:nvPr/>
        </p:nvGrpSpPr>
        <p:grpSpPr>
          <a:xfrm>
            <a:off x="785421" y="918289"/>
            <a:ext cx="5052669" cy="608017"/>
            <a:chOff x="3278751" y="1777377"/>
            <a:chExt cx="5966788" cy="608653"/>
          </a:xfrm>
        </p:grpSpPr>
        <p:sp>
          <p:nvSpPr>
            <p:cNvPr id="11" name="矩形 10"/>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3" name="TextBox 37"/>
            <p:cNvSpPr txBox="1"/>
            <p:nvPr/>
          </p:nvSpPr>
          <p:spPr>
            <a:xfrm>
              <a:off x="4121733" y="1777377"/>
              <a:ext cx="5123806" cy="585384"/>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概述 </a:t>
              </a:r>
              <a:r>
                <a:rPr lang="en-US" altLang="zh-CN" sz="2400" b="1" dirty="0">
                  <a:solidFill>
                    <a:srgbClr val="1F497D"/>
                  </a:solidFill>
                  <a:latin typeface="微软雅黑" pitchFamily="34" charset="-122"/>
                  <a:ea typeface="微软雅黑" pitchFamily="34" charset="-122"/>
                </a:rPr>
                <a:t>(Introduction)</a:t>
              </a:r>
              <a:endParaRPr lang="zh-CN" altLang="en-US" sz="2400" b="1" dirty="0">
                <a:solidFill>
                  <a:srgbClr val="1F497D"/>
                </a:solidFill>
                <a:latin typeface="微软雅黑" pitchFamily="34" charset="-122"/>
                <a:ea typeface="微软雅黑" pitchFamily="34" charset="-122"/>
              </a:endParaRPr>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350"/>
                                        <p:tgtEl>
                                          <p:spTgt spid="10"/>
                                        </p:tgtEl>
                                      </p:cBhvr>
                                    </p:animEffect>
                                  </p:childTnLst>
                                </p:cTn>
                              </p:par>
                            </p:childTnLst>
                          </p:cTn>
                        </p:par>
                        <p:par>
                          <p:cTn id="8" fill="hold">
                            <p:stCondLst>
                              <p:cond delay="350"/>
                            </p:stCondLst>
                            <p:childTnLst>
                              <p:par>
                                <p:cTn id="9" presetID="22" presetClass="entr" presetSubtype="1" fill="hold"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wipe(up)">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1"/>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703707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8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80"/>
                                        <p:tgtEl>
                                          <p:spTgt spid="15"/>
                                        </p:tgtEl>
                                      </p:cBhvr>
                                    </p:animEffect>
                                  </p:childTnLst>
                                </p:cTn>
                              </p:par>
                            </p:childTnLst>
                          </p:cTn>
                        </p:par>
                        <p:par>
                          <p:cTn id="10" fill="hold" nodeType="afterGroup">
                            <p:stCondLst>
                              <p:cond delay="8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8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80"/>
                                        <p:tgtEl>
                                          <p:spTgt spid="16"/>
                                        </p:tgtEl>
                                      </p:cBhvr>
                                    </p:animEffect>
                                  </p:childTnLst>
                                </p:cTn>
                              </p:par>
                            </p:childTnLst>
                          </p:cTn>
                        </p:par>
                        <p:par>
                          <p:cTn id="16" fill="hold" nodeType="afterGroup">
                            <p:stCondLst>
                              <p:cond delay="16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8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80"/>
                                        <p:tgtEl>
                                          <p:spTgt spid="17"/>
                                        </p:tgtEl>
                                      </p:cBhvr>
                                    </p:animEffect>
                                  </p:childTnLst>
                                </p:cTn>
                              </p:par>
                            </p:childTnLst>
                          </p:cTn>
                        </p:par>
                        <p:par>
                          <p:cTn id="22" fill="hold" nodeType="afterGroup">
                            <p:stCondLst>
                              <p:cond delay="24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8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80"/>
                                        <p:tgtEl>
                                          <p:spTgt spid="18"/>
                                        </p:tgtEl>
                                      </p:cBhvr>
                                    </p:animEffect>
                                  </p:childTnLst>
                                </p:cTn>
                              </p:par>
                            </p:childTnLst>
                          </p:cTn>
                        </p:par>
                        <p:par>
                          <p:cTn id="28" fill="hold" nodeType="afterGroup">
                            <p:stCondLst>
                              <p:cond delay="32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80" fill="hold"/>
                                        <p:tgtEl>
                                          <p:spTgt spid="37"/>
                                        </p:tgtEl>
                                        <p:attrNameLst>
                                          <p:attrName>ppt_x</p:attrName>
                                          <p:attrName>ppt_y</p:attrName>
                                        </p:attrNameLst>
                                      </p:cBhvr>
                                    </p:animMotion>
                                  </p:childTnLst>
                                </p:cTn>
                              </p:par>
                            </p:childTnLst>
                          </p:cTn>
                        </p:par>
                        <p:par>
                          <p:cTn id="31" fill="hold" nodeType="afterGroup">
                            <p:stCondLst>
                              <p:cond delay="40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8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80"/>
                                        <p:tgtEl>
                                          <p:spTgt spid="19"/>
                                        </p:tgtEl>
                                      </p:cBhvr>
                                    </p:animEffect>
                                  </p:childTnLst>
                                </p:cTn>
                              </p:par>
                            </p:childTnLst>
                          </p:cTn>
                        </p:par>
                        <p:par>
                          <p:cTn id="37" fill="hold" nodeType="afterGroup">
                            <p:stCondLst>
                              <p:cond delay="48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8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80"/>
                                        <p:tgtEl>
                                          <p:spTgt spid="20"/>
                                        </p:tgtEl>
                                      </p:cBhvr>
                                    </p:animEffect>
                                  </p:childTnLst>
                                </p:cTn>
                              </p:par>
                            </p:childTnLst>
                          </p:cTn>
                        </p:par>
                        <p:par>
                          <p:cTn id="43" fill="hold" nodeType="afterGroup">
                            <p:stCondLst>
                              <p:cond delay="56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8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80"/>
                                        <p:tgtEl>
                                          <p:spTgt spid="24"/>
                                        </p:tgtEl>
                                      </p:cBhvr>
                                    </p:animEffect>
                                  </p:childTnLst>
                                </p:cTn>
                              </p:par>
                            </p:childTnLst>
                          </p:cTn>
                        </p:par>
                        <p:par>
                          <p:cTn id="49" fill="hold" nodeType="afterGroup">
                            <p:stCondLst>
                              <p:cond delay="64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8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80"/>
                                        <p:tgtEl>
                                          <p:spTgt spid="21"/>
                                        </p:tgtEl>
                                      </p:cBhvr>
                                    </p:animEffect>
                                  </p:childTnLst>
                                </p:cTn>
                              </p:par>
                            </p:childTnLst>
                          </p:cTn>
                        </p:par>
                        <p:par>
                          <p:cTn id="55" fill="hold" nodeType="afterGroup">
                            <p:stCondLst>
                              <p:cond delay="72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8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80"/>
                                        <p:tgtEl>
                                          <p:spTgt spid="22"/>
                                        </p:tgtEl>
                                      </p:cBhvr>
                                    </p:animEffect>
                                  </p:childTnLst>
                                </p:cTn>
                              </p:par>
                            </p:childTnLst>
                          </p:cTn>
                        </p:par>
                        <p:par>
                          <p:cTn id="61" fill="hold" nodeType="afterGroup">
                            <p:stCondLst>
                              <p:cond delay="8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8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80"/>
                                        <p:tgtEl>
                                          <p:spTgt spid="25"/>
                                        </p:tgtEl>
                                      </p:cBhvr>
                                    </p:animEffect>
                                  </p:childTnLst>
                                </p:cTn>
                              </p:par>
                            </p:childTnLst>
                          </p:cTn>
                        </p:par>
                        <p:par>
                          <p:cTn id="67" fill="hold" nodeType="afterGroup">
                            <p:stCondLst>
                              <p:cond delay="88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80" fill="hold"/>
                                        <p:tgtEl>
                                          <p:spTgt spid="37"/>
                                        </p:tgtEl>
                                        <p:attrNameLst>
                                          <p:attrName>ppt_x</p:attrName>
                                          <p:attrName>ppt_y</p:attrName>
                                        </p:attrNameLst>
                                      </p:cBhvr>
                                      <p:rCtr x="11300" y="-9200"/>
                                    </p:animMotion>
                                  </p:childTnLst>
                                </p:cTn>
                              </p:par>
                            </p:childTnLst>
                          </p:cTn>
                        </p:par>
                        <p:par>
                          <p:cTn id="70" fill="hold" nodeType="afterGroup">
                            <p:stCondLst>
                              <p:cond delay="96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8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80"/>
                                        <p:tgtEl>
                                          <p:spTgt spid="26"/>
                                        </p:tgtEl>
                                      </p:cBhvr>
                                    </p:animEffect>
                                  </p:childTnLst>
                                </p:cTn>
                              </p:par>
                            </p:childTnLst>
                          </p:cTn>
                        </p:par>
                        <p:par>
                          <p:cTn id="76" fill="hold" nodeType="afterGroup">
                            <p:stCondLst>
                              <p:cond delay="104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8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80"/>
                                        <p:tgtEl>
                                          <p:spTgt spid="27"/>
                                        </p:tgtEl>
                                      </p:cBhvr>
                                    </p:animEffect>
                                  </p:childTnLst>
                                </p:cTn>
                              </p:par>
                            </p:childTnLst>
                          </p:cTn>
                        </p:par>
                        <p:par>
                          <p:cTn id="82" fill="hold" nodeType="afterGroup">
                            <p:stCondLst>
                              <p:cond delay="112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8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80"/>
                                        <p:tgtEl>
                                          <p:spTgt spid="28"/>
                                        </p:tgtEl>
                                      </p:cBhvr>
                                    </p:animEffect>
                                  </p:childTnLst>
                                </p:cTn>
                              </p:par>
                            </p:childTnLst>
                          </p:cTn>
                        </p:par>
                        <p:par>
                          <p:cTn id="88" fill="hold" nodeType="afterGroup">
                            <p:stCondLst>
                              <p:cond delay="120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8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80"/>
                                        <p:tgtEl>
                                          <p:spTgt spid="29"/>
                                        </p:tgtEl>
                                      </p:cBhvr>
                                    </p:animEffect>
                                  </p:childTnLst>
                                </p:cTn>
                              </p:par>
                            </p:childTnLst>
                          </p:cTn>
                        </p:par>
                        <p:par>
                          <p:cTn id="94" fill="hold" nodeType="afterGroup">
                            <p:stCondLst>
                              <p:cond delay="128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8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80"/>
                                        <p:tgtEl>
                                          <p:spTgt spid="30"/>
                                        </p:tgtEl>
                                      </p:cBhvr>
                                    </p:animEffect>
                                  </p:childTnLst>
                                </p:cTn>
                              </p:par>
                            </p:childTnLst>
                          </p:cTn>
                        </p:par>
                        <p:par>
                          <p:cTn id="100" fill="hold" nodeType="afterGroup">
                            <p:stCondLst>
                              <p:cond delay="136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8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80"/>
                                        <p:tgtEl>
                                          <p:spTgt spid="31"/>
                                        </p:tgtEl>
                                      </p:cBhvr>
                                    </p:animEffect>
                                  </p:childTnLst>
                                </p:cTn>
                              </p:par>
                            </p:childTnLst>
                          </p:cTn>
                        </p:par>
                        <p:par>
                          <p:cTn id="106" fill="hold" nodeType="afterGroup">
                            <p:stCondLst>
                              <p:cond delay="144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8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80"/>
                                        <p:tgtEl>
                                          <p:spTgt spid="33"/>
                                        </p:tgtEl>
                                      </p:cBhvr>
                                    </p:animEffect>
                                  </p:childTnLst>
                                </p:cTn>
                              </p:par>
                            </p:childTnLst>
                          </p:cTn>
                        </p:par>
                        <p:par>
                          <p:cTn id="112" fill="hold" nodeType="afterGroup">
                            <p:stCondLst>
                              <p:cond delay="152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8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80"/>
                                        <p:tgtEl>
                                          <p:spTgt spid="34"/>
                                        </p:tgtEl>
                                      </p:cBhvr>
                                    </p:animEffect>
                                  </p:childTnLst>
                                </p:cTn>
                              </p:par>
                            </p:childTnLst>
                          </p:cTn>
                        </p:par>
                        <p:par>
                          <p:cTn id="118" fill="hold" nodeType="afterGroup">
                            <p:stCondLst>
                              <p:cond delay="16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8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80" fill="hold"/>
                                        <p:tgtEl>
                                          <p:spTgt spid="37"/>
                                        </p:tgtEl>
                                        <p:attrNameLst>
                                          <p:attrName>ppt_x</p:attrName>
                                          <p:attrName>ppt_y</p:attrName>
                                        </p:attrNameLst>
                                      </p:cBhvr>
                                      <p:rCtr x="3700" y="-2500"/>
                                    </p:animMotion>
                                  </p:childTnLst>
                                </p:cTn>
                              </p:par>
                            </p:childTnLst>
                          </p:cTn>
                        </p:par>
                        <p:par>
                          <p:cTn id="124" fill="hold" nodeType="afterGroup">
                            <p:stCondLst>
                              <p:cond delay="168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8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80" fill="hold"/>
                                        <p:tgtEl>
                                          <p:spTgt spid="37"/>
                                        </p:tgtEl>
                                        <p:attrNameLst>
                                          <p:attrName>ppt_x</p:attrName>
                                          <p:attrName>ppt_y</p:attrName>
                                        </p:attrNameLst>
                                      </p:cBhvr>
                                    </p:animMotion>
                                  </p:childTnLst>
                                </p:cTn>
                              </p:par>
                            </p:childTnLst>
                          </p:cTn>
                        </p:par>
                        <p:par>
                          <p:cTn id="130" fill="hold" nodeType="afterGroup">
                            <p:stCondLst>
                              <p:cond delay="176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8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80" fill="hold"/>
                                        <p:tgtEl>
                                          <p:spTgt spid="37"/>
                                        </p:tgtEl>
                                        <p:attrNameLst>
                                          <p:attrName>ppt_x</p:attrName>
                                          <p:attrName>ppt_y</p:attrName>
                                        </p:attrNameLst>
                                      </p:cBhvr>
                                    </p:animMotion>
                                  </p:childTnLst>
                                </p:cTn>
                              </p:par>
                            </p:childTnLst>
                          </p:cTn>
                        </p:par>
                        <p:par>
                          <p:cTn id="136" fill="hold" nodeType="afterGroup">
                            <p:stCondLst>
                              <p:cond delay="184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8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80" fill="hold"/>
                                        <p:tgtEl>
                                          <p:spTgt spid="37"/>
                                        </p:tgtEl>
                                        <p:attrNameLst>
                                          <p:attrName>ppt_x</p:attrName>
                                          <p:attrName>ppt_y</p:attrName>
                                        </p:attrNameLst>
                                      </p:cBhvr>
                                      <p:rCtr x="-3800" y="6300"/>
                                    </p:animMotion>
                                  </p:childTnLst>
                                </p:cTn>
                              </p:par>
                            </p:childTnLst>
                          </p:cTn>
                        </p:par>
                        <p:par>
                          <p:cTn id="142" fill="hold" nodeType="afterGroup">
                            <p:stCondLst>
                              <p:cond delay="192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8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785421" y="918289"/>
            <a:ext cx="5052669" cy="608017"/>
            <a:chOff x="3278751" y="1777377"/>
            <a:chExt cx="5966788" cy="608653"/>
          </a:xfrm>
        </p:grpSpPr>
        <p:sp>
          <p:nvSpPr>
            <p:cNvPr id="7" name="矩形 6"/>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1.1</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8" name="TextBox 37"/>
            <p:cNvSpPr txBox="1"/>
            <p:nvPr/>
          </p:nvSpPr>
          <p:spPr>
            <a:xfrm>
              <a:off x="4121733" y="1777377"/>
              <a:ext cx="5123806" cy="585384"/>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概述 </a:t>
              </a:r>
              <a:r>
                <a:rPr lang="en-US" altLang="zh-CN" sz="2400" b="1" dirty="0">
                  <a:solidFill>
                    <a:srgbClr val="1F497D"/>
                  </a:solidFill>
                  <a:latin typeface="微软雅黑" pitchFamily="34" charset="-122"/>
                  <a:ea typeface="微软雅黑" pitchFamily="34" charset="-122"/>
                </a:rPr>
                <a:t>(Introduction)</a:t>
              </a:r>
              <a:endParaRPr lang="zh-CN" altLang="en-US" sz="2400" b="1" dirty="0">
                <a:solidFill>
                  <a:srgbClr val="1F497D"/>
                </a:solidFill>
                <a:latin typeface="微软雅黑" pitchFamily="34" charset="-122"/>
                <a:ea typeface="微软雅黑" pitchFamily="34" charset="-122"/>
              </a:endParaRPr>
            </a:p>
          </p:txBody>
        </p:sp>
      </p:grpSp>
      <p:pic>
        <p:nvPicPr>
          <p:cNvPr id="9" name="图片 8"/>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0873"/>
          <a:stretch/>
        </p:blipFill>
        <p:spPr>
          <a:xfrm>
            <a:off x="9107284" y="4135902"/>
            <a:ext cx="3084716" cy="2722098"/>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3753214514"/>
              </p:ext>
            </p:extLst>
          </p:nvPr>
        </p:nvGraphicFramePr>
        <p:xfrm>
          <a:off x="549275" y="2660112"/>
          <a:ext cx="8395374" cy="2743200"/>
        </p:xfrm>
        <a:graphic>
          <a:graphicData uri="http://schemas.openxmlformats.org/drawingml/2006/table">
            <a:tbl>
              <a:tblPr firstRow="1" bandRow="1">
                <a:tableStyleId>{5C22544A-7EE6-4342-B048-85BDC9FD1C3A}</a:tableStyleId>
              </a:tblPr>
              <a:tblGrid>
                <a:gridCol w="2362736"/>
                <a:gridCol w="2982351"/>
                <a:gridCol w="3050287"/>
              </a:tblGrid>
              <a:tr h="370840">
                <a:tc>
                  <a:txBody>
                    <a:bodyPr/>
                    <a:lstStyle/>
                    <a:p>
                      <a:pPr algn="ctr"/>
                      <a:r>
                        <a:rPr lang="zh-CN" altLang="en-US" sz="2400" dirty="0" smtClean="0"/>
                        <a:t>自身免疫性肝炎</a:t>
                      </a:r>
                      <a:r>
                        <a:rPr lang="en-US" altLang="zh-CN" sz="2400" dirty="0" smtClean="0"/>
                        <a:t>(AIH) </a:t>
                      </a:r>
                      <a:endParaRPr lang="zh-CN" altLang="en-US" sz="2400" dirty="0"/>
                    </a:p>
                  </a:txBody>
                  <a:tcPr>
                    <a:lnT w="28575" cap="flat" cmpd="sng" algn="ctr">
                      <a:solidFill>
                        <a:schemeClr val="tx1"/>
                      </a:solidFill>
                      <a:prstDash val="solid"/>
                      <a:round/>
                      <a:headEnd type="none" w="med" len="med"/>
                      <a:tailEnd type="none" w="med" len="med"/>
                    </a:lnT>
                  </a:tcPr>
                </a:tc>
                <a:tc>
                  <a:txBody>
                    <a:bodyPr/>
                    <a:lstStyle/>
                    <a:p>
                      <a:pPr algn="ctr"/>
                      <a:r>
                        <a:rPr lang="zh-CN" altLang="en-US" sz="2400" dirty="0" smtClean="0"/>
                        <a:t>原发性胆汁性肝硬化</a:t>
                      </a:r>
                      <a:r>
                        <a:rPr lang="en-US" altLang="zh-CN" sz="2400" dirty="0" smtClean="0"/>
                        <a:t>(PBC) </a:t>
                      </a:r>
                      <a:endParaRPr lang="zh-CN" altLang="en-US" sz="2400" dirty="0"/>
                    </a:p>
                  </a:txBody>
                  <a:tcPr>
                    <a:lnT w="28575" cap="flat" cmpd="sng" algn="ctr">
                      <a:solidFill>
                        <a:schemeClr val="tx1"/>
                      </a:solidFill>
                      <a:prstDash val="solid"/>
                      <a:round/>
                      <a:headEnd type="none" w="med" len="med"/>
                      <a:tailEnd type="none" w="med" len="med"/>
                    </a:lnT>
                  </a:tcPr>
                </a:tc>
                <a:tc>
                  <a:txBody>
                    <a:bodyPr/>
                    <a:lstStyle/>
                    <a:p>
                      <a:pPr algn="ctr"/>
                      <a:r>
                        <a:rPr lang="zh-CN" altLang="en-US" sz="2400" dirty="0" smtClean="0"/>
                        <a:t>原发性硬化性胆管炎</a:t>
                      </a:r>
                      <a:r>
                        <a:rPr lang="en-US" altLang="zh-CN" sz="2400" dirty="0" smtClean="0"/>
                        <a:t>(PSC) </a:t>
                      </a:r>
                      <a:endParaRPr lang="zh-CN" altLang="en-US" sz="2400" dirty="0"/>
                    </a:p>
                  </a:txBody>
                  <a:tcPr>
                    <a:lnT w="28575" cap="flat" cmpd="sng" algn="ctr">
                      <a:solidFill>
                        <a:schemeClr val="tx1"/>
                      </a:solidFill>
                      <a:prstDash val="solid"/>
                      <a:round/>
                      <a:headEnd type="none" w="med" len="med"/>
                      <a:tailEnd type="none" w="med" len="med"/>
                    </a:lnT>
                  </a:tcPr>
                </a:tc>
              </a:tr>
              <a:tr h="370840">
                <a:tc>
                  <a:txBody>
                    <a:bodyPr/>
                    <a:lstStyle/>
                    <a:p>
                      <a:pPr marL="0" marR="0" lvl="0" indent="0" algn="l" defTabSz="913765" rtl="0" eaLnBrk="1" fontAlgn="auto" latinLnBrk="0" hangingPunct="1">
                        <a:lnSpc>
                          <a:spcPct val="150000"/>
                        </a:lnSpc>
                        <a:spcBef>
                          <a:spcPts val="0"/>
                        </a:spcBef>
                        <a:spcAft>
                          <a:spcPts val="0"/>
                        </a:spcAft>
                        <a:buClrTx/>
                        <a:buSzTx/>
                        <a:buFontTx/>
                        <a:buNone/>
                        <a:tabLst/>
                        <a:defRPr/>
                      </a:pPr>
                      <a:r>
                        <a:rPr lang="zh-CN" altLang="en-US" sz="2000" dirty="0" smtClean="0">
                          <a:solidFill>
                            <a:srgbClr val="1F497D"/>
                          </a:solidFill>
                          <a:latin typeface="微软雅黑" pitchFamily="34" charset="-122"/>
                          <a:ea typeface="微软雅黑" pitchFamily="34" charset="-122"/>
                        </a:rPr>
                        <a:t>是一种以肝脏慢性坏死性炎症为特点的疾病，多见于中青年女性。</a:t>
                      </a:r>
                      <a:endParaRPr lang="zh-CN" altLang="en-US" sz="2000" dirty="0"/>
                    </a:p>
                  </a:txBody>
                  <a:tcPr>
                    <a:lnB w="28575" cap="flat" cmpd="sng" algn="ctr">
                      <a:solidFill>
                        <a:schemeClr val="tx1"/>
                      </a:solidFill>
                      <a:prstDash val="solid"/>
                      <a:round/>
                      <a:headEnd type="none" w="med" len="med"/>
                      <a:tailEnd type="none" w="med" len="med"/>
                    </a:lnB>
                    <a:noFill/>
                  </a:tcPr>
                </a:tc>
                <a:tc>
                  <a:txBody>
                    <a:bodyPr/>
                    <a:lstStyle/>
                    <a:p>
                      <a:pPr algn="l">
                        <a:lnSpc>
                          <a:spcPct val="150000"/>
                        </a:lnSpc>
                      </a:pPr>
                      <a:r>
                        <a:rPr lang="zh-CN" altLang="en-US" sz="2000" dirty="0" smtClean="0">
                          <a:solidFill>
                            <a:srgbClr val="1F497D"/>
                          </a:solidFill>
                          <a:latin typeface="微软雅黑" pitchFamily="34" charset="-122"/>
                          <a:ea typeface="微软雅黑" pitchFamily="34" charset="-122"/>
                        </a:rPr>
                        <a:t>是一种慢性肝内胆汁淤积性疾病，主要表现为肝内小胆管进行性化脓性破坏伴门脉炎症改变。</a:t>
                      </a:r>
                      <a:endParaRPr lang="zh-CN" altLang="en-US" sz="2000" dirty="0"/>
                    </a:p>
                  </a:txBody>
                  <a:tcPr anchor="ctr">
                    <a:lnB w="28575" cap="flat" cmpd="sng" algn="ctr">
                      <a:solidFill>
                        <a:schemeClr val="tx1"/>
                      </a:solidFill>
                      <a:prstDash val="solid"/>
                      <a:round/>
                      <a:headEnd type="none" w="med" len="med"/>
                      <a:tailEnd type="none" w="med" len="med"/>
                    </a:lnB>
                    <a:noFill/>
                  </a:tcPr>
                </a:tc>
                <a:tc>
                  <a:txBody>
                    <a:bodyPr/>
                    <a:lstStyle/>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2000" dirty="0" smtClean="0">
                          <a:solidFill>
                            <a:srgbClr val="1F497D"/>
                          </a:solidFill>
                          <a:latin typeface="微软雅黑" pitchFamily="34" charset="-122"/>
                          <a:ea typeface="微软雅黑" pitchFamily="34" charset="-122"/>
                        </a:rPr>
                        <a:t>是肝内外胆管慢性进行性弥漫性炎症、纤维化以及胆管狭窄或团塞引起的慢性胆汁淤滞综合症。</a:t>
                      </a:r>
                      <a:endParaRPr lang="zh-CN" altLang="en-US" sz="2000" dirty="0"/>
                    </a:p>
                  </a:txBody>
                  <a:tcPr anchor="ctr">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5009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p:nvPr/>
        </p:nvSpPr>
        <p:spPr>
          <a:xfrm>
            <a:off x="983064" y="2214275"/>
            <a:ext cx="7682145" cy="3831818"/>
          </a:xfrm>
          <a:prstGeom prst="rect">
            <a:avLst/>
          </a:prstGeom>
          <a:noFill/>
          <a:ln w="28575">
            <a:noFill/>
            <a:miter/>
          </a:ln>
        </p:spPr>
        <p:txBody>
          <a:bodyPr wrap="square">
            <a:spAutoFit/>
          </a:bodyPr>
          <a:lstStyle/>
          <a:p>
            <a:pPr lvl="0" algn="just" eaLnBrk="1" hangingPunct="1">
              <a:lnSpc>
                <a:spcPct val="150000"/>
              </a:lnSpc>
            </a:pPr>
            <a:r>
              <a:rPr lang="en-US" altLang="zh-CN" dirty="0" smtClean="0">
                <a:solidFill>
                  <a:schemeClr val="tx2"/>
                </a:solidFill>
                <a:latin typeface="微软雅黑" pitchFamily="34" charset="-122"/>
                <a:ea typeface="微软雅黑" pitchFamily="34" charset="-122"/>
              </a:rPr>
              <a:t>       </a:t>
            </a:r>
            <a:r>
              <a:rPr lang="zh-CN" altLang="en-US" dirty="0" smtClean="0">
                <a:solidFill>
                  <a:schemeClr val="tx2"/>
                </a:solidFill>
                <a:latin typeface="微软雅黑" pitchFamily="34" charset="-122"/>
                <a:ea typeface="微软雅黑" pitchFamily="34" charset="-122"/>
              </a:rPr>
              <a:t>病因</a:t>
            </a:r>
            <a:r>
              <a:rPr lang="zh-CN" altLang="en-US" dirty="0">
                <a:solidFill>
                  <a:schemeClr val="tx2"/>
                </a:solidFill>
                <a:latin typeface="微软雅黑" pitchFamily="34" charset="-122"/>
                <a:ea typeface="微软雅黑" pitchFamily="34" charset="-122"/>
              </a:rPr>
              <a:t>尚未完全阐明，可能是诱发因素、自身抗原、遗传易感性和免疫调节等复杂相互作用的结果</a:t>
            </a:r>
            <a:r>
              <a:rPr lang="zh-CN" altLang="en-US" dirty="0" smtClean="0">
                <a:solidFill>
                  <a:schemeClr val="tx2"/>
                </a:solidFill>
                <a:latin typeface="微软雅黑" pitchFamily="34" charset="-122"/>
                <a:ea typeface="微软雅黑" pitchFamily="34" charset="-122"/>
              </a:rPr>
              <a:t>。</a:t>
            </a:r>
            <a:endParaRPr lang="en-US" altLang="zh-CN" dirty="0" smtClean="0">
              <a:solidFill>
                <a:schemeClr val="tx2"/>
              </a:solidFill>
              <a:latin typeface="微软雅黑" pitchFamily="34" charset="-122"/>
              <a:ea typeface="微软雅黑" pitchFamily="34" charset="-122"/>
            </a:endParaRPr>
          </a:p>
          <a:p>
            <a:pPr lvl="0" algn="just" eaLnBrk="1" hangingPunct="1">
              <a:lnSpc>
                <a:spcPct val="150000"/>
              </a:lnSpc>
            </a:pPr>
            <a:r>
              <a:rPr lang="zh-CN" altLang="en-US" dirty="0" smtClean="0">
                <a:solidFill>
                  <a:schemeClr val="tx2"/>
                </a:solidFill>
                <a:latin typeface="微软雅黑" pitchFamily="34" charset="-122"/>
                <a:ea typeface="微软雅黑" pitchFamily="34" charset="-122"/>
              </a:rPr>
              <a:t>       现有</a:t>
            </a:r>
            <a:r>
              <a:rPr lang="zh-CN" altLang="en-US" dirty="0">
                <a:solidFill>
                  <a:schemeClr val="tx2"/>
                </a:solidFill>
                <a:latin typeface="微软雅黑" pitchFamily="34" charset="-122"/>
                <a:ea typeface="微软雅黑" pitchFamily="34" charset="-122"/>
              </a:rPr>
              <a:t>的间接证据提示</a:t>
            </a:r>
            <a:r>
              <a:rPr lang="zh-CN" altLang="en-US" dirty="0" smtClean="0">
                <a:solidFill>
                  <a:schemeClr val="tx2"/>
                </a:solidFill>
                <a:latin typeface="微软雅黑" pitchFamily="34" charset="-122"/>
                <a:ea typeface="微软雅黑" pitchFamily="34" charset="-122"/>
              </a:rPr>
              <a:t>：</a:t>
            </a:r>
            <a:endParaRPr lang="en-US" altLang="zh-CN" dirty="0" smtClean="0">
              <a:solidFill>
                <a:schemeClr val="tx2"/>
              </a:solidFill>
              <a:latin typeface="微软雅黑" pitchFamily="34" charset="-122"/>
              <a:ea typeface="微软雅黑" pitchFamily="34" charset="-122"/>
            </a:endParaRPr>
          </a:p>
          <a:p>
            <a:pPr marL="457200" lvl="0" indent="-457200" algn="just" eaLnBrk="1" hangingPunct="1">
              <a:lnSpc>
                <a:spcPct val="150000"/>
              </a:lnSpc>
              <a:buFont typeface="+mj-ea"/>
              <a:buAutoNum type="circleNumDbPlain"/>
            </a:pPr>
            <a:r>
              <a:rPr lang="zh-CN" altLang="en-US" dirty="0" smtClean="0">
                <a:solidFill>
                  <a:schemeClr val="tx2"/>
                </a:solidFill>
                <a:latin typeface="微软雅黑" pitchFamily="34" charset="-122"/>
                <a:ea typeface="微软雅黑" pitchFamily="34" charset="-122"/>
              </a:rPr>
              <a:t>具有</a:t>
            </a:r>
            <a:r>
              <a:rPr lang="zh-CN" altLang="en-US" dirty="0">
                <a:solidFill>
                  <a:schemeClr val="tx2"/>
                </a:solidFill>
                <a:latin typeface="微软雅黑" pitchFamily="34" charset="-122"/>
                <a:ea typeface="微软雅黑" pitchFamily="34" charset="-122"/>
              </a:rPr>
              <a:t>潜在的</a:t>
            </a:r>
            <a:r>
              <a:rPr lang="zh-CN" altLang="en-US" dirty="0">
                <a:solidFill>
                  <a:srgbClr val="FF0000"/>
                </a:solidFill>
                <a:latin typeface="微软雅黑" pitchFamily="34" charset="-122"/>
                <a:ea typeface="微软雅黑" pitchFamily="34" charset="-122"/>
              </a:rPr>
              <a:t>遗传</a:t>
            </a:r>
            <a:r>
              <a:rPr lang="zh-CN" altLang="en-US" dirty="0">
                <a:solidFill>
                  <a:schemeClr val="tx2"/>
                </a:solidFill>
                <a:latin typeface="微软雅黑" pitchFamily="34" charset="-122"/>
                <a:ea typeface="微软雅黑" pitchFamily="34" charset="-122"/>
              </a:rPr>
              <a:t>易感</a:t>
            </a:r>
            <a:r>
              <a:rPr lang="zh-CN" altLang="en-US" dirty="0" smtClean="0">
                <a:solidFill>
                  <a:schemeClr val="tx2"/>
                </a:solidFill>
                <a:latin typeface="微软雅黑" pitchFamily="34" charset="-122"/>
                <a:ea typeface="微软雅黑" pitchFamily="34" charset="-122"/>
              </a:rPr>
              <a:t>背景</a:t>
            </a:r>
            <a:endParaRPr lang="en-US" altLang="zh-CN" dirty="0">
              <a:solidFill>
                <a:schemeClr val="tx2"/>
              </a:solidFill>
              <a:latin typeface="微软雅黑" pitchFamily="34" charset="-122"/>
              <a:ea typeface="微软雅黑" pitchFamily="34" charset="-122"/>
            </a:endParaRPr>
          </a:p>
          <a:p>
            <a:pPr marL="457200" lvl="0" indent="-457200" algn="just" eaLnBrk="1" hangingPunct="1">
              <a:lnSpc>
                <a:spcPct val="150000"/>
              </a:lnSpc>
              <a:buFont typeface="+mj-ea"/>
              <a:buAutoNum type="circleNumDbPlain"/>
            </a:pPr>
            <a:r>
              <a:rPr lang="zh-CN" altLang="en-US" dirty="0" smtClean="0">
                <a:solidFill>
                  <a:schemeClr val="tx2"/>
                </a:solidFill>
                <a:latin typeface="微软雅黑" pitchFamily="34" charset="-122"/>
                <a:ea typeface="微软雅黑" pitchFamily="34" charset="-122"/>
              </a:rPr>
              <a:t>可能</a:t>
            </a:r>
            <a:r>
              <a:rPr lang="zh-CN" altLang="en-US" dirty="0">
                <a:solidFill>
                  <a:schemeClr val="tx2"/>
                </a:solidFill>
                <a:latin typeface="微软雅黑" pitchFamily="34" charset="-122"/>
                <a:ea typeface="微软雅黑" pitchFamily="34" charset="-122"/>
              </a:rPr>
              <a:t>与多种控制自身反应的</a:t>
            </a:r>
            <a:r>
              <a:rPr lang="zh-CN" altLang="en-US" dirty="0">
                <a:solidFill>
                  <a:srgbClr val="FF0000"/>
                </a:solidFill>
                <a:latin typeface="微软雅黑" pitchFamily="34" charset="-122"/>
                <a:ea typeface="微软雅黑" pitchFamily="34" charset="-122"/>
              </a:rPr>
              <a:t>免疫调控缺陷</a:t>
            </a:r>
            <a:r>
              <a:rPr lang="zh-CN" altLang="en-US" dirty="0">
                <a:solidFill>
                  <a:schemeClr val="tx2"/>
                </a:solidFill>
                <a:latin typeface="微软雅黑" pitchFamily="34" charset="-122"/>
                <a:ea typeface="微软雅黑" pitchFamily="34" charset="-122"/>
              </a:rPr>
              <a:t>有关</a:t>
            </a:r>
            <a:r>
              <a:rPr lang="zh-CN" altLang="en-US" dirty="0" smtClean="0">
                <a:solidFill>
                  <a:schemeClr val="tx2"/>
                </a:solidFill>
                <a:latin typeface="微软雅黑" pitchFamily="34" charset="-122"/>
                <a:ea typeface="微软雅黑" pitchFamily="34" charset="-122"/>
              </a:rPr>
              <a:t>；</a:t>
            </a:r>
            <a:endParaRPr lang="en-US" altLang="zh-CN" dirty="0" smtClean="0">
              <a:solidFill>
                <a:schemeClr val="tx2"/>
              </a:solidFill>
              <a:latin typeface="微软雅黑" pitchFamily="34" charset="-122"/>
              <a:ea typeface="微软雅黑" pitchFamily="34" charset="-122"/>
            </a:endParaRPr>
          </a:p>
          <a:p>
            <a:pPr marL="457200" lvl="0" indent="-457200" algn="just" eaLnBrk="1" hangingPunct="1">
              <a:lnSpc>
                <a:spcPct val="150000"/>
              </a:lnSpc>
              <a:buFont typeface="+mj-ea"/>
              <a:buAutoNum type="circleNumDbPlain"/>
            </a:pPr>
            <a:r>
              <a:rPr lang="zh-CN" altLang="en-US" dirty="0" smtClean="0">
                <a:solidFill>
                  <a:schemeClr val="tx2"/>
                </a:solidFill>
                <a:latin typeface="微软雅黑" pitchFamily="34" charset="-122"/>
                <a:ea typeface="微软雅黑" pitchFamily="34" charset="-122"/>
              </a:rPr>
              <a:t>在</a:t>
            </a:r>
            <a:r>
              <a:rPr lang="zh-CN" altLang="en-US" dirty="0">
                <a:solidFill>
                  <a:schemeClr val="tx2"/>
                </a:solidFill>
                <a:latin typeface="微软雅黑" pitchFamily="34" charset="-122"/>
                <a:ea typeface="微软雅黑" pitchFamily="34" charset="-122"/>
              </a:rPr>
              <a:t>易感个体中</a:t>
            </a:r>
            <a:r>
              <a:rPr lang="en-US" altLang="zh-CN" dirty="0">
                <a:solidFill>
                  <a:schemeClr val="tx2"/>
                </a:solidFill>
                <a:latin typeface="微软雅黑" pitchFamily="34" charset="-122"/>
                <a:ea typeface="微软雅黑" pitchFamily="34" charset="-122"/>
              </a:rPr>
              <a:t>AIH</a:t>
            </a:r>
            <a:r>
              <a:rPr lang="zh-CN" altLang="en-US" dirty="0">
                <a:solidFill>
                  <a:schemeClr val="tx2"/>
                </a:solidFill>
                <a:latin typeface="微软雅黑" pitchFamily="34" charset="-122"/>
                <a:ea typeface="微软雅黑" pitchFamily="34" charset="-122"/>
              </a:rPr>
              <a:t>的发生可能需要一个</a:t>
            </a:r>
            <a:r>
              <a:rPr lang="zh-CN" altLang="en-US" dirty="0">
                <a:solidFill>
                  <a:srgbClr val="FF0000"/>
                </a:solidFill>
                <a:latin typeface="微软雅黑" pitchFamily="34" charset="-122"/>
                <a:ea typeface="微软雅黑" pitchFamily="34" charset="-122"/>
              </a:rPr>
              <a:t>诱发因素</a:t>
            </a:r>
            <a:r>
              <a:rPr lang="zh-CN" altLang="en-US" dirty="0">
                <a:solidFill>
                  <a:schemeClr val="tx2"/>
                </a:solidFill>
                <a:latin typeface="微软雅黑" pitchFamily="34" charset="-122"/>
                <a:ea typeface="微软雅黑" pitchFamily="34" charset="-122"/>
              </a:rPr>
              <a:t>，如嗜肝病毒</a:t>
            </a:r>
            <a:r>
              <a:rPr lang="zh-CN" altLang="en-US" dirty="0" smtClean="0">
                <a:solidFill>
                  <a:schemeClr val="tx2"/>
                </a:solidFill>
                <a:latin typeface="微软雅黑" pitchFamily="34" charset="-122"/>
                <a:ea typeface="微软雅黑" pitchFamily="34" charset="-122"/>
              </a:rPr>
              <a:t>感染等；</a:t>
            </a:r>
            <a:endParaRPr lang="en-US" altLang="zh-CN" dirty="0" smtClean="0">
              <a:solidFill>
                <a:schemeClr val="tx2"/>
              </a:solidFill>
              <a:latin typeface="微软雅黑" pitchFamily="34" charset="-122"/>
              <a:ea typeface="微软雅黑" pitchFamily="34" charset="-122"/>
            </a:endParaRPr>
          </a:p>
          <a:p>
            <a:pPr marL="457200" lvl="0" indent="-457200" algn="just" eaLnBrk="1" hangingPunct="1">
              <a:lnSpc>
                <a:spcPct val="150000"/>
              </a:lnSpc>
              <a:buFont typeface="+mj-ea"/>
              <a:buAutoNum type="circleNumDbPlain"/>
            </a:pPr>
            <a:r>
              <a:rPr lang="zh-CN" altLang="en-US" dirty="0" smtClean="0">
                <a:solidFill>
                  <a:schemeClr val="tx2"/>
                </a:solidFill>
                <a:latin typeface="微软雅黑" pitchFamily="34" charset="-122"/>
                <a:ea typeface="微软雅黑" pitchFamily="34" charset="-122"/>
              </a:rPr>
              <a:t>组织</a:t>
            </a:r>
            <a:r>
              <a:rPr lang="zh-CN" altLang="en-US" dirty="0">
                <a:solidFill>
                  <a:schemeClr val="tx2"/>
                </a:solidFill>
                <a:latin typeface="微软雅黑" pitchFamily="34" charset="-122"/>
                <a:ea typeface="微软雅黑" pitchFamily="34" charset="-122"/>
              </a:rPr>
              <a:t>损伤的最终效应机制可能涉及自身抗体与表达于肝细胞表面的肝特异性抗原的反应（</a:t>
            </a:r>
            <a:r>
              <a:rPr lang="en-US" altLang="zh-CN" dirty="0">
                <a:solidFill>
                  <a:srgbClr val="FF0000"/>
                </a:solidFill>
                <a:latin typeface="微软雅黑" pitchFamily="34" charset="-122"/>
                <a:ea typeface="微软雅黑" pitchFamily="34" charset="-122"/>
              </a:rPr>
              <a:t>ADCC</a:t>
            </a:r>
            <a:r>
              <a:rPr lang="zh-CN" altLang="en-US" dirty="0">
                <a:solidFill>
                  <a:schemeClr val="tx2"/>
                </a:solidFill>
                <a:latin typeface="微软雅黑" pitchFamily="34" charset="-122"/>
                <a:ea typeface="微软雅黑" pitchFamily="34" charset="-122"/>
              </a:rPr>
              <a:t>），而</a:t>
            </a:r>
            <a:r>
              <a:rPr lang="en-US" altLang="zh-CN" dirty="0">
                <a:solidFill>
                  <a:schemeClr val="tx2"/>
                </a:solidFill>
                <a:latin typeface="微软雅黑" pitchFamily="34" charset="-122"/>
                <a:ea typeface="微软雅黑" pitchFamily="34" charset="-122"/>
              </a:rPr>
              <a:t>T</a:t>
            </a:r>
            <a:r>
              <a:rPr lang="zh-CN" altLang="en-US" dirty="0">
                <a:solidFill>
                  <a:schemeClr val="tx2"/>
                </a:solidFill>
                <a:latin typeface="微软雅黑" pitchFamily="34" charset="-122"/>
                <a:ea typeface="微软雅黑" pitchFamily="34" charset="-122"/>
              </a:rPr>
              <a:t>细胞对肝细胞的直接细胞毒作用显得较为次要。</a:t>
            </a:r>
          </a:p>
        </p:txBody>
      </p:sp>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7" name="图片 2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60517" y="3629465"/>
            <a:ext cx="2664197" cy="322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785421" y="918290"/>
            <a:ext cx="5052669" cy="608016"/>
            <a:chOff x="3278751" y="1777378"/>
            <a:chExt cx="5966788" cy="608652"/>
          </a:xfrm>
        </p:grpSpPr>
        <p:sp>
          <p:nvSpPr>
            <p:cNvPr id="9" name="矩形 8"/>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1.2</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2" name="TextBox 37"/>
            <p:cNvSpPr txBox="1"/>
            <p:nvPr/>
          </p:nvSpPr>
          <p:spPr>
            <a:xfrm>
              <a:off x="4121733" y="1777378"/>
              <a:ext cx="5123806" cy="585385"/>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疾病病因 </a:t>
              </a:r>
              <a:r>
                <a:rPr lang="en-US" altLang="zh-CN" sz="2400" b="1" dirty="0">
                  <a:solidFill>
                    <a:srgbClr val="1F497D"/>
                  </a:solidFill>
                  <a:latin typeface="微软雅黑" pitchFamily="34" charset="-122"/>
                  <a:ea typeface="微软雅黑" pitchFamily="34" charset="-122"/>
                </a:rPr>
                <a:t>(Pathogeny)</a:t>
              </a:r>
              <a:endParaRPr lang="en-US" altLang="zh-CN" sz="3200" b="1"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277535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16" presetClass="entr" presetSubtype="37"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2"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596" t="853" r="6551" b="18307"/>
          <a:stretch/>
        </p:blipFill>
        <p:spPr>
          <a:xfrm>
            <a:off x="0" y="3995225"/>
            <a:ext cx="4206063" cy="2862775"/>
          </a:xfrm>
          <a:prstGeom prst="rect">
            <a:avLst/>
          </a:prstGeom>
        </p:spPr>
      </p:pic>
      <p:grpSp>
        <p:nvGrpSpPr>
          <p:cNvPr id="9" name="组合 8"/>
          <p:cNvGrpSpPr/>
          <p:nvPr/>
        </p:nvGrpSpPr>
        <p:grpSpPr>
          <a:xfrm>
            <a:off x="785421" y="918288"/>
            <a:ext cx="5052669" cy="608018"/>
            <a:chOff x="3278751" y="1777376"/>
            <a:chExt cx="5966788" cy="608654"/>
          </a:xfrm>
        </p:grpSpPr>
        <p:sp>
          <p:nvSpPr>
            <p:cNvPr id="12" name="矩形 11"/>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1.3</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5" name="TextBox 37"/>
            <p:cNvSpPr txBox="1"/>
            <p:nvPr/>
          </p:nvSpPr>
          <p:spPr>
            <a:xfrm>
              <a:off x="4121733" y="1777376"/>
              <a:ext cx="5123806" cy="585383"/>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疾病病理 </a:t>
              </a:r>
              <a:r>
                <a:rPr lang="en-US" altLang="zh-CN" sz="2400" b="1" dirty="0">
                  <a:solidFill>
                    <a:srgbClr val="1F497D"/>
                  </a:solidFill>
                  <a:latin typeface="微软雅黑" pitchFamily="34" charset="-122"/>
                  <a:ea typeface="微软雅黑" pitchFamily="34" charset="-122"/>
                </a:rPr>
                <a:t>(Pathology)</a:t>
              </a:r>
            </a:p>
          </p:txBody>
        </p:sp>
      </p:grpSp>
      <p:graphicFrame>
        <p:nvGraphicFramePr>
          <p:cNvPr id="3" name="表格 2"/>
          <p:cNvGraphicFramePr>
            <a:graphicFrameLocks noGrp="1"/>
          </p:cNvGraphicFramePr>
          <p:nvPr>
            <p:extLst>
              <p:ext uri="{D42A27DB-BD31-4B8C-83A1-F6EECF244321}">
                <p14:modId xmlns:p14="http://schemas.microsoft.com/office/powerpoint/2010/main" val="2954906040"/>
              </p:ext>
            </p:extLst>
          </p:nvPr>
        </p:nvGraphicFramePr>
        <p:xfrm>
          <a:off x="4576098" y="2331985"/>
          <a:ext cx="7082502" cy="3627120"/>
        </p:xfrm>
        <a:graphic>
          <a:graphicData uri="http://schemas.openxmlformats.org/drawingml/2006/table">
            <a:tbl>
              <a:tblPr firstRow="1" bandRow="1">
                <a:tableStyleId>{5C22544A-7EE6-4342-B048-85BDC9FD1C3A}</a:tableStyleId>
              </a:tblPr>
              <a:tblGrid>
                <a:gridCol w="2290388"/>
                <a:gridCol w="4792114"/>
              </a:tblGrid>
              <a:tr h="370840">
                <a:tc>
                  <a:txBody>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自身免疫性肝炎</a:t>
                      </a:r>
                      <a:r>
                        <a:rPr lang="en-US" altLang="zh-CN" sz="2400" b="1" dirty="0" smtClean="0">
                          <a:solidFill>
                            <a:schemeClr val="bg1"/>
                          </a:solidFill>
                          <a:latin typeface="微软雅黑" panose="020B0503020204020204" pitchFamily="34" charset="-122"/>
                          <a:ea typeface="微软雅黑" panose="020B0503020204020204" pitchFamily="34" charset="-122"/>
                        </a:rPr>
                        <a:t>(AIH)</a:t>
                      </a:r>
                    </a:p>
                  </a:txBody>
                  <a:tcPr anchor="ctr">
                    <a:lnL w="38100"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淋巴细胞性碎屑样坏死</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门管区周围肝炎</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肝硬化形成</a:t>
                      </a:r>
                      <a:endParaRPr lang="zh-CN" altLang="en-US" sz="2000" b="0" dirty="0">
                        <a:solidFill>
                          <a:srgbClr val="1F497D"/>
                        </a:solidFill>
                        <a:latin typeface="微软雅黑" panose="020B0503020204020204" pitchFamily="34" charset="-122"/>
                        <a:ea typeface="微软雅黑" panose="020B0503020204020204" pitchFamily="34" charset="-122"/>
                      </a:endParaRPr>
                    </a:p>
                  </a:txBody>
                  <a:tcP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370840">
                <a:tc>
                  <a:txBody>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原发性胆汁性肝硬化</a:t>
                      </a:r>
                      <a:r>
                        <a:rPr lang="en-US" altLang="zh-CN" sz="2400" b="1" dirty="0" smtClean="0">
                          <a:solidFill>
                            <a:schemeClr val="bg1"/>
                          </a:solidFill>
                          <a:latin typeface="微软雅黑" panose="020B0503020204020204" pitchFamily="34" charset="-122"/>
                          <a:ea typeface="微软雅黑" panose="020B0503020204020204" pitchFamily="34" charset="-122"/>
                        </a:rPr>
                        <a:t>(PBC)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肉芽肿性胆管炎，主要累及中等胆管</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早期非化脓性破坏性胆管炎</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晚期肝硬化</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原发性硬化性胆管炎</a:t>
                      </a:r>
                      <a:endParaRPr lang="zh-CN" altLang="en-US" sz="2000" b="0" dirty="0">
                        <a:solidFill>
                          <a:srgbClr val="1F497D"/>
                        </a:solidFill>
                        <a:latin typeface="微软雅黑" panose="020B0503020204020204" pitchFamily="34" charset="-122"/>
                        <a:ea typeface="微软雅黑" panose="020B0503020204020204" pitchFamily="34" charset="-122"/>
                      </a:endParaRPr>
                    </a:p>
                  </a:txBody>
                  <a:tcP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370840">
                <a:tc>
                  <a:txBody>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原发性硬化性胆管炎</a:t>
                      </a:r>
                      <a:r>
                        <a:rPr lang="en-US" altLang="zh-CN" sz="2400" b="1" dirty="0" smtClean="0">
                          <a:solidFill>
                            <a:schemeClr val="bg1"/>
                          </a:solidFill>
                          <a:latin typeface="微软雅黑" panose="020B0503020204020204" pitchFamily="34" charset="-122"/>
                          <a:ea typeface="微软雅黑" panose="020B0503020204020204" pitchFamily="34" charset="-122"/>
                        </a:rPr>
                        <a:t>(PSC)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纤维性胆管炎，大小胆管均可受累</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典型改变：纤维闭塞性胆管炎（上皮细胞变性、消失）</a:t>
                      </a:r>
                    </a:p>
                    <a:p>
                      <a:pPr marL="457200" indent="-457200">
                        <a:buFont typeface="+mj-ea"/>
                        <a:buAutoNum type="circleNumDbPlain"/>
                      </a:pPr>
                      <a:r>
                        <a:rPr lang="zh-CN" altLang="en-US" sz="2000" b="0" dirty="0" smtClean="0">
                          <a:solidFill>
                            <a:srgbClr val="1F497D"/>
                          </a:solidFill>
                          <a:latin typeface="微软雅黑" panose="020B0503020204020204" pitchFamily="34" charset="-122"/>
                          <a:ea typeface="微软雅黑" panose="020B0503020204020204" pitchFamily="34" charset="-122"/>
                        </a:rPr>
                        <a:t>晚期肝硬化</a:t>
                      </a:r>
                      <a:endParaRPr lang="zh-CN" altLang="en-US" sz="2000" b="0" dirty="0">
                        <a:solidFill>
                          <a:srgbClr val="1F497D"/>
                        </a:solidFill>
                        <a:latin typeface="微软雅黑" panose="020B0503020204020204" pitchFamily="34" charset="-122"/>
                        <a:ea typeface="微软雅黑" panose="020B0503020204020204" pitchFamily="34" charset="-122"/>
                      </a:endParaRPr>
                    </a:p>
                  </a:txBody>
                  <a:tcP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13571361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p:stCondLst>
                              <p:cond delay="35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pic>
        <p:nvPicPr>
          <p:cNvPr id="7" name="图片 1"/>
          <p:cNvPicPr>
            <a:picLocks noChangeAspect="1"/>
          </p:cNvPicPr>
          <p:nvPr/>
        </p:nvPicPr>
        <p:blipFill>
          <a:blip r:embed="rId2">
            <a:clrChange>
              <a:clrFrom>
                <a:srgbClr val="F4F9F2"/>
              </a:clrFrom>
              <a:clrTo>
                <a:srgbClr val="F4F9F2">
                  <a:alpha val="0"/>
                </a:srgbClr>
              </a:clrTo>
            </a:clrChange>
            <a:extLst>
              <a:ext uri="{28A0092B-C50C-407E-A947-70E740481C1C}">
                <a14:useLocalDpi xmlns:a14="http://schemas.microsoft.com/office/drawing/2010/main" val="0"/>
              </a:ext>
            </a:extLst>
          </a:blip>
          <a:srcRect/>
          <a:stretch>
            <a:fillRect/>
          </a:stretch>
        </p:blipFill>
        <p:spPr bwMode="auto">
          <a:xfrm>
            <a:off x="9695679" y="3208501"/>
            <a:ext cx="2496321" cy="364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785421" y="918288"/>
            <a:ext cx="6417237" cy="608018"/>
            <a:chOff x="3278751" y="1777376"/>
            <a:chExt cx="7578231" cy="608654"/>
          </a:xfrm>
        </p:grpSpPr>
        <p:sp>
          <p:nvSpPr>
            <p:cNvPr id="11" name="矩形 10"/>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1.4</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3" y="1777376"/>
              <a:ext cx="6735249" cy="585387"/>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临床表现 </a:t>
              </a:r>
              <a:r>
                <a:rPr lang="en-US" altLang="zh-CN" sz="2400" b="1" dirty="0">
                  <a:solidFill>
                    <a:srgbClr val="1F497D"/>
                  </a:solidFill>
                  <a:latin typeface="微软雅黑" pitchFamily="34" charset="-122"/>
                  <a:ea typeface="微软雅黑" pitchFamily="34" charset="-122"/>
                </a:rPr>
                <a:t>(Clinical manifestation)</a:t>
              </a:r>
            </a:p>
          </p:txBody>
        </p:sp>
      </p:grpSp>
      <p:graphicFrame>
        <p:nvGraphicFramePr>
          <p:cNvPr id="9" name="表格 8"/>
          <p:cNvGraphicFramePr>
            <a:graphicFrameLocks noGrp="1"/>
          </p:cNvGraphicFramePr>
          <p:nvPr>
            <p:extLst>
              <p:ext uri="{D42A27DB-BD31-4B8C-83A1-F6EECF244321}">
                <p14:modId xmlns:p14="http://schemas.microsoft.com/office/powerpoint/2010/main" val="4132533222"/>
              </p:ext>
            </p:extLst>
          </p:nvPr>
        </p:nvGraphicFramePr>
        <p:xfrm>
          <a:off x="283804" y="2291402"/>
          <a:ext cx="9591764" cy="3322320"/>
        </p:xfrm>
        <a:graphic>
          <a:graphicData uri="http://schemas.openxmlformats.org/drawingml/2006/table">
            <a:tbl>
              <a:tblPr firstRow="1" bandRow="1">
                <a:tableStyleId>{5C22544A-7EE6-4342-B048-85BDC9FD1C3A}</a:tableStyleId>
              </a:tblPr>
              <a:tblGrid>
                <a:gridCol w="3093577"/>
                <a:gridCol w="3749674"/>
                <a:gridCol w="2748513"/>
              </a:tblGrid>
              <a:tr h="370840">
                <a:tc>
                  <a:txBody>
                    <a:bodyPr/>
                    <a:lstStyle/>
                    <a:p>
                      <a:pPr algn="ctr"/>
                      <a:r>
                        <a:rPr lang="zh-CN" altLang="en-US" sz="2200" dirty="0" smtClean="0"/>
                        <a:t>自身免疫性肝炎</a:t>
                      </a:r>
                      <a:endParaRPr lang="en-US" altLang="zh-CN" sz="2200" dirty="0" smtClean="0"/>
                    </a:p>
                    <a:p>
                      <a:pPr algn="ctr"/>
                      <a:r>
                        <a:rPr lang="en-US" altLang="zh-CN" sz="2200" dirty="0" smtClean="0"/>
                        <a:t>(AIH) </a:t>
                      </a:r>
                      <a:endParaRPr lang="zh-CN" altLang="en-US" sz="2200" dirty="0"/>
                    </a:p>
                  </a:txBody>
                  <a:tcPr>
                    <a:lnT w="28575" cap="flat" cmpd="sng" algn="ctr">
                      <a:solidFill>
                        <a:schemeClr val="tx1"/>
                      </a:solidFill>
                      <a:prstDash val="solid"/>
                      <a:round/>
                      <a:headEnd type="none" w="med" len="med"/>
                      <a:tailEnd type="none" w="med" len="med"/>
                    </a:lnT>
                  </a:tcPr>
                </a:tc>
                <a:tc>
                  <a:txBody>
                    <a:bodyPr/>
                    <a:lstStyle/>
                    <a:p>
                      <a:pPr algn="ctr"/>
                      <a:r>
                        <a:rPr lang="zh-CN" altLang="en-US" sz="2200" dirty="0" smtClean="0"/>
                        <a:t>原发性胆汁性肝硬化</a:t>
                      </a:r>
                      <a:endParaRPr lang="en-US" altLang="zh-CN" sz="2200" dirty="0" smtClean="0"/>
                    </a:p>
                    <a:p>
                      <a:pPr algn="ctr"/>
                      <a:r>
                        <a:rPr lang="en-US" altLang="zh-CN" sz="2200" dirty="0" smtClean="0"/>
                        <a:t>(PBC) </a:t>
                      </a:r>
                      <a:endParaRPr lang="zh-CN" altLang="en-US" sz="2200" dirty="0"/>
                    </a:p>
                  </a:txBody>
                  <a:tcPr>
                    <a:lnT w="28575" cap="flat" cmpd="sng" algn="ctr">
                      <a:solidFill>
                        <a:schemeClr val="tx1"/>
                      </a:solidFill>
                      <a:prstDash val="solid"/>
                      <a:round/>
                      <a:headEnd type="none" w="med" len="med"/>
                      <a:tailEnd type="none" w="med" len="med"/>
                    </a:lnT>
                  </a:tcPr>
                </a:tc>
                <a:tc>
                  <a:txBody>
                    <a:bodyPr/>
                    <a:lstStyle/>
                    <a:p>
                      <a:pPr algn="ctr"/>
                      <a:r>
                        <a:rPr lang="zh-CN" altLang="en-US" sz="2200" dirty="0" smtClean="0"/>
                        <a:t>原发性硬化性胆管炎</a:t>
                      </a:r>
                      <a:r>
                        <a:rPr lang="en-US" altLang="zh-CN" sz="2200" dirty="0" smtClean="0"/>
                        <a:t>(PSC) </a:t>
                      </a:r>
                      <a:endParaRPr lang="zh-CN" altLang="en-US" sz="2200" dirty="0"/>
                    </a:p>
                  </a:txBody>
                  <a:tcPr>
                    <a:lnT w="28575" cap="flat" cmpd="sng" algn="ctr">
                      <a:solidFill>
                        <a:schemeClr val="tx1"/>
                      </a:solidFill>
                      <a:prstDash val="solid"/>
                      <a:round/>
                      <a:headEnd type="none" w="med" len="med"/>
                      <a:tailEnd type="none" w="med" len="med"/>
                    </a:lnT>
                  </a:tcPr>
                </a:tc>
              </a:tr>
              <a:tr h="370840">
                <a:tc>
                  <a:txBody>
                    <a:bodyPr/>
                    <a:lstStyle/>
                    <a:p>
                      <a:pPr marL="0" marR="0" lvl="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症状类似于慢性肝炎，晚期可出现肝硬化和门脉高压。</a:t>
                      </a:r>
                    </a:p>
                    <a:p>
                      <a:pPr marL="0" marR="0" lvl="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常伴有关节痛、皮损、血液学改变、胸部改变、肾脏改变、内分泌失调等多系统受累，伴结缔组织疾病。</a:t>
                      </a:r>
                    </a:p>
                  </a:txBody>
                  <a:tcPr>
                    <a:lnB w="28575" cap="flat" cmpd="sng" algn="ctr">
                      <a:solidFill>
                        <a:schemeClr val="tx1"/>
                      </a:solidFill>
                      <a:prstDash val="solid"/>
                      <a:round/>
                      <a:headEnd type="none" w="med" len="med"/>
                      <a:tailEnd type="none" w="med" len="med"/>
                    </a:lnB>
                    <a:noFill/>
                  </a:tcPr>
                </a:tc>
                <a:tc>
                  <a:txBody>
                    <a:bodyPr/>
                    <a:lstStyle/>
                    <a:p>
                      <a:pPr algn="l">
                        <a:lnSpc>
                          <a:spcPct val="150000"/>
                        </a:lnSpc>
                      </a:pPr>
                      <a:r>
                        <a:rPr lang="zh-CN" altLang="en-US" sz="1800" dirty="0" smtClean="0">
                          <a:solidFill>
                            <a:srgbClr val="1F497D"/>
                          </a:solidFill>
                          <a:latin typeface="微软雅黑" pitchFamily="34" charset="-122"/>
                          <a:ea typeface="微软雅黑" pitchFamily="34" charset="-122"/>
                        </a:rPr>
                        <a:t>早期瘙痒症状，胆汁淤积表现，抗线粒体阳性；</a:t>
                      </a:r>
                    </a:p>
                    <a:p>
                      <a:pPr algn="l">
                        <a:lnSpc>
                          <a:spcPct val="150000"/>
                        </a:lnSpc>
                      </a:pPr>
                      <a:r>
                        <a:rPr lang="zh-CN" altLang="en-US" sz="1800" dirty="0" smtClean="0">
                          <a:solidFill>
                            <a:srgbClr val="1F497D"/>
                          </a:solidFill>
                          <a:latin typeface="微软雅黑" pitchFamily="34" charset="-122"/>
                          <a:ea typeface="微软雅黑" pitchFamily="34" charset="-122"/>
                        </a:rPr>
                        <a:t>症状期：持续疲劳最常见，伴皮肤瘙痒，黄疸、肝脾肿大等</a:t>
                      </a:r>
                    </a:p>
                    <a:p>
                      <a:pPr algn="l">
                        <a:lnSpc>
                          <a:spcPct val="150000"/>
                        </a:lnSpc>
                      </a:pPr>
                      <a:r>
                        <a:rPr lang="zh-CN" altLang="en-US" sz="1800" dirty="0" smtClean="0">
                          <a:solidFill>
                            <a:srgbClr val="1F497D"/>
                          </a:solidFill>
                          <a:latin typeface="微软雅黑" pitchFamily="34" charset="-122"/>
                          <a:ea typeface="微软雅黑" pitchFamily="34" charset="-122"/>
                        </a:rPr>
                        <a:t>后期：肝硬化、门脉高压表现</a:t>
                      </a:r>
                    </a:p>
                    <a:p>
                      <a:pPr algn="l">
                        <a:lnSpc>
                          <a:spcPct val="150000"/>
                        </a:lnSpc>
                      </a:pPr>
                      <a:r>
                        <a:rPr lang="zh-CN" altLang="en-US" sz="1800" dirty="0" smtClean="0">
                          <a:solidFill>
                            <a:srgbClr val="1F497D"/>
                          </a:solidFill>
                          <a:latin typeface="微软雅黑" pitchFamily="34" charset="-122"/>
                          <a:ea typeface="微软雅黑" pitchFamily="34" charset="-122"/>
                        </a:rPr>
                        <a:t>常伴其他自身免疫性疾病。</a:t>
                      </a:r>
                    </a:p>
                  </a:txBody>
                  <a:tcPr>
                    <a:lnB w="28575" cap="flat" cmpd="sng" algn="ctr">
                      <a:solidFill>
                        <a:schemeClr val="tx1"/>
                      </a:solidFill>
                      <a:prstDash val="solid"/>
                      <a:round/>
                      <a:headEnd type="none" w="med" len="med"/>
                      <a:tailEnd type="none" w="med" len="med"/>
                    </a:lnB>
                    <a:noFill/>
                  </a:tcPr>
                </a:tc>
                <a:tc>
                  <a:txBody>
                    <a:bodyPr/>
                    <a:lstStyle/>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起病缓慢，表现为进行性黄疸</a:t>
                      </a:r>
                    </a:p>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伴瘙痒、腹痛、乏力，消瘦、脓血便等</a:t>
                      </a:r>
                    </a:p>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常伴胆系感染</a:t>
                      </a:r>
                    </a:p>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itchFamily="34" charset="-122"/>
                          <a:ea typeface="微软雅黑" pitchFamily="34" charset="-122"/>
                        </a:rPr>
                        <a:t>可见黄疸，肝大有压痛。</a:t>
                      </a:r>
                      <a:endParaRPr lang="zh-CN" altLang="en-US" sz="1800" dirty="0"/>
                    </a:p>
                  </a:txBody>
                  <a:tcPr>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757435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16" presetClass="entr" presetSubtype="4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2" y="745243"/>
            <a:ext cx="8977682" cy="954107"/>
            <a:chOff x="3278752" y="1604152"/>
            <a:chExt cx="7270215" cy="955105"/>
          </a:xfrm>
        </p:grpSpPr>
        <p:sp>
          <p:nvSpPr>
            <p:cNvPr id="11" name="矩形 10"/>
            <p:cNvSpPr/>
            <p:nvPr/>
          </p:nvSpPr>
          <p:spPr>
            <a:xfrm>
              <a:off x="3278752" y="1777380"/>
              <a:ext cx="483304"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1.5</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3813718" y="1604152"/>
              <a:ext cx="6735249" cy="955105"/>
            </a:xfrm>
            <a:prstGeom prst="rect">
              <a:avLst/>
            </a:prstGeom>
            <a:noFill/>
            <a:ln w="9525">
              <a:noFill/>
              <a:miter/>
            </a:ln>
          </p:spPr>
          <p:txBody>
            <a:bodyPr wrap="square">
              <a:spAutoFit/>
            </a:bodyPr>
            <a:lstStyle/>
            <a:p>
              <a:pPr lvl="0" defTabSz="913130" eaLnBrk="1" hangingPunct="1"/>
              <a:r>
                <a:rPr lang="zh-CN" altLang="en-US" sz="3200" b="1" dirty="0">
                  <a:solidFill>
                    <a:srgbClr val="1F497D"/>
                  </a:solidFill>
                  <a:latin typeface="微软雅黑" pitchFamily="34" charset="-122"/>
                  <a:ea typeface="微软雅黑" pitchFamily="34" charset="-122"/>
                </a:rPr>
                <a:t>室验实及临床</a:t>
              </a:r>
              <a:r>
                <a:rPr lang="zh-CN" altLang="en-US" sz="3200" b="1" dirty="0" smtClean="0">
                  <a:solidFill>
                    <a:srgbClr val="1F497D"/>
                  </a:solidFill>
                  <a:latin typeface="微软雅黑" pitchFamily="34" charset="-122"/>
                  <a:ea typeface="微软雅黑" pitchFamily="34" charset="-122"/>
                </a:rPr>
                <a:t>检查 </a:t>
              </a:r>
              <a:endParaRPr lang="en-US" altLang="zh-CN" sz="3200" b="1" dirty="0" smtClean="0">
                <a:solidFill>
                  <a:srgbClr val="1F497D"/>
                </a:solidFill>
                <a:latin typeface="微软雅黑" pitchFamily="34" charset="-122"/>
                <a:ea typeface="微软雅黑" pitchFamily="34" charset="-122"/>
              </a:endParaRPr>
            </a:p>
            <a:p>
              <a:pPr lvl="0" defTabSz="913130" eaLnBrk="1" hangingPunct="1"/>
              <a:r>
                <a:rPr lang="en-US" altLang="zh-CN" sz="2400" b="1" dirty="0" smtClean="0">
                  <a:solidFill>
                    <a:srgbClr val="1F497D"/>
                  </a:solidFill>
                  <a:latin typeface="微软雅黑" pitchFamily="34" charset="-122"/>
                  <a:ea typeface="微软雅黑" pitchFamily="34" charset="-122"/>
                </a:rPr>
                <a:t>(</a:t>
              </a:r>
              <a:r>
                <a:rPr lang="en-US" altLang="zh-CN" sz="2400" b="1" dirty="0">
                  <a:solidFill>
                    <a:srgbClr val="1F497D"/>
                  </a:solidFill>
                  <a:latin typeface="微软雅黑" pitchFamily="34" charset="-122"/>
                  <a:ea typeface="微软雅黑" pitchFamily="34" charset="-122"/>
                </a:rPr>
                <a:t>Laboratory inspection and clinical examination)</a:t>
              </a:r>
            </a:p>
          </p:txBody>
        </p:sp>
      </p:grpSp>
      <p:graphicFrame>
        <p:nvGraphicFramePr>
          <p:cNvPr id="13" name="表格 12"/>
          <p:cNvGraphicFramePr>
            <a:graphicFrameLocks noGrp="1"/>
          </p:cNvGraphicFramePr>
          <p:nvPr>
            <p:extLst>
              <p:ext uri="{D42A27DB-BD31-4B8C-83A1-F6EECF244321}">
                <p14:modId xmlns:p14="http://schemas.microsoft.com/office/powerpoint/2010/main" val="1333768860"/>
              </p:ext>
            </p:extLst>
          </p:nvPr>
        </p:nvGraphicFramePr>
        <p:xfrm>
          <a:off x="549275" y="1699350"/>
          <a:ext cx="10955593" cy="4781003"/>
        </p:xfrm>
        <a:graphic>
          <a:graphicData uri="http://schemas.openxmlformats.org/drawingml/2006/table">
            <a:tbl>
              <a:tblPr firstRow="1" bandRow="1">
                <a:tableStyleId>{5C22544A-7EE6-4342-B048-85BDC9FD1C3A}</a:tableStyleId>
              </a:tblPr>
              <a:tblGrid>
                <a:gridCol w="2490019"/>
                <a:gridCol w="6118774"/>
                <a:gridCol w="2346800"/>
              </a:tblGrid>
              <a:tr h="763103">
                <a:tc>
                  <a:txBody>
                    <a:bodyPr/>
                    <a:lstStyle/>
                    <a:p>
                      <a:pPr algn="ctr"/>
                      <a:endParaRPr lang="en-US" altLang="zh-CN" sz="2000" b="1" dirty="0" smtClean="0">
                        <a:solidFill>
                          <a:schemeClr val="bg1"/>
                        </a:solidFill>
                        <a:latin typeface="微软雅黑" panose="020B0503020204020204" pitchFamily="34" charset="-122"/>
                        <a:ea typeface="微软雅黑" panose="020B0503020204020204" pitchFamily="34" charset="-122"/>
                      </a:endParaRPr>
                    </a:p>
                  </a:txBody>
                  <a:tcPr anchor="b">
                    <a:lnL w="38100" cap="flat" cmpd="sng" algn="ctr">
                      <a:noFill/>
                      <a:prstDash val="solid"/>
                      <a:round/>
                      <a:headEnd type="none" w="med" len="med"/>
                      <a:tailEnd type="none" w="med" len="med"/>
                    </a:lnL>
                    <a:lnT w="28575"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marL="0" indent="0" algn="ctr">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实验室检查</a:t>
                      </a:r>
                    </a:p>
                  </a:txBody>
                  <a:tcPr anchor="b">
                    <a:lnT w="28575"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marL="0" indent="0" algn="l">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临床检查</a:t>
                      </a:r>
                    </a:p>
                  </a:txBody>
                  <a:tcPr anchor="b">
                    <a:lnT w="28575" cap="flat" cmpd="sng" algn="ctr">
                      <a:no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r>
              <a:tr h="1382710">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自身免疫性肝炎</a:t>
                      </a:r>
                      <a:r>
                        <a:rPr lang="en-US" altLang="zh-CN" sz="2000" b="1" dirty="0" smtClean="0">
                          <a:solidFill>
                            <a:schemeClr val="bg1"/>
                          </a:solidFill>
                          <a:latin typeface="微软雅黑" panose="020B0503020204020204" pitchFamily="34" charset="-122"/>
                          <a:ea typeface="微软雅黑" panose="020B0503020204020204" pitchFamily="34" charset="-122"/>
                        </a:rPr>
                        <a:t>(AIH)</a:t>
                      </a:r>
                    </a:p>
                  </a:txBody>
                  <a:tcPr anchor="ctr">
                    <a:lnL w="38100" cap="flat" cmpd="sng" algn="ctr">
                      <a:noFill/>
                      <a:prstDash val="solid"/>
                      <a:round/>
                      <a:headEnd type="none" w="med" len="med"/>
                      <a:tailEnd type="none" w="med" len="med"/>
                    </a:lnL>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血清转氨酶升高，碱性磷酸酶轻度升高；高丙种球蛋白血症，</a:t>
                      </a:r>
                      <a:r>
                        <a:rPr lang="en-US" altLang="zh-CN" sz="1800" b="0" dirty="0" err="1" smtClean="0">
                          <a:solidFill>
                            <a:srgbClr val="1F497D"/>
                          </a:solidFill>
                          <a:latin typeface="微软雅黑" panose="020B0503020204020204" pitchFamily="34" charset="-122"/>
                          <a:ea typeface="微软雅黑" panose="020B0503020204020204" pitchFamily="34" charset="-122"/>
                        </a:rPr>
                        <a:t>IgG</a:t>
                      </a:r>
                      <a:r>
                        <a:rPr lang="zh-CN" altLang="en-US" sz="1800" b="0" dirty="0" smtClean="0">
                          <a:solidFill>
                            <a:srgbClr val="1F497D"/>
                          </a:solidFill>
                          <a:latin typeface="微软雅黑" panose="020B0503020204020204" pitchFamily="34" charset="-122"/>
                          <a:ea typeface="微软雅黑" panose="020B0503020204020204" pitchFamily="34" charset="-122"/>
                        </a:rPr>
                        <a:t>水平升高；血清中抗体：抗核抗体（</a:t>
                      </a:r>
                      <a:r>
                        <a:rPr lang="en-US" altLang="zh-CN" sz="1800" b="0" dirty="0" smtClean="0">
                          <a:solidFill>
                            <a:srgbClr val="1F497D"/>
                          </a:solidFill>
                          <a:latin typeface="微软雅黑" panose="020B0503020204020204" pitchFamily="34" charset="-122"/>
                          <a:ea typeface="微软雅黑" panose="020B0503020204020204" pitchFamily="34" charset="-122"/>
                        </a:rPr>
                        <a:t>ANA</a:t>
                      </a:r>
                      <a:r>
                        <a:rPr lang="zh-CN" altLang="en-US" sz="1800" b="0" dirty="0" smtClean="0">
                          <a:solidFill>
                            <a:srgbClr val="1F497D"/>
                          </a:solidFill>
                          <a:latin typeface="微软雅黑" panose="020B0503020204020204" pitchFamily="34" charset="-122"/>
                          <a:ea typeface="微软雅黑" panose="020B0503020204020204" pitchFamily="34" charset="-122"/>
                        </a:rPr>
                        <a:t>）、抗平滑肌抗体（</a:t>
                      </a:r>
                      <a:r>
                        <a:rPr lang="en-US" altLang="zh-CN" sz="1800" b="0" dirty="0" smtClean="0">
                          <a:solidFill>
                            <a:srgbClr val="1F497D"/>
                          </a:solidFill>
                          <a:latin typeface="微软雅黑" panose="020B0503020204020204" pitchFamily="34" charset="-122"/>
                          <a:ea typeface="微软雅黑" panose="020B0503020204020204" pitchFamily="34" charset="-122"/>
                        </a:rPr>
                        <a:t>SMA</a:t>
                      </a:r>
                      <a:r>
                        <a:rPr lang="zh-CN" altLang="en-US" sz="1800" b="0" dirty="0" smtClean="0">
                          <a:solidFill>
                            <a:srgbClr val="1F497D"/>
                          </a:solidFill>
                          <a:latin typeface="微软雅黑" panose="020B0503020204020204" pitchFamily="34" charset="-122"/>
                          <a:ea typeface="微软雅黑" panose="020B0503020204020204" pitchFamily="34" charset="-122"/>
                        </a:rPr>
                        <a:t>）、抗肝肾微粒体</a:t>
                      </a:r>
                      <a:r>
                        <a:rPr lang="en-US" altLang="zh-CN" sz="1800" b="0" dirty="0" smtClean="0">
                          <a:solidFill>
                            <a:srgbClr val="1F497D"/>
                          </a:solidFill>
                          <a:latin typeface="微软雅黑" panose="020B0503020204020204" pitchFamily="34" charset="-122"/>
                          <a:ea typeface="微软雅黑" panose="020B0503020204020204" pitchFamily="34" charset="-122"/>
                        </a:rPr>
                        <a:t>1</a:t>
                      </a:r>
                      <a:r>
                        <a:rPr lang="zh-CN" altLang="en-US" sz="1800" b="0" dirty="0" smtClean="0">
                          <a:solidFill>
                            <a:srgbClr val="1F497D"/>
                          </a:solidFill>
                          <a:latin typeface="微软雅黑" panose="020B0503020204020204" pitchFamily="34" charset="-122"/>
                          <a:ea typeface="微软雅黑" panose="020B0503020204020204" pitchFamily="34" charset="-122"/>
                        </a:rPr>
                        <a:t>型抗体、抗肝细胞胞浆</a:t>
                      </a:r>
                      <a:r>
                        <a:rPr lang="en-US" altLang="zh-CN" sz="1800" b="0" dirty="0" smtClean="0">
                          <a:solidFill>
                            <a:srgbClr val="1F497D"/>
                          </a:solidFill>
                          <a:latin typeface="微软雅黑" panose="020B0503020204020204" pitchFamily="34" charset="-122"/>
                          <a:ea typeface="微软雅黑" panose="020B0503020204020204" pitchFamily="34" charset="-122"/>
                        </a:rPr>
                        <a:t>1</a:t>
                      </a:r>
                      <a:r>
                        <a:rPr lang="zh-CN" altLang="en-US" sz="1800" b="0" dirty="0" smtClean="0">
                          <a:solidFill>
                            <a:srgbClr val="1F497D"/>
                          </a:solidFill>
                          <a:latin typeface="微软雅黑" panose="020B0503020204020204" pitchFamily="34" charset="-122"/>
                          <a:ea typeface="微软雅黑" panose="020B0503020204020204" pitchFamily="34" charset="-122"/>
                        </a:rPr>
                        <a:t>型抗体（</a:t>
                      </a:r>
                      <a:r>
                        <a:rPr lang="en-US" altLang="zh-CN" sz="1800" b="0" dirty="0" smtClean="0">
                          <a:solidFill>
                            <a:srgbClr val="1F497D"/>
                          </a:solidFill>
                          <a:latin typeface="微软雅黑" panose="020B0503020204020204" pitchFamily="34" charset="-122"/>
                          <a:ea typeface="微软雅黑" panose="020B0503020204020204" pitchFamily="34" charset="-122"/>
                        </a:rPr>
                        <a:t>LC-1)</a:t>
                      </a:r>
                      <a:r>
                        <a:rPr lang="zh-CN" altLang="en-US" sz="1800" b="0" dirty="0" smtClean="0">
                          <a:solidFill>
                            <a:srgbClr val="1F497D"/>
                          </a:solidFill>
                          <a:latin typeface="微软雅黑" panose="020B0503020204020204" pitchFamily="34" charset="-122"/>
                          <a:ea typeface="微软雅黑" panose="020B0503020204020204" pitchFamily="34" charset="-122"/>
                        </a:rPr>
                        <a:t>、抗可溶性肝抗原</a:t>
                      </a:r>
                      <a:r>
                        <a:rPr lang="en-US" altLang="zh-CN" sz="1800" b="0" dirty="0" smtClean="0">
                          <a:solidFill>
                            <a:srgbClr val="1F497D"/>
                          </a:solidFill>
                          <a:latin typeface="微软雅黑" panose="020B0503020204020204" pitchFamily="34" charset="-122"/>
                          <a:ea typeface="微软雅黑" panose="020B0503020204020204" pitchFamily="34" charset="-122"/>
                        </a:rPr>
                        <a:t>/</a:t>
                      </a:r>
                      <a:r>
                        <a:rPr lang="zh-CN" altLang="en-US" sz="1800" b="0" dirty="0" smtClean="0">
                          <a:solidFill>
                            <a:srgbClr val="1F497D"/>
                          </a:solidFill>
                          <a:latin typeface="微软雅黑" panose="020B0503020204020204" pitchFamily="34" charset="-122"/>
                          <a:ea typeface="微软雅黑" panose="020B0503020204020204" pitchFamily="34" charset="-122"/>
                        </a:rPr>
                        <a:t>抗肝胰抗体。可出现核周型抗中性粒细胞胞浆抗体（</a:t>
                      </a:r>
                      <a:r>
                        <a:rPr lang="en-US" altLang="zh-CN" sz="1800" b="0" dirty="0" smtClean="0">
                          <a:solidFill>
                            <a:srgbClr val="1F497D"/>
                          </a:solidFill>
                          <a:latin typeface="微软雅黑" panose="020B0503020204020204" pitchFamily="34" charset="-122"/>
                          <a:ea typeface="微软雅黑" panose="020B0503020204020204" pitchFamily="34" charset="-122"/>
                        </a:rPr>
                        <a:t>ANCA</a:t>
                      </a:r>
                      <a:r>
                        <a:rPr lang="zh-CN" altLang="en-US" sz="1800" b="0" dirty="0" smtClean="0">
                          <a:solidFill>
                            <a:srgbClr val="1F497D"/>
                          </a:solidFill>
                          <a:latin typeface="微软雅黑" panose="020B0503020204020204" pitchFamily="34" charset="-122"/>
                          <a:ea typeface="微软雅黑" panose="020B0503020204020204" pitchFamily="34" charset="-122"/>
                        </a:rPr>
                        <a:t>）阳性。</a:t>
                      </a:r>
                    </a:p>
                  </a:txBody>
                  <a:tcPr anchor="ct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腹部超声</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病毒学检查</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肝穿刺活检</a:t>
                      </a:r>
                    </a:p>
                    <a:p>
                      <a:pPr marL="0" indent="0">
                        <a:buFont typeface="+mj-ea"/>
                        <a:buNone/>
                      </a:pPr>
                      <a:endParaRPr lang="zh-CN" altLang="en-US" sz="1800" b="0" dirty="0" smtClean="0">
                        <a:solidFill>
                          <a:srgbClr val="1F497D"/>
                        </a:solidFill>
                        <a:latin typeface="微软雅黑" panose="020B0503020204020204" pitchFamily="34" charset="-122"/>
                        <a:ea typeface="微软雅黑" panose="020B0503020204020204" pitchFamily="34" charset="-122"/>
                      </a:endParaRPr>
                    </a:p>
                  </a:txBody>
                  <a:tcP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1207291">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原发性胆汁性肝硬化</a:t>
                      </a:r>
                      <a:r>
                        <a:rPr lang="en-US" altLang="zh-CN" sz="2000" b="1" dirty="0" smtClean="0">
                          <a:solidFill>
                            <a:schemeClr val="bg1"/>
                          </a:solidFill>
                          <a:latin typeface="微软雅黑" panose="020B0503020204020204" pitchFamily="34" charset="-122"/>
                          <a:ea typeface="微软雅黑" panose="020B0503020204020204" pitchFamily="34" charset="-122"/>
                        </a:rPr>
                        <a:t>(PBC)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肝功能异常，自身抗体（</a:t>
                      </a:r>
                      <a:r>
                        <a:rPr lang="en-US" altLang="zh-CN" sz="1800" b="0" dirty="0" smtClean="0">
                          <a:solidFill>
                            <a:srgbClr val="1F497D"/>
                          </a:solidFill>
                          <a:latin typeface="微软雅黑" panose="020B0503020204020204" pitchFamily="34" charset="-122"/>
                          <a:ea typeface="微软雅黑" panose="020B0503020204020204" pitchFamily="34" charset="-122"/>
                        </a:rPr>
                        <a:t>AMA</a:t>
                      </a:r>
                      <a:r>
                        <a:rPr lang="zh-CN" altLang="en-US" sz="1800" b="0" dirty="0" smtClean="0">
                          <a:solidFill>
                            <a:srgbClr val="1F497D"/>
                          </a:solidFill>
                          <a:latin typeface="微软雅黑" panose="020B0503020204020204" pitchFamily="34" charset="-122"/>
                          <a:ea typeface="微软雅黑" panose="020B0503020204020204" pitchFamily="34" charset="-122"/>
                        </a:rPr>
                        <a:t>）阳性</a:t>
                      </a:r>
                    </a:p>
                  </a:txBody>
                  <a:tcPr anchor="ct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l">
                        <a:lnSpc>
                          <a:spcPct val="150000"/>
                        </a:lnSpc>
                      </a:pPr>
                      <a:r>
                        <a:rPr lang="zh-CN" altLang="en-US" sz="1800" dirty="0" smtClean="0">
                          <a:solidFill>
                            <a:srgbClr val="1F497D"/>
                          </a:solidFill>
                          <a:latin typeface="微软雅黑" pitchFamily="34" charset="-122"/>
                          <a:ea typeface="微软雅黑" pitchFamily="34" charset="-122"/>
                        </a:rPr>
                        <a:t>腹部超声</a:t>
                      </a:r>
                    </a:p>
                    <a:p>
                      <a:pPr algn="l">
                        <a:lnSpc>
                          <a:spcPct val="150000"/>
                        </a:lnSpc>
                      </a:pPr>
                      <a:r>
                        <a:rPr lang="zh-CN" altLang="en-US" sz="1800" dirty="0" smtClean="0">
                          <a:solidFill>
                            <a:srgbClr val="1F497D"/>
                          </a:solidFill>
                          <a:latin typeface="微软雅黑" pitchFamily="34" charset="-122"/>
                          <a:ea typeface="微软雅黑" pitchFamily="34" charset="-122"/>
                        </a:rPr>
                        <a:t>胆道造影</a:t>
                      </a:r>
                    </a:p>
                    <a:p>
                      <a:pPr algn="l">
                        <a:lnSpc>
                          <a:spcPct val="150000"/>
                        </a:lnSpc>
                      </a:pPr>
                      <a:r>
                        <a:rPr lang="zh-CN" altLang="en-US" sz="1800" dirty="0" smtClean="0">
                          <a:solidFill>
                            <a:srgbClr val="1F497D"/>
                          </a:solidFill>
                          <a:latin typeface="微软雅黑" pitchFamily="34" charset="-122"/>
                          <a:ea typeface="微软雅黑" pitchFamily="34" charset="-122"/>
                        </a:rPr>
                        <a:t>肝穿刺活检</a:t>
                      </a:r>
                    </a:p>
                  </a:txBody>
                  <a:tcP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1207291">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原发性硬化性胆管炎</a:t>
                      </a:r>
                      <a:r>
                        <a:rPr lang="en-US" altLang="zh-CN" sz="2000" b="1" dirty="0" smtClean="0">
                          <a:solidFill>
                            <a:schemeClr val="bg1"/>
                          </a:solidFill>
                          <a:latin typeface="微软雅黑" panose="020B0503020204020204" pitchFamily="34" charset="-122"/>
                          <a:ea typeface="微软雅黑" panose="020B0503020204020204" pitchFamily="34" charset="-122"/>
                        </a:rPr>
                        <a:t>(PSC)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肝功能异常，自身抗体阳性</a:t>
                      </a:r>
                    </a:p>
                  </a:txBody>
                  <a:tcPr anchor="ct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anose="020B0503020204020204" pitchFamily="34" charset="-122"/>
                          <a:ea typeface="微软雅黑" panose="020B0503020204020204" pitchFamily="34" charset="-122"/>
                        </a:rPr>
                        <a:t>腹部超声</a:t>
                      </a:r>
                    </a:p>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anose="020B0503020204020204" pitchFamily="34" charset="-122"/>
                          <a:ea typeface="微软雅黑" panose="020B0503020204020204" pitchFamily="34" charset="-122"/>
                        </a:rPr>
                        <a:t>胆道造影</a:t>
                      </a:r>
                    </a:p>
                    <a:p>
                      <a:pPr marL="0" marR="0" indent="0" algn="l" defTabSz="913765" rtl="0" eaLnBrk="1" fontAlgn="auto" latinLnBrk="0" hangingPunct="1">
                        <a:lnSpc>
                          <a:spcPct val="150000"/>
                        </a:lnSpc>
                        <a:spcBef>
                          <a:spcPts val="0"/>
                        </a:spcBef>
                        <a:spcAft>
                          <a:spcPts val="0"/>
                        </a:spcAft>
                        <a:buClrTx/>
                        <a:buSzTx/>
                        <a:buFontTx/>
                        <a:buNone/>
                        <a:tabLst/>
                        <a:defRPr/>
                      </a:pPr>
                      <a:r>
                        <a:rPr lang="zh-CN" altLang="en-US" sz="1800" dirty="0" smtClean="0">
                          <a:solidFill>
                            <a:srgbClr val="1F497D"/>
                          </a:solidFill>
                          <a:latin typeface="微软雅黑" panose="020B0503020204020204" pitchFamily="34" charset="-122"/>
                          <a:ea typeface="微软雅黑" panose="020B0503020204020204" pitchFamily="34" charset="-122"/>
                        </a:rPr>
                        <a:t>内镜下行胰胆管造影</a:t>
                      </a:r>
                    </a:p>
                  </a:txBody>
                  <a:tcP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01729811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8" name="组合 7"/>
          <p:cNvGrpSpPr/>
          <p:nvPr/>
        </p:nvGrpSpPr>
        <p:grpSpPr>
          <a:xfrm>
            <a:off x="785421" y="918286"/>
            <a:ext cx="5108943" cy="608020"/>
            <a:chOff x="3278751" y="1777374"/>
            <a:chExt cx="6033243" cy="608656"/>
          </a:xfrm>
        </p:grpSpPr>
        <p:sp>
          <p:nvSpPr>
            <p:cNvPr id="13" name="矩形 12"/>
            <p:cNvSpPr/>
            <p:nvPr/>
          </p:nvSpPr>
          <p:spPr>
            <a:xfrm>
              <a:off x="3278751" y="1777380"/>
              <a:ext cx="693467" cy="608650"/>
            </a:xfrm>
            <a:prstGeom prst="rect">
              <a:avLst/>
            </a:prstGeom>
            <a:solidFill>
              <a:schemeClr val="tx2"/>
            </a:solidFill>
            <a:ln w="12700" cap="flat" cmpd="sng" algn="ctr">
              <a:solidFill>
                <a:schemeClr val="tx2"/>
              </a:solidFill>
              <a:prstDash val="solid"/>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b="0" i="0" u="none" strike="noStrike" kern="0" cap="none" spc="0" normalizeH="0" baseline="0" noProof="0" dirty="0" smtClean="0">
                  <a:ln>
                    <a:noFill/>
                  </a:ln>
                  <a:solidFill>
                    <a:sysClr val="window" lastClr="FFFFFF"/>
                  </a:solidFill>
                  <a:effectLst/>
                  <a:uLnTx/>
                  <a:uFillTx/>
                  <a:latin typeface="Broadway" pitchFamily="82" charset="0"/>
                  <a:ea typeface="微软雅黑"/>
                  <a:cs typeface="+mn-cs"/>
                </a:rPr>
                <a:t>1.6</a:t>
              </a:r>
              <a:endParaRPr kumimoji="0" lang="zh-CN" altLang="en-US"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4" name="TextBox 37"/>
            <p:cNvSpPr txBox="1"/>
            <p:nvPr/>
          </p:nvSpPr>
          <p:spPr>
            <a:xfrm>
              <a:off x="4121734" y="1777374"/>
              <a:ext cx="5190260" cy="585385"/>
            </a:xfrm>
            <a:prstGeom prst="rect">
              <a:avLst/>
            </a:prstGeom>
            <a:noFill/>
            <a:ln w="9525">
              <a:noFill/>
              <a:miter/>
            </a:ln>
          </p:spPr>
          <p:txBody>
            <a:bodyPr wrap="square">
              <a:spAutoFit/>
            </a:bodyPr>
            <a:lstStyle/>
            <a:p>
              <a:pPr lvl="0" defTabSz="913130" eaLnBrk="1" hangingPunct="1"/>
              <a:r>
                <a:rPr lang="zh-CN" altLang="en-US" sz="3200" b="1" dirty="0" smtClean="0">
                  <a:solidFill>
                    <a:srgbClr val="1F497D"/>
                  </a:solidFill>
                  <a:latin typeface="微软雅黑" pitchFamily="34" charset="-122"/>
                  <a:ea typeface="微软雅黑" pitchFamily="34" charset="-122"/>
                </a:rPr>
                <a:t>诊断 </a:t>
              </a:r>
              <a:r>
                <a:rPr lang="en-US" altLang="zh-CN" sz="2400" b="1" dirty="0" smtClean="0">
                  <a:solidFill>
                    <a:srgbClr val="1F497D"/>
                  </a:solidFill>
                  <a:latin typeface="微软雅黑" pitchFamily="34" charset="-122"/>
                  <a:ea typeface="微软雅黑" pitchFamily="34" charset="-122"/>
                </a:rPr>
                <a:t>(Diagnosis</a:t>
              </a:r>
              <a:r>
                <a:rPr lang="en-US" altLang="zh-CN" sz="2400" b="1" dirty="0">
                  <a:solidFill>
                    <a:srgbClr val="1F497D"/>
                  </a:solidFill>
                  <a:latin typeface="微软雅黑" pitchFamily="34" charset="-122"/>
                  <a:ea typeface="微软雅黑" pitchFamily="34" charset="-122"/>
                </a:rPr>
                <a:t>)</a:t>
              </a:r>
            </a:p>
          </p:txBody>
        </p:sp>
      </p:grpSp>
      <p:graphicFrame>
        <p:nvGraphicFramePr>
          <p:cNvPr id="9" name="表格 8"/>
          <p:cNvGraphicFramePr>
            <a:graphicFrameLocks noGrp="1"/>
          </p:cNvGraphicFramePr>
          <p:nvPr>
            <p:extLst>
              <p:ext uri="{D42A27DB-BD31-4B8C-83A1-F6EECF244321}">
                <p14:modId xmlns:p14="http://schemas.microsoft.com/office/powerpoint/2010/main" val="3483998277"/>
              </p:ext>
            </p:extLst>
          </p:nvPr>
        </p:nvGraphicFramePr>
        <p:xfrm>
          <a:off x="1499258" y="2232681"/>
          <a:ext cx="9343317" cy="3877622"/>
        </p:xfrm>
        <a:graphic>
          <a:graphicData uri="http://schemas.openxmlformats.org/drawingml/2006/table">
            <a:tbl>
              <a:tblPr firstRow="1" bandRow="1">
                <a:tableStyleId>{5C22544A-7EE6-4342-B048-85BDC9FD1C3A}</a:tableStyleId>
              </a:tblPr>
              <a:tblGrid>
                <a:gridCol w="2492351"/>
                <a:gridCol w="6850966"/>
              </a:tblGrid>
              <a:tr h="1382710">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自身免疫性肝炎</a:t>
                      </a:r>
                      <a:r>
                        <a:rPr lang="en-US" altLang="zh-CN" sz="2000" b="1" dirty="0" smtClean="0">
                          <a:solidFill>
                            <a:schemeClr val="bg1"/>
                          </a:solidFill>
                          <a:latin typeface="微软雅黑" panose="020B0503020204020204" pitchFamily="34" charset="-122"/>
                          <a:ea typeface="微软雅黑" panose="020B0503020204020204" pitchFamily="34" charset="-122"/>
                        </a:rPr>
                        <a:t>(AIH)</a:t>
                      </a:r>
                    </a:p>
                  </a:txBody>
                  <a:tcPr anchor="ctr">
                    <a:lnL w="38100" cap="flat" cmpd="sng" algn="ctr">
                      <a:noFill/>
                      <a:prstDash val="solid"/>
                      <a:round/>
                      <a:headEnd type="none" w="med" len="med"/>
                      <a:tailEnd type="none" w="med" len="med"/>
                    </a:lnL>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无活动性病毒感染标志，无过度饮酒、输血史及服用致肝损药物史；</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血</a:t>
                      </a:r>
                      <a:r>
                        <a:rPr lang="en-US" altLang="zh-CN" sz="1800" b="0" dirty="0" smtClean="0">
                          <a:solidFill>
                            <a:srgbClr val="1F497D"/>
                          </a:solidFill>
                          <a:latin typeface="微软雅黑" panose="020B0503020204020204" pitchFamily="34" charset="-122"/>
                          <a:ea typeface="微软雅黑" panose="020B0503020204020204" pitchFamily="34" charset="-122"/>
                        </a:rPr>
                        <a:t>ANA</a:t>
                      </a:r>
                      <a:r>
                        <a:rPr lang="zh-CN" altLang="en-US" sz="1800" b="0" dirty="0" smtClean="0">
                          <a:solidFill>
                            <a:srgbClr val="1F497D"/>
                          </a:solidFill>
                          <a:latin typeface="微软雅黑" panose="020B0503020204020204" pitchFamily="34" charset="-122"/>
                          <a:ea typeface="微软雅黑" panose="020B0503020204020204" pitchFamily="34" charset="-122"/>
                        </a:rPr>
                        <a:t>阳性，抗</a:t>
                      </a:r>
                      <a:r>
                        <a:rPr lang="en-US" altLang="zh-CN" sz="1800" b="0" dirty="0" smtClean="0">
                          <a:solidFill>
                            <a:srgbClr val="1F497D"/>
                          </a:solidFill>
                          <a:latin typeface="微软雅黑" panose="020B0503020204020204" pitchFamily="34" charset="-122"/>
                          <a:ea typeface="微软雅黑" panose="020B0503020204020204" pitchFamily="34" charset="-122"/>
                        </a:rPr>
                        <a:t>SMA</a:t>
                      </a:r>
                      <a:r>
                        <a:rPr lang="zh-CN" altLang="en-US" sz="1800" b="0" dirty="0" smtClean="0">
                          <a:solidFill>
                            <a:srgbClr val="1F497D"/>
                          </a:solidFill>
                          <a:latin typeface="微软雅黑" panose="020B0503020204020204" pitchFamily="34" charset="-122"/>
                          <a:ea typeface="微软雅黑" panose="020B0503020204020204" pitchFamily="34" charset="-122"/>
                        </a:rPr>
                        <a:t>阳性或抗</a:t>
                      </a:r>
                      <a:r>
                        <a:rPr lang="en-US" altLang="zh-CN" sz="1800" b="0" dirty="0" smtClean="0">
                          <a:solidFill>
                            <a:srgbClr val="1F497D"/>
                          </a:solidFill>
                          <a:latin typeface="微软雅黑" panose="020B0503020204020204" pitchFamily="34" charset="-122"/>
                          <a:ea typeface="微软雅黑" panose="020B0503020204020204" pitchFamily="34" charset="-122"/>
                        </a:rPr>
                        <a:t>LKM-1</a:t>
                      </a:r>
                      <a:r>
                        <a:rPr lang="zh-CN" altLang="en-US" sz="1800" b="0" dirty="0" smtClean="0">
                          <a:solidFill>
                            <a:srgbClr val="1F497D"/>
                          </a:solidFill>
                          <a:latin typeface="微软雅黑" panose="020B0503020204020204" pitchFamily="34" charset="-122"/>
                          <a:ea typeface="微软雅黑" panose="020B0503020204020204" pitchFamily="34" charset="-122"/>
                        </a:rPr>
                        <a:t>阳性，滴度</a:t>
                      </a:r>
                      <a:r>
                        <a:rPr lang="en-US" altLang="zh-CN" sz="1800" b="0" dirty="0" smtClean="0">
                          <a:solidFill>
                            <a:srgbClr val="1F497D"/>
                          </a:solidFill>
                          <a:latin typeface="微软雅黑" panose="020B0503020204020204" pitchFamily="34" charset="-122"/>
                          <a:ea typeface="微软雅黑" panose="020B0503020204020204" pitchFamily="34" charset="-122"/>
                        </a:rPr>
                        <a:t>1</a:t>
                      </a:r>
                      <a:r>
                        <a:rPr lang="zh-CN" altLang="en-US" sz="1800" b="0" dirty="0" smtClean="0">
                          <a:solidFill>
                            <a:srgbClr val="1F497D"/>
                          </a:solidFill>
                          <a:latin typeface="微软雅黑" panose="020B0503020204020204" pitchFamily="34" charset="-122"/>
                          <a:ea typeface="微软雅黑" panose="020B0503020204020204" pitchFamily="34" charset="-122"/>
                        </a:rPr>
                        <a:t>：</a:t>
                      </a:r>
                      <a:r>
                        <a:rPr lang="en-US" altLang="zh-CN" sz="1800" b="0" dirty="0" smtClean="0">
                          <a:solidFill>
                            <a:srgbClr val="1F497D"/>
                          </a:solidFill>
                          <a:latin typeface="微软雅黑" panose="020B0503020204020204" pitchFamily="34" charset="-122"/>
                          <a:ea typeface="微软雅黑" panose="020B0503020204020204" pitchFamily="34" charset="-122"/>
                        </a:rPr>
                        <a:t>80</a:t>
                      </a:r>
                      <a:r>
                        <a:rPr lang="zh-CN" altLang="en-US" sz="1800" b="0" dirty="0" smtClean="0">
                          <a:solidFill>
                            <a:srgbClr val="1F497D"/>
                          </a:solidFill>
                          <a:latin typeface="微软雅黑" panose="020B0503020204020204" pitchFamily="34" charset="-122"/>
                          <a:ea typeface="微软雅黑" panose="020B0503020204020204" pitchFamily="34" charset="-122"/>
                        </a:rPr>
                        <a:t>以上；</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血清</a:t>
                      </a:r>
                      <a:r>
                        <a:rPr lang="en-US" altLang="zh-CN" sz="1800" b="0" dirty="0" smtClean="0">
                          <a:solidFill>
                            <a:srgbClr val="1F497D"/>
                          </a:solidFill>
                          <a:latin typeface="微软雅黑" panose="020B0503020204020204" pitchFamily="34" charset="-122"/>
                          <a:ea typeface="微软雅黑" panose="020B0503020204020204" pitchFamily="34" charset="-122"/>
                        </a:rPr>
                        <a:t>Y-</a:t>
                      </a:r>
                      <a:r>
                        <a:rPr lang="zh-CN" altLang="en-US" sz="1800" b="0" dirty="0" smtClean="0">
                          <a:solidFill>
                            <a:srgbClr val="1F497D"/>
                          </a:solidFill>
                          <a:latin typeface="微软雅黑" panose="020B0503020204020204" pitchFamily="34" charset="-122"/>
                          <a:ea typeface="微软雅黑" panose="020B0503020204020204" pitchFamily="34" charset="-122"/>
                        </a:rPr>
                        <a:t>球蛋白或</a:t>
                      </a:r>
                      <a:r>
                        <a:rPr lang="en-US" altLang="zh-CN" sz="1800" b="0" dirty="0" err="1" smtClean="0">
                          <a:solidFill>
                            <a:srgbClr val="1F497D"/>
                          </a:solidFill>
                          <a:latin typeface="微软雅黑" panose="020B0503020204020204" pitchFamily="34" charset="-122"/>
                          <a:ea typeface="微软雅黑" panose="020B0503020204020204" pitchFamily="34" charset="-122"/>
                        </a:rPr>
                        <a:t>IgG</a:t>
                      </a:r>
                      <a:r>
                        <a:rPr lang="zh-CN" altLang="en-US" sz="1800" b="0" dirty="0" smtClean="0">
                          <a:solidFill>
                            <a:srgbClr val="1F497D"/>
                          </a:solidFill>
                          <a:latin typeface="微软雅黑" panose="020B0503020204020204" pitchFamily="34" charset="-122"/>
                          <a:ea typeface="微软雅黑" panose="020B0503020204020204" pitchFamily="34" charset="-122"/>
                        </a:rPr>
                        <a:t>水平升高</a:t>
                      </a:r>
                      <a:r>
                        <a:rPr lang="en-US" altLang="zh-CN" sz="1800" b="0" dirty="0" smtClean="0">
                          <a:solidFill>
                            <a:srgbClr val="1F497D"/>
                          </a:solidFill>
                          <a:latin typeface="微软雅黑" panose="020B0503020204020204" pitchFamily="34" charset="-122"/>
                          <a:ea typeface="微软雅黑" panose="020B0503020204020204" pitchFamily="34" charset="-122"/>
                        </a:rPr>
                        <a:t>1.5</a:t>
                      </a:r>
                      <a:r>
                        <a:rPr lang="zh-CN" altLang="en-US" sz="1800" b="0" dirty="0" smtClean="0">
                          <a:solidFill>
                            <a:srgbClr val="1F497D"/>
                          </a:solidFill>
                          <a:latin typeface="微软雅黑" panose="020B0503020204020204" pitchFamily="34" charset="-122"/>
                          <a:ea typeface="微软雅黑" panose="020B0503020204020204" pitchFamily="34" charset="-122"/>
                        </a:rPr>
                        <a:t>倍以上，血转氨酶升高；</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病理上存在碎屑样坏死伴或不伴小叶型肝炎；</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无胆系病变、肉芽肿、铜沉积症等其他表现。</a:t>
                      </a:r>
                    </a:p>
                  </a:txBody>
                  <a:tcPr anchor="ct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1207291">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原发性胆汁性肝硬化</a:t>
                      </a:r>
                      <a:r>
                        <a:rPr lang="en-US" altLang="zh-CN" sz="2000" b="1" dirty="0" smtClean="0">
                          <a:solidFill>
                            <a:schemeClr val="bg1"/>
                          </a:solidFill>
                          <a:latin typeface="微软雅黑" panose="020B0503020204020204" pitchFamily="34" charset="-122"/>
                          <a:ea typeface="微软雅黑" panose="020B0503020204020204" pitchFamily="34" charset="-122"/>
                        </a:rPr>
                        <a:t>(PBC)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胆汁淤积性肝功能改变；</a:t>
                      </a:r>
                      <a:endParaRPr lang="en-US" altLang="zh-CN" sz="1800" b="0" dirty="0" smtClean="0">
                        <a:solidFill>
                          <a:srgbClr val="1F497D"/>
                        </a:solidFill>
                        <a:latin typeface="微软雅黑" panose="020B0503020204020204" pitchFamily="34" charset="-122"/>
                        <a:ea typeface="微软雅黑" panose="020B0503020204020204" pitchFamily="34" charset="-122"/>
                      </a:endParaRPr>
                    </a:p>
                    <a:p>
                      <a:pPr marL="0" indent="0">
                        <a:buFont typeface="+mj-ea"/>
                        <a:buNone/>
                      </a:pPr>
                      <a:r>
                        <a:rPr lang="en-US" altLang="zh-CN" sz="1800" b="0" dirty="0" smtClean="0">
                          <a:solidFill>
                            <a:srgbClr val="1F497D"/>
                          </a:solidFill>
                          <a:latin typeface="微软雅黑" panose="020B0503020204020204" pitchFamily="34" charset="-122"/>
                          <a:ea typeface="微软雅黑" panose="020B0503020204020204" pitchFamily="34" charset="-122"/>
                        </a:rPr>
                        <a:t>AMA</a:t>
                      </a:r>
                      <a:r>
                        <a:rPr lang="zh-CN" altLang="en-US" sz="1800" b="0" dirty="0" smtClean="0">
                          <a:solidFill>
                            <a:srgbClr val="1F497D"/>
                          </a:solidFill>
                          <a:latin typeface="微软雅黑" panose="020B0503020204020204" pitchFamily="34" charset="-122"/>
                          <a:ea typeface="微软雅黑" panose="020B0503020204020204" pitchFamily="34" charset="-122"/>
                        </a:rPr>
                        <a:t>阳性；</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肝组织病理学改变符合</a:t>
                      </a:r>
                      <a:r>
                        <a:rPr lang="en-US" altLang="zh-CN" sz="1800" b="0" dirty="0" smtClean="0">
                          <a:solidFill>
                            <a:srgbClr val="1F497D"/>
                          </a:solidFill>
                          <a:latin typeface="微软雅黑" panose="020B0503020204020204" pitchFamily="34" charset="-122"/>
                          <a:ea typeface="微软雅黑" panose="020B0503020204020204" pitchFamily="34" charset="-122"/>
                        </a:rPr>
                        <a:t>PBC</a:t>
                      </a:r>
                      <a:r>
                        <a:rPr lang="zh-CN" altLang="en-US" sz="1800" b="0" dirty="0" smtClean="0">
                          <a:solidFill>
                            <a:srgbClr val="1F497D"/>
                          </a:solidFill>
                          <a:latin typeface="微软雅黑" panose="020B0503020204020204" pitchFamily="34" charset="-122"/>
                          <a:ea typeface="微软雅黑" panose="020B0503020204020204" pitchFamily="34" charset="-122"/>
                        </a:rPr>
                        <a:t>改变；</a:t>
                      </a:r>
                    </a:p>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以上三条同时具备可确诊</a:t>
                      </a:r>
                      <a:r>
                        <a:rPr lang="en-US" altLang="zh-CN" sz="1800" b="0" dirty="0" smtClean="0">
                          <a:solidFill>
                            <a:srgbClr val="1F497D"/>
                          </a:solidFill>
                          <a:latin typeface="微软雅黑" panose="020B0503020204020204" pitchFamily="34" charset="-122"/>
                          <a:ea typeface="微软雅黑" panose="020B0503020204020204" pitchFamily="34" charset="-122"/>
                        </a:rPr>
                        <a:t>PBC</a:t>
                      </a:r>
                      <a:r>
                        <a:rPr lang="zh-CN" altLang="en-US" sz="1800" b="0" dirty="0" smtClean="0">
                          <a:solidFill>
                            <a:srgbClr val="1F497D"/>
                          </a:solidFill>
                          <a:latin typeface="微软雅黑" panose="020B0503020204020204" pitchFamily="34" charset="-122"/>
                          <a:ea typeface="微软雅黑" panose="020B0503020204020204" pitchFamily="34" charset="-122"/>
                        </a:rPr>
                        <a:t>，只具备</a:t>
                      </a:r>
                      <a:r>
                        <a:rPr lang="en-US" altLang="zh-CN" sz="1800" b="0" dirty="0" smtClean="0">
                          <a:solidFill>
                            <a:srgbClr val="1F497D"/>
                          </a:solidFill>
                          <a:latin typeface="微软雅黑" panose="020B0503020204020204" pitchFamily="34" charset="-122"/>
                          <a:ea typeface="微软雅黑" panose="020B0503020204020204" pitchFamily="34" charset="-122"/>
                        </a:rPr>
                        <a:t>2</a:t>
                      </a:r>
                      <a:r>
                        <a:rPr lang="zh-CN" altLang="en-US" sz="1800" b="0" dirty="0" smtClean="0">
                          <a:solidFill>
                            <a:srgbClr val="1F497D"/>
                          </a:solidFill>
                          <a:latin typeface="微软雅黑" panose="020B0503020204020204" pitchFamily="34" charset="-122"/>
                          <a:ea typeface="微软雅黑" panose="020B0503020204020204" pitchFamily="34" charset="-122"/>
                        </a:rPr>
                        <a:t>条则为“可能性”诊断</a:t>
                      </a:r>
                    </a:p>
                  </a:txBody>
                  <a:tcPr anchor="ct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r>
              <a:tr h="1207291">
                <a:tc>
                  <a:txBody>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原发性硬化性胆管炎</a:t>
                      </a:r>
                      <a:r>
                        <a:rPr lang="en-US" altLang="zh-CN" sz="2000" b="1" dirty="0" smtClean="0">
                          <a:solidFill>
                            <a:schemeClr val="bg1"/>
                          </a:solidFill>
                          <a:latin typeface="微软雅黑" panose="020B0503020204020204" pitchFamily="34" charset="-122"/>
                          <a:ea typeface="微软雅黑" panose="020B0503020204020204" pitchFamily="34" charset="-122"/>
                        </a:rPr>
                        <a:t>(PSC)</a:t>
                      </a:r>
                    </a:p>
                  </a:txBody>
                  <a:tcPr anchor="ctr">
                    <a:lnL w="38100" cap="flat" cmpd="sng" algn="ctr">
                      <a:noFill/>
                      <a:prstDash val="solid"/>
                      <a:round/>
                      <a:headEnd type="none" w="med" len="med"/>
                      <a:tailEnd type="none" w="med" len="med"/>
                    </a:lnL>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marL="0" indent="0">
                        <a:buFont typeface="+mj-ea"/>
                        <a:buNone/>
                      </a:pPr>
                      <a:r>
                        <a:rPr lang="zh-CN" altLang="en-US" sz="1800" b="0" dirty="0" smtClean="0">
                          <a:solidFill>
                            <a:srgbClr val="1F497D"/>
                          </a:solidFill>
                          <a:latin typeface="微软雅黑" panose="020B0503020204020204" pitchFamily="34" charset="-122"/>
                          <a:ea typeface="微软雅黑" panose="020B0503020204020204" pitchFamily="34" charset="-122"/>
                        </a:rPr>
                        <a:t>主要依靠独特的胆管影像学改变</a:t>
                      </a:r>
                    </a:p>
                  </a:txBody>
                  <a:tcPr anchor="ct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5627600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p:stCondLst>
                              <p:cond delay="35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TotalTime>
  <Words>2432</Words>
  <Application>Microsoft Office PowerPoint</Application>
  <PresentationFormat>宽屏</PresentationFormat>
  <Paragraphs>244</Paragraphs>
  <Slides>30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宋体</vt:lpstr>
      <vt:lpstr>微软雅黑</vt:lpstr>
      <vt:lpstr>Arial</vt:lpstr>
      <vt:lpstr>Broadway</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Dada</dc:creator>
  <cp:lastModifiedBy>清云_612</cp:lastModifiedBy>
  <cp:revision>221</cp:revision>
  <dcterms:created xsi:type="dcterms:W3CDTF">2013-12-09T09:15:38Z</dcterms:created>
  <dcterms:modified xsi:type="dcterms:W3CDTF">2016-03-04T16:24:29Z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