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7.jp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26" r:id="rId2"/>
    <p:sldId id="257" r:id="rId3"/>
    <p:sldId id="513" r:id="rId4"/>
    <p:sldId id="322" r:id="rId5"/>
    <p:sldId id="460" r:id="rId6"/>
    <p:sldId id="483" r:id="rId7"/>
    <p:sldId id="485" r:id="rId8"/>
    <p:sldId id="484" r:id="rId9"/>
    <p:sldId id="488" r:id="rId10"/>
    <p:sldId id="489" r:id="rId11"/>
    <p:sldId id="461" r:id="rId12"/>
    <p:sldId id="514" r:id="rId13"/>
    <p:sldId id="458" r:id="rId14"/>
    <p:sldId id="490" r:id="rId15"/>
    <p:sldId id="491" r:id="rId16"/>
    <p:sldId id="492" r:id="rId17"/>
    <p:sldId id="454" r:id="rId18"/>
    <p:sldId id="387" r:id="rId19"/>
    <p:sldId id="515" r:id="rId20"/>
    <p:sldId id="345" r:id="rId21"/>
    <p:sldId id="494" r:id="rId22"/>
    <p:sldId id="495" r:id="rId23"/>
    <p:sldId id="496" r:id="rId24"/>
    <p:sldId id="507" r:id="rId25"/>
    <p:sldId id="508" r:id="rId26"/>
    <p:sldId id="509" r:id="rId27"/>
    <p:sldId id="498" r:id="rId28"/>
    <p:sldId id="499" r:id="rId29"/>
    <p:sldId id="500" r:id="rId30"/>
    <p:sldId id="501" r:id="rId31"/>
    <p:sldId id="502" r:id="rId32"/>
    <p:sldId id="516" r:id="rId33"/>
    <p:sldId id="480" r:id="rId34"/>
    <p:sldId id="510" r:id="rId35"/>
    <p:sldId id="511" r:id="rId36"/>
    <p:sldId id="512" r:id="rId37"/>
    <p:sldId id="451" r:id="rId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453"/>
    <a:srgbClr val="1F497D"/>
    <a:srgbClr val="C0504D"/>
    <a:srgbClr val="4F81BD"/>
    <a:srgbClr val="4BACC6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1547" autoAdjust="0"/>
  </p:normalViewPr>
  <p:slideViewPr>
    <p:cSldViewPr snapToGrid="0">
      <p:cViewPr>
        <p:scale>
          <a:sx n="66" d="100"/>
          <a:sy n="66" d="100"/>
        </p:scale>
        <p:origin x="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97D417-13B3-4D7A-AC56-816BDA48A706}" type="datetimeFigureOut">
              <a:rPr lang="zh-CN" altLang="en-US"/>
              <a:pPr>
                <a:defRPr/>
              </a:pPr>
              <a:t>2015/12/23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B8DA95-C116-4E8C-9932-A65F61A74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55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769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7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064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28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37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95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844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674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32128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56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3" r:id="rId3"/>
    <p:sldLayoutId id="2147483984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159000" y="1376035"/>
            <a:ext cx="789814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乙肝大三阳患者食管癌术后的护理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999830" y="3801489"/>
            <a:ext cx="2151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33268" y="1644237"/>
            <a:ext cx="26167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大三阳和小三阳 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766469" y="2730912"/>
            <a:ext cx="6021028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小三阳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是指乙肝表面抗原呈阳性，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抗原阴性，而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抗体阳性， 核心抗体阳性。是一个抗原和两个抗体呈阳性。这种状态往往表示乙肝病毒的复制比较弱，我们常说，这是乙肝病毒的冬眠期。此时，它的传染性较弱，病情相对稳定。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24" y="2730912"/>
            <a:ext cx="3768270" cy="30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5557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384300" y="1653024"/>
            <a:ext cx="2848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乙肝大三阳的治疗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33438" y="2513448"/>
            <a:ext cx="615820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保肝药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保肝药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物可以改善肝炎症状，降低血清转氨酶，促进黄疸消退，促进肝细胞再生。肝泰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联苯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酯、复方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益肝灵、护肝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片等；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病毒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抗病毒治疗的研究现状：目前的抗乙肝病毒药物有干扰素和拉米夫定。与保肝药物相比抗病毒治疗的好处是能够更有效地抑制病毒复制，阻断肝病进展。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252" y="2357893"/>
            <a:ext cx="47625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1075738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128347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6479" y="3603625"/>
            <a:ext cx="2685521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384300" y="1850806"/>
            <a:ext cx="861695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基本情况：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梁俊杰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科别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胸外二病区    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床号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816-10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住院号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1523631    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性别：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                  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入院时间：</a:t>
            </a:r>
            <a:r>
              <a:rPr lang="en-US" altLang="zh-CN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               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出生地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山西省侯马市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专业技术员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病史陈述者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患者本人 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主诉：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吞咽不顺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月余。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384300" y="2546131"/>
            <a:ext cx="82804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384300" y="5548093"/>
            <a:ext cx="82804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4446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08870" y="2139949"/>
            <a:ext cx="633294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现病史：</a:t>
            </a:r>
            <a:endParaRPr lang="en-US" altLang="zh-CN" sz="2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月前无明显诱因出现吞咽困难，不伴呃逆、反酸、烧心及胸背部疼痛等症状，于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22015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日侯马市人民医院行胃镜示：距门齿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28~35cm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粘膜粗糙不平，见不规则隆起。病理结果未出。行上消化道造影提示：食管中段局部右前壁僵硬，局部粘膜破坏。为求进一步治疗入我院。患者自发病来，精神、食欲尚可，大小便如常，体重未见明显减轻。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2" name="矩形 11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878" y="2266558"/>
            <a:ext cx="3387676" cy="331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7947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871163" y="2386040"/>
            <a:ext cx="4634706" cy="272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既往史：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既往体健。否认高血压、肝炎结核等病史，预防接种不详，否认手术、外伤史。偶尔饮酒。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婚育史：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岁结婚，生育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子，配偶体健。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家族史：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无与患者类似疾病，无家族遗传倾向的疾病。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2" name="矩形 11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8102991" y="3747952"/>
            <a:ext cx="4089009" cy="311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57596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833438" y="784225"/>
            <a:ext cx="2813165" cy="615950"/>
            <a:chOff x="3129276" y="1777379"/>
            <a:chExt cx="3321664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267123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99" kern="0">
                <a:solidFill>
                  <a:sysClr val="window" lastClr="FFFFFF"/>
                </a:solidFill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175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102367" y="1630584"/>
            <a:ext cx="6420267" cy="438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查体：</a:t>
            </a:r>
            <a:endParaRPr lang="en-US" altLang="zh-CN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体温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36.5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     脉搏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       呼吸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血压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151/87 mmHg    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    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68kg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发育正常，营养良好，正常面容。神清，自主体位，言语流利，查体合作。全身淋巴结未触及肿大，颈项软无抵抗。双瞳等大正圆，光反应灵敏，吞咽不顺，无呛咳，颜面无浮肿，颈静脉无怒张，心前区无隆起，心界正常，未及病理性杂音。腹（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），肝脾肋下未触及，移浊（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），双肾区叩痛（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），四肢肌力肌张力未见明显异常，双侧病理征（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），余查体未见异常。</a:t>
            </a:r>
            <a:endParaRPr lang="en-US" altLang="zh-CN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3FFFF"/>
              </a:clrFrom>
              <a:clrTo>
                <a:srgbClr val="E3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" b="5937"/>
          <a:stretch>
            <a:fillRect/>
          </a:stretch>
        </p:blipFill>
        <p:spPr bwMode="auto">
          <a:xfrm>
            <a:off x="58853" y="3643312"/>
            <a:ext cx="358775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32593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533269" y="1644649"/>
            <a:ext cx="8187531" cy="4847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辅助检查：</a:t>
            </a:r>
            <a:endParaRPr lang="en-US" altLang="zh-CN" sz="2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2015-12-02 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侯马市人民医院胃镜：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食管中下段</a:t>
            </a:r>
            <a:r>
              <a:rPr lang="en-US" altLang="zh-CN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慢性浅表性胃炎半糜烂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入院后检查：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胃镜：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食管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中段</a:t>
            </a:r>
            <a:r>
              <a:rPr lang="en-US" altLang="zh-CN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十二指肠球部溃疡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彩超：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又颈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区淋巴结肿大  胆囊附壁胆固醇结晶 甲状腺游叶及峡部囊性结节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</a:t>
            </a:r>
            <a:r>
              <a:rPr lang="en-US" altLang="zh-CN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PCT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腹腔密度降低。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实验室检查：</a:t>
            </a:r>
            <a:endParaRPr lang="en-US" altLang="zh-CN" sz="2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肝功能示：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LDH 280 U/L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↑ TP 52.5g/L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↓ ALB 32.9g/L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↓ GLU 6.65mmol/L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↑ UA144umol/L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↓ TBA97nmol/L ↓ 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C1q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157.3mg/L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↓ 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余正常 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乙肝两对半提示：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大三阳。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血细胞分析：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单核细胞绝对值：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10.3×10</a:t>
            </a:r>
            <a:r>
              <a:rPr lang="en-US" altLang="zh-CN" baseline="30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 ↑ 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余正常</a:t>
            </a:r>
            <a:endParaRPr lang="en-US" altLang="zh-CN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2" name="矩形 11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4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Picture 6" descr="j02871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062" y="4356151"/>
            <a:ext cx="2011692" cy="250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85362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873948" y="2102861"/>
            <a:ext cx="3053209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en-US" altLang="zh-CN" sz="28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胸中段食管鳞癌</a:t>
            </a:r>
            <a:endParaRPr lang="en-US" altLang="zh-CN" sz="2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胆囊结石</a:t>
            </a:r>
            <a:endParaRPr lang="en-US" altLang="zh-CN" sz="2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肝囊肿</a:t>
            </a:r>
            <a:endParaRPr lang="en-US" altLang="zh-CN" sz="2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结节性甲状腺肿</a:t>
            </a:r>
            <a:endParaRPr lang="en-US" altLang="zh-CN" sz="2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乙型肝炎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1" name="矩形 10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3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Picture 7" descr="j02167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9" y="3226524"/>
            <a:ext cx="2570956" cy="363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912405" y="3544014"/>
            <a:ext cx="38346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诊疗经过</a:t>
            </a:r>
            <a:endParaRPr lang="en-US" altLang="zh-CN" sz="2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于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时行胸腔镜联合腹腔镜食管癌切除术。</a:t>
            </a:r>
            <a:endParaRPr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3281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263475" y="2757147"/>
            <a:ext cx="5474548" cy="725487"/>
            <a:chOff x="3284033" y="2260555"/>
            <a:chExt cx="5636235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4217539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</a:t>
              </a:r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预防及护理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79774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ZCOOL_Floral Templates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6" t="-612" r="10442" b="32080"/>
          <a:stretch/>
        </p:blipFill>
        <p:spPr bwMode="auto">
          <a:xfrm>
            <a:off x="8342142" y="2882900"/>
            <a:ext cx="3854547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6164" name="TextBox 37"/>
            <p:cNvSpPr txBox="1">
              <a:spLocks noChangeArrowheads="1"/>
            </p:cNvSpPr>
            <p:nvPr/>
          </p:nvSpPr>
          <p:spPr bwMode="auto">
            <a:xfrm>
              <a:off x="3955605" y="1809048"/>
              <a:ext cx="3444600" cy="708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786188" y="2588715"/>
            <a:ext cx="3467959" cy="588370"/>
            <a:chOff x="3284032" y="2260555"/>
            <a:chExt cx="3468042" cy="699547"/>
          </a:xfrm>
        </p:grpSpPr>
        <p:sp>
          <p:nvSpPr>
            <p:cNvPr id="44" name="AutoShape 4"/>
            <p:cNvSpPr>
              <a:spLocks noChangeArrowheads="1"/>
            </p:cNvSpPr>
            <p:nvPr/>
          </p:nvSpPr>
          <p:spPr bwMode="gray">
            <a:xfrm>
              <a:off x="3284032" y="2260555"/>
              <a:ext cx="3468042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7" name="AutoShape 6"/>
            <p:cNvSpPr>
              <a:spLocks noChangeArrowheads="1"/>
            </p:cNvSpPr>
            <p:nvPr/>
          </p:nvSpPr>
          <p:spPr bwMode="gray">
            <a:xfrm>
              <a:off x="3344360" y="2309730"/>
              <a:ext cx="1087464" cy="572644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Text Box 8"/>
            <p:cNvSpPr txBox="1">
              <a:spLocks noChangeArrowheads="1"/>
            </p:cNvSpPr>
            <p:nvPr/>
          </p:nvSpPr>
          <p:spPr bwMode="gray">
            <a:xfrm>
              <a:off x="3696794" y="2320833"/>
              <a:ext cx="382597" cy="518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6162" name="文本框 2"/>
            <p:cNvSpPr txBox="1">
              <a:spLocks noChangeArrowheads="1"/>
            </p:cNvSpPr>
            <p:nvPr/>
          </p:nvSpPr>
          <p:spPr bwMode="auto">
            <a:xfrm>
              <a:off x="4828908" y="2316730"/>
              <a:ext cx="1795111" cy="52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756025" y="3467224"/>
            <a:ext cx="3498122" cy="587035"/>
            <a:chOff x="3302248" y="4482660"/>
            <a:chExt cx="3497740" cy="699547"/>
          </a:xfrm>
        </p:grpSpPr>
        <p:sp>
          <p:nvSpPr>
            <p:cNvPr id="35" name="AutoShape 4"/>
            <p:cNvSpPr>
              <a:spLocks noChangeArrowheads="1"/>
            </p:cNvSpPr>
            <p:nvPr/>
          </p:nvSpPr>
          <p:spPr bwMode="gray">
            <a:xfrm>
              <a:off x="3302248" y="4482660"/>
              <a:ext cx="3497740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>
              <a:off x="3362566" y="4531947"/>
              <a:ext cx="1087319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Text Box 8"/>
            <p:cNvSpPr txBox="1">
              <a:spLocks noChangeArrowheads="1"/>
            </p:cNvSpPr>
            <p:nvPr/>
          </p:nvSpPr>
          <p:spPr bwMode="gray">
            <a:xfrm>
              <a:off x="3722890" y="4543075"/>
              <a:ext cx="366672" cy="524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6154" name="文本框 37"/>
            <p:cNvSpPr txBox="1">
              <a:spLocks noChangeArrowheads="1"/>
            </p:cNvSpPr>
            <p:nvPr/>
          </p:nvSpPr>
          <p:spPr bwMode="auto">
            <a:xfrm>
              <a:off x="4838443" y="4570430"/>
              <a:ext cx="1794872" cy="52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病历简介</a:t>
              </a:r>
            </a:p>
          </p:txBody>
        </p:sp>
      </p:grpSp>
      <p:cxnSp>
        <p:nvCxnSpPr>
          <p:cNvPr id="21" name="直接连接符 20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756026" y="4346184"/>
            <a:ext cx="3498122" cy="587035"/>
            <a:chOff x="3302249" y="3313083"/>
            <a:chExt cx="3497740" cy="699547"/>
          </a:xfrm>
        </p:grpSpPr>
        <p:sp>
          <p:nvSpPr>
            <p:cNvPr id="23" name="AutoShape 4"/>
            <p:cNvSpPr>
              <a:spLocks noChangeArrowheads="1"/>
            </p:cNvSpPr>
            <p:nvPr/>
          </p:nvSpPr>
          <p:spPr bwMode="gray">
            <a:xfrm>
              <a:off x="3302249" y="3313083"/>
              <a:ext cx="3497740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24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Text Box 8"/>
            <p:cNvSpPr txBox="1">
              <a:spLocks noChangeArrowheads="1"/>
            </p:cNvSpPr>
            <p:nvPr/>
          </p:nvSpPr>
          <p:spPr bwMode="gray">
            <a:xfrm>
              <a:off x="3722540" y="3373498"/>
              <a:ext cx="367368" cy="5240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26" name="文本框 33"/>
            <p:cNvSpPr txBox="1">
              <a:spLocks noChangeArrowheads="1"/>
            </p:cNvSpPr>
            <p:nvPr/>
          </p:nvSpPr>
          <p:spPr bwMode="auto">
            <a:xfrm>
              <a:off x="4644193" y="3323750"/>
              <a:ext cx="2126774" cy="62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预防与护理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756025" y="5233986"/>
            <a:ext cx="3498122" cy="587035"/>
            <a:chOff x="3302249" y="3313083"/>
            <a:chExt cx="3497740" cy="699547"/>
          </a:xfrm>
        </p:grpSpPr>
        <p:sp>
          <p:nvSpPr>
            <p:cNvPr id="28" name="AutoShape 4"/>
            <p:cNvSpPr>
              <a:spLocks noChangeArrowheads="1"/>
            </p:cNvSpPr>
            <p:nvPr/>
          </p:nvSpPr>
          <p:spPr bwMode="gray">
            <a:xfrm>
              <a:off x="3302249" y="3313083"/>
              <a:ext cx="3497740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3722540" y="3373498"/>
              <a:ext cx="367368" cy="623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1" name="文本框 33"/>
            <p:cNvSpPr txBox="1">
              <a:spLocks noChangeArrowheads="1"/>
            </p:cNvSpPr>
            <p:nvPr/>
          </p:nvSpPr>
          <p:spPr bwMode="auto">
            <a:xfrm>
              <a:off x="4824219" y="3336797"/>
              <a:ext cx="1766725" cy="623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300" y="1644649"/>
            <a:ext cx="3540515" cy="646331"/>
            <a:chOff x="7699404" y="3599416"/>
            <a:chExt cx="3447816" cy="646331"/>
          </a:xfrm>
        </p:grpSpPr>
        <p:sp>
          <p:nvSpPr>
            <p:cNvPr id="2" name="矩形 1"/>
            <p:cNvSpPr/>
            <p:nvPr/>
          </p:nvSpPr>
          <p:spPr>
            <a:xfrm>
              <a:off x="8010382" y="3599416"/>
              <a:ext cx="31368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乙型肝炎的传播途经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403188" y="2746032"/>
            <a:ext cx="65155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血液传播：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输血或血制品，使用污染注射器等。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体液传播：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包括唾液、精液、阴道分泌物，乙肝可以通过性接触和生活密切接触传播，但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以上的乙肝配偶感染后可自动清除病毒，产生抗体；在没有注射乙肝疫苗的情况下由性传播而发生慢性乙肝的机率不到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阻断传播途径是预防乙肝的主要措施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8" b="4616"/>
          <a:stretch>
            <a:fillRect/>
          </a:stretch>
        </p:blipFill>
        <p:spPr bwMode="auto">
          <a:xfrm>
            <a:off x="11431" y="2431118"/>
            <a:ext cx="3180735" cy="4428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69546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300" y="1644649"/>
            <a:ext cx="3540515" cy="646331"/>
            <a:chOff x="7699404" y="3599416"/>
            <a:chExt cx="3447816" cy="646331"/>
          </a:xfrm>
        </p:grpSpPr>
        <p:sp>
          <p:nvSpPr>
            <p:cNvPr id="2" name="矩形 1"/>
            <p:cNvSpPr/>
            <p:nvPr/>
          </p:nvSpPr>
          <p:spPr>
            <a:xfrm>
              <a:off x="8010382" y="3599416"/>
              <a:ext cx="31368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术后大三阳的预防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33438" y="2308165"/>
            <a:ext cx="613007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手术后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乙肝病毒的扩散，手术后消毒处理至关重要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。原则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是争取所有物品都在被污染的手术间内消毒处理完毕后再拿出。不但可以防止水源污染，而且又能防止其他物品的污染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器械的处理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改用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84”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消毒剂，它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不仅是具有和过氧乙酸相同的杀灭乙肝病毒的作用，又对金属无腐蚀性，同时去血迹能力很强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。将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器械全部浸泡于水中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15min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后取出用清水冲洗干净后，再煮沸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，擦干包好后再进行高温、高压灭菌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8"/>
          <a:stretch/>
        </p:blipFill>
        <p:spPr>
          <a:xfrm>
            <a:off x="7311684" y="2755213"/>
            <a:ext cx="4346916" cy="2937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22733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300" y="1644649"/>
            <a:ext cx="3540515" cy="646331"/>
            <a:chOff x="7699404" y="3599416"/>
            <a:chExt cx="3447816" cy="646331"/>
          </a:xfrm>
        </p:grpSpPr>
        <p:sp>
          <p:nvSpPr>
            <p:cNvPr id="2" name="矩形 1"/>
            <p:cNvSpPr/>
            <p:nvPr/>
          </p:nvSpPr>
          <p:spPr>
            <a:xfrm>
              <a:off x="8010382" y="3599416"/>
              <a:ext cx="31368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术后大三阳的预防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234375" y="2513447"/>
            <a:ext cx="689009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纱布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等的处理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手术台上用过的纱布、引流瓶、皮管、手套等，全部用纱布盆中的“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84”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消毒剂浸泡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以上再拿出手术间清洗。污物桶中的血水，需估计总量再加以浓“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84”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消毒剂，稀释浓度为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，消毒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后才能拿出手术间弃去。其余大的敷料、床单按要求包好高压消毒及送洗衣房洗净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用过的空针及麻醉物品的消毒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这些都需要用“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84”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消毒液浸泡后拿出手术间。手术间地面用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过氧乙酸反复拖净。桌面及物品上的血迹用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过氧乙酸擦净。清洁完毕后，再向术间喷洒过氧乙酸，密闭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6h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后通风备用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69" y="2955909"/>
            <a:ext cx="3125506" cy="312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0961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300" y="1644649"/>
            <a:ext cx="3540515" cy="646331"/>
            <a:chOff x="7699404" y="3599416"/>
            <a:chExt cx="3447816" cy="646331"/>
          </a:xfrm>
        </p:grpSpPr>
        <p:sp>
          <p:nvSpPr>
            <p:cNvPr id="2" name="矩形 1"/>
            <p:cNvSpPr/>
            <p:nvPr/>
          </p:nvSpPr>
          <p:spPr>
            <a:xfrm>
              <a:off x="8010382" y="3599416"/>
              <a:ext cx="31368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术后大三阳的预防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33438" y="2730826"/>
            <a:ext cx="555529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 startAt="5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作好自身防护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因手术室人员直接接触血迹，所以要加强个人防护、除穿隔离衣外，还应注意手的保护，如有破口，应戴上手套。 术后物品消毒处理完毕后，手的消毒非常重要，应严密刷洗并在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过氧乙酸中浸泡数分钟。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859" y="2730826"/>
            <a:ext cx="3620797" cy="271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160366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299" y="1644649"/>
            <a:ext cx="4228711" cy="646331"/>
            <a:chOff x="7699404" y="3599416"/>
            <a:chExt cx="2694779" cy="646331"/>
          </a:xfrm>
        </p:grpSpPr>
        <p:sp>
          <p:nvSpPr>
            <p:cNvPr id="2" name="矩形 1"/>
            <p:cNvSpPr/>
            <p:nvPr/>
          </p:nvSpPr>
          <p:spPr>
            <a:xfrm>
              <a:off x="8010383" y="3599416"/>
              <a:ext cx="23838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乙肝职业</a:t>
              </a: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暴露后紧急处理 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614203" y="2730056"/>
            <a:ext cx="642129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局部应急处理</a:t>
            </a:r>
            <a:b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用肥皂液和流动水清洗污染的皮肤，用生理盐水冲洗粘膜。如有伤口，应当在伤口旁端轻轻挤压，尽可能挤出损伤处的血液，再用肥皂液和流动水进行冲洗；禁止进行伤口的局部挤压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。受伤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部位的伤口冲洗后，应当用消毒液，如：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酒精或者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碘伏进行消毒，并包扎伤口；被暴露的粘膜，应当反复用生理盐水冲洗干净。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r="12772"/>
          <a:stretch/>
        </p:blipFill>
        <p:spPr>
          <a:xfrm>
            <a:off x="549275" y="2543391"/>
            <a:ext cx="4009292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541314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298" y="1644649"/>
            <a:ext cx="4960231" cy="646331"/>
            <a:chOff x="7699404" y="3599416"/>
            <a:chExt cx="3160946" cy="646331"/>
          </a:xfrm>
        </p:grpSpPr>
        <p:sp>
          <p:nvSpPr>
            <p:cNvPr id="2" name="矩形 1"/>
            <p:cNvSpPr/>
            <p:nvPr/>
          </p:nvSpPr>
          <p:spPr>
            <a:xfrm>
              <a:off x="8010383" y="3599416"/>
              <a:ext cx="28499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乙肝职业</a:t>
              </a: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暴露后紧急处理 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833438" y="2730826"/>
            <a:ext cx="53822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2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尽早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注射乙肝免疫球蛋白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医务人员有职业接触感染乙肝危险时应尽早注射乙肝免疫球蛋白（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HBIG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）提供暂时性的被动保护作用。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若已知接触源为</a:t>
            </a:r>
            <a:r>
              <a:rPr lang="en-US" altLang="zh-CN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HBsAg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阳性者，则接触后应在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小时内注射。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206" y="2509473"/>
            <a:ext cx="4459459" cy="3028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708139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大三阳的预防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84298" y="1644649"/>
            <a:ext cx="4960231" cy="646331"/>
            <a:chOff x="7699404" y="3599416"/>
            <a:chExt cx="3160946" cy="646331"/>
          </a:xfrm>
        </p:grpSpPr>
        <p:sp>
          <p:nvSpPr>
            <p:cNvPr id="2" name="矩形 1"/>
            <p:cNvSpPr/>
            <p:nvPr/>
          </p:nvSpPr>
          <p:spPr>
            <a:xfrm>
              <a:off x="8010383" y="3599416"/>
              <a:ext cx="284996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乙肝职业</a:t>
              </a: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暴露后紧急处理 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349166" y="2933589"/>
            <a:ext cx="60012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接种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乙肝疫苗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可同时或接触后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天内肌肉注射乙肝疫苗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医务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人员接种乙肝疫苗是预防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HBV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感染的有效措施，有效率可达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以上。具体方法：上臂三角肌内注射，剂量每次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20ug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共注射三次，时间为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个月，完成注射后可检测是否产生抗体（抗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63" y="2730826"/>
            <a:ext cx="4743450" cy="299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059950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6" name="Group 35"/>
          <p:cNvGrpSpPr>
            <a:grpSpLocks/>
          </p:cNvGrpSpPr>
          <p:nvPr/>
        </p:nvGrpSpPr>
        <p:grpSpPr bwMode="auto">
          <a:xfrm>
            <a:off x="1797537" y="1615484"/>
            <a:ext cx="8272463" cy="4303714"/>
            <a:chOff x="295" y="890"/>
            <a:chExt cx="5211" cy="2711"/>
          </a:xfrm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45" y="890"/>
              <a:ext cx="1608" cy="895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895 h 895"/>
                <a:gd name="T4" fmla="*/ 1608 w 873"/>
                <a:gd name="T5" fmla="*/ 895 h 895"/>
                <a:gd name="T6" fmla="*/ 0 60000 65536"/>
                <a:gd name="T7" fmla="*/ 0 60000 65536"/>
                <a:gd name="T8" fmla="*/ 0 60000 65536"/>
                <a:gd name="T9" fmla="*/ 0 w 873"/>
                <a:gd name="T10" fmla="*/ 0 h 895"/>
                <a:gd name="T11" fmla="*/ 873 w 873"/>
                <a:gd name="T12" fmla="*/ 895 h 8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22225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 rot="5400000">
              <a:off x="4218" y="1327"/>
              <a:ext cx="830" cy="174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1747 h 895"/>
                <a:gd name="T4" fmla="*/ 830 w 873"/>
                <a:gd name="T5" fmla="*/ 1747 h 895"/>
                <a:gd name="T6" fmla="*/ 0 60000 65536"/>
                <a:gd name="T7" fmla="*/ 0 60000 65536"/>
                <a:gd name="T8" fmla="*/ 0 60000 65536"/>
                <a:gd name="T9" fmla="*/ 0 w 873"/>
                <a:gd name="T10" fmla="*/ 0 h 895"/>
                <a:gd name="T11" fmla="*/ 873 w 873"/>
                <a:gd name="T12" fmla="*/ 895 h 8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22225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 flipH="1" flipV="1">
              <a:off x="2148" y="2706"/>
              <a:ext cx="1608" cy="895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895 h 895"/>
                <a:gd name="T4" fmla="*/ 1608 w 873"/>
                <a:gd name="T5" fmla="*/ 895 h 895"/>
                <a:gd name="T6" fmla="*/ 0 60000 65536"/>
                <a:gd name="T7" fmla="*/ 0 60000 65536"/>
                <a:gd name="T8" fmla="*/ 0 60000 65536"/>
                <a:gd name="T9" fmla="*/ 0 w 873"/>
                <a:gd name="T10" fmla="*/ 0 h 895"/>
                <a:gd name="T11" fmla="*/ 873 w 873"/>
                <a:gd name="T12" fmla="*/ 895 h 8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22225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 rot="5400000" flipH="1" flipV="1">
              <a:off x="754" y="1417"/>
              <a:ext cx="830" cy="1747"/>
            </a:xfrm>
            <a:custGeom>
              <a:avLst/>
              <a:gdLst>
                <a:gd name="T0" fmla="*/ 0 w 873"/>
                <a:gd name="T1" fmla="*/ 0 h 895"/>
                <a:gd name="T2" fmla="*/ 0 w 873"/>
                <a:gd name="T3" fmla="*/ 1747 h 895"/>
                <a:gd name="T4" fmla="*/ 830 w 873"/>
                <a:gd name="T5" fmla="*/ 1747 h 895"/>
                <a:gd name="T6" fmla="*/ 0 60000 65536"/>
                <a:gd name="T7" fmla="*/ 0 60000 65536"/>
                <a:gd name="T8" fmla="*/ 0 60000 65536"/>
                <a:gd name="T9" fmla="*/ 0 w 873"/>
                <a:gd name="T10" fmla="*/ 0 h 895"/>
                <a:gd name="T11" fmla="*/ 873 w 873"/>
                <a:gd name="T12" fmla="*/ 895 h 8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3" h="895">
                  <a:moveTo>
                    <a:pt x="0" y="0"/>
                  </a:moveTo>
                  <a:lnTo>
                    <a:pt x="0" y="895"/>
                  </a:lnTo>
                  <a:lnTo>
                    <a:pt x="873" y="895"/>
                  </a:lnTo>
                </a:path>
              </a:pathLst>
            </a:custGeom>
            <a:noFill/>
            <a:ln w="22225">
              <a:solidFill>
                <a:srgbClr val="1F497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99404" y="3599416"/>
            <a:ext cx="2031179" cy="581057"/>
            <a:chOff x="7699404" y="3599416"/>
            <a:chExt cx="2031179" cy="581057"/>
          </a:xfrm>
        </p:grpSpPr>
        <p:sp>
          <p:nvSpPr>
            <p:cNvPr id="2" name="矩形 1"/>
            <p:cNvSpPr/>
            <p:nvPr/>
          </p:nvSpPr>
          <p:spPr>
            <a:xfrm>
              <a:off x="8010382" y="3599416"/>
              <a:ext cx="1720201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病情观察 </a:t>
              </a: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7699404" y="3786851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35961" y="4954875"/>
            <a:ext cx="1846424" cy="581057"/>
            <a:chOff x="4435961" y="4954875"/>
            <a:chExt cx="1846424" cy="581057"/>
          </a:xfrm>
        </p:grpSpPr>
        <p:sp>
          <p:nvSpPr>
            <p:cNvPr id="3" name="矩形 2"/>
            <p:cNvSpPr/>
            <p:nvPr/>
          </p:nvSpPr>
          <p:spPr>
            <a:xfrm>
              <a:off x="4782250" y="4954875"/>
              <a:ext cx="1500135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皮肤护理</a:t>
              </a:r>
            </a:p>
          </p:txBody>
        </p:sp>
        <p:sp>
          <p:nvSpPr>
            <p:cNvPr id="22" name="Rectangle 2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435961" y="5142308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94604" y="1982882"/>
            <a:ext cx="2094994" cy="581057"/>
            <a:chOff x="5294604" y="1982882"/>
            <a:chExt cx="2094994" cy="58105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614867" y="1982882"/>
              <a:ext cx="1774731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隔离措施</a:t>
              </a:r>
            </a:p>
          </p:txBody>
        </p:sp>
        <p:sp>
          <p:nvSpPr>
            <p:cNvPr id="23" name="Rectangle 2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94604" y="2200588"/>
              <a:ext cx="271463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92220" y="3133327"/>
            <a:ext cx="1867133" cy="581057"/>
            <a:chOff x="2292220" y="3133327"/>
            <a:chExt cx="1867133" cy="581057"/>
          </a:xfrm>
        </p:grpSpPr>
        <p:sp>
          <p:nvSpPr>
            <p:cNvPr id="4" name="矩形 3"/>
            <p:cNvSpPr/>
            <p:nvPr/>
          </p:nvSpPr>
          <p:spPr>
            <a:xfrm>
              <a:off x="2603197" y="3133327"/>
              <a:ext cx="1556156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治疗原则 </a:t>
              </a:r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292220" y="3320762"/>
              <a:ext cx="271462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D9EBF5"/>
              </a:clrFrom>
              <a:clrTo>
                <a:srgbClr val="D9EB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737" y="3074253"/>
            <a:ext cx="1837354" cy="1378016"/>
          </a:xfrm>
          <a:prstGeom prst="rect">
            <a:avLst/>
          </a:prstGeom>
        </p:spPr>
      </p:pic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大三阳的护理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05653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03197" y="1644649"/>
            <a:ext cx="2094994" cy="581057"/>
            <a:chOff x="5294604" y="1982882"/>
            <a:chExt cx="2094994" cy="58105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614867" y="1982882"/>
              <a:ext cx="1774731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隔离措施</a:t>
              </a:r>
            </a:p>
          </p:txBody>
        </p:sp>
        <p:sp>
          <p:nvSpPr>
            <p:cNvPr id="23" name="Rectangle 2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94604" y="2200588"/>
              <a:ext cx="271463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876685" y="2890982"/>
            <a:ext cx="52272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乙型肝炎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大三阳实施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血液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体液隔离，病人症状、体征好转后可出院，再以家庭隔离方式隔离至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HBsAg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转阴。密切接触者应进行医学观察，乙型肝炎暂定为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日。 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33438" y="784225"/>
            <a:ext cx="3569750" cy="616387"/>
            <a:chOff x="3129276" y="1777379"/>
            <a:chExt cx="4215008" cy="617495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3564574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大三阳的护理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" t="2337" r="4074" b="1617"/>
          <a:stretch/>
        </p:blipFill>
        <p:spPr>
          <a:xfrm>
            <a:off x="6977576" y="2461846"/>
            <a:ext cx="3938954" cy="3344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44951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03197" y="1644649"/>
            <a:ext cx="2094994" cy="581057"/>
            <a:chOff x="5294604" y="1982882"/>
            <a:chExt cx="2094994" cy="58105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614867" y="1982882"/>
              <a:ext cx="1774731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病情观察</a:t>
              </a:r>
            </a:p>
          </p:txBody>
        </p:sp>
        <p:sp>
          <p:nvSpPr>
            <p:cNvPr id="23" name="Rectangle 2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94604" y="2200588"/>
              <a:ext cx="271463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571999" y="2680758"/>
            <a:ext cx="613351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密切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生命体征，神志及精神状态。黄疸是否加重，有无出血倾向，出血的部位、量、颜色、次数。消化道症状有无改善，营养状况，肝、脾大小及质地变化，肝功能改变，测量体重、腹围，观察大小便颜色、量等的变化。如黄疸出现后胃肠道症状反而加重，且出现进行性腹胀、鼓肠疑为重型肝炎时，应及时报告医生并给予处理。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33438" y="784225"/>
            <a:ext cx="3569749" cy="616387"/>
            <a:chOff x="3129276" y="1777379"/>
            <a:chExt cx="4215007" cy="617495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3564573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大三阳的护理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AF8E9"/>
              </a:clrFrom>
              <a:clrTo>
                <a:srgbClr val="EAF8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026"/>
          <a:stretch/>
        </p:blipFill>
        <p:spPr>
          <a:xfrm>
            <a:off x="0" y="3050256"/>
            <a:ext cx="3972400" cy="380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651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55" y="2320253"/>
              <a:ext cx="313802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70909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03197" y="1644649"/>
            <a:ext cx="2094994" cy="581057"/>
            <a:chOff x="5294604" y="1982882"/>
            <a:chExt cx="2094994" cy="58105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614867" y="1982882"/>
              <a:ext cx="1774731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皮肤护理</a:t>
              </a:r>
            </a:p>
          </p:txBody>
        </p:sp>
        <p:sp>
          <p:nvSpPr>
            <p:cNvPr id="23" name="Rectangle 2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94604" y="2200588"/>
              <a:ext cx="271463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49275" y="2687449"/>
            <a:ext cx="675181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若出现黄疸，病人会因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盐刺激皮肤神经末梢引起瘙痒，影响休息和睡眠。应指导病人进行皮肤自我护理，减轻瘙痒，并避免皮肤损伤及感染，穿着布制柔软、宽松的内衣裤、勤换洗；保持床铺整洁、干燥，可用温水擦洗全身，不用刺激性肥皂及化妆品。瘙痒严重者可局部用止痒剂如炉干石洗剂。及时修剪指甲，避免搔抓防治皮肤破损。如已破损可涂龙胆紫，保持局部干燥，预防感染。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33438" y="784225"/>
            <a:ext cx="3569749" cy="616387"/>
            <a:chOff x="3129276" y="1777379"/>
            <a:chExt cx="4215007" cy="617495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3564573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大三阳的护理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27855" y="2828126"/>
            <a:ext cx="3559419" cy="2669564"/>
            <a:chOff x="7587177" y="2870329"/>
            <a:chExt cx="3559419" cy="26695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7177" y="2870329"/>
              <a:ext cx="3559419" cy="26695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矩形 2"/>
            <p:cNvSpPr/>
            <p:nvPr/>
          </p:nvSpPr>
          <p:spPr>
            <a:xfrm>
              <a:off x="8496889" y="4050366"/>
              <a:ext cx="1505242" cy="15587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098688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03197" y="1644649"/>
            <a:ext cx="2094994" cy="581057"/>
            <a:chOff x="5294604" y="1982882"/>
            <a:chExt cx="2094994" cy="58105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614867" y="1982882"/>
              <a:ext cx="1774731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治疗原则</a:t>
              </a:r>
            </a:p>
          </p:txBody>
        </p:sp>
        <p:sp>
          <p:nvSpPr>
            <p:cNvPr id="23" name="Rectangle 2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94604" y="2200588"/>
              <a:ext cx="271463" cy="271462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324957" y="2926709"/>
            <a:ext cx="49089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治疗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以足够的休息、营养为主，辅以适当药物，避免饮酒、过度疲劳和使用损害肝脏的药物。注意给药的方法、剂量、疗程及副作用等。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33438" y="784225"/>
            <a:ext cx="3569749" cy="616387"/>
            <a:chOff x="3129276" y="1777379"/>
            <a:chExt cx="4215007" cy="617495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3564573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33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3189350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大三阳的护理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" t="6223" b="6011"/>
          <a:stretch/>
        </p:blipFill>
        <p:spPr bwMode="auto">
          <a:xfrm>
            <a:off x="0" y="3896205"/>
            <a:ext cx="4511040" cy="29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92118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4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930649" y="2757147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30" y="2302187"/>
              <a:ext cx="1989923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59633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2809413" cy="616387"/>
            <a:chOff x="3129276" y="1777379"/>
            <a:chExt cx="3317235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266680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四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334176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348111" y="2826336"/>
            <a:ext cx="29131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心理指导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饮食指导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活动、休息指导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讲解肝炎预防知识 </a:t>
            </a:r>
            <a:endParaRPr lang="zh-CN" altLang="en-US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735" y="3422145"/>
            <a:ext cx="3648075" cy="231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336242" y="1644649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72433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2809413" cy="616387"/>
            <a:chOff x="3129276" y="1777379"/>
            <a:chExt cx="3317235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266680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四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334176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587161" y="2536189"/>
            <a:ext cx="496480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心理指导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关心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、体贴病人，向病人介绍有关肝炎的知识，帮助病人了解疾病的发生、发展及预后，消除病人思想负担，使其积极配合治疗与护理。</a:t>
            </a:r>
          </a:p>
        </p:txBody>
      </p:sp>
      <p:pic>
        <p:nvPicPr>
          <p:cNvPr id="1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3648"/>
            <a:ext cx="3128963" cy="457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05670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2809413" cy="616387"/>
            <a:chOff x="3129276" y="1777379"/>
            <a:chExt cx="3317235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266680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四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334176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833438" y="1644649"/>
            <a:ext cx="6507675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2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饮食指导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适当热量、清淡、可口饮食为宜，如米粥、豆浆、鲜果汁等，鼓励病人多饮水，每日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2000ml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，以促进代谢产物和毒素排泄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有肝肾综合征者，严格限制蛋白质摄入，热量由高糖类提供，停止摄入含钾的食物及药物。有腹水者，应给予低盐（摄入盐量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&lt;2g/d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）或无盐（摄入盐量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&lt;0.5g/d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）饮食，严重者摄入液量应限制在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1000ml/d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活动、休息指导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卧床休息至黄疸消退或自觉症状改善后，恢复期可逐渐增加活动，以不感到疲劳为度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772" y="2416944"/>
            <a:ext cx="4420228" cy="331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143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2809413" cy="616387"/>
            <a:chOff x="3129276" y="1777379"/>
            <a:chExt cx="3317235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266680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四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334176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4808673" y="2285231"/>
            <a:ext cx="52356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4"/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讲解肝炎预防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en-US" altLang="zh-CN" sz="2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病人所患肝炎类型、传播途径、隔离措施、消毒方法及家属如何进行个人防护等。注意个人卫生，作到饭前、便后用肥皂和流动水洗手，对病人用物、排泄物进行消毒。密切接触者应进行预防接种。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3898"/>
            <a:ext cx="3986213" cy="3004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88264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38724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833438" y="2227410"/>
            <a:ext cx="5307401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型肝炎病毒感染引起的常见传染病，乙肝的发病机理为乙肝病毒感染人体后，病毒本身并不直接引起肝细胞的病变，只是在肝细胞内生存、复制，其所复制的抗原表达在肝细胞膜上，激发人体的免疫系统来辨认，从而对已感染灶发生攻击和清除反应。 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018" y="1891508"/>
            <a:ext cx="5259143" cy="4273571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33268" y="1644237"/>
            <a:ext cx="25041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乙型肝炎的诊断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6103937" y="3060518"/>
            <a:ext cx="3097982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乙肝病毒的抗原与抗体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大三阳和小三阳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临床表现与诊断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8" y="2950530"/>
            <a:ext cx="4543425" cy="287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8742978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33268" y="1644237"/>
            <a:ext cx="34888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乙肝病毒的抗原与抗体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33438" y="2725446"/>
            <a:ext cx="602102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乙肝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病毒的表面抗原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(HBsAg)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1963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年在澳大利亚发现的一种特殊抗原，因而当时称其为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“澳大利亚抗原”，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简称“澳抗”。 乙肝病毒有三对抗原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抗体：表面抗原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(HBsAg)-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表面抗体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HBeAg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)-e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抗体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，核心抗原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HBcAg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)-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核心抗体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HBc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001" y="2493041"/>
            <a:ext cx="4577599" cy="332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4649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33268" y="1644237"/>
            <a:ext cx="34888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乙肝病毒的抗原与抗体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5022166" y="2658255"/>
            <a:ext cx="6187510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上述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乙肝病毒的三对抗原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(HBsAg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HBcAg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HBeAg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在人体内可引起机体的免疫反应，产生相应的抗体，即抗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、抗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HBc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和抗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。这些抗原和抗体可作为乙肝病毒的诊断标志，但由于一般的方法在血清中很难检测到乙肝病毒核心抗原，所以多数医院只检测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HBsAg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和抗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HBs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HBeAg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和抗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抗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000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HBc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即：乙肝两对半或乙肝五项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99" y="2868684"/>
            <a:ext cx="3044288" cy="290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08920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694577" y="1474430"/>
            <a:ext cx="2504159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乙肝“两对半”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2896" y="2208018"/>
            <a:ext cx="10481589" cy="4530407"/>
            <a:chOff x="1672896" y="2208018"/>
            <a:chExt cx="10481589" cy="4530407"/>
          </a:xfrm>
        </p:grpSpPr>
        <p:graphicFrame>
          <p:nvGraphicFramePr>
            <p:cNvPr id="19" name="Group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32755268"/>
                </p:ext>
              </p:extLst>
            </p:nvPr>
          </p:nvGraphicFramePr>
          <p:xfrm>
            <a:off x="1672896" y="2208018"/>
            <a:ext cx="8323263" cy="4179056"/>
          </p:xfrm>
          <a:graphic>
            <a:graphicData uri="http://schemas.openxmlformats.org/drawingml/2006/table">
              <a:tbl>
                <a:tblPr>
                  <a:tableStyleId>{3B4B98B0-60AC-42C2-AFA5-B58CD77FA1E5}</a:tableStyleId>
                </a:tblPr>
                <a:tblGrid>
                  <a:gridCol w="947351"/>
                  <a:gridCol w="947352"/>
                  <a:gridCol w="1015978"/>
                  <a:gridCol w="947352"/>
                  <a:gridCol w="980172"/>
                  <a:gridCol w="3485058"/>
                </a:tblGrid>
                <a:tr h="492979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HBsAg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4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表面抗原</a:t>
                        </a:r>
                        <a:endPara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HBsAb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4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表面抗体</a:t>
                        </a:r>
                        <a:endPara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HBeAg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4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e</a:t>
                        </a:r>
                        <a:r>
                          <a:rPr kumimoji="0" lang="zh-CN" altLang="en-US" sz="14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抗原</a:t>
                        </a:r>
                        <a:endPara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800" u="none" strike="noStrike" cap="none" normalizeH="0" baseline="0" dirty="0" err="1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HBeAb</a:t>
                        </a:r>
                        <a:endParaRPr kumimoji="0" lang="en-US" altLang="zh-CN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</a:endParaRP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4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e</a:t>
                        </a:r>
                        <a:r>
                          <a:rPr kumimoji="0" lang="zh-CN" altLang="en-US" sz="14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抗体</a:t>
                        </a:r>
                        <a:endPara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HBcAb</a:t>
                        </a: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4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核心抗体</a:t>
                        </a:r>
                        <a:endPara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临床意义</a:t>
                        </a: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endPara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9040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感染</a:t>
                        </a:r>
                        <a:r>
                          <a:rPr kumimoji="0" lang="en-US" altLang="zh-CN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HBV</a:t>
                        </a: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，</a:t>
                        </a:r>
                        <a:r>
                          <a:rPr kumimoji="0" lang="zh-CN" altLang="zh-CN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需查ALT</a:t>
                        </a:r>
                        <a:endPara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8903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急性</a:t>
                        </a:r>
                        <a:r>
                          <a:rPr kumimoji="0" lang="en-US" altLang="zh-CN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/</a:t>
                        </a: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慢性乙肝或无症状感染者*</a:t>
                        </a:r>
                        <a:endPara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9040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急性</a:t>
                        </a:r>
                        <a:r>
                          <a:rPr kumimoji="0" lang="en-US" altLang="zh-CN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/</a:t>
                        </a: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慢性乙肝或无症状感染者**</a:t>
                        </a:r>
                        <a:r>
                          <a:rPr kumimoji="0" lang="zh-CN" altLang="en-US" sz="1600" b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</a:rPr>
                          <a:t>（大三阳）</a:t>
                        </a:r>
                        <a:endPara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0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病毒相对静止</a:t>
                        </a:r>
                        <a:r>
                          <a:rPr kumimoji="0" lang="en-US" altLang="zh-CN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/</a:t>
                        </a: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无症状感染者</a:t>
                        </a:r>
                        <a:endParaRPr kumimoji="0" lang="en-US" altLang="zh-CN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b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</a:rPr>
                          <a:t>（小三阳）</a:t>
                        </a:r>
                        <a:endPara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9040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en-US" altLang="zh-CN" sz="20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+</a:t>
                        </a:r>
                        <a:endPara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乙肝恢复期</a:t>
                        </a:r>
                        <a:endPara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8903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乙肝恢复期</a:t>
                        </a:r>
                        <a:endPara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9040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感染过乙肝</a:t>
                        </a:r>
                        <a:endPara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  <a:tr h="389036"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＋</a:t>
                        </a:r>
                        <a:endPara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80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－</a:t>
                        </a:r>
                        <a:endPara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  <a:tc>
                    <a:txBody>
                      <a:bodyPr/>
                      <a:lstStyle>
                        <a:lvl1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 sz="28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1pPr>
                        <a:lvl2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 sz="24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2pPr>
                        <a:lvl3pPr>
                          <a:spcBef>
                            <a:spcPct val="20000"/>
                          </a:spcBef>
                          <a:buClr>
                            <a:schemeClr val="tx2"/>
                          </a:buClr>
                          <a:buSzPct val="70000"/>
                          <a:buFont typeface="Wingdings" panose="05000000000000000000" pitchFamily="2" charset="2"/>
                          <a:defRPr sz="200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3pPr>
                        <a:lvl4pPr>
                          <a:spcBef>
                            <a:spcPct val="20000"/>
                          </a:spcBef>
                          <a:buClr>
                            <a:schemeClr val="accent2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4pPr>
                        <a:lvl5pPr>
                          <a:spcBef>
                            <a:spcPct val="20000"/>
                          </a:spcBef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5pPr>
                        <a:lvl6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6pPr>
                        <a:lvl7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7pPr>
                        <a:lvl8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8pPr>
                        <a:lvl9pPr fontAlgn="base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defRPr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/>
                              </a:outerShdw>
                            </a:effectLst>
                            <a:latin typeface="Garamond" panose="02020404030301010803" pitchFamily="18" charset="0"/>
                            <a:ea typeface="黑体" panose="02010609060101010101" pitchFamily="49" charset="-122"/>
                          </a:defRPr>
                        </a:lvl9pPr>
                      </a:lstStyle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Pct val="70000"/>
                          <a:buFont typeface="Wingdings" panose="05000000000000000000" pitchFamily="2" charset="2"/>
                          <a:buNone/>
                          <a:tabLst/>
                        </a:pPr>
                        <a:r>
                          <a:rPr kumimoji="0" lang="zh-CN" altLang="en-US" sz="160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1F497D"/>
                            </a:solidFill>
                            <a:effectLst/>
                          </a:rPr>
                          <a:t>感染过乙肝已恢复或接种疫苗</a:t>
                        </a:r>
                        <a:endPara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a:txBody>
                    <a:tcPr horzOverflow="overflow"/>
                  </a:tc>
                </a:tr>
              </a:tbl>
            </a:graphicData>
          </a:graphic>
        </p:graphicFrame>
        <p:sp>
          <p:nvSpPr>
            <p:cNvPr id="20" name="Text Box 78"/>
            <p:cNvSpPr txBox="1">
              <a:spLocks noChangeArrowheads="1"/>
            </p:cNvSpPr>
            <p:nvPr/>
          </p:nvSpPr>
          <p:spPr bwMode="auto">
            <a:xfrm>
              <a:off x="10213192" y="6215205"/>
              <a:ext cx="194129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1F497D"/>
                  </a:solidFill>
                  <a:latin typeface="楷体_GB2312" pitchFamily="49" charset="-122"/>
                  <a:ea typeface="楷体_GB2312" pitchFamily="49" charset="-122"/>
                </a:rPr>
                <a:t>＋：阳性；－：阴性</a:t>
              </a:r>
            </a:p>
            <a:p>
              <a:r>
                <a:rPr lang="zh-CN" altLang="en-US" sz="1400" b="1" dirty="0">
                  <a:solidFill>
                    <a:srgbClr val="1F497D"/>
                  </a:solidFill>
                  <a:latin typeface="楷体_GB2312" pitchFamily="49" charset="-122"/>
                  <a:ea typeface="楷体_GB2312" pitchFamily="49" charset="-122"/>
                </a:rPr>
                <a:t>*</a:t>
              </a:r>
              <a:r>
                <a:rPr lang="en-US" altLang="zh-CN" sz="1400" b="1" dirty="0">
                  <a:solidFill>
                    <a:srgbClr val="1F497D"/>
                  </a:solidFill>
                  <a:latin typeface="楷体_GB2312" pitchFamily="49" charset="-122"/>
                  <a:ea typeface="楷体_GB2312" pitchFamily="49" charset="-122"/>
                </a:rPr>
                <a:t>/**</a:t>
              </a:r>
              <a:r>
                <a:rPr lang="zh-CN" altLang="en-US" sz="1400" b="1" dirty="0">
                  <a:solidFill>
                    <a:srgbClr val="1F497D"/>
                  </a:solidFill>
                  <a:latin typeface="楷体_GB2312" pitchFamily="49" charset="-122"/>
                  <a:ea typeface="楷体_GB2312" pitchFamily="49" charset="-122"/>
                </a:rPr>
                <a:t>：传染性强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413636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33268" y="1644237"/>
            <a:ext cx="26167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大三阳和小三阳 </a:t>
            </a:r>
            <a:endParaRPr lang="en-US" altLang="zh-CN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139455" y="3119343"/>
            <a:ext cx="602102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乙肝</a:t>
            </a:r>
            <a:r>
              <a:rPr lang="zh-CN" altLang="en-US" sz="2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大三阳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是指乙肝表面抗原和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抗原呈阳性， 核心抗体呈阳性，也就是两个抗原和一个抗体呈阳性。 乙肝大三阳往往意味着病毒复制是活跃的，传染性相对强一些。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59" y="2622405"/>
            <a:ext cx="3748641" cy="253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6377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2479</Words>
  <Application>Microsoft Office PowerPoint</Application>
  <PresentationFormat>宽屏</PresentationFormat>
  <Paragraphs>266</Paragraphs>
  <Slides>37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BatangChe</vt:lpstr>
      <vt:lpstr>黑体</vt:lpstr>
      <vt:lpstr>华文琥珀</vt:lpstr>
      <vt:lpstr>楷体_GB2312</vt:lpstr>
      <vt:lpstr>宋体</vt:lpstr>
      <vt:lpstr>微软雅黑</vt:lpstr>
      <vt:lpstr>Arial</vt:lpstr>
      <vt:lpstr>Calibri</vt:lpstr>
      <vt:lpstr>Garamond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235</cp:revision>
  <dcterms:created xsi:type="dcterms:W3CDTF">2013-12-09T09:15:38Z</dcterms:created>
  <dcterms:modified xsi:type="dcterms:W3CDTF">2015-12-22T18:08:59Z</dcterms:modified>
</cp:coreProperties>
</file>