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3" r:id="rId1"/>
  </p:sldMasterIdLst>
  <p:notesMasterIdLst>
    <p:notesMasterId r:id="rId28"/>
  </p:notesMasterIdLst>
  <p:sldIdLst>
    <p:sldId id="279" r:id="rId2"/>
    <p:sldId id="297" r:id="rId3"/>
    <p:sldId id="319" r:id="rId4"/>
    <p:sldId id="259" r:id="rId5"/>
    <p:sldId id="260" r:id="rId6"/>
    <p:sldId id="299" r:id="rId7"/>
    <p:sldId id="324" r:id="rId8"/>
    <p:sldId id="325" r:id="rId9"/>
    <p:sldId id="337" r:id="rId10"/>
    <p:sldId id="294" r:id="rId11"/>
    <p:sldId id="261" r:id="rId12"/>
    <p:sldId id="326" r:id="rId13"/>
    <p:sldId id="338" r:id="rId14"/>
    <p:sldId id="327" r:id="rId15"/>
    <p:sldId id="339" r:id="rId16"/>
    <p:sldId id="340" r:id="rId17"/>
    <p:sldId id="341" r:id="rId18"/>
    <p:sldId id="301" r:id="rId19"/>
    <p:sldId id="333" r:id="rId20"/>
    <p:sldId id="334" r:id="rId21"/>
    <p:sldId id="335" r:id="rId22"/>
    <p:sldId id="313" r:id="rId23"/>
    <p:sldId id="329" r:id="rId24"/>
    <p:sldId id="330" r:id="rId25"/>
    <p:sldId id="331" r:id="rId26"/>
    <p:sldId id="277"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49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75" autoAdjust="0"/>
    <p:restoredTop sz="94660"/>
  </p:normalViewPr>
  <p:slideViewPr>
    <p:cSldViewPr snapToGrid="0">
      <p:cViewPr>
        <p:scale>
          <a:sx n="66" d="100"/>
          <a:sy n="66" d="100"/>
        </p:scale>
        <p:origin x="780" y="24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21816D-1278-41EC-8C79-B3F9617C029F}" type="datetimeFigureOut">
              <a:rPr lang="zh-CN" altLang="en-US" smtClean="0"/>
              <a:t>2016/11/3 Thursday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F60292-9CAB-41C5-8F94-299A4969ACA8}" type="slidenum">
              <a:rPr lang="zh-CN" altLang="en-US" smtClean="0"/>
              <a:t>‹#›</a:t>
            </a:fld>
            <a:endParaRPr lang="zh-CN" altLang="en-US"/>
          </a:p>
        </p:txBody>
      </p:sp>
    </p:spTree>
    <p:extLst>
      <p:ext uri="{BB962C8B-B14F-4D97-AF65-F5344CB8AC3E}">
        <p14:creationId xmlns:p14="http://schemas.microsoft.com/office/powerpoint/2010/main" val="7777319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4" name="灯片编号占位符 3"/>
          <p:cNvSpPr>
            <a:spLocks noGrp="1"/>
          </p:cNvSpPr>
          <p:nvPr>
            <p:ph type="sldNum" sz="quarter" idx="5"/>
          </p:nvPr>
        </p:nvSpPr>
        <p:spPr/>
        <p:txBody>
          <a:bodyPr/>
          <a:lstStyle/>
          <a:p>
            <a:pPr>
              <a:defRPr/>
            </a:pPr>
            <a:fld id="{4E956058-9C40-43CA-BC69-48EC2A77554B}" type="slidenum">
              <a:rPr lang="zh-CN" altLang="en-US" smtClean="0"/>
              <a:pPr>
                <a:defRPr/>
              </a:pPr>
              <a:t>3</a:t>
            </a:fld>
            <a:endParaRPr lang="zh-CN" altLang="en-US"/>
          </a:p>
        </p:txBody>
      </p:sp>
    </p:spTree>
    <p:extLst>
      <p:ext uri="{BB962C8B-B14F-4D97-AF65-F5344CB8AC3E}">
        <p14:creationId xmlns:p14="http://schemas.microsoft.com/office/powerpoint/2010/main" val="36395236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4" name="灯片编号占位符 3"/>
          <p:cNvSpPr>
            <a:spLocks noGrp="1"/>
          </p:cNvSpPr>
          <p:nvPr>
            <p:ph type="sldNum" sz="quarter" idx="5"/>
          </p:nvPr>
        </p:nvSpPr>
        <p:spPr/>
        <p:txBody>
          <a:bodyPr/>
          <a:lstStyle/>
          <a:p>
            <a:pPr>
              <a:defRPr/>
            </a:pPr>
            <a:fld id="{4E956058-9C40-43CA-BC69-48EC2A77554B}" type="slidenum">
              <a:rPr lang="zh-CN" altLang="en-US" smtClean="0"/>
              <a:pPr>
                <a:defRPr/>
              </a:pPr>
              <a:t>10</a:t>
            </a:fld>
            <a:endParaRPr lang="zh-CN" altLang="en-US"/>
          </a:p>
        </p:txBody>
      </p:sp>
    </p:spTree>
    <p:extLst>
      <p:ext uri="{BB962C8B-B14F-4D97-AF65-F5344CB8AC3E}">
        <p14:creationId xmlns:p14="http://schemas.microsoft.com/office/powerpoint/2010/main" val="39953177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4" name="灯片编号占位符 3"/>
          <p:cNvSpPr>
            <a:spLocks noGrp="1"/>
          </p:cNvSpPr>
          <p:nvPr>
            <p:ph type="sldNum" sz="quarter" idx="5"/>
          </p:nvPr>
        </p:nvSpPr>
        <p:spPr/>
        <p:txBody>
          <a:bodyPr/>
          <a:lstStyle/>
          <a:p>
            <a:pPr>
              <a:defRPr/>
            </a:pPr>
            <a:fld id="{4E956058-9C40-43CA-BC69-48EC2A77554B}" type="slidenum">
              <a:rPr lang="zh-CN" altLang="en-US" smtClean="0"/>
              <a:pPr>
                <a:defRPr/>
              </a:pPr>
              <a:t>15</a:t>
            </a:fld>
            <a:endParaRPr lang="zh-CN" altLang="en-US"/>
          </a:p>
        </p:txBody>
      </p:sp>
    </p:spTree>
    <p:extLst>
      <p:ext uri="{BB962C8B-B14F-4D97-AF65-F5344CB8AC3E}">
        <p14:creationId xmlns:p14="http://schemas.microsoft.com/office/powerpoint/2010/main" val="4511573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4" name="灯片编号占位符 3"/>
          <p:cNvSpPr>
            <a:spLocks noGrp="1"/>
          </p:cNvSpPr>
          <p:nvPr>
            <p:ph type="sldNum" sz="quarter" idx="5"/>
          </p:nvPr>
        </p:nvSpPr>
        <p:spPr/>
        <p:txBody>
          <a:bodyPr/>
          <a:lstStyle/>
          <a:p>
            <a:pPr>
              <a:defRPr/>
            </a:pPr>
            <a:fld id="{4E956058-9C40-43CA-BC69-48EC2A77554B}" type="slidenum">
              <a:rPr lang="zh-CN" altLang="en-US" smtClean="0"/>
              <a:pPr>
                <a:defRPr/>
              </a:pPr>
              <a:t>18</a:t>
            </a:fld>
            <a:endParaRPr lang="zh-CN" altLang="en-US"/>
          </a:p>
        </p:txBody>
      </p:sp>
    </p:spTree>
    <p:extLst>
      <p:ext uri="{BB962C8B-B14F-4D97-AF65-F5344CB8AC3E}">
        <p14:creationId xmlns:p14="http://schemas.microsoft.com/office/powerpoint/2010/main" val="10409126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34EB2E79-896F-4E6B-A8BF-56A1ECF1321D}" type="slidenum">
              <a:rPr lang="en-US" altLang="zh-CN"/>
              <a:pPr/>
              <a:t>26</a:t>
            </a:fld>
            <a:endParaRPr lang="en-US" altLang="zh-CN"/>
          </a:p>
        </p:txBody>
      </p:sp>
      <p:sp>
        <p:nvSpPr>
          <p:cNvPr id="45058" name="幻灯片图像占位符 1"/>
          <p:cNvSpPr>
            <a:spLocks noGrp="1" noRot="1" noChangeAspect="1" noTextEdit="1"/>
          </p:cNvSpPr>
          <p:nvPr>
            <p:ph type="sldImg"/>
          </p:nvPr>
        </p:nvSpPr>
        <p:spPr/>
      </p:sp>
      <p:sp>
        <p:nvSpPr>
          <p:cNvPr id="45059" name="备注占位符 2"/>
          <p:cNvSpPr>
            <a:spLocks noGrp="1"/>
          </p:cNvSpPr>
          <p:nvPr>
            <p:ph type="body" idx="1"/>
          </p:nvPr>
        </p:nvSpPr>
        <p:spPr/>
        <p:txBody>
          <a:bodyPr/>
          <a:lstStyle/>
          <a:p>
            <a:pPr defTabSz="914400">
              <a:spcBef>
                <a:spcPct val="0"/>
              </a:spcBef>
            </a:pPr>
            <a:endParaRPr lang="zh-CN" altLang="en-US"/>
          </a:p>
        </p:txBody>
      </p:sp>
      <p:sp>
        <p:nvSpPr>
          <p:cNvPr id="45060"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i="1">
                <a:solidFill>
                  <a:schemeClr val="tx1"/>
                </a:solidFill>
                <a:latin typeface="Arial" panose="020B0604020202020204" pitchFamily="34" charset="0"/>
                <a:ea typeface="宋体" panose="02010600030101010101" pitchFamily="2" charset="-122"/>
              </a:defRPr>
            </a:lvl1pPr>
            <a:lvl2pPr marL="742950" indent="-285750">
              <a:defRPr i="1">
                <a:solidFill>
                  <a:schemeClr val="tx1"/>
                </a:solidFill>
                <a:latin typeface="Arial" panose="020B0604020202020204" pitchFamily="34" charset="0"/>
                <a:ea typeface="宋体" panose="02010600030101010101" pitchFamily="2" charset="-122"/>
              </a:defRPr>
            </a:lvl2pPr>
            <a:lvl3pPr marL="1143000" indent="-228600">
              <a:defRPr i="1">
                <a:solidFill>
                  <a:schemeClr val="tx1"/>
                </a:solidFill>
                <a:latin typeface="Arial" panose="020B0604020202020204" pitchFamily="34" charset="0"/>
                <a:ea typeface="宋体" panose="02010600030101010101" pitchFamily="2" charset="-122"/>
              </a:defRPr>
            </a:lvl3pPr>
            <a:lvl4pPr marL="1600200" indent="-228600">
              <a:defRPr i="1">
                <a:solidFill>
                  <a:schemeClr val="tx1"/>
                </a:solidFill>
                <a:latin typeface="Arial" panose="020B0604020202020204" pitchFamily="34" charset="0"/>
                <a:ea typeface="宋体" panose="02010600030101010101" pitchFamily="2" charset="-122"/>
              </a:defRPr>
            </a:lvl4pPr>
            <a:lvl5pPr marL="2057400" indent="-22860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宋体" panose="02010600030101010101" pitchFamily="2" charset="-122"/>
              </a:defRPr>
            </a:lvl9pPr>
          </a:lstStyle>
          <a:p>
            <a:pPr algn="r" eaLnBrk="1" hangingPunct="1"/>
            <a:fld id="{E2570DDE-49D1-4DA2-A208-CC0D92B14F0C}" type="slidenum">
              <a:rPr lang="zh-CN" altLang="en-US" sz="1200" i="0">
                <a:latin typeface="Calibri" panose="020F0502020204030204" pitchFamily="34" charset="0"/>
              </a:rPr>
              <a:pPr algn="r" eaLnBrk="1" hangingPunct="1"/>
              <a:t>26</a:t>
            </a:fld>
            <a:endParaRPr lang="en-US" altLang="zh-CN" sz="1200" i="0">
              <a:latin typeface="Calibri" panose="020F0502020204030204" pitchFamily="34" charset="0"/>
            </a:endParaRPr>
          </a:p>
        </p:txBody>
      </p:sp>
    </p:spTree>
    <p:extLst>
      <p:ext uri="{BB962C8B-B14F-4D97-AF65-F5344CB8AC3E}">
        <p14:creationId xmlns:p14="http://schemas.microsoft.com/office/powerpoint/2010/main" val="24733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2" name="矩形 1"/>
          <p:cNvSpPr/>
          <p:nvPr userDrawn="1"/>
        </p:nvSpPr>
        <p:spPr>
          <a:xfrm>
            <a:off x="1614488" y="0"/>
            <a:ext cx="107950" cy="6858000"/>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anchor="ctr"/>
          <a:lstStyle/>
          <a:p>
            <a:pPr algn="ctr" defTabSz="913996">
              <a:defRPr/>
            </a:pPr>
            <a:endParaRPr lang="zh-CN" altLang="en-US" sz="1699">
              <a:solidFill>
                <a:prstClr val="white"/>
              </a:solidFill>
            </a:endParaRPr>
          </a:p>
        </p:txBody>
      </p:sp>
    </p:spTree>
    <p:extLst>
      <p:ext uri="{BB962C8B-B14F-4D97-AF65-F5344CB8AC3E}">
        <p14:creationId xmlns:p14="http://schemas.microsoft.com/office/powerpoint/2010/main" val="1064924081"/>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24053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尾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5047739"/>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6637088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dkUpDiag">
          <a:fgClr>
            <a:srgbClr val="F2F2F2"/>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4639949"/>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70" r:id="rId4"/>
  </p:sldLayoutIdLst>
  <p:transition spd="slow"/>
  <p:timing>
    <p:tnLst>
      <p:par>
        <p:cTn id="1" dur="indefinite" restart="never" nodeType="tmRoot"/>
      </p:par>
    </p:tnLst>
  </p:timing>
  <p:txStyles>
    <p:titleStyle>
      <a:lvl1pPr algn="ctr" defTabSz="912813" rtl="0" eaLnBrk="0" fontAlgn="base" hangingPunct="0">
        <a:spcBef>
          <a:spcPct val="0"/>
        </a:spcBef>
        <a:spcAft>
          <a:spcPct val="0"/>
        </a:spcAft>
        <a:defRPr sz="4300" kern="1200">
          <a:solidFill>
            <a:schemeClr val="tx1"/>
          </a:solidFill>
          <a:latin typeface="+mj-lt"/>
          <a:ea typeface="+mj-ea"/>
          <a:cs typeface="+mj-cs"/>
        </a:defRPr>
      </a:lvl1pPr>
      <a:lvl2pPr algn="ctr" defTabSz="912813" rtl="0" eaLnBrk="0" fontAlgn="base" hangingPunct="0">
        <a:spcBef>
          <a:spcPct val="0"/>
        </a:spcBef>
        <a:spcAft>
          <a:spcPct val="0"/>
        </a:spcAft>
        <a:defRPr sz="4300">
          <a:solidFill>
            <a:schemeClr val="tx1"/>
          </a:solidFill>
          <a:latin typeface="Calibri" panose="020F0502020204030204" pitchFamily="34" charset="0"/>
          <a:ea typeface="宋体" panose="02010600030101010101" pitchFamily="2" charset="-122"/>
        </a:defRPr>
      </a:lvl2pPr>
      <a:lvl3pPr algn="ctr" defTabSz="912813" rtl="0" eaLnBrk="0" fontAlgn="base" hangingPunct="0">
        <a:spcBef>
          <a:spcPct val="0"/>
        </a:spcBef>
        <a:spcAft>
          <a:spcPct val="0"/>
        </a:spcAft>
        <a:defRPr sz="4300">
          <a:solidFill>
            <a:schemeClr val="tx1"/>
          </a:solidFill>
          <a:latin typeface="Calibri" panose="020F0502020204030204" pitchFamily="34" charset="0"/>
          <a:ea typeface="宋体" panose="02010600030101010101" pitchFamily="2" charset="-122"/>
        </a:defRPr>
      </a:lvl3pPr>
      <a:lvl4pPr algn="ctr" defTabSz="912813" rtl="0" eaLnBrk="0" fontAlgn="base" hangingPunct="0">
        <a:spcBef>
          <a:spcPct val="0"/>
        </a:spcBef>
        <a:spcAft>
          <a:spcPct val="0"/>
        </a:spcAft>
        <a:defRPr sz="4300">
          <a:solidFill>
            <a:schemeClr val="tx1"/>
          </a:solidFill>
          <a:latin typeface="Calibri" panose="020F0502020204030204" pitchFamily="34" charset="0"/>
          <a:ea typeface="宋体" panose="02010600030101010101" pitchFamily="2" charset="-122"/>
        </a:defRPr>
      </a:lvl4pPr>
      <a:lvl5pPr algn="ctr" defTabSz="912813" rtl="0" eaLnBrk="0" fontAlgn="base" hangingPunct="0">
        <a:spcBef>
          <a:spcPct val="0"/>
        </a:spcBef>
        <a:spcAft>
          <a:spcPct val="0"/>
        </a:spcAft>
        <a:defRPr sz="4300">
          <a:solidFill>
            <a:schemeClr val="tx1"/>
          </a:solidFill>
          <a:latin typeface="Calibri" panose="020F0502020204030204" pitchFamily="34" charset="0"/>
          <a:ea typeface="宋体" panose="02010600030101010101" pitchFamily="2" charset="-122"/>
        </a:defRPr>
      </a:lvl5pPr>
      <a:lvl6pPr marL="457200" algn="ctr" defTabSz="912813" rtl="0" fontAlgn="base">
        <a:spcBef>
          <a:spcPct val="0"/>
        </a:spcBef>
        <a:spcAft>
          <a:spcPct val="0"/>
        </a:spcAft>
        <a:defRPr sz="4300">
          <a:solidFill>
            <a:schemeClr val="tx1"/>
          </a:solidFill>
          <a:latin typeface="Calibri" panose="020F0502020204030204" pitchFamily="34" charset="0"/>
          <a:ea typeface="宋体" panose="02010600030101010101" pitchFamily="2" charset="-122"/>
        </a:defRPr>
      </a:lvl6pPr>
      <a:lvl7pPr marL="914400" algn="ctr" defTabSz="912813" rtl="0" fontAlgn="base">
        <a:spcBef>
          <a:spcPct val="0"/>
        </a:spcBef>
        <a:spcAft>
          <a:spcPct val="0"/>
        </a:spcAft>
        <a:defRPr sz="4300">
          <a:solidFill>
            <a:schemeClr val="tx1"/>
          </a:solidFill>
          <a:latin typeface="Calibri" panose="020F0502020204030204" pitchFamily="34" charset="0"/>
          <a:ea typeface="宋体" panose="02010600030101010101" pitchFamily="2" charset="-122"/>
        </a:defRPr>
      </a:lvl7pPr>
      <a:lvl8pPr marL="1371600" algn="ctr" defTabSz="912813" rtl="0" fontAlgn="base">
        <a:spcBef>
          <a:spcPct val="0"/>
        </a:spcBef>
        <a:spcAft>
          <a:spcPct val="0"/>
        </a:spcAft>
        <a:defRPr sz="4300">
          <a:solidFill>
            <a:schemeClr val="tx1"/>
          </a:solidFill>
          <a:latin typeface="Calibri" panose="020F0502020204030204" pitchFamily="34" charset="0"/>
          <a:ea typeface="宋体" panose="02010600030101010101" pitchFamily="2" charset="-122"/>
        </a:defRPr>
      </a:lvl8pPr>
      <a:lvl9pPr marL="1828800" algn="ctr" defTabSz="912813" rtl="0" fontAlgn="base">
        <a:spcBef>
          <a:spcPct val="0"/>
        </a:spcBef>
        <a:spcAft>
          <a:spcPct val="0"/>
        </a:spcAft>
        <a:defRPr sz="4300">
          <a:solidFill>
            <a:schemeClr val="tx1"/>
          </a:solidFill>
          <a:latin typeface="Calibri" panose="020F0502020204030204" pitchFamily="34" charset="0"/>
          <a:ea typeface="宋体" panose="02010600030101010101" pitchFamily="2" charset="-122"/>
        </a:defRPr>
      </a:lvl9pPr>
    </p:titleStyle>
    <p:bodyStyle>
      <a:lvl1pPr marL="341313" indent="-341313" algn="l" defTabSz="912813" rtl="0" eaLnBrk="0" fontAlgn="base" hangingPunct="0">
        <a:spcBef>
          <a:spcPct val="20000"/>
        </a:spcBef>
        <a:spcAft>
          <a:spcPct val="0"/>
        </a:spcAft>
        <a:buFont typeface="Arial" panose="020B0604020202020204" pitchFamily="34" charset="0"/>
        <a:buChar char="•"/>
        <a:defRPr sz="3100" kern="1200">
          <a:solidFill>
            <a:schemeClr val="tx1"/>
          </a:solidFill>
          <a:latin typeface="+mn-lt"/>
          <a:ea typeface="+mn-ea"/>
          <a:cs typeface="+mn-cs"/>
        </a:defRPr>
      </a:lvl1pPr>
      <a:lvl2pPr marL="741363" indent="-284163" algn="l" defTabSz="912813"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mn-cs"/>
        </a:defRPr>
      </a:lvl2pPr>
      <a:lvl3pPr marL="1141413" indent="-227013" algn="l" defTabSz="912813"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3pPr>
      <a:lvl4pPr marL="1598613" indent="-227013" algn="l" defTabSz="912813" rtl="0" eaLnBrk="0" fontAlgn="base" hangingPunct="0">
        <a:spcBef>
          <a:spcPct val="20000"/>
        </a:spcBef>
        <a:spcAft>
          <a:spcPct val="0"/>
        </a:spcAft>
        <a:buFont typeface="Arial" panose="020B0604020202020204" pitchFamily="34" charset="0"/>
        <a:buChar char="–"/>
        <a:defRPr sz="1900" kern="1200">
          <a:solidFill>
            <a:schemeClr val="tx1"/>
          </a:solidFill>
          <a:latin typeface="+mn-lt"/>
          <a:ea typeface="+mn-ea"/>
          <a:cs typeface="+mn-cs"/>
        </a:defRPr>
      </a:lvl4pPr>
      <a:lvl5pPr marL="2055813" indent="-227013" algn="l" defTabSz="912813" rtl="0" eaLnBrk="0" fontAlgn="base" hangingPunct="0">
        <a:spcBef>
          <a:spcPct val="20000"/>
        </a:spcBef>
        <a:spcAft>
          <a:spcPct val="0"/>
        </a:spcAft>
        <a:buFont typeface="Arial" panose="020B0604020202020204" pitchFamily="34" charset="0"/>
        <a:buChar char="»"/>
        <a:defRPr sz="1900" kern="1200">
          <a:solidFill>
            <a:schemeClr val="tx1"/>
          </a:solidFill>
          <a:latin typeface="+mn-lt"/>
          <a:ea typeface="+mn-ea"/>
          <a:cs typeface="+mn-cs"/>
        </a:defRPr>
      </a:lvl5pPr>
      <a:lvl6pPr marL="2513490"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488"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485"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4484"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9pPr>
    </p:bodyStyle>
    <p:otherStyle>
      <a:defPPr>
        <a:defRPr lang="zh-CN"/>
      </a:defPPr>
      <a:lvl1pPr marL="0" algn="l" defTabSz="913996" rtl="0" eaLnBrk="1" latinLnBrk="0" hangingPunct="1">
        <a:defRPr sz="1699" kern="1200">
          <a:solidFill>
            <a:schemeClr val="tx1"/>
          </a:solidFill>
          <a:latin typeface="+mn-lt"/>
          <a:ea typeface="+mn-ea"/>
          <a:cs typeface="+mn-cs"/>
        </a:defRPr>
      </a:lvl1pPr>
      <a:lvl2pPr marL="456999" algn="l" defTabSz="913996" rtl="0" eaLnBrk="1" latinLnBrk="0" hangingPunct="1">
        <a:defRPr sz="1699" kern="1200">
          <a:solidFill>
            <a:schemeClr val="tx1"/>
          </a:solidFill>
          <a:latin typeface="+mn-lt"/>
          <a:ea typeface="+mn-ea"/>
          <a:cs typeface="+mn-cs"/>
        </a:defRPr>
      </a:lvl2pPr>
      <a:lvl3pPr marL="913996" algn="l" defTabSz="913996" rtl="0" eaLnBrk="1" latinLnBrk="0" hangingPunct="1">
        <a:defRPr sz="1699" kern="1200">
          <a:solidFill>
            <a:schemeClr val="tx1"/>
          </a:solidFill>
          <a:latin typeface="+mn-lt"/>
          <a:ea typeface="+mn-ea"/>
          <a:cs typeface="+mn-cs"/>
        </a:defRPr>
      </a:lvl3pPr>
      <a:lvl4pPr marL="1370995" algn="l" defTabSz="913996" rtl="0" eaLnBrk="1" latinLnBrk="0" hangingPunct="1">
        <a:defRPr sz="1699" kern="1200">
          <a:solidFill>
            <a:schemeClr val="tx1"/>
          </a:solidFill>
          <a:latin typeface="+mn-lt"/>
          <a:ea typeface="+mn-ea"/>
          <a:cs typeface="+mn-cs"/>
        </a:defRPr>
      </a:lvl4pPr>
      <a:lvl5pPr marL="1827992" algn="l" defTabSz="913996" rtl="0" eaLnBrk="1" latinLnBrk="0" hangingPunct="1">
        <a:defRPr sz="1699" kern="1200">
          <a:solidFill>
            <a:schemeClr val="tx1"/>
          </a:solidFill>
          <a:latin typeface="+mn-lt"/>
          <a:ea typeface="+mn-ea"/>
          <a:cs typeface="+mn-cs"/>
        </a:defRPr>
      </a:lvl5pPr>
      <a:lvl6pPr marL="2284990" algn="l" defTabSz="913996" rtl="0" eaLnBrk="1" latinLnBrk="0" hangingPunct="1">
        <a:defRPr sz="1699" kern="1200">
          <a:solidFill>
            <a:schemeClr val="tx1"/>
          </a:solidFill>
          <a:latin typeface="+mn-lt"/>
          <a:ea typeface="+mn-ea"/>
          <a:cs typeface="+mn-cs"/>
        </a:defRPr>
      </a:lvl6pPr>
      <a:lvl7pPr marL="2741988" algn="l" defTabSz="913996" rtl="0" eaLnBrk="1" latinLnBrk="0" hangingPunct="1">
        <a:defRPr sz="1699" kern="1200">
          <a:solidFill>
            <a:schemeClr val="tx1"/>
          </a:solidFill>
          <a:latin typeface="+mn-lt"/>
          <a:ea typeface="+mn-ea"/>
          <a:cs typeface="+mn-cs"/>
        </a:defRPr>
      </a:lvl7pPr>
      <a:lvl8pPr marL="3198987" algn="l" defTabSz="913996" rtl="0" eaLnBrk="1" latinLnBrk="0" hangingPunct="1">
        <a:defRPr sz="1699" kern="1200">
          <a:solidFill>
            <a:schemeClr val="tx1"/>
          </a:solidFill>
          <a:latin typeface="+mn-lt"/>
          <a:ea typeface="+mn-ea"/>
          <a:cs typeface="+mn-cs"/>
        </a:defRPr>
      </a:lvl8pPr>
      <a:lvl9pPr marL="3655984" algn="l" defTabSz="913996" rtl="0" eaLnBrk="1" latinLnBrk="0" hangingPunct="1">
        <a:defRPr sz="16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png"/><Relationship Id="rId18" Type="http://schemas.openxmlformats.org/officeDocument/2006/relationships/image" Target="../media/image34.png"/><Relationship Id="rId3" Type="http://schemas.openxmlformats.org/officeDocument/2006/relationships/image" Target="../media/image19.png"/><Relationship Id="rId21" Type="http://schemas.openxmlformats.org/officeDocument/2006/relationships/image" Target="../media/image37.png"/><Relationship Id="rId7" Type="http://schemas.openxmlformats.org/officeDocument/2006/relationships/image" Target="../media/image23.png"/><Relationship Id="rId12" Type="http://schemas.openxmlformats.org/officeDocument/2006/relationships/image" Target="../media/image28.png"/><Relationship Id="rId17" Type="http://schemas.openxmlformats.org/officeDocument/2006/relationships/image" Target="../media/image33.png"/><Relationship Id="rId25" Type="http://schemas.openxmlformats.org/officeDocument/2006/relationships/image" Target="../media/image41.png"/><Relationship Id="rId2" Type="http://schemas.openxmlformats.org/officeDocument/2006/relationships/notesSlide" Target="../notesSlides/notesSlide5.xml"/><Relationship Id="rId16" Type="http://schemas.openxmlformats.org/officeDocument/2006/relationships/image" Target="../media/image32.png"/><Relationship Id="rId20" Type="http://schemas.openxmlformats.org/officeDocument/2006/relationships/image" Target="../media/image36.png"/><Relationship Id="rId1" Type="http://schemas.openxmlformats.org/officeDocument/2006/relationships/slideLayout" Target="../slideLayouts/slideLayout3.xml"/><Relationship Id="rId6" Type="http://schemas.openxmlformats.org/officeDocument/2006/relationships/image" Target="../media/image22.png"/><Relationship Id="rId11" Type="http://schemas.openxmlformats.org/officeDocument/2006/relationships/image" Target="../media/image27.png"/><Relationship Id="rId24" Type="http://schemas.openxmlformats.org/officeDocument/2006/relationships/image" Target="../media/image40.png"/><Relationship Id="rId5" Type="http://schemas.openxmlformats.org/officeDocument/2006/relationships/image" Target="../media/image21.png"/><Relationship Id="rId15" Type="http://schemas.openxmlformats.org/officeDocument/2006/relationships/image" Target="../media/image31.png"/><Relationship Id="rId23" Type="http://schemas.openxmlformats.org/officeDocument/2006/relationships/image" Target="../media/image39.png"/><Relationship Id="rId10" Type="http://schemas.openxmlformats.org/officeDocument/2006/relationships/image" Target="../media/image26.png"/><Relationship Id="rId19" Type="http://schemas.openxmlformats.org/officeDocument/2006/relationships/image" Target="../media/image35.png"/><Relationship Id="rId4" Type="http://schemas.openxmlformats.org/officeDocument/2006/relationships/image" Target="../media/image20.png"/><Relationship Id="rId9" Type="http://schemas.openxmlformats.org/officeDocument/2006/relationships/image" Target="../media/image25.png"/><Relationship Id="rId14" Type="http://schemas.openxmlformats.org/officeDocument/2006/relationships/image" Target="../media/image30.png"/><Relationship Id="rId22" Type="http://schemas.openxmlformats.org/officeDocument/2006/relationships/image" Target="../media/image3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矩形 6"/>
          <p:cNvSpPr>
            <a:spLocks noChangeArrowheads="1"/>
          </p:cNvSpPr>
          <p:nvPr/>
        </p:nvSpPr>
        <p:spPr bwMode="auto">
          <a:xfrm>
            <a:off x="0" y="1766888"/>
            <a:ext cx="1296988" cy="1157287"/>
          </a:xfrm>
          <a:prstGeom prst="rect">
            <a:avLst/>
          </a:prstGeom>
          <a:solidFill>
            <a:schemeClr val="accent6">
              <a:lumMod val="60000"/>
              <a:lumOff val="40000"/>
            </a:schemeClr>
          </a:solidFill>
          <a:ln>
            <a:noFill/>
          </a:ln>
        </p:spPr>
        <p:txBody>
          <a:bodyPr anchor="ctr"/>
          <a:lstStyle/>
          <a:p>
            <a:pPr algn="ctr" fontAlgn="base">
              <a:spcBef>
                <a:spcPct val="0"/>
              </a:spcBef>
              <a:spcAft>
                <a:spcPct val="0"/>
              </a:spcAft>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75" name="矩形 7"/>
          <p:cNvSpPr>
            <a:spLocks noChangeArrowheads="1"/>
          </p:cNvSpPr>
          <p:nvPr/>
        </p:nvSpPr>
        <p:spPr bwMode="auto">
          <a:xfrm>
            <a:off x="11023600" y="1766888"/>
            <a:ext cx="1168400" cy="1157287"/>
          </a:xfrm>
          <a:prstGeom prst="rect">
            <a:avLst/>
          </a:prstGeom>
          <a:solidFill>
            <a:schemeClr val="accent6">
              <a:lumMod val="60000"/>
              <a:lumOff val="40000"/>
            </a:schemeClr>
          </a:solidFill>
          <a:ln>
            <a:noFill/>
          </a:ln>
        </p:spPr>
        <p:txBody>
          <a:bodyPr anchor="ctr"/>
          <a:lstStyle/>
          <a:p>
            <a:pPr algn="ctr" fontAlgn="base">
              <a:spcBef>
                <a:spcPct val="0"/>
              </a:spcBef>
              <a:spcAft>
                <a:spcPct val="0"/>
              </a:spcAft>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76" name="文本框 13"/>
          <p:cNvSpPr>
            <a:spLocks noChangeArrowheads="1"/>
          </p:cNvSpPr>
          <p:nvPr/>
        </p:nvSpPr>
        <p:spPr bwMode="auto">
          <a:xfrm>
            <a:off x="2293674" y="1376035"/>
            <a:ext cx="7563376"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zh-CN" altLang="en-US" sz="6000" b="1" dirty="0">
                <a:solidFill>
                  <a:srgbClr val="1F497D"/>
                </a:solidFill>
                <a:latin typeface="微软雅黑" panose="020B0503020204020204" pitchFamily="34" charset="-122"/>
                <a:ea typeface="微软雅黑" panose="020B0503020204020204" pitchFamily="34" charset="-122"/>
                <a:sym typeface="微软雅黑" panose="020B0503020204020204" pitchFamily="34" charset="-122"/>
              </a:rPr>
              <a:t>达芬奇手术机器人的手术配合</a:t>
            </a:r>
          </a:p>
        </p:txBody>
      </p:sp>
      <p:sp>
        <p:nvSpPr>
          <p:cNvPr id="3078" name="矩形 26"/>
          <p:cNvSpPr>
            <a:spLocks noChangeArrowheads="1"/>
          </p:cNvSpPr>
          <p:nvPr/>
        </p:nvSpPr>
        <p:spPr bwMode="auto">
          <a:xfrm>
            <a:off x="1628775" y="5699125"/>
            <a:ext cx="530225" cy="1158875"/>
          </a:xfrm>
          <a:prstGeom prst="rect">
            <a:avLst/>
          </a:prstGeom>
          <a:solidFill>
            <a:schemeClr val="accent2">
              <a:lumMod val="60000"/>
              <a:lumOff val="40000"/>
            </a:schemeClr>
          </a:solidFill>
          <a:ln>
            <a:noFill/>
          </a:ln>
        </p:spPr>
        <p:txBody>
          <a:bodyPr anchor="ctr"/>
          <a:lstStyle/>
          <a:p>
            <a:pPr algn="ctr" fontAlgn="base">
              <a:spcBef>
                <a:spcPct val="0"/>
              </a:spcBef>
              <a:spcAft>
                <a:spcPct val="0"/>
              </a:spcAft>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79" name="矩形 27"/>
          <p:cNvSpPr>
            <a:spLocks noChangeArrowheads="1"/>
          </p:cNvSpPr>
          <p:nvPr/>
        </p:nvSpPr>
        <p:spPr bwMode="auto">
          <a:xfrm>
            <a:off x="2325688" y="6118225"/>
            <a:ext cx="447675" cy="739775"/>
          </a:xfrm>
          <a:prstGeom prst="rect">
            <a:avLst/>
          </a:prstGeom>
          <a:solidFill>
            <a:schemeClr val="accent3">
              <a:lumMod val="50000"/>
            </a:schemeClr>
          </a:solidFill>
          <a:ln>
            <a:noFill/>
          </a:ln>
        </p:spPr>
        <p:txBody>
          <a:bodyPr anchor="ctr"/>
          <a:lstStyle/>
          <a:p>
            <a:pPr algn="ctr" fontAlgn="base">
              <a:spcBef>
                <a:spcPct val="0"/>
              </a:spcBef>
              <a:spcAft>
                <a:spcPct val="0"/>
              </a:spcAft>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80" name="矩形 28"/>
          <p:cNvSpPr>
            <a:spLocks noChangeArrowheads="1"/>
          </p:cNvSpPr>
          <p:nvPr/>
        </p:nvSpPr>
        <p:spPr bwMode="auto">
          <a:xfrm>
            <a:off x="2941638" y="5851525"/>
            <a:ext cx="530225" cy="1006475"/>
          </a:xfrm>
          <a:prstGeom prst="rect">
            <a:avLst/>
          </a:prstGeom>
          <a:solidFill>
            <a:schemeClr val="accent1">
              <a:lumMod val="60000"/>
              <a:lumOff val="40000"/>
            </a:schemeClr>
          </a:solidFill>
          <a:ln>
            <a:noFill/>
          </a:ln>
        </p:spPr>
        <p:txBody>
          <a:bodyPr anchor="ctr"/>
          <a:lstStyle/>
          <a:p>
            <a:pPr algn="ctr" fontAlgn="base">
              <a:spcBef>
                <a:spcPct val="0"/>
              </a:spcBef>
              <a:spcAft>
                <a:spcPct val="0"/>
              </a:spcAft>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81" name="等腰三角形 46"/>
          <p:cNvSpPr>
            <a:spLocks noChangeArrowheads="1"/>
          </p:cNvSpPr>
          <p:nvPr/>
        </p:nvSpPr>
        <p:spPr bwMode="auto">
          <a:xfrm>
            <a:off x="3640138" y="5645150"/>
            <a:ext cx="950912" cy="1212850"/>
          </a:xfrm>
          <a:prstGeom prst="triangle">
            <a:avLst>
              <a:gd name="adj" fmla="val 50000"/>
            </a:avLst>
          </a:prstGeom>
          <a:solidFill>
            <a:schemeClr val="accent3">
              <a:lumMod val="50000"/>
            </a:schemeClr>
          </a:solidFill>
          <a:ln>
            <a:noFill/>
          </a:ln>
        </p:spPr>
        <p:txBody>
          <a:bodyPr anchor="ctr"/>
          <a:lstStyle/>
          <a:p>
            <a:pPr algn="ctr" fontAlgn="base">
              <a:spcBef>
                <a:spcPct val="0"/>
              </a:spcBef>
              <a:spcAft>
                <a:spcPct val="0"/>
              </a:spcAft>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82" name="等腰三角形 47"/>
          <p:cNvSpPr>
            <a:spLocks noChangeArrowheads="1"/>
          </p:cNvSpPr>
          <p:nvPr/>
        </p:nvSpPr>
        <p:spPr bwMode="auto">
          <a:xfrm>
            <a:off x="4759325" y="6118225"/>
            <a:ext cx="739775" cy="739775"/>
          </a:xfrm>
          <a:prstGeom prst="triangle">
            <a:avLst>
              <a:gd name="adj" fmla="val 50000"/>
            </a:avLst>
          </a:prstGeom>
          <a:solidFill>
            <a:schemeClr val="accent1">
              <a:lumMod val="60000"/>
              <a:lumOff val="40000"/>
            </a:schemeClr>
          </a:solidFill>
          <a:ln>
            <a:noFill/>
          </a:ln>
        </p:spPr>
        <p:txBody>
          <a:bodyPr anchor="ctr"/>
          <a:lstStyle/>
          <a:p>
            <a:pPr algn="ctr" fontAlgn="base">
              <a:spcBef>
                <a:spcPct val="0"/>
              </a:spcBef>
              <a:spcAft>
                <a:spcPct val="0"/>
              </a:spcAft>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83" name="等腰三角形 48"/>
          <p:cNvSpPr>
            <a:spLocks noChangeArrowheads="1"/>
          </p:cNvSpPr>
          <p:nvPr/>
        </p:nvSpPr>
        <p:spPr bwMode="auto">
          <a:xfrm>
            <a:off x="5702300" y="5645150"/>
            <a:ext cx="746125" cy="1212850"/>
          </a:xfrm>
          <a:prstGeom prst="triangle">
            <a:avLst>
              <a:gd name="adj" fmla="val 50000"/>
            </a:avLst>
          </a:prstGeom>
          <a:solidFill>
            <a:srgbClr val="FBCE45"/>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084" name="矩形 49"/>
          <p:cNvSpPr>
            <a:spLocks noChangeArrowheads="1"/>
          </p:cNvSpPr>
          <p:nvPr/>
        </p:nvSpPr>
        <p:spPr bwMode="auto">
          <a:xfrm>
            <a:off x="6750050" y="5699125"/>
            <a:ext cx="528638" cy="1158875"/>
          </a:xfrm>
          <a:prstGeom prst="rect">
            <a:avLst/>
          </a:prstGeom>
          <a:solidFill>
            <a:schemeClr val="accent2">
              <a:lumMod val="60000"/>
              <a:lumOff val="40000"/>
            </a:schemeClr>
          </a:solidFill>
          <a:ln>
            <a:noFill/>
          </a:ln>
        </p:spPr>
        <p:txBody>
          <a:bodyPr anchor="ctr"/>
          <a:lstStyle/>
          <a:p>
            <a:pPr algn="ctr" fontAlgn="base">
              <a:spcBef>
                <a:spcPct val="0"/>
              </a:spcBef>
              <a:spcAft>
                <a:spcPct val="0"/>
              </a:spcAft>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85" name="矩形 50"/>
          <p:cNvSpPr>
            <a:spLocks noChangeArrowheads="1"/>
          </p:cNvSpPr>
          <p:nvPr/>
        </p:nvSpPr>
        <p:spPr bwMode="auto">
          <a:xfrm>
            <a:off x="7445375" y="6118225"/>
            <a:ext cx="447675" cy="739775"/>
          </a:xfrm>
          <a:prstGeom prst="rect">
            <a:avLst/>
          </a:prstGeom>
          <a:solidFill>
            <a:srgbClr val="F4A03B"/>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086" name="矩形 51"/>
          <p:cNvSpPr>
            <a:spLocks noChangeArrowheads="1"/>
          </p:cNvSpPr>
          <p:nvPr/>
        </p:nvSpPr>
        <p:spPr bwMode="auto">
          <a:xfrm>
            <a:off x="8061325" y="5851525"/>
            <a:ext cx="530225" cy="1006475"/>
          </a:xfrm>
          <a:prstGeom prst="rect">
            <a:avLst/>
          </a:prstGeom>
          <a:solidFill>
            <a:schemeClr val="accent1">
              <a:lumMod val="60000"/>
              <a:lumOff val="40000"/>
            </a:schemeClr>
          </a:solidFill>
          <a:ln>
            <a:noFill/>
          </a:ln>
        </p:spPr>
        <p:txBody>
          <a:bodyPr anchor="ctr"/>
          <a:lstStyle/>
          <a:p>
            <a:pPr algn="ctr" fontAlgn="base">
              <a:spcBef>
                <a:spcPct val="0"/>
              </a:spcBef>
              <a:spcAft>
                <a:spcPct val="0"/>
              </a:spcAft>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87" name="等腰三角形 52"/>
          <p:cNvSpPr>
            <a:spLocks noChangeArrowheads="1"/>
          </p:cNvSpPr>
          <p:nvPr/>
        </p:nvSpPr>
        <p:spPr bwMode="auto">
          <a:xfrm>
            <a:off x="8759825" y="5645150"/>
            <a:ext cx="950913" cy="1212850"/>
          </a:xfrm>
          <a:prstGeom prst="triangle">
            <a:avLst>
              <a:gd name="adj" fmla="val 50000"/>
            </a:avLst>
          </a:prstGeom>
          <a:solidFill>
            <a:schemeClr val="accent3">
              <a:lumMod val="50000"/>
            </a:schemeClr>
          </a:solidFill>
          <a:ln>
            <a:noFill/>
          </a:ln>
        </p:spPr>
        <p:txBody>
          <a:bodyPr anchor="ctr"/>
          <a:lstStyle/>
          <a:p>
            <a:pPr algn="ctr" fontAlgn="base">
              <a:spcBef>
                <a:spcPct val="0"/>
              </a:spcBef>
              <a:spcAft>
                <a:spcPct val="0"/>
              </a:spcAft>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88" name="等腰三角形 53"/>
          <p:cNvSpPr>
            <a:spLocks noChangeArrowheads="1"/>
          </p:cNvSpPr>
          <p:nvPr/>
        </p:nvSpPr>
        <p:spPr bwMode="auto">
          <a:xfrm>
            <a:off x="9879013" y="6118225"/>
            <a:ext cx="741362" cy="739775"/>
          </a:xfrm>
          <a:prstGeom prst="triangle">
            <a:avLst>
              <a:gd name="adj" fmla="val 50000"/>
            </a:avLst>
          </a:prstGeom>
          <a:solidFill>
            <a:schemeClr val="accent1">
              <a:lumMod val="60000"/>
              <a:lumOff val="40000"/>
            </a:schemeClr>
          </a:solidFill>
          <a:ln>
            <a:noFill/>
          </a:ln>
        </p:spPr>
        <p:txBody>
          <a:bodyPr anchor="ctr"/>
          <a:lstStyle/>
          <a:p>
            <a:pPr algn="ctr" fontAlgn="base">
              <a:spcBef>
                <a:spcPct val="0"/>
              </a:spcBef>
              <a:spcAft>
                <a:spcPct val="0"/>
              </a:spcAft>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89" name="等腰三角形 54"/>
          <p:cNvSpPr>
            <a:spLocks noChangeArrowheads="1"/>
          </p:cNvSpPr>
          <p:nvPr/>
        </p:nvSpPr>
        <p:spPr bwMode="auto">
          <a:xfrm>
            <a:off x="10821988" y="5645150"/>
            <a:ext cx="746125" cy="1212850"/>
          </a:xfrm>
          <a:prstGeom prst="triangle">
            <a:avLst>
              <a:gd name="adj" fmla="val 50000"/>
            </a:avLst>
          </a:prstGeom>
          <a:solidFill>
            <a:schemeClr val="accent2">
              <a:lumMod val="60000"/>
              <a:lumOff val="40000"/>
            </a:schemeClr>
          </a:solidFill>
          <a:ln>
            <a:noFill/>
          </a:ln>
        </p:spPr>
        <p:txBody>
          <a:bodyPr anchor="ctr"/>
          <a:lstStyle/>
          <a:p>
            <a:pPr algn="ctr" fontAlgn="base">
              <a:spcBef>
                <a:spcPct val="0"/>
              </a:spcBef>
              <a:spcAft>
                <a:spcPct val="0"/>
              </a:spcAft>
              <a:buFont typeface="Arial" panose="020B0604020202020204" pitchFamily="34" charset="0"/>
              <a:buNone/>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090" name="等腰三角形 55"/>
          <p:cNvSpPr>
            <a:spLocks noChangeArrowheads="1"/>
          </p:cNvSpPr>
          <p:nvPr/>
        </p:nvSpPr>
        <p:spPr bwMode="auto">
          <a:xfrm>
            <a:off x="650875" y="5645150"/>
            <a:ext cx="746125" cy="1212850"/>
          </a:xfrm>
          <a:prstGeom prst="triangle">
            <a:avLst>
              <a:gd name="adj" fmla="val 50000"/>
            </a:avLst>
          </a:prstGeom>
          <a:solidFill>
            <a:srgbClr val="FBCE45"/>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8" name="文本框 14"/>
          <p:cNvSpPr>
            <a:spLocks noChangeArrowheads="1"/>
          </p:cNvSpPr>
          <p:nvPr/>
        </p:nvSpPr>
        <p:spPr bwMode="auto">
          <a:xfrm>
            <a:off x="4993459" y="3747129"/>
            <a:ext cx="228522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lnSpc>
                <a:spcPct val="150000"/>
              </a:lnSpc>
              <a:spcBef>
                <a:spcPct val="0"/>
              </a:spcBef>
              <a:spcAft>
                <a:spcPct val="0"/>
              </a:spcAft>
              <a:buFont typeface="Arial" panose="020B0604020202020204" pitchFamily="34" charset="0"/>
              <a:buNone/>
            </a:pPr>
            <a:r>
              <a:rPr lang="zh-CN" altLang="en-US" sz="2400" b="1" dirty="0" smtClean="0">
                <a:solidFill>
                  <a:srgbClr val="1F497D"/>
                </a:solidFill>
                <a:latin typeface="微软雅黑" panose="020B0503020204020204" pitchFamily="34" charset="-122"/>
                <a:ea typeface="微软雅黑" panose="020B0503020204020204" pitchFamily="34" charset="-122"/>
                <a:sym typeface="微软雅黑" panose="020B0503020204020204" pitchFamily="34" charset="-122"/>
              </a:rPr>
              <a:t>主讲人：</a:t>
            </a:r>
            <a:r>
              <a:rPr lang="en-US" altLang="zh-CN" sz="2400" b="1" dirty="0" smtClean="0">
                <a:solidFill>
                  <a:srgbClr val="1F497D"/>
                </a:solidFill>
                <a:latin typeface="微软雅黑" panose="020B0503020204020204" pitchFamily="34" charset="-122"/>
                <a:ea typeface="微软雅黑" panose="020B0503020204020204" pitchFamily="34" charset="-122"/>
                <a:sym typeface="微软雅黑" panose="020B0503020204020204" pitchFamily="34" charset="-122"/>
              </a:rPr>
              <a:t>XXX</a:t>
            </a:r>
            <a:endParaRPr lang="zh-CN" altLang="en-US" sz="2400" b="1" dirty="0">
              <a:solidFill>
                <a:srgbClr val="1F497D"/>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500282167"/>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100" fill="hold"/>
                                        <p:tgtEl>
                                          <p:spTgt spid="3074"/>
                                        </p:tgtEl>
                                        <p:attrNameLst>
                                          <p:attrName>ppt_w</p:attrName>
                                        </p:attrNameLst>
                                      </p:cBhvr>
                                      <p:tavLst>
                                        <p:tav tm="0">
                                          <p:val>
                                            <p:fltVal val="0"/>
                                          </p:val>
                                        </p:tav>
                                        <p:tav tm="100000">
                                          <p:val>
                                            <p:strVal val="#ppt_w"/>
                                          </p:val>
                                        </p:tav>
                                      </p:tavLst>
                                    </p:anim>
                                    <p:anim calcmode="lin" valueType="num">
                                      <p:cBhvr>
                                        <p:cTn id="8" dur="100" fill="hold"/>
                                        <p:tgtEl>
                                          <p:spTgt spid="3074"/>
                                        </p:tgtEl>
                                        <p:attrNameLst>
                                          <p:attrName>ppt_h</p:attrName>
                                        </p:attrNameLst>
                                      </p:cBhvr>
                                      <p:tavLst>
                                        <p:tav tm="0">
                                          <p:val>
                                            <p:fltVal val="0"/>
                                          </p:val>
                                        </p:tav>
                                        <p:tav tm="100000">
                                          <p:val>
                                            <p:strVal val="#ppt_h"/>
                                          </p:val>
                                        </p:tav>
                                      </p:tavLst>
                                    </p:anim>
                                    <p:animEffect transition="in" filter="fade">
                                      <p:cBhvr>
                                        <p:cTn id="9" dur="100"/>
                                        <p:tgtEl>
                                          <p:spTgt spid="307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075"/>
                                        </p:tgtEl>
                                        <p:attrNameLst>
                                          <p:attrName>style.visibility</p:attrName>
                                        </p:attrNameLst>
                                      </p:cBhvr>
                                      <p:to>
                                        <p:strVal val="visible"/>
                                      </p:to>
                                    </p:set>
                                    <p:anim calcmode="lin" valueType="num">
                                      <p:cBhvr>
                                        <p:cTn id="12" dur="100" fill="hold"/>
                                        <p:tgtEl>
                                          <p:spTgt spid="3075"/>
                                        </p:tgtEl>
                                        <p:attrNameLst>
                                          <p:attrName>ppt_w</p:attrName>
                                        </p:attrNameLst>
                                      </p:cBhvr>
                                      <p:tavLst>
                                        <p:tav tm="0">
                                          <p:val>
                                            <p:fltVal val="0"/>
                                          </p:val>
                                        </p:tav>
                                        <p:tav tm="100000">
                                          <p:val>
                                            <p:strVal val="#ppt_w"/>
                                          </p:val>
                                        </p:tav>
                                      </p:tavLst>
                                    </p:anim>
                                    <p:anim calcmode="lin" valueType="num">
                                      <p:cBhvr>
                                        <p:cTn id="13" dur="100" fill="hold"/>
                                        <p:tgtEl>
                                          <p:spTgt spid="3075"/>
                                        </p:tgtEl>
                                        <p:attrNameLst>
                                          <p:attrName>ppt_h</p:attrName>
                                        </p:attrNameLst>
                                      </p:cBhvr>
                                      <p:tavLst>
                                        <p:tav tm="0">
                                          <p:val>
                                            <p:fltVal val="0"/>
                                          </p:val>
                                        </p:tav>
                                        <p:tav tm="100000">
                                          <p:val>
                                            <p:strVal val="#ppt_h"/>
                                          </p:val>
                                        </p:tav>
                                      </p:tavLst>
                                    </p:anim>
                                    <p:animEffect transition="in" filter="fade">
                                      <p:cBhvr>
                                        <p:cTn id="14" dur="100"/>
                                        <p:tgtEl>
                                          <p:spTgt spid="307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078"/>
                                        </p:tgtEl>
                                        <p:attrNameLst>
                                          <p:attrName>style.visibility</p:attrName>
                                        </p:attrNameLst>
                                      </p:cBhvr>
                                      <p:to>
                                        <p:strVal val="visible"/>
                                      </p:to>
                                    </p:set>
                                    <p:anim calcmode="lin" valueType="num">
                                      <p:cBhvr>
                                        <p:cTn id="17" dur="100" fill="hold"/>
                                        <p:tgtEl>
                                          <p:spTgt spid="3078"/>
                                        </p:tgtEl>
                                        <p:attrNameLst>
                                          <p:attrName>ppt_w</p:attrName>
                                        </p:attrNameLst>
                                      </p:cBhvr>
                                      <p:tavLst>
                                        <p:tav tm="0">
                                          <p:val>
                                            <p:fltVal val="0"/>
                                          </p:val>
                                        </p:tav>
                                        <p:tav tm="100000">
                                          <p:val>
                                            <p:strVal val="#ppt_w"/>
                                          </p:val>
                                        </p:tav>
                                      </p:tavLst>
                                    </p:anim>
                                    <p:anim calcmode="lin" valueType="num">
                                      <p:cBhvr>
                                        <p:cTn id="18" dur="100" fill="hold"/>
                                        <p:tgtEl>
                                          <p:spTgt spid="3078"/>
                                        </p:tgtEl>
                                        <p:attrNameLst>
                                          <p:attrName>ppt_h</p:attrName>
                                        </p:attrNameLst>
                                      </p:cBhvr>
                                      <p:tavLst>
                                        <p:tav tm="0">
                                          <p:val>
                                            <p:fltVal val="0"/>
                                          </p:val>
                                        </p:tav>
                                        <p:tav tm="100000">
                                          <p:val>
                                            <p:strVal val="#ppt_h"/>
                                          </p:val>
                                        </p:tav>
                                      </p:tavLst>
                                    </p:anim>
                                    <p:animEffect transition="in" filter="fade">
                                      <p:cBhvr>
                                        <p:cTn id="19" dur="100"/>
                                        <p:tgtEl>
                                          <p:spTgt spid="307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080"/>
                                        </p:tgtEl>
                                        <p:attrNameLst>
                                          <p:attrName>style.visibility</p:attrName>
                                        </p:attrNameLst>
                                      </p:cBhvr>
                                      <p:to>
                                        <p:strVal val="visible"/>
                                      </p:to>
                                    </p:set>
                                    <p:anim calcmode="lin" valueType="num">
                                      <p:cBhvr>
                                        <p:cTn id="22" dur="100" fill="hold"/>
                                        <p:tgtEl>
                                          <p:spTgt spid="3080"/>
                                        </p:tgtEl>
                                        <p:attrNameLst>
                                          <p:attrName>ppt_w</p:attrName>
                                        </p:attrNameLst>
                                      </p:cBhvr>
                                      <p:tavLst>
                                        <p:tav tm="0">
                                          <p:val>
                                            <p:fltVal val="0"/>
                                          </p:val>
                                        </p:tav>
                                        <p:tav tm="100000">
                                          <p:val>
                                            <p:strVal val="#ppt_w"/>
                                          </p:val>
                                        </p:tav>
                                      </p:tavLst>
                                    </p:anim>
                                    <p:anim calcmode="lin" valueType="num">
                                      <p:cBhvr>
                                        <p:cTn id="23" dur="100" fill="hold"/>
                                        <p:tgtEl>
                                          <p:spTgt spid="3080"/>
                                        </p:tgtEl>
                                        <p:attrNameLst>
                                          <p:attrName>ppt_h</p:attrName>
                                        </p:attrNameLst>
                                      </p:cBhvr>
                                      <p:tavLst>
                                        <p:tav tm="0">
                                          <p:val>
                                            <p:fltVal val="0"/>
                                          </p:val>
                                        </p:tav>
                                        <p:tav tm="100000">
                                          <p:val>
                                            <p:strVal val="#ppt_h"/>
                                          </p:val>
                                        </p:tav>
                                      </p:tavLst>
                                    </p:anim>
                                    <p:animEffect transition="in" filter="fade">
                                      <p:cBhvr>
                                        <p:cTn id="24" dur="100"/>
                                        <p:tgtEl>
                                          <p:spTgt spid="3080"/>
                                        </p:tgtEl>
                                      </p:cBhvr>
                                    </p:animEffect>
                                  </p:childTnLst>
                                </p:cTn>
                              </p:par>
                            </p:childTnLst>
                          </p:cTn>
                        </p:par>
                        <p:par>
                          <p:cTn id="25" fill="hold" nodeType="afterGroup">
                            <p:stCondLst>
                              <p:cond delay="100"/>
                            </p:stCondLst>
                            <p:childTnLst>
                              <p:par>
                                <p:cTn id="26" presetID="53" presetClass="entr" presetSubtype="16" fill="hold" grpId="0" nodeType="afterEffect">
                                  <p:stCondLst>
                                    <p:cond delay="0"/>
                                  </p:stCondLst>
                                  <p:childTnLst>
                                    <p:set>
                                      <p:cBhvr>
                                        <p:cTn id="27" dur="1" fill="hold">
                                          <p:stCondLst>
                                            <p:cond delay="0"/>
                                          </p:stCondLst>
                                        </p:cTn>
                                        <p:tgtEl>
                                          <p:spTgt spid="3079"/>
                                        </p:tgtEl>
                                        <p:attrNameLst>
                                          <p:attrName>style.visibility</p:attrName>
                                        </p:attrNameLst>
                                      </p:cBhvr>
                                      <p:to>
                                        <p:strVal val="visible"/>
                                      </p:to>
                                    </p:set>
                                    <p:anim calcmode="lin" valueType="num">
                                      <p:cBhvr>
                                        <p:cTn id="28" dur="100" fill="hold"/>
                                        <p:tgtEl>
                                          <p:spTgt spid="3079"/>
                                        </p:tgtEl>
                                        <p:attrNameLst>
                                          <p:attrName>ppt_w</p:attrName>
                                        </p:attrNameLst>
                                      </p:cBhvr>
                                      <p:tavLst>
                                        <p:tav tm="0">
                                          <p:val>
                                            <p:fltVal val="0"/>
                                          </p:val>
                                        </p:tav>
                                        <p:tav tm="100000">
                                          <p:val>
                                            <p:strVal val="#ppt_w"/>
                                          </p:val>
                                        </p:tav>
                                      </p:tavLst>
                                    </p:anim>
                                    <p:anim calcmode="lin" valueType="num">
                                      <p:cBhvr>
                                        <p:cTn id="29" dur="100" fill="hold"/>
                                        <p:tgtEl>
                                          <p:spTgt spid="3079"/>
                                        </p:tgtEl>
                                        <p:attrNameLst>
                                          <p:attrName>ppt_h</p:attrName>
                                        </p:attrNameLst>
                                      </p:cBhvr>
                                      <p:tavLst>
                                        <p:tav tm="0">
                                          <p:val>
                                            <p:fltVal val="0"/>
                                          </p:val>
                                        </p:tav>
                                        <p:tav tm="100000">
                                          <p:val>
                                            <p:strVal val="#ppt_h"/>
                                          </p:val>
                                        </p:tav>
                                      </p:tavLst>
                                    </p:anim>
                                    <p:animEffect transition="in" filter="fade">
                                      <p:cBhvr>
                                        <p:cTn id="30" dur="100"/>
                                        <p:tgtEl>
                                          <p:spTgt spid="3079"/>
                                        </p:tgtEl>
                                      </p:cBhvr>
                                    </p:animEffect>
                                  </p:childTnLst>
                                </p:cTn>
                              </p:par>
                            </p:childTnLst>
                          </p:cTn>
                        </p:par>
                        <p:par>
                          <p:cTn id="31" fill="hold" nodeType="afterGroup">
                            <p:stCondLst>
                              <p:cond delay="200"/>
                            </p:stCondLst>
                            <p:childTnLst>
                              <p:par>
                                <p:cTn id="32" presetID="53" presetClass="entr" presetSubtype="16" fill="hold" grpId="0" nodeType="afterEffect">
                                  <p:stCondLst>
                                    <p:cond delay="0"/>
                                  </p:stCondLst>
                                  <p:childTnLst>
                                    <p:set>
                                      <p:cBhvr>
                                        <p:cTn id="33" dur="1" fill="hold">
                                          <p:stCondLst>
                                            <p:cond delay="0"/>
                                          </p:stCondLst>
                                        </p:cTn>
                                        <p:tgtEl>
                                          <p:spTgt spid="3081"/>
                                        </p:tgtEl>
                                        <p:attrNameLst>
                                          <p:attrName>style.visibility</p:attrName>
                                        </p:attrNameLst>
                                      </p:cBhvr>
                                      <p:to>
                                        <p:strVal val="visible"/>
                                      </p:to>
                                    </p:set>
                                    <p:anim calcmode="lin" valueType="num">
                                      <p:cBhvr>
                                        <p:cTn id="34" dur="100" fill="hold"/>
                                        <p:tgtEl>
                                          <p:spTgt spid="3081"/>
                                        </p:tgtEl>
                                        <p:attrNameLst>
                                          <p:attrName>ppt_w</p:attrName>
                                        </p:attrNameLst>
                                      </p:cBhvr>
                                      <p:tavLst>
                                        <p:tav tm="0">
                                          <p:val>
                                            <p:fltVal val="0"/>
                                          </p:val>
                                        </p:tav>
                                        <p:tav tm="100000">
                                          <p:val>
                                            <p:strVal val="#ppt_w"/>
                                          </p:val>
                                        </p:tav>
                                      </p:tavLst>
                                    </p:anim>
                                    <p:anim calcmode="lin" valueType="num">
                                      <p:cBhvr>
                                        <p:cTn id="35" dur="100" fill="hold"/>
                                        <p:tgtEl>
                                          <p:spTgt spid="3081"/>
                                        </p:tgtEl>
                                        <p:attrNameLst>
                                          <p:attrName>ppt_h</p:attrName>
                                        </p:attrNameLst>
                                      </p:cBhvr>
                                      <p:tavLst>
                                        <p:tav tm="0">
                                          <p:val>
                                            <p:fltVal val="0"/>
                                          </p:val>
                                        </p:tav>
                                        <p:tav tm="100000">
                                          <p:val>
                                            <p:strVal val="#ppt_h"/>
                                          </p:val>
                                        </p:tav>
                                      </p:tavLst>
                                    </p:anim>
                                    <p:animEffect transition="in" filter="fade">
                                      <p:cBhvr>
                                        <p:cTn id="36" dur="100"/>
                                        <p:tgtEl>
                                          <p:spTgt spid="3081"/>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3085"/>
                                        </p:tgtEl>
                                        <p:attrNameLst>
                                          <p:attrName>style.visibility</p:attrName>
                                        </p:attrNameLst>
                                      </p:cBhvr>
                                      <p:to>
                                        <p:strVal val="visible"/>
                                      </p:to>
                                    </p:set>
                                    <p:anim calcmode="lin" valueType="num">
                                      <p:cBhvr>
                                        <p:cTn id="39" dur="100" fill="hold"/>
                                        <p:tgtEl>
                                          <p:spTgt spid="3085"/>
                                        </p:tgtEl>
                                        <p:attrNameLst>
                                          <p:attrName>ppt_w</p:attrName>
                                        </p:attrNameLst>
                                      </p:cBhvr>
                                      <p:tavLst>
                                        <p:tav tm="0">
                                          <p:val>
                                            <p:fltVal val="0"/>
                                          </p:val>
                                        </p:tav>
                                        <p:tav tm="100000">
                                          <p:val>
                                            <p:strVal val="#ppt_w"/>
                                          </p:val>
                                        </p:tav>
                                      </p:tavLst>
                                    </p:anim>
                                    <p:anim calcmode="lin" valueType="num">
                                      <p:cBhvr>
                                        <p:cTn id="40" dur="100" fill="hold"/>
                                        <p:tgtEl>
                                          <p:spTgt spid="3085"/>
                                        </p:tgtEl>
                                        <p:attrNameLst>
                                          <p:attrName>ppt_h</p:attrName>
                                        </p:attrNameLst>
                                      </p:cBhvr>
                                      <p:tavLst>
                                        <p:tav tm="0">
                                          <p:val>
                                            <p:fltVal val="0"/>
                                          </p:val>
                                        </p:tav>
                                        <p:tav tm="100000">
                                          <p:val>
                                            <p:strVal val="#ppt_h"/>
                                          </p:val>
                                        </p:tav>
                                      </p:tavLst>
                                    </p:anim>
                                    <p:animEffect transition="in" filter="fade">
                                      <p:cBhvr>
                                        <p:cTn id="41" dur="100"/>
                                        <p:tgtEl>
                                          <p:spTgt spid="3085"/>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3082"/>
                                        </p:tgtEl>
                                        <p:attrNameLst>
                                          <p:attrName>style.visibility</p:attrName>
                                        </p:attrNameLst>
                                      </p:cBhvr>
                                      <p:to>
                                        <p:strVal val="visible"/>
                                      </p:to>
                                    </p:set>
                                    <p:anim calcmode="lin" valueType="num">
                                      <p:cBhvr>
                                        <p:cTn id="44" dur="100" fill="hold"/>
                                        <p:tgtEl>
                                          <p:spTgt spid="3082"/>
                                        </p:tgtEl>
                                        <p:attrNameLst>
                                          <p:attrName>ppt_w</p:attrName>
                                        </p:attrNameLst>
                                      </p:cBhvr>
                                      <p:tavLst>
                                        <p:tav tm="0">
                                          <p:val>
                                            <p:fltVal val="0"/>
                                          </p:val>
                                        </p:tav>
                                        <p:tav tm="100000">
                                          <p:val>
                                            <p:strVal val="#ppt_w"/>
                                          </p:val>
                                        </p:tav>
                                      </p:tavLst>
                                    </p:anim>
                                    <p:anim calcmode="lin" valueType="num">
                                      <p:cBhvr>
                                        <p:cTn id="45" dur="100" fill="hold"/>
                                        <p:tgtEl>
                                          <p:spTgt spid="3082"/>
                                        </p:tgtEl>
                                        <p:attrNameLst>
                                          <p:attrName>ppt_h</p:attrName>
                                        </p:attrNameLst>
                                      </p:cBhvr>
                                      <p:tavLst>
                                        <p:tav tm="0">
                                          <p:val>
                                            <p:fltVal val="0"/>
                                          </p:val>
                                        </p:tav>
                                        <p:tav tm="100000">
                                          <p:val>
                                            <p:strVal val="#ppt_h"/>
                                          </p:val>
                                        </p:tav>
                                      </p:tavLst>
                                    </p:anim>
                                    <p:animEffect transition="in" filter="fade">
                                      <p:cBhvr>
                                        <p:cTn id="46" dur="100"/>
                                        <p:tgtEl>
                                          <p:spTgt spid="3082"/>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3087"/>
                                        </p:tgtEl>
                                        <p:attrNameLst>
                                          <p:attrName>style.visibility</p:attrName>
                                        </p:attrNameLst>
                                      </p:cBhvr>
                                      <p:to>
                                        <p:strVal val="visible"/>
                                      </p:to>
                                    </p:set>
                                    <p:anim calcmode="lin" valueType="num">
                                      <p:cBhvr>
                                        <p:cTn id="49" dur="100" fill="hold"/>
                                        <p:tgtEl>
                                          <p:spTgt spid="3087"/>
                                        </p:tgtEl>
                                        <p:attrNameLst>
                                          <p:attrName>ppt_w</p:attrName>
                                        </p:attrNameLst>
                                      </p:cBhvr>
                                      <p:tavLst>
                                        <p:tav tm="0">
                                          <p:val>
                                            <p:fltVal val="0"/>
                                          </p:val>
                                        </p:tav>
                                        <p:tav tm="100000">
                                          <p:val>
                                            <p:strVal val="#ppt_w"/>
                                          </p:val>
                                        </p:tav>
                                      </p:tavLst>
                                    </p:anim>
                                    <p:anim calcmode="lin" valueType="num">
                                      <p:cBhvr>
                                        <p:cTn id="50" dur="100" fill="hold"/>
                                        <p:tgtEl>
                                          <p:spTgt spid="3087"/>
                                        </p:tgtEl>
                                        <p:attrNameLst>
                                          <p:attrName>ppt_h</p:attrName>
                                        </p:attrNameLst>
                                      </p:cBhvr>
                                      <p:tavLst>
                                        <p:tav tm="0">
                                          <p:val>
                                            <p:fltVal val="0"/>
                                          </p:val>
                                        </p:tav>
                                        <p:tav tm="100000">
                                          <p:val>
                                            <p:strVal val="#ppt_h"/>
                                          </p:val>
                                        </p:tav>
                                      </p:tavLst>
                                    </p:anim>
                                    <p:animEffect transition="in" filter="fade">
                                      <p:cBhvr>
                                        <p:cTn id="51" dur="100"/>
                                        <p:tgtEl>
                                          <p:spTgt spid="3087"/>
                                        </p:tgtEl>
                                      </p:cBhvr>
                                    </p:animEffect>
                                  </p:childTnLst>
                                </p:cTn>
                              </p:par>
                            </p:childTnLst>
                          </p:cTn>
                        </p:par>
                        <p:par>
                          <p:cTn id="52" fill="hold" nodeType="afterGroup">
                            <p:stCondLst>
                              <p:cond delay="300"/>
                            </p:stCondLst>
                            <p:childTnLst>
                              <p:par>
                                <p:cTn id="53" presetID="53" presetClass="entr" presetSubtype="16" fill="hold" grpId="0" nodeType="afterEffect">
                                  <p:stCondLst>
                                    <p:cond delay="0"/>
                                  </p:stCondLst>
                                  <p:childTnLst>
                                    <p:set>
                                      <p:cBhvr>
                                        <p:cTn id="54" dur="1" fill="hold">
                                          <p:stCondLst>
                                            <p:cond delay="0"/>
                                          </p:stCondLst>
                                        </p:cTn>
                                        <p:tgtEl>
                                          <p:spTgt spid="3084"/>
                                        </p:tgtEl>
                                        <p:attrNameLst>
                                          <p:attrName>style.visibility</p:attrName>
                                        </p:attrNameLst>
                                      </p:cBhvr>
                                      <p:to>
                                        <p:strVal val="visible"/>
                                      </p:to>
                                    </p:set>
                                    <p:anim calcmode="lin" valueType="num">
                                      <p:cBhvr>
                                        <p:cTn id="55" dur="100" fill="hold"/>
                                        <p:tgtEl>
                                          <p:spTgt spid="3084"/>
                                        </p:tgtEl>
                                        <p:attrNameLst>
                                          <p:attrName>ppt_w</p:attrName>
                                        </p:attrNameLst>
                                      </p:cBhvr>
                                      <p:tavLst>
                                        <p:tav tm="0">
                                          <p:val>
                                            <p:fltVal val="0"/>
                                          </p:val>
                                        </p:tav>
                                        <p:tav tm="100000">
                                          <p:val>
                                            <p:strVal val="#ppt_w"/>
                                          </p:val>
                                        </p:tav>
                                      </p:tavLst>
                                    </p:anim>
                                    <p:anim calcmode="lin" valueType="num">
                                      <p:cBhvr>
                                        <p:cTn id="56" dur="100" fill="hold"/>
                                        <p:tgtEl>
                                          <p:spTgt spid="3084"/>
                                        </p:tgtEl>
                                        <p:attrNameLst>
                                          <p:attrName>ppt_h</p:attrName>
                                        </p:attrNameLst>
                                      </p:cBhvr>
                                      <p:tavLst>
                                        <p:tav tm="0">
                                          <p:val>
                                            <p:fltVal val="0"/>
                                          </p:val>
                                        </p:tav>
                                        <p:tav tm="100000">
                                          <p:val>
                                            <p:strVal val="#ppt_h"/>
                                          </p:val>
                                        </p:tav>
                                      </p:tavLst>
                                    </p:anim>
                                    <p:animEffect transition="in" filter="fade">
                                      <p:cBhvr>
                                        <p:cTn id="57" dur="100"/>
                                        <p:tgtEl>
                                          <p:spTgt spid="3084"/>
                                        </p:tgtEl>
                                      </p:cBhvr>
                                    </p:animEffect>
                                  </p:childTnLst>
                                </p:cTn>
                              </p:par>
                            </p:childTnLst>
                          </p:cTn>
                        </p:par>
                        <p:par>
                          <p:cTn id="58" fill="hold" nodeType="afterGroup">
                            <p:stCondLst>
                              <p:cond delay="400"/>
                            </p:stCondLst>
                            <p:childTnLst>
                              <p:par>
                                <p:cTn id="59" presetID="53" presetClass="entr" presetSubtype="16" fill="hold" grpId="0" nodeType="afterEffect">
                                  <p:stCondLst>
                                    <p:cond delay="0"/>
                                  </p:stCondLst>
                                  <p:childTnLst>
                                    <p:set>
                                      <p:cBhvr>
                                        <p:cTn id="60" dur="1" fill="hold">
                                          <p:stCondLst>
                                            <p:cond delay="0"/>
                                          </p:stCondLst>
                                        </p:cTn>
                                        <p:tgtEl>
                                          <p:spTgt spid="3083"/>
                                        </p:tgtEl>
                                        <p:attrNameLst>
                                          <p:attrName>style.visibility</p:attrName>
                                        </p:attrNameLst>
                                      </p:cBhvr>
                                      <p:to>
                                        <p:strVal val="visible"/>
                                      </p:to>
                                    </p:set>
                                    <p:anim calcmode="lin" valueType="num">
                                      <p:cBhvr>
                                        <p:cTn id="61" dur="100" fill="hold"/>
                                        <p:tgtEl>
                                          <p:spTgt spid="3083"/>
                                        </p:tgtEl>
                                        <p:attrNameLst>
                                          <p:attrName>ppt_w</p:attrName>
                                        </p:attrNameLst>
                                      </p:cBhvr>
                                      <p:tavLst>
                                        <p:tav tm="0">
                                          <p:val>
                                            <p:fltVal val="0"/>
                                          </p:val>
                                        </p:tav>
                                        <p:tav tm="100000">
                                          <p:val>
                                            <p:strVal val="#ppt_w"/>
                                          </p:val>
                                        </p:tav>
                                      </p:tavLst>
                                    </p:anim>
                                    <p:anim calcmode="lin" valueType="num">
                                      <p:cBhvr>
                                        <p:cTn id="62" dur="100" fill="hold"/>
                                        <p:tgtEl>
                                          <p:spTgt spid="3083"/>
                                        </p:tgtEl>
                                        <p:attrNameLst>
                                          <p:attrName>ppt_h</p:attrName>
                                        </p:attrNameLst>
                                      </p:cBhvr>
                                      <p:tavLst>
                                        <p:tav tm="0">
                                          <p:val>
                                            <p:fltVal val="0"/>
                                          </p:val>
                                        </p:tav>
                                        <p:tav tm="100000">
                                          <p:val>
                                            <p:strVal val="#ppt_h"/>
                                          </p:val>
                                        </p:tav>
                                      </p:tavLst>
                                    </p:anim>
                                    <p:animEffect transition="in" filter="fade">
                                      <p:cBhvr>
                                        <p:cTn id="63" dur="100"/>
                                        <p:tgtEl>
                                          <p:spTgt spid="3083"/>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086"/>
                                        </p:tgtEl>
                                        <p:attrNameLst>
                                          <p:attrName>style.visibility</p:attrName>
                                        </p:attrNameLst>
                                      </p:cBhvr>
                                      <p:to>
                                        <p:strVal val="visible"/>
                                      </p:to>
                                    </p:set>
                                    <p:anim calcmode="lin" valueType="num">
                                      <p:cBhvr>
                                        <p:cTn id="66" dur="100" fill="hold"/>
                                        <p:tgtEl>
                                          <p:spTgt spid="3086"/>
                                        </p:tgtEl>
                                        <p:attrNameLst>
                                          <p:attrName>ppt_w</p:attrName>
                                        </p:attrNameLst>
                                      </p:cBhvr>
                                      <p:tavLst>
                                        <p:tav tm="0">
                                          <p:val>
                                            <p:fltVal val="0"/>
                                          </p:val>
                                        </p:tav>
                                        <p:tav tm="100000">
                                          <p:val>
                                            <p:strVal val="#ppt_w"/>
                                          </p:val>
                                        </p:tav>
                                      </p:tavLst>
                                    </p:anim>
                                    <p:anim calcmode="lin" valueType="num">
                                      <p:cBhvr>
                                        <p:cTn id="67" dur="100" fill="hold"/>
                                        <p:tgtEl>
                                          <p:spTgt spid="3086"/>
                                        </p:tgtEl>
                                        <p:attrNameLst>
                                          <p:attrName>ppt_h</p:attrName>
                                        </p:attrNameLst>
                                      </p:cBhvr>
                                      <p:tavLst>
                                        <p:tav tm="0">
                                          <p:val>
                                            <p:fltVal val="0"/>
                                          </p:val>
                                        </p:tav>
                                        <p:tav tm="100000">
                                          <p:val>
                                            <p:strVal val="#ppt_h"/>
                                          </p:val>
                                        </p:tav>
                                      </p:tavLst>
                                    </p:anim>
                                    <p:animEffect transition="in" filter="fade">
                                      <p:cBhvr>
                                        <p:cTn id="68" dur="100"/>
                                        <p:tgtEl>
                                          <p:spTgt spid="3086"/>
                                        </p:tgtEl>
                                      </p:cBhvr>
                                    </p:animEffect>
                                  </p:childTnLst>
                                </p:cTn>
                              </p:par>
                            </p:childTnLst>
                          </p:cTn>
                        </p:par>
                        <p:par>
                          <p:cTn id="69" fill="hold" nodeType="afterGroup">
                            <p:stCondLst>
                              <p:cond delay="500"/>
                            </p:stCondLst>
                            <p:childTnLst>
                              <p:par>
                                <p:cTn id="70" presetID="53" presetClass="entr" presetSubtype="16" fill="hold" grpId="0" nodeType="afterEffect">
                                  <p:stCondLst>
                                    <p:cond delay="0"/>
                                  </p:stCondLst>
                                  <p:childTnLst>
                                    <p:set>
                                      <p:cBhvr>
                                        <p:cTn id="71" dur="1" fill="hold">
                                          <p:stCondLst>
                                            <p:cond delay="0"/>
                                          </p:stCondLst>
                                        </p:cTn>
                                        <p:tgtEl>
                                          <p:spTgt spid="3090"/>
                                        </p:tgtEl>
                                        <p:attrNameLst>
                                          <p:attrName>style.visibility</p:attrName>
                                        </p:attrNameLst>
                                      </p:cBhvr>
                                      <p:to>
                                        <p:strVal val="visible"/>
                                      </p:to>
                                    </p:set>
                                    <p:anim calcmode="lin" valueType="num">
                                      <p:cBhvr>
                                        <p:cTn id="72" dur="100" fill="hold"/>
                                        <p:tgtEl>
                                          <p:spTgt spid="3090"/>
                                        </p:tgtEl>
                                        <p:attrNameLst>
                                          <p:attrName>ppt_w</p:attrName>
                                        </p:attrNameLst>
                                      </p:cBhvr>
                                      <p:tavLst>
                                        <p:tav tm="0">
                                          <p:val>
                                            <p:fltVal val="0"/>
                                          </p:val>
                                        </p:tav>
                                        <p:tav tm="100000">
                                          <p:val>
                                            <p:strVal val="#ppt_w"/>
                                          </p:val>
                                        </p:tav>
                                      </p:tavLst>
                                    </p:anim>
                                    <p:anim calcmode="lin" valueType="num">
                                      <p:cBhvr>
                                        <p:cTn id="73" dur="100" fill="hold"/>
                                        <p:tgtEl>
                                          <p:spTgt spid="3090"/>
                                        </p:tgtEl>
                                        <p:attrNameLst>
                                          <p:attrName>ppt_h</p:attrName>
                                        </p:attrNameLst>
                                      </p:cBhvr>
                                      <p:tavLst>
                                        <p:tav tm="0">
                                          <p:val>
                                            <p:fltVal val="0"/>
                                          </p:val>
                                        </p:tav>
                                        <p:tav tm="100000">
                                          <p:val>
                                            <p:strVal val="#ppt_h"/>
                                          </p:val>
                                        </p:tav>
                                      </p:tavLst>
                                    </p:anim>
                                    <p:animEffect transition="in" filter="fade">
                                      <p:cBhvr>
                                        <p:cTn id="74" dur="100"/>
                                        <p:tgtEl>
                                          <p:spTgt spid="3090"/>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3088"/>
                                        </p:tgtEl>
                                        <p:attrNameLst>
                                          <p:attrName>style.visibility</p:attrName>
                                        </p:attrNameLst>
                                      </p:cBhvr>
                                      <p:to>
                                        <p:strVal val="visible"/>
                                      </p:to>
                                    </p:set>
                                    <p:anim calcmode="lin" valueType="num">
                                      <p:cBhvr>
                                        <p:cTn id="77" dur="100" fill="hold"/>
                                        <p:tgtEl>
                                          <p:spTgt spid="3088"/>
                                        </p:tgtEl>
                                        <p:attrNameLst>
                                          <p:attrName>ppt_w</p:attrName>
                                        </p:attrNameLst>
                                      </p:cBhvr>
                                      <p:tavLst>
                                        <p:tav tm="0">
                                          <p:val>
                                            <p:fltVal val="0"/>
                                          </p:val>
                                        </p:tav>
                                        <p:tav tm="100000">
                                          <p:val>
                                            <p:strVal val="#ppt_w"/>
                                          </p:val>
                                        </p:tav>
                                      </p:tavLst>
                                    </p:anim>
                                    <p:anim calcmode="lin" valueType="num">
                                      <p:cBhvr>
                                        <p:cTn id="78" dur="100" fill="hold"/>
                                        <p:tgtEl>
                                          <p:spTgt spid="3088"/>
                                        </p:tgtEl>
                                        <p:attrNameLst>
                                          <p:attrName>ppt_h</p:attrName>
                                        </p:attrNameLst>
                                      </p:cBhvr>
                                      <p:tavLst>
                                        <p:tav tm="0">
                                          <p:val>
                                            <p:fltVal val="0"/>
                                          </p:val>
                                        </p:tav>
                                        <p:tav tm="100000">
                                          <p:val>
                                            <p:strVal val="#ppt_h"/>
                                          </p:val>
                                        </p:tav>
                                      </p:tavLst>
                                    </p:anim>
                                    <p:animEffect transition="in" filter="fade">
                                      <p:cBhvr>
                                        <p:cTn id="79" dur="100"/>
                                        <p:tgtEl>
                                          <p:spTgt spid="3088"/>
                                        </p:tgtEl>
                                      </p:cBhvr>
                                    </p:animEffect>
                                  </p:childTnLst>
                                </p:cTn>
                              </p:par>
                            </p:childTnLst>
                          </p:cTn>
                        </p:par>
                        <p:par>
                          <p:cTn id="80" fill="hold" nodeType="afterGroup">
                            <p:stCondLst>
                              <p:cond delay="600"/>
                            </p:stCondLst>
                            <p:childTnLst>
                              <p:par>
                                <p:cTn id="81" presetID="53" presetClass="entr" presetSubtype="16" fill="hold" grpId="0" nodeType="afterEffect">
                                  <p:stCondLst>
                                    <p:cond delay="0"/>
                                  </p:stCondLst>
                                  <p:childTnLst>
                                    <p:set>
                                      <p:cBhvr>
                                        <p:cTn id="82" dur="1" fill="hold">
                                          <p:stCondLst>
                                            <p:cond delay="0"/>
                                          </p:stCondLst>
                                        </p:cTn>
                                        <p:tgtEl>
                                          <p:spTgt spid="3089"/>
                                        </p:tgtEl>
                                        <p:attrNameLst>
                                          <p:attrName>style.visibility</p:attrName>
                                        </p:attrNameLst>
                                      </p:cBhvr>
                                      <p:to>
                                        <p:strVal val="visible"/>
                                      </p:to>
                                    </p:set>
                                    <p:anim calcmode="lin" valueType="num">
                                      <p:cBhvr>
                                        <p:cTn id="83" dur="100" fill="hold"/>
                                        <p:tgtEl>
                                          <p:spTgt spid="3089"/>
                                        </p:tgtEl>
                                        <p:attrNameLst>
                                          <p:attrName>ppt_w</p:attrName>
                                        </p:attrNameLst>
                                      </p:cBhvr>
                                      <p:tavLst>
                                        <p:tav tm="0">
                                          <p:val>
                                            <p:fltVal val="0"/>
                                          </p:val>
                                        </p:tav>
                                        <p:tav tm="100000">
                                          <p:val>
                                            <p:strVal val="#ppt_w"/>
                                          </p:val>
                                        </p:tav>
                                      </p:tavLst>
                                    </p:anim>
                                    <p:anim calcmode="lin" valueType="num">
                                      <p:cBhvr>
                                        <p:cTn id="84" dur="100" fill="hold"/>
                                        <p:tgtEl>
                                          <p:spTgt spid="3089"/>
                                        </p:tgtEl>
                                        <p:attrNameLst>
                                          <p:attrName>ppt_h</p:attrName>
                                        </p:attrNameLst>
                                      </p:cBhvr>
                                      <p:tavLst>
                                        <p:tav tm="0">
                                          <p:val>
                                            <p:fltVal val="0"/>
                                          </p:val>
                                        </p:tav>
                                        <p:tav tm="100000">
                                          <p:val>
                                            <p:strVal val="#ppt_h"/>
                                          </p:val>
                                        </p:tav>
                                      </p:tavLst>
                                    </p:anim>
                                    <p:animEffect transition="in" filter="fade">
                                      <p:cBhvr>
                                        <p:cTn id="85" dur="100"/>
                                        <p:tgtEl>
                                          <p:spTgt spid="3089"/>
                                        </p:tgtEl>
                                      </p:cBhvr>
                                    </p:animEffect>
                                  </p:childTnLst>
                                </p:cTn>
                              </p:par>
                            </p:childTnLst>
                          </p:cTn>
                        </p:par>
                        <p:par>
                          <p:cTn id="86" fill="hold" nodeType="afterGroup">
                            <p:stCondLst>
                              <p:cond delay="700"/>
                            </p:stCondLst>
                            <p:childTnLst>
                              <p:par>
                                <p:cTn id="87" presetID="53" presetClass="entr" presetSubtype="16" fill="hold" grpId="0" nodeType="afterEffect">
                                  <p:stCondLst>
                                    <p:cond delay="0"/>
                                  </p:stCondLst>
                                  <p:childTnLst>
                                    <p:set>
                                      <p:cBhvr>
                                        <p:cTn id="88" dur="1" fill="hold">
                                          <p:stCondLst>
                                            <p:cond delay="0"/>
                                          </p:stCondLst>
                                        </p:cTn>
                                        <p:tgtEl>
                                          <p:spTgt spid="3076"/>
                                        </p:tgtEl>
                                        <p:attrNameLst>
                                          <p:attrName>style.visibility</p:attrName>
                                        </p:attrNameLst>
                                      </p:cBhvr>
                                      <p:to>
                                        <p:strVal val="visible"/>
                                      </p:to>
                                    </p:set>
                                    <p:anim calcmode="lin" valueType="num">
                                      <p:cBhvr>
                                        <p:cTn id="89" dur="500" fill="hold"/>
                                        <p:tgtEl>
                                          <p:spTgt spid="3076"/>
                                        </p:tgtEl>
                                        <p:attrNameLst>
                                          <p:attrName>ppt_w</p:attrName>
                                        </p:attrNameLst>
                                      </p:cBhvr>
                                      <p:tavLst>
                                        <p:tav tm="0">
                                          <p:val>
                                            <p:fltVal val="0"/>
                                          </p:val>
                                        </p:tav>
                                        <p:tav tm="100000">
                                          <p:val>
                                            <p:strVal val="#ppt_w"/>
                                          </p:val>
                                        </p:tav>
                                      </p:tavLst>
                                    </p:anim>
                                    <p:anim calcmode="lin" valueType="num">
                                      <p:cBhvr>
                                        <p:cTn id="90" dur="500" fill="hold"/>
                                        <p:tgtEl>
                                          <p:spTgt spid="3076"/>
                                        </p:tgtEl>
                                        <p:attrNameLst>
                                          <p:attrName>ppt_h</p:attrName>
                                        </p:attrNameLst>
                                      </p:cBhvr>
                                      <p:tavLst>
                                        <p:tav tm="0">
                                          <p:val>
                                            <p:fltVal val="0"/>
                                          </p:val>
                                        </p:tav>
                                        <p:tav tm="100000">
                                          <p:val>
                                            <p:strVal val="#ppt_h"/>
                                          </p:val>
                                        </p:tav>
                                      </p:tavLst>
                                    </p:anim>
                                    <p:animEffect transition="in" filter="fade">
                                      <p:cBhvr>
                                        <p:cTn id="91" dur="500"/>
                                        <p:tgtEl>
                                          <p:spTgt spid="3076"/>
                                        </p:tgtEl>
                                      </p:cBhvr>
                                    </p:animEffect>
                                  </p:childTnLst>
                                </p:cTn>
                              </p:par>
                            </p:childTnLst>
                          </p:cTn>
                        </p:par>
                        <p:par>
                          <p:cTn id="92" fill="hold">
                            <p:stCondLst>
                              <p:cond delay="1200"/>
                            </p:stCondLst>
                            <p:childTnLst>
                              <p:par>
                                <p:cTn id="93" presetID="42" presetClass="entr" presetSubtype="0" fill="hold" grpId="0" nodeType="afterEffect">
                                  <p:stCondLst>
                                    <p:cond delay="0"/>
                                  </p:stCondLst>
                                  <p:childTnLst>
                                    <p:set>
                                      <p:cBhvr>
                                        <p:cTn id="94" dur="1" fill="hold">
                                          <p:stCondLst>
                                            <p:cond delay="0"/>
                                          </p:stCondLst>
                                        </p:cTn>
                                        <p:tgtEl>
                                          <p:spTgt spid="18"/>
                                        </p:tgtEl>
                                        <p:attrNameLst>
                                          <p:attrName>style.visibility</p:attrName>
                                        </p:attrNameLst>
                                      </p:cBhvr>
                                      <p:to>
                                        <p:strVal val="visible"/>
                                      </p:to>
                                    </p:set>
                                    <p:animEffect>
                                      <p:cBhvr>
                                        <p:cTn id="95" dur="250"/>
                                        <p:tgtEl>
                                          <p:spTgt spid="18"/>
                                        </p:tgtEl>
                                      </p:cBhvr>
                                    </p:animEffect>
                                    <p:anim calcmode="lin" valueType="num">
                                      <p:cBhvr>
                                        <p:cTn id="96" dur="250" fill="hold"/>
                                        <p:tgtEl>
                                          <p:spTgt spid="18"/>
                                        </p:tgtEl>
                                        <p:attrNameLst>
                                          <p:attrName>ppt_x</p:attrName>
                                        </p:attrNameLst>
                                      </p:cBhvr>
                                      <p:tavLst>
                                        <p:tav tm="0">
                                          <p:val>
                                            <p:strVal val="#ppt_x"/>
                                          </p:val>
                                        </p:tav>
                                        <p:tav tm="100000">
                                          <p:val>
                                            <p:strVal val="#ppt_x"/>
                                          </p:val>
                                        </p:tav>
                                      </p:tavLst>
                                    </p:anim>
                                    <p:anim calcmode="lin" valueType="num">
                                      <p:cBhvr>
                                        <p:cTn id="97" dur="2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nimBg="1"/>
      <p:bldP spid="3075" grpId="0" animBg="1"/>
      <p:bldP spid="3076" grpId="0"/>
      <p:bldP spid="3078" grpId="0" animBg="1"/>
      <p:bldP spid="3079" grpId="0" animBg="1"/>
      <p:bldP spid="3080" grpId="0" animBg="1"/>
      <p:bldP spid="3081" grpId="0" animBg="1"/>
      <p:bldP spid="3082" grpId="0" animBg="1"/>
      <p:bldP spid="3083" grpId="0" animBg="1"/>
      <p:bldP spid="3084" grpId="0" animBg="1"/>
      <p:bldP spid="3085" grpId="0" animBg="1"/>
      <p:bldP spid="3086" grpId="0" animBg="1"/>
      <p:bldP spid="3087" grpId="0" animBg="1"/>
      <p:bldP spid="3088" grpId="0" animBg="1"/>
      <p:bldP spid="3089" grpId="0" animBg="1"/>
      <p:bldP spid="3090" grpId="0" animBg="1"/>
      <p:bldP spid="18" grpId="0" bldLvl="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组合 1"/>
          <p:cNvGrpSpPr>
            <a:grpSpLocks/>
          </p:cNvGrpSpPr>
          <p:nvPr/>
        </p:nvGrpSpPr>
        <p:grpSpPr bwMode="auto">
          <a:xfrm>
            <a:off x="2012950" y="5524500"/>
            <a:ext cx="7975600" cy="1333500"/>
            <a:chOff x="971550" y="4156075"/>
            <a:chExt cx="7200900" cy="1008063"/>
          </a:xfrm>
          <a:solidFill>
            <a:srgbClr val="FA4453"/>
          </a:solidFill>
        </p:grpSpPr>
        <p:sp>
          <p:nvSpPr>
            <p:cNvPr id="7174" name="流程图: 合并 38"/>
            <p:cNvSpPr>
              <a:spLocks noChangeArrowheads="1"/>
            </p:cNvSpPr>
            <p:nvPr/>
          </p:nvSpPr>
          <p:spPr bwMode="auto">
            <a:xfrm rot="10800000">
              <a:off x="971550" y="4156075"/>
              <a:ext cx="7200900" cy="1008063"/>
            </a:xfrm>
            <a:prstGeom prst="flowChartMerge">
              <a:avLst/>
            </a:prstGeom>
            <a:grpFill/>
            <a:ln>
              <a:noFill/>
            </a:ln>
            <a:extLst>
              <a:ext uri="{91240B29-F687-4F45-9708-019B960494DF}">
                <a14:hiddenLine xmlns:a14="http://schemas.microsoft.com/office/drawing/2010/main" w="9525">
                  <a:solidFill>
                    <a:srgbClr val="395E8A"/>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7175" name="流程图: 合并 40"/>
            <p:cNvSpPr>
              <a:spLocks noChangeArrowheads="1"/>
            </p:cNvSpPr>
            <p:nvPr/>
          </p:nvSpPr>
          <p:spPr bwMode="auto">
            <a:xfrm rot="10800000">
              <a:off x="1187450" y="4227513"/>
              <a:ext cx="6769100" cy="936625"/>
            </a:xfrm>
            <a:prstGeom prst="flowChartMerge">
              <a:avLst/>
            </a:prstGeom>
            <a:grpFill/>
            <a:ln w="6350">
              <a:solidFill>
                <a:srgbClr val="7F7F7F"/>
              </a:solidFill>
              <a:prstDash val="sysDash"/>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000000"/>
                </a:solidFill>
                <a:latin typeface="宋体" panose="02010600030101010101" pitchFamily="2" charset="-122"/>
                <a:sym typeface="宋体" panose="02010600030101010101" pitchFamily="2" charset="-122"/>
              </a:endParaRPr>
            </a:p>
          </p:txBody>
        </p:sp>
        <p:sp>
          <p:nvSpPr>
            <p:cNvPr id="7176" name="TextBox 41"/>
            <p:cNvSpPr>
              <a:spLocks noChangeArrowheads="1"/>
            </p:cNvSpPr>
            <p:nvPr/>
          </p:nvSpPr>
          <p:spPr bwMode="auto">
            <a:xfrm>
              <a:off x="4149947" y="4396618"/>
              <a:ext cx="844103" cy="7675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6000" b="1" dirty="0" smtClean="0">
                  <a:solidFill>
                    <a:schemeClr val="bg1"/>
                  </a:solidFill>
                  <a:latin typeface="BatangChe" pitchFamily="1" charset="-127"/>
                  <a:ea typeface="BatangChe" pitchFamily="1" charset="-127"/>
                  <a:sym typeface="BatangChe" pitchFamily="1" charset="-127"/>
                </a:rPr>
                <a:t>2</a:t>
              </a:r>
              <a:endParaRPr lang="zh-CN" altLang="en-US" sz="6000" b="1" dirty="0">
                <a:solidFill>
                  <a:schemeClr val="bg1"/>
                </a:solidFill>
                <a:latin typeface="BatangChe" pitchFamily="1" charset="-127"/>
                <a:ea typeface="BatangChe" pitchFamily="1" charset="-127"/>
                <a:sym typeface="BatangChe" pitchFamily="1" charset="-127"/>
              </a:endParaRPr>
            </a:p>
          </p:txBody>
        </p:sp>
      </p:grpSp>
      <p:grpSp>
        <p:nvGrpSpPr>
          <p:cNvPr id="7171" name="组合 2"/>
          <p:cNvGrpSpPr>
            <a:grpSpLocks/>
          </p:cNvGrpSpPr>
          <p:nvPr/>
        </p:nvGrpSpPr>
        <p:grpSpPr bwMode="auto">
          <a:xfrm>
            <a:off x="0" y="0"/>
            <a:ext cx="1547813" cy="534988"/>
            <a:chOff x="-106363" y="-20638"/>
            <a:chExt cx="1006476" cy="347663"/>
          </a:xfrm>
          <a:solidFill>
            <a:srgbClr val="FA4453"/>
          </a:solidFill>
        </p:grpSpPr>
        <p:sp>
          <p:nvSpPr>
            <p:cNvPr id="7172" name="流程图: 合并 53"/>
            <p:cNvSpPr>
              <a:spLocks noChangeArrowheads="1"/>
            </p:cNvSpPr>
            <p:nvPr/>
          </p:nvSpPr>
          <p:spPr bwMode="auto">
            <a:xfrm>
              <a:off x="-106363" y="-20638"/>
              <a:ext cx="1006476" cy="347663"/>
            </a:xfrm>
            <a:prstGeom prst="flowChartMerge">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7173" name="流程图: 合并 54"/>
            <p:cNvSpPr>
              <a:spLocks noChangeArrowheads="1"/>
            </p:cNvSpPr>
            <p:nvPr/>
          </p:nvSpPr>
          <p:spPr bwMode="auto">
            <a:xfrm>
              <a:off x="0" y="-20638"/>
              <a:ext cx="755650" cy="288926"/>
            </a:xfrm>
            <a:prstGeom prst="flowChartMerge">
              <a:avLst/>
            </a:prstGeom>
            <a:grpFill/>
            <a:ln w="6350">
              <a:solidFill>
                <a:srgbClr val="7F7F7F"/>
              </a:solidFill>
              <a:prstDash val="sysDot"/>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000000"/>
                </a:solidFill>
                <a:latin typeface="宋体" panose="02010600030101010101" pitchFamily="2" charset="-122"/>
                <a:sym typeface="宋体" panose="02010600030101010101" pitchFamily="2" charset="-122"/>
              </a:endParaRPr>
            </a:p>
          </p:txBody>
        </p:sp>
      </p:grpSp>
      <p:grpSp>
        <p:nvGrpSpPr>
          <p:cNvPr id="2" name="组合 8"/>
          <p:cNvGrpSpPr>
            <a:grpSpLocks/>
          </p:cNvGrpSpPr>
          <p:nvPr/>
        </p:nvGrpSpPr>
        <p:grpSpPr bwMode="auto">
          <a:xfrm>
            <a:off x="4598580" y="2441231"/>
            <a:ext cx="4140200" cy="725488"/>
            <a:chOff x="3284033" y="2260554"/>
            <a:chExt cx="4262478" cy="699548"/>
          </a:xfrm>
        </p:grpSpPr>
        <p:sp>
          <p:nvSpPr>
            <p:cNvPr id="10" name="AutoShape 4"/>
            <p:cNvSpPr>
              <a:spLocks noChangeArrowheads="1"/>
            </p:cNvSpPr>
            <p:nvPr/>
          </p:nvSpPr>
          <p:spPr bwMode="gray">
            <a:xfrm>
              <a:off x="3284033" y="2260555"/>
              <a:ext cx="4262478" cy="699547"/>
            </a:xfrm>
            <a:prstGeom prst="roundRect">
              <a:avLst>
                <a:gd name="adj" fmla="val 10889"/>
              </a:avLst>
            </a:prstGeom>
            <a:noFill/>
            <a:ln>
              <a:noFill/>
              <a:headEnd/>
              <a:tailEnd/>
            </a:ln>
          </p:spPr>
          <p:style>
            <a:lnRef idx="2">
              <a:schemeClr val="accent1"/>
            </a:lnRef>
            <a:fillRef idx="1">
              <a:schemeClr val="lt1"/>
            </a:fillRef>
            <a:effectRef idx="0">
              <a:schemeClr val="accent1"/>
            </a:effectRef>
            <a:fontRef idx="minor">
              <a:schemeClr val="dk1"/>
            </a:fontRef>
          </p:style>
          <p:txBody>
            <a:bodyPr wrap="none" anchor="ctr"/>
            <a:lstStyle/>
            <a:p>
              <a:pPr eaLnBrk="1" fontAlgn="auto" hangingPunct="1">
                <a:spcBef>
                  <a:spcPts val="0"/>
                </a:spcBef>
                <a:spcAft>
                  <a:spcPts val="0"/>
                </a:spcAft>
                <a:defRPr/>
              </a:pPr>
              <a:endParaRPr lang="zh-CN" altLang="en-US" sz="1600" b="1">
                <a:ln w="22225">
                  <a:solidFill>
                    <a:schemeClr val="bg1"/>
                  </a:solidFill>
                  <a:prstDash val="solid"/>
                </a:ln>
                <a:solidFill>
                  <a:schemeClr val="bg1"/>
                </a:solidFill>
              </a:endParaRPr>
            </a:p>
          </p:txBody>
        </p:sp>
        <p:sp>
          <p:nvSpPr>
            <p:cNvPr id="11" name="AutoShape 6"/>
            <p:cNvSpPr>
              <a:spLocks noChangeArrowheads="1"/>
            </p:cNvSpPr>
            <p:nvPr/>
          </p:nvSpPr>
          <p:spPr bwMode="gray">
            <a:xfrm>
              <a:off x="3344507" y="2309539"/>
              <a:ext cx="1077764" cy="556515"/>
            </a:xfrm>
            <a:prstGeom prst="roundRect">
              <a:avLst>
                <a:gd name="adj" fmla="val 11921"/>
              </a:avLst>
            </a:prstGeom>
            <a:solidFill>
              <a:srgbClr val="FA4453"/>
            </a:solidFill>
            <a:ln>
              <a:solidFill>
                <a:srgbClr val="FA4453"/>
              </a:solidFill>
              <a:headEnd/>
              <a:tailEnd/>
            </a:ln>
            <a:ex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sz="1600">
                <a:solidFill>
                  <a:srgbClr val="409130"/>
                </a:solidFill>
              </a:endParaRPr>
            </a:p>
          </p:txBody>
        </p:sp>
        <p:sp>
          <p:nvSpPr>
            <p:cNvPr id="12" name="Text Box 8"/>
            <p:cNvSpPr txBox="1">
              <a:spLocks noChangeArrowheads="1"/>
            </p:cNvSpPr>
            <p:nvPr/>
          </p:nvSpPr>
          <p:spPr bwMode="gray">
            <a:xfrm>
              <a:off x="3713654" y="2320253"/>
              <a:ext cx="350204" cy="4451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auto">
                <a:spcBef>
                  <a:spcPts val="0"/>
                </a:spcBef>
                <a:spcAft>
                  <a:spcPts val="0"/>
                </a:spcAft>
                <a:defRPr/>
              </a:pPr>
              <a:r>
                <a:rPr lang="en-US" altLang="zh-CN" sz="2400" dirty="0" smtClean="0">
                  <a:solidFill>
                    <a:srgbClr val="FFFFFF"/>
                  </a:solidFill>
                  <a:effectLst>
                    <a:outerShdw blurRad="38100" dist="38100" dir="2700000" algn="tl">
                      <a:srgbClr val="C0C0C0"/>
                    </a:outerShdw>
                  </a:effectLst>
                  <a:latin typeface="+mn-lt"/>
                  <a:ea typeface="+mn-ea"/>
                </a:rPr>
                <a:t>2</a:t>
              </a:r>
              <a:endParaRPr lang="en-US" altLang="zh-CN" sz="2400" dirty="0">
                <a:solidFill>
                  <a:srgbClr val="FFFFFF"/>
                </a:solidFill>
                <a:effectLst>
                  <a:outerShdw blurRad="38100" dist="38100" dir="2700000" algn="tl">
                    <a:srgbClr val="C0C0C0"/>
                  </a:outerShdw>
                </a:effectLst>
                <a:latin typeface="+mn-lt"/>
                <a:ea typeface="+mn-ea"/>
              </a:endParaRPr>
            </a:p>
          </p:txBody>
        </p:sp>
        <p:sp>
          <p:nvSpPr>
            <p:cNvPr id="3" name="文本框 2"/>
            <p:cNvSpPr txBox="1">
              <a:spLocks noChangeArrowheads="1"/>
            </p:cNvSpPr>
            <p:nvPr/>
          </p:nvSpPr>
          <p:spPr bwMode="auto">
            <a:xfrm>
              <a:off x="4729295" y="2260554"/>
              <a:ext cx="2510190" cy="56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b="1" dirty="0">
                  <a:solidFill>
                    <a:srgbClr val="FA4453"/>
                  </a:solidFill>
                  <a:latin typeface="微软雅黑" panose="020B0503020204020204" pitchFamily="34" charset="-122"/>
                  <a:ea typeface="微软雅黑" panose="020B0503020204020204" pitchFamily="34" charset="-122"/>
                </a:rPr>
                <a:t>优点缺点</a:t>
              </a:r>
            </a:p>
          </p:txBody>
        </p:sp>
      </p:grpSp>
    </p:spTree>
    <p:extLst>
      <p:ext uri="{BB962C8B-B14F-4D97-AF65-F5344CB8AC3E}">
        <p14:creationId xmlns:p14="http://schemas.microsoft.com/office/powerpoint/2010/main" val="1034368405"/>
      </p:ext>
    </p:extLst>
  </p:cSld>
  <p:clrMapOvr>
    <a:masterClrMapping/>
  </p:clrMapOvr>
  <p:transition>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2" name="组合 1"/>
          <p:cNvGrpSpPr/>
          <p:nvPr/>
        </p:nvGrpSpPr>
        <p:grpSpPr>
          <a:xfrm>
            <a:off x="1108869" y="1622378"/>
            <a:ext cx="2315267" cy="461665"/>
            <a:chOff x="1108869" y="1622378"/>
            <a:chExt cx="2315267" cy="461665"/>
          </a:xfrm>
        </p:grpSpPr>
        <p:sp>
          <p:nvSpPr>
            <p:cNvPr id="14" name="Text Box 2"/>
            <p:cNvSpPr txBox="1">
              <a:spLocks noChangeArrowheads="1"/>
            </p:cNvSpPr>
            <p:nvPr/>
          </p:nvSpPr>
          <p:spPr bwMode="auto">
            <a:xfrm>
              <a:off x="1533269" y="1622378"/>
              <a:ext cx="189086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smtClean="0">
                  <a:solidFill>
                    <a:srgbClr val="1F497D"/>
                  </a:solidFill>
                  <a:latin typeface="微软雅黑" panose="020B0503020204020204" pitchFamily="34" charset="-122"/>
                  <a:ea typeface="微软雅黑" panose="020B0503020204020204" pitchFamily="34" charset="-122"/>
                </a:rPr>
                <a:t>优点</a:t>
              </a:r>
              <a:endParaRPr kumimoji="1" lang="en-US" altLang="zh-CN" sz="2400" b="1" dirty="0">
                <a:solidFill>
                  <a:srgbClr val="1F497D"/>
                </a:solidFill>
                <a:latin typeface="微软雅黑" panose="020B0503020204020204" pitchFamily="34" charset="-122"/>
                <a:ea typeface="微软雅黑" panose="020B0503020204020204" pitchFamily="34" charset="-122"/>
              </a:endParaRPr>
            </a:p>
          </p:txBody>
        </p:sp>
        <p:sp>
          <p:nvSpPr>
            <p:cNvPr id="25"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1</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sp>
        <p:nvSpPr>
          <p:cNvPr id="27" name="Text Box 2"/>
          <p:cNvSpPr txBox="1">
            <a:spLocks noChangeArrowheads="1"/>
          </p:cNvSpPr>
          <p:nvPr/>
        </p:nvSpPr>
        <p:spPr bwMode="auto">
          <a:xfrm>
            <a:off x="5164034" y="2510543"/>
            <a:ext cx="5981044" cy="29731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L="342900" indent="-342900" algn="just">
              <a:lnSpc>
                <a:spcPct val="130000"/>
              </a:lnSpc>
              <a:buFont typeface="+mj-ea"/>
              <a:buAutoNum type="circleNumDbPlain"/>
            </a:pPr>
            <a:r>
              <a:rPr kumimoji="1" lang="zh-CN" altLang="en-US" b="1" dirty="0">
                <a:solidFill>
                  <a:srgbClr val="1F497D"/>
                </a:solidFill>
                <a:latin typeface="微软雅黑" panose="020B0503020204020204" pitchFamily="34" charset="-122"/>
                <a:ea typeface="微软雅黑" panose="020B0503020204020204" pitchFamily="34" charset="-122"/>
              </a:rPr>
              <a:t>微创</a:t>
            </a:r>
            <a:r>
              <a:rPr kumimoji="1" lang="zh-CN" altLang="en-US" b="1" dirty="0" smtClean="0">
                <a:solidFill>
                  <a:srgbClr val="1F497D"/>
                </a:solidFill>
                <a:latin typeface="微软雅黑" panose="020B0503020204020204" pitchFamily="34" charset="-122"/>
                <a:ea typeface="微软雅黑" panose="020B0503020204020204" pitchFamily="34" charset="-122"/>
              </a:rPr>
              <a:t>性 </a:t>
            </a:r>
            <a:r>
              <a:rPr kumimoji="1" lang="zh-CN" altLang="en-US" dirty="0" smtClean="0">
                <a:solidFill>
                  <a:srgbClr val="1F497D"/>
                </a:solidFill>
                <a:latin typeface="微软雅黑" panose="020B0503020204020204" pitchFamily="34" charset="-122"/>
                <a:ea typeface="微软雅黑" panose="020B0503020204020204" pitchFamily="34" charset="-122"/>
              </a:rPr>
              <a:t>达芬奇</a:t>
            </a:r>
            <a:r>
              <a:rPr kumimoji="1" lang="zh-CN" altLang="en-US" dirty="0">
                <a:solidFill>
                  <a:srgbClr val="1F497D"/>
                </a:solidFill>
                <a:latin typeface="微软雅黑" panose="020B0503020204020204" pitchFamily="34" charset="-122"/>
                <a:ea typeface="微软雅黑" panose="020B0503020204020204" pitchFamily="34" charset="-122"/>
              </a:rPr>
              <a:t>手术机器人的出现结束了开放性手术的</a:t>
            </a:r>
            <a:r>
              <a:rPr kumimoji="1" lang="zh-CN" altLang="en-US" dirty="0" smtClean="0">
                <a:solidFill>
                  <a:srgbClr val="1F497D"/>
                </a:solidFill>
                <a:latin typeface="微软雅黑" panose="020B0503020204020204" pitchFamily="34" charset="-122"/>
                <a:ea typeface="微软雅黑" panose="020B0503020204020204" pitchFamily="34" charset="-122"/>
              </a:rPr>
              <a:t>时代，它</a:t>
            </a:r>
            <a:r>
              <a:rPr kumimoji="1" lang="zh-CN" altLang="en-US" dirty="0">
                <a:solidFill>
                  <a:srgbClr val="1F497D"/>
                </a:solidFill>
                <a:latin typeface="微软雅黑" panose="020B0503020204020204" pitchFamily="34" charset="-122"/>
                <a:ea typeface="微软雅黑" panose="020B0503020204020204" pitchFamily="34" charset="-122"/>
              </a:rPr>
              <a:t>的最小创口只需要</a:t>
            </a:r>
            <a:r>
              <a:rPr kumimoji="1" lang="en-US" altLang="zh-CN" dirty="0" smtClean="0">
                <a:solidFill>
                  <a:srgbClr val="1F497D"/>
                </a:solidFill>
                <a:latin typeface="微软雅黑" panose="020B0503020204020204" pitchFamily="34" charset="-122"/>
                <a:ea typeface="微软雅黑" panose="020B0503020204020204" pitchFamily="34" charset="-122"/>
              </a:rPr>
              <a:t>1cm</a:t>
            </a:r>
            <a:r>
              <a:rPr kumimoji="1" lang="zh-CN" altLang="en-US" dirty="0" smtClean="0">
                <a:solidFill>
                  <a:srgbClr val="1F497D"/>
                </a:solidFill>
                <a:latin typeface="微软雅黑" panose="020B0503020204020204" pitchFamily="34" charset="-122"/>
                <a:ea typeface="微软雅黑" panose="020B0503020204020204" pitchFamily="34" charset="-122"/>
              </a:rPr>
              <a:t>，目前</a:t>
            </a:r>
            <a:r>
              <a:rPr kumimoji="1" lang="zh-CN" altLang="en-US" dirty="0">
                <a:solidFill>
                  <a:srgbClr val="1F497D"/>
                </a:solidFill>
                <a:latin typeface="微软雅黑" panose="020B0503020204020204" pitchFamily="34" charset="-122"/>
                <a:ea typeface="微软雅黑" panose="020B0503020204020204" pitchFamily="34" charset="-122"/>
              </a:rPr>
              <a:t>所使用的第二代机器人系统已经配备了</a:t>
            </a:r>
            <a:r>
              <a:rPr kumimoji="1" lang="en-US" altLang="zh-CN" dirty="0">
                <a:solidFill>
                  <a:srgbClr val="1F497D"/>
                </a:solidFill>
                <a:latin typeface="微软雅黑" panose="020B0503020204020204" pitchFamily="34" charset="-122"/>
                <a:ea typeface="微软雅黑" panose="020B0503020204020204" pitchFamily="34" charset="-122"/>
              </a:rPr>
              <a:t>5mm</a:t>
            </a:r>
            <a:r>
              <a:rPr kumimoji="1" lang="zh-CN" altLang="en-US" dirty="0">
                <a:solidFill>
                  <a:srgbClr val="1F497D"/>
                </a:solidFill>
                <a:latin typeface="微软雅黑" panose="020B0503020204020204" pitchFamily="34" charset="-122"/>
                <a:ea typeface="微软雅黑" panose="020B0503020204020204" pitchFamily="34" charset="-122"/>
              </a:rPr>
              <a:t>的操作器械，正在研制的新一代的机械臂将进一步</a:t>
            </a:r>
            <a:r>
              <a:rPr kumimoji="1" lang="zh-CN" altLang="en-US" dirty="0" smtClean="0">
                <a:solidFill>
                  <a:srgbClr val="1F497D"/>
                </a:solidFill>
                <a:latin typeface="微软雅黑" panose="020B0503020204020204" pitchFamily="34" charset="-122"/>
                <a:ea typeface="微软雅黑" panose="020B0503020204020204" pitchFamily="34" charset="-122"/>
              </a:rPr>
              <a:t>减小；使医生手术时具有更</a:t>
            </a:r>
            <a:r>
              <a:rPr kumimoji="1" lang="zh-CN" altLang="en-US" dirty="0">
                <a:solidFill>
                  <a:srgbClr val="1F497D"/>
                </a:solidFill>
                <a:latin typeface="微软雅黑" panose="020B0503020204020204" pitchFamily="34" charset="-122"/>
                <a:ea typeface="微软雅黑" panose="020B0503020204020204" pitchFamily="34" charset="-122"/>
              </a:rPr>
              <a:t>高的灵活度和舒适度。</a:t>
            </a:r>
            <a:endParaRPr kumimoji="1" lang="en-US" altLang="zh-CN" dirty="0">
              <a:solidFill>
                <a:srgbClr val="1F497D"/>
              </a:solidFill>
              <a:latin typeface="微软雅黑" panose="020B0503020204020204" pitchFamily="34" charset="-122"/>
              <a:ea typeface="微软雅黑" panose="020B0503020204020204" pitchFamily="34" charset="-122"/>
            </a:endParaRPr>
          </a:p>
          <a:p>
            <a:pPr marL="342900" indent="-342900" algn="just">
              <a:lnSpc>
                <a:spcPct val="130000"/>
              </a:lnSpc>
              <a:buFont typeface="+mj-ea"/>
              <a:buAutoNum type="circleNumDbPlain"/>
            </a:pPr>
            <a:r>
              <a:rPr kumimoji="1" lang="zh-CN" altLang="en-US" b="1" dirty="0">
                <a:solidFill>
                  <a:srgbClr val="1F497D"/>
                </a:solidFill>
                <a:latin typeface="微软雅黑" panose="020B0503020204020204" pitchFamily="34" charset="-122"/>
                <a:ea typeface="微软雅黑" panose="020B0503020204020204" pitchFamily="34" charset="-122"/>
              </a:rPr>
              <a:t>患者术</a:t>
            </a:r>
            <a:r>
              <a:rPr kumimoji="1" lang="zh-CN" altLang="en-US" b="1" dirty="0" smtClean="0">
                <a:solidFill>
                  <a:srgbClr val="1F497D"/>
                </a:solidFill>
                <a:latin typeface="微软雅黑" panose="020B0503020204020204" pitchFamily="34" charset="-122"/>
                <a:ea typeface="微软雅黑" panose="020B0503020204020204" pitchFamily="34" charset="-122"/>
              </a:rPr>
              <a:t>后恢复好 </a:t>
            </a:r>
            <a:r>
              <a:rPr kumimoji="1" lang="zh-CN" altLang="en-US" dirty="0" smtClean="0">
                <a:solidFill>
                  <a:srgbClr val="1F497D"/>
                </a:solidFill>
                <a:latin typeface="微软雅黑" panose="020B0503020204020204" pitchFamily="34" charset="-122"/>
                <a:ea typeface="微软雅黑" panose="020B0503020204020204" pitchFamily="34" charset="-122"/>
              </a:rPr>
              <a:t>疼痛</a:t>
            </a:r>
            <a:r>
              <a:rPr kumimoji="1" lang="zh-CN" altLang="en-US" dirty="0">
                <a:solidFill>
                  <a:srgbClr val="1F497D"/>
                </a:solidFill>
                <a:latin typeface="微软雅黑" panose="020B0503020204020204" pitchFamily="34" charset="-122"/>
                <a:ea typeface="微软雅黑" panose="020B0503020204020204" pitchFamily="34" charset="-122"/>
              </a:rPr>
              <a:t>减轻、恢复快、住院时间短，输血概率降低。另外由于病人体内完全由器械</a:t>
            </a:r>
            <a:r>
              <a:rPr kumimoji="1" lang="zh-CN" altLang="en-US" dirty="0" smtClean="0">
                <a:solidFill>
                  <a:srgbClr val="1F497D"/>
                </a:solidFill>
                <a:latin typeface="微软雅黑" panose="020B0503020204020204" pitchFamily="34" charset="-122"/>
                <a:ea typeface="微软雅黑" panose="020B0503020204020204" pitchFamily="34" charset="-122"/>
              </a:rPr>
              <a:t>操作，使得</a:t>
            </a:r>
            <a:r>
              <a:rPr kumimoji="1" lang="zh-CN" altLang="en-US" dirty="0">
                <a:solidFill>
                  <a:srgbClr val="1F497D"/>
                </a:solidFill>
                <a:latin typeface="微软雅黑" panose="020B0503020204020204" pitchFamily="34" charset="-122"/>
                <a:ea typeface="微软雅黑" panose="020B0503020204020204" pitchFamily="34" charset="-122"/>
              </a:rPr>
              <a:t>术后感染的风险几乎降到零</a:t>
            </a:r>
            <a:r>
              <a:rPr kumimoji="1" lang="zh-CN" altLang="en-US" dirty="0" smtClean="0">
                <a:solidFill>
                  <a:srgbClr val="1F497D"/>
                </a:solidFill>
                <a:latin typeface="微软雅黑" panose="020B0503020204020204" pitchFamily="34" charset="-122"/>
                <a:ea typeface="微软雅黑" panose="020B0503020204020204" pitchFamily="34" charset="-122"/>
              </a:rPr>
              <a:t>。</a:t>
            </a:r>
            <a:endParaRPr kumimoji="1" lang="en-US" altLang="zh-CN" dirty="0">
              <a:solidFill>
                <a:srgbClr val="1F497D"/>
              </a:solidFill>
              <a:latin typeface="微软雅黑" panose="020B0503020204020204" pitchFamily="34" charset="-122"/>
              <a:ea typeface="微软雅黑" panose="020B0503020204020204" pitchFamily="34" charset="-122"/>
            </a:endParaRPr>
          </a:p>
        </p:txBody>
      </p:sp>
      <p:sp>
        <p:nvSpPr>
          <p:cNvPr id="17" name="TextBox 37"/>
          <p:cNvSpPr txBox="1">
            <a:spLocks noChangeArrowheads="1"/>
          </p:cNvSpPr>
          <p:nvPr/>
        </p:nvSpPr>
        <p:spPr bwMode="auto">
          <a:xfrm>
            <a:off x="1533267" y="815839"/>
            <a:ext cx="210354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b="1" dirty="0">
                <a:solidFill>
                  <a:srgbClr val="1F497D"/>
                </a:solidFill>
                <a:latin typeface="微软雅黑" panose="020B0503020204020204" pitchFamily="34" charset="-122"/>
                <a:ea typeface="微软雅黑" panose="020B0503020204020204" pitchFamily="34" charset="-122"/>
              </a:rPr>
              <a:t>优点缺点</a:t>
            </a:r>
          </a:p>
        </p:txBody>
      </p:sp>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7066" t="399" r="13078" b="4809"/>
          <a:stretch/>
        </p:blipFill>
        <p:spPr>
          <a:xfrm>
            <a:off x="549275" y="2305807"/>
            <a:ext cx="4274425" cy="3382594"/>
          </a:xfrm>
          <a:prstGeom prst="rect">
            <a:avLst/>
          </a:prstGeom>
          <a:ln>
            <a:noFill/>
          </a:ln>
          <a:effectLst>
            <a:softEdge rad="112500"/>
          </a:effectLst>
        </p:spPr>
      </p:pic>
    </p:spTree>
    <p:extLst>
      <p:ext uri="{BB962C8B-B14F-4D97-AF65-F5344CB8AC3E}">
        <p14:creationId xmlns:p14="http://schemas.microsoft.com/office/powerpoint/2010/main" val="3726291581"/>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childTnLst>
                          </p:cTn>
                        </p:par>
                        <p:par>
                          <p:cTn id="8" fill="hold">
                            <p:stCondLst>
                              <p:cond delay="250"/>
                            </p:stCondLst>
                            <p:childTnLst>
                              <p:par>
                                <p:cTn id="9" presetID="22" presetClass="entr" presetSubtype="1"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up)">
                                      <p:cBhvr>
                                        <p:cTn id="11" dur="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2" name="组合 1"/>
          <p:cNvGrpSpPr/>
          <p:nvPr/>
        </p:nvGrpSpPr>
        <p:grpSpPr>
          <a:xfrm>
            <a:off x="1108869" y="1622378"/>
            <a:ext cx="2315267" cy="461665"/>
            <a:chOff x="1108869" y="1622378"/>
            <a:chExt cx="2315267" cy="461665"/>
          </a:xfrm>
        </p:grpSpPr>
        <p:sp>
          <p:nvSpPr>
            <p:cNvPr id="14" name="Text Box 2"/>
            <p:cNvSpPr txBox="1">
              <a:spLocks noChangeArrowheads="1"/>
            </p:cNvSpPr>
            <p:nvPr/>
          </p:nvSpPr>
          <p:spPr bwMode="auto">
            <a:xfrm>
              <a:off x="1533269" y="1622378"/>
              <a:ext cx="189086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smtClean="0">
                  <a:solidFill>
                    <a:srgbClr val="1F497D"/>
                  </a:solidFill>
                  <a:latin typeface="微软雅黑" panose="020B0503020204020204" pitchFamily="34" charset="-122"/>
                  <a:ea typeface="微软雅黑" panose="020B0503020204020204" pitchFamily="34" charset="-122"/>
                </a:rPr>
                <a:t>优点</a:t>
              </a:r>
              <a:endParaRPr kumimoji="1" lang="en-US" altLang="zh-CN" sz="2400" b="1" dirty="0">
                <a:solidFill>
                  <a:srgbClr val="1F497D"/>
                </a:solidFill>
                <a:latin typeface="微软雅黑" panose="020B0503020204020204" pitchFamily="34" charset="-122"/>
                <a:ea typeface="微软雅黑" panose="020B0503020204020204" pitchFamily="34" charset="-122"/>
              </a:endParaRPr>
            </a:p>
          </p:txBody>
        </p:sp>
        <p:sp>
          <p:nvSpPr>
            <p:cNvPr id="25"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1</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sp>
        <p:nvSpPr>
          <p:cNvPr id="27" name="Text Box 2"/>
          <p:cNvSpPr txBox="1">
            <a:spLocks noChangeArrowheads="1"/>
          </p:cNvSpPr>
          <p:nvPr/>
        </p:nvSpPr>
        <p:spPr bwMode="auto">
          <a:xfrm>
            <a:off x="1244600" y="2731574"/>
            <a:ext cx="5252173" cy="22529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L="342900" indent="-342900" algn="just">
              <a:lnSpc>
                <a:spcPct val="130000"/>
              </a:lnSpc>
              <a:buFont typeface="+mj-ea"/>
              <a:buAutoNum type="circleNumDbPlain" startAt="3"/>
            </a:pPr>
            <a:r>
              <a:rPr kumimoji="1" lang="zh-CN" altLang="en-US" b="1" dirty="0" smtClean="0">
                <a:solidFill>
                  <a:srgbClr val="1F497D"/>
                </a:solidFill>
                <a:latin typeface="微软雅黑" panose="020B0503020204020204" pitchFamily="34" charset="-122"/>
                <a:ea typeface="微软雅黑" panose="020B0503020204020204" pitchFamily="34" charset="-122"/>
              </a:rPr>
              <a:t>安全稳定性 </a:t>
            </a:r>
            <a:r>
              <a:rPr kumimoji="1" lang="zh-CN" altLang="en-US" dirty="0" smtClean="0">
                <a:solidFill>
                  <a:srgbClr val="1F497D"/>
                </a:solidFill>
                <a:latin typeface="微软雅黑" panose="020B0503020204020204" pitchFamily="34" charset="-122"/>
                <a:ea typeface="微软雅黑" panose="020B0503020204020204" pitchFamily="34" charset="-122"/>
              </a:rPr>
              <a:t>达芬奇</a:t>
            </a:r>
            <a:r>
              <a:rPr kumimoji="1" lang="zh-CN" altLang="en-US" dirty="0">
                <a:solidFill>
                  <a:srgbClr val="1F497D"/>
                </a:solidFill>
                <a:latin typeface="微软雅黑" panose="020B0503020204020204" pitchFamily="34" charset="-122"/>
                <a:ea typeface="微软雅黑" panose="020B0503020204020204" pitchFamily="34" charset="-122"/>
              </a:rPr>
              <a:t>手术机器人会根据主刀医生的命令严格执行</a:t>
            </a:r>
            <a:r>
              <a:rPr kumimoji="1" lang="zh-CN" altLang="en-US" dirty="0" smtClean="0">
                <a:solidFill>
                  <a:srgbClr val="1F497D"/>
                </a:solidFill>
                <a:latin typeface="微软雅黑" panose="020B0503020204020204" pitchFamily="34" charset="-122"/>
                <a:ea typeface="微软雅黑" panose="020B0503020204020204" pitchFamily="34" charset="-122"/>
              </a:rPr>
              <a:t>工作，机器人</a:t>
            </a:r>
            <a:r>
              <a:rPr kumimoji="1" lang="zh-CN" altLang="en-US" dirty="0">
                <a:solidFill>
                  <a:srgbClr val="1F497D"/>
                </a:solidFill>
                <a:latin typeface="微软雅黑" panose="020B0503020204020204" pitchFamily="34" charset="-122"/>
                <a:ea typeface="微软雅黑" panose="020B0503020204020204" pitchFamily="34" charset="-122"/>
              </a:rPr>
              <a:t>借助计算机系统能将生理震颤减小到</a:t>
            </a:r>
            <a:r>
              <a:rPr kumimoji="1" lang="zh-CN" altLang="en-US" dirty="0" smtClean="0">
                <a:solidFill>
                  <a:srgbClr val="1F497D"/>
                </a:solidFill>
                <a:latin typeface="微软雅黑" panose="020B0503020204020204" pitchFamily="34" charset="-122"/>
                <a:ea typeface="微软雅黑" panose="020B0503020204020204" pitchFamily="34" charset="-122"/>
              </a:rPr>
              <a:t>最低，使得</a:t>
            </a:r>
            <a:r>
              <a:rPr kumimoji="1" lang="zh-CN" altLang="en-US" dirty="0">
                <a:solidFill>
                  <a:srgbClr val="1F497D"/>
                </a:solidFill>
                <a:latin typeface="微软雅黑" panose="020B0503020204020204" pitchFamily="34" charset="-122"/>
                <a:ea typeface="微软雅黑" panose="020B0503020204020204" pitchFamily="34" charset="-122"/>
              </a:rPr>
              <a:t>在进行血管复杂、空间狭小的手术</a:t>
            </a:r>
            <a:r>
              <a:rPr kumimoji="1" lang="zh-CN" altLang="en-US" dirty="0" smtClean="0">
                <a:solidFill>
                  <a:srgbClr val="1F497D"/>
                </a:solidFill>
                <a:latin typeface="微软雅黑" panose="020B0503020204020204" pitchFamily="34" charset="-122"/>
                <a:ea typeface="微软雅黑" panose="020B0503020204020204" pitchFamily="34" charset="-122"/>
              </a:rPr>
              <a:t>时，机器人</a:t>
            </a:r>
            <a:r>
              <a:rPr kumimoji="1" lang="zh-CN" altLang="en-US" dirty="0">
                <a:solidFill>
                  <a:srgbClr val="1F497D"/>
                </a:solidFill>
                <a:latin typeface="微软雅黑" panose="020B0503020204020204" pitchFamily="34" charset="-122"/>
                <a:ea typeface="微软雅黑" panose="020B0503020204020204" pitchFamily="34" charset="-122"/>
              </a:rPr>
              <a:t>的机械手会精准的到达操纵者所要去的</a:t>
            </a:r>
            <a:r>
              <a:rPr kumimoji="1" lang="zh-CN" altLang="en-US" dirty="0" smtClean="0">
                <a:solidFill>
                  <a:srgbClr val="1F497D"/>
                </a:solidFill>
                <a:latin typeface="微软雅黑" panose="020B0503020204020204" pitchFamily="34" charset="-122"/>
                <a:ea typeface="微软雅黑" panose="020B0503020204020204" pitchFamily="34" charset="-122"/>
              </a:rPr>
              <a:t>地方，并且</a:t>
            </a:r>
            <a:r>
              <a:rPr kumimoji="1" lang="zh-CN" altLang="en-US" dirty="0">
                <a:solidFill>
                  <a:srgbClr val="1F497D"/>
                </a:solidFill>
                <a:latin typeface="微软雅黑" panose="020B0503020204020204" pitchFamily="34" charset="-122"/>
                <a:ea typeface="微软雅黑" panose="020B0503020204020204" pitchFamily="34" charset="-122"/>
              </a:rPr>
              <a:t>角度</a:t>
            </a:r>
            <a:r>
              <a:rPr kumimoji="1" lang="zh-CN" altLang="en-US" dirty="0" smtClean="0">
                <a:solidFill>
                  <a:srgbClr val="1F497D"/>
                </a:solidFill>
                <a:latin typeface="微软雅黑" panose="020B0503020204020204" pitchFamily="34" charset="-122"/>
                <a:ea typeface="微软雅黑" panose="020B0503020204020204" pitchFamily="34" charset="-122"/>
              </a:rPr>
              <a:t>灵活，优势</a:t>
            </a:r>
            <a:r>
              <a:rPr kumimoji="1" lang="zh-CN" altLang="en-US" dirty="0">
                <a:solidFill>
                  <a:srgbClr val="1F497D"/>
                </a:solidFill>
                <a:latin typeface="微软雅黑" panose="020B0503020204020204" pitchFamily="34" charset="-122"/>
                <a:ea typeface="微软雅黑" panose="020B0503020204020204" pitchFamily="34" charset="-122"/>
              </a:rPr>
              <a:t>明显</a:t>
            </a:r>
            <a:r>
              <a:rPr kumimoji="1" lang="zh-CN" altLang="en-US" dirty="0" smtClean="0">
                <a:solidFill>
                  <a:srgbClr val="1F497D"/>
                </a:solidFill>
                <a:latin typeface="微软雅黑" panose="020B0503020204020204" pitchFamily="34" charset="-122"/>
                <a:ea typeface="微软雅黑" panose="020B0503020204020204" pitchFamily="34" charset="-122"/>
              </a:rPr>
              <a:t>。</a:t>
            </a:r>
            <a:endParaRPr kumimoji="1" lang="zh-CN" altLang="en-US" dirty="0">
              <a:solidFill>
                <a:srgbClr val="1F497D"/>
              </a:solidFill>
              <a:latin typeface="微软雅黑" panose="020B0503020204020204" pitchFamily="34" charset="-122"/>
              <a:ea typeface="微软雅黑" panose="020B0503020204020204" pitchFamily="34" charset="-122"/>
            </a:endParaRPr>
          </a:p>
        </p:txBody>
      </p:sp>
      <p:sp>
        <p:nvSpPr>
          <p:cNvPr id="17" name="TextBox 37"/>
          <p:cNvSpPr txBox="1">
            <a:spLocks noChangeArrowheads="1"/>
          </p:cNvSpPr>
          <p:nvPr/>
        </p:nvSpPr>
        <p:spPr bwMode="auto">
          <a:xfrm>
            <a:off x="1533267" y="815839"/>
            <a:ext cx="210354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b="1" dirty="0">
                <a:solidFill>
                  <a:srgbClr val="1F497D"/>
                </a:solidFill>
                <a:latin typeface="微软雅黑" panose="020B0503020204020204" pitchFamily="34" charset="-122"/>
                <a:ea typeface="微软雅黑" panose="020B0503020204020204" pitchFamily="34" charset="-122"/>
              </a:rPr>
              <a:t>优点缺点</a:t>
            </a:r>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72051" y="2213042"/>
            <a:ext cx="3190291" cy="3588204"/>
          </a:xfrm>
          <a:prstGeom prst="rect">
            <a:avLst/>
          </a:prstGeom>
          <a:ln>
            <a:noFill/>
          </a:ln>
          <a:effectLst>
            <a:softEdge rad="112500"/>
          </a:effectLst>
        </p:spPr>
      </p:pic>
    </p:spTree>
    <p:extLst>
      <p:ext uri="{BB962C8B-B14F-4D97-AF65-F5344CB8AC3E}">
        <p14:creationId xmlns:p14="http://schemas.microsoft.com/office/powerpoint/2010/main" val="4219790484"/>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2" name="组合 1"/>
          <p:cNvGrpSpPr/>
          <p:nvPr/>
        </p:nvGrpSpPr>
        <p:grpSpPr>
          <a:xfrm>
            <a:off x="1108869" y="1622378"/>
            <a:ext cx="2315267" cy="461665"/>
            <a:chOff x="1108869" y="1622378"/>
            <a:chExt cx="2315267" cy="461665"/>
          </a:xfrm>
        </p:grpSpPr>
        <p:sp>
          <p:nvSpPr>
            <p:cNvPr id="14" name="Text Box 2"/>
            <p:cNvSpPr txBox="1">
              <a:spLocks noChangeArrowheads="1"/>
            </p:cNvSpPr>
            <p:nvPr/>
          </p:nvSpPr>
          <p:spPr bwMode="auto">
            <a:xfrm>
              <a:off x="1533269" y="1622378"/>
              <a:ext cx="189086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smtClean="0">
                  <a:solidFill>
                    <a:srgbClr val="1F497D"/>
                  </a:solidFill>
                  <a:latin typeface="微软雅黑" panose="020B0503020204020204" pitchFamily="34" charset="-122"/>
                  <a:ea typeface="微软雅黑" panose="020B0503020204020204" pitchFamily="34" charset="-122"/>
                </a:rPr>
                <a:t>优点</a:t>
              </a:r>
              <a:endParaRPr kumimoji="1" lang="en-US" altLang="zh-CN" sz="2400" b="1" dirty="0">
                <a:solidFill>
                  <a:srgbClr val="1F497D"/>
                </a:solidFill>
                <a:latin typeface="微软雅黑" panose="020B0503020204020204" pitchFamily="34" charset="-122"/>
                <a:ea typeface="微软雅黑" panose="020B0503020204020204" pitchFamily="34" charset="-122"/>
              </a:endParaRPr>
            </a:p>
          </p:txBody>
        </p:sp>
        <p:sp>
          <p:nvSpPr>
            <p:cNvPr id="25"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1</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sp>
        <p:nvSpPr>
          <p:cNvPr id="27" name="Text Box 2"/>
          <p:cNvSpPr txBox="1">
            <a:spLocks noChangeArrowheads="1"/>
          </p:cNvSpPr>
          <p:nvPr/>
        </p:nvSpPr>
        <p:spPr bwMode="auto">
          <a:xfrm>
            <a:off x="5167242" y="2680452"/>
            <a:ext cx="4798392" cy="18928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L="342900" indent="-342900" algn="just">
              <a:lnSpc>
                <a:spcPct val="130000"/>
              </a:lnSpc>
              <a:buFont typeface="+mj-ea"/>
              <a:buAutoNum type="circleNumDbPlain" startAt="4"/>
            </a:pPr>
            <a:r>
              <a:rPr kumimoji="1" lang="zh-CN" altLang="en-US" b="1" dirty="0" smtClean="0">
                <a:solidFill>
                  <a:srgbClr val="1F497D"/>
                </a:solidFill>
                <a:latin typeface="微软雅黑" panose="020B0503020204020204" pitchFamily="34" charset="-122"/>
                <a:ea typeface="微软雅黑" panose="020B0503020204020204" pitchFamily="34" charset="-122"/>
              </a:rPr>
              <a:t>清晰精确性 </a:t>
            </a:r>
            <a:r>
              <a:rPr kumimoji="1" lang="zh-CN" altLang="en-US" dirty="0" smtClean="0">
                <a:solidFill>
                  <a:srgbClr val="1F497D"/>
                </a:solidFill>
                <a:latin typeface="微软雅黑" panose="020B0503020204020204" pitchFamily="34" charset="-122"/>
                <a:ea typeface="微软雅黑" panose="020B0503020204020204" pitchFamily="34" charset="-122"/>
              </a:rPr>
              <a:t>借助</a:t>
            </a:r>
            <a:r>
              <a:rPr kumimoji="1" lang="zh-CN" altLang="en-US" dirty="0">
                <a:solidFill>
                  <a:srgbClr val="1F497D"/>
                </a:solidFill>
                <a:latin typeface="微软雅黑" panose="020B0503020204020204" pitchFamily="34" charset="-122"/>
                <a:ea typeface="微软雅黑" panose="020B0503020204020204" pitchFamily="34" charset="-122"/>
              </a:rPr>
              <a:t>高清摄像头和三维影像成像</a:t>
            </a:r>
            <a:r>
              <a:rPr kumimoji="1" lang="zh-CN" altLang="en-US" dirty="0" smtClean="0">
                <a:solidFill>
                  <a:srgbClr val="1F497D"/>
                </a:solidFill>
                <a:latin typeface="微软雅黑" panose="020B0503020204020204" pitchFamily="34" charset="-122"/>
                <a:ea typeface="微软雅黑" panose="020B0503020204020204" pitchFamily="34" charset="-122"/>
              </a:rPr>
              <a:t>系统，在</a:t>
            </a:r>
            <a:r>
              <a:rPr kumimoji="1" lang="zh-CN" altLang="en-US" dirty="0">
                <a:solidFill>
                  <a:srgbClr val="1F497D"/>
                </a:solidFill>
                <a:latin typeface="微软雅黑" panose="020B0503020204020204" pitchFamily="34" charset="-122"/>
                <a:ea typeface="微软雅黑" panose="020B0503020204020204" pitchFamily="34" charset="-122"/>
              </a:rPr>
              <a:t>多个摄像机的视野</a:t>
            </a:r>
            <a:r>
              <a:rPr kumimoji="1" lang="zh-CN" altLang="en-US" dirty="0" smtClean="0">
                <a:solidFill>
                  <a:srgbClr val="1F497D"/>
                </a:solidFill>
                <a:latin typeface="微软雅黑" panose="020B0503020204020204" pitchFamily="34" charset="-122"/>
                <a:ea typeface="微软雅黑" panose="020B0503020204020204" pitchFamily="34" charset="-122"/>
              </a:rPr>
              <a:t>中，医生</a:t>
            </a:r>
            <a:r>
              <a:rPr kumimoji="1" lang="zh-CN" altLang="en-US" dirty="0">
                <a:solidFill>
                  <a:srgbClr val="1F497D"/>
                </a:solidFill>
                <a:latin typeface="微软雅黑" panose="020B0503020204020204" pitchFamily="34" charset="-122"/>
                <a:ea typeface="微软雅黑" panose="020B0503020204020204" pitchFamily="34" charset="-122"/>
              </a:rPr>
              <a:t>可以更清新的看到手术部位的具体</a:t>
            </a:r>
            <a:r>
              <a:rPr kumimoji="1" lang="zh-CN" altLang="en-US" dirty="0" smtClean="0">
                <a:solidFill>
                  <a:srgbClr val="1F497D"/>
                </a:solidFill>
                <a:latin typeface="微软雅黑" panose="020B0503020204020204" pitchFamily="34" charset="-122"/>
                <a:ea typeface="微软雅黑" panose="020B0503020204020204" pitchFamily="34" charset="-122"/>
              </a:rPr>
              <a:t>情况，以此</a:t>
            </a:r>
            <a:r>
              <a:rPr kumimoji="1" lang="zh-CN" altLang="en-US" dirty="0">
                <a:solidFill>
                  <a:srgbClr val="1F497D"/>
                </a:solidFill>
                <a:latin typeface="微软雅黑" panose="020B0503020204020204" pitchFamily="34" charset="-122"/>
                <a:ea typeface="微软雅黑" panose="020B0503020204020204" pitchFamily="34" charset="-122"/>
              </a:rPr>
              <a:t>做出明确的</a:t>
            </a:r>
            <a:r>
              <a:rPr kumimoji="1" lang="zh-CN" altLang="en-US" dirty="0" smtClean="0">
                <a:solidFill>
                  <a:srgbClr val="1F497D"/>
                </a:solidFill>
                <a:latin typeface="微软雅黑" panose="020B0503020204020204" pitchFamily="34" charset="-122"/>
                <a:ea typeface="微软雅黑" panose="020B0503020204020204" pitchFamily="34" charset="-122"/>
              </a:rPr>
              <a:t>判断，提高</a:t>
            </a:r>
            <a:r>
              <a:rPr kumimoji="1" lang="zh-CN" altLang="en-US" dirty="0">
                <a:solidFill>
                  <a:srgbClr val="1F497D"/>
                </a:solidFill>
                <a:latin typeface="微软雅黑" panose="020B0503020204020204" pitchFamily="34" charset="-122"/>
                <a:ea typeface="微软雅黑" panose="020B0503020204020204" pitchFamily="34" charset="-122"/>
              </a:rPr>
              <a:t>了手术的成功率和精细程度。</a:t>
            </a:r>
          </a:p>
        </p:txBody>
      </p:sp>
      <p:sp>
        <p:nvSpPr>
          <p:cNvPr id="17" name="TextBox 37"/>
          <p:cNvSpPr txBox="1">
            <a:spLocks noChangeArrowheads="1"/>
          </p:cNvSpPr>
          <p:nvPr/>
        </p:nvSpPr>
        <p:spPr bwMode="auto">
          <a:xfrm>
            <a:off x="1533267" y="815839"/>
            <a:ext cx="210354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b="1" dirty="0">
                <a:solidFill>
                  <a:srgbClr val="1F497D"/>
                </a:solidFill>
                <a:latin typeface="微软雅黑" panose="020B0503020204020204" pitchFamily="34" charset="-122"/>
                <a:ea typeface="微软雅黑" panose="020B0503020204020204" pitchFamily="34" charset="-122"/>
              </a:rPr>
              <a:t>优点缺点</a:t>
            </a:r>
          </a:p>
        </p:txBody>
      </p:sp>
      <p:pic>
        <p:nvPicPr>
          <p:cNvPr id="9" name="图片 8"/>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4995"/>
          <a:stretch/>
        </p:blipFill>
        <p:spPr>
          <a:xfrm>
            <a:off x="-1" y="3778653"/>
            <a:ext cx="4651513" cy="3079347"/>
          </a:xfrm>
          <a:prstGeom prst="rect">
            <a:avLst/>
          </a:prstGeom>
        </p:spPr>
      </p:pic>
    </p:spTree>
    <p:extLst>
      <p:ext uri="{BB962C8B-B14F-4D97-AF65-F5344CB8AC3E}">
        <p14:creationId xmlns:p14="http://schemas.microsoft.com/office/powerpoint/2010/main" val="152381910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2" name="组合 1"/>
          <p:cNvGrpSpPr/>
          <p:nvPr/>
        </p:nvGrpSpPr>
        <p:grpSpPr>
          <a:xfrm>
            <a:off x="1108869" y="1622378"/>
            <a:ext cx="2315267" cy="461665"/>
            <a:chOff x="1108869" y="1622378"/>
            <a:chExt cx="2315267" cy="461665"/>
          </a:xfrm>
        </p:grpSpPr>
        <p:sp>
          <p:nvSpPr>
            <p:cNvPr id="14" name="Text Box 2"/>
            <p:cNvSpPr txBox="1">
              <a:spLocks noChangeArrowheads="1"/>
            </p:cNvSpPr>
            <p:nvPr/>
          </p:nvSpPr>
          <p:spPr bwMode="auto">
            <a:xfrm>
              <a:off x="1533269" y="1622378"/>
              <a:ext cx="189086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smtClean="0">
                  <a:solidFill>
                    <a:srgbClr val="1F497D"/>
                  </a:solidFill>
                  <a:latin typeface="微软雅黑" panose="020B0503020204020204" pitchFamily="34" charset="-122"/>
                  <a:ea typeface="微软雅黑" panose="020B0503020204020204" pitchFamily="34" charset="-122"/>
                </a:rPr>
                <a:t>缺点</a:t>
              </a:r>
              <a:endParaRPr kumimoji="1" lang="en-US" altLang="zh-CN" sz="2400" b="1" dirty="0">
                <a:solidFill>
                  <a:srgbClr val="1F497D"/>
                </a:solidFill>
                <a:latin typeface="微软雅黑" panose="020B0503020204020204" pitchFamily="34" charset="-122"/>
                <a:ea typeface="微软雅黑" panose="020B0503020204020204" pitchFamily="34" charset="-122"/>
              </a:endParaRPr>
            </a:p>
          </p:txBody>
        </p:sp>
        <p:sp>
          <p:nvSpPr>
            <p:cNvPr id="25"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2</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sp>
        <p:nvSpPr>
          <p:cNvPr id="27" name="Text Box 2"/>
          <p:cNvSpPr txBox="1">
            <a:spLocks noChangeArrowheads="1"/>
          </p:cNvSpPr>
          <p:nvPr/>
        </p:nvSpPr>
        <p:spPr bwMode="auto">
          <a:xfrm>
            <a:off x="549275" y="2586280"/>
            <a:ext cx="5901203" cy="29731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L="342900" indent="-342900" algn="just">
              <a:lnSpc>
                <a:spcPct val="130000"/>
              </a:lnSpc>
              <a:buFont typeface="+mj-ea"/>
              <a:buAutoNum type="circleNumDbPlain"/>
            </a:pPr>
            <a:r>
              <a:rPr kumimoji="1" lang="zh-CN" altLang="en-US" b="1" dirty="0" smtClean="0">
                <a:solidFill>
                  <a:srgbClr val="1F497D"/>
                </a:solidFill>
                <a:latin typeface="微软雅黑" panose="020B0503020204020204" pitchFamily="34" charset="-122"/>
                <a:ea typeface="微软雅黑" panose="020B0503020204020204" pitchFamily="34" charset="-122"/>
              </a:rPr>
              <a:t>无</a:t>
            </a:r>
            <a:r>
              <a:rPr kumimoji="1" lang="zh-CN" altLang="en-US" b="1" dirty="0">
                <a:solidFill>
                  <a:srgbClr val="1F497D"/>
                </a:solidFill>
                <a:latin typeface="微软雅黑" panose="020B0503020204020204" pitchFamily="34" charset="-122"/>
                <a:ea typeface="微软雅黑" panose="020B0503020204020204" pitchFamily="34" charset="-122"/>
              </a:rPr>
              <a:t>触觉</a:t>
            </a:r>
            <a:r>
              <a:rPr kumimoji="1" lang="zh-CN" altLang="en-US" b="1" dirty="0" smtClean="0">
                <a:solidFill>
                  <a:srgbClr val="1F497D"/>
                </a:solidFill>
                <a:latin typeface="微软雅黑" panose="020B0503020204020204" pitchFamily="34" charset="-122"/>
                <a:ea typeface="微软雅黑" panose="020B0503020204020204" pitchFamily="34" charset="-122"/>
              </a:rPr>
              <a:t>性</a:t>
            </a:r>
            <a:r>
              <a:rPr kumimoji="1" lang="zh-CN" altLang="en-US" dirty="0" smtClean="0">
                <a:solidFill>
                  <a:srgbClr val="1F497D"/>
                </a:solidFill>
                <a:latin typeface="微软雅黑" panose="020B0503020204020204" pitchFamily="34" charset="-122"/>
                <a:ea typeface="微软雅黑" panose="020B0503020204020204" pitchFamily="34" charset="-122"/>
              </a:rPr>
              <a:t>医生</a:t>
            </a:r>
            <a:r>
              <a:rPr kumimoji="1" lang="zh-CN" altLang="en-US" dirty="0">
                <a:solidFill>
                  <a:srgbClr val="1F497D"/>
                </a:solidFill>
                <a:latin typeface="微软雅黑" panose="020B0503020204020204" pitchFamily="34" charset="-122"/>
                <a:ea typeface="微软雅黑" panose="020B0503020204020204" pitchFamily="34" charset="-122"/>
              </a:rPr>
              <a:t>在借助机器人系统进行手术的</a:t>
            </a:r>
            <a:r>
              <a:rPr kumimoji="1" lang="zh-CN" altLang="en-US" dirty="0" smtClean="0">
                <a:solidFill>
                  <a:srgbClr val="1F497D"/>
                </a:solidFill>
                <a:latin typeface="微软雅黑" panose="020B0503020204020204" pitchFamily="34" charset="-122"/>
                <a:ea typeface="微软雅黑" panose="020B0503020204020204" pitchFamily="34" charset="-122"/>
              </a:rPr>
              <a:t>时，由于</a:t>
            </a:r>
            <a:r>
              <a:rPr kumimoji="1" lang="zh-CN" altLang="en-US" dirty="0">
                <a:solidFill>
                  <a:srgbClr val="1F497D"/>
                </a:solidFill>
                <a:latin typeface="微软雅黑" panose="020B0503020204020204" pitchFamily="34" charset="-122"/>
                <a:ea typeface="微软雅黑" panose="020B0503020204020204" pitchFamily="34" charset="-122"/>
              </a:rPr>
              <a:t>机械手不能完全代替</a:t>
            </a:r>
            <a:r>
              <a:rPr kumimoji="1" lang="zh-CN" altLang="en-US" dirty="0" smtClean="0">
                <a:solidFill>
                  <a:srgbClr val="1F497D"/>
                </a:solidFill>
                <a:latin typeface="微软雅黑" panose="020B0503020204020204" pitchFamily="34" charset="-122"/>
                <a:ea typeface="微软雅黑" panose="020B0503020204020204" pitchFamily="34" charset="-122"/>
              </a:rPr>
              <a:t>人手，无法</a:t>
            </a:r>
            <a:r>
              <a:rPr kumimoji="1" lang="zh-CN" altLang="en-US" dirty="0">
                <a:solidFill>
                  <a:srgbClr val="1F497D"/>
                </a:solidFill>
                <a:latin typeface="微软雅黑" panose="020B0503020204020204" pitchFamily="34" charset="-122"/>
                <a:ea typeface="微软雅黑" panose="020B0503020204020204" pitchFamily="34" charset="-122"/>
              </a:rPr>
              <a:t>感知所用力度及器官的耐受</a:t>
            </a:r>
            <a:r>
              <a:rPr kumimoji="1" lang="zh-CN" altLang="en-US" dirty="0" smtClean="0">
                <a:solidFill>
                  <a:srgbClr val="1F497D"/>
                </a:solidFill>
                <a:latin typeface="微软雅黑" panose="020B0503020204020204" pitchFamily="34" charset="-122"/>
                <a:ea typeface="微软雅黑" panose="020B0503020204020204" pitchFamily="34" charset="-122"/>
              </a:rPr>
              <a:t>度。</a:t>
            </a:r>
            <a:endParaRPr kumimoji="1" lang="en-US" altLang="zh-CN" dirty="0" smtClean="0">
              <a:solidFill>
                <a:srgbClr val="1F497D"/>
              </a:solidFill>
              <a:latin typeface="微软雅黑" panose="020B0503020204020204" pitchFamily="34" charset="-122"/>
              <a:ea typeface="微软雅黑" panose="020B0503020204020204" pitchFamily="34" charset="-122"/>
            </a:endParaRPr>
          </a:p>
          <a:p>
            <a:pPr marL="342900" indent="-342900" algn="just">
              <a:lnSpc>
                <a:spcPct val="130000"/>
              </a:lnSpc>
              <a:buFont typeface="+mj-ea"/>
              <a:buAutoNum type="circleNumDbPlain"/>
            </a:pPr>
            <a:r>
              <a:rPr kumimoji="1" lang="zh-CN" altLang="en-US" b="1" dirty="0" smtClean="0">
                <a:solidFill>
                  <a:srgbClr val="1F497D"/>
                </a:solidFill>
                <a:latin typeface="微软雅黑" panose="020B0503020204020204" pitchFamily="34" charset="-122"/>
                <a:ea typeface="微软雅黑" panose="020B0503020204020204" pitchFamily="34" charset="-122"/>
              </a:rPr>
              <a:t>安装</a:t>
            </a:r>
            <a:r>
              <a:rPr kumimoji="1" lang="zh-CN" altLang="en-US" b="1" dirty="0">
                <a:solidFill>
                  <a:srgbClr val="1F497D"/>
                </a:solidFill>
                <a:latin typeface="微软雅黑" panose="020B0503020204020204" pitchFamily="34" charset="-122"/>
                <a:ea typeface="微软雅黑" panose="020B0503020204020204" pitchFamily="34" charset="-122"/>
              </a:rPr>
              <a:t>操作</a:t>
            </a:r>
            <a:r>
              <a:rPr kumimoji="1" lang="zh-CN" altLang="en-US" b="1" dirty="0" smtClean="0">
                <a:solidFill>
                  <a:srgbClr val="1F497D"/>
                </a:solidFill>
                <a:latin typeface="微软雅黑" panose="020B0503020204020204" pitchFamily="34" charset="-122"/>
                <a:ea typeface="微软雅黑" panose="020B0503020204020204" pitchFamily="34" charset="-122"/>
              </a:rPr>
              <a:t>复杂性</a:t>
            </a:r>
            <a:r>
              <a:rPr kumimoji="1" lang="zh-CN" altLang="en-US" dirty="0" smtClean="0">
                <a:solidFill>
                  <a:srgbClr val="1F497D"/>
                </a:solidFill>
                <a:latin typeface="微软雅黑" panose="020B0503020204020204" pitchFamily="34" charset="-122"/>
                <a:ea typeface="微软雅黑" panose="020B0503020204020204" pitchFamily="34" charset="-122"/>
              </a:rPr>
              <a:t>机器人系统</a:t>
            </a:r>
            <a:r>
              <a:rPr kumimoji="1" lang="zh-CN" altLang="en-US" dirty="0">
                <a:solidFill>
                  <a:srgbClr val="1F497D"/>
                </a:solidFill>
                <a:latin typeface="微软雅黑" panose="020B0503020204020204" pitchFamily="34" charset="-122"/>
                <a:ea typeface="微软雅黑" panose="020B0503020204020204" pitchFamily="34" charset="-122"/>
              </a:rPr>
              <a:t>的</a:t>
            </a:r>
            <a:r>
              <a:rPr kumimoji="1" lang="zh-CN" altLang="en-US" dirty="0" smtClean="0">
                <a:solidFill>
                  <a:srgbClr val="1F497D"/>
                </a:solidFill>
                <a:latin typeface="微软雅黑" panose="020B0503020204020204" pitchFamily="34" charset="-122"/>
                <a:ea typeface="微软雅黑" panose="020B0503020204020204" pitchFamily="34" charset="-122"/>
              </a:rPr>
              <a:t>安装非常复杂，且</a:t>
            </a:r>
            <a:r>
              <a:rPr kumimoji="1" lang="zh-CN" altLang="en-US" dirty="0">
                <a:solidFill>
                  <a:srgbClr val="1F497D"/>
                </a:solidFill>
                <a:latin typeface="微软雅黑" panose="020B0503020204020204" pitchFamily="34" charset="-122"/>
                <a:ea typeface="微软雅黑" panose="020B0503020204020204" pitchFamily="34" charset="-122"/>
              </a:rPr>
              <a:t>机器及其保养成本巨大，导致无法在国内大规模迅速发展此</a:t>
            </a:r>
            <a:r>
              <a:rPr kumimoji="1" lang="zh-CN" altLang="en-US" dirty="0" smtClean="0">
                <a:solidFill>
                  <a:srgbClr val="1F497D"/>
                </a:solidFill>
                <a:latin typeface="微软雅黑" panose="020B0503020204020204" pitchFamily="34" charset="-122"/>
                <a:ea typeface="微软雅黑" panose="020B0503020204020204" pitchFamily="34" charset="-122"/>
              </a:rPr>
              <a:t>技术。</a:t>
            </a:r>
            <a:endParaRPr kumimoji="1" lang="en-US" altLang="zh-CN" dirty="0" smtClean="0">
              <a:solidFill>
                <a:srgbClr val="1F497D"/>
              </a:solidFill>
              <a:latin typeface="微软雅黑" panose="020B0503020204020204" pitchFamily="34" charset="-122"/>
              <a:ea typeface="微软雅黑" panose="020B0503020204020204" pitchFamily="34" charset="-122"/>
            </a:endParaRPr>
          </a:p>
          <a:p>
            <a:pPr marL="342900" indent="-342900" algn="just">
              <a:lnSpc>
                <a:spcPct val="130000"/>
              </a:lnSpc>
              <a:buFont typeface="+mj-ea"/>
              <a:buAutoNum type="circleNumDbPlain"/>
            </a:pPr>
            <a:r>
              <a:rPr kumimoji="1" lang="zh-CN" altLang="en-US" b="1" dirty="0">
                <a:solidFill>
                  <a:srgbClr val="1F497D"/>
                </a:solidFill>
                <a:latin typeface="微软雅黑" panose="020B0503020204020204" pitchFamily="34" charset="-122"/>
                <a:ea typeface="微软雅黑" panose="020B0503020204020204" pitchFamily="34" charset="-122"/>
              </a:rPr>
              <a:t>系统的技术</a:t>
            </a:r>
            <a:r>
              <a:rPr kumimoji="1" lang="zh-CN" altLang="en-US" b="1" dirty="0" smtClean="0">
                <a:solidFill>
                  <a:srgbClr val="1F497D"/>
                </a:solidFill>
                <a:latin typeface="微软雅黑" panose="020B0503020204020204" pitchFamily="34" charset="-122"/>
                <a:ea typeface="微软雅黑" panose="020B0503020204020204" pitchFamily="34" charset="-122"/>
              </a:rPr>
              <a:t>复杂</a:t>
            </a:r>
            <a:r>
              <a:rPr kumimoji="1" lang="zh-CN" altLang="en-US" dirty="0" smtClean="0">
                <a:solidFill>
                  <a:srgbClr val="1F497D"/>
                </a:solidFill>
                <a:latin typeface="微软雅黑" panose="020B0503020204020204" pitchFamily="34" charset="-122"/>
                <a:ea typeface="微软雅黑" panose="020B0503020204020204" pitchFamily="34" charset="-122"/>
              </a:rPr>
              <a:t>学习曲线</a:t>
            </a:r>
            <a:r>
              <a:rPr kumimoji="1" lang="zh-CN" altLang="en-US" dirty="0">
                <a:solidFill>
                  <a:srgbClr val="1F497D"/>
                </a:solidFill>
                <a:latin typeface="微软雅黑" panose="020B0503020204020204" pitchFamily="34" charset="-122"/>
                <a:ea typeface="微软雅黑" panose="020B0503020204020204" pitchFamily="34" charset="-122"/>
              </a:rPr>
              <a:t>较长，医师</a:t>
            </a:r>
            <a:r>
              <a:rPr kumimoji="1" lang="zh-CN" altLang="en-US" dirty="0" smtClean="0">
                <a:solidFill>
                  <a:srgbClr val="1F497D"/>
                </a:solidFill>
                <a:latin typeface="微软雅黑" panose="020B0503020204020204" pitchFamily="34" charset="-122"/>
                <a:ea typeface="微软雅黑" panose="020B0503020204020204" pitchFamily="34" charset="-122"/>
              </a:rPr>
              <a:t>与系统</a:t>
            </a:r>
            <a:r>
              <a:rPr kumimoji="1" lang="zh-CN" altLang="en-US" dirty="0">
                <a:solidFill>
                  <a:srgbClr val="1F497D"/>
                </a:solidFill>
                <a:latin typeface="微软雅黑" panose="020B0503020204020204" pitchFamily="34" charset="-122"/>
                <a:ea typeface="微软雅黑" panose="020B0503020204020204" pitchFamily="34" charset="-122"/>
              </a:rPr>
              <a:t>的配合需要长时间的</a:t>
            </a:r>
            <a:r>
              <a:rPr kumimoji="1" lang="zh-CN" altLang="en-US" dirty="0" smtClean="0">
                <a:solidFill>
                  <a:srgbClr val="1F497D"/>
                </a:solidFill>
                <a:latin typeface="微软雅黑" panose="020B0503020204020204" pitchFamily="34" charset="-122"/>
                <a:ea typeface="微软雅黑" panose="020B0503020204020204" pitchFamily="34" charset="-122"/>
              </a:rPr>
              <a:t>磨合。</a:t>
            </a:r>
            <a:endParaRPr kumimoji="1" lang="en-US" altLang="zh-CN" dirty="0">
              <a:solidFill>
                <a:srgbClr val="1F497D"/>
              </a:solidFill>
              <a:latin typeface="微软雅黑" panose="020B0503020204020204" pitchFamily="34" charset="-122"/>
              <a:ea typeface="微软雅黑" panose="020B0503020204020204" pitchFamily="34" charset="-122"/>
            </a:endParaRPr>
          </a:p>
        </p:txBody>
      </p:sp>
      <p:sp>
        <p:nvSpPr>
          <p:cNvPr id="17" name="TextBox 37"/>
          <p:cNvSpPr txBox="1">
            <a:spLocks noChangeArrowheads="1"/>
          </p:cNvSpPr>
          <p:nvPr/>
        </p:nvSpPr>
        <p:spPr bwMode="auto">
          <a:xfrm>
            <a:off x="1533267" y="815839"/>
            <a:ext cx="210354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b="1" dirty="0">
                <a:solidFill>
                  <a:srgbClr val="1F497D"/>
                </a:solidFill>
                <a:latin typeface="微软雅黑" panose="020B0503020204020204" pitchFamily="34" charset="-122"/>
                <a:ea typeface="微软雅黑" panose="020B0503020204020204" pitchFamily="34" charset="-122"/>
              </a:rPr>
              <a:t>优点缺点</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7241" y="2478085"/>
            <a:ext cx="5114529" cy="3420341"/>
          </a:xfrm>
          <a:prstGeom prst="rect">
            <a:avLst/>
          </a:prstGeom>
          <a:ln>
            <a:noFill/>
          </a:ln>
          <a:effectLst>
            <a:softEdge rad="112500"/>
          </a:effectLst>
        </p:spPr>
      </p:pic>
    </p:spTree>
    <p:extLst>
      <p:ext uri="{BB962C8B-B14F-4D97-AF65-F5344CB8AC3E}">
        <p14:creationId xmlns:p14="http://schemas.microsoft.com/office/powerpoint/2010/main" val="2266558653"/>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childTnLst>
                          </p:cTn>
                        </p:par>
                        <p:par>
                          <p:cTn id="8" fill="hold">
                            <p:stCondLst>
                              <p:cond delay="250"/>
                            </p:stCondLst>
                            <p:childTnLst>
                              <p:par>
                                <p:cTn id="9" presetID="16" presetClass="entr" presetSubtype="37"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barn(outVertical)">
                                      <p:cBhvr>
                                        <p:cTn id="1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组合 1"/>
          <p:cNvGrpSpPr>
            <a:grpSpLocks/>
          </p:cNvGrpSpPr>
          <p:nvPr/>
        </p:nvGrpSpPr>
        <p:grpSpPr bwMode="auto">
          <a:xfrm>
            <a:off x="2012950" y="5524500"/>
            <a:ext cx="7975600" cy="1333500"/>
            <a:chOff x="971550" y="4156075"/>
            <a:chExt cx="7200900" cy="1008063"/>
          </a:xfrm>
          <a:solidFill>
            <a:srgbClr val="FA4453"/>
          </a:solidFill>
        </p:grpSpPr>
        <p:sp>
          <p:nvSpPr>
            <p:cNvPr id="7174" name="流程图: 合并 38"/>
            <p:cNvSpPr>
              <a:spLocks noChangeArrowheads="1"/>
            </p:cNvSpPr>
            <p:nvPr/>
          </p:nvSpPr>
          <p:spPr bwMode="auto">
            <a:xfrm rot="10800000">
              <a:off x="971550" y="4156075"/>
              <a:ext cx="7200900" cy="1008063"/>
            </a:xfrm>
            <a:prstGeom prst="flowChartMerge">
              <a:avLst/>
            </a:prstGeom>
            <a:grpFill/>
            <a:ln>
              <a:noFill/>
            </a:ln>
            <a:extLst>
              <a:ext uri="{91240B29-F687-4F45-9708-019B960494DF}">
                <a14:hiddenLine xmlns:a14="http://schemas.microsoft.com/office/drawing/2010/main" w="9525">
                  <a:solidFill>
                    <a:srgbClr val="395E8A"/>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7175" name="流程图: 合并 40"/>
            <p:cNvSpPr>
              <a:spLocks noChangeArrowheads="1"/>
            </p:cNvSpPr>
            <p:nvPr/>
          </p:nvSpPr>
          <p:spPr bwMode="auto">
            <a:xfrm rot="10800000">
              <a:off x="1187450" y="4227513"/>
              <a:ext cx="6769100" cy="936625"/>
            </a:xfrm>
            <a:prstGeom prst="flowChartMerge">
              <a:avLst/>
            </a:prstGeom>
            <a:grpFill/>
            <a:ln w="6350">
              <a:solidFill>
                <a:srgbClr val="7F7F7F"/>
              </a:solidFill>
              <a:prstDash val="sysDash"/>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000000"/>
                </a:solidFill>
                <a:latin typeface="宋体" panose="02010600030101010101" pitchFamily="2" charset="-122"/>
                <a:sym typeface="宋体" panose="02010600030101010101" pitchFamily="2" charset="-122"/>
              </a:endParaRPr>
            </a:p>
          </p:txBody>
        </p:sp>
        <p:sp>
          <p:nvSpPr>
            <p:cNvPr id="7176" name="TextBox 41"/>
            <p:cNvSpPr>
              <a:spLocks noChangeArrowheads="1"/>
            </p:cNvSpPr>
            <p:nvPr/>
          </p:nvSpPr>
          <p:spPr bwMode="auto">
            <a:xfrm>
              <a:off x="4149947" y="4396618"/>
              <a:ext cx="844103" cy="7675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6000" b="1" dirty="0" smtClean="0">
                  <a:solidFill>
                    <a:schemeClr val="bg1"/>
                  </a:solidFill>
                  <a:latin typeface="BatangChe" pitchFamily="1" charset="-127"/>
                  <a:ea typeface="BatangChe" pitchFamily="1" charset="-127"/>
                  <a:sym typeface="BatangChe" pitchFamily="1" charset="-127"/>
                </a:rPr>
                <a:t>3</a:t>
              </a:r>
              <a:endParaRPr lang="zh-CN" altLang="en-US" sz="6000" b="1" dirty="0">
                <a:solidFill>
                  <a:schemeClr val="bg1"/>
                </a:solidFill>
                <a:latin typeface="BatangChe" pitchFamily="1" charset="-127"/>
                <a:ea typeface="BatangChe" pitchFamily="1" charset="-127"/>
                <a:sym typeface="BatangChe" pitchFamily="1" charset="-127"/>
              </a:endParaRPr>
            </a:p>
          </p:txBody>
        </p:sp>
      </p:grpSp>
      <p:grpSp>
        <p:nvGrpSpPr>
          <p:cNvPr id="7171" name="组合 2"/>
          <p:cNvGrpSpPr>
            <a:grpSpLocks/>
          </p:cNvGrpSpPr>
          <p:nvPr/>
        </p:nvGrpSpPr>
        <p:grpSpPr bwMode="auto">
          <a:xfrm>
            <a:off x="0" y="0"/>
            <a:ext cx="1547813" cy="534988"/>
            <a:chOff x="-106363" y="-20638"/>
            <a:chExt cx="1006476" cy="347663"/>
          </a:xfrm>
          <a:solidFill>
            <a:srgbClr val="FA4453"/>
          </a:solidFill>
        </p:grpSpPr>
        <p:sp>
          <p:nvSpPr>
            <p:cNvPr id="7172" name="流程图: 合并 53"/>
            <p:cNvSpPr>
              <a:spLocks noChangeArrowheads="1"/>
            </p:cNvSpPr>
            <p:nvPr/>
          </p:nvSpPr>
          <p:spPr bwMode="auto">
            <a:xfrm>
              <a:off x="-106363" y="-20638"/>
              <a:ext cx="1006476" cy="347663"/>
            </a:xfrm>
            <a:prstGeom prst="flowChartMerge">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7173" name="流程图: 合并 54"/>
            <p:cNvSpPr>
              <a:spLocks noChangeArrowheads="1"/>
            </p:cNvSpPr>
            <p:nvPr/>
          </p:nvSpPr>
          <p:spPr bwMode="auto">
            <a:xfrm>
              <a:off x="0" y="-20638"/>
              <a:ext cx="755650" cy="288926"/>
            </a:xfrm>
            <a:prstGeom prst="flowChartMerge">
              <a:avLst/>
            </a:prstGeom>
            <a:grpFill/>
            <a:ln w="6350">
              <a:solidFill>
                <a:srgbClr val="7F7F7F"/>
              </a:solidFill>
              <a:prstDash val="sysDot"/>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000000"/>
                </a:solidFill>
                <a:latin typeface="宋体" panose="02010600030101010101" pitchFamily="2" charset="-122"/>
                <a:sym typeface="宋体" panose="02010600030101010101" pitchFamily="2" charset="-122"/>
              </a:endParaRPr>
            </a:p>
          </p:txBody>
        </p:sp>
      </p:grpSp>
      <p:grpSp>
        <p:nvGrpSpPr>
          <p:cNvPr id="2" name="组合 8"/>
          <p:cNvGrpSpPr>
            <a:grpSpLocks/>
          </p:cNvGrpSpPr>
          <p:nvPr/>
        </p:nvGrpSpPr>
        <p:grpSpPr bwMode="auto">
          <a:xfrm>
            <a:off x="4015485" y="2494241"/>
            <a:ext cx="4498757" cy="725487"/>
            <a:chOff x="3284033" y="2260555"/>
            <a:chExt cx="4631625" cy="699547"/>
          </a:xfrm>
        </p:grpSpPr>
        <p:sp>
          <p:nvSpPr>
            <p:cNvPr id="10" name="AutoShape 4"/>
            <p:cNvSpPr>
              <a:spLocks noChangeArrowheads="1"/>
            </p:cNvSpPr>
            <p:nvPr/>
          </p:nvSpPr>
          <p:spPr bwMode="gray">
            <a:xfrm>
              <a:off x="3284033" y="2260555"/>
              <a:ext cx="4262478" cy="699547"/>
            </a:xfrm>
            <a:prstGeom prst="roundRect">
              <a:avLst>
                <a:gd name="adj" fmla="val 10889"/>
              </a:avLst>
            </a:prstGeom>
            <a:noFill/>
            <a:ln>
              <a:noFill/>
              <a:headEnd/>
              <a:tailEnd/>
            </a:ln>
          </p:spPr>
          <p:style>
            <a:lnRef idx="2">
              <a:schemeClr val="accent1"/>
            </a:lnRef>
            <a:fillRef idx="1">
              <a:schemeClr val="lt1"/>
            </a:fillRef>
            <a:effectRef idx="0">
              <a:schemeClr val="accent1"/>
            </a:effectRef>
            <a:fontRef idx="minor">
              <a:schemeClr val="dk1"/>
            </a:fontRef>
          </p:style>
          <p:txBody>
            <a:bodyPr wrap="none" anchor="ctr"/>
            <a:lstStyle/>
            <a:p>
              <a:pPr eaLnBrk="1" fontAlgn="auto" hangingPunct="1">
                <a:spcBef>
                  <a:spcPts val="0"/>
                </a:spcBef>
                <a:spcAft>
                  <a:spcPts val="0"/>
                </a:spcAft>
                <a:defRPr/>
              </a:pPr>
              <a:endParaRPr lang="zh-CN" altLang="en-US" sz="1600" b="1">
                <a:ln w="22225">
                  <a:solidFill>
                    <a:schemeClr val="bg1"/>
                  </a:solidFill>
                  <a:prstDash val="solid"/>
                </a:ln>
                <a:solidFill>
                  <a:schemeClr val="bg1"/>
                </a:solidFill>
              </a:endParaRPr>
            </a:p>
          </p:txBody>
        </p:sp>
        <p:sp>
          <p:nvSpPr>
            <p:cNvPr id="11" name="AutoShape 6"/>
            <p:cNvSpPr>
              <a:spLocks noChangeArrowheads="1"/>
            </p:cNvSpPr>
            <p:nvPr/>
          </p:nvSpPr>
          <p:spPr bwMode="gray">
            <a:xfrm>
              <a:off x="3344507" y="2309539"/>
              <a:ext cx="1077764" cy="556515"/>
            </a:xfrm>
            <a:prstGeom prst="roundRect">
              <a:avLst>
                <a:gd name="adj" fmla="val 11921"/>
              </a:avLst>
            </a:prstGeom>
            <a:solidFill>
              <a:srgbClr val="FA4453"/>
            </a:solidFill>
            <a:ln>
              <a:solidFill>
                <a:srgbClr val="FA4453"/>
              </a:solidFill>
              <a:headEnd/>
              <a:tailEnd/>
            </a:ln>
            <a:ex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sz="1600">
                <a:solidFill>
                  <a:srgbClr val="409130"/>
                </a:solidFill>
              </a:endParaRPr>
            </a:p>
          </p:txBody>
        </p:sp>
        <p:sp>
          <p:nvSpPr>
            <p:cNvPr id="12" name="Text Box 8"/>
            <p:cNvSpPr txBox="1">
              <a:spLocks noChangeArrowheads="1"/>
            </p:cNvSpPr>
            <p:nvPr/>
          </p:nvSpPr>
          <p:spPr bwMode="gray">
            <a:xfrm>
              <a:off x="3713654" y="2320253"/>
              <a:ext cx="350204" cy="4451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auto">
                <a:spcBef>
                  <a:spcPts val="0"/>
                </a:spcBef>
                <a:spcAft>
                  <a:spcPts val="0"/>
                </a:spcAft>
                <a:defRPr/>
              </a:pPr>
              <a:r>
                <a:rPr lang="en-US" altLang="zh-CN" sz="2400" dirty="0" smtClean="0">
                  <a:solidFill>
                    <a:srgbClr val="FFFFFF"/>
                  </a:solidFill>
                  <a:effectLst>
                    <a:outerShdw blurRad="38100" dist="38100" dir="2700000" algn="tl">
                      <a:srgbClr val="C0C0C0"/>
                    </a:outerShdw>
                  </a:effectLst>
                  <a:latin typeface="+mn-lt"/>
                  <a:ea typeface="+mn-ea"/>
                </a:rPr>
                <a:t>3</a:t>
              </a:r>
              <a:endParaRPr lang="en-US" altLang="zh-CN" sz="2400" dirty="0">
                <a:solidFill>
                  <a:srgbClr val="FFFFFF"/>
                </a:solidFill>
                <a:effectLst>
                  <a:outerShdw blurRad="38100" dist="38100" dir="2700000" algn="tl">
                    <a:srgbClr val="C0C0C0"/>
                  </a:outerShdw>
                </a:effectLst>
                <a:latin typeface="+mn-lt"/>
                <a:ea typeface="+mn-ea"/>
              </a:endParaRPr>
            </a:p>
          </p:txBody>
        </p:sp>
        <p:sp>
          <p:nvSpPr>
            <p:cNvPr id="3" name="文本框 2"/>
            <p:cNvSpPr txBox="1">
              <a:spLocks noChangeArrowheads="1"/>
            </p:cNvSpPr>
            <p:nvPr/>
          </p:nvSpPr>
          <p:spPr bwMode="auto">
            <a:xfrm>
              <a:off x="4689468" y="2320899"/>
              <a:ext cx="3226190" cy="56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b="1" dirty="0" smtClean="0">
                  <a:solidFill>
                    <a:srgbClr val="FA4453"/>
                  </a:solidFill>
                  <a:latin typeface="微软雅黑" panose="020B0503020204020204" pitchFamily="34" charset="-122"/>
                  <a:ea typeface="微软雅黑" panose="020B0503020204020204" pitchFamily="34" charset="-122"/>
                </a:rPr>
                <a:t>适应症与禁忌症</a:t>
              </a:r>
              <a:endParaRPr lang="zh-CN" altLang="en-US" sz="3200" b="1" dirty="0">
                <a:solidFill>
                  <a:srgbClr val="FA4453"/>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881410095"/>
      </p:ext>
    </p:extLst>
  </p:cSld>
  <p:clrMapOvr>
    <a:masterClrMapping/>
  </p:clrMapOvr>
  <p:transition>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2" name="组合 1"/>
          <p:cNvGrpSpPr/>
          <p:nvPr/>
        </p:nvGrpSpPr>
        <p:grpSpPr>
          <a:xfrm>
            <a:off x="1108869" y="1622378"/>
            <a:ext cx="2315267" cy="461665"/>
            <a:chOff x="1108869" y="1622378"/>
            <a:chExt cx="2315267" cy="461665"/>
          </a:xfrm>
        </p:grpSpPr>
        <p:sp>
          <p:nvSpPr>
            <p:cNvPr id="14" name="Text Box 2"/>
            <p:cNvSpPr txBox="1">
              <a:spLocks noChangeArrowheads="1"/>
            </p:cNvSpPr>
            <p:nvPr/>
          </p:nvSpPr>
          <p:spPr bwMode="auto">
            <a:xfrm>
              <a:off x="1533269" y="1622378"/>
              <a:ext cx="189086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lang="zh-CN" altLang="en-US" sz="2400" b="1" dirty="0">
                  <a:solidFill>
                    <a:srgbClr val="1F497D"/>
                  </a:solidFill>
                  <a:latin typeface="微软雅黑" panose="020B0503020204020204" pitchFamily="34" charset="-122"/>
                  <a:ea typeface="微软雅黑" panose="020B0503020204020204" pitchFamily="34" charset="-122"/>
                </a:rPr>
                <a:t>适应症</a:t>
              </a:r>
              <a:endParaRPr kumimoji="1" lang="en-US" altLang="zh-CN" sz="2400" b="1" dirty="0">
                <a:solidFill>
                  <a:srgbClr val="1F497D"/>
                </a:solidFill>
                <a:latin typeface="微软雅黑" panose="020B0503020204020204" pitchFamily="34" charset="-122"/>
                <a:ea typeface="微软雅黑" panose="020B0503020204020204" pitchFamily="34" charset="-122"/>
              </a:endParaRPr>
            </a:p>
          </p:txBody>
        </p:sp>
        <p:sp>
          <p:nvSpPr>
            <p:cNvPr id="25"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1</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sp>
        <p:nvSpPr>
          <p:cNvPr id="27" name="Text Box 2"/>
          <p:cNvSpPr txBox="1">
            <a:spLocks noChangeArrowheads="1"/>
          </p:cNvSpPr>
          <p:nvPr/>
        </p:nvSpPr>
        <p:spPr bwMode="auto">
          <a:xfrm>
            <a:off x="1244600" y="2435215"/>
            <a:ext cx="4973879" cy="29731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just">
              <a:lnSpc>
                <a:spcPct val="130000"/>
              </a:lnSpc>
            </a:pPr>
            <a:r>
              <a:rPr kumimoji="1" lang="zh-CN" altLang="en-US" dirty="0" smtClean="0">
                <a:solidFill>
                  <a:srgbClr val="1F497D"/>
                </a:solidFill>
                <a:latin typeface="微软雅黑" panose="020B0503020204020204" pitchFamily="34" charset="-122"/>
                <a:ea typeface="微软雅黑" panose="020B0503020204020204" pitchFamily="34" charset="-122"/>
              </a:rPr>
              <a:t>       一般地说</a:t>
            </a:r>
            <a:r>
              <a:rPr kumimoji="1" lang="zh-CN" altLang="en-US" dirty="0">
                <a:solidFill>
                  <a:srgbClr val="1F497D"/>
                </a:solidFill>
                <a:latin typeface="微软雅黑" panose="020B0503020204020204" pitchFamily="34" charset="-122"/>
                <a:ea typeface="微软雅黑" panose="020B0503020204020204" pitchFamily="34" charset="-122"/>
              </a:rPr>
              <a:t>，大部分普通外科的手术</a:t>
            </a:r>
            <a:r>
              <a:rPr kumimoji="1" lang="zh-CN" altLang="en-US" dirty="0" smtClean="0">
                <a:solidFill>
                  <a:srgbClr val="1F497D"/>
                </a:solidFill>
                <a:latin typeface="微软雅黑" panose="020B0503020204020204" pitchFamily="34" charset="-122"/>
                <a:ea typeface="微软雅黑" panose="020B0503020204020204" pitchFamily="34" charset="-122"/>
              </a:rPr>
              <a:t>，达芬奇机器人都</a:t>
            </a:r>
            <a:r>
              <a:rPr kumimoji="1" lang="zh-CN" altLang="en-US" dirty="0">
                <a:solidFill>
                  <a:srgbClr val="1F497D"/>
                </a:solidFill>
                <a:latin typeface="微软雅黑" panose="020B0503020204020204" pitchFamily="34" charset="-122"/>
                <a:ea typeface="微软雅黑" panose="020B0503020204020204" pitchFamily="34" charset="-122"/>
              </a:rPr>
              <a:t>能完成。如阑尾切除术，胃、十二指肠溃疡穿孔修补术、疝气修补术、结肠切除术、脾切除术、肾上腺切除术，还有卵巢囊肿摘除、宫外孕、子宫切除</a:t>
            </a:r>
            <a:r>
              <a:rPr kumimoji="1" lang="zh-CN" altLang="en-US" dirty="0" smtClean="0">
                <a:solidFill>
                  <a:srgbClr val="1F497D"/>
                </a:solidFill>
                <a:latin typeface="微软雅黑" panose="020B0503020204020204" pitchFamily="34" charset="-122"/>
                <a:ea typeface="微软雅黑" panose="020B0503020204020204" pitchFamily="34" charset="-122"/>
              </a:rPr>
              <a:t>等。</a:t>
            </a:r>
            <a:endParaRPr kumimoji="1" lang="en-US" altLang="zh-CN" dirty="0" smtClean="0">
              <a:solidFill>
                <a:srgbClr val="1F497D"/>
              </a:solidFill>
              <a:latin typeface="微软雅黑" panose="020B0503020204020204" pitchFamily="34" charset="-122"/>
              <a:ea typeface="微软雅黑" panose="020B0503020204020204" pitchFamily="34" charset="-122"/>
            </a:endParaRPr>
          </a:p>
          <a:p>
            <a:pPr algn="just">
              <a:lnSpc>
                <a:spcPct val="130000"/>
              </a:lnSpc>
            </a:pPr>
            <a:r>
              <a:rPr kumimoji="1" lang="zh-CN" altLang="en-US" dirty="0" smtClean="0">
                <a:solidFill>
                  <a:srgbClr val="1F497D"/>
                </a:solidFill>
                <a:latin typeface="微软雅黑" panose="020B0503020204020204" pitchFamily="34" charset="-122"/>
                <a:ea typeface="微软雅黑" panose="020B0503020204020204" pitchFamily="34" charset="-122"/>
              </a:rPr>
              <a:t>       随着达芬奇机器人技术</a:t>
            </a:r>
            <a:r>
              <a:rPr kumimoji="1" lang="zh-CN" altLang="en-US" dirty="0">
                <a:solidFill>
                  <a:srgbClr val="1F497D"/>
                </a:solidFill>
                <a:latin typeface="微软雅黑" panose="020B0503020204020204" pitchFamily="34" charset="-122"/>
                <a:ea typeface="微软雅黑" panose="020B0503020204020204" pitchFamily="34" charset="-122"/>
              </a:rPr>
              <a:t>的日益完善</a:t>
            </a:r>
            <a:r>
              <a:rPr kumimoji="1" lang="zh-CN" altLang="en-US" dirty="0" smtClean="0">
                <a:solidFill>
                  <a:srgbClr val="1F497D"/>
                </a:solidFill>
                <a:latin typeface="微软雅黑" panose="020B0503020204020204" pitchFamily="34" charset="-122"/>
                <a:ea typeface="微软雅黑" panose="020B0503020204020204" pitchFamily="34" charset="-122"/>
              </a:rPr>
              <a:t>和医生</a:t>
            </a:r>
            <a:r>
              <a:rPr kumimoji="1" lang="zh-CN" altLang="en-US" dirty="0">
                <a:solidFill>
                  <a:srgbClr val="1F497D"/>
                </a:solidFill>
                <a:latin typeface="微软雅黑" panose="020B0503020204020204" pitchFamily="34" charset="-122"/>
                <a:ea typeface="微软雅黑" panose="020B0503020204020204" pitchFamily="34" charset="-122"/>
              </a:rPr>
              <a:t>操作水平的提高，几乎所有的外科手术都能采用这种手术。</a:t>
            </a:r>
            <a:endParaRPr kumimoji="1" lang="en-US" altLang="zh-CN" dirty="0">
              <a:solidFill>
                <a:srgbClr val="1F497D"/>
              </a:solidFill>
              <a:latin typeface="微软雅黑" panose="020B0503020204020204" pitchFamily="34" charset="-122"/>
              <a:ea typeface="微软雅黑" panose="020B0503020204020204" pitchFamily="34" charset="-122"/>
            </a:endParaRPr>
          </a:p>
        </p:txBody>
      </p:sp>
      <p:sp>
        <p:nvSpPr>
          <p:cNvPr id="17" name="TextBox 37"/>
          <p:cNvSpPr txBox="1">
            <a:spLocks noChangeArrowheads="1"/>
          </p:cNvSpPr>
          <p:nvPr/>
        </p:nvSpPr>
        <p:spPr bwMode="auto">
          <a:xfrm>
            <a:off x="1533267" y="815839"/>
            <a:ext cx="321101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b="1" dirty="0">
                <a:solidFill>
                  <a:srgbClr val="1F497D"/>
                </a:solidFill>
                <a:latin typeface="微软雅黑" panose="020B0503020204020204" pitchFamily="34" charset="-122"/>
                <a:ea typeface="微软雅黑" panose="020B0503020204020204" pitchFamily="34" charset="-122"/>
              </a:rPr>
              <a:t>适应症与禁忌症</a:t>
            </a:r>
          </a:p>
        </p:txBody>
      </p:sp>
      <p:pic>
        <p:nvPicPr>
          <p:cNvPr id="9" name="图片 6"/>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2492" t="1701" r="3806" b="6496"/>
          <a:stretch>
            <a:fillRect/>
          </a:stretch>
        </p:blipFill>
        <p:spPr bwMode="auto">
          <a:xfrm>
            <a:off x="7017510" y="2926452"/>
            <a:ext cx="3602037" cy="3038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72818876"/>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childTnLst>
                          </p:cTn>
                        </p:par>
                        <p:par>
                          <p:cTn id="8" fill="hold">
                            <p:stCondLst>
                              <p:cond delay="250"/>
                            </p:stCondLst>
                            <p:childTnLst>
                              <p:par>
                                <p:cTn id="9" presetID="2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2" name="组合 1"/>
          <p:cNvGrpSpPr/>
          <p:nvPr/>
        </p:nvGrpSpPr>
        <p:grpSpPr>
          <a:xfrm>
            <a:off x="1108869" y="1622378"/>
            <a:ext cx="4748592" cy="461665"/>
            <a:chOff x="1108869" y="1622378"/>
            <a:chExt cx="4748592" cy="461665"/>
          </a:xfrm>
        </p:grpSpPr>
        <p:sp>
          <p:nvSpPr>
            <p:cNvPr id="14" name="Text Box 2"/>
            <p:cNvSpPr txBox="1">
              <a:spLocks noChangeArrowheads="1"/>
            </p:cNvSpPr>
            <p:nvPr/>
          </p:nvSpPr>
          <p:spPr bwMode="auto">
            <a:xfrm>
              <a:off x="1533269" y="1622378"/>
              <a:ext cx="4324192"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lang="zh-CN" altLang="en-US" sz="2400" b="1" dirty="0" smtClean="0">
                  <a:solidFill>
                    <a:srgbClr val="1F497D"/>
                  </a:solidFill>
                  <a:latin typeface="微软雅黑" panose="020B0503020204020204" pitchFamily="34" charset="-122"/>
                  <a:ea typeface="微软雅黑" panose="020B0503020204020204" pitchFamily="34" charset="-122"/>
                </a:rPr>
                <a:t>禁忌证（同腹腔镜的禁忌症）</a:t>
              </a:r>
              <a:endParaRPr kumimoji="1" lang="en-US" altLang="zh-CN" sz="2400" b="1" dirty="0">
                <a:solidFill>
                  <a:srgbClr val="1F497D"/>
                </a:solidFill>
                <a:latin typeface="微软雅黑" panose="020B0503020204020204" pitchFamily="34" charset="-122"/>
                <a:ea typeface="微软雅黑" panose="020B0503020204020204" pitchFamily="34" charset="-122"/>
              </a:endParaRPr>
            </a:p>
          </p:txBody>
        </p:sp>
        <p:sp>
          <p:nvSpPr>
            <p:cNvPr id="25"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1</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sp>
        <p:nvSpPr>
          <p:cNvPr id="27" name="Text Box 2"/>
          <p:cNvSpPr txBox="1">
            <a:spLocks noChangeArrowheads="1"/>
          </p:cNvSpPr>
          <p:nvPr/>
        </p:nvSpPr>
        <p:spPr bwMode="auto">
          <a:xfrm>
            <a:off x="5210210" y="2305807"/>
            <a:ext cx="6186660" cy="40534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L="342900" indent="-342900" algn="just">
              <a:lnSpc>
                <a:spcPct val="130000"/>
              </a:lnSpc>
              <a:buFont typeface="+mj-ea"/>
              <a:buAutoNum type="circleNumDbPlain"/>
            </a:pPr>
            <a:r>
              <a:rPr kumimoji="1" lang="zh-CN" altLang="en-US" b="1" dirty="0" smtClean="0">
                <a:solidFill>
                  <a:srgbClr val="1F497D"/>
                </a:solidFill>
                <a:latin typeface="微软雅黑" panose="020B0503020204020204" pitchFamily="34" charset="-122"/>
                <a:ea typeface="微软雅黑" panose="020B0503020204020204" pitchFamily="34" charset="-122"/>
              </a:rPr>
              <a:t>严重</a:t>
            </a:r>
            <a:r>
              <a:rPr kumimoji="1" lang="zh-CN" altLang="en-US" b="1" dirty="0">
                <a:solidFill>
                  <a:srgbClr val="1F497D"/>
                </a:solidFill>
                <a:latin typeface="微软雅黑" panose="020B0503020204020204" pitchFamily="34" charset="-122"/>
                <a:ea typeface="微软雅黑" panose="020B0503020204020204" pitchFamily="34" charset="-122"/>
              </a:rPr>
              <a:t>的心、肺、肝、肾功能不全。</a:t>
            </a:r>
          </a:p>
          <a:p>
            <a:pPr marL="342900" indent="-342900" algn="just">
              <a:lnSpc>
                <a:spcPct val="130000"/>
              </a:lnSpc>
              <a:buFont typeface="+mj-ea"/>
              <a:buAutoNum type="circleNumDbPlain"/>
            </a:pPr>
            <a:r>
              <a:rPr kumimoji="1" lang="zh-CN" altLang="en-US" b="1" dirty="0" smtClean="0">
                <a:solidFill>
                  <a:srgbClr val="1F497D"/>
                </a:solidFill>
                <a:latin typeface="微软雅黑" panose="020B0503020204020204" pitchFamily="34" charset="-122"/>
                <a:ea typeface="微软雅黑" panose="020B0503020204020204" pitchFamily="34" charset="-122"/>
              </a:rPr>
              <a:t>盆</a:t>
            </a:r>
            <a:r>
              <a:rPr kumimoji="1" lang="zh-CN" altLang="en-US" b="1" dirty="0">
                <a:solidFill>
                  <a:srgbClr val="1F497D"/>
                </a:solidFill>
                <a:latin typeface="微软雅黑" panose="020B0503020204020204" pitchFamily="34" charset="-122"/>
                <a:ea typeface="微软雅黑" panose="020B0503020204020204" pitchFamily="34" charset="-122"/>
              </a:rPr>
              <a:t>、腹腔巨大</a:t>
            </a:r>
            <a:r>
              <a:rPr kumimoji="1" lang="zh-CN" altLang="en-US" b="1" dirty="0" smtClean="0">
                <a:solidFill>
                  <a:srgbClr val="1F497D"/>
                </a:solidFill>
                <a:latin typeface="微软雅黑" panose="020B0503020204020204" pitchFamily="34" charset="-122"/>
                <a:ea typeface="微软雅黑" panose="020B0503020204020204" pitchFamily="34" charset="-122"/>
              </a:rPr>
              <a:t>肿块 </a:t>
            </a:r>
            <a:r>
              <a:rPr kumimoji="1" lang="zh-CN" altLang="en-US" dirty="0" smtClean="0">
                <a:solidFill>
                  <a:srgbClr val="1F497D"/>
                </a:solidFill>
                <a:latin typeface="微软雅黑" panose="020B0503020204020204" pitchFamily="34" charset="-122"/>
                <a:ea typeface="微软雅黑" panose="020B0503020204020204" pitchFamily="34" charset="-122"/>
              </a:rPr>
              <a:t>盆</a:t>
            </a:r>
            <a:r>
              <a:rPr kumimoji="1" lang="zh-CN" altLang="en-US" dirty="0">
                <a:solidFill>
                  <a:srgbClr val="1F497D"/>
                </a:solidFill>
                <a:latin typeface="微软雅黑" panose="020B0503020204020204" pitchFamily="34" charset="-122"/>
                <a:ea typeface="微软雅黑" panose="020B0503020204020204" pitchFamily="34" charset="-122"/>
              </a:rPr>
              <a:t>、腹腔可供手术操作空间受</a:t>
            </a:r>
            <a:r>
              <a:rPr kumimoji="1" lang="zh-CN" altLang="en-US" dirty="0" smtClean="0">
                <a:solidFill>
                  <a:srgbClr val="1F497D"/>
                </a:solidFill>
                <a:latin typeface="微软雅黑" panose="020B0503020204020204" pitchFamily="34" charset="-122"/>
                <a:ea typeface="微软雅黑" panose="020B0503020204020204" pitchFamily="34" charset="-122"/>
              </a:rPr>
              <a:t>限，肿块</a:t>
            </a:r>
            <a:r>
              <a:rPr kumimoji="1" lang="zh-CN" altLang="en-US" dirty="0">
                <a:solidFill>
                  <a:srgbClr val="1F497D"/>
                </a:solidFill>
                <a:latin typeface="微软雅黑" panose="020B0503020204020204" pitchFamily="34" charset="-122"/>
                <a:ea typeface="微软雅黑" panose="020B0503020204020204" pitchFamily="34" charset="-122"/>
              </a:rPr>
              <a:t>妨碍视野，建立气腹或穿刺均可能引起肿块破裂。</a:t>
            </a:r>
          </a:p>
          <a:p>
            <a:pPr marL="342900" indent="-342900" algn="just">
              <a:lnSpc>
                <a:spcPct val="130000"/>
              </a:lnSpc>
              <a:buFont typeface="+mj-ea"/>
              <a:buAutoNum type="circleNumDbPlain"/>
            </a:pPr>
            <a:r>
              <a:rPr kumimoji="1" lang="zh-CN" altLang="en-US" b="1" dirty="0" smtClean="0">
                <a:solidFill>
                  <a:srgbClr val="1F497D"/>
                </a:solidFill>
                <a:latin typeface="微软雅黑" panose="020B0503020204020204" pitchFamily="34" charset="-122"/>
                <a:ea typeface="微软雅黑" panose="020B0503020204020204" pitchFamily="34" charset="-122"/>
              </a:rPr>
              <a:t>腹部</a:t>
            </a:r>
            <a:r>
              <a:rPr kumimoji="1" lang="zh-CN" altLang="en-US" b="1" dirty="0">
                <a:solidFill>
                  <a:srgbClr val="1F497D"/>
                </a:solidFill>
                <a:latin typeface="微软雅黑" panose="020B0503020204020204" pitchFamily="34" charset="-122"/>
                <a:ea typeface="微软雅黑" panose="020B0503020204020204" pitchFamily="34" charset="-122"/>
              </a:rPr>
              <a:t>疝或横膈疝：</a:t>
            </a:r>
            <a:r>
              <a:rPr kumimoji="1" lang="zh-CN" altLang="en-US" dirty="0">
                <a:solidFill>
                  <a:srgbClr val="1F497D"/>
                </a:solidFill>
                <a:latin typeface="微软雅黑" panose="020B0503020204020204" pitchFamily="34" charset="-122"/>
                <a:ea typeface="微软雅黑" panose="020B0503020204020204" pitchFamily="34" charset="-122"/>
              </a:rPr>
              <a:t>人工气腹的压力可将腹腔内容物压人疝孔，引起腹部疝的嵌顿</a:t>
            </a:r>
            <a:r>
              <a:rPr kumimoji="1" lang="zh-CN" altLang="en-US" dirty="0" smtClean="0">
                <a:solidFill>
                  <a:srgbClr val="1F497D"/>
                </a:solidFill>
                <a:latin typeface="微软雅黑" panose="020B0503020204020204" pitchFamily="34" charset="-122"/>
                <a:ea typeface="微软雅黑" panose="020B0503020204020204" pitchFamily="34" charset="-122"/>
              </a:rPr>
              <a:t>。</a:t>
            </a:r>
            <a:endParaRPr kumimoji="1" lang="zh-CN" altLang="en-US" dirty="0">
              <a:solidFill>
                <a:srgbClr val="1F497D"/>
              </a:solidFill>
              <a:latin typeface="微软雅黑" panose="020B0503020204020204" pitchFamily="34" charset="-122"/>
              <a:ea typeface="微软雅黑" panose="020B0503020204020204" pitchFamily="34" charset="-122"/>
            </a:endParaRPr>
          </a:p>
          <a:p>
            <a:pPr marL="342900" indent="-342900" algn="just">
              <a:lnSpc>
                <a:spcPct val="130000"/>
              </a:lnSpc>
              <a:buFont typeface="+mj-ea"/>
              <a:buAutoNum type="circleNumDbPlain"/>
            </a:pPr>
            <a:r>
              <a:rPr kumimoji="1" lang="zh-CN" altLang="en-US" b="1" dirty="0" smtClean="0">
                <a:solidFill>
                  <a:srgbClr val="1F497D"/>
                </a:solidFill>
                <a:latin typeface="微软雅黑" panose="020B0503020204020204" pitchFamily="34" charset="-122"/>
                <a:ea typeface="微软雅黑" panose="020B0503020204020204" pitchFamily="34" charset="-122"/>
              </a:rPr>
              <a:t>弥漫性腹膜炎</a:t>
            </a:r>
            <a:r>
              <a:rPr kumimoji="1" lang="zh-CN" altLang="en-US" b="1" dirty="0">
                <a:solidFill>
                  <a:srgbClr val="1F497D"/>
                </a:solidFill>
                <a:latin typeface="微软雅黑" panose="020B0503020204020204" pitchFamily="34" charset="-122"/>
                <a:ea typeface="微软雅黑" panose="020B0503020204020204" pitchFamily="34" charset="-122"/>
              </a:rPr>
              <a:t>伴肠梗阻：</a:t>
            </a:r>
            <a:r>
              <a:rPr kumimoji="1" lang="zh-CN" altLang="en-US" dirty="0">
                <a:solidFill>
                  <a:srgbClr val="1F497D"/>
                </a:solidFill>
                <a:latin typeface="微软雅黑" panose="020B0503020204020204" pitchFamily="34" charset="-122"/>
                <a:ea typeface="微软雅黑" panose="020B0503020204020204" pitchFamily="34" charset="-122"/>
              </a:rPr>
              <a:t>由于肠段明显扩张，气腹针或套管针穿刺时易造成肠穿孔的危险。</a:t>
            </a:r>
          </a:p>
          <a:p>
            <a:pPr marL="342900" indent="-342900" algn="just">
              <a:lnSpc>
                <a:spcPct val="130000"/>
              </a:lnSpc>
              <a:buFont typeface="+mj-ea"/>
              <a:buAutoNum type="circleNumDbPlain"/>
            </a:pPr>
            <a:r>
              <a:rPr kumimoji="1" lang="zh-CN" altLang="en-US" b="1" dirty="0" smtClean="0">
                <a:solidFill>
                  <a:srgbClr val="1F497D"/>
                </a:solidFill>
                <a:latin typeface="微软雅黑" panose="020B0503020204020204" pitchFamily="34" charset="-122"/>
                <a:ea typeface="微软雅黑" panose="020B0503020204020204" pitchFamily="34" charset="-122"/>
              </a:rPr>
              <a:t>严重</a:t>
            </a:r>
            <a:r>
              <a:rPr kumimoji="1" lang="zh-CN" altLang="en-US" b="1" dirty="0">
                <a:solidFill>
                  <a:srgbClr val="1F497D"/>
                </a:solidFill>
                <a:latin typeface="微软雅黑" panose="020B0503020204020204" pitchFamily="34" charset="-122"/>
                <a:ea typeface="微软雅黑" panose="020B0503020204020204" pitchFamily="34" charset="-122"/>
              </a:rPr>
              <a:t>的盆腔粘连：</a:t>
            </a:r>
            <a:r>
              <a:rPr kumimoji="1" lang="zh-CN" altLang="en-US" dirty="0">
                <a:solidFill>
                  <a:srgbClr val="1F497D"/>
                </a:solidFill>
                <a:latin typeface="微软雅黑" panose="020B0503020204020204" pitchFamily="34" charset="-122"/>
                <a:ea typeface="微软雅黑" panose="020B0503020204020204" pitchFamily="34" charset="-122"/>
              </a:rPr>
              <a:t>多次</a:t>
            </a:r>
            <a:r>
              <a:rPr kumimoji="1" lang="zh-CN" altLang="en-US" dirty="0" smtClean="0">
                <a:solidFill>
                  <a:srgbClr val="1F497D"/>
                </a:solidFill>
                <a:latin typeface="微软雅黑" panose="020B0503020204020204" pitchFamily="34" charset="-122"/>
                <a:ea typeface="微软雅黑" panose="020B0503020204020204" pitchFamily="34" charset="-122"/>
              </a:rPr>
              <a:t>手术造成</a:t>
            </a:r>
            <a:r>
              <a:rPr kumimoji="1" lang="zh-CN" altLang="en-US" dirty="0">
                <a:solidFill>
                  <a:srgbClr val="1F497D"/>
                </a:solidFill>
                <a:latin typeface="微软雅黑" panose="020B0503020204020204" pitchFamily="34" charset="-122"/>
                <a:ea typeface="微软雅黑" panose="020B0503020204020204" pitchFamily="34" charset="-122"/>
              </a:rPr>
              <a:t>重要脏器或组织周围致密、广泛粘连，如输尿管、肠曲的粘连，在分离粘连过程中造成重要脏器或组织的损伤</a:t>
            </a:r>
            <a:r>
              <a:rPr kumimoji="1" lang="zh-CN" altLang="en-US" dirty="0" smtClean="0">
                <a:solidFill>
                  <a:srgbClr val="1F497D"/>
                </a:solidFill>
                <a:latin typeface="微软雅黑" panose="020B0503020204020204" pitchFamily="34" charset="-122"/>
                <a:ea typeface="微软雅黑" panose="020B0503020204020204" pitchFamily="34" charset="-122"/>
              </a:rPr>
              <a:t>。</a:t>
            </a:r>
            <a:endParaRPr kumimoji="1" lang="en-US" altLang="zh-CN" dirty="0" smtClean="0">
              <a:solidFill>
                <a:srgbClr val="1F497D"/>
              </a:solidFill>
              <a:latin typeface="微软雅黑" panose="020B0503020204020204" pitchFamily="34" charset="-122"/>
              <a:ea typeface="微软雅黑" panose="020B0503020204020204" pitchFamily="34" charset="-122"/>
            </a:endParaRPr>
          </a:p>
          <a:p>
            <a:pPr marL="342900" indent="-342900" algn="just">
              <a:lnSpc>
                <a:spcPct val="130000"/>
              </a:lnSpc>
              <a:buFont typeface="+mj-ea"/>
              <a:buAutoNum type="circleNumDbPlain"/>
            </a:pPr>
            <a:r>
              <a:rPr kumimoji="1" lang="zh-CN" altLang="en-US" b="1" dirty="0" smtClean="0">
                <a:solidFill>
                  <a:srgbClr val="1F497D"/>
                </a:solidFill>
                <a:latin typeface="微软雅黑" panose="020B0503020204020204" pitchFamily="34" charset="-122"/>
                <a:ea typeface="微软雅黑" panose="020B0503020204020204" pitchFamily="34" charset="-122"/>
              </a:rPr>
              <a:t>其他不能进行腹腔镜的手术。</a:t>
            </a:r>
            <a:endParaRPr kumimoji="1" lang="en-US" altLang="zh-CN" b="1" dirty="0">
              <a:solidFill>
                <a:srgbClr val="1F497D"/>
              </a:solidFill>
              <a:latin typeface="微软雅黑" panose="020B0503020204020204" pitchFamily="34" charset="-122"/>
              <a:ea typeface="微软雅黑" panose="020B0503020204020204" pitchFamily="34" charset="-122"/>
            </a:endParaRPr>
          </a:p>
        </p:txBody>
      </p:sp>
      <p:sp>
        <p:nvSpPr>
          <p:cNvPr id="17" name="TextBox 37"/>
          <p:cNvSpPr txBox="1">
            <a:spLocks noChangeArrowheads="1"/>
          </p:cNvSpPr>
          <p:nvPr/>
        </p:nvSpPr>
        <p:spPr bwMode="auto">
          <a:xfrm>
            <a:off x="1533267" y="815839"/>
            <a:ext cx="321101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b="1" dirty="0">
                <a:solidFill>
                  <a:srgbClr val="1F497D"/>
                </a:solidFill>
                <a:latin typeface="微软雅黑" panose="020B0503020204020204" pitchFamily="34" charset="-122"/>
                <a:ea typeface="微软雅黑" panose="020B0503020204020204" pitchFamily="34" charset="-122"/>
              </a:rPr>
              <a:t>适应症与禁忌症</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3267" y="2605689"/>
            <a:ext cx="3363946" cy="3453651"/>
          </a:xfrm>
          <a:prstGeom prst="rect">
            <a:avLst/>
          </a:prstGeom>
          <a:ln>
            <a:noFill/>
          </a:ln>
          <a:effectLst>
            <a:softEdge rad="112500"/>
          </a:effectLst>
        </p:spPr>
      </p:pic>
    </p:spTree>
    <p:extLst>
      <p:ext uri="{BB962C8B-B14F-4D97-AF65-F5344CB8AC3E}">
        <p14:creationId xmlns:p14="http://schemas.microsoft.com/office/powerpoint/2010/main" val="2581245899"/>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childTnLst>
                          </p:cTn>
                        </p:par>
                        <p:par>
                          <p:cTn id="8" fill="hold">
                            <p:stCondLst>
                              <p:cond delay="250"/>
                            </p:stCondLst>
                            <p:childTnLst>
                              <p:par>
                                <p:cTn id="9" presetID="16" presetClass="entr" presetSubtype="37"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barn(outVertical)">
                                      <p:cBhvr>
                                        <p:cTn id="1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组合 1"/>
          <p:cNvGrpSpPr>
            <a:grpSpLocks/>
          </p:cNvGrpSpPr>
          <p:nvPr/>
        </p:nvGrpSpPr>
        <p:grpSpPr bwMode="auto">
          <a:xfrm>
            <a:off x="2012950" y="5524500"/>
            <a:ext cx="7975600" cy="1333500"/>
            <a:chOff x="971550" y="4156075"/>
            <a:chExt cx="7200900" cy="1008063"/>
          </a:xfrm>
          <a:solidFill>
            <a:srgbClr val="FA4453"/>
          </a:solidFill>
        </p:grpSpPr>
        <p:sp>
          <p:nvSpPr>
            <p:cNvPr id="7174" name="流程图: 合并 38"/>
            <p:cNvSpPr>
              <a:spLocks noChangeArrowheads="1"/>
            </p:cNvSpPr>
            <p:nvPr/>
          </p:nvSpPr>
          <p:spPr bwMode="auto">
            <a:xfrm rot="10800000">
              <a:off x="971550" y="4156075"/>
              <a:ext cx="7200900" cy="1008063"/>
            </a:xfrm>
            <a:prstGeom prst="flowChartMerge">
              <a:avLst/>
            </a:prstGeom>
            <a:grpFill/>
            <a:ln>
              <a:noFill/>
            </a:ln>
            <a:extLst>
              <a:ext uri="{91240B29-F687-4F45-9708-019B960494DF}">
                <a14:hiddenLine xmlns:a14="http://schemas.microsoft.com/office/drawing/2010/main" w="9525">
                  <a:solidFill>
                    <a:srgbClr val="395E8A"/>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7175" name="流程图: 合并 40"/>
            <p:cNvSpPr>
              <a:spLocks noChangeArrowheads="1"/>
            </p:cNvSpPr>
            <p:nvPr/>
          </p:nvSpPr>
          <p:spPr bwMode="auto">
            <a:xfrm rot="10800000">
              <a:off x="1187450" y="4227513"/>
              <a:ext cx="6769100" cy="936625"/>
            </a:xfrm>
            <a:prstGeom prst="flowChartMerge">
              <a:avLst/>
            </a:prstGeom>
            <a:grpFill/>
            <a:ln w="6350">
              <a:solidFill>
                <a:srgbClr val="7F7F7F"/>
              </a:solidFill>
              <a:prstDash val="sysDash"/>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000000"/>
                </a:solidFill>
                <a:latin typeface="宋体" panose="02010600030101010101" pitchFamily="2" charset="-122"/>
                <a:sym typeface="宋体" panose="02010600030101010101" pitchFamily="2" charset="-122"/>
              </a:endParaRPr>
            </a:p>
          </p:txBody>
        </p:sp>
        <p:sp>
          <p:nvSpPr>
            <p:cNvPr id="7176" name="TextBox 41"/>
            <p:cNvSpPr>
              <a:spLocks noChangeArrowheads="1"/>
            </p:cNvSpPr>
            <p:nvPr/>
          </p:nvSpPr>
          <p:spPr bwMode="auto">
            <a:xfrm>
              <a:off x="4149947" y="4396618"/>
              <a:ext cx="844103" cy="7675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6000" b="1" dirty="0" smtClean="0">
                  <a:solidFill>
                    <a:schemeClr val="bg1"/>
                  </a:solidFill>
                  <a:latin typeface="BatangChe" pitchFamily="1" charset="-127"/>
                  <a:ea typeface="BatangChe" pitchFamily="1" charset="-127"/>
                  <a:sym typeface="BatangChe" pitchFamily="1" charset="-127"/>
                </a:rPr>
                <a:t>4</a:t>
              </a:r>
              <a:endParaRPr lang="zh-CN" altLang="en-US" sz="6000" b="1" dirty="0">
                <a:solidFill>
                  <a:schemeClr val="bg1"/>
                </a:solidFill>
                <a:latin typeface="BatangChe" pitchFamily="1" charset="-127"/>
                <a:ea typeface="BatangChe" pitchFamily="1" charset="-127"/>
                <a:sym typeface="BatangChe" pitchFamily="1" charset="-127"/>
              </a:endParaRPr>
            </a:p>
          </p:txBody>
        </p:sp>
      </p:grpSp>
      <p:grpSp>
        <p:nvGrpSpPr>
          <p:cNvPr id="7171" name="组合 2"/>
          <p:cNvGrpSpPr>
            <a:grpSpLocks/>
          </p:cNvGrpSpPr>
          <p:nvPr/>
        </p:nvGrpSpPr>
        <p:grpSpPr bwMode="auto">
          <a:xfrm>
            <a:off x="0" y="0"/>
            <a:ext cx="1547813" cy="534988"/>
            <a:chOff x="-106363" y="-20638"/>
            <a:chExt cx="1006476" cy="347663"/>
          </a:xfrm>
          <a:solidFill>
            <a:srgbClr val="FA4453"/>
          </a:solidFill>
        </p:grpSpPr>
        <p:sp>
          <p:nvSpPr>
            <p:cNvPr id="7172" name="流程图: 合并 53"/>
            <p:cNvSpPr>
              <a:spLocks noChangeArrowheads="1"/>
            </p:cNvSpPr>
            <p:nvPr/>
          </p:nvSpPr>
          <p:spPr bwMode="auto">
            <a:xfrm>
              <a:off x="-106363" y="-20638"/>
              <a:ext cx="1006476" cy="347663"/>
            </a:xfrm>
            <a:prstGeom prst="flowChartMerge">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7173" name="流程图: 合并 54"/>
            <p:cNvSpPr>
              <a:spLocks noChangeArrowheads="1"/>
            </p:cNvSpPr>
            <p:nvPr/>
          </p:nvSpPr>
          <p:spPr bwMode="auto">
            <a:xfrm>
              <a:off x="0" y="-20638"/>
              <a:ext cx="755650" cy="288926"/>
            </a:xfrm>
            <a:prstGeom prst="flowChartMerge">
              <a:avLst/>
            </a:prstGeom>
            <a:grpFill/>
            <a:ln w="6350">
              <a:solidFill>
                <a:srgbClr val="7F7F7F"/>
              </a:solidFill>
              <a:prstDash val="sysDot"/>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000000"/>
                </a:solidFill>
                <a:latin typeface="宋体" panose="02010600030101010101" pitchFamily="2" charset="-122"/>
                <a:sym typeface="宋体" panose="02010600030101010101" pitchFamily="2" charset="-122"/>
              </a:endParaRPr>
            </a:p>
          </p:txBody>
        </p:sp>
      </p:grpSp>
      <p:grpSp>
        <p:nvGrpSpPr>
          <p:cNvPr id="2" name="组合 8"/>
          <p:cNvGrpSpPr>
            <a:grpSpLocks/>
          </p:cNvGrpSpPr>
          <p:nvPr/>
        </p:nvGrpSpPr>
        <p:grpSpPr bwMode="auto">
          <a:xfrm>
            <a:off x="4333537" y="2494241"/>
            <a:ext cx="4498757" cy="725487"/>
            <a:chOff x="3284033" y="2260555"/>
            <a:chExt cx="4631625" cy="699547"/>
          </a:xfrm>
        </p:grpSpPr>
        <p:sp>
          <p:nvSpPr>
            <p:cNvPr id="10" name="AutoShape 4"/>
            <p:cNvSpPr>
              <a:spLocks noChangeArrowheads="1"/>
            </p:cNvSpPr>
            <p:nvPr/>
          </p:nvSpPr>
          <p:spPr bwMode="gray">
            <a:xfrm>
              <a:off x="3284033" y="2260555"/>
              <a:ext cx="4262478" cy="699547"/>
            </a:xfrm>
            <a:prstGeom prst="roundRect">
              <a:avLst>
                <a:gd name="adj" fmla="val 10889"/>
              </a:avLst>
            </a:prstGeom>
            <a:noFill/>
            <a:ln>
              <a:noFill/>
              <a:headEnd/>
              <a:tailEnd/>
            </a:ln>
          </p:spPr>
          <p:style>
            <a:lnRef idx="2">
              <a:schemeClr val="accent1"/>
            </a:lnRef>
            <a:fillRef idx="1">
              <a:schemeClr val="lt1"/>
            </a:fillRef>
            <a:effectRef idx="0">
              <a:schemeClr val="accent1"/>
            </a:effectRef>
            <a:fontRef idx="minor">
              <a:schemeClr val="dk1"/>
            </a:fontRef>
          </p:style>
          <p:txBody>
            <a:bodyPr wrap="none" anchor="ctr"/>
            <a:lstStyle/>
            <a:p>
              <a:pPr eaLnBrk="1" fontAlgn="auto" hangingPunct="1">
                <a:spcBef>
                  <a:spcPts val="0"/>
                </a:spcBef>
                <a:spcAft>
                  <a:spcPts val="0"/>
                </a:spcAft>
                <a:defRPr/>
              </a:pPr>
              <a:endParaRPr lang="zh-CN" altLang="en-US" sz="1600" b="1">
                <a:ln w="22225">
                  <a:solidFill>
                    <a:schemeClr val="bg1"/>
                  </a:solidFill>
                  <a:prstDash val="solid"/>
                </a:ln>
                <a:solidFill>
                  <a:schemeClr val="bg1"/>
                </a:solidFill>
              </a:endParaRPr>
            </a:p>
          </p:txBody>
        </p:sp>
        <p:sp>
          <p:nvSpPr>
            <p:cNvPr id="11" name="AutoShape 6"/>
            <p:cNvSpPr>
              <a:spLocks noChangeArrowheads="1"/>
            </p:cNvSpPr>
            <p:nvPr/>
          </p:nvSpPr>
          <p:spPr bwMode="gray">
            <a:xfrm>
              <a:off x="3344507" y="2309539"/>
              <a:ext cx="1077764" cy="556515"/>
            </a:xfrm>
            <a:prstGeom prst="roundRect">
              <a:avLst>
                <a:gd name="adj" fmla="val 11921"/>
              </a:avLst>
            </a:prstGeom>
            <a:solidFill>
              <a:srgbClr val="FA4453"/>
            </a:solidFill>
            <a:ln>
              <a:solidFill>
                <a:srgbClr val="FA4453"/>
              </a:solidFill>
              <a:headEnd/>
              <a:tailEnd/>
            </a:ln>
            <a:ex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sz="1600">
                <a:solidFill>
                  <a:srgbClr val="409130"/>
                </a:solidFill>
              </a:endParaRPr>
            </a:p>
          </p:txBody>
        </p:sp>
        <p:sp>
          <p:nvSpPr>
            <p:cNvPr id="12" name="Text Box 8"/>
            <p:cNvSpPr txBox="1">
              <a:spLocks noChangeArrowheads="1"/>
            </p:cNvSpPr>
            <p:nvPr/>
          </p:nvSpPr>
          <p:spPr bwMode="gray">
            <a:xfrm>
              <a:off x="3713654" y="2320253"/>
              <a:ext cx="350204" cy="4451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auto">
                <a:spcBef>
                  <a:spcPts val="0"/>
                </a:spcBef>
                <a:spcAft>
                  <a:spcPts val="0"/>
                </a:spcAft>
                <a:defRPr/>
              </a:pPr>
              <a:r>
                <a:rPr lang="en-US" altLang="zh-CN" sz="2400" dirty="0" smtClean="0">
                  <a:solidFill>
                    <a:srgbClr val="FFFFFF"/>
                  </a:solidFill>
                  <a:effectLst>
                    <a:outerShdw blurRad="38100" dist="38100" dir="2700000" algn="tl">
                      <a:srgbClr val="C0C0C0"/>
                    </a:outerShdw>
                  </a:effectLst>
                  <a:latin typeface="+mn-lt"/>
                  <a:ea typeface="+mn-ea"/>
                </a:rPr>
                <a:t>4</a:t>
              </a:r>
              <a:endParaRPr lang="en-US" altLang="zh-CN" sz="2400" dirty="0">
                <a:solidFill>
                  <a:srgbClr val="FFFFFF"/>
                </a:solidFill>
                <a:effectLst>
                  <a:outerShdw blurRad="38100" dist="38100" dir="2700000" algn="tl">
                    <a:srgbClr val="C0C0C0"/>
                  </a:outerShdw>
                </a:effectLst>
                <a:latin typeface="+mn-lt"/>
                <a:ea typeface="+mn-ea"/>
              </a:endParaRPr>
            </a:p>
          </p:txBody>
        </p:sp>
        <p:sp>
          <p:nvSpPr>
            <p:cNvPr id="3" name="文本框 2"/>
            <p:cNvSpPr txBox="1">
              <a:spLocks noChangeArrowheads="1"/>
            </p:cNvSpPr>
            <p:nvPr/>
          </p:nvSpPr>
          <p:spPr bwMode="auto">
            <a:xfrm>
              <a:off x="4689468" y="2320899"/>
              <a:ext cx="3226190" cy="56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b="1" dirty="0">
                  <a:solidFill>
                    <a:srgbClr val="FA4453"/>
                  </a:solidFill>
                  <a:latin typeface="微软雅黑" panose="020B0503020204020204" pitchFamily="34" charset="-122"/>
                  <a:ea typeface="微软雅黑" panose="020B0503020204020204" pitchFamily="34" charset="-122"/>
                </a:rPr>
                <a:t>手术护理配合</a:t>
              </a:r>
            </a:p>
          </p:txBody>
        </p:sp>
      </p:grpSp>
    </p:spTree>
    <p:extLst>
      <p:ext uri="{BB962C8B-B14F-4D97-AF65-F5344CB8AC3E}">
        <p14:creationId xmlns:p14="http://schemas.microsoft.com/office/powerpoint/2010/main" val="466600726"/>
      </p:ext>
    </p:extLst>
  </p:cSld>
  <p:clrMapOvr>
    <a:masterClrMapping/>
  </p:clrMapOvr>
  <p:transition>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2" name="组合 1"/>
          <p:cNvGrpSpPr/>
          <p:nvPr/>
        </p:nvGrpSpPr>
        <p:grpSpPr>
          <a:xfrm>
            <a:off x="1108869" y="1649021"/>
            <a:ext cx="2018644" cy="461665"/>
            <a:chOff x="1108869" y="1649021"/>
            <a:chExt cx="2018644" cy="461665"/>
          </a:xfrm>
        </p:grpSpPr>
        <p:sp>
          <p:nvSpPr>
            <p:cNvPr id="14" name="Text Box 2"/>
            <p:cNvSpPr txBox="1">
              <a:spLocks noChangeArrowheads="1"/>
            </p:cNvSpPr>
            <p:nvPr/>
          </p:nvSpPr>
          <p:spPr bwMode="auto">
            <a:xfrm>
              <a:off x="1533268" y="1649021"/>
              <a:ext cx="1594245"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a:solidFill>
                    <a:srgbClr val="1F497D"/>
                  </a:solidFill>
                  <a:latin typeface="微软雅黑" panose="020B0503020204020204" pitchFamily="34" charset="-122"/>
                  <a:ea typeface="微软雅黑" panose="020B0503020204020204" pitchFamily="34" charset="-122"/>
                </a:rPr>
                <a:t>术前准备</a:t>
              </a:r>
            </a:p>
          </p:txBody>
        </p:sp>
        <p:sp>
          <p:nvSpPr>
            <p:cNvPr id="25"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1</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sp>
        <p:nvSpPr>
          <p:cNvPr id="27" name="Text Box 2"/>
          <p:cNvSpPr txBox="1">
            <a:spLocks noChangeArrowheads="1"/>
          </p:cNvSpPr>
          <p:nvPr/>
        </p:nvSpPr>
        <p:spPr bwMode="auto">
          <a:xfrm>
            <a:off x="4229550" y="2359093"/>
            <a:ext cx="5779052" cy="31393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L="342900" indent="-342900" algn="just">
              <a:lnSpc>
                <a:spcPct val="150000"/>
              </a:lnSpc>
              <a:spcBef>
                <a:spcPct val="50000"/>
              </a:spcBef>
              <a:buAutoNum type="arabicPeriod"/>
            </a:pPr>
            <a:r>
              <a:rPr kumimoji="1" lang="zh-CN" altLang="en-US" b="1" dirty="0" smtClean="0">
                <a:solidFill>
                  <a:srgbClr val="1F497D"/>
                </a:solidFill>
                <a:latin typeface="微软雅黑" panose="020B0503020204020204" pitchFamily="34" charset="-122"/>
                <a:ea typeface="微软雅黑" panose="020B0503020204020204" pitchFamily="34" charset="-122"/>
              </a:rPr>
              <a:t>术</a:t>
            </a:r>
            <a:r>
              <a:rPr kumimoji="1" lang="zh-CN" altLang="en-US" b="1" dirty="0">
                <a:solidFill>
                  <a:srgbClr val="1F497D"/>
                </a:solidFill>
                <a:latin typeface="微软雅黑" panose="020B0503020204020204" pitchFamily="34" charset="-122"/>
                <a:ea typeface="微软雅黑" panose="020B0503020204020204" pitchFamily="34" charset="-122"/>
              </a:rPr>
              <a:t>前访</a:t>
            </a:r>
            <a:r>
              <a:rPr kumimoji="1" lang="zh-CN" altLang="en-US" b="1" dirty="0" smtClean="0">
                <a:solidFill>
                  <a:srgbClr val="1F497D"/>
                </a:solidFill>
                <a:latin typeface="微软雅黑" panose="020B0503020204020204" pitchFamily="34" charset="-122"/>
                <a:ea typeface="微软雅黑" panose="020B0503020204020204" pitchFamily="34" charset="-122"/>
              </a:rPr>
              <a:t>视 </a:t>
            </a:r>
            <a:r>
              <a:rPr kumimoji="1" lang="zh-CN" altLang="en-US" dirty="0" smtClean="0">
                <a:solidFill>
                  <a:srgbClr val="1F497D"/>
                </a:solidFill>
                <a:latin typeface="微软雅黑" panose="020B0503020204020204" pitchFamily="34" charset="-122"/>
                <a:ea typeface="微软雅黑" panose="020B0503020204020204" pitchFamily="34" charset="-122"/>
              </a:rPr>
              <a:t>应评估患者的生理及心理状态了解患者</a:t>
            </a:r>
            <a:r>
              <a:rPr kumimoji="1" lang="zh-CN" altLang="en-US" dirty="0">
                <a:solidFill>
                  <a:srgbClr val="1F497D"/>
                </a:solidFill>
                <a:latin typeface="微软雅黑" panose="020B0503020204020204" pitchFamily="34" charset="-122"/>
                <a:ea typeface="微软雅黑" panose="020B0503020204020204" pitchFamily="34" charset="-122"/>
              </a:rPr>
              <a:t>的既往病史与现</a:t>
            </a:r>
            <a:r>
              <a:rPr kumimoji="1" lang="zh-CN" altLang="en-US" dirty="0" smtClean="0">
                <a:solidFill>
                  <a:srgbClr val="1F497D"/>
                </a:solidFill>
                <a:latin typeface="微软雅黑" panose="020B0503020204020204" pitchFamily="34" charset="-122"/>
                <a:ea typeface="微软雅黑" panose="020B0503020204020204" pitchFamily="34" charset="-122"/>
              </a:rPr>
              <a:t>病史；耐心</a:t>
            </a:r>
            <a:r>
              <a:rPr kumimoji="1" lang="zh-CN" altLang="en-US" dirty="0">
                <a:solidFill>
                  <a:srgbClr val="1F497D"/>
                </a:solidFill>
                <a:latin typeface="微软雅黑" panose="020B0503020204020204" pitchFamily="34" charset="-122"/>
                <a:ea typeface="微软雅黑" panose="020B0503020204020204" pitchFamily="34" charset="-122"/>
              </a:rPr>
              <a:t>细致地向患者与家属介绍达芬奇手术</a:t>
            </a:r>
            <a:r>
              <a:rPr kumimoji="1" lang="zh-CN" altLang="en-US" dirty="0" smtClean="0">
                <a:solidFill>
                  <a:srgbClr val="1F497D"/>
                </a:solidFill>
                <a:latin typeface="微软雅黑" panose="020B0503020204020204" pitchFamily="34" charset="-122"/>
                <a:ea typeface="微软雅黑" panose="020B0503020204020204" pitchFamily="34" charset="-122"/>
              </a:rPr>
              <a:t>机器人系统的</a:t>
            </a:r>
            <a:r>
              <a:rPr kumimoji="1" lang="zh-CN" altLang="en-US" dirty="0">
                <a:solidFill>
                  <a:srgbClr val="1F497D"/>
                </a:solidFill>
                <a:latin typeface="微软雅黑" panose="020B0503020204020204" pitchFamily="34" charset="-122"/>
                <a:ea typeface="微软雅黑" panose="020B0503020204020204" pitchFamily="34" charset="-122"/>
              </a:rPr>
              <a:t>特点</a:t>
            </a:r>
            <a:r>
              <a:rPr kumimoji="1" lang="zh-CN" altLang="en-US" dirty="0" smtClean="0">
                <a:solidFill>
                  <a:srgbClr val="1F497D"/>
                </a:solidFill>
                <a:latin typeface="微软雅黑" panose="020B0503020204020204" pitchFamily="34" charset="-122"/>
                <a:ea typeface="微软雅黑" panose="020B0503020204020204" pitchFamily="34" charset="-122"/>
              </a:rPr>
              <a:t>安全性；介绍手术当日</a:t>
            </a:r>
            <a:r>
              <a:rPr kumimoji="1" lang="zh-CN" altLang="en-US" dirty="0">
                <a:solidFill>
                  <a:srgbClr val="1F497D"/>
                </a:solidFill>
                <a:latin typeface="微软雅黑" panose="020B0503020204020204" pitchFamily="34" charset="-122"/>
                <a:ea typeface="微软雅黑" panose="020B0503020204020204" pitchFamily="34" charset="-122"/>
              </a:rPr>
              <a:t>的流程与</a:t>
            </a:r>
            <a:r>
              <a:rPr kumimoji="1" lang="zh-CN" altLang="en-US" dirty="0" smtClean="0">
                <a:solidFill>
                  <a:srgbClr val="1F497D"/>
                </a:solidFill>
                <a:latin typeface="微软雅黑" panose="020B0503020204020204" pitchFamily="34" charset="-122"/>
                <a:ea typeface="微软雅黑" panose="020B0503020204020204" pitchFamily="34" charset="-122"/>
              </a:rPr>
              <a:t>注意事项；</a:t>
            </a:r>
            <a:endParaRPr kumimoji="1" lang="en-US" altLang="zh-CN" dirty="0" smtClean="0">
              <a:solidFill>
                <a:srgbClr val="1F497D"/>
              </a:solidFill>
              <a:latin typeface="微软雅黑" panose="020B0503020204020204" pitchFamily="34" charset="-122"/>
              <a:ea typeface="微软雅黑" panose="020B0503020204020204" pitchFamily="34" charset="-122"/>
            </a:endParaRPr>
          </a:p>
          <a:p>
            <a:pPr marL="342900" indent="-342900" algn="just">
              <a:lnSpc>
                <a:spcPct val="150000"/>
              </a:lnSpc>
              <a:spcBef>
                <a:spcPct val="50000"/>
              </a:spcBef>
              <a:buAutoNum type="arabicPeriod"/>
            </a:pPr>
            <a:r>
              <a:rPr kumimoji="1" lang="zh-CN" altLang="en-US" b="1" dirty="0" smtClean="0">
                <a:solidFill>
                  <a:srgbClr val="1F497D"/>
                </a:solidFill>
                <a:latin typeface="微软雅黑" panose="020B0503020204020204" pitchFamily="34" charset="-122"/>
                <a:ea typeface="微软雅黑" panose="020B0503020204020204" pitchFamily="34" charset="-122"/>
              </a:rPr>
              <a:t>安置体位 </a:t>
            </a:r>
            <a:r>
              <a:rPr kumimoji="1" lang="zh-CN" altLang="en-US" dirty="0" smtClean="0">
                <a:solidFill>
                  <a:srgbClr val="1F497D"/>
                </a:solidFill>
                <a:latin typeface="微软雅黑" panose="020B0503020204020204" pitchFamily="34" charset="-122"/>
                <a:ea typeface="微软雅黑" panose="020B0503020204020204" pitchFamily="34" charset="-122"/>
              </a:rPr>
              <a:t>合理</a:t>
            </a:r>
            <a:r>
              <a:rPr kumimoji="1" lang="zh-CN" altLang="en-US" dirty="0">
                <a:solidFill>
                  <a:srgbClr val="1F497D"/>
                </a:solidFill>
                <a:latin typeface="微软雅黑" panose="020B0503020204020204" pitchFamily="34" charset="-122"/>
                <a:ea typeface="微软雅黑" panose="020B0503020204020204" pitchFamily="34" charset="-122"/>
              </a:rPr>
              <a:t>稳妥地</a:t>
            </a:r>
            <a:r>
              <a:rPr kumimoji="1" lang="zh-CN" altLang="en-US" dirty="0" smtClean="0">
                <a:solidFill>
                  <a:srgbClr val="1F497D"/>
                </a:solidFill>
                <a:latin typeface="微软雅黑" panose="020B0503020204020204" pitchFamily="34" charset="-122"/>
                <a:ea typeface="微软雅黑" panose="020B0503020204020204" pitchFamily="34" charset="-122"/>
              </a:rPr>
              <a:t>安置体位</a:t>
            </a:r>
            <a:r>
              <a:rPr kumimoji="1" lang="zh-CN" altLang="en-US" dirty="0">
                <a:solidFill>
                  <a:srgbClr val="1F497D"/>
                </a:solidFill>
                <a:latin typeface="微软雅黑" panose="020B0503020204020204" pitchFamily="34" charset="-122"/>
                <a:ea typeface="微软雅黑" panose="020B0503020204020204" pitchFamily="34" charset="-122"/>
              </a:rPr>
              <a:t>能为手术操作建立一个良好的具有保护性</a:t>
            </a:r>
            <a:r>
              <a:rPr kumimoji="1" lang="zh-CN" altLang="en-US" dirty="0" smtClean="0">
                <a:solidFill>
                  <a:srgbClr val="1F497D"/>
                </a:solidFill>
                <a:latin typeface="微软雅黑" panose="020B0503020204020204" pitchFamily="34" charset="-122"/>
                <a:ea typeface="微软雅黑" panose="020B0503020204020204" pitchFamily="34" charset="-122"/>
              </a:rPr>
              <a:t>的手术野手术过程中</a:t>
            </a:r>
            <a:r>
              <a:rPr kumimoji="1" lang="zh-CN" altLang="en-US" dirty="0">
                <a:solidFill>
                  <a:srgbClr val="1F497D"/>
                </a:solidFill>
                <a:latin typeface="微软雅黑" panose="020B0503020204020204" pitchFamily="34" charset="-122"/>
                <a:ea typeface="微软雅黑" panose="020B0503020204020204" pitchFamily="34" charset="-122"/>
              </a:rPr>
              <a:t>注意观察患者肢体的受压</a:t>
            </a:r>
            <a:r>
              <a:rPr kumimoji="1" lang="zh-CN" altLang="en-US" dirty="0" smtClean="0">
                <a:solidFill>
                  <a:srgbClr val="1F497D"/>
                </a:solidFill>
                <a:latin typeface="微软雅黑" panose="020B0503020204020204" pitchFamily="34" charset="-122"/>
                <a:ea typeface="微软雅黑" panose="020B0503020204020204" pitchFamily="34" charset="-122"/>
              </a:rPr>
              <a:t>情况</a:t>
            </a:r>
            <a:r>
              <a:rPr kumimoji="1" lang="zh-CN" altLang="en-US" dirty="0">
                <a:solidFill>
                  <a:srgbClr val="1F497D"/>
                </a:solidFill>
                <a:latin typeface="微软雅黑" panose="020B0503020204020204" pitchFamily="34" charset="-122"/>
                <a:ea typeface="微软雅黑" panose="020B0503020204020204" pitchFamily="34" charset="-122"/>
              </a:rPr>
              <a:t>保证其处于</a:t>
            </a:r>
            <a:r>
              <a:rPr kumimoji="1" lang="zh-CN" altLang="en-US" dirty="0" smtClean="0">
                <a:solidFill>
                  <a:srgbClr val="1F497D"/>
                </a:solidFill>
                <a:latin typeface="微软雅黑" panose="020B0503020204020204" pitchFamily="34" charset="-122"/>
                <a:ea typeface="微软雅黑" panose="020B0503020204020204" pitchFamily="34" charset="-122"/>
              </a:rPr>
              <a:t>功能位。</a:t>
            </a:r>
            <a:endParaRPr kumimoji="1" lang="zh-CN" altLang="en-US" dirty="0">
              <a:solidFill>
                <a:srgbClr val="1F497D"/>
              </a:solidFill>
              <a:latin typeface="微软雅黑" panose="020B0503020204020204" pitchFamily="34" charset="-122"/>
              <a:ea typeface="微软雅黑" panose="020B0503020204020204" pitchFamily="34" charset="-122"/>
            </a:endParaRPr>
          </a:p>
        </p:txBody>
      </p:sp>
      <p:sp>
        <p:nvSpPr>
          <p:cNvPr id="17" name="TextBox 37"/>
          <p:cNvSpPr txBox="1">
            <a:spLocks noChangeArrowheads="1"/>
          </p:cNvSpPr>
          <p:nvPr/>
        </p:nvSpPr>
        <p:spPr bwMode="auto">
          <a:xfrm>
            <a:off x="1533268" y="815839"/>
            <a:ext cx="31932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b="1" dirty="0">
                <a:solidFill>
                  <a:srgbClr val="1F497D"/>
                </a:solidFill>
                <a:latin typeface="微软雅黑" panose="020B0503020204020204" pitchFamily="34" charset="-122"/>
                <a:ea typeface="微软雅黑" panose="020B0503020204020204" pitchFamily="34" charset="-122"/>
              </a:rPr>
              <a:t>手术护理配合</a:t>
            </a:r>
          </a:p>
        </p:txBody>
      </p:sp>
      <p:pic>
        <p:nvPicPr>
          <p:cNvPr id="8" name="图片 3"/>
          <p:cNvPicPr>
            <a:picLocks noChangeAspect="1"/>
          </p:cNvPicPr>
          <p:nvPr/>
        </p:nvPicPr>
        <p:blipFill rotWithShape="1">
          <a:blip r:embed="rId2" cstate="print">
            <a:extLst>
              <a:ext uri="{28A0092B-C50C-407E-A947-70E740481C1C}">
                <a14:useLocalDpi xmlns:a14="http://schemas.microsoft.com/office/drawing/2010/main" val="0"/>
              </a:ext>
            </a:extLst>
          </a:blip>
          <a:srcRect t="9082" b="3768"/>
          <a:stretch/>
        </p:blipFill>
        <p:spPr bwMode="auto">
          <a:xfrm>
            <a:off x="364459" y="2359093"/>
            <a:ext cx="3286984" cy="389275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28660202"/>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outVertical)">
                                      <p:cBhvr>
                                        <p:cTn id="7" dur="500"/>
                                        <p:tgtEl>
                                          <p:spTgt spid="1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250"/>
                                        <p:tgtEl>
                                          <p:spTgt spid="2"/>
                                        </p:tgtEl>
                                      </p:cBhvr>
                                    </p:animEffect>
                                  </p:childTnLst>
                                </p:cTn>
                              </p:par>
                            </p:childTnLst>
                          </p:cTn>
                        </p:par>
                        <p:par>
                          <p:cTn id="12" fill="hold">
                            <p:stCondLst>
                              <p:cond delay="750"/>
                            </p:stCondLst>
                            <p:childTnLst>
                              <p:par>
                                <p:cTn id="13" presetID="22" presetClass="entr" presetSubtype="1"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up)">
                                      <p:cBhvr>
                                        <p:cTn id="1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9" name="TextBox 37"/>
          <p:cNvSpPr txBox="1"/>
          <p:nvPr/>
        </p:nvSpPr>
        <p:spPr>
          <a:xfrm>
            <a:off x="837819" y="1058782"/>
            <a:ext cx="2918206" cy="708105"/>
          </a:xfrm>
          <a:prstGeom prst="rect">
            <a:avLst/>
          </a:prstGeom>
          <a:noFill/>
          <a:ln w="9525">
            <a:noFill/>
            <a:miter/>
          </a:ln>
        </p:spPr>
        <p:txBody>
          <a:bodyPr>
            <a:spAutoFit/>
          </a:bodyPr>
          <a:lstStyle/>
          <a:p>
            <a:pPr lvl="0" defTabSz="913130" eaLnBrk="1" hangingPunct="1"/>
            <a:r>
              <a:rPr lang="zh-CN" altLang="en-US" sz="4000" b="1" dirty="0">
                <a:solidFill>
                  <a:srgbClr val="1F497D"/>
                </a:solidFill>
                <a:latin typeface="微软雅黑" pitchFamily="34" charset="-122"/>
                <a:ea typeface="微软雅黑" pitchFamily="34" charset="-122"/>
              </a:rPr>
              <a:t>主要内容</a:t>
            </a:r>
          </a:p>
        </p:txBody>
      </p:sp>
      <p:pic>
        <p:nvPicPr>
          <p:cNvPr id="20" name="Picture 2" descr="C:\Documents and Settings\Administrator\桌面\ZCOOL_Floral Templates2.jpg"/>
          <p:cNvPicPr>
            <a:picLocks noChangeAspect="1" noChangeArrowheads="1"/>
          </p:cNvPicPr>
          <p:nvPr/>
        </p:nvPicPr>
        <p:blipFill>
          <a:blip r:embed="rId2">
            <a:clrChange>
              <a:clrFrom>
                <a:srgbClr val="F9F2E0"/>
              </a:clrFrom>
              <a:clrTo>
                <a:srgbClr val="F9F2E0">
                  <a:alpha val="0"/>
                </a:srgbClr>
              </a:clrTo>
            </a:clrChange>
            <a:extLst>
              <a:ext uri="{28A0092B-C50C-407E-A947-70E740481C1C}">
                <a14:useLocalDpi xmlns:a14="http://schemas.microsoft.com/office/drawing/2010/main" val="0"/>
              </a:ext>
            </a:extLst>
          </a:blip>
          <a:srcRect l="42307" t="-854" r="7481" b="32323"/>
          <a:stretch>
            <a:fillRect/>
          </a:stretch>
        </p:blipFill>
        <p:spPr bwMode="auto">
          <a:xfrm>
            <a:off x="8359775" y="2587625"/>
            <a:ext cx="4048125" cy="398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1" name="直接连接符 20"/>
          <p:cNvCxnSpPr/>
          <p:nvPr/>
        </p:nvCxnSpPr>
        <p:spPr bwMode="auto">
          <a:xfrm>
            <a:off x="549275" y="531813"/>
            <a:ext cx="11109325" cy="0"/>
          </a:xfrm>
          <a:prstGeom prst="line">
            <a:avLst/>
          </a:prstGeom>
        </p:spPr>
        <p:style>
          <a:lnRef idx="1">
            <a:schemeClr val="accent5"/>
          </a:lnRef>
          <a:fillRef idx="0">
            <a:schemeClr val="accent5"/>
          </a:fillRef>
          <a:effectRef idx="0">
            <a:schemeClr val="accent5"/>
          </a:effectRef>
          <a:fontRef idx="minor">
            <a:schemeClr val="tx1"/>
          </a:fontRef>
        </p:style>
      </p:cxnSp>
      <p:grpSp>
        <p:nvGrpSpPr>
          <p:cNvPr id="27" name="组合 26"/>
          <p:cNvGrpSpPr>
            <a:grpSpLocks/>
          </p:cNvGrpSpPr>
          <p:nvPr/>
        </p:nvGrpSpPr>
        <p:grpSpPr bwMode="auto">
          <a:xfrm>
            <a:off x="4057672" y="2398175"/>
            <a:ext cx="2233912" cy="578585"/>
            <a:chOff x="3877183" y="2432317"/>
            <a:chExt cx="2299890" cy="557898"/>
          </a:xfrm>
        </p:grpSpPr>
        <p:sp>
          <p:nvSpPr>
            <p:cNvPr id="29" name="AutoShape 6"/>
            <p:cNvSpPr>
              <a:spLocks noChangeArrowheads="1"/>
            </p:cNvSpPr>
            <p:nvPr/>
          </p:nvSpPr>
          <p:spPr bwMode="gray">
            <a:xfrm>
              <a:off x="3877183" y="2471677"/>
              <a:ext cx="561500" cy="518538"/>
            </a:xfrm>
            <a:prstGeom prst="roundRect">
              <a:avLst>
                <a:gd name="adj" fmla="val 11921"/>
              </a:avLst>
            </a:prstGeom>
            <a:solidFill>
              <a:srgbClr val="1F497D"/>
            </a:solidFill>
            <a:ln>
              <a:solidFill>
                <a:srgbClr val="1F497D"/>
              </a:solidFill>
              <a:headEnd/>
              <a:tailEnd/>
            </a:ln>
            <a:extLst/>
          </p:spPr>
          <p:style>
            <a:lnRef idx="2">
              <a:schemeClr val="accent1">
                <a:shade val="50000"/>
              </a:schemeClr>
            </a:lnRef>
            <a:fillRef idx="1">
              <a:schemeClr val="accent1"/>
            </a:fillRef>
            <a:effectRef idx="0">
              <a:schemeClr val="accent1"/>
            </a:effectRef>
            <a:fontRef idx="minor">
              <a:schemeClr val="lt1"/>
            </a:fontRef>
          </p:style>
          <p:txBody>
            <a:bodyPr wrap="none" anchor="ctr"/>
            <a:lstStyle>
              <a:defPPr>
                <a:defRPr lang="zh-CN"/>
              </a:defPPr>
              <a:lvl1pPr marL="0" lvl="0" indent="0" algn="l" defTabSz="914400" eaLnBrk="0" fontAlgn="base" latinLnBrk="0" hangingPunct="0">
                <a:spcBef>
                  <a:spcPct val="0"/>
                </a:spcBef>
                <a:spcAft>
                  <a:spcPct val="0"/>
                </a:spcAft>
                <a:buNone/>
                <a:defRPr sz="1800" b="0" i="0" u="none" kern="1200" baseline="0">
                  <a:solidFill>
                    <a:schemeClr val="lt1"/>
                  </a:solidFill>
                  <a:latin typeface="+mn-lt"/>
                  <a:ea typeface="+mn-ea"/>
                  <a:cs typeface="+mn-cs"/>
                </a:defRPr>
              </a:lvl1pPr>
              <a:lvl2pPr marL="457200" lvl="1" indent="0" algn="l" defTabSz="914400" eaLnBrk="0" fontAlgn="base" latinLnBrk="0" hangingPunct="0">
                <a:spcBef>
                  <a:spcPct val="0"/>
                </a:spcBef>
                <a:spcAft>
                  <a:spcPct val="0"/>
                </a:spcAft>
                <a:buNone/>
                <a:defRPr sz="1800" b="0" i="0" u="none" kern="1200" baseline="0">
                  <a:solidFill>
                    <a:schemeClr val="lt1"/>
                  </a:solidFill>
                  <a:latin typeface="+mn-lt"/>
                  <a:ea typeface="+mn-ea"/>
                  <a:cs typeface="+mn-cs"/>
                </a:defRPr>
              </a:lvl2pPr>
              <a:lvl3pPr marL="914400" lvl="2" indent="0" algn="l" defTabSz="914400" eaLnBrk="0" fontAlgn="base" latinLnBrk="0" hangingPunct="0">
                <a:spcBef>
                  <a:spcPct val="0"/>
                </a:spcBef>
                <a:spcAft>
                  <a:spcPct val="0"/>
                </a:spcAft>
                <a:buNone/>
                <a:defRPr sz="1800" b="0" i="0" u="none" kern="1200" baseline="0">
                  <a:solidFill>
                    <a:schemeClr val="lt1"/>
                  </a:solidFill>
                  <a:latin typeface="+mn-lt"/>
                  <a:ea typeface="+mn-ea"/>
                  <a:cs typeface="+mn-cs"/>
                </a:defRPr>
              </a:lvl3pPr>
              <a:lvl4pPr marL="1371600" lvl="3" indent="0" algn="l" defTabSz="914400" eaLnBrk="0" fontAlgn="base" latinLnBrk="0" hangingPunct="0">
                <a:spcBef>
                  <a:spcPct val="0"/>
                </a:spcBef>
                <a:spcAft>
                  <a:spcPct val="0"/>
                </a:spcAft>
                <a:buNone/>
                <a:defRPr sz="1800" b="0" i="0" u="none" kern="1200" baseline="0">
                  <a:solidFill>
                    <a:schemeClr val="lt1"/>
                  </a:solidFill>
                  <a:latin typeface="+mn-lt"/>
                  <a:ea typeface="+mn-ea"/>
                  <a:cs typeface="+mn-cs"/>
                </a:defRPr>
              </a:lvl4pPr>
              <a:lvl5pPr marL="1828800" lvl="4" indent="0" algn="l" defTabSz="914400" eaLnBrk="0" fontAlgn="base" latinLnBrk="0" hangingPunct="0">
                <a:spcBef>
                  <a:spcPct val="0"/>
                </a:spcBef>
                <a:spcAft>
                  <a:spcPct val="0"/>
                </a:spcAft>
                <a:buNone/>
                <a:defRPr sz="1800" b="0" i="0" u="none" kern="1200" baseline="0">
                  <a:solidFill>
                    <a:schemeClr val="lt1"/>
                  </a:solidFill>
                  <a:latin typeface="+mn-lt"/>
                  <a:ea typeface="+mn-ea"/>
                  <a:cs typeface="+mn-cs"/>
                </a:defRPr>
              </a:lvl5pPr>
              <a:lvl6pPr marL="2286000" lvl="5" indent="0" algn="l" defTabSz="914400" eaLnBrk="0" fontAlgn="base" latinLnBrk="0" hangingPunct="0">
                <a:spcBef>
                  <a:spcPct val="0"/>
                </a:spcBef>
                <a:spcAft>
                  <a:spcPct val="0"/>
                </a:spcAft>
                <a:buNone/>
                <a:defRPr sz="1800" b="0" i="0" u="none" kern="1200" baseline="0">
                  <a:solidFill>
                    <a:schemeClr val="lt1"/>
                  </a:solidFill>
                  <a:latin typeface="+mn-lt"/>
                  <a:ea typeface="+mn-ea"/>
                  <a:cs typeface="+mn-cs"/>
                </a:defRPr>
              </a:lvl6pPr>
              <a:lvl7pPr marL="2743200" lvl="6" indent="0" algn="l" defTabSz="914400" eaLnBrk="0" fontAlgn="base" latinLnBrk="0" hangingPunct="0">
                <a:spcBef>
                  <a:spcPct val="0"/>
                </a:spcBef>
                <a:spcAft>
                  <a:spcPct val="0"/>
                </a:spcAft>
                <a:buNone/>
                <a:defRPr sz="1800" b="0" i="0" u="none" kern="1200" baseline="0">
                  <a:solidFill>
                    <a:schemeClr val="lt1"/>
                  </a:solidFill>
                  <a:latin typeface="+mn-lt"/>
                  <a:ea typeface="+mn-ea"/>
                  <a:cs typeface="+mn-cs"/>
                </a:defRPr>
              </a:lvl7pPr>
              <a:lvl8pPr marL="3200400" lvl="7" indent="0" algn="l" defTabSz="914400" eaLnBrk="0" fontAlgn="base" latinLnBrk="0" hangingPunct="0">
                <a:spcBef>
                  <a:spcPct val="0"/>
                </a:spcBef>
                <a:spcAft>
                  <a:spcPct val="0"/>
                </a:spcAft>
                <a:buNone/>
                <a:defRPr sz="1800" b="0" i="0" u="none" kern="1200" baseline="0">
                  <a:solidFill>
                    <a:schemeClr val="lt1"/>
                  </a:solidFill>
                  <a:latin typeface="+mn-lt"/>
                  <a:ea typeface="+mn-ea"/>
                  <a:cs typeface="+mn-cs"/>
                </a:defRPr>
              </a:lvl8pPr>
              <a:lvl9pPr marL="3657600" lvl="8" indent="0" algn="l" defTabSz="914400" eaLnBrk="0" fontAlgn="base" latinLnBrk="0" hangingPunct="0">
                <a:spcBef>
                  <a:spcPct val="0"/>
                </a:spcBef>
                <a:spcAft>
                  <a:spcPct val="0"/>
                </a:spcAft>
                <a:buNone/>
                <a:defRPr sz="1800" b="0" i="0" u="none" kern="1200" baseline="0">
                  <a:solidFill>
                    <a:schemeClr val="lt1"/>
                  </a:solidFill>
                  <a:latin typeface="+mn-lt"/>
                  <a:ea typeface="+mn-ea"/>
                  <a:cs typeface="+mn-cs"/>
                </a:defRPr>
              </a:lvl9pPr>
            </a:lstStyle>
            <a:p>
              <a:pPr eaLnBrk="1" fontAlgn="auto" hangingPunct="1">
                <a:spcBef>
                  <a:spcPts val="0"/>
                </a:spcBef>
                <a:spcAft>
                  <a:spcPts val="0"/>
                </a:spcAft>
                <a:defRPr/>
              </a:pPr>
              <a:endParaRPr lang="zh-CN" altLang="en-US" sz="1400">
                <a:solidFill>
                  <a:srgbClr val="1F497D"/>
                </a:solidFill>
              </a:endParaRPr>
            </a:p>
          </p:txBody>
        </p:sp>
        <p:sp>
          <p:nvSpPr>
            <p:cNvPr id="30" name="Text Box 8"/>
            <p:cNvSpPr txBox="1">
              <a:spLocks noChangeArrowheads="1"/>
            </p:cNvSpPr>
            <p:nvPr/>
          </p:nvSpPr>
          <p:spPr bwMode="gray">
            <a:xfrm>
              <a:off x="4019972" y="2537021"/>
              <a:ext cx="323798" cy="385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zh-CN"/>
              </a:defPPr>
              <a:lvl1pPr marL="0" lvl="0"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1pPr>
              <a:lvl2pPr marL="457200" lvl="1"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2pPr>
              <a:lvl3pPr marL="914400" lvl="2"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3pPr>
              <a:lvl4pPr marL="1371600" lvl="3"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4pPr>
              <a:lvl5pPr marL="1828800" lvl="4"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5pPr>
              <a:lvl6pPr marL="2286000" lvl="5"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6pPr>
              <a:lvl7pPr marL="2743200" lvl="6"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7pPr>
              <a:lvl8pPr marL="3200400" lvl="7"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8pPr>
              <a:lvl9pPr marL="3657600" lvl="8"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9pPr>
            </a:lstStyle>
            <a:p>
              <a:pPr algn="ctr" fontAlgn="auto">
                <a:spcBef>
                  <a:spcPts val="0"/>
                </a:spcBef>
                <a:spcAft>
                  <a:spcPts val="0"/>
                </a:spcAft>
                <a:defRPr/>
              </a:pPr>
              <a:r>
                <a:rPr lang="en-US" altLang="zh-CN" sz="2000" dirty="0">
                  <a:solidFill>
                    <a:schemeClr val="bg1"/>
                  </a:solidFill>
                  <a:effectLst>
                    <a:outerShdw blurRad="38100" dist="38100" dir="2700000" algn="tl">
                      <a:srgbClr val="C0C0C0"/>
                    </a:outerShdw>
                  </a:effectLst>
                  <a:latin typeface="+mn-lt"/>
                  <a:ea typeface="+mn-ea"/>
                </a:rPr>
                <a:t>1</a:t>
              </a:r>
            </a:p>
          </p:txBody>
        </p:sp>
        <p:sp>
          <p:nvSpPr>
            <p:cNvPr id="34" name="文本框 2"/>
            <p:cNvSpPr txBox="1">
              <a:spLocks noChangeArrowheads="1"/>
            </p:cNvSpPr>
            <p:nvPr/>
          </p:nvSpPr>
          <p:spPr bwMode="auto">
            <a:xfrm>
              <a:off x="4608341" y="2432317"/>
              <a:ext cx="1568732" cy="50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lvl="0"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1pPr>
              <a:lvl2pPr marL="457200" lvl="1"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2pPr>
              <a:lvl3pPr marL="914400" lvl="2"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3pPr>
              <a:lvl4pPr marL="1371600" lvl="3"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4pPr>
              <a:lvl5pPr marL="1828800" lvl="4"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5pPr>
              <a:lvl6pPr marL="2286000" lvl="5"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6pPr>
              <a:lvl7pPr marL="2743200" lvl="6"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7pPr>
              <a:lvl8pPr marL="3200400" lvl="7"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8pPr>
              <a:lvl9pPr marL="3657600" lvl="8" indent="0" algn="l" defTabSz="914400" eaLnBrk="0" fontAlgn="base" latinLnBrk="0" hangingPunct="0">
                <a:spcBef>
                  <a:spcPct val="0"/>
                </a:spcBef>
                <a:spcAft>
                  <a:spcPct val="0"/>
                </a:spcAft>
                <a:buNone/>
                <a:defRPr sz="1800" b="0" i="0" u="none" kern="1200" baseline="0">
                  <a:solidFill>
                    <a:schemeClr val="tx1"/>
                  </a:solidFill>
                  <a:latin typeface="Calibri" pitchFamily="34" charset="0"/>
                  <a:ea typeface="宋体" pitchFamily="2" charset="-122"/>
                </a:defRPr>
              </a:lvl9pPr>
            </a:lstStyle>
            <a:p>
              <a:pPr eaLnBrk="1" hangingPunct="1"/>
              <a:r>
                <a:rPr lang="zh-CN" altLang="en-US" sz="2800" b="1" dirty="0" smtClean="0">
                  <a:solidFill>
                    <a:srgbClr val="1F497D"/>
                  </a:solidFill>
                  <a:latin typeface="微软雅黑" panose="020B0503020204020204" pitchFamily="34" charset="-122"/>
                  <a:ea typeface="微软雅黑" panose="020B0503020204020204" pitchFamily="34" charset="-122"/>
                </a:rPr>
                <a:t>概述</a:t>
              </a:r>
              <a:endParaRPr lang="zh-CN" altLang="en-US" sz="2000" b="1" dirty="0">
                <a:solidFill>
                  <a:srgbClr val="1F497D"/>
                </a:solidFill>
                <a:latin typeface="微软雅黑" panose="020B0503020204020204" pitchFamily="34" charset="-122"/>
                <a:ea typeface="微软雅黑" panose="020B0503020204020204" pitchFamily="34" charset="-122"/>
              </a:endParaRPr>
            </a:p>
          </p:txBody>
        </p:sp>
      </p:grpSp>
      <p:grpSp>
        <p:nvGrpSpPr>
          <p:cNvPr id="38" name="组合 8"/>
          <p:cNvGrpSpPr>
            <a:grpSpLocks/>
          </p:cNvGrpSpPr>
          <p:nvPr/>
        </p:nvGrpSpPr>
        <p:grpSpPr bwMode="auto">
          <a:xfrm>
            <a:off x="4063990" y="3107868"/>
            <a:ext cx="2607265" cy="550184"/>
            <a:chOff x="3699002" y="2498394"/>
            <a:chExt cx="2684269" cy="530514"/>
          </a:xfrm>
        </p:grpSpPr>
        <p:sp>
          <p:nvSpPr>
            <p:cNvPr id="40" name="AutoShape 6"/>
            <p:cNvSpPr>
              <a:spLocks noChangeArrowheads="1"/>
            </p:cNvSpPr>
            <p:nvPr/>
          </p:nvSpPr>
          <p:spPr bwMode="gray">
            <a:xfrm>
              <a:off x="3699002" y="2498394"/>
              <a:ext cx="561502" cy="499685"/>
            </a:xfrm>
            <a:prstGeom prst="roundRect">
              <a:avLst>
                <a:gd name="adj" fmla="val 11921"/>
              </a:avLst>
            </a:prstGeom>
            <a:solidFill>
              <a:srgbClr val="1F497D"/>
            </a:solidFill>
            <a:ln>
              <a:solidFill>
                <a:srgbClr val="1F497D"/>
              </a:solidFill>
              <a:headEnd/>
              <a:tailEnd/>
            </a:ln>
            <a:ex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sz="1600">
                <a:solidFill>
                  <a:srgbClr val="1F497D"/>
                </a:solidFill>
              </a:endParaRPr>
            </a:p>
          </p:txBody>
        </p:sp>
        <p:sp>
          <p:nvSpPr>
            <p:cNvPr id="41" name="Text Box 8"/>
            <p:cNvSpPr txBox="1">
              <a:spLocks noChangeArrowheads="1"/>
            </p:cNvSpPr>
            <p:nvPr/>
          </p:nvSpPr>
          <p:spPr bwMode="gray">
            <a:xfrm>
              <a:off x="3831482" y="2554073"/>
              <a:ext cx="323798" cy="385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auto">
                <a:spcBef>
                  <a:spcPts val="0"/>
                </a:spcBef>
                <a:spcAft>
                  <a:spcPts val="0"/>
                </a:spcAft>
                <a:defRPr/>
              </a:pPr>
              <a:r>
                <a:rPr lang="en-US" altLang="zh-CN" sz="2000" dirty="0" smtClean="0">
                  <a:solidFill>
                    <a:schemeClr val="bg1"/>
                  </a:solidFill>
                  <a:effectLst>
                    <a:outerShdw blurRad="38100" dist="38100" dir="2700000" algn="tl">
                      <a:srgbClr val="C0C0C0"/>
                    </a:outerShdw>
                  </a:effectLst>
                  <a:latin typeface="+mn-lt"/>
                  <a:ea typeface="+mn-ea"/>
                </a:rPr>
                <a:t>2</a:t>
              </a:r>
              <a:endParaRPr lang="en-US" altLang="zh-CN" sz="2000" dirty="0">
                <a:solidFill>
                  <a:schemeClr val="bg1"/>
                </a:solidFill>
                <a:effectLst>
                  <a:outerShdw blurRad="38100" dist="38100" dir="2700000" algn="tl">
                    <a:srgbClr val="C0C0C0"/>
                  </a:outerShdw>
                </a:effectLst>
                <a:latin typeface="+mn-lt"/>
                <a:ea typeface="+mn-ea"/>
              </a:endParaRPr>
            </a:p>
          </p:txBody>
        </p:sp>
        <p:sp>
          <p:nvSpPr>
            <p:cNvPr id="42" name="文本框 41"/>
            <p:cNvSpPr txBox="1">
              <a:spLocks noChangeArrowheads="1"/>
            </p:cNvSpPr>
            <p:nvPr/>
          </p:nvSpPr>
          <p:spPr bwMode="auto">
            <a:xfrm>
              <a:off x="4423657" y="2524394"/>
              <a:ext cx="1959614" cy="504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smtClean="0">
                  <a:solidFill>
                    <a:srgbClr val="1F497D"/>
                  </a:solidFill>
                  <a:latin typeface="微软雅黑" panose="020B0503020204020204" pitchFamily="34" charset="-122"/>
                  <a:ea typeface="微软雅黑" panose="020B0503020204020204" pitchFamily="34" charset="-122"/>
                </a:rPr>
                <a:t>优点缺点</a:t>
              </a:r>
              <a:endParaRPr lang="zh-CN" altLang="en-US" sz="2800" b="1" dirty="0">
                <a:solidFill>
                  <a:srgbClr val="1F497D"/>
                </a:solidFill>
                <a:latin typeface="微软雅黑" panose="020B0503020204020204" pitchFamily="34" charset="-122"/>
                <a:ea typeface="微软雅黑" panose="020B0503020204020204" pitchFamily="34" charset="-122"/>
              </a:endParaRPr>
            </a:p>
          </p:txBody>
        </p:sp>
      </p:grpSp>
      <p:grpSp>
        <p:nvGrpSpPr>
          <p:cNvPr id="43" name="组合 8"/>
          <p:cNvGrpSpPr>
            <a:grpSpLocks/>
          </p:cNvGrpSpPr>
          <p:nvPr/>
        </p:nvGrpSpPr>
        <p:grpSpPr bwMode="auto">
          <a:xfrm>
            <a:off x="4058303" y="3751584"/>
            <a:ext cx="3528797" cy="560019"/>
            <a:chOff x="4061071" y="2406902"/>
            <a:chExt cx="3633016" cy="539996"/>
          </a:xfrm>
        </p:grpSpPr>
        <p:sp>
          <p:nvSpPr>
            <p:cNvPr id="46" name="AutoShape 6"/>
            <p:cNvSpPr>
              <a:spLocks noChangeArrowheads="1"/>
            </p:cNvSpPr>
            <p:nvPr/>
          </p:nvSpPr>
          <p:spPr bwMode="gray">
            <a:xfrm>
              <a:off x="4061071" y="2406902"/>
              <a:ext cx="566437" cy="517338"/>
            </a:xfrm>
            <a:prstGeom prst="roundRect">
              <a:avLst>
                <a:gd name="adj" fmla="val 11921"/>
              </a:avLst>
            </a:prstGeom>
            <a:solidFill>
              <a:srgbClr val="1F497D"/>
            </a:solidFill>
            <a:ln>
              <a:solidFill>
                <a:srgbClr val="1F497D"/>
              </a:solidFill>
              <a:headEnd/>
              <a:tailEnd/>
            </a:ln>
            <a:ex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sz="1200">
                <a:solidFill>
                  <a:srgbClr val="1F497D"/>
                </a:solidFill>
              </a:endParaRPr>
            </a:p>
          </p:txBody>
        </p:sp>
        <p:sp>
          <p:nvSpPr>
            <p:cNvPr id="48" name="Text Box 8"/>
            <p:cNvSpPr txBox="1">
              <a:spLocks noChangeArrowheads="1"/>
            </p:cNvSpPr>
            <p:nvPr/>
          </p:nvSpPr>
          <p:spPr bwMode="gray">
            <a:xfrm>
              <a:off x="4187154" y="2487508"/>
              <a:ext cx="310596" cy="3561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auto">
                <a:spcBef>
                  <a:spcPts val="0"/>
                </a:spcBef>
                <a:spcAft>
                  <a:spcPts val="0"/>
                </a:spcAft>
                <a:defRPr/>
              </a:pPr>
              <a:r>
                <a:rPr lang="en-US" altLang="zh-CN" dirty="0" smtClean="0">
                  <a:solidFill>
                    <a:schemeClr val="bg1"/>
                  </a:solidFill>
                  <a:effectLst>
                    <a:outerShdw blurRad="38100" dist="38100" dir="2700000" algn="tl">
                      <a:srgbClr val="C0C0C0"/>
                    </a:outerShdw>
                  </a:effectLst>
                  <a:latin typeface="+mn-lt"/>
                  <a:ea typeface="+mn-ea"/>
                </a:rPr>
                <a:t>3</a:t>
              </a:r>
              <a:endParaRPr lang="en-US" altLang="zh-CN" dirty="0">
                <a:solidFill>
                  <a:schemeClr val="bg1"/>
                </a:solidFill>
                <a:effectLst>
                  <a:outerShdw blurRad="38100" dist="38100" dir="2700000" algn="tl">
                    <a:srgbClr val="C0C0C0"/>
                  </a:outerShdw>
                </a:effectLst>
                <a:latin typeface="+mn-lt"/>
                <a:ea typeface="+mn-ea"/>
              </a:endParaRPr>
            </a:p>
          </p:txBody>
        </p:sp>
        <p:sp>
          <p:nvSpPr>
            <p:cNvPr id="50" name="文本框 49"/>
            <p:cNvSpPr txBox="1">
              <a:spLocks noChangeArrowheads="1"/>
            </p:cNvSpPr>
            <p:nvPr/>
          </p:nvSpPr>
          <p:spPr bwMode="auto">
            <a:xfrm>
              <a:off x="4798309" y="2442385"/>
              <a:ext cx="2895778" cy="50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smtClean="0">
                  <a:solidFill>
                    <a:srgbClr val="1F497D"/>
                  </a:solidFill>
                  <a:latin typeface="微软雅黑" panose="020B0503020204020204" pitchFamily="34" charset="-122"/>
                  <a:ea typeface="微软雅黑" panose="020B0503020204020204" pitchFamily="34" charset="-122"/>
                </a:rPr>
                <a:t>适应症与禁忌症</a:t>
              </a:r>
              <a:endParaRPr lang="zh-CN" altLang="en-US" sz="2800" b="1" dirty="0">
                <a:solidFill>
                  <a:srgbClr val="1F497D"/>
                </a:solidFill>
                <a:latin typeface="微软雅黑" panose="020B0503020204020204" pitchFamily="34" charset="-122"/>
                <a:ea typeface="微软雅黑" panose="020B0503020204020204" pitchFamily="34" charset="-122"/>
              </a:endParaRPr>
            </a:p>
          </p:txBody>
        </p:sp>
      </p:grpSp>
      <p:grpSp>
        <p:nvGrpSpPr>
          <p:cNvPr id="51" name="组合 8"/>
          <p:cNvGrpSpPr>
            <a:grpSpLocks/>
          </p:cNvGrpSpPr>
          <p:nvPr/>
        </p:nvGrpSpPr>
        <p:grpSpPr bwMode="auto">
          <a:xfrm>
            <a:off x="4063991" y="4429065"/>
            <a:ext cx="3354240" cy="561485"/>
            <a:chOff x="3601094" y="2514076"/>
            <a:chExt cx="3453305" cy="541410"/>
          </a:xfrm>
        </p:grpSpPr>
        <p:sp>
          <p:nvSpPr>
            <p:cNvPr id="53" name="AutoShape 6"/>
            <p:cNvSpPr>
              <a:spLocks noChangeArrowheads="1"/>
            </p:cNvSpPr>
            <p:nvPr/>
          </p:nvSpPr>
          <p:spPr bwMode="gray">
            <a:xfrm>
              <a:off x="3601094" y="2514076"/>
              <a:ext cx="554996" cy="494918"/>
            </a:xfrm>
            <a:prstGeom prst="roundRect">
              <a:avLst>
                <a:gd name="adj" fmla="val 11921"/>
              </a:avLst>
            </a:prstGeom>
            <a:solidFill>
              <a:srgbClr val="1F497D"/>
            </a:solidFill>
            <a:ln>
              <a:solidFill>
                <a:srgbClr val="1F497D"/>
              </a:solidFill>
              <a:headEnd/>
              <a:tailEnd/>
            </a:ln>
            <a:ex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sz="1200">
                <a:solidFill>
                  <a:srgbClr val="1F497D"/>
                </a:solidFill>
              </a:endParaRPr>
            </a:p>
          </p:txBody>
        </p:sp>
        <p:sp>
          <p:nvSpPr>
            <p:cNvPr id="54" name="Text Box 8"/>
            <p:cNvSpPr txBox="1">
              <a:spLocks noChangeArrowheads="1"/>
            </p:cNvSpPr>
            <p:nvPr/>
          </p:nvSpPr>
          <p:spPr bwMode="gray">
            <a:xfrm>
              <a:off x="3750581" y="2595489"/>
              <a:ext cx="310596" cy="3561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auto">
                <a:spcBef>
                  <a:spcPts val="0"/>
                </a:spcBef>
                <a:spcAft>
                  <a:spcPts val="0"/>
                </a:spcAft>
                <a:defRPr/>
              </a:pPr>
              <a:r>
                <a:rPr lang="en-US" altLang="zh-CN" dirty="0" smtClean="0">
                  <a:solidFill>
                    <a:schemeClr val="bg1"/>
                  </a:solidFill>
                  <a:effectLst>
                    <a:outerShdw blurRad="38100" dist="38100" dir="2700000" algn="tl">
                      <a:srgbClr val="C0C0C0"/>
                    </a:outerShdw>
                  </a:effectLst>
                  <a:latin typeface="+mn-lt"/>
                  <a:ea typeface="+mn-ea"/>
                </a:rPr>
                <a:t>4</a:t>
              </a:r>
              <a:endParaRPr lang="en-US" altLang="zh-CN" dirty="0">
                <a:solidFill>
                  <a:schemeClr val="bg1"/>
                </a:solidFill>
                <a:effectLst>
                  <a:outerShdw blurRad="38100" dist="38100" dir="2700000" algn="tl">
                    <a:srgbClr val="C0C0C0"/>
                  </a:outerShdw>
                </a:effectLst>
                <a:latin typeface="+mn-lt"/>
                <a:ea typeface="+mn-ea"/>
              </a:endParaRPr>
            </a:p>
          </p:txBody>
        </p:sp>
        <p:sp>
          <p:nvSpPr>
            <p:cNvPr id="55" name="文本框 54"/>
            <p:cNvSpPr txBox="1">
              <a:spLocks noChangeArrowheads="1"/>
            </p:cNvSpPr>
            <p:nvPr/>
          </p:nvSpPr>
          <p:spPr bwMode="auto">
            <a:xfrm>
              <a:off x="4329947" y="2550973"/>
              <a:ext cx="2724452" cy="50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b="1" dirty="0" smtClean="0">
                  <a:solidFill>
                    <a:srgbClr val="1F497D"/>
                  </a:solidFill>
                  <a:latin typeface="微软雅黑" panose="020B0503020204020204" pitchFamily="34" charset="-122"/>
                  <a:ea typeface="微软雅黑" panose="020B0503020204020204" pitchFamily="34" charset="-122"/>
                </a:rPr>
                <a:t>手术</a:t>
              </a:r>
              <a:r>
                <a:rPr lang="zh-CN" altLang="en-US" sz="2800" b="1" dirty="0">
                  <a:solidFill>
                    <a:srgbClr val="1F497D"/>
                  </a:solidFill>
                  <a:latin typeface="微软雅黑" panose="020B0503020204020204" pitchFamily="34" charset="-122"/>
                  <a:ea typeface="微软雅黑" panose="020B0503020204020204" pitchFamily="34" charset="-122"/>
                </a:rPr>
                <a:t>护理配合</a:t>
              </a:r>
            </a:p>
          </p:txBody>
        </p:sp>
      </p:grpSp>
      <p:sp>
        <p:nvSpPr>
          <p:cNvPr id="26" name="Rectangle 6"/>
          <p:cNvSpPr txBox="1">
            <a:spLocks noChangeArrowheads="1"/>
          </p:cNvSpPr>
          <p:nvPr/>
        </p:nvSpPr>
        <p:spPr bwMode="auto">
          <a:xfrm>
            <a:off x="381000" y="6477000"/>
            <a:ext cx="838200" cy="304800"/>
          </a:xfrm>
          <a:prstGeom prst="rect">
            <a:avLst/>
          </a:prstGeom>
          <a:noFill/>
          <a:ln>
            <a:noFill/>
          </a:ln>
          <a:effectLst/>
          <a:extLst/>
        </p:spPr>
        <p:txBody>
          <a:bodyPr vert="horz" wrap="square" lIns="91440" tIns="45720" rIns="91440" bIns="45720" numCol="1" anchor="t" anchorCtr="0" compatLnSpc="1">
            <a:prstTxWarp prst="textNoShape">
              <a:avLst/>
            </a:prstTxWarp>
          </a:bodyPr>
          <a:lstStyle>
            <a:defPPr>
              <a:defRPr lang="zh-CN"/>
            </a:defPPr>
            <a:lvl1pPr marL="0" algn="ctr" defTabSz="914400" rtl="0" eaLnBrk="1" latinLnBrk="0" hangingPunct="1">
              <a:defRPr sz="1200" b="1" kern="1200">
                <a:solidFill>
                  <a:schemeClr val="bg1"/>
                </a:solidFill>
                <a:latin typeface="Verdana" pitchFamily="34" charset="0"/>
                <a:ea typeface="宋体"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FCBB4B4C-0776-40F1-88E3-ECDC231C50FA}" type="slidenum">
              <a:rPr lang="en-US" altLang="zh-CN" smtClean="0"/>
              <a:pPr>
                <a:defRPr/>
              </a:pPr>
              <a:t>2</a:t>
            </a:fld>
            <a:endParaRPr lang="en-US" altLang="zh-CN"/>
          </a:p>
        </p:txBody>
      </p:sp>
      <p:sp>
        <p:nvSpPr>
          <p:cNvPr id="45" name="Rectangle 108"/>
          <p:cNvSpPr txBox="1">
            <a:spLocks noChangeArrowheads="1"/>
          </p:cNvSpPr>
          <p:nvPr/>
        </p:nvSpPr>
        <p:spPr bwMode="auto">
          <a:xfrm>
            <a:off x="6248400" y="6477000"/>
            <a:ext cx="2590800" cy="304800"/>
          </a:xfrm>
          <a:prstGeom prst="rect">
            <a:avLst/>
          </a:prstGeom>
          <a:noFill/>
          <a:ln>
            <a:noFill/>
          </a:ln>
          <a:effectLst/>
          <a:extLst/>
        </p:spPr>
        <p:txBody>
          <a:bodyPr vert="horz" wrap="square" lIns="91440" tIns="45720" rIns="91440" bIns="45720" numCol="1" anchor="t" anchorCtr="0" compatLnSpc="1">
            <a:prstTxWarp prst="textNoShape">
              <a:avLst/>
            </a:prstTxWarp>
          </a:bodyPr>
          <a:lstStyle>
            <a:defPPr>
              <a:defRPr lang="zh-CN"/>
            </a:defPPr>
            <a:lvl1pPr marL="0" algn="r" defTabSz="914400" rtl="0" eaLnBrk="1" latinLnBrk="0" hangingPunct="1">
              <a:defRPr sz="1200" b="1" kern="1200">
                <a:solidFill>
                  <a:schemeClr val="bg1"/>
                </a:solidFill>
                <a:latin typeface="Verdana" pitchFamily="34" charset="0"/>
                <a:ea typeface="宋体"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mtClean="0"/>
              <a:t>Company Logo</a:t>
            </a:r>
            <a:endParaRPr lang="en-US" altLang="zh-CN"/>
          </a:p>
        </p:txBody>
      </p:sp>
    </p:spTree>
    <p:extLst>
      <p:ext uri="{BB962C8B-B14F-4D97-AF65-F5344CB8AC3E}">
        <p14:creationId xmlns:p14="http://schemas.microsoft.com/office/powerpoint/2010/main" val="2350832913"/>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139"/>
                                        </p:tgtEl>
                                        <p:attrNameLst>
                                          <p:attrName>style.visibility</p:attrName>
                                        </p:attrNameLst>
                                      </p:cBhvr>
                                      <p:to>
                                        <p:strVal val="visible"/>
                                      </p:to>
                                    </p:set>
                                    <p:animEffect transition="in" filter="fade">
                                      <p:cBhvr>
                                        <p:cTn id="7" dur="500"/>
                                        <p:tgtEl>
                                          <p:spTgt spid="513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250"/>
                                        <p:tgtEl>
                                          <p:spTgt spid="27"/>
                                        </p:tgtEl>
                                      </p:cBhvr>
                                    </p:animEffect>
                                    <p:anim calcmode="lin" valueType="num">
                                      <p:cBhvr>
                                        <p:cTn id="12" dur="250" fill="hold"/>
                                        <p:tgtEl>
                                          <p:spTgt spid="27"/>
                                        </p:tgtEl>
                                        <p:attrNameLst>
                                          <p:attrName>ppt_x</p:attrName>
                                        </p:attrNameLst>
                                      </p:cBhvr>
                                      <p:tavLst>
                                        <p:tav tm="0">
                                          <p:val>
                                            <p:strVal val="#ppt_x"/>
                                          </p:val>
                                        </p:tav>
                                        <p:tav tm="100000">
                                          <p:val>
                                            <p:strVal val="#ppt_x"/>
                                          </p:val>
                                        </p:tav>
                                      </p:tavLst>
                                    </p:anim>
                                    <p:anim calcmode="lin" valueType="num">
                                      <p:cBhvr>
                                        <p:cTn id="13" dur="250" fill="hold"/>
                                        <p:tgtEl>
                                          <p:spTgt spid="27"/>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250"/>
                                        <p:tgtEl>
                                          <p:spTgt spid="38"/>
                                        </p:tgtEl>
                                      </p:cBhvr>
                                    </p:animEffect>
                                    <p:anim calcmode="lin" valueType="num">
                                      <p:cBhvr>
                                        <p:cTn id="18" dur="250" fill="hold"/>
                                        <p:tgtEl>
                                          <p:spTgt spid="38"/>
                                        </p:tgtEl>
                                        <p:attrNameLst>
                                          <p:attrName>ppt_x</p:attrName>
                                        </p:attrNameLst>
                                      </p:cBhvr>
                                      <p:tavLst>
                                        <p:tav tm="0">
                                          <p:val>
                                            <p:strVal val="#ppt_x"/>
                                          </p:val>
                                        </p:tav>
                                        <p:tav tm="100000">
                                          <p:val>
                                            <p:strVal val="#ppt_x"/>
                                          </p:val>
                                        </p:tav>
                                      </p:tavLst>
                                    </p:anim>
                                    <p:anim calcmode="lin" valueType="num">
                                      <p:cBhvr>
                                        <p:cTn id="19" dur="250" fill="hold"/>
                                        <p:tgtEl>
                                          <p:spTgt spid="38"/>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fade">
                                      <p:cBhvr>
                                        <p:cTn id="23" dur="250"/>
                                        <p:tgtEl>
                                          <p:spTgt spid="43"/>
                                        </p:tgtEl>
                                      </p:cBhvr>
                                    </p:animEffect>
                                    <p:anim calcmode="lin" valueType="num">
                                      <p:cBhvr>
                                        <p:cTn id="24" dur="250" fill="hold"/>
                                        <p:tgtEl>
                                          <p:spTgt spid="43"/>
                                        </p:tgtEl>
                                        <p:attrNameLst>
                                          <p:attrName>ppt_x</p:attrName>
                                        </p:attrNameLst>
                                      </p:cBhvr>
                                      <p:tavLst>
                                        <p:tav tm="0">
                                          <p:val>
                                            <p:strVal val="#ppt_x"/>
                                          </p:val>
                                        </p:tav>
                                        <p:tav tm="100000">
                                          <p:val>
                                            <p:strVal val="#ppt_x"/>
                                          </p:val>
                                        </p:tav>
                                      </p:tavLst>
                                    </p:anim>
                                    <p:anim calcmode="lin" valueType="num">
                                      <p:cBhvr>
                                        <p:cTn id="25" dur="250" fill="hold"/>
                                        <p:tgtEl>
                                          <p:spTgt spid="43"/>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nodeType="after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fade">
                                      <p:cBhvr>
                                        <p:cTn id="29" dur="250"/>
                                        <p:tgtEl>
                                          <p:spTgt spid="51"/>
                                        </p:tgtEl>
                                      </p:cBhvr>
                                    </p:animEffect>
                                    <p:anim calcmode="lin" valueType="num">
                                      <p:cBhvr>
                                        <p:cTn id="30" dur="250" fill="hold"/>
                                        <p:tgtEl>
                                          <p:spTgt spid="51"/>
                                        </p:tgtEl>
                                        <p:attrNameLst>
                                          <p:attrName>ppt_x</p:attrName>
                                        </p:attrNameLst>
                                      </p:cBhvr>
                                      <p:tavLst>
                                        <p:tav tm="0">
                                          <p:val>
                                            <p:strVal val="#ppt_x"/>
                                          </p:val>
                                        </p:tav>
                                        <p:tav tm="100000">
                                          <p:val>
                                            <p:strVal val="#ppt_x"/>
                                          </p:val>
                                        </p:tav>
                                      </p:tavLst>
                                    </p:anim>
                                    <p:anim calcmode="lin" valueType="num">
                                      <p:cBhvr>
                                        <p:cTn id="31" dur="25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2" name="组合 1"/>
          <p:cNvGrpSpPr/>
          <p:nvPr/>
        </p:nvGrpSpPr>
        <p:grpSpPr>
          <a:xfrm>
            <a:off x="1108869" y="1649021"/>
            <a:ext cx="2018644" cy="461665"/>
            <a:chOff x="1108869" y="1649021"/>
            <a:chExt cx="2018644" cy="461665"/>
          </a:xfrm>
        </p:grpSpPr>
        <p:sp>
          <p:nvSpPr>
            <p:cNvPr id="14" name="Text Box 2"/>
            <p:cNvSpPr txBox="1">
              <a:spLocks noChangeArrowheads="1"/>
            </p:cNvSpPr>
            <p:nvPr/>
          </p:nvSpPr>
          <p:spPr bwMode="auto">
            <a:xfrm>
              <a:off x="1533268" y="1649021"/>
              <a:ext cx="1594245"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a:solidFill>
                    <a:srgbClr val="1F497D"/>
                  </a:solidFill>
                  <a:latin typeface="微软雅黑" panose="020B0503020204020204" pitchFamily="34" charset="-122"/>
                  <a:ea typeface="微软雅黑" panose="020B0503020204020204" pitchFamily="34" charset="-122"/>
                </a:rPr>
                <a:t>术前准备</a:t>
              </a:r>
            </a:p>
          </p:txBody>
        </p:sp>
        <p:sp>
          <p:nvSpPr>
            <p:cNvPr id="25"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1</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sp>
        <p:nvSpPr>
          <p:cNvPr id="27" name="Text Box 2"/>
          <p:cNvSpPr txBox="1">
            <a:spLocks noChangeArrowheads="1"/>
          </p:cNvSpPr>
          <p:nvPr/>
        </p:nvSpPr>
        <p:spPr bwMode="auto">
          <a:xfrm>
            <a:off x="1244600" y="2586280"/>
            <a:ext cx="6246087" cy="30008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L="342900" indent="-342900" algn="just">
              <a:lnSpc>
                <a:spcPct val="150000"/>
              </a:lnSpc>
              <a:spcBef>
                <a:spcPct val="50000"/>
              </a:spcBef>
              <a:buFont typeface="+mj-lt"/>
              <a:buAutoNum type="arabicPeriod" startAt="3"/>
            </a:pPr>
            <a:r>
              <a:rPr kumimoji="1" lang="zh-CN" altLang="en-US" b="1" dirty="0" smtClean="0">
                <a:solidFill>
                  <a:srgbClr val="1F497D"/>
                </a:solidFill>
                <a:latin typeface="微软雅黑" panose="020B0503020204020204" pitchFamily="34" charset="-122"/>
                <a:ea typeface="微软雅黑" panose="020B0503020204020204" pitchFamily="34" charset="-122"/>
              </a:rPr>
              <a:t>达芬奇系统的准备工作 </a:t>
            </a:r>
            <a:r>
              <a:rPr kumimoji="1" lang="zh-CN" altLang="en-US" dirty="0" smtClean="0">
                <a:solidFill>
                  <a:srgbClr val="1F497D"/>
                </a:solidFill>
                <a:latin typeface="微软雅黑" panose="020B0503020204020204" pitchFamily="34" charset="-122"/>
                <a:ea typeface="微软雅黑" panose="020B0503020204020204" pitchFamily="34" charset="-122"/>
              </a:rPr>
              <a:t>巡回护士按手术特点，将达芬奇手术</a:t>
            </a:r>
            <a:r>
              <a:rPr kumimoji="1" lang="zh-CN" altLang="en-US" dirty="0">
                <a:solidFill>
                  <a:srgbClr val="1F497D"/>
                </a:solidFill>
                <a:latin typeface="微软雅黑" panose="020B0503020204020204" pitchFamily="34" charset="-122"/>
                <a:ea typeface="微软雅黑" panose="020B0503020204020204" pitchFamily="34" charset="-122"/>
              </a:rPr>
              <a:t>机器人系统</a:t>
            </a:r>
            <a:r>
              <a:rPr kumimoji="1" lang="zh-CN" altLang="en-US" dirty="0" smtClean="0">
                <a:solidFill>
                  <a:srgbClr val="1F497D"/>
                </a:solidFill>
                <a:latin typeface="微软雅黑" panose="020B0503020204020204" pitchFamily="34" charset="-122"/>
                <a:ea typeface="微软雅黑" panose="020B0503020204020204" pitchFamily="34" charset="-122"/>
              </a:rPr>
              <a:t>的各组成部分</a:t>
            </a:r>
            <a:r>
              <a:rPr kumimoji="1" lang="zh-CN" altLang="en-US" dirty="0">
                <a:solidFill>
                  <a:srgbClr val="1F497D"/>
                </a:solidFill>
                <a:latin typeface="微软雅黑" panose="020B0503020204020204" pitchFamily="34" charset="-122"/>
                <a:ea typeface="微软雅黑" panose="020B0503020204020204" pitchFamily="34" charset="-122"/>
              </a:rPr>
              <a:t>在手术室内进行</a:t>
            </a:r>
            <a:r>
              <a:rPr kumimoji="1" lang="zh-CN" altLang="en-US" dirty="0" smtClean="0">
                <a:solidFill>
                  <a:srgbClr val="1F497D"/>
                </a:solidFill>
                <a:latin typeface="微软雅黑" panose="020B0503020204020204" pitchFamily="34" charset="-122"/>
                <a:ea typeface="微软雅黑" panose="020B0503020204020204" pitchFamily="34" charset="-122"/>
              </a:rPr>
              <a:t>合理</a:t>
            </a:r>
            <a:r>
              <a:rPr kumimoji="1" lang="zh-CN" altLang="en-US" dirty="0">
                <a:solidFill>
                  <a:srgbClr val="1F497D"/>
                </a:solidFill>
                <a:latin typeface="微软雅黑" panose="020B0503020204020204" pitchFamily="34" charset="-122"/>
                <a:ea typeface="微软雅黑" panose="020B0503020204020204" pitchFamily="34" charset="-122"/>
              </a:rPr>
              <a:t>的定位</a:t>
            </a:r>
            <a:r>
              <a:rPr kumimoji="1" lang="zh-CN" altLang="en-US" dirty="0" smtClean="0">
                <a:solidFill>
                  <a:srgbClr val="1F497D"/>
                </a:solidFill>
                <a:latin typeface="微软雅黑" panose="020B0503020204020204" pitchFamily="34" charset="-122"/>
                <a:ea typeface="微软雅黑" panose="020B0503020204020204" pitchFamily="34" charset="-122"/>
              </a:rPr>
              <a:t>放置：患者</a:t>
            </a:r>
            <a:r>
              <a:rPr kumimoji="1" lang="zh-CN" altLang="en-US" dirty="0">
                <a:solidFill>
                  <a:srgbClr val="1F497D"/>
                </a:solidFill>
                <a:latin typeface="微软雅黑" panose="020B0503020204020204" pitchFamily="34" charset="-122"/>
                <a:ea typeface="微软雅黑" panose="020B0503020204020204" pitchFamily="34" charset="-122"/>
              </a:rPr>
              <a:t>手术车</a:t>
            </a:r>
            <a:r>
              <a:rPr kumimoji="1" lang="zh-CN" altLang="en-US" dirty="0" smtClean="0">
                <a:solidFill>
                  <a:srgbClr val="1F497D"/>
                </a:solidFill>
                <a:latin typeface="微软雅黑" panose="020B0503020204020204" pitchFamily="34" charset="-122"/>
                <a:ea typeface="微软雅黑" panose="020B0503020204020204" pitchFamily="34" charset="-122"/>
              </a:rPr>
              <a:t>放置</a:t>
            </a:r>
            <a:r>
              <a:rPr kumimoji="1" lang="zh-CN" altLang="en-US" dirty="0">
                <a:solidFill>
                  <a:srgbClr val="1F497D"/>
                </a:solidFill>
                <a:latin typeface="微软雅黑" panose="020B0503020204020204" pitchFamily="34" charset="-122"/>
                <a:ea typeface="微软雅黑" panose="020B0503020204020204" pitchFamily="34" charset="-122"/>
              </a:rPr>
              <a:t>在手术台旁</a:t>
            </a:r>
            <a:r>
              <a:rPr kumimoji="1" lang="zh-CN" altLang="en-US" dirty="0" smtClean="0">
                <a:solidFill>
                  <a:srgbClr val="1F497D"/>
                </a:solidFill>
                <a:latin typeface="微软雅黑" panose="020B0503020204020204" pitchFamily="34" charset="-122"/>
                <a:ea typeface="微软雅黑" panose="020B0503020204020204" pitchFamily="34" charset="-122"/>
              </a:rPr>
              <a:t>的消毒区域内，摄像</a:t>
            </a:r>
            <a:r>
              <a:rPr kumimoji="1" lang="zh-CN" altLang="en-US" dirty="0">
                <a:solidFill>
                  <a:srgbClr val="1F497D"/>
                </a:solidFill>
                <a:latin typeface="微软雅黑" panose="020B0503020204020204" pitchFamily="34" charset="-122"/>
                <a:ea typeface="微软雅黑" panose="020B0503020204020204" pitchFamily="34" charset="-122"/>
              </a:rPr>
              <a:t>系统平车放置</a:t>
            </a:r>
            <a:r>
              <a:rPr kumimoji="1" lang="zh-CN" altLang="en-US" dirty="0" smtClean="0">
                <a:solidFill>
                  <a:srgbClr val="1F497D"/>
                </a:solidFill>
                <a:latin typeface="微软雅黑" panose="020B0503020204020204" pitchFamily="34" charset="-122"/>
                <a:ea typeface="微软雅黑" panose="020B0503020204020204" pitchFamily="34" charset="-122"/>
              </a:rPr>
              <a:t>在消毒</a:t>
            </a:r>
            <a:r>
              <a:rPr kumimoji="1" lang="zh-CN" altLang="en-US" dirty="0">
                <a:solidFill>
                  <a:srgbClr val="1F497D"/>
                </a:solidFill>
                <a:latin typeface="微软雅黑" panose="020B0503020204020204" pitchFamily="34" charset="-122"/>
                <a:ea typeface="微软雅黑" panose="020B0503020204020204" pitchFamily="34" charset="-122"/>
              </a:rPr>
              <a:t>区域</a:t>
            </a:r>
            <a:r>
              <a:rPr kumimoji="1" lang="zh-CN" altLang="en-US" dirty="0" smtClean="0">
                <a:solidFill>
                  <a:srgbClr val="1F497D"/>
                </a:solidFill>
                <a:latin typeface="微软雅黑" panose="020B0503020204020204" pitchFamily="34" charset="-122"/>
                <a:ea typeface="微软雅黑" panose="020B0503020204020204" pitchFamily="34" charset="-122"/>
              </a:rPr>
              <a:t>之外；外科医师</a:t>
            </a:r>
            <a:r>
              <a:rPr kumimoji="1" lang="zh-CN" altLang="en-US" dirty="0">
                <a:solidFill>
                  <a:srgbClr val="1F497D"/>
                </a:solidFill>
                <a:latin typeface="微软雅黑" panose="020B0503020204020204" pitchFamily="34" charset="-122"/>
                <a:ea typeface="微软雅黑" panose="020B0503020204020204" pitchFamily="34" charset="-122"/>
              </a:rPr>
              <a:t>控制台放置在能够直视患者的无菌区域</a:t>
            </a:r>
            <a:r>
              <a:rPr kumimoji="1" lang="zh-CN" altLang="en-US" dirty="0" smtClean="0">
                <a:solidFill>
                  <a:srgbClr val="1F497D"/>
                </a:solidFill>
                <a:latin typeface="微软雅黑" panose="020B0503020204020204" pitchFamily="34" charset="-122"/>
                <a:ea typeface="微软雅黑" panose="020B0503020204020204" pitchFamily="34" charset="-122"/>
              </a:rPr>
              <a:t>之外；正确地连接系统的相关部分。进行</a:t>
            </a:r>
            <a:r>
              <a:rPr kumimoji="1" lang="zh-CN" altLang="en-US" dirty="0">
                <a:solidFill>
                  <a:srgbClr val="1F497D"/>
                </a:solidFill>
                <a:latin typeface="微软雅黑" panose="020B0503020204020204" pitchFamily="34" charset="-122"/>
                <a:ea typeface="微软雅黑" panose="020B0503020204020204" pitchFamily="34" charset="-122"/>
              </a:rPr>
              <a:t>系统自</a:t>
            </a:r>
            <a:r>
              <a:rPr kumimoji="1" lang="zh-CN" altLang="en-US" dirty="0" smtClean="0">
                <a:solidFill>
                  <a:srgbClr val="1F497D"/>
                </a:solidFill>
                <a:latin typeface="微软雅黑" panose="020B0503020204020204" pitchFamily="34" charset="-122"/>
                <a:ea typeface="微软雅黑" panose="020B0503020204020204" pitchFamily="34" charset="-122"/>
              </a:rPr>
              <a:t>检，确认图像信号、音频信号、数据传递</a:t>
            </a:r>
            <a:r>
              <a:rPr kumimoji="1" lang="zh-CN" altLang="en-US" dirty="0">
                <a:solidFill>
                  <a:srgbClr val="1F497D"/>
                </a:solidFill>
                <a:latin typeface="微软雅黑" panose="020B0503020204020204" pitchFamily="34" charset="-122"/>
                <a:ea typeface="微软雅黑" panose="020B0503020204020204" pitchFamily="34" charset="-122"/>
              </a:rPr>
              <a:t>及机械手臂</a:t>
            </a:r>
            <a:r>
              <a:rPr kumimoji="1" lang="zh-CN" altLang="en-US" dirty="0" smtClean="0">
                <a:solidFill>
                  <a:srgbClr val="1F497D"/>
                </a:solidFill>
                <a:latin typeface="微软雅黑" panose="020B0503020204020204" pitchFamily="34" charset="-122"/>
                <a:ea typeface="微软雅黑" panose="020B0503020204020204" pitchFamily="34" charset="-122"/>
              </a:rPr>
              <a:t>均处于</a:t>
            </a:r>
            <a:r>
              <a:rPr kumimoji="1" lang="zh-CN" altLang="en-US" dirty="0">
                <a:solidFill>
                  <a:srgbClr val="1F497D"/>
                </a:solidFill>
                <a:latin typeface="微软雅黑" panose="020B0503020204020204" pitchFamily="34" charset="-122"/>
                <a:ea typeface="微软雅黑" panose="020B0503020204020204" pitchFamily="34" charset="-122"/>
              </a:rPr>
              <a:t>待机</a:t>
            </a:r>
            <a:r>
              <a:rPr kumimoji="1" lang="zh-CN" altLang="en-US" dirty="0" smtClean="0">
                <a:solidFill>
                  <a:srgbClr val="1F497D"/>
                </a:solidFill>
                <a:latin typeface="微软雅黑" panose="020B0503020204020204" pitchFamily="34" charset="-122"/>
                <a:ea typeface="微软雅黑" panose="020B0503020204020204" pitchFamily="34" charset="-122"/>
              </a:rPr>
              <a:t>状态；预调</a:t>
            </a:r>
            <a:r>
              <a:rPr kumimoji="1" lang="zh-CN" altLang="en-US" dirty="0">
                <a:solidFill>
                  <a:srgbClr val="1F497D"/>
                </a:solidFill>
                <a:latin typeface="微软雅黑" panose="020B0503020204020204" pitchFamily="34" charset="-122"/>
                <a:ea typeface="微软雅黑" panose="020B0503020204020204" pitchFamily="34" charset="-122"/>
              </a:rPr>
              <a:t>仪器的各</a:t>
            </a:r>
            <a:r>
              <a:rPr kumimoji="1" lang="zh-CN" altLang="en-US" dirty="0" smtClean="0">
                <a:solidFill>
                  <a:srgbClr val="1F497D"/>
                </a:solidFill>
                <a:latin typeface="微软雅黑" panose="020B0503020204020204" pitchFamily="34" charset="-122"/>
                <a:ea typeface="微软雅黑" panose="020B0503020204020204" pitchFamily="34" charset="-122"/>
              </a:rPr>
              <a:t>参数。</a:t>
            </a:r>
            <a:endParaRPr kumimoji="1" lang="zh-CN" altLang="en-US" dirty="0">
              <a:solidFill>
                <a:srgbClr val="1F497D"/>
              </a:solidFill>
              <a:latin typeface="微软雅黑" panose="020B0503020204020204" pitchFamily="34" charset="-122"/>
              <a:ea typeface="微软雅黑" panose="020B0503020204020204" pitchFamily="34" charset="-122"/>
            </a:endParaRPr>
          </a:p>
        </p:txBody>
      </p:sp>
      <p:sp>
        <p:nvSpPr>
          <p:cNvPr id="17" name="TextBox 37"/>
          <p:cNvSpPr txBox="1">
            <a:spLocks noChangeArrowheads="1"/>
          </p:cNvSpPr>
          <p:nvPr/>
        </p:nvSpPr>
        <p:spPr bwMode="auto">
          <a:xfrm>
            <a:off x="1533268" y="815839"/>
            <a:ext cx="31932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b="1" dirty="0">
                <a:solidFill>
                  <a:srgbClr val="1F497D"/>
                </a:solidFill>
                <a:latin typeface="微软雅黑" panose="020B0503020204020204" pitchFamily="34" charset="-122"/>
                <a:ea typeface="微软雅黑" panose="020B0503020204020204" pitchFamily="34" charset="-122"/>
              </a:rPr>
              <a:t>手术护理配合</a:t>
            </a:r>
          </a:p>
        </p:txBody>
      </p:sp>
      <p:pic>
        <p:nvPicPr>
          <p:cNvPr id="3" name="图片 2"/>
          <p:cNvPicPr>
            <a:picLocks noChangeAspect="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7806358" y="3722777"/>
            <a:ext cx="4133850" cy="3135223"/>
          </a:xfrm>
          <a:prstGeom prst="rect">
            <a:avLst/>
          </a:prstGeom>
        </p:spPr>
      </p:pic>
    </p:spTree>
    <p:extLst>
      <p:ext uri="{BB962C8B-B14F-4D97-AF65-F5344CB8AC3E}">
        <p14:creationId xmlns:p14="http://schemas.microsoft.com/office/powerpoint/2010/main" val="967829337"/>
      </p:ext>
    </p:extLst>
  </p:cSld>
  <p:clrMapOvr>
    <a:masterClrMapping/>
  </p:clrMapOvr>
  <p:transition>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2" name="组合 1"/>
          <p:cNvGrpSpPr/>
          <p:nvPr/>
        </p:nvGrpSpPr>
        <p:grpSpPr>
          <a:xfrm>
            <a:off x="1108869" y="1649021"/>
            <a:ext cx="2018644" cy="461665"/>
            <a:chOff x="1108869" y="1649021"/>
            <a:chExt cx="2018644" cy="461665"/>
          </a:xfrm>
        </p:grpSpPr>
        <p:sp>
          <p:nvSpPr>
            <p:cNvPr id="14" name="Text Box 2"/>
            <p:cNvSpPr txBox="1">
              <a:spLocks noChangeArrowheads="1"/>
            </p:cNvSpPr>
            <p:nvPr/>
          </p:nvSpPr>
          <p:spPr bwMode="auto">
            <a:xfrm>
              <a:off x="1533268" y="1649021"/>
              <a:ext cx="1594245"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a:solidFill>
                    <a:srgbClr val="1F497D"/>
                  </a:solidFill>
                  <a:latin typeface="微软雅黑" panose="020B0503020204020204" pitchFamily="34" charset="-122"/>
                  <a:ea typeface="微软雅黑" panose="020B0503020204020204" pitchFamily="34" charset="-122"/>
                </a:rPr>
                <a:t>术前准备</a:t>
              </a:r>
            </a:p>
          </p:txBody>
        </p:sp>
        <p:sp>
          <p:nvSpPr>
            <p:cNvPr id="25"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1</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sp>
        <p:nvSpPr>
          <p:cNvPr id="27" name="Text Box 2"/>
          <p:cNvSpPr txBox="1">
            <a:spLocks noChangeArrowheads="1"/>
          </p:cNvSpPr>
          <p:nvPr/>
        </p:nvSpPr>
        <p:spPr bwMode="auto">
          <a:xfrm>
            <a:off x="4905410" y="2586280"/>
            <a:ext cx="5649410" cy="30008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L="342900" indent="-342900" algn="just">
              <a:lnSpc>
                <a:spcPct val="150000"/>
              </a:lnSpc>
              <a:spcBef>
                <a:spcPct val="50000"/>
              </a:spcBef>
              <a:buFont typeface="+mj-lt"/>
              <a:buAutoNum type="arabicPeriod" startAt="4"/>
            </a:pPr>
            <a:r>
              <a:rPr kumimoji="1" lang="zh-CN" altLang="en-US" b="1" dirty="0" smtClean="0">
                <a:solidFill>
                  <a:srgbClr val="1F497D"/>
                </a:solidFill>
                <a:latin typeface="微软雅黑" panose="020B0503020204020204" pitchFamily="34" charset="-122"/>
                <a:ea typeface="微软雅黑" panose="020B0503020204020204" pitchFamily="34" charset="-122"/>
              </a:rPr>
              <a:t>器械护士 </a:t>
            </a:r>
            <a:r>
              <a:rPr kumimoji="1" lang="zh-CN" altLang="en-US" dirty="0" smtClean="0">
                <a:solidFill>
                  <a:srgbClr val="1F497D"/>
                </a:solidFill>
                <a:latin typeface="微软雅黑" panose="020B0503020204020204" pitchFamily="34" charset="-122"/>
                <a:ea typeface="微软雅黑" panose="020B0503020204020204" pitchFamily="34" charset="-122"/>
              </a:rPr>
              <a:t>提前</a:t>
            </a:r>
            <a:r>
              <a:rPr kumimoji="1" lang="en-US" altLang="zh-CN" dirty="0" smtClean="0">
                <a:solidFill>
                  <a:srgbClr val="1F497D"/>
                </a:solidFill>
                <a:latin typeface="微软雅黑" panose="020B0503020204020204" pitchFamily="34" charset="-122"/>
                <a:ea typeface="微软雅黑" panose="020B0503020204020204" pitchFamily="34" charset="-122"/>
              </a:rPr>
              <a:t>30</a:t>
            </a:r>
            <a:r>
              <a:rPr kumimoji="1" lang="zh-CN" altLang="en-US" dirty="0" smtClean="0">
                <a:solidFill>
                  <a:srgbClr val="1F497D"/>
                </a:solidFill>
                <a:latin typeface="微软雅黑" panose="020B0503020204020204" pitchFamily="34" charset="-122"/>
                <a:ea typeface="微软雅黑" panose="020B0503020204020204" pitchFamily="34" charset="-122"/>
              </a:rPr>
              <a:t>分钟上手术台，除整理器械台、清点</a:t>
            </a:r>
            <a:r>
              <a:rPr kumimoji="1" lang="zh-CN" altLang="en-US" dirty="0">
                <a:solidFill>
                  <a:srgbClr val="1F497D"/>
                </a:solidFill>
                <a:latin typeface="微软雅黑" panose="020B0503020204020204" pitchFamily="34" charset="-122"/>
                <a:ea typeface="微软雅黑" panose="020B0503020204020204" pitchFamily="34" charset="-122"/>
              </a:rPr>
              <a:t>手术</a:t>
            </a:r>
            <a:r>
              <a:rPr kumimoji="1" lang="zh-CN" altLang="en-US" dirty="0" smtClean="0">
                <a:solidFill>
                  <a:srgbClr val="1F497D"/>
                </a:solidFill>
                <a:latin typeface="微软雅黑" panose="020B0503020204020204" pitchFamily="34" charset="-122"/>
                <a:ea typeface="微软雅黑" panose="020B0503020204020204" pitchFamily="34" charset="-122"/>
              </a:rPr>
              <a:t>器械、纱布和缝针外，还</a:t>
            </a:r>
            <a:r>
              <a:rPr kumimoji="1" lang="zh-CN" altLang="en-US" dirty="0">
                <a:solidFill>
                  <a:srgbClr val="1F497D"/>
                </a:solidFill>
                <a:latin typeface="微软雅黑" panose="020B0503020204020204" pitchFamily="34" charset="-122"/>
                <a:ea typeface="微软雅黑" panose="020B0503020204020204" pitchFamily="34" charset="-122"/>
              </a:rPr>
              <a:t>需与巡回</a:t>
            </a:r>
            <a:r>
              <a:rPr kumimoji="1" lang="zh-CN" altLang="en-US" dirty="0" smtClean="0">
                <a:solidFill>
                  <a:srgbClr val="1F497D"/>
                </a:solidFill>
                <a:latin typeface="微软雅黑" panose="020B0503020204020204" pitchFamily="34" charset="-122"/>
                <a:ea typeface="微软雅黑" panose="020B0503020204020204" pitchFamily="34" charset="-122"/>
              </a:rPr>
              <a:t>护士协作，按顺序逐个</a:t>
            </a:r>
            <a:r>
              <a:rPr kumimoji="1" lang="zh-CN" altLang="en-US" dirty="0">
                <a:solidFill>
                  <a:srgbClr val="1F497D"/>
                </a:solidFill>
                <a:latin typeface="微软雅黑" panose="020B0503020204020204" pitchFamily="34" charset="-122"/>
                <a:ea typeface="微软雅黑" panose="020B0503020204020204" pitchFamily="34" charset="-122"/>
              </a:rPr>
              <a:t>将机械手臂覆盖无菌保</a:t>
            </a:r>
            <a:r>
              <a:rPr kumimoji="1" lang="zh-CN" altLang="en-US" dirty="0" smtClean="0">
                <a:solidFill>
                  <a:srgbClr val="1F497D"/>
                </a:solidFill>
                <a:latin typeface="微软雅黑" panose="020B0503020204020204" pitchFamily="34" charset="-122"/>
                <a:ea typeface="微软雅黑" panose="020B0503020204020204" pitchFamily="34" charset="-122"/>
              </a:rPr>
              <a:t>护罩，而后再次</a:t>
            </a:r>
            <a:r>
              <a:rPr kumimoji="1" lang="zh-CN" altLang="en-US" dirty="0">
                <a:solidFill>
                  <a:srgbClr val="1F497D"/>
                </a:solidFill>
                <a:latin typeface="微软雅黑" panose="020B0503020204020204" pitchFamily="34" charset="-122"/>
                <a:ea typeface="微软雅黑" panose="020B0503020204020204" pitchFamily="34" charset="-122"/>
              </a:rPr>
              <a:t>确定各</a:t>
            </a:r>
            <a:r>
              <a:rPr kumimoji="1" lang="zh-CN" altLang="en-US" dirty="0" smtClean="0">
                <a:solidFill>
                  <a:srgbClr val="1F497D"/>
                </a:solidFill>
                <a:latin typeface="微软雅黑" panose="020B0503020204020204" pitchFamily="34" charset="-122"/>
                <a:ea typeface="微软雅黑" panose="020B0503020204020204" pitchFamily="34" charset="-122"/>
              </a:rPr>
              <a:t>机械臂的位置。器械</a:t>
            </a:r>
            <a:r>
              <a:rPr kumimoji="1" lang="zh-CN" altLang="en-US" dirty="0">
                <a:solidFill>
                  <a:srgbClr val="1F497D"/>
                </a:solidFill>
                <a:latin typeface="微软雅黑" panose="020B0503020204020204" pitchFamily="34" charset="-122"/>
                <a:ea typeface="微软雅黑" panose="020B0503020204020204" pitchFamily="34" charset="-122"/>
              </a:rPr>
              <a:t>护士在</a:t>
            </a:r>
            <a:r>
              <a:rPr kumimoji="1" lang="zh-CN" altLang="en-US" dirty="0" smtClean="0">
                <a:solidFill>
                  <a:srgbClr val="1F497D"/>
                </a:solidFill>
                <a:latin typeface="微软雅黑" panose="020B0503020204020204" pitchFamily="34" charset="-122"/>
                <a:ea typeface="微软雅黑" panose="020B0503020204020204" pitchFamily="34" charset="-122"/>
              </a:rPr>
              <a:t>巡回护士</a:t>
            </a:r>
            <a:r>
              <a:rPr kumimoji="1" lang="zh-CN" altLang="en-US" dirty="0">
                <a:solidFill>
                  <a:srgbClr val="1F497D"/>
                </a:solidFill>
                <a:latin typeface="微软雅黑" panose="020B0503020204020204" pitchFamily="34" charset="-122"/>
                <a:ea typeface="微软雅黑" panose="020B0503020204020204" pitchFamily="34" charset="-122"/>
              </a:rPr>
              <a:t>的配合下调节</a:t>
            </a:r>
            <a:r>
              <a:rPr kumimoji="1" lang="zh-CN" altLang="en-US" dirty="0" smtClean="0">
                <a:solidFill>
                  <a:srgbClr val="1F497D"/>
                </a:solidFill>
                <a:latin typeface="微软雅黑" panose="020B0503020204020204" pitchFamily="34" charset="-122"/>
                <a:ea typeface="微软雅黑" panose="020B0503020204020204" pitchFamily="34" charset="-122"/>
              </a:rPr>
              <a:t>光源亮度，分别校准</a:t>
            </a:r>
            <a:r>
              <a:rPr kumimoji="1" lang="en-US" altLang="zh-CN" dirty="0" smtClean="0">
                <a:solidFill>
                  <a:srgbClr val="1F497D"/>
                </a:solidFill>
                <a:latin typeface="微软雅黑" panose="020B0503020204020204" pitchFamily="34" charset="-122"/>
                <a:ea typeface="微软雅黑" panose="020B0503020204020204" pitchFamily="34" charset="-122"/>
              </a:rPr>
              <a:t>30°</a:t>
            </a:r>
            <a:r>
              <a:rPr kumimoji="1" lang="zh-CN" altLang="en-US" dirty="0" smtClean="0">
                <a:solidFill>
                  <a:srgbClr val="1F497D"/>
                </a:solidFill>
                <a:latin typeface="微软雅黑" panose="020B0503020204020204" pitchFamily="34" charset="-122"/>
                <a:ea typeface="微软雅黑" panose="020B0503020204020204" pitchFamily="34" charset="-122"/>
              </a:rPr>
              <a:t>和</a:t>
            </a:r>
            <a:r>
              <a:rPr kumimoji="1" lang="en-US" altLang="zh-CN" dirty="0" smtClean="0">
                <a:solidFill>
                  <a:srgbClr val="1F497D"/>
                </a:solidFill>
                <a:latin typeface="微软雅黑" panose="020B0503020204020204" pitchFamily="34" charset="-122"/>
                <a:ea typeface="微软雅黑" panose="020B0503020204020204" pitchFamily="34" charset="-122"/>
              </a:rPr>
              <a:t>0°</a:t>
            </a:r>
            <a:r>
              <a:rPr kumimoji="1" lang="zh-CN" altLang="en-US" dirty="0">
                <a:solidFill>
                  <a:srgbClr val="1F497D"/>
                </a:solidFill>
                <a:latin typeface="微软雅黑" panose="020B0503020204020204" pitchFamily="34" charset="-122"/>
                <a:ea typeface="微软雅黑" panose="020B0503020204020204" pitchFamily="34" charset="-122"/>
              </a:rPr>
              <a:t>两个内窥镜镜头</a:t>
            </a:r>
            <a:r>
              <a:rPr kumimoji="1" lang="zh-CN" altLang="en-US" dirty="0" smtClean="0">
                <a:solidFill>
                  <a:srgbClr val="1F497D"/>
                </a:solidFill>
                <a:latin typeface="微软雅黑" panose="020B0503020204020204" pitchFamily="34" charset="-122"/>
                <a:ea typeface="微软雅黑" panose="020B0503020204020204" pitchFamily="34" charset="-122"/>
              </a:rPr>
              <a:t>的白平衡、焦距</a:t>
            </a:r>
            <a:r>
              <a:rPr kumimoji="1" lang="zh-CN" altLang="en-US" dirty="0">
                <a:solidFill>
                  <a:srgbClr val="1F497D"/>
                </a:solidFill>
                <a:latin typeface="微软雅黑" panose="020B0503020204020204" pitchFamily="34" charset="-122"/>
                <a:ea typeface="微软雅黑" panose="020B0503020204020204" pitchFamily="34" charset="-122"/>
              </a:rPr>
              <a:t>及该系统特有的</a:t>
            </a:r>
            <a:r>
              <a:rPr kumimoji="1" lang="zh-CN" altLang="en-US" dirty="0" smtClean="0">
                <a:solidFill>
                  <a:srgbClr val="1F497D"/>
                </a:solidFill>
                <a:latin typeface="微软雅黑" panose="020B0503020204020204" pitchFamily="34" charset="-122"/>
                <a:ea typeface="微软雅黑" panose="020B0503020204020204" pitchFamily="34" charset="-122"/>
              </a:rPr>
              <a:t>内窥镜</a:t>
            </a:r>
            <a:r>
              <a:rPr kumimoji="1" lang="zh-CN" altLang="en-US" dirty="0">
                <a:solidFill>
                  <a:srgbClr val="1F497D"/>
                </a:solidFill>
                <a:latin typeface="微软雅黑" panose="020B0503020204020204" pitchFamily="34" charset="-122"/>
                <a:ea typeface="微软雅黑" panose="020B0503020204020204" pitchFamily="34" charset="-122"/>
              </a:rPr>
              <a:t>校准</a:t>
            </a:r>
            <a:r>
              <a:rPr kumimoji="1" lang="zh-CN" altLang="en-US" dirty="0" smtClean="0">
                <a:solidFill>
                  <a:srgbClr val="1F497D"/>
                </a:solidFill>
                <a:latin typeface="微软雅黑" panose="020B0503020204020204" pitchFamily="34" charset="-122"/>
                <a:ea typeface="微软雅黑" panose="020B0503020204020204" pitchFamily="34" charset="-122"/>
              </a:rPr>
              <a:t>目标，确保</a:t>
            </a:r>
            <a:r>
              <a:rPr kumimoji="1" lang="zh-CN" altLang="en-US" dirty="0">
                <a:solidFill>
                  <a:srgbClr val="1F497D"/>
                </a:solidFill>
                <a:latin typeface="微软雅黑" panose="020B0503020204020204" pitchFamily="34" charset="-122"/>
                <a:ea typeface="微软雅黑" panose="020B0503020204020204" pitchFamily="34" charset="-122"/>
              </a:rPr>
              <a:t>校准目标无任何</a:t>
            </a:r>
            <a:r>
              <a:rPr kumimoji="1" lang="zh-CN" altLang="en-US" dirty="0" smtClean="0">
                <a:solidFill>
                  <a:srgbClr val="1F497D"/>
                </a:solidFill>
                <a:latin typeface="微软雅黑" panose="020B0503020204020204" pitchFamily="34" charset="-122"/>
                <a:ea typeface="微软雅黑" panose="020B0503020204020204" pitchFamily="34" charset="-122"/>
              </a:rPr>
              <a:t>倾斜。</a:t>
            </a:r>
            <a:endParaRPr kumimoji="1" lang="zh-CN" altLang="en-US" dirty="0">
              <a:solidFill>
                <a:srgbClr val="1F497D"/>
              </a:solidFill>
              <a:latin typeface="微软雅黑" panose="020B0503020204020204" pitchFamily="34" charset="-122"/>
              <a:ea typeface="微软雅黑" panose="020B0503020204020204" pitchFamily="34" charset="-122"/>
            </a:endParaRPr>
          </a:p>
        </p:txBody>
      </p:sp>
      <p:sp>
        <p:nvSpPr>
          <p:cNvPr id="17" name="TextBox 37"/>
          <p:cNvSpPr txBox="1">
            <a:spLocks noChangeArrowheads="1"/>
          </p:cNvSpPr>
          <p:nvPr/>
        </p:nvSpPr>
        <p:spPr bwMode="auto">
          <a:xfrm>
            <a:off x="1533268" y="815839"/>
            <a:ext cx="31932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b="1" dirty="0">
                <a:solidFill>
                  <a:srgbClr val="1F497D"/>
                </a:solidFill>
                <a:latin typeface="微软雅黑" panose="020B0503020204020204" pitchFamily="34" charset="-122"/>
                <a:ea typeface="微软雅黑" panose="020B0503020204020204" pitchFamily="34" charset="-122"/>
              </a:rPr>
              <a:t>手术护理配合</a:t>
            </a:r>
          </a:p>
        </p:txBody>
      </p:sp>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l="3876" r="9959" b="10562"/>
          <a:stretch/>
        </p:blipFill>
        <p:spPr>
          <a:xfrm>
            <a:off x="549275" y="2511256"/>
            <a:ext cx="4108174" cy="3075845"/>
          </a:xfrm>
          <a:prstGeom prst="rect">
            <a:avLst/>
          </a:prstGeom>
          <a:ln>
            <a:noFill/>
          </a:ln>
          <a:effectLst>
            <a:softEdge rad="112500"/>
          </a:effectLst>
        </p:spPr>
      </p:pic>
    </p:spTree>
    <p:extLst>
      <p:ext uri="{BB962C8B-B14F-4D97-AF65-F5344CB8AC3E}">
        <p14:creationId xmlns:p14="http://schemas.microsoft.com/office/powerpoint/2010/main" val="2523358693"/>
      </p:ext>
    </p:extLst>
  </p:cSld>
  <p:clrMapOvr>
    <a:masterClrMapping/>
  </p:clrMapOvr>
  <p:transition>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2" name="组合 1"/>
          <p:cNvGrpSpPr/>
          <p:nvPr/>
        </p:nvGrpSpPr>
        <p:grpSpPr>
          <a:xfrm>
            <a:off x="1108869" y="1636964"/>
            <a:ext cx="2005392" cy="461665"/>
            <a:chOff x="1108869" y="1636964"/>
            <a:chExt cx="2005392" cy="461665"/>
          </a:xfrm>
        </p:grpSpPr>
        <p:sp>
          <p:nvSpPr>
            <p:cNvPr id="14" name="Text Box 2"/>
            <p:cNvSpPr txBox="1">
              <a:spLocks noChangeArrowheads="1"/>
            </p:cNvSpPr>
            <p:nvPr/>
          </p:nvSpPr>
          <p:spPr bwMode="auto">
            <a:xfrm>
              <a:off x="1533268" y="1636964"/>
              <a:ext cx="1580993"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smtClean="0">
                  <a:solidFill>
                    <a:srgbClr val="1F497D"/>
                  </a:solidFill>
                  <a:latin typeface="微软雅黑" panose="020B0503020204020204" pitchFamily="34" charset="-122"/>
                  <a:ea typeface="微软雅黑" panose="020B0503020204020204" pitchFamily="34" charset="-122"/>
                </a:rPr>
                <a:t>术</a:t>
              </a:r>
              <a:r>
                <a:rPr kumimoji="1" lang="zh-CN" altLang="en-US" sz="2400" b="1" dirty="0">
                  <a:solidFill>
                    <a:srgbClr val="1F497D"/>
                  </a:solidFill>
                  <a:latin typeface="微软雅黑" panose="020B0503020204020204" pitchFamily="34" charset="-122"/>
                  <a:ea typeface="微软雅黑" panose="020B0503020204020204" pitchFamily="34" charset="-122"/>
                </a:rPr>
                <a:t>中配合</a:t>
              </a:r>
            </a:p>
          </p:txBody>
        </p:sp>
        <p:sp>
          <p:nvSpPr>
            <p:cNvPr id="25"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2</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sp>
        <p:nvSpPr>
          <p:cNvPr id="27" name="Text Box 2"/>
          <p:cNvSpPr txBox="1">
            <a:spLocks noChangeArrowheads="1"/>
          </p:cNvSpPr>
          <p:nvPr/>
        </p:nvSpPr>
        <p:spPr bwMode="auto">
          <a:xfrm>
            <a:off x="713242" y="2202457"/>
            <a:ext cx="6085123" cy="39703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just">
              <a:lnSpc>
                <a:spcPct val="150000"/>
              </a:lnSpc>
              <a:spcBef>
                <a:spcPct val="50000"/>
              </a:spcBef>
            </a:pPr>
            <a:r>
              <a:rPr kumimoji="1" lang="en-US" altLang="zh-CN" b="1" dirty="0" smtClean="0">
                <a:solidFill>
                  <a:srgbClr val="1F497D"/>
                </a:solidFill>
                <a:latin typeface="微软雅黑" panose="020B0503020204020204" pitchFamily="34" charset="-122"/>
                <a:ea typeface="微软雅黑" panose="020B0503020204020204" pitchFamily="34" charset="-122"/>
              </a:rPr>
              <a:t>1</a:t>
            </a:r>
            <a:r>
              <a:rPr kumimoji="1" lang="zh-CN" altLang="en-US" b="1" dirty="0">
                <a:solidFill>
                  <a:srgbClr val="1F497D"/>
                </a:solidFill>
                <a:latin typeface="微软雅黑" panose="020B0503020204020204" pitchFamily="34" charset="-122"/>
                <a:ea typeface="微软雅黑" panose="020B0503020204020204" pitchFamily="34" charset="-122"/>
              </a:rPr>
              <a:t>　器械护士的台上</a:t>
            </a:r>
            <a:r>
              <a:rPr kumimoji="1" lang="zh-CN" altLang="en-US" b="1" dirty="0" smtClean="0">
                <a:solidFill>
                  <a:srgbClr val="1F497D"/>
                </a:solidFill>
                <a:latin typeface="微软雅黑" panose="020B0503020204020204" pitchFamily="34" charset="-122"/>
                <a:ea typeface="微软雅黑" panose="020B0503020204020204" pitchFamily="34" charset="-122"/>
              </a:rPr>
              <a:t>配合</a:t>
            </a:r>
            <a:endParaRPr kumimoji="1" lang="en-US" altLang="zh-CN" dirty="0" smtClean="0">
              <a:solidFill>
                <a:srgbClr val="1F497D"/>
              </a:solidFill>
              <a:latin typeface="微软雅黑" panose="020B0503020204020204" pitchFamily="34" charset="-122"/>
              <a:ea typeface="微软雅黑" panose="020B0503020204020204" pitchFamily="34" charset="-122"/>
            </a:endParaRPr>
          </a:p>
          <a:p>
            <a:pPr algn="just">
              <a:lnSpc>
                <a:spcPct val="150000"/>
              </a:lnSpc>
              <a:spcBef>
                <a:spcPct val="50000"/>
              </a:spcBef>
            </a:pPr>
            <a:r>
              <a:rPr kumimoji="1" lang="zh-CN" altLang="en-US" dirty="0" smtClean="0">
                <a:solidFill>
                  <a:srgbClr val="1F497D"/>
                </a:solidFill>
                <a:latin typeface="微软雅黑" panose="020B0503020204020204" pitchFamily="34" charset="-122"/>
                <a:ea typeface="微软雅黑" panose="020B0503020204020204" pitchFamily="34" charset="-122"/>
              </a:rPr>
              <a:t>       器械</a:t>
            </a:r>
            <a:r>
              <a:rPr kumimoji="1" lang="zh-CN" altLang="en-US" dirty="0">
                <a:solidFill>
                  <a:srgbClr val="1F497D"/>
                </a:solidFill>
                <a:latin typeface="微软雅黑" panose="020B0503020204020204" pitchFamily="34" charset="-122"/>
                <a:ea typeface="微软雅黑" panose="020B0503020204020204" pitchFamily="34" charset="-122"/>
              </a:rPr>
              <a:t>护士要协助医生置入</a:t>
            </a:r>
            <a:r>
              <a:rPr kumimoji="1" lang="zh-CN" altLang="en-US" dirty="0" smtClean="0">
                <a:solidFill>
                  <a:srgbClr val="1F497D"/>
                </a:solidFill>
                <a:latin typeface="微软雅黑" panose="020B0503020204020204" pitchFamily="34" charset="-122"/>
                <a:ea typeface="微软雅黑" panose="020B0503020204020204" pitchFamily="34" charset="-122"/>
              </a:rPr>
              <a:t>穿刺器</a:t>
            </a:r>
            <a:r>
              <a:rPr kumimoji="1" lang="zh-CN" altLang="en-US" dirty="0">
                <a:solidFill>
                  <a:srgbClr val="1F497D"/>
                </a:solidFill>
                <a:latin typeface="微软雅黑" panose="020B0503020204020204" pitchFamily="34" charset="-122"/>
                <a:ea typeface="微软雅黑" panose="020B0503020204020204" pitchFamily="34" charset="-122"/>
              </a:rPr>
              <a:t>并建立气腹</a:t>
            </a:r>
            <a:r>
              <a:rPr kumimoji="1" lang="en-US" altLang="zh-CN" dirty="0" smtClean="0">
                <a:solidFill>
                  <a:srgbClr val="1F497D"/>
                </a:solidFill>
                <a:latin typeface="微软雅黑" panose="020B0503020204020204" pitchFamily="34" charset="-122"/>
                <a:ea typeface="微软雅黑" panose="020B0503020204020204" pitchFamily="34" charset="-122"/>
              </a:rPr>
              <a:t>,12mmTrocar</a:t>
            </a:r>
            <a:r>
              <a:rPr kumimoji="1" lang="zh-CN" altLang="en-US" dirty="0" smtClean="0">
                <a:solidFill>
                  <a:srgbClr val="1F497D"/>
                </a:solidFill>
                <a:latin typeface="微软雅黑" panose="020B0503020204020204" pitchFamily="34" charset="-122"/>
                <a:ea typeface="微软雅黑" panose="020B0503020204020204" pitchFamily="34" charset="-122"/>
              </a:rPr>
              <a:t>入</a:t>
            </a:r>
            <a:r>
              <a:rPr kumimoji="1" lang="zh-CN" altLang="en-US" dirty="0">
                <a:solidFill>
                  <a:srgbClr val="1F497D"/>
                </a:solidFill>
                <a:latin typeface="微软雅黑" panose="020B0503020204020204" pitchFamily="34" charset="-122"/>
                <a:ea typeface="微软雅黑" panose="020B0503020204020204" pitchFamily="34" charset="-122"/>
              </a:rPr>
              <a:t>腹腔后连接</a:t>
            </a:r>
            <a:r>
              <a:rPr kumimoji="1" lang="en-US" altLang="zh-CN" dirty="0" smtClean="0">
                <a:solidFill>
                  <a:srgbClr val="1F497D"/>
                </a:solidFill>
                <a:latin typeface="微软雅黑" panose="020B0503020204020204" pitchFamily="34" charset="-122"/>
                <a:ea typeface="微软雅黑" panose="020B0503020204020204" pitchFamily="34" charset="-122"/>
              </a:rPr>
              <a:t>CO2</a:t>
            </a:r>
            <a:r>
              <a:rPr kumimoji="1" lang="zh-CN" altLang="en-US" dirty="0" smtClean="0">
                <a:solidFill>
                  <a:srgbClr val="1F497D"/>
                </a:solidFill>
                <a:latin typeface="微软雅黑" panose="020B0503020204020204" pitchFamily="34" charset="-122"/>
                <a:ea typeface="微软雅黑" panose="020B0503020204020204" pitchFamily="34" charset="-122"/>
              </a:rPr>
              <a:t>气腹管</a:t>
            </a:r>
            <a:r>
              <a:rPr kumimoji="1" lang="zh-CN" altLang="en-US" dirty="0">
                <a:solidFill>
                  <a:srgbClr val="1F497D"/>
                </a:solidFill>
                <a:latin typeface="微软雅黑" panose="020B0503020204020204" pitchFamily="34" charset="-122"/>
                <a:ea typeface="微软雅黑" panose="020B0503020204020204" pitchFamily="34" charset="-122"/>
              </a:rPr>
              <a:t>，</a:t>
            </a:r>
            <a:r>
              <a:rPr kumimoji="1" lang="zh-CN" altLang="en-US" dirty="0" smtClean="0">
                <a:solidFill>
                  <a:srgbClr val="1F497D"/>
                </a:solidFill>
                <a:latin typeface="微软雅黑" panose="020B0503020204020204" pitchFamily="34" charset="-122"/>
                <a:ea typeface="微软雅黑" panose="020B0503020204020204" pitchFamily="34" charset="-122"/>
              </a:rPr>
              <a:t>建立气腹腔。</a:t>
            </a:r>
            <a:r>
              <a:rPr kumimoji="1" lang="zh-CN" altLang="en-US" dirty="0">
                <a:solidFill>
                  <a:srgbClr val="1F497D"/>
                </a:solidFill>
                <a:latin typeface="微软雅黑" panose="020B0503020204020204" pitchFamily="34" charset="-122"/>
                <a:ea typeface="微软雅黑" panose="020B0503020204020204" pitchFamily="34" charset="-122"/>
              </a:rPr>
              <a:t>放入镜头探查腹腔</a:t>
            </a:r>
            <a:r>
              <a:rPr kumimoji="1" lang="zh-CN" altLang="en-US" dirty="0" smtClean="0">
                <a:solidFill>
                  <a:srgbClr val="1F497D"/>
                </a:solidFill>
                <a:latin typeface="微软雅黑" panose="020B0503020204020204" pitchFamily="34" charset="-122"/>
                <a:ea typeface="微软雅黑" panose="020B0503020204020204" pitchFamily="34" charset="-122"/>
              </a:rPr>
              <a:t>或胸腔，在</a:t>
            </a:r>
            <a:r>
              <a:rPr kumimoji="1" lang="zh-CN" altLang="en-US" dirty="0">
                <a:solidFill>
                  <a:srgbClr val="1F497D"/>
                </a:solidFill>
                <a:latin typeface="微软雅黑" panose="020B0503020204020204" pitchFamily="34" charset="-122"/>
                <a:ea typeface="微软雅黑" panose="020B0503020204020204" pitchFamily="34" charset="-122"/>
              </a:rPr>
              <a:t>显示屏指引</a:t>
            </a:r>
            <a:r>
              <a:rPr kumimoji="1" lang="zh-CN" altLang="en-US" dirty="0" smtClean="0">
                <a:solidFill>
                  <a:srgbClr val="1F497D"/>
                </a:solidFill>
                <a:latin typeface="微软雅黑" panose="020B0503020204020204" pitchFamily="34" charset="-122"/>
                <a:ea typeface="微软雅黑" panose="020B0503020204020204" pitchFamily="34" charset="-122"/>
              </a:rPr>
              <a:t>下，依次</a:t>
            </a:r>
            <a:r>
              <a:rPr kumimoji="1" lang="zh-CN" altLang="en-US" dirty="0">
                <a:solidFill>
                  <a:srgbClr val="1F497D"/>
                </a:solidFill>
                <a:latin typeface="微软雅黑" panose="020B0503020204020204" pitchFamily="34" charset="-122"/>
                <a:ea typeface="微软雅黑" panose="020B0503020204020204" pitchFamily="34" charset="-122"/>
              </a:rPr>
              <a:t>完成其余穿刺器的置入。协助</a:t>
            </a:r>
            <a:r>
              <a:rPr kumimoji="1" lang="zh-CN" altLang="en-US" dirty="0" smtClean="0">
                <a:solidFill>
                  <a:srgbClr val="1F497D"/>
                </a:solidFill>
                <a:latin typeface="微软雅黑" panose="020B0503020204020204" pitchFamily="34" charset="-122"/>
                <a:ea typeface="微软雅黑" panose="020B0503020204020204" pitchFamily="34" charset="-122"/>
              </a:rPr>
              <a:t>医生</a:t>
            </a:r>
            <a:r>
              <a:rPr kumimoji="1" lang="zh-CN" altLang="en-US" dirty="0">
                <a:solidFill>
                  <a:srgbClr val="1F497D"/>
                </a:solidFill>
                <a:latin typeface="微软雅黑" panose="020B0503020204020204" pitchFamily="34" charset="-122"/>
                <a:ea typeface="微软雅黑" panose="020B0503020204020204" pitchFamily="34" charset="-122"/>
              </a:rPr>
              <a:t>完成所有机械臂与穿刺器的连接及所需器械的安装。术</a:t>
            </a:r>
            <a:r>
              <a:rPr kumimoji="1" lang="zh-CN" altLang="en-US" dirty="0" smtClean="0">
                <a:solidFill>
                  <a:srgbClr val="1F497D"/>
                </a:solidFill>
                <a:latin typeface="微软雅黑" panose="020B0503020204020204" pitchFamily="34" charset="-122"/>
                <a:ea typeface="微软雅黑" panose="020B0503020204020204" pitchFamily="34" charset="-122"/>
              </a:rPr>
              <a:t>中要</a:t>
            </a:r>
            <a:r>
              <a:rPr kumimoji="1" lang="zh-CN" altLang="en-US" dirty="0">
                <a:solidFill>
                  <a:srgbClr val="1F497D"/>
                </a:solidFill>
                <a:latin typeface="微软雅黑" panose="020B0503020204020204" pitchFamily="34" charset="-122"/>
                <a:ea typeface="微软雅黑" panose="020B0503020204020204" pitchFamily="34" charset="-122"/>
              </a:rPr>
              <a:t>熟悉手术</a:t>
            </a:r>
            <a:r>
              <a:rPr kumimoji="1" lang="zh-CN" altLang="en-US" dirty="0" smtClean="0">
                <a:solidFill>
                  <a:srgbClr val="1F497D"/>
                </a:solidFill>
                <a:latin typeface="微软雅黑" panose="020B0503020204020204" pitchFamily="34" charset="-122"/>
                <a:ea typeface="微软雅黑" panose="020B0503020204020204" pitchFamily="34" charset="-122"/>
              </a:rPr>
              <a:t>步骤</a:t>
            </a:r>
            <a:r>
              <a:rPr kumimoji="1" lang="zh-CN" altLang="en-US" dirty="0">
                <a:solidFill>
                  <a:srgbClr val="1F497D"/>
                </a:solidFill>
                <a:latin typeface="微软雅黑" panose="020B0503020204020204" pitchFamily="34" charset="-122"/>
                <a:ea typeface="微软雅黑" panose="020B0503020204020204" pitchFamily="34" charset="-122"/>
              </a:rPr>
              <a:t>，</a:t>
            </a:r>
            <a:r>
              <a:rPr kumimoji="1" lang="zh-CN" altLang="en-US" dirty="0" smtClean="0">
                <a:solidFill>
                  <a:srgbClr val="1F497D"/>
                </a:solidFill>
                <a:latin typeface="微软雅黑" panose="020B0503020204020204" pitchFamily="34" charset="-122"/>
                <a:ea typeface="微软雅黑" panose="020B0503020204020204" pitchFamily="34" charset="-122"/>
              </a:rPr>
              <a:t>及时</a:t>
            </a:r>
            <a:r>
              <a:rPr kumimoji="1" lang="zh-CN" altLang="en-US" dirty="0">
                <a:solidFill>
                  <a:srgbClr val="1F497D"/>
                </a:solidFill>
                <a:latin typeface="微软雅黑" panose="020B0503020204020204" pitchFamily="34" charset="-122"/>
                <a:ea typeface="微软雅黑" panose="020B0503020204020204" pitchFamily="34" charset="-122"/>
              </a:rPr>
              <a:t>、准确地传递各种所需器械和</a:t>
            </a:r>
            <a:r>
              <a:rPr kumimoji="1" lang="zh-CN" altLang="en-US" dirty="0" smtClean="0">
                <a:solidFill>
                  <a:srgbClr val="1F497D"/>
                </a:solidFill>
                <a:latin typeface="微软雅黑" panose="020B0503020204020204" pitchFamily="34" charset="-122"/>
                <a:ea typeface="微软雅黑" panose="020B0503020204020204" pitchFamily="34" charset="-122"/>
              </a:rPr>
              <a:t>物品</a:t>
            </a:r>
            <a:r>
              <a:rPr kumimoji="1" lang="zh-CN" altLang="en-US" dirty="0">
                <a:solidFill>
                  <a:srgbClr val="1F497D"/>
                </a:solidFill>
                <a:latin typeface="微软雅黑" panose="020B0503020204020204" pitchFamily="34" charset="-122"/>
                <a:ea typeface="微软雅黑" panose="020B0503020204020204" pitchFamily="34" charset="-122"/>
              </a:rPr>
              <a:t>，</a:t>
            </a:r>
            <a:r>
              <a:rPr kumimoji="1" lang="zh-CN" altLang="en-US" dirty="0" smtClean="0">
                <a:solidFill>
                  <a:srgbClr val="1F497D"/>
                </a:solidFill>
                <a:latin typeface="微软雅黑" panose="020B0503020204020204" pitchFamily="34" charset="-122"/>
                <a:ea typeface="微软雅黑" panose="020B0503020204020204" pitchFamily="34" charset="-122"/>
              </a:rPr>
              <a:t>协助医生</a:t>
            </a:r>
            <a:r>
              <a:rPr kumimoji="1" lang="zh-CN" altLang="en-US" dirty="0">
                <a:solidFill>
                  <a:srgbClr val="1F497D"/>
                </a:solidFill>
                <a:latin typeface="微软雅黑" panose="020B0503020204020204" pitchFamily="34" charset="-122"/>
                <a:ea typeface="微软雅黑" panose="020B0503020204020204" pitchFamily="34" charset="-122"/>
              </a:rPr>
              <a:t>更换器械并随时清洁使用过的器械。时刻关注显示屏</a:t>
            </a:r>
            <a:r>
              <a:rPr kumimoji="1" lang="zh-CN" altLang="en-US" dirty="0" smtClean="0">
                <a:solidFill>
                  <a:srgbClr val="1F497D"/>
                </a:solidFill>
                <a:latin typeface="微软雅黑" panose="020B0503020204020204" pitchFamily="34" charset="-122"/>
                <a:ea typeface="微软雅黑" panose="020B0503020204020204" pitchFamily="34" charset="-122"/>
              </a:rPr>
              <a:t>上和</a:t>
            </a:r>
            <a:r>
              <a:rPr kumimoji="1" lang="zh-CN" altLang="en-US" dirty="0">
                <a:solidFill>
                  <a:srgbClr val="1F497D"/>
                </a:solidFill>
                <a:latin typeface="微软雅黑" panose="020B0503020204020204" pitchFamily="34" charset="-122"/>
                <a:ea typeface="微软雅黑" panose="020B0503020204020204" pitchFamily="34" charset="-122"/>
              </a:rPr>
              <a:t>各机械臂上的信号</a:t>
            </a:r>
            <a:r>
              <a:rPr kumimoji="1" lang="en-US" altLang="zh-CN" dirty="0" smtClean="0">
                <a:solidFill>
                  <a:srgbClr val="1F497D"/>
                </a:solidFill>
                <a:latin typeface="微软雅黑" panose="020B0503020204020204" pitchFamily="34" charset="-122"/>
                <a:ea typeface="微软雅黑" panose="020B0503020204020204" pitchFamily="34" charset="-122"/>
              </a:rPr>
              <a:t>,</a:t>
            </a:r>
            <a:r>
              <a:rPr kumimoji="1" lang="zh-CN" altLang="en-US" dirty="0" smtClean="0">
                <a:solidFill>
                  <a:srgbClr val="1F497D"/>
                </a:solidFill>
                <a:latin typeface="微软雅黑" panose="020B0503020204020204" pitchFamily="34" charset="-122"/>
                <a:ea typeface="微软雅黑" panose="020B0503020204020204" pitchFamily="34" charset="-122"/>
              </a:rPr>
              <a:t>对于</a:t>
            </a:r>
            <a:r>
              <a:rPr kumimoji="1" lang="zh-CN" altLang="en-US" dirty="0">
                <a:solidFill>
                  <a:srgbClr val="1F497D"/>
                </a:solidFill>
                <a:latin typeface="微软雅黑" panose="020B0503020204020204" pitchFamily="34" charset="-122"/>
                <a:ea typeface="微软雅黑" panose="020B0503020204020204" pitchFamily="34" charset="-122"/>
              </a:rPr>
              <a:t>出现的问题能够以最快的速度</a:t>
            </a:r>
            <a:r>
              <a:rPr kumimoji="1" lang="zh-CN" altLang="en-US" dirty="0" smtClean="0">
                <a:solidFill>
                  <a:srgbClr val="1F497D"/>
                </a:solidFill>
                <a:latin typeface="微软雅黑" panose="020B0503020204020204" pitchFamily="34" charset="-122"/>
                <a:ea typeface="微软雅黑" panose="020B0503020204020204" pitchFamily="34" charset="-122"/>
              </a:rPr>
              <a:t>找出原因</a:t>
            </a:r>
            <a:r>
              <a:rPr kumimoji="1" lang="zh-CN" altLang="en-US" dirty="0">
                <a:solidFill>
                  <a:srgbClr val="1F497D"/>
                </a:solidFill>
                <a:latin typeface="微软雅黑" panose="020B0503020204020204" pitchFamily="34" charset="-122"/>
                <a:ea typeface="微软雅黑" panose="020B0503020204020204" pitchFamily="34" charset="-122"/>
              </a:rPr>
              <a:t>并排除</a:t>
            </a:r>
            <a:r>
              <a:rPr kumimoji="1" lang="zh-CN" altLang="en-US" dirty="0" smtClean="0">
                <a:solidFill>
                  <a:srgbClr val="1F497D"/>
                </a:solidFill>
                <a:latin typeface="微软雅黑" panose="020B0503020204020204" pitchFamily="34" charset="-122"/>
                <a:ea typeface="微软雅黑" panose="020B0503020204020204" pitchFamily="34" charset="-122"/>
              </a:rPr>
              <a:t>。</a:t>
            </a:r>
            <a:endParaRPr kumimoji="1" lang="zh-CN" altLang="en-US" dirty="0">
              <a:solidFill>
                <a:srgbClr val="1F497D"/>
              </a:solidFill>
              <a:latin typeface="微软雅黑" panose="020B0503020204020204" pitchFamily="34" charset="-122"/>
              <a:ea typeface="微软雅黑" panose="020B0503020204020204" pitchFamily="34" charset="-122"/>
            </a:endParaRPr>
          </a:p>
        </p:txBody>
      </p:sp>
      <p:sp>
        <p:nvSpPr>
          <p:cNvPr id="17" name="TextBox 37"/>
          <p:cNvSpPr txBox="1">
            <a:spLocks noChangeArrowheads="1"/>
          </p:cNvSpPr>
          <p:nvPr/>
        </p:nvSpPr>
        <p:spPr bwMode="auto">
          <a:xfrm>
            <a:off x="1533268" y="815839"/>
            <a:ext cx="31932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b="1" dirty="0">
                <a:solidFill>
                  <a:srgbClr val="1F497D"/>
                </a:solidFill>
                <a:latin typeface="微软雅黑" panose="020B0503020204020204" pitchFamily="34" charset="-122"/>
                <a:ea typeface="微软雅黑" panose="020B0503020204020204" pitchFamily="34" charset="-122"/>
              </a:rPr>
              <a:t>手术护理配合</a:t>
            </a:r>
          </a:p>
        </p:txBody>
      </p:sp>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9497" r="7179" b="7809"/>
          <a:stretch/>
        </p:blipFill>
        <p:spPr>
          <a:xfrm>
            <a:off x="6918195" y="2612998"/>
            <a:ext cx="4621136" cy="3414277"/>
          </a:xfrm>
          <a:prstGeom prst="rect">
            <a:avLst/>
          </a:prstGeom>
          <a:ln>
            <a:noFill/>
          </a:ln>
          <a:effectLst>
            <a:softEdge rad="112500"/>
          </a:effectLst>
        </p:spPr>
      </p:pic>
    </p:spTree>
    <p:extLst>
      <p:ext uri="{BB962C8B-B14F-4D97-AF65-F5344CB8AC3E}">
        <p14:creationId xmlns:p14="http://schemas.microsoft.com/office/powerpoint/2010/main" val="1215682256"/>
      </p:ext>
    </p:extLst>
  </p:cSld>
  <p:clrMapOvr>
    <a:masterClrMapping/>
  </p:clrMapOvr>
  <p:transition>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childTnLst>
                          </p:cTn>
                        </p:par>
                        <p:par>
                          <p:cTn id="8" fill="hold">
                            <p:stCondLst>
                              <p:cond delay="250"/>
                            </p:stCondLst>
                            <p:childTnLst>
                              <p:par>
                                <p:cTn id="9" presetID="16" presetClass="entr" presetSubtype="37"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barn(outVertical)">
                                      <p:cBhvr>
                                        <p:cTn id="1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2" name="组合 1"/>
          <p:cNvGrpSpPr/>
          <p:nvPr/>
        </p:nvGrpSpPr>
        <p:grpSpPr>
          <a:xfrm>
            <a:off x="1108869" y="1636964"/>
            <a:ext cx="2005392" cy="461665"/>
            <a:chOff x="1108869" y="1636964"/>
            <a:chExt cx="2005392" cy="461665"/>
          </a:xfrm>
        </p:grpSpPr>
        <p:sp>
          <p:nvSpPr>
            <p:cNvPr id="14" name="Text Box 2"/>
            <p:cNvSpPr txBox="1">
              <a:spLocks noChangeArrowheads="1"/>
            </p:cNvSpPr>
            <p:nvPr/>
          </p:nvSpPr>
          <p:spPr bwMode="auto">
            <a:xfrm>
              <a:off x="1533268" y="1636964"/>
              <a:ext cx="1580993"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smtClean="0">
                  <a:solidFill>
                    <a:srgbClr val="1F497D"/>
                  </a:solidFill>
                  <a:latin typeface="微软雅黑" panose="020B0503020204020204" pitchFamily="34" charset="-122"/>
                  <a:ea typeface="微软雅黑" panose="020B0503020204020204" pitchFamily="34" charset="-122"/>
                </a:rPr>
                <a:t>术</a:t>
              </a:r>
              <a:r>
                <a:rPr kumimoji="1" lang="zh-CN" altLang="en-US" sz="2400" b="1" dirty="0">
                  <a:solidFill>
                    <a:srgbClr val="1F497D"/>
                  </a:solidFill>
                  <a:latin typeface="微软雅黑" panose="020B0503020204020204" pitchFamily="34" charset="-122"/>
                  <a:ea typeface="微软雅黑" panose="020B0503020204020204" pitchFamily="34" charset="-122"/>
                </a:rPr>
                <a:t>中配合</a:t>
              </a:r>
            </a:p>
          </p:txBody>
        </p:sp>
        <p:sp>
          <p:nvSpPr>
            <p:cNvPr id="25"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2</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sp>
        <p:nvSpPr>
          <p:cNvPr id="27" name="Text Box 2"/>
          <p:cNvSpPr txBox="1">
            <a:spLocks noChangeArrowheads="1"/>
          </p:cNvSpPr>
          <p:nvPr/>
        </p:nvSpPr>
        <p:spPr bwMode="auto">
          <a:xfrm>
            <a:off x="4286388" y="2456437"/>
            <a:ext cx="5361195" cy="31393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just">
              <a:lnSpc>
                <a:spcPct val="150000"/>
              </a:lnSpc>
              <a:spcBef>
                <a:spcPct val="50000"/>
              </a:spcBef>
            </a:pPr>
            <a:r>
              <a:rPr kumimoji="1" lang="en-US" altLang="zh-CN" b="1" dirty="0" smtClean="0">
                <a:solidFill>
                  <a:srgbClr val="1F497D"/>
                </a:solidFill>
                <a:latin typeface="微软雅黑" panose="020B0503020204020204" pitchFamily="34" charset="-122"/>
                <a:ea typeface="微软雅黑" panose="020B0503020204020204" pitchFamily="34" charset="-122"/>
              </a:rPr>
              <a:t>2</a:t>
            </a:r>
            <a:r>
              <a:rPr kumimoji="1" lang="zh-CN" altLang="en-US" b="1" dirty="0">
                <a:solidFill>
                  <a:srgbClr val="1F497D"/>
                </a:solidFill>
                <a:latin typeface="微软雅黑" panose="020B0503020204020204" pitchFamily="34" charset="-122"/>
                <a:ea typeface="微软雅黑" panose="020B0503020204020204" pitchFamily="34" charset="-122"/>
              </a:rPr>
              <a:t>　巡回护士的台下</a:t>
            </a:r>
            <a:r>
              <a:rPr kumimoji="1" lang="zh-CN" altLang="en-US" b="1" dirty="0" smtClean="0">
                <a:solidFill>
                  <a:srgbClr val="1F497D"/>
                </a:solidFill>
                <a:latin typeface="微软雅黑" panose="020B0503020204020204" pitchFamily="34" charset="-122"/>
                <a:ea typeface="微软雅黑" panose="020B0503020204020204" pitchFamily="34" charset="-122"/>
              </a:rPr>
              <a:t>配合</a:t>
            </a:r>
            <a:endParaRPr kumimoji="1" lang="en-US" altLang="zh-CN" dirty="0" smtClean="0">
              <a:solidFill>
                <a:srgbClr val="1F497D"/>
              </a:solidFill>
              <a:latin typeface="微软雅黑" panose="020B0503020204020204" pitchFamily="34" charset="-122"/>
              <a:ea typeface="微软雅黑" panose="020B0503020204020204" pitchFamily="34" charset="-122"/>
            </a:endParaRPr>
          </a:p>
          <a:p>
            <a:pPr algn="just">
              <a:lnSpc>
                <a:spcPct val="150000"/>
              </a:lnSpc>
              <a:spcBef>
                <a:spcPct val="50000"/>
              </a:spcBef>
            </a:pPr>
            <a:r>
              <a:rPr kumimoji="1" lang="zh-CN" altLang="en-US" dirty="0" smtClean="0">
                <a:solidFill>
                  <a:srgbClr val="1F497D"/>
                </a:solidFill>
                <a:latin typeface="微软雅黑" panose="020B0503020204020204" pitchFamily="34" charset="-122"/>
                <a:ea typeface="微软雅黑" panose="020B0503020204020204" pitchFamily="34" charset="-122"/>
              </a:rPr>
              <a:t>      术中</a:t>
            </a:r>
            <a:r>
              <a:rPr kumimoji="1" lang="zh-CN" altLang="en-US" dirty="0">
                <a:solidFill>
                  <a:srgbClr val="1F497D"/>
                </a:solidFill>
                <a:latin typeface="微软雅黑" panose="020B0503020204020204" pitchFamily="34" charset="-122"/>
                <a:ea typeface="微软雅黑" panose="020B0503020204020204" pitchFamily="34" charset="-122"/>
              </a:rPr>
              <a:t>要求巡回护士根据手术</a:t>
            </a:r>
            <a:r>
              <a:rPr kumimoji="1" lang="zh-CN" altLang="en-US" dirty="0" smtClean="0">
                <a:solidFill>
                  <a:srgbClr val="1F497D"/>
                </a:solidFill>
                <a:latin typeface="微软雅黑" panose="020B0503020204020204" pitchFamily="34" charset="-122"/>
                <a:ea typeface="微软雅黑" panose="020B0503020204020204" pitchFamily="34" charset="-122"/>
              </a:rPr>
              <a:t>需要</a:t>
            </a:r>
            <a:r>
              <a:rPr kumimoji="1" lang="zh-CN" altLang="en-US" dirty="0">
                <a:solidFill>
                  <a:srgbClr val="1F497D"/>
                </a:solidFill>
                <a:latin typeface="微软雅黑" panose="020B0503020204020204" pitchFamily="34" charset="-122"/>
                <a:ea typeface="微软雅黑" panose="020B0503020204020204" pitchFamily="34" charset="-122"/>
              </a:rPr>
              <a:t>将患者手术车推至手术床旁的合适位置</a:t>
            </a:r>
            <a:r>
              <a:rPr kumimoji="1" lang="en-US" altLang="zh-CN" dirty="0" smtClean="0">
                <a:solidFill>
                  <a:srgbClr val="1F497D"/>
                </a:solidFill>
                <a:latin typeface="微软雅黑" panose="020B0503020204020204" pitchFamily="34" charset="-122"/>
                <a:ea typeface="微软雅黑" panose="020B0503020204020204" pitchFamily="34" charset="-122"/>
              </a:rPr>
              <a:t>,</a:t>
            </a:r>
            <a:r>
              <a:rPr kumimoji="1" lang="zh-CN" altLang="en-US" dirty="0" smtClean="0">
                <a:solidFill>
                  <a:srgbClr val="1F497D"/>
                </a:solidFill>
                <a:latin typeface="微软雅黑" panose="020B0503020204020204" pitchFamily="34" charset="-122"/>
                <a:ea typeface="微软雅黑" panose="020B0503020204020204" pitchFamily="34" charset="-122"/>
              </a:rPr>
              <a:t>及时</a:t>
            </a:r>
            <a:r>
              <a:rPr kumimoji="1" lang="zh-CN" altLang="en-US" dirty="0">
                <a:solidFill>
                  <a:srgbClr val="1F497D"/>
                </a:solidFill>
                <a:latin typeface="微软雅黑" panose="020B0503020204020204" pitchFamily="34" charset="-122"/>
                <a:ea typeface="微软雅黑" panose="020B0503020204020204" pitchFamily="34" charset="-122"/>
              </a:rPr>
              <a:t>调节术野的</a:t>
            </a:r>
            <a:r>
              <a:rPr kumimoji="1" lang="zh-CN" altLang="en-US" dirty="0" smtClean="0">
                <a:solidFill>
                  <a:srgbClr val="1F497D"/>
                </a:solidFill>
                <a:latin typeface="微软雅黑" panose="020B0503020204020204" pitchFamily="34" charset="-122"/>
                <a:ea typeface="微软雅黑" panose="020B0503020204020204" pitchFamily="34" charset="-122"/>
              </a:rPr>
              <a:t>亮度</a:t>
            </a:r>
            <a:r>
              <a:rPr kumimoji="1" lang="zh-CN" altLang="en-US" dirty="0">
                <a:solidFill>
                  <a:srgbClr val="1F497D"/>
                </a:solidFill>
                <a:latin typeface="微软雅黑" panose="020B0503020204020204" pitchFamily="34" charset="-122"/>
                <a:ea typeface="微软雅黑" panose="020B0503020204020204" pitchFamily="34" charset="-122"/>
              </a:rPr>
              <a:t>和气腹机的</a:t>
            </a:r>
            <a:r>
              <a:rPr kumimoji="1" lang="zh-CN" altLang="en-US" dirty="0" smtClean="0">
                <a:solidFill>
                  <a:srgbClr val="1F497D"/>
                </a:solidFill>
                <a:latin typeface="微软雅黑" panose="020B0503020204020204" pitchFamily="34" charset="-122"/>
                <a:ea typeface="微软雅黑" panose="020B0503020204020204" pitchFamily="34" charset="-122"/>
              </a:rPr>
              <a:t>压力</a:t>
            </a:r>
            <a:r>
              <a:rPr kumimoji="1" lang="en-US" altLang="zh-CN" dirty="0" smtClean="0">
                <a:solidFill>
                  <a:srgbClr val="1F497D"/>
                </a:solidFill>
                <a:latin typeface="微软雅黑" panose="020B0503020204020204" pitchFamily="34" charset="-122"/>
                <a:ea typeface="微软雅黑" panose="020B0503020204020204" pitchFamily="34" charset="-122"/>
              </a:rPr>
              <a:t>,</a:t>
            </a:r>
            <a:r>
              <a:rPr kumimoji="1" lang="zh-CN" altLang="en-US" dirty="0" smtClean="0">
                <a:solidFill>
                  <a:srgbClr val="1F497D"/>
                </a:solidFill>
                <a:latin typeface="微软雅黑" panose="020B0503020204020204" pitchFamily="34" charset="-122"/>
                <a:ea typeface="微软雅黑" panose="020B0503020204020204" pitchFamily="34" charset="-122"/>
              </a:rPr>
              <a:t>正确</a:t>
            </a:r>
            <a:r>
              <a:rPr kumimoji="1" lang="zh-CN" altLang="en-US" dirty="0">
                <a:solidFill>
                  <a:srgbClr val="1F497D"/>
                </a:solidFill>
                <a:latin typeface="微软雅黑" panose="020B0503020204020204" pitchFamily="34" charset="-122"/>
                <a:ea typeface="微软雅黑" panose="020B0503020204020204" pitchFamily="34" charset="-122"/>
              </a:rPr>
              <a:t>设置辅助设备如高频电刀</a:t>
            </a:r>
            <a:r>
              <a:rPr kumimoji="1" lang="en-US" altLang="zh-CN" dirty="0">
                <a:solidFill>
                  <a:srgbClr val="1F497D"/>
                </a:solidFill>
                <a:latin typeface="微软雅黑" panose="020B0503020204020204" pitchFamily="34" charset="-122"/>
                <a:ea typeface="微软雅黑" panose="020B0503020204020204" pitchFamily="34" charset="-122"/>
              </a:rPr>
              <a:t>ESUs</a:t>
            </a:r>
            <a:r>
              <a:rPr kumimoji="1" lang="zh-CN" altLang="en-US" dirty="0">
                <a:solidFill>
                  <a:srgbClr val="1F497D"/>
                </a:solidFill>
                <a:latin typeface="微软雅黑" panose="020B0503020204020204" pitchFamily="34" charset="-122"/>
                <a:ea typeface="微软雅黑" panose="020B0503020204020204" pitchFamily="34" charset="-122"/>
              </a:rPr>
              <a:t>、</a:t>
            </a:r>
            <a:r>
              <a:rPr kumimoji="1" lang="zh-CN" altLang="en-US" dirty="0" smtClean="0">
                <a:solidFill>
                  <a:srgbClr val="1F497D"/>
                </a:solidFill>
                <a:latin typeface="微软雅黑" panose="020B0503020204020204" pitchFamily="34" charset="-122"/>
                <a:ea typeface="微软雅黑" panose="020B0503020204020204" pitchFamily="34" charset="-122"/>
              </a:rPr>
              <a:t>超声</a:t>
            </a:r>
            <a:r>
              <a:rPr kumimoji="1" lang="zh-CN" altLang="en-US" dirty="0">
                <a:solidFill>
                  <a:srgbClr val="1F497D"/>
                </a:solidFill>
                <a:latin typeface="微软雅黑" panose="020B0503020204020204" pitchFamily="34" charset="-122"/>
                <a:ea typeface="微软雅黑" panose="020B0503020204020204" pitchFamily="34" charset="-122"/>
              </a:rPr>
              <a:t>刀的参数</a:t>
            </a:r>
            <a:r>
              <a:rPr kumimoji="1" lang="en-US" altLang="zh-CN" dirty="0" smtClean="0">
                <a:solidFill>
                  <a:srgbClr val="1F497D"/>
                </a:solidFill>
                <a:latin typeface="微软雅黑" panose="020B0503020204020204" pitchFamily="34" charset="-122"/>
                <a:ea typeface="微软雅黑" panose="020B0503020204020204" pitchFamily="34" charset="-122"/>
              </a:rPr>
              <a:t>,</a:t>
            </a:r>
            <a:r>
              <a:rPr kumimoji="1" lang="zh-CN" altLang="en-US" dirty="0" smtClean="0">
                <a:solidFill>
                  <a:srgbClr val="1F497D"/>
                </a:solidFill>
                <a:latin typeface="微软雅黑" panose="020B0503020204020204" pitchFamily="34" charset="-122"/>
                <a:ea typeface="微软雅黑" panose="020B0503020204020204" pitchFamily="34" charset="-122"/>
              </a:rPr>
              <a:t>严密</a:t>
            </a:r>
            <a:r>
              <a:rPr kumimoji="1" lang="zh-CN" altLang="en-US" dirty="0">
                <a:solidFill>
                  <a:srgbClr val="1F497D"/>
                </a:solidFill>
                <a:latin typeface="微软雅黑" panose="020B0503020204020204" pitchFamily="34" charset="-122"/>
                <a:ea typeface="微软雅黑" panose="020B0503020204020204" pitchFamily="34" charset="-122"/>
              </a:rPr>
              <a:t>观察患者的各项生命体征和尿量</a:t>
            </a:r>
            <a:r>
              <a:rPr kumimoji="1" lang="en-US" altLang="zh-CN" dirty="0" smtClean="0">
                <a:solidFill>
                  <a:srgbClr val="1F497D"/>
                </a:solidFill>
                <a:latin typeface="微软雅黑" panose="020B0503020204020204" pitchFamily="34" charset="-122"/>
                <a:ea typeface="微软雅黑" panose="020B0503020204020204" pitchFamily="34" charset="-122"/>
              </a:rPr>
              <a:t>,</a:t>
            </a:r>
            <a:r>
              <a:rPr kumimoji="1" lang="zh-CN" altLang="en-US" dirty="0" smtClean="0">
                <a:solidFill>
                  <a:srgbClr val="1F497D"/>
                </a:solidFill>
                <a:latin typeface="微软雅黑" panose="020B0503020204020204" pitchFamily="34" charset="-122"/>
                <a:ea typeface="微软雅黑" panose="020B0503020204020204" pitchFamily="34" charset="-122"/>
              </a:rPr>
              <a:t>准备各种抢救</a:t>
            </a:r>
            <a:r>
              <a:rPr kumimoji="1" lang="zh-CN" altLang="en-US" dirty="0">
                <a:solidFill>
                  <a:srgbClr val="1F497D"/>
                </a:solidFill>
                <a:latin typeface="微软雅黑" panose="020B0503020204020204" pitchFamily="34" charset="-122"/>
                <a:ea typeface="微软雅黑" panose="020B0503020204020204" pitchFamily="34" charset="-122"/>
              </a:rPr>
              <a:t>设备和物品</a:t>
            </a:r>
            <a:r>
              <a:rPr kumimoji="1" lang="en-US" altLang="zh-CN" dirty="0" smtClean="0">
                <a:solidFill>
                  <a:srgbClr val="1F497D"/>
                </a:solidFill>
                <a:latin typeface="微软雅黑" panose="020B0503020204020204" pitchFamily="34" charset="-122"/>
                <a:ea typeface="微软雅黑" panose="020B0503020204020204" pitchFamily="34" charset="-122"/>
              </a:rPr>
              <a:t>,</a:t>
            </a:r>
            <a:r>
              <a:rPr kumimoji="1" lang="zh-CN" altLang="en-US" dirty="0" smtClean="0">
                <a:solidFill>
                  <a:srgbClr val="1F497D"/>
                </a:solidFill>
                <a:latin typeface="微软雅黑" panose="020B0503020204020204" pitchFamily="34" charset="-122"/>
                <a:ea typeface="微软雅黑" panose="020B0503020204020204" pitchFamily="34" charset="-122"/>
              </a:rPr>
              <a:t>当</a:t>
            </a:r>
            <a:r>
              <a:rPr kumimoji="1" lang="zh-CN" altLang="en-US" dirty="0">
                <a:solidFill>
                  <a:srgbClr val="1F497D"/>
                </a:solidFill>
                <a:latin typeface="微软雅黑" panose="020B0503020204020204" pitchFamily="34" charset="-122"/>
                <a:ea typeface="微软雅黑" panose="020B0503020204020204" pitchFamily="34" charset="-122"/>
              </a:rPr>
              <a:t>遇到紧急情况需要开放时</a:t>
            </a:r>
            <a:r>
              <a:rPr kumimoji="1" lang="en-US" altLang="zh-CN" dirty="0" smtClean="0">
                <a:solidFill>
                  <a:srgbClr val="1F497D"/>
                </a:solidFill>
                <a:latin typeface="微软雅黑" panose="020B0503020204020204" pitchFamily="34" charset="-122"/>
                <a:ea typeface="微软雅黑" panose="020B0503020204020204" pitchFamily="34" charset="-122"/>
              </a:rPr>
              <a:t>,</a:t>
            </a:r>
            <a:r>
              <a:rPr kumimoji="1" lang="zh-CN" altLang="en-US" dirty="0" smtClean="0">
                <a:solidFill>
                  <a:srgbClr val="1F497D"/>
                </a:solidFill>
                <a:latin typeface="微软雅黑" panose="020B0503020204020204" pitchFamily="34" charset="-122"/>
                <a:ea typeface="微软雅黑" panose="020B0503020204020204" pitchFamily="34" charset="-122"/>
              </a:rPr>
              <a:t>保证</a:t>
            </a:r>
            <a:r>
              <a:rPr kumimoji="1" lang="zh-CN" altLang="en-US" dirty="0">
                <a:solidFill>
                  <a:srgbClr val="1F497D"/>
                </a:solidFill>
                <a:latin typeface="微软雅黑" panose="020B0503020204020204" pitchFamily="34" charset="-122"/>
                <a:ea typeface="微软雅黑" panose="020B0503020204020204" pitchFamily="34" charset="-122"/>
              </a:rPr>
              <a:t>物品</a:t>
            </a:r>
            <a:r>
              <a:rPr kumimoji="1" lang="zh-CN" altLang="en-US" dirty="0" smtClean="0">
                <a:solidFill>
                  <a:srgbClr val="1F497D"/>
                </a:solidFill>
                <a:latin typeface="微软雅黑" panose="020B0503020204020204" pitchFamily="34" charset="-122"/>
                <a:ea typeface="微软雅黑" panose="020B0503020204020204" pitchFamily="34" charset="-122"/>
              </a:rPr>
              <a:t>及时供应</a:t>
            </a:r>
            <a:r>
              <a:rPr kumimoji="1" lang="zh-CN" altLang="en-US" dirty="0">
                <a:solidFill>
                  <a:srgbClr val="1F497D"/>
                </a:solidFill>
                <a:latin typeface="微软雅黑" panose="020B0503020204020204" pitchFamily="34" charset="-122"/>
                <a:ea typeface="微软雅黑" panose="020B0503020204020204" pitchFamily="34" charset="-122"/>
              </a:rPr>
              <a:t>。</a:t>
            </a:r>
          </a:p>
        </p:txBody>
      </p:sp>
      <p:sp>
        <p:nvSpPr>
          <p:cNvPr id="17" name="TextBox 37"/>
          <p:cNvSpPr txBox="1">
            <a:spLocks noChangeArrowheads="1"/>
          </p:cNvSpPr>
          <p:nvPr/>
        </p:nvSpPr>
        <p:spPr bwMode="auto">
          <a:xfrm>
            <a:off x="1533268" y="815839"/>
            <a:ext cx="31932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b="1" dirty="0">
                <a:solidFill>
                  <a:srgbClr val="1F497D"/>
                </a:solidFill>
                <a:latin typeface="微软雅黑" panose="020B0503020204020204" pitchFamily="34" charset="-122"/>
                <a:ea typeface="微软雅黑" panose="020B0503020204020204" pitchFamily="34" charset="-122"/>
              </a:rPr>
              <a:t>手术护理配合</a:t>
            </a:r>
          </a:p>
        </p:txBody>
      </p:sp>
      <p:pic>
        <p:nvPicPr>
          <p:cNvPr id="9" name="图片 1"/>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t="6772" r="2155" b="5607"/>
          <a:stretch/>
        </p:blipFill>
        <p:spPr bwMode="auto">
          <a:xfrm>
            <a:off x="0" y="3300326"/>
            <a:ext cx="3207025" cy="3561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83632305"/>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2" name="组合 1"/>
          <p:cNvGrpSpPr/>
          <p:nvPr/>
        </p:nvGrpSpPr>
        <p:grpSpPr>
          <a:xfrm>
            <a:off x="1108869" y="1636964"/>
            <a:ext cx="2005392" cy="461665"/>
            <a:chOff x="1108869" y="1636964"/>
            <a:chExt cx="2005392" cy="461665"/>
          </a:xfrm>
        </p:grpSpPr>
        <p:sp>
          <p:nvSpPr>
            <p:cNvPr id="14" name="Text Box 2"/>
            <p:cNvSpPr txBox="1">
              <a:spLocks noChangeArrowheads="1"/>
            </p:cNvSpPr>
            <p:nvPr/>
          </p:nvSpPr>
          <p:spPr bwMode="auto">
            <a:xfrm>
              <a:off x="1533268" y="1636964"/>
              <a:ext cx="1580993"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a:solidFill>
                    <a:srgbClr val="1F497D"/>
                  </a:solidFill>
                  <a:latin typeface="微软雅黑" panose="020B0503020204020204" pitchFamily="34" charset="-122"/>
                  <a:ea typeface="微软雅黑" panose="020B0503020204020204" pitchFamily="34" charset="-122"/>
                </a:rPr>
                <a:t>术后整理</a:t>
              </a:r>
            </a:p>
          </p:txBody>
        </p:sp>
        <p:sp>
          <p:nvSpPr>
            <p:cNvPr id="25"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3</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sp>
        <p:nvSpPr>
          <p:cNvPr id="27" name="Text Box 2"/>
          <p:cNvSpPr txBox="1">
            <a:spLocks noChangeArrowheads="1"/>
          </p:cNvSpPr>
          <p:nvPr/>
        </p:nvSpPr>
        <p:spPr bwMode="auto">
          <a:xfrm>
            <a:off x="4726546" y="2508776"/>
            <a:ext cx="5617377" cy="27238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just">
              <a:lnSpc>
                <a:spcPct val="150000"/>
              </a:lnSpc>
              <a:spcBef>
                <a:spcPct val="50000"/>
              </a:spcBef>
            </a:pPr>
            <a:r>
              <a:rPr kumimoji="1" lang="en-US" altLang="zh-CN" b="1" dirty="0" smtClean="0">
                <a:solidFill>
                  <a:srgbClr val="1F497D"/>
                </a:solidFill>
                <a:latin typeface="微软雅黑" panose="020B0503020204020204" pitchFamily="34" charset="-122"/>
                <a:ea typeface="微软雅黑" panose="020B0503020204020204" pitchFamily="34" charset="-122"/>
              </a:rPr>
              <a:t>1</a:t>
            </a:r>
            <a:r>
              <a:rPr kumimoji="1" lang="zh-CN" altLang="en-US" b="1" dirty="0">
                <a:solidFill>
                  <a:srgbClr val="1F497D"/>
                </a:solidFill>
                <a:latin typeface="微软雅黑" panose="020B0503020204020204" pitchFamily="34" charset="-122"/>
                <a:ea typeface="微软雅黑" panose="020B0503020204020204" pitchFamily="34" charset="-122"/>
              </a:rPr>
              <a:t>　关闭</a:t>
            </a:r>
            <a:r>
              <a:rPr kumimoji="1" lang="zh-CN" altLang="en-US" b="1" dirty="0" smtClean="0">
                <a:solidFill>
                  <a:srgbClr val="1F497D"/>
                </a:solidFill>
                <a:latin typeface="微软雅黑" panose="020B0503020204020204" pitchFamily="34" charset="-122"/>
                <a:ea typeface="微软雅黑" panose="020B0503020204020204" pitchFamily="34" charset="-122"/>
              </a:rPr>
              <a:t>系统</a:t>
            </a:r>
            <a:endParaRPr kumimoji="1" lang="en-US" altLang="zh-CN" dirty="0" smtClean="0">
              <a:solidFill>
                <a:srgbClr val="1F497D"/>
              </a:solidFill>
              <a:latin typeface="微软雅黑" panose="020B0503020204020204" pitchFamily="34" charset="-122"/>
              <a:ea typeface="微软雅黑" panose="020B0503020204020204" pitchFamily="34" charset="-122"/>
            </a:endParaRPr>
          </a:p>
          <a:p>
            <a:pPr algn="just">
              <a:lnSpc>
                <a:spcPct val="150000"/>
              </a:lnSpc>
              <a:spcBef>
                <a:spcPct val="50000"/>
              </a:spcBef>
            </a:pPr>
            <a:r>
              <a:rPr kumimoji="1" lang="zh-CN" altLang="en-US" dirty="0" smtClean="0">
                <a:solidFill>
                  <a:srgbClr val="1F497D"/>
                </a:solidFill>
                <a:latin typeface="微软雅黑" panose="020B0503020204020204" pitchFamily="34" charset="-122"/>
                <a:ea typeface="微软雅黑" panose="020B0503020204020204" pitchFamily="34" charset="-122"/>
              </a:rPr>
              <a:t>       手术</a:t>
            </a:r>
            <a:r>
              <a:rPr kumimoji="1" lang="zh-CN" altLang="en-US" dirty="0">
                <a:solidFill>
                  <a:srgbClr val="1F497D"/>
                </a:solidFill>
                <a:latin typeface="微软雅黑" panose="020B0503020204020204" pitchFamily="34" charset="-122"/>
                <a:ea typeface="微软雅黑" panose="020B0503020204020204" pitchFamily="34" charset="-122"/>
              </a:rPr>
              <a:t>结束或中转开放时</a:t>
            </a:r>
            <a:r>
              <a:rPr kumimoji="1" lang="en-US" altLang="zh-CN" dirty="0" smtClean="0">
                <a:solidFill>
                  <a:srgbClr val="1F497D"/>
                </a:solidFill>
                <a:latin typeface="微软雅黑" panose="020B0503020204020204" pitchFamily="34" charset="-122"/>
                <a:ea typeface="微软雅黑" panose="020B0503020204020204" pitchFamily="34" charset="-122"/>
              </a:rPr>
              <a:t>,</a:t>
            </a:r>
            <a:r>
              <a:rPr kumimoji="1" lang="zh-CN" altLang="en-US" dirty="0" smtClean="0">
                <a:solidFill>
                  <a:srgbClr val="1F497D"/>
                </a:solidFill>
                <a:latin typeface="微软雅黑" panose="020B0503020204020204" pitchFamily="34" charset="-122"/>
                <a:ea typeface="微软雅黑" panose="020B0503020204020204" pitchFamily="34" charset="-122"/>
              </a:rPr>
              <a:t>要</a:t>
            </a:r>
            <a:r>
              <a:rPr kumimoji="1" lang="zh-CN" altLang="en-US" dirty="0">
                <a:solidFill>
                  <a:srgbClr val="1F497D"/>
                </a:solidFill>
                <a:latin typeface="微软雅黑" panose="020B0503020204020204" pitchFamily="34" charset="-122"/>
                <a:ea typeface="微软雅黑" panose="020B0503020204020204" pitchFamily="34" charset="-122"/>
              </a:rPr>
              <a:t>正确</a:t>
            </a:r>
            <a:r>
              <a:rPr kumimoji="1" lang="zh-CN" altLang="en-US" dirty="0" smtClean="0">
                <a:solidFill>
                  <a:srgbClr val="1F497D"/>
                </a:solidFill>
                <a:latin typeface="微软雅黑" panose="020B0503020204020204" pitchFamily="34" charset="-122"/>
                <a:ea typeface="微软雅黑" panose="020B0503020204020204" pitchFamily="34" charset="-122"/>
              </a:rPr>
              <a:t>关闭达芬奇系统</a:t>
            </a:r>
            <a:r>
              <a:rPr kumimoji="1" lang="zh-CN" altLang="en-US" dirty="0">
                <a:solidFill>
                  <a:srgbClr val="1F497D"/>
                </a:solidFill>
                <a:latin typeface="微软雅黑" panose="020B0503020204020204" pitchFamily="34" charset="-122"/>
                <a:ea typeface="微软雅黑" panose="020B0503020204020204" pitchFamily="34" charset="-122"/>
              </a:rPr>
              <a:t>。取下器械和腔镜</a:t>
            </a:r>
            <a:r>
              <a:rPr kumimoji="1" lang="en-US" altLang="zh-CN" dirty="0" smtClean="0">
                <a:solidFill>
                  <a:srgbClr val="1F497D"/>
                </a:solidFill>
                <a:latin typeface="微软雅黑" panose="020B0503020204020204" pitchFamily="34" charset="-122"/>
                <a:ea typeface="微软雅黑" panose="020B0503020204020204" pitchFamily="34" charset="-122"/>
              </a:rPr>
              <a:t>,</a:t>
            </a:r>
            <a:r>
              <a:rPr kumimoji="1" lang="zh-CN" altLang="en-US" dirty="0" smtClean="0">
                <a:solidFill>
                  <a:srgbClr val="1F497D"/>
                </a:solidFill>
                <a:latin typeface="微软雅黑" panose="020B0503020204020204" pitchFamily="34" charset="-122"/>
                <a:ea typeface="微软雅黑" panose="020B0503020204020204" pitchFamily="34" charset="-122"/>
              </a:rPr>
              <a:t>移</a:t>
            </a:r>
            <a:r>
              <a:rPr kumimoji="1" lang="zh-CN" altLang="en-US" dirty="0">
                <a:solidFill>
                  <a:srgbClr val="1F497D"/>
                </a:solidFill>
                <a:latin typeface="微软雅黑" panose="020B0503020204020204" pitchFamily="34" charset="-122"/>
                <a:ea typeface="微软雅黑" panose="020B0503020204020204" pitchFamily="34" charset="-122"/>
              </a:rPr>
              <a:t>开机械臂</a:t>
            </a:r>
            <a:r>
              <a:rPr kumimoji="1" lang="en-US" altLang="zh-CN" dirty="0" smtClean="0">
                <a:solidFill>
                  <a:srgbClr val="1F497D"/>
                </a:solidFill>
                <a:latin typeface="微软雅黑" panose="020B0503020204020204" pitchFamily="34" charset="-122"/>
                <a:ea typeface="微软雅黑" panose="020B0503020204020204" pitchFamily="34" charset="-122"/>
              </a:rPr>
              <a:t>,</a:t>
            </a:r>
            <a:r>
              <a:rPr kumimoji="1" lang="zh-CN" altLang="en-US" dirty="0" smtClean="0">
                <a:solidFill>
                  <a:srgbClr val="1F497D"/>
                </a:solidFill>
                <a:latin typeface="微软雅黑" panose="020B0503020204020204" pitchFamily="34" charset="-122"/>
                <a:ea typeface="微软雅黑" panose="020B0503020204020204" pitchFamily="34" charset="-122"/>
              </a:rPr>
              <a:t>撤</a:t>
            </a:r>
            <a:r>
              <a:rPr kumimoji="1" lang="zh-CN" altLang="en-US" dirty="0">
                <a:solidFill>
                  <a:srgbClr val="1F497D"/>
                </a:solidFill>
                <a:latin typeface="微软雅黑" panose="020B0503020204020204" pitchFamily="34" charset="-122"/>
                <a:ea typeface="微软雅黑" panose="020B0503020204020204" pitchFamily="34" charset="-122"/>
              </a:rPr>
              <a:t>去所有无菌</a:t>
            </a:r>
            <a:r>
              <a:rPr kumimoji="1" lang="zh-CN" altLang="en-US" dirty="0" smtClean="0">
                <a:solidFill>
                  <a:srgbClr val="1F497D"/>
                </a:solidFill>
                <a:latin typeface="微软雅黑" panose="020B0503020204020204" pitchFamily="34" charset="-122"/>
                <a:ea typeface="微软雅黑" panose="020B0503020204020204" pitchFamily="34" charset="-122"/>
              </a:rPr>
              <a:t>保护罩</a:t>
            </a:r>
            <a:r>
              <a:rPr kumimoji="1" lang="en-US" altLang="zh-CN" dirty="0" smtClean="0">
                <a:solidFill>
                  <a:srgbClr val="1F497D"/>
                </a:solidFill>
                <a:latin typeface="微软雅黑" panose="020B0503020204020204" pitchFamily="34" charset="-122"/>
                <a:ea typeface="微软雅黑" panose="020B0503020204020204" pitchFamily="34" charset="-122"/>
              </a:rPr>
              <a:t>,</a:t>
            </a:r>
            <a:r>
              <a:rPr kumimoji="1" lang="zh-CN" altLang="en-US" dirty="0" smtClean="0">
                <a:solidFill>
                  <a:srgbClr val="1F497D"/>
                </a:solidFill>
                <a:latin typeface="微软雅黑" panose="020B0503020204020204" pitchFamily="34" charset="-122"/>
                <a:ea typeface="微软雅黑" panose="020B0503020204020204" pitchFamily="34" charset="-122"/>
              </a:rPr>
              <a:t>将</a:t>
            </a:r>
            <a:r>
              <a:rPr kumimoji="1" lang="zh-CN" altLang="en-US" dirty="0">
                <a:solidFill>
                  <a:srgbClr val="1F497D"/>
                </a:solidFill>
                <a:latin typeface="微软雅黑" panose="020B0503020204020204" pitchFamily="34" charset="-122"/>
                <a:ea typeface="微软雅黑" panose="020B0503020204020204" pitchFamily="34" charset="-122"/>
              </a:rPr>
              <a:t>手术车所有关节折叠至储存位置</a:t>
            </a:r>
            <a:r>
              <a:rPr kumimoji="1" lang="en-US" altLang="zh-CN" dirty="0" smtClean="0">
                <a:solidFill>
                  <a:srgbClr val="1F497D"/>
                </a:solidFill>
                <a:latin typeface="微软雅黑" panose="020B0503020204020204" pitchFamily="34" charset="-122"/>
                <a:ea typeface="微软雅黑" panose="020B0503020204020204" pitchFamily="34" charset="-122"/>
              </a:rPr>
              <a:t>,</a:t>
            </a:r>
            <a:r>
              <a:rPr kumimoji="1" lang="zh-CN" altLang="en-US" dirty="0" smtClean="0">
                <a:solidFill>
                  <a:srgbClr val="1F497D"/>
                </a:solidFill>
                <a:latin typeface="微软雅黑" panose="020B0503020204020204" pitchFamily="34" charset="-122"/>
                <a:ea typeface="微软雅黑" panose="020B0503020204020204" pitchFamily="34" charset="-122"/>
              </a:rPr>
              <a:t>关闭</a:t>
            </a:r>
            <a:r>
              <a:rPr kumimoji="1" lang="zh-CN" altLang="en-US" dirty="0">
                <a:solidFill>
                  <a:srgbClr val="1F497D"/>
                </a:solidFill>
                <a:latin typeface="微软雅黑" panose="020B0503020204020204" pitchFamily="34" charset="-122"/>
                <a:ea typeface="微软雅黑" panose="020B0503020204020204" pitchFamily="34" charset="-122"/>
              </a:rPr>
              <a:t>系统。此时注意记录显示屏上的器械剩余生命。手术结束后整理光电缆</a:t>
            </a:r>
            <a:r>
              <a:rPr kumimoji="1" lang="zh-CN" altLang="en-US" dirty="0" smtClean="0">
                <a:solidFill>
                  <a:srgbClr val="1F497D"/>
                </a:solidFill>
                <a:latin typeface="微软雅黑" panose="020B0503020204020204" pitchFamily="34" charset="-122"/>
                <a:ea typeface="微软雅黑" panose="020B0503020204020204" pitchFamily="34" charset="-122"/>
              </a:rPr>
              <a:t>并盖</a:t>
            </a:r>
            <a:r>
              <a:rPr kumimoji="1" lang="zh-CN" altLang="en-US" dirty="0">
                <a:solidFill>
                  <a:srgbClr val="1F497D"/>
                </a:solidFill>
                <a:latin typeface="微软雅黑" panose="020B0503020204020204" pitchFamily="34" charset="-122"/>
                <a:ea typeface="微软雅黑" panose="020B0503020204020204" pitchFamily="34" charset="-122"/>
              </a:rPr>
              <a:t>上保护帽</a:t>
            </a:r>
            <a:r>
              <a:rPr kumimoji="1" lang="en-US" altLang="zh-CN" dirty="0" smtClean="0">
                <a:solidFill>
                  <a:srgbClr val="1F497D"/>
                </a:solidFill>
                <a:latin typeface="微软雅黑" panose="020B0503020204020204" pitchFamily="34" charset="-122"/>
                <a:ea typeface="微软雅黑" panose="020B0503020204020204" pitchFamily="34" charset="-122"/>
              </a:rPr>
              <a:t>,</a:t>
            </a:r>
            <a:r>
              <a:rPr kumimoji="1" lang="zh-CN" altLang="en-US" dirty="0" smtClean="0">
                <a:solidFill>
                  <a:srgbClr val="1F497D"/>
                </a:solidFill>
                <a:latin typeface="微软雅黑" panose="020B0503020204020204" pitchFamily="34" charset="-122"/>
                <a:ea typeface="微软雅黑" panose="020B0503020204020204" pitchFamily="34" charset="-122"/>
              </a:rPr>
              <a:t>使</a:t>
            </a:r>
            <a:r>
              <a:rPr kumimoji="1" lang="zh-CN" altLang="en-US" dirty="0">
                <a:solidFill>
                  <a:srgbClr val="1F497D"/>
                </a:solidFill>
                <a:latin typeface="微软雅黑" panose="020B0503020204020204" pitchFamily="34" charset="-122"/>
                <a:ea typeface="微软雅黑" panose="020B0503020204020204" pitchFamily="34" charset="-122"/>
              </a:rPr>
              <a:t>所有系统归位</a:t>
            </a:r>
            <a:r>
              <a:rPr kumimoji="1" lang="zh-CN" altLang="en-US" dirty="0" smtClean="0">
                <a:solidFill>
                  <a:srgbClr val="1F497D"/>
                </a:solidFill>
                <a:latin typeface="微软雅黑" panose="020B0503020204020204" pitchFamily="34" charset="-122"/>
                <a:ea typeface="微软雅黑" panose="020B0503020204020204" pitchFamily="34" charset="-122"/>
              </a:rPr>
              <a:t>。</a:t>
            </a:r>
            <a:endParaRPr kumimoji="1" lang="zh-CN" altLang="en-US" dirty="0">
              <a:solidFill>
                <a:srgbClr val="1F497D"/>
              </a:solidFill>
              <a:latin typeface="微软雅黑" panose="020B0503020204020204" pitchFamily="34" charset="-122"/>
              <a:ea typeface="微软雅黑" panose="020B0503020204020204" pitchFamily="34" charset="-122"/>
            </a:endParaRPr>
          </a:p>
        </p:txBody>
      </p:sp>
      <p:sp>
        <p:nvSpPr>
          <p:cNvPr id="17" name="TextBox 37"/>
          <p:cNvSpPr txBox="1">
            <a:spLocks noChangeArrowheads="1"/>
          </p:cNvSpPr>
          <p:nvPr/>
        </p:nvSpPr>
        <p:spPr bwMode="auto">
          <a:xfrm>
            <a:off x="1533268" y="815839"/>
            <a:ext cx="31932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b="1" dirty="0">
                <a:solidFill>
                  <a:srgbClr val="1F497D"/>
                </a:solidFill>
                <a:latin typeface="微软雅黑" panose="020B0503020204020204" pitchFamily="34" charset="-122"/>
                <a:ea typeface="微软雅黑" panose="020B0503020204020204" pitchFamily="34" charset="-122"/>
              </a:rPr>
              <a:t>手术护理配合</a:t>
            </a:r>
          </a:p>
        </p:txBody>
      </p:sp>
      <p:pic>
        <p:nvPicPr>
          <p:cNvPr id="4" name="图片 3"/>
          <p:cNvPicPr>
            <a:picLocks noChangeAspect="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43364" b="11396"/>
          <a:stretch/>
        </p:blipFill>
        <p:spPr>
          <a:xfrm>
            <a:off x="0" y="3419061"/>
            <a:ext cx="3960681" cy="3438939"/>
          </a:xfrm>
          <a:prstGeom prst="rect">
            <a:avLst/>
          </a:prstGeom>
        </p:spPr>
      </p:pic>
    </p:spTree>
    <p:extLst>
      <p:ext uri="{BB962C8B-B14F-4D97-AF65-F5344CB8AC3E}">
        <p14:creationId xmlns:p14="http://schemas.microsoft.com/office/powerpoint/2010/main" val="2425167346"/>
      </p:ext>
    </p:extLst>
  </p:cSld>
  <p:clrMapOvr>
    <a:masterClrMapping/>
  </p:clrMapOvr>
  <p:transition>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childTnLst>
                          </p:cTn>
                        </p:par>
                        <p:par>
                          <p:cTn id="8" fill="hold">
                            <p:stCondLst>
                              <p:cond delay="250"/>
                            </p:stCondLst>
                            <p:childTnLst>
                              <p:par>
                                <p:cTn id="9" presetID="16" presetClass="entr" presetSubtype="37"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barn(outVertical)">
                                      <p:cBhvr>
                                        <p:cTn id="1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2" name="组合 1"/>
          <p:cNvGrpSpPr/>
          <p:nvPr/>
        </p:nvGrpSpPr>
        <p:grpSpPr>
          <a:xfrm>
            <a:off x="1108869" y="1636964"/>
            <a:ext cx="2005392" cy="461665"/>
            <a:chOff x="1108869" y="1636964"/>
            <a:chExt cx="2005392" cy="461665"/>
          </a:xfrm>
        </p:grpSpPr>
        <p:sp>
          <p:nvSpPr>
            <p:cNvPr id="14" name="Text Box 2"/>
            <p:cNvSpPr txBox="1">
              <a:spLocks noChangeArrowheads="1"/>
            </p:cNvSpPr>
            <p:nvPr/>
          </p:nvSpPr>
          <p:spPr bwMode="auto">
            <a:xfrm>
              <a:off x="1533268" y="1636964"/>
              <a:ext cx="1580993"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a:solidFill>
                    <a:srgbClr val="1F497D"/>
                  </a:solidFill>
                  <a:latin typeface="微软雅黑" panose="020B0503020204020204" pitchFamily="34" charset="-122"/>
                  <a:ea typeface="微软雅黑" panose="020B0503020204020204" pitchFamily="34" charset="-122"/>
                </a:rPr>
                <a:t>术后整理</a:t>
              </a:r>
            </a:p>
          </p:txBody>
        </p:sp>
        <p:sp>
          <p:nvSpPr>
            <p:cNvPr id="25"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3</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sp>
        <p:nvSpPr>
          <p:cNvPr id="27" name="Text Box 2"/>
          <p:cNvSpPr txBox="1">
            <a:spLocks noChangeArrowheads="1"/>
          </p:cNvSpPr>
          <p:nvPr/>
        </p:nvSpPr>
        <p:spPr bwMode="auto">
          <a:xfrm>
            <a:off x="549275" y="2467010"/>
            <a:ext cx="6187221" cy="31393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just">
              <a:lnSpc>
                <a:spcPct val="150000"/>
              </a:lnSpc>
              <a:spcBef>
                <a:spcPct val="50000"/>
              </a:spcBef>
            </a:pPr>
            <a:r>
              <a:rPr kumimoji="1" lang="en-US" altLang="zh-CN" b="1" dirty="0" smtClean="0">
                <a:solidFill>
                  <a:srgbClr val="1F497D"/>
                </a:solidFill>
                <a:latin typeface="微软雅黑" panose="020B0503020204020204" pitchFamily="34" charset="-122"/>
                <a:ea typeface="微软雅黑" panose="020B0503020204020204" pitchFamily="34" charset="-122"/>
              </a:rPr>
              <a:t>2</a:t>
            </a:r>
            <a:r>
              <a:rPr kumimoji="1" lang="zh-CN" altLang="en-US" b="1" dirty="0">
                <a:solidFill>
                  <a:srgbClr val="1F497D"/>
                </a:solidFill>
                <a:latin typeface="微软雅黑" panose="020B0503020204020204" pitchFamily="34" charset="-122"/>
                <a:ea typeface="微软雅黑" panose="020B0503020204020204" pitchFamily="34" charset="-122"/>
              </a:rPr>
              <a:t>　器械及腔镜的清洗与消毒</a:t>
            </a:r>
            <a:r>
              <a:rPr kumimoji="1" lang="zh-CN" altLang="en-US" dirty="0">
                <a:solidFill>
                  <a:srgbClr val="1F497D"/>
                </a:solidFill>
                <a:latin typeface="微软雅黑" panose="020B0503020204020204" pitchFamily="34" charset="-122"/>
                <a:ea typeface="微软雅黑" panose="020B0503020204020204" pitchFamily="34" charset="-122"/>
              </a:rPr>
              <a:t>　</a:t>
            </a:r>
            <a:endParaRPr kumimoji="1" lang="en-US" altLang="zh-CN" dirty="0" smtClean="0">
              <a:solidFill>
                <a:srgbClr val="1F497D"/>
              </a:solidFill>
              <a:latin typeface="微软雅黑" panose="020B0503020204020204" pitchFamily="34" charset="-122"/>
              <a:ea typeface="微软雅黑" panose="020B0503020204020204" pitchFamily="34" charset="-122"/>
            </a:endParaRPr>
          </a:p>
          <a:p>
            <a:pPr algn="just">
              <a:lnSpc>
                <a:spcPct val="150000"/>
              </a:lnSpc>
              <a:spcBef>
                <a:spcPct val="50000"/>
              </a:spcBef>
            </a:pPr>
            <a:r>
              <a:rPr kumimoji="1" lang="zh-CN" altLang="en-US" dirty="0" smtClean="0">
                <a:solidFill>
                  <a:srgbClr val="1F497D"/>
                </a:solidFill>
                <a:latin typeface="微软雅黑" panose="020B0503020204020204" pitchFamily="34" charset="-122"/>
                <a:ea typeface="微软雅黑" panose="020B0503020204020204" pitchFamily="34" charset="-122"/>
              </a:rPr>
              <a:t>       达芬奇专用</a:t>
            </a:r>
            <a:r>
              <a:rPr kumimoji="1" lang="zh-CN" altLang="en-US" dirty="0">
                <a:solidFill>
                  <a:srgbClr val="1F497D"/>
                </a:solidFill>
                <a:latin typeface="微软雅黑" panose="020B0503020204020204" pitchFamily="34" charset="-122"/>
                <a:ea typeface="微软雅黑" panose="020B0503020204020204" pitchFamily="34" charset="-122"/>
              </a:rPr>
              <a:t>器械的</a:t>
            </a:r>
            <a:r>
              <a:rPr kumimoji="1" lang="zh-CN" altLang="en-US" dirty="0" smtClean="0">
                <a:solidFill>
                  <a:srgbClr val="1F497D"/>
                </a:solidFill>
                <a:latin typeface="微软雅黑" panose="020B0503020204020204" pitchFamily="34" charset="-122"/>
                <a:ea typeface="微软雅黑" panose="020B0503020204020204" pitchFamily="34" charset="-122"/>
              </a:rPr>
              <a:t>清洗</a:t>
            </a:r>
            <a:r>
              <a:rPr kumimoji="1" lang="zh-CN" altLang="en-US" dirty="0">
                <a:solidFill>
                  <a:srgbClr val="1F497D"/>
                </a:solidFill>
                <a:latin typeface="微软雅黑" panose="020B0503020204020204" pitchFamily="34" charset="-122"/>
                <a:ea typeface="微软雅黑" panose="020B0503020204020204" pitchFamily="34" charset="-122"/>
              </a:rPr>
              <a:t>与消毒遵循“擦洗</a:t>
            </a:r>
            <a:r>
              <a:rPr kumimoji="1" lang="en-US" altLang="zh-CN" dirty="0">
                <a:solidFill>
                  <a:srgbClr val="1F497D"/>
                </a:solidFill>
                <a:latin typeface="微软雅黑" panose="020B0503020204020204" pitchFamily="34" charset="-122"/>
                <a:ea typeface="微软雅黑" panose="020B0503020204020204" pitchFamily="34" charset="-122"/>
              </a:rPr>
              <a:t>-</a:t>
            </a:r>
            <a:r>
              <a:rPr kumimoji="1" lang="zh-CN" altLang="en-US" dirty="0">
                <a:solidFill>
                  <a:srgbClr val="1F497D"/>
                </a:solidFill>
                <a:latin typeface="微软雅黑" panose="020B0503020204020204" pitchFamily="34" charset="-122"/>
                <a:ea typeface="微软雅黑" panose="020B0503020204020204" pitchFamily="34" charset="-122"/>
              </a:rPr>
              <a:t>冲洗</a:t>
            </a:r>
            <a:r>
              <a:rPr kumimoji="1" lang="en-US" altLang="zh-CN" dirty="0">
                <a:solidFill>
                  <a:srgbClr val="1F497D"/>
                </a:solidFill>
                <a:latin typeface="微软雅黑" panose="020B0503020204020204" pitchFamily="34" charset="-122"/>
                <a:ea typeface="微软雅黑" panose="020B0503020204020204" pitchFamily="34" charset="-122"/>
              </a:rPr>
              <a:t>-</a:t>
            </a:r>
            <a:r>
              <a:rPr kumimoji="1" lang="zh-CN" altLang="en-US" dirty="0">
                <a:solidFill>
                  <a:srgbClr val="1F497D"/>
                </a:solidFill>
                <a:latin typeface="微软雅黑" panose="020B0503020204020204" pitchFamily="34" charset="-122"/>
                <a:ea typeface="微软雅黑" panose="020B0503020204020204" pitchFamily="34" charset="-122"/>
              </a:rPr>
              <a:t>灌注和超声波清洁</a:t>
            </a:r>
            <a:r>
              <a:rPr kumimoji="1" lang="en-US" altLang="zh-CN" dirty="0">
                <a:solidFill>
                  <a:srgbClr val="1F497D"/>
                </a:solidFill>
                <a:latin typeface="微软雅黑" panose="020B0503020204020204" pitchFamily="34" charset="-122"/>
                <a:ea typeface="微软雅黑" panose="020B0503020204020204" pitchFamily="34" charset="-122"/>
              </a:rPr>
              <a:t>-</a:t>
            </a:r>
            <a:r>
              <a:rPr kumimoji="1" lang="zh-CN" altLang="en-US" dirty="0">
                <a:solidFill>
                  <a:srgbClr val="1F497D"/>
                </a:solidFill>
                <a:latin typeface="微软雅黑" panose="020B0503020204020204" pitchFamily="34" charset="-122"/>
                <a:ea typeface="微软雅黑" panose="020B0503020204020204" pitchFamily="34" charset="-122"/>
              </a:rPr>
              <a:t>重复清洗</a:t>
            </a:r>
            <a:r>
              <a:rPr kumimoji="1" lang="en-US" altLang="zh-CN" dirty="0">
                <a:solidFill>
                  <a:srgbClr val="1F497D"/>
                </a:solidFill>
                <a:latin typeface="微软雅黑" panose="020B0503020204020204" pitchFamily="34" charset="-122"/>
                <a:ea typeface="微软雅黑" panose="020B0503020204020204" pitchFamily="34" charset="-122"/>
              </a:rPr>
              <a:t>-</a:t>
            </a:r>
            <a:r>
              <a:rPr kumimoji="1" lang="zh-CN" altLang="en-US" dirty="0" smtClean="0">
                <a:solidFill>
                  <a:srgbClr val="1F497D"/>
                </a:solidFill>
                <a:latin typeface="微软雅黑" panose="020B0503020204020204" pitchFamily="34" charset="-122"/>
                <a:ea typeface="微软雅黑" panose="020B0503020204020204" pitchFamily="34" charset="-122"/>
              </a:rPr>
              <a:t>重复擦洗</a:t>
            </a:r>
            <a:r>
              <a:rPr kumimoji="1" lang="en-US" altLang="zh-CN" dirty="0">
                <a:solidFill>
                  <a:srgbClr val="1F497D"/>
                </a:solidFill>
                <a:latin typeface="微软雅黑" panose="020B0503020204020204" pitchFamily="34" charset="-122"/>
                <a:ea typeface="微软雅黑" panose="020B0503020204020204" pitchFamily="34" charset="-122"/>
              </a:rPr>
              <a:t>-</a:t>
            </a:r>
            <a:r>
              <a:rPr kumimoji="1" lang="zh-CN" altLang="en-US" dirty="0">
                <a:solidFill>
                  <a:srgbClr val="1F497D"/>
                </a:solidFill>
                <a:latin typeface="微软雅黑" panose="020B0503020204020204" pitchFamily="34" charset="-122"/>
                <a:ea typeface="微软雅黑" panose="020B0503020204020204" pitchFamily="34" charset="-122"/>
              </a:rPr>
              <a:t>漂洗</a:t>
            </a:r>
            <a:r>
              <a:rPr kumimoji="1" lang="en-US" altLang="zh-CN" dirty="0">
                <a:solidFill>
                  <a:srgbClr val="1F497D"/>
                </a:solidFill>
                <a:latin typeface="微软雅黑" panose="020B0503020204020204" pitchFamily="34" charset="-122"/>
                <a:ea typeface="微软雅黑" panose="020B0503020204020204" pitchFamily="34" charset="-122"/>
              </a:rPr>
              <a:t>-</a:t>
            </a:r>
            <a:r>
              <a:rPr kumimoji="1" lang="zh-CN" altLang="en-US" dirty="0">
                <a:solidFill>
                  <a:srgbClr val="1F497D"/>
                </a:solidFill>
                <a:latin typeface="微软雅黑" panose="020B0503020204020204" pitchFamily="34" charset="-122"/>
                <a:ea typeface="微软雅黑" panose="020B0503020204020204" pitchFamily="34" charset="-122"/>
              </a:rPr>
              <a:t>干燥</a:t>
            </a:r>
            <a:r>
              <a:rPr kumimoji="1" lang="en-US" altLang="zh-CN" dirty="0">
                <a:solidFill>
                  <a:srgbClr val="1F497D"/>
                </a:solidFill>
                <a:latin typeface="微软雅黑" panose="020B0503020204020204" pitchFamily="34" charset="-122"/>
                <a:ea typeface="微软雅黑" panose="020B0503020204020204" pitchFamily="34" charset="-122"/>
              </a:rPr>
              <a:t>-</a:t>
            </a:r>
            <a:r>
              <a:rPr kumimoji="1" lang="zh-CN" altLang="en-US" dirty="0">
                <a:solidFill>
                  <a:srgbClr val="1F497D"/>
                </a:solidFill>
                <a:latin typeface="微软雅黑" panose="020B0503020204020204" pitchFamily="34" charset="-122"/>
                <a:ea typeface="微软雅黑" panose="020B0503020204020204" pitchFamily="34" charset="-122"/>
              </a:rPr>
              <a:t>润滑</a:t>
            </a:r>
            <a:r>
              <a:rPr kumimoji="1" lang="en-US" altLang="zh-CN" dirty="0">
                <a:solidFill>
                  <a:srgbClr val="1F497D"/>
                </a:solidFill>
                <a:latin typeface="微软雅黑" panose="020B0503020204020204" pitchFamily="34" charset="-122"/>
                <a:ea typeface="微软雅黑" panose="020B0503020204020204" pitchFamily="34" charset="-122"/>
              </a:rPr>
              <a:t>-</a:t>
            </a:r>
            <a:r>
              <a:rPr kumimoji="1" lang="zh-CN" altLang="en-US" dirty="0">
                <a:solidFill>
                  <a:srgbClr val="1F497D"/>
                </a:solidFill>
                <a:latin typeface="微软雅黑" panose="020B0503020204020204" pitchFamily="34" charset="-122"/>
                <a:ea typeface="微软雅黑" panose="020B0503020204020204" pitchFamily="34" charset="-122"/>
              </a:rPr>
              <a:t>消毒”这一过程</a:t>
            </a:r>
            <a:r>
              <a:rPr kumimoji="1" lang="en-US" altLang="zh-CN" dirty="0" smtClean="0">
                <a:solidFill>
                  <a:srgbClr val="1F497D"/>
                </a:solidFill>
                <a:latin typeface="微软雅黑" panose="020B0503020204020204" pitchFamily="34" charset="-122"/>
                <a:ea typeface="微软雅黑" panose="020B0503020204020204" pitchFamily="34" charset="-122"/>
              </a:rPr>
              <a:t>,</a:t>
            </a:r>
            <a:r>
              <a:rPr kumimoji="1" lang="zh-CN" altLang="en-US" dirty="0" smtClean="0">
                <a:solidFill>
                  <a:srgbClr val="1F497D"/>
                </a:solidFill>
                <a:latin typeface="微软雅黑" panose="020B0503020204020204" pitchFamily="34" charset="-122"/>
                <a:ea typeface="微软雅黑" panose="020B0503020204020204" pitchFamily="34" charset="-122"/>
              </a:rPr>
              <a:t>有效</a:t>
            </a:r>
            <a:r>
              <a:rPr kumimoji="1" lang="zh-CN" altLang="en-US" dirty="0">
                <a:solidFill>
                  <a:srgbClr val="1F497D"/>
                </a:solidFill>
                <a:latin typeface="微软雅黑" panose="020B0503020204020204" pitchFamily="34" charset="-122"/>
                <a:ea typeface="微软雅黑" panose="020B0503020204020204" pitchFamily="34" charset="-122"/>
              </a:rPr>
              <a:t>消毒方式为预抽</a:t>
            </a:r>
            <a:r>
              <a:rPr kumimoji="1" lang="zh-CN" altLang="en-US" dirty="0" smtClean="0">
                <a:solidFill>
                  <a:srgbClr val="1F497D"/>
                </a:solidFill>
                <a:latin typeface="微软雅黑" panose="020B0503020204020204" pitchFamily="34" charset="-122"/>
                <a:ea typeface="微软雅黑" panose="020B0503020204020204" pitchFamily="34" charset="-122"/>
              </a:rPr>
              <a:t>真空</a:t>
            </a:r>
            <a:r>
              <a:rPr kumimoji="1" lang="zh-CN" altLang="en-US" dirty="0">
                <a:solidFill>
                  <a:srgbClr val="1F497D"/>
                </a:solidFill>
                <a:latin typeface="微软雅黑" panose="020B0503020204020204" pitchFamily="34" charset="-122"/>
                <a:ea typeface="微软雅黑" panose="020B0503020204020204" pitchFamily="34" charset="-122"/>
              </a:rPr>
              <a:t>蒸汽</a:t>
            </a:r>
            <a:r>
              <a:rPr kumimoji="1" lang="zh-CN" altLang="en-US" dirty="0" smtClean="0">
                <a:solidFill>
                  <a:srgbClr val="1F497D"/>
                </a:solidFill>
                <a:latin typeface="微软雅黑" panose="020B0503020204020204" pitchFamily="34" charset="-122"/>
                <a:ea typeface="微软雅黑" panose="020B0503020204020204" pitchFamily="34" charset="-122"/>
              </a:rPr>
              <a:t>高压灭菌。</a:t>
            </a:r>
            <a:r>
              <a:rPr kumimoji="1" lang="zh-CN" altLang="en-US" dirty="0">
                <a:solidFill>
                  <a:srgbClr val="1F497D"/>
                </a:solidFill>
                <a:latin typeface="微软雅黑" panose="020B0503020204020204" pitchFamily="34" charset="-122"/>
                <a:ea typeface="微软雅黑" panose="020B0503020204020204" pitchFamily="34" charset="-122"/>
              </a:rPr>
              <a:t>镜头的清洗中除去超声</a:t>
            </a:r>
            <a:r>
              <a:rPr kumimoji="1" lang="zh-CN" altLang="en-US" dirty="0" smtClean="0">
                <a:solidFill>
                  <a:srgbClr val="1F497D"/>
                </a:solidFill>
                <a:latin typeface="微软雅黑" panose="020B0503020204020204" pitchFamily="34" charset="-122"/>
                <a:ea typeface="微软雅黑" panose="020B0503020204020204" pitchFamily="34" charset="-122"/>
              </a:rPr>
              <a:t>过程，其</a:t>
            </a:r>
            <a:r>
              <a:rPr kumimoji="1" lang="zh-CN" altLang="en-US" dirty="0">
                <a:solidFill>
                  <a:srgbClr val="1F497D"/>
                </a:solidFill>
                <a:latin typeface="微软雅黑" panose="020B0503020204020204" pitchFamily="34" charset="-122"/>
                <a:ea typeface="微软雅黑" panose="020B0503020204020204" pitchFamily="34" charset="-122"/>
              </a:rPr>
              <a:t>灭菌</a:t>
            </a:r>
            <a:r>
              <a:rPr kumimoji="1" lang="zh-CN" altLang="en-US" dirty="0" smtClean="0">
                <a:solidFill>
                  <a:srgbClr val="1F497D"/>
                </a:solidFill>
                <a:latin typeface="微软雅黑" panose="020B0503020204020204" pitchFamily="34" charset="-122"/>
                <a:ea typeface="微软雅黑" panose="020B0503020204020204" pitchFamily="34" charset="-122"/>
              </a:rPr>
              <a:t>采用过氧化氢</a:t>
            </a:r>
            <a:r>
              <a:rPr kumimoji="1" lang="zh-CN" altLang="en-US" dirty="0">
                <a:solidFill>
                  <a:srgbClr val="1F497D"/>
                </a:solidFill>
                <a:latin typeface="微软雅黑" panose="020B0503020204020204" pitchFamily="34" charset="-122"/>
                <a:ea typeface="微软雅黑" panose="020B0503020204020204" pitchFamily="34" charset="-122"/>
              </a:rPr>
              <a:t>低温等离子方式灭菌。其他部件如光纤管、镜头臂</a:t>
            </a:r>
            <a:r>
              <a:rPr kumimoji="1" lang="zh-CN" altLang="en-US" dirty="0" smtClean="0">
                <a:solidFill>
                  <a:srgbClr val="1F497D"/>
                </a:solidFill>
                <a:latin typeface="微软雅黑" panose="020B0503020204020204" pitchFamily="34" charset="-122"/>
                <a:ea typeface="微软雅黑" panose="020B0503020204020204" pitchFamily="34" charset="-122"/>
              </a:rPr>
              <a:t>及镜头</a:t>
            </a:r>
            <a:r>
              <a:rPr kumimoji="1" lang="zh-CN" altLang="en-US" dirty="0">
                <a:solidFill>
                  <a:srgbClr val="1F497D"/>
                </a:solidFill>
                <a:latin typeface="微软雅黑" panose="020B0503020204020204" pitchFamily="34" charset="-122"/>
                <a:ea typeface="微软雅黑" panose="020B0503020204020204" pitchFamily="34" charset="-122"/>
              </a:rPr>
              <a:t>上的适配器等均采用过氧化氢低温等离子方式灭菌。</a:t>
            </a:r>
          </a:p>
        </p:txBody>
      </p:sp>
      <p:sp>
        <p:nvSpPr>
          <p:cNvPr id="17" name="TextBox 37"/>
          <p:cNvSpPr txBox="1">
            <a:spLocks noChangeArrowheads="1"/>
          </p:cNvSpPr>
          <p:nvPr/>
        </p:nvSpPr>
        <p:spPr bwMode="auto">
          <a:xfrm>
            <a:off x="1533268" y="815839"/>
            <a:ext cx="31932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b="1" dirty="0">
                <a:solidFill>
                  <a:srgbClr val="1F497D"/>
                </a:solidFill>
                <a:latin typeface="微软雅黑" panose="020B0503020204020204" pitchFamily="34" charset="-122"/>
                <a:ea typeface="微软雅黑" panose="020B0503020204020204" pitchFamily="34" charset="-122"/>
              </a:rPr>
              <a:t>手术护理配合</a:t>
            </a:r>
          </a:p>
        </p:txBody>
      </p:sp>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12125" r="12744" b="16144"/>
          <a:stretch/>
        </p:blipFill>
        <p:spPr>
          <a:xfrm>
            <a:off x="7182677" y="2679045"/>
            <a:ext cx="4228833" cy="3151911"/>
          </a:xfrm>
          <a:prstGeom prst="rect">
            <a:avLst/>
          </a:prstGeom>
          <a:ln>
            <a:noFill/>
          </a:ln>
          <a:effectLst>
            <a:softEdge rad="112500"/>
          </a:effectLst>
        </p:spPr>
      </p:pic>
    </p:spTree>
    <p:extLst>
      <p:ext uri="{BB962C8B-B14F-4D97-AF65-F5344CB8AC3E}">
        <p14:creationId xmlns:p14="http://schemas.microsoft.com/office/powerpoint/2010/main" val="495394081"/>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t1.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794126" y="2497139"/>
            <a:ext cx="428625"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图片 15" descr="t2.png"/>
          <p:cNvPicPr>
            <a:picLocks noChangeAspect="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808414" y="2530476"/>
            <a:ext cx="2103437"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16" descr="t3.png"/>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562351" y="2516188"/>
            <a:ext cx="1724025"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17" descr="t4.png"/>
          <p:cNvPicPr>
            <a:picLocks noChangeAspect="1"/>
          </p:cNvPicPr>
          <p:nvPr/>
        </p:nvPicPr>
        <p:blipFill>
          <a:blip r:embed="rId6">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495675" y="3606801"/>
            <a:ext cx="4191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19" descr="h2.png"/>
          <p:cNvPicPr>
            <a:picLocks noChangeAspect="1"/>
          </p:cNvPicPr>
          <p:nvPr/>
        </p:nvPicPr>
        <p:blipFill>
          <a:blip r:embed="rId7">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424364" y="2808288"/>
            <a:ext cx="107632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18" descr="h1副本.png"/>
          <p:cNvPicPr>
            <a:picLocks noChangeAspect="1"/>
          </p:cNvPicPr>
          <p:nvPr/>
        </p:nvPicPr>
        <p:blipFill>
          <a:blip r:embed="rId8">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073525" y="2747964"/>
            <a:ext cx="1485900"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0" descr="h4.png"/>
          <p:cNvPicPr>
            <a:picLocks noChangeAspect="1"/>
          </p:cNvPicPr>
          <p:nvPr/>
        </p:nvPicPr>
        <p:blipFill>
          <a:blip r:embed="rId9">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822825" y="3509964"/>
            <a:ext cx="4191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图片 21" descr="he.png"/>
          <p:cNvPicPr>
            <a:picLocks noChangeAspect="1"/>
          </p:cNvPicPr>
          <p:nvPr/>
        </p:nvPicPr>
        <p:blipFill>
          <a:blip r:embed="rId10">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868864" y="3498851"/>
            <a:ext cx="101917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23" descr="h3.png"/>
          <p:cNvPicPr>
            <a:picLocks noChangeAspect="1"/>
          </p:cNvPicPr>
          <p:nvPr/>
        </p:nvPicPr>
        <p:blipFill>
          <a:blip r:embed="rId11">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438651" y="3509964"/>
            <a:ext cx="790575"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24" descr="e1.png"/>
          <p:cNvPicPr>
            <a:picLocks noChangeAspect="1"/>
          </p:cNvPicPr>
          <p:nvPr/>
        </p:nvPicPr>
        <p:blipFill>
          <a:blip r:embed="rId12">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303838" y="3492500"/>
            <a:ext cx="4953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25" descr="e1.png"/>
          <p:cNvPicPr>
            <a:picLocks noChangeAspect="1"/>
          </p:cNvPicPr>
          <p:nvPr/>
        </p:nvPicPr>
        <p:blipFill>
          <a:blip r:embed="rId1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331075" y="2921000"/>
            <a:ext cx="171450"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图片 26" descr="e2.png"/>
          <p:cNvPicPr>
            <a:picLocks noChangeAspect="1"/>
          </p:cNvPicPr>
          <p:nvPr/>
        </p:nvPicPr>
        <p:blipFill>
          <a:blip r:embed="rId14">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369175" y="2827339"/>
            <a:ext cx="4572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图片 27" descr="e3.png"/>
          <p:cNvPicPr>
            <a:picLocks noChangeAspect="1"/>
          </p:cNvPicPr>
          <p:nvPr/>
        </p:nvPicPr>
        <p:blipFill>
          <a:blip r:embed="rId15">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683375" y="2714625"/>
            <a:ext cx="11430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图片 28" descr="e4.png"/>
          <p:cNvPicPr>
            <a:picLocks noChangeAspect="1"/>
          </p:cNvPicPr>
          <p:nvPr/>
        </p:nvPicPr>
        <p:blipFill>
          <a:blip r:embed="rId16">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075364" y="3076576"/>
            <a:ext cx="1360487"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图片 30" descr="n1.png"/>
          <p:cNvPicPr>
            <a:picLocks noChangeAspect="1"/>
          </p:cNvPicPr>
          <p:nvPr/>
        </p:nvPicPr>
        <p:blipFill>
          <a:blip r:embed="rId17">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129464" y="3589339"/>
            <a:ext cx="333375"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图片 29" descr="e5.png"/>
          <p:cNvPicPr>
            <a:picLocks noChangeAspect="1"/>
          </p:cNvPicPr>
          <p:nvPr/>
        </p:nvPicPr>
        <p:blipFill>
          <a:blip r:embed="rId18">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075363" y="3589338"/>
            <a:ext cx="1389062"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图片 32" descr="n2.png"/>
          <p:cNvPicPr>
            <a:picLocks noChangeAspect="1"/>
          </p:cNvPicPr>
          <p:nvPr/>
        </p:nvPicPr>
        <p:blipFill>
          <a:blip r:embed="rId19">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129464" y="3619500"/>
            <a:ext cx="5429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图片 33" descr="n3.png"/>
          <p:cNvPicPr>
            <a:picLocks noChangeAspect="1"/>
          </p:cNvPicPr>
          <p:nvPr/>
        </p:nvPicPr>
        <p:blipFill>
          <a:blip r:embed="rId20">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386638" y="3665538"/>
            <a:ext cx="28575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图片 35" descr="d2.png"/>
          <p:cNvPicPr>
            <a:picLocks noChangeAspect="1"/>
          </p:cNvPicPr>
          <p:nvPr/>
        </p:nvPicPr>
        <p:blipFill>
          <a:blip r:embed="rId21">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694613" y="3627439"/>
            <a:ext cx="40005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图片 34" descr="d1.png"/>
          <p:cNvPicPr>
            <a:picLocks noChangeAspect="1"/>
          </p:cNvPicPr>
          <p:nvPr/>
        </p:nvPicPr>
        <p:blipFill>
          <a:blip r:embed="rId22">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435850" y="3619501"/>
            <a:ext cx="66675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图片 42" descr="d4.png"/>
          <p:cNvPicPr>
            <a:picLocks noChangeAspect="1"/>
          </p:cNvPicPr>
          <p:nvPr/>
        </p:nvPicPr>
        <p:blipFill>
          <a:blip r:embed="rId2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915276" y="3171825"/>
            <a:ext cx="695325"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图片 41" descr="d3.png"/>
          <p:cNvPicPr>
            <a:picLocks noChangeAspect="1"/>
          </p:cNvPicPr>
          <p:nvPr/>
        </p:nvPicPr>
        <p:blipFill>
          <a:blip r:embed="rId24">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766051" y="3171825"/>
            <a:ext cx="82867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图片 36" descr="羽毛.png"/>
          <p:cNvPicPr>
            <a:picLocks noChangeAspect="1"/>
          </p:cNvPicPr>
          <p:nvPr/>
        </p:nvPicPr>
        <p:blipFill>
          <a:blip r:embed="rId25" cstate="print">
            <a:extLst>
              <a:ext uri="{28A0092B-C50C-407E-A947-70E740481C1C}">
                <a14:useLocalDpi xmlns:a14="http://schemas.microsoft.com/office/drawing/2010/main" val="0"/>
              </a:ext>
            </a:extLst>
          </a:blip>
          <a:srcRect/>
          <a:stretch>
            <a:fillRect/>
          </a:stretch>
        </p:blipFill>
        <p:spPr bwMode="auto">
          <a:xfrm rot="1350554">
            <a:off x="12544425" y="501651"/>
            <a:ext cx="1239838" cy="396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07883748"/>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0" presetClass="path" presetSubtype="0" accel="50000" decel="50000" fill="hold" nodeType="withEffect">
                                  <p:stCondLst>
                                    <p:cond delay="0"/>
                                  </p:stCondLst>
                                  <p:childTnLst>
                                    <p:animMotion origin="layout" path="M -0.72344 -0.24339 C -0.72291 -0.23622 -0.72239 -0.22881 -0.72778 -0.21585 C -0.73316 -0.20288 -0.75173 -0.17302 -0.75573 -0.16492 " pathEditMode="fixed" rAng="0" ptsTypes="aaA">
                                      <p:cBhvr>
                                        <p:cTn id="6" dur="70" fill="hold"/>
                                        <p:tgtEl>
                                          <p:spTgt spid="37"/>
                                        </p:tgtEl>
                                        <p:attrNameLst>
                                          <p:attrName>ppt_x</p:attrName>
                                          <p:attrName>ppt_y</p:attrName>
                                        </p:attrNameLst>
                                      </p:cBhvr>
                                      <p:rCtr x="-1600" y="3900"/>
                                    </p:animMotion>
                                  </p:childTnLst>
                                </p:cTn>
                              </p:par>
                              <p:par>
                                <p:cTn id="7" presetID="22" presetClass="entr" presetSubtype="1" fill="hold" nodeType="withEffect">
                                  <p:stCondLst>
                                    <p:cond delay="0"/>
                                  </p:stCondLst>
                                  <p:childTnLst>
                                    <p:set>
                                      <p:cBhvr>
                                        <p:cTn id="8" dur="1" fill="hold">
                                          <p:stCondLst>
                                            <p:cond delay="0"/>
                                          </p:stCondLst>
                                        </p:cTn>
                                        <p:tgtEl>
                                          <p:spTgt spid="15"/>
                                        </p:tgtEl>
                                        <p:attrNameLst>
                                          <p:attrName>style.visibility</p:attrName>
                                        </p:attrNameLst>
                                      </p:cBhvr>
                                      <p:to>
                                        <p:strVal val="visible"/>
                                      </p:to>
                                    </p:set>
                                    <p:animEffect transition="in" filter="wipe(up)">
                                      <p:cBhvr>
                                        <p:cTn id="9" dur="70"/>
                                        <p:tgtEl>
                                          <p:spTgt spid="15"/>
                                        </p:tgtEl>
                                      </p:cBhvr>
                                    </p:animEffect>
                                  </p:childTnLst>
                                </p:cTn>
                              </p:par>
                            </p:childTnLst>
                          </p:cTn>
                        </p:par>
                        <p:par>
                          <p:cTn id="10" fill="hold" nodeType="afterGroup">
                            <p:stCondLst>
                              <p:cond delay="70"/>
                            </p:stCondLst>
                            <p:childTnLst>
                              <p:par>
                                <p:cTn id="11" presetID="0" presetClass="path" presetSubtype="0" accel="50000" decel="50000" fill="hold" nodeType="afterEffect">
                                  <p:stCondLst>
                                    <p:cond delay="0"/>
                                  </p:stCondLst>
                                  <p:childTnLst>
                                    <p:animMotion origin="layout" path="M -0.75573 -0.16492 C -0.74115 -0.1802 -0.72639 -0.19548 -0.71441 -0.20613 C -0.70243 -0.21677 -0.70642 -0.22557 -0.68368 -0.22951 C -0.66094 -0.23344 -0.60295 -0.22765 -0.57778 -0.22951 C -0.5526 -0.23136 -0.53854 -0.239 -0.53212 -0.24131 " pathEditMode="fixed" ptsTypes="aaaaA">
                                      <p:cBhvr>
                                        <p:cTn id="12" dur="70" fill="hold"/>
                                        <p:tgtEl>
                                          <p:spTgt spid="37"/>
                                        </p:tgtEl>
                                        <p:attrNameLst>
                                          <p:attrName>ppt_x</p:attrName>
                                          <p:attrName>ppt_y</p:attrName>
                                        </p:attrNameLst>
                                      </p:cBhvr>
                                    </p:animMotion>
                                  </p:childTnLst>
                                </p:cTn>
                              </p:par>
                              <p:par>
                                <p:cTn id="13" presetID="22" presetClass="entr" presetSubtype="8"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70"/>
                                        <p:tgtEl>
                                          <p:spTgt spid="16"/>
                                        </p:tgtEl>
                                      </p:cBhvr>
                                    </p:animEffect>
                                  </p:childTnLst>
                                </p:cTn>
                              </p:par>
                            </p:childTnLst>
                          </p:cTn>
                        </p:par>
                        <p:par>
                          <p:cTn id="16" fill="hold" nodeType="afterGroup">
                            <p:stCondLst>
                              <p:cond delay="140"/>
                            </p:stCondLst>
                            <p:childTnLst>
                              <p:par>
                                <p:cTn id="17" presetID="0" presetClass="path" presetSubtype="0" accel="50000" decel="50000" fill="hold" nodeType="afterEffect">
                                  <p:stCondLst>
                                    <p:cond delay="0"/>
                                  </p:stCondLst>
                                  <p:childTnLst>
                                    <p:animMotion origin="layout" path="M -0.59965 -0.24177 C -0.6217 -0.21076 -0.64357 -0.17974 -0.6658 -0.14386 C -0.68802 -0.10798 -0.71875 -0.04988 -0.7335 -0.02626 C -0.74826 -0.00265 -0.74809 -0.00682 -0.75416 -0.00265 C -0.76024 0.00151 -0.76493 -0.0008 -0.77031 -0.00057 C -0.77569 -0.00034 -0.78767 -0.00034 -0.78646 -0.00057 " pathEditMode="fixed" rAng="0" ptsTypes="aaaaaA">
                                      <p:cBhvr>
                                        <p:cTn id="18" dur="70" fill="hold"/>
                                        <p:tgtEl>
                                          <p:spTgt spid="37"/>
                                        </p:tgtEl>
                                        <p:attrNameLst>
                                          <p:attrName>ppt_x</p:attrName>
                                          <p:attrName>ppt_y</p:attrName>
                                        </p:attrNameLst>
                                      </p:cBhvr>
                                      <p:rCtr x="-9400" y="12200"/>
                                    </p:animMotion>
                                  </p:childTnLst>
                                </p:cTn>
                              </p:par>
                              <p:par>
                                <p:cTn id="19" presetID="22" presetClass="entr" presetSubtype="1"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up)">
                                      <p:cBhvr>
                                        <p:cTn id="21" dur="70"/>
                                        <p:tgtEl>
                                          <p:spTgt spid="17"/>
                                        </p:tgtEl>
                                      </p:cBhvr>
                                    </p:animEffect>
                                  </p:childTnLst>
                                </p:cTn>
                              </p:par>
                            </p:childTnLst>
                          </p:cTn>
                        </p:par>
                        <p:par>
                          <p:cTn id="22" fill="hold" nodeType="afterGroup">
                            <p:stCondLst>
                              <p:cond delay="210"/>
                            </p:stCondLst>
                            <p:childTnLst>
                              <p:par>
                                <p:cTn id="23" presetID="0" presetClass="path" presetSubtype="0" accel="50000" decel="50000" fill="hold" nodeType="afterEffect">
                                  <p:stCondLst>
                                    <p:cond delay="0"/>
                                  </p:stCondLst>
                                  <p:childTnLst>
                                    <p:animMotion origin="layout" path="M -0.78646 -0.00057 C -0.79028 -0.00543 -0.79393 -0.01029 -0.79375 -0.01816 C -0.79358 -0.02603 -0.78907 -0.03946 -0.7849 -0.04756 C -0.78073 -0.05566 -0.77361 -0.06191 -0.76875 -0.06724 C -0.76389 -0.07256 -0.76077 -0.07001 -0.75556 -0.07904 " pathEditMode="fixed" ptsTypes="aaaaA">
                                      <p:cBhvr>
                                        <p:cTn id="24" dur="70" fill="hold"/>
                                        <p:tgtEl>
                                          <p:spTgt spid="37"/>
                                        </p:tgtEl>
                                        <p:attrNameLst>
                                          <p:attrName>ppt_x</p:attrName>
                                          <p:attrName>ppt_y</p:attrName>
                                        </p:attrNameLst>
                                      </p:cBhvr>
                                    </p:animMotion>
                                  </p:childTnLst>
                                </p:cTn>
                              </p:par>
                              <p:par>
                                <p:cTn id="25" presetID="22" presetClass="entr" presetSubtype="4"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70"/>
                                        <p:tgtEl>
                                          <p:spTgt spid="18"/>
                                        </p:tgtEl>
                                      </p:cBhvr>
                                    </p:animEffect>
                                  </p:childTnLst>
                                </p:cTn>
                              </p:par>
                            </p:childTnLst>
                          </p:cTn>
                        </p:par>
                        <p:par>
                          <p:cTn id="28" fill="hold" nodeType="afterGroup">
                            <p:stCondLst>
                              <p:cond delay="280"/>
                            </p:stCondLst>
                            <p:childTnLst>
                              <p:par>
                                <p:cTn id="29" presetID="0" presetClass="path" presetSubtype="0" accel="50000" decel="50000" fill="hold" nodeType="afterEffect">
                                  <p:stCondLst>
                                    <p:cond delay="0"/>
                                  </p:stCondLst>
                                  <p:childTnLst>
                                    <p:animMotion origin="layout" path="M -0.75555 -0.07905 C -0.75069 -0.08368 -0.74583 -0.08831 -0.74149 -0.08645 C -0.73715 -0.0846 -0.73125 -0.07835 -0.72951 -0.06747 C -0.72777 -0.05659 -0.73055 -0.02858 -0.73055 -0.02118 " pathEditMode="fixed" ptsTypes="aaaA">
                                      <p:cBhvr>
                                        <p:cTn id="30" dur="70" fill="hold"/>
                                        <p:tgtEl>
                                          <p:spTgt spid="37"/>
                                        </p:tgtEl>
                                        <p:attrNameLst>
                                          <p:attrName>ppt_x</p:attrName>
                                          <p:attrName>ppt_y</p:attrName>
                                        </p:attrNameLst>
                                      </p:cBhvr>
                                    </p:animMotion>
                                  </p:childTnLst>
                                </p:cTn>
                              </p:par>
                            </p:childTnLst>
                          </p:cTn>
                        </p:par>
                        <p:par>
                          <p:cTn id="31" fill="hold" nodeType="afterGroup">
                            <p:stCondLst>
                              <p:cond delay="350"/>
                            </p:stCondLst>
                            <p:childTnLst>
                              <p:par>
                                <p:cTn id="32" presetID="0" presetClass="path" presetSubtype="0" accel="50000" decel="50000" fill="hold" nodeType="afterEffect">
                                  <p:stCondLst>
                                    <p:cond delay="0"/>
                                  </p:stCondLst>
                                  <p:childTnLst>
                                    <p:animMotion origin="layout" path="M -0.73055 -0.02118 C -0.72864 -0.0184 -0.72656 -0.01562 -0.71753 -0.02256 C -0.7085 -0.02951 -0.68906 -0.04965 -0.67621 -0.0633 C -0.66336 -0.07696 -0.65208 -0.08946 -0.64027 -0.1052 C -0.62847 -0.12094 -0.61631 -0.14155 -0.60555 -0.15752 C -0.59479 -0.17349 -0.58107 -0.19432 -0.57621 -0.20104 " pathEditMode="fixed" ptsTypes="aaaaaA">
                                      <p:cBhvr>
                                        <p:cTn id="33" dur="70" fill="hold"/>
                                        <p:tgtEl>
                                          <p:spTgt spid="37"/>
                                        </p:tgtEl>
                                        <p:attrNameLst>
                                          <p:attrName>ppt_x</p:attrName>
                                          <p:attrName>ppt_y</p:attrName>
                                        </p:attrNameLst>
                                      </p:cBhvr>
                                    </p:animMotion>
                                  </p:childTnLst>
                                </p:cTn>
                              </p:par>
                              <p:par>
                                <p:cTn id="34" presetID="22" presetClass="entr" presetSubtype="4"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down)">
                                      <p:cBhvr>
                                        <p:cTn id="36" dur="70"/>
                                        <p:tgtEl>
                                          <p:spTgt spid="19"/>
                                        </p:tgtEl>
                                      </p:cBhvr>
                                    </p:animEffect>
                                  </p:childTnLst>
                                </p:cTn>
                              </p:par>
                            </p:childTnLst>
                          </p:cTn>
                        </p:par>
                        <p:par>
                          <p:cTn id="37" fill="hold" nodeType="afterGroup">
                            <p:stCondLst>
                              <p:cond delay="420"/>
                            </p:stCondLst>
                            <p:childTnLst>
                              <p:par>
                                <p:cTn id="38" presetID="0" presetClass="path" presetSubtype="0" accel="50000" decel="50000" fill="hold" nodeType="afterEffect">
                                  <p:stCondLst>
                                    <p:cond delay="0"/>
                                  </p:stCondLst>
                                  <p:childTnLst>
                                    <p:animMotion origin="layout" path="M -0.57309 -0.20103 C -0.58871 -0.17858 -0.60434 -0.15589 -0.61666 -0.13714 C -0.62899 -0.11839 -0.63732 -0.10358 -0.64705 -0.08784 C -0.65677 -0.0721 -0.6691 -0.05427 -0.67535 -0.04293 C -0.6816 -0.03159 -0.68507 -0.02256 -0.68507 -0.01978 " pathEditMode="fixed" rAng="0" ptsTypes="aaaaA">
                                      <p:cBhvr>
                                        <p:cTn id="39" dur="70" fill="hold"/>
                                        <p:tgtEl>
                                          <p:spTgt spid="37"/>
                                        </p:tgtEl>
                                        <p:attrNameLst>
                                          <p:attrName>ppt_x</p:attrName>
                                          <p:attrName>ppt_y</p:attrName>
                                        </p:attrNameLst>
                                      </p:cBhvr>
                                      <p:rCtr x="-5600" y="9100"/>
                                    </p:animMotion>
                                  </p:childTnLst>
                                </p:cTn>
                              </p:par>
                              <p:par>
                                <p:cTn id="40" presetID="22" presetClass="entr" presetSubtype="1" fill="hold"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up)">
                                      <p:cBhvr>
                                        <p:cTn id="42" dur="70"/>
                                        <p:tgtEl>
                                          <p:spTgt spid="20"/>
                                        </p:tgtEl>
                                      </p:cBhvr>
                                    </p:animEffect>
                                  </p:childTnLst>
                                </p:cTn>
                              </p:par>
                            </p:childTnLst>
                          </p:cTn>
                        </p:par>
                        <p:par>
                          <p:cTn id="43" fill="hold" nodeType="afterGroup">
                            <p:stCondLst>
                              <p:cond delay="490"/>
                            </p:stCondLst>
                            <p:childTnLst>
                              <p:par>
                                <p:cTn id="44" presetID="0" presetClass="path" presetSubtype="0" accel="50000" decel="50000" fill="hold" nodeType="afterEffect">
                                  <p:stCondLst>
                                    <p:cond delay="0"/>
                                  </p:stCondLst>
                                  <p:childTnLst>
                                    <p:animMotion origin="layout" path="M -0.68507 -0.01979 C -0.67778 -0.02882 -0.67049 -0.03784 -0.66545 -0.04432 C -0.66042 -0.05081 -0.65851 -0.05451 -0.65469 -0.05891 C -0.65087 -0.06331 -0.6474 -0.06585 -0.64271 -0.07048 C -0.63802 -0.07511 -0.6309 -0.08252 -0.62639 -0.08645 C -0.62188 -0.09039 -0.6184 -0.09201 -0.61545 -0.09363 C -0.6125 -0.09525 -0.6099 -0.09641 -0.60903 -0.09664 " pathEditMode="fixed" ptsTypes="aaaaaaA">
                                      <p:cBhvr>
                                        <p:cTn id="45" dur="70" fill="hold"/>
                                        <p:tgtEl>
                                          <p:spTgt spid="37"/>
                                        </p:tgtEl>
                                        <p:attrNameLst>
                                          <p:attrName>ppt_x</p:attrName>
                                          <p:attrName>ppt_y</p:attrName>
                                        </p:attrNameLst>
                                      </p:cBhvr>
                                    </p:animMotion>
                                  </p:childTnLst>
                                </p:cTn>
                              </p:par>
                              <p:par>
                                <p:cTn id="46" presetID="22" presetClass="entr" presetSubtype="4" fill="hold"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ipe(down)">
                                      <p:cBhvr>
                                        <p:cTn id="48" dur="70"/>
                                        <p:tgtEl>
                                          <p:spTgt spid="24"/>
                                        </p:tgtEl>
                                      </p:cBhvr>
                                    </p:animEffect>
                                  </p:childTnLst>
                                </p:cTn>
                              </p:par>
                            </p:childTnLst>
                          </p:cTn>
                        </p:par>
                        <p:par>
                          <p:cTn id="49" fill="hold" nodeType="afterGroup">
                            <p:stCondLst>
                              <p:cond delay="560"/>
                            </p:stCondLst>
                            <p:childTnLst>
                              <p:par>
                                <p:cTn id="50" presetID="0" presetClass="path" presetSubtype="0" accel="50000" decel="50000" fill="hold" nodeType="afterEffect">
                                  <p:stCondLst>
                                    <p:cond delay="0"/>
                                  </p:stCondLst>
                                  <p:childTnLst>
                                    <p:animMotion origin="layout" path="M -0.60903 -0.09664 C -0.6059 -0.09594 -0.60278 -0.09525 -0.60347 -0.09224 C -0.60417 -0.08923 -0.60972 -0.0846 -0.61337 -0.07905 C -0.61701 -0.07349 -0.62083 -0.06493 -0.62535 -0.05891 C -0.62986 -0.05289 -0.63733 -0.04895 -0.64045 -0.04294 C -0.64358 -0.03692 -0.64323 -0.02511 -0.64375 -0.02257 " pathEditMode="fixed" ptsTypes="aaaaaA">
                                      <p:cBhvr>
                                        <p:cTn id="51" dur="70" fill="hold"/>
                                        <p:tgtEl>
                                          <p:spTgt spid="37"/>
                                        </p:tgtEl>
                                        <p:attrNameLst>
                                          <p:attrName>ppt_x</p:attrName>
                                          <p:attrName>ppt_y</p:attrName>
                                        </p:attrNameLst>
                                      </p:cBhvr>
                                    </p:animMotion>
                                  </p:childTnLst>
                                </p:cTn>
                              </p:par>
                              <p:par>
                                <p:cTn id="52" presetID="22" presetClass="entr" presetSubtype="2" fill="hold"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wipe(right)">
                                      <p:cBhvr>
                                        <p:cTn id="54" dur="70"/>
                                        <p:tgtEl>
                                          <p:spTgt spid="21"/>
                                        </p:tgtEl>
                                      </p:cBhvr>
                                    </p:animEffect>
                                  </p:childTnLst>
                                </p:cTn>
                              </p:par>
                            </p:childTnLst>
                          </p:cTn>
                        </p:par>
                        <p:par>
                          <p:cTn id="55" fill="hold" nodeType="afterGroup">
                            <p:stCondLst>
                              <p:cond delay="630"/>
                            </p:stCondLst>
                            <p:childTnLst>
                              <p:par>
                                <p:cTn id="56" presetID="0" presetClass="path" presetSubtype="0" accel="50000" decel="50000" fill="hold" nodeType="afterEffect">
                                  <p:stCondLst>
                                    <p:cond delay="0"/>
                                  </p:stCondLst>
                                  <p:childTnLst>
                                    <p:animMotion origin="layout" path="M -0.64375 -0.02256 C -0.6401 -0.02001 -0.63628 -0.01723 -0.63073 -0.01955 C -0.62517 -0.02186 -0.61597 -0.03297 -0.61007 -0.03714 C -0.60417 -0.04131 -0.60087 -0.04177 -0.59479 -0.04432 C -0.58871 -0.04686 -0.57847 -0.0501 -0.57309 -0.05288 C -0.56771 -0.05566 -0.56684 -0.05797 -0.56215 -0.06168 C -0.55746 -0.06538 -0.54913 -0.06908 -0.54479 -0.07464 C -0.54045 -0.0802 -0.53646 -0.09061 -0.53611 -0.09501 C -0.53576 -0.09941 -0.54219 -0.09987 -0.54271 -0.1008 " pathEditMode="fixed" ptsTypes="aaaaaaaaA">
                                      <p:cBhvr>
                                        <p:cTn id="57" dur="70" fill="hold"/>
                                        <p:tgtEl>
                                          <p:spTgt spid="37"/>
                                        </p:tgtEl>
                                        <p:attrNameLst>
                                          <p:attrName>ppt_x</p:attrName>
                                          <p:attrName>ppt_y</p:attrName>
                                        </p:attrNameLst>
                                      </p:cBhvr>
                                    </p:animMotion>
                                  </p:childTnLst>
                                </p:cTn>
                              </p:par>
                              <p:par>
                                <p:cTn id="58" presetID="22" presetClass="entr" presetSubtype="4" fill="hold"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wipe(down)">
                                      <p:cBhvr>
                                        <p:cTn id="60" dur="70"/>
                                        <p:tgtEl>
                                          <p:spTgt spid="22"/>
                                        </p:tgtEl>
                                      </p:cBhvr>
                                    </p:animEffect>
                                  </p:childTnLst>
                                </p:cTn>
                              </p:par>
                            </p:childTnLst>
                          </p:cTn>
                        </p:par>
                        <p:par>
                          <p:cTn id="61" fill="hold" nodeType="afterGroup">
                            <p:stCondLst>
                              <p:cond delay="700"/>
                            </p:stCondLst>
                            <p:childTnLst>
                              <p:par>
                                <p:cTn id="62" presetID="0" presetClass="path" presetSubtype="0" accel="50000" decel="50000" fill="hold" nodeType="afterEffect">
                                  <p:stCondLst>
                                    <p:cond delay="0"/>
                                  </p:stCondLst>
                                  <p:childTnLst>
                                    <p:animMotion origin="layout" path="M -0.54271 -0.1008 C -0.54653 -0.09941 -0.55035 -0.09802 -0.55451 -0.09501 C -0.55868 -0.092 -0.56285 -0.08807 -0.56771 -0.08205 C -0.57257 -0.07603 -0.58038 -0.06607 -0.58385 -0.05867 C -0.58733 -0.05126 -0.58767 -0.04293 -0.58837 -0.03714 C -0.58906 -0.03135 -0.5901 -0.02695 -0.58837 -0.02395 C -0.58663 -0.02094 -0.58055 -0.02001 -0.57743 -0.01955 C -0.5743 -0.01908 -0.57135 -0.02024 -0.56979 -0.02117 " pathEditMode="fixed" ptsTypes="aaaaaaaA">
                                      <p:cBhvr>
                                        <p:cTn id="63" dur="70" fill="hold"/>
                                        <p:tgtEl>
                                          <p:spTgt spid="37"/>
                                        </p:tgtEl>
                                        <p:attrNameLst>
                                          <p:attrName>ppt_x</p:attrName>
                                          <p:attrName>ppt_y</p:attrName>
                                        </p:attrNameLst>
                                      </p:cBhvr>
                                    </p:animMotion>
                                  </p:childTnLst>
                                </p:cTn>
                              </p:par>
                              <p:par>
                                <p:cTn id="64" presetID="22" presetClass="entr" presetSubtype="1" fill="hold" nodeType="with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up)">
                                      <p:cBhvr>
                                        <p:cTn id="66" dur="70"/>
                                        <p:tgtEl>
                                          <p:spTgt spid="25"/>
                                        </p:tgtEl>
                                      </p:cBhvr>
                                    </p:animEffect>
                                  </p:childTnLst>
                                </p:cTn>
                              </p:par>
                            </p:childTnLst>
                          </p:cTn>
                        </p:par>
                        <p:par>
                          <p:cTn id="67" fill="hold" nodeType="afterGroup">
                            <p:stCondLst>
                              <p:cond delay="770"/>
                            </p:stCondLst>
                            <p:childTnLst>
                              <p:par>
                                <p:cTn id="68" presetID="0" presetClass="path" presetSubtype="0" accel="50000" decel="50000" fill="hold" nodeType="afterEffect">
                                  <p:stCondLst>
                                    <p:cond delay="0"/>
                                  </p:stCondLst>
                                  <p:childTnLst>
                                    <p:animMotion origin="layout" path="M -0.56979 -0.02117 C -0.56197 -0.02395 -0.55416 -0.02673 -0.54635 -0.03228 C -0.53854 -0.03784 -0.54999 -0.02927 -0.52308 -0.0545 C -0.49618 -0.07974 -0.41388 -0.16122 -0.38472 -0.18344 C -0.35555 -0.20566 -0.3526 -0.18899 -0.34808 -0.18784 C -0.34357 -0.18668 -0.35659 -0.17835 -0.35798 -0.17673 " pathEditMode="fixed" rAng="0" ptsTypes="aaaaaA">
                                      <p:cBhvr>
                                        <p:cTn id="69" dur="70" fill="hold"/>
                                        <p:tgtEl>
                                          <p:spTgt spid="37"/>
                                        </p:tgtEl>
                                        <p:attrNameLst>
                                          <p:attrName>ppt_x</p:attrName>
                                          <p:attrName>ppt_y</p:attrName>
                                        </p:attrNameLst>
                                      </p:cBhvr>
                                      <p:rCtr x="11300" y="-9200"/>
                                    </p:animMotion>
                                  </p:childTnLst>
                                </p:cTn>
                              </p:par>
                            </p:childTnLst>
                          </p:cTn>
                        </p:par>
                        <p:par>
                          <p:cTn id="70" fill="hold" nodeType="afterGroup">
                            <p:stCondLst>
                              <p:cond delay="840"/>
                            </p:stCondLst>
                            <p:childTnLst>
                              <p:par>
                                <p:cTn id="71" presetID="0" presetClass="path" presetSubtype="0" accel="50000" decel="50000" fill="hold" nodeType="afterEffect">
                                  <p:stCondLst>
                                    <p:cond delay="0"/>
                                  </p:stCondLst>
                                  <p:childTnLst>
                                    <p:animMotion origin="layout" path="M -0.35798 -0.17673 C -0.36198 -0.17534 -0.3658 -0.17395 -0.36771 -0.17163 C -0.36962 -0.16932 -0.37048 -0.16423 -0.36996 -0.16307 C -0.36944 -0.16191 -0.3658 -0.164 -0.36475 -0.16423 " pathEditMode="fixed" rAng="0" ptsTypes="aaaa">
                                      <p:cBhvr>
                                        <p:cTn id="72" dur="70" fill="hold"/>
                                        <p:tgtEl>
                                          <p:spTgt spid="37"/>
                                        </p:tgtEl>
                                        <p:attrNameLst>
                                          <p:attrName>ppt_x</p:attrName>
                                          <p:attrName>ppt_y</p:attrName>
                                        </p:attrNameLst>
                                      </p:cBhvr>
                                      <p:rCtr x="-600" y="700"/>
                                    </p:animMotion>
                                  </p:childTnLst>
                                </p:cTn>
                              </p:par>
                              <p:par>
                                <p:cTn id="73" presetID="22" presetClass="entr" presetSubtype="1" fill="hold" nodeType="with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wipe(up)">
                                      <p:cBhvr>
                                        <p:cTn id="75" dur="70"/>
                                        <p:tgtEl>
                                          <p:spTgt spid="26"/>
                                        </p:tgtEl>
                                      </p:cBhvr>
                                    </p:animEffect>
                                  </p:childTnLst>
                                </p:cTn>
                              </p:par>
                            </p:childTnLst>
                          </p:cTn>
                        </p:par>
                        <p:par>
                          <p:cTn id="76" fill="hold" nodeType="afterGroup">
                            <p:stCondLst>
                              <p:cond delay="910"/>
                            </p:stCondLst>
                            <p:childTnLst>
                              <p:par>
                                <p:cTn id="77" presetID="0" presetClass="path" presetSubtype="0" accel="50000" decel="50000" fill="hold" nodeType="afterEffect">
                                  <p:stCondLst>
                                    <p:cond delay="0"/>
                                  </p:stCondLst>
                                  <p:childTnLst>
                                    <p:animMotion origin="layout" path="M -0.36475 -0.16423 C -0.36146 -0.164 -0.35798 -0.16353 -0.35364 -0.16515 C -0.3493 -0.16677 -0.34305 -0.17094 -0.33906 -0.17372 C -0.33507 -0.1765 -0.33229 -0.17881 -0.32986 -0.18205 C -0.32743 -0.18529 -0.32517 -0.19131 -0.3243 -0.19386 C -0.32343 -0.1964 -0.32465 -0.19687 -0.32465 -0.19756 " pathEditMode="fixed" rAng="0" ptsTypes="aaaaaA">
                                      <p:cBhvr>
                                        <p:cTn id="78" dur="70" fill="hold"/>
                                        <p:tgtEl>
                                          <p:spTgt spid="37"/>
                                        </p:tgtEl>
                                        <p:attrNameLst>
                                          <p:attrName>ppt_x</p:attrName>
                                          <p:attrName>ppt_y</p:attrName>
                                        </p:attrNameLst>
                                      </p:cBhvr>
                                      <p:rCtr x="2100" y="-1600"/>
                                    </p:animMotion>
                                  </p:childTnLst>
                                </p:cTn>
                              </p:par>
                              <p:par>
                                <p:cTn id="79" presetID="22" presetClass="entr" presetSubtype="4" fill="hold" nodeType="withEffect">
                                  <p:stCondLst>
                                    <p:cond delay="0"/>
                                  </p:stCondLst>
                                  <p:childTnLst>
                                    <p:set>
                                      <p:cBhvr>
                                        <p:cTn id="80" dur="1" fill="hold">
                                          <p:stCondLst>
                                            <p:cond delay="0"/>
                                          </p:stCondLst>
                                        </p:cTn>
                                        <p:tgtEl>
                                          <p:spTgt spid="27"/>
                                        </p:tgtEl>
                                        <p:attrNameLst>
                                          <p:attrName>style.visibility</p:attrName>
                                        </p:attrNameLst>
                                      </p:cBhvr>
                                      <p:to>
                                        <p:strVal val="visible"/>
                                      </p:to>
                                    </p:set>
                                    <p:animEffect transition="in" filter="wipe(down)">
                                      <p:cBhvr>
                                        <p:cTn id="81" dur="70"/>
                                        <p:tgtEl>
                                          <p:spTgt spid="27"/>
                                        </p:tgtEl>
                                      </p:cBhvr>
                                    </p:animEffect>
                                  </p:childTnLst>
                                </p:cTn>
                              </p:par>
                            </p:childTnLst>
                          </p:cTn>
                        </p:par>
                        <p:par>
                          <p:cTn id="82" fill="hold" nodeType="afterGroup">
                            <p:stCondLst>
                              <p:cond delay="980"/>
                            </p:stCondLst>
                            <p:childTnLst>
                              <p:par>
                                <p:cTn id="83" presetID="0" presetClass="path" presetSubtype="0" accel="50000" decel="50000" fill="hold" nodeType="afterEffect">
                                  <p:stCondLst>
                                    <p:cond delay="0"/>
                                  </p:stCondLst>
                                  <p:childTnLst>
                                    <p:animMotion origin="layout" path="M -0.32465 -0.19756 C -0.32587 -0.20033 -0.32708 -0.20288 -0.32986 -0.2045 C -0.33264 -0.20612 -0.3309 -0.20867 -0.34097 -0.20774 C -0.35104 -0.20682 -0.3757 -0.20427 -0.39063 -0.19964 C -0.40556 -0.19501 -0.42222 -0.18645 -0.43108 -0.17973 C -0.43993 -0.17302 -0.44167 -0.16283 -0.44375 -0.15959 " pathEditMode="fixed" ptsTypes="aaaaaA">
                                      <p:cBhvr>
                                        <p:cTn id="84" dur="70" fill="hold"/>
                                        <p:tgtEl>
                                          <p:spTgt spid="37"/>
                                        </p:tgtEl>
                                        <p:attrNameLst>
                                          <p:attrName>ppt_x</p:attrName>
                                          <p:attrName>ppt_y</p:attrName>
                                        </p:attrNameLst>
                                      </p:cBhvr>
                                    </p:animMotion>
                                  </p:childTnLst>
                                </p:cTn>
                              </p:par>
                              <p:par>
                                <p:cTn id="85" presetID="22" presetClass="entr" presetSubtype="2" fill="hold"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wipe(right)">
                                      <p:cBhvr>
                                        <p:cTn id="87" dur="70"/>
                                        <p:tgtEl>
                                          <p:spTgt spid="28"/>
                                        </p:tgtEl>
                                      </p:cBhvr>
                                    </p:animEffect>
                                  </p:childTnLst>
                                </p:cTn>
                              </p:par>
                            </p:childTnLst>
                          </p:cTn>
                        </p:par>
                        <p:par>
                          <p:cTn id="88" fill="hold" nodeType="afterGroup">
                            <p:stCondLst>
                              <p:cond delay="1050"/>
                            </p:stCondLst>
                            <p:childTnLst>
                              <p:par>
                                <p:cTn id="89" presetID="0" presetClass="path" presetSubtype="0" accel="50000" decel="50000" fill="hold" nodeType="afterEffect">
                                  <p:stCondLst>
                                    <p:cond delay="0"/>
                                  </p:stCondLst>
                                  <p:childTnLst>
                                    <p:animMotion origin="layout" path="M -0.44375 -0.1596 C -0.44445 -0.1545 -0.44514 -0.14941 -0.44306 -0.14594 C -0.44097 -0.14247 -0.43768 -0.14062 -0.43125 -0.13807 C -0.42483 -0.13552 -0.41459 -0.13251 -0.40469 -0.13112 C -0.39479 -0.12974 -0.3724 -0.13043 -0.3717 -0.12927 C -0.37101 -0.12812 -0.38941 -0.12649 -0.40035 -0.12441 C -0.41129 -0.12233 -0.42535 -0.12071 -0.43716 -0.11654 C -0.44896 -0.11237 -0.46163 -0.10474 -0.47101 -0.09872 C -0.48038 -0.0927 -0.48733 -0.08853 -0.49375 -0.0802 C -0.50018 -0.07187 -0.50747 -0.05566 -0.5099 -0.04872 C -0.51233 -0.04177 -0.50868 -0.03992 -0.50851 -0.03807 " pathEditMode="fixed" ptsTypes="aaaaaaaaaaA">
                                      <p:cBhvr>
                                        <p:cTn id="90" dur="70" fill="hold"/>
                                        <p:tgtEl>
                                          <p:spTgt spid="37"/>
                                        </p:tgtEl>
                                        <p:attrNameLst>
                                          <p:attrName>ppt_x</p:attrName>
                                          <p:attrName>ppt_y</p:attrName>
                                        </p:attrNameLst>
                                      </p:cBhvr>
                                    </p:animMotion>
                                  </p:childTnLst>
                                </p:cTn>
                              </p:par>
                              <p:par>
                                <p:cTn id="91" presetID="22" presetClass="entr" presetSubtype="1" fill="hold" nodeType="with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wipe(up)">
                                      <p:cBhvr>
                                        <p:cTn id="93" dur="70"/>
                                        <p:tgtEl>
                                          <p:spTgt spid="29"/>
                                        </p:tgtEl>
                                      </p:cBhvr>
                                    </p:animEffect>
                                  </p:childTnLst>
                                </p:cTn>
                              </p:par>
                            </p:childTnLst>
                          </p:cTn>
                        </p:par>
                        <p:par>
                          <p:cTn id="94" fill="hold" nodeType="afterGroup">
                            <p:stCondLst>
                              <p:cond delay="1120"/>
                            </p:stCondLst>
                            <p:childTnLst>
                              <p:par>
                                <p:cTn id="95" presetID="0" presetClass="path" presetSubtype="0" accel="50000" decel="50000" fill="hold" nodeType="afterEffect">
                                  <p:stCondLst>
                                    <p:cond delay="0"/>
                                  </p:stCondLst>
                                  <p:childTnLst>
                                    <p:animMotion origin="layout" path="M -0.5085 -0.03807 C -0.50712 -0.03483 -0.50364 -0.02302 -0.49982 -0.01909 C -0.496 -0.01515 -0.49149 -0.01538 -0.48524 -0.014 C -0.47899 -0.01261 -0.46979 -0.01076 -0.46267 -0.01122 C -0.45555 -0.01168 -0.45069 -0.01168 -0.44201 -0.01654 C -0.43333 -0.0214 -0.41753 -0.03483 -0.41059 -0.04015 C -0.40364 -0.04548 -0.40729 -0.04224 -0.39982 -0.04918 C -0.39236 -0.05613 -0.37257 -0.07557 -0.36545 -0.08251 " pathEditMode="fixed" rAng="0" ptsTypes="aaaaaaaa">
                                      <p:cBhvr>
                                        <p:cTn id="96" dur="70" fill="hold"/>
                                        <p:tgtEl>
                                          <p:spTgt spid="37"/>
                                        </p:tgtEl>
                                        <p:attrNameLst>
                                          <p:attrName>ppt_x</p:attrName>
                                          <p:attrName>ppt_y</p:attrName>
                                        </p:attrNameLst>
                                      </p:cBhvr>
                                      <p:rCtr x="7200" y="-900"/>
                                    </p:animMotion>
                                  </p:childTnLst>
                                </p:cTn>
                              </p:par>
                              <p:par>
                                <p:cTn id="97" presetID="22" presetClass="entr" presetSubtype="8" fill="hold" nodeType="with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wipe(left)">
                                      <p:cBhvr>
                                        <p:cTn id="99" dur="70"/>
                                        <p:tgtEl>
                                          <p:spTgt spid="30"/>
                                        </p:tgtEl>
                                      </p:cBhvr>
                                    </p:animEffect>
                                  </p:childTnLst>
                                </p:cTn>
                              </p:par>
                            </p:childTnLst>
                          </p:cTn>
                        </p:par>
                        <p:par>
                          <p:cTn id="100" fill="hold" nodeType="afterGroup">
                            <p:stCondLst>
                              <p:cond delay="1190"/>
                            </p:stCondLst>
                            <p:childTnLst>
                              <p:par>
                                <p:cTn id="101" presetID="0" presetClass="path" presetSubtype="0" accel="50000" decel="50000" fill="hold" nodeType="afterEffect">
                                  <p:stCondLst>
                                    <p:cond delay="0"/>
                                  </p:stCondLst>
                                  <p:childTnLst>
                                    <p:animMotion origin="layout" path="M -0.36337 -0.08113 C -0.36337 -0.08089 -0.37864 -0.05636 -0.39375 -0.03159 " pathEditMode="fixed" rAng="0" ptsTypes="aA">
                                      <p:cBhvr>
                                        <p:cTn id="102" dur="70" fill="hold"/>
                                        <p:tgtEl>
                                          <p:spTgt spid="37"/>
                                        </p:tgtEl>
                                        <p:attrNameLst>
                                          <p:attrName>ppt_x</p:attrName>
                                          <p:attrName>ppt_y</p:attrName>
                                        </p:attrNameLst>
                                      </p:cBhvr>
                                      <p:rCtr x="-1500" y="2500"/>
                                    </p:animMotion>
                                  </p:childTnLst>
                                </p:cTn>
                              </p:par>
                              <p:par>
                                <p:cTn id="103" presetID="22" presetClass="entr" presetSubtype="1" fill="hold" nodeType="withEffect">
                                  <p:stCondLst>
                                    <p:cond delay="0"/>
                                  </p:stCondLst>
                                  <p:childTnLst>
                                    <p:set>
                                      <p:cBhvr>
                                        <p:cTn id="104" dur="1" fill="hold">
                                          <p:stCondLst>
                                            <p:cond delay="0"/>
                                          </p:stCondLst>
                                        </p:cTn>
                                        <p:tgtEl>
                                          <p:spTgt spid="31"/>
                                        </p:tgtEl>
                                        <p:attrNameLst>
                                          <p:attrName>style.visibility</p:attrName>
                                        </p:attrNameLst>
                                      </p:cBhvr>
                                      <p:to>
                                        <p:strVal val="visible"/>
                                      </p:to>
                                    </p:set>
                                    <p:animEffect transition="in" filter="wipe(up)">
                                      <p:cBhvr>
                                        <p:cTn id="105" dur="70"/>
                                        <p:tgtEl>
                                          <p:spTgt spid="31"/>
                                        </p:tgtEl>
                                      </p:cBhvr>
                                    </p:animEffect>
                                  </p:childTnLst>
                                </p:cTn>
                              </p:par>
                            </p:childTnLst>
                          </p:cTn>
                        </p:par>
                        <p:par>
                          <p:cTn id="106" fill="hold" nodeType="afterGroup">
                            <p:stCondLst>
                              <p:cond delay="1260"/>
                            </p:stCondLst>
                            <p:childTnLst>
                              <p:par>
                                <p:cTn id="107" presetID="0" presetClass="path" presetSubtype="0" accel="50000" decel="50000" fill="hold" nodeType="afterEffect">
                                  <p:stCondLst>
                                    <p:cond delay="0"/>
                                  </p:stCondLst>
                                  <p:childTnLst>
                                    <p:animMotion origin="layout" path="M -0.39375 -0.03159 C -0.38733 -0.03992 -0.3809 -0.04803 -0.37413 -0.0552 C -0.36736 -0.06238 -0.35764 -0.07117 -0.35261 -0.07488 C -0.34757 -0.07858 -0.34583 -0.07742 -0.34375 -0.07742 " pathEditMode="fixed" ptsTypes="aaaA">
                                      <p:cBhvr>
                                        <p:cTn id="108" dur="70" fill="hold"/>
                                        <p:tgtEl>
                                          <p:spTgt spid="37"/>
                                        </p:tgtEl>
                                        <p:attrNameLst>
                                          <p:attrName>ppt_x</p:attrName>
                                          <p:attrName>ppt_y</p:attrName>
                                        </p:attrNameLst>
                                      </p:cBhvr>
                                    </p:animMotion>
                                  </p:childTnLst>
                                </p:cTn>
                              </p:par>
                              <p:par>
                                <p:cTn id="109" presetID="22" presetClass="entr" presetSubtype="8" fill="hold" nodeType="withEffect">
                                  <p:stCondLst>
                                    <p:cond delay="0"/>
                                  </p:stCondLst>
                                  <p:childTnLst>
                                    <p:set>
                                      <p:cBhvr>
                                        <p:cTn id="110" dur="1" fill="hold">
                                          <p:stCondLst>
                                            <p:cond delay="0"/>
                                          </p:stCondLst>
                                        </p:cTn>
                                        <p:tgtEl>
                                          <p:spTgt spid="33"/>
                                        </p:tgtEl>
                                        <p:attrNameLst>
                                          <p:attrName>style.visibility</p:attrName>
                                        </p:attrNameLst>
                                      </p:cBhvr>
                                      <p:to>
                                        <p:strVal val="visible"/>
                                      </p:to>
                                    </p:set>
                                    <p:animEffect transition="in" filter="wipe(left)">
                                      <p:cBhvr>
                                        <p:cTn id="111" dur="70"/>
                                        <p:tgtEl>
                                          <p:spTgt spid="33"/>
                                        </p:tgtEl>
                                      </p:cBhvr>
                                    </p:animEffect>
                                  </p:childTnLst>
                                </p:cTn>
                              </p:par>
                            </p:childTnLst>
                          </p:cTn>
                        </p:par>
                        <p:par>
                          <p:cTn id="112" fill="hold" nodeType="afterGroup">
                            <p:stCondLst>
                              <p:cond delay="1330"/>
                            </p:stCondLst>
                            <p:childTnLst>
                              <p:par>
                                <p:cTn id="113" presetID="0" presetClass="path" presetSubtype="0" accel="50000" decel="50000" fill="hold" nodeType="afterEffect">
                                  <p:stCondLst>
                                    <p:cond delay="0"/>
                                  </p:stCondLst>
                                  <p:childTnLst>
                                    <p:animMotion origin="layout" path="M -0.34427 -0.07673 C -0.34462 -0.07326 -0.34479 -0.06955 -0.34826 -0.06353 C -0.35173 -0.05751 -0.36232 -0.04594 -0.36493 -0.04015 C -0.36753 -0.03437 -0.36441 -0.02997 -0.36389 -0.02835 " pathEditMode="fixed" rAng="0" ptsTypes="aaaA">
                                      <p:cBhvr>
                                        <p:cTn id="114" dur="70" fill="hold"/>
                                        <p:tgtEl>
                                          <p:spTgt spid="37"/>
                                        </p:tgtEl>
                                        <p:attrNameLst>
                                          <p:attrName>ppt_x</p:attrName>
                                          <p:attrName>ppt_y</p:attrName>
                                        </p:attrNameLst>
                                      </p:cBhvr>
                                      <p:rCtr x="-1200" y="2400"/>
                                    </p:animMotion>
                                  </p:childTnLst>
                                </p:cTn>
                              </p:par>
                              <p:par>
                                <p:cTn id="115" presetID="22" presetClass="entr" presetSubtype="1" fill="hold" nodeType="withEffect">
                                  <p:stCondLst>
                                    <p:cond delay="0"/>
                                  </p:stCondLst>
                                  <p:childTnLst>
                                    <p:set>
                                      <p:cBhvr>
                                        <p:cTn id="116" dur="1" fill="hold">
                                          <p:stCondLst>
                                            <p:cond delay="0"/>
                                          </p:stCondLst>
                                        </p:cTn>
                                        <p:tgtEl>
                                          <p:spTgt spid="34"/>
                                        </p:tgtEl>
                                        <p:attrNameLst>
                                          <p:attrName>style.visibility</p:attrName>
                                        </p:attrNameLst>
                                      </p:cBhvr>
                                      <p:to>
                                        <p:strVal val="visible"/>
                                      </p:to>
                                    </p:set>
                                    <p:animEffect transition="in" filter="wipe(up)">
                                      <p:cBhvr>
                                        <p:cTn id="117" dur="70"/>
                                        <p:tgtEl>
                                          <p:spTgt spid="34"/>
                                        </p:tgtEl>
                                      </p:cBhvr>
                                    </p:animEffect>
                                  </p:childTnLst>
                                </p:cTn>
                              </p:par>
                            </p:childTnLst>
                          </p:cTn>
                        </p:par>
                        <p:par>
                          <p:cTn id="118" fill="hold" nodeType="afterGroup">
                            <p:stCondLst>
                              <p:cond delay="1400"/>
                            </p:stCondLst>
                            <p:childTnLst>
                              <p:par>
                                <p:cTn id="119" presetID="22" presetClass="entr" presetSubtype="8" fill="hold" nodeType="afterEffect">
                                  <p:stCondLst>
                                    <p:cond delay="0"/>
                                  </p:stCondLst>
                                  <p:childTnLst>
                                    <p:set>
                                      <p:cBhvr>
                                        <p:cTn id="120" dur="1" fill="hold">
                                          <p:stCondLst>
                                            <p:cond delay="0"/>
                                          </p:stCondLst>
                                        </p:cTn>
                                        <p:tgtEl>
                                          <p:spTgt spid="35"/>
                                        </p:tgtEl>
                                        <p:attrNameLst>
                                          <p:attrName>style.visibility</p:attrName>
                                        </p:attrNameLst>
                                      </p:cBhvr>
                                      <p:to>
                                        <p:strVal val="visible"/>
                                      </p:to>
                                    </p:set>
                                    <p:animEffect transition="in" filter="wipe(left)">
                                      <p:cBhvr>
                                        <p:cTn id="121" dur="70"/>
                                        <p:tgtEl>
                                          <p:spTgt spid="35"/>
                                        </p:tgtEl>
                                      </p:cBhvr>
                                    </p:animEffect>
                                  </p:childTnLst>
                                </p:cTn>
                              </p:par>
                              <p:par>
                                <p:cTn id="122" presetID="0" presetClass="path" presetSubtype="0" accel="50000" decel="50000" fill="hold" nodeType="withEffect">
                                  <p:stCondLst>
                                    <p:cond delay="0"/>
                                  </p:stCondLst>
                                  <p:childTnLst>
                                    <p:animMotion origin="layout" path="M -0.36388 -0.02834 C -0.36076 -0.02695 -0.35746 -0.02556 -0.35312 -0.02834 C -0.34878 -0.03112 -0.34444 -0.03829 -0.3375 -0.04547 C -0.33055 -0.05265 -0.31753 -0.06584 -0.31093 -0.07163 C -0.30434 -0.07742 -0.30173 -0.07904 -0.29826 -0.0795 C -0.29479 -0.07996 -0.29184 -0.0751 -0.29045 -0.07417 " pathEditMode="fixed" rAng="0" ptsTypes="aaaaaA">
                                      <p:cBhvr>
                                        <p:cTn id="123" dur="70" fill="hold"/>
                                        <p:tgtEl>
                                          <p:spTgt spid="37"/>
                                        </p:tgtEl>
                                        <p:attrNameLst>
                                          <p:attrName>ppt_x</p:attrName>
                                          <p:attrName>ppt_y</p:attrName>
                                        </p:attrNameLst>
                                      </p:cBhvr>
                                      <p:rCtr x="3700" y="-2500"/>
                                    </p:animMotion>
                                  </p:childTnLst>
                                </p:cTn>
                              </p:par>
                            </p:childTnLst>
                          </p:cTn>
                        </p:par>
                        <p:par>
                          <p:cTn id="124" fill="hold" nodeType="afterGroup">
                            <p:stCondLst>
                              <p:cond delay="1470"/>
                            </p:stCondLst>
                            <p:childTnLst>
                              <p:par>
                                <p:cTn id="125" presetID="22" presetClass="entr" presetSubtype="1" fill="hold" nodeType="afterEffect">
                                  <p:stCondLst>
                                    <p:cond delay="0"/>
                                  </p:stCondLst>
                                  <p:childTnLst>
                                    <p:set>
                                      <p:cBhvr>
                                        <p:cTn id="126" dur="1" fill="hold">
                                          <p:stCondLst>
                                            <p:cond delay="0"/>
                                          </p:stCondLst>
                                        </p:cTn>
                                        <p:tgtEl>
                                          <p:spTgt spid="36"/>
                                        </p:tgtEl>
                                        <p:attrNameLst>
                                          <p:attrName>style.visibility</p:attrName>
                                        </p:attrNameLst>
                                      </p:cBhvr>
                                      <p:to>
                                        <p:strVal val="visible"/>
                                      </p:to>
                                    </p:set>
                                    <p:animEffect transition="in" filter="wipe(up)">
                                      <p:cBhvr>
                                        <p:cTn id="127" dur="70"/>
                                        <p:tgtEl>
                                          <p:spTgt spid="36"/>
                                        </p:tgtEl>
                                      </p:cBhvr>
                                    </p:animEffect>
                                  </p:childTnLst>
                                </p:cTn>
                              </p:par>
                              <p:par>
                                <p:cTn id="128" presetID="0" presetClass="path" presetSubtype="0" accel="50000" decel="50000" fill="hold" nodeType="withEffect">
                                  <p:stCondLst>
                                    <p:cond delay="0"/>
                                  </p:stCondLst>
                                  <p:childTnLst>
                                    <p:animMotion origin="layout" path="M -0.29045 -0.07418 C -0.2941 -0.07557 -0.29757 -0.07696 -0.30122 -0.07557 C -0.30486 -0.07418 -0.30816 -0.07001 -0.31198 -0.06631 C -0.3158 -0.0626 -0.32153 -0.05774 -0.32379 -0.05335 C -0.32604 -0.04895 -0.32552 -0.04385 -0.3257 -0.04015 C -0.32587 -0.03645 -0.32483 -0.03251 -0.32465 -0.03112 " pathEditMode="fixed" ptsTypes="aaaaaA">
                                      <p:cBhvr>
                                        <p:cTn id="129" dur="70" fill="hold"/>
                                        <p:tgtEl>
                                          <p:spTgt spid="37"/>
                                        </p:tgtEl>
                                        <p:attrNameLst>
                                          <p:attrName>ppt_x</p:attrName>
                                          <p:attrName>ppt_y</p:attrName>
                                        </p:attrNameLst>
                                      </p:cBhvr>
                                    </p:animMotion>
                                  </p:childTnLst>
                                </p:cTn>
                              </p:par>
                            </p:childTnLst>
                          </p:cTn>
                        </p:par>
                        <p:par>
                          <p:cTn id="130" fill="hold" nodeType="afterGroup">
                            <p:stCondLst>
                              <p:cond delay="1540"/>
                            </p:stCondLst>
                            <p:childTnLst>
                              <p:par>
                                <p:cTn id="131" presetID="22" presetClass="entr" presetSubtype="4" fill="hold" nodeType="afterEffect">
                                  <p:stCondLst>
                                    <p:cond delay="0"/>
                                  </p:stCondLst>
                                  <p:childTnLst>
                                    <p:set>
                                      <p:cBhvr>
                                        <p:cTn id="132" dur="1" fill="hold">
                                          <p:stCondLst>
                                            <p:cond delay="0"/>
                                          </p:stCondLst>
                                        </p:cTn>
                                        <p:tgtEl>
                                          <p:spTgt spid="42"/>
                                        </p:tgtEl>
                                        <p:attrNameLst>
                                          <p:attrName>style.visibility</p:attrName>
                                        </p:attrNameLst>
                                      </p:cBhvr>
                                      <p:to>
                                        <p:strVal val="visible"/>
                                      </p:to>
                                    </p:set>
                                    <p:animEffect transition="in" filter="wipe(down)">
                                      <p:cBhvr>
                                        <p:cTn id="133" dur="70"/>
                                        <p:tgtEl>
                                          <p:spTgt spid="42"/>
                                        </p:tgtEl>
                                      </p:cBhvr>
                                    </p:animEffect>
                                  </p:childTnLst>
                                </p:cTn>
                              </p:par>
                              <p:par>
                                <p:cTn id="134" presetID="0" presetClass="path" presetSubtype="0" accel="50000" decel="50000" fill="hold" nodeType="withEffect">
                                  <p:stCondLst>
                                    <p:cond delay="0"/>
                                  </p:stCondLst>
                                  <p:childTnLst>
                                    <p:animMotion origin="layout" path="M -0.32466 -0.03113 C -0.32118 -0.0339 -0.31771 -0.03668 -0.31389 -0.04038 C -0.31007 -0.04409 -0.30677 -0.04548 -0.30122 -0.05335 C -0.29566 -0.06122 -0.28768 -0.0758 -0.28056 -0.08738 C -0.27344 -0.09895 -0.26597 -0.11284 -0.25903 -0.12279 C -0.25209 -0.13275 -0.24341 -0.14293 -0.23941 -0.14756 " pathEditMode="fixed" ptsTypes="aaaaaA">
                                      <p:cBhvr>
                                        <p:cTn id="135" dur="70" fill="hold"/>
                                        <p:tgtEl>
                                          <p:spTgt spid="37"/>
                                        </p:tgtEl>
                                        <p:attrNameLst>
                                          <p:attrName>ppt_x</p:attrName>
                                          <p:attrName>ppt_y</p:attrName>
                                        </p:attrNameLst>
                                      </p:cBhvr>
                                    </p:animMotion>
                                  </p:childTnLst>
                                </p:cTn>
                              </p:par>
                            </p:childTnLst>
                          </p:cTn>
                        </p:par>
                        <p:par>
                          <p:cTn id="136" fill="hold" nodeType="afterGroup">
                            <p:stCondLst>
                              <p:cond delay="1610"/>
                            </p:stCondLst>
                            <p:childTnLst>
                              <p:par>
                                <p:cTn id="137" presetID="22" presetClass="entr" presetSubtype="1" fill="hold" nodeType="afterEffect">
                                  <p:stCondLst>
                                    <p:cond delay="0"/>
                                  </p:stCondLst>
                                  <p:childTnLst>
                                    <p:set>
                                      <p:cBhvr>
                                        <p:cTn id="138" dur="1" fill="hold">
                                          <p:stCondLst>
                                            <p:cond delay="0"/>
                                          </p:stCondLst>
                                        </p:cTn>
                                        <p:tgtEl>
                                          <p:spTgt spid="43"/>
                                        </p:tgtEl>
                                        <p:attrNameLst>
                                          <p:attrName>style.visibility</p:attrName>
                                        </p:attrNameLst>
                                      </p:cBhvr>
                                      <p:to>
                                        <p:strVal val="visible"/>
                                      </p:to>
                                    </p:set>
                                    <p:animEffect transition="in" filter="wipe(up)">
                                      <p:cBhvr>
                                        <p:cTn id="139" dur="70"/>
                                        <p:tgtEl>
                                          <p:spTgt spid="43"/>
                                        </p:tgtEl>
                                      </p:cBhvr>
                                    </p:animEffect>
                                  </p:childTnLst>
                                </p:cTn>
                              </p:par>
                              <p:par>
                                <p:cTn id="140" presetID="0" presetClass="path" presetSubtype="0" accel="50000" decel="50000" fill="hold" nodeType="withEffect">
                                  <p:stCondLst>
                                    <p:cond delay="0"/>
                                  </p:stCondLst>
                                  <p:childTnLst>
                                    <p:animMotion origin="layout" path="M -0.23628 -0.14756 C -0.23889 -0.14409 -0.24687 -0.13367 -0.25173 -0.12626 C -0.2566 -0.11886 -0.2566 -0.11839 -0.2658 -0.10312 C -0.275 -0.08784 -0.30191 -0.0464 -0.30694 -0.0339 C -0.31198 -0.0214 -0.29774 -0.02951 -0.29618 -0.02858 " pathEditMode="fixed" rAng="0" ptsTypes="aaaaa">
                                      <p:cBhvr>
                                        <p:cTn id="141" dur="70" fill="hold"/>
                                        <p:tgtEl>
                                          <p:spTgt spid="37"/>
                                        </p:tgtEl>
                                        <p:attrNameLst>
                                          <p:attrName>ppt_x</p:attrName>
                                          <p:attrName>ppt_y</p:attrName>
                                        </p:attrNameLst>
                                      </p:cBhvr>
                                      <p:rCtr x="-3800" y="6300"/>
                                    </p:animMotion>
                                  </p:childTnLst>
                                </p:cTn>
                              </p:par>
                            </p:childTnLst>
                          </p:cTn>
                        </p:par>
                        <p:par>
                          <p:cTn id="142" fill="hold" nodeType="afterGroup">
                            <p:stCondLst>
                              <p:cond delay="1680"/>
                            </p:stCondLst>
                            <p:childTnLst>
                              <p:par>
                                <p:cTn id="143" presetID="0" presetClass="path" presetSubtype="0" accel="50000" decel="50000" fill="hold" nodeType="afterEffect">
                                  <p:stCondLst>
                                    <p:cond delay="0"/>
                                  </p:stCondLst>
                                  <p:childTnLst>
                                    <p:animMotion origin="layout" path="M -0.29618 -0.02858 C -0.28611 -0.03205 -0.26701 -0.02904 -0.23524 -0.04918 C -0.20347 -0.06932 -0.14826 -0.11816 -0.10503 -0.15011 C -0.0618 -0.18205 -0.00225 -0.22233 0.02466 -0.24131 " pathEditMode="fixed" rAng="0" ptsTypes="aaaa">
                                      <p:cBhvr>
                                        <p:cTn id="144" dur="70" fill="hold"/>
                                        <p:tgtEl>
                                          <p:spTgt spid="37"/>
                                        </p:tgtEl>
                                        <p:attrNameLst>
                                          <p:attrName>ppt_x</p:attrName>
                                          <p:attrName>ppt_y</p:attrName>
                                        </p:attrNameLst>
                                      </p:cBhvr>
                                      <p:rCtr x="16000" y="-106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组合 1"/>
          <p:cNvGrpSpPr>
            <a:grpSpLocks/>
          </p:cNvGrpSpPr>
          <p:nvPr/>
        </p:nvGrpSpPr>
        <p:grpSpPr bwMode="auto">
          <a:xfrm>
            <a:off x="2012950" y="5524500"/>
            <a:ext cx="7975600" cy="1333500"/>
            <a:chOff x="971550" y="4156075"/>
            <a:chExt cx="7200900" cy="1008063"/>
          </a:xfrm>
          <a:solidFill>
            <a:srgbClr val="FA4453"/>
          </a:solidFill>
        </p:grpSpPr>
        <p:sp>
          <p:nvSpPr>
            <p:cNvPr id="7174" name="流程图: 合并 38"/>
            <p:cNvSpPr>
              <a:spLocks noChangeArrowheads="1"/>
            </p:cNvSpPr>
            <p:nvPr/>
          </p:nvSpPr>
          <p:spPr bwMode="auto">
            <a:xfrm rot="10800000">
              <a:off x="971550" y="4156075"/>
              <a:ext cx="7200900" cy="1008063"/>
            </a:xfrm>
            <a:prstGeom prst="flowChartMerge">
              <a:avLst/>
            </a:prstGeom>
            <a:grpFill/>
            <a:ln>
              <a:noFill/>
            </a:ln>
            <a:extLst>
              <a:ext uri="{91240B29-F687-4F45-9708-019B960494DF}">
                <a14:hiddenLine xmlns:a14="http://schemas.microsoft.com/office/drawing/2010/main" w="9525">
                  <a:solidFill>
                    <a:srgbClr val="395E8A"/>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7175" name="流程图: 合并 40"/>
            <p:cNvSpPr>
              <a:spLocks noChangeArrowheads="1"/>
            </p:cNvSpPr>
            <p:nvPr/>
          </p:nvSpPr>
          <p:spPr bwMode="auto">
            <a:xfrm rot="10800000">
              <a:off x="1187450" y="4227513"/>
              <a:ext cx="6769100" cy="936625"/>
            </a:xfrm>
            <a:prstGeom prst="flowChartMerge">
              <a:avLst/>
            </a:prstGeom>
            <a:grpFill/>
            <a:ln w="6350">
              <a:solidFill>
                <a:srgbClr val="7F7F7F"/>
              </a:solidFill>
              <a:prstDash val="sysDash"/>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000000"/>
                </a:solidFill>
                <a:latin typeface="宋体" panose="02010600030101010101" pitchFamily="2" charset="-122"/>
                <a:sym typeface="宋体" panose="02010600030101010101" pitchFamily="2" charset="-122"/>
              </a:endParaRPr>
            </a:p>
          </p:txBody>
        </p:sp>
        <p:sp>
          <p:nvSpPr>
            <p:cNvPr id="7176" name="TextBox 41"/>
            <p:cNvSpPr>
              <a:spLocks noChangeArrowheads="1"/>
            </p:cNvSpPr>
            <p:nvPr/>
          </p:nvSpPr>
          <p:spPr bwMode="auto">
            <a:xfrm>
              <a:off x="4149947" y="4396618"/>
              <a:ext cx="844103" cy="7675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6000" b="1" dirty="0" smtClean="0">
                  <a:solidFill>
                    <a:schemeClr val="bg1"/>
                  </a:solidFill>
                  <a:latin typeface="BatangChe" pitchFamily="1" charset="-127"/>
                  <a:ea typeface="BatangChe" pitchFamily="1" charset="-127"/>
                  <a:sym typeface="BatangChe" pitchFamily="1" charset="-127"/>
                </a:rPr>
                <a:t>1</a:t>
              </a:r>
              <a:endParaRPr lang="zh-CN" altLang="en-US" sz="6000" b="1" dirty="0">
                <a:solidFill>
                  <a:schemeClr val="bg1"/>
                </a:solidFill>
                <a:latin typeface="BatangChe" pitchFamily="1" charset="-127"/>
                <a:ea typeface="BatangChe" pitchFamily="1" charset="-127"/>
                <a:sym typeface="BatangChe" pitchFamily="1" charset="-127"/>
              </a:endParaRPr>
            </a:p>
          </p:txBody>
        </p:sp>
      </p:grpSp>
      <p:grpSp>
        <p:nvGrpSpPr>
          <p:cNvPr id="7171" name="组合 2"/>
          <p:cNvGrpSpPr>
            <a:grpSpLocks/>
          </p:cNvGrpSpPr>
          <p:nvPr/>
        </p:nvGrpSpPr>
        <p:grpSpPr bwMode="auto">
          <a:xfrm>
            <a:off x="0" y="0"/>
            <a:ext cx="1547813" cy="534988"/>
            <a:chOff x="-106363" y="-20638"/>
            <a:chExt cx="1006476" cy="347663"/>
          </a:xfrm>
          <a:solidFill>
            <a:srgbClr val="FA4453"/>
          </a:solidFill>
        </p:grpSpPr>
        <p:sp>
          <p:nvSpPr>
            <p:cNvPr id="7172" name="流程图: 合并 53"/>
            <p:cNvSpPr>
              <a:spLocks noChangeArrowheads="1"/>
            </p:cNvSpPr>
            <p:nvPr/>
          </p:nvSpPr>
          <p:spPr bwMode="auto">
            <a:xfrm>
              <a:off x="-106363" y="-20638"/>
              <a:ext cx="1006476" cy="347663"/>
            </a:xfrm>
            <a:prstGeom prst="flowChartMerge">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7173" name="流程图: 合并 54"/>
            <p:cNvSpPr>
              <a:spLocks noChangeArrowheads="1"/>
            </p:cNvSpPr>
            <p:nvPr/>
          </p:nvSpPr>
          <p:spPr bwMode="auto">
            <a:xfrm>
              <a:off x="0" y="-20638"/>
              <a:ext cx="755650" cy="288926"/>
            </a:xfrm>
            <a:prstGeom prst="flowChartMerge">
              <a:avLst/>
            </a:prstGeom>
            <a:grpFill/>
            <a:ln w="6350">
              <a:solidFill>
                <a:srgbClr val="7F7F7F"/>
              </a:solidFill>
              <a:prstDash val="sysDot"/>
              <a:bevel/>
              <a:headEnd/>
              <a:tailEnd/>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endParaRPr lang="zh-CN" altLang="zh-CN">
                <a:solidFill>
                  <a:srgbClr val="000000"/>
                </a:solidFill>
                <a:latin typeface="宋体" panose="02010600030101010101" pitchFamily="2" charset="-122"/>
                <a:sym typeface="宋体" panose="02010600030101010101" pitchFamily="2" charset="-122"/>
              </a:endParaRPr>
            </a:p>
          </p:txBody>
        </p:sp>
      </p:grpSp>
      <p:grpSp>
        <p:nvGrpSpPr>
          <p:cNvPr id="2" name="组合 8"/>
          <p:cNvGrpSpPr>
            <a:grpSpLocks/>
          </p:cNvGrpSpPr>
          <p:nvPr/>
        </p:nvGrpSpPr>
        <p:grpSpPr bwMode="auto">
          <a:xfrm>
            <a:off x="4677852" y="2271194"/>
            <a:ext cx="4140199" cy="725487"/>
            <a:chOff x="3284033" y="2260555"/>
            <a:chExt cx="4262478" cy="699547"/>
          </a:xfrm>
        </p:grpSpPr>
        <p:sp>
          <p:nvSpPr>
            <p:cNvPr id="10" name="AutoShape 4"/>
            <p:cNvSpPr>
              <a:spLocks noChangeArrowheads="1"/>
            </p:cNvSpPr>
            <p:nvPr/>
          </p:nvSpPr>
          <p:spPr bwMode="gray">
            <a:xfrm>
              <a:off x="3284033" y="2260555"/>
              <a:ext cx="4262478" cy="699547"/>
            </a:xfrm>
            <a:prstGeom prst="roundRect">
              <a:avLst>
                <a:gd name="adj" fmla="val 10889"/>
              </a:avLst>
            </a:prstGeom>
            <a:noFill/>
            <a:ln>
              <a:noFill/>
              <a:headEnd/>
              <a:tailEnd/>
            </a:ln>
          </p:spPr>
          <p:style>
            <a:lnRef idx="2">
              <a:schemeClr val="accent1"/>
            </a:lnRef>
            <a:fillRef idx="1">
              <a:schemeClr val="lt1"/>
            </a:fillRef>
            <a:effectRef idx="0">
              <a:schemeClr val="accent1"/>
            </a:effectRef>
            <a:fontRef idx="minor">
              <a:schemeClr val="dk1"/>
            </a:fontRef>
          </p:style>
          <p:txBody>
            <a:bodyPr wrap="none" anchor="ctr"/>
            <a:lstStyle/>
            <a:p>
              <a:pPr eaLnBrk="1" fontAlgn="auto" hangingPunct="1">
                <a:spcBef>
                  <a:spcPts val="0"/>
                </a:spcBef>
                <a:spcAft>
                  <a:spcPts val="0"/>
                </a:spcAft>
                <a:defRPr/>
              </a:pPr>
              <a:endParaRPr lang="zh-CN" altLang="en-US" sz="1600" b="1">
                <a:ln w="22225">
                  <a:solidFill>
                    <a:schemeClr val="bg1"/>
                  </a:solidFill>
                  <a:prstDash val="solid"/>
                </a:ln>
                <a:solidFill>
                  <a:schemeClr val="bg1"/>
                </a:solidFill>
              </a:endParaRPr>
            </a:p>
          </p:txBody>
        </p:sp>
        <p:sp>
          <p:nvSpPr>
            <p:cNvPr id="11" name="AutoShape 6"/>
            <p:cNvSpPr>
              <a:spLocks noChangeArrowheads="1"/>
            </p:cNvSpPr>
            <p:nvPr/>
          </p:nvSpPr>
          <p:spPr bwMode="gray">
            <a:xfrm>
              <a:off x="3344507" y="2309539"/>
              <a:ext cx="1077764" cy="556515"/>
            </a:xfrm>
            <a:prstGeom prst="roundRect">
              <a:avLst>
                <a:gd name="adj" fmla="val 11921"/>
              </a:avLst>
            </a:prstGeom>
            <a:solidFill>
              <a:srgbClr val="FA4453"/>
            </a:solidFill>
            <a:ln>
              <a:solidFill>
                <a:srgbClr val="FA4453"/>
              </a:solidFill>
              <a:headEnd/>
              <a:tailEnd/>
            </a:ln>
            <a:extLst/>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eaLnBrk="1" fontAlgn="auto" hangingPunct="1">
                <a:spcBef>
                  <a:spcPts val="0"/>
                </a:spcBef>
                <a:spcAft>
                  <a:spcPts val="0"/>
                </a:spcAft>
                <a:defRPr/>
              </a:pPr>
              <a:endParaRPr lang="zh-CN" altLang="en-US" sz="1600">
                <a:solidFill>
                  <a:srgbClr val="409130"/>
                </a:solidFill>
              </a:endParaRPr>
            </a:p>
          </p:txBody>
        </p:sp>
        <p:sp>
          <p:nvSpPr>
            <p:cNvPr id="12" name="Text Box 8"/>
            <p:cNvSpPr txBox="1">
              <a:spLocks noChangeArrowheads="1"/>
            </p:cNvSpPr>
            <p:nvPr/>
          </p:nvSpPr>
          <p:spPr bwMode="gray">
            <a:xfrm>
              <a:off x="3713654" y="2320253"/>
              <a:ext cx="350204" cy="4451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fontAlgn="auto">
                <a:spcBef>
                  <a:spcPts val="0"/>
                </a:spcBef>
                <a:spcAft>
                  <a:spcPts val="0"/>
                </a:spcAft>
                <a:defRPr/>
              </a:pPr>
              <a:r>
                <a:rPr lang="en-US" altLang="zh-CN" sz="2400" dirty="0" smtClean="0">
                  <a:solidFill>
                    <a:srgbClr val="FFFFFF"/>
                  </a:solidFill>
                  <a:effectLst>
                    <a:outerShdw blurRad="38100" dist="38100" dir="2700000" algn="tl">
                      <a:srgbClr val="C0C0C0"/>
                    </a:outerShdw>
                  </a:effectLst>
                  <a:latin typeface="+mn-lt"/>
                  <a:ea typeface="+mn-ea"/>
                </a:rPr>
                <a:t>1</a:t>
              </a:r>
              <a:endParaRPr lang="en-US" altLang="zh-CN" sz="2400" dirty="0">
                <a:solidFill>
                  <a:srgbClr val="FFFFFF"/>
                </a:solidFill>
                <a:effectLst>
                  <a:outerShdw blurRad="38100" dist="38100" dir="2700000" algn="tl">
                    <a:srgbClr val="C0C0C0"/>
                  </a:outerShdw>
                </a:effectLst>
                <a:latin typeface="+mn-lt"/>
                <a:ea typeface="+mn-ea"/>
              </a:endParaRPr>
            </a:p>
          </p:txBody>
        </p:sp>
        <p:sp>
          <p:nvSpPr>
            <p:cNvPr id="3" name="文本框 2"/>
            <p:cNvSpPr txBox="1">
              <a:spLocks noChangeArrowheads="1"/>
            </p:cNvSpPr>
            <p:nvPr/>
          </p:nvSpPr>
          <p:spPr bwMode="auto">
            <a:xfrm>
              <a:off x="4674670" y="2302187"/>
              <a:ext cx="1413689" cy="56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b="1" dirty="0">
                  <a:solidFill>
                    <a:srgbClr val="FA4453"/>
                  </a:solidFill>
                  <a:latin typeface="微软雅黑" panose="020B0503020204020204" pitchFamily="34" charset="-122"/>
                  <a:ea typeface="微软雅黑" panose="020B0503020204020204" pitchFamily="34" charset="-122"/>
                </a:rPr>
                <a:t>概述</a:t>
              </a:r>
            </a:p>
          </p:txBody>
        </p:sp>
      </p:grpSp>
    </p:spTree>
    <p:extLst>
      <p:ext uri="{BB962C8B-B14F-4D97-AF65-F5344CB8AC3E}">
        <p14:creationId xmlns:p14="http://schemas.microsoft.com/office/powerpoint/2010/main" val="1257779009"/>
      </p:ext>
    </p:extLst>
  </p:cSld>
  <p:clrMapOvr>
    <a:masterClrMapping/>
  </p:clrMapOvr>
  <p:transition>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sp>
        <p:nvSpPr>
          <p:cNvPr id="12" name="TextBox 37"/>
          <p:cNvSpPr txBox="1">
            <a:spLocks noChangeArrowheads="1"/>
          </p:cNvSpPr>
          <p:nvPr/>
        </p:nvSpPr>
        <p:spPr bwMode="auto">
          <a:xfrm>
            <a:off x="1533267" y="815839"/>
            <a:ext cx="210354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b="1" dirty="0">
                <a:solidFill>
                  <a:srgbClr val="1F497D"/>
                </a:solidFill>
                <a:latin typeface="微软雅黑" panose="020B0503020204020204" pitchFamily="34" charset="-122"/>
                <a:ea typeface="微软雅黑" panose="020B0503020204020204" pitchFamily="34" charset="-122"/>
              </a:rPr>
              <a:t>概述</a:t>
            </a:r>
          </a:p>
        </p:txBody>
      </p:sp>
      <p:grpSp>
        <p:nvGrpSpPr>
          <p:cNvPr id="2" name="组合 1"/>
          <p:cNvGrpSpPr/>
          <p:nvPr/>
        </p:nvGrpSpPr>
        <p:grpSpPr>
          <a:xfrm>
            <a:off x="1108869" y="1622378"/>
            <a:ext cx="2780551" cy="461665"/>
            <a:chOff x="1108869" y="1622378"/>
            <a:chExt cx="2780551" cy="461665"/>
          </a:xfrm>
        </p:grpSpPr>
        <p:sp>
          <p:nvSpPr>
            <p:cNvPr id="14" name="Text Box 2"/>
            <p:cNvSpPr txBox="1">
              <a:spLocks noChangeArrowheads="1"/>
            </p:cNvSpPr>
            <p:nvPr/>
          </p:nvSpPr>
          <p:spPr bwMode="auto">
            <a:xfrm>
              <a:off x="1533269" y="1622378"/>
              <a:ext cx="2356151"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smtClean="0">
                  <a:solidFill>
                    <a:srgbClr val="1F497D"/>
                  </a:solidFill>
                  <a:latin typeface="微软雅黑" panose="020B0503020204020204" pitchFamily="34" charset="-122"/>
                  <a:ea typeface="微软雅黑" panose="020B0503020204020204" pitchFamily="34" charset="-122"/>
                </a:rPr>
                <a:t>定义</a:t>
              </a:r>
              <a:endParaRPr kumimoji="1" lang="zh-CN" altLang="en-US" sz="2400" b="1" dirty="0">
                <a:solidFill>
                  <a:srgbClr val="1F497D"/>
                </a:solidFill>
                <a:latin typeface="微软雅黑" panose="020B0503020204020204" pitchFamily="34" charset="-122"/>
                <a:ea typeface="微软雅黑" panose="020B0503020204020204" pitchFamily="34" charset="-122"/>
              </a:endParaRPr>
            </a:p>
          </p:txBody>
        </p:sp>
        <p:sp>
          <p:nvSpPr>
            <p:cNvPr id="25"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1</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sp>
        <p:nvSpPr>
          <p:cNvPr id="27" name="Text Box 2"/>
          <p:cNvSpPr txBox="1">
            <a:spLocks noChangeArrowheads="1"/>
          </p:cNvSpPr>
          <p:nvPr/>
        </p:nvSpPr>
        <p:spPr bwMode="auto">
          <a:xfrm>
            <a:off x="1668669" y="2491178"/>
            <a:ext cx="5053063" cy="24929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just">
              <a:lnSpc>
                <a:spcPct val="150000"/>
              </a:lnSpc>
              <a:spcBef>
                <a:spcPct val="50000"/>
              </a:spcBef>
            </a:pPr>
            <a:r>
              <a:rPr kumimoji="1" lang="zh-CN" altLang="en-US" sz="2400" b="1" dirty="0">
                <a:solidFill>
                  <a:srgbClr val="1F497D"/>
                </a:solidFill>
                <a:latin typeface="微软雅黑" panose="020B0503020204020204" pitchFamily="34" charset="-122"/>
                <a:ea typeface="微软雅黑" panose="020B0503020204020204" pitchFamily="34" charset="-122"/>
              </a:rPr>
              <a:t>达芬奇外科手术</a:t>
            </a:r>
            <a:r>
              <a:rPr kumimoji="1" lang="zh-CN" altLang="en-US" sz="2400" b="1" dirty="0" smtClean="0">
                <a:solidFill>
                  <a:srgbClr val="1F497D"/>
                </a:solidFill>
                <a:latin typeface="微软雅黑" panose="020B0503020204020204" pitchFamily="34" charset="-122"/>
                <a:ea typeface="微软雅黑" panose="020B0503020204020204" pitchFamily="34" charset="-122"/>
              </a:rPr>
              <a:t>系统 </a:t>
            </a:r>
            <a:r>
              <a:rPr kumimoji="1" lang="zh-CN" altLang="en-US" sz="2000" dirty="0" smtClean="0">
                <a:solidFill>
                  <a:srgbClr val="1F497D"/>
                </a:solidFill>
                <a:latin typeface="微软雅黑" panose="020B0503020204020204" pitchFamily="34" charset="-122"/>
                <a:ea typeface="微软雅黑" panose="020B0503020204020204" pitchFamily="34" charset="-122"/>
              </a:rPr>
              <a:t>是</a:t>
            </a:r>
            <a:r>
              <a:rPr kumimoji="1" lang="zh-CN" altLang="en-US" sz="2000" dirty="0">
                <a:solidFill>
                  <a:srgbClr val="1F497D"/>
                </a:solidFill>
                <a:latin typeface="微软雅黑" panose="020B0503020204020204" pitchFamily="34" charset="-122"/>
                <a:ea typeface="微软雅黑" panose="020B0503020204020204" pitchFamily="34" charset="-122"/>
              </a:rPr>
              <a:t>一种高级机器人平台，其设计的理念是通过使用微创的方法，实施复杂的外科手术。达芬奇机器人由三部分组成：外科医生控制台、床旁机械臂系统、成像系统</a:t>
            </a:r>
            <a:r>
              <a:rPr kumimoji="1" lang="zh-CN" altLang="en-US" sz="2000" dirty="0" smtClean="0">
                <a:solidFill>
                  <a:srgbClr val="1F497D"/>
                </a:solidFill>
                <a:latin typeface="微软雅黑" panose="020B0503020204020204" pitchFamily="34" charset="-122"/>
                <a:ea typeface="微软雅黑" panose="020B0503020204020204" pitchFamily="34" charset="-122"/>
              </a:rPr>
              <a:t>。目前我国约有</a:t>
            </a:r>
            <a:r>
              <a:rPr kumimoji="1" lang="en-US" altLang="zh-CN" sz="2000" dirty="0">
                <a:solidFill>
                  <a:srgbClr val="1F497D"/>
                </a:solidFill>
                <a:latin typeface="微软雅黑" panose="020B0503020204020204" pitchFamily="34" charset="-122"/>
                <a:ea typeface="微软雅黑" panose="020B0503020204020204" pitchFamily="34" charset="-122"/>
              </a:rPr>
              <a:t>33</a:t>
            </a:r>
            <a:r>
              <a:rPr kumimoji="1" lang="zh-CN" altLang="en-US" sz="2000" dirty="0">
                <a:solidFill>
                  <a:srgbClr val="1F497D"/>
                </a:solidFill>
                <a:latin typeface="微软雅黑" panose="020B0503020204020204" pitchFamily="34" charset="-122"/>
                <a:ea typeface="微软雅黑" panose="020B0503020204020204" pitchFamily="34" charset="-122"/>
              </a:rPr>
              <a:t>台</a:t>
            </a:r>
            <a:r>
              <a:rPr kumimoji="1" lang="zh-CN" altLang="en-US" sz="2000" dirty="0" smtClean="0">
                <a:solidFill>
                  <a:srgbClr val="1F497D"/>
                </a:solidFill>
                <a:latin typeface="微软雅黑" panose="020B0503020204020204" pitchFamily="34" charset="-122"/>
                <a:ea typeface="微软雅黑" panose="020B0503020204020204" pitchFamily="34" charset="-122"/>
              </a:rPr>
              <a:t>“达芬奇”。</a:t>
            </a:r>
            <a:endParaRPr kumimoji="1" lang="zh-CN" altLang="en-US" sz="2000" dirty="0">
              <a:solidFill>
                <a:srgbClr val="1F497D"/>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235686" y="2592387"/>
            <a:ext cx="4659099" cy="3016766"/>
          </a:xfrm>
          <a:prstGeom prst="rect">
            <a:avLst/>
          </a:prstGeom>
        </p:spPr>
      </p:pic>
    </p:spTree>
    <p:extLst>
      <p:ext uri="{BB962C8B-B14F-4D97-AF65-F5344CB8AC3E}">
        <p14:creationId xmlns:p14="http://schemas.microsoft.com/office/powerpoint/2010/main" val="4132152419"/>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25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50"/>
                                        <p:tgtEl>
                                          <p:spTgt spid="12"/>
                                        </p:tgtEl>
                                      </p:cBhvr>
                                    </p:animEffect>
                                    <p:anim calcmode="lin" valueType="num">
                                      <p:cBhvr>
                                        <p:cTn id="8" dur="250" fill="hold"/>
                                        <p:tgtEl>
                                          <p:spTgt spid="12"/>
                                        </p:tgtEl>
                                        <p:attrNameLst>
                                          <p:attrName>ppt_x</p:attrName>
                                        </p:attrNameLst>
                                      </p:cBhvr>
                                      <p:tavLst>
                                        <p:tav tm="0">
                                          <p:val>
                                            <p:strVal val="#ppt_x"/>
                                          </p:val>
                                        </p:tav>
                                        <p:tav tm="100000">
                                          <p:val>
                                            <p:strVal val="#ppt_x"/>
                                          </p:val>
                                        </p:tav>
                                      </p:tavLst>
                                    </p:anim>
                                    <p:anim calcmode="lin" valueType="num">
                                      <p:cBhvr>
                                        <p:cTn id="9" dur="25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25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250"/>
                                        <p:tgtEl>
                                          <p:spTgt spid="2"/>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up)">
                                      <p:cBhvr>
                                        <p:cTn id="1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2" name="组合 1"/>
          <p:cNvGrpSpPr/>
          <p:nvPr/>
        </p:nvGrpSpPr>
        <p:grpSpPr>
          <a:xfrm>
            <a:off x="1108869" y="1622378"/>
            <a:ext cx="2315267" cy="461665"/>
            <a:chOff x="1108869" y="1622378"/>
            <a:chExt cx="2315267" cy="461665"/>
          </a:xfrm>
        </p:grpSpPr>
        <p:sp>
          <p:nvSpPr>
            <p:cNvPr id="14" name="Text Box 2"/>
            <p:cNvSpPr txBox="1">
              <a:spLocks noChangeArrowheads="1"/>
            </p:cNvSpPr>
            <p:nvPr/>
          </p:nvSpPr>
          <p:spPr bwMode="auto">
            <a:xfrm>
              <a:off x="1533269" y="1622378"/>
              <a:ext cx="189086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smtClean="0">
                  <a:solidFill>
                    <a:srgbClr val="1F497D"/>
                  </a:solidFill>
                  <a:latin typeface="微软雅黑" panose="020B0503020204020204" pitchFamily="34" charset="-122"/>
                  <a:ea typeface="微软雅黑" panose="020B0503020204020204" pitchFamily="34" charset="-122"/>
                </a:rPr>
                <a:t>介绍</a:t>
              </a:r>
              <a:endParaRPr kumimoji="1" lang="en-US" altLang="zh-CN" sz="2400" b="1" dirty="0">
                <a:solidFill>
                  <a:srgbClr val="1F497D"/>
                </a:solidFill>
                <a:latin typeface="微软雅黑" panose="020B0503020204020204" pitchFamily="34" charset="-122"/>
                <a:ea typeface="微软雅黑" panose="020B0503020204020204" pitchFamily="34" charset="-122"/>
              </a:endParaRPr>
            </a:p>
          </p:txBody>
        </p:sp>
        <p:sp>
          <p:nvSpPr>
            <p:cNvPr id="25"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2</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sp>
        <p:nvSpPr>
          <p:cNvPr id="27" name="Text Box 2"/>
          <p:cNvSpPr txBox="1">
            <a:spLocks noChangeArrowheads="1"/>
          </p:cNvSpPr>
          <p:nvPr/>
        </p:nvSpPr>
        <p:spPr bwMode="auto">
          <a:xfrm>
            <a:off x="5391219" y="1988943"/>
            <a:ext cx="5833372" cy="3416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just">
              <a:lnSpc>
                <a:spcPct val="150000"/>
              </a:lnSpc>
            </a:pPr>
            <a:r>
              <a:rPr kumimoji="1" lang="zh-CN" altLang="en-US" b="1" dirty="0">
                <a:solidFill>
                  <a:srgbClr val="1F497D"/>
                </a:solidFill>
                <a:latin typeface="微软雅黑" panose="020B0503020204020204" pitchFamily="34" charset="-122"/>
                <a:ea typeface="微软雅黑" panose="020B0503020204020204" pitchFamily="34" charset="-122"/>
              </a:rPr>
              <a:t>达芬奇</a:t>
            </a:r>
            <a:r>
              <a:rPr kumimoji="1" lang="zh-CN" altLang="en-US" b="1" dirty="0" smtClean="0">
                <a:solidFill>
                  <a:srgbClr val="1F497D"/>
                </a:solidFill>
                <a:latin typeface="微软雅黑" panose="020B0503020204020204" pitchFamily="34" charset="-122"/>
                <a:ea typeface="微软雅黑" panose="020B0503020204020204" pitchFamily="34" charset="-122"/>
              </a:rPr>
              <a:t>机器人 </a:t>
            </a:r>
            <a:r>
              <a:rPr kumimoji="1" lang="zh-CN" altLang="en-US" dirty="0" smtClean="0">
                <a:solidFill>
                  <a:srgbClr val="1F497D"/>
                </a:solidFill>
                <a:latin typeface="微软雅黑" panose="020B0503020204020204" pitchFamily="34" charset="-122"/>
                <a:ea typeface="微软雅黑" panose="020B0503020204020204" pitchFamily="34" charset="-122"/>
              </a:rPr>
              <a:t>是</a:t>
            </a:r>
            <a:r>
              <a:rPr kumimoji="1" lang="zh-CN" altLang="en-US" dirty="0">
                <a:solidFill>
                  <a:srgbClr val="1F497D"/>
                </a:solidFill>
                <a:latin typeface="微软雅黑" panose="020B0503020204020204" pitchFamily="34" charset="-122"/>
                <a:ea typeface="微软雅黑" panose="020B0503020204020204" pitchFamily="34" charset="-122"/>
              </a:rPr>
              <a:t>目前最先进的机器人手术</a:t>
            </a:r>
            <a:r>
              <a:rPr kumimoji="1" lang="zh-CN" altLang="en-US" dirty="0" smtClean="0">
                <a:solidFill>
                  <a:srgbClr val="1F497D"/>
                </a:solidFill>
                <a:latin typeface="微软雅黑" panose="020B0503020204020204" pitchFamily="34" charset="-122"/>
                <a:ea typeface="微软雅黑" panose="020B0503020204020204" pitchFamily="34" charset="-122"/>
              </a:rPr>
              <a:t>辅助系统</a:t>
            </a:r>
            <a:r>
              <a:rPr kumimoji="1" lang="zh-CN" altLang="en-US" dirty="0">
                <a:solidFill>
                  <a:srgbClr val="1F497D"/>
                </a:solidFill>
                <a:latin typeface="微软雅黑" panose="020B0503020204020204" pitchFamily="34" charset="-122"/>
                <a:ea typeface="微软雅黑" panose="020B0503020204020204" pitchFamily="34" charset="-122"/>
              </a:rPr>
              <a:t>，</a:t>
            </a:r>
            <a:r>
              <a:rPr kumimoji="1" lang="zh-CN" altLang="en-US" dirty="0" smtClean="0">
                <a:solidFill>
                  <a:srgbClr val="1F497D"/>
                </a:solidFill>
                <a:latin typeface="微软雅黑" panose="020B0503020204020204" pitchFamily="34" charset="-122"/>
                <a:ea typeface="微软雅黑" panose="020B0503020204020204" pitchFamily="34" charset="-122"/>
              </a:rPr>
              <a:t>为</a:t>
            </a:r>
            <a:r>
              <a:rPr kumimoji="1" lang="zh-CN" altLang="en-US" dirty="0">
                <a:solidFill>
                  <a:srgbClr val="1F497D"/>
                </a:solidFill>
                <a:latin typeface="微软雅黑" panose="020B0503020204020204" pitchFamily="34" charset="-122"/>
                <a:ea typeface="微软雅黑" panose="020B0503020204020204" pitchFamily="34" charset="-122"/>
              </a:rPr>
              <a:t>微创技术的较高</a:t>
            </a:r>
            <a:r>
              <a:rPr kumimoji="1" lang="zh-CN" altLang="en-US" dirty="0" smtClean="0">
                <a:solidFill>
                  <a:srgbClr val="1F497D"/>
                </a:solidFill>
                <a:latin typeface="微软雅黑" panose="020B0503020204020204" pitchFamily="34" charset="-122"/>
                <a:ea typeface="微软雅黑" panose="020B0503020204020204" pitchFamily="34" charset="-122"/>
              </a:rPr>
              <a:t>阶段，其</a:t>
            </a:r>
            <a:r>
              <a:rPr kumimoji="1" lang="zh-CN" altLang="en-US" dirty="0">
                <a:solidFill>
                  <a:srgbClr val="1F497D"/>
                </a:solidFill>
                <a:latin typeface="微软雅黑" panose="020B0503020204020204" pitchFamily="34" charset="-122"/>
                <a:ea typeface="微软雅黑" panose="020B0503020204020204" pitchFamily="34" charset="-122"/>
              </a:rPr>
              <a:t>仅</a:t>
            </a:r>
            <a:r>
              <a:rPr kumimoji="1" lang="zh-CN" altLang="en-US" dirty="0" smtClean="0">
                <a:solidFill>
                  <a:srgbClr val="1F497D"/>
                </a:solidFill>
                <a:latin typeface="微软雅黑" panose="020B0503020204020204" pitchFamily="34" charset="-122"/>
                <a:ea typeface="微软雅黑" panose="020B0503020204020204" pitchFamily="34" charset="-122"/>
              </a:rPr>
              <a:t>通过</a:t>
            </a:r>
            <a:r>
              <a:rPr kumimoji="1" lang="en-US" altLang="zh-CN" dirty="0" smtClean="0">
                <a:solidFill>
                  <a:srgbClr val="1F497D"/>
                </a:solidFill>
                <a:latin typeface="微软雅黑" panose="020B0503020204020204" pitchFamily="34" charset="-122"/>
                <a:ea typeface="微软雅黑" panose="020B0503020204020204" pitchFamily="34" charset="-122"/>
              </a:rPr>
              <a:t>4</a:t>
            </a:r>
            <a:r>
              <a:rPr kumimoji="1" lang="zh-CN" altLang="en-US" dirty="0">
                <a:solidFill>
                  <a:srgbClr val="1F497D"/>
                </a:solidFill>
                <a:latin typeface="微软雅黑" panose="020B0503020204020204" pitchFamily="34" charset="-122"/>
                <a:ea typeface="微软雅黑" panose="020B0503020204020204" pitchFamily="34" charset="-122"/>
              </a:rPr>
              <a:t>～</a:t>
            </a:r>
            <a:r>
              <a:rPr kumimoji="1" lang="en-US" altLang="zh-CN" dirty="0">
                <a:solidFill>
                  <a:srgbClr val="1F497D"/>
                </a:solidFill>
                <a:latin typeface="微软雅黑" panose="020B0503020204020204" pitchFamily="34" charset="-122"/>
                <a:ea typeface="微软雅黑" panose="020B0503020204020204" pitchFamily="34" charset="-122"/>
              </a:rPr>
              <a:t>6</a:t>
            </a:r>
            <a:r>
              <a:rPr kumimoji="1" lang="zh-CN" altLang="en-US" dirty="0">
                <a:solidFill>
                  <a:srgbClr val="1F497D"/>
                </a:solidFill>
                <a:latin typeface="微软雅黑" panose="020B0503020204020204" pitchFamily="34" charset="-122"/>
                <a:ea typeface="微软雅黑" panose="020B0503020204020204" pitchFamily="34" charset="-122"/>
              </a:rPr>
              <a:t>个钥匙孔样操作通道行手术精细</a:t>
            </a:r>
            <a:r>
              <a:rPr kumimoji="1" lang="zh-CN" altLang="en-US" dirty="0" smtClean="0">
                <a:solidFill>
                  <a:srgbClr val="1F497D"/>
                </a:solidFill>
                <a:latin typeface="微软雅黑" panose="020B0503020204020204" pitchFamily="34" charset="-122"/>
                <a:ea typeface="微软雅黑" panose="020B0503020204020204" pitchFamily="34" charset="-122"/>
              </a:rPr>
              <a:t>操作，是</a:t>
            </a:r>
            <a:r>
              <a:rPr kumimoji="1" lang="zh-CN" altLang="en-US" dirty="0">
                <a:solidFill>
                  <a:srgbClr val="1F497D"/>
                </a:solidFill>
                <a:latin typeface="微软雅黑" panose="020B0503020204020204" pitchFamily="34" charset="-122"/>
                <a:ea typeface="微软雅黑" panose="020B0503020204020204" pitchFamily="34" charset="-122"/>
              </a:rPr>
              <a:t>新一代微创外科技术的代表。其借助智能化机械臂辅助及</a:t>
            </a:r>
            <a:r>
              <a:rPr kumimoji="1" lang="zh-CN" altLang="en-US" dirty="0" smtClean="0">
                <a:solidFill>
                  <a:srgbClr val="1F497D"/>
                </a:solidFill>
                <a:latin typeface="微软雅黑" panose="020B0503020204020204" pitchFamily="34" charset="-122"/>
                <a:ea typeface="微软雅黑" panose="020B0503020204020204" pitchFamily="34" charset="-122"/>
              </a:rPr>
              <a:t>高清</a:t>
            </a:r>
            <a:r>
              <a:rPr kumimoji="1" lang="en-US" altLang="zh-CN" dirty="0" smtClean="0">
                <a:solidFill>
                  <a:srgbClr val="1F497D"/>
                </a:solidFill>
                <a:latin typeface="微软雅黑" panose="020B0503020204020204" pitchFamily="34" charset="-122"/>
                <a:ea typeface="微软雅黑" panose="020B0503020204020204" pitchFamily="34" charset="-122"/>
              </a:rPr>
              <a:t>3D</a:t>
            </a:r>
            <a:r>
              <a:rPr kumimoji="1" lang="zh-CN" altLang="en-US" dirty="0">
                <a:solidFill>
                  <a:srgbClr val="1F497D"/>
                </a:solidFill>
                <a:latin typeface="微软雅黑" panose="020B0503020204020204" pitchFamily="34" charset="-122"/>
                <a:ea typeface="微软雅黑" panose="020B0503020204020204" pitchFamily="34" charset="-122"/>
              </a:rPr>
              <a:t>显像系统等</a:t>
            </a:r>
            <a:r>
              <a:rPr kumimoji="1" lang="zh-CN" altLang="en-US" dirty="0" smtClean="0">
                <a:solidFill>
                  <a:srgbClr val="1F497D"/>
                </a:solidFill>
                <a:latin typeface="微软雅黑" panose="020B0503020204020204" pitchFamily="34" charset="-122"/>
                <a:ea typeface="微软雅黑" panose="020B0503020204020204" pitchFamily="34" charset="-122"/>
              </a:rPr>
              <a:t>设备</a:t>
            </a:r>
            <a:r>
              <a:rPr kumimoji="1" lang="en-US" altLang="zh-CN" dirty="0" smtClean="0">
                <a:solidFill>
                  <a:srgbClr val="1F497D"/>
                </a:solidFill>
                <a:latin typeface="微软雅黑" panose="020B0503020204020204" pitchFamily="34" charset="-122"/>
                <a:ea typeface="微软雅黑" panose="020B0503020204020204" pitchFamily="34" charset="-122"/>
              </a:rPr>
              <a:t>,</a:t>
            </a:r>
            <a:r>
              <a:rPr kumimoji="1" lang="zh-CN" altLang="en-US" dirty="0">
                <a:solidFill>
                  <a:srgbClr val="1F497D"/>
                </a:solidFill>
                <a:latin typeface="微软雅黑" panose="020B0503020204020204" pitchFamily="34" charset="-122"/>
                <a:ea typeface="微软雅黑" panose="020B0503020204020204" pitchFamily="34" charset="-122"/>
              </a:rPr>
              <a:t>融合诸多</a:t>
            </a:r>
            <a:r>
              <a:rPr kumimoji="1" lang="zh-CN" altLang="en-US" dirty="0" smtClean="0">
                <a:solidFill>
                  <a:srgbClr val="1F497D"/>
                </a:solidFill>
                <a:latin typeface="微软雅黑" panose="020B0503020204020204" pitchFamily="34" charset="-122"/>
                <a:ea typeface="微软雅黑" panose="020B0503020204020204" pitchFamily="34" charset="-122"/>
              </a:rPr>
              <a:t>新兴学科</a:t>
            </a:r>
            <a:r>
              <a:rPr kumimoji="1" lang="en-US" altLang="zh-CN" dirty="0" smtClean="0">
                <a:solidFill>
                  <a:srgbClr val="1F497D"/>
                </a:solidFill>
                <a:latin typeface="微软雅黑" panose="020B0503020204020204" pitchFamily="34" charset="-122"/>
                <a:ea typeface="微软雅黑" panose="020B0503020204020204" pitchFamily="34" charset="-122"/>
              </a:rPr>
              <a:t>,</a:t>
            </a:r>
            <a:r>
              <a:rPr kumimoji="1" lang="zh-CN" altLang="en-US" dirty="0">
                <a:solidFill>
                  <a:srgbClr val="1F497D"/>
                </a:solidFill>
                <a:latin typeface="微软雅黑" panose="020B0503020204020204" pitchFamily="34" charset="-122"/>
                <a:ea typeface="微软雅黑" panose="020B0503020204020204" pitchFamily="34" charset="-122"/>
              </a:rPr>
              <a:t>实现了外科手术微创化、功能化、智能化和数字化程度。其设计目的是通过使用微创方法，实施复杂的外科手术</a:t>
            </a:r>
            <a:r>
              <a:rPr kumimoji="1" lang="zh-CN" altLang="en-US" dirty="0" smtClean="0">
                <a:solidFill>
                  <a:srgbClr val="1F497D"/>
                </a:solidFill>
                <a:latin typeface="微软雅黑" panose="020B0503020204020204" pitchFamily="34" charset="-122"/>
                <a:ea typeface="微软雅黑" panose="020B0503020204020204" pitchFamily="34" charset="-122"/>
              </a:rPr>
              <a:t>。</a:t>
            </a:r>
            <a:endParaRPr kumimoji="1" lang="en-US" altLang="zh-CN" dirty="0" smtClean="0">
              <a:solidFill>
                <a:srgbClr val="1F497D"/>
              </a:solidFill>
              <a:latin typeface="微软雅黑" panose="020B0503020204020204" pitchFamily="34" charset="-122"/>
              <a:ea typeface="微软雅黑" panose="020B0503020204020204" pitchFamily="34" charset="-122"/>
            </a:endParaRPr>
          </a:p>
          <a:p>
            <a:pPr algn="just">
              <a:lnSpc>
                <a:spcPct val="150000"/>
              </a:lnSpc>
            </a:pPr>
            <a:r>
              <a:rPr kumimoji="1" lang="zh-CN" altLang="en-US" dirty="0" smtClean="0">
                <a:solidFill>
                  <a:srgbClr val="1F497D"/>
                </a:solidFill>
                <a:latin typeface="微软雅黑" panose="020B0503020204020204" pitchFamily="34" charset="-122"/>
                <a:ea typeface="微软雅黑" panose="020B0503020204020204" pitchFamily="34" charset="-122"/>
              </a:rPr>
              <a:t>       简单</a:t>
            </a:r>
            <a:r>
              <a:rPr kumimoji="1" lang="zh-CN" altLang="en-US" dirty="0">
                <a:solidFill>
                  <a:srgbClr val="1F497D"/>
                </a:solidFill>
                <a:latin typeface="微软雅黑" panose="020B0503020204020204" pitchFamily="34" charset="-122"/>
                <a:ea typeface="微软雅黑" panose="020B0503020204020204" pitchFamily="34" charset="-122"/>
              </a:rPr>
              <a:t>地说，达芬奇机器人就是</a:t>
            </a:r>
            <a:r>
              <a:rPr kumimoji="1" lang="zh-CN" altLang="en-US" dirty="0">
                <a:solidFill>
                  <a:srgbClr val="FF0000"/>
                </a:solidFill>
                <a:latin typeface="微软雅黑" panose="020B0503020204020204" pitchFamily="34" charset="-122"/>
                <a:ea typeface="微软雅黑" panose="020B0503020204020204" pitchFamily="34" charset="-122"/>
              </a:rPr>
              <a:t>高级的腹腔镜系统</a:t>
            </a:r>
            <a:r>
              <a:rPr kumimoji="1" lang="zh-CN" altLang="en-US" dirty="0">
                <a:solidFill>
                  <a:srgbClr val="1F497D"/>
                </a:solidFill>
                <a:latin typeface="微软雅黑" panose="020B0503020204020204" pitchFamily="34" charset="-122"/>
                <a:ea typeface="微软雅黑" panose="020B0503020204020204" pitchFamily="34" charset="-122"/>
              </a:rPr>
              <a:t>。</a:t>
            </a:r>
          </a:p>
        </p:txBody>
      </p:sp>
      <p:sp>
        <p:nvSpPr>
          <p:cNvPr id="17" name="TextBox 37"/>
          <p:cNvSpPr txBox="1">
            <a:spLocks noChangeArrowheads="1"/>
          </p:cNvSpPr>
          <p:nvPr/>
        </p:nvSpPr>
        <p:spPr bwMode="auto">
          <a:xfrm>
            <a:off x="1533267" y="815839"/>
            <a:ext cx="210354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b="1" dirty="0">
                <a:solidFill>
                  <a:srgbClr val="1F497D"/>
                </a:solidFill>
                <a:latin typeface="微软雅黑" panose="020B0503020204020204" pitchFamily="34" charset="-122"/>
                <a:ea typeface="微软雅黑" panose="020B0503020204020204" pitchFamily="34" charset="-122"/>
              </a:rPr>
              <a:t>概述</a:t>
            </a:r>
          </a:p>
        </p:txBody>
      </p:sp>
      <p:pic>
        <p:nvPicPr>
          <p:cNvPr id="6" name="图片 5"/>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15992" y="2869806"/>
            <a:ext cx="4811523" cy="2723322"/>
          </a:xfrm>
          <a:prstGeom prst="rect">
            <a:avLst/>
          </a:prstGeom>
        </p:spPr>
      </p:pic>
    </p:spTree>
    <p:extLst>
      <p:ext uri="{BB962C8B-B14F-4D97-AF65-F5344CB8AC3E}">
        <p14:creationId xmlns:p14="http://schemas.microsoft.com/office/powerpoint/2010/main" val="2034623035"/>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childTnLst>
                          </p:cTn>
                        </p:par>
                        <p:par>
                          <p:cTn id="8" fill="hold">
                            <p:stCondLst>
                              <p:cond delay="250"/>
                            </p:stCondLst>
                            <p:childTnLst>
                              <p:par>
                                <p:cTn id="9" presetID="22" presetClass="entr" presetSubtype="1"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up)">
                                      <p:cBhvr>
                                        <p:cTn id="1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2" name="组合 1"/>
          <p:cNvGrpSpPr/>
          <p:nvPr/>
        </p:nvGrpSpPr>
        <p:grpSpPr>
          <a:xfrm>
            <a:off x="1108869" y="1622378"/>
            <a:ext cx="2315267" cy="461665"/>
            <a:chOff x="1108869" y="1622378"/>
            <a:chExt cx="2315267" cy="461665"/>
          </a:xfrm>
        </p:grpSpPr>
        <p:sp>
          <p:nvSpPr>
            <p:cNvPr id="14" name="Text Box 2"/>
            <p:cNvSpPr txBox="1">
              <a:spLocks noChangeArrowheads="1"/>
            </p:cNvSpPr>
            <p:nvPr/>
          </p:nvSpPr>
          <p:spPr bwMode="auto">
            <a:xfrm>
              <a:off x="1533269" y="1622378"/>
              <a:ext cx="189086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a:solidFill>
                    <a:srgbClr val="1F497D"/>
                  </a:solidFill>
                  <a:latin typeface="微软雅黑" panose="020B0503020204020204" pitchFamily="34" charset="-122"/>
                  <a:ea typeface="微软雅黑" panose="020B0503020204020204" pitchFamily="34" charset="-122"/>
                </a:rPr>
                <a:t>组成</a:t>
              </a:r>
              <a:endParaRPr kumimoji="1" lang="en-US" altLang="zh-CN" sz="2400" b="1" dirty="0">
                <a:solidFill>
                  <a:srgbClr val="1F497D"/>
                </a:solidFill>
                <a:latin typeface="微软雅黑" panose="020B0503020204020204" pitchFamily="34" charset="-122"/>
                <a:ea typeface="微软雅黑" panose="020B0503020204020204" pitchFamily="34" charset="-122"/>
              </a:endParaRPr>
            </a:p>
          </p:txBody>
        </p:sp>
        <p:sp>
          <p:nvSpPr>
            <p:cNvPr id="25"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3</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sp>
        <p:nvSpPr>
          <p:cNvPr id="17" name="TextBox 37"/>
          <p:cNvSpPr txBox="1">
            <a:spLocks noChangeArrowheads="1"/>
          </p:cNvSpPr>
          <p:nvPr/>
        </p:nvSpPr>
        <p:spPr bwMode="auto">
          <a:xfrm>
            <a:off x="1533267" y="815839"/>
            <a:ext cx="210354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b="1" dirty="0">
                <a:solidFill>
                  <a:srgbClr val="1F497D"/>
                </a:solidFill>
                <a:latin typeface="微软雅黑" panose="020B0503020204020204" pitchFamily="34" charset="-122"/>
                <a:ea typeface="微软雅黑" panose="020B0503020204020204" pitchFamily="34" charset="-122"/>
              </a:rPr>
              <a:t>概述</a:t>
            </a:r>
          </a:p>
        </p:txBody>
      </p:sp>
      <p:sp>
        <p:nvSpPr>
          <p:cNvPr id="10" name="Text Box 2"/>
          <p:cNvSpPr txBox="1">
            <a:spLocks noChangeArrowheads="1"/>
          </p:cNvSpPr>
          <p:nvPr/>
        </p:nvSpPr>
        <p:spPr bwMode="auto">
          <a:xfrm>
            <a:off x="1380332" y="2133848"/>
            <a:ext cx="7926922" cy="4524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just">
              <a:lnSpc>
                <a:spcPct val="130000"/>
              </a:lnSpc>
            </a:pPr>
            <a:r>
              <a:rPr kumimoji="1" lang="zh-CN" altLang="en-US" b="1" dirty="0">
                <a:solidFill>
                  <a:srgbClr val="1F497D"/>
                </a:solidFill>
                <a:latin typeface="微软雅黑" panose="020B0503020204020204" pitchFamily="34" charset="-122"/>
                <a:ea typeface="微软雅黑" panose="020B0503020204020204" pitchFamily="34" charset="-122"/>
              </a:rPr>
              <a:t>达芬奇机器人由三部分组成：</a:t>
            </a:r>
            <a:r>
              <a:rPr kumimoji="1" lang="zh-CN" altLang="en-US" dirty="0">
                <a:solidFill>
                  <a:srgbClr val="1F497D"/>
                </a:solidFill>
                <a:latin typeface="微软雅黑" panose="020B0503020204020204" pitchFamily="34" charset="-122"/>
                <a:ea typeface="微软雅黑" panose="020B0503020204020204" pitchFamily="34" charset="-122"/>
              </a:rPr>
              <a:t>外科医生控制台、床旁机械臂系统、成像系统。</a:t>
            </a:r>
          </a:p>
        </p:txBody>
      </p:sp>
      <p:sp>
        <p:nvSpPr>
          <p:cNvPr id="9" name="Text Box 2"/>
          <p:cNvSpPr txBox="1">
            <a:spLocks noChangeArrowheads="1"/>
          </p:cNvSpPr>
          <p:nvPr/>
        </p:nvSpPr>
        <p:spPr bwMode="auto">
          <a:xfrm>
            <a:off x="1976679" y="3188178"/>
            <a:ext cx="4914451" cy="22529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just">
              <a:lnSpc>
                <a:spcPct val="130000"/>
              </a:lnSpc>
            </a:pPr>
            <a:r>
              <a:rPr kumimoji="1" lang="en-US" altLang="zh-CN" b="1" dirty="0" smtClean="0">
                <a:solidFill>
                  <a:srgbClr val="1F497D"/>
                </a:solidFill>
                <a:latin typeface="微软雅黑" panose="020B0503020204020204" pitchFamily="34" charset="-122"/>
                <a:ea typeface="微软雅黑" panose="020B0503020204020204" pitchFamily="34" charset="-122"/>
              </a:rPr>
              <a:t>1.</a:t>
            </a:r>
            <a:r>
              <a:rPr kumimoji="1" lang="zh-CN" altLang="en-US" b="1" dirty="0" smtClean="0">
                <a:solidFill>
                  <a:srgbClr val="1F497D"/>
                </a:solidFill>
                <a:latin typeface="微软雅黑" panose="020B0503020204020204" pitchFamily="34" charset="-122"/>
                <a:ea typeface="微软雅黑" panose="020B0503020204020204" pitchFamily="34" charset="-122"/>
              </a:rPr>
              <a:t>外科医生</a:t>
            </a:r>
            <a:r>
              <a:rPr kumimoji="1" lang="zh-CN" altLang="en-US" b="1" dirty="0">
                <a:solidFill>
                  <a:srgbClr val="1F497D"/>
                </a:solidFill>
                <a:latin typeface="微软雅黑" panose="020B0503020204020204" pitchFamily="34" charset="-122"/>
                <a:ea typeface="微软雅黑" panose="020B0503020204020204" pitchFamily="34" charset="-122"/>
              </a:rPr>
              <a:t>控制台</a:t>
            </a:r>
          </a:p>
          <a:p>
            <a:pPr algn="just">
              <a:lnSpc>
                <a:spcPct val="130000"/>
              </a:lnSpc>
            </a:pPr>
            <a:r>
              <a:rPr kumimoji="1" lang="zh-CN" altLang="en-US" dirty="0" smtClean="0">
                <a:solidFill>
                  <a:srgbClr val="1F497D"/>
                </a:solidFill>
                <a:latin typeface="微软雅黑" panose="020B0503020204020204" pitchFamily="34" charset="-122"/>
                <a:ea typeface="微软雅黑" panose="020B0503020204020204" pitchFamily="34" charset="-122"/>
              </a:rPr>
              <a:t>      主刀</a:t>
            </a:r>
            <a:r>
              <a:rPr kumimoji="1" lang="zh-CN" altLang="en-US" dirty="0">
                <a:solidFill>
                  <a:srgbClr val="1F497D"/>
                </a:solidFill>
                <a:latin typeface="微软雅黑" panose="020B0503020204020204" pitchFamily="34" charset="-122"/>
                <a:ea typeface="微软雅黑" panose="020B0503020204020204" pitchFamily="34" charset="-122"/>
              </a:rPr>
              <a:t>医生坐在控制台中，位于手术室无菌区之外，使用双手</a:t>
            </a:r>
            <a:r>
              <a:rPr kumimoji="1" lang="en-US" altLang="zh-CN" dirty="0">
                <a:solidFill>
                  <a:srgbClr val="1F497D"/>
                </a:solidFill>
                <a:latin typeface="微软雅黑" panose="020B0503020204020204" pitchFamily="34" charset="-122"/>
                <a:ea typeface="微软雅黑" panose="020B0503020204020204" pitchFamily="34" charset="-122"/>
              </a:rPr>
              <a:t>(</a:t>
            </a:r>
            <a:r>
              <a:rPr kumimoji="1" lang="zh-CN" altLang="en-US" dirty="0">
                <a:solidFill>
                  <a:srgbClr val="1F497D"/>
                </a:solidFill>
                <a:latin typeface="微软雅黑" panose="020B0503020204020204" pitchFamily="34" charset="-122"/>
                <a:ea typeface="微软雅黑" panose="020B0503020204020204" pitchFamily="34" charset="-122"/>
              </a:rPr>
              <a:t>通过操作两个主控制器</a:t>
            </a:r>
            <a:r>
              <a:rPr kumimoji="1" lang="en-US" altLang="zh-CN" dirty="0">
                <a:solidFill>
                  <a:srgbClr val="1F497D"/>
                </a:solidFill>
                <a:latin typeface="微软雅黑" panose="020B0503020204020204" pitchFamily="34" charset="-122"/>
                <a:ea typeface="微软雅黑" panose="020B0503020204020204" pitchFamily="34" charset="-122"/>
              </a:rPr>
              <a:t>)</a:t>
            </a:r>
            <a:r>
              <a:rPr kumimoji="1" lang="zh-CN" altLang="en-US" dirty="0">
                <a:solidFill>
                  <a:srgbClr val="1F497D"/>
                </a:solidFill>
                <a:latin typeface="微软雅黑" panose="020B0503020204020204" pitchFamily="34" charset="-122"/>
                <a:ea typeface="微软雅黑" panose="020B0503020204020204" pitchFamily="34" charset="-122"/>
              </a:rPr>
              <a:t>及脚</a:t>
            </a:r>
            <a:r>
              <a:rPr kumimoji="1" lang="en-US" altLang="zh-CN" dirty="0">
                <a:solidFill>
                  <a:srgbClr val="1F497D"/>
                </a:solidFill>
                <a:latin typeface="微软雅黑" panose="020B0503020204020204" pitchFamily="34" charset="-122"/>
                <a:ea typeface="微软雅黑" panose="020B0503020204020204" pitchFamily="34" charset="-122"/>
              </a:rPr>
              <a:t>(</a:t>
            </a:r>
            <a:r>
              <a:rPr kumimoji="1" lang="zh-CN" altLang="en-US" dirty="0">
                <a:solidFill>
                  <a:srgbClr val="1F497D"/>
                </a:solidFill>
                <a:latin typeface="微软雅黑" panose="020B0503020204020204" pitchFamily="34" charset="-122"/>
                <a:ea typeface="微软雅黑" panose="020B0503020204020204" pitchFamily="34" charset="-122"/>
              </a:rPr>
              <a:t>通过脚踏板</a:t>
            </a:r>
            <a:r>
              <a:rPr kumimoji="1" lang="en-US" altLang="zh-CN" dirty="0">
                <a:solidFill>
                  <a:srgbClr val="1F497D"/>
                </a:solidFill>
                <a:latin typeface="微软雅黑" panose="020B0503020204020204" pitchFamily="34" charset="-122"/>
                <a:ea typeface="微软雅黑" panose="020B0503020204020204" pitchFamily="34" charset="-122"/>
              </a:rPr>
              <a:t>)</a:t>
            </a:r>
            <a:r>
              <a:rPr kumimoji="1" lang="zh-CN" altLang="en-US" dirty="0">
                <a:solidFill>
                  <a:srgbClr val="1F497D"/>
                </a:solidFill>
                <a:latin typeface="微软雅黑" panose="020B0503020204020204" pitchFamily="34" charset="-122"/>
                <a:ea typeface="微软雅黑" panose="020B0503020204020204" pitchFamily="34" charset="-122"/>
              </a:rPr>
              <a:t>来控制器械和一个三维高清内窥镜。正如在立体目镜中看到的那样，手术器械尖端与外科医生的双手同步运动</a:t>
            </a:r>
            <a:r>
              <a:rPr kumimoji="1" lang="zh-CN" altLang="en-US" dirty="0" smtClean="0">
                <a:solidFill>
                  <a:srgbClr val="1F497D"/>
                </a:solidFill>
                <a:latin typeface="微软雅黑" panose="020B0503020204020204" pitchFamily="34" charset="-122"/>
                <a:ea typeface="微软雅黑" panose="020B0503020204020204" pitchFamily="34" charset="-122"/>
              </a:rPr>
              <a:t>。</a:t>
            </a:r>
            <a:endParaRPr kumimoji="1" lang="zh-CN" altLang="en-US" dirty="0">
              <a:solidFill>
                <a:srgbClr val="1F497D"/>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rotWithShape="1">
          <a:blip r:embed="rId2">
            <a:clrChange>
              <a:clrFrom>
                <a:srgbClr val="FCFAFB"/>
              </a:clrFrom>
              <a:clrTo>
                <a:srgbClr val="FCFAFB">
                  <a:alpha val="0"/>
                </a:srgbClr>
              </a:clrTo>
            </a:clrChange>
            <a:extLst>
              <a:ext uri="{28A0092B-C50C-407E-A947-70E740481C1C}">
                <a14:useLocalDpi xmlns:a14="http://schemas.microsoft.com/office/drawing/2010/main" val="0"/>
              </a:ext>
            </a:extLst>
          </a:blip>
          <a:srcRect t="24177" r="64712" b="3888"/>
          <a:stretch/>
        </p:blipFill>
        <p:spPr>
          <a:xfrm flipH="1">
            <a:off x="8052024" y="2890211"/>
            <a:ext cx="2510459" cy="3432314"/>
          </a:xfrm>
          <a:prstGeom prst="rect">
            <a:avLst/>
          </a:prstGeom>
        </p:spPr>
      </p:pic>
    </p:spTree>
    <p:extLst>
      <p:ext uri="{BB962C8B-B14F-4D97-AF65-F5344CB8AC3E}">
        <p14:creationId xmlns:p14="http://schemas.microsoft.com/office/powerpoint/2010/main" val="4251183403"/>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childTnLst>
                          </p:cTn>
                        </p:par>
                        <p:par>
                          <p:cTn id="8" fill="hold">
                            <p:stCondLst>
                              <p:cond delay="25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750"/>
                            </p:stCondLst>
                            <p:childTnLst>
                              <p:par>
                                <p:cTn id="13" presetID="22" presetClass="entr" presetSubtype="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2" name="组合 1"/>
          <p:cNvGrpSpPr/>
          <p:nvPr/>
        </p:nvGrpSpPr>
        <p:grpSpPr>
          <a:xfrm>
            <a:off x="1108869" y="1622378"/>
            <a:ext cx="2315267" cy="461665"/>
            <a:chOff x="1108869" y="1622378"/>
            <a:chExt cx="2315267" cy="461665"/>
          </a:xfrm>
        </p:grpSpPr>
        <p:sp>
          <p:nvSpPr>
            <p:cNvPr id="14" name="Text Box 2"/>
            <p:cNvSpPr txBox="1">
              <a:spLocks noChangeArrowheads="1"/>
            </p:cNvSpPr>
            <p:nvPr/>
          </p:nvSpPr>
          <p:spPr bwMode="auto">
            <a:xfrm>
              <a:off x="1533269" y="1622378"/>
              <a:ext cx="189086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a:solidFill>
                    <a:srgbClr val="1F497D"/>
                  </a:solidFill>
                  <a:latin typeface="微软雅黑" panose="020B0503020204020204" pitchFamily="34" charset="-122"/>
                  <a:ea typeface="微软雅黑" panose="020B0503020204020204" pitchFamily="34" charset="-122"/>
                </a:rPr>
                <a:t>组成</a:t>
              </a:r>
              <a:endParaRPr kumimoji="1" lang="en-US" altLang="zh-CN" sz="2400" b="1" dirty="0">
                <a:solidFill>
                  <a:srgbClr val="1F497D"/>
                </a:solidFill>
                <a:latin typeface="微软雅黑" panose="020B0503020204020204" pitchFamily="34" charset="-122"/>
                <a:ea typeface="微软雅黑" panose="020B0503020204020204" pitchFamily="34" charset="-122"/>
              </a:endParaRPr>
            </a:p>
          </p:txBody>
        </p:sp>
        <p:sp>
          <p:nvSpPr>
            <p:cNvPr id="25"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3</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sp>
        <p:nvSpPr>
          <p:cNvPr id="17" name="TextBox 37"/>
          <p:cNvSpPr txBox="1">
            <a:spLocks noChangeArrowheads="1"/>
          </p:cNvSpPr>
          <p:nvPr/>
        </p:nvSpPr>
        <p:spPr bwMode="auto">
          <a:xfrm>
            <a:off x="1533267" y="815839"/>
            <a:ext cx="210354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b="1" dirty="0">
                <a:solidFill>
                  <a:srgbClr val="1F497D"/>
                </a:solidFill>
                <a:latin typeface="微软雅黑" panose="020B0503020204020204" pitchFamily="34" charset="-122"/>
                <a:ea typeface="微软雅黑" panose="020B0503020204020204" pitchFamily="34" charset="-122"/>
              </a:rPr>
              <a:t>概述</a:t>
            </a:r>
          </a:p>
        </p:txBody>
      </p:sp>
      <p:sp>
        <p:nvSpPr>
          <p:cNvPr id="12" name="Text Box 2"/>
          <p:cNvSpPr txBox="1">
            <a:spLocks noChangeArrowheads="1"/>
          </p:cNvSpPr>
          <p:nvPr/>
        </p:nvSpPr>
        <p:spPr bwMode="auto">
          <a:xfrm>
            <a:off x="4969565" y="2498949"/>
            <a:ext cx="6082747" cy="29731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just">
              <a:lnSpc>
                <a:spcPct val="130000"/>
              </a:lnSpc>
            </a:pPr>
            <a:r>
              <a:rPr kumimoji="1" lang="en-US" altLang="zh-CN" b="1" dirty="0" smtClean="0">
                <a:solidFill>
                  <a:srgbClr val="1F497D"/>
                </a:solidFill>
                <a:latin typeface="微软雅黑" panose="020B0503020204020204" pitchFamily="34" charset="-122"/>
                <a:ea typeface="微软雅黑" panose="020B0503020204020204" pitchFamily="34" charset="-122"/>
              </a:rPr>
              <a:t>2.</a:t>
            </a:r>
            <a:r>
              <a:rPr kumimoji="1" lang="zh-CN" altLang="en-US" b="1" dirty="0" smtClean="0">
                <a:solidFill>
                  <a:srgbClr val="1F497D"/>
                </a:solidFill>
                <a:latin typeface="微软雅黑" panose="020B0503020204020204" pitchFamily="34" charset="-122"/>
                <a:ea typeface="微软雅黑" panose="020B0503020204020204" pitchFamily="34" charset="-122"/>
              </a:rPr>
              <a:t>成像系统</a:t>
            </a:r>
          </a:p>
          <a:p>
            <a:pPr algn="just">
              <a:lnSpc>
                <a:spcPct val="130000"/>
              </a:lnSpc>
            </a:pPr>
            <a:r>
              <a:rPr kumimoji="1" lang="zh-CN" altLang="en-US" dirty="0" smtClean="0">
                <a:solidFill>
                  <a:srgbClr val="1F497D"/>
                </a:solidFill>
                <a:latin typeface="微软雅黑" panose="020B0503020204020204" pitchFamily="34" charset="-122"/>
                <a:ea typeface="微软雅黑" panose="020B0503020204020204" pitchFamily="34" charset="-122"/>
              </a:rPr>
              <a:t>       成像系统内装有外科手术机器人的核心处理器以及图象处理设备，在手术过程中位于无菌区外，可由巡回护士操作，并可放置各类辅助手术设备。外科手术机器人的内窥镜为高分辨率三维</a:t>
            </a:r>
            <a:r>
              <a:rPr kumimoji="1" lang="en-US" altLang="zh-CN" dirty="0" smtClean="0">
                <a:solidFill>
                  <a:srgbClr val="1F497D"/>
                </a:solidFill>
                <a:latin typeface="微软雅黑" panose="020B0503020204020204" pitchFamily="34" charset="-122"/>
                <a:ea typeface="微软雅黑" panose="020B0503020204020204" pitchFamily="34" charset="-122"/>
              </a:rPr>
              <a:t>(3D)</a:t>
            </a:r>
            <a:r>
              <a:rPr kumimoji="1" lang="zh-CN" altLang="en-US" dirty="0" smtClean="0">
                <a:solidFill>
                  <a:srgbClr val="1F497D"/>
                </a:solidFill>
                <a:latin typeface="微软雅黑" panose="020B0503020204020204" pitchFamily="34" charset="-122"/>
                <a:ea typeface="微软雅黑" panose="020B0503020204020204" pitchFamily="34" charset="-122"/>
              </a:rPr>
              <a:t>镜头，对手术视野具有</a:t>
            </a:r>
            <a:r>
              <a:rPr kumimoji="1" lang="en-US" altLang="zh-CN" dirty="0" smtClean="0">
                <a:solidFill>
                  <a:srgbClr val="1F497D"/>
                </a:solidFill>
                <a:latin typeface="微软雅黑" panose="020B0503020204020204" pitchFamily="34" charset="-122"/>
                <a:ea typeface="微软雅黑" panose="020B0503020204020204" pitchFamily="34" charset="-122"/>
              </a:rPr>
              <a:t>10</a:t>
            </a:r>
            <a:r>
              <a:rPr kumimoji="1" lang="zh-CN" altLang="en-US" dirty="0" smtClean="0">
                <a:solidFill>
                  <a:srgbClr val="1F497D"/>
                </a:solidFill>
                <a:latin typeface="微软雅黑" panose="020B0503020204020204" pitchFamily="34" charset="-122"/>
                <a:ea typeface="微软雅黑" panose="020B0503020204020204" pitchFamily="34" charset="-122"/>
              </a:rPr>
              <a:t>倍以上的放大倍数，能为主刀医生带来患者体腔内三维立体高清影像，使主刀医生较普通腹腔镜手术更能把握操作距离，更能辨认解剖结构，提升了手术精确度。</a:t>
            </a:r>
            <a:endParaRPr kumimoji="1" lang="zh-CN" altLang="en-US" dirty="0">
              <a:solidFill>
                <a:srgbClr val="1F497D"/>
              </a:solidFill>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rotWithShape="1">
          <a:blip r:embed="rId2">
            <a:clrChange>
              <a:clrFrom>
                <a:srgbClr val="FCFAFB"/>
              </a:clrFrom>
              <a:clrTo>
                <a:srgbClr val="FCFAFB">
                  <a:alpha val="0"/>
                </a:srgbClr>
              </a:clrTo>
            </a:clrChange>
            <a:extLst>
              <a:ext uri="{28A0092B-C50C-407E-A947-70E740481C1C}">
                <a14:useLocalDpi xmlns:a14="http://schemas.microsoft.com/office/drawing/2010/main" val="0"/>
              </a:ext>
            </a:extLst>
          </a:blip>
          <a:srcRect l="72648" t="9986" r="73" b="8914"/>
          <a:stretch/>
        </p:blipFill>
        <p:spPr>
          <a:xfrm flipH="1">
            <a:off x="2027505" y="2084043"/>
            <a:ext cx="2107174" cy="4201756"/>
          </a:xfrm>
          <a:prstGeom prst="rect">
            <a:avLst/>
          </a:prstGeom>
        </p:spPr>
      </p:pic>
    </p:spTree>
    <p:extLst>
      <p:ext uri="{BB962C8B-B14F-4D97-AF65-F5344CB8AC3E}">
        <p14:creationId xmlns:p14="http://schemas.microsoft.com/office/powerpoint/2010/main" val="3136840712"/>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2" name="组合 1"/>
          <p:cNvGrpSpPr/>
          <p:nvPr/>
        </p:nvGrpSpPr>
        <p:grpSpPr>
          <a:xfrm>
            <a:off x="1108869" y="1622378"/>
            <a:ext cx="2315267" cy="461665"/>
            <a:chOff x="1108869" y="1622378"/>
            <a:chExt cx="2315267" cy="461665"/>
          </a:xfrm>
        </p:grpSpPr>
        <p:sp>
          <p:nvSpPr>
            <p:cNvPr id="14" name="Text Box 2"/>
            <p:cNvSpPr txBox="1">
              <a:spLocks noChangeArrowheads="1"/>
            </p:cNvSpPr>
            <p:nvPr/>
          </p:nvSpPr>
          <p:spPr bwMode="auto">
            <a:xfrm>
              <a:off x="1533269" y="1622378"/>
              <a:ext cx="189086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a:solidFill>
                    <a:srgbClr val="1F497D"/>
                  </a:solidFill>
                  <a:latin typeface="微软雅黑" panose="020B0503020204020204" pitchFamily="34" charset="-122"/>
                  <a:ea typeface="微软雅黑" panose="020B0503020204020204" pitchFamily="34" charset="-122"/>
                </a:rPr>
                <a:t>组成</a:t>
              </a:r>
              <a:endParaRPr kumimoji="1" lang="en-US" altLang="zh-CN" sz="2400" b="1" dirty="0">
                <a:solidFill>
                  <a:srgbClr val="1F497D"/>
                </a:solidFill>
                <a:latin typeface="微软雅黑" panose="020B0503020204020204" pitchFamily="34" charset="-122"/>
                <a:ea typeface="微软雅黑" panose="020B0503020204020204" pitchFamily="34" charset="-122"/>
              </a:endParaRPr>
            </a:p>
          </p:txBody>
        </p:sp>
        <p:sp>
          <p:nvSpPr>
            <p:cNvPr id="25"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3</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sp>
        <p:nvSpPr>
          <p:cNvPr id="17" name="TextBox 37"/>
          <p:cNvSpPr txBox="1">
            <a:spLocks noChangeArrowheads="1"/>
          </p:cNvSpPr>
          <p:nvPr/>
        </p:nvSpPr>
        <p:spPr bwMode="auto">
          <a:xfrm>
            <a:off x="1533267" y="815839"/>
            <a:ext cx="210354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b="1" dirty="0">
                <a:solidFill>
                  <a:srgbClr val="1F497D"/>
                </a:solidFill>
                <a:latin typeface="微软雅黑" panose="020B0503020204020204" pitchFamily="34" charset="-122"/>
                <a:ea typeface="微软雅黑" panose="020B0503020204020204" pitchFamily="34" charset="-122"/>
              </a:rPr>
              <a:t>概述</a:t>
            </a:r>
          </a:p>
        </p:txBody>
      </p:sp>
      <p:sp>
        <p:nvSpPr>
          <p:cNvPr id="11" name="Text Box 2"/>
          <p:cNvSpPr txBox="1">
            <a:spLocks noChangeArrowheads="1"/>
          </p:cNvSpPr>
          <p:nvPr/>
        </p:nvSpPr>
        <p:spPr bwMode="auto">
          <a:xfrm>
            <a:off x="1533267" y="2626864"/>
            <a:ext cx="5394740" cy="26130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just">
              <a:lnSpc>
                <a:spcPct val="130000"/>
              </a:lnSpc>
            </a:pPr>
            <a:r>
              <a:rPr kumimoji="1" lang="en-US" altLang="zh-CN" b="1" dirty="0" smtClean="0">
                <a:solidFill>
                  <a:srgbClr val="1F497D"/>
                </a:solidFill>
                <a:latin typeface="微软雅黑" panose="020B0503020204020204" pitchFamily="34" charset="-122"/>
                <a:ea typeface="微软雅黑" panose="020B0503020204020204" pitchFamily="34" charset="-122"/>
              </a:rPr>
              <a:t>3.</a:t>
            </a:r>
            <a:r>
              <a:rPr kumimoji="1" lang="zh-CN" altLang="en-US" b="1" dirty="0" smtClean="0">
                <a:solidFill>
                  <a:srgbClr val="1F497D"/>
                </a:solidFill>
                <a:latin typeface="微软雅黑" panose="020B0503020204020204" pitchFamily="34" charset="-122"/>
                <a:ea typeface="微软雅黑" panose="020B0503020204020204" pitchFamily="34" charset="-122"/>
              </a:rPr>
              <a:t>床旁机械臂系统</a:t>
            </a:r>
          </a:p>
          <a:p>
            <a:pPr algn="just">
              <a:lnSpc>
                <a:spcPct val="130000"/>
              </a:lnSpc>
            </a:pPr>
            <a:r>
              <a:rPr kumimoji="1" lang="zh-CN" altLang="en-US" dirty="0" smtClean="0">
                <a:solidFill>
                  <a:srgbClr val="1F497D"/>
                </a:solidFill>
                <a:latin typeface="微软雅黑" panose="020B0503020204020204" pitchFamily="34" charset="-122"/>
                <a:ea typeface="微软雅黑" panose="020B0503020204020204" pitchFamily="34" charset="-122"/>
              </a:rPr>
              <a:t>       床旁机械臂系统是外科手术机器人的操作部件，其主要功能是为器械臂和摄像臂提供支撑。助手医生在无菌区内的床旁机械臂系统边工作，负责更换器械和内窥镜，协助主刀医生完成手术。为了确保患者安全，助手医生比主刀医生对于床旁机械臂系统的运动具有更高优先控制权。</a:t>
            </a:r>
            <a:endParaRPr kumimoji="1" lang="zh-CN" altLang="en-US" dirty="0">
              <a:solidFill>
                <a:srgbClr val="1F497D"/>
              </a:solidFill>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rotWithShape="1">
          <a:blip r:embed="rId2">
            <a:clrChange>
              <a:clrFrom>
                <a:srgbClr val="FCFAFB"/>
              </a:clrFrom>
              <a:clrTo>
                <a:srgbClr val="FCFAFB">
                  <a:alpha val="0"/>
                </a:srgbClr>
              </a:clrTo>
            </a:clrChange>
            <a:extLst>
              <a:ext uri="{28A0092B-C50C-407E-A947-70E740481C1C}">
                <a14:useLocalDpi xmlns:a14="http://schemas.microsoft.com/office/drawing/2010/main" val="0"/>
              </a:ext>
            </a:extLst>
          </a:blip>
          <a:srcRect l="36883" t="12512" r="27829" b="15553"/>
          <a:stretch/>
        </p:blipFill>
        <p:spPr>
          <a:xfrm flipH="1">
            <a:off x="7768846" y="2320071"/>
            <a:ext cx="2766632" cy="3782555"/>
          </a:xfrm>
          <a:prstGeom prst="rect">
            <a:avLst/>
          </a:prstGeom>
        </p:spPr>
      </p:pic>
    </p:spTree>
    <p:extLst>
      <p:ext uri="{BB962C8B-B14F-4D97-AF65-F5344CB8AC3E}">
        <p14:creationId xmlns:p14="http://schemas.microsoft.com/office/powerpoint/2010/main" val="3373727636"/>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out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a:off x="549275" y="531813"/>
            <a:ext cx="11109325" cy="0"/>
          </a:xfrm>
          <a:prstGeom prst="line">
            <a:avLst/>
          </a:prstGeom>
          <a:ln/>
        </p:spPr>
        <p:style>
          <a:lnRef idx="1">
            <a:schemeClr val="accent5"/>
          </a:lnRef>
          <a:fillRef idx="0">
            <a:schemeClr val="accent5"/>
          </a:fillRef>
          <a:effectRef idx="0">
            <a:schemeClr val="accent5"/>
          </a:effectRef>
          <a:fontRef idx="minor">
            <a:schemeClr val="tx1"/>
          </a:fontRef>
        </p:style>
      </p:cxnSp>
      <p:grpSp>
        <p:nvGrpSpPr>
          <p:cNvPr id="2" name="组合 1"/>
          <p:cNvGrpSpPr/>
          <p:nvPr/>
        </p:nvGrpSpPr>
        <p:grpSpPr>
          <a:xfrm>
            <a:off x="1108869" y="1622378"/>
            <a:ext cx="2315267" cy="461665"/>
            <a:chOff x="1108869" y="1622378"/>
            <a:chExt cx="2315267" cy="461665"/>
          </a:xfrm>
        </p:grpSpPr>
        <p:sp>
          <p:nvSpPr>
            <p:cNvPr id="14" name="Text Box 2"/>
            <p:cNvSpPr txBox="1">
              <a:spLocks noChangeArrowheads="1"/>
            </p:cNvSpPr>
            <p:nvPr/>
          </p:nvSpPr>
          <p:spPr bwMode="auto">
            <a:xfrm>
              <a:off x="1533269" y="1622378"/>
              <a:ext cx="189086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kumimoji="1" lang="zh-CN" altLang="en-US" sz="2400" b="1" dirty="0" smtClean="0">
                  <a:solidFill>
                    <a:srgbClr val="1F497D"/>
                  </a:solidFill>
                  <a:latin typeface="微软雅黑" panose="020B0503020204020204" pitchFamily="34" charset="-122"/>
                  <a:ea typeface="微软雅黑" panose="020B0503020204020204" pitchFamily="34" charset="-122"/>
                </a:rPr>
                <a:t>临床应用</a:t>
              </a:r>
              <a:endParaRPr kumimoji="1" lang="en-US" altLang="zh-CN" sz="2400" b="1" dirty="0">
                <a:solidFill>
                  <a:srgbClr val="1F497D"/>
                </a:solidFill>
                <a:latin typeface="微软雅黑" panose="020B0503020204020204" pitchFamily="34" charset="-122"/>
                <a:ea typeface="微软雅黑" panose="020B0503020204020204" pitchFamily="34" charset="-122"/>
              </a:endParaRPr>
            </a:p>
          </p:txBody>
        </p:sp>
        <p:sp>
          <p:nvSpPr>
            <p:cNvPr id="25" name="Rectangle 18"/>
            <p:cNvSpPr>
              <a:spLocks noChangeArrowheads="1"/>
            </p:cNvSpPr>
            <p:nvPr/>
          </p:nvSpPr>
          <p:spPr bwMode="auto">
            <a:xfrm>
              <a:off x="1108869" y="1717480"/>
              <a:ext cx="271463" cy="271463"/>
            </a:xfrm>
            <a:prstGeom prst="rect">
              <a:avLst/>
            </a:prstGeom>
            <a:solidFill>
              <a:srgbClr val="FA4453"/>
            </a:solidFill>
            <a:ln>
              <a:solidFill>
                <a:srgbClr val="FA4453"/>
              </a:solidFill>
            </a:ln>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200" b="1" dirty="0" smtClean="0">
                  <a:solidFill>
                    <a:schemeClr val="bg1"/>
                  </a:solidFill>
                  <a:latin typeface="微软雅黑" panose="020B0503020204020204" pitchFamily="34" charset="-122"/>
                  <a:ea typeface="微软雅黑" panose="020B0503020204020204" pitchFamily="34" charset="-122"/>
                </a:rPr>
                <a:t>4</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grpSp>
      <p:sp>
        <p:nvSpPr>
          <p:cNvPr id="17" name="TextBox 37"/>
          <p:cNvSpPr txBox="1">
            <a:spLocks noChangeArrowheads="1"/>
          </p:cNvSpPr>
          <p:nvPr/>
        </p:nvSpPr>
        <p:spPr bwMode="auto">
          <a:xfrm>
            <a:off x="1533267" y="815839"/>
            <a:ext cx="210354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a:solidFill>
                  <a:schemeClr val="tx1"/>
                </a:solidFill>
                <a:latin typeface="Calibri" panose="020F0502020204030204" pitchFamily="34" charset="0"/>
                <a:ea typeface="宋体" panose="02010600030101010101" pitchFamily="2" charset="-122"/>
              </a:defRPr>
            </a:lvl1pPr>
            <a:lvl2pPr marL="742950" indent="-285750" defTabSz="912813">
              <a:defRPr>
                <a:solidFill>
                  <a:schemeClr val="tx1"/>
                </a:solidFill>
                <a:latin typeface="Calibri" panose="020F0502020204030204" pitchFamily="34" charset="0"/>
                <a:ea typeface="宋体" panose="02010600030101010101" pitchFamily="2" charset="-122"/>
              </a:defRPr>
            </a:lvl2pPr>
            <a:lvl3pPr marL="1143000" indent="-228600" defTabSz="912813">
              <a:defRPr>
                <a:solidFill>
                  <a:schemeClr val="tx1"/>
                </a:solidFill>
                <a:latin typeface="Calibri" panose="020F0502020204030204" pitchFamily="34" charset="0"/>
                <a:ea typeface="宋体" panose="02010600030101010101" pitchFamily="2" charset="-122"/>
              </a:defRPr>
            </a:lvl3pPr>
            <a:lvl4pPr marL="1600200" indent="-228600" defTabSz="912813">
              <a:defRPr>
                <a:solidFill>
                  <a:schemeClr val="tx1"/>
                </a:solidFill>
                <a:latin typeface="Calibri" panose="020F0502020204030204" pitchFamily="34" charset="0"/>
                <a:ea typeface="宋体" panose="02010600030101010101" pitchFamily="2" charset="-122"/>
              </a:defRPr>
            </a:lvl4pPr>
            <a:lvl5pPr marL="2057400" indent="-228600" defTabSz="912813">
              <a:defRPr>
                <a:solidFill>
                  <a:schemeClr val="tx1"/>
                </a:solidFill>
                <a:latin typeface="Calibri" panose="020F050202020403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b="1" dirty="0">
                <a:solidFill>
                  <a:srgbClr val="1F497D"/>
                </a:solidFill>
                <a:latin typeface="微软雅黑" panose="020B0503020204020204" pitchFamily="34" charset="-122"/>
                <a:ea typeface="微软雅黑" panose="020B0503020204020204" pitchFamily="34" charset="-122"/>
              </a:rPr>
              <a:t>概述</a:t>
            </a:r>
          </a:p>
        </p:txBody>
      </p:sp>
      <p:sp>
        <p:nvSpPr>
          <p:cNvPr id="11" name="Text Box 2"/>
          <p:cNvSpPr txBox="1">
            <a:spLocks noChangeArrowheads="1"/>
          </p:cNvSpPr>
          <p:nvPr/>
        </p:nvSpPr>
        <p:spPr bwMode="auto">
          <a:xfrm>
            <a:off x="5964376" y="2408538"/>
            <a:ext cx="5551764" cy="27515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just">
              <a:lnSpc>
                <a:spcPct val="120000"/>
              </a:lnSpc>
            </a:pPr>
            <a:r>
              <a:rPr kumimoji="1" lang="zh-CN" altLang="en-US" dirty="0">
                <a:solidFill>
                  <a:srgbClr val="1F497D"/>
                </a:solidFill>
                <a:latin typeface="微软雅黑" panose="020B0503020204020204" pitchFamily="34" charset="-122"/>
                <a:ea typeface="微软雅黑" panose="020B0503020204020204" pitchFamily="34" charset="-122"/>
              </a:rPr>
              <a:t> </a:t>
            </a:r>
            <a:r>
              <a:rPr kumimoji="1" lang="zh-CN" altLang="en-US" dirty="0" smtClean="0">
                <a:solidFill>
                  <a:srgbClr val="1F497D"/>
                </a:solidFill>
                <a:latin typeface="微软雅黑" panose="020B0503020204020204" pitchFamily="34" charset="-122"/>
                <a:ea typeface="微软雅黑" panose="020B0503020204020204" pitchFamily="34" charset="-122"/>
              </a:rPr>
              <a:t>       达芬奇</a:t>
            </a:r>
            <a:r>
              <a:rPr kumimoji="1" lang="zh-CN" altLang="en-US" dirty="0">
                <a:solidFill>
                  <a:srgbClr val="1F497D"/>
                </a:solidFill>
                <a:latin typeface="微软雅黑" panose="020B0503020204020204" pitchFamily="34" charset="-122"/>
                <a:ea typeface="微软雅黑" panose="020B0503020204020204" pitchFamily="34" charset="-122"/>
              </a:rPr>
              <a:t>手术机器人系统已经广泛地在多学科得到了应用，例如：泌尿外科、心脏外科、胸外科、胃肠外科、肝胆外科、妇产科、普外科、耳鼻喉科。</a:t>
            </a:r>
            <a:endParaRPr kumimoji="1" lang="en-US" altLang="zh-CN" dirty="0">
              <a:solidFill>
                <a:srgbClr val="1F497D"/>
              </a:solidFill>
              <a:latin typeface="微软雅黑" panose="020B0503020204020204" pitchFamily="34" charset="-122"/>
              <a:ea typeface="微软雅黑" panose="020B0503020204020204" pitchFamily="34" charset="-122"/>
            </a:endParaRPr>
          </a:p>
          <a:p>
            <a:pPr algn="just">
              <a:lnSpc>
                <a:spcPct val="120000"/>
              </a:lnSpc>
            </a:pPr>
            <a:r>
              <a:rPr kumimoji="1" lang="zh-CN" altLang="en-US" dirty="0" smtClean="0">
                <a:solidFill>
                  <a:srgbClr val="1F497D"/>
                </a:solidFill>
                <a:latin typeface="微软雅黑" panose="020B0503020204020204" pitchFamily="34" charset="-122"/>
                <a:ea typeface="微软雅黑" panose="020B0503020204020204" pitchFamily="34" charset="-122"/>
              </a:rPr>
              <a:t>       截止</a:t>
            </a:r>
            <a:r>
              <a:rPr kumimoji="1" lang="zh-CN" altLang="en-US" dirty="0">
                <a:solidFill>
                  <a:srgbClr val="1F497D"/>
                </a:solidFill>
                <a:latin typeface="微软雅黑" panose="020B0503020204020204" pitchFamily="34" charset="-122"/>
                <a:ea typeface="微软雅黑" panose="020B0503020204020204" pitchFamily="34" charset="-122"/>
              </a:rPr>
              <a:t>目前</a:t>
            </a:r>
            <a:r>
              <a:rPr kumimoji="1" lang="zh-CN" altLang="en-US" dirty="0" smtClean="0">
                <a:solidFill>
                  <a:srgbClr val="1F497D"/>
                </a:solidFill>
                <a:latin typeface="微软雅黑" panose="020B0503020204020204" pitchFamily="34" charset="-122"/>
                <a:ea typeface="微软雅黑" panose="020B0503020204020204" pitchFamily="34" charset="-122"/>
              </a:rPr>
              <a:t>，卫</a:t>
            </a:r>
            <a:r>
              <a:rPr kumimoji="1" lang="zh-CN" altLang="en-US" dirty="0">
                <a:solidFill>
                  <a:srgbClr val="1F497D"/>
                </a:solidFill>
                <a:latin typeface="微软雅黑" panose="020B0503020204020204" pitchFamily="34" charset="-122"/>
                <a:ea typeface="微软雅黑" panose="020B0503020204020204" pitchFamily="34" charset="-122"/>
              </a:rPr>
              <a:t>计委共同意了</a:t>
            </a:r>
            <a:r>
              <a:rPr kumimoji="1" lang="en-US" altLang="zh-CN" dirty="0">
                <a:solidFill>
                  <a:srgbClr val="1F497D"/>
                </a:solidFill>
                <a:latin typeface="微软雅黑" panose="020B0503020204020204" pitchFamily="34" charset="-122"/>
                <a:ea typeface="微软雅黑" panose="020B0503020204020204" pitchFamily="34" charset="-122"/>
              </a:rPr>
              <a:t>57</a:t>
            </a:r>
            <a:r>
              <a:rPr kumimoji="1" lang="zh-CN" altLang="en-US" dirty="0">
                <a:solidFill>
                  <a:srgbClr val="1F497D"/>
                </a:solidFill>
                <a:latin typeface="微软雅黑" panose="020B0503020204020204" pitchFamily="34" charset="-122"/>
                <a:ea typeface="微软雅黑" panose="020B0503020204020204" pitchFamily="34" charset="-122"/>
              </a:rPr>
              <a:t>台达芬奇手术机器人的申请。保守估计，</a:t>
            </a:r>
            <a:r>
              <a:rPr kumimoji="1" lang="en-US" altLang="zh-CN" dirty="0">
                <a:solidFill>
                  <a:srgbClr val="1F497D"/>
                </a:solidFill>
                <a:latin typeface="微软雅黑" panose="020B0503020204020204" pitchFamily="34" charset="-122"/>
                <a:ea typeface="微软雅黑" panose="020B0503020204020204" pitchFamily="34" charset="-122"/>
              </a:rPr>
              <a:t>2015</a:t>
            </a:r>
            <a:r>
              <a:rPr kumimoji="1" lang="zh-CN" altLang="en-US" dirty="0">
                <a:solidFill>
                  <a:srgbClr val="1F497D"/>
                </a:solidFill>
                <a:latin typeface="微软雅黑" panose="020B0503020204020204" pitchFamily="34" charset="-122"/>
                <a:ea typeface="微软雅黑" panose="020B0503020204020204" pitchFamily="34" charset="-122"/>
              </a:rPr>
              <a:t>年我国达芬奇手术机器人累计装机量</a:t>
            </a:r>
            <a:r>
              <a:rPr kumimoji="1" lang="en-US" altLang="zh-CN" dirty="0">
                <a:solidFill>
                  <a:srgbClr val="1F497D"/>
                </a:solidFill>
                <a:latin typeface="微软雅黑" panose="020B0503020204020204" pitchFamily="34" charset="-122"/>
                <a:ea typeface="微软雅黑" panose="020B0503020204020204" pitchFamily="34" charset="-122"/>
              </a:rPr>
              <a:t>60</a:t>
            </a:r>
            <a:r>
              <a:rPr kumimoji="1" lang="zh-CN" altLang="en-US" dirty="0">
                <a:solidFill>
                  <a:srgbClr val="1F497D"/>
                </a:solidFill>
                <a:latin typeface="微软雅黑" panose="020B0503020204020204" pitchFamily="34" charset="-122"/>
                <a:ea typeface="微软雅黑" panose="020B0503020204020204" pitchFamily="34" charset="-122"/>
              </a:rPr>
              <a:t>台左右，</a:t>
            </a:r>
            <a:r>
              <a:rPr kumimoji="1" lang="en-US" altLang="zh-CN" dirty="0">
                <a:solidFill>
                  <a:srgbClr val="1F497D"/>
                </a:solidFill>
                <a:latin typeface="微软雅黑" panose="020B0503020204020204" pitchFamily="34" charset="-122"/>
                <a:ea typeface="微软雅黑" panose="020B0503020204020204" pitchFamily="34" charset="-122"/>
              </a:rPr>
              <a:t>2018</a:t>
            </a:r>
            <a:r>
              <a:rPr kumimoji="1" lang="zh-CN" altLang="en-US" dirty="0">
                <a:solidFill>
                  <a:srgbClr val="1F497D"/>
                </a:solidFill>
                <a:latin typeface="微软雅黑" panose="020B0503020204020204" pitchFamily="34" charset="-122"/>
                <a:ea typeface="微软雅黑" panose="020B0503020204020204" pitchFamily="34" charset="-122"/>
              </a:rPr>
              <a:t>年累计装机量</a:t>
            </a:r>
            <a:r>
              <a:rPr kumimoji="1" lang="en-US" altLang="zh-CN" dirty="0">
                <a:solidFill>
                  <a:srgbClr val="1F497D"/>
                </a:solidFill>
                <a:latin typeface="微软雅黑" panose="020B0503020204020204" pitchFamily="34" charset="-122"/>
                <a:ea typeface="微软雅黑" panose="020B0503020204020204" pitchFamily="34" charset="-122"/>
              </a:rPr>
              <a:t>120</a:t>
            </a:r>
            <a:r>
              <a:rPr kumimoji="1" lang="zh-CN" altLang="en-US" dirty="0">
                <a:solidFill>
                  <a:srgbClr val="1F497D"/>
                </a:solidFill>
                <a:latin typeface="微软雅黑" panose="020B0503020204020204" pitchFamily="34" charset="-122"/>
                <a:ea typeface="微软雅黑" panose="020B0503020204020204" pitchFamily="34" charset="-122"/>
              </a:rPr>
              <a:t>台左右；</a:t>
            </a:r>
            <a:r>
              <a:rPr kumimoji="1" lang="en-US" altLang="zh-CN" dirty="0">
                <a:solidFill>
                  <a:srgbClr val="1F497D"/>
                </a:solidFill>
                <a:latin typeface="微软雅黑" panose="020B0503020204020204" pitchFamily="34" charset="-122"/>
                <a:ea typeface="微软雅黑" panose="020B0503020204020204" pitchFamily="34" charset="-122"/>
              </a:rPr>
              <a:t>2015</a:t>
            </a:r>
            <a:r>
              <a:rPr kumimoji="1" lang="zh-CN" altLang="en-US" dirty="0">
                <a:solidFill>
                  <a:srgbClr val="1F497D"/>
                </a:solidFill>
                <a:latin typeface="微软雅黑" panose="020B0503020204020204" pitchFamily="34" charset="-122"/>
                <a:ea typeface="微软雅黑" panose="020B0503020204020204" pitchFamily="34" charset="-122"/>
              </a:rPr>
              <a:t>年底，达芬奇手术机器人累计完成量将超过</a:t>
            </a:r>
            <a:r>
              <a:rPr kumimoji="1" lang="en-US" altLang="zh-CN" dirty="0">
                <a:solidFill>
                  <a:srgbClr val="1F497D"/>
                </a:solidFill>
                <a:latin typeface="微软雅黑" panose="020B0503020204020204" pitchFamily="34" charset="-122"/>
                <a:ea typeface="微软雅黑" panose="020B0503020204020204" pitchFamily="34" charset="-122"/>
              </a:rPr>
              <a:t>2</a:t>
            </a:r>
            <a:r>
              <a:rPr kumimoji="1" lang="zh-CN" altLang="en-US" dirty="0">
                <a:solidFill>
                  <a:srgbClr val="1F497D"/>
                </a:solidFill>
                <a:latin typeface="微软雅黑" panose="020B0503020204020204" pitchFamily="34" charset="-122"/>
                <a:ea typeface="微软雅黑" panose="020B0503020204020204" pitchFamily="34" charset="-122"/>
              </a:rPr>
              <a:t>万例，</a:t>
            </a:r>
            <a:r>
              <a:rPr kumimoji="1" lang="en-US" altLang="zh-CN" dirty="0">
                <a:solidFill>
                  <a:srgbClr val="1F497D"/>
                </a:solidFill>
                <a:latin typeface="微软雅黑" panose="020B0503020204020204" pitchFamily="34" charset="-122"/>
                <a:ea typeface="微软雅黑" panose="020B0503020204020204" pitchFamily="34" charset="-122"/>
              </a:rPr>
              <a:t>2018</a:t>
            </a:r>
            <a:r>
              <a:rPr kumimoji="1" lang="zh-CN" altLang="en-US" dirty="0">
                <a:solidFill>
                  <a:srgbClr val="1F497D"/>
                </a:solidFill>
                <a:latin typeface="微软雅黑" panose="020B0503020204020204" pitchFamily="34" charset="-122"/>
                <a:ea typeface="微软雅黑" panose="020B0503020204020204" pitchFamily="34" charset="-122"/>
              </a:rPr>
              <a:t>年当年的手术量将超过</a:t>
            </a:r>
            <a:r>
              <a:rPr kumimoji="1" lang="en-US" altLang="zh-CN" dirty="0">
                <a:solidFill>
                  <a:srgbClr val="1F497D"/>
                </a:solidFill>
                <a:latin typeface="微软雅黑" panose="020B0503020204020204" pitchFamily="34" charset="-122"/>
                <a:ea typeface="微软雅黑" panose="020B0503020204020204" pitchFamily="34" charset="-122"/>
              </a:rPr>
              <a:t>2</a:t>
            </a:r>
            <a:r>
              <a:rPr kumimoji="1" lang="zh-CN" altLang="en-US" dirty="0">
                <a:solidFill>
                  <a:srgbClr val="1F497D"/>
                </a:solidFill>
                <a:latin typeface="微软雅黑" panose="020B0503020204020204" pitchFamily="34" charset="-122"/>
                <a:ea typeface="微软雅黑" panose="020B0503020204020204" pitchFamily="34" charset="-122"/>
              </a:rPr>
              <a:t>万例。</a:t>
            </a:r>
          </a:p>
        </p:txBody>
      </p:sp>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t="10922"/>
          <a:stretch/>
        </p:blipFill>
        <p:spPr>
          <a:xfrm>
            <a:off x="1533267" y="2408538"/>
            <a:ext cx="3460302" cy="3959131"/>
          </a:xfrm>
          <a:prstGeom prst="rect">
            <a:avLst/>
          </a:prstGeom>
          <a:ln>
            <a:noFill/>
          </a:ln>
          <a:effectLst>
            <a:softEdge rad="112500"/>
          </a:effectLst>
        </p:spPr>
      </p:pic>
    </p:spTree>
    <p:extLst>
      <p:ext uri="{BB962C8B-B14F-4D97-AF65-F5344CB8AC3E}">
        <p14:creationId xmlns:p14="http://schemas.microsoft.com/office/powerpoint/2010/main" val="3541368179"/>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childTnLst>
                          </p:cTn>
                        </p:par>
                        <p:par>
                          <p:cTn id="8" fill="hold">
                            <p:stCondLst>
                              <p:cond delay="250"/>
                            </p:stCondLst>
                            <p:childTnLst>
                              <p:par>
                                <p:cTn id="9" presetID="22" presetClass="entr" presetSubtype="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549</TotalTime>
  <Words>1473</Words>
  <Application>Microsoft Office PowerPoint</Application>
  <PresentationFormat>宽屏</PresentationFormat>
  <Paragraphs>127</Paragraphs>
  <Slides>26</Slides>
  <Notes>5</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26</vt:i4>
      </vt:variant>
    </vt:vector>
  </HeadingPairs>
  <TitlesOfParts>
    <vt:vector size="33" baseType="lpstr">
      <vt:lpstr>BatangChe</vt:lpstr>
      <vt:lpstr>宋体</vt:lpstr>
      <vt:lpstr>微软雅黑</vt:lpstr>
      <vt:lpstr>Arial</vt:lpstr>
      <vt:lpstr>Calibri</vt:lpstr>
      <vt:lpstr>Verdana</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清云_612</dc:creator>
  <cp:lastModifiedBy>清云_612</cp:lastModifiedBy>
  <cp:revision>93</cp:revision>
  <dcterms:created xsi:type="dcterms:W3CDTF">2016-01-22T15:41:03Z</dcterms:created>
  <dcterms:modified xsi:type="dcterms:W3CDTF">2016-11-03T12:42:56Z</dcterms:modified>
</cp:coreProperties>
</file>