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42"/>
  </p:notesMasterIdLst>
  <p:sldIdLst>
    <p:sldId id="535" r:id="rId3"/>
    <p:sldId id="552" r:id="rId4"/>
    <p:sldId id="594" r:id="rId5"/>
    <p:sldId id="553" r:id="rId6"/>
    <p:sldId id="506" r:id="rId7"/>
    <p:sldId id="595" r:id="rId8"/>
    <p:sldId id="596" r:id="rId9"/>
    <p:sldId id="597" r:id="rId10"/>
    <p:sldId id="599" r:id="rId11"/>
    <p:sldId id="554" r:id="rId12"/>
    <p:sldId id="555" r:id="rId13"/>
    <p:sldId id="598" r:id="rId14"/>
    <p:sldId id="556" r:id="rId15"/>
    <p:sldId id="600" r:id="rId16"/>
    <p:sldId id="561" r:id="rId17"/>
    <p:sldId id="605" r:id="rId18"/>
    <p:sldId id="606" r:id="rId19"/>
    <p:sldId id="607" r:id="rId20"/>
    <p:sldId id="610" r:id="rId21"/>
    <p:sldId id="613" r:id="rId22"/>
    <p:sldId id="614" r:id="rId23"/>
    <p:sldId id="611" r:id="rId24"/>
    <p:sldId id="609" r:id="rId25"/>
    <p:sldId id="558" r:id="rId26"/>
    <p:sldId id="615" r:id="rId27"/>
    <p:sldId id="616" r:id="rId28"/>
    <p:sldId id="617" r:id="rId29"/>
    <p:sldId id="618" r:id="rId30"/>
    <p:sldId id="619" r:id="rId31"/>
    <p:sldId id="620" r:id="rId32"/>
    <p:sldId id="621" r:id="rId33"/>
    <p:sldId id="622" r:id="rId34"/>
    <p:sldId id="623" r:id="rId35"/>
    <p:sldId id="626" r:id="rId36"/>
    <p:sldId id="624" r:id="rId37"/>
    <p:sldId id="629" r:id="rId38"/>
    <p:sldId id="628" r:id="rId39"/>
    <p:sldId id="630" r:id="rId40"/>
    <p:sldId id="422" r:id="rId41"/>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521415D9-36F7-43E2-AB2F-B90AF26B5E84}">
      <p14:sectionLst xmlns:p14="http://schemas.microsoft.com/office/powerpoint/2010/main">
        <p14:section name="默认节" id="{B756B3AA-DED7-4BDA-AB84-1B01D3A89F76}">
          <p14:sldIdLst>
            <p14:sldId id="535"/>
            <p14:sldId id="552"/>
            <p14:sldId id="594"/>
            <p14:sldId id="553"/>
            <p14:sldId id="506"/>
            <p14:sldId id="595"/>
            <p14:sldId id="596"/>
            <p14:sldId id="597"/>
            <p14:sldId id="599"/>
            <p14:sldId id="554"/>
            <p14:sldId id="555"/>
            <p14:sldId id="598"/>
            <p14:sldId id="556"/>
            <p14:sldId id="600"/>
            <p14:sldId id="561"/>
            <p14:sldId id="605"/>
            <p14:sldId id="606"/>
            <p14:sldId id="607"/>
            <p14:sldId id="610"/>
            <p14:sldId id="613"/>
            <p14:sldId id="614"/>
            <p14:sldId id="611"/>
            <p14:sldId id="609"/>
            <p14:sldId id="558"/>
            <p14:sldId id="615"/>
            <p14:sldId id="616"/>
            <p14:sldId id="617"/>
            <p14:sldId id="618"/>
            <p14:sldId id="619"/>
            <p14:sldId id="620"/>
            <p14:sldId id="621"/>
            <p14:sldId id="622"/>
            <p14:sldId id="623"/>
            <p14:sldId id="626"/>
            <p14:sldId id="624"/>
            <p14:sldId id="629"/>
            <p14:sldId id="628"/>
            <p14:sldId id="630"/>
            <p14:sldId id="42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9F6F9"/>
    <a:srgbClr val="44546A"/>
    <a:srgbClr val="78AA0A"/>
    <a:srgbClr val="7F7F7F"/>
    <a:srgbClr val="FA4453"/>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91" autoAdjust="0"/>
    <p:restoredTop sz="90966" autoAdjust="0"/>
  </p:normalViewPr>
  <p:slideViewPr>
    <p:cSldViewPr snapToGrid="0">
      <p:cViewPr varScale="1">
        <p:scale>
          <a:sx n="67" d="100"/>
          <a:sy n="67" d="100"/>
        </p:scale>
        <p:origin x="240" y="78"/>
      </p:cViewPr>
      <p:guideLst>
        <p:guide orient="horz" pos="2160"/>
        <p:guide pos="384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buFont typeface="Arial" panose="020B0604020202020204" pitchFamily="34" charset="0"/>
              <a:buNone/>
              <a:defRPr sz="1200"/>
            </a:lvl1pPr>
          </a:lstStyle>
          <a:p>
            <a:pPr>
              <a:defRPr/>
            </a:pPr>
            <a:fld id="{33E1685A-4FCF-48DB-B17A-72FEEC415361}" type="datetimeFigureOut">
              <a:rPr lang="zh-CN" altLang="en-US"/>
              <a:pPr>
                <a:defRPr/>
              </a:pPr>
              <a:t>2016/6/12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buFont typeface="Arial" panose="020B0604020202020204" pitchFamily="34" charset="0"/>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buFont typeface="Arial" panose="020B0604020202020204" pitchFamily="34" charset="0"/>
              <a:buNone/>
              <a:defRPr sz="1200"/>
            </a:lvl1pPr>
          </a:lstStyle>
          <a:p>
            <a:pPr>
              <a:defRPr/>
            </a:pPr>
            <a:fld id="{0E04CD8A-EC0C-4D88-B3D4-AF0C4BCFAB50}" type="slidenum">
              <a:rPr lang="zh-CN" altLang="en-US"/>
              <a:pPr>
                <a:defRPr/>
              </a:pPr>
              <a:t>‹#›</a:t>
            </a:fld>
            <a:endParaRPr lang="zh-CN" altLang="en-US"/>
          </a:p>
        </p:txBody>
      </p:sp>
    </p:spTree>
    <p:extLst>
      <p:ext uri="{BB962C8B-B14F-4D97-AF65-F5344CB8AC3E}">
        <p14:creationId xmlns:p14="http://schemas.microsoft.com/office/powerpoint/2010/main" val="16110246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pPr>
                <a:defRPr/>
              </a:pPr>
              <a:t>4</a:t>
            </a:fld>
            <a:endParaRPr lang="zh-CN" altLang="en-US"/>
          </a:p>
        </p:txBody>
      </p:sp>
    </p:spTree>
    <p:extLst>
      <p:ext uri="{BB962C8B-B14F-4D97-AF65-F5344CB8AC3E}">
        <p14:creationId xmlns:p14="http://schemas.microsoft.com/office/powerpoint/2010/main" val="28187958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E4F47B8-AB40-44C4-840D-BEC22AFD81D6}" type="slidenum">
              <a:rPr lang="zh-CN" altLang="en-US" smtClean="0"/>
              <a:pPr/>
              <a:t>5</a:t>
            </a:fld>
            <a:endParaRPr lang="zh-CN" altLang="en-US" smtClean="0"/>
          </a:p>
        </p:txBody>
      </p:sp>
    </p:spTree>
    <p:extLst>
      <p:ext uri="{BB962C8B-B14F-4D97-AF65-F5344CB8AC3E}">
        <p14:creationId xmlns:p14="http://schemas.microsoft.com/office/powerpoint/2010/main" val="1667709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E4F47B8-AB40-44C4-840D-BEC22AFD81D6}" type="slidenum">
              <a:rPr lang="zh-CN" altLang="en-US" smtClean="0"/>
              <a:pPr/>
              <a:t>9</a:t>
            </a:fld>
            <a:endParaRPr lang="zh-CN" altLang="en-US" smtClean="0"/>
          </a:p>
        </p:txBody>
      </p:sp>
    </p:spTree>
    <p:extLst>
      <p:ext uri="{BB962C8B-B14F-4D97-AF65-F5344CB8AC3E}">
        <p14:creationId xmlns:p14="http://schemas.microsoft.com/office/powerpoint/2010/main" val="1285184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E4F47B8-AB40-44C4-840D-BEC22AFD81D6}" type="slidenum">
              <a:rPr lang="zh-CN" altLang="en-US" smtClean="0"/>
              <a:pPr/>
              <a:t>14</a:t>
            </a:fld>
            <a:endParaRPr lang="zh-CN" altLang="en-US" smtClean="0"/>
          </a:p>
        </p:txBody>
      </p:sp>
    </p:spTree>
    <p:extLst>
      <p:ext uri="{BB962C8B-B14F-4D97-AF65-F5344CB8AC3E}">
        <p14:creationId xmlns:p14="http://schemas.microsoft.com/office/powerpoint/2010/main" val="132482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E04CD8A-EC0C-4D88-B3D4-AF0C4BCFAB50}" type="slidenum">
              <a:rPr lang="zh-CN" altLang="en-US" smtClean="0"/>
              <a:pPr>
                <a:defRPr/>
              </a:pPr>
              <a:t>18</a:t>
            </a:fld>
            <a:endParaRPr lang="zh-CN" altLang="en-US"/>
          </a:p>
        </p:txBody>
      </p:sp>
    </p:spTree>
    <p:extLst>
      <p:ext uri="{BB962C8B-B14F-4D97-AF65-F5344CB8AC3E}">
        <p14:creationId xmlns:p14="http://schemas.microsoft.com/office/powerpoint/2010/main" val="20047339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E4F47B8-AB40-44C4-840D-BEC22AFD81D6}" type="slidenum">
              <a:rPr lang="zh-CN" altLang="en-US" smtClean="0"/>
              <a:pPr/>
              <a:t>23</a:t>
            </a:fld>
            <a:endParaRPr lang="zh-CN" altLang="en-US" smtClean="0"/>
          </a:p>
        </p:txBody>
      </p:sp>
    </p:spTree>
    <p:extLst>
      <p:ext uri="{BB962C8B-B14F-4D97-AF65-F5344CB8AC3E}">
        <p14:creationId xmlns:p14="http://schemas.microsoft.com/office/powerpoint/2010/main" val="2527304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E4F47B8-AB40-44C4-840D-BEC22AFD81D6}" type="slidenum">
              <a:rPr lang="zh-CN" altLang="en-US" smtClean="0"/>
              <a:pPr/>
              <a:t>36</a:t>
            </a:fld>
            <a:endParaRPr lang="zh-CN" altLang="en-US" smtClean="0"/>
          </a:p>
        </p:txBody>
      </p:sp>
    </p:spTree>
    <p:extLst>
      <p:ext uri="{BB962C8B-B14F-4D97-AF65-F5344CB8AC3E}">
        <p14:creationId xmlns:p14="http://schemas.microsoft.com/office/powerpoint/2010/main" val="13424745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2498B05-4A76-4078-A6A4-294C8358A33C}" type="slidenum">
              <a:rPr lang="en-US" altLang="zh-CN" smtClean="0"/>
              <a:pPr/>
              <a:t>39</a:t>
            </a:fld>
            <a:endParaRPr lang="en-US" altLang="zh-CN" smtClean="0"/>
          </a:p>
        </p:txBody>
      </p:sp>
      <p:sp>
        <p:nvSpPr>
          <p:cNvPr id="51203"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1205"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87C4514B-F6DB-49DB-9372-EA75C6B48B92}" type="slidenum">
              <a:rPr lang="zh-CN" altLang="en-US" sz="1200">
                <a:latin typeface="Calibri" panose="020F0502020204030204" pitchFamily="34" charset="0"/>
              </a:rPr>
              <a:pPr algn="r" eaLnBrk="1" hangingPunct="1"/>
              <a:t>39</a:t>
            </a:fld>
            <a:endParaRPr lang="en-US" altLang="zh-CN" sz="1200">
              <a:latin typeface="Calibri" panose="020F0502020204030204" pitchFamily="34" charset="0"/>
            </a:endParaRPr>
          </a:p>
        </p:txBody>
      </p:sp>
    </p:spTree>
    <p:extLst>
      <p:ext uri="{BB962C8B-B14F-4D97-AF65-F5344CB8AC3E}">
        <p14:creationId xmlns:p14="http://schemas.microsoft.com/office/powerpoint/2010/main" val="141714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29D3156-E243-47C3-A9D9-8F079907EF2F}" type="datetime1">
              <a:rPr lang="zh-CN" altLang="en-US"/>
              <a:pPr>
                <a:defRPr/>
              </a:pPr>
              <a:t>2016/6/12 Sunday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E8397C1-EBC3-4E3D-9ADC-D92548A06D5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8924542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BAF9F52-9B68-432E-BE6C-EE90193073F9}" type="datetime1">
              <a:rPr lang="zh-CN" altLang="en-US"/>
              <a:pPr>
                <a:defRPr/>
              </a:pPr>
              <a:t>2016/6/12 Sunday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35721C6-8B64-4169-8C63-262AADD4914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9927519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73605BB-E272-438D-B5E7-DA7F86FE1E46}" type="datetime1">
              <a:rPr lang="zh-CN" altLang="en-US"/>
              <a:pPr>
                <a:defRPr/>
              </a:pPr>
              <a:t>2016/6/12 Sunday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BAC8EE07-9ECB-40CF-96C2-53CE5734783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810784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DC74D12D-8794-46E1-88DD-63C1964E647E}" type="datetime1">
              <a:rPr lang="zh-CN" altLang="en-US"/>
              <a:pPr>
                <a:defRPr/>
              </a:pPr>
              <a:t>2016/6/12 Sunday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1D65674E-A444-4151-843D-9C6BF2CCBF2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660570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封面">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405469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矩形 1"/>
          <p:cNvSpPr/>
          <p:nvPr userDrawn="1"/>
        </p:nvSpPr>
        <p:spPr>
          <a:xfrm>
            <a:off x="1614488" y="0"/>
            <a:ext cx="10795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algn="ctr" defTabSz="913996" eaLnBrk="1" fontAlgn="auto" hangingPunct="1">
              <a:spcBef>
                <a:spcPts val="0"/>
              </a:spcBef>
              <a:spcAft>
                <a:spcPts val="0"/>
              </a:spcAft>
              <a:defRPr/>
            </a:pPr>
            <a:endParaRPr lang="zh-CN" altLang="en-US" sz="1699">
              <a:solidFill>
                <a:prstClr val="white"/>
              </a:solidFill>
            </a:endParaRPr>
          </a:p>
        </p:txBody>
      </p:sp>
    </p:spTree>
    <p:extLst>
      <p:ext uri="{BB962C8B-B14F-4D97-AF65-F5344CB8AC3E}">
        <p14:creationId xmlns:p14="http://schemas.microsoft.com/office/powerpoint/2010/main" val="1994441008"/>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6872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C0E1CC3-2901-4272-AF44-DD1545482F04}" type="datetime1">
              <a:rPr lang="zh-CN" altLang="en-US"/>
              <a:pPr>
                <a:defRPr/>
              </a:pPr>
              <a:t>2016/6/12 Sunday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A63956B9-0B71-418F-88C5-903DA156255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2277182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38EA476A-0F6B-46BE-826E-86B35687C575}" type="datetime1">
              <a:rPr lang="zh-CN" altLang="en-US"/>
              <a:pPr>
                <a:defRPr/>
              </a:pPr>
              <a:t>2016/6/12 Sunday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5357DA73-A278-478F-9952-56B70D6F815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921843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C269C345-00AA-4577-B4C7-F06535E36BC3}" type="datetime1">
              <a:rPr lang="zh-CN" altLang="en-US"/>
              <a:pPr>
                <a:defRPr/>
              </a:pPr>
              <a:t>2016/6/12 Sunday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5382F1C6-A4CA-4B1B-AC19-D8322B1D2C6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4209578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D86D6DE6-6D9A-47C2-8200-384227712561}" type="datetime1">
              <a:rPr lang="zh-CN" altLang="en-US"/>
              <a:pPr>
                <a:defRPr/>
              </a:pPr>
              <a:t>2016/6/12 Sunday</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E25CFE57-EBA4-42B6-9469-758FA55DFA8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2925423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2F7CF001-2CE1-44D8-B28E-573B612D0154}" type="datetime1">
              <a:rPr lang="zh-CN" altLang="en-US"/>
              <a:pPr>
                <a:defRPr/>
              </a:pPr>
              <a:t>2016/6/12 Sunday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EC36CC7F-3E7B-40C6-B8ED-4846F8A7F33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665445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7ED67E4D-037C-4BAF-B7F1-B91F47A0EDD1}" type="datetime1">
              <a:rPr lang="zh-CN" altLang="en-US"/>
              <a:pPr>
                <a:defRPr/>
              </a:pPr>
              <a:t>2016/6/12 Sunday</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8A3C31AB-FB30-44F0-A82F-00F64F5B6E8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5298369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0AECC28F-6555-4DDF-8060-EE9328AE2DD6}" type="datetime1">
              <a:rPr lang="zh-CN" altLang="en-US"/>
              <a:pPr>
                <a:defRPr/>
              </a:pPr>
              <a:t>2016/6/12 Sunday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3A02311C-C017-4FEF-A6EB-A9B628880A4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5166409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9334C7B-1313-48DA-A483-2C3117833F80}" type="datetime1">
              <a:rPr lang="zh-CN" altLang="en-US"/>
              <a:pPr>
                <a:defRPr/>
              </a:pPr>
              <a:t>2016/6/12 Sunday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842A3C86-6642-4635-9CF0-71258C7BA80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1971847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pattFill prst="dotGrid">
          <a:fgClr>
            <a:schemeClr val="accent1">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anose="020F0502020204030204" pitchFamily="34" charset="0"/>
              </a:rPr>
              <a:t>单击此处编辑母版文本样式</a:t>
            </a:r>
          </a:p>
          <a:p>
            <a:pPr lvl="1"/>
            <a:r>
              <a:rPr lang="zh-CN" smtClean="0">
                <a:sym typeface="Calibri" panose="020F0502020204030204" pitchFamily="34" charset="0"/>
              </a:rPr>
              <a:t>第二级</a:t>
            </a:r>
          </a:p>
          <a:p>
            <a:pPr lvl="2"/>
            <a:r>
              <a:rPr lang="zh-CN" smtClean="0">
                <a:sym typeface="Calibri" panose="020F0502020204030204" pitchFamily="34" charset="0"/>
              </a:rPr>
              <a:t>第三级</a:t>
            </a:r>
          </a:p>
          <a:p>
            <a:pPr lvl="3"/>
            <a:r>
              <a:rPr lang="zh-CN" smtClean="0">
                <a:sym typeface="Calibri" panose="020F0502020204030204" pitchFamily="34" charset="0"/>
              </a:rPr>
              <a:t>第四级</a:t>
            </a:r>
          </a:p>
          <a:p>
            <a:pPr lvl="4"/>
            <a:r>
              <a:rPr 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CFB5A43E-1C1A-43FA-B2A2-E97FB9350863}" type="datetime1">
              <a:rPr lang="zh-CN" altLang="en-US"/>
              <a:pPr>
                <a:defRPr/>
              </a:pPr>
              <a:t>2016/6/12 Sunday</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D2D14A1E-146F-46ED-A14A-5983AEA906F2}"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28" r:id="rId13"/>
  </p:sldLayoutIdLst>
  <p:timing>
    <p:tnLst>
      <p:par>
        <p:cTn id="1" dur="indefinite" restart="never" nodeType="tmRoot"/>
      </p:par>
    </p:tnLst>
  </p:timing>
  <p:hf sldNum="0" hdr="0" ftr="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dotGrid">
          <a:fgClr>
            <a:schemeClr val="accent1">
              <a:lumMod val="20000"/>
              <a:lumOff val="80000"/>
            </a:schemeClr>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5" r:id="rId2"/>
  </p:sldLayoutIdLst>
  <p:transition spd="slow"/>
  <p:timing>
    <p:tnLst>
      <p:par>
        <p:cTn id="1" dur="indefinite" restart="never" nodeType="tmRoot"/>
      </p:par>
    </p:tnLst>
  </p:timing>
  <p:txStyles>
    <p:titleStyle>
      <a:lvl1pPr algn="ctr" defTabSz="912813" rtl="0" eaLnBrk="0" fontAlgn="base" hangingPunct="0">
        <a:spcBef>
          <a:spcPct val="0"/>
        </a:spcBef>
        <a:spcAft>
          <a:spcPct val="0"/>
        </a:spcAft>
        <a:defRPr sz="4300" kern="1200">
          <a:solidFill>
            <a:schemeClr val="tx1"/>
          </a:solidFill>
          <a:latin typeface="+mj-lt"/>
          <a:ea typeface="+mj-ea"/>
          <a:cs typeface="+mj-cs"/>
        </a:defRPr>
      </a:lvl1pPr>
      <a:lvl2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2pPr>
      <a:lvl3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3pPr>
      <a:lvl4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4pPr>
      <a:lvl5pPr algn="ctr" defTabSz="912813" rtl="0" eaLnBrk="0" fontAlgn="base" hangingPunct="0">
        <a:spcBef>
          <a:spcPct val="0"/>
        </a:spcBef>
        <a:spcAft>
          <a:spcPct val="0"/>
        </a:spcAft>
        <a:defRPr sz="4300">
          <a:solidFill>
            <a:schemeClr val="tx1"/>
          </a:solidFill>
          <a:latin typeface="Calibri" panose="020F0502020204030204" pitchFamily="34" charset="0"/>
          <a:ea typeface="宋体" panose="02010600030101010101" pitchFamily="2" charset="-122"/>
        </a:defRPr>
      </a:lvl5pPr>
      <a:lvl6pPr marL="4572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6pPr>
      <a:lvl7pPr marL="9144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7pPr>
      <a:lvl8pPr marL="13716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8pPr>
      <a:lvl9pPr marL="18288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9pPr>
    </p:titleStyle>
    <p:bodyStyle>
      <a:lvl1pPr marL="341313" indent="-341313" algn="l" defTabSz="912813" rtl="0" eaLnBrk="0" fontAlgn="base" hangingPunct="0">
        <a:spcBef>
          <a:spcPct val="20000"/>
        </a:spcBef>
        <a:spcAft>
          <a:spcPct val="0"/>
        </a:spcAft>
        <a:buFont typeface="Arial" panose="020B0604020202020204" pitchFamily="34" charset="0"/>
        <a:buChar char="•"/>
        <a:defRPr sz="3100" kern="1200">
          <a:solidFill>
            <a:schemeClr val="tx1"/>
          </a:solidFill>
          <a:latin typeface="+mn-lt"/>
          <a:ea typeface="+mn-ea"/>
          <a:cs typeface="+mn-cs"/>
        </a:defRPr>
      </a:lvl1pPr>
      <a:lvl2pPr marL="741363" indent="-284163" algn="l" defTabSz="912813"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2pPr>
      <a:lvl3pPr marL="1141413" indent="-227013" algn="l" defTabSz="912813"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3pPr>
      <a:lvl4pPr marL="1598613" indent="-227013" algn="l" defTabSz="9128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n-ea"/>
          <a:cs typeface="+mn-cs"/>
        </a:defRPr>
      </a:lvl4pPr>
      <a:lvl5pPr marL="2055813" indent="-227013" algn="l" defTabSz="9128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n-ea"/>
          <a:cs typeface="+mn-cs"/>
        </a:defRPr>
      </a:lvl5pPr>
      <a:lvl6pPr marL="2513490"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488"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485"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484"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zh-CN"/>
      </a:defPPr>
      <a:lvl1pPr marL="0" algn="l" defTabSz="913996" rtl="0" eaLnBrk="1" latinLnBrk="0" hangingPunct="1">
        <a:defRPr sz="1699" kern="1200">
          <a:solidFill>
            <a:schemeClr val="tx1"/>
          </a:solidFill>
          <a:latin typeface="+mn-lt"/>
          <a:ea typeface="+mn-ea"/>
          <a:cs typeface="+mn-cs"/>
        </a:defRPr>
      </a:lvl1pPr>
      <a:lvl2pPr marL="456999" algn="l" defTabSz="913996" rtl="0" eaLnBrk="1" latinLnBrk="0" hangingPunct="1">
        <a:defRPr sz="1699" kern="1200">
          <a:solidFill>
            <a:schemeClr val="tx1"/>
          </a:solidFill>
          <a:latin typeface="+mn-lt"/>
          <a:ea typeface="+mn-ea"/>
          <a:cs typeface="+mn-cs"/>
        </a:defRPr>
      </a:lvl2pPr>
      <a:lvl3pPr marL="913996" algn="l" defTabSz="913996" rtl="0" eaLnBrk="1" latinLnBrk="0" hangingPunct="1">
        <a:defRPr sz="1699" kern="1200">
          <a:solidFill>
            <a:schemeClr val="tx1"/>
          </a:solidFill>
          <a:latin typeface="+mn-lt"/>
          <a:ea typeface="+mn-ea"/>
          <a:cs typeface="+mn-cs"/>
        </a:defRPr>
      </a:lvl3pPr>
      <a:lvl4pPr marL="1370995" algn="l" defTabSz="913996" rtl="0" eaLnBrk="1" latinLnBrk="0" hangingPunct="1">
        <a:defRPr sz="1699" kern="1200">
          <a:solidFill>
            <a:schemeClr val="tx1"/>
          </a:solidFill>
          <a:latin typeface="+mn-lt"/>
          <a:ea typeface="+mn-ea"/>
          <a:cs typeface="+mn-cs"/>
        </a:defRPr>
      </a:lvl4pPr>
      <a:lvl5pPr marL="1827992" algn="l" defTabSz="913996" rtl="0" eaLnBrk="1" latinLnBrk="0" hangingPunct="1">
        <a:defRPr sz="1699" kern="1200">
          <a:solidFill>
            <a:schemeClr val="tx1"/>
          </a:solidFill>
          <a:latin typeface="+mn-lt"/>
          <a:ea typeface="+mn-ea"/>
          <a:cs typeface="+mn-cs"/>
        </a:defRPr>
      </a:lvl5pPr>
      <a:lvl6pPr marL="2284990" algn="l" defTabSz="913996" rtl="0" eaLnBrk="1" latinLnBrk="0" hangingPunct="1">
        <a:defRPr sz="1699" kern="1200">
          <a:solidFill>
            <a:schemeClr val="tx1"/>
          </a:solidFill>
          <a:latin typeface="+mn-lt"/>
          <a:ea typeface="+mn-ea"/>
          <a:cs typeface="+mn-cs"/>
        </a:defRPr>
      </a:lvl6pPr>
      <a:lvl7pPr marL="2741988" algn="l" defTabSz="913996" rtl="0" eaLnBrk="1" latinLnBrk="0" hangingPunct="1">
        <a:defRPr sz="1699" kern="1200">
          <a:solidFill>
            <a:schemeClr val="tx1"/>
          </a:solidFill>
          <a:latin typeface="+mn-lt"/>
          <a:ea typeface="+mn-ea"/>
          <a:cs typeface="+mn-cs"/>
        </a:defRPr>
      </a:lvl7pPr>
      <a:lvl8pPr marL="3198987" algn="l" defTabSz="913996" rtl="0" eaLnBrk="1" latinLnBrk="0" hangingPunct="1">
        <a:defRPr sz="1699" kern="1200">
          <a:solidFill>
            <a:schemeClr val="tx1"/>
          </a:solidFill>
          <a:latin typeface="+mn-lt"/>
          <a:ea typeface="+mn-ea"/>
          <a:cs typeface="+mn-cs"/>
        </a:defRPr>
      </a:lvl8pPr>
      <a:lvl9pPr marL="3655984" algn="l" defTabSz="913996" rtl="0" eaLnBrk="1" latinLnBrk="0" hangingPunct="1">
        <a:defRPr sz="16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microsoft.com/office/2007/relationships/media" Target="NULL" TargetMode="External"/><Relationship Id="rId2" Type="http://schemas.openxmlformats.org/officeDocument/2006/relationships/video" Target="file:///G:\2005&#24180;&#23398;&#20064;&#29677;&#35762;&#31295;\VATS_Bilobectomy_cut2.wmv" TargetMode="External"/><Relationship Id="rId1" Type="http://schemas.microsoft.com/office/2007/relationships/media" Target="NULL" TargetMode="External"/><Relationship Id="rId5" Type="http://schemas.openxmlformats.org/officeDocument/2006/relationships/image" Target="../media/image12.png"/><Relationship Id="rId4"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18" Type="http://schemas.openxmlformats.org/officeDocument/2006/relationships/image" Target="../media/image53.png"/><Relationship Id="rId3" Type="http://schemas.openxmlformats.org/officeDocument/2006/relationships/image" Target="../media/image38.png"/><Relationship Id="rId21" Type="http://schemas.openxmlformats.org/officeDocument/2006/relationships/image" Target="../media/image56.png"/><Relationship Id="rId7" Type="http://schemas.openxmlformats.org/officeDocument/2006/relationships/image" Target="../media/image42.png"/><Relationship Id="rId12" Type="http://schemas.openxmlformats.org/officeDocument/2006/relationships/image" Target="../media/image47.png"/><Relationship Id="rId17" Type="http://schemas.openxmlformats.org/officeDocument/2006/relationships/image" Target="../media/image52.png"/><Relationship Id="rId25" Type="http://schemas.openxmlformats.org/officeDocument/2006/relationships/image" Target="../media/image60.png"/><Relationship Id="rId2" Type="http://schemas.openxmlformats.org/officeDocument/2006/relationships/notesSlide" Target="../notesSlides/notesSlide8.xml"/><Relationship Id="rId16" Type="http://schemas.openxmlformats.org/officeDocument/2006/relationships/image" Target="../media/image51.png"/><Relationship Id="rId20" Type="http://schemas.openxmlformats.org/officeDocument/2006/relationships/image" Target="../media/image55.png"/><Relationship Id="rId1" Type="http://schemas.openxmlformats.org/officeDocument/2006/relationships/slideLayout" Target="../slideLayouts/slideLayout7.xml"/><Relationship Id="rId6" Type="http://schemas.openxmlformats.org/officeDocument/2006/relationships/image" Target="../media/image41.png"/><Relationship Id="rId11" Type="http://schemas.openxmlformats.org/officeDocument/2006/relationships/image" Target="../media/image46.png"/><Relationship Id="rId24" Type="http://schemas.openxmlformats.org/officeDocument/2006/relationships/image" Target="../media/image59.png"/><Relationship Id="rId5" Type="http://schemas.openxmlformats.org/officeDocument/2006/relationships/image" Target="../media/image40.png"/><Relationship Id="rId15" Type="http://schemas.openxmlformats.org/officeDocument/2006/relationships/image" Target="../media/image50.png"/><Relationship Id="rId23" Type="http://schemas.openxmlformats.org/officeDocument/2006/relationships/image" Target="../media/image58.png"/><Relationship Id="rId10" Type="http://schemas.openxmlformats.org/officeDocument/2006/relationships/image" Target="../media/image45.png"/><Relationship Id="rId19" Type="http://schemas.openxmlformats.org/officeDocument/2006/relationships/image" Target="../media/image54.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 Id="rId22" Type="http://schemas.openxmlformats.org/officeDocument/2006/relationships/image" Target="../media/image57.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4.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2304" b="11687"/>
          <a:stretch/>
        </p:blipFill>
        <p:spPr>
          <a:xfrm>
            <a:off x="1667130" y="200580"/>
            <a:ext cx="10281980" cy="5085903"/>
          </a:xfrm>
          <a:prstGeom prst="round2DiagRect">
            <a:avLst>
              <a:gd name="adj1" fmla="val 7551"/>
              <a:gd name="adj2" fmla="val 0"/>
            </a:avLst>
          </a:prstGeom>
          <a:ln w="88900" cap="sq">
            <a:solidFill>
              <a:srgbClr val="FFFFFF"/>
            </a:solidFill>
            <a:miter lim="800000"/>
          </a:ln>
          <a:effectLst/>
        </p:spPr>
      </p:pic>
      <p:sp>
        <p:nvSpPr>
          <p:cNvPr id="13" name="TextBox 24"/>
          <p:cNvSpPr txBox="1"/>
          <p:nvPr/>
        </p:nvSpPr>
        <p:spPr>
          <a:xfrm>
            <a:off x="1778347" y="5631399"/>
            <a:ext cx="1569660" cy="825419"/>
          </a:xfrm>
          <a:prstGeom prst="rect">
            <a:avLst/>
          </a:prstGeom>
          <a:noFill/>
        </p:spPr>
        <p:txBody>
          <a:bodyPr wrap="none" rtlCol="0">
            <a:spAutoFit/>
          </a:bodyPr>
          <a:lstStyle/>
          <a:p>
            <a:pPr>
              <a:lnSpc>
                <a:spcPct val="150000"/>
              </a:lnSpc>
            </a:pPr>
            <a:r>
              <a:rPr lang="zh-CN" altLang="en-US" sz="3600" b="1" dirty="0">
                <a:solidFill>
                  <a:schemeClr val="tx2">
                    <a:lumMod val="75000"/>
                  </a:schemeClr>
                </a:solidFill>
                <a:latin typeface="微软雅黑" pitchFamily="34" charset="-122"/>
                <a:ea typeface="微软雅黑" pitchFamily="34" charset="-122"/>
              </a:rPr>
              <a:t>胸外科</a:t>
            </a:r>
            <a:endParaRPr lang="zh-CN" altLang="en-US" sz="3600" b="1" dirty="0">
              <a:solidFill>
                <a:schemeClr val="tx2">
                  <a:lumMod val="75000"/>
                </a:schemeClr>
              </a:solidFill>
              <a:latin typeface="微软雅黑" pitchFamily="34" charset="-122"/>
              <a:ea typeface="微软雅黑" pitchFamily="34" charset="-122"/>
            </a:endParaRPr>
          </a:p>
        </p:txBody>
      </p:sp>
      <p:sp>
        <p:nvSpPr>
          <p:cNvPr id="4" name="矩形 10"/>
          <p:cNvSpPr/>
          <p:nvPr/>
        </p:nvSpPr>
        <p:spPr>
          <a:xfrm>
            <a:off x="215908" y="5352094"/>
            <a:ext cx="1345946" cy="1346647"/>
          </a:xfrm>
          <a:custGeom>
            <a:avLst/>
            <a:gdLst/>
            <a:ahLst/>
            <a:cxnLst/>
            <a:rect l="l" t="t" r="r" b="b"/>
            <a:pathLst>
              <a:path w="1274639" h="1274639">
                <a:moveTo>
                  <a:pt x="125947" y="0"/>
                </a:moveTo>
                <a:lnTo>
                  <a:pt x="790832" y="0"/>
                </a:lnTo>
                <a:lnTo>
                  <a:pt x="1148692" y="0"/>
                </a:lnTo>
                <a:lnTo>
                  <a:pt x="1274639" y="0"/>
                </a:lnTo>
                <a:lnTo>
                  <a:pt x="1274639" y="125947"/>
                </a:lnTo>
                <a:lnTo>
                  <a:pt x="1274639" y="637319"/>
                </a:lnTo>
                <a:lnTo>
                  <a:pt x="1274639" y="1148692"/>
                </a:lnTo>
                <a:cubicBezTo>
                  <a:pt x="1274639" y="1218251"/>
                  <a:pt x="1218251" y="1274639"/>
                  <a:pt x="1148692" y="1274639"/>
                </a:cubicBezTo>
                <a:lnTo>
                  <a:pt x="125947" y="1274639"/>
                </a:lnTo>
                <a:cubicBezTo>
                  <a:pt x="56388" y="1274639"/>
                  <a:pt x="0" y="1218251"/>
                  <a:pt x="0" y="1148692"/>
                </a:cubicBezTo>
                <a:lnTo>
                  <a:pt x="0" y="125947"/>
                </a:lnTo>
                <a:cubicBezTo>
                  <a:pt x="0" y="56388"/>
                  <a:pt x="56388" y="0"/>
                  <a:pt x="125947"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0"/>
          <p:cNvSpPr/>
          <p:nvPr/>
        </p:nvSpPr>
        <p:spPr>
          <a:xfrm flipV="1">
            <a:off x="1140779" y="4865283"/>
            <a:ext cx="421075" cy="421200"/>
          </a:xfrm>
          <a:custGeom>
            <a:avLst/>
            <a:gdLst/>
            <a:ahLst/>
            <a:cxnLst/>
            <a:rect l="l" t="t" r="r" b="b"/>
            <a:pathLst>
              <a:path w="1274639" h="1274639">
                <a:moveTo>
                  <a:pt x="125947" y="0"/>
                </a:moveTo>
                <a:lnTo>
                  <a:pt x="790832" y="0"/>
                </a:lnTo>
                <a:lnTo>
                  <a:pt x="1148692" y="0"/>
                </a:lnTo>
                <a:lnTo>
                  <a:pt x="1274639" y="0"/>
                </a:lnTo>
                <a:lnTo>
                  <a:pt x="1274639" y="125947"/>
                </a:lnTo>
                <a:lnTo>
                  <a:pt x="1274639" y="637319"/>
                </a:lnTo>
                <a:lnTo>
                  <a:pt x="1274639" y="1148692"/>
                </a:lnTo>
                <a:cubicBezTo>
                  <a:pt x="1274639" y="1218251"/>
                  <a:pt x="1218251" y="1274639"/>
                  <a:pt x="1148692" y="1274639"/>
                </a:cubicBezTo>
                <a:lnTo>
                  <a:pt x="125947" y="1274639"/>
                </a:lnTo>
                <a:cubicBezTo>
                  <a:pt x="56388" y="1274639"/>
                  <a:pt x="0" y="1218251"/>
                  <a:pt x="0" y="1148692"/>
                </a:cubicBezTo>
                <a:lnTo>
                  <a:pt x="0" y="125947"/>
                </a:lnTo>
                <a:cubicBezTo>
                  <a:pt x="0" y="56388"/>
                  <a:pt x="56388" y="0"/>
                  <a:pt x="125947" y="0"/>
                </a:cubicBezTo>
                <a:close/>
              </a:path>
            </a:pathLst>
          </a:custGeom>
          <a:solidFill>
            <a:srgbClr val="78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3235324" y="1643146"/>
            <a:ext cx="7959503" cy="2200770"/>
          </a:xfrm>
          <a:prstGeom prst="roundRect">
            <a:avLst>
              <a:gd name="adj" fmla="val 14101"/>
            </a:avLst>
          </a:prstGeom>
          <a:solidFill>
            <a:srgbClr val="0D0D0D">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solidFill>
                  <a:schemeClr val="bg1"/>
                </a:solidFill>
                <a:latin typeface="微软雅黑" pitchFamily="34" charset="-122"/>
                <a:ea typeface="微软雅黑" pitchFamily="34" charset="-122"/>
              </a:rPr>
              <a:t>胸腔镜在胸外科的临床应用</a:t>
            </a:r>
            <a:endParaRPr lang="zh-CN" altLang="en-US" sz="7200" b="1" dirty="0">
              <a:solidFill>
                <a:schemeClr val="bg1"/>
              </a:solidFill>
              <a:latin typeface="微软雅黑" pitchFamily="34" charset="-122"/>
              <a:ea typeface="微软雅黑" pitchFamily="34" charset="-122"/>
            </a:endParaRPr>
          </a:p>
        </p:txBody>
      </p:sp>
      <p:sp>
        <p:nvSpPr>
          <p:cNvPr id="8" name="TextBox 15"/>
          <p:cNvSpPr txBox="1"/>
          <p:nvPr/>
        </p:nvSpPr>
        <p:spPr>
          <a:xfrm>
            <a:off x="9134648" y="5895137"/>
            <a:ext cx="2060179" cy="461665"/>
          </a:xfrm>
          <a:prstGeom prst="rect">
            <a:avLst/>
          </a:prstGeom>
          <a:noFill/>
        </p:spPr>
        <p:txBody>
          <a:bodyPr wrap="none" rtlCol="0">
            <a:spAutoFit/>
          </a:bodyPr>
          <a:lstStyle/>
          <a:p>
            <a:r>
              <a:rPr lang="zh-CN" altLang="en-US" sz="2400" b="1" dirty="0" smtClean="0">
                <a:solidFill>
                  <a:schemeClr val="tx1">
                    <a:lumMod val="75000"/>
                    <a:lumOff val="25000"/>
                  </a:schemeClr>
                </a:solidFill>
                <a:latin typeface="微软雅黑" pitchFamily="34" charset="-122"/>
                <a:ea typeface="微软雅黑" pitchFamily="34" charset="-122"/>
              </a:rPr>
              <a:t>主讲人：</a:t>
            </a:r>
            <a:r>
              <a:rPr lang="en-US" altLang="zh-CN" sz="2400" b="1" dirty="0" smtClean="0">
                <a:solidFill>
                  <a:schemeClr val="tx1">
                    <a:lumMod val="75000"/>
                    <a:lumOff val="25000"/>
                  </a:schemeClr>
                </a:solidFill>
                <a:latin typeface="微软雅黑" pitchFamily="34" charset="-122"/>
                <a:ea typeface="微软雅黑" pitchFamily="34" charset="-122"/>
              </a:rPr>
              <a:t>XXX</a:t>
            </a:r>
            <a:endParaRPr lang="zh-CN" altLang="en-US" sz="2400" b="1" dirty="0">
              <a:solidFill>
                <a:schemeClr val="tx1">
                  <a:lumMod val="75000"/>
                  <a:lumOff val="25000"/>
                </a:schemeClr>
              </a:solidFill>
              <a:latin typeface="微软雅黑" pitchFamily="34" charset="-122"/>
              <a:ea typeface="微软雅黑" pitchFamily="34" charset="-122"/>
            </a:endParaRPr>
          </a:p>
        </p:txBody>
      </p:sp>
      <p:cxnSp>
        <p:nvCxnSpPr>
          <p:cNvPr id="14" name="直接连接符 13"/>
          <p:cNvCxnSpPr/>
          <p:nvPr/>
        </p:nvCxnSpPr>
        <p:spPr bwMode="auto">
          <a:xfrm>
            <a:off x="9134648" y="6356802"/>
            <a:ext cx="2111707" cy="0"/>
          </a:xfrm>
          <a:prstGeom prst="line">
            <a:avLst/>
          </a:prstGeom>
          <a:ln w="38100">
            <a:solidFill>
              <a:srgbClr val="44546A"/>
            </a:solidFill>
            <a:headEnd type="none" w="med" len="med"/>
            <a:tailEnd type="none" w="med" len="med"/>
          </a:ln>
          <a:ex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07429933"/>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62000" fill="hold" grpId="0" nodeType="afterEffect">
                                  <p:stCondLst>
                                    <p:cond delay="0"/>
                                  </p:stCondLst>
                                  <p:iterate type="lt">
                                    <p:tmPct val="8889"/>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767"/>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350"/>
                                        <p:tgtEl>
                                          <p:spTgt spid="14"/>
                                        </p:tgtEl>
                                      </p:cBhvr>
                                    </p:animEffect>
                                  </p:childTnLst>
                                </p:cTn>
                              </p:par>
                            </p:childTnLst>
                          </p:cTn>
                        </p:par>
                        <p:par>
                          <p:cTn id="13" fill="hold">
                            <p:stCondLst>
                              <p:cond delay="1117"/>
                            </p:stCondLst>
                            <p:childTnLst>
                              <p:par>
                                <p:cTn id="14" presetID="10"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8" name="图片 6"/>
          <p:cNvPicPr>
            <a:picLocks noChangeAspect="1"/>
          </p:cNvPicPr>
          <p:nvPr/>
        </p:nvPicPr>
        <p:blipFill>
          <a:blip r:embed="rId2">
            <a:clrChange>
              <a:clrFrom>
                <a:srgbClr val="FFFCE9"/>
              </a:clrFrom>
              <a:clrTo>
                <a:srgbClr val="FFFCE9">
                  <a:alpha val="0"/>
                </a:srgbClr>
              </a:clrTo>
            </a:clrChange>
            <a:extLst>
              <a:ext uri="{28A0092B-C50C-407E-A947-70E740481C1C}">
                <a14:useLocalDpi xmlns:a14="http://schemas.microsoft.com/office/drawing/2010/main" val="0"/>
              </a:ext>
            </a:extLst>
          </a:blip>
          <a:srcRect t="6203" b="5602"/>
          <a:stretch>
            <a:fillRect/>
          </a:stretch>
        </p:blipFill>
        <p:spPr bwMode="auto">
          <a:xfrm>
            <a:off x="7170738" y="2824163"/>
            <a:ext cx="4868862" cy="374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a:spLocks noChangeArrowheads="1"/>
          </p:cNvSpPr>
          <p:nvPr/>
        </p:nvSpPr>
        <p:spPr bwMode="auto">
          <a:xfrm>
            <a:off x="589865" y="1374466"/>
            <a:ext cx="6239560"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457200" indent="-457200" algn="just" eaLnBrk="1" hangingPunct="1">
              <a:lnSpc>
                <a:spcPct val="150000"/>
              </a:lnSpc>
              <a:spcBef>
                <a:spcPct val="0"/>
              </a:spcBef>
              <a:buFont typeface="+mj-ea"/>
              <a:buAutoNum type="circleNumDbPlain"/>
            </a:pPr>
            <a:r>
              <a:rPr lang="zh-CN" altLang="en-US" sz="2400" dirty="0" smtClean="0">
                <a:solidFill>
                  <a:srgbClr val="1F497D"/>
                </a:solidFill>
                <a:latin typeface="微软雅黑" panose="020B0503020204020204" pitchFamily="34" charset="-122"/>
                <a:ea typeface="微软雅黑" panose="020B0503020204020204" pitchFamily="34" charset="-122"/>
              </a:rPr>
              <a:t>原因</a:t>
            </a:r>
            <a:r>
              <a:rPr lang="zh-CN" altLang="en-US" sz="2400" dirty="0">
                <a:solidFill>
                  <a:srgbClr val="1F497D"/>
                </a:solidFill>
                <a:latin typeface="微软雅黑" panose="020B0503020204020204" pitchFamily="34" charset="-122"/>
                <a:ea typeface="微软雅黑" panose="020B0503020204020204" pitchFamily="34" charset="-122"/>
              </a:rPr>
              <a:t>不明的胸腔积液和包裹性</a:t>
            </a:r>
            <a:r>
              <a:rPr lang="zh-CN" altLang="en-US" sz="2400" dirty="0" smtClean="0">
                <a:solidFill>
                  <a:srgbClr val="1F497D"/>
                </a:solidFill>
                <a:latin typeface="微软雅黑" panose="020B0503020204020204" pitchFamily="34" charset="-122"/>
                <a:ea typeface="微软雅黑" panose="020B0503020204020204" pitchFamily="34" charset="-122"/>
              </a:rPr>
              <a:t>胸腔积液、弥漫</a:t>
            </a:r>
            <a:r>
              <a:rPr lang="zh-CN" altLang="en-US" sz="2400" dirty="0">
                <a:solidFill>
                  <a:srgbClr val="1F497D"/>
                </a:solidFill>
                <a:latin typeface="微软雅黑" panose="020B0503020204020204" pitchFamily="34" charset="-122"/>
                <a:ea typeface="微软雅黑" panose="020B0503020204020204" pitchFamily="34" charset="-122"/>
              </a:rPr>
              <a:t>性肺病变或周围型局限性肺病变的病因</a:t>
            </a:r>
            <a:r>
              <a:rPr lang="zh-CN" altLang="en-US" sz="2400" dirty="0" smtClean="0">
                <a:solidFill>
                  <a:srgbClr val="1F497D"/>
                </a:solidFill>
                <a:latin typeface="微软雅黑" panose="020B0503020204020204" pitchFamily="34" charset="-122"/>
                <a:ea typeface="微软雅黑" panose="020B0503020204020204" pitchFamily="34" charset="-122"/>
              </a:rPr>
              <a:t>诊断；</a:t>
            </a:r>
            <a:endParaRPr lang="en-US" altLang="zh-CN" sz="2400" dirty="0" smtClean="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1F497D"/>
                </a:solidFill>
                <a:latin typeface="微软雅黑" panose="020B0503020204020204" pitchFamily="34" charset="-122"/>
                <a:ea typeface="微软雅黑" panose="020B0503020204020204" pitchFamily="34" charset="-122"/>
              </a:rPr>
              <a:t>结节病</a:t>
            </a:r>
            <a:r>
              <a:rPr lang="zh-CN" altLang="en-US" sz="2400" dirty="0">
                <a:solidFill>
                  <a:srgbClr val="1F497D"/>
                </a:solidFill>
                <a:latin typeface="微软雅黑" panose="020B0503020204020204" pitchFamily="34" charset="-122"/>
                <a:ea typeface="微软雅黑" panose="020B0503020204020204" pitchFamily="34" charset="-122"/>
              </a:rPr>
              <a:t>、肺纤维化、肺</a:t>
            </a:r>
            <a:r>
              <a:rPr lang="zh-CN" altLang="en-US" sz="2400" dirty="0" smtClean="0">
                <a:solidFill>
                  <a:srgbClr val="1F497D"/>
                </a:solidFill>
                <a:latin typeface="微软雅黑" panose="020B0503020204020204" pitchFamily="34" charset="-122"/>
                <a:ea typeface="微软雅黑" panose="020B0503020204020204" pitchFamily="34" charset="-122"/>
              </a:rPr>
              <a:t>肉芽肿病、气胸</a:t>
            </a:r>
            <a:r>
              <a:rPr lang="zh-CN" altLang="en-US" sz="2400" dirty="0">
                <a:solidFill>
                  <a:srgbClr val="1F497D"/>
                </a:solidFill>
                <a:latin typeface="微软雅黑" panose="020B0503020204020204" pitchFamily="34" charset="-122"/>
                <a:ea typeface="微软雅黑" panose="020B0503020204020204" pitchFamily="34" charset="-122"/>
              </a:rPr>
              <a:t>和</a:t>
            </a:r>
            <a:r>
              <a:rPr lang="zh-CN" altLang="en-US" sz="2400" dirty="0" smtClean="0">
                <a:solidFill>
                  <a:srgbClr val="1F497D"/>
                </a:solidFill>
                <a:latin typeface="微软雅黑" panose="020B0503020204020204" pitchFamily="34" charset="-122"/>
                <a:ea typeface="微软雅黑" panose="020B0503020204020204" pitchFamily="34" charset="-122"/>
              </a:rPr>
              <a:t>血胸、</a:t>
            </a:r>
            <a:r>
              <a:rPr lang="zh-CN" altLang="en-US" sz="2400" dirty="0">
                <a:solidFill>
                  <a:srgbClr val="1F497D"/>
                </a:solidFill>
                <a:latin typeface="微软雅黑" panose="020B0503020204020204" pitchFamily="34" charset="-122"/>
                <a:ea typeface="微软雅黑" panose="020B0503020204020204" pitchFamily="34" charset="-122"/>
              </a:rPr>
              <a:t>胸膜</a:t>
            </a:r>
            <a:r>
              <a:rPr lang="zh-CN" altLang="en-US" sz="2400" dirty="0" smtClean="0">
                <a:solidFill>
                  <a:srgbClr val="1F497D"/>
                </a:solidFill>
                <a:latin typeface="微软雅黑" panose="020B0503020204020204" pitchFamily="34" charset="-122"/>
                <a:ea typeface="微软雅黑" panose="020B0503020204020204" pitchFamily="34" charset="-122"/>
              </a:rPr>
              <a:t>肿块、</a:t>
            </a:r>
            <a:r>
              <a:rPr lang="zh-CN" altLang="en-US" sz="2400" dirty="0">
                <a:solidFill>
                  <a:srgbClr val="1F497D"/>
                </a:solidFill>
                <a:latin typeface="微软雅黑" panose="020B0503020204020204" pitchFamily="34" charset="-122"/>
                <a:ea typeface="微软雅黑" panose="020B0503020204020204" pitchFamily="34" charset="-122"/>
              </a:rPr>
              <a:t>纵隔</a:t>
            </a:r>
            <a:r>
              <a:rPr lang="zh-CN" altLang="en-US" sz="2400" dirty="0" smtClean="0">
                <a:solidFill>
                  <a:srgbClr val="1F497D"/>
                </a:solidFill>
                <a:latin typeface="微软雅黑" panose="020B0503020204020204" pitchFamily="34" charset="-122"/>
                <a:ea typeface="微软雅黑" panose="020B0503020204020204" pitchFamily="34" charset="-122"/>
              </a:rPr>
              <a:t>肿块；</a:t>
            </a:r>
            <a:endParaRPr lang="en-US" altLang="zh-CN" sz="2400" dirty="0" smtClean="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1F497D"/>
                </a:solidFill>
                <a:latin typeface="微软雅黑" panose="020B0503020204020204" pitchFamily="34" charset="-122"/>
                <a:ea typeface="微软雅黑" panose="020B0503020204020204" pitchFamily="34" charset="-122"/>
              </a:rPr>
              <a:t>膈</a:t>
            </a:r>
            <a:r>
              <a:rPr lang="zh-CN" altLang="en-US" sz="2400" dirty="0">
                <a:solidFill>
                  <a:srgbClr val="1F497D"/>
                </a:solidFill>
                <a:latin typeface="微软雅黑" panose="020B0503020204020204" pitchFamily="34" charset="-122"/>
                <a:ea typeface="微软雅黑" panose="020B0503020204020204" pitchFamily="34" charset="-122"/>
              </a:rPr>
              <a:t>肌病</a:t>
            </a:r>
            <a:r>
              <a:rPr lang="zh-CN" altLang="en-US" sz="2400" dirty="0" smtClean="0">
                <a:solidFill>
                  <a:srgbClr val="1F497D"/>
                </a:solidFill>
                <a:latin typeface="微软雅黑" panose="020B0503020204020204" pitchFamily="34" charset="-122"/>
                <a:ea typeface="微软雅黑" panose="020B0503020204020204" pitchFamily="34" charset="-122"/>
              </a:rPr>
              <a:t>变、心包疾病、激素受体</a:t>
            </a:r>
            <a:r>
              <a:rPr lang="zh-CN" altLang="en-US" sz="2400" dirty="0">
                <a:solidFill>
                  <a:srgbClr val="1F497D"/>
                </a:solidFill>
                <a:latin typeface="微软雅黑" panose="020B0503020204020204" pitchFamily="34" charset="-122"/>
                <a:ea typeface="微软雅黑" panose="020B0503020204020204" pitchFamily="34" charset="-122"/>
              </a:rPr>
              <a:t>测定</a:t>
            </a:r>
            <a:r>
              <a:rPr lang="zh-CN" altLang="en-US" sz="2400" dirty="0" smtClean="0">
                <a:solidFill>
                  <a:srgbClr val="1F497D"/>
                </a:solidFill>
                <a:latin typeface="微软雅黑" panose="020B0503020204020204" pitchFamily="34" charset="-122"/>
                <a:ea typeface="微软雅黑" panose="020B0503020204020204" pitchFamily="34" charset="-122"/>
              </a:rPr>
              <a:t>；</a:t>
            </a:r>
            <a:endParaRPr lang="en-US" altLang="zh-CN" sz="2400" dirty="0" smtClean="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1F497D"/>
                </a:solidFill>
                <a:latin typeface="微软雅黑" panose="020B0503020204020204" pitchFamily="34" charset="-122"/>
                <a:ea typeface="微软雅黑" panose="020B0503020204020204" pitchFamily="34" charset="-122"/>
              </a:rPr>
              <a:t>急性</a:t>
            </a:r>
            <a:r>
              <a:rPr lang="zh-CN" altLang="en-US" sz="2400" dirty="0">
                <a:solidFill>
                  <a:srgbClr val="1F497D"/>
                </a:solidFill>
                <a:latin typeface="微软雅黑" panose="020B0503020204020204" pitchFamily="34" charset="-122"/>
                <a:ea typeface="微软雅黑" panose="020B0503020204020204" pitchFamily="34" charset="-122"/>
              </a:rPr>
              <a:t>胸部</a:t>
            </a:r>
            <a:r>
              <a:rPr lang="zh-CN" altLang="en-US" sz="2400" dirty="0" smtClean="0">
                <a:solidFill>
                  <a:srgbClr val="1F497D"/>
                </a:solidFill>
                <a:latin typeface="微软雅黑" panose="020B0503020204020204" pitchFamily="34" charset="-122"/>
                <a:ea typeface="微软雅黑" panose="020B0503020204020204" pitchFamily="34" charset="-122"/>
              </a:rPr>
              <a:t>创伤</a:t>
            </a:r>
            <a:r>
              <a:rPr lang="zh-CN" altLang="en-US" sz="2400" dirty="0">
                <a:solidFill>
                  <a:srgbClr val="1F497D"/>
                </a:solidFill>
                <a:latin typeface="微软雅黑" panose="020B0503020204020204" pitchFamily="34" charset="-122"/>
                <a:ea typeface="微软雅黑" panose="020B0503020204020204" pitchFamily="34" charset="-122"/>
              </a:rPr>
              <a:t>、</a:t>
            </a:r>
            <a:r>
              <a:rPr lang="zh-CN" altLang="en-US" sz="2400" dirty="0" smtClean="0">
                <a:solidFill>
                  <a:srgbClr val="1F497D"/>
                </a:solidFill>
                <a:latin typeface="微软雅黑" panose="020B0503020204020204" pitchFamily="34" charset="-122"/>
                <a:ea typeface="微软雅黑" panose="020B0503020204020204" pitchFamily="34" charset="-122"/>
              </a:rPr>
              <a:t>纵隔</a:t>
            </a:r>
            <a:r>
              <a:rPr lang="zh-CN" altLang="en-US" sz="2400" dirty="0">
                <a:solidFill>
                  <a:srgbClr val="1F497D"/>
                </a:solidFill>
                <a:latin typeface="微软雅黑" panose="020B0503020204020204" pitchFamily="34" charset="-122"/>
                <a:ea typeface="微软雅黑" panose="020B0503020204020204" pitchFamily="34" charset="-122"/>
              </a:rPr>
              <a:t>或胸骨旁乳内淋巴结活检</a:t>
            </a:r>
            <a:r>
              <a:rPr lang="zh-CN" altLang="en-US" sz="2400" dirty="0" smtClean="0">
                <a:solidFill>
                  <a:srgbClr val="1F497D"/>
                </a:solidFill>
                <a:latin typeface="微软雅黑" panose="020B0503020204020204" pitchFamily="34" charset="-122"/>
                <a:ea typeface="微软雅黑" panose="020B0503020204020204" pitchFamily="34" charset="-122"/>
              </a:rPr>
              <a:t>。</a:t>
            </a:r>
            <a:endParaRPr lang="en-US" altLang="zh-CN" sz="2400" dirty="0" smtClean="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1F497D"/>
                </a:solidFill>
                <a:latin typeface="微软雅黑" panose="020B0503020204020204" pitchFamily="34" charset="-122"/>
                <a:ea typeface="微软雅黑" panose="020B0503020204020204" pitchFamily="34" charset="-122"/>
              </a:rPr>
              <a:t>胸膜</a:t>
            </a:r>
            <a:r>
              <a:rPr lang="zh-CN" altLang="en-US" sz="2400" dirty="0">
                <a:solidFill>
                  <a:srgbClr val="1F497D"/>
                </a:solidFill>
                <a:latin typeface="微软雅黑" panose="020B0503020204020204" pitchFamily="34" charset="-122"/>
                <a:ea typeface="微软雅黑" panose="020B0503020204020204" pitchFamily="34" charset="-122"/>
              </a:rPr>
              <a:t>形态学和支气管胸膜瘘的检查</a:t>
            </a:r>
            <a:r>
              <a:rPr lang="zh-CN" altLang="en-US" sz="2400" dirty="0" smtClean="0">
                <a:solidFill>
                  <a:srgbClr val="1F497D"/>
                </a:solidFill>
                <a:latin typeface="微软雅黑" panose="020B0503020204020204" pitchFamily="34" charset="-122"/>
                <a:ea typeface="微软雅黑" panose="020B0503020204020204" pitchFamily="34" charset="-122"/>
              </a:rPr>
              <a:t>。</a:t>
            </a:r>
            <a:endParaRPr lang="zh-CN" altLang="en-US" sz="2400" dirty="0">
              <a:solidFill>
                <a:srgbClr val="1F497D"/>
              </a:solidFill>
              <a:latin typeface="微软雅黑" panose="020B0503020204020204" pitchFamily="34" charset="-122"/>
              <a:ea typeface="微软雅黑" panose="020B0503020204020204" pitchFamily="34" charset="-122"/>
            </a:endParaRPr>
          </a:p>
        </p:txBody>
      </p:sp>
      <p:grpSp>
        <p:nvGrpSpPr>
          <p:cNvPr id="13315" name="组合 7"/>
          <p:cNvGrpSpPr>
            <a:grpSpLocks/>
          </p:cNvGrpSpPr>
          <p:nvPr/>
        </p:nvGrpSpPr>
        <p:grpSpPr bwMode="auto">
          <a:xfrm>
            <a:off x="644525" y="422275"/>
            <a:ext cx="5270499" cy="621597"/>
            <a:chOff x="3278751" y="1777380"/>
            <a:chExt cx="6224237" cy="621502"/>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1</a:t>
              </a:r>
              <a:endParaRPr lang="zh-CN" altLang="en-US" sz="2800" kern="0" dirty="0">
                <a:solidFill>
                  <a:sysClr val="window" lastClr="FFFFFF"/>
                </a:solidFill>
                <a:latin typeface="Broadway" pitchFamily="82" charset="0"/>
                <a:ea typeface="微软雅黑"/>
              </a:endParaRPr>
            </a:p>
          </p:txBody>
        </p:sp>
        <p:sp>
          <p:nvSpPr>
            <p:cNvPr id="13320" name="TextBox 37"/>
            <p:cNvSpPr txBox="1">
              <a:spLocks noChangeArrowheads="1"/>
            </p:cNvSpPr>
            <p:nvPr/>
          </p:nvSpPr>
          <p:spPr bwMode="auto">
            <a:xfrm>
              <a:off x="4031416" y="1814196"/>
              <a:ext cx="5471572"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anose="020B0503020204020204" pitchFamily="34" charset="-122"/>
                  <a:ea typeface="微软雅黑" panose="020B0503020204020204" pitchFamily="34" charset="-122"/>
                </a:rPr>
                <a:t>胸腔</a:t>
              </a:r>
              <a:r>
                <a:rPr lang="zh-CN" altLang="en-US" sz="3200" b="1" dirty="0" smtClean="0">
                  <a:solidFill>
                    <a:srgbClr val="1F497D"/>
                  </a:solidFill>
                  <a:latin typeface="微软雅黑" panose="020B0503020204020204" pitchFamily="34" charset="-122"/>
                  <a:ea typeface="微软雅黑" panose="020B0503020204020204" pitchFamily="34" charset="-122"/>
                </a:rPr>
                <a:t>镜诊断</a:t>
              </a:r>
              <a:r>
                <a:rPr lang="zh-CN" altLang="en-US" sz="3200" b="1" dirty="0">
                  <a:solidFill>
                    <a:srgbClr val="1F497D"/>
                  </a:solidFill>
                  <a:latin typeface="微软雅黑" panose="020B0503020204020204" pitchFamily="34" charset="-122"/>
                  <a:ea typeface="微软雅黑" panose="020B0503020204020204" pitchFamily="34" charset="-122"/>
                </a:rPr>
                <a:t>适应症</a:t>
              </a:r>
              <a:endParaRPr lang="en-US" altLang="zh-CN" sz="2400" b="1" dirty="0">
                <a:solidFill>
                  <a:srgbClr val="1F497D"/>
                </a:solidFill>
                <a:latin typeface="微软雅黑" panose="020B0503020204020204" pitchFamily="34" charset="-122"/>
                <a:ea typeface="微软雅黑" panose="020B0503020204020204" pitchFamily="34" charset="-122"/>
              </a:endParaRPr>
            </a:p>
          </p:txBody>
        </p:sp>
      </p:grpSp>
      <p:sp>
        <p:nvSpPr>
          <p:cNvPr id="13316"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 name="直接连接符 5"/>
          <p:cNvSpPr>
            <a:spLocks noChangeShapeType="1"/>
          </p:cNvSpPr>
          <p:nvPr/>
        </p:nvSpPr>
        <p:spPr bwMode="auto">
          <a:xfrm flipV="1">
            <a:off x="644524" y="1031875"/>
            <a:ext cx="432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Tree>
    <p:extLst>
      <p:ext uri="{BB962C8B-B14F-4D97-AF65-F5344CB8AC3E}">
        <p14:creationId xmlns:p14="http://schemas.microsoft.com/office/powerpoint/2010/main" val="253191062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barn(outVertical)">
                                      <p:cBhvr>
                                        <p:cTn id="7" dur="500"/>
                                        <p:tgtEl>
                                          <p:spTgt spid="133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386389" y="1267318"/>
            <a:ext cx="5957886"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457200" indent="-457200" algn="just" eaLnBrk="1" hangingPunct="1">
              <a:lnSpc>
                <a:spcPct val="150000"/>
              </a:lnSpc>
              <a:spcBef>
                <a:spcPct val="0"/>
              </a:spcBef>
              <a:buFont typeface="+mj-ea"/>
              <a:buAutoNum type="circleNumDbPlain"/>
            </a:pPr>
            <a:r>
              <a:rPr lang="zh-CN" altLang="en-US" sz="2400" dirty="0" smtClean="0">
                <a:solidFill>
                  <a:srgbClr val="1F497D"/>
                </a:solidFill>
                <a:latin typeface="微软雅黑" panose="020B0503020204020204" pitchFamily="34" charset="-122"/>
                <a:ea typeface="微软雅黑" panose="020B0503020204020204" pitchFamily="34" charset="-122"/>
              </a:rPr>
              <a:t>粘连</a:t>
            </a:r>
            <a:r>
              <a:rPr lang="zh-CN" altLang="en-US" sz="2400" dirty="0">
                <a:solidFill>
                  <a:srgbClr val="1F497D"/>
                </a:solidFill>
                <a:latin typeface="微软雅黑" panose="020B0503020204020204" pitchFamily="34" charset="-122"/>
                <a:ea typeface="微软雅黑" panose="020B0503020204020204" pitchFamily="34" charset="-122"/>
              </a:rPr>
              <a:t>松解</a:t>
            </a:r>
            <a:r>
              <a:rPr lang="zh-CN" altLang="en-US" sz="2400" dirty="0" smtClean="0">
                <a:solidFill>
                  <a:srgbClr val="1F497D"/>
                </a:solidFill>
                <a:latin typeface="微软雅黑" panose="020B0503020204020204" pitchFamily="34" charset="-122"/>
                <a:ea typeface="微软雅黑" panose="020B0503020204020204" pitchFamily="34" charset="-122"/>
              </a:rPr>
              <a:t>术、胸膜固定术；</a:t>
            </a:r>
            <a:endParaRPr lang="zh-CN" altLang="en-US" sz="2400" dirty="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1F497D"/>
                </a:solidFill>
                <a:latin typeface="微软雅黑" panose="020B0503020204020204" pitchFamily="34" charset="-122"/>
                <a:ea typeface="微软雅黑" panose="020B0503020204020204" pitchFamily="34" charset="-122"/>
              </a:rPr>
              <a:t>血胸、支气管胸膜瘘</a:t>
            </a:r>
            <a:r>
              <a:rPr lang="zh-CN" altLang="en-US" sz="2400" dirty="0">
                <a:solidFill>
                  <a:srgbClr val="1F497D"/>
                </a:solidFill>
                <a:latin typeface="微软雅黑" panose="020B0503020204020204" pitchFamily="34" charset="-122"/>
                <a:ea typeface="微软雅黑" panose="020B0503020204020204" pitchFamily="34" charset="-122"/>
              </a:rPr>
              <a:t>的</a:t>
            </a:r>
            <a:r>
              <a:rPr lang="zh-CN" altLang="en-US" sz="2400" dirty="0" smtClean="0">
                <a:solidFill>
                  <a:srgbClr val="1F497D"/>
                </a:solidFill>
                <a:latin typeface="微软雅黑" panose="020B0503020204020204" pitchFamily="34" charset="-122"/>
                <a:ea typeface="微软雅黑" panose="020B0503020204020204" pitchFamily="34" charset="-122"/>
              </a:rPr>
              <a:t>治疗；</a:t>
            </a:r>
            <a:endParaRPr lang="en-US" altLang="zh-CN" sz="2400" dirty="0" smtClean="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1F497D"/>
                </a:solidFill>
                <a:latin typeface="微软雅黑" panose="020B0503020204020204" pitchFamily="34" charset="-122"/>
                <a:ea typeface="微软雅黑" panose="020B0503020204020204" pitchFamily="34" charset="-122"/>
              </a:rPr>
              <a:t>结扎</a:t>
            </a:r>
            <a:r>
              <a:rPr lang="zh-CN" altLang="en-US" sz="2400" dirty="0">
                <a:solidFill>
                  <a:srgbClr val="1F497D"/>
                </a:solidFill>
                <a:latin typeface="微软雅黑" panose="020B0503020204020204" pitchFamily="34" charset="-122"/>
                <a:ea typeface="微软雅黑" panose="020B0503020204020204" pitchFamily="34" charset="-122"/>
              </a:rPr>
              <a:t>胸导管，治疗</a:t>
            </a:r>
            <a:r>
              <a:rPr lang="zh-CN" altLang="en-US" sz="2400" dirty="0" smtClean="0">
                <a:solidFill>
                  <a:srgbClr val="1F497D"/>
                </a:solidFill>
                <a:latin typeface="微软雅黑" panose="020B0503020204020204" pitchFamily="34" charset="-122"/>
                <a:ea typeface="微软雅黑" panose="020B0503020204020204" pitchFamily="34" charset="-122"/>
              </a:rPr>
              <a:t>乳糜胸；</a:t>
            </a:r>
            <a:endParaRPr lang="zh-CN" altLang="en-US" sz="2400" dirty="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1F497D"/>
                </a:solidFill>
                <a:latin typeface="微软雅黑" panose="020B0503020204020204" pitchFamily="34" charset="-122"/>
                <a:ea typeface="微软雅黑" panose="020B0503020204020204" pitchFamily="34" charset="-122"/>
              </a:rPr>
              <a:t>胸交感、迷走神经切断术；</a:t>
            </a:r>
            <a:endParaRPr lang="en-US" altLang="zh-CN" sz="2400" dirty="0" smtClean="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1F497D"/>
                </a:solidFill>
                <a:latin typeface="微软雅黑" panose="020B0503020204020204" pitchFamily="34" charset="-122"/>
                <a:ea typeface="微软雅黑" panose="020B0503020204020204" pitchFamily="34" charset="-122"/>
              </a:rPr>
              <a:t>脓胸</a:t>
            </a:r>
            <a:r>
              <a:rPr lang="zh-CN" altLang="en-US" sz="2400" dirty="0">
                <a:solidFill>
                  <a:srgbClr val="1F497D"/>
                </a:solidFill>
                <a:latin typeface="微软雅黑" panose="020B0503020204020204" pitchFamily="34" charset="-122"/>
                <a:ea typeface="微软雅黑" panose="020B0503020204020204" pitchFamily="34" charset="-122"/>
              </a:rPr>
              <a:t>和肺切除术后空腔</a:t>
            </a:r>
            <a:r>
              <a:rPr lang="zh-CN" altLang="en-US" sz="2400" dirty="0" smtClean="0">
                <a:solidFill>
                  <a:srgbClr val="1F497D"/>
                </a:solidFill>
                <a:latin typeface="微软雅黑" panose="020B0503020204020204" pitchFamily="34" charset="-122"/>
                <a:ea typeface="微软雅黑" panose="020B0503020204020204" pitchFamily="34" charset="-122"/>
              </a:rPr>
              <a:t>清创术；</a:t>
            </a:r>
            <a:endParaRPr lang="zh-CN" altLang="en-US" sz="2400" dirty="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1F497D"/>
                </a:solidFill>
                <a:latin typeface="微软雅黑" panose="020B0503020204020204" pitchFamily="34" charset="-122"/>
                <a:ea typeface="微软雅黑" panose="020B0503020204020204" pitchFamily="34" charset="-122"/>
              </a:rPr>
              <a:t>肺</a:t>
            </a:r>
            <a:r>
              <a:rPr lang="zh-CN" altLang="en-US" sz="2400" dirty="0">
                <a:solidFill>
                  <a:srgbClr val="1F497D"/>
                </a:solidFill>
                <a:latin typeface="微软雅黑" panose="020B0503020204020204" pitchFamily="34" charset="-122"/>
                <a:ea typeface="微软雅黑" panose="020B0503020204020204" pitchFamily="34" charset="-122"/>
              </a:rPr>
              <a:t>孤立性肿块切除术、肺大庖</a:t>
            </a:r>
            <a:r>
              <a:rPr lang="zh-CN" altLang="en-US" sz="2400" dirty="0" smtClean="0">
                <a:solidFill>
                  <a:srgbClr val="1F497D"/>
                </a:solidFill>
                <a:latin typeface="微软雅黑" panose="020B0503020204020204" pitchFamily="34" charset="-122"/>
                <a:ea typeface="微软雅黑" panose="020B0503020204020204" pitchFamily="34" charset="-122"/>
              </a:rPr>
              <a:t>切除</a:t>
            </a:r>
            <a:r>
              <a:rPr lang="zh-CN" altLang="en-US" sz="2400" dirty="0">
                <a:solidFill>
                  <a:srgbClr val="1F497D"/>
                </a:solidFill>
                <a:latin typeface="微软雅黑" panose="020B0503020204020204" pitchFamily="34" charset="-122"/>
                <a:ea typeface="微软雅黑" panose="020B0503020204020204" pitchFamily="34" charset="-122"/>
              </a:rPr>
              <a:t>、</a:t>
            </a:r>
            <a:r>
              <a:rPr lang="zh-CN" altLang="en-US" sz="2400" dirty="0" smtClean="0">
                <a:solidFill>
                  <a:srgbClr val="1F497D"/>
                </a:solidFill>
                <a:latin typeface="微软雅黑" panose="020B0503020204020204" pitchFamily="34" charset="-122"/>
                <a:ea typeface="微软雅黑" panose="020B0503020204020204" pitchFamily="34" charset="-122"/>
              </a:rPr>
              <a:t>肺</a:t>
            </a:r>
            <a:r>
              <a:rPr lang="zh-CN" altLang="en-US" sz="2400" dirty="0">
                <a:solidFill>
                  <a:srgbClr val="1F497D"/>
                </a:solidFill>
                <a:latin typeface="微软雅黑" panose="020B0503020204020204" pitchFamily="34" charset="-122"/>
                <a:ea typeface="微软雅黑" panose="020B0503020204020204" pitchFamily="34" charset="-122"/>
              </a:rPr>
              <a:t>楔形切除、</a:t>
            </a:r>
            <a:r>
              <a:rPr lang="zh-CN" altLang="en-US" sz="2400" dirty="0" smtClean="0">
                <a:solidFill>
                  <a:srgbClr val="1F497D"/>
                </a:solidFill>
                <a:latin typeface="微软雅黑" panose="020B0503020204020204" pitchFamily="34" charset="-122"/>
                <a:ea typeface="微软雅黑" panose="020B0503020204020204" pitchFamily="34" charset="-122"/>
              </a:rPr>
              <a:t>肺叶切除术；</a:t>
            </a:r>
            <a:endParaRPr lang="en-US" altLang="zh-CN" sz="2400" dirty="0" smtClean="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1F497D"/>
                </a:solidFill>
                <a:latin typeface="微软雅黑" panose="020B0503020204020204" pitchFamily="34" charset="-122"/>
                <a:ea typeface="微软雅黑" panose="020B0503020204020204" pitchFamily="34" charset="-122"/>
              </a:rPr>
              <a:t>心包</a:t>
            </a:r>
            <a:r>
              <a:rPr lang="zh-CN" altLang="en-US" sz="2400" dirty="0">
                <a:solidFill>
                  <a:srgbClr val="1F497D"/>
                </a:solidFill>
                <a:latin typeface="微软雅黑" panose="020B0503020204020204" pitchFamily="34" charset="-122"/>
                <a:ea typeface="微软雅黑" panose="020B0503020204020204" pitchFamily="34" charset="-122"/>
              </a:rPr>
              <a:t>切开、心包开窗口、心包囊肿</a:t>
            </a:r>
            <a:r>
              <a:rPr lang="zh-CN" altLang="en-US" sz="2400" dirty="0" smtClean="0">
                <a:solidFill>
                  <a:srgbClr val="1F497D"/>
                </a:solidFill>
                <a:latin typeface="微软雅黑" panose="020B0503020204020204" pitchFamily="34" charset="-122"/>
                <a:ea typeface="微软雅黑" panose="020B0503020204020204" pitchFamily="34" charset="-122"/>
              </a:rPr>
              <a:t>切除；</a:t>
            </a:r>
            <a:endParaRPr lang="en-US" altLang="zh-CN" sz="2400" dirty="0" smtClean="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spcBef>
                <a:spcPct val="0"/>
              </a:spcBef>
              <a:buFont typeface="+mj-ea"/>
              <a:buAutoNum type="circleNumDbPlain"/>
            </a:pPr>
            <a:r>
              <a:rPr lang="zh-CN" altLang="en-US" sz="2400" dirty="0" smtClean="0">
                <a:solidFill>
                  <a:srgbClr val="1F497D"/>
                </a:solidFill>
                <a:latin typeface="微软雅黑" panose="020B0503020204020204" pitchFamily="34" charset="-122"/>
                <a:ea typeface="微软雅黑" panose="020B0503020204020204" pitchFamily="34" charset="-122"/>
              </a:rPr>
              <a:t>肺</a:t>
            </a:r>
            <a:r>
              <a:rPr lang="zh-CN" altLang="en-US" sz="2400" dirty="0">
                <a:solidFill>
                  <a:srgbClr val="1F497D"/>
                </a:solidFill>
                <a:latin typeface="微软雅黑" panose="020B0503020204020204" pitchFamily="34" charset="-122"/>
                <a:ea typeface="微软雅黑" panose="020B0503020204020204" pitchFamily="34" charset="-122"/>
              </a:rPr>
              <a:t>囊肿切除引流术</a:t>
            </a:r>
            <a:r>
              <a:rPr lang="zh-CN" altLang="en-US" sz="2400" dirty="0" smtClean="0">
                <a:solidFill>
                  <a:srgbClr val="1F497D"/>
                </a:solidFill>
                <a:latin typeface="微软雅黑" panose="020B0503020204020204" pitchFamily="34" charset="-122"/>
                <a:ea typeface="微软雅黑" panose="020B0503020204020204" pitchFamily="34" charset="-122"/>
              </a:rPr>
              <a:t>。</a:t>
            </a:r>
            <a:endParaRPr lang="zh-CN" altLang="en-US" sz="2400" dirty="0">
              <a:solidFill>
                <a:srgbClr val="1F497D"/>
              </a:solidFill>
              <a:latin typeface="微软雅黑" panose="020B0503020204020204" pitchFamily="34" charset="-122"/>
              <a:ea typeface="微软雅黑" panose="020B0503020204020204" pitchFamily="34" charset="-122"/>
            </a:endParaRPr>
          </a:p>
        </p:txBody>
      </p:sp>
      <p:grpSp>
        <p:nvGrpSpPr>
          <p:cNvPr id="13315" name="组合 7"/>
          <p:cNvGrpSpPr>
            <a:grpSpLocks/>
          </p:cNvGrpSpPr>
          <p:nvPr/>
        </p:nvGrpSpPr>
        <p:grpSpPr bwMode="auto">
          <a:xfrm>
            <a:off x="644525" y="422275"/>
            <a:ext cx="4513263" cy="621598"/>
            <a:chOff x="3278751" y="1777380"/>
            <a:chExt cx="5329974" cy="621503"/>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2</a:t>
              </a:r>
              <a:endParaRPr lang="zh-CN" altLang="en-US" sz="2800" kern="0" dirty="0">
                <a:solidFill>
                  <a:sysClr val="window" lastClr="FFFFFF"/>
                </a:solidFill>
                <a:latin typeface="Broadway" pitchFamily="82" charset="0"/>
                <a:ea typeface="微软雅黑"/>
              </a:endParaRPr>
            </a:p>
          </p:txBody>
        </p:sp>
        <p:sp>
          <p:nvSpPr>
            <p:cNvPr id="13320" name="TextBox 37"/>
            <p:cNvSpPr txBox="1">
              <a:spLocks noChangeArrowheads="1"/>
            </p:cNvSpPr>
            <p:nvPr/>
          </p:nvSpPr>
          <p:spPr bwMode="auto">
            <a:xfrm>
              <a:off x="4031417" y="1814197"/>
              <a:ext cx="4577308"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anose="020B0503020204020204" pitchFamily="34" charset="-122"/>
                  <a:ea typeface="微软雅黑" panose="020B0503020204020204" pitchFamily="34" charset="-122"/>
                </a:rPr>
                <a:t>胸腔</a:t>
              </a:r>
              <a:r>
                <a:rPr lang="zh-CN" altLang="en-US" sz="3200" b="1" dirty="0" smtClean="0">
                  <a:solidFill>
                    <a:srgbClr val="1F497D"/>
                  </a:solidFill>
                  <a:latin typeface="微软雅黑" panose="020B0503020204020204" pitchFamily="34" charset="-122"/>
                  <a:ea typeface="微软雅黑" panose="020B0503020204020204" pitchFamily="34" charset="-122"/>
                </a:rPr>
                <a:t>镜手术适应症</a:t>
              </a:r>
              <a:endParaRPr lang="en-US" altLang="zh-CN" sz="2400" b="1" dirty="0">
                <a:solidFill>
                  <a:srgbClr val="1F497D"/>
                </a:solidFill>
                <a:latin typeface="微软雅黑" panose="020B0503020204020204" pitchFamily="34" charset="-122"/>
                <a:ea typeface="微软雅黑" panose="020B0503020204020204" pitchFamily="34" charset="-122"/>
              </a:endParaRPr>
            </a:p>
          </p:txBody>
        </p:sp>
      </p:grpSp>
      <p:sp>
        <p:nvSpPr>
          <p:cNvPr id="13316"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 name="直接连接符 5"/>
          <p:cNvSpPr>
            <a:spLocks noChangeShapeType="1"/>
          </p:cNvSpPr>
          <p:nvPr/>
        </p:nvSpPr>
        <p:spPr bwMode="auto">
          <a:xfrm flipV="1">
            <a:off x="644524" y="1031875"/>
            <a:ext cx="432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13" name="图片 12">
            <a:hlinkClick r:id="" action="ppaction://media"/>
          </p:cNvPr>
          <p:cNvPicPr>
            <a:picLocks/>
          </p:cNvPicPr>
          <p:nvPr>
            <a:videoFile r:link="rId2"/>
            <p:extLst>
              <p:ext uri="{DAA4B4D4-6D71-4841-9C94-3DE7FCFB9230}">
                <p14:media xmlns:p14="http://schemas.microsoft.com/office/powerpoint/2010/main" r:link="rId3"/>
              </p:ext>
            </p:extLst>
          </p:nvPr>
        </p:nvPicPr>
        <p:blipFill>
          <a:blip r:embed="rId5"/>
          <a:srcRect l="7550" r="4773"/>
          <a:stretch>
            <a:fillRect/>
          </a:stretch>
        </p:blipFill>
        <p:spPr>
          <a:xfrm>
            <a:off x="356012" y="1822008"/>
            <a:ext cx="4608512" cy="39417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110163866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down)">
                                      <p:cBhvr>
                                        <p:cTn id="7" dur="500"/>
                                        <p:tgtEl>
                                          <p:spTgt spid="133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593128" y="1884486"/>
            <a:ext cx="5293948"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pPr>
            <a:r>
              <a:rPr lang="zh-CN" altLang="en-US" sz="2400" dirty="0">
                <a:solidFill>
                  <a:srgbClr val="1F497D"/>
                </a:solidFill>
                <a:latin typeface="微软雅黑" panose="020B0503020204020204" pitchFamily="34" charset="-122"/>
                <a:ea typeface="微软雅黑" panose="020B0503020204020204" pitchFamily="34" charset="-122"/>
              </a:rPr>
              <a:t>针对</a:t>
            </a:r>
            <a:r>
              <a:rPr lang="zh-CN" altLang="en-US" sz="2400" dirty="0">
                <a:solidFill>
                  <a:srgbClr val="FF0000"/>
                </a:solidFill>
                <a:latin typeface="微软雅黑" panose="020B0503020204020204" pitchFamily="34" charset="-122"/>
                <a:ea typeface="微软雅黑" panose="020B0503020204020204" pitchFamily="34" charset="-122"/>
              </a:rPr>
              <a:t>基层医院</a:t>
            </a:r>
            <a:r>
              <a:rPr lang="zh-CN" altLang="en-US" sz="2400" dirty="0">
                <a:solidFill>
                  <a:srgbClr val="1F497D"/>
                </a:solidFill>
                <a:latin typeface="微软雅黑" panose="020B0503020204020204" pitchFamily="34" charset="-122"/>
                <a:ea typeface="微软雅黑" panose="020B0503020204020204" pitchFamily="34" charset="-122"/>
              </a:rPr>
              <a:t>，胸腔镜应用</a:t>
            </a:r>
            <a:r>
              <a:rPr lang="zh-CN" altLang="en-US" sz="2400" dirty="0" smtClean="0">
                <a:solidFill>
                  <a:srgbClr val="1F497D"/>
                </a:solidFill>
                <a:latin typeface="微软雅黑" panose="020B0503020204020204" pitchFamily="34" charset="-122"/>
                <a:ea typeface="微软雅黑" panose="020B0503020204020204" pitchFamily="34" charset="-122"/>
              </a:rPr>
              <a:t>主要有：</a:t>
            </a:r>
            <a:endParaRPr lang="en-US" altLang="zh-CN" sz="2400" dirty="0" smtClean="0">
              <a:solidFill>
                <a:srgbClr val="1F497D"/>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spcBef>
                <a:spcPct val="0"/>
              </a:spcBef>
              <a:buFont typeface="Wingdings" panose="05000000000000000000" pitchFamily="2" charset="2"/>
              <a:buChar char="Ø"/>
            </a:pPr>
            <a:r>
              <a:rPr lang="zh-CN" altLang="en-US" sz="2400" dirty="0" smtClean="0">
                <a:solidFill>
                  <a:srgbClr val="1F497D"/>
                </a:solidFill>
                <a:latin typeface="微软雅黑" panose="020B0503020204020204" pitchFamily="34" charset="-122"/>
                <a:ea typeface="微软雅黑" panose="020B0503020204020204" pitchFamily="34" charset="-122"/>
              </a:rPr>
              <a:t>外伤</a:t>
            </a:r>
            <a:r>
              <a:rPr lang="zh-CN" altLang="en-US" sz="2400" dirty="0">
                <a:solidFill>
                  <a:srgbClr val="1F497D"/>
                </a:solidFill>
                <a:latin typeface="微软雅黑" panose="020B0503020204020204" pitchFamily="34" charset="-122"/>
                <a:ea typeface="微软雅黑" panose="020B0503020204020204" pitchFamily="34" charset="-122"/>
              </a:rPr>
              <a:t>、气胸肺大泡、脓胸、肺毛玻璃结节等</a:t>
            </a:r>
            <a:r>
              <a:rPr lang="zh-CN" altLang="en-US" sz="2400" dirty="0" smtClean="0">
                <a:solidFill>
                  <a:srgbClr val="1F497D"/>
                </a:solidFill>
                <a:latin typeface="微软雅黑" panose="020B0503020204020204" pitchFamily="34" charset="-122"/>
                <a:ea typeface="微软雅黑" panose="020B0503020204020204" pitchFamily="34" charset="-122"/>
              </a:rPr>
              <a:t>方面</a:t>
            </a:r>
            <a:r>
              <a:rPr lang="zh-CN" altLang="en-US" sz="2400" dirty="0">
                <a:solidFill>
                  <a:srgbClr val="1F497D"/>
                </a:solidFill>
                <a:latin typeface="微软雅黑" panose="020B0503020204020204" pitchFamily="34" charset="-122"/>
                <a:ea typeface="微软雅黑" panose="020B0503020204020204" pitchFamily="34" charset="-122"/>
              </a:rPr>
              <a:t>；</a:t>
            </a:r>
            <a:endParaRPr lang="en-US" altLang="zh-CN" sz="2400" dirty="0" smtClean="0">
              <a:solidFill>
                <a:srgbClr val="1F497D"/>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spcBef>
                <a:spcPct val="0"/>
              </a:spcBef>
              <a:buFont typeface="Wingdings" panose="05000000000000000000" pitchFamily="2" charset="2"/>
              <a:buChar char="Ø"/>
            </a:pPr>
            <a:r>
              <a:rPr lang="zh-CN" altLang="en-US" sz="2400" dirty="0" smtClean="0">
                <a:solidFill>
                  <a:srgbClr val="1F497D"/>
                </a:solidFill>
                <a:latin typeface="微软雅黑" panose="020B0503020204020204" pitchFamily="34" charset="-122"/>
                <a:ea typeface="微软雅黑" panose="020B0503020204020204" pitchFamily="34" charset="-122"/>
              </a:rPr>
              <a:t>逐步</a:t>
            </a:r>
            <a:r>
              <a:rPr lang="zh-CN" altLang="en-US" sz="2400" dirty="0">
                <a:solidFill>
                  <a:srgbClr val="1F497D"/>
                </a:solidFill>
                <a:latin typeface="微软雅黑" panose="020B0503020204020204" pitchFamily="34" charset="-122"/>
                <a:ea typeface="微软雅黑" panose="020B0503020204020204" pitchFamily="34" charset="-122"/>
              </a:rPr>
              <a:t>发展胸腔镜肺叶切除，或许进一步发展腔镜食道癌</a:t>
            </a:r>
            <a:r>
              <a:rPr lang="zh-CN" altLang="en-US" sz="2400" dirty="0" smtClean="0">
                <a:solidFill>
                  <a:srgbClr val="1F497D"/>
                </a:solidFill>
                <a:latin typeface="微软雅黑" panose="020B0503020204020204" pitchFamily="34" charset="-122"/>
                <a:ea typeface="微软雅黑" panose="020B0503020204020204" pitchFamily="34" charset="-122"/>
              </a:rPr>
              <a:t>根治。</a:t>
            </a:r>
            <a:endParaRPr lang="zh-CN" altLang="en-US" sz="2400" dirty="0">
              <a:solidFill>
                <a:srgbClr val="1F497D"/>
              </a:solidFill>
              <a:latin typeface="微软雅黑" panose="020B0503020204020204" pitchFamily="34" charset="-122"/>
              <a:ea typeface="微软雅黑" panose="020B0503020204020204" pitchFamily="34" charset="-122"/>
            </a:endParaRPr>
          </a:p>
        </p:txBody>
      </p:sp>
      <p:grpSp>
        <p:nvGrpSpPr>
          <p:cNvPr id="13315" name="组合 7"/>
          <p:cNvGrpSpPr>
            <a:grpSpLocks/>
          </p:cNvGrpSpPr>
          <p:nvPr/>
        </p:nvGrpSpPr>
        <p:grpSpPr bwMode="auto">
          <a:xfrm>
            <a:off x="644525" y="422275"/>
            <a:ext cx="4513263" cy="621598"/>
            <a:chOff x="3278751" y="1777380"/>
            <a:chExt cx="5329974" cy="621503"/>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3</a:t>
              </a:r>
              <a:endParaRPr lang="zh-CN" altLang="en-US" sz="2800" kern="0" dirty="0">
                <a:solidFill>
                  <a:sysClr val="window" lastClr="FFFFFF"/>
                </a:solidFill>
                <a:latin typeface="Broadway" pitchFamily="82" charset="0"/>
                <a:ea typeface="微软雅黑"/>
              </a:endParaRPr>
            </a:p>
          </p:txBody>
        </p:sp>
        <p:sp>
          <p:nvSpPr>
            <p:cNvPr id="13320" name="TextBox 37"/>
            <p:cNvSpPr txBox="1">
              <a:spLocks noChangeArrowheads="1"/>
            </p:cNvSpPr>
            <p:nvPr/>
          </p:nvSpPr>
          <p:spPr bwMode="auto">
            <a:xfrm>
              <a:off x="4031417" y="1814197"/>
              <a:ext cx="4577308" cy="5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anose="020B0503020204020204" pitchFamily="34" charset="-122"/>
                  <a:ea typeface="微软雅黑" panose="020B0503020204020204" pitchFamily="34" charset="-122"/>
                </a:rPr>
                <a:t>胸腔</a:t>
              </a:r>
              <a:r>
                <a:rPr lang="zh-CN" altLang="en-US" sz="3200" b="1" dirty="0" smtClean="0">
                  <a:solidFill>
                    <a:srgbClr val="1F497D"/>
                  </a:solidFill>
                  <a:latin typeface="微软雅黑" panose="020B0503020204020204" pitchFamily="34" charset="-122"/>
                  <a:ea typeface="微软雅黑" panose="020B0503020204020204" pitchFamily="34" charset="-122"/>
                </a:rPr>
                <a:t>镜手术适应症</a:t>
              </a:r>
              <a:endParaRPr lang="en-US" altLang="zh-CN" sz="2400" b="1" dirty="0">
                <a:solidFill>
                  <a:srgbClr val="1F497D"/>
                </a:solidFill>
                <a:latin typeface="微软雅黑" panose="020B0503020204020204" pitchFamily="34" charset="-122"/>
                <a:ea typeface="微软雅黑" panose="020B0503020204020204" pitchFamily="34" charset="-122"/>
              </a:endParaRPr>
            </a:p>
          </p:txBody>
        </p:sp>
      </p:grpSp>
      <p:sp>
        <p:nvSpPr>
          <p:cNvPr id="13316"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 name="直接连接符 5"/>
          <p:cNvSpPr>
            <a:spLocks noChangeShapeType="1"/>
          </p:cNvSpPr>
          <p:nvPr/>
        </p:nvSpPr>
        <p:spPr bwMode="auto">
          <a:xfrm flipV="1">
            <a:off x="644524" y="1031875"/>
            <a:ext cx="432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12" name="Picture 2" descr="4-6-3"/>
          <p:cNvPicPr>
            <a:picLocks noChangeAspect="1" noChangeArrowheads="1"/>
          </p:cNvPicPr>
          <p:nvPr/>
        </p:nvPicPr>
        <p:blipFill>
          <a:blip r:embed="rId2">
            <a:clrChange>
              <a:clrFrom>
                <a:srgbClr val="F9F9F7"/>
              </a:clrFrom>
              <a:clrTo>
                <a:srgbClr val="F9F9F7">
                  <a:alpha val="0"/>
                </a:srgbClr>
              </a:clrTo>
            </a:clrChange>
            <a:extLst>
              <a:ext uri="{28A0092B-C50C-407E-A947-70E740481C1C}">
                <a14:useLocalDpi xmlns:a14="http://schemas.microsoft.com/office/drawing/2010/main" val="0"/>
              </a:ext>
            </a:extLst>
          </a:blip>
          <a:srcRect/>
          <a:stretch>
            <a:fillRect/>
          </a:stretch>
        </p:blipFill>
        <p:spPr bwMode="auto">
          <a:xfrm>
            <a:off x="19424" y="2938126"/>
            <a:ext cx="5212901" cy="36173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42327"/>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a:grpSpLocks/>
          </p:cNvGrpSpPr>
          <p:nvPr/>
        </p:nvGrpSpPr>
        <p:grpSpPr bwMode="auto">
          <a:xfrm>
            <a:off x="644525" y="422275"/>
            <a:ext cx="4570413" cy="596900"/>
            <a:chOff x="3278752" y="1777380"/>
            <a:chExt cx="5397880" cy="596422"/>
          </a:xfrm>
        </p:grpSpPr>
        <p:sp>
          <p:nvSpPr>
            <p:cNvPr id="20" name="矩形 19"/>
            <p:cNvSpPr/>
            <p:nvPr/>
          </p:nvSpPr>
          <p:spPr>
            <a:xfrm>
              <a:off x="3278752" y="1777380"/>
              <a:ext cx="751841" cy="596422"/>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4</a:t>
              </a:r>
              <a:endParaRPr lang="zh-CN" altLang="en-US" sz="2800" kern="0" dirty="0">
                <a:solidFill>
                  <a:sysClr val="window" lastClr="FFFFFF"/>
                </a:solidFill>
                <a:latin typeface="Broadway" pitchFamily="82" charset="0"/>
                <a:ea typeface="微软雅黑"/>
              </a:endParaRPr>
            </a:p>
          </p:txBody>
        </p:sp>
        <p:sp>
          <p:nvSpPr>
            <p:cNvPr id="15368" name="TextBox 37"/>
            <p:cNvSpPr txBox="1">
              <a:spLocks noChangeArrowheads="1"/>
            </p:cNvSpPr>
            <p:nvPr/>
          </p:nvSpPr>
          <p:spPr bwMode="auto">
            <a:xfrm>
              <a:off x="4031418" y="1788415"/>
              <a:ext cx="4645214" cy="584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anose="020B0503020204020204" pitchFamily="34" charset="-122"/>
                  <a:ea typeface="微软雅黑" panose="020B0503020204020204" pitchFamily="34" charset="-122"/>
                </a:rPr>
                <a:t>胸腔镜检查的禁忌症</a:t>
              </a:r>
              <a:endParaRPr lang="en-US" altLang="zh-CN" sz="2400" b="1" dirty="0">
                <a:solidFill>
                  <a:srgbClr val="1F497D"/>
                </a:solidFill>
                <a:latin typeface="微软雅黑" panose="020B0503020204020204" pitchFamily="34" charset="-122"/>
                <a:ea typeface="微软雅黑" panose="020B0503020204020204" pitchFamily="34" charset="-122"/>
              </a:endParaRPr>
            </a:p>
          </p:txBody>
        </p:sp>
      </p:grpSp>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 name="直接连接符 5"/>
          <p:cNvSpPr>
            <a:spLocks noChangeShapeType="1"/>
          </p:cNvSpPr>
          <p:nvPr/>
        </p:nvSpPr>
        <p:spPr bwMode="auto">
          <a:xfrm flipV="1">
            <a:off x="644524" y="1031875"/>
            <a:ext cx="504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
        <p:nvSpPr>
          <p:cNvPr id="4" name="矩形 3"/>
          <p:cNvSpPr>
            <a:spLocks noChangeArrowheads="1"/>
          </p:cNvSpPr>
          <p:nvPr/>
        </p:nvSpPr>
        <p:spPr bwMode="auto">
          <a:xfrm>
            <a:off x="1158874" y="1225689"/>
            <a:ext cx="1045686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en-US" altLang="zh-CN" sz="2400" dirty="0">
                <a:solidFill>
                  <a:srgbClr val="1F497D"/>
                </a:solidFill>
                <a:latin typeface="微软雅黑" panose="020B0503020204020204" pitchFamily="34" charset="-122"/>
                <a:ea typeface="微软雅黑" panose="020B0503020204020204" pitchFamily="34" charset="-122"/>
              </a:rPr>
              <a:t>1.</a:t>
            </a:r>
            <a:r>
              <a:rPr lang="zh-CN" altLang="en-US" sz="2400" dirty="0">
                <a:solidFill>
                  <a:srgbClr val="1F497D"/>
                </a:solidFill>
                <a:latin typeface="微软雅黑" panose="020B0503020204020204" pitchFamily="34" charset="-122"/>
                <a:ea typeface="微软雅黑" panose="020B0503020204020204" pitchFamily="34" charset="-122"/>
              </a:rPr>
              <a:t>脏壁层胸膜融合者，胸腔镜无法插入胸膜腔。</a:t>
            </a:r>
          </a:p>
          <a:p>
            <a:pPr algn="just" eaLnBrk="1" hangingPunct="1">
              <a:lnSpc>
                <a:spcPct val="150000"/>
              </a:lnSpc>
            </a:pPr>
            <a:r>
              <a:rPr lang="en-US" altLang="zh-CN" sz="2400" dirty="0">
                <a:solidFill>
                  <a:srgbClr val="1F497D"/>
                </a:solidFill>
                <a:latin typeface="微软雅黑" panose="020B0503020204020204" pitchFamily="34" charset="-122"/>
                <a:ea typeface="微软雅黑" panose="020B0503020204020204" pitchFamily="34" charset="-122"/>
              </a:rPr>
              <a:t>2.</a:t>
            </a:r>
            <a:r>
              <a:rPr lang="zh-CN" altLang="en-US" sz="2400" dirty="0">
                <a:solidFill>
                  <a:srgbClr val="1F497D"/>
                </a:solidFill>
                <a:latin typeface="微软雅黑" panose="020B0503020204020204" pitchFamily="34" charset="-122"/>
                <a:ea typeface="微软雅黑" panose="020B0503020204020204" pitchFamily="34" charset="-122"/>
              </a:rPr>
              <a:t>广泛的胸膜粘连、胸膜腔消失者。</a:t>
            </a:r>
          </a:p>
          <a:p>
            <a:pPr algn="just" eaLnBrk="1" hangingPunct="1">
              <a:lnSpc>
                <a:spcPct val="150000"/>
              </a:lnSpc>
            </a:pPr>
            <a:r>
              <a:rPr lang="en-US" altLang="zh-CN" sz="2400" dirty="0">
                <a:solidFill>
                  <a:srgbClr val="1F497D"/>
                </a:solidFill>
                <a:latin typeface="微软雅黑" panose="020B0503020204020204" pitchFamily="34" charset="-122"/>
                <a:ea typeface="微软雅黑" panose="020B0503020204020204" pitchFamily="34" charset="-122"/>
              </a:rPr>
              <a:t>3.</a:t>
            </a:r>
            <a:r>
              <a:rPr lang="zh-CN" altLang="en-US" sz="2400" dirty="0">
                <a:solidFill>
                  <a:srgbClr val="1F497D"/>
                </a:solidFill>
                <a:latin typeface="微软雅黑" panose="020B0503020204020204" pitchFamily="34" charset="-122"/>
                <a:ea typeface="微软雅黑" panose="020B0503020204020204" pitchFamily="34" charset="-122"/>
              </a:rPr>
              <a:t>凝血出血功能异常，有出血倾向。</a:t>
            </a:r>
          </a:p>
          <a:p>
            <a:pPr algn="just" eaLnBrk="1" hangingPunct="1">
              <a:lnSpc>
                <a:spcPct val="150000"/>
              </a:lnSpc>
            </a:pPr>
            <a:r>
              <a:rPr lang="en-US" altLang="zh-CN" sz="2400" dirty="0">
                <a:solidFill>
                  <a:srgbClr val="1F497D"/>
                </a:solidFill>
                <a:latin typeface="微软雅黑" panose="020B0503020204020204" pitchFamily="34" charset="-122"/>
                <a:ea typeface="微软雅黑" panose="020B0503020204020204" pitchFamily="34" charset="-122"/>
              </a:rPr>
              <a:t>4.</a:t>
            </a:r>
            <a:r>
              <a:rPr lang="zh-CN" altLang="en-US" sz="2400" dirty="0">
                <a:solidFill>
                  <a:srgbClr val="1F497D"/>
                </a:solidFill>
                <a:latin typeface="微软雅黑" panose="020B0503020204020204" pitchFamily="34" charset="-122"/>
                <a:ea typeface="微软雅黑" panose="020B0503020204020204" pitchFamily="34" charset="-122"/>
              </a:rPr>
              <a:t>严重的心脏病，无法纠正的心功能不全和心律失常，六月内的心肌梗塞者。</a:t>
            </a:r>
          </a:p>
          <a:p>
            <a:pPr algn="just" eaLnBrk="1" hangingPunct="1">
              <a:lnSpc>
                <a:spcPct val="150000"/>
              </a:lnSpc>
            </a:pPr>
            <a:r>
              <a:rPr lang="en-US" altLang="zh-CN" sz="2400" dirty="0">
                <a:solidFill>
                  <a:srgbClr val="1F497D"/>
                </a:solidFill>
                <a:latin typeface="微软雅黑" panose="020B0503020204020204" pitchFamily="34" charset="-122"/>
                <a:ea typeface="微软雅黑" panose="020B0503020204020204" pitchFamily="34" charset="-122"/>
              </a:rPr>
              <a:t>5.</a:t>
            </a:r>
            <a:r>
              <a:rPr lang="zh-CN" altLang="en-US" sz="2400" dirty="0">
                <a:solidFill>
                  <a:srgbClr val="1F497D"/>
                </a:solidFill>
                <a:latin typeface="微软雅黑" panose="020B0503020204020204" pitchFamily="34" charset="-122"/>
                <a:ea typeface="微软雅黑" panose="020B0503020204020204" pitchFamily="34" charset="-122"/>
              </a:rPr>
              <a:t>严重的肺功能不全伴呼吸困难不能平卧者。</a:t>
            </a:r>
          </a:p>
          <a:p>
            <a:pPr algn="just" eaLnBrk="1" hangingPunct="1">
              <a:lnSpc>
                <a:spcPct val="150000"/>
              </a:lnSpc>
            </a:pPr>
            <a:r>
              <a:rPr lang="en-US" altLang="zh-CN" sz="2400" dirty="0">
                <a:solidFill>
                  <a:srgbClr val="1F497D"/>
                </a:solidFill>
                <a:latin typeface="微软雅黑" panose="020B0503020204020204" pitchFamily="34" charset="-122"/>
                <a:ea typeface="微软雅黑" panose="020B0503020204020204" pitchFamily="34" charset="-122"/>
              </a:rPr>
              <a:t>6.</a:t>
            </a:r>
            <a:r>
              <a:rPr lang="zh-CN" altLang="en-US" sz="2400" dirty="0">
                <a:solidFill>
                  <a:srgbClr val="1F497D"/>
                </a:solidFill>
                <a:latin typeface="微软雅黑" panose="020B0503020204020204" pitchFamily="34" charset="-122"/>
                <a:ea typeface="微软雅黑" panose="020B0503020204020204" pitchFamily="34" charset="-122"/>
              </a:rPr>
              <a:t>严重的肺动脉高压、肺动静脉瘤或其他血管肿瘤。</a:t>
            </a:r>
          </a:p>
          <a:p>
            <a:pPr algn="just" eaLnBrk="1" hangingPunct="1">
              <a:lnSpc>
                <a:spcPct val="150000"/>
              </a:lnSpc>
            </a:pPr>
            <a:r>
              <a:rPr lang="en-US" altLang="zh-CN" sz="2400" dirty="0">
                <a:solidFill>
                  <a:srgbClr val="1F497D"/>
                </a:solidFill>
                <a:latin typeface="微软雅黑" panose="020B0503020204020204" pitchFamily="34" charset="-122"/>
                <a:ea typeface="微软雅黑" panose="020B0503020204020204" pitchFamily="34" charset="-122"/>
              </a:rPr>
              <a:t>7.</a:t>
            </a:r>
            <a:r>
              <a:rPr lang="zh-CN" altLang="en-US" sz="2400" dirty="0">
                <a:solidFill>
                  <a:srgbClr val="1F497D"/>
                </a:solidFill>
                <a:latin typeface="微软雅黑" panose="020B0503020204020204" pitchFamily="34" charset="-122"/>
                <a:ea typeface="微软雅黑" panose="020B0503020204020204" pitchFamily="34" charset="-122"/>
              </a:rPr>
              <a:t>肺包虫囊肿病。</a:t>
            </a:r>
          </a:p>
          <a:p>
            <a:pPr algn="just" eaLnBrk="1" hangingPunct="1">
              <a:lnSpc>
                <a:spcPct val="150000"/>
              </a:lnSpc>
            </a:pPr>
            <a:r>
              <a:rPr lang="en-US" altLang="zh-CN" sz="2400" dirty="0">
                <a:solidFill>
                  <a:srgbClr val="1F497D"/>
                </a:solidFill>
                <a:latin typeface="微软雅黑" panose="020B0503020204020204" pitchFamily="34" charset="-122"/>
                <a:ea typeface="微软雅黑" panose="020B0503020204020204" pitchFamily="34" charset="-122"/>
              </a:rPr>
              <a:t>8.</a:t>
            </a:r>
            <a:r>
              <a:rPr lang="zh-CN" altLang="en-US" sz="2400" dirty="0">
                <a:solidFill>
                  <a:srgbClr val="1F497D"/>
                </a:solidFill>
                <a:latin typeface="微软雅黑" panose="020B0503020204020204" pitchFamily="34" charset="-122"/>
                <a:ea typeface="微软雅黑" panose="020B0503020204020204" pitchFamily="34" charset="-122"/>
              </a:rPr>
              <a:t>剧烈咳嗽或极度衰弱不能承受手术者。</a:t>
            </a:r>
          </a:p>
          <a:p>
            <a:pPr algn="just" eaLnBrk="1" hangingPunct="1">
              <a:lnSpc>
                <a:spcPct val="150000"/>
              </a:lnSpc>
            </a:pPr>
            <a:r>
              <a:rPr lang="en-US" altLang="zh-CN" sz="2400" dirty="0">
                <a:solidFill>
                  <a:srgbClr val="1F497D"/>
                </a:solidFill>
                <a:latin typeface="微软雅黑" panose="020B0503020204020204" pitchFamily="34" charset="-122"/>
                <a:ea typeface="微软雅黑" panose="020B0503020204020204" pitchFamily="34" charset="-122"/>
              </a:rPr>
              <a:t>9.</a:t>
            </a:r>
            <a:r>
              <a:rPr lang="zh-CN" altLang="en-US" sz="2400" dirty="0">
                <a:solidFill>
                  <a:srgbClr val="1F497D"/>
                </a:solidFill>
                <a:latin typeface="微软雅黑" panose="020B0503020204020204" pitchFamily="34" charset="-122"/>
                <a:ea typeface="微软雅黑" panose="020B0503020204020204" pitchFamily="34" charset="-122"/>
              </a:rPr>
              <a:t>急性胸膜腔感染为相对禁忌症，感染控制后仍可行胸腔镜检查。</a:t>
            </a:r>
          </a:p>
          <a:p>
            <a:pPr algn="just" eaLnBrk="1" hangingPunct="1">
              <a:lnSpc>
                <a:spcPct val="150000"/>
              </a:lnSpc>
            </a:pPr>
            <a:endParaRPr lang="zh-CN" altLang="en-US" sz="2400" dirty="0">
              <a:solidFill>
                <a:srgbClr val="1F497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3635431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350"/>
                                        <p:tgtEl>
                                          <p:spTgt spid="19"/>
                                        </p:tgtEl>
                                      </p:cBhvr>
                                    </p:animEffect>
                                  </p:childTnLst>
                                </p:cTn>
                              </p:par>
                            </p:childTnLst>
                          </p:cTn>
                        </p:par>
                        <p:par>
                          <p:cTn id="8" fill="hold">
                            <p:stCondLst>
                              <p:cond delay="35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8" name="文本框 2"/>
          <p:cNvSpPr txBox="1">
            <a:spLocks noChangeArrowheads="1"/>
          </p:cNvSpPr>
          <p:nvPr/>
        </p:nvSpPr>
        <p:spPr bwMode="auto">
          <a:xfrm>
            <a:off x="3158060" y="2374705"/>
            <a:ext cx="598594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smtClean="0">
                <a:solidFill>
                  <a:srgbClr val="44546A"/>
                </a:solidFill>
                <a:latin typeface="微软雅黑" panose="020B0503020204020204" pitchFamily="34" charset="-122"/>
                <a:ea typeface="微软雅黑" panose="020B0503020204020204" pitchFamily="34" charset="-122"/>
              </a:rPr>
              <a:t>手术</a:t>
            </a:r>
            <a:r>
              <a:rPr lang="zh-CN" altLang="en-US" sz="3200" b="1" dirty="0">
                <a:solidFill>
                  <a:srgbClr val="44546A"/>
                </a:solidFill>
                <a:latin typeface="微软雅黑" panose="020B0503020204020204" pitchFamily="34" charset="-122"/>
                <a:ea typeface="微软雅黑" panose="020B0503020204020204" pitchFamily="34" charset="-122"/>
              </a:rPr>
              <a:t>程序及</a:t>
            </a:r>
            <a:r>
              <a:rPr lang="zh-CN" altLang="en-US" sz="3200" b="1" dirty="0" smtClean="0">
                <a:solidFill>
                  <a:srgbClr val="44546A"/>
                </a:solidFill>
                <a:latin typeface="微软雅黑" panose="020B0503020204020204" pitchFamily="34" charset="-122"/>
                <a:ea typeface="微软雅黑" panose="020B0503020204020204" pitchFamily="34" charset="-122"/>
              </a:rPr>
              <a:t>器械</a:t>
            </a:r>
            <a:endParaRPr lang="en-US" altLang="zh-CN" sz="3200" b="1" dirty="0" smtClean="0">
              <a:solidFill>
                <a:srgbClr val="44546A"/>
              </a:solidFill>
              <a:latin typeface="微软雅黑" panose="020B0503020204020204" pitchFamily="34" charset="-122"/>
              <a:ea typeface="微软雅黑" panose="020B0503020204020204" pitchFamily="34" charset="-122"/>
            </a:endParaRPr>
          </a:p>
          <a:p>
            <a:pPr algn="ctr" eaLnBrk="1" hangingPunct="1"/>
            <a:r>
              <a:rPr lang="en-US" altLang="zh-CN" sz="2400" b="1" dirty="0" smtClean="0">
                <a:solidFill>
                  <a:srgbClr val="44546A"/>
                </a:solidFill>
                <a:latin typeface="微软雅黑" panose="020B0503020204020204" pitchFamily="34" charset="-122"/>
                <a:ea typeface="微软雅黑" panose="020B0503020204020204" pitchFamily="34" charset="-122"/>
              </a:rPr>
              <a:t>(</a:t>
            </a:r>
            <a:r>
              <a:rPr lang="en-US" altLang="zh-CN" sz="2400" b="1" dirty="0">
                <a:solidFill>
                  <a:srgbClr val="44546A"/>
                </a:solidFill>
                <a:latin typeface="微软雅黑" panose="020B0503020204020204" pitchFamily="34" charset="-122"/>
                <a:ea typeface="微软雅黑" panose="020B0503020204020204" pitchFamily="34" charset="-122"/>
              </a:rPr>
              <a:t>Surgical procedures and instruments)</a:t>
            </a:r>
            <a:endParaRPr lang="en-US" altLang="zh-CN" sz="2800" b="1" dirty="0">
              <a:solidFill>
                <a:srgbClr val="44546A"/>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1120366"/>
      </p:ext>
    </p:extLst>
  </p:cSld>
  <p:clrMapOvr>
    <a:masterClrMapping/>
  </p:clrMapOvr>
  <p:transition>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a:grpSpLocks/>
          </p:cNvGrpSpPr>
          <p:nvPr/>
        </p:nvGrpSpPr>
        <p:grpSpPr bwMode="auto">
          <a:xfrm>
            <a:off x="644525" y="422275"/>
            <a:ext cx="2898775" cy="596900"/>
            <a:chOff x="3278752" y="1777380"/>
            <a:chExt cx="3423594" cy="596422"/>
          </a:xfrm>
        </p:grpSpPr>
        <p:sp>
          <p:nvSpPr>
            <p:cNvPr id="20" name="矩形 19"/>
            <p:cNvSpPr/>
            <p:nvPr/>
          </p:nvSpPr>
          <p:spPr>
            <a:xfrm>
              <a:off x="3278752" y="1777380"/>
              <a:ext cx="751841" cy="596422"/>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1</a:t>
              </a:r>
              <a:endParaRPr lang="zh-CN" altLang="en-US" sz="2800" kern="0" dirty="0">
                <a:solidFill>
                  <a:sysClr val="window" lastClr="FFFFFF"/>
                </a:solidFill>
                <a:latin typeface="Broadway" pitchFamily="82" charset="0"/>
                <a:ea typeface="微软雅黑"/>
              </a:endParaRPr>
            </a:p>
          </p:txBody>
        </p:sp>
        <p:sp>
          <p:nvSpPr>
            <p:cNvPr id="15368" name="TextBox 37"/>
            <p:cNvSpPr txBox="1">
              <a:spLocks noChangeArrowheads="1"/>
            </p:cNvSpPr>
            <p:nvPr/>
          </p:nvSpPr>
          <p:spPr bwMode="auto">
            <a:xfrm>
              <a:off x="4031418" y="1788415"/>
              <a:ext cx="2670928" cy="58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anose="020B0503020204020204" pitchFamily="34" charset="-122"/>
                  <a:ea typeface="微软雅黑" panose="020B0503020204020204" pitchFamily="34" charset="-122"/>
                </a:rPr>
                <a:t>术前准备</a:t>
              </a:r>
            </a:p>
          </p:txBody>
        </p:sp>
      </p:grpSp>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 name="直接连接符 5"/>
          <p:cNvSpPr>
            <a:spLocks noChangeShapeType="1"/>
          </p:cNvSpPr>
          <p:nvPr/>
        </p:nvSpPr>
        <p:spPr bwMode="auto">
          <a:xfrm flipV="1">
            <a:off x="644525" y="1031875"/>
            <a:ext cx="2879725"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
        <p:nvSpPr>
          <p:cNvPr id="4" name="矩形 3"/>
          <p:cNvSpPr>
            <a:spLocks noChangeArrowheads="1"/>
          </p:cNvSpPr>
          <p:nvPr/>
        </p:nvSpPr>
        <p:spPr bwMode="auto">
          <a:xfrm>
            <a:off x="1109663" y="1580192"/>
            <a:ext cx="5784849" cy="466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algn="just" eaLnBrk="1" hangingPunct="1">
              <a:lnSpc>
                <a:spcPct val="150000"/>
              </a:lnSpc>
              <a:buFont typeface="+mj-ea"/>
              <a:buAutoNum type="circleNumDbPlain"/>
            </a:pPr>
            <a:r>
              <a:rPr lang="zh-CN" altLang="en-US" sz="2200" dirty="0" smtClean="0">
                <a:solidFill>
                  <a:srgbClr val="1F497D"/>
                </a:solidFill>
                <a:latin typeface="微软雅黑" panose="020B0503020204020204" pitchFamily="34" charset="-122"/>
                <a:ea typeface="微软雅黑" panose="020B0503020204020204" pitchFamily="34" charset="-122"/>
              </a:rPr>
              <a:t>详细</a:t>
            </a:r>
            <a:r>
              <a:rPr lang="zh-CN" altLang="en-US" sz="2200" dirty="0">
                <a:solidFill>
                  <a:srgbClr val="1F497D"/>
                </a:solidFill>
                <a:latin typeface="微软雅黑" panose="020B0503020204020204" pitchFamily="34" charset="-122"/>
                <a:ea typeface="微软雅黑" panose="020B0503020204020204" pitchFamily="34" charset="-122"/>
              </a:rPr>
              <a:t>了解病史、体格检查及阅读胸片，确定手术时检查的重点部位及目的。</a:t>
            </a: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anose="020B0503020204020204" pitchFamily="34" charset="-122"/>
                <a:ea typeface="微软雅黑" panose="020B0503020204020204" pitchFamily="34" charset="-122"/>
              </a:rPr>
              <a:t>常规</a:t>
            </a:r>
            <a:r>
              <a:rPr lang="zh-CN" altLang="en-US" sz="2200" dirty="0">
                <a:solidFill>
                  <a:srgbClr val="1F497D"/>
                </a:solidFill>
                <a:latin typeface="微软雅黑" panose="020B0503020204020204" pitchFamily="34" charset="-122"/>
                <a:ea typeface="微软雅黑" panose="020B0503020204020204" pitchFamily="34" charset="-122"/>
              </a:rPr>
              <a:t>检查心电图、出血凝血时间，血小板计数和凝血酶原时间，肝肾功能，肺功能，</a:t>
            </a:r>
            <a:r>
              <a:rPr lang="en-US" altLang="zh-CN" sz="2200" dirty="0">
                <a:solidFill>
                  <a:srgbClr val="1F497D"/>
                </a:solidFill>
                <a:latin typeface="微软雅黑" panose="020B0503020204020204" pitchFamily="34" charset="-122"/>
                <a:ea typeface="微软雅黑" panose="020B0503020204020204" pitchFamily="34" charset="-122"/>
              </a:rPr>
              <a:t>X</a:t>
            </a:r>
            <a:r>
              <a:rPr lang="zh-CN" altLang="en-US" sz="2200" dirty="0">
                <a:solidFill>
                  <a:srgbClr val="1F497D"/>
                </a:solidFill>
                <a:latin typeface="微软雅黑" panose="020B0503020204020204" pitchFamily="34" charset="-122"/>
                <a:ea typeface="微软雅黑" panose="020B0503020204020204" pitchFamily="34" charset="-122"/>
              </a:rPr>
              <a:t>线、</a:t>
            </a:r>
            <a:r>
              <a:rPr lang="en-US" altLang="zh-CN" sz="2200" dirty="0">
                <a:solidFill>
                  <a:srgbClr val="1F497D"/>
                </a:solidFill>
                <a:latin typeface="微软雅黑" panose="020B0503020204020204" pitchFamily="34" charset="-122"/>
                <a:ea typeface="微软雅黑" panose="020B0503020204020204" pitchFamily="34" charset="-122"/>
              </a:rPr>
              <a:t>CT</a:t>
            </a:r>
            <a:r>
              <a:rPr lang="zh-CN" altLang="en-US" sz="2200" dirty="0">
                <a:solidFill>
                  <a:srgbClr val="1F497D"/>
                </a:solidFill>
                <a:latin typeface="微软雅黑" panose="020B0503020204020204" pitchFamily="34" charset="-122"/>
                <a:ea typeface="微软雅黑" panose="020B0503020204020204" pitchFamily="34" charset="-122"/>
              </a:rPr>
              <a:t>及胸水检查。</a:t>
            </a: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anose="020B0503020204020204" pitchFamily="34" charset="-122"/>
                <a:ea typeface="微软雅黑" panose="020B0503020204020204" pitchFamily="34" charset="-122"/>
              </a:rPr>
              <a:t>仔细</a:t>
            </a:r>
            <a:r>
              <a:rPr lang="zh-CN" altLang="en-US" sz="2200" dirty="0">
                <a:solidFill>
                  <a:srgbClr val="1F497D"/>
                </a:solidFill>
                <a:latin typeface="微软雅黑" panose="020B0503020204020204" pitchFamily="34" charset="-122"/>
                <a:ea typeface="微软雅黑" panose="020B0503020204020204" pitchFamily="34" charset="-122"/>
              </a:rPr>
              <a:t>检查所有器械及抢救药品和设备，确保安全。</a:t>
            </a: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anose="020B0503020204020204" pitchFamily="34" charset="-122"/>
                <a:ea typeface="微软雅黑" panose="020B0503020204020204" pitchFamily="34" charset="-122"/>
              </a:rPr>
              <a:t>向</a:t>
            </a:r>
            <a:r>
              <a:rPr lang="zh-CN" altLang="en-US" sz="2200" dirty="0">
                <a:solidFill>
                  <a:srgbClr val="1F497D"/>
                </a:solidFill>
                <a:latin typeface="微软雅黑" panose="020B0503020204020204" pitchFamily="34" charset="-122"/>
                <a:ea typeface="微软雅黑" panose="020B0503020204020204" pitchFamily="34" charset="-122"/>
              </a:rPr>
              <a:t>患者及家属说明检查的目的、方法及注意事项，取得理解和配合</a:t>
            </a:r>
            <a:r>
              <a:rPr lang="zh-CN" altLang="en-US" sz="2200" dirty="0" smtClean="0">
                <a:solidFill>
                  <a:srgbClr val="1F497D"/>
                </a:solidFill>
                <a:latin typeface="微软雅黑" panose="020B0503020204020204" pitchFamily="34" charset="-122"/>
                <a:ea typeface="微软雅黑" panose="020B0503020204020204" pitchFamily="34" charset="-122"/>
              </a:rPr>
              <a:t>。</a:t>
            </a:r>
            <a:endParaRPr lang="zh-CN" altLang="en-US" sz="2200" dirty="0">
              <a:solidFill>
                <a:srgbClr val="1F497D"/>
              </a:solidFill>
              <a:latin typeface="微软雅黑" panose="020B0503020204020204" pitchFamily="34" charset="-122"/>
              <a:ea typeface="微软雅黑" panose="020B0503020204020204" pitchFamily="34" charset="-122"/>
            </a:endParaRPr>
          </a:p>
        </p:txBody>
      </p:sp>
      <p:pic>
        <p:nvPicPr>
          <p:cNvPr id="10" name="图片 6"/>
          <p:cNvPicPr>
            <a:picLocks noChangeAspect="1"/>
          </p:cNvPicPr>
          <p:nvPr/>
        </p:nvPicPr>
        <p:blipFill rotWithShape="1">
          <a:blip r:embed="rId2">
            <a:clrChange>
              <a:clrFrom>
                <a:srgbClr val="FFFFDD"/>
              </a:clrFrom>
              <a:clrTo>
                <a:srgbClr val="FFFFDD">
                  <a:alpha val="0"/>
                </a:srgbClr>
              </a:clrTo>
            </a:clrChange>
            <a:extLst>
              <a:ext uri="{28A0092B-C50C-407E-A947-70E740481C1C}">
                <a14:useLocalDpi xmlns:a14="http://schemas.microsoft.com/office/drawing/2010/main" val="0"/>
              </a:ext>
            </a:extLst>
          </a:blip>
          <a:srcRect b="7103"/>
          <a:stretch/>
        </p:blipFill>
        <p:spPr bwMode="auto">
          <a:xfrm>
            <a:off x="7390373" y="3529013"/>
            <a:ext cx="4801627" cy="304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417928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250"/>
                                        <p:tgtEl>
                                          <p:spTgt spid="19"/>
                                        </p:tgtEl>
                                      </p:cBhvr>
                                    </p:animEffect>
                                    <p:anim calcmode="lin" valueType="num">
                                      <p:cBhvr>
                                        <p:cTn id="8" dur="250" fill="hold"/>
                                        <p:tgtEl>
                                          <p:spTgt spid="19"/>
                                        </p:tgtEl>
                                        <p:attrNameLst>
                                          <p:attrName>ppt_x</p:attrName>
                                        </p:attrNameLst>
                                      </p:cBhvr>
                                      <p:tavLst>
                                        <p:tav tm="0">
                                          <p:val>
                                            <p:strVal val="#ppt_x"/>
                                          </p:val>
                                        </p:tav>
                                        <p:tav tm="100000">
                                          <p:val>
                                            <p:strVal val="#ppt_x"/>
                                          </p:val>
                                        </p:tav>
                                      </p:tavLst>
                                    </p:anim>
                                    <p:anim calcmode="lin" valueType="num">
                                      <p:cBhvr>
                                        <p:cTn id="9" dur="25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a:grpSpLocks/>
          </p:cNvGrpSpPr>
          <p:nvPr/>
        </p:nvGrpSpPr>
        <p:grpSpPr bwMode="auto">
          <a:xfrm>
            <a:off x="644525" y="422275"/>
            <a:ext cx="2898775" cy="596900"/>
            <a:chOff x="3278752" y="1777380"/>
            <a:chExt cx="3423594" cy="596422"/>
          </a:xfrm>
        </p:grpSpPr>
        <p:sp>
          <p:nvSpPr>
            <p:cNvPr id="20" name="矩形 19"/>
            <p:cNvSpPr/>
            <p:nvPr/>
          </p:nvSpPr>
          <p:spPr>
            <a:xfrm>
              <a:off x="3278752" y="1777380"/>
              <a:ext cx="751841" cy="596422"/>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1</a:t>
              </a:r>
              <a:endParaRPr lang="zh-CN" altLang="en-US" sz="2800" kern="0" dirty="0">
                <a:solidFill>
                  <a:sysClr val="window" lastClr="FFFFFF"/>
                </a:solidFill>
                <a:latin typeface="Broadway" pitchFamily="82" charset="0"/>
                <a:ea typeface="微软雅黑"/>
              </a:endParaRPr>
            </a:p>
          </p:txBody>
        </p:sp>
        <p:sp>
          <p:nvSpPr>
            <p:cNvPr id="15368" name="TextBox 37"/>
            <p:cNvSpPr txBox="1">
              <a:spLocks noChangeArrowheads="1"/>
            </p:cNvSpPr>
            <p:nvPr/>
          </p:nvSpPr>
          <p:spPr bwMode="auto">
            <a:xfrm>
              <a:off x="4031418" y="1788415"/>
              <a:ext cx="2670928" cy="58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anose="020B0503020204020204" pitchFamily="34" charset="-122"/>
                  <a:ea typeface="微软雅黑" panose="020B0503020204020204" pitchFamily="34" charset="-122"/>
                </a:rPr>
                <a:t>术前准备</a:t>
              </a:r>
            </a:p>
          </p:txBody>
        </p:sp>
      </p:grpSp>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 name="直接连接符 5"/>
          <p:cNvSpPr>
            <a:spLocks noChangeShapeType="1"/>
          </p:cNvSpPr>
          <p:nvPr/>
        </p:nvSpPr>
        <p:spPr bwMode="auto">
          <a:xfrm flipV="1">
            <a:off x="644525" y="1031875"/>
            <a:ext cx="2879725"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
        <p:nvSpPr>
          <p:cNvPr id="4" name="矩形 3"/>
          <p:cNvSpPr>
            <a:spLocks noChangeArrowheads="1"/>
          </p:cNvSpPr>
          <p:nvPr/>
        </p:nvSpPr>
        <p:spPr bwMode="auto">
          <a:xfrm>
            <a:off x="5445125" y="1455807"/>
            <a:ext cx="6413500" cy="466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algn="just" eaLnBrk="1" hangingPunct="1">
              <a:lnSpc>
                <a:spcPct val="150000"/>
              </a:lnSpc>
              <a:buFont typeface="+mj-ea"/>
              <a:buAutoNum type="circleNumDbPlain" startAt="6"/>
            </a:pPr>
            <a:r>
              <a:rPr lang="zh-CN" altLang="en-US" sz="2200" dirty="0" smtClean="0">
                <a:solidFill>
                  <a:srgbClr val="1F497D"/>
                </a:solidFill>
                <a:latin typeface="微软雅黑" panose="020B0503020204020204" pitchFamily="34" charset="-122"/>
                <a:ea typeface="微软雅黑" panose="020B0503020204020204" pitchFamily="34" charset="-122"/>
              </a:rPr>
              <a:t>手术</a:t>
            </a:r>
            <a:r>
              <a:rPr lang="zh-CN" altLang="en-US" sz="2200" dirty="0">
                <a:solidFill>
                  <a:srgbClr val="1F497D"/>
                </a:solidFill>
                <a:latin typeface="微软雅黑" panose="020B0503020204020204" pitchFamily="34" charset="-122"/>
                <a:ea typeface="微软雅黑" panose="020B0503020204020204" pitchFamily="34" charset="-122"/>
              </a:rPr>
              <a:t>环境  无菌</a:t>
            </a:r>
            <a:r>
              <a:rPr lang="zh-CN" altLang="en-US" sz="2200" dirty="0" smtClean="0">
                <a:solidFill>
                  <a:srgbClr val="1F497D"/>
                </a:solidFill>
                <a:latin typeface="微软雅黑" panose="020B0503020204020204" pitchFamily="34" charset="-122"/>
                <a:ea typeface="微软雅黑" panose="020B0503020204020204" pitchFamily="34" charset="-122"/>
              </a:rPr>
              <a:t>原则</a:t>
            </a:r>
            <a:r>
              <a:rPr lang="zh-CN" altLang="en-US" sz="2200" dirty="0">
                <a:solidFill>
                  <a:srgbClr val="1F497D"/>
                </a:solidFill>
                <a:latin typeface="微软雅黑" panose="020B0503020204020204" pitchFamily="34" charset="-122"/>
                <a:ea typeface="微软雅黑" panose="020B0503020204020204" pitchFamily="34" charset="-122"/>
              </a:rPr>
              <a:t>：</a:t>
            </a:r>
            <a:r>
              <a:rPr lang="zh-CN" altLang="en-US" sz="2200" dirty="0" smtClean="0">
                <a:solidFill>
                  <a:srgbClr val="1F497D"/>
                </a:solidFill>
                <a:latin typeface="微软雅黑" panose="020B0503020204020204" pitchFamily="34" charset="-122"/>
                <a:ea typeface="微软雅黑" panose="020B0503020204020204" pitchFamily="34" charset="-122"/>
              </a:rPr>
              <a:t>所有</a:t>
            </a:r>
            <a:r>
              <a:rPr lang="zh-CN" altLang="en-US" sz="2200" dirty="0">
                <a:solidFill>
                  <a:srgbClr val="1F497D"/>
                </a:solidFill>
                <a:latin typeface="微软雅黑" panose="020B0503020204020204" pitchFamily="34" charset="-122"/>
                <a:ea typeface="微软雅黑" panose="020B0503020204020204" pitchFamily="34" charset="-122"/>
              </a:rPr>
              <a:t>器械必须严格消毒，绝对无菌，术者及</a:t>
            </a:r>
            <a:r>
              <a:rPr lang="zh-CN" altLang="en-US" sz="2200" dirty="0" smtClean="0">
                <a:solidFill>
                  <a:srgbClr val="1F497D"/>
                </a:solidFill>
                <a:latin typeface="微软雅黑" panose="020B0503020204020204" pitchFamily="34" charset="-122"/>
                <a:ea typeface="微软雅黑" panose="020B0503020204020204" pitchFamily="34" charset="-122"/>
              </a:rPr>
              <a:t>护士执行严格的无菌操作。</a:t>
            </a:r>
            <a:endParaRPr lang="zh-CN" altLang="en-US" sz="2200" dirty="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buFont typeface="+mj-ea"/>
              <a:buAutoNum type="circleNumDbPlain" startAt="7"/>
            </a:pPr>
            <a:r>
              <a:rPr lang="zh-CN" altLang="en-US" sz="2200" dirty="0" smtClean="0">
                <a:solidFill>
                  <a:srgbClr val="1F497D"/>
                </a:solidFill>
                <a:latin typeface="微软雅黑" panose="020B0503020204020204" pitchFamily="34" charset="-122"/>
                <a:ea typeface="微软雅黑" panose="020B0503020204020204" pitchFamily="34" charset="-122"/>
              </a:rPr>
              <a:t>切口</a:t>
            </a:r>
            <a:r>
              <a:rPr lang="zh-CN" altLang="en-US" sz="2200" dirty="0">
                <a:solidFill>
                  <a:srgbClr val="1F497D"/>
                </a:solidFill>
                <a:latin typeface="微软雅黑" panose="020B0503020204020204" pitchFamily="34" charset="-122"/>
                <a:ea typeface="微软雅黑" panose="020B0503020204020204" pitchFamily="34" charset="-122"/>
              </a:rPr>
              <a:t>定位原则  </a:t>
            </a:r>
          </a:p>
          <a:p>
            <a:pPr marL="342900" indent="-342900" algn="just" eaLnBrk="1" hangingPunct="1">
              <a:lnSpc>
                <a:spcPct val="150000"/>
              </a:lnSpc>
              <a:buFont typeface="Wingdings" panose="05000000000000000000" pitchFamily="2" charset="2"/>
              <a:buChar char="ü"/>
            </a:pPr>
            <a:r>
              <a:rPr lang="zh-CN" altLang="en-US" sz="2200" dirty="0" smtClean="0">
                <a:solidFill>
                  <a:srgbClr val="1F497D"/>
                </a:solidFill>
                <a:latin typeface="微软雅黑" panose="020B0503020204020204" pitchFamily="34" charset="-122"/>
                <a:ea typeface="微软雅黑" panose="020B0503020204020204" pitchFamily="34" charset="-122"/>
              </a:rPr>
              <a:t>要求</a:t>
            </a:r>
            <a:r>
              <a:rPr lang="zh-CN" altLang="en-US" sz="2200" dirty="0">
                <a:solidFill>
                  <a:srgbClr val="1F497D"/>
                </a:solidFill>
                <a:latin typeface="微软雅黑" panose="020B0503020204020204" pitchFamily="34" charset="-122"/>
                <a:ea typeface="微软雅黑" panose="020B0503020204020204" pitchFamily="34" charset="-122"/>
              </a:rPr>
              <a:t>观察清晰，活检或治疗方便。</a:t>
            </a:r>
          </a:p>
          <a:p>
            <a:pPr marL="342900" indent="-342900" algn="just" eaLnBrk="1" hangingPunct="1">
              <a:lnSpc>
                <a:spcPct val="150000"/>
              </a:lnSpc>
              <a:buFont typeface="Wingdings" panose="05000000000000000000" pitchFamily="2" charset="2"/>
              <a:buChar char="ü"/>
            </a:pPr>
            <a:r>
              <a:rPr lang="zh-CN" altLang="en-US" sz="2200" dirty="0" smtClean="0">
                <a:solidFill>
                  <a:srgbClr val="1F497D"/>
                </a:solidFill>
                <a:latin typeface="微软雅黑" panose="020B0503020204020204" pitchFamily="34" charset="-122"/>
                <a:ea typeface="微软雅黑" panose="020B0503020204020204" pitchFamily="34" charset="-122"/>
              </a:rPr>
              <a:t>避开</a:t>
            </a:r>
            <a:r>
              <a:rPr lang="zh-CN" altLang="en-US" sz="2200" dirty="0">
                <a:solidFill>
                  <a:srgbClr val="1F497D"/>
                </a:solidFill>
                <a:latin typeface="微软雅黑" panose="020B0503020204020204" pitchFamily="34" charset="-122"/>
                <a:ea typeface="微软雅黑" panose="020B0503020204020204" pitchFamily="34" charset="-122"/>
              </a:rPr>
              <a:t>胸膜粘连处。</a:t>
            </a:r>
          </a:p>
          <a:p>
            <a:pPr marL="342900" indent="-342900" algn="just" eaLnBrk="1" hangingPunct="1">
              <a:lnSpc>
                <a:spcPct val="150000"/>
              </a:lnSpc>
              <a:buFont typeface="Wingdings" panose="05000000000000000000" pitchFamily="2" charset="2"/>
              <a:buChar char="ü"/>
            </a:pPr>
            <a:r>
              <a:rPr lang="zh-CN" altLang="en-US" sz="2200" dirty="0" smtClean="0">
                <a:solidFill>
                  <a:srgbClr val="1F497D"/>
                </a:solidFill>
                <a:latin typeface="微软雅黑" panose="020B0503020204020204" pitchFamily="34" charset="-122"/>
                <a:ea typeface="微软雅黑" panose="020B0503020204020204" pitchFamily="34" charset="-122"/>
              </a:rPr>
              <a:t>避开</a:t>
            </a:r>
            <a:r>
              <a:rPr lang="zh-CN" altLang="en-US" sz="2200" dirty="0">
                <a:solidFill>
                  <a:srgbClr val="1F497D"/>
                </a:solidFill>
                <a:latin typeface="微软雅黑" panose="020B0503020204020204" pitchFamily="34" charset="-122"/>
                <a:ea typeface="微软雅黑" panose="020B0503020204020204" pitchFamily="34" charset="-122"/>
              </a:rPr>
              <a:t>肥厚的肌肉和血管。</a:t>
            </a:r>
          </a:p>
          <a:p>
            <a:pPr marL="457200" indent="-457200" algn="just" eaLnBrk="1" hangingPunct="1">
              <a:lnSpc>
                <a:spcPct val="150000"/>
              </a:lnSpc>
              <a:buFont typeface="+mj-ea"/>
              <a:buAutoNum type="circleNumDbPlain" startAt="8"/>
            </a:pPr>
            <a:r>
              <a:rPr lang="zh-CN" altLang="en-US" sz="2200" dirty="0" smtClean="0">
                <a:solidFill>
                  <a:srgbClr val="1F497D"/>
                </a:solidFill>
                <a:latin typeface="微软雅黑" panose="020B0503020204020204" pitchFamily="34" charset="-122"/>
                <a:ea typeface="微软雅黑" panose="020B0503020204020204" pitchFamily="34" charset="-122"/>
              </a:rPr>
              <a:t>术前询问有无药物过敏史。</a:t>
            </a:r>
            <a:endParaRPr lang="en-US" altLang="zh-CN" sz="2200" dirty="0" smtClean="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buFont typeface="+mj-ea"/>
              <a:buAutoNum type="circleNumDbPlain" startAt="8"/>
            </a:pPr>
            <a:r>
              <a:rPr lang="zh-CN" altLang="en-US" sz="2200" dirty="0" smtClean="0">
                <a:solidFill>
                  <a:srgbClr val="1F497D"/>
                </a:solidFill>
                <a:latin typeface="微软雅黑" panose="020B0503020204020204" pitchFamily="34" charset="-122"/>
                <a:ea typeface="微软雅黑" panose="020B0503020204020204" pitchFamily="34" charset="-122"/>
              </a:rPr>
              <a:t>术</a:t>
            </a:r>
            <a:r>
              <a:rPr lang="zh-CN" altLang="en-US" sz="2200" dirty="0">
                <a:solidFill>
                  <a:srgbClr val="1F497D"/>
                </a:solidFill>
                <a:latin typeface="微软雅黑" panose="020B0503020204020204" pitchFamily="34" charset="-122"/>
                <a:ea typeface="微软雅黑" panose="020B0503020204020204" pitchFamily="34" charset="-122"/>
              </a:rPr>
              <a:t>前</a:t>
            </a:r>
            <a:r>
              <a:rPr lang="en-US" altLang="zh-CN" sz="2200" dirty="0">
                <a:solidFill>
                  <a:srgbClr val="1F497D"/>
                </a:solidFill>
                <a:latin typeface="微软雅黑" panose="020B0503020204020204" pitchFamily="34" charset="-122"/>
                <a:ea typeface="微软雅黑" panose="020B0503020204020204" pitchFamily="34" charset="-122"/>
              </a:rPr>
              <a:t>30min</a:t>
            </a:r>
            <a:r>
              <a:rPr lang="zh-CN" altLang="en-US" sz="2200" dirty="0">
                <a:solidFill>
                  <a:srgbClr val="1F497D"/>
                </a:solidFill>
                <a:latin typeface="微软雅黑" panose="020B0503020204020204" pitchFamily="34" charset="-122"/>
                <a:ea typeface="微软雅黑" panose="020B0503020204020204" pitchFamily="34" charset="-122"/>
              </a:rPr>
              <a:t>肌肉注射阿托品</a:t>
            </a:r>
            <a:r>
              <a:rPr lang="en-US" altLang="zh-CN" sz="2200" dirty="0">
                <a:solidFill>
                  <a:srgbClr val="1F497D"/>
                </a:solidFill>
                <a:latin typeface="微软雅黑" panose="020B0503020204020204" pitchFamily="34" charset="-122"/>
                <a:ea typeface="微软雅黑" panose="020B0503020204020204" pitchFamily="34" charset="-122"/>
              </a:rPr>
              <a:t>0.5mg</a:t>
            </a:r>
            <a:r>
              <a:rPr lang="zh-CN" altLang="en-US" sz="2200" dirty="0">
                <a:solidFill>
                  <a:srgbClr val="1F497D"/>
                </a:solidFill>
                <a:latin typeface="微软雅黑" panose="020B0503020204020204" pitchFamily="34" charset="-122"/>
                <a:ea typeface="微软雅黑" panose="020B0503020204020204" pitchFamily="34" charset="-122"/>
              </a:rPr>
              <a:t>安定</a:t>
            </a:r>
            <a:r>
              <a:rPr lang="en-US" altLang="zh-CN" sz="2200" dirty="0">
                <a:solidFill>
                  <a:srgbClr val="1F497D"/>
                </a:solidFill>
                <a:latin typeface="微软雅黑" panose="020B0503020204020204" pitchFamily="34" charset="-122"/>
                <a:ea typeface="微软雅黑" panose="020B0503020204020204" pitchFamily="34" charset="-122"/>
              </a:rPr>
              <a:t>10mg</a:t>
            </a:r>
            <a:r>
              <a:rPr lang="zh-CN" altLang="en-US" sz="2200" dirty="0" smtClean="0">
                <a:solidFill>
                  <a:srgbClr val="1F497D"/>
                </a:solidFill>
                <a:latin typeface="微软雅黑" panose="020B0503020204020204" pitchFamily="34" charset="-122"/>
                <a:ea typeface="微软雅黑" panose="020B0503020204020204" pitchFamily="34" charset="-122"/>
              </a:rPr>
              <a:t>。</a:t>
            </a:r>
            <a:endParaRPr lang="en-US" altLang="zh-CN" sz="2200" dirty="0" smtClean="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buFont typeface="+mj-ea"/>
              <a:buAutoNum type="circleNumDbPlain" startAt="8"/>
            </a:pPr>
            <a:r>
              <a:rPr lang="zh-CN" altLang="en-US" sz="2200" dirty="0" smtClean="0">
                <a:solidFill>
                  <a:srgbClr val="1F497D"/>
                </a:solidFill>
                <a:latin typeface="微软雅黑" panose="020B0503020204020204" pitchFamily="34" charset="-122"/>
                <a:ea typeface="微软雅黑" panose="020B0503020204020204" pitchFamily="34" charset="-122"/>
              </a:rPr>
              <a:t>病人</a:t>
            </a:r>
            <a:r>
              <a:rPr lang="zh-CN" altLang="en-US" sz="2200" dirty="0">
                <a:solidFill>
                  <a:srgbClr val="1F497D"/>
                </a:solidFill>
                <a:latin typeface="微软雅黑" panose="020B0503020204020204" pitchFamily="34" charset="-122"/>
                <a:ea typeface="微软雅黑" panose="020B0503020204020204" pitchFamily="34" charset="-122"/>
              </a:rPr>
              <a:t>的体位</a:t>
            </a:r>
            <a:r>
              <a:rPr lang="zh-CN" altLang="en-US" sz="2200" dirty="0" smtClean="0">
                <a:solidFill>
                  <a:srgbClr val="1F497D"/>
                </a:solidFill>
                <a:latin typeface="微软雅黑" panose="020B0503020204020204" pitchFamily="34" charset="-122"/>
                <a:ea typeface="微软雅黑" panose="020B0503020204020204" pitchFamily="34" charset="-122"/>
              </a:rPr>
              <a:t>。</a:t>
            </a:r>
            <a:endParaRPr lang="zh-CN" altLang="en-US" sz="2200" dirty="0">
              <a:solidFill>
                <a:srgbClr val="1F497D"/>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30000"/>
          <a:stretch/>
        </p:blipFill>
        <p:spPr>
          <a:xfrm>
            <a:off x="542924" y="1934369"/>
            <a:ext cx="4576264" cy="37338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368528499"/>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a:grpSpLocks/>
          </p:cNvGrpSpPr>
          <p:nvPr/>
        </p:nvGrpSpPr>
        <p:grpSpPr bwMode="auto">
          <a:xfrm>
            <a:off x="644525" y="422275"/>
            <a:ext cx="2898775" cy="596900"/>
            <a:chOff x="3278752" y="1777380"/>
            <a:chExt cx="3423594" cy="596422"/>
          </a:xfrm>
        </p:grpSpPr>
        <p:sp>
          <p:nvSpPr>
            <p:cNvPr id="20" name="矩形 19"/>
            <p:cNvSpPr/>
            <p:nvPr/>
          </p:nvSpPr>
          <p:spPr>
            <a:xfrm>
              <a:off x="3278752" y="1777380"/>
              <a:ext cx="751841" cy="596422"/>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2</a:t>
              </a:r>
              <a:endParaRPr lang="zh-CN" altLang="en-US" sz="2800" kern="0" dirty="0">
                <a:solidFill>
                  <a:sysClr val="window" lastClr="FFFFFF"/>
                </a:solidFill>
                <a:latin typeface="Broadway" pitchFamily="82" charset="0"/>
                <a:ea typeface="微软雅黑"/>
              </a:endParaRPr>
            </a:p>
          </p:txBody>
        </p:sp>
        <p:sp>
          <p:nvSpPr>
            <p:cNvPr id="15368" name="TextBox 37"/>
            <p:cNvSpPr txBox="1">
              <a:spLocks noChangeArrowheads="1"/>
            </p:cNvSpPr>
            <p:nvPr/>
          </p:nvSpPr>
          <p:spPr bwMode="auto">
            <a:xfrm>
              <a:off x="4031418" y="1788415"/>
              <a:ext cx="2670928" cy="58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anose="020B0503020204020204" pitchFamily="34" charset="-122"/>
                  <a:ea typeface="微软雅黑" panose="020B0503020204020204" pitchFamily="34" charset="-122"/>
                </a:rPr>
                <a:t>基本器械</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 name="直接连接符 5"/>
          <p:cNvSpPr>
            <a:spLocks noChangeShapeType="1"/>
          </p:cNvSpPr>
          <p:nvPr/>
        </p:nvSpPr>
        <p:spPr bwMode="auto">
          <a:xfrm flipV="1">
            <a:off x="644525" y="1031875"/>
            <a:ext cx="2879725"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
        <p:nvSpPr>
          <p:cNvPr id="4" name="矩形 3"/>
          <p:cNvSpPr>
            <a:spLocks noChangeArrowheads="1"/>
          </p:cNvSpPr>
          <p:nvPr/>
        </p:nvSpPr>
        <p:spPr bwMode="auto">
          <a:xfrm>
            <a:off x="1089183" y="1455573"/>
            <a:ext cx="4723606" cy="466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algn="just" eaLnBrk="1" hangingPunct="1">
              <a:lnSpc>
                <a:spcPct val="150000"/>
              </a:lnSpc>
              <a:buFont typeface="+mj-ea"/>
              <a:buAutoNum type="circleNumDbPlain"/>
            </a:pPr>
            <a:r>
              <a:rPr lang="zh-CN" altLang="en-US" sz="2200" dirty="0" smtClean="0">
                <a:solidFill>
                  <a:srgbClr val="1F497D"/>
                </a:solidFill>
                <a:latin typeface="微软雅黑" panose="020B0503020204020204" pitchFamily="34" charset="-122"/>
                <a:ea typeface="微软雅黑" panose="020B0503020204020204" pitchFamily="34" charset="-122"/>
              </a:rPr>
              <a:t>常规</a:t>
            </a:r>
            <a:r>
              <a:rPr lang="zh-CN" altLang="en-US" sz="2200" dirty="0">
                <a:solidFill>
                  <a:srgbClr val="1F497D"/>
                </a:solidFill>
                <a:latin typeface="微软雅黑" panose="020B0503020204020204" pitchFamily="34" charset="-122"/>
                <a:ea typeface="微软雅黑" panose="020B0503020204020204" pitchFamily="34" charset="-122"/>
              </a:rPr>
              <a:t>开胸器械</a:t>
            </a:r>
          </a:p>
          <a:p>
            <a:pPr marL="457200" indent="-457200" algn="just" eaLnBrk="1" hangingPunct="1">
              <a:lnSpc>
                <a:spcPct val="150000"/>
              </a:lnSpc>
              <a:buFont typeface="+mj-ea"/>
              <a:buAutoNum type="circleNumDbPlain"/>
            </a:pPr>
            <a:r>
              <a:rPr lang="zh-CN" altLang="en-US" sz="2200" dirty="0">
                <a:solidFill>
                  <a:srgbClr val="1F497D"/>
                </a:solidFill>
                <a:latin typeface="微软雅黑" panose="020B0503020204020204" pitchFamily="34" charset="-122"/>
                <a:ea typeface="微软雅黑" panose="020B0503020204020204" pitchFamily="34" charset="-122"/>
              </a:rPr>
              <a:t>胸腔镜</a:t>
            </a:r>
          </a:p>
          <a:p>
            <a:pPr marL="457200" indent="-457200" algn="just" eaLnBrk="1" hangingPunct="1">
              <a:lnSpc>
                <a:spcPct val="150000"/>
              </a:lnSpc>
              <a:buFont typeface="+mj-ea"/>
              <a:buAutoNum type="circleNumDbPlain"/>
            </a:pPr>
            <a:r>
              <a:rPr lang="zh-CN" altLang="en-US" sz="2200" dirty="0">
                <a:solidFill>
                  <a:srgbClr val="1F497D"/>
                </a:solidFill>
                <a:latin typeface="微软雅黑" panose="020B0503020204020204" pitchFamily="34" charset="-122"/>
                <a:ea typeface="微软雅黑" panose="020B0503020204020204" pitchFamily="34" charset="-122"/>
              </a:rPr>
              <a:t>高分辨率电视监视器</a:t>
            </a:r>
          </a:p>
          <a:p>
            <a:pPr marL="457200" indent="-457200" algn="just" eaLnBrk="1" hangingPunct="1">
              <a:lnSpc>
                <a:spcPct val="150000"/>
              </a:lnSpc>
              <a:buFont typeface="+mj-ea"/>
              <a:buAutoNum type="circleNumDbPlain"/>
            </a:pPr>
            <a:r>
              <a:rPr lang="zh-CN" altLang="en-US" sz="2200" dirty="0">
                <a:solidFill>
                  <a:srgbClr val="1F497D"/>
                </a:solidFill>
                <a:latin typeface="微软雅黑" panose="020B0503020204020204" pitchFamily="34" charset="-122"/>
                <a:ea typeface="微软雅黑" panose="020B0503020204020204" pitchFamily="34" charset="-122"/>
              </a:rPr>
              <a:t>胸壁辅助小切口</a:t>
            </a:r>
          </a:p>
          <a:p>
            <a:pPr marL="457200" indent="-457200" algn="just" eaLnBrk="1" hangingPunct="1">
              <a:lnSpc>
                <a:spcPct val="150000"/>
              </a:lnSpc>
              <a:buFont typeface="+mj-ea"/>
              <a:buAutoNum type="circleNumDbPlain"/>
            </a:pPr>
            <a:r>
              <a:rPr lang="zh-CN" altLang="en-US" sz="2200" dirty="0">
                <a:solidFill>
                  <a:srgbClr val="1F497D"/>
                </a:solidFill>
                <a:latin typeface="微软雅黑" panose="020B0503020204020204" pitchFamily="34" charset="-122"/>
                <a:ea typeface="微软雅黑" panose="020B0503020204020204" pitchFamily="34" charset="-122"/>
              </a:rPr>
              <a:t>胸腔镜器械：内镜持物钳，剪，止血钳，血管夹，放夹器</a:t>
            </a:r>
          </a:p>
          <a:p>
            <a:pPr marL="457200" indent="-457200" algn="just" eaLnBrk="1" hangingPunct="1">
              <a:lnSpc>
                <a:spcPct val="150000"/>
              </a:lnSpc>
              <a:buFont typeface="+mj-ea"/>
              <a:buAutoNum type="circleNumDbPlain"/>
            </a:pPr>
            <a:r>
              <a:rPr lang="zh-CN" altLang="en-US" sz="2200" dirty="0">
                <a:solidFill>
                  <a:srgbClr val="1F497D"/>
                </a:solidFill>
                <a:latin typeface="微软雅黑" panose="020B0503020204020204" pitchFamily="34" charset="-122"/>
                <a:ea typeface="微软雅黑" panose="020B0503020204020204" pitchFamily="34" charset="-122"/>
              </a:rPr>
              <a:t>特殊器械</a:t>
            </a:r>
            <a:r>
              <a:rPr lang="en-US" altLang="zh-CN" sz="2200" dirty="0" smtClean="0">
                <a:solidFill>
                  <a:srgbClr val="1F497D"/>
                </a:solidFill>
                <a:latin typeface="微软雅黑" panose="020B0503020204020204" pitchFamily="34" charset="-122"/>
                <a:ea typeface="微软雅黑" panose="020B0503020204020204" pitchFamily="34" charset="-122"/>
              </a:rPr>
              <a:t>Endo-GIA, Endo-TA</a:t>
            </a:r>
            <a:r>
              <a:rPr lang="en-US" altLang="zh-CN" sz="2200" dirty="0">
                <a:solidFill>
                  <a:srgbClr val="1F497D"/>
                </a:solidFill>
                <a:latin typeface="微软雅黑" panose="020B0503020204020204" pitchFamily="34" charset="-122"/>
                <a:ea typeface="微软雅黑" panose="020B0503020204020204" pitchFamily="34" charset="-122"/>
              </a:rPr>
              <a:t>,</a:t>
            </a:r>
            <a:r>
              <a:rPr lang="zh-CN" altLang="en-US" sz="2200" dirty="0">
                <a:solidFill>
                  <a:srgbClr val="1F497D"/>
                </a:solidFill>
                <a:latin typeface="微软雅黑" panose="020B0503020204020204" pitchFamily="34" charset="-122"/>
                <a:ea typeface="微软雅黑" panose="020B0503020204020204" pitchFamily="34" charset="-122"/>
              </a:rPr>
              <a:t>钛夹，肺钳，胸膜固定器等</a:t>
            </a:r>
          </a:p>
          <a:p>
            <a:pPr marL="457200" indent="-457200" algn="just" eaLnBrk="1" hangingPunct="1">
              <a:lnSpc>
                <a:spcPct val="150000"/>
              </a:lnSpc>
              <a:buFont typeface="+mj-ea"/>
              <a:buAutoNum type="circleNumDbPlain"/>
            </a:pPr>
            <a:r>
              <a:rPr lang="zh-CN" altLang="en-US" sz="2200" dirty="0">
                <a:solidFill>
                  <a:srgbClr val="1F497D"/>
                </a:solidFill>
                <a:latin typeface="微软雅黑" panose="020B0503020204020204" pitchFamily="34" charset="-122"/>
                <a:ea typeface="微软雅黑" panose="020B0503020204020204" pitchFamily="34" charset="-122"/>
              </a:rPr>
              <a:t>吸引器</a:t>
            </a:r>
            <a:r>
              <a:rPr lang="zh-CN" altLang="en-US" sz="2200" dirty="0" smtClean="0">
                <a:solidFill>
                  <a:srgbClr val="1F497D"/>
                </a:solidFill>
                <a:latin typeface="微软雅黑" panose="020B0503020204020204" pitchFamily="34" charset="-122"/>
                <a:ea typeface="微软雅黑" panose="020B0503020204020204" pitchFamily="34" charset="-122"/>
              </a:rPr>
              <a:t>系统</a:t>
            </a:r>
            <a:endParaRPr lang="zh-CN" altLang="en-US" sz="2200" dirty="0">
              <a:solidFill>
                <a:srgbClr val="1F497D"/>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t="5872"/>
          <a:stretch/>
        </p:blipFill>
        <p:spPr>
          <a:xfrm>
            <a:off x="5812789" y="2417552"/>
            <a:ext cx="6426836" cy="3468980"/>
          </a:xfrm>
          <a:prstGeom prst="rect">
            <a:avLst/>
          </a:prstGeom>
        </p:spPr>
      </p:pic>
    </p:spTree>
    <p:extLst>
      <p:ext uri="{BB962C8B-B14F-4D97-AF65-F5344CB8AC3E}">
        <p14:creationId xmlns:p14="http://schemas.microsoft.com/office/powerpoint/2010/main" val="229418472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a:grpSpLocks/>
          </p:cNvGrpSpPr>
          <p:nvPr/>
        </p:nvGrpSpPr>
        <p:grpSpPr bwMode="auto">
          <a:xfrm>
            <a:off x="644525" y="422275"/>
            <a:ext cx="2898775" cy="596900"/>
            <a:chOff x="3278752" y="1777380"/>
            <a:chExt cx="3423594" cy="596422"/>
          </a:xfrm>
        </p:grpSpPr>
        <p:sp>
          <p:nvSpPr>
            <p:cNvPr id="20" name="矩形 19"/>
            <p:cNvSpPr/>
            <p:nvPr/>
          </p:nvSpPr>
          <p:spPr>
            <a:xfrm>
              <a:off x="3278752" y="1777380"/>
              <a:ext cx="751841" cy="596422"/>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3</a:t>
              </a:r>
              <a:endParaRPr lang="zh-CN" altLang="en-US" sz="2800" kern="0" dirty="0">
                <a:solidFill>
                  <a:sysClr val="window" lastClr="FFFFFF"/>
                </a:solidFill>
                <a:latin typeface="Broadway" pitchFamily="82" charset="0"/>
                <a:ea typeface="微软雅黑"/>
              </a:endParaRPr>
            </a:p>
          </p:txBody>
        </p:sp>
        <p:sp>
          <p:nvSpPr>
            <p:cNvPr id="15368" name="TextBox 37"/>
            <p:cNvSpPr txBox="1">
              <a:spLocks noChangeArrowheads="1"/>
            </p:cNvSpPr>
            <p:nvPr/>
          </p:nvSpPr>
          <p:spPr bwMode="auto">
            <a:xfrm>
              <a:off x="4031418" y="1788415"/>
              <a:ext cx="2670928" cy="58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anose="020B0503020204020204" pitchFamily="34" charset="-122"/>
                  <a:ea typeface="微软雅黑" panose="020B0503020204020204" pitchFamily="34" charset="-122"/>
                </a:rPr>
                <a:t>基本步骤</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 name="直接连接符 5"/>
          <p:cNvSpPr>
            <a:spLocks noChangeShapeType="1"/>
          </p:cNvSpPr>
          <p:nvPr/>
        </p:nvSpPr>
        <p:spPr bwMode="auto">
          <a:xfrm flipV="1">
            <a:off x="644525" y="1031875"/>
            <a:ext cx="2879725"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
        <p:nvSpPr>
          <p:cNvPr id="4" name="矩形 3"/>
          <p:cNvSpPr>
            <a:spLocks noChangeArrowheads="1"/>
          </p:cNvSpPr>
          <p:nvPr/>
        </p:nvSpPr>
        <p:spPr bwMode="auto">
          <a:xfrm>
            <a:off x="5338763" y="1811782"/>
            <a:ext cx="5133976" cy="36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algn="just" eaLnBrk="1" hangingPunct="1">
              <a:lnSpc>
                <a:spcPct val="150000"/>
              </a:lnSpc>
              <a:buFont typeface="+mj-lt"/>
              <a:buAutoNum type="arabicPeriod"/>
            </a:pPr>
            <a:r>
              <a:rPr lang="zh-CN" altLang="en-US" sz="2200" b="1" dirty="0">
                <a:solidFill>
                  <a:srgbClr val="1F497D"/>
                </a:solidFill>
                <a:latin typeface="微软雅黑" panose="020B0503020204020204" pitchFamily="34" charset="-122"/>
                <a:ea typeface="微软雅黑" panose="020B0503020204020204" pitchFamily="34" charset="-122"/>
              </a:rPr>
              <a:t>麻醉</a:t>
            </a:r>
            <a:r>
              <a:rPr lang="en-US" altLang="zh-CN" sz="2200" dirty="0">
                <a:solidFill>
                  <a:srgbClr val="1F497D"/>
                </a:solidFill>
                <a:latin typeface="微软雅黑" panose="020B0503020204020204" pitchFamily="34" charset="-122"/>
                <a:ea typeface="微软雅黑" panose="020B0503020204020204" pitchFamily="34" charset="-122"/>
              </a:rPr>
              <a:t>——</a:t>
            </a:r>
            <a:r>
              <a:rPr lang="zh-CN" altLang="en-US" sz="2200" dirty="0">
                <a:solidFill>
                  <a:srgbClr val="1F497D"/>
                </a:solidFill>
                <a:latin typeface="微软雅黑" panose="020B0503020204020204" pitchFamily="34" charset="-122"/>
                <a:ea typeface="微软雅黑" panose="020B0503020204020204" pitchFamily="34" charset="-122"/>
              </a:rPr>
              <a:t>手术成功的</a:t>
            </a:r>
            <a:r>
              <a:rPr lang="zh-CN" altLang="en-US" sz="2200" dirty="0" smtClean="0">
                <a:solidFill>
                  <a:srgbClr val="1F497D"/>
                </a:solidFill>
                <a:latin typeface="微软雅黑" panose="020B0503020204020204" pitchFamily="34" charset="-122"/>
                <a:ea typeface="微软雅黑" panose="020B0503020204020204" pitchFamily="34" charset="-122"/>
              </a:rPr>
              <a:t>保证</a:t>
            </a:r>
            <a:endParaRPr lang="en-US" altLang="zh-CN" sz="2200" dirty="0" smtClean="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buFont typeface="Wingdings" panose="05000000000000000000" pitchFamily="2" charset="2"/>
              <a:buChar char="Ø"/>
            </a:pPr>
            <a:r>
              <a:rPr lang="zh-CN" altLang="en-US" sz="2200" dirty="0" smtClean="0">
                <a:solidFill>
                  <a:srgbClr val="1F497D"/>
                </a:solidFill>
                <a:latin typeface="微软雅黑" panose="020B0503020204020204" pitchFamily="34" charset="-122"/>
                <a:ea typeface="微软雅黑" panose="020B0503020204020204" pitchFamily="34" charset="-122"/>
              </a:rPr>
              <a:t>气管</a:t>
            </a:r>
            <a:r>
              <a:rPr lang="zh-CN" altLang="en-US" sz="2200" dirty="0">
                <a:solidFill>
                  <a:srgbClr val="1F497D"/>
                </a:solidFill>
                <a:latin typeface="微软雅黑" panose="020B0503020204020204" pitchFamily="34" charset="-122"/>
                <a:ea typeface="微软雅黑" panose="020B0503020204020204" pitchFamily="34" charset="-122"/>
              </a:rPr>
              <a:t>内双腔插管全麻：适用于大部分胸腔镜手术</a:t>
            </a:r>
            <a:r>
              <a:rPr lang="zh-CN" altLang="en-US" sz="2200" dirty="0" smtClean="0">
                <a:solidFill>
                  <a:srgbClr val="1F497D"/>
                </a:solidFill>
                <a:latin typeface="微软雅黑" panose="020B0503020204020204" pitchFamily="34" charset="-122"/>
                <a:ea typeface="微软雅黑" panose="020B0503020204020204" pitchFamily="34" charset="-122"/>
              </a:rPr>
              <a:t>。</a:t>
            </a:r>
            <a:endParaRPr lang="zh-CN" altLang="en-US" sz="2200" dirty="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buFont typeface="Wingdings" panose="05000000000000000000" pitchFamily="2" charset="2"/>
              <a:buChar char="Ø"/>
            </a:pPr>
            <a:r>
              <a:rPr lang="zh-CN" altLang="en-US" sz="2200" dirty="0" smtClean="0">
                <a:solidFill>
                  <a:srgbClr val="1F497D"/>
                </a:solidFill>
                <a:latin typeface="微软雅黑" panose="020B0503020204020204" pitchFamily="34" charset="-122"/>
                <a:ea typeface="微软雅黑" panose="020B0503020204020204" pitchFamily="34" charset="-122"/>
              </a:rPr>
              <a:t>气管</a:t>
            </a:r>
            <a:r>
              <a:rPr lang="zh-CN" altLang="en-US" sz="2200" dirty="0">
                <a:solidFill>
                  <a:srgbClr val="1F497D"/>
                </a:solidFill>
                <a:latin typeface="微软雅黑" panose="020B0503020204020204" pitchFamily="34" charset="-122"/>
                <a:ea typeface="微软雅黑" panose="020B0503020204020204" pitchFamily="34" charset="-122"/>
              </a:rPr>
              <a:t>内单侧插管全麻：适用于一些紧急情况下，可迅速将气管插管直接插入非手术侧的主支气管内，以使手术侧的肺</a:t>
            </a:r>
            <a:r>
              <a:rPr lang="zh-CN" altLang="en-US" sz="2200" dirty="0" smtClean="0">
                <a:solidFill>
                  <a:srgbClr val="1F497D"/>
                </a:solidFill>
                <a:latin typeface="微软雅黑" panose="020B0503020204020204" pitchFamily="34" charset="-122"/>
                <a:ea typeface="微软雅黑" panose="020B0503020204020204" pitchFamily="34" charset="-122"/>
              </a:rPr>
              <a:t>塌陷。</a:t>
            </a:r>
            <a:endParaRPr lang="zh-CN" altLang="en-US" sz="2200" dirty="0">
              <a:solidFill>
                <a:srgbClr val="1F497D"/>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3">
            <a:clrChange>
              <a:clrFrom>
                <a:srgbClr val="FFFCFD"/>
              </a:clrFrom>
              <a:clrTo>
                <a:srgbClr val="FFFCFD">
                  <a:alpha val="0"/>
                </a:srgbClr>
              </a:clrTo>
            </a:clrChange>
          </a:blip>
          <a:srcRect t="4723"/>
          <a:stretch>
            <a:fillRect/>
          </a:stretch>
        </p:blipFill>
        <p:spPr>
          <a:xfrm>
            <a:off x="351286" y="1597470"/>
            <a:ext cx="4122537" cy="4436174"/>
          </a:xfrm>
          <a:prstGeom prst="rect">
            <a:avLst/>
          </a:prstGeom>
          <a:noFill/>
          <a:ln>
            <a:noFill/>
          </a:ln>
        </p:spPr>
      </p:pic>
    </p:spTree>
    <p:extLst>
      <p:ext uri="{BB962C8B-B14F-4D97-AF65-F5344CB8AC3E}">
        <p14:creationId xmlns:p14="http://schemas.microsoft.com/office/powerpoint/2010/main" val="190944194"/>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a:grpSpLocks/>
          </p:cNvGrpSpPr>
          <p:nvPr/>
        </p:nvGrpSpPr>
        <p:grpSpPr bwMode="auto">
          <a:xfrm>
            <a:off x="644525" y="422275"/>
            <a:ext cx="2898775" cy="596900"/>
            <a:chOff x="3278752" y="1777380"/>
            <a:chExt cx="3423594" cy="596422"/>
          </a:xfrm>
        </p:grpSpPr>
        <p:sp>
          <p:nvSpPr>
            <p:cNvPr id="20" name="矩形 19"/>
            <p:cNvSpPr/>
            <p:nvPr/>
          </p:nvSpPr>
          <p:spPr>
            <a:xfrm>
              <a:off x="3278752" y="1777380"/>
              <a:ext cx="751841" cy="596422"/>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3</a:t>
              </a:r>
              <a:endParaRPr lang="zh-CN" altLang="en-US" sz="2800" kern="0" dirty="0">
                <a:solidFill>
                  <a:sysClr val="window" lastClr="FFFFFF"/>
                </a:solidFill>
                <a:latin typeface="Broadway" pitchFamily="82" charset="0"/>
                <a:ea typeface="微软雅黑"/>
              </a:endParaRPr>
            </a:p>
          </p:txBody>
        </p:sp>
        <p:sp>
          <p:nvSpPr>
            <p:cNvPr id="15368" name="TextBox 37"/>
            <p:cNvSpPr txBox="1">
              <a:spLocks noChangeArrowheads="1"/>
            </p:cNvSpPr>
            <p:nvPr/>
          </p:nvSpPr>
          <p:spPr bwMode="auto">
            <a:xfrm>
              <a:off x="4031418" y="1788415"/>
              <a:ext cx="2670928" cy="58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anose="020B0503020204020204" pitchFamily="34" charset="-122"/>
                  <a:ea typeface="微软雅黑" panose="020B0503020204020204" pitchFamily="34" charset="-122"/>
                </a:rPr>
                <a:t>基本步骤</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 name="直接连接符 5"/>
          <p:cNvSpPr>
            <a:spLocks noChangeShapeType="1"/>
          </p:cNvSpPr>
          <p:nvPr/>
        </p:nvSpPr>
        <p:spPr bwMode="auto">
          <a:xfrm flipV="1">
            <a:off x="644525" y="1031875"/>
            <a:ext cx="2879725"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
        <p:nvSpPr>
          <p:cNvPr id="4" name="矩形 3"/>
          <p:cNvSpPr>
            <a:spLocks noChangeArrowheads="1"/>
          </p:cNvSpPr>
          <p:nvPr/>
        </p:nvSpPr>
        <p:spPr bwMode="auto">
          <a:xfrm>
            <a:off x="592137" y="1684173"/>
            <a:ext cx="5527675" cy="36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en-US" altLang="zh-CN" sz="2200" b="1" dirty="0" smtClean="0">
                <a:solidFill>
                  <a:srgbClr val="1F497D"/>
                </a:solidFill>
                <a:latin typeface="微软雅黑" panose="020B0503020204020204" pitchFamily="34" charset="-122"/>
                <a:ea typeface="微软雅黑" panose="020B0503020204020204" pitchFamily="34" charset="-122"/>
              </a:rPr>
              <a:t>2. </a:t>
            </a:r>
            <a:r>
              <a:rPr lang="zh-CN" altLang="en-US" sz="2200" b="1" dirty="0" smtClean="0">
                <a:solidFill>
                  <a:srgbClr val="1F497D"/>
                </a:solidFill>
                <a:latin typeface="微软雅黑" panose="020B0503020204020204" pitchFamily="34" charset="-122"/>
                <a:ea typeface="微软雅黑" panose="020B0503020204020204" pitchFamily="34" charset="-122"/>
              </a:rPr>
              <a:t>体位</a:t>
            </a:r>
            <a:endParaRPr lang="en-US" altLang="zh-CN" sz="2200" b="1" dirty="0" smtClean="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buFont typeface="+mj-ea"/>
              <a:buAutoNum type="circleNumDbPlain"/>
            </a:pPr>
            <a:r>
              <a:rPr lang="zh-CN" altLang="en-US" sz="2200" dirty="0" smtClean="0">
                <a:solidFill>
                  <a:srgbClr val="1F497D"/>
                </a:solidFill>
                <a:latin typeface="微软雅黑" panose="020B0503020204020204" pitchFamily="34" charset="-122"/>
                <a:ea typeface="微软雅黑" panose="020B0503020204020204" pitchFamily="34" charset="-122"/>
              </a:rPr>
              <a:t>侧卧</a:t>
            </a:r>
            <a:r>
              <a:rPr lang="zh-CN" altLang="en-US" sz="2200" dirty="0">
                <a:solidFill>
                  <a:srgbClr val="1F497D"/>
                </a:solidFill>
                <a:latin typeface="微软雅黑" panose="020B0503020204020204" pitchFamily="34" charset="-122"/>
                <a:ea typeface="微软雅黑" panose="020B0503020204020204" pitchFamily="34" charset="-122"/>
              </a:rPr>
              <a:t>位：最常用</a:t>
            </a:r>
            <a:r>
              <a:rPr lang="zh-CN" altLang="en-US" sz="2200" dirty="0" smtClean="0">
                <a:solidFill>
                  <a:srgbClr val="1F497D"/>
                </a:solidFill>
                <a:latin typeface="微软雅黑" panose="020B0503020204020204" pitchFamily="34" charset="-122"/>
                <a:ea typeface="微软雅黑" panose="020B0503020204020204" pitchFamily="34" charset="-122"/>
              </a:rPr>
              <a:t>体位。</a:t>
            </a:r>
            <a:r>
              <a:rPr lang="zh-CN" altLang="en-US" sz="2200" dirty="0">
                <a:solidFill>
                  <a:srgbClr val="1F497D"/>
                </a:solidFill>
                <a:latin typeface="微软雅黑" panose="020B0503020204020204" pitchFamily="34" charset="-122"/>
                <a:ea typeface="微软雅黑" panose="020B0503020204020204" pitchFamily="34" charset="-122"/>
              </a:rPr>
              <a:t>术中可根据需要进行适当调整。一般做</a:t>
            </a:r>
            <a:r>
              <a:rPr lang="en-US" altLang="zh-CN" sz="2200" dirty="0">
                <a:solidFill>
                  <a:srgbClr val="1F497D"/>
                </a:solidFill>
                <a:latin typeface="微软雅黑" panose="020B0503020204020204" pitchFamily="34" charset="-122"/>
                <a:ea typeface="微软雅黑" panose="020B0503020204020204" pitchFamily="34" charset="-122"/>
              </a:rPr>
              <a:t>3</a:t>
            </a:r>
            <a:r>
              <a:rPr lang="zh-CN" altLang="en-US" sz="2200" dirty="0">
                <a:solidFill>
                  <a:srgbClr val="1F497D"/>
                </a:solidFill>
                <a:latin typeface="微软雅黑" panose="020B0503020204020204" pitchFamily="34" charset="-122"/>
                <a:ea typeface="微软雅黑" panose="020B0503020204020204" pitchFamily="34" charset="-122"/>
              </a:rPr>
              <a:t>个</a:t>
            </a:r>
            <a:r>
              <a:rPr lang="en-US" altLang="zh-CN" sz="2200" dirty="0">
                <a:solidFill>
                  <a:srgbClr val="1F497D"/>
                </a:solidFill>
                <a:latin typeface="微软雅黑" panose="020B0503020204020204" pitchFamily="34" charset="-122"/>
                <a:ea typeface="微软雅黑" panose="020B0503020204020204" pitchFamily="34" charset="-122"/>
              </a:rPr>
              <a:t>1cm</a:t>
            </a:r>
            <a:r>
              <a:rPr lang="zh-CN" altLang="en-US" sz="2200" dirty="0">
                <a:solidFill>
                  <a:srgbClr val="1F497D"/>
                </a:solidFill>
                <a:latin typeface="微软雅黑" panose="020B0503020204020204" pitchFamily="34" charset="-122"/>
                <a:ea typeface="微软雅黑" panose="020B0503020204020204" pitchFamily="34" charset="-122"/>
              </a:rPr>
              <a:t>长的小切口，将放置胸腔镜的切口选在腋中线至腋后线的第</a:t>
            </a:r>
            <a:r>
              <a:rPr lang="en-US" altLang="zh-CN" sz="2200" dirty="0">
                <a:solidFill>
                  <a:srgbClr val="1F497D"/>
                </a:solidFill>
                <a:latin typeface="微软雅黑" panose="020B0503020204020204" pitchFamily="34" charset="-122"/>
                <a:ea typeface="微软雅黑" panose="020B0503020204020204" pitchFamily="34" charset="-122"/>
              </a:rPr>
              <a:t>6</a:t>
            </a:r>
            <a:r>
              <a:rPr lang="zh-CN" altLang="en-US" sz="2200" dirty="0">
                <a:solidFill>
                  <a:srgbClr val="1F497D"/>
                </a:solidFill>
                <a:latin typeface="微软雅黑" panose="020B0503020204020204" pitchFamily="34" charset="-122"/>
                <a:ea typeface="微软雅黑" panose="020B0503020204020204" pitchFamily="34" charset="-122"/>
              </a:rPr>
              <a:t>和第</a:t>
            </a:r>
            <a:r>
              <a:rPr lang="en-US" altLang="zh-CN" sz="2200" dirty="0">
                <a:solidFill>
                  <a:srgbClr val="1F497D"/>
                </a:solidFill>
                <a:latin typeface="微软雅黑" panose="020B0503020204020204" pitchFamily="34" charset="-122"/>
                <a:ea typeface="微软雅黑" panose="020B0503020204020204" pitchFamily="34" charset="-122"/>
              </a:rPr>
              <a:t>7</a:t>
            </a:r>
            <a:r>
              <a:rPr lang="zh-CN" altLang="en-US" sz="2200" dirty="0">
                <a:solidFill>
                  <a:srgbClr val="1F497D"/>
                </a:solidFill>
                <a:latin typeface="微软雅黑" panose="020B0503020204020204" pitchFamily="34" charset="-122"/>
                <a:ea typeface="微软雅黑" panose="020B0503020204020204" pitchFamily="34" charset="-122"/>
              </a:rPr>
              <a:t>肋间，待明确病变部位后再确定另外两个切口的位置，切口间距</a:t>
            </a:r>
            <a:r>
              <a:rPr lang="en-US" altLang="zh-CN" sz="2200" dirty="0">
                <a:solidFill>
                  <a:srgbClr val="1F497D"/>
                </a:solidFill>
                <a:latin typeface="微软雅黑" panose="020B0503020204020204" pitchFamily="34" charset="-122"/>
                <a:ea typeface="微软雅黑" panose="020B0503020204020204" pitchFamily="34" charset="-122"/>
              </a:rPr>
              <a:t>10</a:t>
            </a:r>
            <a:r>
              <a:rPr lang="zh-CN" altLang="en-US" sz="2200" dirty="0">
                <a:solidFill>
                  <a:srgbClr val="1F497D"/>
                </a:solidFill>
                <a:latin typeface="微软雅黑" panose="020B0503020204020204" pitchFamily="34" charset="-122"/>
                <a:ea typeface="微软雅黑" panose="020B0503020204020204" pitchFamily="34" charset="-122"/>
              </a:rPr>
              <a:t>～</a:t>
            </a:r>
            <a:r>
              <a:rPr lang="en-US" altLang="zh-CN" sz="2200" dirty="0">
                <a:solidFill>
                  <a:srgbClr val="1F497D"/>
                </a:solidFill>
                <a:latin typeface="微软雅黑" panose="020B0503020204020204" pitchFamily="34" charset="-122"/>
                <a:ea typeface="微软雅黑" panose="020B0503020204020204" pitchFamily="34" charset="-122"/>
              </a:rPr>
              <a:t>15cm</a:t>
            </a:r>
            <a:r>
              <a:rPr lang="zh-CN" altLang="en-US" sz="2200" dirty="0">
                <a:solidFill>
                  <a:srgbClr val="1F497D"/>
                </a:solidFill>
                <a:latin typeface="微软雅黑" panose="020B0503020204020204" pitchFamily="34" charset="-122"/>
                <a:ea typeface="微软雅黑" panose="020B0503020204020204" pitchFamily="34" charset="-122"/>
              </a:rPr>
              <a:t>，应呈三角形分布</a:t>
            </a:r>
          </a:p>
        </p:txBody>
      </p:sp>
      <p:pic>
        <p:nvPicPr>
          <p:cNvPr id="6" name="图片 5"/>
          <p:cNvPicPr>
            <a:picLocks noChangeAspect="1"/>
          </p:cNvPicPr>
          <p:nvPr/>
        </p:nvPicPr>
        <p:blipFill rotWithShape="1">
          <a:blip r:embed="rId2" cstate="print">
            <a:clrChange>
              <a:clrFrom>
                <a:srgbClr val="F6F5FB"/>
              </a:clrFrom>
              <a:clrTo>
                <a:srgbClr val="F6F5FB">
                  <a:alpha val="0"/>
                </a:srgbClr>
              </a:clrTo>
            </a:clrChange>
            <a:extLst>
              <a:ext uri="{28A0092B-C50C-407E-A947-70E740481C1C}">
                <a14:useLocalDpi xmlns:a14="http://schemas.microsoft.com/office/drawing/2010/main" val="0"/>
              </a:ext>
            </a:extLst>
          </a:blip>
          <a:srcRect r="24995" b="15294"/>
          <a:stretch/>
        </p:blipFill>
        <p:spPr>
          <a:xfrm>
            <a:off x="6405649" y="2261477"/>
            <a:ext cx="5786352" cy="3491955"/>
          </a:xfrm>
          <a:prstGeom prst="rect">
            <a:avLst/>
          </a:prstGeom>
        </p:spPr>
      </p:pic>
    </p:spTree>
    <p:extLst>
      <p:ext uri="{BB962C8B-B14F-4D97-AF65-F5344CB8AC3E}">
        <p14:creationId xmlns:p14="http://schemas.microsoft.com/office/powerpoint/2010/main" val="193317561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a:grpSpLocks/>
          </p:cNvGrpSpPr>
          <p:nvPr/>
        </p:nvGrpSpPr>
        <p:grpSpPr bwMode="auto">
          <a:xfrm>
            <a:off x="644525" y="422275"/>
            <a:ext cx="4722813" cy="622300"/>
            <a:chOff x="3278751" y="1777380"/>
            <a:chExt cx="5577443" cy="622205"/>
          </a:xfrm>
        </p:grpSpPr>
        <p:sp>
          <p:nvSpPr>
            <p:cNvPr id="14" name="矩形 13"/>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a:solidFill>
                    <a:sysClr val="window" lastClr="FFFFFF"/>
                  </a:solidFill>
                  <a:latin typeface="Broadway" pitchFamily="82" charset="0"/>
                  <a:ea typeface="微软雅黑"/>
                </a:rPr>
                <a:t>1</a:t>
              </a:r>
              <a:endParaRPr lang="zh-CN" altLang="en-US" sz="2800" kern="0" dirty="0">
                <a:solidFill>
                  <a:sysClr val="window" lastClr="FFFFFF"/>
                </a:solidFill>
                <a:latin typeface="Broadway" pitchFamily="82" charset="0"/>
                <a:ea typeface="微软雅黑"/>
              </a:endParaRPr>
            </a:p>
          </p:txBody>
        </p:sp>
        <p:sp>
          <p:nvSpPr>
            <p:cNvPr id="11274" name="TextBox 37"/>
            <p:cNvSpPr txBox="1">
              <a:spLocks noChangeArrowheads="1"/>
            </p:cNvSpPr>
            <p:nvPr/>
          </p:nvSpPr>
          <p:spPr bwMode="auto">
            <a:xfrm>
              <a:off x="4031417" y="1814198"/>
              <a:ext cx="4824777" cy="58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anose="020B0503020204020204" pitchFamily="34" charset="-122"/>
                  <a:ea typeface="微软雅黑" panose="020B0503020204020204" pitchFamily="34" charset="-122"/>
                </a:rPr>
                <a:t>胸腔镜的发展</a:t>
              </a:r>
              <a:endParaRPr lang="en-US" altLang="zh-CN" sz="2400" b="1" dirty="0">
                <a:solidFill>
                  <a:srgbClr val="1F497D"/>
                </a:solidFill>
                <a:latin typeface="微软雅黑" panose="020B0503020204020204" pitchFamily="34" charset="-122"/>
                <a:ea typeface="微软雅黑" panose="020B0503020204020204" pitchFamily="34" charset="-122"/>
              </a:endParaRPr>
            </a:p>
          </p:txBody>
        </p:sp>
      </p:grpSp>
      <p:sp>
        <p:nvSpPr>
          <p:cNvPr id="8" name="Rectangle 5"/>
          <p:cNvSpPr>
            <a:spLocks noChangeArrowheads="1"/>
          </p:cNvSpPr>
          <p:nvPr/>
        </p:nvSpPr>
        <p:spPr bwMode="auto">
          <a:xfrm>
            <a:off x="518784" y="1784340"/>
            <a:ext cx="5159882"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pPr>
            <a:r>
              <a:rPr lang="zh-CN" altLang="en-US" sz="2400" dirty="0" smtClean="0">
                <a:solidFill>
                  <a:schemeClr val="tx2"/>
                </a:solidFill>
                <a:latin typeface="微软雅黑" panose="020B0503020204020204" pitchFamily="34" charset="-122"/>
                <a:ea typeface="微软雅黑" panose="020B0503020204020204" pitchFamily="34" charset="-122"/>
              </a:rPr>
              <a:t>       胸腔镜（</a:t>
            </a:r>
            <a:r>
              <a:rPr lang="en-US" altLang="zh-CN" sz="2400" dirty="0" smtClean="0">
                <a:solidFill>
                  <a:schemeClr val="tx2"/>
                </a:solidFill>
                <a:latin typeface="微软雅黑" panose="020B0503020204020204" pitchFamily="34" charset="-122"/>
                <a:ea typeface="微软雅黑" panose="020B0503020204020204" pitchFamily="34" charset="-122"/>
              </a:rPr>
              <a:t>VATS</a:t>
            </a:r>
            <a:r>
              <a:rPr lang="zh-CN" altLang="en-US" sz="2400" dirty="0" smtClean="0">
                <a:solidFill>
                  <a:schemeClr val="tx2"/>
                </a:solidFill>
                <a:latin typeface="微软雅黑" panose="020B0503020204020204" pitchFamily="34" charset="-122"/>
                <a:ea typeface="微软雅黑" panose="020B0503020204020204" pitchFamily="34" charset="-122"/>
              </a:rPr>
              <a:t>）</a:t>
            </a:r>
            <a:r>
              <a:rPr lang="en-US" altLang="zh-CN" sz="2400" dirty="0" smtClean="0">
                <a:solidFill>
                  <a:schemeClr val="tx2"/>
                </a:solidFill>
                <a:latin typeface="微软雅黑" panose="020B0503020204020204" pitchFamily="34" charset="-122"/>
                <a:ea typeface="微软雅黑" panose="020B0503020204020204" pitchFamily="34" charset="-122"/>
              </a:rPr>
              <a:t>1930-1950</a:t>
            </a:r>
            <a:r>
              <a:rPr lang="zh-CN" altLang="en-US" sz="2400" dirty="0" smtClean="0">
                <a:solidFill>
                  <a:schemeClr val="tx2"/>
                </a:solidFill>
                <a:latin typeface="微软雅黑" panose="020B0503020204020204" pitchFamily="34" charset="-122"/>
                <a:ea typeface="微软雅黑" panose="020B0503020204020204" pitchFamily="34" charset="-122"/>
              </a:rPr>
              <a:t>年在欧洲开始应用，主要用于结核性胸膜炎胸膜粘连松解，并开始应用于诊断胸膜疾病。 我国</a:t>
            </a:r>
            <a:r>
              <a:rPr lang="en-US" altLang="zh-CN" sz="2400" dirty="0" smtClean="0">
                <a:solidFill>
                  <a:schemeClr val="tx2"/>
                </a:solidFill>
                <a:latin typeface="微软雅黑" panose="020B0503020204020204" pitchFamily="34" charset="-122"/>
                <a:ea typeface="微软雅黑" panose="020B0503020204020204" pitchFamily="34" charset="-122"/>
              </a:rPr>
              <a:t>80</a:t>
            </a:r>
            <a:r>
              <a:rPr lang="zh-CN" altLang="en-US" sz="2400" dirty="0" smtClean="0">
                <a:solidFill>
                  <a:schemeClr val="tx2"/>
                </a:solidFill>
                <a:latin typeface="微软雅黑" panose="020B0503020204020204" pitchFamily="34" charset="-122"/>
                <a:ea typeface="微软雅黑" panose="020B0503020204020204" pitchFamily="34" charset="-122"/>
              </a:rPr>
              <a:t>年代胸腔镜应用于临床，主要用于胸膜疾病诊断，少数用于治疗气胸和恶性胸腔积液。</a:t>
            </a:r>
            <a:endParaRPr lang="zh-CN" altLang="en-US" sz="2400" dirty="0">
              <a:solidFill>
                <a:schemeClr val="tx2"/>
              </a:solidFill>
              <a:latin typeface="微软雅黑" panose="020B0503020204020204" pitchFamily="34" charset="-122"/>
              <a:ea typeface="微软雅黑" panose="020B0503020204020204" pitchFamily="34" charset="-122"/>
            </a:endParaRPr>
          </a:p>
        </p:txBody>
      </p:sp>
      <p:sp>
        <p:nvSpPr>
          <p:cNvPr id="10" name="直接连接符 5"/>
          <p:cNvSpPr>
            <a:spLocks noChangeShapeType="1"/>
          </p:cNvSpPr>
          <p:nvPr/>
        </p:nvSpPr>
        <p:spPr bwMode="auto">
          <a:xfrm flipV="1">
            <a:off x="644524" y="1031875"/>
            <a:ext cx="324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
        <p:nvSpPr>
          <p:cNvPr id="11272"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4" name="图片 3"/>
          <p:cNvPicPr>
            <a:picLocks noChangeAspect="1"/>
          </p:cNvPicPr>
          <p:nvPr/>
        </p:nvPicPr>
        <p:blipFill>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6197450" y="2968798"/>
            <a:ext cx="5994550" cy="3600277"/>
          </a:xfrm>
          <a:prstGeom prst="rect">
            <a:avLst/>
          </a:prstGeom>
        </p:spPr>
      </p:pic>
    </p:spTree>
    <p:extLst>
      <p:ext uri="{BB962C8B-B14F-4D97-AF65-F5344CB8AC3E}">
        <p14:creationId xmlns:p14="http://schemas.microsoft.com/office/powerpoint/2010/main" val="90422306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350"/>
                                        <p:tgtEl>
                                          <p:spTgt spid="13"/>
                                        </p:tgtEl>
                                      </p:cBhvr>
                                    </p:animEffect>
                                  </p:childTnLst>
                                </p:cTn>
                              </p:par>
                            </p:childTnLst>
                          </p:cTn>
                        </p:par>
                        <p:par>
                          <p:cTn id="8" fill="hold" nodeType="afterGroup">
                            <p:stCondLst>
                              <p:cond delay="35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350"/>
                                        <p:tgtEl>
                                          <p:spTgt spid="8"/>
                                        </p:tgtEl>
                                      </p:cBhvr>
                                    </p:animEffect>
                                    <p:anim calcmode="lin" valueType="num">
                                      <p:cBhvr>
                                        <p:cTn id="12" dur="350" fill="hold"/>
                                        <p:tgtEl>
                                          <p:spTgt spid="8"/>
                                        </p:tgtEl>
                                        <p:attrNameLst>
                                          <p:attrName>ppt_x</p:attrName>
                                        </p:attrNameLst>
                                      </p:cBhvr>
                                      <p:tavLst>
                                        <p:tav tm="0">
                                          <p:val>
                                            <p:strVal val="#ppt_x"/>
                                          </p:val>
                                        </p:tav>
                                        <p:tav tm="100000">
                                          <p:val>
                                            <p:strVal val="#ppt_x"/>
                                          </p:val>
                                        </p:tav>
                                      </p:tavLst>
                                    </p:anim>
                                    <p:anim calcmode="lin" valueType="num">
                                      <p:cBhvr>
                                        <p:cTn id="13" dur="3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a:grpSpLocks/>
          </p:cNvGrpSpPr>
          <p:nvPr/>
        </p:nvGrpSpPr>
        <p:grpSpPr bwMode="auto">
          <a:xfrm>
            <a:off x="644525" y="422275"/>
            <a:ext cx="2898775" cy="596900"/>
            <a:chOff x="3278752" y="1777380"/>
            <a:chExt cx="3423594" cy="596422"/>
          </a:xfrm>
        </p:grpSpPr>
        <p:sp>
          <p:nvSpPr>
            <p:cNvPr id="20" name="矩形 19"/>
            <p:cNvSpPr/>
            <p:nvPr/>
          </p:nvSpPr>
          <p:spPr>
            <a:xfrm>
              <a:off x="3278752" y="1777380"/>
              <a:ext cx="751841" cy="596422"/>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3</a:t>
              </a:r>
              <a:endParaRPr lang="zh-CN" altLang="en-US" sz="2800" kern="0" dirty="0">
                <a:solidFill>
                  <a:sysClr val="window" lastClr="FFFFFF"/>
                </a:solidFill>
                <a:latin typeface="Broadway" pitchFamily="82" charset="0"/>
                <a:ea typeface="微软雅黑"/>
              </a:endParaRPr>
            </a:p>
          </p:txBody>
        </p:sp>
        <p:sp>
          <p:nvSpPr>
            <p:cNvPr id="15368" name="TextBox 37"/>
            <p:cNvSpPr txBox="1">
              <a:spLocks noChangeArrowheads="1"/>
            </p:cNvSpPr>
            <p:nvPr/>
          </p:nvSpPr>
          <p:spPr bwMode="auto">
            <a:xfrm>
              <a:off x="4031418" y="1788415"/>
              <a:ext cx="2670928" cy="58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anose="020B0503020204020204" pitchFamily="34" charset="-122"/>
                  <a:ea typeface="微软雅黑" panose="020B0503020204020204" pitchFamily="34" charset="-122"/>
                </a:rPr>
                <a:t>基本步骤</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 name="直接连接符 5"/>
          <p:cNvSpPr>
            <a:spLocks noChangeShapeType="1"/>
          </p:cNvSpPr>
          <p:nvPr/>
        </p:nvSpPr>
        <p:spPr bwMode="auto">
          <a:xfrm flipV="1">
            <a:off x="644525" y="1031875"/>
            <a:ext cx="2879725"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
        <p:nvSpPr>
          <p:cNvPr id="4" name="矩形 3"/>
          <p:cNvSpPr>
            <a:spLocks noChangeArrowheads="1"/>
          </p:cNvSpPr>
          <p:nvPr/>
        </p:nvSpPr>
        <p:spPr bwMode="auto">
          <a:xfrm>
            <a:off x="5821363" y="1684173"/>
            <a:ext cx="5151438"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en-US" altLang="zh-CN" sz="2200" b="1" dirty="0" smtClean="0">
                <a:solidFill>
                  <a:srgbClr val="1F497D"/>
                </a:solidFill>
                <a:latin typeface="微软雅黑" panose="020B0503020204020204" pitchFamily="34" charset="-122"/>
                <a:ea typeface="微软雅黑" panose="020B0503020204020204" pitchFamily="34" charset="-122"/>
              </a:rPr>
              <a:t>2. </a:t>
            </a:r>
            <a:r>
              <a:rPr lang="zh-CN" altLang="en-US" sz="2200" b="1" dirty="0" smtClean="0">
                <a:solidFill>
                  <a:srgbClr val="1F497D"/>
                </a:solidFill>
                <a:latin typeface="微软雅黑" panose="020B0503020204020204" pitchFamily="34" charset="-122"/>
                <a:ea typeface="微软雅黑" panose="020B0503020204020204" pitchFamily="34" charset="-122"/>
              </a:rPr>
              <a:t>体位</a:t>
            </a:r>
            <a:endParaRPr lang="en-US" altLang="zh-CN" sz="2200" b="1" dirty="0" smtClean="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buFont typeface="+mj-ea"/>
              <a:buAutoNum type="circleNumDbPlain" startAt="2"/>
            </a:pPr>
            <a:r>
              <a:rPr lang="zh-CN" altLang="en-US" sz="2200" dirty="0">
                <a:solidFill>
                  <a:srgbClr val="1F497D"/>
                </a:solidFill>
                <a:latin typeface="微软雅黑" panose="020B0503020204020204" pitchFamily="34" charset="-122"/>
                <a:ea typeface="微软雅黑" panose="020B0503020204020204" pitchFamily="34" charset="-122"/>
              </a:rPr>
              <a:t>仰卧位：同胸骨正中切口</a:t>
            </a:r>
            <a:r>
              <a:rPr lang="zh-CN" altLang="en-US" sz="2200" dirty="0" smtClean="0">
                <a:solidFill>
                  <a:srgbClr val="1F497D"/>
                </a:solidFill>
                <a:latin typeface="微软雅黑" panose="020B0503020204020204" pitchFamily="34" charset="-122"/>
                <a:ea typeface="微软雅黑" panose="020B0503020204020204" pitchFamily="34" charset="-122"/>
              </a:rPr>
              <a:t>体位。</a:t>
            </a:r>
            <a:r>
              <a:rPr lang="zh-CN" altLang="en-US" sz="2200" dirty="0">
                <a:solidFill>
                  <a:srgbClr val="1F497D"/>
                </a:solidFill>
                <a:latin typeface="微软雅黑" panose="020B0503020204020204" pitchFamily="34" charset="-122"/>
                <a:ea typeface="微软雅黑" panose="020B0503020204020204" pitchFamily="34" charset="-122"/>
              </a:rPr>
              <a:t>适用于前纵隔病变手术和双侧胸内病变二期手术的病例。将放置胸腔镜的切口选在腋前线第</a:t>
            </a:r>
            <a:r>
              <a:rPr lang="en-US" altLang="zh-CN" sz="2200" dirty="0">
                <a:solidFill>
                  <a:srgbClr val="1F497D"/>
                </a:solidFill>
                <a:latin typeface="微软雅黑" panose="020B0503020204020204" pitchFamily="34" charset="-122"/>
                <a:ea typeface="微软雅黑" panose="020B0503020204020204" pitchFamily="34" charset="-122"/>
              </a:rPr>
              <a:t>4</a:t>
            </a:r>
            <a:r>
              <a:rPr lang="zh-CN" altLang="en-US" sz="2200" dirty="0">
                <a:solidFill>
                  <a:srgbClr val="1F497D"/>
                </a:solidFill>
                <a:latin typeface="微软雅黑" panose="020B0503020204020204" pitchFamily="34" charset="-122"/>
                <a:ea typeface="微软雅黑" panose="020B0503020204020204" pitchFamily="34" charset="-122"/>
              </a:rPr>
              <a:t>或第</a:t>
            </a:r>
            <a:r>
              <a:rPr lang="en-US" altLang="zh-CN" sz="2200" dirty="0">
                <a:solidFill>
                  <a:srgbClr val="1F497D"/>
                </a:solidFill>
                <a:latin typeface="微软雅黑" panose="020B0503020204020204" pitchFamily="34" charset="-122"/>
                <a:ea typeface="微软雅黑" panose="020B0503020204020204" pitchFamily="34" charset="-122"/>
              </a:rPr>
              <a:t>5</a:t>
            </a:r>
            <a:r>
              <a:rPr lang="zh-CN" altLang="en-US" sz="2200" dirty="0">
                <a:solidFill>
                  <a:srgbClr val="1F497D"/>
                </a:solidFill>
                <a:latin typeface="微软雅黑" panose="020B0503020204020204" pitchFamily="34" charset="-122"/>
                <a:ea typeface="微软雅黑" panose="020B0503020204020204" pitchFamily="34" charset="-122"/>
              </a:rPr>
              <a:t>肋间其余切口按上述原则安排。 </a:t>
            </a:r>
          </a:p>
        </p:txBody>
      </p:sp>
      <p:pic>
        <p:nvPicPr>
          <p:cNvPr id="10" name="图片 9"/>
          <p:cNvPicPr>
            <a:picLocks noChangeAspect="1"/>
          </p:cNvPicPr>
          <p:nvPr/>
        </p:nvPicPr>
        <p:blipFill>
          <a:blip r:embed="rId2">
            <a:clrChange>
              <a:clrFrom>
                <a:srgbClr val="FFFFFF"/>
              </a:clrFrom>
              <a:clrTo>
                <a:srgbClr val="FFFFFF">
                  <a:alpha val="0"/>
                </a:srgbClr>
              </a:clrTo>
            </a:clrChange>
          </a:blip>
          <a:stretch>
            <a:fillRect/>
          </a:stretch>
        </p:blipFill>
        <p:spPr>
          <a:xfrm>
            <a:off x="0" y="2188079"/>
            <a:ext cx="5600071" cy="3286125"/>
          </a:xfrm>
          <a:prstGeom prst="rect">
            <a:avLst/>
          </a:prstGeom>
        </p:spPr>
      </p:pic>
    </p:spTree>
    <p:extLst>
      <p:ext uri="{BB962C8B-B14F-4D97-AF65-F5344CB8AC3E}">
        <p14:creationId xmlns:p14="http://schemas.microsoft.com/office/powerpoint/2010/main" val="1865278036"/>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a:grpSpLocks/>
          </p:cNvGrpSpPr>
          <p:nvPr/>
        </p:nvGrpSpPr>
        <p:grpSpPr bwMode="auto">
          <a:xfrm>
            <a:off x="644525" y="422275"/>
            <a:ext cx="2898775" cy="596900"/>
            <a:chOff x="3278752" y="1777380"/>
            <a:chExt cx="3423594" cy="596422"/>
          </a:xfrm>
        </p:grpSpPr>
        <p:sp>
          <p:nvSpPr>
            <p:cNvPr id="20" name="矩形 19"/>
            <p:cNvSpPr/>
            <p:nvPr/>
          </p:nvSpPr>
          <p:spPr>
            <a:xfrm>
              <a:off x="3278752" y="1777380"/>
              <a:ext cx="751841" cy="596422"/>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3</a:t>
              </a:r>
              <a:endParaRPr lang="zh-CN" altLang="en-US" sz="2800" kern="0" dirty="0">
                <a:solidFill>
                  <a:sysClr val="window" lastClr="FFFFFF"/>
                </a:solidFill>
                <a:latin typeface="Broadway" pitchFamily="82" charset="0"/>
                <a:ea typeface="微软雅黑"/>
              </a:endParaRPr>
            </a:p>
          </p:txBody>
        </p:sp>
        <p:sp>
          <p:nvSpPr>
            <p:cNvPr id="15368" name="TextBox 37"/>
            <p:cNvSpPr txBox="1">
              <a:spLocks noChangeArrowheads="1"/>
            </p:cNvSpPr>
            <p:nvPr/>
          </p:nvSpPr>
          <p:spPr bwMode="auto">
            <a:xfrm>
              <a:off x="4031418" y="1788415"/>
              <a:ext cx="2670928" cy="58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anose="020B0503020204020204" pitchFamily="34" charset="-122"/>
                  <a:ea typeface="微软雅黑" panose="020B0503020204020204" pitchFamily="34" charset="-122"/>
                </a:rPr>
                <a:t>基本步骤</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 name="直接连接符 5"/>
          <p:cNvSpPr>
            <a:spLocks noChangeShapeType="1"/>
          </p:cNvSpPr>
          <p:nvPr/>
        </p:nvSpPr>
        <p:spPr bwMode="auto">
          <a:xfrm flipV="1">
            <a:off x="644525" y="1031875"/>
            <a:ext cx="2879725"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
        <p:nvSpPr>
          <p:cNvPr id="4" name="矩形 3"/>
          <p:cNvSpPr>
            <a:spLocks noChangeArrowheads="1"/>
          </p:cNvSpPr>
          <p:nvPr/>
        </p:nvSpPr>
        <p:spPr bwMode="auto">
          <a:xfrm>
            <a:off x="962819" y="1794295"/>
            <a:ext cx="4219575" cy="26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en-US" altLang="zh-CN" sz="2200" b="1" dirty="0" smtClean="0">
                <a:solidFill>
                  <a:srgbClr val="1F497D"/>
                </a:solidFill>
                <a:latin typeface="微软雅黑" panose="020B0503020204020204" pitchFamily="34" charset="-122"/>
                <a:ea typeface="微软雅黑" panose="020B0503020204020204" pitchFamily="34" charset="-122"/>
              </a:rPr>
              <a:t>2. </a:t>
            </a:r>
            <a:r>
              <a:rPr lang="zh-CN" altLang="en-US" sz="2200" b="1" dirty="0" smtClean="0">
                <a:solidFill>
                  <a:srgbClr val="1F497D"/>
                </a:solidFill>
                <a:latin typeface="微软雅黑" panose="020B0503020204020204" pitchFamily="34" charset="-122"/>
                <a:ea typeface="微软雅黑" panose="020B0503020204020204" pitchFamily="34" charset="-122"/>
              </a:rPr>
              <a:t>体位</a:t>
            </a:r>
            <a:endParaRPr lang="en-US" altLang="zh-CN" sz="2200" b="1" dirty="0" smtClean="0">
              <a:solidFill>
                <a:srgbClr val="1F497D"/>
              </a:solidFill>
              <a:latin typeface="微软雅黑" panose="020B0503020204020204" pitchFamily="34" charset="-122"/>
              <a:ea typeface="微软雅黑" panose="020B0503020204020204" pitchFamily="34" charset="-122"/>
            </a:endParaRPr>
          </a:p>
          <a:p>
            <a:pPr marL="457200" indent="-457200" algn="just" eaLnBrk="1" hangingPunct="1">
              <a:lnSpc>
                <a:spcPct val="150000"/>
              </a:lnSpc>
              <a:buFont typeface="+mj-ea"/>
              <a:buAutoNum type="circleNumDbPlain" startAt="3"/>
            </a:pPr>
            <a:r>
              <a:rPr lang="zh-CN" altLang="en-US" sz="2200" dirty="0">
                <a:solidFill>
                  <a:srgbClr val="1F497D"/>
                </a:solidFill>
                <a:latin typeface="微软雅黑" panose="020B0503020204020204" pitchFamily="34" charset="-122"/>
                <a:ea typeface="微软雅黑" panose="020B0503020204020204" pitchFamily="34" charset="-122"/>
              </a:rPr>
              <a:t>半侧卧位：仰卧后将一侧之背部垫高</a:t>
            </a:r>
            <a:r>
              <a:rPr lang="en-US" altLang="zh-CN" sz="2200" dirty="0">
                <a:solidFill>
                  <a:srgbClr val="1F497D"/>
                </a:solidFill>
                <a:latin typeface="微软雅黑" panose="020B0503020204020204" pitchFamily="34" charset="-122"/>
                <a:ea typeface="微软雅黑" panose="020B0503020204020204" pitchFamily="34" charset="-122"/>
              </a:rPr>
              <a:t>30°</a:t>
            </a:r>
            <a:r>
              <a:rPr lang="zh-CN" altLang="en-US" sz="2200" dirty="0">
                <a:solidFill>
                  <a:srgbClr val="1F497D"/>
                </a:solidFill>
                <a:latin typeface="微软雅黑" panose="020B0503020204020204" pitchFamily="34" charset="-122"/>
                <a:ea typeface="微软雅黑" panose="020B0503020204020204" pitchFamily="34" charset="-122"/>
              </a:rPr>
              <a:t>～</a:t>
            </a:r>
            <a:r>
              <a:rPr lang="en-US" altLang="zh-CN" sz="2200" dirty="0">
                <a:solidFill>
                  <a:srgbClr val="1F497D"/>
                </a:solidFill>
                <a:latin typeface="微软雅黑" panose="020B0503020204020204" pitchFamily="34" charset="-122"/>
                <a:ea typeface="微软雅黑" panose="020B0503020204020204" pitchFamily="34" charset="-122"/>
              </a:rPr>
              <a:t>45°</a:t>
            </a:r>
            <a:r>
              <a:rPr lang="zh-CN" altLang="en-US" sz="2200" dirty="0">
                <a:solidFill>
                  <a:srgbClr val="1F497D"/>
                </a:solidFill>
                <a:latin typeface="微软雅黑" panose="020B0503020204020204" pitchFamily="34" charset="-122"/>
                <a:ea typeface="微软雅黑" panose="020B0503020204020204" pitchFamily="34" charset="-122"/>
              </a:rPr>
              <a:t>或旋转手术台达到需求之</a:t>
            </a:r>
            <a:r>
              <a:rPr lang="zh-CN" altLang="en-US" sz="2200" dirty="0" smtClean="0">
                <a:solidFill>
                  <a:srgbClr val="1F497D"/>
                </a:solidFill>
                <a:latin typeface="微软雅黑" panose="020B0503020204020204" pitchFamily="34" charset="-122"/>
                <a:ea typeface="微软雅黑" panose="020B0503020204020204" pitchFamily="34" charset="-122"/>
              </a:rPr>
              <a:t>体位。适用于</a:t>
            </a:r>
            <a:r>
              <a:rPr lang="zh-CN" altLang="en-US" sz="2200" dirty="0">
                <a:solidFill>
                  <a:srgbClr val="1F497D"/>
                </a:solidFill>
                <a:latin typeface="微软雅黑" panose="020B0503020204020204" pitchFamily="34" charset="-122"/>
                <a:ea typeface="微软雅黑" panose="020B0503020204020204" pitchFamily="34" charset="-122"/>
              </a:rPr>
              <a:t>前纵隔、心包、心脏手术。 </a:t>
            </a:r>
          </a:p>
        </p:txBody>
      </p:sp>
      <p:pic>
        <p:nvPicPr>
          <p:cNvPr id="2" name="图片 1"/>
          <p:cNvPicPr>
            <a:picLocks noChangeAspect="1"/>
          </p:cNvPicPr>
          <p:nvPr/>
        </p:nvPicPr>
        <p:blipFill rotWithShape="1">
          <a:blip r:embed="rId2">
            <a:clrChange>
              <a:clrFrom>
                <a:srgbClr val="FFFFFF"/>
              </a:clrFrom>
              <a:clrTo>
                <a:srgbClr val="FFFFFF">
                  <a:alpha val="0"/>
                </a:srgbClr>
              </a:clrTo>
            </a:clrChange>
          </a:blip>
          <a:srcRect r="8117"/>
          <a:stretch/>
        </p:blipFill>
        <p:spPr>
          <a:xfrm>
            <a:off x="6243638" y="1794295"/>
            <a:ext cx="5757861" cy="3560781"/>
          </a:xfrm>
          <a:prstGeom prst="rect">
            <a:avLst/>
          </a:prstGeom>
        </p:spPr>
      </p:pic>
    </p:spTree>
    <p:extLst>
      <p:ext uri="{BB962C8B-B14F-4D97-AF65-F5344CB8AC3E}">
        <p14:creationId xmlns:p14="http://schemas.microsoft.com/office/powerpoint/2010/main" val="166330291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a:grpSpLocks/>
          </p:cNvGrpSpPr>
          <p:nvPr/>
        </p:nvGrpSpPr>
        <p:grpSpPr bwMode="auto">
          <a:xfrm>
            <a:off x="644525" y="422275"/>
            <a:ext cx="2898775" cy="596900"/>
            <a:chOff x="3278752" y="1777380"/>
            <a:chExt cx="3423594" cy="596422"/>
          </a:xfrm>
        </p:grpSpPr>
        <p:sp>
          <p:nvSpPr>
            <p:cNvPr id="20" name="矩形 19"/>
            <p:cNvSpPr/>
            <p:nvPr/>
          </p:nvSpPr>
          <p:spPr>
            <a:xfrm>
              <a:off x="3278752" y="1777380"/>
              <a:ext cx="751841" cy="596422"/>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3</a:t>
              </a:r>
              <a:endParaRPr lang="zh-CN" altLang="en-US" sz="2800" kern="0" dirty="0">
                <a:solidFill>
                  <a:sysClr val="window" lastClr="FFFFFF"/>
                </a:solidFill>
                <a:latin typeface="Broadway" pitchFamily="82" charset="0"/>
                <a:ea typeface="微软雅黑"/>
              </a:endParaRPr>
            </a:p>
          </p:txBody>
        </p:sp>
        <p:sp>
          <p:nvSpPr>
            <p:cNvPr id="15368" name="TextBox 37"/>
            <p:cNvSpPr txBox="1">
              <a:spLocks noChangeArrowheads="1"/>
            </p:cNvSpPr>
            <p:nvPr/>
          </p:nvSpPr>
          <p:spPr bwMode="auto">
            <a:xfrm>
              <a:off x="4031418" y="1788415"/>
              <a:ext cx="2670928" cy="58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anose="020B0503020204020204" pitchFamily="34" charset="-122"/>
                  <a:ea typeface="微软雅黑" panose="020B0503020204020204" pitchFamily="34" charset="-122"/>
                </a:rPr>
                <a:t>基本步骤</a:t>
              </a:r>
              <a:endParaRPr lang="zh-CN" altLang="en-US" sz="3200" b="1" dirty="0">
                <a:solidFill>
                  <a:srgbClr val="1F497D"/>
                </a:solidFill>
                <a:latin typeface="微软雅黑" panose="020B0503020204020204" pitchFamily="34" charset="-122"/>
                <a:ea typeface="微软雅黑" panose="020B0503020204020204" pitchFamily="34" charset="-122"/>
              </a:endParaRPr>
            </a:p>
          </p:txBody>
        </p:sp>
      </p:grpSp>
      <p:sp>
        <p:nvSpPr>
          <p:cNvPr id="15364"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9" name="直接连接符 5"/>
          <p:cNvSpPr>
            <a:spLocks noChangeShapeType="1"/>
          </p:cNvSpPr>
          <p:nvPr/>
        </p:nvSpPr>
        <p:spPr bwMode="auto">
          <a:xfrm flipV="1">
            <a:off x="644525" y="1031875"/>
            <a:ext cx="2879725"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
        <p:nvSpPr>
          <p:cNvPr id="4" name="矩形 3"/>
          <p:cNvSpPr>
            <a:spLocks noChangeArrowheads="1"/>
          </p:cNvSpPr>
          <p:nvPr/>
        </p:nvSpPr>
        <p:spPr bwMode="auto">
          <a:xfrm>
            <a:off x="644525" y="1709489"/>
            <a:ext cx="6427789"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en-US" altLang="zh-CN" sz="2200" b="1" dirty="0" smtClean="0">
                <a:solidFill>
                  <a:srgbClr val="1F497D"/>
                </a:solidFill>
                <a:latin typeface="微软雅黑" panose="020B0503020204020204" pitchFamily="34" charset="-122"/>
                <a:ea typeface="微软雅黑" panose="020B0503020204020204" pitchFamily="34" charset="-122"/>
              </a:rPr>
              <a:t>3. </a:t>
            </a:r>
            <a:r>
              <a:rPr lang="zh-CN" altLang="en-US" sz="2200" b="1" dirty="0" smtClean="0">
                <a:solidFill>
                  <a:srgbClr val="1F497D"/>
                </a:solidFill>
                <a:latin typeface="微软雅黑" panose="020B0503020204020204" pitchFamily="34" charset="-122"/>
                <a:ea typeface="微软雅黑" panose="020B0503020204020204" pitchFamily="34" charset="-122"/>
              </a:rPr>
              <a:t>切口设计</a:t>
            </a:r>
            <a:endParaRPr lang="en-US" altLang="zh-CN" sz="2200" b="1" dirty="0" smtClean="0">
              <a:solidFill>
                <a:srgbClr val="1F497D"/>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2200" dirty="0" smtClean="0">
                <a:solidFill>
                  <a:srgbClr val="1F497D"/>
                </a:solidFill>
                <a:latin typeface="微软雅黑" panose="020B0503020204020204" pitchFamily="34" charset="-122"/>
                <a:ea typeface="微软雅黑" panose="020B0503020204020204" pitchFamily="34" charset="-122"/>
              </a:rPr>
              <a:t>切口设计原则</a:t>
            </a:r>
          </a:p>
          <a:p>
            <a:pPr marL="342900" indent="-342900" algn="just" eaLnBrk="1" hangingPunct="1">
              <a:lnSpc>
                <a:spcPct val="150000"/>
              </a:lnSpc>
              <a:buFont typeface="Wingdings" panose="05000000000000000000" pitchFamily="2" charset="2"/>
              <a:buChar char="Ø"/>
            </a:pPr>
            <a:r>
              <a:rPr lang="zh-CN" altLang="en-US" sz="2200" dirty="0" smtClean="0">
                <a:solidFill>
                  <a:srgbClr val="1F497D"/>
                </a:solidFill>
                <a:latin typeface="微软雅黑" panose="020B0503020204020204" pitchFamily="34" charset="-122"/>
                <a:ea typeface="微软雅黑" panose="020B0503020204020204" pitchFamily="34" charset="-122"/>
              </a:rPr>
              <a:t>根据病变的部位、性质和手术方式进行切口选择（</a:t>
            </a:r>
            <a:r>
              <a:rPr lang="en-US" altLang="zh-CN" sz="2200" dirty="0" smtClean="0">
                <a:solidFill>
                  <a:srgbClr val="1F497D"/>
                </a:solidFill>
                <a:latin typeface="微软雅黑" panose="020B0503020204020204" pitchFamily="34" charset="-122"/>
                <a:ea typeface="微软雅黑" panose="020B0503020204020204" pitchFamily="34" charset="-122"/>
              </a:rPr>
              <a:t>3-5</a:t>
            </a:r>
            <a:r>
              <a:rPr lang="zh-CN" altLang="en-US" sz="2200" dirty="0" smtClean="0">
                <a:solidFill>
                  <a:srgbClr val="1F497D"/>
                </a:solidFill>
                <a:latin typeface="微软雅黑" panose="020B0503020204020204" pitchFamily="34" charset="-122"/>
                <a:ea typeface="微软雅黑" panose="020B0503020204020204" pitchFamily="34" charset="-122"/>
              </a:rPr>
              <a:t>个不等）</a:t>
            </a:r>
          </a:p>
          <a:p>
            <a:pPr marL="342900" indent="-342900" algn="just" eaLnBrk="1" hangingPunct="1">
              <a:lnSpc>
                <a:spcPct val="150000"/>
              </a:lnSpc>
              <a:buFont typeface="Wingdings" panose="05000000000000000000" pitchFamily="2" charset="2"/>
              <a:buChar char="Ø"/>
            </a:pPr>
            <a:r>
              <a:rPr lang="zh-CN" altLang="en-US" sz="2200" dirty="0" smtClean="0">
                <a:solidFill>
                  <a:srgbClr val="1F497D"/>
                </a:solidFill>
                <a:latin typeface="微软雅黑" panose="020B0503020204020204" pitchFamily="34" charset="-122"/>
                <a:ea typeface="微软雅黑" panose="020B0503020204020204" pitchFamily="34" charset="-122"/>
              </a:rPr>
              <a:t>切口不可过低以免伤及膈肌及腹腔内脏器</a:t>
            </a:r>
          </a:p>
          <a:p>
            <a:pPr marL="342900" indent="-342900" algn="just" eaLnBrk="1" hangingPunct="1">
              <a:lnSpc>
                <a:spcPct val="150000"/>
              </a:lnSpc>
              <a:buFont typeface="Wingdings" panose="05000000000000000000" pitchFamily="2" charset="2"/>
              <a:buChar char="Ø"/>
            </a:pPr>
            <a:r>
              <a:rPr lang="zh-CN" altLang="en-US" sz="2200" dirty="0" smtClean="0">
                <a:solidFill>
                  <a:srgbClr val="1F497D"/>
                </a:solidFill>
                <a:latin typeface="微软雅黑" panose="020B0503020204020204" pitchFamily="34" charset="-122"/>
                <a:ea typeface="微软雅黑" panose="020B0503020204020204" pitchFamily="34" charset="-122"/>
              </a:rPr>
              <a:t>切口间不可相距太近以免器械互相碰撞 </a:t>
            </a:r>
          </a:p>
          <a:p>
            <a:pPr marL="342900" indent="-342900" algn="just" eaLnBrk="1" hangingPunct="1">
              <a:lnSpc>
                <a:spcPct val="150000"/>
              </a:lnSpc>
              <a:buFont typeface="Wingdings" panose="05000000000000000000" pitchFamily="2" charset="2"/>
              <a:buChar char="Ø"/>
            </a:pPr>
            <a:r>
              <a:rPr lang="zh-CN" altLang="en-US" sz="2200" dirty="0" smtClean="0">
                <a:solidFill>
                  <a:srgbClr val="1F497D"/>
                </a:solidFill>
                <a:latin typeface="微软雅黑" panose="020B0503020204020204" pitchFamily="34" charset="-122"/>
                <a:ea typeface="微软雅黑" panose="020B0503020204020204" pitchFamily="34" charset="-122"/>
              </a:rPr>
              <a:t>三个切口间呈三角形排列与病灶或主要操作区域呈倒三角形</a:t>
            </a:r>
            <a:endParaRPr lang="zh-CN" altLang="en-US" sz="2200" dirty="0">
              <a:solidFill>
                <a:srgbClr val="1F497D"/>
              </a:solidFill>
              <a:latin typeface="微软雅黑" panose="020B0503020204020204" pitchFamily="34" charset="-122"/>
              <a:ea typeface="微软雅黑" panose="020B0503020204020204" pitchFamily="34" charset="-122"/>
            </a:endParaRPr>
          </a:p>
        </p:txBody>
      </p:sp>
      <p:pic>
        <p:nvPicPr>
          <p:cNvPr id="12" name="图片 11"/>
          <p:cNvPicPr>
            <a:picLocks/>
          </p:cNvPicPr>
          <p:nvPr/>
        </p:nvPicPr>
        <p:blipFill>
          <a:blip r:embed="rId2">
            <a:clrChange>
              <a:clrFrom>
                <a:srgbClr val="FFFFFF"/>
              </a:clrFrom>
              <a:clrTo>
                <a:srgbClr val="FFFFFF">
                  <a:alpha val="0"/>
                </a:srgbClr>
              </a:clrTo>
            </a:clrChange>
          </a:blip>
          <a:srcRect l="-1854" t="4723"/>
          <a:stretch>
            <a:fillRect/>
          </a:stretch>
        </p:blipFill>
        <p:spPr>
          <a:xfrm>
            <a:off x="7515227" y="1963394"/>
            <a:ext cx="4356100" cy="4356100"/>
          </a:xfrm>
          <a:prstGeom prst="rect">
            <a:avLst/>
          </a:prstGeom>
          <a:noFill/>
          <a:ln>
            <a:noFill/>
          </a:ln>
        </p:spPr>
      </p:pic>
    </p:spTree>
    <p:extLst>
      <p:ext uri="{BB962C8B-B14F-4D97-AF65-F5344CB8AC3E}">
        <p14:creationId xmlns:p14="http://schemas.microsoft.com/office/powerpoint/2010/main" val="2385889367"/>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8" name="文本框 2"/>
          <p:cNvSpPr txBox="1">
            <a:spLocks noChangeArrowheads="1"/>
          </p:cNvSpPr>
          <p:nvPr/>
        </p:nvSpPr>
        <p:spPr bwMode="auto">
          <a:xfrm>
            <a:off x="2729435" y="2517580"/>
            <a:ext cx="598594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smtClean="0">
                <a:solidFill>
                  <a:srgbClr val="44546A"/>
                </a:solidFill>
                <a:latin typeface="微软雅黑" panose="020B0503020204020204" pitchFamily="34" charset="-122"/>
                <a:ea typeface="微软雅黑" panose="020B0503020204020204" pitchFamily="34" charset="-122"/>
              </a:rPr>
              <a:t>具体手术介绍</a:t>
            </a:r>
            <a:endParaRPr lang="en-US" altLang="zh-CN" sz="3200" b="1" dirty="0" smtClean="0">
              <a:solidFill>
                <a:srgbClr val="44546A"/>
              </a:solidFill>
              <a:latin typeface="微软雅黑" panose="020B0503020204020204" pitchFamily="34" charset="-122"/>
              <a:ea typeface="微软雅黑" panose="020B0503020204020204" pitchFamily="34" charset="-122"/>
            </a:endParaRPr>
          </a:p>
          <a:p>
            <a:pPr algn="ctr" eaLnBrk="1" hangingPunct="1"/>
            <a:r>
              <a:rPr lang="en-US" altLang="zh-CN" sz="2400" b="1" dirty="0" smtClean="0">
                <a:solidFill>
                  <a:srgbClr val="44546A"/>
                </a:solidFill>
                <a:latin typeface="微软雅黑" panose="020B0503020204020204" pitchFamily="34" charset="-122"/>
                <a:ea typeface="微软雅黑" panose="020B0503020204020204" pitchFamily="34" charset="-122"/>
              </a:rPr>
              <a:t>(</a:t>
            </a:r>
            <a:r>
              <a:rPr lang="en-US" altLang="zh-CN" sz="2400" b="1" dirty="0">
                <a:solidFill>
                  <a:srgbClr val="44546A"/>
                </a:solidFill>
                <a:latin typeface="微软雅黑" panose="020B0503020204020204" pitchFamily="34" charset="-122"/>
                <a:ea typeface="微软雅黑" panose="020B0503020204020204" pitchFamily="34" charset="-122"/>
              </a:rPr>
              <a:t>Specific operation procedure)</a:t>
            </a:r>
            <a:endParaRPr lang="en-US" altLang="zh-CN" sz="2800" b="1" dirty="0">
              <a:solidFill>
                <a:srgbClr val="44546A"/>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79516383"/>
      </p:ext>
    </p:extLst>
  </p:cSld>
  <p:clrMapOvr>
    <a:masterClrMapping/>
  </p:clrMapOvr>
  <p:transition>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771525" y="1374423"/>
            <a:ext cx="5572125"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defRPr/>
            </a:pPr>
            <a:r>
              <a:rPr lang="zh-CN" altLang="en-US" sz="2400" b="1" dirty="0" smtClean="0">
                <a:solidFill>
                  <a:schemeClr val="tx2"/>
                </a:solidFill>
                <a:latin typeface="微软雅黑" panose="020B0503020204020204" pitchFamily="34" charset="-122"/>
                <a:ea typeface="微软雅黑" panose="020B0503020204020204" pitchFamily="34" charset="-122"/>
              </a:rPr>
              <a:t>自发性气胸：</a:t>
            </a:r>
            <a:r>
              <a:rPr lang="zh-CN" altLang="en-US" sz="2400" dirty="0" smtClean="0">
                <a:solidFill>
                  <a:schemeClr val="tx2"/>
                </a:solidFill>
                <a:latin typeface="微软雅黑" panose="020B0503020204020204" pitchFamily="34" charset="-122"/>
                <a:ea typeface="微软雅黑" panose="020B0503020204020204" pitchFamily="34" charset="-122"/>
              </a:rPr>
              <a:t>指因</a:t>
            </a:r>
            <a:r>
              <a:rPr lang="zh-CN" altLang="en-US" sz="2400" dirty="0">
                <a:solidFill>
                  <a:schemeClr val="tx2"/>
                </a:solidFill>
                <a:latin typeface="微软雅黑" panose="020B0503020204020204" pitchFamily="34" charset="-122"/>
                <a:ea typeface="微软雅黑" panose="020B0503020204020204" pitchFamily="34" charset="-122"/>
              </a:rPr>
              <a:t>肺部疾病使肺组织和脏层胸膜破裂，或靠近肺表面的肺大疱、细微气肿疱自行破裂，使肺和支气管内空气逸入胸膜腔</a:t>
            </a:r>
            <a:r>
              <a:rPr lang="zh-CN" altLang="en-US" sz="2400" dirty="0" smtClean="0">
                <a:solidFill>
                  <a:schemeClr val="tx2"/>
                </a:solidFill>
                <a:latin typeface="微软雅黑" panose="020B0503020204020204" pitchFamily="34" charset="-122"/>
                <a:ea typeface="微软雅黑" panose="020B0503020204020204" pitchFamily="34" charset="-122"/>
              </a:rPr>
              <a:t>。</a:t>
            </a:r>
            <a:endParaRPr lang="en-US" altLang="zh-CN" sz="2400" dirty="0" smtClean="0">
              <a:solidFill>
                <a:schemeClr val="tx2"/>
              </a:solidFill>
              <a:latin typeface="微软雅黑" panose="020B0503020204020204" pitchFamily="34" charset="-122"/>
              <a:ea typeface="微软雅黑" panose="020B0503020204020204" pitchFamily="34" charset="-122"/>
            </a:endParaRPr>
          </a:p>
          <a:p>
            <a:pPr algn="just" eaLnBrk="1" hangingPunct="1">
              <a:lnSpc>
                <a:spcPct val="150000"/>
              </a:lnSpc>
              <a:spcBef>
                <a:spcPct val="0"/>
              </a:spcBef>
              <a:buFontTx/>
              <a:buNone/>
              <a:defRPr/>
            </a:pPr>
            <a:r>
              <a:rPr lang="en-US" altLang="zh-CN" sz="2400" dirty="0">
                <a:solidFill>
                  <a:schemeClr val="tx2"/>
                </a:solidFill>
                <a:latin typeface="微软雅黑" panose="020B0503020204020204" pitchFamily="34" charset="-122"/>
                <a:ea typeface="微软雅黑" panose="020B0503020204020204" pitchFamily="34" charset="-122"/>
              </a:rPr>
              <a:t> </a:t>
            </a:r>
            <a:r>
              <a:rPr lang="en-US" altLang="zh-CN" sz="2400" dirty="0" smtClean="0">
                <a:solidFill>
                  <a:schemeClr val="tx2"/>
                </a:solidFill>
                <a:latin typeface="微软雅黑" panose="020B0503020204020204" pitchFamily="34" charset="-122"/>
                <a:ea typeface="微软雅黑" panose="020B0503020204020204" pitchFamily="34" charset="-122"/>
              </a:rPr>
              <a:t>      </a:t>
            </a:r>
            <a:r>
              <a:rPr lang="zh-CN" altLang="en-US" sz="2400" dirty="0" smtClean="0">
                <a:solidFill>
                  <a:schemeClr val="tx2"/>
                </a:solidFill>
                <a:latin typeface="微软雅黑" panose="020B0503020204020204" pitchFamily="34" charset="-122"/>
                <a:ea typeface="微软雅黑" panose="020B0503020204020204" pitchFamily="34" charset="-122"/>
              </a:rPr>
              <a:t>多</a:t>
            </a:r>
            <a:r>
              <a:rPr lang="zh-CN" altLang="en-US" sz="2400" dirty="0">
                <a:solidFill>
                  <a:schemeClr val="tx2"/>
                </a:solidFill>
                <a:latin typeface="微软雅黑" panose="020B0503020204020204" pitchFamily="34" charset="-122"/>
                <a:ea typeface="微软雅黑" panose="020B0503020204020204" pitchFamily="34" charset="-122"/>
              </a:rPr>
              <a:t>见于男性青壮年或患有慢性支气管炎、肺气肿、肺结核者。本病属肺科急症之一，严重者可危及生命，及时处理可治愈。</a:t>
            </a:r>
          </a:p>
        </p:txBody>
      </p:sp>
      <p:grpSp>
        <p:nvGrpSpPr>
          <p:cNvPr id="9" name="组合 8"/>
          <p:cNvGrpSpPr>
            <a:grpSpLocks/>
          </p:cNvGrpSpPr>
          <p:nvPr/>
        </p:nvGrpSpPr>
        <p:grpSpPr bwMode="auto">
          <a:xfrm>
            <a:off x="644525" y="422275"/>
            <a:ext cx="6070600" cy="596900"/>
            <a:chOff x="3278752" y="1777380"/>
            <a:chExt cx="7168380" cy="596424"/>
          </a:xfrm>
        </p:grpSpPr>
        <p:sp>
          <p:nvSpPr>
            <p:cNvPr id="11" name="矩形 10"/>
            <p:cNvSpPr/>
            <p:nvPr/>
          </p:nvSpPr>
          <p:spPr>
            <a:xfrm>
              <a:off x="3278752" y="1777380"/>
              <a:ext cx="751706" cy="596424"/>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1</a:t>
              </a:r>
              <a:endParaRPr lang="zh-CN" altLang="en-US" sz="2800" kern="0" dirty="0">
                <a:solidFill>
                  <a:sysClr val="window" lastClr="FFFFFF"/>
                </a:solidFill>
                <a:latin typeface="Broadway" pitchFamily="82" charset="0"/>
                <a:ea typeface="微软雅黑"/>
              </a:endParaRPr>
            </a:p>
          </p:txBody>
        </p:sp>
        <p:sp>
          <p:nvSpPr>
            <p:cNvPr id="16392" name="TextBox 37"/>
            <p:cNvSpPr txBox="1">
              <a:spLocks noChangeArrowheads="1"/>
            </p:cNvSpPr>
            <p:nvPr/>
          </p:nvSpPr>
          <p:spPr bwMode="auto">
            <a:xfrm>
              <a:off x="4031419" y="1788417"/>
              <a:ext cx="6415713" cy="58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anose="020B0503020204020204" pitchFamily="34" charset="-122"/>
                  <a:ea typeface="微软雅黑" panose="020B0503020204020204" pitchFamily="34" charset="-122"/>
                </a:rPr>
                <a:t>自发性气胸和肺大疱</a:t>
              </a:r>
              <a:endParaRPr lang="en-US" altLang="zh-CN" sz="3200" b="1" dirty="0">
                <a:solidFill>
                  <a:srgbClr val="1F497D"/>
                </a:solidFill>
                <a:latin typeface="微软雅黑" panose="020B0503020204020204" pitchFamily="34" charset="-122"/>
                <a:ea typeface="微软雅黑" panose="020B0503020204020204" pitchFamily="34" charset="-122"/>
              </a:endParaRPr>
            </a:p>
          </p:txBody>
        </p:sp>
      </p:grpSp>
      <p:sp>
        <p:nvSpPr>
          <p:cNvPr id="16389"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 name="直接连接符 5"/>
          <p:cNvSpPr>
            <a:spLocks noChangeShapeType="1"/>
          </p:cNvSpPr>
          <p:nvPr/>
        </p:nvSpPr>
        <p:spPr bwMode="auto">
          <a:xfrm flipV="1">
            <a:off x="644524" y="1031875"/>
            <a:ext cx="468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10" name="图片 9"/>
          <p:cNvPicPr>
            <a:picLocks/>
          </p:cNvPicPr>
          <p:nvPr/>
        </p:nvPicPr>
        <p:blipFill>
          <a:blip r:embed="rId2">
            <a:clrChange>
              <a:clrFrom>
                <a:srgbClr val="FFFFFF"/>
              </a:clrFrom>
              <a:clrTo>
                <a:srgbClr val="FFFFFF">
                  <a:alpha val="0"/>
                </a:srgbClr>
              </a:clrTo>
            </a:clrChange>
          </a:blip>
          <a:srcRect l="2667" r="14166" b="10208"/>
          <a:stretch>
            <a:fillRect/>
          </a:stretch>
        </p:blipFill>
        <p:spPr>
          <a:xfrm>
            <a:off x="7000875" y="1492250"/>
            <a:ext cx="4714875" cy="4288662"/>
          </a:xfrm>
          <a:prstGeom prst="rect">
            <a:avLst/>
          </a:prstGeom>
          <a:noFill/>
          <a:ln>
            <a:noFill/>
          </a:ln>
        </p:spPr>
      </p:pic>
    </p:spTree>
    <p:extLst>
      <p:ext uri="{BB962C8B-B14F-4D97-AF65-F5344CB8AC3E}">
        <p14:creationId xmlns:p14="http://schemas.microsoft.com/office/powerpoint/2010/main" val="337891176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350"/>
                                        <p:tgtEl>
                                          <p:spTgt spid="9"/>
                                        </p:tgtEl>
                                      </p:cBhvr>
                                    </p:animEffect>
                                  </p:childTnLst>
                                </p:cTn>
                              </p:par>
                            </p:childTnLst>
                          </p:cTn>
                        </p:par>
                        <p:par>
                          <p:cTn id="8" fill="hold" nodeType="afterGroup">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886451" y="1860198"/>
            <a:ext cx="451485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defRPr/>
            </a:pPr>
            <a:r>
              <a:rPr lang="zh-CN" altLang="en-US" sz="2400" b="1" dirty="0">
                <a:solidFill>
                  <a:schemeClr val="tx2"/>
                </a:solidFill>
                <a:latin typeface="微软雅黑" panose="020B0503020204020204" pitchFamily="34" charset="-122"/>
                <a:ea typeface="微软雅黑" panose="020B0503020204020204" pitchFamily="34" charset="-122"/>
              </a:rPr>
              <a:t>手术指征</a:t>
            </a:r>
          </a:p>
          <a:p>
            <a:pPr marL="342900" indent="-342900" algn="just" eaLnBrk="1" hangingPunct="1">
              <a:lnSpc>
                <a:spcPct val="150000"/>
              </a:lnSpc>
              <a:spcBef>
                <a:spcPct val="0"/>
              </a:spcBef>
              <a:buFont typeface="Wingdings" panose="05000000000000000000" pitchFamily="2" charset="2"/>
              <a:buChar char="Ø"/>
              <a:defRPr/>
            </a:pPr>
            <a:r>
              <a:rPr lang="zh-CN" altLang="en-US" sz="2400" dirty="0">
                <a:solidFill>
                  <a:schemeClr val="tx2"/>
                </a:solidFill>
                <a:latin typeface="微软雅黑" panose="020B0503020204020204" pitchFamily="34" charset="-122"/>
                <a:ea typeface="微软雅黑" panose="020B0503020204020204" pitchFamily="34" charset="-122"/>
              </a:rPr>
              <a:t>持续肺漏气</a:t>
            </a:r>
            <a:r>
              <a:rPr lang="en-US" altLang="zh-CN" sz="2400" dirty="0">
                <a:solidFill>
                  <a:schemeClr val="tx2"/>
                </a:solidFill>
                <a:latin typeface="微软雅黑" panose="020B0503020204020204" pitchFamily="34" charset="-122"/>
                <a:ea typeface="微软雅黑" panose="020B0503020204020204" pitchFamily="34" charset="-122"/>
              </a:rPr>
              <a:t>7</a:t>
            </a:r>
            <a:r>
              <a:rPr lang="zh-CN" altLang="en-US" sz="2400" dirty="0">
                <a:solidFill>
                  <a:schemeClr val="tx2"/>
                </a:solidFill>
                <a:latin typeface="微软雅黑" panose="020B0503020204020204" pitchFamily="34" charset="-122"/>
                <a:ea typeface="微软雅黑" panose="020B0503020204020204" pitchFamily="34" charset="-122"/>
              </a:rPr>
              <a:t>天缩短为</a:t>
            </a:r>
            <a:r>
              <a:rPr lang="en-US" altLang="zh-CN" sz="2400" dirty="0">
                <a:solidFill>
                  <a:schemeClr val="tx2"/>
                </a:solidFill>
                <a:latin typeface="微软雅黑" panose="020B0503020204020204" pitchFamily="34" charset="-122"/>
                <a:ea typeface="微软雅黑" panose="020B0503020204020204" pitchFamily="34" charset="-122"/>
              </a:rPr>
              <a:t>2-3</a:t>
            </a:r>
            <a:r>
              <a:rPr lang="zh-CN" altLang="en-US" sz="2400" dirty="0">
                <a:solidFill>
                  <a:schemeClr val="tx2"/>
                </a:solidFill>
                <a:latin typeface="微软雅黑" panose="020B0503020204020204" pitchFamily="34" charset="-122"/>
                <a:ea typeface="微软雅黑" panose="020B0503020204020204" pitchFamily="34" charset="-122"/>
              </a:rPr>
              <a:t>天</a:t>
            </a:r>
          </a:p>
          <a:p>
            <a:pPr marL="342900" indent="-342900" algn="just" eaLnBrk="1" hangingPunct="1">
              <a:lnSpc>
                <a:spcPct val="150000"/>
              </a:lnSpc>
              <a:spcBef>
                <a:spcPct val="0"/>
              </a:spcBef>
              <a:buFont typeface="Wingdings" panose="05000000000000000000" pitchFamily="2" charset="2"/>
              <a:buChar char="Ø"/>
              <a:defRPr/>
            </a:pPr>
            <a:r>
              <a:rPr lang="zh-CN" altLang="en-US" sz="2400" dirty="0">
                <a:solidFill>
                  <a:schemeClr val="tx2"/>
                </a:solidFill>
                <a:latin typeface="微软雅黑" panose="020B0503020204020204" pitchFamily="34" charset="-122"/>
                <a:ea typeface="微软雅黑" panose="020B0503020204020204" pitchFamily="34" charset="-122"/>
              </a:rPr>
              <a:t>经保守治疗肺不能复张者</a:t>
            </a:r>
          </a:p>
          <a:p>
            <a:pPr marL="342900" indent="-342900" algn="just" eaLnBrk="1" hangingPunct="1">
              <a:lnSpc>
                <a:spcPct val="150000"/>
              </a:lnSpc>
              <a:spcBef>
                <a:spcPct val="0"/>
              </a:spcBef>
              <a:buFont typeface="Wingdings" panose="05000000000000000000" pitchFamily="2" charset="2"/>
              <a:buChar char="Ø"/>
              <a:defRPr/>
            </a:pPr>
            <a:r>
              <a:rPr lang="zh-CN" altLang="en-US" sz="2400" dirty="0">
                <a:solidFill>
                  <a:schemeClr val="tx2"/>
                </a:solidFill>
                <a:latin typeface="微软雅黑" panose="020B0503020204020204" pitchFamily="34" charset="-122"/>
                <a:ea typeface="微软雅黑" panose="020B0503020204020204" pitchFamily="34" charset="-122"/>
              </a:rPr>
              <a:t>伴血胸且血流动力学不稳</a:t>
            </a:r>
          </a:p>
          <a:p>
            <a:pPr marL="342900" indent="-342900" algn="just" eaLnBrk="1" hangingPunct="1">
              <a:lnSpc>
                <a:spcPct val="150000"/>
              </a:lnSpc>
              <a:spcBef>
                <a:spcPct val="0"/>
              </a:spcBef>
              <a:buFont typeface="Wingdings" panose="05000000000000000000" pitchFamily="2" charset="2"/>
              <a:buChar char="Ø"/>
              <a:defRPr/>
            </a:pPr>
            <a:r>
              <a:rPr lang="zh-CN" altLang="en-US" sz="2400" dirty="0">
                <a:solidFill>
                  <a:schemeClr val="tx2"/>
                </a:solidFill>
                <a:latin typeface="微软雅黑" panose="020B0503020204020204" pitchFamily="34" charset="-122"/>
                <a:ea typeface="微软雅黑" panose="020B0503020204020204" pitchFamily="34" charset="-122"/>
              </a:rPr>
              <a:t>同期双侧自发性气胸</a:t>
            </a:r>
          </a:p>
          <a:p>
            <a:pPr marL="342900" indent="-342900" algn="just" eaLnBrk="1" hangingPunct="1">
              <a:lnSpc>
                <a:spcPct val="150000"/>
              </a:lnSpc>
              <a:spcBef>
                <a:spcPct val="0"/>
              </a:spcBef>
              <a:buFont typeface="Wingdings" panose="05000000000000000000" pitchFamily="2" charset="2"/>
              <a:buChar char="Ø"/>
              <a:defRPr/>
            </a:pPr>
            <a:r>
              <a:rPr lang="zh-CN" altLang="en-US" sz="2400" dirty="0">
                <a:solidFill>
                  <a:schemeClr val="tx2"/>
                </a:solidFill>
                <a:latin typeface="微软雅黑" panose="020B0503020204020204" pitchFamily="34" charset="-122"/>
                <a:ea typeface="微软雅黑" panose="020B0503020204020204" pitchFamily="34" charset="-122"/>
              </a:rPr>
              <a:t>复发性</a:t>
            </a:r>
            <a:r>
              <a:rPr lang="zh-CN" altLang="en-US" sz="2400" dirty="0" smtClean="0">
                <a:solidFill>
                  <a:schemeClr val="tx2"/>
                </a:solidFill>
                <a:latin typeface="微软雅黑" panose="020B0503020204020204" pitchFamily="34" charset="-122"/>
                <a:ea typeface="微软雅黑" panose="020B0503020204020204" pitchFamily="34" charset="-122"/>
              </a:rPr>
              <a:t>气胸</a:t>
            </a:r>
            <a:endParaRPr lang="zh-CN" altLang="en-US" sz="2400" dirty="0">
              <a:solidFill>
                <a:schemeClr val="tx2"/>
              </a:solidFill>
              <a:latin typeface="微软雅黑" panose="020B0503020204020204" pitchFamily="34" charset="-122"/>
              <a:ea typeface="微软雅黑" panose="020B0503020204020204" pitchFamily="34" charset="-122"/>
            </a:endParaRPr>
          </a:p>
        </p:txBody>
      </p:sp>
      <p:grpSp>
        <p:nvGrpSpPr>
          <p:cNvPr id="9" name="组合 8"/>
          <p:cNvGrpSpPr>
            <a:grpSpLocks/>
          </p:cNvGrpSpPr>
          <p:nvPr/>
        </p:nvGrpSpPr>
        <p:grpSpPr bwMode="auto">
          <a:xfrm>
            <a:off x="644525" y="422275"/>
            <a:ext cx="6070600" cy="596900"/>
            <a:chOff x="3278752" y="1777380"/>
            <a:chExt cx="7168380" cy="596424"/>
          </a:xfrm>
        </p:grpSpPr>
        <p:sp>
          <p:nvSpPr>
            <p:cNvPr id="11" name="矩形 10"/>
            <p:cNvSpPr/>
            <p:nvPr/>
          </p:nvSpPr>
          <p:spPr>
            <a:xfrm>
              <a:off x="3278752" y="1777380"/>
              <a:ext cx="751706" cy="596424"/>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1</a:t>
              </a:r>
              <a:endParaRPr lang="zh-CN" altLang="en-US" sz="2800" kern="0" dirty="0">
                <a:solidFill>
                  <a:sysClr val="window" lastClr="FFFFFF"/>
                </a:solidFill>
                <a:latin typeface="Broadway" pitchFamily="82" charset="0"/>
                <a:ea typeface="微软雅黑"/>
              </a:endParaRPr>
            </a:p>
          </p:txBody>
        </p:sp>
        <p:sp>
          <p:nvSpPr>
            <p:cNvPr id="16392" name="TextBox 37"/>
            <p:cNvSpPr txBox="1">
              <a:spLocks noChangeArrowheads="1"/>
            </p:cNvSpPr>
            <p:nvPr/>
          </p:nvSpPr>
          <p:spPr bwMode="auto">
            <a:xfrm>
              <a:off x="4031419" y="1788417"/>
              <a:ext cx="6415713" cy="58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anose="020B0503020204020204" pitchFamily="34" charset="-122"/>
                  <a:ea typeface="微软雅黑" panose="020B0503020204020204" pitchFamily="34" charset="-122"/>
                </a:rPr>
                <a:t>自发性气胸和肺大疱</a:t>
              </a:r>
              <a:endParaRPr lang="en-US" altLang="zh-CN" sz="3200" b="1" dirty="0">
                <a:solidFill>
                  <a:srgbClr val="1F497D"/>
                </a:solidFill>
                <a:latin typeface="微软雅黑" panose="020B0503020204020204" pitchFamily="34" charset="-122"/>
                <a:ea typeface="微软雅黑" panose="020B0503020204020204" pitchFamily="34" charset="-122"/>
              </a:endParaRPr>
            </a:p>
          </p:txBody>
        </p:sp>
      </p:grpSp>
      <p:sp>
        <p:nvSpPr>
          <p:cNvPr id="16389"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 name="直接连接符 5"/>
          <p:cNvSpPr>
            <a:spLocks noChangeShapeType="1"/>
          </p:cNvSpPr>
          <p:nvPr/>
        </p:nvSpPr>
        <p:spPr bwMode="auto">
          <a:xfrm flipV="1">
            <a:off x="644524" y="1031875"/>
            <a:ext cx="468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2907" t="-1163" r="23345" b="1163"/>
          <a:stretch/>
        </p:blipFill>
        <p:spPr>
          <a:xfrm>
            <a:off x="705647" y="2148339"/>
            <a:ext cx="4557753" cy="32751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9125824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2326889" y="1427222"/>
            <a:ext cx="3343274"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defRPr/>
            </a:pPr>
            <a:r>
              <a:rPr lang="zh-CN" altLang="en-US" sz="2400" b="1" dirty="0">
                <a:solidFill>
                  <a:schemeClr val="tx2"/>
                </a:solidFill>
                <a:latin typeface="微软雅黑" panose="020B0503020204020204" pitchFamily="34" charset="-122"/>
                <a:ea typeface="微软雅黑" panose="020B0503020204020204" pitchFamily="34" charset="-122"/>
              </a:rPr>
              <a:t>步骤</a:t>
            </a:r>
          </a:p>
          <a:p>
            <a:pPr marL="457200" indent="-457200" algn="just" eaLnBrk="1" hangingPunct="1">
              <a:lnSpc>
                <a:spcPct val="150000"/>
              </a:lnSpc>
              <a:spcBef>
                <a:spcPct val="0"/>
              </a:spcBef>
              <a:buFont typeface="+mj-ea"/>
              <a:buAutoNum type="circleNumDbPlain"/>
              <a:defRPr/>
            </a:pPr>
            <a:r>
              <a:rPr lang="zh-CN" altLang="en-US" sz="2400" dirty="0">
                <a:solidFill>
                  <a:schemeClr val="tx2"/>
                </a:solidFill>
                <a:latin typeface="微软雅黑" panose="020B0503020204020204" pitchFamily="34" charset="-122"/>
                <a:ea typeface="微软雅黑" panose="020B0503020204020204" pitchFamily="34" charset="-122"/>
              </a:rPr>
              <a:t>建立腔镜孔</a:t>
            </a:r>
          </a:p>
          <a:p>
            <a:pPr marL="457200" indent="-457200" algn="just" eaLnBrk="1" hangingPunct="1">
              <a:lnSpc>
                <a:spcPct val="150000"/>
              </a:lnSpc>
              <a:spcBef>
                <a:spcPct val="0"/>
              </a:spcBef>
              <a:buFont typeface="+mj-ea"/>
              <a:buAutoNum type="circleNumDbPlain"/>
              <a:defRPr/>
            </a:pPr>
            <a:r>
              <a:rPr lang="zh-CN" altLang="en-US" sz="2400" dirty="0">
                <a:solidFill>
                  <a:schemeClr val="tx2"/>
                </a:solidFill>
                <a:latin typeface="微软雅黑" panose="020B0503020204020204" pitchFamily="34" charset="-122"/>
                <a:ea typeface="微软雅黑" panose="020B0503020204020204" pitchFamily="34" charset="-122"/>
              </a:rPr>
              <a:t>探查</a:t>
            </a:r>
          </a:p>
          <a:p>
            <a:pPr marL="457200" indent="-457200" algn="just" eaLnBrk="1" hangingPunct="1">
              <a:lnSpc>
                <a:spcPct val="150000"/>
              </a:lnSpc>
              <a:spcBef>
                <a:spcPct val="0"/>
              </a:spcBef>
              <a:buFont typeface="+mj-ea"/>
              <a:buAutoNum type="circleNumDbPlain"/>
              <a:defRPr/>
            </a:pPr>
            <a:r>
              <a:rPr lang="zh-CN" altLang="en-US" sz="2400" dirty="0">
                <a:solidFill>
                  <a:schemeClr val="tx2"/>
                </a:solidFill>
                <a:latin typeface="微软雅黑" panose="020B0503020204020204" pitchFamily="34" charset="-122"/>
                <a:ea typeface="微软雅黑" panose="020B0503020204020204" pitchFamily="34" charset="-122"/>
              </a:rPr>
              <a:t>肺大疱切除或结扎</a:t>
            </a:r>
          </a:p>
          <a:p>
            <a:pPr marL="457200" indent="-457200" algn="just" eaLnBrk="1" hangingPunct="1">
              <a:lnSpc>
                <a:spcPct val="150000"/>
              </a:lnSpc>
              <a:spcBef>
                <a:spcPct val="0"/>
              </a:spcBef>
              <a:buFont typeface="+mj-ea"/>
              <a:buAutoNum type="circleNumDbPlain"/>
              <a:defRPr/>
            </a:pPr>
            <a:r>
              <a:rPr lang="zh-CN" altLang="en-US" sz="2400" dirty="0">
                <a:solidFill>
                  <a:schemeClr val="tx2"/>
                </a:solidFill>
                <a:latin typeface="微软雅黑" panose="020B0503020204020204" pitchFamily="34" charset="-122"/>
                <a:ea typeface="微软雅黑" panose="020B0503020204020204" pitchFamily="34" charset="-122"/>
              </a:rPr>
              <a:t>试水鼓肺</a:t>
            </a:r>
          </a:p>
          <a:p>
            <a:pPr marL="457200" indent="-457200" algn="just" eaLnBrk="1" hangingPunct="1">
              <a:lnSpc>
                <a:spcPct val="150000"/>
              </a:lnSpc>
              <a:spcBef>
                <a:spcPct val="0"/>
              </a:spcBef>
              <a:buFont typeface="+mj-ea"/>
              <a:buAutoNum type="circleNumDbPlain"/>
              <a:defRPr/>
            </a:pPr>
            <a:r>
              <a:rPr lang="zh-CN" altLang="en-US" sz="2400" dirty="0">
                <a:solidFill>
                  <a:schemeClr val="tx2"/>
                </a:solidFill>
                <a:latin typeface="微软雅黑" panose="020B0503020204020204" pitchFamily="34" charset="-122"/>
                <a:ea typeface="微软雅黑" panose="020B0503020204020204" pitchFamily="34" charset="-122"/>
              </a:rPr>
              <a:t>胸膜固定</a:t>
            </a:r>
          </a:p>
          <a:p>
            <a:pPr marL="457200" indent="-457200" algn="just" eaLnBrk="1" hangingPunct="1">
              <a:lnSpc>
                <a:spcPct val="150000"/>
              </a:lnSpc>
              <a:spcBef>
                <a:spcPct val="0"/>
              </a:spcBef>
              <a:buFont typeface="+mj-ea"/>
              <a:buAutoNum type="circleNumDbPlain"/>
              <a:defRPr/>
            </a:pPr>
            <a:r>
              <a:rPr lang="zh-CN" altLang="en-US" sz="2400" dirty="0">
                <a:solidFill>
                  <a:schemeClr val="tx2"/>
                </a:solidFill>
                <a:latin typeface="微软雅黑" panose="020B0503020204020204" pitchFamily="34" charset="-122"/>
                <a:ea typeface="微软雅黑" panose="020B0503020204020204" pitchFamily="34" charset="-122"/>
              </a:rPr>
              <a:t>喷洒高渗葡萄糖</a:t>
            </a:r>
          </a:p>
          <a:p>
            <a:pPr marL="457200" indent="-457200" algn="just" eaLnBrk="1" hangingPunct="1">
              <a:lnSpc>
                <a:spcPct val="150000"/>
              </a:lnSpc>
              <a:spcBef>
                <a:spcPct val="0"/>
              </a:spcBef>
              <a:buFont typeface="+mj-ea"/>
              <a:buAutoNum type="circleNumDbPlain"/>
              <a:defRPr/>
            </a:pPr>
            <a:r>
              <a:rPr lang="zh-CN" altLang="en-US" sz="2400" dirty="0">
                <a:solidFill>
                  <a:schemeClr val="tx2"/>
                </a:solidFill>
                <a:latin typeface="微软雅黑" panose="020B0503020204020204" pitchFamily="34" charset="-122"/>
                <a:ea typeface="微软雅黑" panose="020B0503020204020204" pitchFamily="34" charset="-122"/>
              </a:rPr>
              <a:t>置管关</a:t>
            </a:r>
            <a:r>
              <a:rPr lang="zh-CN" altLang="en-US" sz="2400" dirty="0" smtClean="0">
                <a:solidFill>
                  <a:schemeClr val="tx2"/>
                </a:solidFill>
                <a:latin typeface="微软雅黑" panose="020B0503020204020204" pitchFamily="34" charset="-122"/>
                <a:ea typeface="微软雅黑" panose="020B0503020204020204" pitchFamily="34" charset="-122"/>
              </a:rPr>
              <a:t>胸</a:t>
            </a:r>
            <a:endParaRPr lang="zh-CN" altLang="en-US" sz="2400" dirty="0">
              <a:solidFill>
                <a:schemeClr val="tx2"/>
              </a:solidFill>
              <a:latin typeface="微软雅黑" panose="020B0503020204020204" pitchFamily="34" charset="-122"/>
              <a:ea typeface="微软雅黑" panose="020B0503020204020204" pitchFamily="34" charset="-122"/>
            </a:endParaRPr>
          </a:p>
        </p:txBody>
      </p:sp>
      <p:grpSp>
        <p:nvGrpSpPr>
          <p:cNvPr id="9" name="组合 8"/>
          <p:cNvGrpSpPr>
            <a:grpSpLocks/>
          </p:cNvGrpSpPr>
          <p:nvPr/>
        </p:nvGrpSpPr>
        <p:grpSpPr bwMode="auto">
          <a:xfrm>
            <a:off x="644525" y="422275"/>
            <a:ext cx="6070600" cy="596900"/>
            <a:chOff x="3278752" y="1777380"/>
            <a:chExt cx="7168380" cy="596424"/>
          </a:xfrm>
        </p:grpSpPr>
        <p:sp>
          <p:nvSpPr>
            <p:cNvPr id="11" name="矩形 10"/>
            <p:cNvSpPr/>
            <p:nvPr/>
          </p:nvSpPr>
          <p:spPr>
            <a:xfrm>
              <a:off x="3278752" y="1777380"/>
              <a:ext cx="751706" cy="596424"/>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1</a:t>
              </a:r>
              <a:endParaRPr lang="zh-CN" altLang="en-US" sz="2800" kern="0" dirty="0">
                <a:solidFill>
                  <a:sysClr val="window" lastClr="FFFFFF"/>
                </a:solidFill>
                <a:latin typeface="Broadway" pitchFamily="82" charset="0"/>
                <a:ea typeface="微软雅黑"/>
              </a:endParaRPr>
            </a:p>
          </p:txBody>
        </p:sp>
        <p:sp>
          <p:nvSpPr>
            <p:cNvPr id="16392" name="TextBox 37"/>
            <p:cNvSpPr txBox="1">
              <a:spLocks noChangeArrowheads="1"/>
            </p:cNvSpPr>
            <p:nvPr/>
          </p:nvSpPr>
          <p:spPr bwMode="auto">
            <a:xfrm>
              <a:off x="4031419" y="1788417"/>
              <a:ext cx="6415713" cy="58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anose="020B0503020204020204" pitchFamily="34" charset="-122"/>
                  <a:ea typeface="微软雅黑" panose="020B0503020204020204" pitchFamily="34" charset="-122"/>
                </a:rPr>
                <a:t>自发性气胸和肺大疱</a:t>
              </a:r>
              <a:endParaRPr lang="en-US" altLang="zh-CN" sz="3200" b="1" dirty="0">
                <a:solidFill>
                  <a:srgbClr val="1F497D"/>
                </a:solidFill>
                <a:latin typeface="微软雅黑" panose="020B0503020204020204" pitchFamily="34" charset="-122"/>
                <a:ea typeface="微软雅黑" panose="020B0503020204020204" pitchFamily="34" charset="-122"/>
              </a:endParaRPr>
            </a:p>
          </p:txBody>
        </p:sp>
      </p:grpSp>
      <p:sp>
        <p:nvSpPr>
          <p:cNvPr id="16389"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 name="直接连接符 5"/>
          <p:cNvSpPr>
            <a:spLocks noChangeShapeType="1"/>
          </p:cNvSpPr>
          <p:nvPr/>
        </p:nvSpPr>
        <p:spPr bwMode="auto">
          <a:xfrm flipV="1">
            <a:off x="644524" y="1031875"/>
            <a:ext cx="468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10" name="图片 9"/>
          <p:cNvPicPr>
            <a:picLocks/>
          </p:cNvPicPr>
          <p:nvPr/>
        </p:nvPicPr>
        <p:blipFill>
          <a:blip r:embed="rId2"/>
          <a:srcRect/>
          <a:stretch>
            <a:fillRect/>
          </a:stretch>
        </p:blipFill>
        <p:spPr>
          <a:xfrm>
            <a:off x="6230937" y="2268538"/>
            <a:ext cx="4105275" cy="30654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98993152"/>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8191499" y="2241268"/>
            <a:ext cx="324564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defRPr/>
            </a:pPr>
            <a:r>
              <a:rPr lang="zh-CN" altLang="en-US" sz="2400" dirty="0" smtClean="0">
                <a:solidFill>
                  <a:schemeClr val="tx2"/>
                </a:solidFill>
                <a:latin typeface="微软雅黑" panose="020B0503020204020204" pitchFamily="34" charset="-122"/>
                <a:ea typeface="微软雅黑" panose="020B0503020204020204" pitchFamily="34" charset="-122"/>
              </a:rPr>
              <a:t>       术</a:t>
            </a:r>
            <a:r>
              <a:rPr lang="zh-CN" altLang="en-US" sz="2400" dirty="0">
                <a:solidFill>
                  <a:schemeClr val="tx2"/>
                </a:solidFill>
                <a:latin typeface="微软雅黑" panose="020B0503020204020204" pitchFamily="34" charset="-122"/>
                <a:ea typeface="微软雅黑" panose="020B0503020204020204" pitchFamily="34" charset="-122"/>
              </a:rPr>
              <a:t>后</a:t>
            </a:r>
            <a:r>
              <a:rPr lang="zh-CN" altLang="en-US" sz="2400" dirty="0" smtClean="0">
                <a:solidFill>
                  <a:schemeClr val="tx2"/>
                </a:solidFill>
                <a:latin typeface="微软雅黑" panose="020B0503020204020204" pitchFamily="34" charset="-122"/>
                <a:ea typeface="微软雅黑" panose="020B0503020204020204" pitchFamily="34" charset="-122"/>
              </a:rPr>
              <a:t>第一天拍胸片，</a:t>
            </a:r>
            <a:r>
              <a:rPr lang="zh-CN" altLang="en-US" sz="2400" dirty="0">
                <a:solidFill>
                  <a:schemeClr val="tx2"/>
                </a:solidFill>
                <a:latin typeface="微软雅黑" panose="020B0503020204020204" pitchFamily="34" charset="-122"/>
                <a:ea typeface="微软雅黑" panose="020B0503020204020204" pitchFamily="34" charset="-122"/>
              </a:rPr>
              <a:t>若肺复张好，就可拔管，术后</a:t>
            </a:r>
            <a:r>
              <a:rPr lang="en-US" altLang="zh-CN" sz="2400" dirty="0">
                <a:solidFill>
                  <a:schemeClr val="tx2"/>
                </a:solidFill>
                <a:latin typeface="微软雅黑" panose="020B0503020204020204" pitchFamily="34" charset="-122"/>
                <a:ea typeface="微软雅黑" panose="020B0503020204020204" pitchFamily="34" charset="-122"/>
              </a:rPr>
              <a:t>3</a:t>
            </a:r>
            <a:r>
              <a:rPr lang="zh-CN" altLang="en-US" sz="2400" dirty="0">
                <a:solidFill>
                  <a:schemeClr val="tx2"/>
                </a:solidFill>
                <a:latin typeface="微软雅黑" panose="020B0503020204020204" pitchFamily="34" charset="-122"/>
                <a:ea typeface="微软雅黑" panose="020B0503020204020204" pitchFamily="34" charset="-122"/>
              </a:rPr>
              <a:t>天就可出院，常规开胸至少</a:t>
            </a:r>
            <a:r>
              <a:rPr lang="zh-CN" altLang="en-US" sz="2400" dirty="0" smtClean="0">
                <a:solidFill>
                  <a:schemeClr val="tx2"/>
                </a:solidFill>
                <a:latin typeface="微软雅黑" panose="020B0503020204020204" pitchFamily="34" charset="-122"/>
                <a:ea typeface="微软雅黑" panose="020B0503020204020204" pitchFamily="34" charset="-122"/>
              </a:rPr>
              <a:t>一周。</a:t>
            </a:r>
            <a:endParaRPr lang="zh-CN" altLang="en-US" sz="2400" dirty="0">
              <a:solidFill>
                <a:schemeClr val="tx2"/>
              </a:solidFill>
              <a:latin typeface="微软雅黑" panose="020B0503020204020204" pitchFamily="34" charset="-122"/>
              <a:ea typeface="微软雅黑" panose="020B0503020204020204" pitchFamily="34" charset="-122"/>
            </a:endParaRPr>
          </a:p>
        </p:txBody>
      </p:sp>
      <p:grpSp>
        <p:nvGrpSpPr>
          <p:cNvPr id="9" name="组合 8"/>
          <p:cNvGrpSpPr>
            <a:grpSpLocks/>
          </p:cNvGrpSpPr>
          <p:nvPr/>
        </p:nvGrpSpPr>
        <p:grpSpPr bwMode="auto">
          <a:xfrm>
            <a:off x="644525" y="422275"/>
            <a:ext cx="6070600" cy="596900"/>
            <a:chOff x="3278752" y="1777380"/>
            <a:chExt cx="7168380" cy="596424"/>
          </a:xfrm>
        </p:grpSpPr>
        <p:sp>
          <p:nvSpPr>
            <p:cNvPr id="11" name="矩形 10"/>
            <p:cNvSpPr/>
            <p:nvPr/>
          </p:nvSpPr>
          <p:spPr>
            <a:xfrm>
              <a:off x="3278752" y="1777380"/>
              <a:ext cx="751706" cy="596424"/>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1</a:t>
              </a:r>
              <a:endParaRPr lang="zh-CN" altLang="en-US" sz="2800" kern="0" dirty="0">
                <a:solidFill>
                  <a:sysClr val="window" lastClr="FFFFFF"/>
                </a:solidFill>
                <a:latin typeface="Broadway" pitchFamily="82" charset="0"/>
                <a:ea typeface="微软雅黑"/>
              </a:endParaRPr>
            </a:p>
          </p:txBody>
        </p:sp>
        <p:sp>
          <p:nvSpPr>
            <p:cNvPr id="16392" name="TextBox 37"/>
            <p:cNvSpPr txBox="1">
              <a:spLocks noChangeArrowheads="1"/>
            </p:cNvSpPr>
            <p:nvPr/>
          </p:nvSpPr>
          <p:spPr bwMode="auto">
            <a:xfrm>
              <a:off x="4031419" y="1788417"/>
              <a:ext cx="6415713" cy="58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anose="020B0503020204020204" pitchFamily="34" charset="-122"/>
                  <a:ea typeface="微软雅黑" panose="020B0503020204020204" pitchFamily="34" charset="-122"/>
                </a:rPr>
                <a:t>自发性气胸和肺大疱</a:t>
              </a:r>
              <a:endParaRPr lang="en-US" altLang="zh-CN" sz="3200" b="1" dirty="0">
                <a:solidFill>
                  <a:srgbClr val="1F497D"/>
                </a:solidFill>
                <a:latin typeface="微软雅黑" panose="020B0503020204020204" pitchFamily="34" charset="-122"/>
                <a:ea typeface="微软雅黑" panose="020B0503020204020204" pitchFamily="34" charset="-122"/>
              </a:endParaRPr>
            </a:p>
          </p:txBody>
        </p:sp>
      </p:grpSp>
      <p:sp>
        <p:nvSpPr>
          <p:cNvPr id="16389"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 name="直接连接符 5"/>
          <p:cNvSpPr>
            <a:spLocks noChangeShapeType="1"/>
          </p:cNvSpPr>
          <p:nvPr/>
        </p:nvSpPr>
        <p:spPr bwMode="auto">
          <a:xfrm flipV="1">
            <a:off x="644524" y="1031875"/>
            <a:ext cx="468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grpSp>
        <p:nvGrpSpPr>
          <p:cNvPr id="2" name="组合 1"/>
          <p:cNvGrpSpPr/>
          <p:nvPr/>
        </p:nvGrpSpPr>
        <p:grpSpPr>
          <a:xfrm>
            <a:off x="424656" y="1934136"/>
            <a:ext cx="3454400" cy="3744912"/>
            <a:chOff x="424656" y="1934136"/>
            <a:chExt cx="3454400" cy="3744912"/>
          </a:xfrm>
        </p:grpSpPr>
        <p:pic>
          <p:nvPicPr>
            <p:cNvPr id="12" name="图片 11"/>
            <p:cNvPicPr>
              <a:picLocks/>
            </p:cNvPicPr>
            <p:nvPr/>
          </p:nvPicPr>
          <p:blipFill>
            <a:blip r:embed="rId2"/>
            <a:srcRect l="2539" r="46832" b="12207"/>
            <a:stretch>
              <a:fillRect/>
            </a:stretch>
          </p:blipFill>
          <p:spPr>
            <a:xfrm>
              <a:off x="999331" y="1934136"/>
              <a:ext cx="2879725" cy="37449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15" name="矩形 14"/>
            <p:cNvSpPr/>
            <p:nvPr/>
          </p:nvSpPr>
          <p:spPr>
            <a:xfrm>
              <a:off x="424656" y="3395430"/>
              <a:ext cx="579005" cy="830997"/>
            </a:xfrm>
            <a:prstGeom prst="rect">
              <a:avLst/>
            </a:prstGeom>
            <a:noFill/>
            <a:ln>
              <a:noFill/>
            </a:ln>
          </p:spPr>
          <p:txBody>
            <a:bodyPr wrap="none" lIns="91440" tIns="45720" rIns="91440" bIns="45720">
              <a:spAutoFit/>
            </a:bodyPr>
            <a:lstStyle>
              <a:lvl1pPr marL="0" indent="0" algn="l" rtl="0" fontAlgn="base" latinLnBrk="1">
                <a:lnSpc>
                  <a:spcPct val="100000"/>
                </a:lnSpc>
                <a:spcBef>
                  <a:spcPct val="0"/>
                </a:spcBef>
                <a:spcAft>
                  <a:spcPct val="0"/>
                </a:spcAft>
                <a:buFontTx/>
                <a:buNone/>
                <a:defRPr sz="2800" b="0" i="0" baseline="0">
                  <a:solidFill>
                    <a:schemeClr val="dk1"/>
                  </a:solidFill>
                  <a:latin typeface="Arial" charset="0"/>
                  <a:sym typeface="Arial" charset="0"/>
                </a:defRPr>
              </a:lvl1pPr>
              <a:lvl2pPr marL="457200" indent="0" algn="l" rtl="0" fontAlgn="base" latinLnBrk="1">
                <a:lnSpc>
                  <a:spcPct val="100000"/>
                </a:lnSpc>
                <a:spcBef>
                  <a:spcPct val="0"/>
                </a:spcBef>
                <a:spcAft>
                  <a:spcPct val="0"/>
                </a:spcAft>
                <a:buFontTx/>
                <a:buNone/>
                <a:defRPr sz="2800" b="0" i="0" baseline="0">
                  <a:solidFill>
                    <a:schemeClr val="dk1"/>
                  </a:solidFill>
                  <a:latin typeface="Arial" charset="0"/>
                  <a:sym typeface="Arial" charset="0"/>
                </a:defRPr>
              </a:lvl2pPr>
              <a:lvl3pPr marL="914400" indent="0" algn="l" rtl="0" fontAlgn="base" latinLnBrk="1">
                <a:lnSpc>
                  <a:spcPct val="100000"/>
                </a:lnSpc>
                <a:spcBef>
                  <a:spcPct val="0"/>
                </a:spcBef>
                <a:spcAft>
                  <a:spcPct val="0"/>
                </a:spcAft>
                <a:buFontTx/>
                <a:buNone/>
                <a:defRPr sz="2800" b="0" i="0" baseline="0">
                  <a:solidFill>
                    <a:schemeClr val="dk1"/>
                  </a:solidFill>
                  <a:latin typeface="Arial" charset="0"/>
                  <a:sym typeface="Arial" charset="0"/>
                </a:defRPr>
              </a:lvl3pPr>
              <a:lvl4pPr marL="1371600" indent="0" algn="l" rtl="0" fontAlgn="base" latinLnBrk="1">
                <a:lnSpc>
                  <a:spcPct val="100000"/>
                </a:lnSpc>
                <a:spcBef>
                  <a:spcPct val="0"/>
                </a:spcBef>
                <a:spcAft>
                  <a:spcPct val="0"/>
                </a:spcAft>
                <a:buFontTx/>
                <a:buNone/>
                <a:defRPr sz="2800" b="0" i="0" baseline="0">
                  <a:solidFill>
                    <a:schemeClr val="dk1"/>
                  </a:solidFill>
                  <a:latin typeface="Arial" charset="0"/>
                  <a:sym typeface="Arial" charset="0"/>
                </a:defRPr>
              </a:lvl4pPr>
              <a:lvl5pPr marL="1828800" indent="0" algn="l" rtl="0" fontAlgn="base" latinLnBrk="1">
                <a:lnSpc>
                  <a:spcPct val="100000"/>
                </a:lnSpc>
                <a:spcBef>
                  <a:spcPct val="0"/>
                </a:spcBef>
                <a:spcAft>
                  <a:spcPct val="0"/>
                </a:spcAft>
                <a:buFontTx/>
                <a:buNone/>
                <a:defRPr sz="2800" b="0" i="0" baseline="0">
                  <a:solidFill>
                    <a:schemeClr val="dk1"/>
                  </a:solidFill>
                  <a:latin typeface="Arial" charset="0"/>
                  <a:sym typeface="Arial" charset="0"/>
                </a:defRPr>
              </a:lvl5pPr>
            </a:lstStyle>
            <a:p>
              <a:pPr lvl="0" eaLnBrk="1" latinLnBrk="1" hangingPunct="1"/>
              <a:r>
                <a:rPr lang="zh-CN" altLang="en-US" sz="2400" b="1" dirty="0">
                  <a:solidFill>
                    <a:srgbClr val="44546A"/>
                  </a:solidFill>
                  <a:latin typeface="微软雅黑" panose="020B0503020204020204" pitchFamily="34" charset="-122"/>
                  <a:ea typeface="微软雅黑" panose="020B0503020204020204" pitchFamily="34" charset="-122"/>
                </a:rPr>
                <a:t>术 </a:t>
              </a:r>
            </a:p>
            <a:p>
              <a:pPr lvl="0" eaLnBrk="1" latinLnBrk="1" hangingPunct="1"/>
              <a:r>
                <a:rPr lang="zh-CN" altLang="en-US" sz="2400" b="1" dirty="0">
                  <a:solidFill>
                    <a:srgbClr val="44546A"/>
                  </a:solidFill>
                  <a:latin typeface="微软雅黑" panose="020B0503020204020204" pitchFamily="34" charset="-122"/>
                  <a:ea typeface="微软雅黑" panose="020B0503020204020204" pitchFamily="34" charset="-122"/>
                </a:rPr>
                <a:t>前</a:t>
              </a:r>
            </a:p>
          </p:txBody>
        </p:sp>
      </p:grpSp>
      <p:grpSp>
        <p:nvGrpSpPr>
          <p:cNvPr id="3" name="组合 2"/>
          <p:cNvGrpSpPr/>
          <p:nvPr/>
        </p:nvGrpSpPr>
        <p:grpSpPr>
          <a:xfrm>
            <a:off x="4119559" y="1923490"/>
            <a:ext cx="3338512" cy="3744912"/>
            <a:chOff x="4276725" y="1923490"/>
            <a:chExt cx="3338512" cy="3744912"/>
          </a:xfrm>
        </p:grpSpPr>
        <p:pic>
          <p:nvPicPr>
            <p:cNvPr id="13" name="图片 12"/>
            <p:cNvPicPr>
              <a:picLocks/>
            </p:cNvPicPr>
            <p:nvPr/>
          </p:nvPicPr>
          <p:blipFill>
            <a:blip r:embed="rId3"/>
            <a:srcRect l="13426" t="7986" r="44785" b="16467"/>
            <a:stretch>
              <a:fillRect/>
            </a:stretch>
          </p:blipFill>
          <p:spPr>
            <a:xfrm>
              <a:off x="4852987" y="1923490"/>
              <a:ext cx="2762250" cy="37449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16" name="文本框 15"/>
            <p:cNvSpPr txBox="1"/>
            <p:nvPr/>
          </p:nvSpPr>
          <p:spPr>
            <a:xfrm>
              <a:off x="4276725" y="2837096"/>
              <a:ext cx="576262" cy="1938992"/>
            </a:xfrm>
            <a:prstGeom prst="rect">
              <a:avLst/>
            </a:prstGeom>
            <a:noFill/>
            <a:ln>
              <a:noFill/>
            </a:ln>
          </p:spPr>
          <p:txBody>
            <a:bodyPr lIns="91440" tIns="45720" rIns="91440" bIns="45720">
              <a:spAutoFit/>
            </a:bodyPr>
            <a:lstStyle>
              <a:lvl1pPr marL="0" indent="0" algn="l" rtl="0" fontAlgn="base" latinLnBrk="1">
                <a:lnSpc>
                  <a:spcPct val="100000"/>
                </a:lnSpc>
                <a:spcBef>
                  <a:spcPct val="0"/>
                </a:spcBef>
                <a:spcAft>
                  <a:spcPct val="0"/>
                </a:spcAft>
                <a:buFontTx/>
                <a:buNone/>
                <a:defRPr sz="2800" b="0" i="0" baseline="0">
                  <a:solidFill>
                    <a:schemeClr val="dk1"/>
                  </a:solidFill>
                  <a:latin typeface="Arial" charset="0"/>
                  <a:sym typeface="Arial" charset="0"/>
                </a:defRPr>
              </a:lvl1pPr>
              <a:lvl2pPr marL="457200" indent="0" algn="l" rtl="0" fontAlgn="base" latinLnBrk="1">
                <a:lnSpc>
                  <a:spcPct val="100000"/>
                </a:lnSpc>
                <a:spcBef>
                  <a:spcPct val="0"/>
                </a:spcBef>
                <a:spcAft>
                  <a:spcPct val="0"/>
                </a:spcAft>
                <a:buFontTx/>
                <a:buNone/>
                <a:defRPr sz="2800" b="0" i="0" baseline="0">
                  <a:solidFill>
                    <a:schemeClr val="dk1"/>
                  </a:solidFill>
                  <a:latin typeface="Arial" charset="0"/>
                  <a:sym typeface="Arial" charset="0"/>
                </a:defRPr>
              </a:lvl2pPr>
              <a:lvl3pPr marL="914400" indent="0" algn="l" rtl="0" fontAlgn="base" latinLnBrk="1">
                <a:lnSpc>
                  <a:spcPct val="100000"/>
                </a:lnSpc>
                <a:spcBef>
                  <a:spcPct val="0"/>
                </a:spcBef>
                <a:spcAft>
                  <a:spcPct val="0"/>
                </a:spcAft>
                <a:buFontTx/>
                <a:buNone/>
                <a:defRPr sz="2800" b="0" i="0" baseline="0">
                  <a:solidFill>
                    <a:schemeClr val="dk1"/>
                  </a:solidFill>
                  <a:latin typeface="Arial" charset="0"/>
                  <a:sym typeface="Arial" charset="0"/>
                </a:defRPr>
              </a:lvl3pPr>
              <a:lvl4pPr marL="1371600" indent="0" algn="l" rtl="0" fontAlgn="base" latinLnBrk="1">
                <a:lnSpc>
                  <a:spcPct val="100000"/>
                </a:lnSpc>
                <a:spcBef>
                  <a:spcPct val="0"/>
                </a:spcBef>
                <a:spcAft>
                  <a:spcPct val="0"/>
                </a:spcAft>
                <a:buFontTx/>
                <a:buNone/>
                <a:defRPr sz="2800" b="0" i="0" baseline="0">
                  <a:solidFill>
                    <a:schemeClr val="dk1"/>
                  </a:solidFill>
                  <a:latin typeface="Arial" charset="0"/>
                  <a:sym typeface="Arial" charset="0"/>
                </a:defRPr>
              </a:lvl4pPr>
              <a:lvl5pPr marL="1828800" indent="0" algn="l" rtl="0" fontAlgn="base" latinLnBrk="1">
                <a:lnSpc>
                  <a:spcPct val="100000"/>
                </a:lnSpc>
                <a:spcBef>
                  <a:spcPct val="0"/>
                </a:spcBef>
                <a:spcAft>
                  <a:spcPct val="0"/>
                </a:spcAft>
                <a:buFontTx/>
                <a:buNone/>
                <a:defRPr sz="2800" b="0" i="0" baseline="0">
                  <a:solidFill>
                    <a:schemeClr val="dk1"/>
                  </a:solidFill>
                  <a:latin typeface="Arial" charset="0"/>
                  <a:sym typeface="Arial" charset="0"/>
                </a:defRPr>
              </a:lvl5pPr>
            </a:lstStyle>
            <a:p>
              <a:pPr lvl="0" algn="ctr" eaLnBrk="1" latinLnBrk="1" hangingPunct="1"/>
              <a:r>
                <a:rPr lang="zh-CN" altLang="en-US" sz="2400" b="1" dirty="0">
                  <a:solidFill>
                    <a:srgbClr val="44546A"/>
                  </a:solidFill>
                  <a:latin typeface="微软雅黑" panose="020B0503020204020204" pitchFamily="34" charset="-122"/>
                  <a:ea typeface="微软雅黑" panose="020B0503020204020204" pitchFamily="34" charset="-122"/>
                </a:rPr>
                <a:t>术后第一天</a:t>
              </a:r>
            </a:p>
          </p:txBody>
        </p:sp>
      </p:grpSp>
    </p:spTree>
    <p:extLst>
      <p:ext uri="{BB962C8B-B14F-4D97-AF65-F5344CB8AC3E}">
        <p14:creationId xmlns:p14="http://schemas.microsoft.com/office/powerpoint/2010/main" val="97609103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644524" y="1877717"/>
            <a:ext cx="608507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defRPr/>
            </a:pPr>
            <a:r>
              <a:rPr lang="zh-CN" altLang="en-US" sz="2400" dirty="0" smtClean="0">
                <a:solidFill>
                  <a:schemeClr val="tx2"/>
                </a:solidFill>
                <a:latin typeface="微软雅黑" panose="020B0503020204020204" pitchFamily="34" charset="-122"/>
                <a:ea typeface="微软雅黑" panose="020B0503020204020204" pitchFamily="34" charset="-122"/>
              </a:rPr>
              <a:t>       自发性气胸</a:t>
            </a:r>
            <a:r>
              <a:rPr lang="zh-CN" altLang="en-US" sz="2400" dirty="0">
                <a:solidFill>
                  <a:schemeClr val="tx2"/>
                </a:solidFill>
                <a:latin typeface="微软雅黑" panose="020B0503020204020204" pitchFamily="34" charset="-122"/>
                <a:ea typeface="微软雅黑" panose="020B0503020204020204" pitchFamily="34" charset="-122"/>
              </a:rPr>
              <a:t>有很高的复发几率，第一次发作经保守治疗后再次发作几率</a:t>
            </a:r>
            <a:r>
              <a:rPr lang="en-US" altLang="zh-CN" sz="2400" dirty="0">
                <a:solidFill>
                  <a:schemeClr val="tx2"/>
                </a:solidFill>
                <a:latin typeface="微软雅黑" panose="020B0503020204020204" pitchFamily="34" charset="-122"/>
                <a:ea typeface="微软雅黑" panose="020B0503020204020204" pitchFamily="34" charset="-122"/>
              </a:rPr>
              <a:t>30-50%</a:t>
            </a:r>
            <a:r>
              <a:rPr lang="zh-CN" altLang="en-US" sz="2400" dirty="0">
                <a:solidFill>
                  <a:schemeClr val="tx2"/>
                </a:solidFill>
                <a:latin typeface="微软雅黑" panose="020B0503020204020204" pitchFamily="34" charset="-122"/>
                <a:ea typeface="微软雅黑" panose="020B0503020204020204" pitchFamily="34" charset="-122"/>
              </a:rPr>
              <a:t>，第二次复发后再发作几率</a:t>
            </a:r>
            <a:r>
              <a:rPr lang="en-US" altLang="zh-CN" sz="2400" dirty="0">
                <a:solidFill>
                  <a:schemeClr val="tx2"/>
                </a:solidFill>
                <a:latin typeface="微软雅黑" panose="020B0503020204020204" pitchFamily="34" charset="-122"/>
                <a:ea typeface="微软雅黑" panose="020B0503020204020204" pitchFamily="34" charset="-122"/>
              </a:rPr>
              <a:t>50-80%</a:t>
            </a:r>
          </a:p>
          <a:p>
            <a:pPr algn="just" eaLnBrk="1" hangingPunct="1">
              <a:lnSpc>
                <a:spcPct val="150000"/>
              </a:lnSpc>
              <a:spcBef>
                <a:spcPct val="0"/>
              </a:spcBef>
              <a:buFontTx/>
              <a:buNone/>
              <a:defRPr/>
            </a:pPr>
            <a:r>
              <a:rPr lang="zh-CN" altLang="en-US" sz="2400" dirty="0" smtClean="0">
                <a:solidFill>
                  <a:schemeClr val="tx2"/>
                </a:solidFill>
                <a:latin typeface="微软雅黑" panose="020B0503020204020204" pitchFamily="34" charset="-122"/>
                <a:ea typeface="微软雅黑" panose="020B0503020204020204" pitchFamily="34" charset="-122"/>
              </a:rPr>
              <a:t>       穿刺</a:t>
            </a:r>
            <a:r>
              <a:rPr lang="zh-CN" altLang="en-US" sz="2400" dirty="0">
                <a:solidFill>
                  <a:schemeClr val="tx2"/>
                </a:solidFill>
                <a:latin typeface="微软雅黑" panose="020B0503020204020204" pitchFamily="34" charset="-122"/>
                <a:ea typeface="微软雅黑" panose="020B0503020204020204" pitchFamily="34" charset="-122"/>
              </a:rPr>
              <a:t>及置管并不能解决根本</a:t>
            </a:r>
            <a:r>
              <a:rPr lang="zh-CN" altLang="en-US" sz="2400" dirty="0" smtClean="0">
                <a:solidFill>
                  <a:schemeClr val="tx2"/>
                </a:solidFill>
                <a:latin typeface="微软雅黑" panose="020B0503020204020204" pitchFamily="34" charset="-122"/>
                <a:ea typeface="微软雅黑" panose="020B0503020204020204" pitchFamily="34" charset="-122"/>
              </a:rPr>
              <a:t>问题，</a:t>
            </a:r>
            <a:r>
              <a:rPr lang="en-US" altLang="zh-CN" sz="2400" dirty="0" smtClean="0">
                <a:solidFill>
                  <a:schemeClr val="tx2"/>
                </a:solidFill>
                <a:latin typeface="微软雅黑" panose="020B0503020204020204" pitchFamily="34" charset="-122"/>
                <a:ea typeface="微软雅黑" panose="020B0503020204020204" pitchFamily="34" charset="-122"/>
              </a:rPr>
              <a:t>VATS</a:t>
            </a:r>
            <a:r>
              <a:rPr lang="zh-CN" altLang="en-US" sz="2400" dirty="0">
                <a:solidFill>
                  <a:schemeClr val="tx2"/>
                </a:solidFill>
                <a:latin typeface="微软雅黑" panose="020B0503020204020204" pitchFamily="34" charset="-122"/>
                <a:ea typeface="微软雅黑" panose="020B0503020204020204" pitchFamily="34" charset="-122"/>
              </a:rPr>
              <a:t>可以行肺大疱切除或结扎，从而预防气胸复发，自发性气胸目前已</a:t>
            </a:r>
            <a:r>
              <a:rPr lang="zh-CN" altLang="en-US" sz="2400" dirty="0">
                <a:solidFill>
                  <a:srgbClr val="FF0000"/>
                </a:solidFill>
                <a:latin typeface="微软雅黑" panose="020B0503020204020204" pitchFamily="34" charset="-122"/>
                <a:ea typeface="微软雅黑" panose="020B0503020204020204" pitchFamily="34" charset="-122"/>
              </a:rPr>
              <a:t>首选</a:t>
            </a:r>
            <a:r>
              <a:rPr lang="en-US" altLang="zh-CN" sz="2400" dirty="0" smtClean="0">
                <a:solidFill>
                  <a:srgbClr val="FF0000"/>
                </a:solidFill>
                <a:latin typeface="微软雅黑" panose="020B0503020204020204" pitchFamily="34" charset="-122"/>
                <a:ea typeface="微软雅黑" panose="020B0503020204020204" pitchFamily="34" charset="-122"/>
              </a:rPr>
              <a:t>VATS</a:t>
            </a:r>
            <a:r>
              <a:rPr lang="zh-CN" altLang="en-US" sz="2400" dirty="0" smtClean="0">
                <a:solidFill>
                  <a:schemeClr val="tx2"/>
                </a:solidFill>
                <a:latin typeface="微软雅黑" panose="020B0503020204020204" pitchFamily="34" charset="-122"/>
                <a:ea typeface="微软雅黑" panose="020B0503020204020204" pitchFamily="34" charset="-122"/>
              </a:rPr>
              <a:t>。</a:t>
            </a:r>
            <a:endParaRPr lang="en-US" altLang="zh-CN" sz="2400" dirty="0">
              <a:solidFill>
                <a:schemeClr val="tx2"/>
              </a:solidFill>
              <a:latin typeface="微软雅黑" panose="020B0503020204020204" pitchFamily="34" charset="-122"/>
              <a:ea typeface="微软雅黑" panose="020B0503020204020204" pitchFamily="34" charset="-122"/>
            </a:endParaRPr>
          </a:p>
        </p:txBody>
      </p:sp>
      <p:grpSp>
        <p:nvGrpSpPr>
          <p:cNvPr id="9" name="组合 8"/>
          <p:cNvGrpSpPr>
            <a:grpSpLocks/>
          </p:cNvGrpSpPr>
          <p:nvPr/>
        </p:nvGrpSpPr>
        <p:grpSpPr bwMode="auto">
          <a:xfrm>
            <a:off x="644525" y="422275"/>
            <a:ext cx="6070600" cy="596900"/>
            <a:chOff x="3278752" y="1777380"/>
            <a:chExt cx="7168380" cy="596424"/>
          </a:xfrm>
        </p:grpSpPr>
        <p:sp>
          <p:nvSpPr>
            <p:cNvPr id="11" name="矩形 10"/>
            <p:cNvSpPr/>
            <p:nvPr/>
          </p:nvSpPr>
          <p:spPr>
            <a:xfrm>
              <a:off x="3278752" y="1777380"/>
              <a:ext cx="751706" cy="596424"/>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1</a:t>
              </a:r>
              <a:endParaRPr lang="zh-CN" altLang="en-US" sz="2800" kern="0" dirty="0">
                <a:solidFill>
                  <a:sysClr val="window" lastClr="FFFFFF"/>
                </a:solidFill>
                <a:latin typeface="Broadway" pitchFamily="82" charset="0"/>
                <a:ea typeface="微软雅黑"/>
              </a:endParaRPr>
            </a:p>
          </p:txBody>
        </p:sp>
        <p:sp>
          <p:nvSpPr>
            <p:cNvPr id="16392" name="TextBox 37"/>
            <p:cNvSpPr txBox="1">
              <a:spLocks noChangeArrowheads="1"/>
            </p:cNvSpPr>
            <p:nvPr/>
          </p:nvSpPr>
          <p:spPr bwMode="auto">
            <a:xfrm>
              <a:off x="4031419" y="1788417"/>
              <a:ext cx="6415713" cy="58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anose="020B0503020204020204" pitchFamily="34" charset="-122"/>
                  <a:ea typeface="微软雅黑" panose="020B0503020204020204" pitchFamily="34" charset="-122"/>
                </a:rPr>
                <a:t>自发性气胸和肺大疱</a:t>
              </a:r>
              <a:endParaRPr lang="en-US" altLang="zh-CN" sz="3200" b="1" dirty="0">
                <a:solidFill>
                  <a:srgbClr val="1F497D"/>
                </a:solidFill>
                <a:latin typeface="微软雅黑" panose="020B0503020204020204" pitchFamily="34" charset="-122"/>
                <a:ea typeface="微软雅黑" panose="020B0503020204020204" pitchFamily="34" charset="-122"/>
              </a:endParaRPr>
            </a:p>
          </p:txBody>
        </p:sp>
      </p:grpSp>
      <p:sp>
        <p:nvSpPr>
          <p:cNvPr id="16389"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 name="直接连接符 5"/>
          <p:cNvSpPr>
            <a:spLocks noChangeShapeType="1"/>
          </p:cNvSpPr>
          <p:nvPr/>
        </p:nvSpPr>
        <p:spPr bwMode="auto">
          <a:xfrm flipV="1">
            <a:off x="644524" y="1031875"/>
            <a:ext cx="468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2" name="图片 1"/>
          <p:cNvPicPr>
            <a:picLocks noChangeAspect="1"/>
          </p:cNvPicPr>
          <p:nvPr/>
        </p:nvPicPr>
        <p:blipFill rotWithShape="1">
          <a:blip r:embed="rId2" cstate="print">
            <a:clrChange>
              <a:clrFrom>
                <a:srgbClr val="FFFEF6"/>
              </a:clrFrom>
              <a:clrTo>
                <a:srgbClr val="FFFEF6">
                  <a:alpha val="0"/>
                </a:srgbClr>
              </a:clrTo>
            </a:clrChange>
            <a:extLst>
              <a:ext uri="{BEBA8EAE-BF5A-486C-A8C5-ECC9F3942E4B}">
                <a14:imgProps xmlns:a14="http://schemas.microsoft.com/office/drawing/2010/main">
                  <a14:imgLayer r:embed="rId3">
                    <a14:imgEffect>
                      <a14:sharpenSoften amount="50000"/>
                    </a14:imgEffect>
                    <a14:imgEffect>
                      <a14:colorTemperature colorTemp="7200"/>
                    </a14:imgEffect>
                    <a14:imgEffect>
                      <a14:saturation sat="200000"/>
                    </a14:imgEffect>
                  </a14:imgLayer>
                </a14:imgProps>
              </a:ext>
              <a:ext uri="{28A0092B-C50C-407E-A947-70E740481C1C}">
                <a14:useLocalDpi xmlns:a14="http://schemas.microsoft.com/office/drawing/2010/main" val="0"/>
              </a:ext>
            </a:extLst>
          </a:blip>
          <a:srcRect b="5803"/>
          <a:stretch/>
        </p:blipFill>
        <p:spPr>
          <a:xfrm>
            <a:off x="7293852" y="2426974"/>
            <a:ext cx="4630647" cy="3500438"/>
          </a:xfrm>
          <a:prstGeom prst="rect">
            <a:avLst/>
          </a:prstGeom>
        </p:spPr>
      </p:pic>
    </p:spTree>
    <p:extLst>
      <p:ext uri="{BB962C8B-B14F-4D97-AF65-F5344CB8AC3E}">
        <p14:creationId xmlns:p14="http://schemas.microsoft.com/office/powerpoint/2010/main" val="3167979512"/>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52749" y="1846562"/>
            <a:ext cx="5543549" cy="3909414"/>
          </a:xfrm>
          <a:prstGeom prst="rect">
            <a:avLst/>
          </a:prstGeom>
        </p:spPr>
      </p:pic>
      <p:sp>
        <p:nvSpPr>
          <p:cNvPr id="4" name="矩形 3"/>
          <p:cNvSpPr>
            <a:spLocks noChangeArrowheads="1"/>
          </p:cNvSpPr>
          <p:nvPr/>
        </p:nvSpPr>
        <p:spPr bwMode="auto">
          <a:xfrm>
            <a:off x="6396038" y="2420642"/>
            <a:ext cx="362941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defRPr/>
            </a:pPr>
            <a:r>
              <a:rPr lang="zh-CN" altLang="en-US" sz="2400" dirty="0" smtClean="0">
                <a:solidFill>
                  <a:schemeClr val="tx2"/>
                </a:solidFill>
                <a:latin typeface="微软雅黑" panose="020B0503020204020204" pitchFamily="34" charset="-122"/>
                <a:ea typeface="微软雅黑" panose="020B0503020204020204" pitchFamily="34" charset="-122"/>
              </a:rPr>
              <a:t>       肺叶切除术</a:t>
            </a:r>
            <a:r>
              <a:rPr lang="zh-CN" altLang="en-US" sz="2400" dirty="0">
                <a:solidFill>
                  <a:schemeClr val="tx2"/>
                </a:solidFill>
                <a:latin typeface="微软雅黑" panose="020B0503020204020204" pitchFamily="34" charset="-122"/>
                <a:ea typeface="微软雅黑" panose="020B0503020204020204" pitchFamily="34" charset="-122"/>
              </a:rPr>
              <a:t>适用于周围性肺癌、局限于肺叶内的不可逆病变。</a:t>
            </a:r>
            <a:endParaRPr lang="en-US" altLang="zh-CN" sz="2400" dirty="0">
              <a:solidFill>
                <a:schemeClr val="tx2"/>
              </a:solidFill>
              <a:latin typeface="微软雅黑" panose="020B0503020204020204" pitchFamily="34" charset="-122"/>
              <a:ea typeface="微软雅黑" panose="020B0503020204020204" pitchFamily="34" charset="-122"/>
            </a:endParaRPr>
          </a:p>
        </p:txBody>
      </p:sp>
      <p:grpSp>
        <p:nvGrpSpPr>
          <p:cNvPr id="9" name="组合 8"/>
          <p:cNvGrpSpPr>
            <a:grpSpLocks/>
          </p:cNvGrpSpPr>
          <p:nvPr/>
        </p:nvGrpSpPr>
        <p:grpSpPr bwMode="auto">
          <a:xfrm>
            <a:off x="644525" y="422275"/>
            <a:ext cx="3270250" cy="596900"/>
            <a:chOff x="3278752" y="1777380"/>
            <a:chExt cx="3861627" cy="596424"/>
          </a:xfrm>
        </p:grpSpPr>
        <p:sp>
          <p:nvSpPr>
            <p:cNvPr id="11" name="矩形 10"/>
            <p:cNvSpPr/>
            <p:nvPr/>
          </p:nvSpPr>
          <p:spPr>
            <a:xfrm>
              <a:off x="3278752" y="1777380"/>
              <a:ext cx="751706" cy="596424"/>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2</a:t>
              </a:r>
              <a:endParaRPr lang="zh-CN" altLang="en-US" sz="2800" kern="0" dirty="0">
                <a:solidFill>
                  <a:sysClr val="window" lastClr="FFFFFF"/>
                </a:solidFill>
                <a:latin typeface="Broadway" pitchFamily="82" charset="0"/>
                <a:ea typeface="微软雅黑"/>
              </a:endParaRPr>
            </a:p>
          </p:txBody>
        </p:sp>
        <p:sp>
          <p:nvSpPr>
            <p:cNvPr id="16392" name="TextBox 37"/>
            <p:cNvSpPr txBox="1">
              <a:spLocks noChangeArrowheads="1"/>
            </p:cNvSpPr>
            <p:nvPr/>
          </p:nvSpPr>
          <p:spPr bwMode="auto">
            <a:xfrm>
              <a:off x="4031419" y="1788417"/>
              <a:ext cx="3108960" cy="58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anose="020B0503020204020204" pitchFamily="34" charset="-122"/>
                  <a:ea typeface="微软雅黑" panose="020B0503020204020204" pitchFamily="34" charset="-122"/>
                </a:rPr>
                <a:t>肺叶切除术</a:t>
              </a:r>
              <a:endParaRPr lang="en-US" altLang="zh-CN" sz="3200" b="1" dirty="0">
                <a:solidFill>
                  <a:srgbClr val="1F497D"/>
                </a:solidFill>
                <a:latin typeface="微软雅黑" panose="020B0503020204020204" pitchFamily="34" charset="-122"/>
                <a:ea typeface="微软雅黑" panose="020B0503020204020204" pitchFamily="34" charset="-122"/>
              </a:endParaRPr>
            </a:p>
          </p:txBody>
        </p:sp>
      </p:grpSp>
      <p:sp>
        <p:nvSpPr>
          <p:cNvPr id="16389"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 name="直接连接符 5"/>
          <p:cNvSpPr>
            <a:spLocks noChangeShapeType="1"/>
          </p:cNvSpPr>
          <p:nvPr/>
        </p:nvSpPr>
        <p:spPr bwMode="auto">
          <a:xfrm flipV="1">
            <a:off x="644524" y="1031875"/>
            <a:ext cx="288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Tree>
    <p:extLst>
      <p:ext uri="{BB962C8B-B14F-4D97-AF65-F5344CB8AC3E}">
        <p14:creationId xmlns:p14="http://schemas.microsoft.com/office/powerpoint/2010/main" val="178525909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350"/>
                                        <p:tgtEl>
                                          <p:spTgt spid="9"/>
                                        </p:tgtEl>
                                      </p:cBhvr>
                                    </p:animEffect>
                                  </p:childTnLst>
                                </p:cTn>
                              </p:par>
                            </p:childTnLst>
                          </p:cTn>
                        </p:par>
                        <p:par>
                          <p:cTn id="8" fill="hold" nodeType="afterGroup">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a:grpSpLocks/>
          </p:cNvGrpSpPr>
          <p:nvPr/>
        </p:nvGrpSpPr>
        <p:grpSpPr bwMode="auto">
          <a:xfrm>
            <a:off x="644525" y="422275"/>
            <a:ext cx="4722813" cy="622300"/>
            <a:chOff x="3278751" y="1777380"/>
            <a:chExt cx="5577443" cy="622205"/>
          </a:xfrm>
        </p:grpSpPr>
        <p:sp>
          <p:nvSpPr>
            <p:cNvPr id="14" name="矩形 13"/>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a:solidFill>
                    <a:sysClr val="window" lastClr="FFFFFF"/>
                  </a:solidFill>
                  <a:latin typeface="Broadway" pitchFamily="82" charset="0"/>
                  <a:ea typeface="微软雅黑"/>
                </a:rPr>
                <a:t>1</a:t>
              </a:r>
              <a:endParaRPr lang="zh-CN" altLang="en-US" sz="2800" kern="0" dirty="0">
                <a:solidFill>
                  <a:sysClr val="window" lastClr="FFFFFF"/>
                </a:solidFill>
                <a:latin typeface="Broadway" pitchFamily="82" charset="0"/>
                <a:ea typeface="微软雅黑"/>
              </a:endParaRPr>
            </a:p>
          </p:txBody>
        </p:sp>
        <p:sp>
          <p:nvSpPr>
            <p:cNvPr id="11274" name="TextBox 37"/>
            <p:cNvSpPr txBox="1">
              <a:spLocks noChangeArrowheads="1"/>
            </p:cNvSpPr>
            <p:nvPr/>
          </p:nvSpPr>
          <p:spPr bwMode="auto">
            <a:xfrm>
              <a:off x="4031417" y="1814198"/>
              <a:ext cx="4824777" cy="58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anose="020B0503020204020204" pitchFamily="34" charset="-122"/>
                  <a:ea typeface="微软雅黑" panose="020B0503020204020204" pitchFamily="34" charset="-122"/>
                </a:rPr>
                <a:t>胸腔镜的发展</a:t>
              </a:r>
              <a:endParaRPr lang="en-US" altLang="zh-CN" sz="2400" b="1" dirty="0">
                <a:solidFill>
                  <a:srgbClr val="1F497D"/>
                </a:solidFill>
                <a:latin typeface="微软雅黑" panose="020B0503020204020204" pitchFamily="34" charset="-122"/>
                <a:ea typeface="微软雅黑" panose="020B0503020204020204" pitchFamily="34" charset="-122"/>
              </a:endParaRPr>
            </a:p>
          </p:txBody>
        </p:sp>
      </p:grpSp>
      <p:sp>
        <p:nvSpPr>
          <p:cNvPr id="8" name="Rectangle 5"/>
          <p:cNvSpPr>
            <a:spLocks noChangeArrowheads="1"/>
          </p:cNvSpPr>
          <p:nvPr/>
        </p:nvSpPr>
        <p:spPr bwMode="auto">
          <a:xfrm>
            <a:off x="5828536" y="1826862"/>
            <a:ext cx="5457284"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pPr>
            <a:r>
              <a:rPr lang="en-US" altLang="zh-CN" sz="2400" dirty="0" smtClean="0">
                <a:solidFill>
                  <a:schemeClr val="tx2"/>
                </a:solidFill>
                <a:latin typeface="微软雅黑" panose="020B0503020204020204" pitchFamily="34" charset="-122"/>
                <a:ea typeface="微软雅黑" panose="020B0503020204020204" pitchFamily="34" charset="-122"/>
              </a:rPr>
              <a:t>       90</a:t>
            </a:r>
            <a:r>
              <a:rPr lang="zh-CN" altLang="en-US" sz="2400" dirty="0">
                <a:solidFill>
                  <a:schemeClr val="tx2"/>
                </a:solidFill>
                <a:latin typeface="微软雅黑" panose="020B0503020204020204" pitchFamily="34" charset="-122"/>
                <a:ea typeface="微软雅黑" panose="020B0503020204020204" pitchFamily="34" charset="-122"/>
              </a:rPr>
              <a:t>年代随着高清晰电视显像及摄影系统、高技术内镜手术器械和现代麻醉及监护水平的发展，使现代电视辅助胸腔镜手术广泛应用于临床，胸腔镜由传统的诊断为主，转变为治疗为主要目的的外科手术</a:t>
            </a:r>
            <a:r>
              <a:rPr lang="zh-CN" altLang="en-US" sz="2400" dirty="0" smtClean="0">
                <a:solidFill>
                  <a:schemeClr val="tx2"/>
                </a:solidFill>
                <a:latin typeface="微软雅黑" panose="020B0503020204020204" pitchFamily="34" charset="-122"/>
                <a:ea typeface="微软雅黑" panose="020B0503020204020204" pitchFamily="34" charset="-122"/>
              </a:rPr>
              <a:t>。</a:t>
            </a:r>
            <a:endParaRPr lang="zh-CN" altLang="en-US" sz="2400" dirty="0">
              <a:solidFill>
                <a:schemeClr val="tx2"/>
              </a:solidFill>
              <a:latin typeface="微软雅黑" panose="020B0503020204020204" pitchFamily="34" charset="-122"/>
              <a:ea typeface="微软雅黑" panose="020B0503020204020204" pitchFamily="34" charset="-122"/>
            </a:endParaRPr>
          </a:p>
        </p:txBody>
      </p:sp>
      <p:sp>
        <p:nvSpPr>
          <p:cNvPr id="10" name="直接连接符 5"/>
          <p:cNvSpPr>
            <a:spLocks noChangeShapeType="1"/>
          </p:cNvSpPr>
          <p:nvPr/>
        </p:nvSpPr>
        <p:spPr bwMode="auto">
          <a:xfrm flipV="1">
            <a:off x="644524" y="1031875"/>
            <a:ext cx="324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
        <p:nvSpPr>
          <p:cNvPr id="11272"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11" name="Picture 2" descr="4-2-1"/>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25000"/>
                    </a14:imgEffect>
                    <a14:imgEffect>
                      <a14:saturation sat="200000"/>
                    </a14:imgEffect>
                  </a14:imgLayer>
                </a14:imgProps>
              </a:ext>
              <a:ext uri="{28A0092B-C50C-407E-A947-70E740481C1C}">
                <a14:useLocalDpi xmlns:a14="http://schemas.microsoft.com/office/drawing/2010/main" val="0"/>
              </a:ext>
            </a:extLst>
          </a:blip>
          <a:srcRect l="11239"/>
          <a:stretch/>
        </p:blipFill>
        <p:spPr bwMode="auto">
          <a:xfrm>
            <a:off x="644524" y="1998312"/>
            <a:ext cx="4721509" cy="36170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7854917"/>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795338" y="1314450"/>
            <a:ext cx="5734050"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defRPr/>
            </a:pPr>
            <a:r>
              <a:rPr lang="zh-CN" altLang="en-US" sz="2400" b="1" dirty="0" smtClean="0">
                <a:solidFill>
                  <a:schemeClr val="tx2"/>
                </a:solidFill>
                <a:latin typeface="微软雅黑" panose="020B0503020204020204" pitchFamily="34" charset="-122"/>
                <a:ea typeface="微软雅黑" panose="020B0503020204020204" pitchFamily="34" charset="-122"/>
              </a:rPr>
              <a:t>步骤</a:t>
            </a:r>
            <a:endParaRPr lang="en-US" altLang="zh-CN" sz="2400" b="1" dirty="0" smtClean="0">
              <a:solidFill>
                <a:schemeClr val="tx2"/>
              </a:solidFill>
              <a:latin typeface="微软雅黑" panose="020B0503020204020204" pitchFamily="34" charset="-122"/>
              <a:ea typeface="微软雅黑" panose="020B0503020204020204" pitchFamily="34" charset="-122"/>
            </a:endParaRPr>
          </a:p>
          <a:p>
            <a:pPr algn="just" eaLnBrk="1" hangingPunct="1">
              <a:lnSpc>
                <a:spcPct val="150000"/>
              </a:lnSpc>
              <a:spcBef>
                <a:spcPct val="0"/>
              </a:spcBef>
              <a:buFontTx/>
              <a:buNone/>
              <a:defRPr/>
            </a:pPr>
            <a:r>
              <a:rPr lang="en-US" altLang="zh-CN" sz="2400" dirty="0" smtClean="0">
                <a:solidFill>
                  <a:schemeClr val="tx2"/>
                </a:solidFill>
                <a:latin typeface="微软雅黑" panose="020B0503020204020204" pitchFamily="34" charset="-122"/>
                <a:ea typeface="微软雅黑" panose="020B0503020204020204" pitchFamily="34" charset="-122"/>
              </a:rPr>
              <a:t>1</a:t>
            </a:r>
            <a:r>
              <a:rPr lang="zh-CN" altLang="en-US" sz="2400" dirty="0">
                <a:solidFill>
                  <a:schemeClr val="tx2"/>
                </a:solidFill>
                <a:latin typeface="微软雅黑" panose="020B0503020204020204" pitchFamily="34" charset="-122"/>
                <a:ea typeface="微软雅黑" panose="020B0503020204020204" pitchFamily="34" charset="-122"/>
              </a:rPr>
              <a:t>．侧卧位。切口处皮肤暴露范围要适当大些，显露出预置切口。</a:t>
            </a:r>
          </a:p>
          <a:p>
            <a:pPr algn="just" eaLnBrk="1" hangingPunct="1">
              <a:lnSpc>
                <a:spcPct val="150000"/>
              </a:lnSpc>
              <a:spcBef>
                <a:spcPct val="0"/>
              </a:spcBef>
              <a:buFontTx/>
              <a:buNone/>
              <a:defRPr/>
            </a:pPr>
            <a:r>
              <a:rPr lang="en-US" altLang="zh-CN" sz="2400" dirty="0" smtClean="0">
                <a:solidFill>
                  <a:schemeClr val="tx2"/>
                </a:solidFill>
                <a:latin typeface="微软雅黑" panose="020B0503020204020204" pitchFamily="34" charset="-122"/>
                <a:ea typeface="微软雅黑" panose="020B0503020204020204" pitchFamily="34" charset="-122"/>
              </a:rPr>
              <a:t>2</a:t>
            </a:r>
            <a:r>
              <a:rPr lang="zh-CN" altLang="en-US" sz="2400" dirty="0">
                <a:solidFill>
                  <a:schemeClr val="tx2"/>
                </a:solidFill>
                <a:latin typeface="微软雅黑" panose="020B0503020204020204" pitchFamily="34" charset="-122"/>
                <a:ea typeface="微软雅黑" panose="020B0503020204020204" pitchFamily="34" charset="-122"/>
              </a:rPr>
              <a:t>．放人胸腔镜：在选定的</a:t>
            </a:r>
            <a:r>
              <a:rPr lang="zh-CN" altLang="en-US" sz="2400" dirty="0" smtClean="0">
                <a:solidFill>
                  <a:schemeClr val="tx2"/>
                </a:solidFill>
                <a:latin typeface="微软雅黑" panose="020B0503020204020204" pitchFamily="34" charset="-122"/>
                <a:ea typeface="微软雅黑" panose="020B0503020204020204" pitchFamily="34" charset="-122"/>
              </a:rPr>
              <a:t>部位作</a:t>
            </a:r>
            <a:r>
              <a:rPr lang="zh-CN" altLang="en-US" sz="2400" dirty="0">
                <a:solidFill>
                  <a:schemeClr val="tx2"/>
                </a:solidFill>
                <a:latin typeface="微软雅黑" panose="020B0503020204020204" pitchFamily="34" charset="-122"/>
                <a:ea typeface="微软雅黑" panose="020B0503020204020204" pitchFamily="34" charset="-122"/>
              </a:rPr>
              <a:t>长</a:t>
            </a:r>
            <a:r>
              <a:rPr lang="en-US" altLang="zh-CN" sz="2400" dirty="0">
                <a:solidFill>
                  <a:schemeClr val="tx2"/>
                </a:solidFill>
                <a:latin typeface="微软雅黑" panose="020B0503020204020204" pitchFamily="34" charset="-122"/>
                <a:ea typeface="微软雅黑" panose="020B0503020204020204" pitchFamily="34" charset="-122"/>
              </a:rPr>
              <a:t>1</a:t>
            </a:r>
            <a:r>
              <a:rPr lang="zh-CN" altLang="en-US" sz="2400" dirty="0">
                <a:solidFill>
                  <a:schemeClr val="tx2"/>
                </a:solidFill>
                <a:latin typeface="微软雅黑" panose="020B0503020204020204" pitchFamily="34" charset="-122"/>
                <a:ea typeface="微软雅黑" panose="020B0503020204020204" pitchFamily="34" charset="-122"/>
              </a:rPr>
              <a:t>～</a:t>
            </a:r>
            <a:r>
              <a:rPr lang="en-US" altLang="zh-CN" sz="2400" dirty="0">
                <a:solidFill>
                  <a:schemeClr val="tx2"/>
                </a:solidFill>
                <a:latin typeface="微软雅黑" panose="020B0503020204020204" pitchFamily="34" charset="-122"/>
                <a:ea typeface="微软雅黑" panose="020B0503020204020204" pitchFamily="34" charset="-122"/>
              </a:rPr>
              <a:t>1.5cm</a:t>
            </a:r>
            <a:r>
              <a:rPr lang="zh-CN" altLang="en-US" sz="2400" dirty="0">
                <a:solidFill>
                  <a:schemeClr val="tx2"/>
                </a:solidFill>
                <a:latin typeface="微软雅黑" panose="020B0503020204020204" pitchFamily="34" charset="-122"/>
                <a:ea typeface="微软雅黑" panose="020B0503020204020204" pitchFamily="34" charset="-122"/>
              </a:rPr>
              <a:t>的皮肤切口，用血管钳分开肌肉、肋间肌并刺破壁层胸膜进入胸膜腔，进手指</a:t>
            </a:r>
            <a:r>
              <a:rPr lang="zh-CN" altLang="en-US" sz="2400" dirty="0" smtClean="0">
                <a:solidFill>
                  <a:schemeClr val="tx2"/>
                </a:solidFill>
                <a:latin typeface="微软雅黑" panose="020B0503020204020204" pitchFamily="34" charset="-122"/>
                <a:ea typeface="微软雅黑" panose="020B0503020204020204" pitchFamily="34" charset="-122"/>
              </a:rPr>
              <a:t>探查，无</a:t>
            </a:r>
            <a:r>
              <a:rPr lang="zh-CN" altLang="en-US" sz="2400" dirty="0">
                <a:solidFill>
                  <a:schemeClr val="tx2"/>
                </a:solidFill>
                <a:latin typeface="微软雅黑" panose="020B0503020204020204" pitchFamily="34" charset="-122"/>
                <a:ea typeface="微软雅黑" panose="020B0503020204020204" pitchFamily="34" charset="-122"/>
              </a:rPr>
              <a:t>粘连可直接将套管穿刺针刺人胸膜腔，放入开放式套管</a:t>
            </a:r>
            <a:r>
              <a:rPr lang="en-US" altLang="zh-CN" sz="2400" dirty="0">
                <a:solidFill>
                  <a:schemeClr val="tx2"/>
                </a:solidFill>
                <a:latin typeface="微软雅黑" panose="020B0503020204020204" pitchFamily="34" charset="-122"/>
                <a:ea typeface="微软雅黑" panose="020B0503020204020204" pitchFamily="34" charset="-122"/>
              </a:rPr>
              <a:t>(</a:t>
            </a:r>
            <a:r>
              <a:rPr lang="zh-CN" altLang="en-US" sz="2400" dirty="0">
                <a:solidFill>
                  <a:schemeClr val="tx2"/>
                </a:solidFill>
                <a:latin typeface="微软雅黑" panose="020B0503020204020204" pitchFamily="34" charset="-122"/>
                <a:ea typeface="微软雅黑" panose="020B0503020204020204" pitchFamily="34" charset="-122"/>
              </a:rPr>
              <a:t>图</a:t>
            </a:r>
            <a:r>
              <a:rPr lang="en-US" altLang="zh-CN" sz="2400" dirty="0">
                <a:solidFill>
                  <a:schemeClr val="tx2"/>
                </a:solidFill>
                <a:latin typeface="微软雅黑" panose="020B0503020204020204" pitchFamily="34" charset="-122"/>
                <a:ea typeface="微软雅黑" panose="020B0503020204020204" pitchFamily="34" charset="-122"/>
              </a:rPr>
              <a:t>11)</a:t>
            </a:r>
            <a:r>
              <a:rPr lang="zh-CN" altLang="en-US" sz="2400" dirty="0">
                <a:solidFill>
                  <a:schemeClr val="tx2"/>
                </a:solidFill>
                <a:latin typeface="微软雅黑" panose="020B0503020204020204" pitchFamily="34" charset="-122"/>
                <a:ea typeface="微软雅黑" panose="020B0503020204020204" pitchFamily="34" charset="-122"/>
              </a:rPr>
              <a:t>， 自该套管置人胸腔镜，全面检查胸内</a:t>
            </a:r>
            <a:r>
              <a:rPr lang="zh-CN" altLang="en-US" sz="2400" dirty="0" smtClean="0">
                <a:solidFill>
                  <a:schemeClr val="tx2"/>
                </a:solidFill>
                <a:latin typeface="微软雅黑" panose="020B0503020204020204" pitchFamily="34" charset="-122"/>
                <a:ea typeface="微软雅黑" panose="020B0503020204020204" pitchFamily="34" charset="-122"/>
              </a:rPr>
              <a:t>结构。</a:t>
            </a:r>
            <a:endParaRPr lang="zh-CN" altLang="en-US" sz="2400" dirty="0">
              <a:solidFill>
                <a:schemeClr val="tx2"/>
              </a:solidFill>
              <a:latin typeface="微软雅黑" panose="020B0503020204020204" pitchFamily="34" charset="-122"/>
              <a:ea typeface="微软雅黑" panose="020B0503020204020204" pitchFamily="34" charset="-122"/>
            </a:endParaRPr>
          </a:p>
        </p:txBody>
      </p:sp>
      <p:grpSp>
        <p:nvGrpSpPr>
          <p:cNvPr id="9" name="组合 8"/>
          <p:cNvGrpSpPr>
            <a:grpSpLocks/>
          </p:cNvGrpSpPr>
          <p:nvPr/>
        </p:nvGrpSpPr>
        <p:grpSpPr bwMode="auto">
          <a:xfrm>
            <a:off x="644525" y="422275"/>
            <a:ext cx="3270250" cy="596900"/>
            <a:chOff x="3278752" y="1777380"/>
            <a:chExt cx="3861627" cy="596424"/>
          </a:xfrm>
        </p:grpSpPr>
        <p:sp>
          <p:nvSpPr>
            <p:cNvPr id="11" name="矩形 10"/>
            <p:cNvSpPr/>
            <p:nvPr/>
          </p:nvSpPr>
          <p:spPr>
            <a:xfrm>
              <a:off x="3278752" y="1777380"/>
              <a:ext cx="751706" cy="596424"/>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2</a:t>
              </a:r>
              <a:endParaRPr lang="zh-CN" altLang="en-US" sz="2800" kern="0" dirty="0">
                <a:solidFill>
                  <a:sysClr val="window" lastClr="FFFFFF"/>
                </a:solidFill>
                <a:latin typeface="Broadway" pitchFamily="82" charset="0"/>
                <a:ea typeface="微软雅黑"/>
              </a:endParaRPr>
            </a:p>
          </p:txBody>
        </p:sp>
        <p:sp>
          <p:nvSpPr>
            <p:cNvPr id="16392" name="TextBox 37"/>
            <p:cNvSpPr txBox="1">
              <a:spLocks noChangeArrowheads="1"/>
            </p:cNvSpPr>
            <p:nvPr/>
          </p:nvSpPr>
          <p:spPr bwMode="auto">
            <a:xfrm>
              <a:off x="4031419" y="1788417"/>
              <a:ext cx="3108960" cy="58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anose="020B0503020204020204" pitchFamily="34" charset="-122"/>
                  <a:ea typeface="微软雅黑" panose="020B0503020204020204" pitchFamily="34" charset="-122"/>
                </a:rPr>
                <a:t>肺叶切除术</a:t>
              </a:r>
              <a:endParaRPr lang="en-US" altLang="zh-CN" sz="3200" b="1" dirty="0">
                <a:solidFill>
                  <a:srgbClr val="1F497D"/>
                </a:solidFill>
                <a:latin typeface="微软雅黑" panose="020B0503020204020204" pitchFamily="34" charset="-122"/>
                <a:ea typeface="微软雅黑" panose="020B0503020204020204" pitchFamily="34" charset="-122"/>
              </a:endParaRPr>
            </a:p>
          </p:txBody>
        </p:sp>
      </p:grpSp>
      <p:sp>
        <p:nvSpPr>
          <p:cNvPr id="16389"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 name="直接连接符 5"/>
          <p:cNvSpPr>
            <a:spLocks noChangeShapeType="1"/>
          </p:cNvSpPr>
          <p:nvPr/>
        </p:nvSpPr>
        <p:spPr bwMode="auto">
          <a:xfrm flipV="1">
            <a:off x="644524" y="1031875"/>
            <a:ext cx="288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5" name="图片 4"/>
          <p:cNvPicPr>
            <a:picLocks noChangeAspect="1"/>
          </p:cNvPicPr>
          <p:nvPr/>
        </p:nvPicPr>
        <p:blipFill>
          <a:blip r:embed="rId2">
            <a:clrChange>
              <a:clrFrom>
                <a:srgbClr val="FFFFFF"/>
              </a:clrFrom>
              <a:clrTo>
                <a:srgbClr val="FFFFFF">
                  <a:alpha val="0"/>
                </a:srgbClr>
              </a:clrTo>
            </a:clrChange>
          </a:blip>
          <a:stretch>
            <a:fillRect/>
          </a:stretch>
        </p:blipFill>
        <p:spPr>
          <a:xfrm>
            <a:off x="6857439" y="2088229"/>
            <a:ext cx="5334561" cy="3707068"/>
          </a:xfrm>
          <a:prstGeom prst="rect">
            <a:avLst/>
          </a:prstGeom>
        </p:spPr>
      </p:pic>
    </p:spTree>
    <p:extLst>
      <p:ext uri="{BB962C8B-B14F-4D97-AF65-F5344CB8AC3E}">
        <p14:creationId xmlns:p14="http://schemas.microsoft.com/office/powerpoint/2010/main" val="167394844"/>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680607" y="1196616"/>
            <a:ext cx="6120672"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defRPr/>
            </a:pPr>
            <a:r>
              <a:rPr lang="zh-CN" altLang="en-US" sz="2400" b="1" dirty="0" smtClean="0">
                <a:solidFill>
                  <a:schemeClr val="tx2"/>
                </a:solidFill>
                <a:latin typeface="微软雅黑" panose="020B0503020204020204" pitchFamily="34" charset="-122"/>
                <a:ea typeface="微软雅黑" panose="020B0503020204020204" pitchFamily="34" charset="-122"/>
              </a:rPr>
              <a:t>步骤</a:t>
            </a:r>
          </a:p>
          <a:p>
            <a:pPr algn="just" eaLnBrk="1" hangingPunct="1">
              <a:lnSpc>
                <a:spcPct val="150000"/>
              </a:lnSpc>
              <a:spcBef>
                <a:spcPct val="0"/>
              </a:spcBef>
              <a:buFontTx/>
              <a:buNone/>
              <a:defRPr/>
            </a:pPr>
            <a:r>
              <a:rPr lang="en-US" altLang="zh-CN" sz="2400" dirty="0" smtClean="0">
                <a:solidFill>
                  <a:schemeClr val="tx2"/>
                </a:solidFill>
                <a:latin typeface="微软雅黑" panose="020B0503020204020204" pitchFamily="34" charset="-122"/>
                <a:ea typeface="微软雅黑" panose="020B0503020204020204" pitchFamily="34" charset="-122"/>
              </a:rPr>
              <a:t>3</a:t>
            </a:r>
            <a:r>
              <a:rPr lang="zh-CN" altLang="en-US" sz="2400" dirty="0" smtClean="0">
                <a:solidFill>
                  <a:schemeClr val="tx2"/>
                </a:solidFill>
                <a:latin typeface="微软雅黑" panose="020B0503020204020204" pitchFamily="34" charset="-122"/>
                <a:ea typeface="微软雅黑" panose="020B0503020204020204" pitchFamily="34" charset="-122"/>
              </a:rPr>
              <a:t>．分离</a:t>
            </a:r>
            <a:r>
              <a:rPr lang="zh-CN" altLang="en-US" sz="2400" dirty="0">
                <a:solidFill>
                  <a:schemeClr val="tx2"/>
                </a:solidFill>
                <a:latin typeface="微软雅黑" panose="020B0503020204020204" pitchFamily="34" charset="-122"/>
                <a:ea typeface="微软雅黑" panose="020B0503020204020204" pitchFamily="34" charset="-122"/>
              </a:rPr>
              <a:t>叶间裂：用电灼分离切开粘连带和胸膜；对叶间裂不全者可用带电凝的剪刀适当分离，找到合适层面后再用内镜缝合切开器</a:t>
            </a:r>
            <a:r>
              <a:rPr lang="en-US" altLang="zh-CN" sz="2400" dirty="0">
                <a:solidFill>
                  <a:schemeClr val="tx2"/>
                </a:solidFill>
                <a:latin typeface="微软雅黑" panose="020B0503020204020204" pitchFamily="34" charset="-122"/>
                <a:ea typeface="微软雅黑" panose="020B0503020204020204" pitchFamily="34" charset="-122"/>
              </a:rPr>
              <a:t>(GIA)</a:t>
            </a:r>
            <a:r>
              <a:rPr lang="zh-CN" altLang="en-US" sz="2400" dirty="0">
                <a:solidFill>
                  <a:schemeClr val="tx2"/>
                </a:solidFill>
                <a:latin typeface="微软雅黑" panose="020B0503020204020204" pitchFamily="34" charset="-122"/>
                <a:ea typeface="微软雅黑" panose="020B0503020204020204" pitchFamily="34" charset="-122"/>
              </a:rPr>
              <a:t>切开缝合。</a:t>
            </a:r>
          </a:p>
          <a:p>
            <a:pPr algn="just" eaLnBrk="1" hangingPunct="1">
              <a:lnSpc>
                <a:spcPct val="150000"/>
              </a:lnSpc>
              <a:spcBef>
                <a:spcPct val="0"/>
              </a:spcBef>
              <a:buFontTx/>
              <a:buNone/>
              <a:defRPr/>
            </a:pPr>
            <a:r>
              <a:rPr lang="en-US" altLang="zh-CN" sz="2400" dirty="0" smtClean="0">
                <a:solidFill>
                  <a:schemeClr val="tx2"/>
                </a:solidFill>
                <a:latin typeface="微软雅黑" panose="020B0503020204020204" pitchFamily="34" charset="-122"/>
                <a:ea typeface="微软雅黑" panose="020B0503020204020204" pitchFamily="34" charset="-122"/>
              </a:rPr>
              <a:t>4</a:t>
            </a:r>
            <a:r>
              <a:rPr lang="zh-CN" altLang="en-US" sz="2400" dirty="0" smtClean="0">
                <a:solidFill>
                  <a:schemeClr val="tx2"/>
                </a:solidFill>
                <a:latin typeface="微软雅黑" panose="020B0503020204020204" pitchFamily="34" charset="-122"/>
                <a:ea typeface="微软雅黑" panose="020B0503020204020204" pitchFamily="34" charset="-122"/>
              </a:rPr>
              <a:t>．肺动脉</a:t>
            </a:r>
            <a:r>
              <a:rPr lang="zh-CN" altLang="en-US" sz="2400" dirty="0">
                <a:solidFill>
                  <a:schemeClr val="tx2"/>
                </a:solidFill>
                <a:latin typeface="微软雅黑" panose="020B0503020204020204" pitchFamily="34" charset="-122"/>
                <a:ea typeface="微软雅黑" panose="020B0503020204020204" pitchFamily="34" charset="-122"/>
              </a:rPr>
              <a:t>的处理：①经小切口用普通长血管钳分离结扎</a:t>
            </a:r>
            <a:r>
              <a:rPr lang="zh-CN" altLang="en-US" sz="2400" dirty="0" smtClean="0">
                <a:solidFill>
                  <a:schemeClr val="tx2"/>
                </a:solidFill>
                <a:latin typeface="微软雅黑" panose="020B0503020204020204" pitchFamily="34" charset="-122"/>
                <a:ea typeface="微软雅黑" panose="020B0503020204020204" pitchFamily="34" charset="-122"/>
              </a:rPr>
              <a:t>叶间动脉。</a:t>
            </a:r>
            <a:r>
              <a:rPr lang="zh-CN" altLang="en-US" sz="2400" dirty="0">
                <a:solidFill>
                  <a:schemeClr val="tx2"/>
                </a:solidFill>
                <a:latin typeface="微软雅黑" panose="020B0503020204020204" pitchFamily="34" charset="-122"/>
                <a:ea typeface="微软雅黑" panose="020B0503020204020204" pitchFamily="34" charset="-122"/>
              </a:rPr>
              <a:t>②用</a:t>
            </a:r>
            <a:r>
              <a:rPr lang="en-US" altLang="zh-CN" sz="2400" dirty="0">
                <a:solidFill>
                  <a:schemeClr val="tx2"/>
                </a:solidFill>
                <a:latin typeface="微软雅黑" panose="020B0503020204020204" pitchFamily="34" charset="-122"/>
                <a:ea typeface="微软雅黑" panose="020B0503020204020204" pitchFamily="34" charset="-122"/>
              </a:rPr>
              <a:t>GIA</a:t>
            </a:r>
            <a:r>
              <a:rPr lang="zh-CN" altLang="en-US" sz="2400" dirty="0">
                <a:solidFill>
                  <a:schemeClr val="tx2"/>
                </a:solidFill>
                <a:latin typeface="微软雅黑" panose="020B0503020204020204" pitchFamily="34" charset="-122"/>
                <a:ea typeface="微软雅黑" panose="020B0503020204020204" pitchFamily="34" charset="-122"/>
              </a:rPr>
              <a:t>切断缝合处理</a:t>
            </a:r>
            <a:r>
              <a:rPr lang="zh-CN" altLang="en-US" sz="2400" dirty="0" smtClean="0">
                <a:solidFill>
                  <a:schemeClr val="tx2"/>
                </a:solidFill>
                <a:latin typeface="微软雅黑" panose="020B0503020204020204" pitchFamily="34" charset="-122"/>
                <a:ea typeface="微软雅黑" panose="020B0503020204020204" pitchFamily="34" charset="-122"/>
              </a:rPr>
              <a:t>动脉。</a:t>
            </a:r>
            <a:r>
              <a:rPr lang="zh-CN" altLang="en-US" sz="2400" dirty="0">
                <a:solidFill>
                  <a:schemeClr val="tx2"/>
                </a:solidFill>
                <a:latin typeface="微软雅黑" panose="020B0503020204020204" pitchFamily="34" charset="-122"/>
                <a:ea typeface="微软雅黑" panose="020B0503020204020204" pitchFamily="34" charset="-122"/>
              </a:rPr>
              <a:t>③肺门血管和支气管一同</a:t>
            </a:r>
            <a:r>
              <a:rPr lang="zh-CN" altLang="en-US" sz="2400" dirty="0" smtClean="0">
                <a:solidFill>
                  <a:schemeClr val="tx2"/>
                </a:solidFill>
                <a:latin typeface="微软雅黑" panose="020B0503020204020204" pitchFamily="34" charset="-122"/>
                <a:ea typeface="微软雅黑" panose="020B0503020204020204" pitchFamily="34" charset="-122"/>
              </a:rPr>
              <a:t>处理。</a:t>
            </a:r>
            <a:r>
              <a:rPr lang="zh-CN" altLang="en-US" sz="2400" dirty="0">
                <a:solidFill>
                  <a:schemeClr val="tx2"/>
                </a:solidFill>
                <a:latin typeface="微软雅黑" panose="020B0503020204020204" pitchFamily="34" charset="-122"/>
                <a:ea typeface="微软雅黑" panose="020B0503020204020204" pitchFamily="34" charset="-122"/>
              </a:rPr>
              <a:t>④金属夹处理</a:t>
            </a:r>
            <a:r>
              <a:rPr lang="zh-CN" altLang="en-US" sz="2400" dirty="0" smtClean="0">
                <a:solidFill>
                  <a:schemeClr val="tx2"/>
                </a:solidFill>
                <a:latin typeface="微软雅黑" panose="020B0503020204020204" pitchFamily="34" charset="-122"/>
                <a:ea typeface="微软雅黑" panose="020B0503020204020204" pitchFamily="34" charset="-122"/>
              </a:rPr>
              <a:t>法。</a:t>
            </a:r>
            <a:endParaRPr lang="zh-CN" altLang="en-US" sz="2400" dirty="0">
              <a:solidFill>
                <a:schemeClr val="tx2"/>
              </a:solidFill>
              <a:latin typeface="微软雅黑" panose="020B0503020204020204" pitchFamily="34" charset="-122"/>
              <a:ea typeface="微软雅黑" panose="020B0503020204020204" pitchFamily="34" charset="-122"/>
            </a:endParaRPr>
          </a:p>
        </p:txBody>
      </p:sp>
      <p:grpSp>
        <p:nvGrpSpPr>
          <p:cNvPr id="9" name="组合 8"/>
          <p:cNvGrpSpPr>
            <a:grpSpLocks/>
          </p:cNvGrpSpPr>
          <p:nvPr/>
        </p:nvGrpSpPr>
        <p:grpSpPr bwMode="auto">
          <a:xfrm>
            <a:off x="644525" y="422275"/>
            <a:ext cx="3270250" cy="596900"/>
            <a:chOff x="3278752" y="1777380"/>
            <a:chExt cx="3861627" cy="596424"/>
          </a:xfrm>
        </p:grpSpPr>
        <p:sp>
          <p:nvSpPr>
            <p:cNvPr id="11" name="矩形 10"/>
            <p:cNvSpPr/>
            <p:nvPr/>
          </p:nvSpPr>
          <p:spPr>
            <a:xfrm>
              <a:off x="3278752" y="1777380"/>
              <a:ext cx="751706" cy="596424"/>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2</a:t>
              </a:r>
              <a:endParaRPr lang="zh-CN" altLang="en-US" sz="2800" kern="0" dirty="0">
                <a:solidFill>
                  <a:sysClr val="window" lastClr="FFFFFF"/>
                </a:solidFill>
                <a:latin typeface="Broadway" pitchFamily="82" charset="0"/>
                <a:ea typeface="微软雅黑"/>
              </a:endParaRPr>
            </a:p>
          </p:txBody>
        </p:sp>
        <p:sp>
          <p:nvSpPr>
            <p:cNvPr id="16392" name="TextBox 37"/>
            <p:cNvSpPr txBox="1">
              <a:spLocks noChangeArrowheads="1"/>
            </p:cNvSpPr>
            <p:nvPr/>
          </p:nvSpPr>
          <p:spPr bwMode="auto">
            <a:xfrm>
              <a:off x="4031419" y="1788417"/>
              <a:ext cx="3108960" cy="58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anose="020B0503020204020204" pitchFamily="34" charset="-122"/>
                  <a:ea typeface="微软雅黑" panose="020B0503020204020204" pitchFamily="34" charset="-122"/>
                </a:rPr>
                <a:t>肺叶切除术</a:t>
              </a:r>
              <a:endParaRPr lang="en-US" altLang="zh-CN" sz="3200" b="1" dirty="0">
                <a:solidFill>
                  <a:srgbClr val="1F497D"/>
                </a:solidFill>
                <a:latin typeface="微软雅黑" panose="020B0503020204020204" pitchFamily="34" charset="-122"/>
                <a:ea typeface="微软雅黑" panose="020B0503020204020204" pitchFamily="34" charset="-122"/>
              </a:endParaRPr>
            </a:p>
          </p:txBody>
        </p:sp>
      </p:grpSp>
      <p:sp>
        <p:nvSpPr>
          <p:cNvPr id="16389"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 name="直接连接符 5"/>
          <p:cNvSpPr>
            <a:spLocks noChangeShapeType="1"/>
          </p:cNvSpPr>
          <p:nvPr/>
        </p:nvSpPr>
        <p:spPr bwMode="auto">
          <a:xfrm flipV="1">
            <a:off x="644524" y="1031875"/>
            <a:ext cx="288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grpSp>
        <p:nvGrpSpPr>
          <p:cNvPr id="10" name="组合 9"/>
          <p:cNvGrpSpPr/>
          <p:nvPr/>
        </p:nvGrpSpPr>
        <p:grpSpPr>
          <a:xfrm>
            <a:off x="192946" y="1893217"/>
            <a:ext cx="5316211" cy="4144717"/>
            <a:chOff x="6765196" y="1721767"/>
            <a:chExt cx="5316211" cy="4144717"/>
          </a:xfrm>
        </p:grpSpPr>
        <p:pic>
          <p:nvPicPr>
            <p:cNvPr id="7" name="图片 6"/>
            <p:cNvPicPr>
              <a:picLocks noChangeAspect="1"/>
            </p:cNvPicPr>
            <p:nvPr/>
          </p:nvPicPr>
          <p:blipFill>
            <a:blip r:embed="rId2">
              <a:clrChange>
                <a:clrFrom>
                  <a:srgbClr val="FEFEFE"/>
                </a:clrFrom>
                <a:clrTo>
                  <a:srgbClr val="FEFEFE">
                    <a:alpha val="0"/>
                  </a:srgbClr>
                </a:clrTo>
              </a:clrChange>
            </a:blip>
            <a:stretch>
              <a:fillRect/>
            </a:stretch>
          </p:blipFill>
          <p:spPr>
            <a:xfrm>
              <a:off x="6765196" y="1721767"/>
              <a:ext cx="5316211" cy="4144717"/>
            </a:xfrm>
            <a:prstGeom prst="rect">
              <a:avLst/>
            </a:prstGeom>
          </p:spPr>
        </p:pic>
        <p:sp>
          <p:nvSpPr>
            <p:cNvPr id="8" name="矩形 7"/>
            <p:cNvSpPr/>
            <p:nvPr/>
          </p:nvSpPr>
          <p:spPr>
            <a:xfrm>
              <a:off x="10871200" y="5370286"/>
              <a:ext cx="841829" cy="261257"/>
            </a:xfrm>
            <a:prstGeom prst="rect">
              <a:avLst/>
            </a:prstGeom>
            <a:solidFill>
              <a:srgbClr val="F9F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6665482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644524" y="1668512"/>
            <a:ext cx="6120672"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defRPr/>
            </a:pPr>
            <a:r>
              <a:rPr lang="zh-CN" altLang="en-US" sz="2400" b="1" dirty="0" smtClean="0">
                <a:solidFill>
                  <a:schemeClr val="tx2"/>
                </a:solidFill>
                <a:latin typeface="微软雅黑" panose="020B0503020204020204" pitchFamily="34" charset="-122"/>
                <a:ea typeface="微软雅黑" panose="020B0503020204020204" pitchFamily="34" charset="-122"/>
              </a:rPr>
              <a:t>步骤</a:t>
            </a:r>
          </a:p>
          <a:p>
            <a:pPr algn="just" eaLnBrk="1" hangingPunct="1">
              <a:lnSpc>
                <a:spcPct val="150000"/>
              </a:lnSpc>
              <a:spcBef>
                <a:spcPct val="0"/>
              </a:spcBef>
              <a:buFontTx/>
              <a:buNone/>
              <a:defRPr/>
            </a:pPr>
            <a:r>
              <a:rPr lang="en-US" altLang="zh-CN" sz="2400" dirty="0">
                <a:solidFill>
                  <a:schemeClr val="tx2"/>
                </a:solidFill>
                <a:latin typeface="微软雅黑" panose="020B0503020204020204" pitchFamily="34" charset="-122"/>
                <a:ea typeface="微软雅黑" panose="020B0503020204020204" pitchFamily="34" charset="-122"/>
              </a:rPr>
              <a:t>5</a:t>
            </a:r>
            <a:r>
              <a:rPr lang="zh-CN" altLang="en-US" sz="2400" dirty="0">
                <a:solidFill>
                  <a:schemeClr val="tx2"/>
                </a:solidFill>
                <a:latin typeface="微软雅黑" panose="020B0503020204020204" pitchFamily="34" charset="-122"/>
                <a:ea typeface="微软雅黑" panose="020B0503020204020204" pitchFamily="34" charset="-122"/>
              </a:rPr>
              <a:t>．肺静脉的处理：同肺动脉处理。</a:t>
            </a:r>
          </a:p>
          <a:p>
            <a:pPr algn="just" eaLnBrk="1" hangingPunct="1">
              <a:lnSpc>
                <a:spcPct val="150000"/>
              </a:lnSpc>
              <a:spcBef>
                <a:spcPct val="0"/>
              </a:spcBef>
              <a:buFontTx/>
              <a:buNone/>
              <a:defRPr/>
            </a:pPr>
            <a:r>
              <a:rPr lang="en-US" altLang="zh-CN" sz="2400" dirty="0" smtClean="0">
                <a:solidFill>
                  <a:schemeClr val="tx2"/>
                </a:solidFill>
                <a:latin typeface="微软雅黑" panose="020B0503020204020204" pitchFamily="34" charset="-122"/>
                <a:ea typeface="微软雅黑" panose="020B0503020204020204" pitchFamily="34" charset="-122"/>
              </a:rPr>
              <a:t>6</a:t>
            </a:r>
            <a:r>
              <a:rPr lang="zh-CN" altLang="en-US" sz="2400" dirty="0">
                <a:solidFill>
                  <a:schemeClr val="tx2"/>
                </a:solidFill>
                <a:latin typeface="微软雅黑" panose="020B0503020204020204" pitchFamily="34" charset="-122"/>
                <a:ea typeface="微软雅黑" panose="020B0503020204020204" pitchFamily="34" charset="-122"/>
              </a:rPr>
              <a:t>．支气管处理：以</a:t>
            </a:r>
            <a:r>
              <a:rPr lang="en-US" altLang="zh-CN" sz="2400" dirty="0">
                <a:solidFill>
                  <a:schemeClr val="tx2"/>
                </a:solidFill>
                <a:latin typeface="微软雅黑" panose="020B0503020204020204" pitchFamily="34" charset="-122"/>
                <a:ea typeface="微软雅黑" panose="020B0503020204020204" pitchFamily="34" charset="-122"/>
              </a:rPr>
              <a:t>GIA</a:t>
            </a:r>
            <a:r>
              <a:rPr lang="zh-CN" altLang="en-US" sz="2400" dirty="0">
                <a:solidFill>
                  <a:schemeClr val="tx2"/>
                </a:solidFill>
                <a:latin typeface="微软雅黑" panose="020B0503020204020204" pitchFamily="34" charset="-122"/>
                <a:ea typeface="微软雅黑" panose="020B0503020204020204" pitchFamily="34" charset="-122"/>
              </a:rPr>
              <a:t>切断</a:t>
            </a:r>
            <a:r>
              <a:rPr lang="zh-CN" altLang="en-US" sz="2400" dirty="0" smtClean="0">
                <a:solidFill>
                  <a:schemeClr val="tx2"/>
                </a:solidFill>
                <a:latin typeface="微软雅黑" panose="020B0503020204020204" pitchFamily="34" charset="-122"/>
                <a:ea typeface="微软雅黑" panose="020B0503020204020204" pitchFamily="34" charset="-122"/>
              </a:rPr>
              <a:t>缝合。</a:t>
            </a:r>
            <a:endParaRPr lang="en-US" altLang="zh-CN" sz="2400" dirty="0" smtClean="0">
              <a:solidFill>
                <a:schemeClr val="tx2"/>
              </a:solidFill>
              <a:latin typeface="微软雅黑" panose="020B0503020204020204" pitchFamily="34" charset="-122"/>
              <a:ea typeface="微软雅黑" panose="020B0503020204020204" pitchFamily="34" charset="-122"/>
            </a:endParaRPr>
          </a:p>
          <a:p>
            <a:pPr algn="just" eaLnBrk="1" hangingPunct="1">
              <a:lnSpc>
                <a:spcPct val="150000"/>
              </a:lnSpc>
              <a:spcBef>
                <a:spcPct val="0"/>
              </a:spcBef>
              <a:buFontTx/>
              <a:buNone/>
              <a:defRPr/>
            </a:pPr>
            <a:r>
              <a:rPr lang="en-US" altLang="zh-CN" sz="2400" dirty="0">
                <a:solidFill>
                  <a:schemeClr val="tx2"/>
                </a:solidFill>
                <a:latin typeface="微软雅黑" panose="020B0503020204020204" pitchFamily="34" charset="-122"/>
                <a:ea typeface="微软雅黑" panose="020B0503020204020204" pitchFamily="34" charset="-122"/>
              </a:rPr>
              <a:t>7</a:t>
            </a:r>
            <a:r>
              <a:rPr lang="zh-CN" altLang="en-US" sz="2400" dirty="0">
                <a:solidFill>
                  <a:schemeClr val="tx2"/>
                </a:solidFill>
                <a:latin typeface="微软雅黑" panose="020B0503020204020204" pitchFamily="34" charset="-122"/>
                <a:ea typeface="微软雅黑" panose="020B0503020204020204" pitchFamily="34" charset="-122"/>
              </a:rPr>
              <a:t>．手术结束。操作器械退出胸膜腔后缝合切口，然后经一个原来的套管将胸腔引流管引出并固定于皮肤上，接水封瓶引流和进行肺的复张。</a:t>
            </a:r>
          </a:p>
        </p:txBody>
      </p:sp>
      <p:grpSp>
        <p:nvGrpSpPr>
          <p:cNvPr id="9" name="组合 8"/>
          <p:cNvGrpSpPr>
            <a:grpSpLocks/>
          </p:cNvGrpSpPr>
          <p:nvPr/>
        </p:nvGrpSpPr>
        <p:grpSpPr bwMode="auto">
          <a:xfrm>
            <a:off x="644525" y="422275"/>
            <a:ext cx="3270250" cy="596900"/>
            <a:chOff x="3278752" y="1777380"/>
            <a:chExt cx="3861627" cy="596424"/>
          </a:xfrm>
        </p:grpSpPr>
        <p:sp>
          <p:nvSpPr>
            <p:cNvPr id="11" name="矩形 10"/>
            <p:cNvSpPr/>
            <p:nvPr/>
          </p:nvSpPr>
          <p:spPr>
            <a:xfrm>
              <a:off x="3278752" y="1777380"/>
              <a:ext cx="751706" cy="596424"/>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2</a:t>
              </a:r>
              <a:endParaRPr lang="zh-CN" altLang="en-US" sz="2800" kern="0" dirty="0">
                <a:solidFill>
                  <a:sysClr val="window" lastClr="FFFFFF"/>
                </a:solidFill>
                <a:latin typeface="Broadway" pitchFamily="82" charset="0"/>
                <a:ea typeface="微软雅黑"/>
              </a:endParaRPr>
            </a:p>
          </p:txBody>
        </p:sp>
        <p:sp>
          <p:nvSpPr>
            <p:cNvPr id="16392" name="TextBox 37"/>
            <p:cNvSpPr txBox="1">
              <a:spLocks noChangeArrowheads="1"/>
            </p:cNvSpPr>
            <p:nvPr/>
          </p:nvSpPr>
          <p:spPr bwMode="auto">
            <a:xfrm>
              <a:off x="4031419" y="1788417"/>
              <a:ext cx="3108960" cy="58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anose="020B0503020204020204" pitchFamily="34" charset="-122"/>
                  <a:ea typeface="微软雅黑" panose="020B0503020204020204" pitchFamily="34" charset="-122"/>
                </a:rPr>
                <a:t>肺叶切除术</a:t>
              </a:r>
              <a:endParaRPr lang="en-US" altLang="zh-CN" sz="3200" b="1" dirty="0">
                <a:solidFill>
                  <a:srgbClr val="1F497D"/>
                </a:solidFill>
                <a:latin typeface="微软雅黑" panose="020B0503020204020204" pitchFamily="34" charset="-122"/>
                <a:ea typeface="微软雅黑" panose="020B0503020204020204" pitchFamily="34" charset="-122"/>
              </a:endParaRPr>
            </a:p>
          </p:txBody>
        </p:sp>
      </p:grpSp>
      <p:sp>
        <p:nvSpPr>
          <p:cNvPr id="16389"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 name="直接连接符 5"/>
          <p:cNvSpPr>
            <a:spLocks noChangeShapeType="1"/>
          </p:cNvSpPr>
          <p:nvPr/>
        </p:nvSpPr>
        <p:spPr bwMode="auto">
          <a:xfrm flipV="1">
            <a:off x="644524" y="1031875"/>
            <a:ext cx="288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15" name="图片 14"/>
          <p:cNvPicPr>
            <a:picLocks/>
          </p:cNvPicPr>
          <p:nvPr/>
        </p:nvPicPr>
        <p:blipFill>
          <a:blip r:embed="rId2">
            <a:clrChange>
              <a:clrFrom>
                <a:srgbClr val="FFFFFF"/>
              </a:clrFrom>
              <a:clrTo>
                <a:srgbClr val="FFFFFF">
                  <a:alpha val="0"/>
                </a:srgbClr>
              </a:clrTo>
            </a:clrChange>
          </a:blip>
          <a:srcRect t="7053" r="3307"/>
          <a:stretch>
            <a:fillRect/>
          </a:stretch>
        </p:blipFill>
        <p:spPr>
          <a:xfrm>
            <a:off x="6918326" y="3900488"/>
            <a:ext cx="4679950" cy="2668587"/>
          </a:xfrm>
          <a:prstGeom prst="rect">
            <a:avLst/>
          </a:prstGeom>
          <a:noFill/>
          <a:ln>
            <a:noFill/>
          </a:ln>
        </p:spPr>
      </p:pic>
      <p:pic>
        <p:nvPicPr>
          <p:cNvPr id="16" name="图片 15"/>
          <p:cNvPicPr>
            <a:picLocks/>
          </p:cNvPicPr>
          <p:nvPr/>
        </p:nvPicPr>
        <p:blipFill>
          <a:blip r:embed="rId3">
            <a:clrChange>
              <a:clrFrom>
                <a:srgbClr val="FFFFFF"/>
              </a:clrFrom>
              <a:clrTo>
                <a:srgbClr val="FFFFFF">
                  <a:alpha val="0"/>
                </a:srgbClr>
              </a:clrTo>
            </a:clrChange>
          </a:blip>
          <a:srcRect t="4993" b="5066"/>
          <a:stretch>
            <a:fillRect/>
          </a:stretch>
        </p:blipFill>
        <p:spPr>
          <a:xfrm>
            <a:off x="6918326" y="1018096"/>
            <a:ext cx="4679950" cy="2938462"/>
          </a:xfrm>
          <a:prstGeom prst="rect">
            <a:avLst/>
          </a:prstGeom>
          <a:noFill/>
          <a:ln>
            <a:noFill/>
          </a:ln>
        </p:spPr>
      </p:pic>
    </p:spTree>
    <p:extLst>
      <p:ext uri="{BB962C8B-B14F-4D97-AF65-F5344CB8AC3E}">
        <p14:creationId xmlns:p14="http://schemas.microsoft.com/office/powerpoint/2010/main" val="2521687943"/>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981916" y="1479347"/>
            <a:ext cx="645397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defRPr/>
            </a:pPr>
            <a:r>
              <a:rPr lang="zh-CN" altLang="en-US" sz="2400" b="1" dirty="0">
                <a:solidFill>
                  <a:schemeClr val="tx2"/>
                </a:solidFill>
                <a:latin typeface="微软雅黑" panose="020B0503020204020204" pitchFamily="34" charset="-122"/>
                <a:ea typeface="微软雅黑" panose="020B0503020204020204" pitchFamily="34" charset="-122"/>
              </a:rPr>
              <a:t>纵隔</a:t>
            </a:r>
            <a:r>
              <a:rPr lang="zh-CN" altLang="en-US" sz="2400" b="1" dirty="0" smtClean="0">
                <a:solidFill>
                  <a:schemeClr val="tx2"/>
                </a:solidFill>
                <a:latin typeface="微软雅黑" panose="020B0503020204020204" pitchFamily="34" charset="-122"/>
                <a:ea typeface="微软雅黑" panose="020B0503020204020204" pitchFamily="34" charset="-122"/>
              </a:rPr>
              <a:t>肿瘤 </a:t>
            </a:r>
            <a:r>
              <a:rPr lang="zh-CN" altLang="en-US" sz="2400" dirty="0" smtClean="0">
                <a:solidFill>
                  <a:schemeClr val="tx2"/>
                </a:solidFill>
                <a:latin typeface="微软雅黑" panose="020B0503020204020204" pitchFamily="34" charset="-122"/>
                <a:ea typeface="微软雅黑" panose="020B0503020204020204" pitchFamily="34" charset="-122"/>
              </a:rPr>
              <a:t>是</a:t>
            </a:r>
            <a:r>
              <a:rPr lang="zh-CN" altLang="en-US" sz="2400" dirty="0">
                <a:solidFill>
                  <a:schemeClr val="tx2"/>
                </a:solidFill>
                <a:latin typeface="微软雅黑" panose="020B0503020204020204" pitchFamily="34" charset="-122"/>
                <a:ea typeface="微软雅黑" panose="020B0503020204020204" pitchFamily="34" charset="-122"/>
              </a:rPr>
              <a:t>临床胸部常见</a:t>
            </a:r>
            <a:r>
              <a:rPr lang="zh-CN" altLang="en-US" sz="2400" dirty="0" smtClean="0">
                <a:solidFill>
                  <a:schemeClr val="tx2"/>
                </a:solidFill>
                <a:latin typeface="微软雅黑" panose="020B0503020204020204" pitchFamily="34" charset="-122"/>
                <a:ea typeface="微软雅黑" panose="020B0503020204020204" pitchFamily="34" charset="-122"/>
              </a:rPr>
              <a:t>疾病，包括：</a:t>
            </a:r>
            <a:endParaRPr lang="en-US" altLang="zh-CN" sz="2400" dirty="0" smtClean="0">
              <a:solidFill>
                <a:schemeClr val="tx2"/>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spcBef>
                <a:spcPct val="0"/>
              </a:spcBef>
              <a:buFont typeface="Wingdings" panose="05000000000000000000" pitchFamily="2" charset="2"/>
              <a:buChar char="Ø"/>
              <a:defRPr/>
            </a:pPr>
            <a:r>
              <a:rPr lang="zh-CN" altLang="en-US" sz="2400" b="1" dirty="0" smtClean="0">
                <a:solidFill>
                  <a:schemeClr val="tx2"/>
                </a:solidFill>
                <a:latin typeface="微软雅黑" panose="020B0503020204020204" pitchFamily="34" charset="-122"/>
                <a:ea typeface="微软雅黑" panose="020B0503020204020204" pitchFamily="34" charset="-122"/>
              </a:rPr>
              <a:t>原发性</a:t>
            </a:r>
            <a:r>
              <a:rPr lang="zh-CN" altLang="en-US" sz="2400" b="1" dirty="0">
                <a:solidFill>
                  <a:schemeClr val="tx2"/>
                </a:solidFill>
                <a:latin typeface="微软雅黑" panose="020B0503020204020204" pitchFamily="34" charset="-122"/>
                <a:ea typeface="微软雅黑" panose="020B0503020204020204" pitchFamily="34" charset="-122"/>
              </a:rPr>
              <a:t>纵隔</a:t>
            </a:r>
            <a:r>
              <a:rPr lang="zh-CN" altLang="en-US" sz="2400" b="1" dirty="0" smtClean="0">
                <a:solidFill>
                  <a:schemeClr val="tx2"/>
                </a:solidFill>
                <a:latin typeface="微软雅黑" panose="020B0503020204020204" pitchFamily="34" charset="-122"/>
                <a:ea typeface="微软雅黑" panose="020B0503020204020204" pitchFamily="34" charset="-122"/>
              </a:rPr>
              <a:t>肿瘤：</a:t>
            </a:r>
            <a:r>
              <a:rPr lang="zh-CN" altLang="en-US" sz="2400" dirty="0" smtClean="0">
                <a:solidFill>
                  <a:schemeClr val="tx2"/>
                </a:solidFill>
                <a:latin typeface="微软雅黑" panose="020B0503020204020204" pitchFamily="34" charset="-122"/>
                <a:ea typeface="微软雅黑" panose="020B0503020204020204" pitchFamily="34" charset="-122"/>
              </a:rPr>
              <a:t>包括</a:t>
            </a:r>
            <a:r>
              <a:rPr lang="zh-CN" altLang="en-US" sz="2400" dirty="0">
                <a:solidFill>
                  <a:schemeClr val="tx2"/>
                </a:solidFill>
                <a:latin typeface="微软雅黑" panose="020B0503020204020204" pitchFamily="34" charset="-122"/>
                <a:ea typeface="微软雅黑" panose="020B0503020204020204" pitchFamily="34" charset="-122"/>
              </a:rPr>
              <a:t>位于纵隔内各种组织</a:t>
            </a:r>
            <a:r>
              <a:rPr lang="zh-CN" altLang="en-US" sz="2400" dirty="0" smtClean="0">
                <a:solidFill>
                  <a:schemeClr val="tx2"/>
                </a:solidFill>
                <a:latin typeface="微软雅黑" panose="020B0503020204020204" pitchFamily="34" charset="-122"/>
                <a:ea typeface="微软雅黑" panose="020B0503020204020204" pitchFamily="34" charset="-122"/>
              </a:rPr>
              <a:t>结构（如胸腺）所</a:t>
            </a:r>
            <a:r>
              <a:rPr lang="zh-CN" altLang="en-US" sz="2400" dirty="0">
                <a:solidFill>
                  <a:schemeClr val="tx2"/>
                </a:solidFill>
                <a:latin typeface="微软雅黑" panose="020B0503020204020204" pitchFamily="34" charset="-122"/>
                <a:ea typeface="微软雅黑" panose="020B0503020204020204" pitchFamily="34" charset="-122"/>
              </a:rPr>
              <a:t>产生的肿瘤和囊肿</a:t>
            </a:r>
            <a:r>
              <a:rPr lang="zh-CN" altLang="en-US" sz="2400" dirty="0" smtClean="0">
                <a:solidFill>
                  <a:schemeClr val="tx2"/>
                </a:solidFill>
                <a:latin typeface="微软雅黑" panose="020B0503020204020204" pitchFamily="34" charset="-122"/>
                <a:ea typeface="微软雅黑" panose="020B0503020204020204" pitchFamily="34" charset="-122"/>
              </a:rPr>
              <a:t>，不</a:t>
            </a:r>
            <a:r>
              <a:rPr lang="zh-CN" altLang="en-US" sz="2400" dirty="0">
                <a:solidFill>
                  <a:schemeClr val="tx2"/>
                </a:solidFill>
                <a:latin typeface="微软雅黑" panose="020B0503020204020204" pitchFamily="34" charset="-122"/>
                <a:ea typeface="微软雅黑" panose="020B0503020204020204" pitchFamily="34" charset="-122"/>
              </a:rPr>
              <a:t>包括从食管、气管、支气管和心脏所产生的良、恶性肿瘤</a:t>
            </a:r>
            <a:r>
              <a:rPr lang="zh-CN" altLang="en-US" sz="2400" dirty="0" smtClean="0">
                <a:solidFill>
                  <a:schemeClr val="tx2"/>
                </a:solidFill>
                <a:latin typeface="微软雅黑" panose="020B0503020204020204" pitchFamily="34" charset="-122"/>
                <a:ea typeface="微软雅黑" panose="020B0503020204020204" pitchFamily="34" charset="-122"/>
              </a:rPr>
              <a:t>。</a:t>
            </a:r>
            <a:endParaRPr lang="en-US" altLang="zh-CN" sz="2400" dirty="0" smtClean="0">
              <a:solidFill>
                <a:schemeClr val="tx2"/>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spcBef>
                <a:spcPct val="0"/>
              </a:spcBef>
              <a:buFont typeface="Wingdings" panose="05000000000000000000" pitchFamily="2" charset="2"/>
              <a:buChar char="Ø"/>
              <a:defRPr/>
            </a:pPr>
            <a:r>
              <a:rPr lang="zh-CN" altLang="en-US" sz="2400" b="1" dirty="0" smtClean="0">
                <a:solidFill>
                  <a:schemeClr val="tx2"/>
                </a:solidFill>
                <a:latin typeface="微软雅黑" panose="020B0503020204020204" pitchFamily="34" charset="-122"/>
                <a:ea typeface="微软雅黑" panose="020B0503020204020204" pitchFamily="34" charset="-122"/>
              </a:rPr>
              <a:t>转移性肿瘤：</a:t>
            </a:r>
            <a:r>
              <a:rPr lang="zh-CN" altLang="en-US" sz="2400" dirty="0" smtClean="0">
                <a:solidFill>
                  <a:schemeClr val="tx2"/>
                </a:solidFill>
                <a:latin typeface="微软雅黑" panose="020B0503020204020204" pitchFamily="34" charset="-122"/>
                <a:ea typeface="微软雅黑" panose="020B0503020204020204" pitchFamily="34" charset="-122"/>
              </a:rPr>
              <a:t>较</a:t>
            </a:r>
            <a:r>
              <a:rPr lang="zh-CN" altLang="en-US" sz="2400" dirty="0">
                <a:solidFill>
                  <a:schemeClr val="tx2"/>
                </a:solidFill>
                <a:latin typeface="微软雅黑" panose="020B0503020204020204" pitchFamily="34" charset="-122"/>
                <a:ea typeface="微软雅黑" panose="020B0503020204020204" pitchFamily="34" charset="-122"/>
              </a:rPr>
              <a:t>常见，多数为淋巴结的转移，纵隔淋巴结转移病变多见于原发性肺部恶性肿瘤，如支气管癌</a:t>
            </a:r>
            <a:r>
              <a:rPr lang="zh-CN" altLang="en-US" sz="2400" dirty="0" smtClean="0">
                <a:solidFill>
                  <a:schemeClr val="tx2"/>
                </a:solidFill>
                <a:latin typeface="微软雅黑" panose="020B0503020204020204" pitchFamily="34" charset="-122"/>
                <a:ea typeface="微软雅黑" panose="020B0503020204020204" pitchFamily="34" charset="-122"/>
              </a:rPr>
              <a:t>。</a:t>
            </a:r>
            <a:endParaRPr lang="zh-CN" altLang="en-US" sz="2400" dirty="0">
              <a:solidFill>
                <a:schemeClr val="tx2"/>
              </a:solidFill>
              <a:latin typeface="微软雅黑" panose="020B0503020204020204" pitchFamily="34" charset="-122"/>
              <a:ea typeface="微软雅黑" panose="020B0503020204020204" pitchFamily="34" charset="-122"/>
            </a:endParaRPr>
          </a:p>
        </p:txBody>
      </p:sp>
      <p:grpSp>
        <p:nvGrpSpPr>
          <p:cNvPr id="9" name="组合 8"/>
          <p:cNvGrpSpPr>
            <a:grpSpLocks/>
          </p:cNvGrpSpPr>
          <p:nvPr/>
        </p:nvGrpSpPr>
        <p:grpSpPr bwMode="auto">
          <a:xfrm>
            <a:off x="644525" y="422275"/>
            <a:ext cx="7672161" cy="596900"/>
            <a:chOff x="3278752" y="1777380"/>
            <a:chExt cx="9059559" cy="596424"/>
          </a:xfrm>
        </p:grpSpPr>
        <p:sp>
          <p:nvSpPr>
            <p:cNvPr id="11" name="矩形 10"/>
            <p:cNvSpPr/>
            <p:nvPr/>
          </p:nvSpPr>
          <p:spPr>
            <a:xfrm>
              <a:off x="3278752" y="1777380"/>
              <a:ext cx="751706" cy="596424"/>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3</a:t>
              </a:r>
              <a:endParaRPr lang="zh-CN" altLang="en-US" sz="2800" kern="0" dirty="0">
                <a:solidFill>
                  <a:sysClr val="window" lastClr="FFFFFF"/>
                </a:solidFill>
                <a:latin typeface="Broadway" pitchFamily="82" charset="0"/>
                <a:ea typeface="微软雅黑"/>
              </a:endParaRPr>
            </a:p>
          </p:txBody>
        </p:sp>
        <p:sp>
          <p:nvSpPr>
            <p:cNvPr id="16392" name="TextBox 37"/>
            <p:cNvSpPr txBox="1">
              <a:spLocks noChangeArrowheads="1"/>
            </p:cNvSpPr>
            <p:nvPr/>
          </p:nvSpPr>
          <p:spPr bwMode="auto">
            <a:xfrm>
              <a:off x="4031418" y="1788417"/>
              <a:ext cx="8306893" cy="58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anose="020B0503020204020204" pitchFamily="34" charset="-122"/>
                  <a:ea typeface="微软雅黑" panose="020B0503020204020204" pitchFamily="34" charset="-122"/>
                </a:rPr>
                <a:t>纵隔肿瘤切除术</a:t>
              </a:r>
              <a:r>
                <a:rPr lang="en-US" altLang="zh-CN" sz="3200" b="1" dirty="0">
                  <a:solidFill>
                    <a:srgbClr val="1F497D"/>
                  </a:solidFill>
                  <a:latin typeface="微软雅黑" panose="020B0503020204020204" pitchFamily="34" charset="-122"/>
                  <a:ea typeface="微软雅黑" panose="020B0503020204020204" pitchFamily="34" charset="-122"/>
                </a:rPr>
                <a:t>(</a:t>
              </a:r>
              <a:r>
                <a:rPr lang="zh-CN" altLang="en-US" sz="3200" b="1" dirty="0">
                  <a:solidFill>
                    <a:srgbClr val="1F497D"/>
                  </a:solidFill>
                  <a:latin typeface="微软雅黑" panose="020B0503020204020204" pitchFamily="34" charset="-122"/>
                  <a:ea typeface="微软雅黑" panose="020B0503020204020204" pitchFamily="34" charset="-122"/>
                </a:rPr>
                <a:t>以胸腺瘤手术为例</a:t>
              </a:r>
              <a:r>
                <a:rPr lang="en-US" altLang="zh-CN" sz="3200" b="1" dirty="0">
                  <a:solidFill>
                    <a:srgbClr val="1F497D"/>
                  </a:solidFill>
                  <a:latin typeface="微软雅黑" panose="020B0503020204020204" pitchFamily="34" charset="-122"/>
                  <a:ea typeface="微软雅黑" panose="020B0503020204020204" pitchFamily="34" charset="-122"/>
                </a:rPr>
                <a:t>) </a:t>
              </a:r>
              <a:endParaRPr lang="en-US" altLang="zh-CN" sz="3200" b="1" dirty="0">
                <a:solidFill>
                  <a:srgbClr val="1F497D"/>
                </a:solidFill>
                <a:latin typeface="微软雅黑" panose="020B0503020204020204" pitchFamily="34" charset="-122"/>
                <a:ea typeface="微软雅黑" panose="020B0503020204020204" pitchFamily="34" charset="-122"/>
              </a:endParaRPr>
            </a:p>
          </p:txBody>
        </p:sp>
      </p:grpSp>
      <p:sp>
        <p:nvSpPr>
          <p:cNvPr id="16389"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 name="直接连接符 5"/>
          <p:cNvSpPr>
            <a:spLocks noChangeShapeType="1"/>
          </p:cNvSpPr>
          <p:nvPr/>
        </p:nvSpPr>
        <p:spPr bwMode="auto">
          <a:xfrm flipV="1">
            <a:off x="644524" y="1031875"/>
            <a:ext cx="720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grpSp>
        <p:nvGrpSpPr>
          <p:cNvPr id="6" name="组合 5"/>
          <p:cNvGrpSpPr/>
          <p:nvPr/>
        </p:nvGrpSpPr>
        <p:grpSpPr>
          <a:xfrm>
            <a:off x="57556" y="1516600"/>
            <a:ext cx="4741750" cy="4763635"/>
            <a:chOff x="7263953" y="1632732"/>
            <a:chExt cx="4741750" cy="4763635"/>
          </a:xfrm>
        </p:grpSpPr>
        <p:pic>
          <p:nvPicPr>
            <p:cNvPr id="3" name="图片 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263953" y="1632732"/>
              <a:ext cx="4741750" cy="4763635"/>
            </a:xfrm>
            <a:prstGeom prst="rect">
              <a:avLst/>
            </a:prstGeom>
          </p:spPr>
        </p:pic>
        <p:sp>
          <p:nvSpPr>
            <p:cNvPr id="5" name="矩形 4"/>
            <p:cNvSpPr/>
            <p:nvPr/>
          </p:nvSpPr>
          <p:spPr>
            <a:xfrm>
              <a:off x="8868229" y="6154057"/>
              <a:ext cx="348342" cy="174172"/>
            </a:xfrm>
            <a:prstGeom prst="rect">
              <a:avLst/>
            </a:prstGeom>
            <a:solidFill>
              <a:srgbClr val="F9F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3520471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350"/>
                                        <p:tgtEl>
                                          <p:spTgt spid="9"/>
                                        </p:tgtEl>
                                      </p:cBhvr>
                                    </p:animEffect>
                                  </p:childTnLst>
                                </p:cTn>
                              </p:par>
                            </p:childTnLst>
                          </p:cTn>
                        </p:par>
                        <p:par>
                          <p:cTn id="8" fill="hold" nodeType="afterGroup">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962819" y="2365198"/>
            <a:ext cx="549501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defRPr/>
            </a:pPr>
            <a:r>
              <a:rPr lang="zh-CN" altLang="en-US" sz="2400" b="1" dirty="0" smtClean="0">
                <a:solidFill>
                  <a:schemeClr val="tx2"/>
                </a:solidFill>
                <a:latin typeface="微软雅黑" panose="020B0503020204020204" pitchFamily="34" charset="-122"/>
                <a:ea typeface="微软雅黑" panose="020B0503020204020204" pitchFamily="34" charset="-122"/>
              </a:rPr>
              <a:t>步骤</a:t>
            </a:r>
          </a:p>
          <a:p>
            <a:pPr algn="just" eaLnBrk="1" hangingPunct="1">
              <a:lnSpc>
                <a:spcPct val="150000"/>
              </a:lnSpc>
              <a:spcBef>
                <a:spcPct val="0"/>
              </a:spcBef>
              <a:buFontTx/>
              <a:buNone/>
              <a:defRPr/>
            </a:pPr>
            <a:r>
              <a:rPr lang="en-US" altLang="zh-CN" sz="2400" dirty="0" smtClean="0">
                <a:solidFill>
                  <a:schemeClr val="tx2"/>
                </a:solidFill>
                <a:latin typeface="微软雅黑" panose="020B0503020204020204" pitchFamily="34" charset="-122"/>
                <a:ea typeface="微软雅黑" panose="020B0503020204020204" pitchFamily="34" charset="-122"/>
              </a:rPr>
              <a:t>1</a:t>
            </a:r>
            <a:r>
              <a:rPr lang="zh-CN" altLang="en-US" sz="2400" dirty="0">
                <a:solidFill>
                  <a:schemeClr val="tx2"/>
                </a:solidFill>
                <a:latin typeface="微软雅黑" panose="020B0503020204020204" pitchFamily="34" charset="-122"/>
                <a:ea typeface="微软雅黑" panose="020B0503020204020204" pitchFamily="34" charset="-122"/>
              </a:rPr>
              <a:t>．体位：取半侧卧位、侧卧位均可。 </a:t>
            </a:r>
          </a:p>
          <a:p>
            <a:pPr algn="just" eaLnBrk="1" hangingPunct="1">
              <a:lnSpc>
                <a:spcPct val="150000"/>
              </a:lnSpc>
              <a:spcBef>
                <a:spcPct val="0"/>
              </a:spcBef>
              <a:buFontTx/>
              <a:buNone/>
              <a:defRPr/>
            </a:pPr>
            <a:r>
              <a:rPr lang="en-US" altLang="zh-CN" sz="2400" dirty="0" smtClean="0">
                <a:solidFill>
                  <a:schemeClr val="tx2"/>
                </a:solidFill>
                <a:latin typeface="微软雅黑" panose="020B0503020204020204" pitchFamily="34" charset="-122"/>
                <a:ea typeface="微软雅黑" panose="020B0503020204020204" pitchFamily="34" charset="-122"/>
              </a:rPr>
              <a:t>2</a:t>
            </a:r>
            <a:r>
              <a:rPr lang="zh-CN" altLang="en-US" sz="2400" dirty="0">
                <a:solidFill>
                  <a:schemeClr val="tx2"/>
                </a:solidFill>
                <a:latin typeface="微软雅黑" panose="020B0503020204020204" pitchFamily="34" charset="-122"/>
                <a:ea typeface="微软雅黑" panose="020B0503020204020204" pitchFamily="34" charset="-122"/>
              </a:rPr>
              <a:t>．切口：</a:t>
            </a:r>
            <a:r>
              <a:rPr lang="en-US" altLang="zh-CN" sz="2400" dirty="0">
                <a:solidFill>
                  <a:schemeClr val="tx2"/>
                </a:solidFill>
                <a:latin typeface="微软雅黑" panose="020B0503020204020204" pitchFamily="34" charset="-122"/>
                <a:ea typeface="微软雅黑" panose="020B0503020204020204" pitchFamily="34" charset="-122"/>
              </a:rPr>
              <a:t>3</a:t>
            </a:r>
            <a:r>
              <a:rPr lang="zh-CN" altLang="en-US" sz="2400" dirty="0">
                <a:solidFill>
                  <a:schemeClr val="tx2"/>
                </a:solidFill>
                <a:latin typeface="微软雅黑" panose="020B0503020204020204" pitchFamily="34" charset="-122"/>
                <a:ea typeface="微软雅黑" panose="020B0503020204020204" pitchFamily="34" charset="-122"/>
              </a:rPr>
              <a:t>～</a:t>
            </a:r>
            <a:r>
              <a:rPr lang="en-US" altLang="zh-CN" sz="2400" dirty="0">
                <a:solidFill>
                  <a:schemeClr val="tx2"/>
                </a:solidFill>
                <a:latin typeface="微软雅黑" panose="020B0503020204020204" pitchFamily="34" charset="-122"/>
                <a:ea typeface="微软雅黑" panose="020B0503020204020204" pitchFamily="34" charset="-122"/>
              </a:rPr>
              <a:t>4</a:t>
            </a:r>
            <a:r>
              <a:rPr lang="zh-CN" altLang="en-US" sz="2400" dirty="0" smtClean="0">
                <a:solidFill>
                  <a:schemeClr val="tx2"/>
                </a:solidFill>
                <a:latin typeface="微软雅黑" panose="020B0503020204020204" pitchFamily="34" charset="-122"/>
                <a:ea typeface="微软雅黑" panose="020B0503020204020204" pitchFamily="34" charset="-122"/>
              </a:rPr>
              <a:t>个。 </a:t>
            </a:r>
            <a:endParaRPr lang="zh-CN" altLang="en-US" sz="2400" dirty="0">
              <a:solidFill>
                <a:schemeClr val="tx2"/>
              </a:solidFill>
              <a:latin typeface="微软雅黑" panose="020B0503020204020204" pitchFamily="34" charset="-122"/>
              <a:ea typeface="微软雅黑" panose="020B0503020204020204" pitchFamily="34" charset="-122"/>
            </a:endParaRPr>
          </a:p>
        </p:txBody>
      </p:sp>
      <p:grpSp>
        <p:nvGrpSpPr>
          <p:cNvPr id="9" name="组合 8"/>
          <p:cNvGrpSpPr>
            <a:grpSpLocks/>
          </p:cNvGrpSpPr>
          <p:nvPr/>
        </p:nvGrpSpPr>
        <p:grpSpPr bwMode="auto">
          <a:xfrm>
            <a:off x="644525" y="422275"/>
            <a:ext cx="7672161" cy="596900"/>
            <a:chOff x="3278752" y="1777380"/>
            <a:chExt cx="9059559" cy="596424"/>
          </a:xfrm>
        </p:grpSpPr>
        <p:sp>
          <p:nvSpPr>
            <p:cNvPr id="11" name="矩形 10"/>
            <p:cNvSpPr/>
            <p:nvPr/>
          </p:nvSpPr>
          <p:spPr>
            <a:xfrm>
              <a:off x="3278752" y="1777380"/>
              <a:ext cx="751706" cy="596424"/>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3</a:t>
              </a:r>
              <a:endParaRPr lang="zh-CN" altLang="en-US" sz="2800" kern="0" dirty="0">
                <a:solidFill>
                  <a:sysClr val="window" lastClr="FFFFFF"/>
                </a:solidFill>
                <a:latin typeface="Broadway" pitchFamily="82" charset="0"/>
                <a:ea typeface="微软雅黑"/>
              </a:endParaRPr>
            </a:p>
          </p:txBody>
        </p:sp>
        <p:sp>
          <p:nvSpPr>
            <p:cNvPr id="16392" name="TextBox 37"/>
            <p:cNvSpPr txBox="1">
              <a:spLocks noChangeArrowheads="1"/>
            </p:cNvSpPr>
            <p:nvPr/>
          </p:nvSpPr>
          <p:spPr bwMode="auto">
            <a:xfrm>
              <a:off x="4031418" y="1788417"/>
              <a:ext cx="8306893" cy="58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anose="020B0503020204020204" pitchFamily="34" charset="-122"/>
                  <a:ea typeface="微软雅黑" panose="020B0503020204020204" pitchFamily="34" charset="-122"/>
                </a:rPr>
                <a:t>纵隔肿瘤切除术</a:t>
              </a:r>
              <a:r>
                <a:rPr lang="en-US" altLang="zh-CN" sz="3200" b="1" dirty="0">
                  <a:solidFill>
                    <a:srgbClr val="1F497D"/>
                  </a:solidFill>
                  <a:latin typeface="微软雅黑" panose="020B0503020204020204" pitchFamily="34" charset="-122"/>
                  <a:ea typeface="微软雅黑" panose="020B0503020204020204" pitchFamily="34" charset="-122"/>
                </a:rPr>
                <a:t>(</a:t>
              </a:r>
              <a:r>
                <a:rPr lang="zh-CN" altLang="en-US" sz="3200" b="1" dirty="0">
                  <a:solidFill>
                    <a:srgbClr val="1F497D"/>
                  </a:solidFill>
                  <a:latin typeface="微软雅黑" panose="020B0503020204020204" pitchFamily="34" charset="-122"/>
                  <a:ea typeface="微软雅黑" panose="020B0503020204020204" pitchFamily="34" charset="-122"/>
                </a:rPr>
                <a:t>以胸腺瘤手术为例</a:t>
              </a:r>
              <a:r>
                <a:rPr lang="en-US" altLang="zh-CN" sz="3200" b="1" dirty="0">
                  <a:solidFill>
                    <a:srgbClr val="1F497D"/>
                  </a:solidFill>
                  <a:latin typeface="微软雅黑" panose="020B0503020204020204" pitchFamily="34" charset="-122"/>
                  <a:ea typeface="微软雅黑" panose="020B0503020204020204" pitchFamily="34" charset="-122"/>
                </a:rPr>
                <a:t>) </a:t>
              </a:r>
              <a:endParaRPr lang="en-US" altLang="zh-CN" sz="3200" b="1" dirty="0">
                <a:solidFill>
                  <a:srgbClr val="1F497D"/>
                </a:solidFill>
                <a:latin typeface="微软雅黑" panose="020B0503020204020204" pitchFamily="34" charset="-122"/>
                <a:ea typeface="微软雅黑" panose="020B0503020204020204" pitchFamily="34" charset="-122"/>
              </a:endParaRPr>
            </a:p>
          </p:txBody>
        </p:sp>
      </p:grpSp>
      <p:sp>
        <p:nvSpPr>
          <p:cNvPr id="16389"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 name="直接连接符 5"/>
          <p:cNvSpPr>
            <a:spLocks noChangeShapeType="1"/>
          </p:cNvSpPr>
          <p:nvPr/>
        </p:nvSpPr>
        <p:spPr bwMode="auto">
          <a:xfrm flipV="1">
            <a:off x="644524" y="1031875"/>
            <a:ext cx="720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6952342" y="2020568"/>
            <a:ext cx="5065486" cy="3789267"/>
          </a:xfrm>
          <a:prstGeom prst="rect">
            <a:avLst/>
          </a:prstGeom>
        </p:spPr>
      </p:pic>
    </p:spTree>
    <p:extLst>
      <p:ext uri="{BB962C8B-B14F-4D97-AF65-F5344CB8AC3E}">
        <p14:creationId xmlns:p14="http://schemas.microsoft.com/office/powerpoint/2010/main" val="779716653"/>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996893" y="1961627"/>
            <a:ext cx="549501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defRPr/>
            </a:pPr>
            <a:r>
              <a:rPr lang="zh-CN" altLang="en-US" sz="2400" b="1" dirty="0" smtClean="0">
                <a:solidFill>
                  <a:schemeClr val="tx2"/>
                </a:solidFill>
                <a:latin typeface="微软雅黑" panose="020B0503020204020204" pitchFamily="34" charset="-122"/>
                <a:ea typeface="微软雅黑" panose="020B0503020204020204" pitchFamily="34" charset="-122"/>
              </a:rPr>
              <a:t>步骤</a:t>
            </a:r>
          </a:p>
          <a:p>
            <a:pPr algn="just" eaLnBrk="1" hangingPunct="1">
              <a:lnSpc>
                <a:spcPct val="150000"/>
              </a:lnSpc>
              <a:spcBef>
                <a:spcPct val="0"/>
              </a:spcBef>
              <a:buFontTx/>
              <a:buNone/>
              <a:defRPr/>
            </a:pPr>
            <a:r>
              <a:rPr lang="en-US" altLang="zh-CN" sz="2400" dirty="0" smtClean="0">
                <a:solidFill>
                  <a:schemeClr val="tx2"/>
                </a:solidFill>
                <a:latin typeface="微软雅黑" panose="020B0503020204020204" pitchFamily="34" charset="-122"/>
                <a:ea typeface="微软雅黑" panose="020B0503020204020204" pitchFamily="34" charset="-122"/>
              </a:rPr>
              <a:t>3</a:t>
            </a:r>
            <a:r>
              <a:rPr lang="zh-CN" altLang="en-US" sz="2400" dirty="0">
                <a:solidFill>
                  <a:schemeClr val="tx2"/>
                </a:solidFill>
                <a:latin typeface="微软雅黑" panose="020B0503020204020204" pitchFamily="34" charset="-122"/>
                <a:ea typeface="微软雅黑" panose="020B0503020204020204" pitchFamily="34" charset="-122"/>
              </a:rPr>
              <a:t>．手术操作：进镜后用内镜钳夹住肿瘤附近的正常胸腺组织，剪开</a:t>
            </a:r>
            <a:r>
              <a:rPr lang="zh-CN" altLang="en-US" sz="2400" dirty="0" smtClean="0">
                <a:solidFill>
                  <a:schemeClr val="tx2"/>
                </a:solidFill>
                <a:latin typeface="微软雅黑" panose="020B0503020204020204" pitchFamily="34" charset="-122"/>
                <a:ea typeface="微软雅黑" panose="020B0503020204020204" pitchFamily="34" charset="-122"/>
              </a:rPr>
              <a:t>包膜，</a:t>
            </a:r>
            <a:r>
              <a:rPr lang="zh-CN" altLang="en-US" sz="2400" dirty="0">
                <a:solidFill>
                  <a:schemeClr val="tx2"/>
                </a:solidFill>
                <a:latin typeface="微软雅黑" panose="020B0503020204020204" pitchFamily="34" charset="-122"/>
                <a:ea typeface="微软雅黑" panose="020B0503020204020204" pitchFamily="34" charset="-122"/>
              </a:rPr>
              <a:t>金属夹处理胸腺</a:t>
            </a:r>
            <a:r>
              <a:rPr lang="zh-CN" altLang="en-US" sz="2400" dirty="0" smtClean="0">
                <a:solidFill>
                  <a:schemeClr val="tx2"/>
                </a:solidFill>
                <a:latin typeface="微软雅黑" panose="020B0503020204020204" pitchFamily="34" charset="-122"/>
                <a:ea typeface="微软雅黑" panose="020B0503020204020204" pitchFamily="34" charset="-122"/>
              </a:rPr>
              <a:t>动脉，</a:t>
            </a:r>
            <a:r>
              <a:rPr lang="zh-CN" altLang="en-US" sz="2400" dirty="0">
                <a:solidFill>
                  <a:schemeClr val="tx2"/>
                </a:solidFill>
                <a:latin typeface="微软雅黑" panose="020B0503020204020204" pitchFamily="34" charset="-122"/>
                <a:ea typeface="微软雅黑" panose="020B0503020204020204" pitchFamily="34" charset="-122"/>
              </a:rPr>
              <a:t>以内镜器械用锐性和钝性分离出整个肿瘤，所有粘连带均以金属夹夹闭后切断，直至肿瘤摘除。 </a:t>
            </a:r>
          </a:p>
        </p:txBody>
      </p:sp>
      <p:grpSp>
        <p:nvGrpSpPr>
          <p:cNvPr id="9" name="组合 8"/>
          <p:cNvGrpSpPr>
            <a:grpSpLocks/>
          </p:cNvGrpSpPr>
          <p:nvPr/>
        </p:nvGrpSpPr>
        <p:grpSpPr bwMode="auto">
          <a:xfrm>
            <a:off x="644525" y="422275"/>
            <a:ext cx="7672161" cy="596900"/>
            <a:chOff x="3278752" y="1777380"/>
            <a:chExt cx="9059559" cy="596424"/>
          </a:xfrm>
        </p:grpSpPr>
        <p:sp>
          <p:nvSpPr>
            <p:cNvPr id="11" name="矩形 10"/>
            <p:cNvSpPr/>
            <p:nvPr/>
          </p:nvSpPr>
          <p:spPr>
            <a:xfrm>
              <a:off x="3278752" y="1777380"/>
              <a:ext cx="751706" cy="596424"/>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smtClean="0">
                  <a:solidFill>
                    <a:sysClr val="window" lastClr="FFFFFF"/>
                  </a:solidFill>
                  <a:latin typeface="Broadway" pitchFamily="82" charset="0"/>
                  <a:ea typeface="微软雅黑"/>
                </a:rPr>
                <a:t>3</a:t>
              </a:r>
              <a:endParaRPr lang="zh-CN" altLang="en-US" sz="2800" kern="0" dirty="0">
                <a:solidFill>
                  <a:sysClr val="window" lastClr="FFFFFF"/>
                </a:solidFill>
                <a:latin typeface="Broadway" pitchFamily="82" charset="0"/>
                <a:ea typeface="微软雅黑"/>
              </a:endParaRPr>
            </a:p>
          </p:txBody>
        </p:sp>
        <p:sp>
          <p:nvSpPr>
            <p:cNvPr id="16392" name="TextBox 37"/>
            <p:cNvSpPr txBox="1">
              <a:spLocks noChangeArrowheads="1"/>
            </p:cNvSpPr>
            <p:nvPr/>
          </p:nvSpPr>
          <p:spPr bwMode="auto">
            <a:xfrm>
              <a:off x="4031418" y="1788417"/>
              <a:ext cx="8306893" cy="58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anose="020B0503020204020204" pitchFamily="34" charset="-122"/>
                  <a:ea typeface="微软雅黑" panose="020B0503020204020204" pitchFamily="34" charset="-122"/>
                </a:rPr>
                <a:t>纵隔肿瘤切除术</a:t>
              </a:r>
              <a:r>
                <a:rPr lang="en-US" altLang="zh-CN" sz="3200" b="1" dirty="0">
                  <a:solidFill>
                    <a:srgbClr val="1F497D"/>
                  </a:solidFill>
                  <a:latin typeface="微软雅黑" panose="020B0503020204020204" pitchFamily="34" charset="-122"/>
                  <a:ea typeface="微软雅黑" panose="020B0503020204020204" pitchFamily="34" charset="-122"/>
                </a:rPr>
                <a:t>(</a:t>
              </a:r>
              <a:r>
                <a:rPr lang="zh-CN" altLang="en-US" sz="3200" b="1" dirty="0">
                  <a:solidFill>
                    <a:srgbClr val="1F497D"/>
                  </a:solidFill>
                  <a:latin typeface="微软雅黑" panose="020B0503020204020204" pitchFamily="34" charset="-122"/>
                  <a:ea typeface="微软雅黑" panose="020B0503020204020204" pitchFamily="34" charset="-122"/>
                </a:rPr>
                <a:t>以胸腺瘤手术为例</a:t>
              </a:r>
              <a:r>
                <a:rPr lang="en-US" altLang="zh-CN" sz="3200" b="1" dirty="0">
                  <a:solidFill>
                    <a:srgbClr val="1F497D"/>
                  </a:solidFill>
                  <a:latin typeface="微软雅黑" panose="020B0503020204020204" pitchFamily="34" charset="-122"/>
                  <a:ea typeface="微软雅黑" panose="020B0503020204020204" pitchFamily="34" charset="-122"/>
                </a:rPr>
                <a:t>) </a:t>
              </a:r>
              <a:endParaRPr lang="en-US" altLang="zh-CN" sz="3200" b="1" dirty="0">
                <a:solidFill>
                  <a:srgbClr val="1F497D"/>
                </a:solidFill>
                <a:latin typeface="微软雅黑" panose="020B0503020204020204" pitchFamily="34" charset="-122"/>
                <a:ea typeface="微软雅黑" panose="020B0503020204020204" pitchFamily="34" charset="-122"/>
              </a:endParaRPr>
            </a:p>
          </p:txBody>
        </p:sp>
      </p:grpSp>
      <p:sp>
        <p:nvSpPr>
          <p:cNvPr id="16389"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 name="直接连接符 5"/>
          <p:cNvSpPr>
            <a:spLocks noChangeShapeType="1"/>
          </p:cNvSpPr>
          <p:nvPr/>
        </p:nvSpPr>
        <p:spPr bwMode="auto">
          <a:xfrm flipV="1">
            <a:off x="644524" y="1031875"/>
            <a:ext cx="720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3" name="图片 2"/>
          <p:cNvPicPr>
            <a:picLocks noChangeAspect="1"/>
          </p:cNvPicPr>
          <p:nvPr/>
        </p:nvPicPr>
        <p:blipFill rotWithShape="1">
          <a:blip r:embed="rId2">
            <a:clrChange>
              <a:clrFrom>
                <a:srgbClr val="FFFFFF"/>
              </a:clrFrom>
              <a:clrTo>
                <a:srgbClr val="FFFFFF">
                  <a:alpha val="0"/>
                </a:srgbClr>
              </a:clrTo>
            </a:clrChange>
          </a:blip>
          <a:srcRect l="1371" r="8192" b="1670"/>
          <a:stretch/>
        </p:blipFill>
        <p:spPr>
          <a:xfrm>
            <a:off x="0" y="2704306"/>
            <a:ext cx="5745616" cy="3849401"/>
          </a:xfrm>
          <a:prstGeom prst="rect">
            <a:avLst/>
          </a:prstGeom>
        </p:spPr>
      </p:pic>
    </p:spTree>
    <p:extLst>
      <p:ext uri="{BB962C8B-B14F-4D97-AF65-F5344CB8AC3E}">
        <p14:creationId xmlns:p14="http://schemas.microsoft.com/office/powerpoint/2010/main" val="246319976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8" name="文本框 2"/>
          <p:cNvSpPr txBox="1">
            <a:spLocks noChangeArrowheads="1"/>
          </p:cNvSpPr>
          <p:nvPr/>
        </p:nvSpPr>
        <p:spPr bwMode="auto">
          <a:xfrm>
            <a:off x="2729435" y="2517580"/>
            <a:ext cx="598594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smtClean="0">
                <a:solidFill>
                  <a:srgbClr val="44546A"/>
                </a:solidFill>
                <a:latin typeface="微软雅黑" panose="020B0503020204020204" pitchFamily="34" charset="-122"/>
                <a:ea typeface="微软雅黑" panose="020B0503020204020204" pitchFamily="34" charset="-122"/>
              </a:rPr>
              <a:t>总结与展望</a:t>
            </a:r>
            <a:endParaRPr lang="en-US" altLang="zh-CN" sz="3200" b="1" dirty="0" smtClean="0">
              <a:solidFill>
                <a:srgbClr val="44546A"/>
              </a:solidFill>
              <a:latin typeface="微软雅黑" panose="020B0503020204020204" pitchFamily="34" charset="-122"/>
              <a:ea typeface="微软雅黑" panose="020B0503020204020204" pitchFamily="34" charset="-122"/>
            </a:endParaRPr>
          </a:p>
          <a:p>
            <a:pPr algn="ctr" eaLnBrk="1" hangingPunct="1"/>
            <a:r>
              <a:rPr lang="en-US" altLang="zh-CN" sz="2400" b="1" dirty="0">
                <a:solidFill>
                  <a:srgbClr val="44546A"/>
                </a:solidFill>
                <a:latin typeface="微软雅黑" panose="020B0503020204020204" pitchFamily="34" charset="-122"/>
                <a:ea typeface="微软雅黑" panose="020B0503020204020204" pitchFamily="34" charset="-122"/>
              </a:rPr>
              <a:t>(Summary and Prospect)</a:t>
            </a:r>
            <a:endParaRPr lang="en-US" altLang="zh-CN" sz="2800" b="1" dirty="0">
              <a:solidFill>
                <a:srgbClr val="44546A"/>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82235372"/>
      </p:ext>
    </p:extLst>
  </p:cSld>
  <p:clrMapOvr>
    <a:masterClrMapping/>
  </p:clrMapOvr>
  <p:transition>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629854" y="1800742"/>
            <a:ext cx="578933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defRPr/>
            </a:pPr>
            <a:r>
              <a:rPr lang="zh-CN" altLang="en-US" sz="2400" dirty="0" smtClean="0">
                <a:solidFill>
                  <a:schemeClr val="tx2"/>
                </a:solidFill>
                <a:latin typeface="微软雅黑" panose="020B0503020204020204" pitchFamily="34" charset="-122"/>
                <a:ea typeface="微软雅黑" panose="020B0503020204020204" pitchFamily="34" charset="-122"/>
              </a:rPr>
              <a:t>        胸腔镜手术是</a:t>
            </a:r>
            <a:r>
              <a:rPr lang="zh-CN" altLang="en-US" sz="2400" dirty="0">
                <a:solidFill>
                  <a:schemeClr val="tx2"/>
                </a:solidFill>
                <a:latin typeface="微软雅黑" panose="020B0503020204020204" pitchFamily="34" charset="-122"/>
                <a:ea typeface="微软雅黑" panose="020B0503020204020204" pitchFamily="34" charset="-122"/>
              </a:rPr>
              <a:t>现代外科的代表，为临床工作提供了一个全新的治疗手段，给一直沉闷的胸外科领域带来一片生机</a:t>
            </a:r>
            <a:r>
              <a:rPr lang="zh-CN" altLang="en-US" sz="2400" dirty="0" smtClean="0">
                <a:solidFill>
                  <a:schemeClr val="tx2"/>
                </a:solidFill>
                <a:latin typeface="微软雅黑" panose="020B0503020204020204" pitchFamily="34" charset="-122"/>
                <a:ea typeface="微软雅黑" panose="020B0503020204020204" pitchFamily="34" charset="-122"/>
              </a:rPr>
              <a:t>。</a:t>
            </a:r>
            <a:endParaRPr lang="en-US" altLang="zh-CN" sz="2400" dirty="0" smtClean="0">
              <a:solidFill>
                <a:schemeClr val="tx2"/>
              </a:solidFill>
              <a:latin typeface="微软雅黑" panose="020B0503020204020204" pitchFamily="34" charset="-122"/>
              <a:ea typeface="微软雅黑" panose="020B0503020204020204" pitchFamily="34" charset="-122"/>
            </a:endParaRPr>
          </a:p>
          <a:p>
            <a:pPr algn="just" eaLnBrk="1" hangingPunct="1">
              <a:lnSpc>
                <a:spcPct val="150000"/>
              </a:lnSpc>
              <a:spcBef>
                <a:spcPct val="0"/>
              </a:spcBef>
              <a:buFontTx/>
              <a:buNone/>
              <a:defRPr/>
            </a:pPr>
            <a:r>
              <a:rPr lang="zh-CN" altLang="en-US" sz="2400" dirty="0" smtClean="0">
                <a:solidFill>
                  <a:schemeClr val="tx2"/>
                </a:solidFill>
                <a:latin typeface="微软雅黑" panose="020B0503020204020204" pitchFamily="34" charset="-122"/>
                <a:ea typeface="微软雅黑" panose="020B0503020204020204" pitchFamily="34" charset="-122"/>
              </a:rPr>
              <a:t>       但是，胸腔</a:t>
            </a:r>
            <a:r>
              <a:rPr lang="zh-CN" altLang="en-US" sz="2400" dirty="0">
                <a:solidFill>
                  <a:schemeClr val="tx2"/>
                </a:solidFill>
                <a:latin typeface="微软雅黑" panose="020B0503020204020204" pitchFamily="34" charset="-122"/>
                <a:ea typeface="微软雅黑" panose="020B0503020204020204" pitchFamily="34" charset="-122"/>
              </a:rPr>
              <a:t>镜手术还不能完全替代传统手术；鉴于不同技术水平的医生能够开展手术的范围存在很大差别的，其适应症尚在进一步完善过程中</a:t>
            </a:r>
            <a:r>
              <a:rPr lang="zh-CN" altLang="en-US" sz="2400" dirty="0" smtClean="0">
                <a:solidFill>
                  <a:schemeClr val="tx2"/>
                </a:solidFill>
                <a:latin typeface="微软雅黑" panose="020B0503020204020204" pitchFamily="34" charset="-122"/>
                <a:ea typeface="微软雅黑" panose="020B0503020204020204" pitchFamily="34" charset="-122"/>
              </a:rPr>
              <a:t>。</a:t>
            </a:r>
            <a:endParaRPr lang="zh-CN" altLang="en-US" sz="2400" dirty="0">
              <a:solidFill>
                <a:schemeClr val="tx2"/>
              </a:solidFill>
              <a:latin typeface="微软雅黑" panose="020B0503020204020204" pitchFamily="34" charset="-122"/>
              <a:ea typeface="微软雅黑" panose="020B0503020204020204" pitchFamily="34" charset="-122"/>
            </a:endParaRPr>
          </a:p>
        </p:txBody>
      </p:sp>
      <p:grpSp>
        <p:nvGrpSpPr>
          <p:cNvPr id="9" name="组合 8"/>
          <p:cNvGrpSpPr>
            <a:grpSpLocks/>
          </p:cNvGrpSpPr>
          <p:nvPr/>
        </p:nvGrpSpPr>
        <p:grpSpPr bwMode="auto">
          <a:xfrm>
            <a:off x="644525" y="422275"/>
            <a:ext cx="3041650" cy="596900"/>
            <a:chOff x="3278752" y="1777380"/>
            <a:chExt cx="3591688" cy="596424"/>
          </a:xfrm>
        </p:grpSpPr>
        <p:sp>
          <p:nvSpPr>
            <p:cNvPr id="11" name="矩形 10"/>
            <p:cNvSpPr/>
            <p:nvPr/>
          </p:nvSpPr>
          <p:spPr>
            <a:xfrm>
              <a:off x="3278752" y="1777380"/>
              <a:ext cx="751706" cy="596424"/>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endParaRPr lang="zh-CN" altLang="en-US" sz="2800" kern="0" dirty="0">
                <a:solidFill>
                  <a:sysClr val="window" lastClr="FFFFFF"/>
                </a:solidFill>
                <a:latin typeface="Broadway" pitchFamily="82" charset="0"/>
                <a:ea typeface="微软雅黑"/>
              </a:endParaRPr>
            </a:p>
          </p:txBody>
        </p:sp>
        <p:sp>
          <p:nvSpPr>
            <p:cNvPr id="16392" name="TextBox 37"/>
            <p:cNvSpPr txBox="1">
              <a:spLocks noChangeArrowheads="1"/>
            </p:cNvSpPr>
            <p:nvPr/>
          </p:nvSpPr>
          <p:spPr bwMode="auto">
            <a:xfrm>
              <a:off x="4031418" y="1788417"/>
              <a:ext cx="2839022" cy="58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anose="020B0503020204020204" pitchFamily="34" charset="-122"/>
                  <a:ea typeface="微软雅黑" panose="020B0503020204020204" pitchFamily="34" charset="-122"/>
                </a:rPr>
                <a:t>总结与展望</a:t>
              </a:r>
            </a:p>
          </p:txBody>
        </p:sp>
      </p:grpSp>
      <p:sp>
        <p:nvSpPr>
          <p:cNvPr id="16389"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 name="直接连接符 5"/>
          <p:cNvSpPr>
            <a:spLocks noChangeShapeType="1"/>
          </p:cNvSpPr>
          <p:nvPr/>
        </p:nvSpPr>
        <p:spPr bwMode="auto">
          <a:xfrm flipV="1">
            <a:off x="644524" y="1031875"/>
            <a:ext cx="288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6612" t="3372" r="16999" b="7547"/>
          <a:stretch/>
        </p:blipFill>
        <p:spPr>
          <a:xfrm>
            <a:off x="6729413" y="1771880"/>
            <a:ext cx="5029200" cy="41216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3764407056"/>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21"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894320" y="1314890"/>
            <a:ext cx="5449955"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FontTx/>
              <a:buNone/>
              <a:defRPr/>
            </a:pPr>
            <a:r>
              <a:rPr lang="zh-CN" altLang="en-US" sz="2400" dirty="0" smtClean="0">
                <a:solidFill>
                  <a:schemeClr val="tx2"/>
                </a:solidFill>
                <a:latin typeface="微软雅黑" panose="020B0503020204020204" pitchFamily="34" charset="-122"/>
                <a:ea typeface="微软雅黑" panose="020B0503020204020204" pitchFamily="34" charset="-122"/>
              </a:rPr>
              <a:t>       在</a:t>
            </a:r>
            <a:r>
              <a:rPr lang="zh-CN" altLang="en-US" sz="2400" dirty="0">
                <a:solidFill>
                  <a:schemeClr val="tx2"/>
                </a:solidFill>
                <a:latin typeface="微软雅黑" panose="020B0503020204020204" pitchFamily="34" charset="-122"/>
                <a:ea typeface="微软雅黑" panose="020B0503020204020204" pitchFamily="34" charset="-122"/>
              </a:rPr>
              <a:t>实际工作中，开展胸腔镜手术一定要遵守循序渐进的原则，切不可为做胸腔镜而做，牢记病人的利益第一</a:t>
            </a:r>
            <a:r>
              <a:rPr lang="zh-CN" altLang="en-US" sz="2400" dirty="0" smtClean="0">
                <a:solidFill>
                  <a:schemeClr val="tx2"/>
                </a:solidFill>
                <a:latin typeface="微软雅黑" panose="020B0503020204020204" pitchFamily="34" charset="-122"/>
                <a:ea typeface="微软雅黑" panose="020B0503020204020204" pitchFamily="34" charset="-122"/>
              </a:rPr>
              <a:t>。</a:t>
            </a:r>
            <a:endParaRPr lang="en-US" altLang="zh-CN" sz="2400" dirty="0" smtClean="0">
              <a:solidFill>
                <a:schemeClr val="tx2"/>
              </a:solidFill>
              <a:latin typeface="微软雅黑" panose="020B0503020204020204" pitchFamily="34" charset="-122"/>
              <a:ea typeface="微软雅黑" panose="020B0503020204020204" pitchFamily="34" charset="-122"/>
            </a:endParaRPr>
          </a:p>
          <a:p>
            <a:pPr algn="just" eaLnBrk="1" hangingPunct="1">
              <a:lnSpc>
                <a:spcPct val="150000"/>
              </a:lnSpc>
              <a:spcBef>
                <a:spcPct val="0"/>
              </a:spcBef>
              <a:buFontTx/>
              <a:buNone/>
              <a:defRPr/>
            </a:pPr>
            <a:r>
              <a:rPr lang="en-US" altLang="zh-CN" sz="2400" dirty="0">
                <a:solidFill>
                  <a:schemeClr val="tx2"/>
                </a:solidFill>
                <a:latin typeface="微软雅黑" panose="020B0503020204020204" pitchFamily="34" charset="-122"/>
                <a:ea typeface="微软雅黑" panose="020B0503020204020204" pitchFamily="34" charset="-122"/>
              </a:rPr>
              <a:t> </a:t>
            </a:r>
            <a:r>
              <a:rPr lang="en-US" altLang="zh-CN" sz="2400" dirty="0" smtClean="0">
                <a:solidFill>
                  <a:schemeClr val="tx2"/>
                </a:solidFill>
                <a:latin typeface="微软雅黑" panose="020B0503020204020204" pitchFamily="34" charset="-122"/>
                <a:ea typeface="微软雅黑" panose="020B0503020204020204" pitchFamily="34" charset="-122"/>
              </a:rPr>
              <a:t>      </a:t>
            </a:r>
            <a:r>
              <a:rPr lang="zh-CN" altLang="en-US" sz="2400" dirty="0" smtClean="0">
                <a:solidFill>
                  <a:schemeClr val="tx2"/>
                </a:solidFill>
                <a:latin typeface="微软雅黑" panose="020B0503020204020204" pitchFamily="34" charset="-122"/>
                <a:ea typeface="微软雅黑" panose="020B0503020204020204" pitchFamily="34" charset="-122"/>
              </a:rPr>
              <a:t>另外，胸腔</a:t>
            </a:r>
            <a:r>
              <a:rPr lang="zh-CN" altLang="en-US" sz="2400" dirty="0">
                <a:solidFill>
                  <a:schemeClr val="tx2"/>
                </a:solidFill>
                <a:latin typeface="微软雅黑" panose="020B0503020204020204" pitchFamily="34" charset="-122"/>
                <a:ea typeface="微软雅黑" panose="020B0503020204020204" pitchFamily="34" charset="-122"/>
              </a:rPr>
              <a:t>镜手术还远不是外科技术的顶点，它只是一个过度阶段或曰传统与未来的桥梁，正如它是建立在传统胸外科手术基础之上一样，它也是未来手术的</a:t>
            </a:r>
            <a:r>
              <a:rPr lang="zh-CN" altLang="en-US" sz="2400" dirty="0" smtClean="0">
                <a:solidFill>
                  <a:schemeClr val="tx2"/>
                </a:solidFill>
                <a:latin typeface="微软雅黑" panose="020B0503020204020204" pitchFamily="34" charset="-122"/>
                <a:ea typeface="微软雅黑" panose="020B0503020204020204" pitchFamily="34" charset="-122"/>
              </a:rPr>
              <a:t>基础。</a:t>
            </a:r>
            <a:endParaRPr lang="zh-CN" altLang="en-US" sz="2400" dirty="0">
              <a:solidFill>
                <a:schemeClr val="tx2"/>
              </a:solidFill>
              <a:latin typeface="微软雅黑" panose="020B0503020204020204" pitchFamily="34" charset="-122"/>
              <a:ea typeface="微软雅黑" panose="020B0503020204020204" pitchFamily="34" charset="-122"/>
            </a:endParaRPr>
          </a:p>
        </p:txBody>
      </p:sp>
      <p:sp>
        <p:nvSpPr>
          <p:cNvPr id="16389"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8" name="组合 7"/>
          <p:cNvGrpSpPr>
            <a:grpSpLocks/>
          </p:cNvGrpSpPr>
          <p:nvPr/>
        </p:nvGrpSpPr>
        <p:grpSpPr bwMode="auto">
          <a:xfrm>
            <a:off x="644525" y="422275"/>
            <a:ext cx="3041650" cy="596900"/>
            <a:chOff x="3278752" y="1777380"/>
            <a:chExt cx="3591688" cy="596424"/>
          </a:xfrm>
        </p:grpSpPr>
        <p:sp>
          <p:nvSpPr>
            <p:cNvPr id="10" name="矩形 9"/>
            <p:cNvSpPr/>
            <p:nvPr/>
          </p:nvSpPr>
          <p:spPr>
            <a:xfrm>
              <a:off x="3278752" y="1777380"/>
              <a:ext cx="751706" cy="596424"/>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endParaRPr lang="zh-CN" altLang="en-US" sz="2800" kern="0" dirty="0">
                <a:solidFill>
                  <a:sysClr val="window" lastClr="FFFFFF"/>
                </a:solidFill>
                <a:latin typeface="Broadway" pitchFamily="82" charset="0"/>
                <a:ea typeface="微软雅黑"/>
              </a:endParaRPr>
            </a:p>
          </p:txBody>
        </p:sp>
        <p:sp>
          <p:nvSpPr>
            <p:cNvPr id="12" name="TextBox 37"/>
            <p:cNvSpPr txBox="1">
              <a:spLocks noChangeArrowheads="1"/>
            </p:cNvSpPr>
            <p:nvPr/>
          </p:nvSpPr>
          <p:spPr bwMode="auto">
            <a:xfrm>
              <a:off x="4031418" y="1788417"/>
              <a:ext cx="2839022" cy="58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anose="020B0503020204020204" pitchFamily="34" charset="-122"/>
                  <a:ea typeface="微软雅黑" panose="020B0503020204020204" pitchFamily="34" charset="-122"/>
                </a:rPr>
                <a:t>总结与展望</a:t>
              </a:r>
            </a:p>
          </p:txBody>
        </p:sp>
      </p:grpSp>
      <p:sp>
        <p:nvSpPr>
          <p:cNvPr id="13" name="直接连接符 5"/>
          <p:cNvSpPr>
            <a:spLocks noChangeShapeType="1"/>
          </p:cNvSpPr>
          <p:nvPr/>
        </p:nvSpPr>
        <p:spPr bwMode="auto">
          <a:xfrm flipV="1">
            <a:off x="644524" y="1031875"/>
            <a:ext cx="288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0553" y="1882010"/>
            <a:ext cx="5078767" cy="33900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2257530385"/>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t1.png"/>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94126" y="2497139"/>
            <a:ext cx="42862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5" descr="t2.png"/>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808414" y="2530476"/>
            <a:ext cx="210343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descr="t3.png"/>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62351" y="2516188"/>
            <a:ext cx="1724025"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descr="t4.png"/>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95675" y="3606801"/>
            <a:ext cx="4191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9" descr="h2.png"/>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24364" y="2808288"/>
            <a:ext cx="107632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descr="h1副本.png"/>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73525" y="2747964"/>
            <a:ext cx="148590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descr="h4.png"/>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22825" y="3509964"/>
            <a:ext cx="4191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descr="he.png"/>
          <p:cNvPicPr>
            <a:picLocks noChangeAspect="1"/>
          </p:cNvPicPr>
          <p:nvPr/>
        </p:nvPicPr>
        <p:blipFill>
          <a:blip r:embed="rId10">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68864" y="3498851"/>
            <a:ext cx="10191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3" descr="h3.png"/>
          <p:cNvPicPr>
            <a:picLocks noChangeAspect="1"/>
          </p:cNvPicPr>
          <p:nvPr/>
        </p:nvPicPr>
        <p:blipFill>
          <a:blip r:embed="rId11">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38651" y="3509964"/>
            <a:ext cx="79057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4" descr="e1.png"/>
          <p:cNvPicPr>
            <a:picLocks noChangeAspect="1"/>
          </p:cNvPicPr>
          <p:nvPr/>
        </p:nvPicPr>
        <p:blipFill>
          <a:blip r:embed="rId1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03838" y="3492500"/>
            <a:ext cx="4953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5" descr="e1.png"/>
          <p:cNvPicPr>
            <a:picLocks noChangeAspect="1"/>
          </p:cNvPicPr>
          <p:nvPr/>
        </p:nvPicPr>
        <p:blipFill>
          <a:blip r:embed="rId1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31075" y="2921000"/>
            <a:ext cx="17145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26" descr="e2.png"/>
          <p:cNvPicPr>
            <a:picLocks noChangeAspect="1"/>
          </p:cNvPicPr>
          <p:nvPr/>
        </p:nvPicPr>
        <p:blipFill>
          <a:blip r:embed="rId1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69175" y="2827339"/>
            <a:ext cx="457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27" descr="e3.png"/>
          <p:cNvPicPr>
            <a:picLocks noChangeAspect="1"/>
          </p:cNvPicPr>
          <p:nvPr/>
        </p:nvPicPr>
        <p:blipFill>
          <a:blip r:embed="rId15">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83375" y="2714625"/>
            <a:ext cx="1143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28" descr="e4.png"/>
          <p:cNvPicPr>
            <a:picLocks noChangeAspect="1"/>
          </p:cNvPicPr>
          <p:nvPr/>
        </p:nvPicPr>
        <p:blipFill>
          <a:blip r:embed="rId16">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75364" y="3076576"/>
            <a:ext cx="1360487"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30" descr="n1.png"/>
          <p:cNvPicPr>
            <a:picLocks noChangeAspect="1"/>
          </p:cNvPicPr>
          <p:nvPr/>
        </p:nvPicPr>
        <p:blipFill>
          <a:blip r:embed="rId17">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29464" y="3589339"/>
            <a:ext cx="33337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29" descr="e5.png"/>
          <p:cNvPicPr>
            <a:picLocks noChangeAspect="1"/>
          </p:cNvPicPr>
          <p:nvPr/>
        </p:nvPicPr>
        <p:blipFill>
          <a:blip r:embed="rId18">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75363" y="3589338"/>
            <a:ext cx="13890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32" descr="n2.png"/>
          <p:cNvPicPr>
            <a:picLocks noChangeAspect="1"/>
          </p:cNvPicPr>
          <p:nvPr/>
        </p:nvPicPr>
        <p:blipFill>
          <a:blip r:embed="rId19">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29464" y="3619500"/>
            <a:ext cx="5429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33" descr="n3.png"/>
          <p:cNvPicPr>
            <a:picLocks noChangeAspect="1"/>
          </p:cNvPicPr>
          <p:nvPr/>
        </p:nvPicPr>
        <p:blipFill>
          <a:blip r:embed="rId20">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86638" y="3665538"/>
            <a:ext cx="2857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图片 35" descr="d2.png"/>
          <p:cNvPicPr>
            <a:picLocks noChangeAspect="1"/>
          </p:cNvPicPr>
          <p:nvPr/>
        </p:nvPicPr>
        <p:blipFill>
          <a:blip r:embed="rId21">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694613" y="3627439"/>
            <a:ext cx="4000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34" descr="d1.png"/>
          <p:cNvPicPr>
            <a:picLocks noChangeAspect="1"/>
          </p:cNvPicPr>
          <p:nvPr/>
        </p:nvPicPr>
        <p:blipFill>
          <a:blip r:embed="rId2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435850" y="3619501"/>
            <a:ext cx="66675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42" descr="d4.png"/>
          <p:cNvPicPr>
            <a:picLocks noChangeAspect="1"/>
          </p:cNvPicPr>
          <p:nvPr/>
        </p:nvPicPr>
        <p:blipFill>
          <a:blip r:embed="rId2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915276" y="3171825"/>
            <a:ext cx="6953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41" descr="d3.png"/>
          <p:cNvPicPr>
            <a:picLocks noChangeAspect="1"/>
          </p:cNvPicPr>
          <p:nvPr/>
        </p:nvPicPr>
        <p:blipFill>
          <a:blip r:embed="rId2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66051" y="3171825"/>
            <a:ext cx="8286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图片 36" descr="羽毛.png"/>
          <p:cNvPicPr>
            <a:picLocks noChangeAspect="1"/>
          </p:cNvPicPr>
          <p:nvPr/>
        </p:nvPicPr>
        <p:blipFill>
          <a:blip r:embed="rId25" cstate="print">
            <a:extLst>
              <a:ext uri="{28A0092B-C50C-407E-A947-70E740481C1C}">
                <a14:useLocalDpi xmlns:a14="http://schemas.microsoft.com/office/drawing/2010/main" val="0"/>
              </a:ext>
            </a:extLst>
          </a:blip>
          <a:srcRect/>
          <a:stretch>
            <a:fillRect/>
          </a:stretch>
        </p:blipFill>
        <p:spPr bwMode="auto">
          <a:xfrm rot="1350554">
            <a:off x="12544425" y="501650"/>
            <a:ext cx="1239838" cy="396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accel="50000" decel="50000" fill="hold" nodeType="withEffect">
                                  <p:stCondLst>
                                    <p:cond delay="0"/>
                                  </p:stCondLst>
                                  <p:childTnLst>
                                    <p:animMotion origin="layout" path="M -0.72344 -0.24339 C -0.72291 -0.23622 -0.72239 -0.22881 -0.72778 -0.21585 C -0.73316 -0.20288 -0.75173 -0.17302 -0.75573 -0.16492 " pathEditMode="fixed" rAng="0" ptsTypes="aaA">
                                      <p:cBhvr>
                                        <p:cTn id="6" dur="70" fill="hold"/>
                                        <p:tgtEl>
                                          <p:spTgt spid="37"/>
                                        </p:tgtEl>
                                        <p:attrNameLst>
                                          <p:attrName>ppt_x</p:attrName>
                                          <p:attrName>ppt_y</p:attrName>
                                        </p:attrNameLst>
                                      </p:cBhvr>
                                      <p:rCtr x="-1600" y="3900"/>
                                    </p:animMotion>
                                  </p:childTnLst>
                                </p:cTn>
                              </p:par>
                              <p:par>
                                <p:cTn id="7" presetID="22" presetClass="entr" presetSubtype="1"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wipe(up)">
                                      <p:cBhvr>
                                        <p:cTn id="9" dur="70"/>
                                        <p:tgtEl>
                                          <p:spTgt spid="15"/>
                                        </p:tgtEl>
                                      </p:cBhvr>
                                    </p:animEffect>
                                  </p:childTnLst>
                                </p:cTn>
                              </p:par>
                            </p:childTnLst>
                          </p:cTn>
                        </p:par>
                        <p:par>
                          <p:cTn id="10" fill="hold" nodeType="afterGroup">
                            <p:stCondLst>
                              <p:cond delay="70"/>
                            </p:stCondLst>
                            <p:childTnLst>
                              <p:par>
                                <p:cTn id="11" presetID="0" presetClass="path" presetSubtype="0" accel="50000" decel="50000" fill="hold" nodeType="afterEffect">
                                  <p:stCondLst>
                                    <p:cond delay="0"/>
                                  </p:stCondLst>
                                  <p:childTnLst>
                                    <p:animMotion origin="layout" path="M -0.75573 -0.16492 C -0.74115 -0.1802 -0.72639 -0.19548 -0.71441 -0.20613 C -0.70243 -0.21677 -0.70642 -0.22557 -0.68368 -0.22951 C -0.66094 -0.23344 -0.60295 -0.22765 -0.57778 -0.22951 C -0.5526 -0.23136 -0.53854 -0.239 -0.53212 -0.24131 " pathEditMode="fixed" ptsTypes="aaaaA">
                                      <p:cBhvr>
                                        <p:cTn id="12" dur="70" fill="hold"/>
                                        <p:tgtEl>
                                          <p:spTgt spid="37"/>
                                        </p:tgtEl>
                                        <p:attrNameLst>
                                          <p:attrName>ppt_x</p:attrName>
                                          <p:attrName>ppt_y</p:attrName>
                                        </p:attrNameLst>
                                      </p:cBhvr>
                                    </p:animMotion>
                                  </p:childTnLst>
                                </p:cTn>
                              </p:par>
                              <p:par>
                                <p:cTn id="13" presetID="22" presetClass="entr" presetSubtype="8"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70"/>
                                        <p:tgtEl>
                                          <p:spTgt spid="16"/>
                                        </p:tgtEl>
                                      </p:cBhvr>
                                    </p:animEffect>
                                  </p:childTnLst>
                                </p:cTn>
                              </p:par>
                            </p:childTnLst>
                          </p:cTn>
                        </p:par>
                        <p:par>
                          <p:cTn id="16" fill="hold" nodeType="afterGroup">
                            <p:stCondLst>
                              <p:cond delay="140"/>
                            </p:stCondLst>
                            <p:childTnLst>
                              <p:par>
                                <p:cTn id="17" presetID="0" presetClass="path" presetSubtype="0" accel="50000" decel="50000" fill="hold" nodeType="afterEffect">
                                  <p:stCondLst>
                                    <p:cond delay="0"/>
                                  </p:stCondLst>
                                  <p:childTnLst>
                                    <p:animMotion origin="layout" path="M -0.59965 -0.24177 C -0.6217 -0.21076 -0.64357 -0.17974 -0.6658 -0.14386 C -0.68802 -0.10798 -0.71875 -0.04988 -0.7335 -0.02626 C -0.74826 -0.00265 -0.74809 -0.00682 -0.75416 -0.00265 C -0.76024 0.00151 -0.76493 -0.0008 -0.77031 -0.00057 C -0.77569 -0.00034 -0.78767 -0.00034 -0.78646 -0.00057 " pathEditMode="fixed" rAng="0" ptsTypes="aaaaaA">
                                      <p:cBhvr>
                                        <p:cTn id="18" dur="70" fill="hold"/>
                                        <p:tgtEl>
                                          <p:spTgt spid="37"/>
                                        </p:tgtEl>
                                        <p:attrNameLst>
                                          <p:attrName>ppt_x</p:attrName>
                                          <p:attrName>ppt_y</p:attrName>
                                        </p:attrNameLst>
                                      </p:cBhvr>
                                      <p:rCtr x="-9400" y="12200"/>
                                    </p:animMotion>
                                  </p:childTnLst>
                                </p:cTn>
                              </p:par>
                              <p:par>
                                <p:cTn id="19" presetID="22" presetClass="entr" presetSubtype="1"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up)">
                                      <p:cBhvr>
                                        <p:cTn id="21" dur="70"/>
                                        <p:tgtEl>
                                          <p:spTgt spid="17"/>
                                        </p:tgtEl>
                                      </p:cBhvr>
                                    </p:animEffect>
                                  </p:childTnLst>
                                </p:cTn>
                              </p:par>
                            </p:childTnLst>
                          </p:cTn>
                        </p:par>
                        <p:par>
                          <p:cTn id="22" fill="hold" nodeType="afterGroup">
                            <p:stCondLst>
                              <p:cond delay="210"/>
                            </p:stCondLst>
                            <p:childTnLst>
                              <p:par>
                                <p:cTn id="23" presetID="0" presetClass="path" presetSubtype="0" accel="50000" decel="50000" fill="hold" nodeType="afterEffect">
                                  <p:stCondLst>
                                    <p:cond delay="0"/>
                                  </p:stCondLst>
                                  <p:childTnLst>
                                    <p:animMotion origin="layout" path="M -0.78646 -0.00057 C -0.79028 -0.00543 -0.79393 -0.01029 -0.79375 -0.01816 C -0.79358 -0.02603 -0.78907 -0.03946 -0.7849 -0.04756 C -0.78073 -0.05566 -0.77361 -0.06191 -0.76875 -0.06724 C -0.76389 -0.07256 -0.76077 -0.07001 -0.75556 -0.07904 " pathEditMode="fixed" ptsTypes="aaaaA">
                                      <p:cBhvr>
                                        <p:cTn id="24" dur="70" fill="hold"/>
                                        <p:tgtEl>
                                          <p:spTgt spid="37"/>
                                        </p:tgtEl>
                                        <p:attrNameLst>
                                          <p:attrName>ppt_x</p:attrName>
                                          <p:attrName>ppt_y</p:attrName>
                                        </p:attrNameLst>
                                      </p:cBhvr>
                                    </p:animMotion>
                                  </p:childTnLst>
                                </p:cTn>
                              </p:par>
                              <p:par>
                                <p:cTn id="25" presetID="22" presetClass="entr" presetSubtype="4"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70"/>
                                        <p:tgtEl>
                                          <p:spTgt spid="18"/>
                                        </p:tgtEl>
                                      </p:cBhvr>
                                    </p:animEffect>
                                  </p:childTnLst>
                                </p:cTn>
                              </p:par>
                            </p:childTnLst>
                          </p:cTn>
                        </p:par>
                        <p:par>
                          <p:cTn id="28" fill="hold" nodeType="afterGroup">
                            <p:stCondLst>
                              <p:cond delay="280"/>
                            </p:stCondLst>
                            <p:childTnLst>
                              <p:par>
                                <p:cTn id="29" presetID="0" presetClass="path" presetSubtype="0" accel="50000" decel="50000" fill="hold" nodeType="afterEffect">
                                  <p:stCondLst>
                                    <p:cond delay="0"/>
                                  </p:stCondLst>
                                  <p:childTnLst>
                                    <p:animMotion origin="layout" path="M -0.75555 -0.07905 C -0.75069 -0.08368 -0.74583 -0.08831 -0.74149 -0.08645 C -0.73715 -0.0846 -0.73125 -0.07835 -0.72951 -0.06747 C -0.72777 -0.05659 -0.73055 -0.02858 -0.73055 -0.02118 " pathEditMode="fixed" ptsTypes="aaaA">
                                      <p:cBhvr>
                                        <p:cTn id="30" dur="70" fill="hold"/>
                                        <p:tgtEl>
                                          <p:spTgt spid="37"/>
                                        </p:tgtEl>
                                        <p:attrNameLst>
                                          <p:attrName>ppt_x</p:attrName>
                                          <p:attrName>ppt_y</p:attrName>
                                        </p:attrNameLst>
                                      </p:cBhvr>
                                    </p:animMotion>
                                  </p:childTnLst>
                                </p:cTn>
                              </p:par>
                            </p:childTnLst>
                          </p:cTn>
                        </p:par>
                        <p:par>
                          <p:cTn id="31" fill="hold" nodeType="afterGroup">
                            <p:stCondLst>
                              <p:cond delay="350"/>
                            </p:stCondLst>
                            <p:childTnLst>
                              <p:par>
                                <p:cTn id="32" presetID="0" presetClass="path" presetSubtype="0" accel="50000" decel="50000" fill="hold" nodeType="afterEffect">
                                  <p:stCondLst>
                                    <p:cond delay="0"/>
                                  </p:stCondLst>
                                  <p:childTnLst>
                                    <p:animMotion origin="layout" path="M -0.73055 -0.02118 C -0.72864 -0.0184 -0.72656 -0.01562 -0.71753 -0.02256 C -0.7085 -0.02951 -0.68906 -0.04965 -0.67621 -0.0633 C -0.66336 -0.07696 -0.65208 -0.08946 -0.64027 -0.1052 C -0.62847 -0.12094 -0.61631 -0.14155 -0.60555 -0.15752 C -0.59479 -0.17349 -0.58107 -0.19432 -0.57621 -0.20104 " pathEditMode="fixed" ptsTypes="aaaaaA">
                                      <p:cBhvr>
                                        <p:cTn id="33" dur="70" fill="hold"/>
                                        <p:tgtEl>
                                          <p:spTgt spid="37"/>
                                        </p:tgtEl>
                                        <p:attrNameLst>
                                          <p:attrName>ppt_x</p:attrName>
                                          <p:attrName>ppt_y</p:attrName>
                                        </p:attrNameLst>
                                      </p:cBhvr>
                                    </p:animMotion>
                                  </p:childTnLst>
                                </p:cTn>
                              </p:par>
                              <p:par>
                                <p:cTn id="34" presetID="22" presetClass="entr" presetSubtype="4"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70"/>
                                        <p:tgtEl>
                                          <p:spTgt spid="19"/>
                                        </p:tgtEl>
                                      </p:cBhvr>
                                    </p:animEffect>
                                  </p:childTnLst>
                                </p:cTn>
                              </p:par>
                            </p:childTnLst>
                          </p:cTn>
                        </p:par>
                        <p:par>
                          <p:cTn id="37" fill="hold" nodeType="afterGroup">
                            <p:stCondLst>
                              <p:cond delay="420"/>
                            </p:stCondLst>
                            <p:childTnLst>
                              <p:par>
                                <p:cTn id="38" presetID="0" presetClass="path" presetSubtype="0" accel="50000" decel="50000" fill="hold" nodeType="afterEffect">
                                  <p:stCondLst>
                                    <p:cond delay="0"/>
                                  </p:stCondLst>
                                  <p:childTnLst>
                                    <p:animMotion origin="layout" path="M -0.57309 -0.20103 C -0.58871 -0.17858 -0.60434 -0.15589 -0.61666 -0.13714 C -0.62899 -0.11839 -0.63732 -0.10358 -0.64705 -0.08784 C -0.65677 -0.0721 -0.6691 -0.05427 -0.67535 -0.04293 C -0.6816 -0.03159 -0.68507 -0.02256 -0.68507 -0.01978 " pathEditMode="fixed" rAng="0" ptsTypes="aaaaA">
                                      <p:cBhvr>
                                        <p:cTn id="39" dur="70" fill="hold"/>
                                        <p:tgtEl>
                                          <p:spTgt spid="37"/>
                                        </p:tgtEl>
                                        <p:attrNameLst>
                                          <p:attrName>ppt_x</p:attrName>
                                          <p:attrName>ppt_y</p:attrName>
                                        </p:attrNameLst>
                                      </p:cBhvr>
                                      <p:rCtr x="-5600" y="9100"/>
                                    </p:animMotion>
                                  </p:childTnLst>
                                </p:cTn>
                              </p:par>
                              <p:par>
                                <p:cTn id="40" presetID="22" presetClass="entr" presetSubtype="1"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70"/>
                                        <p:tgtEl>
                                          <p:spTgt spid="20"/>
                                        </p:tgtEl>
                                      </p:cBhvr>
                                    </p:animEffect>
                                  </p:childTnLst>
                                </p:cTn>
                              </p:par>
                            </p:childTnLst>
                          </p:cTn>
                        </p:par>
                        <p:par>
                          <p:cTn id="43" fill="hold" nodeType="afterGroup">
                            <p:stCondLst>
                              <p:cond delay="490"/>
                            </p:stCondLst>
                            <p:childTnLst>
                              <p:par>
                                <p:cTn id="44" presetID="0" presetClass="path" presetSubtype="0" accel="50000" decel="50000" fill="hold" nodeType="afterEffect">
                                  <p:stCondLst>
                                    <p:cond delay="0"/>
                                  </p:stCondLst>
                                  <p:childTnLst>
                                    <p:animMotion origin="layout" path="M -0.68507 -0.01979 C -0.67778 -0.02882 -0.67049 -0.03784 -0.66545 -0.04432 C -0.66042 -0.05081 -0.65851 -0.05451 -0.65469 -0.05891 C -0.65087 -0.06331 -0.6474 -0.06585 -0.64271 -0.07048 C -0.63802 -0.07511 -0.6309 -0.08252 -0.62639 -0.08645 C -0.62188 -0.09039 -0.6184 -0.09201 -0.61545 -0.09363 C -0.6125 -0.09525 -0.6099 -0.09641 -0.60903 -0.09664 " pathEditMode="fixed" ptsTypes="aaaaaaA">
                                      <p:cBhvr>
                                        <p:cTn id="45" dur="70" fill="hold"/>
                                        <p:tgtEl>
                                          <p:spTgt spid="37"/>
                                        </p:tgtEl>
                                        <p:attrNameLst>
                                          <p:attrName>ppt_x</p:attrName>
                                          <p:attrName>ppt_y</p:attrName>
                                        </p:attrNameLst>
                                      </p:cBhvr>
                                    </p:animMotion>
                                  </p:childTnLst>
                                </p:cTn>
                              </p:par>
                              <p:par>
                                <p:cTn id="46" presetID="22" presetClass="entr" presetSubtype="4"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down)">
                                      <p:cBhvr>
                                        <p:cTn id="48" dur="70"/>
                                        <p:tgtEl>
                                          <p:spTgt spid="24"/>
                                        </p:tgtEl>
                                      </p:cBhvr>
                                    </p:animEffect>
                                  </p:childTnLst>
                                </p:cTn>
                              </p:par>
                            </p:childTnLst>
                          </p:cTn>
                        </p:par>
                        <p:par>
                          <p:cTn id="49" fill="hold" nodeType="afterGroup">
                            <p:stCondLst>
                              <p:cond delay="560"/>
                            </p:stCondLst>
                            <p:childTnLst>
                              <p:par>
                                <p:cTn id="50" presetID="0" presetClass="path" presetSubtype="0" accel="50000" decel="50000" fill="hold" nodeType="afterEffect">
                                  <p:stCondLst>
                                    <p:cond delay="0"/>
                                  </p:stCondLst>
                                  <p:childTnLst>
                                    <p:animMotion origin="layout" path="M -0.60903 -0.09664 C -0.6059 -0.09594 -0.60278 -0.09525 -0.60347 -0.09224 C -0.60417 -0.08923 -0.60972 -0.0846 -0.61337 -0.07905 C -0.61701 -0.07349 -0.62083 -0.06493 -0.62535 -0.05891 C -0.62986 -0.05289 -0.63733 -0.04895 -0.64045 -0.04294 C -0.64358 -0.03692 -0.64323 -0.02511 -0.64375 -0.02257 " pathEditMode="fixed" ptsTypes="aaaaaA">
                                      <p:cBhvr>
                                        <p:cTn id="51" dur="70" fill="hold"/>
                                        <p:tgtEl>
                                          <p:spTgt spid="37"/>
                                        </p:tgtEl>
                                        <p:attrNameLst>
                                          <p:attrName>ppt_x</p:attrName>
                                          <p:attrName>ppt_y</p:attrName>
                                        </p:attrNameLst>
                                      </p:cBhvr>
                                    </p:animMotion>
                                  </p:childTnLst>
                                </p:cTn>
                              </p:par>
                              <p:par>
                                <p:cTn id="52" presetID="22" presetClass="entr" presetSubtype="2" fill="hold"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right)">
                                      <p:cBhvr>
                                        <p:cTn id="54" dur="70"/>
                                        <p:tgtEl>
                                          <p:spTgt spid="21"/>
                                        </p:tgtEl>
                                      </p:cBhvr>
                                    </p:animEffect>
                                  </p:childTnLst>
                                </p:cTn>
                              </p:par>
                            </p:childTnLst>
                          </p:cTn>
                        </p:par>
                        <p:par>
                          <p:cTn id="55" fill="hold" nodeType="afterGroup">
                            <p:stCondLst>
                              <p:cond delay="630"/>
                            </p:stCondLst>
                            <p:childTnLst>
                              <p:par>
                                <p:cTn id="56" presetID="0" presetClass="path" presetSubtype="0" accel="50000" decel="50000" fill="hold" nodeType="afterEffect">
                                  <p:stCondLst>
                                    <p:cond delay="0"/>
                                  </p:stCondLst>
                                  <p:childTnLst>
                                    <p:animMotion origin="layout" path="M -0.64375 -0.02256 C -0.6401 -0.02001 -0.63628 -0.01723 -0.63073 -0.01955 C -0.62517 -0.02186 -0.61597 -0.03297 -0.61007 -0.03714 C -0.60417 -0.04131 -0.60087 -0.04177 -0.59479 -0.04432 C -0.58871 -0.04686 -0.57847 -0.0501 -0.57309 -0.05288 C -0.56771 -0.05566 -0.56684 -0.05797 -0.56215 -0.06168 C -0.55746 -0.06538 -0.54913 -0.06908 -0.54479 -0.07464 C -0.54045 -0.0802 -0.53646 -0.09061 -0.53611 -0.09501 C -0.53576 -0.09941 -0.54219 -0.09987 -0.54271 -0.1008 " pathEditMode="fixed" ptsTypes="aaaaaaaaA">
                                      <p:cBhvr>
                                        <p:cTn id="57" dur="70" fill="hold"/>
                                        <p:tgtEl>
                                          <p:spTgt spid="37"/>
                                        </p:tgtEl>
                                        <p:attrNameLst>
                                          <p:attrName>ppt_x</p:attrName>
                                          <p:attrName>ppt_y</p:attrName>
                                        </p:attrNameLst>
                                      </p:cBhvr>
                                    </p:animMotion>
                                  </p:childTnLst>
                                </p:cTn>
                              </p:par>
                              <p:par>
                                <p:cTn id="58" presetID="22" presetClass="entr" presetSubtype="4" fill="hold"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down)">
                                      <p:cBhvr>
                                        <p:cTn id="60" dur="70"/>
                                        <p:tgtEl>
                                          <p:spTgt spid="22"/>
                                        </p:tgtEl>
                                      </p:cBhvr>
                                    </p:animEffect>
                                  </p:childTnLst>
                                </p:cTn>
                              </p:par>
                            </p:childTnLst>
                          </p:cTn>
                        </p:par>
                        <p:par>
                          <p:cTn id="61" fill="hold" nodeType="afterGroup">
                            <p:stCondLst>
                              <p:cond delay="700"/>
                            </p:stCondLst>
                            <p:childTnLst>
                              <p:par>
                                <p:cTn id="62" presetID="0" presetClass="path" presetSubtype="0" accel="50000" decel="50000" fill="hold" nodeType="afterEffect">
                                  <p:stCondLst>
                                    <p:cond delay="0"/>
                                  </p:stCondLst>
                                  <p:childTnLst>
                                    <p:animMotion origin="layout" path="M -0.54271 -0.1008 C -0.54653 -0.09941 -0.55035 -0.09802 -0.55451 -0.09501 C -0.55868 -0.092 -0.56285 -0.08807 -0.56771 -0.08205 C -0.57257 -0.07603 -0.58038 -0.06607 -0.58385 -0.05867 C -0.58733 -0.05126 -0.58767 -0.04293 -0.58837 -0.03714 C -0.58906 -0.03135 -0.5901 -0.02695 -0.58837 -0.02395 C -0.58663 -0.02094 -0.58055 -0.02001 -0.57743 -0.01955 C -0.5743 -0.01908 -0.57135 -0.02024 -0.56979 -0.02117 " pathEditMode="fixed" ptsTypes="aaaaaaaA">
                                      <p:cBhvr>
                                        <p:cTn id="63" dur="70" fill="hold"/>
                                        <p:tgtEl>
                                          <p:spTgt spid="37"/>
                                        </p:tgtEl>
                                        <p:attrNameLst>
                                          <p:attrName>ppt_x</p:attrName>
                                          <p:attrName>ppt_y</p:attrName>
                                        </p:attrNameLst>
                                      </p:cBhvr>
                                    </p:animMotion>
                                  </p:childTnLst>
                                </p:cTn>
                              </p:par>
                              <p:par>
                                <p:cTn id="64" presetID="22" presetClass="entr" presetSubtype="1"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up)">
                                      <p:cBhvr>
                                        <p:cTn id="66" dur="70"/>
                                        <p:tgtEl>
                                          <p:spTgt spid="25"/>
                                        </p:tgtEl>
                                      </p:cBhvr>
                                    </p:animEffect>
                                  </p:childTnLst>
                                </p:cTn>
                              </p:par>
                            </p:childTnLst>
                          </p:cTn>
                        </p:par>
                        <p:par>
                          <p:cTn id="67" fill="hold" nodeType="afterGroup">
                            <p:stCondLst>
                              <p:cond delay="770"/>
                            </p:stCondLst>
                            <p:childTnLst>
                              <p:par>
                                <p:cTn id="68" presetID="0" presetClass="path" presetSubtype="0" accel="50000" decel="50000" fill="hold" nodeType="afterEffect">
                                  <p:stCondLst>
                                    <p:cond delay="0"/>
                                  </p:stCondLst>
                                  <p:childTnLst>
                                    <p:animMotion origin="layout" path="M -0.56979 -0.02117 C -0.56197 -0.02395 -0.55416 -0.02673 -0.54635 -0.03228 C -0.53854 -0.03784 -0.54999 -0.02927 -0.52308 -0.0545 C -0.49618 -0.07974 -0.41388 -0.16122 -0.38472 -0.18344 C -0.35555 -0.20566 -0.3526 -0.18899 -0.34808 -0.18784 C -0.34357 -0.18668 -0.35659 -0.17835 -0.35798 -0.17673 " pathEditMode="fixed" rAng="0" ptsTypes="aaaaaA">
                                      <p:cBhvr>
                                        <p:cTn id="69" dur="70" fill="hold"/>
                                        <p:tgtEl>
                                          <p:spTgt spid="37"/>
                                        </p:tgtEl>
                                        <p:attrNameLst>
                                          <p:attrName>ppt_x</p:attrName>
                                          <p:attrName>ppt_y</p:attrName>
                                        </p:attrNameLst>
                                      </p:cBhvr>
                                      <p:rCtr x="11300" y="-9200"/>
                                    </p:animMotion>
                                  </p:childTnLst>
                                </p:cTn>
                              </p:par>
                            </p:childTnLst>
                          </p:cTn>
                        </p:par>
                        <p:par>
                          <p:cTn id="70" fill="hold" nodeType="afterGroup">
                            <p:stCondLst>
                              <p:cond delay="840"/>
                            </p:stCondLst>
                            <p:childTnLst>
                              <p:par>
                                <p:cTn id="71" presetID="0" presetClass="path" presetSubtype="0" accel="50000" decel="50000" fill="hold" nodeType="afterEffect">
                                  <p:stCondLst>
                                    <p:cond delay="0"/>
                                  </p:stCondLst>
                                  <p:childTnLst>
                                    <p:animMotion origin="layout" path="M -0.35798 -0.17673 C -0.36198 -0.17534 -0.3658 -0.17395 -0.36771 -0.17163 C -0.36962 -0.16932 -0.37048 -0.16423 -0.36996 -0.16307 C -0.36944 -0.16191 -0.3658 -0.164 -0.36475 -0.16423 " pathEditMode="fixed" rAng="0" ptsTypes="aaaa">
                                      <p:cBhvr>
                                        <p:cTn id="72" dur="70" fill="hold"/>
                                        <p:tgtEl>
                                          <p:spTgt spid="37"/>
                                        </p:tgtEl>
                                        <p:attrNameLst>
                                          <p:attrName>ppt_x</p:attrName>
                                          <p:attrName>ppt_y</p:attrName>
                                        </p:attrNameLst>
                                      </p:cBhvr>
                                      <p:rCtr x="-600" y="700"/>
                                    </p:animMotion>
                                  </p:childTnLst>
                                </p:cTn>
                              </p:par>
                              <p:par>
                                <p:cTn id="73" presetID="22" presetClass="entr" presetSubtype="1" fill="hold"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up)">
                                      <p:cBhvr>
                                        <p:cTn id="75" dur="70"/>
                                        <p:tgtEl>
                                          <p:spTgt spid="26"/>
                                        </p:tgtEl>
                                      </p:cBhvr>
                                    </p:animEffect>
                                  </p:childTnLst>
                                </p:cTn>
                              </p:par>
                            </p:childTnLst>
                          </p:cTn>
                        </p:par>
                        <p:par>
                          <p:cTn id="76" fill="hold" nodeType="afterGroup">
                            <p:stCondLst>
                              <p:cond delay="910"/>
                            </p:stCondLst>
                            <p:childTnLst>
                              <p:par>
                                <p:cTn id="77" presetID="0" presetClass="path" presetSubtype="0" accel="50000" decel="50000" fill="hold" nodeType="afterEffect">
                                  <p:stCondLst>
                                    <p:cond delay="0"/>
                                  </p:stCondLst>
                                  <p:childTnLst>
                                    <p:animMotion origin="layout" path="M -0.36475 -0.16423 C -0.36146 -0.164 -0.35798 -0.16353 -0.35364 -0.16515 C -0.3493 -0.16677 -0.34305 -0.17094 -0.33906 -0.17372 C -0.33507 -0.1765 -0.33229 -0.17881 -0.32986 -0.18205 C -0.32743 -0.18529 -0.32517 -0.19131 -0.3243 -0.19386 C -0.32343 -0.1964 -0.32465 -0.19687 -0.32465 -0.19756 " pathEditMode="fixed" rAng="0" ptsTypes="aaaaaA">
                                      <p:cBhvr>
                                        <p:cTn id="78" dur="70" fill="hold"/>
                                        <p:tgtEl>
                                          <p:spTgt spid="37"/>
                                        </p:tgtEl>
                                        <p:attrNameLst>
                                          <p:attrName>ppt_x</p:attrName>
                                          <p:attrName>ppt_y</p:attrName>
                                        </p:attrNameLst>
                                      </p:cBhvr>
                                      <p:rCtr x="2100" y="-1600"/>
                                    </p:animMotion>
                                  </p:childTnLst>
                                </p:cTn>
                              </p:par>
                              <p:par>
                                <p:cTn id="79" presetID="22" presetClass="entr" presetSubtype="4"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wipe(down)">
                                      <p:cBhvr>
                                        <p:cTn id="81" dur="70"/>
                                        <p:tgtEl>
                                          <p:spTgt spid="27"/>
                                        </p:tgtEl>
                                      </p:cBhvr>
                                    </p:animEffect>
                                  </p:childTnLst>
                                </p:cTn>
                              </p:par>
                            </p:childTnLst>
                          </p:cTn>
                        </p:par>
                        <p:par>
                          <p:cTn id="82" fill="hold" nodeType="afterGroup">
                            <p:stCondLst>
                              <p:cond delay="980"/>
                            </p:stCondLst>
                            <p:childTnLst>
                              <p:par>
                                <p:cTn id="83" presetID="0" presetClass="path" presetSubtype="0" accel="50000" decel="50000" fill="hold" nodeType="afterEffect">
                                  <p:stCondLst>
                                    <p:cond delay="0"/>
                                  </p:stCondLst>
                                  <p:childTnLst>
                                    <p:animMotion origin="layout" path="M -0.32465 -0.19756 C -0.32587 -0.20033 -0.32708 -0.20288 -0.32986 -0.2045 C -0.33264 -0.20612 -0.3309 -0.20867 -0.34097 -0.20774 C -0.35104 -0.20682 -0.3757 -0.20427 -0.39063 -0.19964 C -0.40556 -0.19501 -0.42222 -0.18645 -0.43108 -0.17973 C -0.43993 -0.17302 -0.44167 -0.16283 -0.44375 -0.15959 " pathEditMode="fixed" ptsTypes="aaaaaA">
                                      <p:cBhvr>
                                        <p:cTn id="84" dur="70" fill="hold"/>
                                        <p:tgtEl>
                                          <p:spTgt spid="37"/>
                                        </p:tgtEl>
                                        <p:attrNameLst>
                                          <p:attrName>ppt_x</p:attrName>
                                          <p:attrName>ppt_y</p:attrName>
                                        </p:attrNameLst>
                                      </p:cBhvr>
                                    </p:animMotion>
                                  </p:childTnLst>
                                </p:cTn>
                              </p:par>
                              <p:par>
                                <p:cTn id="85" presetID="22" presetClass="entr" presetSubtype="2" fill="hold"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right)">
                                      <p:cBhvr>
                                        <p:cTn id="87" dur="70"/>
                                        <p:tgtEl>
                                          <p:spTgt spid="28"/>
                                        </p:tgtEl>
                                      </p:cBhvr>
                                    </p:animEffect>
                                  </p:childTnLst>
                                </p:cTn>
                              </p:par>
                            </p:childTnLst>
                          </p:cTn>
                        </p:par>
                        <p:par>
                          <p:cTn id="88" fill="hold" nodeType="afterGroup">
                            <p:stCondLst>
                              <p:cond delay="1050"/>
                            </p:stCondLst>
                            <p:childTnLst>
                              <p:par>
                                <p:cTn id="89" presetID="0" presetClass="path" presetSubtype="0" accel="50000" decel="50000" fill="hold" nodeType="afterEffect">
                                  <p:stCondLst>
                                    <p:cond delay="0"/>
                                  </p:stCondLst>
                                  <p:childTnLst>
                                    <p:animMotion origin="layout" path="M -0.44375 -0.1596 C -0.44445 -0.1545 -0.44514 -0.14941 -0.44306 -0.14594 C -0.44097 -0.14247 -0.43768 -0.14062 -0.43125 -0.13807 C -0.42483 -0.13552 -0.41459 -0.13251 -0.40469 -0.13112 C -0.39479 -0.12974 -0.3724 -0.13043 -0.3717 -0.12927 C -0.37101 -0.12812 -0.38941 -0.12649 -0.40035 -0.12441 C -0.41129 -0.12233 -0.42535 -0.12071 -0.43716 -0.11654 C -0.44896 -0.11237 -0.46163 -0.10474 -0.47101 -0.09872 C -0.48038 -0.0927 -0.48733 -0.08853 -0.49375 -0.0802 C -0.50018 -0.07187 -0.50747 -0.05566 -0.5099 -0.04872 C -0.51233 -0.04177 -0.50868 -0.03992 -0.50851 -0.03807 " pathEditMode="fixed" ptsTypes="aaaaaaaaaaA">
                                      <p:cBhvr>
                                        <p:cTn id="90" dur="70" fill="hold"/>
                                        <p:tgtEl>
                                          <p:spTgt spid="37"/>
                                        </p:tgtEl>
                                        <p:attrNameLst>
                                          <p:attrName>ppt_x</p:attrName>
                                          <p:attrName>ppt_y</p:attrName>
                                        </p:attrNameLst>
                                      </p:cBhvr>
                                    </p:animMotion>
                                  </p:childTnLst>
                                </p:cTn>
                              </p:par>
                              <p:par>
                                <p:cTn id="91" presetID="22" presetClass="entr" presetSubtype="1" fill="hold" nodeType="with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up)">
                                      <p:cBhvr>
                                        <p:cTn id="93" dur="70"/>
                                        <p:tgtEl>
                                          <p:spTgt spid="29"/>
                                        </p:tgtEl>
                                      </p:cBhvr>
                                    </p:animEffect>
                                  </p:childTnLst>
                                </p:cTn>
                              </p:par>
                            </p:childTnLst>
                          </p:cTn>
                        </p:par>
                        <p:par>
                          <p:cTn id="94" fill="hold" nodeType="afterGroup">
                            <p:stCondLst>
                              <p:cond delay="1120"/>
                            </p:stCondLst>
                            <p:childTnLst>
                              <p:par>
                                <p:cTn id="95" presetID="0" presetClass="path" presetSubtype="0" accel="50000" decel="50000" fill="hold" nodeType="afterEffect">
                                  <p:stCondLst>
                                    <p:cond delay="0"/>
                                  </p:stCondLst>
                                  <p:childTnLst>
                                    <p:animMotion origin="layout" path="M -0.5085 -0.03807 C -0.50712 -0.03483 -0.50364 -0.02302 -0.49982 -0.01909 C -0.496 -0.01515 -0.49149 -0.01538 -0.48524 -0.014 C -0.47899 -0.01261 -0.46979 -0.01076 -0.46267 -0.01122 C -0.45555 -0.01168 -0.45069 -0.01168 -0.44201 -0.01654 C -0.43333 -0.0214 -0.41753 -0.03483 -0.41059 -0.04015 C -0.40364 -0.04548 -0.40729 -0.04224 -0.39982 -0.04918 C -0.39236 -0.05613 -0.37257 -0.07557 -0.36545 -0.08251 " pathEditMode="fixed" rAng="0" ptsTypes="aaaaaaaa">
                                      <p:cBhvr>
                                        <p:cTn id="96" dur="70" fill="hold"/>
                                        <p:tgtEl>
                                          <p:spTgt spid="37"/>
                                        </p:tgtEl>
                                        <p:attrNameLst>
                                          <p:attrName>ppt_x</p:attrName>
                                          <p:attrName>ppt_y</p:attrName>
                                        </p:attrNameLst>
                                      </p:cBhvr>
                                      <p:rCtr x="7200" y="-900"/>
                                    </p:animMotion>
                                  </p:childTnLst>
                                </p:cTn>
                              </p:par>
                              <p:par>
                                <p:cTn id="97" presetID="22" presetClass="entr" presetSubtype="8" fill="hold" nodeType="with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wipe(left)">
                                      <p:cBhvr>
                                        <p:cTn id="99" dur="70"/>
                                        <p:tgtEl>
                                          <p:spTgt spid="30"/>
                                        </p:tgtEl>
                                      </p:cBhvr>
                                    </p:animEffect>
                                  </p:childTnLst>
                                </p:cTn>
                              </p:par>
                            </p:childTnLst>
                          </p:cTn>
                        </p:par>
                        <p:par>
                          <p:cTn id="100" fill="hold" nodeType="afterGroup">
                            <p:stCondLst>
                              <p:cond delay="1190"/>
                            </p:stCondLst>
                            <p:childTnLst>
                              <p:par>
                                <p:cTn id="101" presetID="0" presetClass="path" presetSubtype="0" accel="50000" decel="50000" fill="hold" nodeType="afterEffect">
                                  <p:stCondLst>
                                    <p:cond delay="0"/>
                                  </p:stCondLst>
                                  <p:childTnLst>
                                    <p:animMotion origin="layout" path="M -0.36337 -0.08113 C -0.36337 -0.08089 -0.37864 -0.05636 -0.39375 -0.03159 " pathEditMode="fixed" rAng="0" ptsTypes="aA">
                                      <p:cBhvr>
                                        <p:cTn id="102" dur="70" fill="hold"/>
                                        <p:tgtEl>
                                          <p:spTgt spid="37"/>
                                        </p:tgtEl>
                                        <p:attrNameLst>
                                          <p:attrName>ppt_x</p:attrName>
                                          <p:attrName>ppt_y</p:attrName>
                                        </p:attrNameLst>
                                      </p:cBhvr>
                                      <p:rCtr x="-1500" y="2500"/>
                                    </p:animMotion>
                                  </p:childTnLst>
                                </p:cTn>
                              </p:par>
                              <p:par>
                                <p:cTn id="103" presetID="22" presetClass="entr" presetSubtype="1" fill="hold"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wipe(up)">
                                      <p:cBhvr>
                                        <p:cTn id="105" dur="70"/>
                                        <p:tgtEl>
                                          <p:spTgt spid="31"/>
                                        </p:tgtEl>
                                      </p:cBhvr>
                                    </p:animEffect>
                                  </p:childTnLst>
                                </p:cTn>
                              </p:par>
                            </p:childTnLst>
                          </p:cTn>
                        </p:par>
                        <p:par>
                          <p:cTn id="106" fill="hold" nodeType="afterGroup">
                            <p:stCondLst>
                              <p:cond delay="1260"/>
                            </p:stCondLst>
                            <p:childTnLst>
                              <p:par>
                                <p:cTn id="107" presetID="0" presetClass="path" presetSubtype="0" accel="50000" decel="50000" fill="hold" nodeType="afterEffect">
                                  <p:stCondLst>
                                    <p:cond delay="0"/>
                                  </p:stCondLst>
                                  <p:childTnLst>
                                    <p:animMotion origin="layout" path="M -0.39375 -0.03159 C -0.38733 -0.03992 -0.3809 -0.04803 -0.37413 -0.0552 C -0.36736 -0.06238 -0.35764 -0.07117 -0.35261 -0.07488 C -0.34757 -0.07858 -0.34583 -0.07742 -0.34375 -0.07742 " pathEditMode="fixed" ptsTypes="aaaA">
                                      <p:cBhvr>
                                        <p:cTn id="108" dur="70" fill="hold"/>
                                        <p:tgtEl>
                                          <p:spTgt spid="37"/>
                                        </p:tgtEl>
                                        <p:attrNameLst>
                                          <p:attrName>ppt_x</p:attrName>
                                          <p:attrName>ppt_y</p:attrName>
                                        </p:attrNameLst>
                                      </p:cBhvr>
                                    </p:animMotion>
                                  </p:childTnLst>
                                </p:cTn>
                              </p:par>
                              <p:par>
                                <p:cTn id="109" presetID="22" presetClass="entr" presetSubtype="8" fill="hold" nodeType="with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70"/>
                                        <p:tgtEl>
                                          <p:spTgt spid="33"/>
                                        </p:tgtEl>
                                      </p:cBhvr>
                                    </p:animEffect>
                                  </p:childTnLst>
                                </p:cTn>
                              </p:par>
                            </p:childTnLst>
                          </p:cTn>
                        </p:par>
                        <p:par>
                          <p:cTn id="112" fill="hold" nodeType="afterGroup">
                            <p:stCondLst>
                              <p:cond delay="1330"/>
                            </p:stCondLst>
                            <p:childTnLst>
                              <p:par>
                                <p:cTn id="113" presetID="0" presetClass="path" presetSubtype="0" accel="50000" decel="50000" fill="hold" nodeType="afterEffect">
                                  <p:stCondLst>
                                    <p:cond delay="0"/>
                                  </p:stCondLst>
                                  <p:childTnLst>
                                    <p:animMotion origin="layout" path="M -0.34427 -0.07673 C -0.34462 -0.07326 -0.34479 -0.06955 -0.34826 -0.06353 C -0.35173 -0.05751 -0.36232 -0.04594 -0.36493 -0.04015 C -0.36753 -0.03437 -0.36441 -0.02997 -0.36389 -0.02835 " pathEditMode="fixed" rAng="0" ptsTypes="aaaA">
                                      <p:cBhvr>
                                        <p:cTn id="114" dur="70" fill="hold"/>
                                        <p:tgtEl>
                                          <p:spTgt spid="37"/>
                                        </p:tgtEl>
                                        <p:attrNameLst>
                                          <p:attrName>ppt_x</p:attrName>
                                          <p:attrName>ppt_y</p:attrName>
                                        </p:attrNameLst>
                                      </p:cBhvr>
                                      <p:rCtr x="-1200" y="2400"/>
                                    </p:animMotion>
                                  </p:childTnLst>
                                </p:cTn>
                              </p:par>
                              <p:par>
                                <p:cTn id="115" presetID="22" presetClass="entr" presetSubtype="1" fill="hold" nodeType="withEffect">
                                  <p:stCondLst>
                                    <p:cond delay="0"/>
                                  </p:stCondLst>
                                  <p:childTnLst>
                                    <p:set>
                                      <p:cBhvr>
                                        <p:cTn id="116" dur="1" fill="hold">
                                          <p:stCondLst>
                                            <p:cond delay="0"/>
                                          </p:stCondLst>
                                        </p:cTn>
                                        <p:tgtEl>
                                          <p:spTgt spid="34"/>
                                        </p:tgtEl>
                                        <p:attrNameLst>
                                          <p:attrName>style.visibility</p:attrName>
                                        </p:attrNameLst>
                                      </p:cBhvr>
                                      <p:to>
                                        <p:strVal val="visible"/>
                                      </p:to>
                                    </p:set>
                                    <p:animEffect transition="in" filter="wipe(up)">
                                      <p:cBhvr>
                                        <p:cTn id="117" dur="70"/>
                                        <p:tgtEl>
                                          <p:spTgt spid="34"/>
                                        </p:tgtEl>
                                      </p:cBhvr>
                                    </p:animEffect>
                                  </p:childTnLst>
                                </p:cTn>
                              </p:par>
                            </p:childTnLst>
                          </p:cTn>
                        </p:par>
                        <p:par>
                          <p:cTn id="118" fill="hold" nodeType="afterGroup">
                            <p:stCondLst>
                              <p:cond delay="1400"/>
                            </p:stCondLst>
                            <p:childTnLst>
                              <p:par>
                                <p:cTn id="119" presetID="22" presetClass="entr" presetSubtype="8" fill="hold" nodeType="afterEffect">
                                  <p:stCondLst>
                                    <p:cond delay="0"/>
                                  </p:stCondLst>
                                  <p:childTnLst>
                                    <p:set>
                                      <p:cBhvr>
                                        <p:cTn id="120" dur="1" fill="hold">
                                          <p:stCondLst>
                                            <p:cond delay="0"/>
                                          </p:stCondLst>
                                        </p:cTn>
                                        <p:tgtEl>
                                          <p:spTgt spid="35"/>
                                        </p:tgtEl>
                                        <p:attrNameLst>
                                          <p:attrName>style.visibility</p:attrName>
                                        </p:attrNameLst>
                                      </p:cBhvr>
                                      <p:to>
                                        <p:strVal val="visible"/>
                                      </p:to>
                                    </p:set>
                                    <p:animEffect transition="in" filter="wipe(left)">
                                      <p:cBhvr>
                                        <p:cTn id="121" dur="70"/>
                                        <p:tgtEl>
                                          <p:spTgt spid="35"/>
                                        </p:tgtEl>
                                      </p:cBhvr>
                                    </p:animEffect>
                                  </p:childTnLst>
                                </p:cTn>
                              </p:par>
                              <p:par>
                                <p:cTn id="122" presetID="0" presetClass="path" presetSubtype="0" accel="50000" decel="50000" fill="hold" nodeType="withEffect">
                                  <p:stCondLst>
                                    <p:cond delay="0"/>
                                  </p:stCondLst>
                                  <p:childTnLst>
                                    <p:animMotion origin="layout" path="M -0.36388 -0.02834 C -0.36076 -0.02695 -0.35746 -0.02556 -0.35312 -0.02834 C -0.34878 -0.03112 -0.34444 -0.03829 -0.3375 -0.04547 C -0.33055 -0.05265 -0.31753 -0.06584 -0.31093 -0.07163 C -0.30434 -0.07742 -0.30173 -0.07904 -0.29826 -0.0795 C -0.29479 -0.07996 -0.29184 -0.0751 -0.29045 -0.07417 " pathEditMode="fixed" rAng="0" ptsTypes="aaaaaA">
                                      <p:cBhvr>
                                        <p:cTn id="123" dur="70" fill="hold"/>
                                        <p:tgtEl>
                                          <p:spTgt spid="37"/>
                                        </p:tgtEl>
                                        <p:attrNameLst>
                                          <p:attrName>ppt_x</p:attrName>
                                          <p:attrName>ppt_y</p:attrName>
                                        </p:attrNameLst>
                                      </p:cBhvr>
                                      <p:rCtr x="3700" y="-2500"/>
                                    </p:animMotion>
                                  </p:childTnLst>
                                </p:cTn>
                              </p:par>
                            </p:childTnLst>
                          </p:cTn>
                        </p:par>
                        <p:par>
                          <p:cTn id="124" fill="hold" nodeType="afterGroup">
                            <p:stCondLst>
                              <p:cond delay="1470"/>
                            </p:stCondLst>
                            <p:childTnLst>
                              <p:par>
                                <p:cTn id="125" presetID="22" presetClass="entr" presetSubtype="1" fill="hold" nodeType="afterEffect">
                                  <p:stCondLst>
                                    <p:cond delay="0"/>
                                  </p:stCondLst>
                                  <p:childTnLst>
                                    <p:set>
                                      <p:cBhvr>
                                        <p:cTn id="126" dur="1" fill="hold">
                                          <p:stCondLst>
                                            <p:cond delay="0"/>
                                          </p:stCondLst>
                                        </p:cTn>
                                        <p:tgtEl>
                                          <p:spTgt spid="36"/>
                                        </p:tgtEl>
                                        <p:attrNameLst>
                                          <p:attrName>style.visibility</p:attrName>
                                        </p:attrNameLst>
                                      </p:cBhvr>
                                      <p:to>
                                        <p:strVal val="visible"/>
                                      </p:to>
                                    </p:set>
                                    <p:animEffect transition="in" filter="wipe(up)">
                                      <p:cBhvr>
                                        <p:cTn id="127" dur="70"/>
                                        <p:tgtEl>
                                          <p:spTgt spid="36"/>
                                        </p:tgtEl>
                                      </p:cBhvr>
                                    </p:animEffect>
                                  </p:childTnLst>
                                </p:cTn>
                              </p:par>
                              <p:par>
                                <p:cTn id="128" presetID="0" presetClass="path" presetSubtype="0" accel="50000" decel="50000" fill="hold" nodeType="withEffect">
                                  <p:stCondLst>
                                    <p:cond delay="0"/>
                                  </p:stCondLst>
                                  <p:childTnLst>
                                    <p:animMotion origin="layout" path="M -0.29045 -0.07418 C -0.2941 -0.07557 -0.29757 -0.07696 -0.30122 -0.07557 C -0.30486 -0.07418 -0.30816 -0.07001 -0.31198 -0.06631 C -0.3158 -0.0626 -0.32153 -0.05774 -0.32379 -0.05335 C -0.32604 -0.04895 -0.32552 -0.04385 -0.3257 -0.04015 C -0.32587 -0.03645 -0.32483 -0.03251 -0.32465 -0.03112 " pathEditMode="fixed" ptsTypes="aaaaaA">
                                      <p:cBhvr>
                                        <p:cTn id="129" dur="70" fill="hold"/>
                                        <p:tgtEl>
                                          <p:spTgt spid="37"/>
                                        </p:tgtEl>
                                        <p:attrNameLst>
                                          <p:attrName>ppt_x</p:attrName>
                                          <p:attrName>ppt_y</p:attrName>
                                        </p:attrNameLst>
                                      </p:cBhvr>
                                    </p:animMotion>
                                  </p:childTnLst>
                                </p:cTn>
                              </p:par>
                            </p:childTnLst>
                          </p:cTn>
                        </p:par>
                        <p:par>
                          <p:cTn id="130" fill="hold" nodeType="afterGroup">
                            <p:stCondLst>
                              <p:cond delay="1540"/>
                            </p:stCondLst>
                            <p:childTnLst>
                              <p:par>
                                <p:cTn id="131" presetID="22" presetClass="entr" presetSubtype="4" fill="hold" nodeType="afterEffect">
                                  <p:stCondLst>
                                    <p:cond delay="0"/>
                                  </p:stCondLst>
                                  <p:childTnLst>
                                    <p:set>
                                      <p:cBhvr>
                                        <p:cTn id="132" dur="1" fill="hold">
                                          <p:stCondLst>
                                            <p:cond delay="0"/>
                                          </p:stCondLst>
                                        </p:cTn>
                                        <p:tgtEl>
                                          <p:spTgt spid="42"/>
                                        </p:tgtEl>
                                        <p:attrNameLst>
                                          <p:attrName>style.visibility</p:attrName>
                                        </p:attrNameLst>
                                      </p:cBhvr>
                                      <p:to>
                                        <p:strVal val="visible"/>
                                      </p:to>
                                    </p:set>
                                    <p:animEffect transition="in" filter="wipe(down)">
                                      <p:cBhvr>
                                        <p:cTn id="133" dur="70"/>
                                        <p:tgtEl>
                                          <p:spTgt spid="42"/>
                                        </p:tgtEl>
                                      </p:cBhvr>
                                    </p:animEffect>
                                  </p:childTnLst>
                                </p:cTn>
                              </p:par>
                              <p:par>
                                <p:cTn id="134" presetID="0" presetClass="path" presetSubtype="0" accel="50000" decel="50000" fill="hold" nodeType="withEffect">
                                  <p:stCondLst>
                                    <p:cond delay="0"/>
                                  </p:stCondLst>
                                  <p:childTnLst>
                                    <p:animMotion origin="layout" path="M -0.32466 -0.03113 C -0.32118 -0.0339 -0.31771 -0.03668 -0.31389 -0.04038 C -0.31007 -0.04409 -0.30677 -0.04548 -0.30122 -0.05335 C -0.29566 -0.06122 -0.28768 -0.0758 -0.28056 -0.08738 C -0.27344 -0.09895 -0.26597 -0.11284 -0.25903 -0.12279 C -0.25209 -0.13275 -0.24341 -0.14293 -0.23941 -0.14756 " pathEditMode="fixed" ptsTypes="aaaaaA">
                                      <p:cBhvr>
                                        <p:cTn id="135" dur="70" fill="hold"/>
                                        <p:tgtEl>
                                          <p:spTgt spid="37"/>
                                        </p:tgtEl>
                                        <p:attrNameLst>
                                          <p:attrName>ppt_x</p:attrName>
                                          <p:attrName>ppt_y</p:attrName>
                                        </p:attrNameLst>
                                      </p:cBhvr>
                                    </p:animMotion>
                                  </p:childTnLst>
                                </p:cTn>
                              </p:par>
                            </p:childTnLst>
                          </p:cTn>
                        </p:par>
                        <p:par>
                          <p:cTn id="136" fill="hold" nodeType="afterGroup">
                            <p:stCondLst>
                              <p:cond delay="1610"/>
                            </p:stCondLst>
                            <p:childTnLst>
                              <p:par>
                                <p:cTn id="137" presetID="22" presetClass="entr" presetSubtype="1" fill="hold" nodeType="afterEffect">
                                  <p:stCondLst>
                                    <p:cond delay="0"/>
                                  </p:stCondLst>
                                  <p:childTnLst>
                                    <p:set>
                                      <p:cBhvr>
                                        <p:cTn id="138" dur="1" fill="hold">
                                          <p:stCondLst>
                                            <p:cond delay="0"/>
                                          </p:stCondLst>
                                        </p:cTn>
                                        <p:tgtEl>
                                          <p:spTgt spid="43"/>
                                        </p:tgtEl>
                                        <p:attrNameLst>
                                          <p:attrName>style.visibility</p:attrName>
                                        </p:attrNameLst>
                                      </p:cBhvr>
                                      <p:to>
                                        <p:strVal val="visible"/>
                                      </p:to>
                                    </p:set>
                                    <p:animEffect transition="in" filter="wipe(up)">
                                      <p:cBhvr>
                                        <p:cTn id="139" dur="70"/>
                                        <p:tgtEl>
                                          <p:spTgt spid="43"/>
                                        </p:tgtEl>
                                      </p:cBhvr>
                                    </p:animEffect>
                                  </p:childTnLst>
                                </p:cTn>
                              </p:par>
                              <p:par>
                                <p:cTn id="140" presetID="0" presetClass="path" presetSubtype="0" accel="50000" decel="50000" fill="hold" nodeType="withEffect">
                                  <p:stCondLst>
                                    <p:cond delay="0"/>
                                  </p:stCondLst>
                                  <p:childTnLst>
                                    <p:animMotion origin="layout" path="M -0.23628 -0.14756 C -0.23889 -0.14409 -0.24687 -0.13367 -0.25173 -0.12626 C -0.2566 -0.11886 -0.2566 -0.11839 -0.2658 -0.10312 C -0.275 -0.08784 -0.30191 -0.0464 -0.30694 -0.0339 C -0.31198 -0.0214 -0.29774 -0.02951 -0.29618 -0.02858 " pathEditMode="fixed" rAng="0" ptsTypes="aaaaa">
                                      <p:cBhvr>
                                        <p:cTn id="141" dur="70" fill="hold"/>
                                        <p:tgtEl>
                                          <p:spTgt spid="37"/>
                                        </p:tgtEl>
                                        <p:attrNameLst>
                                          <p:attrName>ppt_x</p:attrName>
                                          <p:attrName>ppt_y</p:attrName>
                                        </p:attrNameLst>
                                      </p:cBhvr>
                                      <p:rCtr x="-3800" y="6300"/>
                                    </p:animMotion>
                                  </p:childTnLst>
                                </p:cTn>
                              </p:par>
                            </p:childTnLst>
                          </p:cTn>
                        </p:par>
                        <p:par>
                          <p:cTn id="142" fill="hold" nodeType="afterGroup">
                            <p:stCondLst>
                              <p:cond delay="1680"/>
                            </p:stCondLst>
                            <p:childTnLst>
                              <p:par>
                                <p:cTn id="143" presetID="0" presetClass="path" presetSubtype="0" accel="50000" decel="50000" fill="hold" nodeType="afterEffect">
                                  <p:stCondLst>
                                    <p:cond delay="0"/>
                                  </p:stCondLst>
                                  <p:childTnLst>
                                    <p:animMotion origin="layout" path="M -0.29618 -0.02858 C -0.28611 -0.03205 -0.26701 -0.02904 -0.23524 -0.04918 C -0.20347 -0.06932 -0.14826 -0.11816 -0.10503 -0.15011 C -0.0618 -0.18205 -0.00225 -0.22233 0.02466 -0.24131 " pathEditMode="fixed" rAng="0" ptsTypes="aaaa">
                                      <p:cBhvr>
                                        <p:cTn id="144" dur="70" fill="hold"/>
                                        <p:tgtEl>
                                          <p:spTgt spid="37"/>
                                        </p:tgtEl>
                                        <p:attrNameLst>
                                          <p:attrName>ppt_x</p:attrName>
                                          <p:attrName>ppt_y</p:attrName>
                                        </p:attrNameLst>
                                      </p:cBhvr>
                                      <p:rCtr x="16000" y="-106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14118" y="1484213"/>
            <a:ext cx="6355730" cy="461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None/>
            </a:pPr>
            <a:r>
              <a:rPr lang="zh-CN" altLang="en-US" b="1" dirty="0">
                <a:solidFill>
                  <a:srgbClr val="1F497D"/>
                </a:solidFill>
                <a:latin typeface="微软雅黑" panose="020B0503020204020204" pitchFamily="34" charset="-122"/>
                <a:ea typeface="微软雅黑" panose="020B0503020204020204" pitchFamily="34" charset="-122"/>
              </a:rPr>
              <a:t>胸腔镜</a:t>
            </a:r>
            <a:r>
              <a:rPr lang="zh-CN" altLang="en-US" b="1" dirty="0" smtClean="0">
                <a:solidFill>
                  <a:srgbClr val="1F497D"/>
                </a:solidFill>
                <a:latin typeface="微软雅黑" panose="020B0503020204020204" pitchFamily="34" charset="-122"/>
                <a:ea typeface="微软雅黑" panose="020B0503020204020204" pitchFamily="34" charset="-122"/>
              </a:rPr>
              <a:t>手术 </a:t>
            </a:r>
            <a:r>
              <a:rPr lang="zh-CN" altLang="en-US" sz="2400" dirty="0" smtClean="0">
                <a:solidFill>
                  <a:srgbClr val="1F497D"/>
                </a:solidFill>
                <a:latin typeface="微软雅黑" panose="020B0503020204020204" pitchFamily="34" charset="-122"/>
                <a:ea typeface="微软雅黑" panose="020B0503020204020204" pitchFamily="34" charset="-122"/>
              </a:rPr>
              <a:t>是指</a:t>
            </a:r>
            <a:r>
              <a:rPr lang="zh-CN" altLang="en-US" sz="2400" dirty="0">
                <a:solidFill>
                  <a:srgbClr val="1F497D"/>
                </a:solidFill>
                <a:latin typeface="微软雅黑" panose="020B0503020204020204" pitchFamily="34" charset="-122"/>
                <a:ea typeface="微软雅黑" panose="020B0503020204020204" pitchFamily="34" charset="-122"/>
              </a:rPr>
              <a:t>在二维影像视觉下通过胸部多个小切口主要使用器械进行的胸部外科手术 </a:t>
            </a:r>
          </a:p>
          <a:p>
            <a:pPr algn="just" eaLnBrk="1" hangingPunct="1">
              <a:lnSpc>
                <a:spcPct val="150000"/>
              </a:lnSpc>
              <a:spcBef>
                <a:spcPct val="0"/>
              </a:spcBef>
              <a:buFontTx/>
              <a:buNone/>
            </a:pPr>
            <a:r>
              <a:rPr lang="zh-CN" altLang="en-US" sz="2400" dirty="0">
                <a:solidFill>
                  <a:srgbClr val="1F497D"/>
                </a:solidFill>
                <a:latin typeface="微软雅黑" panose="020B0503020204020204" pitchFamily="34" charset="-122"/>
                <a:ea typeface="微软雅黑" panose="020B0503020204020204" pitchFamily="34" charset="-122"/>
              </a:rPr>
              <a:t>手辅助的</a:t>
            </a:r>
            <a:r>
              <a:rPr lang="zh-CN" altLang="en-US" sz="2400" dirty="0" smtClean="0">
                <a:solidFill>
                  <a:srgbClr val="1F497D"/>
                </a:solidFill>
                <a:latin typeface="微软雅黑" panose="020B0503020204020204" pitchFamily="34" charset="-122"/>
                <a:ea typeface="微软雅黑" panose="020B0503020204020204" pitchFamily="34" charset="-122"/>
              </a:rPr>
              <a:t>电视胸腔镜手术，包括： </a:t>
            </a:r>
            <a:endParaRPr lang="zh-CN" altLang="en-US" sz="2400" dirty="0">
              <a:solidFill>
                <a:srgbClr val="1F497D"/>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spcBef>
                <a:spcPct val="0"/>
              </a:spcBef>
              <a:buFont typeface="Wingdings" panose="05000000000000000000" pitchFamily="2" charset="2"/>
              <a:buChar char="ü"/>
            </a:pPr>
            <a:r>
              <a:rPr lang="zh-CN" altLang="en-US" sz="2400" dirty="0">
                <a:solidFill>
                  <a:srgbClr val="1F497D"/>
                </a:solidFill>
                <a:latin typeface="微软雅黑" panose="020B0503020204020204" pitchFamily="34" charset="-122"/>
                <a:ea typeface="微软雅黑" panose="020B0503020204020204" pitchFamily="34" charset="-122"/>
              </a:rPr>
              <a:t>影像辅助的小切口直视手术 </a:t>
            </a:r>
          </a:p>
          <a:p>
            <a:pPr marL="342900" indent="-342900" algn="just" eaLnBrk="1" hangingPunct="1">
              <a:lnSpc>
                <a:spcPct val="150000"/>
              </a:lnSpc>
              <a:spcBef>
                <a:spcPct val="0"/>
              </a:spcBef>
              <a:buFont typeface="Wingdings" panose="05000000000000000000" pitchFamily="2" charset="2"/>
              <a:buChar char="ü"/>
            </a:pPr>
            <a:r>
              <a:rPr lang="zh-CN" altLang="en-US" sz="2400" dirty="0">
                <a:solidFill>
                  <a:srgbClr val="1F497D"/>
                </a:solidFill>
                <a:latin typeface="微软雅黑" panose="020B0503020204020204" pitchFamily="34" charset="-122"/>
                <a:ea typeface="微软雅黑" panose="020B0503020204020204" pitchFamily="34" charset="-122"/>
              </a:rPr>
              <a:t>全胸腔镜手术</a:t>
            </a:r>
          </a:p>
          <a:p>
            <a:pPr algn="just" eaLnBrk="1" hangingPunct="1">
              <a:lnSpc>
                <a:spcPct val="150000"/>
              </a:lnSpc>
              <a:spcBef>
                <a:spcPct val="0"/>
              </a:spcBef>
              <a:buFontTx/>
              <a:buNone/>
            </a:pPr>
            <a:r>
              <a:rPr lang="zh-CN" altLang="en-US" sz="2400" b="1" dirty="0">
                <a:solidFill>
                  <a:srgbClr val="1F497D"/>
                </a:solidFill>
                <a:latin typeface="微软雅黑" panose="020B0503020204020204" pitchFamily="34" charset="-122"/>
                <a:ea typeface="微软雅黑" panose="020B0503020204020204" pitchFamily="34" charset="-122"/>
              </a:rPr>
              <a:t>理念</a:t>
            </a:r>
          </a:p>
          <a:p>
            <a:pPr marL="342900" indent="-342900" algn="just" eaLnBrk="1" hangingPunct="1">
              <a:lnSpc>
                <a:spcPct val="150000"/>
              </a:lnSpc>
              <a:spcBef>
                <a:spcPct val="0"/>
              </a:spcBef>
              <a:buFont typeface="Wingdings" panose="05000000000000000000" pitchFamily="2" charset="2"/>
              <a:buChar char="ü"/>
            </a:pPr>
            <a:r>
              <a:rPr lang="zh-CN" altLang="en-US" sz="2400" dirty="0">
                <a:solidFill>
                  <a:srgbClr val="1F497D"/>
                </a:solidFill>
                <a:latin typeface="微软雅黑" panose="020B0503020204020204" pitchFamily="34" charset="-122"/>
                <a:ea typeface="微软雅黑" panose="020B0503020204020204" pitchFamily="34" charset="-122"/>
              </a:rPr>
              <a:t>减少创伤：体表、体内、系统功能</a:t>
            </a:r>
          </a:p>
          <a:p>
            <a:pPr marL="342900" indent="-342900" algn="just" eaLnBrk="1" hangingPunct="1">
              <a:lnSpc>
                <a:spcPct val="150000"/>
              </a:lnSpc>
              <a:spcBef>
                <a:spcPct val="0"/>
              </a:spcBef>
              <a:buFont typeface="Wingdings" panose="05000000000000000000" pitchFamily="2" charset="2"/>
              <a:buChar char="ü"/>
            </a:pPr>
            <a:r>
              <a:rPr lang="zh-CN" altLang="en-US" sz="2400" dirty="0">
                <a:solidFill>
                  <a:srgbClr val="1F497D"/>
                </a:solidFill>
                <a:latin typeface="微软雅黑" panose="020B0503020204020204" pitchFamily="34" charset="-122"/>
                <a:ea typeface="微软雅黑" panose="020B0503020204020204" pitchFamily="34" charset="-122"/>
              </a:rPr>
              <a:t>胸内处理病灶与传统开胸同样</a:t>
            </a:r>
            <a:r>
              <a:rPr lang="zh-CN" altLang="en-US" sz="2400" dirty="0" smtClean="0">
                <a:solidFill>
                  <a:srgbClr val="1F497D"/>
                </a:solidFill>
                <a:latin typeface="微软雅黑" panose="020B0503020204020204" pitchFamily="34" charset="-122"/>
                <a:ea typeface="微软雅黑" panose="020B0503020204020204" pitchFamily="34" charset="-122"/>
              </a:rPr>
              <a:t>彻底</a:t>
            </a:r>
            <a:endParaRPr lang="zh-CN" altLang="en-US" sz="2400" dirty="0">
              <a:solidFill>
                <a:srgbClr val="1F497D"/>
              </a:solidFill>
              <a:latin typeface="微软雅黑" panose="020B0503020204020204" pitchFamily="34" charset="-122"/>
              <a:ea typeface="微软雅黑" panose="020B0503020204020204" pitchFamily="34" charset="-122"/>
            </a:endParaRPr>
          </a:p>
        </p:txBody>
      </p:sp>
      <p:grpSp>
        <p:nvGrpSpPr>
          <p:cNvPr id="8" name="组合 7"/>
          <p:cNvGrpSpPr>
            <a:grpSpLocks/>
          </p:cNvGrpSpPr>
          <p:nvPr/>
        </p:nvGrpSpPr>
        <p:grpSpPr bwMode="auto">
          <a:xfrm>
            <a:off x="644525" y="422275"/>
            <a:ext cx="4722813" cy="622301"/>
            <a:chOff x="3278751" y="1777380"/>
            <a:chExt cx="5577443" cy="622206"/>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r>
                <a:rPr lang="en-US" altLang="zh-CN" sz="2800" kern="0" dirty="0">
                  <a:solidFill>
                    <a:sysClr val="window" lastClr="FFFFFF"/>
                  </a:solidFill>
                  <a:latin typeface="Broadway" pitchFamily="82" charset="0"/>
                  <a:ea typeface="微软雅黑"/>
                </a:rPr>
                <a:t>2</a:t>
              </a:r>
              <a:endParaRPr lang="zh-CN" altLang="en-US" sz="2800" kern="0" dirty="0">
                <a:solidFill>
                  <a:sysClr val="window" lastClr="FFFFFF"/>
                </a:solidFill>
                <a:latin typeface="Broadway" pitchFamily="82" charset="0"/>
                <a:ea typeface="微软雅黑"/>
              </a:endParaRPr>
            </a:p>
          </p:txBody>
        </p:sp>
        <p:sp>
          <p:nvSpPr>
            <p:cNvPr id="12296" name="TextBox 37"/>
            <p:cNvSpPr txBox="1">
              <a:spLocks noChangeArrowheads="1"/>
            </p:cNvSpPr>
            <p:nvPr/>
          </p:nvSpPr>
          <p:spPr bwMode="auto">
            <a:xfrm>
              <a:off x="4031417" y="1814199"/>
              <a:ext cx="4824777" cy="58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a:solidFill>
                    <a:srgbClr val="1F497D"/>
                  </a:solidFill>
                  <a:latin typeface="微软雅黑" panose="020B0503020204020204" pitchFamily="34" charset="-122"/>
                  <a:ea typeface="微软雅黑" panose="020B0503020204020204" pitchFamily="34" charset="-122"/>
                </a:rPr>
                <a:t>胸腔镜</a:t>
              </a:r>
              <a:r>
                <a:rPr lang="zh-CN" altLang="en-US" sz="3200" b="1" dirty="0" smtClean="0">
                  <a:solidFill>
                    <a:srgbClr val="1F497D"/>
                  </a:solidFill>
                  <a:latin typeface="微软雅黑" panose="020B0503020204020204" pitchFamily="34" charset="-122"/>
                  <a:ea typeface="微软雅黑" panose="020B0503020204020204" pitchFamily="34" charset="-122"/>
                </a:rPr>
                <a:t>手术的定义</a:t>
              </a:r>
              <a:endParaRPr lang="en-US" altLang="zh-CN" sz="2400" b="1" dirty="0">
                <a:solidFill>
                  <a:srgbClr val="1F497D"/>
                </a:solidFill>
                <a:latin typeface="微软雅黑" panose="020B0503020204020204" pitchFamily="34" charset="-122"/>
                <a:ea typeface="微软雅黑" panose="020B0503020204020204" pitchFamily="34" charset="-122"/>
              </a:endParaRPr>
            </a:p>
          </p:txBody>
        </p:sp>
      </p:grpSp>
      <p:sp>
        <p:nvSpPr>
          <p:cNvPr id="12293"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 name="直接连接符 5"/>
          <p:cNvSpPr>
            <a:spLocks noChangeShapeType="1"/>
          </p:cNvSpPr>
          <p:nvPr/>
        </p:nvSpPr>
        <p:spPr bwMode="auto">
          <a:xfrm flipV="1">
            <a:off x="644524" y="1031875"/>
            <a:ext cx="432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10" name="Picture 2" descr="4-6-6"/>
          <p:cNvPicPr>
            <a:picLocks noChangeAspect="1" noChangeArrowheads="1"/>
          </p:cNvPicPr>
          <p:nvPr/>
        </p:nvPicPr>
        <p:blipFill>
          <a:blip r:embed="rId3">
            <a:clrChange>
              <a:clrFrom>
                <a:srgbClr val="FAFAF8"/>
              </a:clrFrom>
              <a:clrTo>
                <a:srgbClr val="FAFAF8">
                  <a:alpha val="0"/>
                </a:srgbClr>
              </a:clrTo>
            </a:clrChange>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6616475" y="2728911"/>
            <a:ext cx="5575525" cy="3811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377219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50"/>
                                        <p:tgtEl>
                                          <p:spTgt spid="8"/>
                                        </p:tgtEl>
                                      </p:cBhvr>
                                    </p:animEffect>
                                  </p:childTnLst>
                                </p:cTn>
                              </p:par>
                            </p:childTnLst>
                          </p:cTn>
                        </p:par>
                        <p:par>
                          <p:cTn id="8" fill="hold" nodeType="afterGroup">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8" name="文本框 2"/>
          <p:cNvSpPr txBox="1">
            <a:spLocks noChangeArrowheads="1"/>
          </p:cNvSpPr>
          <p:nvPr/>
        </p:nvSpPr>
        <p:spPr bwMode="auto">
          <a:xfrm>
            <a:off x="3158060" y="2374705"/>
            <a:ext cx="54588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a:solidFill>
                  <a:srgbClr val="44546A"/>
                </a:solidFill>
                <a:latin typeface="微软雅黑" panose="020B0503020204020204" pitchFamily="34" charset="-122"/>
                <a:ea typeface="微软雅黑" panose="020B0503020204020204" pitchFamily="34" charset="-122"/>
              </a:rPr>
              <a:t>胸腔镜手术的优缺点</a:t>
            </a:r>
          </a:p>
          <a:p>
            <a:pPr algn="ctr" eaLnBrk="1" hangingPunct="1"/>
            <a:r>
              <a:rPr lang="en-US" altLang="zh-CN" sz="2400" b="1" dirty="0">
                <a:solidFill>
                  <a:srgbClr val="44546A"/>
                </a:solidFill>
                <a:latin typeface="微软雅黑" panose="020B0503020204020204" pitchFamily="34" charset="-122"/>
                <a:ea typeface="微软雅黑" panose="020B0503020204020204" pitchFamily="34" charset="-122"/>
              </a:rPr>
              <a:t>(Advantages and disadvantages)</a:t>
            </a:r>
            <a:endParaRPr lang="en-US" altLang="zh-CN" sz="2800" b="1" dirty="0">
              <a:solidFill>
                <a:srgbClr val="44546A"/>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66628071"/>
      </p:ext>
    </p:extLst>
  </p:cSld>
  <p:clrMapOvr>
    <a:masterClrMapping/>
  </p:clrMapOvr>
  <p:transition>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962818" y="1445901"/>
            <a:ext cx="5323681"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None/>
            </a:pPr>
            <a:r>
              <a:rPr lang="en-US" altLang="zh-CN" b="1" dirty="0" smtClean="0">
                <a:solidFill>
                  <a:srgbClr val="1F497D"/>
                </a:solidFill>
                <a:latin typeface="微软雅黑" panose="020B0503020204020204" pitchFamily="34" charset="-122"/>
                <a:ea typeface="微软雅黑" panose="020B0503020204020204" pitchFamily="34" charset="-122"/>
              </a:rPr>
              <a:t>1. </a:t>
            </a:r>
            <a:r>
              <a:rPr lang="zh-CN" altLang="en-US" b="1" dirty="0" smtClean="0">
                <a:solidFill>
                  <a:srgbClr val="1F497D"/>
                </a:solidFill>
                <a:latin typeface="微软雅黑" panose="020B0503020204020204" pitchFamily="34" charset="-122"/>
                <a:ea typeface="微软雅黑" panose="020B0503020204020204" pitchFamily="34" charset="-122"/>
              </a:rPr>
              <a:t>优点</a:t>
            </a:r>
            <a:endParaRPr lang="en-US" altLang="zh-CN" b="1" dirty="0" smtClean="0">
              <a:solidFill>
                <a:srgbClr val="1F497D"/>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spcBef>
                <a:spcPct val="0"/>
              </a:spcBef>
              <a:buFont typeface="Wingdings" panose="05000000000000000000" pitchFamily="2" charset="2"/>
              <a:buChar char="ü"/>
            </a:pPr>
            <a:r>
              <a:rPr lang="zh-CN" altLang="en-US" sz="2400" dirty="0" smtClean="0">
                <a:solidFill>
                  <a:srgbClr val="1F497D"/>
                </a:solidFill>
                <a:latin typeface="微软雅黑" panose="020B0503020204020204" pitchFamily="34" charset="-122"/>
                <a:ea typeface="微软雅黑" panose="020B0503020204020204" pitchFamily="34" charset="-122"/>
              </a:rPr>
              <a:t>肺</a:t>
            </a:r>
            <a:r>
              <a:rPr lang="zh-CN" altLang="en-US" sz="2400" dirty="0">
                <a:solidFill>
                  <a:srgbClr val="1F497D"/>
                </a:solidFill>
                <a:latin typeface="微软雅黑" panose="020B0503020204020204" pitchFamily="34" charset="-122"/>
                <a:ea typeface="微软雅黑" panose="020B0503020204020204" pitchFamily="34" charset="-122"/>
              </a:rPr>
              <a:t>功能</a:t>
            </a:r>
            <a:r>
              <a:rPr lang="zh-CN" altLang="en-US" sz="2400" dirty="0" smtClean="0">
                <a:solidFill>
                  <a:srgbClr val="1F497D"/>
                </a:solidFill>
                <a:latin typeface="微软雅黑" panose="020B0503020204020204" pitchFamily="34" charset="-122"/>
                <a:ea typeface="微软雅黑" panose="020B0503020204020204" pitchFamily="34" charset="-122"/>
              </a:rPr>
              <a:t>要求相比</a:t>
            </a:r>
            <a:r>
              <a:rPr lang="zh-CN" altLang="en-US" sz="2400" dirty="0">
                <a:solidFill>
                  <a:srgbClr val="1F497D"/>
                </a:solidFill>
                <a:latin typeface="微软雅黑" panose="020B0503020204020204" pitchFamily="34" charset="-122"/>
                <a:ea typeface="微软雅黑" panose="020B0503020204020204" pitchFamily="34" charset="-122"/>
              </a:rPr>
              <a:t>剖胸手术低</a:t>
            </a:r>
          </a:p>
          <a:p>
            <a:pPr marL="342900" indent="-342900" algn="just" eaLnBrk="1" hangingPunct="1">
              <a:lnSpc>
                <a:spcPct val="150000"/>
              </a:lnSpc>
              <a:spcBef>
                <a:spcPct val="0"/>
              </a:spcBef>
              <a:buFont typeface="Wingdings" panose="05000000000000000000" pitchFamily="2" charset="2"/>
              <a:buChar char="ü"/>
            </a:pPr>
            <a:r>
              <a:rPr lang="zh-CN" altLang="en-US" sz="2400" dirty="0">
                <a:solidFill>
                  <a:srgbClr val="1F497D"/>
                </a:solidFill>
                <a:latin typeface="微软雅黑" panose="020B0503020204020204" pitchFamily="34" charset="-122"/>
                <a:ea typeface="微软雅黑" panose="020B0503020204020204" pitchFamily="34" charset="-122"/>
              </a:rPr>
              <a:t>创伤小</a:t>
            </a:r>
          </a:p>
          <a:p>
            <a:pPr marL="342900" indent="-342900" algn="just" eaLnBrk="1" hangingPunct="1">
              <a:lnSpc>
                <a:spcPct val="150000"/>
              </a:lnSpc>
              <a:spcBef>
                <a:spcPct val="0"/>
              </a:spcBef>
              <a:buFont typeface="Wingdings" panose="05000000000000000000" pitchFamily="2" charset="2"/>
              <a:buChar char="ü"/>
            </a:pPr>
            <a:r>
              <a:rPr lang="zh-CN" altLang="en-US" sz="2400" dirty="0" smtClean="0">
                <a:solidFill>
                  <a:srgbClr val="1F497D"/>
                </a:solidFill>
                <a:latin typeface="微软雅黑" panose="020B0503020204020204" pitchFamily="34" charset="-122"/>
                <a:ea typeface="微软雅黑" panose="020B0503020204020204" pitchFamily="34" charset="-122"/>
              </a:rPr>
              <a:t>切口</a:t>
            </a:r>
            <a:r>
              <a:rPr lang="zh-CN" altLang="en-US" sz="2400" dirty="0">
                <a:solidFill>
                  <a:srgbClr val="1F497D"/>
                </a:solidFill>
                <a:latin typeface="微软雅黑" panose="020B0503020204020204" pitchFamily="34" charset="-122"/>
                <a:ea typeface="微软雅黑" panose="020B0503020204020204" pitchFamily="34" charset="-122"/>
              </a:rPr>
              <a:t>：</a:t>
            </a:r>
            <a:r>
              <a:rPr lang="zh-CN" altLang="en-US" sz="2400" dirty="0" smtClean="0">
                <a:solidFill>
                  <a:srgbClr val="1F497D"/>
                </a:solidFill>
                <a:latin typeface="微软雅黑" panose="020B0503020204020204" pitchFamily="34" charset="-122"/>
                <a:ea typeface="微软雅黑" panose="020B0503020204020204" pitchFamily="34" charset="-122"/>
              </a:rPr>
              <a:t>传统</a:t>
            </a:r>
            <a:r>
              <a:rPr lang="en-US" altLang="zh-CN" sz="2400" dirty="0">
                <a:solidFill>
                  <a:srgbClr val="1F497D"/>
                </a:solidFill>
                <a:latin typeface="微软雅黑" panose="020B0503020204020204" pitchFamily="34" charset="-122"/>
                <a:ea typeface="微软雅黑" panose="020B0503020204020204" pitchFamily="34" charset="-122"/>
              </a:rPr>
              <a:t>30cm</a:t>
            </a:r>
            <a:r>
              <a:rPr lang="zh-CN" altLang="en-US" sz="2400" dirty="0">
                <a:solidFill>
                  <a:srgbClr val="1F497D"/>
                </a:solidFill>
                <a:latin typeface="微软雅黑" panose="020B0503020204020204" pitchFamily="34" charset="-122"/>
                <a:ea typeface="微软雅黑" panose="020B0503020204020204" pitchFamily="34" charset="-122"/>
              </a:rPr>
              <a:t>，胸腔镜</a:t>
            </a:r>
            <a:r>
              <a:rPr lang="en-US" altLang="zh-CN" sz="2400" dirty="0">
                <a:solidFill>
                  <a:srgbClr val="1F497D"/>
                </a:solidFill>
                <a:latin typeface="微软雅黑" panose="020B0503020204020204" pitchFamily="34" charset="-122"/>
                <a:ea typeface="微软雅黑" panose="020B0503020204020204" pitchFamily="34" charset="-122"/>
              </a:rPr>
              <a:t>1-3cm</a:t>
            </a:r>
          </a:p>
          <a:p>
            <a:pPr marL="342900" indent="-342900" algn="just" eaLnBrk="1" hangingPunct="1">
              <a:lnSpc>
                <a:spcPct val="150000"/>
              </a:lnSpc>
              <a:spcBef>
                <a:spcPct val="0"/>
              </a:spcBef>
              <a:buFont typeface="Wingdings" panose="05000000000000000000" pitchFamily="2" charset="2"/>
              <a:buChar char="ü"/>
            </a:pPr>
            <a:r>
              <a:rPr lang="zh-CN" altLang="en-US" sz="2400" dirty="0" smtClean="0">
                <a:solidFill>
                  <a:srgbClr val="1F497D"/>
                </a:solidFill>
                <a:latin typeface="微软雅黑" panose="020B0503020204020204" pitchFamily="34" charset="-122"/>
                <a:ea typeface="微软雅黑" panose="020B0503020204020204" pitchFamily="34" charset="-122"/>
              </a:rPr>
              <a:t>脏器：减少</a:t>
            </a:r>
            <a:r>
              <a:rPr lang="zh-CN" altLang="en-US" sz="2400" dirty="0">
                <a:solidFill>
                  <a:srgbClr val="1F497D"/>
                </a:solidFill>
                <a:latin typeface="微软雅黑" panose="020B0503020204020204" pitchFamily="34" charset="-122"/>
                <a:ea typeface="微软雅黑" panose="020B0503020204020204" pitchFamily="34" charset="-122"/>
              </a:rPr>
              <a:t>手对脏器的反复接触</a:t>
            </a:r>
          </a:p>
          <a:p>
            <a:pPr marL="342900" indent="-342900" algn="just" eaLnBrk="1" hangingPunct="1">
              <a:lnSpc>
                <a:spcPct val="150000"/>
              </a:lnSpc>
              <a:spcBef>
                <a:spcPct val="0"/>
              </a:spcBef>
              <a:buFont typeface="Wingdings" panose="05000000000000000000" pitchFamily="2" charset="2"/>
              <a:buChar char="ü"/>
            </a:pPr>
            <a:r>
              <a:rPr lang="zh-CN" altLang="en-US" sz="2400" dirty="0" smtClean="0">
                <a:solidFill>
                  <a:srgbClr val="1F497D"/>
                </a:solidFill>
                <a:latin typeface="微软雅黑" panose="020B0503020204020204" pitchFamily="34" charset="-122"/>
                <a:ea typeface="微软雅黑" panose="020B0503020204020204" pitchFamily="34" charset="-122"/>
              </a:rPr>
              <a:t>免疫系统：影响</a:t>
            </a:r>
            <a:r>
              <a:rPr lang="zh-CN" altLang="en-US" sz="2400" dirty="0">
                <a:solidFill>
                  <a:srgbClr val="1F497D"/>
                </a:solidFill>
                <a:latin typeface="微软雅黑" panose="020B0503020204020204" pitchFamily="34" charset="-122"/>
                <a:ea typeface="微软雅黑" panose="020B0503020204020204" pitchFamily="34" charset="-122"/>
              </a:rPr>
              <a:t>较传统开胸小</a:t>
            </a:r>
          </a:p>
          <a:p>
            <a:pPr marL="342900" indent="-342900" algn="just" eaLnBrk="1" hangingPunct="1">
              <a:lnSpc>
                <a:spcPct val="150000"/>
              </a:lnSpc>
              <a:spcBef>
                <a:spcPct val="0"/>
              </a:spcBef>
              <a:buFont typeface="Wingdings" panose="05000000000000000000" pitchFamily="2" charset="2"/>
              <a:buChar char="ü"/>
            </a:pPr>
            <a:r>
              <a:rPr lang="zh-CN" altLang="en-US" sz="2400" dirty="0">
                <a:solidFill>
                  <a:srgbClr val="1F497D"/>
                </a:solidFill>
                <a:latin typeface="微软雅黑" panose="020B0503020204020204" pitchFamily="34" charset="-122"/>
                <a:ea typeface="微软雅黑" panose="020B0503020204020204" pitchFamily="34" charset="-122"/>
              </a:rPr>
              <a:t>视野</a:t>
            </a:r>
            <a:r>
              <a:rPr lang="zh-CN" altLang="en-US" sz="2400" dirty="0" smtClean="0">
                <a:solidFill>
                  <a:srgbClr val="1F497D"/>
                </a:solidFill>
                <a:latin typeface="微软雅黑" panose="020B0503020204020204" pitchFamily="34" charset="-122"/>
                <a:ea typeface="微软雅黑" panose="020B0503020204020204" pitchFamily="34" charset="-122"/>
              </a:rPr>
              <a:t>开阔：优于</a:t>
            </a:r>
            <a:r>
              <a:rPr lang="zh-CN" altLang="en-US" sz="2400" dirty="0">
                <a:solidFill>
                  <a:srgbClr val="1F497D"/>
                </a:solidFill>
                <a:latin typeface="微软雅黑" panose="020B0503020204020204" pitchFamily="34" charset="-122"/>
                <a:ea typeface="微软雅黑" panose="020B0503020204020204" pitchFamily="34" charset="-122"/>
              </a:rPr>
              <a:t>传统开胸手术</a:t>
            </a:r>
          </a:p>
        </p:txBody>
      </p:sp>
      <p:grpSp>
        <p:nvGrpSpPr>
          <p:cNvPr id="8" name="组合 7"/>
          <p:cNvGrpSpPr>
            <a:grpSpLocks/>
          </p:cNvGrpSpPr>
          <p:nvPr/>
        </p:nvGrpSpPr>
        <p:grpSpPr bwMode="auto">
          <a:xfrm>
            <a:off x="644525" y="422275"/>
            <a:ext cx="4722813" cy="622302"/>
            <a:chOff x="3278751" y="1777380"/>
            <a:chExt cx="5577443" cy="622207"/>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endParaRPr lang="zh-CN" altLang="en-US" sz="2800" kern="0" dirty="0">
                <a:solidFill>
                  <a:sysClr val="window" lastClr="FFFFFF"/>
                </a:solidFill>
                <a:latin typeface="Broadway" pitchFamily="82" charset="0"/>
                <a:ea typeface="微软雅黑"/>
              </a:endParaRPr>
            </a:p>
          </p:txBody>
        </p:sp>
        <p:sp>
          <p:nvSpPr>
            <p:cNvPr id="12296" name="TextBox 37"/>
            <p:cNvSpPr txBox="1">
              <a:spLocks noChangeArrowheads="1"/>
            </p:cNvSpPr>
            <p:nvPr/>
          </p:nvSpPr>
          <p:spPr bwMode="auto">
            <a:xfrm>
              <a:off x="4031417" y="1814200"/>
              <a:ext cx="4824777" cy="58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anose="020B0503020204020204" pitchFamily="34" charset="-122"/>
                  <a:ea typeface="微软雅黑" panose="020B0503020204020204" pitchFamily="34" charset="-122"/>
                </a:rPr>
                <a:t>胸腔镜手术的优缺点</a:t>
              </a:r>
              <a:endParaRPr lang="en-US" altLang="zh-CN" sz="2400" b="1" dirty="0">
                <a:solidFill>
                  <a:srgbClr val="1F497D"/>
                </a:solidFill>
                <a:latin typeface="微软雅黑" panose="020B0503020204020204" pitchFamily="34" charset="-122"/>
                <a:ea typeface="微软雅黑" panose="020B0503020204020204" pitchFamily="34" charset="-122"/>
              </a:endParaRPr>
            </a:p>
          </p:txBody>
        </p:sp>
      </p:grpSp>
      <p:sp>
        <p:nvSpPr>
          <p:cNvPr id="12293"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 name="直接连接符 5"/>
          <p:cNvSpPr>
            <a:spLocks noChangeShapeType="1"/>
          </p:cNvSpPr>
          <p:nvPr/>
        </p:nvSpPr>
        <p:spPr bwMode="auto">
          <a:xfrm flipV="1">
            <a:off x="644524" y="1031875"/>
            <a:ext cx="468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sp>
        <p:nvSpPr>
          <p:cNvPr id="15" name="矩形 14"/>
          <p:cNvSpPr/>
          <p:nvPr/>
        </p:nvSpPr>
        <p:spPr>
          <a:xfrm>
            <a:off x="7890671" y="1164467"/>
            <a:ext cx="3240087" cy="431800"/>
          </a:xfrm>
          <a:prstGeom prst="rect">
            <a:avLst/>
          </a:prstGeom>
          <a:noFill/>
          <a:ln>
            <a:noFill/>
          </a:ln>
        </p:spPr>
        <p:txBody>
          <a:bodyPr lIns="91440" tIns="45720" rIns="91440" bIns="45720" anchor="ctr"/>
          <a:lstStyle>
            <a:lvl1pPr marL="0" indent="0" algn="l" rtl="0" fontAlgn="base" latinLnBrk="1">
              <a:lnSpc>
                <a:spcPct val="100000"/>
              </a:lnSpc>
              <a:spcBef>
                <a:spcPct val="0"/>
              </a:spcBef>
              <a:spcAft>
                <a:spcPct val="0"/>
              </a:spcAft>
              <a:buFontTx/>
              <a:buNone/>
              <a:defRPr sz="2800" b="0" i="0" baseline="0">
                <a:solidFill>
                  <a:schemeClr val="dk1"/>
                </a:solidFill>
                <a:latin typeface="Arial" charset="0"/>
                <a:sym typeface="Arial" charset="0"/>
              </a:defRPr>
            </a:lvl1pPr>
            <a:lvl2pPr marL="457200" indent="0" algn="l" rtl="0" fontAlgn="base" latinLnBrk="1">
              <a:lnSpc>
                <a:spcPct val="100000"/>
              </a:lnSpc>
              <a:spcBef>
                <a:spcPct val="0"/>
              </a:spcBef>
              <a:spcAft>
                <a:spcPct val="0"/>
              </a:spcAft>
              <a:buFontTx/>
              <a:buNone/>
              <a:defRPr sz="2800" b="0" i="0" baseline="0">
                <a:solidFill>
                  <a:schemeClr val="dk1"/>
                </a:solidFill>
                <a:latin typeface="Arial" charset="0"/>
                <a:sym typeface="Arial" charset="0"/>
              </a:defRPr>
            </a:lvl2pPr>
            <a:lvl3pPr marL="914400" indent="0" algn="l" rtl="0" fontAlgn="base" latinLnBrk="1">
              <a:lnSpc>
                <a:spcPct val="100000"/>
              </a:lnSpc>
              <a:spcBef>
                <a:spcPct val="0"/>
              </a:spcBef>
              <a:spcAft>
                <a:spcPct val="0"/>
              </a:spcAft>
              <a:buFontTx/>
              <a:buNone/>
              <a:defRPr sz="2800" b="0" i="0" baseline="0">
                <a:solidFill>
                  <a:schemeClr val="dk1"/>
                </a:solidFill>
                <a:latin typeface="Arial" charset="0"/>
                <a:sym typeface="Arial" charset="0"/>
              </a:defRPr>
            </a:lvl3pPr>
            <a:lvl4pPr marL="1371600" indent="0" algn="l" rtl="0" fontAlgn="base" latinLnBrk="1">
              <a:lnSpc>
                <a:spcPct val="100000"/>
              </a:lnSpc>
              <a:spcBef>
                <a:spcPct val="0"/>
              </a:spcBef>
              <a:spcAft>
                <a:spcPct val="0"/>
              </a:spcAft>
              <a:buFontTx/>
              <a:buNone/>
              <a:defRPr sz="2800" b="0" i="0" baseline="0">
                <a:solidFill>
                  <a:schemeClr val="dk1"/>
                </a:solidFill>
                <a:latin typeface="Arial" charset="0"/>
                <a:sym typeface="Arial" charset="0"/>
              </a:defRPr>
            </a:lvl4pPr>
            <a:lvl5pPr marL="1828800" indent="0" algn="l" rtl="0" fontAlgn="base" latinLnBrk="1">
              <a:lnSpc>
                <a:spcPct val="100000"/>
              </a:lnSpc>
              <a:spcBef>
                <a:spcPct val="0"/>
              </a:spcBef>
              <a:spcAft>
                <a:spcPct val="0"/>
              </a:spcAft>
              <a:buFontTx/>
              <a:buNone/>
              <a:defRPr sz="2800" b="0" i="0" baseline="0">
                <a:solidFill>
                  <a:schemeClr val="dk1"/>
                </a:solidFill>
                <a:latin typeface="Arial" charset="0"/>
                <a:sym typeface="Arial" charset="0"/>
              </a:defRPr>
            </a:lvl5pPr>
          </a:lstStyle>
          <a:p>
            <a:pPr lvl="0" eaLnBrk="1" latinLnBrk="1" hangingPunct="1"/>
            <a:r>
              <a:rPr lang="zh-CN" altLang="en-US" sz="2400" b="1" dirty="0">
                <a:solidFill>
                  <a:srgbClr val="44546A"/>
                </a:solidFill>
                <a:latin typeface="微软雅黑" panose="020B0503020204020204" pitchFamily="34" charset="-122"/>
                <a:ea typeface="微软雅黑" panose="020B0503020204020204" pitchFamily="34" charset="-122"/>
              </a:rPr>
              <a:t>常规开胸手术切口</a:t>
            </a:r>
          </a:p>
        </p:txBody>
      </p:sp>
      <p:pic>
        <p:nvPicPr>
          <p:cNvPr id="16" name="图片 15"/>
          <p:cNvPicPr>
            <a:picLocks noChangeAspect="1"/>
          </p:cNvPicPr>
          <p:nvPr/>
        </p:nvPicPr>
        <p:blipFill>
          <a:blip r:embed="rId2"/>
          <a:srcRect/>
          <a:stretch>
            <a:fillRect/>
          </a:stretch>
        </p:blipFill>
        <p:spPr>
          <a:xfrm>
            <a:off x="6689312" y="1745210"/>
            <a:ext cx="2431299" cy="18231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图片 16"/>
          <p:cNvPicPr>
            <a:picLocks noChangeAspect="1"/>
          </p:cNvPicPr>
          <p:nvPr/>
        </p:nvPicPr>
        <p:blipFill>
          <a:blip r:embed="rId3"/>
          <a:srcRect/>
          <a:stretch>
            <a:fillRect/>
          </a:stretch>
        </p:blipFill>
        <p:spPr>
          <a:xfrm>
            <a:off x="9333710" y="1731651"/>
            <a:ext cx="2575133" cy="18017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文本占位符 1048662"/>
          <p:cNvSpPr txBox="1">
            <a:spLocks/>
          </p:cNvSpPr>
          <p:nvPr/>
        </p:nvSpPr>
        <p:spPr>
          <a:xfrm>
            <a:off x="8077997" y="3841241"/>
            <a:ext cx="2451891" cy="504825"/>
          </a:xfrm>
          <a:prstGeom prst="rect">
            <a:avLst/>
          </a:prstGeom>
          <a:noFill/>
          <a:ln>
            <a:noFill/>
          </a:ln>
        </p:spPr>
        <p:txBody>
          <a:bodyPr lIns="91440" tIns="45720" rIns="91440" bIns="45720" anchor="t"/>
          <a:lstStyle>
            <a:lvl1pPr marL="342900" indent="-342900" algn="l" defTabSz="912813" rtl="0" eaLnBrk="0" fontAlgn="base" latinLnBrk="1" hangingPunct="0">
              <a:lnSpc>
                <a:spcPct val="100000"/>
              </a:lnSpc>
              <a:spcBef>
                <a:spcPct val="20000"/>
              </a:spcBef>
              <a:spcAft>
                <a:spcPct val="0"/>
              </a:spcAft>
              <a:buSzPct val="100000"/>
              <a:buFontTx/>
              <a:buChar char="•"/>
              <a:defRPr sz="3200" b="0" i="0" kern="1200" baseline="0">
                <a:solidFill>
                  <a:schemeClr val="dk1"/>
                </a:solidFill>
                <a:latin typeface="Arial" charset="0"/>
                <a:ea typeface="+mn-ea"/>
                <a:cs typeface="+mn-cs"/>
                <a:sym typeface="Arial" charset="0"/>
              </a:defRPr>
            </a:lvl1pPr>
            <a:lvl2pPr marL="742950" indent="-285750" algn="l" defTabSz="912813" rtl="0" eaLnBrk="0" fontAlgn="base" latinLnBrk="1" hangingPunct="0">
              <a:lnSpc>
                <a:spcPct val="100000"/>
              </a:lnSpc>
              <a:spcBef>
                <a:spcPct val="20000"/>
              </a:spcBef>
              <a:spcAft>
                <a:spcPct val="0"/>
              </a:spcAft>
              <a:buSzPct val="100000"/>
              <a:buFontTx/>
              <a:buChar char="–"/>
              <a:defRPr sz="2800" b="0" i="0" kern="1200" baseline="0">
                <a:solidFill>
                  <a:schemeClr val="dk1"/>
                </a:solidFill>
                <a:latin typeface="Arial" charset="0"/>
                <a:ea typeface="+mn-ea"/>
                <a:cs typeface="+mn-cs"/>
                <a:sym typeface="Arial" charset="0"/>
              </a:defRPr>
            </a:lvl2pPr>
            <a:lvl3pPr marL="1143000" indent="-228600" algn="l" defTabSz="912813" rtl="0" eaLnBrk="0" fontAlgn="base" latinLnBrk="1" hangingPunct="0">
              <a:lnSpc>
                <a:spcPct val="100000"/>
              </a:lnSpc>
              <a:spcBef>
                <a:spcPct val="20000"/>
              </a:spcBef>
              <a:spcAft>
                <a:spcPct val="0"/>
              </a:spcAft>
              <a:buSzPct val="100000"/>
              <a:buFontTx/>
              <a:buChar char="•"/>
              <a:defRPr sz="2400" b="0" i="0" kern="1200" baseline="0">
                <a:solidFill>
                  <a:schemeClr val="dk1"/>
                </a:solidFill>
                <a:latin typeface="Arial" charset="0"/>
                <a:ea typeface="+mn-ea"/>
                <a:cs typeface="+mn-cs"/>
                <a:sym typeface="Arial" charset="0"/>
              </a:defRPr>
            </a:lvl3pPr>
            <a:lvl4pPr marL="1600200" indent="-228600" algn="l" defTabSz="912813" rtl="0" eaLnBrk="0" fontAlgn="base" latinLnBrk="1" hangingPunct="0">
              <a:lnSpc>
                <a:spcPct val="100000"/>
              </a:lnSpc>
              <a:spcBef>
                <a:spcPct val="20000"/>
              </a:spcBef>
              <a:spcAft>
                <a:spcPct val="0"/>
              </a:spcAft>
              <a:buSzPct val="100000"/>
              <a:buFontTx/>
              <a:buChar char="–"/>
              <a:defRPr sz="2000" b="0" i="0" kern="1200" baseline="0">
                <a:solidFill>
                  <a:schemeClr val="dk1"/>
                </a:solidFill>
                <a:latin typeface="Arial" charset="0"/>
                <a:ea typeface="+mn-ea"/>
                <a:cs typeface="+mn-cs"/>
                <a:sym typeface="Arial" charset="0"/>
              </a:defRPr>
            </a:lvl4pPr>
            <a:lvl5pPr marL="2057400" indent="-228600" algn="l" defTabSz="912813" rtl="0" eaLnBrk="0" fontAlgn="base" latinLnBrk="1" hangingPunct="0">
              <a:lnSpc>
                <a:spcPct val="100000"/>
              </a:lnSpc>
              <a:spcBef>
                <a:spcPct val="20000"/>
              </a:spcBef>
              <a:spcAft>
                <a:spcPct val="0"/>
              </a:spcAft>
              <a:buSzPct val="100000"/>
              <a:buFontTx/>
              <a:buChar char="»"/>
              <a:defRPr sz="2000" b="0" i="0" kern="1200" baseline="0">
                <a:solidFill>
                  <a:schemeClr val="dk1"/>
                </a:solidFill>
                <a:latin typeface="Arial" charset="0"/>
                <a:ea typeface="+mn-ea"/>
                <a:cs typeface="+mn-cs"/>
                <a:sym typeface="Arial" charset="0"/>
              </a:defRPr>
            </a:lvl5pPr>
            <a:lvl6pPr marL="2513490"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488"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485"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484" indent="-228498" algn="l" defTabSz="913996" rtl="0" eaLnBrk="1" latinLnBrk="0" hangingPunct="1">
              <a:spcBef>
                <a:spcPct val="20000"/>
              </a:spcBef>
              <a:buFont typeface="Arial" pitchFamily="34" charset="0"/>
              <a:buChar char="•"/>
              <a:defRPr sz="1999" kern="1200">
                <a:solidFill>
                  <a:schemeClr val="tx1"/>
                </a:solidFill>
                <a:latin typeface="+mn-lt"/>
                <a:ea typeface="+mn-ea"/>
                <a:cs typeface="+mn-cs"/>
              </a:defRPr>
            </a:lvl9pPr>
          </a:lstStyle>
          <a:p>
            <a:pPr eaLnBrk="1" hangingPunct="1">
              <a:lnSpc>
                <a:spcPct val="90000"/>
              </a:lnSpc>
              <a:buFontTx/>
              <a:buNone/>
            </a:pPr>
            <a:r>
              <a:rPr lang="zh-CN" altLang="en-US" sz="2400" b="1" dirty="0" smtClean="0">
                <a:solidFill>
                  <a:srgbClr val="44546A"/>
                </a:solidFill>
                <a:latin typeface="微软雅黑" panose="020B0503020204020204" pitchFamily="34" charset="-122"/>
                <a:ea typeface="微软雅黑" panose="020B0503020204020204" pitchFamily="34" charset="-122"/>
              </a:rPr>
              <a:t>胸腔镜手术切口</a:t>
            </a:r>
            <a:endParaRPr lang="zh-CN" altLang="en-US" sz="2400" b="1" dirty="0">
              <a:solidFill>
                <a:srgbClr val="44546A"/>
              </a:solidFill>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a:blip r:embed="rId4"/>
          <a:srcRect/>
          <a:stretch>
            <a:fillRect/>
          </a:stretch>
        </p:blipFill>
        <p:spPr>
          <a:xfrm>
            <a:off x="9333710" y="4346066"/>
            <a:ext cx="2460318" cy="18458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 name="图片 19"/>
          <p:cNvPicPr>
            <a:picLocks noChangeAspect="1"/>
          </p:cNvPicPr>
          <p:nvPr/>
        </p:nvPicPr>
        <p:blipFill>
          <a:blip r:embed="rId5"/>
          <a:srcRect l="50999" b="55539"/>
          <a:stretch>
            <a:fillRect/>
          </a:stretch>
        </p:blipFill>
        <p:spPr>
          <a:xfrm>
            <a:off x="6717070" y="4378738"/>
            <a:ext cx="2403541" cy="18534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4149858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50"/>
                                        <p:tgtEl>
                                          <p:spTgt spid="8"/>
                                        </p:tgtEl>
                                      </p:cBhvr>
                                    </p:animEffect>
                                  </p:childTnLst>
                                </p:cTn>
                              </p:par>
                            </p:childTnLst>
                          </p:cTn>
                        </p:par>
                        <p:par>
                          <p:cTn id="8" fill="hold" nodeType="afterGroup">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350"/>
                                        <p:tgtEl>
                                          <p:spTgt spid="15"/>
                                        </p:tgtEl>
                                      </p:cBhvr>
                                    </p:animEffect>
                                  </p:childTnLst>
                                </p:cTn>
                              </p:par>
                            </p:childTnLst>
                          </p:cTn>
                        </p:par>
                        <p:par>
                          <p:cTn id="16" fill="hold">
                            <p:stCondLst>
                              <p:cond delay="1200"/>
                            </p:stCondLst>
                            <p:childTnLst>
                              <p:par>
                                <p:cTn id="17" presetID="22" presetClass="entr" presetSubtype="1"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350"/>
                                        <p:tgtEl>
                                          <p:spTgt spid="16"/>
                                        </p:tgtEl>
                                      </p:cBhvr>
                                    </p:animEffect>
                                  </p:childTnLst>
                                </p:cTn>
                              </p:par>
                            </p:childTnLst>
                          </p:cTn>
                        </p:par>
                        <p:par>
                          <p:cTn id="20" fill="hold">
                            <p:stCondLst>
                              <p:cond delay="1550"/>
                            </p:stCondLst>
                            <p:childTnLst>
                              <p:par>
                                <p:cTn id="21" presetID="22" presetClass="entr" presetSubtype="8"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350"/>
                                        <p:tgtEl>
                                          <p:spTgt spid="17"/>
                                        </p:tgtEl>
                                      </p:cBhvr>
                                    </p:animEffect>
                                  </p:childTnLst>
                                </p:cTn>
                              </p:par>
                            </p:childTnLst>
                          </p:cTn>
                        </p:par>
                        <p:par>
                          <p:cTn id="24" fill="hold">
                            <p:stCondLst>
                              <p:cond delay="1900"/>
                            </p:stCondLst>
                            <p:childTnLst>
                              <p:par>
                                <p:cTn id="25" presetID="16" presetClass="entr" presetSubtype="37"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arn(outVertical)">
                                      <p:cBhvr>
                                        <p:cTn id="27" dur="350"/>
                                        <p:tgtEl>
                                          <p:spTgt spid="18"/>
                                        </p:tgtEl>
                                      </p:cBhvr>
                                    </p:animEffect>
                                  </p:childTnLst>
                                </p:cTn>
                              </p:par>
                            </p:childTnLst>
                          </p:cTn>
                        </p:par>
                        <p:par>
                          <p:cTn id="28" fill="hold">
                            <p:stCondLst>
                              <p:cond delay="2250"/>
                            </p:stCondLst>
                            <p:childTnLst>
                              <p:par>
                                <p:cTn id="29" presetID="22" presetClass="entr" presetSubtype="8"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350"/>
                                        <p:tgtEl>
                                          <p:spTgt spid="20"/>
                                        </p:tgtEl>
                                      </p:cBhvr>
                                    </p:animEffect>
                                  </p:childTnLst>
                                </p:cTn>
                              </p:par>
                            </p:childTnLst>
                          </p:cTn>
                        </p:par>
                        <p:par>
                          <p:cTn id="32" fill="hold">
                            <p:stCondLst>
                              <p:cond delay="2600"/>
                            </p:stCondLst>
                            <p:childTnLst>
                              <p:par>
                                <p:cTn id="33" presetID="22" presetClass="entr" presetSubtype="1"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up)">
                                      <p:cBhvr>
                                        <p:cTn id="35" dur="3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962818" y="1445901"/>
            <a:ext cx="5209381" cy="461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None/>
            </a:pPr>
            <a:r>
              <a:rPr lang="en-US" altLang="zh-CN" b="1" dirty="0" smtClean="0">
                <a:solidFill>
                  <a:srgbClr val="1F497D"/>
                </a:solidFill>
                <a:latin typeface="微软雅黑" panose="020B0503020204020204" pitchFamily="34" charset="-122"/>
                <a:ea typeface="微软雅黑" panose="020B0503020204020204" pitchFamily="34" charset="-122"/>
              </a:rPr>
              <a:t>1. </a:t>
            </a:r>
            <a:r>
              <a:rPr lang="zh-CN" altLang="en-US" b="1" dirty="0" smtClean="0">
                <a:solidFill>
                  <a:srgbClr val="1F497D"/>
                </a:solidFill>
                <a:latin typeface="微软雅黑" panose="020B0503020204020204" pitchFamily="34" charset="-122"/>
                <a:ea typeface="微软雅黑" panose="020B0503020204020204" pitchFamily="34" charset="-122"/>
              </a:rPr>
              <a:t>优点</a:t>
            </a:r>
            <a:endParaRPr lang="en-US" altLang="zh-CN" b="1" dirty="0" smtClean="0">
              <a:solidFill>
                <a:srgbClr val="1F497D"/>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spcBef>
                <a:spcPct val="0"/>
              </a:spcBef>
              <a:buFont typeface="Wingdings" panose="05000000000000000000" pitchFamily="2" charset="2"/>
              <a:buChar char="ü"/>
            </a:pPr>
            <a:r>
              <a:rPr lang="zh-CN" altLang="en-US" sz="2400" dirty="0">
                <a:solidFill>
                  <a:srgbClr val="1F497D"/>
                </a:solidFill>
                <a:latin typeface="微软雅黑" panose="020B0503020204020204" pitchFamily="34" charset="-122"/>
                <a:ea typeface="微软雅黑" panose="020B0503020204020204" pitchFamily="34" charset="-122"/>
              </a:rPr>
              <a:t>痛苦</a:t>
            </a:r>
            <a:r>
              <a:rPr lang="zh-CN" altLang="en-US" sz="2400" dirty="0" smtClean="0">
                <a:solidFill>
                  <a:srgbClr val="1F497D"/>
                </a:solidFill>
                <a:latin typeface="微软雅黑" panose="020B0503020204020204" pitchFamily="34" charset="-122"/>
                <a:ea typeface="微软雅黑" panose="020B0503020204020204" pitchFamily="34" charset="-122"/>
              </a:rPr>
              <a:t>轻：减少</a:t>
            </a:r>
            <a:r>
              <a:rPr lang="zh-CN" altLang="en-US" sz="2400" dirty="0">
                <a:solidFill>
                  <a:srgbClr val="1F497D"/>
                </a:solidFill>
                <a:latin typeface="微软雅黑" panose="020B0503020204020204" pitchFamily="34" charset="-122"/>
                <a:ea typeface="微软雅黑" panose="020B0503020204020204" pitchFamily="34" charset="-122"/>
              </a:rPr>
              <a:t>术后镇痛药物的</a:t>
            </a:r>
            <a:r>
              <a:rPr lang="zh-CN" altLang="en-US" sz="2400" dirty="0" smtClean="0">
                <a:solidFill>
                  <a:srgbClr val="1F497D"/>
                </a:solidFill>
                <a:latin typeface="微软雅黑" panose="020B0503020204020204" pitchFamily="34" charset="-122"/>
                <a:ea typeface="微软雅黑" panose="020B0503020204020204" pitchFamily="34" charset="-122"/>
              </a:rPr>
              <a:t>使用</a:t>
            </a:r>
            <a:endParaRPr lang="en-US" altLang="zh-CN" sz="2400" dirty="0" smtClean="0">
              <a:solidFill>
                <a:srgbClr val="1F497D"/>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spcBef>
                <a:spcPct val="0"/>
              </a:spcBef>
              <a:buFont typeface="Wingdings" panose="05000000000000000000" pitchFamily="2" charset="2"/>
              <a:buChar char="ü"/>
            </a:pPr>
            <a:r>
              <a:rPr lang="zh-CN" altLang="en-US" sz="2400" dirty="0" smtClean="0">
                <a:solidFill>
                  <a:srgbClr val="1F497D"/>
                </a:solidFill>
                <a:latin typeface="微软雅黑" panose="020B0503020204020204" pitchFamily="34" charset="-122"/>
                <a:ea typeface="微软雅黑" panose="020B0503020204020204" pitchFamily="34" charset="-122"/>
              </a:rPr>
              <a:t>恢复快：传统</a:t>
            </a:r>
            <a:r>
              <a:rPr lang="zh-CN" altLang="en-US" sz="2400" dirty="0">
                <a:solidFill>
                  <a:srgbClr val="1F497D"/>
                </a:solidFill>
                <a:latin typeface="微软雅黑" panose="020B0503020204020204" pitchFamily="34" charset="-122"/>
                <a:ea typeface="微软雅黑" panose="020B0503020204020204" pitchFamily="34" charset="-122"/>
              </a:rPr>
              <a:t>开胸手术一般需要</a:t>
            </a:r>
            <a:r>
              <a:rPr lang="en-US" altLang="zh-CN" sz="2400" dirty="0" smtClean="0">
                <a:solidFill>
                  <a:srgbClr val="1F497D"/>
                </a:solidFill>
                <a:latin typeface="微软雅黑" panose="020B0503020204020204" pitchFamily="34" charset="-122"/>
                <a:ea typeface="微软雅黑" panose="020B0503020204020204" pitchFamily="34" charset="-122"/>
              </a:rPr>
              <a:t>10-14</a:t>
            </a:r>
            <a:r>
              <a:rPr lang="zh-CN" altLang="en-US" sz="2400" dirty="0">
                <a:solidFill>
                  <a:srgbClr val="1F497D"/>
                </a:solidFill>
                <a:latin typeface="微软雅黑" panose="020B0503020204020204" pitchFamily="34" charset="-122"/>
                <a:ea typeface="微软雅黑" panose="020B0503020204020204" pitchFamily="34" charset="-122"/>
              </a:rPr>
              <a:t>天出院，而胸腔镜手术多数在</a:t>
            </a:r>
            <a:r>
              <a:rPr lang="en-US" altLang="zh-CN" sz="2400" dirty="0">
                <a:solidFill>
                  <a:srgbClr val="1F497D"/>
                </a:solidFill>
                <a:latin typeface="微软雅黑" panose="020B0503020204020204" pitchFamily="34" charset="-122"/>
                <a:ea typeface="微软雅黑" panose="020B0503020204020204" pitchFamily="34" charset="-122"/>
              </a:rPr>
              <a:t>3-7</a:t>
            </a:r>
            <a:r>
              <a:rPr lang="zh-CN" altLang="en-US" sz="2400" dirty="0">
                <a:solidFill>
                  <a:srgbClr val="1F497D"/>
                </a:solidFill>
                <a:latin typeface="微软雅黑" panose="020B0503020204020204" pitchFamily="34" charset="-122"/>
                <a:ea typeface="微软雅黑" panose="020B0503020204020204" pitchFamily="34" charset="-122"/>
              </a:rPr>
              <a:t>天出院</a:t>
            </a:r>
          </a:p>
          <a:p>
            <a:pPr marL="342900" indent="-342900" algn="just" eaLnBrk="1" hangingPunct="1">
              <a:lnSpc>
                <a:spcPct val="150000"/>
              </a:lnSpc>
              <a:spcBef>
                <a:spcPct val="0"/>
              </a:spcBef>
              <a:buFont typeface="Wingdings" panose="05000000000000000000" pitchFamily="2" charset="2"/>
              <a:buChar char="ü"/>
            </a:pPr>
            <a:r>
              <a:rPr lang="zh-CN" altLang="en-US" sz="2400" dirty="0">
                <a:solidFill>
                  <a:srgbClr val="1F497D"/>
                </a:solidFill>
                <a:latin typeface="微软雅黑" panose="020B0503020204020204" pitchFamily="34" charset="-122"/>
                <a:ea typeface="微软雅黑" panose="020B0503020204020204" pitchFamily="34" charset="-122"/>
              </a:rPr>
              <a:t>符合美容</a:t>
            </a:r>
            <a:r>
              <a:rPr lang="zh-CN" altLang="en-US" sz="2400" dirty="0" smtClean="0">
                <a:solidFill>
                  <a:srgbClr val="1F497D"/>
                </a:solidFill>
                <a:latin typeface="微软雅黑" panose="020B0503020204020204" pitchFamily="34" charset="-122"/>
                <a:ea typeface="微软雅黑" panose="020B0503020204020204" pitchFamily="34" charset="-122"/>
              </a:rPr>
              <a:t>要求：减少</a:t>
            </a:r>
            <a:r>
              <a:rPr lang="zh-CN" altLang="en-US" sz="2400" dirty="0">
                <a:solidFill>
                  <a:srgbClr val="1F497D"/>
                </a:solidFill>
                <a:latin typeface="微软雅黑" panose="020B0503020204020204" pitchFamily="34" charset="-122"/>
                <a:ea typeface="微软雅黑" panose="020B0503020204020204" pitchFamily="34" charset="-122"/>
              </a:rPr>
              <a:t>了手术疤痕对美容和功能的影响，减轻了患者手术后的心理</a:t>
            </a:r>
            <a:r>
              <a:rPr lang="zh-CN" altLang="en-US" sz="2400" dirty="0" smtClean="0">
                <a:solidFill>
                  <a:srgbClr val="1F497D"/>
                </a:solidFill>
                <a:latin typeface="微软雅黑" panose="020B0503020204020204" pitchFamily="34" charset="-122"/>
                <a:ea typeface="微软雅黑" panose="020B0503020204020204" pitchFamily="34" charset="-122"/>
              </a:rPr>
              <a:t>负担</a:t>
            </a:r>
            <a:endParaRPr lang="zh-CN" altLang="en-US" sz="2400" dirty="0">
              <a:solidFill>
                <a:srgbClr val="1F497D"/>
              </a:solidFill>
              <a:latin typeface="微软雅黑" panose="020B0503020204020204" pitchFamily="34" charset="-122"/>
              <a:ea typeface="微软雅黑" panose="020B0503020204020204" pitchFamily="34" charset="-122"/>
            </a:endParaRPr>
          </a:p>
        </p:txBody>
      </p:sp>
      <p:grpSp>
        <p:nvGrpSpPr>
          <p:cNvPr id="8" name="组合 7"/>
          <p:cNvGrpSpPr>
            <a:grpSpLocks/>
          </p:cNvGrpSpPr>
          <p:nvPr/>
        </p:nvGrpSpPr>
        <p:grpSpPr bwMode="auto">
          <a:xfrm>
            <a:off x="644525" y="422275"/>
            <a:ext cx="4722813" cy="622302"/>
            <a:chOff x="3278751" y="1777380"/>
            <a:chExt cx="5577443" cy="622207"/>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endParaRPr lang="zh-CN" altLang="en-US" sz="2800" kern="0" dirty="0">
                <a:solidFill>
                  <a:sysClr val="window" lastClr="FFFFFF"/>
                </a:solidFill>
                <a:latin typeface="Broadway" pitchFamily="82" charset="0"/>
                <a:ea typeface="微软雅黑"/>
              </a:endParaRPr>
            </a:p>
          </p:txBody>
        </p:sp>
        <p:sp>
          <p:nvSpPr>
            <p:cNvPr id="12296" name="TextBox 37"/>
            <p:cNvSpPr txBox="1">
              <a:spLocks noChangeArrowheads="1"/>
            </p:cNvSpPr>
            <p:nvPr/>
          </p:nvSpPr>
          <p:spPr bwMode="auto">
            <a:xfrm>
              <a:off x="4031417" y="1814200"/>
              <a:ext cx="4824777" cy="58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anose="020B0503020204020204" pitchFamily="34" charset="-122"/>
                  <a:ea typeface="微软雅黑" panose="020B0503020204020204" pitchFamily="34" charset="-122"/>
                </a:rPr>
                <a:t>胸腔镜手术的优缺点</a:t>
              </a:r>
              <a:endParaRPr lang="en-US" altLang="zh-CN" sz="2400" b="1" dirty="0">
                <a:solidFill>
                  <a:srgbClr val="1F497D"/>
                </a:solidFill>
                <a:latin typeface="微软雅黑" panose="020B0503020204020204" pitchFamily="34" charset="-122"/>
                <a:ea typeface="微软雅黑" panose="020B0503020204020204" pitchFamily="34" charset="-122"/>
              </a:endParaRPr>
            </a:p>
          </p:txBody>
        </p:sp>
      </p:grpSp>
      <p:sp>
        <p:nvSpPr>
          <p:cNvPr id="12293"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 name="直接连接符 5"/>
          <p:cNvSpPr>
            <a:spLocks noChangeShapeType="1"/>
          </p:cNvSpPr>
          <p:nvPr/>
        </p:nvSpPr>
        <p:spPr bwMode="auto">
          <a:xfrm flipV="1">
            <a:off x="644524" y="1031875"/>
            <a:ext cx="468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18" name="图片 17"/>
          <p:cNvPicPr>
            <a:picLocks noChangeAspect="1"/>
          </p:cNvPicPr>
          <p:nvPr/>
        </p:nvPicPr>
        <p:blipFill rotWithShape="1">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sharpenSoften amount="25000"/>
                    </a14:imgEffect>
                    <a14:imgEffect>
                      <a14:saturation sat="200000"/>
                    </a14:imgEffect>
                  </a14:imgLayer>
                </a14:imgProps>
              </a:ext>
              <a:ext uri="{28A0092B-C50C-407E-A947-70E740481C1C}">
                <a14:useLocalDpi xmlns:a14="http://schemas.microsoft.com/office/drawing/2010/main" val="0"/>
              </a:ext>
            </a:extLst>
          </a:blip>
          <a:srcRect l="3454" r="6586" b="15734"/>
          <a:stretch/>
        </p:blipFill>
        <p:spPr>
          <a:xfrm>
            <a:off x="6572250" y="1914508"/>
            <a:ext cx="5457825" cy="3770347"/>
          </a:xfrm>
          <a:prstGeom prst="rect">
            <a:avLst/>
          </a:prstGeom>
        </p:spPr>
      </p:pic>
    </p:spTree>
    <p:extLst>
      <p:ext uri="{BB962C8B-B14F-4D97-AF65-F5344CB8AC3E}">
        <p14:creationId xmlns:p14="http://schemas.microsoft.com/office/powerpoint/2010/main" val="208479669"/>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6449218" y="1303026"/>
            <a:ext cx="5209381" cy="461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buNone/>
            </a:pPr>
            <a:r>
              <a:rPr lang="en-US" altLang="zh-CN" b="1" dirty="0" smtClean="0">
                <a:solidFill>
                  <a:srgbClr val="1F497D"/>
                </a:solidFill>
                <a:latin typeface="微软雅黑" panose="020B0503020204020204" pitchFamily="34" charset="-122"/>
                <a:ea typeface="微软雅黑" panose="020B0503020204020204" pitchFamily="34" charset="-122"/>
              </a:rPr>
              <a:t>2. </a:t>
            </a:r>
            <a:r>
              <a:rPr lang="zh-CN" altLang="en-US" b="1" dirty="0" smtClean="0">
                <a:solidFill>
                  <a:srgbClr val="1F497D"/>
                </a:solidFill>
                <a:latin typeface="微软雅黑" panose="020B0503020204020204" pitchFamily="34" charset="-122"/>
                <a:ea typeface="微软雅黑" panose="020B0503020204020204" pitchFamily="34" charset="-122"/>
              </a:rPr>
              <a:t>缺点</a:t>
            </a:r>
            <a:endParaRPr lang="en-US" altLang="zh-CN" b="1" dirty="0" smtClean="0">
              <a:solidFill>
                <a:srgbClr val="1F497D"/>
              </a:solidFill>
              <a:latin typeface="微软雅黑" panose="020B0503020204020204" pitchFamily="34" charset="-122"/>
              <a:ea typeface="微软雅黑" panose="020B0503020204020204" pitchFamily="34" charset="-122"/>
            </a:endParaRPr>
          </a:p>
          <a:p>
            <a:pPr marL="342900" indent="-342900" algn="just" eaLnBrk="1" hangingPunct="1">
              <a:lnSpc>
                <a:spcPct val="150000"/>
              </a:lnSpc>
              <a:spcBef>
                <a:spcPct val="0"/>
              </a:spcBef>
              <a:buFont typeface="Wingdings" panose="05000000000000000000" pitchFamily="2" charset="2"/>
              <a:buChar char="ü"/>
            </a:pPr>
            <a:r>
              <a:rPr lang="zh-CN" altLang="en-US" sz="2400" dirty="0">
                <a:solidFill>
                  <a:srgbClr val="1F497D"/>
                </a:solidFill>
                <a:latin typeface="微软雅黑" panose="020B0503020204020204" pitchFamily="34" charset="-122"/>
                <a:ea typeface="微软雅黑" panose="020B0503020204020204" pitchFamily="34" charset="-122"/>
              </a:rPr>
              <a:t>对腔镜设备和器械的依赖</a:t>
            </a:r>
          </a:p>
          <a:p>
            <a:pPr marL="342900" indent="-342900" algn="just" eaLnBrk="1" hangingPunct="1">
              <a:lnSpc>
                <a:spcPct val="150000"/>
              </a:lnSpc>
              <a:spcBef>
                <a:spcPct val="0"/>
              </a:spcBef>
              <a:buFont typeface="Wingdings" panose="05000000000000000000" pitchFamily="2" charset="2"/>
              <a:buChar char="ü"/>
            </a:pPr>
            <a:r>
              <a:rPr lang="zh-CN" altLang="en-US" sz="2400" dirty="0">
                <a:solidFill>
                  <a:srgbClr val="1F497D"/>
                </a:solidFill>
                <a:latin typeface="微软雅黑" panose="020B0503020204020204" pitchFamily="34" charset="-122"/>
                <a:ea typeface="微软雅黑" panose="020B0503020204020204" pitchFamily="34" charset="-122"/>
              </a:rPr>
              <a:t>二维图像视觉上劣于三维图像</a:t>
            </a:r>
          </a:p>
          <a:p>
            <a:pPr marL="342900" indent="-342900" algn="just" eaLnBrk="1" hangingPunct="1">
              <a:lnSpc>
                <a:spcPct val="150000"/>
              </a:lnSpc>
              <a:spcBef>
                <a:spcPct val="0"/>
              </a:spcBef>
              <a:buFont typeface="Wingdings" panose="05000000000000000000" pitchFamily="2" charset="2"/>
              <a:buChar char="ü"/>
            </a:pPr>
            <a:r>
              <a:rPr lang="zh-CN" altLang="en-US" sz="2400" dirty="0">
                <a:solidFill>
                  <a:srgbClr val="1F497D"/>
                </a:solidFill>
                <a:latin typeface="微软雅黑" panose="020B0503020204020204" pitchFamily="34" charset="-122"/>
                <a:ea typeface="微软雅黑" panose="020B0503020204020204" pitchFamily="34" charset="-122"/>
              </a:rPr>
              <a:t>缺乏手的直接触感</a:t>
            </a:r>
          </a:p>
          <a:p>
            <a:pPr marL="342900" indent="-342900" algn="just" eaLnBrk="1" hangingPunct="1">
              <a:lnSpc>
                <a:spcPct val="150000"/>
              </a:lnSpc>
              <a:spcBef>
                <a:spcPct val="0"/>
              </a:spcBef>
              <a:buFont typeface="Wingdings" panose="05000000000000000000" pitchFamily="2" charset="2"/>
              <a:buChar char="ü"/>
            </a:pPr>
            <a:r>
              <a:rPr lang="zh-CN" altLang="en-US" sz="2400" dirty="0">
                <a:solidFill>
                  <a:srgbClr val="1F497D"/>
                </a:solidFill>
                <a:latin typeface="微软雅黑" panose="020B0503020204020204" pitchFamily="34" charset="-122"/>
                <a:ea typeface="微软雅黑" panose="020B0503020204020204" pitchFamily="34" charset="-122"/>
              </a:rPr>
              <a:t>致密粘连解剖不清加大手术难度</a:t>
            </a:r>
          </a:p>
          <a:p>
            <a:pPr marL="342900" indent="-342900" algn="just" eaLnBrk="1" hangingPunct="1">
              <a:lnSpc>
                <a:spcPct val="150000"/>
              </a:lnSpc>
              <a:spcBef>
                <a:spcPct val="0"/>
              </a:spcBef>
              <a:buFont typeface="Wingdings" panose="05000000000000000000" pitchFamily="2" charset="2"/>
              <a:buChar char="ü"/>
            </a:pPr>
            <a:r>
              <a:rPr lang="zh-CN" altLang="en-US" sz="2400" dirty="0">
                <a:solidFill>
                  <a:srgbClr val="1F497D"/>
                </a:solidFill>
                <a:latin typeface="微软雅黑" panose="020B0503020204020204" pitchFamily="34" charset="-122"/>
                <a:ea typeface="微软雅黑" panose="020B0503020204020204" pitchFamily="34" charset="-122"/>
              </a:rPr>
              <a:t>对出血的控制较差</a:t>
            </a:r>
          </a:p>
          <a:p>
            <a:pPr marL="342900" indent="-342900" algn="just" eaLnBrk="1" hangingPunct="1">
              <a:lnSpc>
                <a:spcPct val="150000"/>
              </a:lnSpc>
              <a:spcBef>
                <a:spcPct val="0"/>
              </a:spcBef>
              <a:buFont typeface="Wingdings" panose="05000000000000000000" pitchFamily="2" charset="2"/>
              <a:buChar char="ü"/>
            </a:pPr>
            <a:r>
              <a:rPr lang="zh-CN" altLang="en-US" sz="2400" dirty="0">
                <a:solidFill>
                  <a:srgbClr val="1F497D"/>
                </a:solidFill>
                <a:latin typeface="微软雅黑" panose="020B0503020204020204" pitchFamily="34" charset="-122"/>
                <a:ea typeface="微软雅黑" panose="020B0503020204020204" pitchFamily="34" charset="-122"/>
              </a:rPr>
              <a:t>对于重建手术难度较大</a:t>
            </a:r>
          </a:p>
          <a:p>
            <a:pPr marL="342900" indent="-342900" algn="just" eaLnBrk="1" hangingPunct="1">
              <a:lnSpc>
                <a:spcPct val="150000"/>
              </a:lnSpc>
              <a:spcBef>
                <a:spcPct val="0"/>
              </a:spcBef>
              <a:buFont typeface="Wingdings" panose="05000000000000000000" pitchFamily="2" charset="2"/>
              <a:buChar char="ü"/>
            </a:pPr>
            <a:r>
              <a:rPr lang="zh-CN" altLang="en-US" sz="2400" dirty="0">
                <a:solidFill>
                  <a:srgbClr val="1F497D"/>
                </a:solidFill>
                <a:latin typeface="微软雅黑" panose="020B0503020204020204" pitchFamily="34" charset="-122"/>
                <a:ea typeface="微软雅黑" panose="020B0503020204020204" pitchFamily="34" charset="-122"/>
              </a:rPr>
              <a:t>治疗费用相对</a:t>
            </a:r>
            <a:r>
              <a:rPr lang="zh-CN" altLang="en-US" sz="2400" dirty="0" smtClean="0">
                <a:solidFill>
                  <a:srgbClr val="1F497D"/>
                </a:solidFill>
                <a:latin typeface="微软雅黑" panose="020B0503020204020204" pitchFamily="34" charset="-122"/>
                <a:ea typeface="微软雅黑" panose="020B0503020204020204" pitchFamily="34" charset="-122"/>
              </a:rPr>
              <a:t>较高：一次性耗材</a:t>
            </a:r>
            <a:endParaRPr lang="zh-CN" altLang="en-US" sz="2400" dirty="0">
              <a:solidFill>
                <a:srgbClr val="1F497D"/>
              </a:solidFill>
              <a:latin typeface="微软雅黑" panose="020B0503020204020204" pitchFamily="34" charset="-122"/>
              <a:ea typeface="微软雅黑" panose="020B0503020204020204" pitchFamily="34" charset="-122"/>
            </a:endParaRPr>
          </a:p>
        </p:txBody>
      </p:sp>
      <p:grpSp>
        <p:nvGrpSpPr>
          <p:cNvPr id="8" name="组合 7"/>
          <p:cNvGrpSpPr>
            <a:grpSpLocks/>
          </p:cNvGrpSpPr>
          <p:nvPr/>
        </p:nvGrpSpPr>
        <p:grpSpPr bwMode="auto">
          <a:xfrm>
            <a:off x="644525" y="422275"/>
            <a:ext cx="4722813" cy="622302"/>
            <a:chOff x="3278751" y="1777380"/>
            <a:chExt cx="5577443" cy="622207"/>
          </a:xfrm>
        </p:grpSpPr>
        <p:sp>
          <p:nvSpPr>
            <p:cNvPr id="9" name="矩形 8"/>
            <p:cNvSpPr/>
            <p:nvPr/>
          </p:nvSpPr>
          <p:spPr>
            <a:xfrm>
              <a:off x="3278751" y="1777380"/>
              <a:ext cx="751784" cy="607920"/>
            </a:xfrm>
            <a:prstGeom prst="rect">
              <a:avLst/>
            </a:prstGeom>
            <a:solidFill>
              <a:schemeClr val="tx2"/>
            </a:solidFill>
            <a:ln w="12700" cap="flat" cmpd="sng" algn="ctr">
              <a:solidFill>
                <a:schemeClr val="tx2"/>
              </a:solidFill>
              <a:prstDash val="solid"/>
            </a:ln>
            <a:effectLst/>
          </p:spPr>
          <p:txBody>
            <a:bodyPr anchor="ctr"/>
            <a:lstStyle/>
            <a:p>
              <a:pPr algn="ctr" eaLnBrk="1" hangingPunct="1">
                <a:spcBef>
                  <a:spcPts val="0"/>
                </a:spcBef>
                <a:spcAft>
                  <a:spcPts val="0"/>
                </a:spcAft>
                <a:defRPr/>
              </a:pPr>
              <a:endParaRPr lang="zh-CN" altLang="en-US" sz="2800" kern="0" dirty="0">
                <a:solidFill>
                  <a:sysClr val="window" lastClr="FFFFFF"/>
                </a:solidFill>
                <a:latin typeface="Broadway" pitchFamily="82" charset="0"/>
                <a:ea typeface="微软雅黑"/>
              </a:endParaRPr>
            </a:p>
          </p:txBody>
        </p:sp>
        <p:sp>
          <p:nvSpPr>
            <p:cNvPr id="12296" name="TextBox 37"/>
            <p:cNvSpPr txBox="1">
              <a:spLocks noChangeArrowheads="1"/>
            </p:cNvSpPr>
            <p:nvPr/>
          </p:nvSpPr>
          <p:spPr bwMode="auto">
            <a:xfrm>
              <a:off x="4031417" y="1814200"/>
              <a:ext cx="4824777" cy="58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defTabSz="9128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Tx/>
                <a:buNone/>
              </a:pPr>
              <a:r>
                <a:rPr lang="zh-CN" altLang="en-US" sz="3200" b="1" dirty="0" smtClean="0">
                  <a:solidFill>
                    <a:srgbClr val="1F497D"/>
                  </a:solidFill>
                  <a:latin typeface="微软雅黑" panose="020B0503020204020204" pitchFamily="34" charset="-122"/>
                  <a:ea typeface="微软雅黑" panose="020B0503020204020204" pitchFamily="34" charset="-122"/>
                </a:rPr>
                <a:t>胸腔镜手术的优缺点</a:t>
              </a:r>
              <a:endParaRPr lang="en-US" altLang="zh-CN" sz="2400" b="1" dirty="0">
                <a:solidFill>
                  <a:srgbClr val="1F497D"/>
                </a:solidFill>
                <a:latin typeface="微软雅黑" panose="020B0503020204020204" pitchFamily="34" charset="-122"/>
                <a:ea typeface="微软雅黑" panose="020B0503020204020204" pitchFamily="34" charset="-122"/>
              </a:endParaRPr>
            </a:p>
          </p:txBody>
        </p:sp>
      </p:grpSp>
      <p:sp>
        <p:nvSpPr>
          <p:cNvPr id="12293" name="矩形 58"/>
          <p:cNvSpPr>
            <a:spLocks noChangeArrowheads="1"/>
          </p:cNvSpPr>
          <p:nvPr/>
        </p:nvSpPr>
        <p:spPr bwMode="auto">
          <a:xfrm>
            <a:off x="0" y="6569075"/>
            <a:ext cx="12239625" cy="288925"/>
          </a:xfrm>
          <a:prstGeom prst="rect">
            <a:avLst/>
          </a:prstGeom>
          <a:solidFill>
            <a:srgbClr val="44546A"/>
          </a:solidFill>
          <a:ln w="25400">
            <a:solidFill>
              <a:srgbClr val="395E8A"/>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FontTx/>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 name="直接连接符 5"/>
          <p:cNvSpPr>
            <a:spLocks noChangeShapeType="1"/>
          </p:cNvSpPr>
          <p:nvPr/>
        </p:nvSpPr>
        <p:spPr bwMode="auto">
          <a:xfrm flipV="1">
            <a:off x="644524" y="1031875"/>
            <a:ext cx="4680000" cy="1588"/>
          </a:xfrm>
          <a:prstGeom prst="line">
            <a:avLst/>
          </a:prstGeom>
          <a:ln w="28575">
            <a:solidFill>
              <a:srgbClr val="44546A"/>
            </a:solidFill>
            <a:headEnd/>
            <a:tailEnd/>
          </a:ln>
        </p:spPr>
        <p:style>
          <a:lnRef idx="1">
            <a:schemeClr val="accent1"/>
          </a:lnRef>
          <a:fillRef idx="0">
            <a:schemeClr val="accent1"/>
          </a:fillRef>
          <a:effectRef idx="0">
            <a:schemeClr val="accent1"/>
          </a:effectRef>
          <a:fontRef idx="minor">
            <a:schemeClr val="tx1"/>
          </a:fontRef>
        </p:style>
        <p:txBody>
          <a:bodyPr/>
          <a:lstStyle/>
          <a:p>
            <a:pPr>
              <a:defRPr/>
            </a:pPr>
            <a:endParaRPr lang="zh-CN" altLang="en-US"/>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3642" y="2166115"/>
            <a:ext cx="4772566" cy="37535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9532664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8" name="文本框 2"/>
          <p:cNvSpPr txBox="1">
            <a:spLocks noChangeArrowheads="1"/>
          </p:cNvSpPr>
          <p:nvPr/>
        </p:nvSpPr>
        <p:spPr bwMode="auto">
          <a:xfrm>
            <a:off x="3158060" y="2374705"/>
            <a:ext cx="54588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smtClean="0">
                <a:solidFill>
                  <a:srgbClr val="44546A"/>
                </a:solidFill>
                <a:latin typeface="微软雅黑" panose="020B0503020204020204" pitchFamily="34" charset="-122"/>
                <a:ea typeface="微软雅黑" panose="020B0503020204020204" pitchFamily="34" charset="-122"/>
              </a:rPr>
              <a:t>适应症及禁忌症</a:t>
            </a:r>
            <a:endParaRPr lang="zh-CN" altLang="en-US" sz="3200" b="1" dirty="0">
              <a:solidFill>
                <a:srgbClr val="44546A"/>
              </a:solidFill>
              <a:latin typeface="微软雅黑" panose="020B0503020204020204" pitchFamily="34" charset="-122"/>
              <a:ea typeface="微软雅黑" panose="020B0503020204020204" pitchFamily="34" charset="-122"/>
            </a:endParaRPr>
          </a:p>
          <a:p>
            <a:pPr algn="ctr" eaLnBrk="1" hangingPunct="1"/>
            <a:r>
              <a:rPr lang="en-US" altLang="zh-CN" sz="2400" b="1" dirty="0">
                <a:solidFill>
                  <a:srgbClr val="44546A"/>
                </a:solidFill>
                <a:latin typeface="微软雅黑" panose="020B0503020204020204" pitchFamily="34" charset="-122"/>
                <a:ea typeface="微软雅黑" panose="020B0503020204020204" pitchFamily="34" charset="-122"/>
              </a:rPr>
              <a:t>(Indications and contraindications)</a:t>
            </a:r>
            <a:endParaRPr lang="en-US" altLang="zh-CN" sz="2800" b="1" dirty="0">
              <a:solidFill>
                <a:srgbClr val="44546A"/>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41286985"/>
      </p:ext>
    </p:extLst>
  </p:cSld>
  <p:clrMapOvr>
    <a:masterClrMapping/>
  </p:clrMapOvr>
  <p:transition>
    <p:pull/>
  </p:transition>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3292</TotalTime>
  <Pages>0</Pages>
  <Words>2101</Words>
  <Characters>0</Characters>
  <Application>Microsoft Office PowerPoint</Application>
  <DocSecurity>0</DocSecurity>
  <PresentationFormat>宽屏</PresentationFormat>
  <Lines>0</Lines>
  <Paragraphs>215</Paragraphs>
  <Slides>39</Slides>
  <Notes>8</Notes>
  <HiddenSlides>0</HiddenSlides>
  <MMClips>1</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39</vt:i4>
      </vt:variant>
    </vt:vector>
  </HeadingPairs>
  <TitlesOfParts>
    <vt:vector size="48" baseType="lpstr">
      <vt:lpstr>宋体</vt:lpstr>
      <vt:lpstr>微软雅黑</vt:lpstr>
      <vt:lpstr>Arial</vt:lpstr>
      <vt:lpstr>Broadway</vt:lpstr>
      <vt:lpstr>Calibri</vt:lpstr>
      <vt:lpstr>Calibri Light</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Sky123.Org</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Sky123.Org</dc:creator>
  <cp:keywords/>
  <dc:description/>
  <cp:lastModifiedBy>清云_612</cp:lastModifiedBy>
  <cp:revision>563</cp:revision>
  <dcterms:created xsi:type="dcterms:W3CDTF">2014-03-17T14:50:00Z</dcterms:created>
  <dcterms:modified xsi:type="dcterms:W3CDTF">2016-06-12T18:02:34Z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2052-9.1.0.4716</vt:lpwstr>
  </property>
</Properties>
</file>