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20"/>
  </p:notesMasterIdLst>
  <p:sldIdLst>
    <p:sldId id="291" r:id="rId2"/>
    <p:sldId id="368" r:id="rId3"/>
    <p:sldId id="369" r:id="rId4"/>
    <p:sldId id="367" r:id="rId5"/>
    <p:sldId id="375" r:id="rId6"/>
    <p:sldId id="371" r:id="rId7"/>
    <p:sldId id="370" r:id="rId8"/>
    <p:sldId id="372" r:id="rId9"/>
    <p:sldId id="373" r:id="rId10"/>
    <p:sldId id="376" r:id="rId11"/>
    <p:sldId id="382" r:id="rId12"/>
    <p:sldId id="383" r:id="rId13"/>
    <p:sldId id="384" r:id="rId14"/>
    <p:sldId id="385" r:id="rId15"/>
    <p:sldId id="386" r:id="rId16"/>
    <p:sldId id="387" r:id="rId17"/>
    <p:sldId id="374" r:id="rId18"/>
    <p:sldId id="381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B12F29"/>
    <a:srgbClr val="ED7D31"/>
    <a:srgbClr val="85251F"/>
    <a:srgbClr val="E7FC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1513" autoAdjust="0"/>
  </p:normalViewPr>
  <p:slideViewPr>
    <p:cSldViewPr snapToGrid="0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36"/>
    </p:cViewPr>
  </p:sorter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04CB40-79B1-468B-9111-6FC75B6E4F89}" type="datetimeFigureOut">
              <a:rPr lang="zh-CN" altLang="en-US"/>
              <a:pPr>
                <a:defRPr/>
              </a:pPr>
              <a:t>2016/3/6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02C8EFD-2B43-449E-A510-2F9B0F9B79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2423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1FEF8-62D4-4BB8-949D-45C5306DCBE5}" type="datetimeFigureOut">
              <a:rPr lang="en-US"/>
              <a:pPr>
                <a:defRPr/>
              </a:pPr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79058-2EB4-485B-AB8D-E744F6BCF9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F6306-1F9A-48F3-9D3D-7A71F4405911}" type="datetimeFigureOut">
              <a:rPr lang="en-US"/>
              <a:pPr>
                <a:defRPr/>
              </a:pPr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93FDD-4F2A-4E42-A2F5-C44250F116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696C8-6AD0-4F22-8C6D-10068E26B10C}" type="datetimeFigureOut">
              <a:rPr lang="en-US"/>
              <a:pPr>
                <a:defRPr/>
              </a:pPr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775E0-DFDC-415D-91AA-257A541532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bg>
      <p:bgPr>
        <a:pattFill prst="dkUpDiag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1211263" y="0"/>
            <a:ext cx="80962" cy="6858000"/>
          </a:xfrm>
          <a:prstGeom prst="rect">
            <a:avLst/>
          </a:prstGeom>
          <a:solidFill>
            <a:srgbClr val="FFFFFF">
              <a:alpha val="1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2" tIns="34277" rIns="68552" bIns="34277" anchor="ctr"/>
          <a:lstStyle/>
          <a:p>
            <a:pPr algn="ctr" defTabSz="685324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75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9ED4A-8F5C-4552-BE0C-54BC81659D4A}" type="datetimeFigureOut">
              <a:rPr lang="en-US"/>
              <a:pPr>
                <a:defRPr/>
              </a:pPr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349A8-121E-43F7-A567-AC620D47F0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DA567-35FC-4E1F-BF2C-76C1D114E2BC}" type="datetimeFigureOut">
              <a:rPr lang="en-US"/>
              <a:pPr>
                <a:defRPr/>
              </a:pPr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AE732-95B4-4ED9-A0DB-FC192419F3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743A8-86E3-4E02-B274-A83FB1DC0B7E}" type="datetimeFigureOut">
              <a:rPr lang="en-US"/>
              <a:pPr>
                <a:defRPr/>
              </a:pPr>
              <a:t>3/6/2016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932BC-966A-4386-A5D0-3105360065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1C33D-9848-4A35-B034-EE1AC59FE14F}" type="datetimeFigureOut">
              <a:rPr lang="en-US"/>
              <a:pPr>
                <a:defRPr/>
              </a:pPr>
              <a:t>3/6/2016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7DE47-3339-4A13-B2DB-E380286141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340C0-E1CC-4F82-9B8F-A03C80941710}" type="datetimeFigureOut">
              <a:rPr lang="en-US"/>
              <a:pPr>
                <a:defRPr/>
              </a:pPr>
              <a:t>3/6/2016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3731B-C041-4061-A472-C2C2C23E5E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DE784-AF4C-40EB-B3C7-935726092DC3}" type="datetimeFigureOut">
              <a:rPr lang="en-US"/>
              <a:pPr>
                <a:defRPr/>
              </a:pPr>
              <a:t>3/6/2016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69E4A-925B-4283-8984-E5DDE6A8D8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A8B1C-C68E-4259-BF51-B17DCBE288AD}" type="datetimeFigureOut">
              <a:rPr lang="en-US"/>
              <a:pPr>
                <a:defRPr/>
              </a:pPr>
              <a:t>3/6/2016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A7ADC-0EDC-49DC-8040-FC02217818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2995F-3868-457D-9D53-B505B8AD99D0}" type="datetimeFigureOut">
              <a:rPr lang="en-US"/>
              <a:pPr>
                <a:defRPr/>
              </a:pPr>
              <a:t>3/6/2016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AA29D-818F-4FD5-9158-A8FC0C30BE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 dirty="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1E0A1C0E-8427-439B-BD1F-594309A0AB53}" type="datetimeFigureOut">
              <a:rPr lang="en-US"/>
              <a:pPr>
                <a:defRPr/>
              </a:pPr>
              <a:t>3/6/2016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 dirty="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 dirty="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C61A5720-1872-4C8B-8387-914FA989B4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1.jpe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6376" y="2229475"/>
            <a:ext cx="973138" cy="1501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defTabSz="685800">
              <a:defRPr/>
            </a:pPr>
            <a:endParaRPr lang="zh-CN" altLang="zh-CN" sz="135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8274076" y="2229475"/>
            <a:ext cx="876300" cy="1501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defTabSz="685800">
              <a:defRPr/>
            </a:pPr>
            <a:endParaRPr lang="zh-CN" altLang="zh-CN" sz="135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5" name="文本框 13"/>
          <p:cNvSpPr>
            <a:spLocks noChangeArrowheads="1"/>
          </p:cNvSpPr>
          <p:nvPr/>
        </p:nvSpPr>
        <p:spPr bwMode="auto">
          <a:xfrm>
            <a:off x="1055714" y="2512050"/>
            <a:ext cx="7197725" cy="9239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685324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B12F29"/>
                </a:solidFill>
                <a:latin typeface="微软雅黑" pitchFamily="34" charset="-122"/>
                <a:ea typeface="微软雅黑" pitchFamily="34" charset="-122"/>
              </a:rPr>
              <a:t>胸科手术患者术前准备</a:t>
            </a:r>
          </a:p>
        </p:txBody>
      </p:sp>
      <p:sp>
        <p:nvSpPr>
          <p:cNvPr id="17" name="矩形 26"/>
          <p:cNvSpPr>
            <a:spLocks noChangeArrowheads="1"/>
          </p:cNvSpPr>
          <p:nvPr/>
        </p:nvSpPr>
        <p:spPr bwMode="auto">
          <a:xfrm>
            <a:off x="1146175" y="5989638"/>
            <a:ext cx="396875" cy="8683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defTabSz="685800">
              <a:defRPr/>
            </a:pPr>
            <a:endParaRPr lang="zh-CN" altLang="zh-CN" sz="135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0" name="矩形 27"/>
          <p:cNvSpPr>
            <a:spLocks noChangeArrowheads="1"/>
          </p:cNvSpPr>
          <p:nvPr/>
        </p:nvSpPr>
        <p:spPr bwMode="auto">
          <a:xfrm>
            <a:off x="1668463" y="6303963"/>
            <a:ext cx="334962" cy="554037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defTabSz="685800">
              <a:defRPr/>
            </a:pPr>
            <a:endParaRPr lang="zh-CN" altLang="zh-CN" sz="135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2" name="矩形 28"/>
          <p:cNvSpPr>
            <a:spLocks noChangeArrowheads="1"/>
          </p:cNvSpPr>
          <p:nvPr/>
        </p:nvSpPr>
        <p:spPr bwMode="auto">
          <a:xfrm>
            <a:off x="2130425" y="6103938"/>
            <a:ext cx="396875" cy="7540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defTabSz="685800">
              <a:defRPr/>
            </a:pPr>
            <a:endParaRPr lang="zh-CN" altLang="zh-CN" sz="135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3" name="等腰三角形 46"/>
          <p:cNvSpPr>
            <a:spLocks noChangeArrowheads="1"/>
          </p:cNvSpPr>
          <p:nvPr/>
        </p:nvSpPr>
        <p:spPr bwMode="auto">
          <a:xfrm>
            <a:off x="2654300" y="5948363"/>
            <a:ext cx="712788" cy="909637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defTabSz="685800">
              <a:defRPr/>
            </a:pPr>
            <a:endParaRPr lang="zh-CN" altLang="zh-CN" sz="135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4" name="等腰三角形 47"/>
          <p:cNvSpPr>
            <a:spLocks noChangeArrowheads="1"/>
          </p:cNvSpPr>
          <p:nvPr/>
        </p:nvSpPr>
        <p:spPr bwMode="auto">
          <a:xfrm>
            <a:off x="3494088" y="6303963"/>
            <a:ext cx="554037" cy="554037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defTabSz="685800">
              <a:defRPr/>
            </a:pPr>
            <a:endParaRPr lang="zh-CN" altLang="zh-CN" sz="135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5" name="等腰三角形 48"/>
          <p:cNvSpPr/>
          <p:nvPr/>
        </p:nvSpPr>
        <p:spPr>
          <a:xfrm>
            <a:off x="4200525" y="5948363"/>
            <a:ext cx="560388" cy="909637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 w="12700">
            <a:noFill/>
            <a:miter/>
          </a:ln>
        </p:spPr>
        <p:txBody>
          <a:bodyPr anchor="ctr"/>
          <a:lstStyle/>
          <a:p>
            <a:pPr algn="ctr">
              <a:defRPr/>
            </a:pPr>
            <a:endParaRPr lang="zh-CN" altLang="zh-CN" sz="135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6" name="矩形 49"/>
          <p:cNvSpPr>
            <a:spLocks noChangeArrowheads="1"/>
          </p:cNvSpPr>
          <p:nvPr/>
        </p:nvSpPr>
        <p:spPr bwMode="auto">
          <a:xfrm>
            <a:off x="4986338" y="5989638"/>
            <a:ext cx="396875" cy="8683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defTabSz="685800">
              <a:defRPr/>
            </a:pPr>
            <a:endParaRPr lang="zh-CN" altLang="zh-CN" sz="135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7" name="矩形 50"/>
          <p:cNvSpPr/>
          <p:nvPr/>
        </p:nvSpPr>
        <p:spPr>
          <a:xfrm>
            <a:off x="5508625" y="6303963"/>
            <a:ext cx="334963" cy="554037"/>
          </a:xfrm>
          <a:prstGeom prst="rect">
            <a:avLst/>
          </a:prstGeom>
          <a:solidFill>
            <a:srgbClr val="F4A03B"/>
          </a:solidFill>
          <a:ln w="12700">
            <a:noFill/>
            <a:miter/>
          </a:ln>
        </p:spPr>
        <p:txBody>
          <a:bodyPr anchor="ctr"/>
          <a:lstStyle/>
          <a:p>
            <a:pPr algn="ctr">
              <a:defRPr/>
            </a:pPr>
            <a:endParaRPr lang="zh-CN" altLang="zh-CN" sz="135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8" name="矩形 51"/>
          <p:cNvSpPr>
            <a:spLocks noChangeArrowheads="1"/>
          </p:cNvSpPr>
          <p:nvPr/>
        </p:nvSpPr>
        <p:spPr bwMode="auto">
          <a:xfrm>
            <a:off x="5970588" y="6103938"/>
            <a:ext cx="396875" cy="7540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defTabSz="685800">
              <a:defRPr/>
            </a:pPr>
            <a:endParaRPr lang="zh-CN" altLang="zh-CN" sz="135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9" name="等腰三角形 52"/>
          <p:cNvSpPr>
            <a:spLocks noChangeArrowheads="1"/>
          </p:cNvSpPr>
          <p:nvPr/>
        </p:nvSpPr>
        <p:spPr bwMode="auto">
          <a:xfrm>
            <a:off x="6494463" y="5948363"/>
            <a:ext cx="712787" cy="909637"/>
          </a:xfrm>
          <a:prstGeom prst="triangle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 defTabSz="685800">
              <a:defRPr/>
            </a:pPr>
            <a:endParaRPr lang="zh-CN" altLang="zh-CN" sz="135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0" name="等腰三角形 53"/>
          <p:cNvSpPr>
            <a:spLocks noChangeArrowheads="1"/>
          </p:cNvSpPr>
          <p:nvPr/>
        </p:nvSpPr>
        <p:spPr bwMode="auto">
          <a:xfrm>
            <a:off x="7332663" y="6303963"/>
            <a:ext cx="557212" cy="554037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defTabSz="685800">
              <a:defRPr/>
            </a:pPr>
            <a:endParaRPr lang="zh-CN" altLang="zh-CN" sz="135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1" name="等腰三角形 54"/>
          <p:cNvSpPr>
            <a:spLocks noChangeArrowheads="1"/>
          </p:cNvSpPr>
          <p:nvPr/>
        </p:nvSpPr>
        <p:spPr bwMode="auto">
          <a:xfrm>
            <a:off x="8040688" y="5948363"/>
            <a:ext cx="558800" cy="909637"/>
          </a:xfrm>
          <a:prstGeom prst="triangle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 defTabSz="685800">
              <a:defRPr/>
            </a:pPr>
            <a:endParaRPr lang="zh-CN" altLang="zh-CN" sz="135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2" name="等腰三角形 55"/>
          <p:cNvSpPr/>
          <p:nvPr/>
        </p:nvSpPr>
        <p:spPr>
          <a:xfrm>
            <a:off x="412750" y="5948363"/>
            <a:ext cx="558800" cy="909637"/>
          </a:xfrm>
          <a:prstGeom prst="triangle">
            <a:avLst>
              <a:gd name="adj" fmla="val 50000"/>
            </a:avLst>
          </a:prstGeom>
          <a:solidFill>
            <a:srgbClr val="FBCE45"/>
          </a:solidFill>
          <a:ln w="12700">
            <a:noFill/>
            <a:miter/>
          </a:ln>
        </p:spPr>
        <p:txBody>
          <a:bodyPr anchor="ctr"/>
          <a:lstStyle/>
          <a:p>
            <a:pPr algn="ctr">
              <a:defRPr/>
            </a:pPr>
            <a:endParaRPr lang="zh-CN" altLang="zh-CN" sz="1350" dirty="0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27376" y="581169"/>
            <a:ext cx="13525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1"/>
          <p:cNvGrpSpPr>
            <a:grpSpLocks/>
          </p:cNvGrpSpPr>
          <p:nvPr/>
        </p:nvGrpSpPr>
        <p:grpSpPr bwMode="auto">
          <a:xfrm>
            <a:off x="3294063" y="2998788"/>
            <a:ext cx="2738437" cy="646112"/>
            <a:chOff x="3278751" y="1835224"/>
            <a:chExt cx="3113083" cy="862676"/>
          </a:xfrm>
        </p:grpSpPr>
        <p:sp>
          <p:nvSpPr>
            <p:cNvPr id="4" name="矩形 3"/>
            <p:cNvSpPr/>
            <p:nvPr/>
          </p:nvSpPr>
          <p:spPr>
            <a:xfrm>
              <a:off x="3278751" y="1962400"/>
              <a:ext cx="467413" cy="608324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2</a:t>
              </a:r>
              <a:endParaRPr lang="zh-CN" altLang="en-US" sz="32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24581" name="TextBox 37"/>
            <p:cNvSpPr txBox="1">
              <a:spLocks noChangeArrowheads="1"/>
            </p:cNvSpPr>
            <p:nvPr/>
          </p:nvSpPr>
          <p:spPr bwMode="auto">
            <a:xfrm>
              <a:off x="3935609" y="1835224"/>
              <a:ext cx="2456225" cy="862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36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患者准备</a:t>
              </a:r>
            </a:p>
          </p:txBody>
        </p:sp>
      </p:grpSp>
      <p:pic>
        <p:nvPicPr>
          <p:cNvPr id="24578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</p:spTree>
  </p:cSld>
  <p:clrMapOvr>
    <a:masterClrMapping/>
  </p:clrMapOvr>
  <p:transition spd="slow" advTm="3000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1013" y="1539875"/>
            <a:ext cx="5554662" cy="461963"/>
            <a:chOff x="3108022" y="1769833"/>
            <a:chExt cx="8746347" cy="616197"/>
          </a:xfrm>
        </p:grpSpPr>
        <p:sp>
          <p:nvSpPr>
            <p:cNvPr id="4" name="矩形 3"/>
            <p:cNvSpPr/>
            <p:nvPr/>
          </p:nvSpPr>
          <p:spPr>
            <a:xfrm>
              <a:off x="3108022" y="1778303"/>
              <a:ext cx="852387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2.1</a:t>
              </a:r>
              <a:endParaRPr lang="zh-CN" altLang="en-US" sz="16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33796" name="TextBox 37"/>
            <p:cNvSpPr txBox="1">
              <a:spLocks noChangeArrowheads="1"/>
            </p:cNvSpPr>
            <p:nvPr/>
          </p:nvSpPr>
          <p:spPr bwMode="auto">
            <a:xfrm>
              <a:off x="3960410" y="1769833"/>
              <a:ext cx="7893959" cy="609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呼吸道准备</a:t>
              </a:r>
            </a:p>
          </p:txBody>
        </p:sp>
      </p:grpSp>
      <p:pic>
        <p:nvPicPr>
          <p:cNvPr id="33798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sp>
        <p:nvSpPr>
          <p:cNvPr id="5" name="矩形 4"/>
          <p:cNvSpPr/>
          <p:nvPr/>
        </p:nvSpPr>
        <p:spPr>
          <a:xfrm>
            <a:off x="1997209" y="2848312"/>
            <a:ext cx="514958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术前戒烟</a:t>
            </a:r>
            <a:r>
              <a:rPr lang="en-US" altLang="zh-CN" sz="28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周以上，练习有效咳嗽</a:t>
            </a:r>
            <a:r>
              <a:rPr lang="zh-CN" altLang="en-US" sz="28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、咳痰</a:t>
            </a:r>
            <a:r>
              <a:rPr lang="zh-CN" altLang="en-US" sz="28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、呼吸功能锻炼，必要时</a:t>
            </a:r>
            <a:r>
              <a:rPr lang="zh-CN" altLang="en-US" sz="2800" dirty="0" smtClean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雾化</a:t>
            </a:r>
            <a:r>
              <a:rPr lang="zh-CN" altLang="en-US" sz="28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吸入。</a:t>
            </a:r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52425" y="1539875"/>
            <a:ext cx="6269038" cy="461963"/>
            <a:chOff x="3108022" y="1769833"/>
            <a:chExt cx="9601593" cy="616197"/>
          </a:xfrm>
        </p:grpSpPr>
        <p:sp>
          <p:nvSpPr>
            <p:cNvPr id="4" name="矩形 3"/>
            <p:cNvSpPr/>
            <p:nvPr/>
          </p:nvSpPr>
          <p:spPr>
            <a:xfrm>
              <a:off x="3108022" y="1778303"/>
              <a:ext cx="850989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/>
              <a:r>
                <a:rPr lang="en-US" altLang="zh-CN" sz="1600">
                  <a:solidFill>
                    <a:srgbClr val="FFFFFF"/>
                  </a:solidFill>
                  <a:latin typeface="Broadway"/>
                  <a:ea typeface="微软雅黑" pitchFamily="34" charset="-122"/>
                </a:rPr>
                <a:t>2.1.1</a:t>
              </a:r>
              <a:endParaRPr lang="zh-CN" altLang="en-US" sz="1600">
                <a:solidFill>
                  <a:srgbClr val="FFFFFF"/>
                </a:solidFill>
                <a:latin typeface="Broadway"/>
                <a:ea typeface="微软雅黑" pitchFamily="34" charset="-122"/>
              </a:endParaRPr>
            </a:p>
          </p:txBody>
        </p:sp>
        <p:sp>
          <p:nvSpPr>
            <p:cNvPr id="35844" name="TextBox 37"/>
            <p:cNvSpPr txBox="1">
              <a:spLocks noChangeArrowheads="1"/>
            </p:cNvSpPr>
            <p:nvPr/>
          </p:nvSpPr>
          <p:spPr bwMode="auto">
            <a:xfrm>
              <a:off x="3960441" y="1769833"/>
              <a:ext cx="8749174" cy="609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呼吸功能锻炼及有效咳嗽的方法意义</a:t>
              </a:r>
            </a:p>
          </p:txBody>
        </p:sp>
      </p:grpSp>
      <p:pic>
        <p:nvPicPr>
          <p:cNvPr id="35845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42988" y="2425700"/>
          <a:ext cx="648358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80"/>
                <a:gridCol w="60604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B12F2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呼吸功能锻炼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深呼吸训练：</a:t>
                      </a:r>
                      <a:r>
                        <a:rPr lang="en-US" altLang="zh-CN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～</a:t>
                      </a:r>
                      <a:r>
                        <a:rPr lang="en-US" altLang="zh-CN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</a:t>
                      </a:r>
                      <a:r>
                        <a:rPr lang="en-US" altLang="zh-CN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日，</a:t>
                      </a:r>
                      <a:r>
                        <a:rPr lang="en-US" altLang="zh-CN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～</a:t>
                      </a:r>
                      <a:r>
                        <a:rPr lang="en-US" altLang="zh-CN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分钟</a:t>
                      </a:r>
                      <a:r>
                        <a:rPr lang="en-US" altLang="zh-CN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</a:t>
                      </a:r>
                    </a:p>
                    <a:p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腹式呼吸和缩唇呼吸：先深深地吸气，然后缩唇缓慢用力吹气</a:t>
                      </a:r>
                    </a:p>
                    <a:p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吹气球：先深吸一口气，对着气球口慢慢吹，直到吹不动为止</a:t>
                      </a:r>
                    </a:p>
                    <a:p>
                      <a:endParaRPr lang="zh-CN" altLang="en-US" b="0" dirty="0">
                        <a:solidFill>
                          <a:srgbClr val="1F497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B12F2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有效咳嗽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深吸一口气后屏住呼吸</a:t>
                      </a:r>
                      <a:r>
                        <a:rPr lang="en-US" altLang="zh-CN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～</a:t>
                      </a:r>
                      <a:r>
                        <a:rPr lang="en-US" altLang="zh-CN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3s</a:t>
                      </a:r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，然后用力从胸部深处咳出，必要时可用食指和中指刺激胸骨上窝或环状软骨处，引起刺激性咳嗽反射，使痰液排出</a:t>
                      </a:r>
                    </a:p>
                    <a:p>
                      <a:endParaRPr lang="zh-CN" altLang="en-US" b="0" dirty="0">
                        <a:solidFill>
                          <a:srgbClr val="1F497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rgbClr val="B12F2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意义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0" dirty="0" smtClean="0">
                          <a:solidFill>
                            <a:srgbClr val="1F497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避免肺感染和肺不张等术后并发症，使肺功能得以改善和恢复，有利于患者早日康复</a:t>
                      </a:r>
                      <a:endParaRPr lang="zh-CN" altLang="en-US" b="0" dirty="0">
                        <a:solidFill>
                          <a:srgbClr val="1F497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1013" y="1539875"/>
            <a:ext cx="3725862" cy="461963"/>
            <a:chOff x="3108022" y="1769833"/>
            <a:chExt cx="5866177" cy="616197"/>
          </a:xfrm>
        </p:grpSpPr>
        <p:sp>
          <p:nvSpPr>
            <p:cNvPr id="4" name="矩形 3"/>
            <p:cNvSpPr/>
            <p:nvPr/>
          </p:nvSpPr>
          <p:spPr>
            <a:xfrm>
              <a:off x="3108022" y="1778303"/>
              <a:ext cx="852307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/>
              <a:r>
                <a:rPr lang="en-US" altLang="zh-CN" sz="1600">
                  <a:solidFill>
                    <a:srgbClr val="FFFFFF"/>
                  </a:solidFill>
                  <a:latin typeface="Broadway"/>
                  <a:ea typeface="微软雅黑" pitchFamily="34" charset="-122"/>
                </a:rPr>
                <a:t>2.1.2</a:t>
              </a:r>
              <a:endParaRPr lang="zh-CN" altLang="en-US" sz="1600">
                <a:solidFill>
                  <a:srgbClr val="FFFFFF"/>
                </a:solidFill>
                <a:latin typeface="Broadway"/>
                <a:ea typeface="微软雅黑" pitchFamily="34" charset="-122"/>
              </a:endParaRPr>
            </a:p>
          </p:txBody>
        </p:sp>
        <p:sp>
          <p:nvSpPr>
            <p:cNvPr id="36868" name="TextBox 37"/>
            <p:cNvSpPr txBox="1">
              <a:spLocks noChangeArrowheads="1"/>
            </p:cNvSpPr>
            <p:nvPr/>
          </p:nvSpPr>
          <p:spPr bwMode="auto">
            <a:xfrm>
              <a:off x="3960226" y="1769833"/>
              <a:ext cx="5013973" cy="616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雾化吸入目的及方法</a:t>
              </a:r>
            </a:p>
          </p:txBody>
        </p:sp>
      </p:grpSp>
      <p:pic>
        <p:nvPicPr>
          <p:cNvPr id="36869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pic>
        <p:nvPicPr>
          <p:cNvPr id="14" name="Picture 16"/>
          <p:cNvPicPr>
            <a:picLocks noChangeAspect="1" noChangeArrowheads="1"/>
          </p:cNvPicPr>
          <p:nvPr/>
        </p:nvPicPr>
        <p:blipFill rotWithShape="1">
          <a:blip r:embed="rId3">
            <a:extLst/>
          </a:blip>
          <a:srcRect t="15418"/>
          <a:stretch/>
        </p:blipFill>
        <p:spPr bwMode="auto">
          <a:xfrm>
            <a:off x="751253" y="2745470"/>
            <a:ext cx="2649819" cy="309365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981450" y="3094038"/>
            <a:ext cx="3981450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Calibri Light"/>
              <a:buAutoNum type="arabicPeriod"/>
            </a:pPr>
            <a:r>
              <a:rPr lang="zh-CN" altLang="en-US" sz="200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预防、治疗呼吸道感染</a:t>
            </a:r>
          </a:p>
          <a:p>
            <a:pPr marL="457200" indent="-457200">
              <a:lnSpc>
                <a:spcPct val="1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Calibri Light"/>
              <a:buAutoNum type="arabicPeriod"/>
            </a:pPr>
            <a:r>
              <a:rPr lang="zh-CN" altLang="en-US" sz="200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帮助患者解除支气管痉挛</a:t>
            </a:r>
          </a:p>
          <a:p>
            <a:pPr marL="457200" indent="-457200">
              <a:lnSpc>
                <a:spcPct val="1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Calibri Light"/>
              <a:buAutoNum type="arabicPeriod"/>
            </a:pPr>
            <a:r>
              <a:rPr lang="zh-CN" altLang="en-US" sz="200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协助患者消炎、镇咳祛痰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22350" y="2149475"/>
            <a:ext cx="6969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B12F29"/>
                </a:solidFill>
                <a:latin typeface="微软雅黑" pitchFamily="34" charset="-122"/>
                <a:ea typeface="微软雅黑" pitchFamily="34" charset="-122"/>
              </a:rPr>
              <a:t>目的</a:t>
            </a:r>
            <a:endParaRPr lang="zh-CN" altLang="en-US" sz="2000"/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1013" y="1539875"/>
            <a:ext cx="3654425" cy="461963"/>
            <a:chOff x="3108022" y="1769833"/>
            <a:chExt cx="5755425" cy="616197"/>
          </a:xfrm>
        </p:grpSpPr>
        <p:sp>
          <p:nvSpPr>
            <p:cNvPr id="4" name="矩形 3"/>
            <p:cNvSpPr/>
            <p:nvPr/>
          </p:nvSpPr>
          <p:spPr>
            <a:xfrm>
              <a:off x="3108022" y="1778303"/>
              <a:ext cx="852562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/>
              <a:r>
                <a:rPr lang="en-US" altLang="zh-CN" sz="1600">
                  <a:solidFill>
                    <a:srgbClr val="FFFFFF"/>
                  </a:solidFill>
                  <a:latin typeface="Broadway"/>
                  <a:ea typeface="微软雅黑" pitchFamily="34" charset="-122"/>
                </a:rPr>
                <a:t>2.1.2</a:t>
              </a:r>
              <a:endParaRPr lang="zh-CN" altLang="en-US" sz="1600">
                <a:solidFill>
                  <a:srgbClr val="FFFFFF"/>
                </a:solidFill>
                <a:latin typeface="Broadway"/>
                <a:ea typeface="微软雅黑" pitchFamily="34" charset="-122"/>
              </a:endParaRPr>
            </a:p>
          </p:txBody>
        </p:sp>
        <p:sp>
          <p:nvSpPr>
            <p:cNvPr id="37892" name="TextBox 37"/>
            <p:cNvSpPr txBox="1">
              <a:spLocks noChangeArrowheads="1"/>
            </p:cNvSpPr>
            <p:nvPr/>
          </p:nvSpPr>
          <p:spPr bwMode="auto">
            <a:xfrm>
              <a:off x="3960226" y="1769833"/>
              <a:ext cx="4903221" cy="616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雾化吸入目的及方法</a:t>
              </a:r>
            </a:p>
          </p:txBody>
        </p:sp>
      </p:grpSp>
      <p:pic>
        <p:nvPicPr>
          <p:cNvPr id="37893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sp>
        <p:nvSpPr>
          <p:cNvPr id="37895" name="Rectangle 4"/>
          <p:cNvSpPr txBox="1">
            <a:spLocks noChangeArrowheads="1"/>
          </p:cNvSpPr>
          <p:nvPr/>
        </p:nvSpPr>
        <p:spPr bwMode="auto">
          <a:xfrm>
            <a:off x="2195513" y="4581525"/>
            <a:ext cx="6643687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algn="just">
              <a:spcBef>
                <a:spcPts val="1000"/>
              </a:spcBef>
            </a:pPr>
            <a:endParaRPr lang="zh-CN" altLang="en-US" sz="160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17"/>
          <p:cNvPicPr>
            <a:picLocks noChangeAspect="1" noChangeArrowheads="1"/>
          </p:cNvPicPr>
          <p:nvPr/>
        </p:nvPicPr>
        <p:blipFill rotWithShape="1">
          <a:blip r:embed="rId3">
            <a:extLst/>
          </a:blip>
          <a:srcRect r="10101"/>
          <a:stretch/>
        </p:blipFill>
        <p:spPr bwMode="auto">
          <a:xfrm>
            <a:off x="5737223" y="2914268"/>
            <a:ext cx="3101976" cy="243285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0663" y="3114675"/>
            <a:ext cx="520223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eaLnBrk="0" hangingPunct="0">
              <a:buFont typeface="Calibri Light"/>
              <a:buAutoNum type="arabicPeriod"/>
            </a:pP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把喷气管含嘴放入口中，紧闭口唇，深吸气，吸气后再屏气</a:t>
            </a:r>
            <a:r>
              <a:rPr lang="en-US" altLang="zh-CN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秒，则效果更好；就象吸烟一样把雾深深吸进肺内从鼻子把气呼出。</a:t>
            </a:r>
            <a:endParaRPr lang="en-US" altLang="zh-CN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 eaLnBrk="0" hangingPunct="0">
              <a:buFont typeface="Calibri Light"/>
              <a:buAutoNum type="arabicPeriod"/>
            </a:pP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若感到疲劳，休息片刻再进行吸入，一般</a:t>
            </a:r>
            <a:r>
              <a:rPr lang="en-US" altLang="zh-CN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－</a:t>
            </a:r>
            <a:r>
              <a:rPr lang="en-US" altLang="zh-CN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分钟即可。若有痰要及时排出。雾化后如激素或有刺激性药物要漱口，并协助拍背咳嗽咳痰，以达到更好的治疗效果。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022350" y="2149475"/>
            <a:ext cx="6969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B12F29"/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endParaRPr lang="zh-CN" altLang="en-US" sz="2000"/>
          </a:p>
        </p:txBody>
      </p:sp>
    </p:spTree>
  </p:cSld>
  <p:clrMapOvr>
    <a:masterClrMapping/>
  </p:clrMapOvr>
  <p:transition spd="slow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1013" y="1539875"/>
            <a:ext cx="5554662" cy="461963"/>
            <a:chOff x="3108022" y="1769833"/>
            <a:chExt cx="8746347" cy="616197"/>
          </a:xfrm>
        </p:grpSpPr>
        <p:sp>
          <p:nvSpPr>
            <p:cNvPr id="4" name="矩形 3"/>
            <p:cNvSpPr/>
            <p:nvPr/>
          </p:nvSpPr>
          <p:spPr>
            <a:xfrm>
              <a:off x="3108022" y="1778303"/>
              <a:ext cx="852387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/>
              <a:r>
                <a:rPr lang="en-US" altLang="zh-CN" sz="1600">
                  <a:solidFill>
                    <a:srgbClr val="FFFFFF"/>
                  </a:solidFill>
                  <a:latin typeface="Broadway"/>
                  <a:ea typeface="微软雅黑" pitchFamily="34" charset="-122"/>
                </a:rPr>
                <a:t>2.2</a:t>
              </a:r>
              <a:endParaRPr lang="zh-CN" altLang="en-US" sz="1600">
                <a:solidFill>
                  <a:srgbClr val="FFFFFF"/>
                </a:solidFill>
                <a:latin typeface="Broadway"/>
                <a:ea typeface="微软雅黑" pitchFamily="34" charset="-122"/>
              </a:endParaRPr>
            </a:p>
          </p:txBody>
        </p:sp>
        <p:sp>
          <p:nvSpPr>
            <p:cNvPr id="38916" name="TextBox 37"/>
            <p:cNvSpPr txBox="1">
              <a:spLocks noChangeArrowheads="1"/>
            </p:cNvSpPr>
            <p:nvPr/>
          </p:nvSpPr>
          <p:spPr bwMode="auto">
            <a:xfrm>
              <a:off x="3960410" y="1769833"/>
              <a:ext cx="7893959" cy="609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肺部手术术前消化道准备</a:t>
              </a:r>
            </a:p>
          </p:txBody>
        </p:sp>
      </p:grp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2252925" y="2945985"/>
            <a:ext cx="46381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Calibri Light"/>
              <a:buNone/>
            </a:pPr>
            <a:r>
              <a:rPr lang="zh-CN" altLang="en-US" sz="28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术前晚八点后禁食，</a:t>
            </a:r>
            <a:r>
              <a:rPr lang="en-US" altLang="zh-CN" sz="28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8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点后</a:t>
            </a:r>
            <a:endParaRPr lang="en-US" altLang="zh-CN" sz="2800" dirty="0" smtClean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Calibri Light"/>
              <a:buNone/>
            </a:pPr>
            <a:r>
              <a:rPr lang="zh-CN" altLang="en-US" sz="28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禁</a:t>
            </a:r>
            <a:r>
              <a:rPr lang="zh-CN" altLang="en-US" sz="28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饮，预防术中及术后呕吐</a:t>
            </a:r>
            <a:r>
              <a:rPr lang="zh-CN" altLang="en-US" sz="2800" dirty="0" smtClean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8918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9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1013" y="1539875"/>
            <a:ext cx="5256212" cy="461963"/>
            <a:chOff x="3108022" y="1769833"/>
            <a:chExt cx="8276795" cy="616197"/>
          </a:xfrm>
        </p:grpSpPr>
        <p:sp>
          <p:nvSpPr>
            <p:cNvPr id="4" name="矩形 3"/>
            <p:cNvSpPr/>
            <p:nvPr/>
          </p:nvSpPr>
          <p:spPr>
            <a:xfrm>
              <a:off x="3108022" y="1778303"/>
              <a:ext cx="852427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/>
              <a:r>
                <a:rPr lang="en-US" altLang="zh-CN" sz="1600">
                  <a:solidFill>
                    <a:srgbClr val="FFFFFF"/>
                  </a:solidFill>
                  <a:latin typeface="Broadway"/>
                  <a:ea typeface="微软雅黑" pitchFamily="34" charset="-122"/>
                </a:rPr>
                <a:t>2.3</a:t>
              </a:r>
              <a:endParaRPr lang="zh-CN" altLang="en-US" sz="1600">
                <a:solidFill>
                  <a:srgbClr val="FFFFFF"/>
                </a:solidFill>
                <a:latin typeface="Broadway"/>
                <a:ea typeface="微软雅黑" pitchFamily="34" charset="-122"/>
              </a:endParaRPr>
            </a:p>
          </p:txBody>
        </p:sp>
        <p:sp>
          <p:nvSpPr>
            <p:cNvPr id="39940" name="TextBox 37"/>
            <p:cNvSpPr txBox="1">
              <a:spLocks noChangeArrowheads="1"/>
            </p:cNvSpPr>
            <p:nvPr/>
          </p:nvSpPr>
          <p:spPr bwMode="auto">
            <a:xfrm>
              <a:off x="3960449" y="1769833"/>
              <a:ext cx="7424368" cy="609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食管术前消化道准备</a:t>
              </a:r>
            </a:p>
          </p:txBody>
        </p:sp>
      </p:grpSp>
      <p:pic>
        <p:nvPicPr>
          <p:cNvPr id="39941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sp>
        <p:nvSpPr>
          <p:cNvPr id="39943" name="Rectangle 4"/>
          <p:cNvSpPr txBox="1">
            <a:spLocks noChangeArrowheads="1"/>
          </p:cNvSpPr>
          <p:nvPr/>
        </p:nvSpPr>
        <p:spPr bwMode="auto">
          <a:xfrm>
            <a:off x="2195513" y="4581525"/>
            <a:ext cx="6643687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algn="just">
              <a:spcBef>
                <a:spcPts val="1000"/>
              </a:spcBef>
            </a:pPr>
            <a:endParaRPr lang="zh-CN" altLang="en-US" sz="160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547813" y="2660650"/>
            <a:ext cx="6257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eaLnBrk="0" hangingPunct="0">
              <a:buFont typeface="Calibri Light"/>
              <a:buAutoNum type="arabicPeriod"/>
            </a:pP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保持消化道清洁，降低术中污物污染伤口避免术后感染。</a:t>
            </a:r>
            <a:endParaRPr lang="en-US" altLang="zh-CN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 eaLnBrk="0" hangingPunct="0">
              <a:buFont typeface="Calibri Light"/>
              <a:buAutoNum type="arabicPeriod"/>
            </a:pP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避免术中或术后发生误吸，并减少术后腹胀。 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22300" y="27320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B12F29"/>
                </a:solidFill>
                <a:latin typeface="微软雅黑" pitchFamily="34" charset="-122"/>
                <a:ea typeface="微软雅黑" pitchFamily="34" charset="-122"/>
              </a:rPr>
              <a:t>目的</a:t>
            </a:r>
            <a:endParaRPr lang="zh-CN" altLang="en-US" sz="240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50888" y="3887788"/>
            <a:ext cx="60833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eaLnBrk="0" hangingPunct="0">
              <a:buFont typeface="Calibri Light"/>
              <a:buAutoNum type="arabicPeriod"/>
            </a:pP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术前一日流质饮食，术前</a:t>
            </a:r>
            <a:r>
              <a:rPr lang="en-US" altLang="zh-CN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小时禁食，术前</a:t>
            </a:r>
            <a:r>
              <a:rPr lang="en-US" altLang="zh-CN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小时禁水 </a:t>
            </a:r>
          </a:p>
          <a:p>
            <a:pPr marL="342900" indent="-342900" algn="just" eaLnBrk="0" hangingPunct="0">
              <a:buFont typeface="Calibri Light"/>
              <a:buAutoNum type="arabicPeriod"/>
            </a:pP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术前一日下午灌肠，术日晨常规留置胃管 </a:t>
            </a:r>
          </a:p>
          <a:p>
            <a:pPr marL="342900" indent="-342900" algn="just" eaLnBrk="0" hangingPunct="0">
              <a:buFont typeface="Calibri Light"/>
              <a:buAutoNum type="arabicPeriod"/>
            </a:pP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有食物潴留或返流者，术前</a:t>
            </a:r>
            <a:r>
              <a:rPr lang="en-US" altLang="zh-CN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天留置胃管</a:t>
            </a:r>
          </a:p>
          <a:p>
            <a:pPr marL="342900" indent="-342900" algn="just" eaLnBrk="0" hangingPunct="0">
              <a:buFont typeface="Calibri Light"/>
              <a:buAutoNum type="arabicPeriod"/>
            </a:pP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拟行结肠代食管者，术前三天进流质饮食，术前一天应禁食；术前</a:t>
            </a:r>
            <a:r>
              <a:rPr lang="en-US" altLang="zh-CN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天加用导泻剂，遵医嘱口服肠道不可吸收抗生素术前一天及术晨清洁灌肠 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145338" y="461803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B12F29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</a:p>
        </p:txBody>
      </p:sp>
    </p:spTree>
  </p:cSld>
  <p:clrMapOvr>
    <a:masterClrMapping/>
  </p:clrMapOvr>
  <p:transition spd="slow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2" grpId="0" build="p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81013" y="1539875"/>
            <a:ext cx="5554662" cy="461963"/>
            <a:chOff x="3108022" y="1769833"/>
            <a:chExt cx="8746347" cy="616197"/>
          </a:xfrm>
        </p:grpSpPr>
        <p:sp>
          <p:nvSpPr>
            <p:cNvPr id="4" name="矩形 3"/>
            <p:cNvSpPr/>
            <p:nvPr/>
          </p:nvSpPr>
          <p:spPr>
            <a:xfrm>
              <a:off x="3108022" y="1778303"/>
              <a:ext cx="852387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/>
              <a:r>
                <a:rPr lang="en-US" altLang="zh-CN" sz="1600">
                  <a:solidFill>
                    <a:srgbClr val="FFFFFF"/>
                  </a:solidFill>
                  <a:latin typeface="Broadway"/>
                  <a:ea typeface="微软雅黑" pitchFamily="34" charset="-122"/>
                </a:rPr>
                <a:t>2.4</a:t>
              </a:r>
              <a:endParaRPr lang="zh-CN" altLang="en-US" sz="1600">
                <a:solidFill>
                  <a:srgbClr val="FFFFFF"/>
                </a:solidFill>
                <a:latin typeface="Broadway"/>
                <a:ea typeface="微软雅黑" pitchFamily="34" charset="-122"/>
              </a:endParaRPr>
            </a:p>
          </p:txBody>
        </p:sp>
        <p:sp>
          <p:nvSpPr>
            <p:cNvPr id="25607" name="TextBox 37"/>
            <p:cNvSpPr txBox="1">
              <a:spLocks noChangeArrowheads="1"/>
            </p:cNvSpPr>
            <p:nvPr/>
          </p:nvSpPr>
          <p:spPr bwMode="auto">
            <a:xfrm>
              <a:off x="3960410" y="1769833"/>
              <a:ext cx="7893959" cy="609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其他准备</a:t>
              </a:r>
            </a:p>
          </p:txBody>
        </p:sp>
      </p:grp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63513" y="2511425"/>
            <a:ext cx="5449887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lnSpc>
                <a:spcPct val="150000"/>
              </a:lnSpc>
              <a:buFont typeface="Calibri Light"/>
              <a:buNone/>
            </a:pPr>
            <a:r>
              <a:rPr lang="en-US" altLang="zh-CN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手术前</a:t>
            </a:r>
            <a:r>
              <a:rPr lang="en-US" altLang="zh-CN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天常规手术野备皮、沐浴，术晨取下首饰及活动性假牙，女病人长发者梳好两边麻花辫子。</a:t>
            </a:r>
          </a:p>
          <a:p>
            <a:pPr marL="342900" indent="-342900" algn="just">
              <a:lnSpc>
                <a:spcPct val="150000"/>
              </a:lnSpc>
              <a:buFont typeface="Calibri Light"/>
              <a:buAutoNum type="arabicPeriod" startAt="2"/>
            </a:pP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必要时训练床上大小便</a:t>
            </a:r>
          </a:p>
          <a:p>
            <a:pPr marL="342900" indent="-342900" algn="just">
              <a:lnSpc>
                <a:spcPct val="150000"/>
              </a:lnSpc>
              <a:buFont typeface="Calibri Light"/>
              <a:buAutoNum type="arabicPeriod" startAt="2"/>
            </a:pP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了解药物及食物过敏史并告知医务人员</a:t>
            </a:r>
          </a:p>
          <a:p>
            <a:pPr marL="342900" indent="-342900" algn="just">
              <a:lnSpc>
                <a:spcPct val="150000"/>
              </a:lnSpc>
              <a:buFont typeface="Calibri Light"/>
              <a:buAutoNum type="arabicPeriod" startAt="2"/>
            </a:pPr>
            <a:r>
              <a:rPr lang="zh-CN" altLang="en-US" sz="2000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配血：抽血交叉</a:t>
            </a:r>
          </a:p>
        </p:txBody>
      </p:sp>
      <p:pic>
        <p:nvPicPr>
          <p:cNvPr id="25603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pic>
        <p:nvPicPr>
          <p:cNvPr id="25605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3F0E7"/>
              </a:clrFrom>
              <a:clrTo>
                <a:srgbClr val="F3F0E7">
                  <a:alpha val="0"/>
                </a:srgbClr>
              </a:clrTo>
            </a:clrChange>
          </a:blip>
          <a:srcRect l="20132" r="15839"/>
          <a:stretch>
            <a:fillRect/>
          </a:stretch>
        </p:blipFill>
        <p:spPr bwMode="auto">
          <a:xfrm>
            <a:off x="5749925" y="2768600"/>
            <a:ext cx="3394075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t1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2845595" y="2730105"/>
            <a:ext cx="321469" cy="46434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5" name="图片 14" descr="t2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2856311" y="2755107"/>
            <a:ext cx="1577578" cy="435769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6" name="图片 15" descr="t3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2671764" y="2744391"/>
            <a:ext cx="1293019" cy="130016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9" name="图片 18" descr="t4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2621756" y="3562351"/>
            <a:ext cx="314325" cy="421481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0" name="图片 19" descr="h2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318273" y="2963466"/>
            <a:ext cx="807244" cy="942975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1" name="图片 20" descr="h1副本.png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055144" y="2918223"/>
            <a:ext cx="1114425" cy="97869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2" name="图片 21" descr="h4.png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617119" y="3489723"/>
            <a:ext cx="314325" cy="40719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3" name="图片 22" descr="he.png"/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651649" y="3481389"/>
            <a:ext cx="764381" cy="435769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4" name="图片 23" descr="h3.png"/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328989" y="3489723"/>
            <a:ext cx="592931" cy="40719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5" name="图片 24" descr="e1.png"/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977879" y="3476625"/>
            <a:ext cx="371475" cy="44291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6" name="图片 25" descr="e1.png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5498306" y="3048000"/>
            <a:ext cx="128588" cy="142875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7" name="图片 26" descr="e2.png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5526881" y="2977755"/>
            <a:ext cx="342900" cy="207169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8" name="图片 27" descr="e3.png"/>
          <p:cNvPicPr>
            <a:picLocks noChangeAspect="1"/>
          </p:cNvPicPr>
          <p:nvPr/>
        </p:nvPicPr>
        <p:blipFill>
          <a:blip r:embed="rId14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5012531" y="2893219"/>
            <a:ext cx="857250" cy="27146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9" name="图片 28" descr="e4.png"/>
          <p:cNvPicPr>
            <a:picLocks noChangeAspect="1"/>
          </p:cNvPicPr>
          <p:nvPr/>
        </p:nvPicPr>
        <p:blipFill>
          <a:blip r:embed="rId15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556524" y="3164683"/>
            <a:ext cx="1020365" cy="678656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0" name="图片 29" descr="n1.png"/>
          <p:cNvPicPr>
            <a:picLocks noChangeAspect="1"/>
          </p:cNvPicPr>
          <p:nvPr/>
        </p:nvPicPr>
        <p:blipFill>
          <a:blip r:embed="rId16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5347099" y="3549255"/>
            <a:ext cx="250031" cy="29289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1" name="图片 30" descr="e5.png"/>
          <p:cNvPicPr>
            <a:picLocks noChangeAspect="1"/>
          </p:cNvPicPr>
          <p:nvPr/>
        </p:nvPicPr>
        <p:blipFill>
          <a:blip r:embed="rId17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556522" y="3549253"/>
            <a:ext cx="1041797" cy="41433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2" name="图片 31" descr="n2.png"/>
          <p:cNvPicPr>
            <a:picLocks noChangeAspect="1"/>
          </p:cNvPicPr>
          <p:nvPr/>
        </p:nvPicPr>
        <p:blipFill>
          <a:blip r:embed="rId18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5347098" y="3571875"/>
            <a:ext cx="407194" cy="27146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3" name="图片 32" descr="n3.png"/>
          <p:cNvPicPr>
            <a:picLocks noChangeAspect="1"/>
          </p:cNvPicPr>
          <p:nvPr/>
        </p:nvPicPr>
        <p:blipFill>
          <a:blip r:embed="rId19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5539978" y="3606404"/>
            <a:ext cx="214313" cy="257175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4" name="图片 33" descr="d2.png"/>
          <p:cNvPicPr>
            <a:picLocks noChangeAspect="1"/>
          </p:cNvPicPr>
          <p:nvPr/>
        </p:nvPicPr>
        <p:blipFill>
          <a:blip r:embed="rId20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5770960" y="3577830"/>
            <a:ext cx="300038" cy="278606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5" name="图片 34" descr="d1.png"/>
          <p:cNvPicPr>
            <a:picLocks noChangeAspect="1"/>
          </p:cNvPicPr>
          <p:nvPr/>
        </p:nvPicPr>
        <p:blipFill>
          <a:blip r:embed="rId21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5576887" y="3571876"/>
            <a:ext cx="500063" cy="29289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6" name="图片 35" descr="d4.png"/>
          <p:cNvPicPr>
            <a:picLocks noChangeAspect="1"/>
          </p:cNvPicPr>
          <p:nvPr/>
        </p:nvPicPr>
        <p:blipFill>
          <a:blip r:embed="rId22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5936457" y="3236119"/>
            <a:ext cx="521494" cy="64293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7" name="图片 36" descr="d3.png"/>
          <p:cNvPicPr>
            <a:picLocks noChangeAspect="1"/>
          </p:cNvPicPr>
          <p:nvPr/>
        </p:nvPicPr>
        <p:blipFill>
          <a:blip r:embed="rId23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5824539" y="3236119"/>
            <a:ext cx="621506" cy="62865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8" name="图片 37" descr="羽毛.png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 rot="1350554">
            <a:off x="9409113" y="1233488"/>
            <a:ext cx="928687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4900" y="795338"/>
            <a:ext cx="1652588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344 -0.24339 C -0.72291 -0.23622 -0.72239 -0.22881 -0.72778 -0.21585 C -0.73316 -0.20288 -0.75173 -0.17302 -0.75573 -0.16492 " pathEditMode="fixed" rAng="0" ptsTypes="aaA">
                                      <p:cBhvr>
                                        <p:cTn id="6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73 -0.16492 C -0.74115 -0.1802 -0.72639 -0.19548 -0.71441 -0.20613 C -0.70243 -0.21677 -0.70642 -0.22557 -0.68368 -0.22951 C -0.66094 -0.23344 -0.60295 -0.22765 -0.57778 -0.22951 C -0.5526 -0.23136 -0.53854 -0.239 -0.53212 -0.24131 " pathEditMode="fixed" ptsTypes="aaaaA">
                                      <p:cBhvr>
                                        <p:cTn id="12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8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-0.24177 C -0.6217 -0.21076 -0.64357 -0.17974 -0.6658 -0.14386 C -0.68802 -0.10798 -0.71875 -0.04988 -0.7335 -0.02626 C -0.74826 -0.00265 -0.74809 -0.00682 -0.75416 -0.00265 C -0.76024 0.00151 -0.76493 -0.0008 -0.77031 -0.00057 C -0.77569 -0.00034 -0.78767 -0.00034 -0.78646 -0.00057 " pathEditMode="fixed" rAng="0" ptsTypes="aaaaaA">
                                      <p:cBhvr>
                                        <p:cTn id="18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8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646 -0.00057 C -0.79028 -0.00543 -0.79393 -0.01029 -0.79375 -0.01816 C -0.79358 -0.02603 -0.78907 -0.03946 -0.7849 -0.04756 C -0.78073 -0.05566 -0.77361 -0.06191 -0.76875 -0.06724 C -0.76389 -0.07256 -0.76077 -0.07001 -0.75556 -0.07904 " pathEditMode="fixed" ptsTypes="aaaaA">
                                      <p:cBhvr>
                                        <p:cTn id="24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8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555 -0.07905 C -0.75069 -0.08368 -0.74583 -0.08831 -0.74149 -0.08645 C -0.73715 -0.0846 -0.73125 -0.07835 -0.72951 -0.06747 C -0.72777 -0.05659 -0.73055 -0.02858 -0.73055 -0.02118 " pathEditMode="fixed" ptsTypes="aaaA">
                                      <p:cBhvr>
                                        <p:cTn id="30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55 -0.02118 C -0.72864 -0.0184 -0.72656 -0.01562 -0.71753 -0.02256 C -0.7085 -0.02951 -0.68906 -0.04965 -0.67621 -0.0633 C -0.66336 -0.07696 -0.65208 -0.08946 -0.64027 -0.1052 C -0.62847 -0.12094 -0.61631 -0.14155 -0.60555 -0.15752 C -0.59479 -0.17349 -0.58107 -0.19432 -0.57621 -0.20104 " pathEditMode="fixed" ptsTypes="aaaaaA">
                                      <p:cBhvr>
                                        <p:cTn id="33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8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8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09 -0.20103 C -0.58871 -0.17858 -0.60434 -0.15589 -0.61666 -0.13714 C -0.62899 -0.11839 -0.63732 -0.10358 -0.64705 -0.08784 C -0.65677 -0.0721 -0.6691 -0.05427 -0.67535 -0.04293 C -0.6816 -0.03159 -0.68507 -0.02256 -0.68507 -0.01978 " pathEditMode="fixed" rAng="0" ptsTypes="aaaaA">
                                      <p:cBhvr>
                                        <p:cTn id="39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8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6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07 -0.01979 C -0.67778 -0.02882 -0.67049 -0.03784 -0.66545 -0.04432 C -0.66042 -0.05081 -0.65851 -0.05451 -0.65469 -0.05891 C -0.65087 -0.06331 -0.6474 -0.06585 -0.64271 -0.07048 C -0.63802 -0.07511 -0.6309 -0.08252 -0.62639 -0.08645 C -0.62188 -0.09039 -0.6184 -0.09201 -0.61545 -0.09363 C -0.6125 -0.09525 -0.6099 -0.09641 -0.60903 -0.09664 " pathEditMode="fixed" ptsTypes="aaaaaaA">
                                      <p:cBhvr>
                                        <p:cTn id="45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8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903 -0.09664 C -0.6059 -0.09594 -0.60278 -0.09525 -0.60347 -0.09224 C -0.60417 -0.08923 -0.60972 -0.0846 -0.61337 -0.07905 C -0.61701 -0.07349 -0.62083 -0.06493 -0.62535 -0.05891 C -0.62986 -0.05289 -0.63733 -0.04895 -0.64045 -0.04294 C -0.64358 -0.03692 -0.64323 -0.02511 -0.64375 -0.02257 " pathEditMode="fixed" ptsTypes="aaaaaA">
                                      <p:cBhvr>
                                        <p:cTn id="51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8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75 -0.02256 C -0.6401 -0.02001 -0.63628 -0.01723 -0.63073 -0.01955 C -0.62517 -0.02186 -0.61597 -0.03297 -0.61007 -0.03714 C -0.60417 -0.04131 -0.60087 -0.04177 -0.59479 -0.04432 C -0.58871 -0.04686 -0.57847 -0.0501 -0.57309 -0.05288 C -0.56771 -0.05566 -0.56684 -0.05797 -0.56215 -0.06168 C -0.55746 -0.06538 -0.54913 -0.06908 -0.54479 -0.07464 C -0.54045 -0.0802 -0.53646 -0.09061 -0.53611 -0.09501 C -0.53576 -0.09941 -0.54219 -0.09987 -0.54271 -0.1008 " pathEditMode="fixed" ptsTypes="aaaaaaaaA">
                                      <p:cBhvr>
                                        <p:cTn id="57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8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71 -0.1008 C -0.54653 -0.09941 -0.55035 -0.09802 -0.55451 -0.09501 C -0.55868 -0.092 -0.56285 -0.08807 -0.56771 -0.08205 C -0.57257 -0.07603 -0.58038 -0.06607 -0.58385 -0.05867 C -0.58733 -0.05126 -0.58767 -0.04293 -0.58837 -0.03714 C -0.58906 -0.03135 -0.5901 -0.02695 -0.58837 -0.02395 C -0.58663 -0.02094 -0.58055 -0.02001 -0.57743 -0.01955 C -0.5743 -0.01908 -0.57135 -0.02024 -0.56979 -0.02117 " pathEditMode="fixed" ptsTypes="aaaaaaaA">
                                      <p:cBhvr>
                                        <p:cTn id="63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8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8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979 -0.02117 C -0.56197 -0.02395 -0.55416 -0.02673 -0.54635 -0.03228 C -0.53854 -0.03784 -0.54999 -0.02927 -0.52308 -0.0545 C -0.49618 -0.07974 -0.41388 -0.16122 -0.38472 -0.18344 C -0.35555 -0.20566 -0.3526 -0.18899 -0.34808 -0.18784 C -0.34357 -0.18668 -0.35659 -0.17835 -0.35798 -0.17673 " pathEditMode="fixed" rAng="0" ptsTypes="aaaaaA">
                                      <p:cBhvr>
                                        <p:cTn id="69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6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798 -0.17673 C -0.36198 -0.17534 -0.3658 -0.17395 -0.36771 -0.17163 C -0.36962 -0.16932 -0.37048 -0.16423 -0.36996 -0.16307 C -0.36944 -0.16191 -0.3658 -0.164 -0.36475 -0.16423 " pathEditMode="fixed" rAng="0" ptsTypes="aaaa">
                                      <p:cBhvr>
                                        <p:cTn id="72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8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4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-0.16423 C -0.36146 -0.164 -0.35798 -0.16353 -0.35364 -0.16515 C -0.3493 -0.16677 -0.34305 -0.17094 -0.33906 -0.17372 C -0.33507 -0.1765 -0.33229 -0.17881 -0.32986 -0.18205 C -0.32743 -0.18529 -0.32517 -0.19131 -0.3243 -0.19386 C -0.32343 -0.1964 -0.32465 -0.19687 -0.32465 -0.19756 " pathEditMode="fixed" rAng="0" ptsTypes="aaaaaA">
                                      <p:cBhvr>
                                        <p:cTn id="78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8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2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5 -0.19756 C -0.32587 -0.20033 -0.32708 -0.20288 -0.32986 -0.2045 C -0.33264 -0.20612 -0.3309 -0.20867 -0.34097 -0.20774 C -0.35104 -0.20682 -0.3757 -0.20427 -0.39063 -0.19964 C -0.40556 -0.19501 -0.42222 -0.18645 -0.43108 -0.17973 C -0.43993 -0.17302 -0.44167 -0.16283 -0.44375 -0.15959 " pathEditMode="fixed" ptsTypes="aaaaaA">
                                      <p:cBhvr>
                                        <p:cTn id="84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8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375 -0.1596 C -0.44445 -0.1545 -0.44514 -0.14941 -0.44306 -0.14594 C -0.44097 -0.14247 -0.43768 -0.14062 -0.43125 -0.13807 C -0.42483 -0.13552 -0.41459 -0.13251 -0.40469 -0.13112 C -0.39479 -0.12974 -0.3724 -0.13043 -0.3717 -0.12927 C -0.37101 -0.12812 -0.38941 -0.12649 -0.40035 -0.12441 C -0.41129 -0.12233 -0.42535 -0.12071 -0.43716 -0.11654 C -0.44896 -0.11237 -0.46163 -0.10474 -0.47101 -0.09872 C -0.48038 -0.0927 -0.48733 -0.08853 -0.49375 -0.0802 C -0.50018 -0.07187 -0.50747 -0.05566 -0.5099 -0.04872 C -0.51233 -0.04177 -0.50868 -0.03992 -0.50851 -0.03807 " pathEditMode="fixed" ptsTypes="aaaaaaaaaaA">
                                      <p:cBhvr>
                                        <p:cTn id="90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8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8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5 -0.03807 C -0.50712 -0.03483 -0.50364 -0.02302 -0.49982 -0.01909 C -0.496 -0.01515 -0.49149 -0.01538 -0.48524 -0.014 C -0.47899 -0.01261 -0.46979 -0.01076 -0.46267 -0.01122 C -0.45555 -0.01168 -0.45069 -0.01168 -0.44201 -0.01654 C -0.43333 -0.0214 -0.41753 -0.03483 -0.41059 -0.04015 C -0.40364 -0.04548 -0.40729 -0.04224 -0.39982 -0.04918 C -0.39236 -0.05613 -0.37257 -0.07557 -0.36545 -0.08251 " pathEditMode="fixed" rAng="0" ptsTypes="aaaaaaaa">
                                      <p:cBhvr>
                                        <p:cTn id="96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8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60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37 -0.08113 C -0.36337 -0.08089 -0.37864 -0.05636 -0.39375 -0.03159 " pathEditMode="fixed" rAng="0" ptsTypes="aA">
                                      <p:cBhvr>
                                        <p:cTn id="102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8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4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-0.03159 C -0.38733 -0.03992 -0.3809 -0.04803 -0.37413 -0.0552 C -0.36736 -0.06238 -0.35764 -0.07117 -0.35261 -0.07488 C -0.34757 -0.07858 -0.34583 -0.07742 -0.34375 -0.07742 " pathEditMode="fixed" ptsTypes="aaaA">
                                      <p:cBhvr>
                                        <p:cTn id="108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8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20"/>
                            </p:stCondLst>
                            <p:childTnLst>
                              <p:par>
                                <p:cTn id="1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427 -0.07673 C -0.34462 -0.07326 -0.34479 -0.06955 -0.34826 -0.06353 C -0.35173 -0.05751 -0.36232 -0.04594 -0.36493 -0.04015 C -0.36753 -0.03437 -0.36441 -0.02997 -0.36389 -0.02835 " pathEditMode="fixed" rAng="0" ptsTypes="aaaA">
                                      <p:cBhvr>
                                        <p:cTn id="114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8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8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388 -0.02834 C -0.36076 -0.02695 -0.35746 -0.02556 -0.35312 -0.02834 C -0.34878 -0.03112 -0.34444 -0.03829 -0.3375 -0.04547 C -0.33055 -0.05265 -0.31753 -0.06584 -0.31093 -0.07163 C -0.30434 -0.07742 -0.30173 -0.07904 -0.29826 -0.0795 C -0.29479 -0.07996 -0.29184 -0.0751 -0.29045 -0.07417 " pathEditMode="fixed" rAng="0" ptsTypes="aaaaaA">
                                      <p:cBhvr>
                                        <p:cTn id="123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8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8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5 -0.07418 C -0.2941 -0.07557 -0.29757 -0.07696 -0.30122 -0.07557 C -0.30486 -0.07418 -0.30816 -0.07001 -0.31198 -0.06631 C -0.3158 -0.0626 -0.32153 -0.05774 -0.32379 -0.05335 C -0.32604 -0.04895 -0.32552 -0.04385 -0.3257 -0.04015 C -0.32587 -0.03645 -0.32483 -0.03251 -0.32465 -0.03112 " pathEditMode="fixed" ptsTypes="aaaaaA">
                                      <p:cBhvr>
                                        <p:cTn id="129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60"/>
                            </p:stCondLst>
                            <p:childTnLst>
                              <p:par>
                                <p:cTn id="1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8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466 -0.03113 C -0.32118 -0.0339 -0.31771 -0.03668 -0.31389 -0.04038 C -0.31007 -0.04409 -0.30677 -0.04548 -0.30122 -0.05335 C -0.29566 -0.06122 -0.28768 -0.0758 -0.28056 -0.08738 C -0.27344 -0.09895 -0.26597 -0.11284 -0.25903 -0.12279 C -0.25209 -0.13275 -0.24341 -0.14293 -0.23941 -0.14756 " pathEditMode="fixed" ptsTypes="aaaaaA">
                                      <p:cBhvr>
                                        <p:cTn id="135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84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8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28 -0.14756 C -0.23889 -0.14409 -0.24687 -0.13367 -0.25173 -0.12626 C -0.2566 -0.11886 -0.2566 -0.11839 -0.2658 -0.10312 C -0.275 -0.08784 -0.30191 -0.0464 -0.30694 -0.0339 C -0.31198 -0.0214 -0.29774 -0.02951 -0.29618 -0.02858 " pathEditMode="fixed" rAng="0" ptsTypes="aaaaa">
                                      <p:cBhvr>
                                        <p:cTn id="141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92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18 -0.02858 C -0.28611 -0.03205 -0.26701 -0.02904 -0.23524 -0.04918 C -0.20347 -0.06932 -0.14826 -0.11816 -0.10503 -0.15011 C -0.0618 -0.18205 -0.00225 -0.22233 0.02466 -0.24131 " pathEditMode="fixed" rAng="0" ptsTypes="aaaa">
                                      <p:cBhvr>
                                        <p:cTn id="144" dur="8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2" name="TextBox 37"/>
          <p:cNvSpPr txBox="1">
            <a:spLocks noChangeArrowheads="1"/>
          </p:cNvSpPr>
          <p:nvPr/>
        </p:nvSpPr>
        <p:spPr bwMode="auto">
          <a:xfrm>
            <a:off x="587375" y="1619250"/>
            <a:ext cx="23288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4213"/>
            <a:r>
              <a:rPr lang="zh-CN" altLang="en-US" sz="3600" b="1">
                <a:solidFill>
                  <a:srgbClr val="B12F29"/>
                </a:solidFill>
                <a:latin typeface="微软雅黑" pitchFamily="34" charset="-122"/>
                <a:ea typeface="微软雅黑" pitchFamily="34" charset="-122"/>
              </a:rPr>
              <a:t>主要内容</a:t>
            </a: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grpSp>
        <p:nvGrpSpPr>
          <p:cNvPr id="6" name="Organization Chart 2"/>
          <p:cNvGrpSpPr>
            <a:grpSpLocks noChangeAspect="1"/>
          </p:cNvGrpSpPr>
          <p:nvPr/>
        </p:nvGrpSpPr>
        <p:grpSpPr bwMode="auto">
          <a:xfrm>
            <a:off x="1527175" y="2576513"/>
            <a:ext cx="5953125" cy="2487612"/>
            <a:chOff x="1440" y="1706"/>
            <a:chExt cx="1583" cy="651"/>
          </a:xfrm>
        </p:grpSpPr>
        <p:cxnSp>
          <p:nvCxnSpPr>
            <p:cNvPr id="16389" name="_s1028"/>
            <p:cNvCxnSpPr>
              <a:cxnSpLocks noChangeShapeType="1"/>
              <a:stCxn id="9" idx="0"/>
              <a:endCxn id="7" idx="2"/>
            </p:cNvCxnSpPr>
            <p:nvPr/>
          </p:nvCxnSpPr>
          <p:spPr bwMode="auto">
            <a:xfrm rot="16200000" flipV="1">
              <a:off x="2377" y="1780"/>
              <a:ext cx="213" cy="504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ED7D31"/>
              </a:solidFill>
              <a:miter lim="800000"/>
              <a:headEnd/>
              <a:tailEnd/>
            </a:ln>
          </p:spPr>
        </p:cxnSp>
        <p:cxnSp>
          <p:nvCxnSpPr>
            <p:cNvPr id="16390" name="_s1029"/>
            <p:cNvCxnSpPr>
              <a:cxnSpLocks noChangeShapeType="1"/>
              <a:stCxn id="8" idx="0"/>
              <a:endCxn id="7" idx="2"/>
            </p:cNvCxnSpPr>
            <p:nvPr/>
          </p:nvCxnSpPr>
          <p:spPr bwMode="auto">
            <a:xfrm rot="5400000" flipH="1" flipV="1">
              <a:off x="1873" y="1780"/>
              <a:ext cx="213" cy="504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ED7D31"/>
              </a:solidFill>
              <a:miter lim="800000"/>
              <a:headEnd/>
              <a:tailEnd/>
            </a:ln>
          </p:spPr>
        </p:cxnSp>
        <p:sp>
          <p:nvSpPr>
            <p:cNvPr id="7" name="_s1030"/>
            <p:cNvSpPr>
              <a:spLocks noChangeArrowheads="1"/>
            </p:cNvSpPr>
            <p:nvPr/>
          </p:nvSpPr>
          <p:spPr bwMode="gray">
            <a:xfrm>
              <a:off x="1944" y="1706"/>
              <a:ext cx="575" cy="219"/>
            </a:xfrm>
            <a:prstGeom prst="roundRect">
              <a:avLst>
                <a:gd name="adj" fmla="val 16667"/>
              </a:avLst>
            </a:prstGeom>
            <a:noFill/>
            <a:ln w="38100">
              <a:headEnd/>
              <a:tailEnd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 eaLnBrk="0" hangingPunct="0">
                <a:defRPr/>
              </a:pPr>
              <a:r>
                <a:rPr lang="zh-CN" altLang="en-US" sz="3200" b="1" dirty="0">
                  <a:solidFill>
                    <a:srgbClr val="1F497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术前准备</a:t>
              </a:r>
            </a:p>
          </p:txBody>
        </p:sp>
        <p:sp>
          <p:nvSpPr>
            <p:cNvPr id="8" name="_s1031"/>
            <p:cNvSpPr>
              <a:spLocks noChangeArrowheads="1"/>
            </p:cNvSpPr>
            <p:nvPr/>
          </p:nvSpPr>
          <p:spPr bwMode="gray">
            <a:xfrm>
              <a:off x="1440" y="2138"/>
              <a:ext cx="575" cy="219"/>
            </a:xfrm>
            <a:prstGeom prst="roundRect">
              <a:avLst>
                <a:gd name="adj" fmla="val 16667"/>
              </a:avLst>
            </a:prstGeom>
            <a:noFill/>
            <a:ln w="38100"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 eaLnBrk="0" hangingPunct="0">
                <a:defRPr/>
              </a:pPr>
              <a:r>
                <a:rPr lang="zh-CN" altLang="en-US" sz="3200" b="1" dirty="0">
                  <a:solidFill>
                    <a:srgbClr val="B12F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物品准备</a:t>
              </a:r>
            </a:p>
          </p:txBody>
        </p:sp>
        <p:sp>
          <p:nvSpPr>
            <p:cNvPr id="9" name="_s1032"/>
            <p:cNvSpPr>
              <a:spLocks noChangeArrowheads="1"/>
            </p:cNvSpPr>
            <p:nvPr/>
          </p:nvSpPr>
          <p:spPr bwMode="gray">
            <a:xfrm>
              <a:off x="2448" y="2138"/>
              <a:ext cx="575" cy="219"/>
            </a:xfrm>
            <a:prstGeom prst="roundRect">
              <a:avLst>
                <a:gd name="adj" fmla="val 16667"/>
              </a:avLst>
            </a:prstGeom>
            <a:noFill/>
            <a:ln w="38100"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 eaLnBrk="0" hangingPunct="0">
                <a:defRPr/>
              </a:pPr>
              <a:r>
                <a:rPr lang="zh-CN" altLang="en-US" sz="3200" b="1">
                  <a:solidFill>
                    <a:srgbClr val="B12F2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患者准备</a:t>
              </a:r>
            </a:p>
          </p:txBody>
        </p:sp>
      </p:grpSp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"/>
          <p:cNvGrpSpPr>
            <a:grpSpLocks/>
          </p:cNvGrpSpPr>
          <p:nvPr/>
        </p:nvGrpSpPr>
        <p:grpSpPr bwMode="auto">
          <a:xfrm>
            <a:off x="3294063" y="2998788"/>
            <a:ext cx="2738437" cy="646112"/>
            <a:chOff x="3278751" y="1835224"/>
            <a:chExt cx="3113083" cy="862676"/>
          </a:xfrm>
        </p:grpSpPr>
        <p:sp>
          <p:nvSpPr>
            <p:cNvPr id="4" name="矩形 3"/>
            <p:cNvSpPr/>
            <p:nvPr/>
          </p:nvSpPr>
          <p:spPr>
            <a:xfrm>
              <a:off x="3278751" y="1962400"/>
              <a:ext cx="467413" cy="608324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1</a:t>
              </a:r>
              <a:endParaRPr lang="zh-CN" altLang="en-US" sz="32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7413" name="TextBox 37"/>
            <p:cNvSpPr txBox="1">
              <a:spLocks noChangeArrowheads="1"/>
            </p:cNvSpPr>
            <p:nvPr/>
          </p:nvSpPr>
          <p:spPr bwMode="auto">
            <a:xfrm>
              <a:off x="3935609" y="1835224"/>
              <a:ext cx="2456225" cy="862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36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物品准备</a:t>
              </a:r>
            </a:p>
          </p:txBody>
        </p:sp>
      </p:grpSp>
      <p:pic>
        <p:nvPicPr>
          <p:cNvPr id="17410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88963" y="1539875"/>
            <a:ext cx="2243137" cy="461963"/>
            <a:chOff x="3278751" y="1769833"/>
            <a:chExt cx="3531785" cy="616197"/>
          </a:xfrm>
        </p:grpSpPr>
        <p:sp>
          <p:nvSpPr>
            <p:cNvPr id="4" name="矩形 3"/>
            <p:cNvSpPr/>
            <p:nvPr/>
          </p:nvSpPr>
          <p:spPr>
            <a:xfrm>
              <a:off x="3278751" y="1778303"/>
              <a:ext cx="467405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1</a:t>
              </a:r>
              <a:endParaRPr lang="zh-CN" altLang="en-US" sz="21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8438" name="TextBox 37"/>
            <p:cNvSpPr txBox="1">
              <a:spLocks noChangeArrowheads="1"/>
            </p:cNvSpPr>
            <p:nvPr/>
          </p:nvSpPr>
          <p:spPr bwMode="auto">
            <a:xfrm>
              <a:off x="3935609" y="1769833"/>
              <a:ext cx="2874927" cy="616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物品准备</a:t>
              </a:r>
            </a:p>
          </p:txBody>
        </p:sp>
      </p:grp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411163" y="2695575"/>
            <a:ext cx="5173711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病服一套：</a:t>
            </a: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患者于术晨六点半左右换上病服，自己的衣物要全部换下来，包括内衣内裤，袜子，穿病服时，上衣是反着穿也就是将扣子扣在背面，这样有利于术中消毒手术部位的皮肤。</a:t>
            </a:r>
            <a:endParaRPr lang="en-US" altLang="zh-CN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睡衣两套：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用于术后换洗 </a:t>
            </a:r>
          </a:p>
        </p:txBody>
      </p:sp>
      <p:pic>
        <p:nvPicPr>
          <p:cNvPr id="18435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sp>
        <p:nvSpPr>
          <p:cNvPr id="18443" name="Oval 11" descr="图片1"/>
          <p:cNvSpPr>
            <a:spLocks noChangeArrowheads="1"/>
          </p:cNvSpPr>
          <p:nvPr/>
        </p:nvSpPr>
        <p:spPr bwMode="auto">
          <a:xfrm>
            <a:off x="5868500" y="2129717"/>
            <a:ext cx="3086100" cy="377190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1"/>
          <p:cNvGrpSpPr>
            <a:grpSpLocks/>
          </p:cNvGrpSpPr>
          <p:nvPr/>
        </p:nvGrpSpPr>
        <p:grpSpPr bwMode="auto">
          <a:xfrm>
            <a:off x="588963" y="1539875"/>
            <a:ext cx="2243137" cy="461963"/>
            <a:chOff x="3278751" y="1769833"/>
            <a:chExt cx="3531785" cy="616197"/>
          </a:xfrm>
        </p:grpSpPr>
        <p:sp>
          <p:nvSpPr>
            <p:cNvPr id="4" name="矩形 3"/>
            <p:cNvSpPr/>
            <p:nvPr/>
          </p:nvSpPr>
          <p:spPr>
            <a:xfrm>
              <a:off x="3278751" y="1778303"/>
              <a:ext cx="467405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1</a:t>
              </a:r>
              <a:endParaRPr lang="zh-CN" altLang="en-US" sz="21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19462" name="TextBox 37"/>
            <p:cNvSpPr txBox="1">
              <a:spLocks noChangeArrowheads="1"/>
            </p:cNvSpPr>
            <p:nvPr/>
          </p:nvSpPr>
          <p:spPr bwMode="auto">
            <a:xfrm>
              <a:off x="3935609" y="1769833"/>
              <a:ext cx="2874927" cy="616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物品准备</a:t>
              </a:r>
            </a:p>
          </p:txBody>
        </p:sp>
      </p:grp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3959225" y="2670175"/>
            <a:ext cx="475297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尿壶、便盆：</a:t>
            </a: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尿壶是术后用于量尿液量和引流液的量，便盆主要用于术后一二天无法下床的患者。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尿布垫：</a:t>
            </a: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用于铺在麻醉床上，防止术后因呕吐、伤口渗液，污染床铺。</a:t>
            </a:r>
          </a:p>
        </p:txBody>
      </p:sp>
      <p:pic>
        <p:nvPicPr>
          <p:cNvPr id="19459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sp>
        <p:nvSpPr>
          <p:cNvPr id="19468" name="Oval 12" descr="图片2"/>
          <p:cNvSpPr>
            <a:spLocks noChangeArrowheads="1"/>
          </p:cNvSpPr>
          <p:nvPr/>
        </p:nvSpPr>
        <p:spPr bwMode="auto">
          <a:xfrm>
            <a:off x="2455252" y="4675188"/>
            <a:ext cx="1928813" cy="208597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9" name="Oval 13" descr="图片3"/>
          <p:cNvSpPr>
            <a:spLocks noChangeArrowheads="1"/>
          </p:cNvSpPr>
          <p:nvPr/>
        </p:nvSpPr>
        <p:spPr bwMode="auto">
          <a:xfrm>
            <a:off x="2214563" y="1971675"/>
            <a:ext cx="1471612" cy="2271713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0" name="Oval 14" descr="图片4"/>
          <p:cNvSpPr>
            <a:spLocks noChangeArrowheads="1"/>
          </p:cNvSpPr>
          <p:nvPr/>
        </p:nvSpPr>
        <p:spPr bwMode="auto">
          <a:xfrm>
            <a:off x="398463" y="3748087"/>
            <a:ext cx="1543050" cy="1871662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 animBg="1"/>
      <p:bldP spid="19469" grpId="0" animBg="1"/>
      <p:bldP spid="194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1"/>
          <p:cNvGrpSpPr>
            <a:grpSpLocks/>
          </p:cNvGrpSpPr>
          <p:nvPr/>
        </p:nvGrpSpPr>
        <p:grpSpPr bwMode="auto">
          <a:xfrm>
            <a:off x="588963" y="1539875"/>
            <a:ext cx="2243137" cy="461963"/>
            <a:chOff x="3278751" y="1769833"/>
            <a:chExt cx="3531785" cy="616197"/>
          </a:xfrm>
        </p:grpSpPr>
        <p:sp>
          <p:nvSpPr>
            <p:cNvPr id="4" name="矩形 3"/>
            <p:cNvSpPr/>
            <p:nvPr/>
          </p:nvSpPr>
          <p:spPr>
            <a:xfrm>
              <a:off x="3278751" y="1778303"/>
              <a:ext cx="467405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1</a:t>
              </a:r>
              <a:endParaRPr lang="zh-CN" altLang="en-US" sz="21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20487" name="TextBox 37"/>
            <p:cNvSpPr txBox="1">
              <a:spLocks noChangeArrowheads="1"/>
            </p:cNvSpPr>
            <p:nvPr/>
          </p:nvSpPr>
          <p:spPr bwMode="auto">
            <a:xfrm>
              <a:off x="3935609" y="1769833"/>
              <a:ext cx="2874927" cy="616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物品准备</a:t>
              </a:r>
            </a:p>
          </p:txBody>
        </p:sp>
      </p:grp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588963" y="2502873"/>
            <a:ext cx="4668837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胸部ＣＴ或</a:t>
            </a:r>
            <a:r>
              <a:rPr lang="en-US" altLang="zh-CN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MR</a:t>
            </a:r>
            <a:r>
              <a:rPr lang="zh-CN" altLang="en-US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或胸片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胸带：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需要用于术后绑在胸部伤口上，保护伤口同时减轻在咳嗽时引起的疼痛。</a:t>
            </a:r>
          </a:p>
        </p:txBody>
      </p:sp>
      <p:pic>
        <p:nvPicPr>
          <p:cNvPr id="20483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pic>
        <p:nvPicPr>
          <p:cNvPr id="8" name="Picture 4" descr="IMG_3529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 rot="16200000">
            <a:off x="1783311" y="3759685"/>
            <a:ext cx="2280142" cy="304018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491" name="Picture 11" descr="FullSizeRen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8431" y="2519230"/>
            <a:ext cx="2726179" cy="3034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1"/>
          <p:cNvGrpSpPr>
            <a:grpSpLocks/>
          </p:cNvGrpSpPr>
          <p:nvPr/>
        </p:nvGrpSpPr>
        <p:grpSpPr bwMode="auto">
          <a:xfrm>
            <a:off x="588963" y="1539875"/>
            <a:ext cx="2243137" cy="461963"/>
            <a:chOff x="3278751" y="1769833"/>
            <a:chExt cx="3531785" cy="616197"/>
          </a:xfrm>
        </p:grpSpPr>
        <p:sp>
          <p:nvSpPr>
            <p:cNvPr id="4" name="矩形 3"/>
            <p:cNvSpPr/>
            <p:nvPr/>
          </p:nvSpPr>
          <p:spPr>
            <a:xfrm>
              <a:off x="3278751" y="1778303"/>
              <a:ext cx="467405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1</a:t>
              </a:r>
              <a:endParaRPr lang="zh-CN" altLang="en-US" sz="21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21510" name="TextBox 37"/>
            <p:cNvSpPr txBox="1">
              <a:spLocks noChangeArrowheads="1"/>
            </p:cNvSpPr>
            <p:nvPr/>
          </p:nvSpPr>
          <p:spPr bwMode="auto">
            <a:xfrm>
              <a:off x="3935609" y="1769833"/>
              <a:ext cx="2874927" cy="616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物品准备</a:t>
              </a:r>
            </a:p>
          </p:txBody>
        </p:sp>
      </p:grp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3751263" y="2454275"/>
            <a:ext cx="5113337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陶瓷或不锈钢汤勺一把：</a:t>
            </a: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用于术后湿润口腔，由于术中插管，术后又不能饮水进食，患者口腔极度干燥，所以用汤勺沾水湿润患者的嘴唇与舌头。很多家属认为用棉签更方便，但是棉签上的棉絮会粘在患者嘴唇上，更加容易引起嘴唇干燥与不适，所以我们不提倡使用棉签。</a:t>
            </a:r>
          </a:p>
        </p:txBody>
      </p:sp>
      <p:pic>
        <p:nvPicPr>
          <p:cNvPr id="2150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pic>
        <p:nvPicPr>
          <p:cNvPr id="21512" name="Picture 8" descr="IMG_35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5825" y="2454275"/>
            <a:ext cx="2094706" cy="2094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3" name="Picture 9" descr="IMG_35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5270" y="4649788"/>
            <a:ext cx="3287712" cy="1989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9"/>
          <a:stretch/>
        </p:blipFill>
        <p:spPr>
          <a:xfrm>
            <a:off x="1006152" y="5001418"/>
            <a:ext cx="1264627" cy="1063715"/>
          </a:xfrm>
          <a:prstGeom prst="rect">
            <a:avLst/>
          </a:prstGeom>
        </p:spPr>
      </p:pic>
    </p:spTree>
  </p:cSld>
  <p:clrMapOvr>
    <a:masterClrMapping/>
  </p:clrMapOvr>
  <p:transition spd="slow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1"/>
          <p:cNvGrpSpPr>
            <a:grpSpLocks/>
          </p:cNvGrpSpPr>
          <p:nvPr/>
        </p:nvGrpSpPr>
        <p:grpSpPr bwMode="auto">
          <a:xfrm>
            <a:off x="588963" y="1539875"/>
            <a:ext cx="2243137" cy="461963"/>
            <a:chOff x="3278751" y="1769833"/>
            <a:chExt cx="3531785" cy="616197"/>
          </a:xfrm>
        </p:grpSpPr>
        <p:sp>
          <p:nvSpPr>
            <p:cNvPr id="4" name="矩形 3"/>
            <p:cNvSpPr/>
            <p:nvPr/>
          </p:nvSpPr>
          <p:spPr>
            <a:xfrm>
              <a:off x="3278751" y="1778303"/>
              <a:ext cx="467405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1</a:t>
              </a:r>
              <a:endParaRPr lang="zh-CN" altLang="en-US" sz="21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22535" name="TextBox 37"/>
            <p:cNvSpPr txBox="1">
              <a:spLocks noChangeArrowheads="1"/>
            </p:cNvSpPr>
            <p:nvPr/>
          </p:nvSpPr>
          <p:spPr bwMode="auto">
            <a:xfrm>
              <a:off x="3935609" y="1769833"/>
              <a:ext cx="2874927" cy="616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物品准备</a:t>
              </a:r>
            </a:p>
          </p:txBody>
        </p:sp>
      </p:grp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385763" y="2581275"/>
            <a:ext cx="4465637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黄瓜一根：</a:t>
            </a:r>
            <a:r>
              <a:rPr lang="zh-CN" altLang="en-US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这是对于食管癌手术的患者，因为食管癌患者术后将有一段较长时间不能进食，我们将黄瓜切成薄薄的一片贴在嘴唇上，这样可以长时间的保持嘴唇湿润。</a:t>
            </a:r>
          </a:p>
        </p:txBody>
      </p:sp>
      <p:pic>
        <p:nvPicPr>
          <p:cNvPr id="22531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pic>
        <p:nvPicPr>
          <p:cNvPr id="22533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305" t="11111" r="18472" b="10001"/>
          <a:stretch>
            <a:fillRect/>
          </a:stretch>
        </p:blipFill>
        <p:spPr bwMode="auto">
          <a:xfrm>
            <a:off x="5262563" y="2416175"/>
            <a:ext cx="3511550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1"/>
          <p:cNvGrpSpPr>
            <a:grpSpLocks/>
          </p:cNvGrpSpPr>
          <p:nvPr/>
        </p:nvGrpSpPr>
        <p:grpSpPr bwMode="auto">
          <a:xfrm>
            <a:off x="588963" y="1539875"/>
            <a:ext cx="2243137" cy="461963"/>
            <a:chOff x="3278751" y="1769833"/>
            <a:chExt cx="3531785" cy="616197"/>
          </a:xfrm>
        </p:grpSpPr>
        <p:sp>
          <p:nvSpPr>
            <p:cNvPr id="4" name="矩形 3"/>
            <p:cNvSpPr/>
            <p:nvPr/>
          </p:nvSpPr>
          <p:spPr>
            <a:xfrm>
              <a:off x="3278751" y="1778303"/>
              <a:ext cx="467405" cy="607727"/>
            </a:xfrm>
            <a:prstGeom prst="rect">
              <a:avLst/>
            </a:prstGeom>
            <a:solidFill>
              <a:srgbClr val="B12F29"/>
            </a:solidFill>
            <a:ln w="12700" cap="flat" cmpd="sng" algn="ctr">
              <a:solidFill>
                <a:srgbClr val="B12F29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68580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100" kern="0" dirty="0">
                  <a:solidFill>
                    <a:sysClr val="window" lastClr="FFFFFF"/>
                  </a:solidFill>
                  <a:latin typeface="Broadway" pitchFamily="82" charset="0"/>
                  <a:ea typeface="微软雅黑"/>
                </a:rPr>
                <a:t>1</a:t>
              </a:r>
              <a:endParaRPr lang="zh-CN" altLang="en-US" sz="2100" kern="0" dirty="0">
                <a:solidFill>
                  <a:sysClr val="window" lastClr="FFFFFF"/>
                </a:solidFill>
                <a:latin typeface="Broadway" pitchFamily="82" charset="0"/>
                <a:ea typeface="微软雅黑"/>
              </a:endParaRPr>
            </a:p>
          </p:txBody>
        </p:sp>
        <p:sp>
          <p:nvSpPr>
            <p:cNvPr id="23559" name="TextBox 37"/>
            <p:cNvSpPr txBox="1">
              <a:spLocks noChangeArrowheads="1"/>
            </p:cNvSpPr>
            <p:nvPr/>
          </p:nvSpPr>
          <p:spPr bwMode="auto">
            <a:xfrm>
              <a:off x="3935609" y="1769833"/>
              <a:ext cx="2874927" cy="616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84213"/>
              <a:r>
                <a:rPr lang="zh-CN" altLang="en-US" sz="2400" b="1">
                  <a:solidFill>
                    <a:srgbClr val="B12F29"/>
                  </a:solidFill>
                  <a:latin typeface="微软雅黑" pitchFamily="34" charset="-122"/>
                  <a:ea typeface="微软雅黑" pitchFamily="34" charset="-122"/>
                </a:rPr>
                <a:t>物品准备</a:t>
              </a:r>
            </a:p>
          </p:txBody>
        </p:sp>
      </p:grp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4116827" y="2718631"/>
            <a:ext cx="446563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b="1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夹子数个：</a:t>
            </a:r>
            <a:r>
              <a:rPr lang="zh-CN" altLang="en-US" dirty="0">
                <a:solidFill>
                  <a:srgbClr val="1F497D"/>
                </a:solidFill>
                <a:latin typeface="微软雅黑" pitchFamily="34" charset="-122"/>
                <a:ea typeface="微软雅黑" pitchFamily="34" charset="-122"/>
              </a:rPr>
              <a:t>这是对于食管癌手术的患者，因为食管癌患者术后管道很多，夹子主要用于固定各种管道，防止脱出。</a:t>
            </a:r>
          </a:p>
        </p:txBody>
      </p:sp>
      <p:pic>
        <p:nvPicPr>
          <p:cNvPr id="23555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927"/>
          <a:stretch>
            <a:fillRect/>
          </a:stretch>
        </p:blipFill>
        <p:spPr bwMode="auto">
          <a:xfrm>
            <a:off x="0" y="0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7018338" y="6419850"/>
            <a:ext cx="2125662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85251F"/>
                </a:solidFill>
                <a:latin typeface="楷体" pitchFamily="49" charset="-122"/>
                <a:ea typeface="楷体" pitchFamily="49" charset="-122"/>
              </a:rPr>
              <a:t>严谨 求实 勤奋 奉献</a:t>
            </a:r>
          </a:p>
        </p:txBody>
      </p:sp>
      <p:pic>
        <p:nvPicPr>
          <p:cNvPr id="9" name="Picture 4" descr="IMG_3533"/>
          <p:cNvPicPr>
            <a:picLocks noChangeAspect="1" noChangeArrowheads="1"/>
          </p:cNvPicPr>
          <p:nvPr/>
        </p:nvPicPr>
        <p:blipFill rotWithShape="1">
          <a:blip r:embed="rId3" cstate="print">
            <a:extLst/>
          </a:blip>
          <a:srcRect t="19351" r="15789" b="10649"/>
          <a:stretch/>
        </p:blipFill>
        <p:spPr bwMode="auto">
          <a:xfrm rot="5400000">
            <a:off x="773531" y="2105564"/>
            <a:ext cx="2053166" cy="227530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3561" name="Picture 9" descr="IMG_354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0114" y="3911845"/>
            <a:ext cx="2605430" cy="2605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489</TotalTime>
  <Words>885</Words>
  <Application>Microsoft Office PowerPoint</Application>
  <PresentationFormat>全屏显示(4:3)</PresentationFormat>
  <Paragraphs>90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楷体</vt:lpstr>
      <vt:lpstr>宋体</vt:lpstr>
      <vt:lpstr>微软雅黑</vt:lpstr>
      <vt:lpstr>Arial</vt:lpstr>
      <vt:lpstr>Broadway</vt:lpstr>
      <vt:lpstr>Calibri</vt:lpstr>
      <vt:lpstr>Calibri Light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Dada</dc:creator>
  <cp:lastModifiedBy>清云_612</cp:lastModifiedBy>
  <cp:revision>216</cp:revision>
  <dcterms:created xsi:type="dcterms:W3CDTF">2013-12-09T09:15:38Z</dcterms:created>
  <dcterms:modified xsi:type="dcterms:W3CDTF">2016-03-06T14:22:25Z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