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7"/>
  </p:notesMasterIdLst>
  <p:sldIdLst>
    <p:sldId id="326" r:id="rId2"/>
    <p:sldId id="527" r:id="rId3"/>
    <p:sldId id="586" r:id="rId4"/>
    <p:sldId id="596" r:id="rId5"/>
    <p:sldId id="597" r:id="rId6"/>
    <p:sldId id="598" r:id="rId7"/>
    <p:sldId id="633" r:id="rId8"/>
    <p:sldId id="634" r:id="rId9"/>
    <p:sldId id="599" r:id="rId10"/>
    <p:sldId id="703" r:id="rId11"/>
    <p:sldId id="609" r:id="rId12"/>
    <p:sldId id="600" r:id="rId13"/>
    <p:sldId id="641" r:id="rId14"/>
    <p:sldId id="683" r:id="rId15"/>
    <p:sldId id="685" r:id="rId16"/>
    <p:sldId id="687" r:id="rId17"/>
    <p:sldId id="689" r:id="rId18"/>
    <p:sldId id="691" r:id="rId19"/>
    <p:sldId id="700" r:id="rId20"/>
    <p:sldId id="702" r:id="rId21"/>
    <p:sldId id="694" r:id="rId22"/>
    <p:sldId id="696" r:id="rId23"/>
    <p:sldId id="698" r:id="rId24"/>
    <p:sldId id="640" r:id="rId25"/>
    <p:sldId id="585" r:id="rId26"/>
    <p:sldId id="322" r:id="rId27"/>
    <p:sldId id="705" r:id="rId28"/>
    <p:sldId id="704" r:id="rId29"/>
    <p:sldId id="635" r:id="rId30"/>
    <p:sldId id="706" r:id="rId31"/>
    <p:sldId id="707" r:id="rId32"/>
    <p:sldId id="708" r:id="rId33"/>
    <p:sldId id="636" r:id="rId34"/>
    <p:sldId id="709" r:id="rId35"/>
    <p:sldId id="710" r:id="rId36"/>
    <p:sldId id="711" r:id="rId37"/>
    <p:sldId id="712" r:id="rId38"/>
    <p:sldId id="638" r:id="rId39"/>
    <p:sldId id="637" r:id="rId40"/>
    <p:sldId id="639" r:id="rId41"/>
    <p:sldId id="713" r:id="rId42"/>
    <p:sldId id="718" r:id="rId43"/>
    <p:sldId id="719" r:id="rId44"/>
    <p:sldId id="720" r:id="rId45"/>
    <p:sldId id="451" r:id="rId46"/>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97D"/>
    <a:srgbClr val="4F81BD"/>
    <a:srgbClr val="C0504D"/>
    <a:srgbClr val="4BACC6"/>
    <a:srgbClr val="E7FC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4C1A8A3-306A-4EB7-A6B1-4F7E0EB9C5D6}" styleName="中度样式 3 - 强调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1547" autoAdjust="0"/>
  </p:normalViewPr>
  <p:slideViewPr>
    <p:cSldViewPr snapToGrid="0">
      <p:cViewPr varScale="1">
        <p:scale>
          <a:sx n="72" d="100"/>
          <a:sy n="72" d="100"/>
        </p:scale>
        <p:origin x="54"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4897D417-13B3-4D7A-AC56-816BDA48A706}" type="datetimeFigureOut">
              <a:rPr lang="zh-CN" altLang="en-US"/>
              <a:pPr>
                <a:defRPr/>
              </a:pPr>
              <a:t>2016/1/18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5EB8DA95-C116-4E8C-9932-A65F61A74F65}" type="slidenum">
              <a:rPr lang="zh-CN" altLang="en-US"/>
              <a:pPr>
                <a:defRPr/>
              </a:pPr>
              <a:t>‹#›</a:t>
            </a:fld>
            <a:endParaRPr lang="zh-CN" altLang="en-US"/>
          </a:p>
        </p:txBody>
      </p:sp>
    </p:spTree>
    <p:extLst>
      <p:ext uri="{BB962C8B-B14F-4D97-AF65-F5344CB8AC3E}">
        <p14:creationId xmlns:p14="http://schemas.microsoft.com/office/powerpoint/2010/main" val="14394552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309EAF7A-F827-49EE-BD2D-1C6D9C358699}" type="slidenum">
              <a:rPr lang="zh-CN" altLang="en-US" smtClean="0"/>
              <a:pPr>
                <a:defRPr/>
              </a:pPr>
              <a:t>2</a:t>
            </a:fld>
            <a:endParaRPr lang="zh-CN" altLang="en-US"/>
          </a:p>
        </p:txBody>
      </p:sp>
    </p:spTree>
    <p:extLst>
      <p:ext uri="{BB962C8B-B14F-4D97-AF65-F5344CB8AC3E}">
        <p14:creationId xmlns:p14="http://schemas.microsoft.com/office/powerpoint/2010/main" val="1605676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4829B5A-BABE-43BF-88D9-1787D6F771B5}" type="slidenum">
              <a:rPr lang="zh-CN" altLang="en-US" smtClean="0">
                <a:solidFill>
                  <a:prstClr val="black"/>
                </a:solidFill>
              </a:rPr>
              <a:pPr>
                <a:defRPr/>
              </a:pPr>
              <a:t>20</a:t>
            </a:fld>
            <a:endParaRPr lang="zh-CN" altLang="en-US">
              <a:solidFill>
                <a:prstClr val="black"/>
              </a:solidFill>
            </a:endParaRPr>
          </a:p>
        </p:txBody>
      </p:sp>
    </p:spTree>
    <p:extLst>
      <p:ext uri="{BB962C8B-B14F-4D97-AF65-F5344CB8AC3E}">
        <p14:creationId xmlns:p14="http://schemas.microsoft.com/office/powerpoint/2010/main" val="37233468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4829B5A-BABE-43BF-88D9-1787D6F771B5}" type="slidenum">
              <a:rPr lang="zh-CN" altLang="en-US" smtClean="0">
                <a:solidFill>
                  <a:prstClr val="black"/>
                </a:solidFill>
              </a:rPr>
              <a:pPr>
                <a:defRPr/>
              </a:pPr>
              <a:t>21</a:t>
            </a:fld>
            <a:endParaRPr lang="zh-CN" altLang="en-US">
              <a:solidFill>
                <a:prstClr val="black"/>
              </a:solidFill>
            </a:endParaRPr>
          </a:p>
        </p:txBody>
      </p:sp>
    </p:spTree>
    <p:extLst>
      <p:ext uri="{BB962C8B-B14F-4D97-AF65-F5344CB8AC3E}">
        <p14:creationId xmlns:p14="http://schemas.microsoft.com/office/powerpoint/2010/main" val="33049733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4829B5A-BABE-43BF-88D9-1787D6F771B5}" type="slidenum">
              <a:rPr lang="zh-CN" altLang="en-US" smtClean="0">
                <a:solidFill>
                  <a:prstClr val="black"/>
                </a:solidFill>
              </a:rPr>
              <a:pPr>
                <a:defRPr/>
              </a:pPr>
              <a:t>22</a:t>
            </a:fld>
            <a:endParaRPr lang="zh-CN" altLang="en-US">
              <a:solidFill>
                <a:prstClr val="black"/>
              </a:solidFill>
            </a:endParaRPr>
          </a:p>
        </p:txBody>
      </p:sp>
    </p:spTree>
    <p:extLst>
      <p:ext uri="{BB962C8B-B14F-4D97-AF65-F5344CB8AC3E}">
        <p14:creationId xmlns:p14="http://schemas.microsoft.com/office/powerpoint/2010/main" val="25079577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4829B5A-BABE-43BF-88D9-1787D6F771B5}" type="slidenum">
              <a:rPr lang="zh-CN" altLang="en-US" smtClean="0">
                <a:solidFill>
                  <a:prstClr val="black"/>
                </a:solidFill>
              </a:rPr>
              <a:pPr>
                <a:defRPr/>
              </a:pPr>
              <a:t>23</a:t>
            </a:fld>
            <a:endParaRPr lang="zh-CN" altLang="en-US">
              <a:solidFill>
                <a:prstClr val="black"/>
              </a:solidFill>
            </a:endParaRPr>
          </a:p>
        </p:txBody>
      </p:sp>
    </p:spTree>
    <p:extLst>
      <p:ext uri="{BB962C8B-B14F-4D97-AF65-F5344CB8AC3E}">
        <p14:creationId xmlns:p14="http://schemas.microsoft.com/office/powerpoint/2010/main" val="30553928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4E956058-9C40-43CA-BC69-48EC2A77554B}" type="slidenum">
              <a:rPr lang="zh-CN" altLang="en-US" smtClean="0"/>
              <a:pPr>
                <a:defRPr/>
              </a:pPr>
              <a:t>25</a:t>
            </a:fld>
            <a:endParaRPr lang="zh-CN" altLang="en-US"/>
          </a:p>
        </p:txBody>
      </p:sp>
    </p:spTree>
    <p:extLst>
      <p:ext uri="{BB962C8B-B14F-4D97-AF65-F5344CB8AC3E}">
        <p14:creationId xmlns:p14="http://schemas.microsoft.com/office/powerpoint/2010/main" val="37723335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34EB2E79-896F-4E6B-A8BF-56A1ECF1321D}" type="slidenum">
              <a:rPr lang="en-US" altLang="zh-CN"/>
              <a:pPr/>
              <a:t>45</a:t>
            </a:fld>
            <a:endParaRPr lang="en-US" altLang="zh-CN"/>
          </a:p>
        </p:txBody>
      </p:sp>
      <p:sp>
        <p:nvSpPr>
          <p:cNvPr id="45058" name="幻灯片图像占位符 1"/>
          <p:cNvSpPr>
            <a:spLocks noGrp="1" noRot="1" noChangeAspect="1" noTextEdit="1"/>
          </p:cNvSpPr>
          <p:nvPr>
            <p:ph type="sldImg"/>
          </p:nvPr>
        </p:nvSpPr>
        <p:spPr/>
      </p:sp>
      <p:sp>
        <p:nvSpPr>
          <p:cNvPr id="45059" name="备注占位符 2"/>
          <p:cNvSpPr>
            <a:spLocks noGrp="1"/>
          </p:cNvSpPr>
          <p:nvPr>
            <p:ph type="body" idx="1"/>
          </p:nvPr>
        </p:nvSpPr>
        <p:spPr/>
        <p:txBody>
          <a:bodyPr/>
          <a:lstStyle/>
          <a:p>
            <a:pPr defTabSz="914400">
              <a:spcBef>
                <a:spcPct val="0"/>
              </a:spcBef>
            </a:pPr>
            <a:endParaRPr lang="zh-CN" altLang="en-US"/>
          </a:p>
        </p:txBody>
      </p:sp>
      <p:sp>
        <p:nvSpPr>
          <p:cNvPr id="45060"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i="1">
                <a:solidFill>
                  <a:schemeClr val="tx1"/>
                </a:solidFill>
                <a:latin typeface="Arial" panose="020B0604020202020204" pitchFamily="34" charset="0"/>
                <a:ea typeface="宋体" panose="02010600030101010101" pitchFamily="2" charset="-122"/>
              </a:defRPr>
            </a:lvl1pPr>
            <a:lvl2pPr marL="742950" indent="-285750">
              <a:defRPr i="1">
                <a:solidFill>
                  <a:schemeClr val="tx1"/>
                </a:solidFill>
                <a:latin typeface="Arial" panose="020B0604020202020204" pitchFamily="34" charset="0"/>
                <a:ea typeface="宋体" panose="02010600030101010101" pitchFamily="2" charset="-122"/>
              </a:defRPr>
            </a:lvl2pPr>
            <a:lvl3pPr marL="1143000" indent="-228600">
              <a:defRPr i="1">
                <a:solidFill>
                  <a:schemeClr val="tx1"/>
                </a:solidFill>
                <a:latin typeface="Arial" panose="020B0604020202020204" pitchFamily="34" charset="0"/>
                <a:ea typeface="宋体" panose="02010600030101010101" pitchFamily="2" charset="-122"/>
              </a:defRPr>
            </a:lvl3pPr>
            <a:lvl4pPr marL="1600200" indent="-228600">
              <a:defRPr i="1">
                <a:solidFill>
                  <a:schemeClr val="tx1"/>
                </a:solidFill>
                <a:latin typeface="Arial" panose="020B0604020202020204" pitchFamily="34" charset="0"/>
                <a:ea typeface="宋体" panose="02010600030101010101" pitchFamily="2" charset="-122"/>
              </a:defRPr>
            </a:lvl4pPr>
            <a:lvl5pPr marL="2057400" indent="-22860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宋体" panose="02010600030101010101" pitchFamily="2" charset="-122"/>
              </a:defRPr>
            </a:lvl9pPr>
          </a:lstStyle>
          <a:p>
            <a:pPr algn="r" eaLnBrk="1" hangingPunct="1"/>
            <a:fld id="{E2570DDE-49D1-4DA2-A208-CC0D92B14F0C}" type="slidenum">
              <a:rPr lang="zh-CN" altLang="en-US" sz="1200" i="0">
                <a:latin typeface="Calibri" panose="020F0502020204030204" pitchFamily="34" charset="0"/>
              </a:rPr>
              <a:pPr algn="r" eaLnBrk="1" hangingPunct="1"/>
              <a:t>45</a:t>
            </a:fld>
            <a:endParaRPr lang="en-US" altLang="zh-CN" sz="1200" i="0">
              <a:latin typeface="Calibri" panose="020F0502020204030204" pitchFamily="34" charset="0"/>
            </a:endParaRPr>
          </a:p>
        </p:txBody>
      </p:sp>
    </p:spTree>
    <p:extLst>
      <p:ext uri="{BB962C8B-B14F-4D97-AF65-F5344CB8AC3E}">
        <p14:creationId xmlns:p14="http://schemas.microsoft.com/office/powerpoint/2010/main" val="2241957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4E956058-9C40-43CA-BC69-48EC2A77554B}" type="slidenum">
              <a:rPr lang="zh-CN" altLang="en-US" smtClean="0"/>
              <a:pPr>
                <a:defRPr/>
              </a:pPr>
              <a:t>3</a:t>
            </a:fld>
            <a:endParaRPr lang="zh-CN" altLang="en-US"/>
          </a:p>
        </p:txBody>
      </p:sp>
    </p:spTree>
    <p:extLst>
      <p:ext uri="{BB962C8B-B14F-4D97-AF65-F5344CB8AC3E}">
        <p14:creationId xmlns:p14="http://schemas.microsoft.com/office/powerpoint/2010/main" val="3660909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4E956058-9C40-43CA-BC69-48EC2A77554B}" type="slidenum">
              <a:rPr lang="zh-CN" altLang="en-US" smtClean="0"/>
              <a:pPr>
                <a:defRPr/>
              </a:pPr>
              <a:t>11</a:t>
            </a:fld>
            <a:endParaRPr lang="zh-CN" altLang="en-US"/>
          </a:p>
        </p:txBody>
      </p:sp>
    </p:spTree>
    <p:extLst>
      <p:ext uri="{BB962C8B-B14F-4D97-AF65-F5344CB8AC3E}">
        <p14:creationId xmlns:p14="http://schemas.microsoft.com/office/powerpoint/2010/main" val="3795424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4829B5A-BABE-43BF-88D9-1787D6F771B5}" type="slidenum">
              <a:rPr lang="zh-CN" altLang="en-US" smtClean="0">
                <a:solidFill>
                  <a:prstClr val="black"/>
                </a:solidFill>
              </a:rPr>
              <a:pPr>
                <a:defRPr/>
              </a:pPr>
              <a:t>14</a:t>
            </a:fld>
            <a:endParaRPr lang="zh-CN" altLang="en-US">
              <a:solidFill>
                <a:prstClr val="black"/>
              </a:solidFill>
            </a:endParaRPr>
          </a:p>
        </p:txBody>
      </p:sp>
    </p:spTree>
    <p:extLst>
      <p:ext uri="{BB962C8B-B14F-4D97-AF65-F5344CB8AC3E}">
        <p14:creationId xmlns:p14="http://schemas.microsoft.com/office/powerpoint/2010/main" val="4511861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4829B5A-BABE-43BF-88D9-1787D6F771B5}" type="slidenum">
              <a:rPr lang="zh-CN" altLang="en-US" smtClean="0">
                <a:solidFill>
                  <a:prstClr val="black"/>
                </a:solidFill>
              </a:rPr>
              <a:pPr>
                <a:defRPr/>
              </a:pPr>
              <a:t>15</a:t>
            </a:fld>
            <a:endParaRPr lang="zh-CN" altLang="en-US">
              <a:solidFill>
                <a:prstClr val="black"/>
              </a:solidFill>
            </a:endParaRPr>
          </a:p>
        </p:txBody>
      </p:sp>
    </p:spTree>
    <p:extLst>
      <p:ext uri="{BB962C8B-B14F-4D97-AF65-F5344CB8AC3E}">
        <p14:creationId xmlns:p14="http://schemas.microsoft.com/office/powerpoint/2010/main" val="32933130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4829B5A-BABE-43BF-88D9-1787D6F771B5}" type="slidenum">
              <a:rPr lang="zh-CN" altLang="en-US" smtClean="0">
                <a:solidFill>
                  <a:prstClr val="black"/>
                </a:solidFill>
              </a:rPr>
              <a:pPr>
                <a:defRPr/>
              </a:pPr>
              <a:t>16</a:t>
            </a:fld>
            <a:endParaRPr lang="zh-CN" altLang="en-US">
              <a:solidFill>
                <a:prstClr val="black"/>
              </a:solidFill>
            </a:endParaRPr>
          </a:p>
        </p:txBody>
      </p:sp>
    </p:spTree>
    <p:extLst>
      <p:ext uri="{BB962C8B-B14F-4D97-AF65-F5344CB8AC3E}">
        <p14:creationId xmlns:p14="http://schemas.microsoft.com/office/powerpoint/2010/main" val="9401414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4829B5A-BABE-43BF-88D9-1787D6F771B5}" type="slidenum">
              <a:rPr lang="zh-CN" altLang="en-US" smtClean="0">
                <a:solidFill>
                  <a:prstClr val="black"/>
                </a:solidFill>
              </a:rPr>
              <a:pPr>
                <a:defRPr/>
              </a:pPr>
              <a:t>17</a:t>
            </a:fld>
            <a:endParaRPr lang="zh-CN" altLang="en-US">
              <a:solidFill>
                <a:prstClr val="black"/>
              </a:solidFill>
            </a:endParaRPr>
          </a:p>
        </p:txBody>
      </p:sp>
    </p:spTree>
    <p:extLst>
      <p:ext uri="{BB962C8B-B14F-4D97-AF65-F5344CB8AC3E}">
        <p14:creationId xmlns:p14="http://schemas.microsoft.com/office/powerpoint/2010/main" val="13665026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4829B5A-BABE-43BF-88D9-1787D6F771B5}" type="slidenum">
              <a:rPr lang="zh-CN" altLang="en-US" smtClean="0">
                <a:solidFill>
                  <a:prstClr val="black"/>
                </a:solidFill>
              </a:rPr>
              <a:pPr>
                <a:defRPr/>
              </a:pPr>
              <a:t>18</a:t>
            </a:fld>
            <a:endParaRPr lang="zh-CN" altLang="en-US">
              <a:solidFill>
                <a:prstClr val="black"/>
              </a:solidFill>
            </a:endParaRPr>
          </a:p>
        </p:txBody>
      </p:sp>
    </p:spTree>
    <p:extLst>
      <p:ext uri="{BB962C8B-B14F-4D97-AF65-F5344CB8AC3E}">
        <p14:creationId xmlns:p14="http://schemas.microsoft.com/office/powerpoint/2010/main" val="1011432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4829B5A-BABE-43BF-88D9-1787D6F771B5}" type="slidenum">
              <a:rPr lang="zh-CN" altLang="en-US" smtClean="0">
                <a:solidFill>
                  <a:prstClr val="black"/>
                </a:solidFill>
              </a:rPr>
              <a:pPr>
                <a:defRPr/>
              </a:pPr>
              <a:t>19</a:t>
            </a:fld>
            <a:endParaRPr lang="zh-CN" altLang="en-US">
              <a:solidFill>
                <a:prstClr val="black"/>
              </a:solidFill>
            </a:endParaRPr>
          </a:p>
        </p:txBody>
      </p:sp>
    </p:spTree>
    <p:extLst>
      <p:ext uri="{BB962C8B-B14F-4D97-AF65-F5344CB8AC3E}">
        <p14:creationId xmlns:p14="http://schemas.microsoft.com/office/powerpoint/2010/main" val="31242706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2" name="矩形 1"/>
          <p:cNvSpPr/>
          <p:nvPr userDrawn="1"/>
        </p:nvSpPr>
        <p:spPr>
          <a:xfrm>
            <a:off x="1614488" y="0"/>
            <a:ext cx="10795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algn="ctr" defTabSz="913996" eaLnBrk="1" fontAlgn="auto" hangingPunct="1">
              <a:spcBef>
                <a:spcPts val="0"/>
              </a:spcBef>
              <a:spcAft>
                <a:spcPts val="0"/>
              </a:spcAft>
              <a:defRPr/>
            </a:pPr>
            <a:endParaRPr lang="zh-CN" altLang="en-US" sz="1699">
              <a:solidFill>
                <a:prstClr val="white"/>
              </a:solidFill>
            </a:endParaRPr>
          </a:p>
        </p:txBody>
      </p:sp>
    </p:spTree>
    <p:extLst>
      <p:ext uri="{BB962C8B-B14F-4D97-AF65-F5344CB8AC3E}">
        <p14:creationId xmlns:p14="http://schemas.microsoft.com/office/powerpoint/2010/main" val="1923584472"/>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467467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72032128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4673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11201" y="381001"/>
            <a:ext cx="11163300" cy="563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914400" y="1143000"/>
            <a:ext cx="10972800" cy="525780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a:xfrm>
            <a:off x="4572000" y="6508751"/>
            <a:ext cx="2844800" cy="307975"/>
          </a:xfrm>
          <a:prstGeom prst="rect">
            <a:avLst/>
          </a:prstGeom>
        </p:spPr>
        <p:txBody>
          <a:bodyPr/>
          <a:lstStyle>
            <a:lvl1pPr>
              <a:defRPr/>
            </a:lvl1pPr>
          </a:lstStyle>
          <a:p>
            <a:fld id="{CA05890C-4DF8-42B5-B27E-093CA575FE33}" type="slidenum">
              <a:rPr lang="zh-CN" altLang="en-US"/>
              <a:pPr/>
              <a:t>‹#›</a:t>
            </a:fld>
            <a:endParaRPr lang="en-US" altLang="zh-CN"/>
          </a:p>
        </p:txBody>
      </p:sp>
      <p:sp>
        <p:nvSpPr>
          <p:cNvPr id="5" name="日期占位符 4"/>
          <p:cNvSpPr>
            <a:spLocks noGrp="1"/>
          </p:cNvSpPr>
          <p:nvPr>
            <p:ph type="dt" sz="half" idx="11"/>
          </p:nvPr>
        </p:nvSpPr>
        <p:spPr>
          <a:xfrm>
            <a:off x="8534400" y="1588"/>
            <a:ext cx="3556000" cy="227012"/>
          </a:xfrm>
          <a:prstGeom prst="rect">
            <a:avLst/>
          </a:prstGeom>
        </p:spPr>
        <p:txBody>
          <a:bodyPr/>
          <a:lstStyle>
            <a:lvl1pPr>
              <a:defRPr/>
            </a:lvl1pPr>
          </a:lstStyle>
          <a:p>
            <a:fld id="{0D94AF23-EF66-4842-BAD1-90A6AE11308B}" type="datetime1">
              <a:rPr lang="zh-CN" altLang="en-US"/>
              <a:pPr/>
              <a:t>2016/1/18 Monday</a:t>
            </a:fld>
            <a:r>
              <a:rPr lang="zh-CN" altLang="en-US"/>
              <a:t>安徽省立医院</a:t>
            </a:r>
          </a:p>
        </p:txBody>
      </p:sp>
      <p:sp>
        <p:nvSpPr>
          <p:cNvPr id="6" name="页脚占位符 5"/>
          <p:cNvSpPr>
            <a:spLocks noGrp="1"/>
          </p:cNvSpPr>
          <p:nvPr>
            <p:ph type="ftr" sz="quarter" idx="12"/>
          </p:nvPr>
        </p:nvSpPr>
        <p:spPr>
          <a:xfrm>
            <a:off x="8128000" y="6559550"/>
            <a:ext cx="3860800" cy="298450"/>
          </a:xfrm>
          <a:prstGeom prst="rect">
            <a:avLst/>
          </a:prstGeom>
        </p:spPr>
        <p:txBody>
          <a:bodyPr/>
          <a:lstStyle>
            <a:lvl1pPr>
              <a:defRPr/>
            </a:lvl1pPr>
          </a:lstStyle>
          <a:p>
            <a:endParaRPr lang="en-US" altLang="zh-CN"/>
          </a:p>
        </p:txBody>
      </p:sp>
    </p:spTree>
    <p:extLst>
      <p:ext uri="{BB962C8B-B14F-4D97-AF65-F5344CB8AC3E}">
        <p14:creationId xmlns:p14="http://schemas.microsoft.com/office/powerpoint/2010/main" val="11740965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rgbClr val="F2F2F2"/>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978" r:id="rId1"/>
    <p:sldLayoutId id="2147483979" r:id="rId2"/>
    <p:sldLayoutId id="2147483983" r:id="rId3"/>
    <p:sldLayoutId id="2147483984" r:id="rId4"/>
    <p:sldLayoutId id="2147483985" r:id="rId5"/>
  </p:sldLayoutIdLst>
  <p:transition spd="slow"/>
  <p:timing>
    <p:tnLst>
      <p:par>
        <p:cTn id="1" dur="indefinite" restart="never" nodeType="tmRoot"/>
      </p:par>
    </p:tnLst>
  </p:timing>
  <p:txStyles>
    <p:titleStyle>
      <a:lvl1pPr algn="ctr" defTabSz="912813" rtl="0" eaLnBrk="0" fontAlgn="base" hangingPunct="0">
        <a:spcBef>
          <a:spcPct val="0"/>
        </a:spcBef>
        <a:spcAft>
          <a:spcPct val="0"/>
        </a:spcAft>
        <a:defRPr sz="4300" kern="1200">
          <a:solidFill>
            <a:schemeClr val="tx1"/>
          </a:solidFill>
          <a:latin typeface="+mj-lt"/>
          <a:ea typeface="+mj-ea"/>
          <a:cs typeface="+mj-cs"/>
        </a:defRPr>
      </a:lvl1pPr>
      <a:lvl2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2pPr>
      <a:lvl3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3pPr>
      <a:lvl4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4pPr>
      <a:lvl5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5pPr>
      <a:lvl6pPr marL="4572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6pPr>
      <a:lvl7pPr marL="9144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7pPr>
      <a:lvl8pPr marL="13716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8pPr>
      <a:lvl9pPr marL="18288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9pPr>
    </p:titleStyle>
    <p:bodyStyle>
      <a:lvl1pPr marL="341313" indent="-341313" algn="l" defTabSz="912813" rtl="0" eaLnBrk="0" fontAlgn="base" hangingPunct="0">
        <a:spcBef>
          <a:spcPct val="20000"/>
        </a:spcBef>
        <a:spcAft>
          <a:spcPct val="0"/>
        </a:spcAft>
        <a:buFont typeface="Arial" panose="020B0604020202020204" pitchFamily="34" charset="0"/>
        <a:buChar char="•"/>
        <a:defRPr sz="3100" kern="1200">
          <a:solidFill>
            <a:schemeClr val="tx1"/>
          </a:solidFill>
          <a:latin typeface="+mn-lt"/>
          <a:ea typeface="+mn-ea"/>
          <a:cs typeface="+mn-cs"/>
        </a:defRPr>
      </a:lvl1pPr>
      <a:lvl2pPr marL="741363" indent="-284163" algn="l" defTabSz="912813"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2pPr>
      <a:lvl3pPr marL="1141413" indent="-227013" algn="l" defTabSz="912813"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3pPr>
      <a:lvl4pPr marL="1598613" indent="-227013" algn="l" defTabSz="912813" rtl="0" eaLnBrk="0" fontAlgn="base" hangingPunct="0">
        <a:spcBef>
          <a:spcPct val="20000"/>
        </a:spcBef>
        <a:spcAft>
          <a:spcPct val="0"/>
        </a:spcAft>
        <a:buFont typeface="Arial" panose="020B0604020202020204" pitchFamily="34" charset="0"/>
        <a:buChar char="–"/>
        <a:defRPr sz="1900" kern="1200">
          <a:solidFill>
            <a:schemeClr val="tx1"/>
          </a:solidFill>
          <a:latin typeface="+mn-lt"/>
          <a:ea typeface="+mn-ea"/>
          <a:cs typeface="+mn-cs"/>
        </a:defRPr>
      </a:lvl4pPr>
      <a:lvl5pPr marL="2055813" indent="-227013" algn="l" defTabSz="912813" rtl="0" eaLnBrk="0" fontAlgn="base" hangingPunct="0">
        <a:spcBef>
          <a:spcPct val="20000"/>
        </a:spcBef>
        <a:spcAft>
          <a:spcPct val="0"/>
        </a:spcAft>
        <a:buFont typeface="Arial" panose="020B0604020202020204" pitchFamily="34" charset="0"/>
        <a:buChar char="»"/>
        <a:defRPr sz="1900" kern="1200">
          <a:solidFill>
            <a:schemeClr val="tx1"/>
          </a:solidFill>
          <a:latin typeface="+mn-lt"/>
          <a:ea typeface="+mn-ea"/>
          <a:cs typeface="+mn-cs"/>
        </a:defRPr>
      </a:lvl5pPr>
      <a:lvl6pPr marL="2513490"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488"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485"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484"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zh-CN"/>
      </a:defPPr>
      <a:lvl1pPr marL="0" algn="l" defTabSz="913996" rtl="0" eaLnBrk="1" latinLnBrk="0" hangingPunct="1">
        <a:defRPr sz="1699" kern="1200">
          <a:solidFill>
            <a:schemeClr val="tx1"/>
          </a:solidFill>
          <a:latin typeface="+mn-lt"/>
          <a:ea typeface="+mn-ea"/>
          <a:cs typeface="+mn-cs"/>
        </a:defRPr>
      </a:lvl1pPr>
      <a:lvl2pPr marL="456999" algn="l" defTabSz="913996" rtl="0" eaLnBrk="1" latinLnBrk="0" hangingPunct="1">
        <a:defRPr sz="1699" kern="1200">
          <a:solidFill>
            <a:schemeClr val="tx1"/>
          </a:solidFill>
          <a:latin typeface="+mn-lt"/>
          <a:ea typeface="+mn-ea"/>
          <a:cs typeface="+mn-cs"/>
        </a:defRPr>
      </a:lvl2pPr>
      <a:lvl3pPr marL="913996" algn="l" defTabSz="913996" rtl="0" eaLnBrk="1" latinLnBrk="0" hangingPunct="1">
        <a:defRPr sz="1699" kern="1200">
          <a:solidFill>
            <a:schemeClr val="tx1"/>
          </a:solidFill>
          <a:latin typeface="+mn-lt"/>
          <a:ea typeface="+mn-ea"/>
          <a:cs typeface="+mn-cs"/>
        </a:defRPr>
      </a:lvl3pPr>
      <a:lvl4pPr marL="1370995" algn="l" defTabSz="913996" rtl="0" eaLnBrk="1" latinLnBrk="0" hangingPunct="1">
        <a:defRPr sz="1699" kern="1200">
          <a:solidFill>
            <a:schemeClr val="tx1"/>
          </a:solidFill>
          <a:latin typeface="+mn-lt"/>
          <a:ea typeface="+mn-ea"/>
          <a:cs typeface="+mn-cs"/>
        </a:defRPr>
      </a:lvl4pPr>
      <a:lvl5pPr marL="1827992" algn="l" defTabSz="913996" rtl="0" eaLnBrk="1" latinLnBrk="0" hangingPunct="1">
        <a:defRPr sz="1699" kern="1200">
          <a:solidFill>
            <a:schemeClr val="tx1"/>
          </a:solidFill>
          <a:latin typeface="+mn-lt"/>
          <a:ea typeface="+mn-ea"/>
          <a:cs typeface="+mn-cs"/>
        </a:defRPr>
      </a:lvl5pPr>
      <a:lvl6pPr marL="2284990" algn="l" defTabSz="913996" rtl="0" eaLnBrk="1" latinLnBrk="0" hangingPunct="1">
        <a:defRPr sz="1699" kern="1200">
          <a:solidFill>
            <a:schemeClr val="tx1"/>
          </a:solidFill>
          <a:latin typeface="+mn-lt"/>
          <a:ea typeface="+mn-ea"/>
          <a:cs typeface="+mn-cs"/>
        </a:defRPr>
      </a:lvl6pPr>
      <a:lvl7pPr marL="2741988" algn="l" defTabSz="913996" rtl="0" eaLnBrk="1" latinLnBrk="0" hangingPunct="1">
        <a:defRPr sz="1699" kern="1200">
          <a:solidFill>
            <a:schemeClr val="tx1"/>
          </a:solidFill>
          <a:latin typeface="+mn-lt"/>
          <a:ea typeface="+mn-ea"/>
          <a:cs typeface="+mn-cs"/>
        </a:defRPr>
      </a:lvl7pPr>
      <a:lvl8pPr marL="3198987" algn="l" defTabSz="913996" rtl="0" eaLnBrk="1" latinLnBrk="0" hangingPunct="1">
        <a:defRPr sz="1699" kern="1200">
          <a:solidFill>
            <a:schemeClr val="tx1"/>
          </a:solidFill>
          <a:latin typeface="+mn-lt"/>
          <a:ea typeface="+mn-ea"/>
          <a:cs typeface="+mn-cs"/>
        </a:defRPr>
      </a:lvl8pPr>
      <a:lvl9pPr marL="3655984" algn="l" defTabSz="913996" rtl="0" eaLnBrk="1" latinLnBrk="0" hangingPunct="1">
        <a:defRPr sz="16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18" Type="http://schemas.openxmlformats.org/officeDocument/2006/relationships/image" Target="../media/image52.png"/><Relationship Id="rId3" Type="http://schemas.openxmlformats.org/officeDocument/2006/relationships/image" Target="../media/image37.png"/><Relationship Id="rId21" Type="http://schemas.openxmlformats.org/officeDocument/2006/relationships/image" Target="../media/image55.png"/><Relationship Id="rId7" Type="http://schemas.openxmlformats.org/officeDocument/2006/relationships/image" Target="../media/image41.png"/><Relationship Id="rId12" Type="http://schemas.openxmlformats.org/officeDocument/2006/relationships/image" Target="../media/image46.png"/><Relationship Id="rId17" Type="http://schemas.openxmlformats.org/officeDocument/2006/relationships/image" Target="../media/image51.png"/><Relationship Id="rId25" Type="http://schemas.openxmlformats.org/officeDocument/2006/relationships/image" Target="../media/image59.png"/><Relationship Id="rId2" Type="http://schemas.openxmlformats.org/officeDocument/2006/relationships/notesSlide" Target="../notesSlides/notesSlide15.xml"/><Relationship Id="rId16" Type="http://schemas.openxmlformats.org/officeDocument/2006/relationships/image" Target="../media/image50.png"/><Relationship Id="rId20" Type="http://schemas.openxmlformats.org/officeDocument/2006/relationships/image" Target="../media/image54.png"/><Relationship Id="rId1" Type="http://schemas.openxmlformats.org/officeDocument/2006/relationships/slideLayout" Target="../slideLayouts/slideLayout3.xml"/><Relationship Id="rId6" Type="http://schemas.openxmlformats.org/officeDocument/2006/relationships/image" Target="../media/image40.png"/><Relationship Id="rId11" Type="http://schemas.openxmlformats.org/officeDocument/2006/relationships/image" Target="../media/image45.png"/><Relationship Id="rId24" Type="http://schemas.openxmlformats.org/officeDocument/2006/relationships/image" Target="../media/image58.png"/><Relationship Id="rId5" Type="http://schemas.openxmlformats.org/officeDocument/2006/relationships/image" Target="../media/image39.png"/><Relationship Id="rId15" Type="http://schemas.openxmlformats.org/officeDocument/2006/relationships/image" Target="../media/image49.png"/><Relationship Id="rId23" Type="http://schemas.openxmlformats.org/officeDocument/2006/relationships/image" Target="../media/image57.png"/><Relationship Id="rId10" Type="http://schemas.openxmlformats.org/officeDocument/2006/relationships/image" Target="../media/image44.png"/><Relationship Id="rId19" Type="http://schemas.openxmlformats.org/officeDocument/2006/relationships/image" Target="../media/image53.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 Id="rId22" Type="http://schemas.openxmlformats.org/officeDocument/2006/relationships/image" Target="../media/image5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6"/>
          <p:cNvSpPr>
            <a:spLocks noChangeArrowheads="1"/>
          </p:cNvSpPr>
          <p:nvPr/>
        </p:nvSpPr>
        <p:spPr bwMode="auto">
          <a:xfrm>
            <a:off x="0" y="1766888"/>
            <a:ext cx="1296988" cy="1157287"/>
          </a:xfrm>
          <a:prstGeom prst="rect">
            <a:avLst/>
          </a:prstGeom>
          <a:solidFill>
            <a:schemeClr val="accent6">
              <a:lumMod val="60000"/>
              <a:lumOff val="4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75" name="矩形 7"/>
          <p:cNvSpPr>
            <a:spLocks noChangeArrowheads="1"/>
          </p:cNvSpPr>
          <p:nvPr/>
        </p:nvSpPr>
        <p:spPr bwMode="auto">
          <a:xfrm>
            <a:off x="11023600" y="1766888"/>
            <a:ext cx="1168400" cy="1157287"/>
          </a:xfrm>
          <a:prstGeom prst="rect">
            <a:avLst/>
          </a:prstGeom>
          <a:solidFill>
            <a:schemeClr val="accent6">
              <a:lumMod val="60000"/>
              <a:lumOff val="4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76" name="文本框 13"/>
          <p:cNvSpPr>
            <a:spLocks noChangeArrowheads="1"/>
          </p:cNvSpPr>
          <p:nvPr/>
        </p:nvSpPr>
        <p:spPr bwMode="auto">
          <a:xfrm>
            <a:off x="1628774" y="1687788"/>
            <a:ext cx="89566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6000" b="1"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脑出血术后护理查房</a:t>
            </a:r>
          </a:p>
        </p:txBody>
      </p:sp>
      <p:sp>
        <p:nvSpPr>
          <p:cNvPr id="3078" name="矩形 26"/>
          <p:cNvSpPr>
            <a:spLocks noChangeArrowheads="1"/>
          </p:cNvSpPr>
          <p:nvPr/>
        </p:nvSpPr>
        <p:spPr bwMode="auto">
          <a:xfrm>
            <a:off x="1628775" y="5699125"/>
            <a:ext cx="530225" cy="1158875"/>
          </a:xfrm>
          <a:prstGeom prst="rect">
            <a:avLst/>
          </a:prstGeom>
          <a:solidFill>
            <a:schemeClr val="accent2">
              <a:lumMod val="60000"/>
              <a:lumOff val="4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79" name="矩形 27"/>
          <p:cNvSpPr>
            <a:spLocks noChangeArrowheads="1"/>
          </p:cNvSpPr>
          <p:nvPr/>
        </p:nvSpPr>
        <p:spPr bwMode="auto">
          <a:xfrm>
            <a:off x="2325688" y="6118225"/>
            <a:ext cx="447675" cy="739775"/>
          </a:xfrm>
          <a:prstGeom prst="rect">
            <a:avLst/>
          </a:prstGeom>
          <a:solidFill>
            <a:schemeClr val="accent3">
              <a:lumMod val="5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0" name="矩形 28"/>
          <p:cNvSpPr>
            <a:spLocks noChangeArrowheads="1"/>
          </p:cNvSpPr>
          <p:nvPr/>
        </p:nvSpPr>
        <p:spPr bwMode="auto">
          <a:xfrm>
            <a:off x="2941638" y="5851525"/>
            <a:ext cx="530225" cy="1006475"/>
          </a:xfrm>
          <a:prstGeom prst="rect">
            <a:avLst/>
          </a:prstGeom>
          <a:solidFill>
            <a:schemeClr val="accent1">
              <a:lumMod val="60000"/>
              <a:lumOff val="4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1" name="等腰三角形 46"/>
          <p:cNvSpPr>
            <a:spLocks noChangeArrowheads="1"/>
          </p:cNvSpPr>
          <p:nvPr/>
        </p:nvSpPr>
        <p:spPr bwMode="auto">
          <a:xfrm>
            <a:off x="3640138" y="5645150"/>
            <a:ext cx="950912" cy="1212850"/>
          </a:xfrm>
          <a:prstGeom prst="triangle">
            <a:avLst>
              <a:gd name="adj" fmla="val 50000"/>
            </a:avLst>
          </a:prstGeom>
          <a:solidFill>
            <a:schemeClr val="accent3">
              <a:lumMod val="5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2" name="等腰三角形 47"/>
          <p:cNvSpPr>
            <a:spLocks noChangeArrowheads="1"/>
          </p:cNvSpPr>
          <p:nvPr/>
        </p:nvSpPr>
        <p:spPr bwMode="auto">
          <a:xfrm>
            <a:off x="4759325" y="6118225"/>
            <a:ext cx="739775" cy="739775"/>
          </a:xfrm>
          <a:prstGeom prst="triangle">
            <a:avLst>
              <a:gd name="adj" fmla="val 50000"/>
            </a:avLst>
          </a:prstGeom>
          <a:solidFill>
            <a:schemeClr val="accent1">
              <a:lumMod val="60000"/>
              <a:lumOff val="4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3" name="等腰三角形 48"/>
          <p:cNvSpPr>
            <a:spLocks noChangeArrowheads="1"/>
          </p:cNvSpPr>
          <p:nvPr/>
        </p:nvSpPr>
        <p:spPr bwMode="auto">
          <a:xfrm>
            <a:off x="5702300" y="5645150"/>
            <a:ext cx="746125" cy="1212850"/>
          </a:xfrm>
          <a:prstGeom prst="triangle">
            <a:avLst>
              <a:gd name="adj" fmla="val 50000"/>
            </a:avLst>
          </a:prstGeom>
          <a:solidFill>
            <a:srgbClr val="FBCE4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84" name="矩形 49"/>
          <p:cNvSpPr>
            <a:spLocks noChangeArrowheads="1"/>
          </p:cNvSpPr>
          <p:nvPr/>
        </p:nvSpPr>
        <p:spPr bwMode="auto">
          <a:xfrm>
            <a:off x="6750050" y="5699125"/>
            <a:ext cx="528638" cy="1158875"/>
          </a:xfrm>
          <a:prstGeom prst="rect">
            <a:avLst/>
          </a:prstGeom>
          <a:solidFill>
            <a:schemeClr val="accent2">
              <a:lumMod val="60000"/>
              <a:lumOff val="4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5" name="矩形 50"/>
          <p:cNvSpPr>
            <a:spLocks noChangeArrowheads="1"/>
          </p:cNvSpPr>
          <p:nvPr/>
        </p:nvSpPr>
        <p:spPr bwMode="auto">
          <a:xfrm>
            <a:off x="7445375" y="6118225"/>
            <a:ext cx="447675" cy="739775"/>
          </a:xfrm>
          <a:prstGeom prst="rect">
            <a:avLst/>
          </a:prstGeom>
          <a:solidFill>
            <a:srgbClr val="F4A03B"/>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86" name="矩形 51"/>
          <p:cNvSpPr>
            <a:spLocks noChangeArrowheads="1"/>
          </p:cNvSpPr>
          <p:nvPr/>
        </p:nvSpPr>
        <p:spPr bwMode="auto">
          <a:xfrm>
            <a:off x="8061325" y="5851525"/>
            <a:ext cx="530225" cy="1006475"/>
          </a:xfrm>
          <a:prstGeom prst="rect">
            <a:avLst/>
          </a:prstGeom>
          <a:solidFill>
            <a:schemeClr val="accent1">
              <a:lumMod val="60000"/>
              <a:lumOff val="4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7" name="等腰三角形 52"/>
          <p:cNvSpPr>
            <a:spLocks noChangeArrowheads="1"/>
          </p:cNvSpPr>
          <p:nvPr/>
        </p:nvSpPr>
        <p:spPr bwMode="auto">
          <a:xfrm>
            <a:off x="8759825" y="5645150"/>
            <a:ext cx="950913" cy="1212850"/>
          </a:xfrm>
          <a:prstGeom prst="triangle">
            <a:avLst>
              <a:gd name="adj" fmla="val 50000"/>
            </a:avLst>
          </a:prstGeom>
          <a:solidFill>
            <a:schemeClr val="accent3">
              <a:lumMod val="5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8" name="等腰三角形 53"/>
          <p:cNvSpPr>
            <a:spLocks noChangeArrowheads="1"/>
          </p:cNvSpPr>
          <p:nvPr/>
        </p:nvSpPr>
        <p:spPr bwMode="auto">
          <a:xfrm>
            <a:off x="9879013" y="6118225"/>
            <a:ext cx="741362" cy="739775"/>
          </a:xfrm>
          <a:prstGeom prst="triangle">
            <a:avLst>
              <a:gd name="adj" fmla="val 50000"/>
            </a:avLst>
          </a:prstGeom>
          <a:solidFill>
            <a:schemeClr val="accent1">
              <a:lumMod val="60000"/>
              <a:lumOff val="4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9" name="等腰三角形 54"/>
          <p:cNvSpPr>
            <a:spLocks noChangeArrowheads="1"/>
          </p:cNvSpPr>
          <p:nvPr/>
        </p:nvSpPr>
        <p:spPr bwMode="auto">
          <a:xfrm>
            <a:off x="10821988" y="5645150"/>
            <a:ext cx="746125" cy="1212850"/>
          </a:xfrm>
          <a:prstGeom prst="triangle">
            <a:avLst>
              <a:gd name="adj" fmla="val 50000"/>
            </a:avLst>
          </a:prstGeom>
          <a:solidFill>
            <a:schemeClr val="accent2">
              <a:lumMod val="60000"/>
              <a:lumOff val="4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90" name="等腰三角形 55"/>
          <p:cNvSpPr>
            <a:spLocks noChangeArrowheads="1"/>
          </p:cNvSpPr>
          <p:nvPr/>
        </p:nvSpPr>
        <p:spPr bwMode="auto">
          <a:xfrm>
            <a:off x="650875" y="5645150"/>
            <a:ext cx="746125" cy="1212850"/>
          </a:xfrm>
          <a:prstGeom prst="triangle">
            <a:avLst>
              <a:gd name="adj" fmla="val 50000"/>
            </a:avLst>
          </a:prstGeom>
          <a:solidFill>
            <a:srgbClr val="FBCE4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 name="文本框 14"/>
          <p:cNvSpPr>
            <a:spLocks noChangeArrowheads="1"/>
          </p:cNvSpPr>
          <p:nvPr/>
        </p:nvSpPr>
        <p:spPr bwMode="auto">
          <a:xfrm>
            <a:off x="4309136" y="3833757"/>
            <a:ext cx="3595952" cy="581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sz="2400" b="1" dirty="0" smtClean="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主讲人：</a:t>
            </a:r>
            <a:r>
              <a:rPr lang="en-US" altLang="zh-CN" sz="2400" b="1" dirty="0" smtClean="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XXX</a:t>
            </a:r>
            <a:endParaRPr lang="zh-CN" altLang="en-US" sz="2400" b="1"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 fill="hold"/>
                                        <p:tgtEl>
                                          <p:spTgt spid="3074"/>
                                        </p:tgtEl>
                                        <p:attrNameLst>
                                          <p:attrName>ppt_w</p:attrName>
                                        </p:attrNameLst>
                                      </p:cBhvr>
                                      <p:tavLst>
                                        <p:tav tm="0">
                                          <p:val>
                                            <p:fltVal val="0"/>
                                          </p:val>
                                        </p:tav>
                                        <p:tav tm="100000">
                                          <p:val>
                                            <p:strVal val="#ppt_w"/>
                                          </p:val>
                                        </p:tav>
                                      </p:tavLst>
                                    </p:anim>
                                    <p:anim calcmode="lin" valueType="num">
                                      <p:cBhvr>
                                        <p:cTn id="8" dur="100" fill="hold"/>
                                        <p:tgtEl>
                                          <p:spTgt spid="3074"/>
                                        </p:tgtEl>
                                        <p:attrNameLst>
                                          <p:attrName>ppt_h</p:attrName>
                                        </p:attrNameLst>
                                      </p:cBhvr>
                                      <p:tavLst>
                                        <p:tav tm="0">
                                          <p:val>
                                            <p:fltVal val="0"/>
                                          </p:val>
                                        </p:tav>
                                        <p:tav tm="100000">
                                          <p:val>
                                            <p:strVal val="#ppt_h"/>
                                          </p:val>
                                        </p:tav>
                                      </p:tavLst>
                                    </p:anim>
                                    <p:animEffect transition="in" filter="fade">
                                      <p:cBhvr>
                                        <p:cTn id="9" dur="100"/>
                                        <p:tgtEl>
                                          <p:spTgt spid="307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075"/>
                                        </p:tgtEl>
                                        <p:attrNameLst>
                                          <p:attrName>style.visibility</p:attrName>
                                        </p:attrNameLst>
                                      </p:cBhvr>
                                      <p:to>
                                        <p:strVal val="visible"/>
                                      </p:to>
                                    </p:set>
                                    <p:anim calcmode="lin" valueType="num">
                                      <p:cBhvr>
                                        <p:cTn id="12" dur="100" fill="hold"/>
                                        <p:tgtEl>
                                          <p:spTgt spid="3075"/>
                                        </p:tgtEl>
                                        <p:attrNameLst>
                                          <p:attrName>ppt_w</p:attrName>
                                        </p:attrNameLst>
                                      </p:cBhvr>
                                      <p:tavLst>
                                        <p:tav tm="0">
                                          <p:val>
                                            <p:fltVal val="0"/>
                                          </p:val>
                                        </p:tav>
                                        <p:tav tm="100000">
                                          <p:val>
                                            <p:strVal val="#ppt_w"/>
                                          </p:val>
                                        </p:tav>
                                      </p:tavLst>
                                    </p:anim>
                                    <p:anim calcmode="lin" valueType="num">
                                      <p:cBhvr>
                                        <p:cTn id="13" dur="100" fill="hold"/>
                                        <p:tgtEl>
                                          <p:spTgt spid="3075"/>
                                        </p:tgtEl>
                                        <p:attrNameLst>
                                          <p:attrName>ppt_h</p:attrName>
                                        </p:attrNameLst>
                                      </p:cBhvr>
                                      <p:tavLst>
                                        <p:tav tm="0">
                                          <p:val>
                                            <p:fltVal val="0"/>
                                          </p:val>
                                        </p:tav>
                                        <p:tav tm="100000">
                                          <p:val>
                                            <p:strVal val="#ppt_h"/>
                                          </p:val>
                                        </p:tav>
                                      </p:tavLst>
                                    </p:anim>
                                    <p:animEffect transition="in" filter="fade">
                                      <p:cBhvr>
                                        <p:cTn id="14" dur="100"/>
                                        <p:tgtEl>
                                          <p:spTgt spid="307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78"/>
                                        </p:tgtEl>
                                        <p:attrNameLst>
                                          <p:attrName>style.visibility</p:attrName>
                                        </p:attrNameLst>
                                      </p:cBhvr>
                                      <p:to>
                                        <p:strVal val="visible"/>
                                      </p:to>
                                    </p:set>
                                    <p:anim calcmode="lin" valueType="num">
                                      <p:cBhvr>
                                        <p:cTn id="17" dur="100" fill="hold"/>
                                        <p:tgtEl>
                                          <p:spTgt spid="3078"/>
                                        </p:tgtEl>
                                        <p:attrNameLst>
                                          <p:attrName>ppt_w</p:attrName>
                                        </p:attrNameLst>
                                      </p:cBhvr>
                                      <p:tavLst>
                                        <p:tav tm="0">
                                          <p:val>
                                            <p:fltVal val="0"/>
                                          </p:val>
                                        </p:tav>
                                        <p:tav tm="100000">
                                          <p:val>
                                            <p:strVal val="#ppt_w"/>
                                          </p:val>
                                        </p:tav>
                                      </p:tavLst>
                                    </p:anim>
                                    <p:anim calcmode="lin" valueType="num">
                                      <p:cBhvr>
                                        <p:cTn id="18" dur="100" fill="hold"/>
                                        <p:tgtEl>
                                          <p:spTgt spid="3078"/>
                                        </p:tgtEl>
                                        <p:attrNameLst>
                                          <p:attrName>ppt_h</p:attrName>
                                        </p:attrNameLst>
                                      </p:cBhvr>
                                      <p:tavLst>
                                        <p:tav tm="0">
                                          <p:val>
                                            <p:fltVal val="0"/>
                                          </p:val>
                                        </p:tav>
                                        <p:tav tm="100000">
                                          <p:val>
                                            <p:strVal val="#ppt_h"/>
                                          </p:val>
                                        </p:tav>
                                      </p:tavLst>
                                    </p:anim>
                                    <p:animEffect transition="in" filter="fade">
                                      <p:cBhvr>
                                        <p:cTn id="19" dur="100"/>
                                        <p:tgtEl>
                                          <p:spTgt spid="307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080"/>
                                        </p:tgtEl>
                                        <p:attrNameLst>
                                          <p:attrName>style.visibility</p:attrName>
                                        </p:attrNameLst>
                                      </p:cBhvr>
                                      <p:to>
                                        <p:strVal val="visible"/>
                                      </p:to>
                                    </p:set>
                                    <p:anim calcmode="lin" valueType="num">
                                      <p:cBhvr>
                                        <p:cTn id="22" dur="100" fill="hold"/>
                                        <p:tgtEl>
                                          <p:spTgt spid="3080"/>
                                        </p:tgtEl>
                                        <p:attrNameLst>
                                          <p:attrName>ppt_w</p:attrName>
                                        </p:attrNameLst>
                                      </p:cBhvr>
                                      <p:tavLst>
                                        <p:tav tm="0">
                                          <p:val>
                                            <p:fltVal val="0"/>
                                          </p:val>
                                        </p:tav>
                                        <p:tav tm="100000">
                                          <p:val>
                                            <p:strVal val="#ppt_w"/>
                                          </p:val>
                                        </p:tav>
                                      </p:tavLst>
                                    </p:anim>
                                    <p:anim calcmode="lin" valueType="num">
                                      <p:cBhvr>
                                        <p:cTn id="23" dur="100" fill="hold"/>
                                        <p:tgtEl>
                                          <p:spTgt spid="3080"/>
                                        </p:tgtEl>
                                        <p:attrNameLst>
                                          <p:attrName>ppt_h</p:attrName>
                                        </p:attrNameLst>
                                      </p:cBhvr>
                                      <p:tavLst>
                                        <p:tav tm="0">
                                          <p:val>
                                            <p:fltVal val="0"/>
                                          </p:val>
                                        </p:tav>
                                        <p:tav tm="100000">
                                          <p:val>
                                            <p:strVal val="#ppt_h"/>
                                          </p:val>
                                        </p:tav>
                                      </p:tavLst>
                                    </p:anim>
                                    <p:animEffect transition="in" filter="fade">
                                      <p:cBhvr>
                                        <p:cTn id="24" dur="100"/>
                                        <p:tgtEl>
                                          <p:spTgt spid="3080"/>
                                        </p:tgtEl>
                                      </p:cBhvr>
                                    </p:animEffect>
                                  </p:childTnLst>
                                </p:cTn>
                              </p:par>
                            </p:childTnLst>
                          </p:cTn>
                        </p:par>
                        <p:par>
                          <p:cTn id="25" fill="hold" nodeType="afterGroup">
                            <p:stCondLst>
                              <p:cond delay="100"/>
                            </p:stCondLst>
                            <p:childTnLst>
                              <p:par>
                                <p:cTn id="26" presetID="53" presetClass="entr" presetSubtype="16" fill="hold" grpId="0" nodeType="afterEffect">
                                  <p:stCondLst>
                                    <p:cond delay="0"/>
                                  </p:stCondLst>
                                  <p:childTnLst>
                                    <p:set>
                                      <p:cBhvr>
                                        <p:cTn id="27" dur="1" fill="hold">
                                          <p:stCondLst>
                                            <p:cond delay="0"/>
                                          </p:stCondLst>
                                        </p:cTn>
                                        <p:tgtEl>
                                          <p:spTgt spid="3079"/>
                                        </p:tgtEl>
                                        <p:attrNameLst>
                                          <p:attrName>style.visibility</p:attrName>
                                        </p:attrNameLst>
                                      </p:cBhvr>
                                      <p:to>
                                        <p:strVal val="visible"/>
                                      </p:to>
                                    </p:set>
                                    <p:anim calcmode="lin" valueType="num">
                                      <p:cBhvr>
                                        <p:cTn id="28" dur="100" fill="hold"/>
                                        <p:tgtEl>
                                          <p:spTgt spid="3079"/>
                                        </p:tgtEl>
                                        <p:attrNameLst>
                                          <p:attrName>ppt_w</p:attrName>
                                        </p:attrNameLst>
                                      </p:cBhvr>
                                      <p:tavLst>
                                        <p:tav tm="0">
                                          <p:val>
                                            <p:fltVal val="0"/>
                                          </p:val>
                                        </p:tav>
                                        <p:tav tm="100000">
                                          <p:val>
                                            <p:strVal val="#ppt_w"/>
                                          </p:val>
                                        </p:tav>
                                      </p:tavLst>
                                    </p:anim>
                                    <p:anim calcmode="lin" valueType="num">
                                      <p:cBhvr>
                                        <p:cTn id="29" dur="100" fill="hold"/>
                                        <p:tgtEl>
                                          <p:spTgt spid="3079"/>
                                        </p:tgtEl>
                                        <p:attrNameLst>
                                          <p:attrName>ppt_h</p:attrName>
                                        </p:attrNameLst>
                                      </p:cBhvr>
                                      <p:tavLst>
                                        <p:tav tm="0">
                                          <p:val>
                                            <p:fltVal val="0"/>
                                          </p:val>
                                        </p:tav>
                                        <p:tav tm="100000">
                                          <p:val>
                                            <p:strVal val="#ppt_h"/>
                                          </p:val>
                                        </p:tav>
                                      </p:tavLst>
                                    </p:anim>
                                    <p:animEffect transition="in" filter="fade">
                                      <p:cBhvr>
                                        <p:cTn id="30" dur="100"/>
                                        <p:tgtEl>
                                          <p:spTgt spid="3079"/>
                                        </p:tgtEl>
                                      </p:cBhvr>
                                    </p:animEffect>
                                  </p:childTnLst>
                                </p:cTn>
                              </p:par>
                            </p:childTnLst>
                          </p:cTn>
                        </p:par>
                        <p:par>
                          <p:cTn id="31" fill="hold" nodeType="afterGroup">
                            <p:stCondLst>
                              <p:cond delay="200"/>
                            </p:stCondLst>
                            <p:childTnLst>
                              <p:par>
                                <p:cTn id="32" presetID="53" presetClass="entr" presetSubtype="16" fill="hold" grpId="0" nodeType="afterEffect">
                                  <p:stCondLst>
                                    <p:cond delay="0"/>
                                  </p:stCondLst>
                                  <p:childTnLst>
                                    <p:set>
                                      <p:cBhvr>
                                        <p:cTn id="33" dur="1" fill="hold">
                                          <p:stCondLst>
                                            <p:cond delay="0"/>
                                          </p:stCondLst>
                                        </p:cTn>
                                        <p:tgtEl>
                                          <p:spTgt spid="3081"/>
                                        </p:tgtEl>
                                        <p:attrNameLst>
                                          <p:attrName>style.visibility</p:attrName>
                                        </p:attrNameLst>
                                      </p:cBhvr>
                                      <p:to>
                                        <p:strVal val="visible"/>
                                      </p:to>
                                    </p:set>
                                    <p:anim calcmode="lin" valueType="num">
                                      <p:cBhvr>
                                        <p:cTn id="34" dur="100" fill="hold"/>
                                        <p:tgtEl>
                                          <p:spTgt spid="3081"/>
                                        </p:tgtEl>
                                        <p:attrNameLst>
                                          <p:attrName>ppt_w</p:attrName>
                                        </p:attrNameLst>
                                      </p:cBhvr>
                                      <p:tavLst>
                                        <p:tav tm="0">
                                          <p:val>
                                            <p:fltVal val="0"/>
                                          </p:val>
                                        </p:tav>
                                        <p:tav tm="100000">
                                          <p:val>
                                            <p:strVal val="#ppt_w"/>
                                          </p:val>
                                        </p:tav>
                                      </p:tavLst>
                                    </p:anim>
                                    <p:anim calcmode="lin" valueType="num">
                                      <p:cBhvr>
                                        <p:cTn id="35" dur="100" fill="hold"/>
                                        <p:tgtEl>
                                          <p:spTgt spid="3081"/>
                                        </p:tgtEl>
                                        <p:attrNameLst>
                                          <p:attrName>ppt_h</p:attrName>
                                        </p:attrNameLst>
                                      </p:cBhvr>
                                      <p:tavLst>
                                        <p:tav tm="0">
                                          <p:val>
                                            <p:fltVal val="0"/>
                                          </p:val>
                                        </p:tav>
                                        <p:tav tm="100000">
                                          <p:val>
                                            <p:strVal val="#ppt_h"/>
                                          </p:val>
                                        </p:tav>
                                      </p:tavLst>
                                    </p:anim>
                                    <p:animEffect transition="in" filter="fade">
                                      <p:cBhvr>
                                        <p:cTn id="36" dur="100"/>
                                        <p:tgtEl>
                                          <p:spTgt spid="308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085"/>
                                        </p:tgtEl>
                                        <p:attrNameLst>
                                          <p:attrName>style.visibility</p:attrName>
                                        </p:attrNameLst>
                                      </p:cBhvr>
                                      <p:to>
                                        <p:strVal val="visible"/>
                                      </p:to>
                                    </p:set>
                                    <p:anim calcmode="lin" valueType="num">
                                      <p:cBhvr>
                                        <p:cTn id="39" dur="100" fill="hold"/>
                                        <p:tgtEl>
                                          <p:spTgt spid="3085"/>
                                        </p:tgtEl>
                                        <p:attrNameLst>
                                          <p:attrName>ppt_w</p:attrName>
                                        </p:attrNameLst>
                                      </p:cBhvr>
                                      <p:tavLst>
                                        <p:tav tm="0">
                                          <p:val>
                                            <p:fltVal val="0"/>
                                          </p:val>
                                        </p:tav>
                                        <p:tav tm="100000">
                                          <p:val>
                                            <p:strVal val="#ppt_w"/>
                                          </p:val>
                                        </p:tav>
                                      </p:tavLst>
                                    </p:anim>
                                    <p:anim calcmode="lin" valueType="num">
                                      <p:cBhvr>
                                        <p:cTn id="40" dur="100" fill="hold"/>
                                        <p:tgtEl>
                                          <p:spTgt spid="3085"/>
                                        </p:tgtEl>
                                        <p:attrNameLst>
                                          <p:attrName>ppt_h</p:attrName>
                                        </p:attrNameLst>
                                      </p:cBhvr>
                                      <p:tavLst>
                                        <p:tav tm="0">
                                          <p:val>
                                            <p:fltVal val="0"/>
                                          </p:val>
                                        </p:tav>
                                        <p:tav tm="100000">
                                          <p:val>
                                            <p:strVal val="#ppt_h"/>
                                          </p:val>
                                        </p:tav>
                                      </p:tavLst>
                                    </p:anim>
                                    <p:animEffect transition="in" filter="fade">
                                      <p:cBhvr>
                                        <p:cTn id="41" dur="100"/>
                                        <p:tgtEl>
                                          <p:spTgt spid="3085"/>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3082"/>
                                        </p:tgtEl>
                                        <p:attrNameLst>
                                          <p:attrName>style.visibility</p:attrName>
                                        </p:attrNameLst>
                                      </p:cBhvr>
                                      <p:to>
                                        <p:strVal val="visible"/>
                                      </p:to>
                                    </p:set>
                                    <p:anim calcmode="lin" valueType="num">
                                      <p:cBhvr>
                                        <p:cTn id="44" dur="100" fill="hold"/>
                                        <p:tgtEl>
                                          <p:spTgt spid="3082"/>
                                        </p:tgtEl>
                                        <p:attrNameLst>
                                          <p:attrName>ppt_w</p:attrName>
                                        </p:attrNameLst>
                                      </p:cBhvr>
                                      <p:tavLst>
                                        <p:tav tm="0">
                                          <p:val>
                                            <p:fltVal val="0"/>
                                          </p:val>
                                        </p:tav>
                                        <p:tav tm="100000">
                                          <p:val>
                                            <p:strVal val="#ppt_w"/>
                                          </p:val>
                                        </p:tav>
                                      </p:tavLst>
                                    </p:anim>
                                    <p:anim calcmode="lin" valueType="num">
                                      <p:cBhvr>
                                        <p:cTn id="45" dur="100" fill="hold"/>
                                        <p:tgtEl>
                                          <p:spTgt spid="3082"/>
                                        </p:tgtEl>
                                        <p:attrNameLst>
                                          <p:attrName>ppt_h</p:attrName>
                                        </p:attrNameLst>
                                      </p:cBhvr>
                                      <p:tavLst>
                                        <p:tav tm="0">
                                          <p:val>
                                            <p:fltVal val="0"/>
                                          </p:val>
                                        </p:tav>
                                        <p:tav tm="100000">
                                          <p:val>
                                            <p:strVal val="#ppt_h"/>
                                          </p:val>
                                        </p:tav>
                                      </p:tavLst>
                                    </p:anim>
                                    <p:animEffect transition="in" filter="fade">
                                      <p:cBhvr>
                                        <p:cTn id="46" dur="100"/>
                                        <p:tgtEl>
                                          <p:spTgt spid="3082"/>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3087"/>
                                        </p:tgtEl>
                                        <p:attrNameLst>
                                          <p:attrName>style.visibility</p:attrName>
                                        </p:attrNameLst>
                                      </p:cBhvr>
                                      <p:to>
                                        <p:strVal val="visible"/>
                                      </p:to>
                                    </p:set>
                                    <p:anim calcmode="lin" valueType="num">
                                      <p:cBhvr>
                                        <p:cTn id="49" dur="100" fill="hold"/>
                                        <p:tgtEl>
                                          <p:spTgt spid="3087"/>
                                        </p:tgtEl>
                                        <p:attrNameLst>
                                          <p:attrName>ppt_w</p:attrName>
                                        </p:attrNameLst>
                                      </p:cBhvr>
                                      <p:tavLst>
                                        <p:tav tm="0">
                                          <p:val>
                                            <p:fltVal val="0"/>
                                          </p:val>
                                        </p:tav>
                                        <p:tav tm="100000">
                                          <p:val>
                                            <p:strVal val="#ppt_w"/>
                                          </p:val>
                                        </p:tav>
                                      </p:tavLst>
                                    </p:anim>
                                    <p:anim calcmode="lin" valueType="num">
                                      <p:cBhvr>
                                        <p:cTn id="50" dur="100" fill="hold"/>
                                        <p:tgtEl>
                                          <p:spTgt spid="3087"/>
                                        </p:tgtEl>
                                        <p:attrNameLst>
                                          <p:attrName>ppt_h</p:attrName>
                                        </p:attrNameLst>
                                      </p:cBhvr>
                                      <p:tavLst>
                                        <p:tav tm="0">
                                          <p:val>
                                            <p:fltVal val="0"/>
                                          </p:val>
                                        </p:tav>
                                        <p:tav tm="100000">
                                          <p:val>
                                            <p:strVal val="#ppt_h"/>
                                          </p:val>
                                        </p:tav>
                                      </p:tavLst>
                                    </p:anim>
                                    <p:animEffect transition="in" filter="fade">
                                      <p:cBhvr>
                                        <p:cTn id="51" dur="100"/>
                                        <p:tgtEl>
                                          <p:spTgt spid="3087"/>
                                        </p:tgtEl>
                                      </p:cBhvr>
                                    </p:animEffect>
                                  </p:childTnLst>
                                </p:cTn>
                              </p:par>
                            </p:childTnLst>
                          </p:cTn>
                        </p:par>
                        <p:par>
                          <p:cTn id="52" fill="hold" nodeType="afterGroup">
                            <p:stCondLst>
                              <p:cond delay="300"/>
                            </p:stCondLst>
                            <p:childTnLst>
                              <p:par>
                                <p:cTn id="53" presetID="53" presetClass="entr" presetSubtype="16" fill="hold" grpId="0" nodeType="afterEffect">
                                  <p:stCondLst>
                                    <p:cond delay="0"/>
                                  </p:stCondLst>
                                  <p:childTnLst>
                                    <p:set>
                                      <p:cBhvr>
                                        <p:cTn id="54" dur="1" fill="hold">
                                          <p:stCondLst>
                                            <p:cond delay="0"/>
                                          </p:stCondLst>
                                        </p:cTn>
                                        <p:tgtEl>
                                          <p:spTgt spid="3084"/>
                                        </p:tgtEl>
                                        <p:attrNameLst>
                                          <p:attrName>style.visibility</p:attrName>
                                        </p:attrNameLst>
                                      </p:cBhvr>
                                      <p:to>
                                        <p:strVal val="visible"/>
                                      </p:to>
                                    </p:set>
                                    <p:anim calcmode="lin" valueType="num">
                                      <p:cBhvr>
                                        <p:cTn id="55" dur="100" fill="hold"/>
                                        <p:tgtEl>
                                          <p:spTgt spid="3084"/>
                                        </p:tgtEl>
                                        <p:attrNameLst>
                                          <p:attrName>ppt_w</p:attrName>
                                        </p:attrNameLst>
                                      </p:cBhvr>
                                      <p:tavLst>
                                        <p:tav tm="0">
                                          <p:val>
                                            <p:fltVal val="0"/>
                                          </p:val>
                                        </p:tav>
                                        <p:tav tm="100000">
                                          <p:val>
                                            <p:strVal val="#ppt_w"/>
                                          </p:val>
                                        </p:tav>
                                      </p:tavLst>
                                    </p:anim>
                                    <p:anim calcmode="lin" valueType="num">
                                      <p:cBhvr>
                                        <p:cTn id="56" dur="100" fill="hold"/>
                                        <p:tgtEl>
                                          <p:spTgt spid="3084"/>
                                        </p:tgtEl>
                                        <p:attrNameLst>
                                          <p:attrName>ppt_h</p:attrName>
                                        </p:attrNameLst>
                                      </p:cBhvr>
                                      <p:tavLst>
                                        <p:tav tm="0">
                                          <p:val>
                                            <p:fltVal val="0"/>
                                          </p:val>
                                        </p:tav>
                                        <p:tav tm="100000">
                                          <p:val>
                                            <p:strVal val="#ppt_h"/>
                                          </p:val>
                                        </p:tav>
                                      </p:tavLst>
                                    </p:anim>
                                    <p:animEffect transition="in" filter="fade">
                                      <p:cBhvr>
                                        <p:cTn id="57" dur="100"/>
                                        <p:tgtEl>
                                          <p:spTgt spid="3084"/>
                                        </p:tgtEl>
                                      </p:cBhvr>
                                    </p:animEffect>
                                  </p:childTnLst>
                                </p:cTn>
                              </p:par>
                            </p:childTnLst>
                          </p:cTn>
                        </p:par>
                        <p:par>
                          <p:cTn id="58" fill="hold" nodeType="afterGroup">
                            <p:stCondLst>
                              <p:cond delay="400"/>
                            </p:stCondLst>
                            <p:childTnLst>
                              <p:par>
                                <p:cTn id="59" presetID="53" presetClass="entr" presetSubtype="16" fill="hold" grpId="0" nodeType="afterEffect">
                                  <p:stCondLst>
                                    <p:cond delay="0"/>
                                  </p:stCondLst>
                                  <p:childTnLst>
                                    <p:set>
                                      <p:cBhvr>
                                        <p:cTn id="60" dur="1" fill="hold">
                                          <p:stCondLst>
                                            <p:cond delay="0"/>
                                          </p:stCondLst>
                                        </p:cTn>
                                        <p:tgtEl>
                                          <p:spTgt spid="3083"/>
                                        </p:tgtEl>
                                        <p:attrNameLst>
                                          <p:attrName>style.visibility</p:attrName>
                                        </p:attrNameLst>
                                      </p:cBhvr>
                                      <p:to>
                                        <p:strVal val="visible"/>
                                      </p:to>
                                    </p:set>
                                    <p:anim calcmode="lin" valueType="num">
                                      <p:cBhvr>
                                        <p:cTn id="61" dur="100" fill="hold"/>
                                        <p:tgtEl>
                                          <p:spTgt spid="3083"/>
                                        </p:tgtEl>
                                        <p:attrNameLst>
                                          <p:attrName>ppt_w</p:attrName>
                                        </p:attrNameLst>
                                      </p:cBhvr>
                                      <p:tavLst>
                                        <p:tav tm="0">
                                          <p:val>
                                            <p:fltVal val="0"/>
                                          </p:val>
                                        </p:tav>
                                        <p:tav tm="100000">
                                          <p:val>
                                            <p:strVal val="#ppt_w"/>
                                          </p:val>
                                        </p:tav>
                                      </p:tavLst>
                                    </p:anim>
                                    <p:anim calcmode="lin" valueType="num">
                                      <p:cBhvr>
                                        <p:cTn id="62" dur="100" fill="hold"/>
                                        <p:tgtEl>
                                          <p:spTgt spid="3083"/>
                                        </p:tgtEl>
                                        <p:attrNameLst>
                                          <p:attrName>ppt_h</p:attrName>
                                        </p:attrNameLst>
                                      </p:cBhvr>
                                      <p:tavLst>
                                        <p:tav tm="0">
                                          <p:val>
                                            <p:fltVal val="0"/>
                                          </p:val>
                                        </p:tav>
                                        <p:tav tm="100000">
                                          <p:val>
                                            <p:strVal val="#ppt_h"/>
                                          </p:val>
                                        </p:tav>
                                      </p:tavLst>
                                    </p:anim>
                                    <p:animEffect transition="in" filter="fade">
                                      <p:cBhvr>
                                        <p:cTn id="63" dur="100"/>
                                        <p:tgtEl>
                                          <p:spTgt spid="3083"/>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086"/>
                                        </p:tgtEl>
                                        <p:attrNameLst>
                                          <p:attrName>style.visibility</p:attrName>
                                        </p:attrNameLst>
                                      </p:cBhvr>
                                      <p:to>
                                        <p:strVal val="visible"/>
                                      </p:to>
                                    </p:set>
                                    <p:anim calcmode="lin" valueType="num">
                                      <p:cBhvr>
                                        <p:cTn id="66" dur="100" fill="hold"/>
                                        <p:tgtEl>
                                          <p:spTgt spid="3086"/>
                                        </p:tgtEl>
                                        <p:attrNameLst>
                                          <p:attrName>ppt_w</p:attrName>
                                        </p:attrNameLst>
                                      </p:cBhvr>
                                      <p:tavLst>
                                        <p:tav tm="0">
                                          <p:val>
                                            <p:fltVal val="0"/>
                                          </p:val>
                                        </p:tav>
                                        <p:tav tm="100000">
                                          <p:val>
                                            <p:strVal val="#ppt_w"/>
                                          </p:val>
                                        </p:tav>
                                      </p:tavLst>
                                    </p:anim>
                                    <p:anim calcmode="lin" valueType="num">
                                      <p:cBhvr>
                                        <p:cTn id="67" dur="100" fill="hold"/>
                                        <p:tgtEl>
                                          <p:spTgt spid="3086"/>
                                        </p:tgtEl>
                                        <p:attrNameLst>
                                          <p:attrName>ppt_h</p:attrName>
                                        </p:attrNameLst>
                                      </p:cBhvr>
                                      <p:tavLst>
                                        <p:tav tm="0">
                                          <p:val>
                                            <p:fltVal val="0"/>
                                          </p:val>
                                        </p:tav>
                                        <p:tav tm="100000">
                                          <p:val>
                                            <p:strVal val="#ppt_h"/>
                                          </p:val>
                                        </p:tav>
                                      </p:tavLst>
                                    </p:anim>
                                    <p:animEffect transition="in" filter="fade">
                                      <p:cBhvr>
                                        <p:cTn id="68" dur="100"/>
                                        <p:tgtEl>
                                          <p:spTgt spid="3086"/>
                                        </p:tgtEl>
                                      </p:cBhvr>
                                    </p:animEffect>
                                  </p:childTnLst>
                                </p:cTn>
                              </p:par>
                            </p:childTnLst>
                          </p:cTn>
                        </p:par>
                        <p:par>
                          <p:cTn id="69" fill="hold" nodeType="afterGroup">
                            <p:stCondLst>
                              <p:cond delay="500"/>
                            </p:stCondLst>
                            <p:childTnLst>
                              <p:par>
                                <p:cTn id="70" presetID="53" presetClass="entr" presetSubtype="16" fill="hold" grpId="0" nodeType="afterEffect">
                                  <p:stCondLst>
                                    <p:cond delay="0"/>
                                  </p:stCondLst>
                                  <p:childTnLst>
                                    <p:set>
                                      <p:cBhvr>
                                        <p:cTn id="71" dur="1" fill="hold">
                                          <p:stCondLst>
                                            <p:cond delay="0"/>
                                          </p:stCondLst>
                                        </p:cTn>
                                        <p:tgtEl>
                                          <p:spTgt spid="3090"/>
                                        </p:tgtEl>
                                        <p:attrNameLst>
                                          <p:attrName>style.visibility</p:attrName>
                                        </p:attrNameLst>
                                      </p:cBhvr>
                                      <p:to>
                                        <p:strVal val="visible"/>
                                      </p:to>
                                    </p:set>
                                    <p:anim calcmode="lin" valueType="num">
                                      <p:cBhvr>
                                        <p:cTn id="72" dur="100" fill="hold"/>
                                        <p:tgtEl>
                                          <p:spTgt spid="3090"/>
                                        </p:tgtEl>
                                        <p:attrNameLst>
                                          <p:attrName>ppt_w</p:attrName>
                                        </p:attrNameLst>
                                      </p:cBhvr>
                                      <p:tavLst>
                                        <p:tav tm="0">
                                          <p:val>
                                            <p:fltVal val="0"/>
                                          </p:val>
                                        </p:tav>
                                        <p:tav tm="100000">
                                          <p:val>
                                            <p:strVal val="#ppt_w"/>
                                          </p:val>
                                        </p:tav>
                                      </p:tavLst>
                                    </p:anim>
                                    <p:anim calcmode="lin" valueType="num">
                                      <p:cBhvr>
                                        <p:cTn id="73" dur="100" fill="hold"/>
                                        <p:tgtEl>
                                          <p:spTgt spid="3090"/>
                                        </p:tgtEl>
                                        <p:attrNameLst>
                                          <p:attrName>ppt_h</p:attrName>
                                        </p:attrNameLst>
                                      </p:cBhvr>
                                      <p:tavLst>
                                        <p:tav tm="0">
                                          <p:val>
                                            <p:fltVal val="0"/>
                                          </p:val>
                                        </p:tav>
                                        <p:tav tm="100000">
                                          <p:val>
                                            <p:strVal val="#ppt_h"/>
                                          </p:val>
                                        </p:tav>
                                      </p:tavLst>
                                    </p:anim>
                                    <p:animEffect transition="in" filter="fade">
                                      <p:cBhvr>
                                        <p:cTn id="74" dur="100"/>
                                        <p:tgtEl>
                                          <p:spTgt spid="3090"/>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088"/>
                                        </p:tgtEl>
                                        <p:attrNameLst>
                                          <p:attrName>style.visibility</p:attrName>
                                        </p:attrNameLst>
                                      </p:cBhvr>
                                      <p:to>
                                        <p:strVal val="visible"/>
                                      </p:to>
                                    </p:set>
                                    <p:anim calcmode="lin" valueType="num">
                                      <p:cBhvr>
                                        <p:cTn id="77" dur="100" fill="hold"/>
                                        <p:tgtEl>
                                          <p:spTgt spid="3088"/>
                                        </p:tgtEl>
                                        <p:attrNameLst>
                                          <p:attrName>ppt_w</p:attrName>
                                        </p:attrNameLst>
                                      </p:cBhvr>
                                      <p:tavLst>
                                        <p:tav tm="0">
                                          <p:val>
                                            <p:fltVal val="0"/>
                                          </p:val>
                                        </p:tav>
                                        <p:tav tm="100000">
                                          <p:val>
                                            <p:strVal val="#ppt_w"/>
                                          </p:val>
                                        </p:tav>
                                      </p:tavLst>
                                    </p:anim>
                                    <p:anim calcmode="lin" valueType="num">
                                      <p:cBhvr>
                                        <p:cTn id="78" dur="100" fill="hold"/>
                                        <p:tgtEl>
                                          <p:spTgt spid="3088"/>
                                        </p:tgtEl>
                                        <p:attrNameLst>
                                          <p:attrName>ppt_h</p:attrName>
                                        </p:attrNameLst>
                                      </p:cBhvr>
                                      <p:tavLst>
                                        <p:tav tm="0">
                                          <p:val>
                                            <p:fltVal val="0"/>
                                          </p:val>
                                        </p:tav>
                                        <p:tav tm="100000">
                                          <p:val>
                                            <p:strVal val="#ppt_h"/>
                                          </p:val>
                                        </p:tav>
                                      </p:tavLst>
                                    </p:anim>
                                    <p:animEffect transition="in" filter="fade">
                                      <p:cBhvr>
                                        <p:cTn id="79" dur="100"/>
                                        <p:tgtEl>
                                          <p:spTgt spid="3088"/>
                                        </p:tgtEl>
                                      </p:cBhvr>
                                    </p:animEffect>
                                  </p:childTnLst>
                                </p:cTn>
                              </p:par>
                            </p:childTnLst>
                          </p:cTn>
                        </p:par>
                        <p:par>
                          <p:cTn id="80" fill="hold" nodeType="afterGroup">
                            <p:stCondLst>
                              <p:cond delay="600"/>
                            </p:stCondLst>
                            <p:childTnLst>
                              <p:par>
                                <p:cTn id="81" presetID="53" presetClass="entr" presetSubtype="16" fill="hold" grpId="0" nodeType="afterEffect">
                                  <p:stCondLst>
                                    <p:cond delay="0"/>
                                  </p:stCondLst>
                                  <p:childTnLst>
                                    <p:set>
                                      <p:cBhvr>
                                        <p:cTn id="82" dur="1" fill="hold">
                                          <p:stCondLst>
                                            <p:cond delay="0"/>
                                          </p:stCondLst>
                                        </p:cTn>
                                        <p:tgtEl>
                                          <p:spTgt spid="3089"/>
                                        </p:tgtEl>
                                        <p:attrNameLst>
                                          <p:attrName>style.visibility</p:attrName>
                                        </p:attrNameLst>
                                      </p:cBhvr>
                                      <p:to>
                                        <p:strVal val="visible"/>
                                      </p:to>
                                    </p:set>
                                    <p:anim calcmode="lin" valueType="num">
                                      <p:cBhvr>
                                        <p:cTn id="83" dur="100" fill="hold"/>
                                        <p:tgtEl>
                                          <p:spTgt spid="3089"/>
                                        </p:tgtEl>
                                        <p:attrNameLst>
                                          <p:attrName>ppt_w</p:attrName>
                                        </p:attrNameLst>
                                      </p:cBhvr>
                                      <p:tavLst>
                                        <p:tav tm="0">
                                          <p:val>
                                            <p:fltVal val="0"/>
                                          </p:val>
                                        </p:tav>
                                        <p:tav tm="100000">
                                          <p:val>
                                            <p:strVal val="#ppt_w"/>
                                          </p:val>
                                        </p:tav>
                                      </p:tavLst>
                                    </p:anim>
                                    <p:anim calcmode="lin" valueType="num">
                                      <p:cBhvr>
                                        <p:cTn id="84" dur="100" fill="hold"/>
                                        <p:tgtEl>
                                          <p:spTgt spid="3089"/>
                                        </p:tgtEl>
                                        <p:attrNameLst>
                                          <p:attrName>ppt_h</p:attrName>
                                        </p:attrNameLst>
                                      </p:cBhvr>
                                      <p:tavLst>
                                        <p:tav tm="0">
                                          <p:val>
                                            <p:fltVal val="0"/>
                                          </p:val>
                                        </p:tav>
                                        <p:tav tm="100000">
                                          <p:val>
                                            <p:strVal val="#ppt_h"/>
                                          </p:val>
                                        </p:tav>
                                      </p:tavLst>
                                    </p:anim>
                                    <p:animEffect transition="in" filter="fade">
                                      <p:cBhvr>
                                        <p:cTn id="85" dur="100"/>
                                        <p:tgtEl>
                                          <p:spTgt spid="3089"/>
                                        </p:tgtEl>
                                      </p:cBhvr>
                                    </p:animEffect>
                                  </p:childTnLst>
                                </p:cTn>
                              </p:par>
                            </p:childTnLst>
                          </p:cTn>
                        </p:par>
                        <p:par>
                          <p:cTn id="86" fill="hold" nodeType="afterGroup">
                            <p:stCondLst>
                              <p:cond delay="700"/>
                            </p:stCondLst>
                            <p:childTnLst>
                              <p:par>
                                <p:cTn id="87" presetID="53" presetClass="entr" presetSubtype="16" fill="hold" grpId="0" nodeType="afterEffect">
                                  <p:stCondLst>
                                    <p:cond delay="0"/>
                                  </p:stCondLst>
                                  <p:childTnLst>
                                    <p:set>
                                      <p:cBhvr>
                                        <p:cTn id="88" dur="1" fill="hold">
                                          <p:stCondLst>
                                            <p:cond delay="0"/>
                                          </p:stCondLst>
                                        </p:cTn>
                                        <p:tgtEl>
                                          <p:spTgt spid="3076"/>
                                        </p:tgtEl>
                                        <p:attrNameLst>
                                          <p:attrName>style.visibility</p:attrName>
                                        </p:attrNameLst>
                                      </p:cBhvr>
                                      <p:to>
                                        <p:strVal val="visible"/>
                                      </p:to>
                                    </p:set>
                                    <p:anim calcmode="lin" valueType="num">
                                      <p:cBhvr>
                                        <p:cTn id="89" dur="500" fill="hold"/>
                                        <p:tgtEl>
                                          <p:spTgt spid="3076"/>
                                        </p:tgtEl>
                                        <p:attrNameLst>
                                          <p:attrName>ppt_w</p:attrName>
                                        </p:attrNameLst>
                                      </p:cBhvr>
                                      <p:tavLst>
                                        <p:tav tm="0">
                                          <p:val>
                                            <p:fltVal val="0"/>
                                          </p:val>
                                        </p:tav>
                                        <p:tav tm="100000">
                                          <p:val>
                                            <p:strVal val="#ppt_w"/>
                                          </p:val>
                                        </p:tav>
                                      </p:tavLst>
                                    </p:anim>
                                    <p:anim calcmode="lin" valueType="num">
                                      <p:cBhvr>
                                        <p:cTn id="90" dur="500" fill="hold"/>
                                        <p:tgtEl>
                                          <p:spTgt spid="3076"/>
                                        </p:tgtEl>
                                        <p:attrNameLst>
                                          <p:attrName>ppt_h</p:attrName>
                                        </p:attrNameLst>
                                      </p:cBhvr>
                                      <p:tavLst>
                                        <p:tav tm="0">
                                          <p:val>
                                            <p:fltVal val="0"/>
                                          </p:val>
                                        </p:tav>
                                        <p:tav tm="100000">
                                          <p:val>
                                            <p:strVal val="#ppt_h"/>
                                          </p:val>
                                        </p:tav>
                                      </p:tavLst>
                                    </p:anim>
                                    <p:animEffect transition="in" filter="fade">
                                      <p:cBhvr>
                                        <p:cTn id="91" dur="500"/>
                                        <p:tgtEl>
                                          <p:spTgt spid="3076"/>
                                        </p:tgtEl>
                                      </p:cBhvr>
                                    </p:animEffect>
                                  </p:childTnLst>
                                </p:cTn>
                              </p:par>
                            </p:childTnLst>
                          </p:cTn>
                        </p:par>
                        <p:par>
                          <p:cTn id="92" fill="hold">
                            <p:stCondLst>
                              <p:cond delay="1200"/>
                            </p:stCondLst>
                            <p:childTnLst>
                              <p:par>
                                <p:cTn id="93" presetID="42" presetClass="entr" presetSubtype="0" fill="hold" grpId="0" nodeType="afterEffect">
                                  <p:stCondLst>
                                    <p:cond delay="0"/>
                                  </p:stCondLst>
                                  <p:childTnLst>
                                    <p:set>
                                      <p:cBhvr>
                                        <p:cTn id="94" dur="1" fill="hold">
                                          <p:stCondLst>
                                            <p:cond delay="0"/>
                                          </p:stCondLst>
                                        </p:cTn>
                                        <p:tgtEl>
                                          <p:spTgt spid="18"/>
                                        </p:tgtEl>
                                        <p:attrNameLst>
                                          <p:attrName>style.visibility</p:attrName>
                                        </p:attrNameLst>
                                      </p:cBhvr>
                                      <p:to>
                                        <p:strVal val="visible"/>
                                      </p:to>
                                    </p:set>
                                    <p:animEffect>
                                      <p:cBhvr>
                                        <p:cTn id="95" dur="250"/>
                                        <p:tgtEl>
                                          <p:spTgt spid="18"/>
                                        </p:tgtEl>
                                      </p:cBhvr>
                                    </p:animEffect>
                                    <p:anim calcmode="lin" valueType="num">
                                      <p:cBhvr>
                                        <p:cTn id="96" dur="250" fill="hold"/>
                                        <p:tgtEl>
                                          <p:spTgt spid="18"/>
                                        </p:tgtEl>
                                        <p:attrNameLst>
                                          <p:attrName>ppt_x</p:attrName>
                                        </p:attrNameLst>
                                      </p:cBhvr>
                                      <p:tavLst>
                                        <p:tav tm="0">
                                          <p:val>
                                            <p:strVal val="#ppt_x"/>
                                          </p:val>
                                        </p:tav>
                                        <p:tav tm="100000">
                                          <p:val>
                                            <p:strVal val="#ppt_x"/>
                                          </p:val>
                                        </p:tav>
                                      </p:tavLst>
                                    </p:anim>
                                    <p:anim calcmode="lin" valueType="num">
                                      <p:cBhvr>
                                        <p:cTn id="97" dur="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3075" grpId="0" animBg="1"/>
      <p:bldP spid="3076" grpId="0"/>
      <p:bldP spid="3078" grpId="0" animBg="1"/>
      <p:bldP spid="3079" grpId="0" animBg="1"/>
      <p:bldP spid="3080" grpId="0" animBg="1"/>
      <p:bldP spid="3081" grpId="0" animBg="1"/>
      <p:bldP spid="3082" grpId="0" animBg="1"/>
      <p:bldP spid="3083" grpId="0" animBg="1"/>
      <p:bldP spid="3084" grpId="0" animBg="1"/>
      <p:bldP spid="3085" grpId="0" animBg="1"/>
      <p:bldP spid="3086" grpId="0" animBg="1"/>
      <p:bldP spid="3087" grpId="0" animBg="1"/>
      <p:bldP spid="3088" grpId="0" animBg="1"/>
      <p:bldP spid="3089" grpId="0" animBg="1"/>
      <p:bldP spid="3090" grpId="0" animBg="1"/>
      <p:bldP spid="18" grpId="0"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5473565" y="2318439"/>
            <a:ext cx="3491121" cy="272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2400" b="1" dirty="0" smtClean="0">
                <a:solidFill>
                  <a:schemeClr val="tx2"/>
                </a:solidFill>
                <a:latin typeface="微软雅黑" panose="020B0503020204020204" pitchFamily="34" charset="-122"/>
                <a:ea typeface="微软雅黑" panose="020B0503020204020204" pitchFamily="34" charset="-122"/>
              </a:rPr>
              <a:t>目前用药：</a:t>
            </a:r>
            <a:endParaRPr lang="en-US" altLang="zh-CN" sz="2400" b="1" dirty="0" smtClean="0">
              <a:solidFill>
                <a:schemeClr val="tx2"/>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buFont typeface="+mj-ea"/>
              <a:buAutoNum type="circleNumDbPlain"/>
            </a:pPr>
            <a:r>
              <a:rPr lang="zh-CN" altLang="en-US" dirty="0" smtClean="0">
                <a:solidFill>
                  <a:srgbClr val="1F497D"/>
                </a:solidFill>
                <a:latin typeface="微软雅黑" panose="020B0503020204020204" pitchFamily="34" charset="-122"/>
                <a:ea typeface="微软雅黑" panose="020B0503020204020204" pitchFamily="34" charset="-122"/>
              </a:rPr>
              <a:t>头孢地嗪</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buFont typeface="+mj-ea"/>
              <a:buAutoNum type="circleNumDbPlain"/>
            </a:pPr>
            <a:r>
              <a:rPr lang="zh-CN" altLang="en-US" dirty="0" smtClean="0">
                <a:solidFill>
                  <a:srgbClr val="1F497D"/>
                </a:solidFill>
                <a:latin typeface="微软雅黑" panose="020B0503020204020204" pitchFamily="34" charset="-122"/>
                <a:ea typeface="微软雅黑" panose="020B0503020204020204" pitchFamily="34" charset="-122"/>
              </a:rPr>
              <a:t>沐舒坦</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buFont typeface="+mj-ea"/>
              <a:buAutoNum type="circleNumDbPlain"/>
            </a:pPr>
            <a:r>
              <a:rPr lang="zh-CN" altLang="en-US" dirty="0" smtClean="0">
                <a:solidFill>
                  <a:srgbClr val="1F497D"/>
                </a:solidFill>
                <a:latin typeface="微软雅黑" panose="020B0503020204020204" pitchFamily="34" charset="-122"/>
                <a:ea typeface="微软雅黑" panose="020B0503020204020204" pitchFamily="34" charset="-122"/>
              </a:rPr>
              <a:t>神经节苷脂</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buFont typeface="+mj-ea"/>
              <a:buAutoNum type="circleNumDbPlain"/>
            </a:pPr>
            <a:r>
              <a:rPr lang="zh-CN" altLang="en-US" dirty="0" smtClean="0">
                <a:solidFill>
                  <a:srgbClr val="1F497D"/>
                </a:solidFill>
                <a:latin typeface="微软雅黑" panose="020B0503020204020204" pitchFamily="34" charset="-122"/>
                <a:ea typeface="微软雅黑" panose="020B0503020204020204" pitchFamily="34" charset="-122"/>
              </a:rPr>
              <a:t>醒脑静</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buFont typeface="+mj-ea"/>
              <a:buAutoNum type="circleNumDbPlain"/>
            </a:pPr>
            <a:r>
              <a:rPr lang="zh-CN" altLang="en-US" dirty="0" smtClean="0">
                <a:solidFill>
                  <a:srgbClr val="1F497D"/>
                </a:solidFill>
                <a:latin typeface="微软雅黑" panose="020B0503020204020204" pitchFamily="34" charset="-122"/>
                <a:ea typeface="微软雅黑" panose="020B0503020204020204" pitchFamily="34" charset="-122"/>
              </a:rPr>
              <a:t>丙泊酚（持续泵入）</a:t>
            </a:r>
            <a:endParaRPr lang="en-US" altLang="zh-CN" dirty="0" smtClean="0">
              <a:solidFill>
                <a:srgbClr val="1F497D"/>
              </a:solidFill>
              <a:latin typeface="微软雅黑" panose="020B0503020204020204" pitchFamily="34" charset="-122"/>
              <a:ea typeface="微软雅黑" panose="020B0503020204020204" pitchFamily="34" charset="-122"/>
            </a:endParaRPr>
          </a:p>
        </p:txBody>
      </p:sp>
      <p:pic>
        <p:nvPicPr>
          <p:cNvPr id="8" name="Picture 7" descr="j021674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369" y="3226524"/>
            <a:ext cx="2570956" cy="3631476"/>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a:grpSpLocks/>
          </p:cNvGrpSpPr>
          <p:nvPr/>
        </p:nvGrpSpPr>
        <p:grpSpPr bwMode="auto">
          <a:xfrm>
            <a:off x="833438" y="784225"/>
            <a:ext cx="3122612" cy="615950"/>
            <a:chOff x="3129276" y="1777379"/>
            <a:chExt cx="3687046" cy="617057"/>
          </a:xfrm>
        </p:grpSpPr>
        <p:sp>
          <p:nvSpPr>
            <p:cNvPr id="10" name="矩形 9"/>
            <p:cNvSpPr/>
            <p:nvPr/>
          </p:nvSpPr>
          <p:spPr>
            <a:xfrm>
              <a:off x="3779710" y="1777379"/>
              <a:ext cx="3036612" cy="609106"/>
            </a:xfrm>
            <a:prstGeom prst="rect">
              <a:avLst/>
            </a:prstGeom>
            <a:noFill/>
            <a:ln w="12700" cap="flat" cmpd="sng" algn="ctr">
              <a:solidFill>
                <a:schemeClr val="accent1"/>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1" name="矩形 10"/>
            <p:cNvSpPr/>
            <p:nvPr/>
          </p:nvSpPr>
          <p:spPr>
            <a:xfrm>
              <a:off x="3129276" y="1777379"/>
              <a:ext cx="650434" cy="609106"/>
            </a:xfrm>
            <a:prstGeom prst="rect">
              <a:avLst/>
            </a:prstGeom>
            <a:solidFill>
              <a:srgbClr val="1F497D"/>
            </a:solidFill>
            <a:ln w="12700" cap="flat" cmpd="sng" algn="ctr">
              <a:solidFill>
                <a:srgbClr val="1F497D"/>
              </a:solidFill>
              <a:prstDash val="solid"/>
            </a:ln>
            <a:effectLst/>
          </p:spPr>
          <p:txBody>
            <a:bodyPr anchor="ctr"/>
            <a:lstStyle/>
            <a:p>
              <a:pPr algn="ctr" eaLnBrk="1" fontAlgn="auto" hangingPunct="1">
                <a:spcBef>
                  <a:spcPts val="0"/>
                </a:spcBef>
                <a:spcAft>
                  <a:spcPts val="0"/>
                </a:spcAft>
                <a:defRPr/>
              </a:pPr>
              <a:r>
                <a:rPr lang="zh-CN" altLang="en-US" sz="2800" b="1" kern="0" dirty="0">
                  <a:solidFill>
                    <a:sysClr val="window" lastClr="FFFFFF"/>
                  </a:solidFill>
                  <a:latin typeface="华文琥珀" panose="02010800040101010101" pitchFamily="2" charset="-122"/>
                  <a:ea typeface="华文琥珀" panose="02010800040101010101" pitchFamily="2" charset="-122"/>
                </a:rPr>
                <a:t>二</a:t>
              </a:r>
            </a:p>
          </p:txBody>
        </p:sp>
        <p:sp>
          <p:nvSpPr>
            <p:cNvPr id="12" name="TextBox 37"/>
            <p:cNvSpPr txBox="1">
              <a:spLocks noChangeArrowheads="1"/>
            </p:cNvSpPr>
            <p:nvPr/>
          </p:nvSpPr>
          <p:spPr bwMode="auto">
            <a:xfrm>
              <a:off x="3955606" y="1809048"/>
              <a:ext cx="2495334" cy="58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tx2"/>
                  </a:solidFill>
                  <a:latin typeface="微软雅黑" panose="020B0503020204020204" pitchFamily="34" charset="-122"/>
                  <a:ea typeface="微软雅黑" panose="020B0503020204020204" pitchFamily="34" charset="-122"/>
                </a:rPr>
                <a:t>病例简介</a:t>
              </a:r>
            </a:p>
          </p:txBody>
        </p:sp>
      </p:grpSp>
      <p:cxnSp>
        <p:nvCxnSpPr>
          <p:cNvPr id="13" name="直接连接符 12"/>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24686878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a:grpSpLocks/>
          </p:cNvGrpSpPr>
          <p:nvPr/>
        </p:nvGrpSpPr>
        <p:grpSpPr bwMode="auto">
          <a:xfrm>
            <a:off x="2012950" y="5524500"/>
            <a:ext cx="7975600" cy="1333500"/>
            <a:chOff x="971550" y="4156075"/>
            <a:chExt cx="7200900" cy="1008063"/>
          </a:xfrm>
          <a:solidFill>
            <a:srgbClr val="FA4453"/>
          </a:solidFill>
        </p:grpSpPr>
        <p:sp>
          <p:nvSpPr>
            <p:cNvPr id="7174" name="流程图: 合并 38"/>
            <p:cNvSpPr>
              <a:spLocks noChangeArrowheads="1"/>
            </p:cNvSpPr>
            <p:nvPr/>
          </p:nvSpPr>
          <p:spPr bwMode="auto">
            <a:xfrm rot="10800000">
              <a:off x="971550" y="4156075"/>
              <a:ext cx="7200900" cy="1008063"/>
            </a:xfrm>
            <a:prstGeom prst="flowChartMerge">
              <a:avLst/>
            </a:prstGeom>
            <a:grpFill/>
            <a:ln>
              <a:noFill/>
            </a:ln>
            <a:extLst>
              <a:ext uri="{91240B29-F687-4F45-9708-019B960494DF}">
                <a14:hiddenLine xmlns:a14="http://schemas.microsoft.com/office/drawing/2010/main" w="9525">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5" name="流程图: 合并 40"/>
            <p:cNvSpPr>
              <a:spLocks noChangeArrowheads="1"/>
            </p:cNvSpPr>
            <p:nvPr/>
          </p:nvSpPr>
          <p:spPr bwMode="auto">
            <a:xfrm rot="10800000">
              <a:off x="1187450" y="4227513"/>
              <a:ext cx="6769100" cy="936625"/>
            </a:xfrm>
            <a:prstGeom prst="flowChartMerge">
              <a:avLst/>
            </a:prstGeom>
            <a:grpFill/>
            <a:ln w="6350">
              <a:solidFill>
                <a:srgbClr val="7F7F7F"/>
              </a:solidFill>
              <a:prstDash val="sysDash"/>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sp>
          <p:nvSpPr>
            <p:cNvPr id="7176" name="TextBox 41"/>
            <p:cNvSpPr>
              <a:spLocks noChangeArrowheads="1"/>
            </p:cNvSpPr>
            <p:nvPr/>
          </p:nvSpPr>
          <p:spPr bwMode="auto">
            <a:xfrm>
              <a:off x="4149947" y="4396618"/>
              <a:ext cx="844103" cy="7675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6000" b="1" dirty="0" smtClean="0">
                  <a:solidFill>
                    <a:schemeClr val="bg1"/>
                  </a:solidFill>
                  <a:latin typeface="BatangChe" pitchFamily="1" charset="-127"/>
                  <a:ea typeface="BatangChe" pitchFamily="1" charset="-127"/>
                  <a:sym typeface="BatangChe" pitchFamily="1" charset="-127"/>
                </a:rPr>
                <a:t>2</a:t>
              </a:r>
              <a:endParaRPr lang="zh-CN" altLang="en-US" sz="6000" b="1" dirty="0">
                <a:solidFill>
                  <a:schemeClr val="bg1"/>
                </a:solidFill>
                <a:latin typeface="BatangChe" pitchFamily="1" charset="-127"/>
                <a:ea typeface="BatangChe" pitchFamily="1" charset="-127"/>
                <a:sym typeface="BatangChe" pitchFamily="1" charset="-127"/>
              </a:endParaRPr>
            </a:p>
          </p:txBody>
        </p:sp>
      </p:grpSp>
      <p:grpSp>
        <p:nvGrpSpPr>
          <p:cNvPr id="7171" name="组合 2"/>
          <p:cNvGrpSpPr>
            <a:grpSpLocks/>
          </p:cNvGrpSpPr>
          <p:nvPr/>
        </p:nvGrpSpPr>
        <p:grpSpPr bwMode="auto">
          <a:xfrm>
            <a:off x="0" y="0"/>
            <a:ext cx="1547813" cy="534988"/>
            <a:chOff x="-106363" y="-20638"/>
            <a:chExt cx="1006476" cy="347663"/>
          </a:xfrm>
          <a:solidFill>
            <a:srgbClr val="FA4453"/>
          </a:solidFill>
        </p:grpSpPr>
        <p:sp>
          <p:nvSpPr>
            <p:cNvPr id="7172" name="流程图: 合并 53"/>
            <p:cNvSpPr>
              <a:spLocks noChangeArrowheads="1"/>
            </p:cNvSpPr>
            <p:nvPr/>
          </p:nvSpPr>
          <p:spPr bwMode="auto">
            <a:xfrm>
              <a:off x="-106363" y="-20638"/>
              <a:ext cx="1006476" cy="347663"/>
            </a:xfrm>
            <a:prstGeom prst="flowChartMerge">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3" name="流程图: 合并 54"/>
            <p:cNvSpPr>
              <a:spLocks noChangeArrowheads="1"/>
            </p:cNvSpPr>
            <p:nvPr/>
          </p:nvSpPr>
          <p:spPr bwMode="auto">
            <a:xfrm>
              <a:off x="0" y="-20638"/>
              <a:ext cx="755650" cy="288926"/>
            </a:xfrm>
            <a:prstGeom prst="flowChartMerge">
              <a:avLst/>
            </a:prstGeom>
            <a:grpFill/>
            <a:ln w="6350">
              <a:solidFill>
                <a:srgbClr val="7F7F7F"/>
              </a:solidFill>
              <a:prstDash val="sysDot"/>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grpSp>
      <p:grpSp>
        <p:nvGrpSpPr>
          <p:cNvPr id="2" name="组合 8"/>
          <p:cNvGrpSpPr>
            <a:grpSpLocks/>
          </p:cNvGrpSpPr>
          <p:nvPr/>
        </p:nvGrpSpPr>
        <p:grpSpPr bwMode="auto">
          <a:xfrm>
            <a:off x="4274874" y="2546131"/>
            <a:ext cx="4140200" cy="725487"/>
            <a:chOff x="3284033" y="2260555"/>
            <a:chExt cx="4262478" cy="699547"/>
          </a:xfrm>
        </p:grpSpPr>
        <p:sp>
          <p:nvSpPr>
            <p:cNvPr id="10" name="AutoShape 4"/>
            <p:cNvSpPr>
              <a:spLocks noChangeArrowheads="1"/>
            </p:cNvSpPr>
            <p:nvPr/>
          </p:nvSpPr>
          <p:spPr bwMode="gray">
            <a:xfrm>
              <a:off x="3284033" y="2260555"/>
              <a:ext cx="4262478" cy="699547"/>
            </a:xfrm>
            <a:prstGeom prst="roundRect">
              <a:avLst>
                <a:gd name="adj" fmla="val 10889"/>
              </a:avLst>
            </a:prstGeom>
            <a:noFill/>
            <a:ln>
              <a:noFill/>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sz="1600" b="1">
                <a:ln w="22225">
                  <a:solidFill>
                    <a:schemeClr val="bg1"/>
                  </a:solidFill>
                  <a:prstDash val="solid"/>
                </a:ln>
                <a:solidFill>
                  <a:schemeClr val="bg1"/>
                </a:solidFill>
              </a:endParaRPr>
            </a:p>
          </p:txBody>
        </p:sp>
        <p:sp>
          <p:nvSpPr>
            <p:cNvPr id="11" name="AutoShape 6"/>
            <p:cNvSpPr>
              <a:spLocks noChangeArrowheads="1"/>
            </p:cNvSpPr>
            <p:nvPr/>
          </p:nvSpPr>
          <p:spPr bwMode="gray">
            <a:xfrm>
              <a:off x="3344507" y="2309539"/>
              <a:ext cx="1077764" cy="556515"/>
            </a:xfrm>
            <a:prstGeom prst="roundRect">
              <a:avLst>
                <a:gd name="adj" fmla="val 11921"/>
              </a:avLst>
            </a:prstGeom>
            <a:solidFill>
              <a:srgbClr val="FA4453"/>
            </a:solidFill>
            <a:ln>
              <a:solidFill>
                <a:srgbClr val="FA4453"/>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409130"/>
                </a:solidFill>
              </a:endParaRPr>
            </a:p>
          </p:txBody>
        </p:sp>
        <p:sp>
          <p:nvSpPr>
            <p:cNvPr id="12" name="Text Box 8"/>
            <p:cNvSpPr txBox="1">
              <a:spLocks noChangeArrowheads="1"/>
            </p:cNvSpPr>
            <p:nvPr/>
          </p:nvSpPr>
          <p:spPr bwMode="gray">
            <a:xfrm>
              <a:off x="3713654" y="2320253"/>
              <a:ext cx="350204" cy="445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400" dirty="0" smtClean="0">
                  <a:solidFill>
                    <a:srgbClr val="FFFFFF"/>
                  </a:solidFill>
                  <a:effectLst>
                    <a:outerShdw blurRad="38100" dist="38100" dir="2700000" algn="tl">
                      <a:srgbClr val="C0C0C0"/>
                    </a:outerShdw>
                  </a:effectLst>
                  <a:latin typeface="+mn-lt"/>
                  <a:ea typeface="+mn-ea"/>
                </a:rPr>
                <a:t>2</a:t>
              </a:r>
              <a:endParaRPr lang="en-US" altLang="zh-CN" sz="2400" dirty="0">
                <a:solidFill>
                  <a:srgbClr val="FFFFFF"/>
                </a:solidFill>
                <a:effectLst>
                  <a:outerShdw blurRad="38100" dist="38100" dir="2700000" algn="tl">
                    <a:srgbClr val="C0C0C0"/>
                  </a:outerShdw>
                </a:effectLst>
                <a:latin typeface="+mn-lt"/>
                <a:ea typeface="+mn-ea"/>
              </a:endParaRPr>
            </a:p>
          </p:txBody>
        </p:sp>
        <p:sp>
          <p:nvSpPr>
            <p:cNvPr id="3" name="文本框 2"/>
            <p:cNvSpPr txBox="1">
              <a:spLocks noChangeArrowheads="1"/>
            </p:cNvSpPr>
            <p:nvPr/>
          </p:nvSpPr>
          <p:spPr bwMode="auto">
            <a:xfrm>
              <a:off x="4702729" y="2302187"/>
              <a:ext cx="2405964" cy="56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FA4453"/>
                  </a:solidFill>
                  <a:latin typeface="微软雅黑" panose="020B0503020204020204" pitchFamily="34" charset="-122"/>
                  <a:ea typeface="微软雅黑" panose="020B0503020204020204" pitchFamily="34" charset="-122"/>
                </a:rPr>
                <a:t>护理原则</a:t>
              </a:r>
              <a:endParaRPr lang="zh-CN" altLang="en-US" sz="3200" b="1" dirty="0">
                <a:solidFill>
                  <a:srgbClr val="FA4453"/>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51365877"/>
      </p:ext>
    </p:extLst>
  </p:cSld>
  <p:clrMapOvr>
    <a:masterClrMapping/>
  </p:clrMapOvr>
  <p:transition>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833438" y="784225"/>
            <a:ext cx="3122612" cy="615950"/>
            <a:chOff x="3129276" y="1777379"/>
            <a:chExt cx="3687046" cy="617057"/>
          </a:xfrm>
        </p:grpSpPr>
        <p:sp>
          <p:nvSpPr>
            <p:cNvPr id="6" name="矩形 5"/>
            <p:cNvSpPr/>
            <p:nvPr/>
          </p:nvSpPr>
          <p:spPr>
            <a:xfrm>
              <a:off x="3779710" y="1777379"/>
              <a:ext cx="3036612" cy="609106"/>
            </a:xfrm>
            <a:prstGeom prst="rect">
              <a:avLst/>
            </a:prstGeom>
            <a:noFill/>
            <a:ln w="12700" cap="flat" cmpd="sng" algn="ctr">
              <a:solidFill>
                <a:schemeClr val="accent1"/>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 name="矩形 6"/>
            <p:cNvSpPr/>
            <p:nvPr/>
          </p:nvSpPr>
          <p:spPr>
            <a:xfrm>
              <a:off x="3129276" y="1777379"/>
              <a:ext cx="650434" cy="609106"/>
            </a:xfrm>
            <a:prstGeom prst="rect">
              <a:avLst/>
            </a:prstGeom>
            <a:solidFill>
              <a:srgbClr val="1F497D"/>
            </a:solidFill>
            <a:ln w="12700" cap="flat" cmpd="sng" algn="ctr">
              <a:solidFill>
                <a:srgbClr val="1F497D"/>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8" name="TextBox 37"/>
            <p:cNvSpPr txBox="1">
              <a:spLocks noChangeArrowheads="1"/>
            </p:cNvSpPr>
            <p:nvPr/>
          </p:nvSpPr>
          <p:spPr bwMode="auto">
            <a:xfrm>
              <a:off x="3955606" y="1809048"/>
              <a:ext cx="2495334" cy="58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chemeClr val="tx2"/>
                  </a:solidFill>
                  <a:latin typeface="微软雅黑" panose="020B0503020204020204" pitchFamily="34" charset="-122"/>
                  <a:ea typeface="微软雅黑" panose="020B0503020204020204" pitchFamily="34" charset="-122"/>
                </a:rPr>
                <a:t>护理原则</a:t>
              </a:r>
              <a:endParaRPr lang="zh-CN" altLang="en-US" sz="3200" b="1" dirty="0">
                <a:solidFill>
                  <a:schemeClr val="tx2"/>
                </a:solidFill>
                <a:latin typeface="微软雅黑" panose="020B0503020204020204" pitchFamily="34" charset="-122"/>
                <a:ea typeface="微软雅黑" panose="020B0503020204020204" pitchFamily="34" charset="-122"/>
              </a:endParaRPr>
            </a:p>
          </p:txBody>
        </p:sp>
      </p:grpSp>
      <p:cxnSp>
        <p:nvCxnSpPr>
          <p:cNvPr id="9" name="直接连接符 8"/>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2" name="矩形 1"/>
          <p:cNvSpPr/>
          <p:nvPr/>
        </p:nvSpPr>
        <p:spPr>
          <a:xfrm>
            <a:off x="1384300" y="2497250"/>
            <a:ext cx="6809446" cy="3046988"/>
          </a:xfrm>
          <a:prstGeom prst="rect">
            <a:avLst/>
          </a:prstGeom>
        </p:spPr>
        <p:txBody>
          <a:bodyPr wrap="square">
            <a:spAutoFit/>
          </a:bodyPr>
          <a:lstStyle/>
          <a:p>
            <a:pPr marL="457200" indent="-457200">
              <a:lnSpc>
                <a:spcPct val="150000"/>
              </a:lnSpc>
              <a:buFont typeface="+mj-ea"/>
              <a:buAutoNum type="circleNumDbPlain"/>
            </a:pPr>
            <a:r>
              <a:rPr lang="zh-CN" altLang="en-US" sz="1600" dirty="0" smtClean="0">
                <a:solidFill>
                  <a:schemeClr val="tx2"/>
                </a:solidFill>
                <a:latin typeface="微软雅黑" panose="020B0503020204020204" pitchFamily="34" charset="-122"/>
                <a:ea typeface="微软雅黑" panose="020B0503020204020204" pitchFamily="34" charset="-122"/>
              </a:rPr>
              <a:t>绝对卧床休息，采取头部抬高 </a:t>
            </a:r>
            <a:r>
              <a:rPr lang="en-US" altLang="zh-CN" sz="1600" dirty="0" smtClean="0">
                <a:solidFill>
                  <a:schemeClr val="tx2"/>
                </a:solidFill>
                <a:latin typeface="微软雅黑" panose="020B0503020204020204" pitchFamily="34" charset="-122"/>
                <a:ea typeface="微软雅黑" panose="020B0503020204020204" pitchFamily="34" charset="-122"/>
              </a:rPr>
              <a:t>15-30°</a:t>
            </a:r>
            <a:r>
              <a:rPr lang="zh-CN" altLang="en-US" sz="1600" dirty="0" smtClean="0">
                <a:solidFill>
                  <a:schemeClr val="tx2"/>
                </a:solidFill>
                <a:latin typeface="微软雅黑" panose="020B0503020204020204" pitchFamily="34" charset="-122"/>
                <a:ea typeface="微软雅黑" panose="020B0503020204020204" pitchFamily="34" charset="-122"/>
              </a:rPr>
              <a:t>，促静脉回流，降低颅内压，减轻脑水肿；</a:t>
            </a:r>
          </a:p>
          <a:p>
            <a:pPr marL="457200" indent="-457200">
              <a:lnSpc>
                <a:spcPct val="150000"/>
              </a:lnSpc>
              <a:buFont typeface="+mj-ea"/>
              <a:buAutoNum type="circleNumDbPlain"/>
            </a:pPr>
            <a:r>
              <a:rPr lang="zh-CN" altLang="en-US" sz="1600" dirty="0" smtClean="0">
                <a:solidFill>
                  <a:schemeClr val="tx2"/>
                </a:solidFill>
                <a:latin typeface="微软雅黑" panose="020B0503020204020204" pitchFamily="34" charset="-122"/>
                <a:ea typeface="微软雅黑" panose="020B0503020204020204" pitchFamily="34" charset="-122"/>
              </a:rPr>
              <a:t>保持病室安静，空气流通；</a:t>
            </a:r>
          </a:p>
          <a:p>
            <a:pPr marL="457200" indent="-457200">
              <a:lnSpc>
                <a:spcPct val="150000"/>
              </a:lnSpc>
              <a:buFont typeface="+mj-ea"/>
              <a:buAutoNum type="circleNumDbPlain"/>
            </a:pPr>
            <a:r>
              <a:rPr lang="zh-CN" altLang="en-US" sz="1600" dirty="0" smtClean="0">
                <a:solidFill>
                  <a:schemeClr val="tx2"/>
                </a:solidFill>
                <a:latin typeface="微软雅黑" panose="020B0503020204020204" pitchFamily="34" charset="-122"/>
                <a:ea typeface="微软雅黑" panose="020B0503020204020204" pitchFamily="34" charset="-122"/>
              </a:rPr>
              <a:t>床旁加护床栏，必要时根据医嘱给予镇静剂。 </a:t>
            </a:r>
          </a:p>
          <a:p>
            <a:pPr marL="457200" indent="-457200">
              <a:lnSpc>
                <a:spcPct val="150000"/>
              </a:lnSpc>
              <a:buFont typeface="+mj-ea"/>
              <a:buAutoNum type="circleNumDbPlain"/>
            </a:pPr>
            <a:r>
              <a:rPr lang="zh-CN" altLang="en-US" sz="1600" dirty="0" smtClean="0">
                <a:solidFill>
                  <a:schemeClr val="tx2"/>
                </a:solidFill>
                <a:latin typeface="微软雅黑" panose="020B0503020204020204" pitchFamily="34" charset="-122"/>
                <a:ea typeface="微软雅黑" panose="020B0503020204020204" pitchFamily="34" charset="-122"/>
              </a:rPr>
              <a:t>保持床铺平整、清洁，按时翻身</a:t>
            </a:r>
            <a:r>
              <a:rPr lang="zh-CN" altLang="en-US" sz="1600" dirty="0">
                <a:solidFill>
                  <a:schemeClr val="tx2"/>
                </a:solidFill>
                <a:latin typeface="微软雅黑" panose="020B0503020204020204" pitchFamily="34" charset="-122"/>
                <a:ea typeface="微软雅黑" panose="020B0503020204020204" pitchFamily="34" charset="-122"/>
              </a:rPr>
              <a:t>、</a:t>
            </a:r>
            <a:r>
              <a:rPr lang="zh-CN" altLang="en-US" sz="1600" dirty="0" smtClean="0">
                <a:solidFill>
                  <a:schemeClr val="tx2"/>
                </a:solidFill>
                <a:latin typeface="微软雅黑" panose="020B0503020204020204" pitchFamily="34" charset="-122"/>
                <a:ea typeface="微软雅黑" panose="020B0503020204020204" pitchFamily="34" charset="-122"/>
              </a:rPr>
              <a:t>干燥、拍背，预防压疮和肺部感染</a:t>
            </a:r>
          </a:p>
          <a:p>
            <a:pPr marL="457200" indent="-457200">
              <a:lnSpc>
                <a:spcPct val="150000"/>
              </a:lnSpc>
              <a:buFont typeface="+mj-ea"/>
              <a:buAutoNum type="circleNumDbPlain"/>
            </a:pPr>
            <a:r>
              <a:rPr lang="zh-CN" altLang="en-US" sz="1600" dirty="0" smtClean="0">
                <a:solidFill>
                  <a:schemeClr val="tx2"/>
                </a:solidFill>
                <a:latin typeface="微软雅黑" panose="020B0503020204020204" pitchFamily="34" charset="-122"/>
                <a:ea typeface="微软雅黑" panose="020B0503020204020204" pitchFamily="34" charset="-122"/>
              </a:rPr>
              <a:t>保持肢体功能位，尽早对瘫痪肢体给予被动活动。</a:t>
            </a:r>
          </a:p>
          <a:p>
            <a:pPr marL="457200" indent="-457200">
              <a:lnSpc>
                <a:spcPct val="150000"/>
              </a:lnSpc>
              <a:buFont typeface="+mj-ea"/>
              <a:buAutoNum type="circleNumDbPlain"/>
            </a:pPr>
            <a:r>
              <a:rPr lang="zh-CN" altLang="en-US" sz="1600" dirty="0" smtClean="0">
                <a:solidFill>
                  <a:schemeClr val="tx2"/>
                </a:solidFill>
                <a:latin typeface="微软雅黑" panose="020B0503020204020204" pitchFamily="34" charset="-122"/>
                <a:ea typeface="微软雅黑" panose="020B0503020204020204" pitchFamily="34" charset="-122"/>
              </a:rPr>
              <a:t>做好患者的皮肤护理、心理护理，口腔护理及生活护理，并保持大便通畅，预防并发症。</a:t>
            </a:r>
            <a:endParaRPr lang="zh-CN" altLang="en-US" sz="1600" dirty="0">
              <a:solidFill>
                <a:schemeClr val="tx2"/>
              </a:solidFill>
              <a:latin typeface="微软雅黑" panose="020B0503020204020204" pitchFamily="34" charset="-122"/>
              <a:ea typeface="微软雅黑" panose="020B0503020204020204" pitchFamily="34" charset="-122"/>
            </a:endParaRPr>
          </a:p>
        </p:txBody>
      </p:sp>
      <p:pic>
        <p:nvPicPr>
          <p:cNvPr id="10" name="图片 1"/>
          <p:cNvPicPr>
            <a:picLocks noChangeAspect="1"/>
          </p:cNvPicPr>
          <p:nvPr/>
        </p:nvPicPr>
        <p:blipFill>
          <a:blip r:embed="rId2">
            <a:clrChange>
              <a:clrFrom>
                <a:srgbClr val="F4F9F2"/>
              </a:clrFrom>
              <a:clrTo>
                <a:srgbClr val="F4F9F2">
                  <a:alpha val="0"/>
                </a:srgbClr>
              </a:clrTo>
            </a:clrChange>
            <a:extLst>
              <a:ext uri="{28A0092B-C50C-407E-A947-70E740481C1C}">
                <a14:useLocalDpi xmlns:a14="http://schemas.microsoft.com/office/drawing/2010/main" val="0"/>
              </a:ext>
            </a:extLst>
          </a:blip>
          <a:srcRect/>
          <a:stretch>
            <a:fillRect/>
          </a:stretch>
        </p:blipFill>
        <p:spPr bwMode="auto">
          <a:xfrm>
            <a:off x="9750157" y="3288145"/>
            <a:ext cx="2441843" cy="3569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组合 10"/>
          <p:cNvGrpSpPr/>
          <p:nvPr/>
        </p:nvGrpSpPr>
        <p:grpSpPr>
          <a:xfrm>
            <a:off x="1128324" y="1717765"/>
            <a:ext cx="2295812" cy="424732"/>
            <a:chOff x="1128324" y="1717765"/>
            <a:chExt cx="2295812" cy="424732"/>
          </a:xfrm>
        </p:grpSpPr>
        <p:sp>
          <p:nvSpPr>
            <p:cNvPr id="12" name="Text Box 2"/>
            <p:cNvSpPr txBox="1">
              <a:spLocks noChangeArrowheads="1"/>
            </p:cNvSpPr>
            <p:nvPr/>
          </p:nvSpPr>
          <p:spPr bwMode="auto">
            <a:xfrm>
              <a:off x="1533269" y="1717765"/>
              <a:ext cx="1890867" cy="4247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nSpc>
                  <a:spcPct val="90000"/>
                </a:lnSpc>
              </a:pPr>
              <a:r>
                <a:rPr lang="zh-CN" altLang="en-US" sz="2400" b="1" dirty="0">
                  <a:solidFill>
                    <a:schemeClr val="tx2"/>
                  </a:solidFill>
                  <a:latin typeface="微软雅黑" panose="020B0503020204020204" pitchFamily="34" charset="-122"/>
                  <a:ea typeface="微软雅黑" panose="020B0503020204020204" pitchFamily="34" charset="-122"/>
                </a:rPr>
                <a:t>基础护理 </a:t>
              </a:r>
              <a:endParaRPr lang="zh-CN" altLang="en-US" sz="2000" dirty="0">
                <a:latin typeface="微软雅黑" panose="020B0503020204020204" pitchFamily="34" charset="-122"/>
                <a:ea typeface="微软雅黑" panose="020B0503020204020204" pitchFamily="34" charset="-122"/>
              </a:endParaRPr>
            </a:p>
          </p:txBody>
        </p:sp>
        <p:sp>
          <p:nvSpPr>
            <p:cNvPr id="13" name="Rectangle 18"/>
            <p:cNvSpPr>
              <a:spLocks noChangeArrowheads="1"/>
            </p:cNvSpPr>
            <p:nvPr/>
          </p:nvSpPr>
          <p:spPr bwMode="auto">
            <a:xfrm>
              <a:off x="1128324" y="1746991"/>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1</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79921785"/>
      </p:ext>
    </p:extLst>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350"/>
                                        <p:tgtEl>
                                          <p:spTgt spid="5"/>
                                        </p:tgtEl>
                                      </p:cBhvr>
                                    </p:animEffect>
                                  </p:childTnLst>
                                </p:cTn>
                              </p:par>
                            </p:childTnLst>
                          </p:cTn>
                        </p:par>
                        <p:par>
                          <p:cTn id="8" fill="hold">
                            <p:stCondLst>
                              <p:cond delay="35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85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833438" y="784225"/>
            <a:ext cx="3122612" cy="615950"/>
            <a:chOff x="3129276" y="1777379"/>
            <a:chExt cx="3687046" cy="617057"/>
          </a:xfrm>
        </p:grpSpPr>
        <p:sp>
          <p:nvSpPr>
            <p:cNvPr id="6" name="矩形 5"/>
            <p:cNvSpPr/>
            <p:nvPr/>
          </p:nvSpPr>
          <p:spPr>
            <a:xfrm>
              <a:off x="3779710" y="1777379"/>
              <a:ext cx="3036612" cy="609106"/>
            </a:xfrm>
            <a:prstGeom prst="rect">
              <a:avLst/>
            </a:prstGeom>
            <a:noFill/>
            <a:ln w="12700" cap="flat" cmpd="sng" algn="ctr">
              <a:solidFill>
                <a:schemeClr val="accent1"/>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 name="矩形 6"/>
            <p:cNvSpPr/>
            <p:nvPr/>
          </p:nvSpPr>
          <p:spPr>
            <a:xfrm>
              <a:off x="3129276" y="1777379"/>
              <a:ext cx="650434" cy="609106"/>
            </a:xfrm>
            <a:prstGeom prst="rect">
              <a:avLst/>
            </a:prstGeom>
            <a:solidFill>
              <a:srgbClr val="1F497D"/>
            </a:solidFill>
            <a:ln w="12700" cap="flat" cmpd="sng" algn="ctr">
              <a:solidFill>
                <a:srgbClr val="1F497D"/>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8" name="TextBox 37"/>
            <p:cNvSpPr txBox="1">
              <a:spLocks noChangeArrowheads="1"/>
            </p:cNvSpPr>
            <p:nvPr/>
          </p:nvSpPr>
          <p:spPr bwMode="auto">
            <a:xfrm>
              <a:off x="3955606" y="1809048"/>
              <a:ext cx="2495334" cy="58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chemeClr val="tx2"/>
                  </a:solidFill>
                  <a:latin typeface="微软雅黑" panose="020B0503020204020204" pitchFamily="34" charset="-122"/>
                  <a:ea typeface="微软雅黑" panose="020B0503020204020204" pitchFamily="34" charset="-122"/>
                </a:rPr>
                <a:t>护理原则</a:t>
              </a:r>
              <a:endParaRPr lang="zh-CN" altLang="en-US" sz="3200" b="1" dirty="0">
                <a:solidFill>
                  <a:schemeClr val="tx2"/>
                </a:solidFill>
                <a:latin typeface="微软雅黑" panose="020B0503020204020204" pitchFamily="34" charset="-122"/>
                <a:ea typeface="微软雅黑" panose="020B0503020204020204" pitchFamily="34" charset="-122"/>
              </a:endParaRPr>
            </a:p>
          </p:txBody>
        </p:sp>
      </p:grpSp>
      <p:cxnSp>
        <p:nvCxnSpPr>
          <p:cNvPr id="9" name="直接连接符 8"/>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2" name="矩形 1"/>
          <p:cNvSpPr/>
          <p:nvPr/>
        </p:nvSpPr>
        <p:spPr>
          <a:xfrm>
            <a:off x="4438705" y="2182813"/>
            <a:ext cx="6809446" cy="3785652"/>
          </a:xfrm>
          <a:prstGeom prst="rect">
            <a:avLst/>
          </a:prstGeom>
        </p:spPr>
        <p:txBody>
          <a:bodyPr wrap="square">
            <a:spAutoFit/>
          </a:bodyPr>
          <a:lstStyle/>
          <a:p>
            <a:pPr marL="342900" indent="-342900">
              <a:lnSpc>
                <a:spcPct val="150000"/>
              </a:lnSpc>
              <a:buFont typeface="+mj-ea"/>
              <a:buAutoNum type="circleNumDbPlain"/>
            </a:pPr>
            <a:r>
              <a:rPr lang="zh-CN" altLang="en-US" sz="1600" dirty="0">
                <a:solidFill>
                  <a:schemeClr val="tx2"/>
                </a:solidFill>
                <a:latin typeface="微软雅黑" panose="020B0503020204020204" pitchFamily="34" charset="-122"/>
                <a:ea typeface="微软雅黑" panose="020B0503020204020204" pitchFamily="34" charset="-122"/>
              </a:rPr>
              <a:t>躯体移动障碍 ：与肌力下降，肢体偏瘫有关</a:t>
            </a:r>
          </a:p>
          <a:p>
            <a:pPr marL="342900" indent="-342900">
              <a:lnSpc>
                <a:spcPct val="150000"/>
              </a:lnSpc>
              <a:buFont typeface="+mj-ea"/>
              <a:buAutoNum type="circleNumDbPlain"/>
            </a:pPr>
            <a:r>
              <a:rPr lang="zh-CN" altLang="en-US" sz="1600" dirty="0" smtClean="0">
                <a:solidFill>
                  <a:schemeClr val="tx2"/>
                </a:solidFill>
                <a:latin typeface="微软雅黑" panose="020B0503020204020204" pitchFamily="34" charset="-122"/>
                <a:ea typeface="微软雅黑" panose="020B0503020204020204" pitchFamily="34" charset="-122"/>
              </a:rPr>
              <a:t>自理缺陷：</a:t>
            </a:r>
            <a:r>
              <a:rPr lang="zh-CN" altLang="en-US" sz="1600" dirty="0">
                <a:solidFill>
                  <a:schemeClr val="tx2"/>
                </a:solidFill>
                <a:latin typeface="微软雅黑" panose="020B0503020204020204" pitchFamily="34" charset="-122"/>
                <a:ea typeface="微软雅黑" panose="020B0503020204020204" pitchFamily="34" charset="-122"/>
              </a:rPr>
              <a:t>与肢体偏瘫有关</a:t>
            </a:r>
          </a:p>
          <a:p>
            <a:pPr marL="342900" indent="-342900">
              <a:lnSpc>
                <a:spcPct val="150000"/>
              </a:lnSpc>
              <a:buFont typeface="+mj-ea"/>
              <a:buAutoNum type="circleNumDbPlain"/>
            </a:pPr>
            <a:r>
              <a:rPr lang="zh-CN" altLang="en-US" sz="1600" dirty="0">
                <a:solidFill>
                  <a:schemeClr val="tx2"/>
                </a:solidFill>
                <a:latin typeface="微软雅黑" panose="020B0503020204020204" pitchFamily="34" charset="-122"/>
                <a:ea typeface="微软雅黑" panose="020B0503020204020204" pitchFamily="34" charset="-122"/>
              </a:rPr>
              <a:t>语言沟通</a:t>
            </a:r>
            <a:r>
              <a:rPr lang="zh-CN" altLang="en-US" sz="1600" dirty="0" smtClean="0">
                <a:solidFill>
                  <a:schemeClr val="tx2"/>
                </a:solidFill>
                <a:latin typeface="微软雅黑" panose="020B0503020204020204" pitchFamily="34" charset="-122"/>
                <a:ea typeface="微软雅黑" panose="020B0503020204020204" pitchFamily="34" charset="-122"/>
              </a:rPr>
              <a:t>障碍</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marL="342900" indent="-342900">
              <a:lnSpc>
                <a:spcPct val="150000"/>
              </a:lnSpc>
              <a:buFont typeface="+mj-ea"/>
              <a:buAutoNum type="circleNumDbPlain"/>
            </a:pPr>
            <a:r>
              <a:rPr lang="zh-CN" altLang="en-US" sz="1600" dirty="0" smtClean="0">
                <a:solidFill>
                  <a:schemeClr val="tx2"/>
                </a:solidFill>
                <a:latin typeface="微软雅黑" panose="020B0503020204020204" pitchFamily="34" charset="-122"/>
                <a:ea typeface="微软雅黑" panose="020B0503020204020204" pitchFamily="34" charset="-122"/>
              </a:rPr>
              <a:t>脑组织灌注量不足 </a:t>
            </a:r>
          </a:p>
          <a:p>
            <a:pPr marL="342900" indent="-342900">
              <a:lnSpc>
                <a:spcPct val="150000"/>
              </a:lnSpc>
              <a:buFont typeface="+mj-ea"/>
              <a:buAutoNum type="circleNumDbPlain"/>
            </a:pPr>
            <a:r>
              <a:rPr lang="zh-CN" altLang="en-US" sz="1600" dirty="0">
                <a:solidFill>
                  <a:schemeClr val="tx2"/>
                </a:solidFill>
                <a:latin typeface="微软雅黑" panose="020B0503020204020204" pitchFamily="34" charset="-122"/>
                <a:ea typeface="微软雅黑" panose="020B0503020204020204" pitchFamily="34" charset="-122"/>
              </a:rPr>
              <a:t>意识</a:t>
            </a:r>
            <a:r>
              <a:rPr lang="zh-CN" altLang="en-US" sz="1600" dirty="0" smtClean="0">
                <a:solidFill>
                  <a:schemeClr val="tx2"/>
                </a:solidFill>
                <a:latin typeface="微软雅黑" panose="020B0503020204020204" pitchFamily="34" charset="-122"/>
                <a:ea typeface="微软雅黑" panose="020B0503020204020204" pitchFamily="34" charset="-122"/>
              </a:rPr>
              <a:t>障碍</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marL="342900" indent="-342900">
              <a:lnSpc>
                <a:spcPct val="150000"/>
              </a:lnSpc>
              <a:buFont typeface="+mj-ea"/>
              <a:buAutoNum type="circleNumDbPlain"/>
            </a:pPr>
            <a:r>
              <a:rPr lang="zh-CN" altLang="en-US" sz="1600" dirty="0">
                <a:solidFill>
                  <a:schemeClr val="tx2"/>
                </a:solidFill>
                <a:latin typeface="微软雅黑" panose="020B0503020204020204" pitchFamily="34" charset="-122"/>
                <a:ea typeface="微软雅黑" panose="020B0503020204020204" pitchFamily="34" charset="-122"/>
              </a:rPr>
              <a:t>潜在并发症</a:t>
            </a:r>
            <a:r>
              <a:rPr lang="en-US" altLang="zh-CN" sz="1600" dirty="0">
                <a:solidFill>
                  <a:schemeClr val="tx2"/>
                </a:solidFill>
                <a:latin typeface="微软雅黑" panose="020B0503020204020204" pitchFamily="34" charset="-122"/>
                <a:ea typeface="微软雅黑" panose="020B0503020204020204" pitchFamily="34" charset="-122"/>
              </a:rPr>
              <a:t>--</a:t>
            </a:r>
            <a:r>
              <a:rPr lang="zh-CN" altLang="en-US" sz="1600" dirty="0">
                <a:solidFill>
                  <a:schemeClr val="tx2"/>
                </a:solidFill>
                <a:latin typeface="微软雅黑" panose="020B0503020204020204" pitchFamily="34" charset="-122"/>
                <a:ea typeface="微软雅黑" panose="020B0503020204020204" pitchFamily="34" charset="-122"/>
              </a:rPr>
              <a:t>脑疝 </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marL="342900" indent="-342900">
              <a:lnSpc>
                <a:spcPct val="150000"/>
              </a:lnSpc>
              <a:buFont typeface="+mj-ea"/>
              <a:buAutoNum type="circleNumDbPlain"/>
            </a:pPr>
            <a:r>
              <a:rPr lang="zh-CN" altLang="en-US" sz="1600" dirty="0">
                <a:solidFill>
                  <a:schemeClr val="tx2"/>
                </a:solidFill>
                <a:latin typeface="微软雅黑" panose="020B0503020204020204" pitchFamily="34" charset="-122"/>
                <a:ea typeface="微软雅黑" panose="020B0503020204020204" pitchFamily="34" charset="-122"/>
              </a:rPr>
              <a:t>潜在并发症</a:t>
            </a:r>
            <a:r>
              <a:rPr lang="en-US" altLang="zh-CN" sz="1600" dirty="0">
                <a:solidFill>
                  <a:schemeClr val="tx2"/>
                </a:solidFill>
                <a:latin typeface="微软雅黑" panose="020B0503020204020204" pitchFamily="34" charset="-122"/>
                <a:ea typeface="微软雅黑" panose="020B0503020204020204" pitchFamily="34" charset="-122"/>
              </a:rPr>
              <a:t>--</a:t>
            </a:r>
            <a:r>
              <a:rPr lang="zh-CN" altLang="en-US" sz="1600" dirty="0">
                <a:solidFill>
                  <a:schemeClr val="tx2"/>
                </a:solidFill>
                <a:latin typeface="微软雅黑" panose="020B0503020204020204" pitchFamily="34" charset="-122"/>
                <a:ea typeface="微软雅黑" panose="020B0503020204020204" pitchFamily="34" charset="-122"/>
              </a:rPr>
              <a:t>上消化道出血 </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marL="342900" indent="-342900">
              <a:lnSpc>
                <a:spcPct val="150000"/>
              </a:lnSpc>
              <a:buFont typeface="+mj-ea"/>
              <a:buAutoNum type="circleNumDbPlain"/>
            </a:pPr>
            <a:r>
              <a:rPr lang="zh-CN" altLang="en-US" sz="1600" dirty="0" smtClean="0">
                <a:solidFill>
                  <a:srgbClr val="1F497D"/>
                </a:solidFill>
                <a:latin typeface="微软雅黑" panose="020B0503020204020204" pitchFamily="34" charset="-122"/>
                <a:ea typeface="微软雅黑" panose="020B0503020204020204" pitchFamily="34" charset="-122"/>
              </a:rPr>
              <a:t>患者烦躁明显 有自行拔管的危险</a:t>
            </a:r>
            <a:endParaRPr lang="en-US" altLang="zh-CN" sz="1600" dirty="0" smtClean="0">
              <a:solidFill>
                <a:srgbClr val="1F497D"/>
              </a:solidFill>
              <a:latin typeface="微软雅黑" panose="020B0503020204020204" pitchFamily="34" charset="-122"/>
              <a:ea typeface="微软雅黑" panose="020B0503020204020204" pitchFamily="34" charset="-122"/>
            </a:endParaRPr>
          </a:p>
          <a:p>
            <a:pPr marL="342900" indent="-342900">
              <a:lnSpc>
                <a:spcPct val="150000"/>
              </a:lnSpc>
              <a:buFont typeface="+mj-ea"/>
              <a:buAutoNum type="circleNumDbPlain"/>
            </a:pPr>
            <a:r>
              <a:rPr lang="zh-CN" altLang="en-US" sz="1600" dirty="0" smtClean="0">
                <a:solidFill>
                  <a:schemeClr val="tx2"/>
                </a:solidFill>
                <a:latin typeface="微软雅黑" panose="020B0503020204020204" pitchFamily="34" charset="-122"/>
                <a:ea typeface="微软雅黑" panose="020B0503020204020204" pitchFamily="34" charset="-122"/>
              </a:rPr>
              <a:t>有营养不良的可能 ：低于机体需要量</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marL="342900" indent="-342900">
              <a:lnSpc>
                <a:spcPct val="150000"/>
              </a:lnSpc>
              <a:buFont typeface="+mj-ea"/>
              <a:buAutoNum type="circleNumDbPlain"/>
            </a:pPr>
            <a:r>
              <a:rPr lang="zh-CN" altLang="en-US" sz="1600" dirty="0" smtClean="0">
                <a:solidFill>
                  <a:schemeClr val="tx2"/>
                </a:solidFill>
                <a:latin typeface="微软雅黑" panose="020B0503020204020204" pitchFamily="34" charset="-122"/>
                <a:ea typeface="微软雅黑" panose="020B0503020204020204" pitchFamily="34" charset="-122"/>
              </a:rPr>
              <a:t>有</a:t>
            </a:r>
            <a:r>
              <a:rPr lang="zh-CN" altLang="en-US" sz="1600" dirty="0">
                <a:solidFill>
                  <a:schemeClr val="tx2"/>
                </a:solidFill>
                <a:latin typeface="微软雅黑" panose="020B0503020204020204" pitchFamily="34" charset="-122"/>
                <a:ea typeface="微软雅黑" panose="020B0503020204020204" pitchFamily="34" charset="-122"/>
              </a:rPr>
              <a:t>皮肤完整性受损的危险：与长期卧床</a:t>
            </a:r>
            <a:r>
              <a:rPr lang="en-US" altLang="zh-CN" sz="1600" dirty="0" smtClean="0">
                <a:solidFill>
                  <a:schemeClr val="tx2"/>
                </a:solidFill>
                <a:latin typeface="微软雅黑" panose="020B0503020204020204" pitchFamily="34" charset="-122"/>
                <a:ea typeface="微软雅黑" panose="020B0503020204020204" pitchFamily="34" charset="-122"/>
              </a:rPr>
              <a:t>,</a:t>
            </a:r>
            <a:r>
              <a:rPr lang="zh-CN" altLang="en-US" sz="1600" dirty="0" smtClean="0">
                <a:solidFill>
                  <a:schemeClr val="tx2"/>
                </a:solidFill>
                <a:latin typeface="微软雅黑" panose="020B0503020204020204" pitchFamily="34" charset="-122"/>
                <a:ea typeface="微软雅黑" panose="020B0503020204020204" pitchFamily="34" charset="-122"/>
              </a:rPr>
              <a:t>不能自主活动</a:t>
            </a:r>
            <a:r>
              <a:rPr lang="en-US" altLang="zh-CN" sz="1600" dirty="0" smtClean="0">
                <a:solidFill>
                  <a:schemeClr val="tx2"/>
                </a:solidFill>
                <a:latin typeface="微软雅黑" panose="020B0503020204020204" pitchFamily="34" charset="-122"/>
                <a:ea typeface="微软雅黑" panose="020B0503020204020204" pitchFamily="34" charset="-122"/>
              </a:rPr>
              <a:t>,</a:t>
            </a:r>
            <a:r>
              <a:rPr lang="zh-CN" altLang="en-US" sz="1600" dirty="0" smtClean="0">
                <a:solidFill>
                  <a:schemeClr val="tx2"/>
                </a:solidFill>
                <a:latin typeface="微软雅黑" panose="020B0503020204020204" pitchFamily="34" charset="-122"/>
                <a:ea typeface="微软雅黑" panose="020B0503020204020204" pitchFamily="34" charset="-122"/>
              </a:rPr>
              <a:t>营养不良有关</a:t>
            </a:r>
            <a:endParaRPr lang="en-US" altLang="zh-CN" sz="1600" dirty="0">
              <a:solidFill>
                <a:schemeClr val="tx2"/>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112837" y="1715883"/>
            <a:ext cx="2205277" cy="424732"/>
            <a:chOff x="1112837" y="1715883"/>
            <a:chExt cx="2205277" cy="424732"/>
          </a:xfrm>
        </p:grpSpPr>
        <p:sp>
          <p:nvSpPr>
            <p:cNvPr id="12" name="Text Box 2"/>
            <p:cNvSpPr txBox="1">
              <a:spLocks noChangeArrowheads="1"/>
            </p:cNvSpPr>
            <p:nvPr/>
          </p:nvSpPr>
          <p:spPr bwMode="auto">
            <a:xfrm>
              <a:off x="1427247" y="1715883"/>
              <a:ext cx="1890867" cy="4247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nSpc>
                  <a:spcPct val="90000"/>
                </a:lnSpc>
              </a:pPr>
              <a:r>
                <a:rPr lang="zh-CN" altLang="en-US" sz="2400" b="1" dirty="0" smtClean="0">
                  <a:solidFill>
                    <a:schemeClr val="tx2"/>
                  </a:solidFill>
                  <a:latin typeface="微软雅黑" panose="020B0503020204020204" pitchFamily="34" charset="-122"/>
                  <a:ea typeface="微软雅黑" panose="020B0503020204020204" pitchFamily="34" charset="-122"/>
                </a:rPr>
                <a:t>护理诊断</a:t>
              </a:r>
              <a:endParaRPr lang="zh-CN" altLang="en-US" sz="2000" dirty="0">
                <a:latin typeface="微软雅黑" panose="020B0503020204020204" pitchFamily="34" charset="-122"/>
                <a:ea typeface="微软雅黑" panose="020B0503020204020204" pitchFamily="34" charset="-122"/>
              </a:endParaRPr>
            </a:p>
          </p:txBody>
        </p:sp>
        <p:sp>
          <p:nvSpPr>
            <p:cNvPr id="13" name="Rectangle 18"/>
            <p:cNvSpPr>
              <a:spLocks noChangeArrowheads="1"/>
            </p:cNvSpPr>
            <p:nvPr/>
          </p:nvSpPr>
          <p:spPr bwMode="auto">
            <a:xfrm>
              <a:off x="1112837" y="1774248"/>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2</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pic>
        <p:nvPicPr>
          <p:cNvPr id="14" name="图片 2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252" y="4031814"/>
            <a:ext cx="2332178" cy="2826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7565418"/>
      </p:ext>
    </p:extLst>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990075" y="2376052"/>
            <a:ext cx="6503288"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defRPr/>
            </a:pPr>
            <a:r>
              <a:rPr lang="zh-CN" altLang="en-US" b="1" dirty="0">
                <a:solidFill>
                  <a:srgbClr val="1F497D"/>
                </a:solidFill>
                <a:latin typeface="微软雅黑" panose="020B0503020204020204" pitchFamily="34" charset="-122"/>
                <a:ea typeface="微软雅黑" panose="020B0503020204020204" pitchFamily="34" charset="-122"/>
              </a:rPr>
              <a:t>护理措施： </a:t>
            </a:r>
          </a:p>
          <a:p>
            <a:pPr marL="342900" indent="-342900" algn="just">
              <a:lnSpc>
                <a:spcPct val="150000"/>
              </a:lnSpc>
              <a:buFont typeface="+mj-ea"/>
              <a:buAutoNum type="circleNumDbPlain"/>
              <a:defRPr/>
            </a:pPr>
            <a:r>
              <a:rPr lang="zh-CN" altLang="en-US" dirty="0" smtClean="0">
                <a:solidFill>
                  <a:srgbClr val="1F497D"/>
                </a:solidFill>
                <a:latin typeface="微软雅黑" panose="020B0503020204020204" pitchFamily="34" charset="-122"/>
                <a:ea typeface="微软雅黑" panose="020B0503020204020204" pitchFamily="34" charset="-122"/>
              </a:rPr>
              <a:t>保持</a:t>
            </a:r>
            <a:r>
              <a:rPr lang="zh-CN" altLang="en-US" dirty="0">
                <a:solidFill>
                  <a:srgbClr val="1F497D"/>
                </a:solidFill>
                <a:latin typeface="微软雅黑" panose="020B0503020204020204" pitchFamily="34" charset="-122"/>
                <a:ea typeface="微软雅黑" panose="020B0503020204020204" pitchFamily="34" charset="-122"/>
              </a:rPr>
              <a:t>病人舒适体位。 </a:t>
            </a:r>
          </a:p>
          <a:p>
            <a:pPr marL="342900" indent="-342900" algn="just">
              <a:lnSpc>
                <a:spcPct val="150000"/>
              </a:lnSpc>
              <a:buFont typeface="+mj-ea"/>
              <a:buAutoNum type="circleNumDbPlain"/>
              <a:defRPr/>
            </a:pPr>
            <a:r>
              <a:rPr lang="zh-CN" altLang="en-US" dirty="0" smtClean="0">
                <a:solidFill>
                  <a:srgbClr val="1F497D"/>
                </a:solidFill>
                <a:latin typeface="微软雅黑" panose="020B0503020204020204" pitchFamily="34" charset="-122"/>
                <a:ea typeface="微软雅黑" panose="020B0503020204020204" pitchFamily="34" charset="-122"/>
              </a:rPr>
              <a:t>翻身</a:t>
            </a:r>
            <a:r>
              <a:rPr lang="zh-CN" altLang="en-US" dirty="0">
                <a:solidFill>
                  <a:srgbClr val="1F497D"/>
                </a:solidFill>
                <a:latin typeface="微软雅黑" panose="020B0503020204020204" pitchFamily="34" charset="-122"/>
                <a:ea typeface="微软雅黑" panose="020B0503020204020204" pitchFamily="34" charset="-122"/>
              </a:rPr>
              <a:t>拍背，每</a:t>
            </a:r>
            <a:r>
              <a:rPr lang="en-US" altLang="zh-CN" dirty="0">
                <a:solidFill>
                  <a:srgbClr val="1F497D"/>
                </a:solidFill>
                <a:latin typeface="微软雅黑" panose="020B0503020204020204" pitchFamily="34" charset="-122"/>
                <a:ea typeface="微软雅黑" panose="020B0503020204020204" pitchFamily="34" charset="-122"/>
              </a:rPr>
              <a:t>2</a:t>
            </a:r>
            <a:r>
              <a:rPr lang="zh-CN" altLang="en-US" dirty="0">
                <a:solidFill>
                  <a:srgbClr val="1F497D"/>
                </a:solidFill>
                <a:latin typeface="微软雅黑" panose="020B0503020204020204" pitchFamily="34" charset="-122"/>
                <a:ea typeface="微软雅黑" panose="020B0503020204020204" pitchFamily="34" charset="-122"/>
              </a:rPr>
              <a:t>小时</a:t>
            </a:r>
            <a:r>
              <a:rPr lang="en-US" altLang="zh-CN" dirty="0">
                <a:solidFill>
                  <a:srgbClr val="1F497D"/>
                </a:solidFill>
                <a:latin typeface="微软雅黑" panose="020B0503020204020204" pitchFamily="34" charset="-122"/>
                <a:ea typeface="微软雅黑" panose="020B0503020204020204" pitchFamily="34" charset="-122"/>
              </a:rPr>
              <a:t>1</a:t>
            </a:r>
            <a:r>
              <a:rPr lang="zh-CN" altLang="en-US" dirty="0">
                <a:solidFill>
                  <a:srgbClr val="1F497D"/>
                </a:solidFill>
                <a:latin typeface="微软雅黑" panose="020B0503020204020204" pitchFamily="34" charset="-122"/>
                <a:ea typeface="微软雅黑" panose="020B0503020204020204" pitchFamily="34" charset="-122"/>
              </a:rPr>
              <a:t>次。 </a:t>
            </a:r>
          </a:p>
          <a:p>
            <a:pPr marL="342900" indent="-342900" algn="just">
              <a:lnSpc>
                <a:spcPct val="150000"/>
              </a:lnSpc>
              <a:buFont typeface="+mj-ea"/>
              <a:buAutoNum type="circleNumDbPlain"/>
              <a:defRPr/>
            </a:pPr>
            <a:r>
              <a:rPr lang="zh-CN" altLang="en-US" dirty="0" smtClean="0">
                <a:solidFill>
                  <a:srgbClr val="1F497D"/>
                </a:solidFill>
                <a:latin typeface="微软雅黑" panose="020B0503020204020204" pitchFamily="34" charset="-122"/>
                <a:ea typeface="微软雅黑" panose="020B0503020204020204" pitchFamily="34" charset="-122"/>
              </a:rPr>
              <a:t>做好</a:t>
            </a:r>
            <a:r>
              <a:rPr lang="zh-CN" altLang="en-US" dirty="0">
                <a:solidFill>
                  <a:srgbClr val="1F497D"/>
                </a:solidFill>
                <a:latin typeface="微软雅黑" panose="020B0503020204020204" pitchFamily="34" charset="-122"/>
                <a:ea typeface="微软雅黑" panose="020B0503020204020204" pitchFamily="34" charset="-122"/>
              </a:rPr>
              <a:t>生活护理。口腔护理每天</a:t>
            </a:r>
            <a:r>
              <a:rPr lang="en-US" altLang="zh-CN" dirty="0">
                <a:solidFill>
                  <a:srgbClr val="1F497D"/>
                </a:solidFill>
                <a:latin typeface="微软雅黑" panose="020B0503020204020204" pitchFamily="34" charset="-122"/>
                <a:ea typeface="微软雅黑" panose="020B0503020204020204" pitchFamily="34" charset="-122"/>
              </a:rPr>
              <a:t>2</a:t>
            </a:r>
            <a:r>
              <a:rPr lang="zh-CN" altLang="en-US" dirty="0">
                <a:solidFill>
                  <a:srgbClr val="1F497D"/>
                </a:solidFill>
                <a:latin typeface="微软雅黑" panose="020B0503020204020204" pitchFamily="34" charset="-122"/>
                <a:ea typeface="微软雅黑" panose="020B0503020204020204" pitchFamily="34" charset="-122"/>
              </a:rPr>
              <a:t>次；抹澡夏季每天</a:t>
            </a:r>
            <a:r>
              <a:rPr lang="en-US" altLang="zh-CN" dirty="0">
                <a:solidFill>
                  <a:srgbClr val="1F497D"/>
                </a:solidFill>
                <a:latin typeface="微软雅黑" panose="020B0503020204020204" pitchFamily="34" charset="-122"/>
                <a:ea typeface="微软雅黑" panose="020B0503020204020204" pitchFamily="34" charset="-122"/>
              </a:rPr>
              <a:t>2</a:t>
            </a:r>
            <a:r>
              <a:rPr lang="zh-CN" altLang="en-US" dirty="0">
                <a:solidFill>
                  <a:srgbClr val="1F497D"/>
                </a:solidFill>
                <a:latin typeface="微软雅黑" panose="020B0503020204020204" pitchFamily="34" charset="-122"/>
                <a:ea typeface="微软雅黑" panose="020B0503020204020204" pitchFamily="34" charset="-122"/>
              </a:rPr>
              <a:t>次，冬季每天</a:t>
            </a:r>
            <a:r>
              <a:rPr lang="en-US" altLang="zh-CN" dirty="0">
                <a:solidFill>
                  <a:srgbClr val="1F497D"/>
                </a:solidFill>
                <a:latin typeface="微软雅黑" panose="020B0503020204020204" pitchFamily="34" charset="-122"/>
                <a:ea typeface="微软雅黑" panose="020B0503020204020204" pitchFamily="34" charset="-122"/>
              </a:rPr>
              <a:t>1</a:t>
            </a:r>
            <a:r>
              <a:rPr lang="zh-CN" altLang="en-US" dirty="0">
                <a:solidFill>
                  <a:srgbClr val="1F497D"/>
                </a:solidFill>
                <a:latin typeface="微软雅黑" panose="020B0503020204020204" pitchFamily="34" charset="-122"/>
                <a:ea typeface="微软雅黑" panose="020B0503020204020204" pitchFamily="34" charset="-122"/>
              </a:rPr>
              <a:t>次；定时喂饮食；大小便后及时清洁肛周及会阴。 </a:t>
            </a:r>
          </a:p>
          <a:p>
            <a:pPr marL="342900" indent="-342900" algn="just">
              <a:lnSpc>
                <a:spcPct val="150000"/>
              </a:lnSpc>
              <a:buFont typeface="+mj-ea"/>
              <a:buAutoNum type="circleNumDbPlain"/>
              <a:defRPr/>
            </a:pPr>
            <a:r>
              <a:rPr lang="zh-CN" altLang="en-US" dirty="0" smtClean="0">
                <a:solidFill>
                  <a:srgbClr val="1F497D"/>
                </a:solidFill>
                <a:latin typeface="微软雅黑" panose="020B0503020204020204" pitchFamily="34" charset="-122"/>
                <a:ea typeface="微软雅黑" panose="020B0503020204020204" pitchFamily="34" charset="-122"/>
              </a:rPr>
              <a:t>躁动</a:t>
            </a:r>
            <a:r>
              <a:rPr lang="zh-CN" altLang="en-US" dirty="0">
                <a:solidFill>
                  <a:srgbClr val="1F497D"/>
                </a:solidFill>
                <a:latin typeface="微软雅黑" panose="020B0503020204020204" pitchFamily="34" charset="-122"/>
                <a:ea typeface="微软雅黑" panose="020B0503020204020204" pitchFamily="34" charset="-122"/>
              </a:rPr>
              <a:t>、意识障碍病人，使用床栏、约束带，以防坠床。 </a:t>
            </a:r>
          </a:p>
          <a:p>
            <a:pPr marL="342900" indent="-342900" algn="just">
              <a:lnSpc>
                <a:spcPct val="150000"/>
              </a:lnSpc>
              <a:buFont typeface="+mj-ea"/>
              <a:buAutoNum type="circleNumDbPlain"/>
              <a:defRPr/>
            </a:pPr>
            <a:r>
              <a:rPr lang="zh-CN" altLang="en-US" dirty="0" smtClean="0">
                <a:solidFill>
                  <a:srgbClr val="1F497D"/>
                </a:solidFill>
                <a:latin typeface="微软雅黑" panose="020B0503020204020204" pitchFamily="34" charset="-122"/>
                <a:ea typeface="微软雅黑" panose="020B0503020204020204" pitchFamily="34" charset="-122"/>
              </a:rPr>
              <a:t>保持</a:t>
            </a:r>
            <a:r>
              <a:rPr lang="zh-CN" altLang="en-US" dirty="0">
                <a:solidFill>
                  <a:srgbClr val="1F497D"/>
                </a:solidFill>
                <a:latin typeface="微软雅黑" panose="020B0503020204020204" pitchFamily="34" charset="-122"/>
                <a:ea typeface="微软雅黑" panose="020B0503020204020204" pitchFamily="34" charset="-122"/>
              </a:rPr>
              <a:t>肢体功能位置，并行肢体按摩，每天</a:t>
            </a:r>
            <a:r>
              <a:rPr lang="en-US" altLang="zh-CN" dirty="0">
                <a:solidFill>
                  <a:srgbClr val="1F497D"/>
                </a:solidFill>
                <a:latin typeface="微软雅黑" panose="020B0503020204020204" pitchFamily="34" charset="-122"/>
                <a:ea typeface="微软雅黑" panose="020B0503020204020204" pitchFamily="34" charset="-122"/>
              </a:rPr>
              <a:t>3</a:t>
            </a:r>
            <a:r>
              <a:rPr lang="zh-CN" altLang="en-US" dirty="0">
                <a:solidFill>
                  <a:srgbClr val="1F497D"/>
                </a:solidFill>
                <a:latin typeface="微软雅黑" panose="020B0503020204020204" pitchFamily="34" charset="-122"/>
                <a:ea typeface="微软雅黑" panose="020B0503020204020204" pitchFamily="34" charset="-122"/>
              </a:rPr>
              <a:t>次。 </a:t>
            </a:r>
          </a:p>
          <a:p>
            <a:pPr marL="342900" indent="-342900" algn="just">
              <a:lnSpc>
                <a:spcPct val="150000"/>
              </a:lnSpc>
              <a:buFont typeface="+mj-ea"/>
              <a:buAutoNum type="circleNumDbPlain"/>
              <a:defRPr/>
            </a:pPr>
            <a:r>
              <a:rPr lang="zh-CN" altLang="en-US" dirty="0" smtClean="0">
                <a:solidFill>
                  <a:srgbClr val="1F497D"/>
                </a:solidFill>
                <a:latin typeface="微软雅黑" panose="020B0503020204020204" pitchFamily="34" charset="-122"/>
                <a:ea typeface="微软雅黑" panose="020B0503020204020204" pitchFamily="34" charset="-122"/>
              </a:rPr>
              <a:t>补充</a:t>
            </a:r>
            <a:r>
              <a:rPr lang="zh-CN" altLang="en-US" dirty="0">
                <a:solidFill>
                  <a:srgbClr val="1F497D"/>
                </a:solidFill>
                <a:latin typeface="微软雅黑" panose="020B0503020204020204" pitchFamily="34" charset="-122"/>
                <a:ea typeface="微软雅黑" panose="020B0503020204020204" pitchFamily="34" charset="-122"/>
              </a:rPr>
              <a:t>足够的水分，多食纤维素丰富的食物，以预防便秘。 </a:t>
            </a:r>
          </a:p>
        </p:txBody>
      </p:sp>
      <p:sp>
        <p:nvSpPr>
          <p:cNvPr id="8" name="矩形 7"/>
          <p:cNvSpPr>
            <a:spLocks noChangeArrowheads="1"/>
          </p:cNvSpPr>
          <p:nvPr/>
        </p:nvSpPr>
        <p:spPr bwMode="auto">
          <a:xfrm>
            <a:off x="846316" y="1394459"/>
            <a:ext cx="45556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sz="2400" b="1" dirty="0" smtClean="0">
                <a:solidFill>
                  <a:srgbClr val="1F497D"/>
                </a:solidFill>
                <a:latin typeface="微软雅黑" panose="020B0503020204020204" pitchFamily="34" charset="-122"/>
                <a:ea typeface="微软雅黑" panose="020B0503020204020204" pitchFamily="34" charset="-122"/>
              </a:rPr>
              <a:t>1. </a:t>
            </a:r>
            <a:r>
              <a:rPr lang="zh-CN" altLang="en-US" sz="2400" b="1" dirty="0" smtClean="0">
                <a:solidFill>
                  <a:srgbClr val="1F497D"/>
                </a:solidFill>
                <a:latin typeface="微软雅黑" panose="020B0503020204020204" pitchFamily="34" charset="-122"/>
                <a:ea typeface="微软雅黑" panose="020B0503020204020204" pitchFamily="34" charset="-122"/>
              </a:rPr>
              <a:t>躯体</a:t>
            </a:r>
            <a:r>
              <a:rPr lang="zh-CN" altLang="en-US" sz="2400" b="1" dirty="0">
                <a:solidFill>
                  <a:srgbClr val="1F497D"/>
                </a:solidFill>
                <a:latin typeface="微软雅黑" panose="020B0503020204020204" pitchFamily="34" charset="-122"/>
                <a:ea typeface="微软雅黑" panose="020B0503020204020204" pitchFamily="34" charset="-122"/>
              </a:rPr>
              <a:t>移动障碍 </a:t>
            </a:r>
          </a:p>
        </p:txBody>
      </p:sp>
      <p:pic>
        <p:nvPicPr>
          <p:cNvPr id="10" name="图片 9"/>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79247" y="4726745"/>
            <a:ext cx="4124062" cy="2131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直接连接符 12"/>
          <p:cNvCxnSpPr/>
          <p:nvPr/>
        </p:nvCxnSpPr>
        <p:spPr bwMode="auto">
          <a:xfrm>
            <a:off x="549275" y="433337"/>
            <a:ext cx="10800000"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15" name="组合 14"/>
          <p:cNvGrpSpPr>
            <a:grpSpLocks/>
          </p:cNvGrpSpPr>
          <p:nvPr/>
        </p:nvGrpSpPr>
        <p:grpSpPr bwMode="auto">
          <a:xfrm>
            <a:off x="549275" y="771475"/>
            <a:ext cx="3342445" cy="616387"/>
            <a:chOff x="3779710" y="1777379"/>
            <a:chExt cx="3946617" cy="617495"/>
          </a:xfrm>
        </p:grpSpPr>
        <p:sp>
          <p:nvSpPr>
            <p:cNvPr id="17" name="矩形 16"/>
            <p:cNvSpPr/>
            <p:nvPr/>
          </p:nvSpPr>
          <p:spPr>
            <a:xfrm>
              <a:off x="3779710" y="1777379"/>
              <a:ext cx="394661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sz="1799" kern="0">
                <a:solidFill>
                  <a:sysClr val="window" lastClr="FFFFFF"/>
                </a:solidFill>
                <a:ea typeface="微软雅黑"/>
              </a:endParaRPr>
            </a:p>
          </p:txBody>
        </p:sp>
        <p:sp>
          <p:nvSpPr>
            <p:cNvPr id="21" name="TextBox 37"/>
            <p:cNvSpPr txBox="1">
              <a:spLocks noChangeArrowheads="1"/>
            </p:cNvSpPr>
            <p:nvPr/>
          </p:nvSpPr>
          <p:spPr bwMode="auto">
            <a:xfrm>
              <a:off x="3955607" y="1809048"/>
              <a:ext cx="3770720"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3200" b="1" dirty="0" smtClean="0">
                  <a:solidFill>
                    <a:srgbClr val="1F497D"/>
                  </a:solidFill>
                  <a:latin typeface="微软雅黑" panose="020B0503020204020204" pitchFamily="34" charset="-122"/>
                  <a:ea typeface="微软雅黑" panose="020B0503020204020204" pitchFamily="34" charset="-122"/>
                </a:rPr>
                <a:t>护理诊断与措施</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183833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10" presetClass="entr" presetSubtype="0" fill="hold" nodeType="withEffect">
                                  <p:stCondLst>
                                    <p:cond delay="2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4674801" y="2222171"/>
            <a:ext cx="6674474" cy="374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defRPr/>
            </a:pPr>
            <a:r>
              <a:rPr lang="zh-CN" altLang="en-US" b="1" dirty="0">
                <a:solidFill>
                  <a:srgbClr val="1F497D"/>
                </a:solidFill>
                <a:latin typeface="微软雅黑" panose="020B0503020204020204" pitchFamily="34" charset="-122"/>
                <a:ea typeface="微软雅黑" panose="020B0503020204020204" pitchFamily="34" charset="-122"/>
              </a:rPr>
              <a:t>护理措施：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1 </a:t>
            </a:r>
            <a:r>
              <a:rPr lang="zh-CN" altLang="en-US" dirty="0">
                <a:solidFill>
                  <a:srgbClr val="1F497D"/>
                </a:solidFill>
                <a:latin typeface="微软雅黑" panose="020B0503020204020204" pitchFamily="34" charset="-122"/>
                <a:ea typeface="微软雅黑" panose="020B0503020204020204" pitchFamily="34" charset="-122"/>
              </a:rPr>
              <a:t>做好病人日常生活护理，如口腔护理每天</a:t>
            </a:r>
            <a:r>
              <a:rPr lang="en-US" altLang="zh-CN" dirty="0">
                <a:solidFill>
                  <a:srgbClr val="1F497D"/>
                </a:solidFill>
                <a:latin typeface="微软雅黑" panose="020B0503020204020204" pitchFamily="34" charset="-122"/>
                <a:ea typeface="微软雅黑" panose="020B0503020204020204" pitchFamily="34" charset="-122"/>
              </a:rPr>
              <a:t>2</a:t>
            </a:r>
            <a:r>
              <a:rPr lang="zh-CN" altLang="en-US" dirty="0">
                <a:solidFill>
                  <a:srgbClr val="1F497D"/>
                </a:solidFill>
                <a:latin typeface="微软雅黑" panose="020B0503020204020204" pitchFamily="34" charset="-122"/>
                <a:ea typeface="微软雅黑" panose="020B0503020204020204" pitchFamily="34" charset="-122"/>
              </a:rPr>
              <a:t>次；擦澡夏季每天</a:t>
            </a:r>
            <a:r>
              <a:rPr lang="en-US" altLang="zh-CN" dirty="0">
                <a:solidFill>
                  <a:srgbClr val="1F497D"/>
                </a:solidFill>
                <a:latin typeface="微软雅黑" panose="020B0503020204020204" pitchFamily="34" charset="-122"/>
                <a:ea typeface="微软雅黑" panose="020B0503020204020204" pitchFamily="34" charset="-122"/>
              </a:rPr>
              <a:t>2</a:t>
            </a:r>
            <a:r>
              <a:rPr lang="zh-CN" altLang="en-US" dirty="0">
                <a:solidFill>
                  <a:srgbClr val="1F497D"/>
                </a:solidFill>
                <a:latin typeface="微软雅黑" panose="020B0503020204020204" pitchFamily="34" charset="-122"/>
                <a:ea typeface="微软雅黑" panose="020B0503020204020204" pitchFamily="34" charset="-122"/>
              </a:rPr>
              <a:t>次，冬季每天</a:t>
            </a:r>
            <a:r>
              <a:rPr lang="en-US" altLang="zh-CN" dirty="0">
                <a:solidFill>
                  <a:srgbClr val="1F497D"/>
                </a:solidFill>
                <a:latin typeface="微软雅黑" panose="020B0503020204020204" pitchFamily="34" charset="-122"/>
                <a:ea typeface="微软雅黑" panose="020B0503020204020204" pitchFamily="34" charset="-122"/>
              </a:rPr>
              <a:t>1</a:t>
            </a:r>
            <a:r>
              <a:rPr lang="zh-CN" altLang="en-US" dirty="0">
                <a:solidFill>
                  <a:srgbClr val="1F497D"/>
                </a:solidFill>
                <a:latin typeface="微软雅黑" panose="020B0503020204020204" pitchFamily="34" charset="-122"/>
                <a:ea typeface="微软雅黑" panose="020B0503020204020204" pitchFamily="34" charset="-122"/>
              </a:rPr>
              <a:t>次；定时喂饮食。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2 </a:t>
            </a:r>
            <a:r>
              <a:rPr lang="zh-CN" altLang="en-US" dirty="0">
                <a:solidFill>
                  <a:srgbClr val="1F497D"/>
                </a:solidFill>
                <a:latin typeface="微软雅黑" panose="020B0503020204020204" pitchFamily="34" charset="-122"/>
                <a:ea typeface="微软雅黑" panose="020B0503020204020204" pitchFamily="34" charset="-122"/>
              </a:rPr>
              <a:t>大小便后及时清洁肛周及会阴，随时更换尿湿、污染的衣被。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3 </a:t>
            </a:r>
            <a:r>
              <a:rPr lang="zh-CN" altLang="en-US" dirty="0">
                <a:solidFill>
                  <a:srgbClr val="1F497D"/>
                </a:solidFill>
                <a:latin typeface="微软雅黑" panose="020B0503020204020204" pitchFamily="34" charset="-122"/>
                <a:ea typeface="微软雅黑" panose="020B0503020204020204" pitchFamily="34" charset="-122"/>
              </a:rPr>
              <a:t>协助病人翻身、拍背，每</a:t>
            </a:r>
            <a:r>
              <a:rPr lang="en-US" altLang="zh-CN" dirty="0">
                <a:solidFill>
                  <a:srgbClr val="1F497D"/>
                </a:solidFill>
                <a:latin typeface="微软雅黑" panose="020B0503020204020204" pitchFamily="34" charset="-122"/>
                <a:ea typeface="微软雅黑" panose="020B0503020204020204" pitchFamily="34" charset="-122"/>
              </a:rPr>
              <a:t>2</a:t>
            </a:r>
            <a:r>
              <a:rPr lang="zh-CN" altLang="en-US" dirty="0">
                <a:solidFill>
                  <a:srgbClr val="1F497D"/>
                </a:solidFill>
                <a:latin typeface="微软雅黑" panose="020B0503020204020204" pitchFamily="34" charset="-122"/>
                <a:ea typeface="微软雅黑" panose="020B0503020204020204" pitchFamily="34" charset="-122"/>
              </a:rPr>
              <a:t>小时</a:t>
            </a:r>
            <a:r>
              <a:rPr lang="en-US" altLang="zh-CN" dirty="0">
                <a:solidFill>
                  <a:srgbClr val="1F497D"/>
                </a:solidFill>
                <a:latin typeface="微软雅黑" panose="020B0503020204020204" pitchFamily="34" charset="-122"/>
                <a:ea typeface="微软雅黑" panose="020B0503020204020204" pitchFamily="34" charset="-122"/>
              </a:rPr>
              <a:t>1</a:t>
            </a:r>
            <a:r>
              <a:rPr lang="zh-CN" altLang="en-US" dirty="0">
                <a:solidFill>
                  <a:srgbClr val="1F497D"/>
                </a:solidFill>
                <a:latin typeface="微软雅黑" panose="020B0503020204020204" pitchFamily="34" charset="-122"/>
                <a:ea typeface="微软雅黑" panose="020B0503020204020204" pitchFamily="34" charset="-122"/>
              </a:rPr>
              <a:t>次。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4 </a:t>
            </a:r>
            <a:r>
              <a:rPr lang="zh-CN" altLang="en-US" dirty="0">
                <a:solidFill>
                  <a:srgbClr val="1F497D"/>
                </a:solidFill>
                <a:latin typeface="微软雅黑" panose="020B0503020204020204" pitchFamily="34" charset="-122"/>
                <a:ea typeface="微软雅黑" panose="020B0503020204020204" pitchFamily="34" charset="-122"/>
              </a:rPr>
              <a:t>随时清除口、鼻分泌物、呕吐物，保持呼吸道通畅。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5 </a:t>
            </a:r>
            <a:r>
              <a:rPr lang="zh-CN" altLang="en-US" dirty="0">
                <a:solidFill>
                  <a:srgbClr val="1F497D"/>
                </a:solidFill>
                <a:latin typeface="微软雅黑" panose="020B0503020204020204" pitchFamily="34" charset="-122"/>
                <a:ea typeface="微软雅黑" panose="020B0503020204020204" pitchFamily="34" charset="-122"/>
              </a:rPr>
              <a:t>意识、精神障碍病人，使用床栏、约束带，必要时专人守护。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6 </a:t>
            </a:r>
            <a:r>
              <a:rPr lang="zh-CN" altLang="en-US" dirty="0">
                <a:solidFill>
                  <a:srgbClr val="1F497D"/>
                </a:solidFill>
                <a:latin typeface="微软雅黑" panose="020B0503020204020204" pitchFamily="34" charset="-122"/>
                <a:ea typeface="微软雅黑" panose="020B0503020204020204" pitchFamily="34" charset="-122"/>
              </a:rPr>
              <a:t>严格掌握热水袋、冰袋使用指征，防止烫伤或冻伤</a:t>
            </a:r>
            <a:r>
              <a:rPr lang="zh-CN" altLang="en-US" dirty="0" smtClean="0">
                <a:solidFill>
                  <a:srgbClr val="1F497D"/>
                </a:solidFill>
                <a:latin typeface="微软雅黑" panose="020B0503020204020204" pitchFamily="34" charset="-122"/>
                <a:ea typeface="微软雅黑" panose="020B0503020204020204" pitchFamily="34" charset="-122"/>
              </a:rPr>
              <a:t>。</a:t>
            </a:r>
            <a:endParaRPr lang="en-US" altLang="zh-CN" dirty="0" smtClean="0">
              <a:solidFill>
                <a:srgbClr val="1F497D"/>
              </a:solidFill>
              <a:latin typeface="微软雅黑" panose="020B0503020204020204" pitchFamily="34" charset="-122"/>
              <a:ea typeface="微软雅黑" panose="020B0503020204020204" pitchFamily="34" charset="-122"/>
            </a:endParaRPr>
          </a:p>
          <a:p>
            <a:pPr algn="just">
              <a:lnSpc>
                <a:spcPct val="120000"/>
              </a:lnSpc>
              <a:defRPr/>
            </a:pPr>
            <a:r>
              <a:rPr lang="zh-CN" altLang="en-US" b="1" dirty="0">
                <a:solidFill>
                  <a:srgbClr val="1F497D"/>
                </a:solidFill>
                <a:latin typeface="微软雅黑" panose="020B0503020204020204" pitchFamily="34" charset="-122"/>
                <a:ea typeface="微软雅黑" panose="020B0503020204020204" pitchFamily="34" charset="-122"/>
              </a:rPr>
              <a:t>护理目标：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1 </a:t>
            </a:r>
            <a:r>
              <a:rPr lang="zh-CN" altLang="en-US" dirty="0">
                <a:solidFill>
                  <a:srgbClr val="1F497D"/>
                </a:solidFill>
                <a:latin typeface="微软雅黑" panose="020B0503020204020204" pitchFamily="34" charset="-122"/>
                <a:ea typeface="微软雅黑" panose="020B0503020204020204" pitchFamily="34" charset="-122"/>
              </a:rPr>
              <a:t>病人卧床期间的生活需要得到满足。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2 </a:t>
            </a:r>
            <a:r>
              <a:rPr lang="zh-CN" altLang="en-US" dirty="0">
                <a:solidFill>
                  <a:srgbClr val="1F497D"/>
                </a:solidFill>
                <a:latin typeface="微软雅黑" panose="020B0503020204020204" pitchFamily="34" charset="-122"/>
                <a:ea typeface="微软雅黑" panose="020B0503020204020204" pitchFamily="34" charset="-122"/>
              </a:rPr>
              <a:t>病人舒适，无口腔炎、褥疮、坠床等发生。 </a:t>
            </a:r>
            <a:r>
              <a:rPr lang="zh-CN" altLang="en-US" dirty="0" smtClean="0">
                <a:solidFill>
                  <a:srgbClr val="1F497D"/>
                </a:solidFill>
                <a:latin typeface="微软雅黑" panose="020B0503020204020204" pitchFamily="34" charset="-122"/>
                <a:ea typeface="微软雅黑" panose="020B0503020204020204" pitchFamily="34" charset="-122"/>
              </a:rPr>
              <a:t> </a:t>
            </a:r>
            <a:endParaRPr lang="zh-CN" altLang="en-US" dirty="0">
              <a:solidFill>
                <a:srgbClr val="1F497D"/>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846316" y="1394459"/>
            <a:ext cx="220816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sz="2400" b="1" dirty="0" smtClean="0">
                <a:solidFill>
                  <a:srgbClr val="1F497D"/>
                </a:solidFill>
                <a:latin typeface="微软雅黑" panose="020B0503020204020204" pitchFamily="34" charset="-122"/>
                <a:ea typeface="微软雅黑" panose="020B0503020204020204" pitchFamily="34" charset="-122"/>
              </a:rPr>
              <a:t>2. </a:t>
            </a:r>
            <a:r>
              <a:rPr lang="zh-CN" altLang="en-US" sz="2400" b="1" dirty="0" smtClean="0">
                <a:solidFill>
                  <a:srgbClr val="1F497D"/>
                </a:solidFill>
                <a:latin typeface="微软雅黑" panose="020B0503020204020204" pitchFamily="34" charset="-122"/>
                <a:ea typeface="微软雅黑" panose="020B0503020204020204" pitchFamily="34" charset="-122"/>
              </a:rPr>
              <a:t>自理</a:t>
            </a:r>
            <a:r>
              <a:rPr lang="zh-CN" altLang="en-US" sz="2400" b="1" dirty="0">
                <a:solidFill>
                  <a:srgbClr val="1F497D"/>
                </a:solidFill>
                <a:latin typeface="微软雅黑" panose="020B0503020204020204" pitchFamily="34" charset="-122"/>
                <a:ea typeface="微软雅黑" panose="020B0503020204020204" pitchFamily="34" charset="-122"/>
              </a:rPr>
              <a:t>缺陷 </a:t>
            </a:r>
          </a:p>
        </p:txBody>
      </p:sp>
      <p:cxnSp>
        <p:nvCxnSpPr>
          <p:cNvPr id="13" name="直接连接符 12"/>
          <p:cNvCxnSpPr/>
          <p:nvPr/>
        </p:nvCxnSpPr>
        <p:spPr bwMode="auto">
          <a:xfrm>
            <a:off x="549275" y="433337"/>
            <a:ext cx="10800000"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15" name="组合 14"/>
          <p:cNvGrpSpPr>
            <a:grpSpLocks/>
          </p:cNvGrpSpPr>
          <p:nvPr/>
        </p:nvGrpSpPr>
        <p:grpSpPr bwMode="auto">
          <a:xfrm>
            <a:off x="549275" y="771475"/>
            <a:ext cx="3342445" cy="616387"/>
            <a:chOff x="3779710" y="1777379"/>
            <a:chExt cx="3946617" cy="617495"/>
          </a:xfrm>
        </p:grpSpPr>
        <p:sp>
          <p:nvSpPr>
            <p:cNvPr id="17" name="矩形 16"/>
            <p:cNvSpPr/>
            <p:nvPr/>
          </p:nvSpPr>
          <p:spPr>
            <a:xfrm>
              <a:off x="3779710" y="1777379"/>
              <a:ext cx="394661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sz="1799" kern="0">
                <a:solidFill>
                  <a:sysClr val="window" lastClr="FFFFFF"/>
                </a:solidFill>
                <a:ea typeface="微软雅黑"/>
              </a:endParaRPr>
            </a:p>
          </p:txBody>
        </p:sp>
        <p:sp>
          <p:nvSpPr>
            <p:cNvPr id="21" name="TextBox 37"/>
            <p:cNvSpPr txBox="1">
              <a:spLocks noChangeArrowheads="1"/>
            </p:cNvSpPr>
            <p:nvPr/>
          </p:nvSpPr>
          <p:spPr bwMode="auto">
            <a:xfrm>
              <a:off x="3955607" y="1809048"/>
              <a:ext cx="3770720"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3200" b="1" dirty="0" smtClean="0">
                  <a:solidFill>
                    <a:srgbClr val="1F497D"/>
                  </a:solidFill>
                  <a:latin typeface="微软雅黑" panose="020B0503020204020204" pitchFamily="34" charset="-122"/>
                  <a:ea typeface="微软雅黑" panose="020B0503020204020204" pitchFamily="34" charset="-122"/>
                </a:rPr>
                <a:t>护理诊断与措施</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pic>
        <p:nvPicPr>
          <p:cNvPr id="9" name="图片 3"/>
          <p:cNvPicPr>
            <a:picLocks noChangeAspect="1"/>
          </p:cNvPicPr>
          <p:nvPr/>
        </p:nvPicPr>
        <p:blipFill>
          <a:blip r:embed="rId3">
            <a:clrChange>
              <a:clrFrom>
                <a:srgbClr val="F1F8FF"/>
              </a:clrFrom>
              <a:clrTo>
                <a:srgbClr val="F1F8FF">
                  <a:alpha val="0"/>
                </a:srgbClr>
              </a:clrTo>
            </a:clrChange>
            <a:extLst>
              <a:ext uri="{28A0092B-C50C-407E-A947-70E740481C1C}">
                <a14:useLocalDpi xmlns:a14="http://schemas.microsoft.com/office/drawing/2010/main" val="0"/>
              </a:ext>
            </a:extLst>
          </a:blip>
          <a:srcRect l="3822" t="17410" b="13805"/>
          <a:stretch>
            <a:fillRect/>
          </a:stretch>
        </p:blipFill>
        <p:spPr bwMode="auto">
          <a:xfrm>
            <a:off x="0" y="4096531"/>
            <a:ext cx="3630706" cy="2761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69829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1056111" y="2315482"/>
            <a:ext cx="5671217" cy="4081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defRPr/>
            </a:pPr>
            <a:r>
              <a:rPr lang="zh-CN" altLang="en-US" b="1" dirty="0">
                <a:solidFill>
                  <a:srgbClr val="1F497D"/>
                </a:solidFill>
                <a:latin typeface="微软雅黑" panose="020B0503020204020204" pitchFamily="34" charset="-122"/>
                <a:ea typeface="微软雅黑" panose="020B0503020204020204" pitchFamily="34" charset="-122"/>
              </a:rPr>
              <a:t>护理措施：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1 </a:t>
            </a:r>
            <a:r>
              <a:rPr lang="zh-CN" altLang="en-US" dirty="0">
                <a:solidFill>
                  <a:srgbClr val="1F497D"/>
                </a:solidFill>
                <a:latin typeface="微软雅黑" panose="020B0503020204020204" pitchFamily="34" charset="-122"/>
                <a:ea typeface="微软雅黑" panose="020B0503020204020204" pitchFamily="34" charset="-122"/>
              </a:rPr>
              <a:t>热情接待病人，主动关心和询问病人的感受及需要。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2 </a:t>
            </a:r>
            <a:r>
              <a:rPr lang="zh-CN" altLang="en-US" dirty="0">
                <a:solidFill>
                  <a:srgbClr val="1F497D"/>
                </a:solidFill>
                <a:latin typeface="微软雅黑" panose="020B0503020204020204" pitchFamily="34" charset="-122"/>
                <a:ea typeface="微软雅黑" panose="020B0503020204020204" pitchFamily="34" charset="-122"/>
              </a:rPr>
              <a:t>耐心倾听病人的言语，鼓励病人表达清楚。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3 </a:t>
            </a:r>
            <a:r>
              <a:rPr lang="zh-CN" altLang="en-US" dirty="0">
                <a:solidFill>
                  <a:srgbClr val="1F497D"/>
                </a:solidFill>
                <a:latin typeface="微软雅黑" panose="020B0503020204020204" pitchFamily="34" charset="-122"/>
                <a:ea typeface="微软雅黑" panose="020B0503020204020204" pitchFamily="34" charset="-122"/>
              </a:rPr>
              <a:t>气管插管、气管切开病人发音不清时，鼓励并教会其使用手语，利于病人表达自己的需要。</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4 </a:t>
            </a:r>
            <a:r>
              <a:rPr lang="zh-CN" altLang="en-US" dirty="0">
                <a:solidFill>
                  <a:srgbClr val="1F497D"/>
                </a:solidFill>
                <a:latin typeface="微软雅黑" panose="020B0503020204020204" pitchFamily="34" charset="-122"/>
                <a:ea typeface="微软雅黑" panose="020B0503020204020204" pitchFamily="34" charset="-122"/>
              </a:rPr>
              <a:t>文化程度低的病人表达自己的需求时应不厌其烦、多次反复倾听，不可表露出厌烦情绪。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5 </a:t>
            </a:r>
            <a:r>
              <a:rPr lang="zh-CN" altLang="en-US" dirty="0">
                <a:solidFill>
                  <a:srgbClr val="1F497D"/>
                </a:solidFill>
                <a:latin typeface="微软雅黑" panose="020B0503020204020204" pitchFamily="34" charset="-122"/>
                <a:ea typeface="微软雅黑" panose="020B0503020204020204" pitchFamily="34" charset="-122"/>
              </a:rPr>
              <a:t>对不能理解医务人员语言的病人，可借助于同乡</a:t>
            </a:r>
            <a:r>
              <a:rPr lang="zh-CN" altLang="en-US" dirty="0" smtClean="0">
                <a:solidFill>
                  <a:srgbClr val="1F497D"/>
                </a:solidFill>
                <a:latin typeface="微软雅黑" panose="020B0503020204020204" pitchFamily="34" charset="-122"/>
                <a:ea typeface="微软雅黑" panose="020B0503020204020204" pitchFamily="34" charset="-122"/>
              </a:rPr>
              <a:t>、亲友帮助解释。 </a:t>
            </a:r>
          </a:p>
          <a:p>
            <a:pPr algn="just">
              <a:lnSpc>
                <a:spcPct val="120000"/>
              </a:lnSpc>
              <a:defRPr/>
            </a:pPr>
            <a:r>
              <a:rPr lang="zh-CN" altLang="en-US" b="1" dirty="0">
                <a:solidFill>
                  <a:srgbClr val="1F497D"/>
                </a:solidFill>
                <a:latin typeface="微软雅黑" panose="020B0503020204020204" pitchFamily="34" charset="-122"/>
                <a:ea typeface="微软雅黑" panose="020B0503020204020204" pitchFamily="34" charset="-122"/>
              </a:rPr>
              <a:t>护理目标：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1 </a:t>
            </a:r>
            <a:r>
              <a:rPr lang="zh-CN" altLang="en-US" dirty="0">
                <a:solidFill>
                  <a:srgbClr val="1F497D"/>
                </a:solidFill>
                <a:latin typeface="微软雅黑" panose="020B0503020204020204" pitchFamily="34" charset="-122"/>
                <a:ea typeface="微软雅黑" panose="020B0503020204020204" pitchFamily="34" charset="-122"/>
              </a:rPr>
              <a:t>病人主动表达自己的感受和需要。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2 </a:t>
            </a:r>
            <a:r>
              <a:rPr lang="zh-CN" altLang="en-US" dirty="0">
                <a:solidFill>
                  <a:srgbClr val="1F497D"/>
                </a:solidFill>
                <a:latin typeface="微软雅黑" panose="020B0503020204020204" pitchFamily="34" charset="-122"/>
                <a:ea typeface="微软雅黑" panose="020B0503020204020204" pitchFamily="34" charset="-122"/>
              </a:rPr>
              <a:t>病人表达需要的要求得到理解。 </a:t>
            </a:r>
          </a:p>
        </p:txBody>
      </p:sp>
      <p:sp>
        <p:nvSpPr>
          <p:cNvPr id="8" name="矩形 7"/>
          <p:cNvSpPr>
            <a:spLocks noChangeArrowheads="1"/>
          </p:cNvSpPr>
          <p:nvPr/>
        </p:nvSpPr>
        <p:spPr bwMode="auto">
          <a:xfrm>
            <a:off x="846316" y="1394459"/>
            <a:ext cx="27334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sz="2400" b="1" dirty="0" smtClean="0">
                <a:solidFill>
                  <a:srgbClr val="1F497D"/>
                </a:solidFill>
                <a:latin typeface="微软雅黑" panose="020B0503020204020204" pitchFamily="34" charset="-122"/>
                <a:ea typeface="微软雅黑" panose="020B0503020204020204" pitchFamily="34" charset="-122"/>
              </a:rPr>
              <a:t>3. </a:t>
            </a:r>
            <a:r>
              <a:rPr lang="zh-CN" altLang="en-US" sz="2400" b="1" dirty="0" smtClean="0">
                <a:solidFill>
                  <a:srgbClr val="1F497D"/>
                </a:solidFill>
                <a:latin typeface="微软雅黑" panose="020B0503020204020204" pitchFamily="34" charset="-122"/>
                <a:ea typeface="微软雅黑" panose="020B0503020204020204" pitchFamily="34" charset="-122"/>
              </a:rPr>
              <a:t>语言</a:t>
            </a:r>
            <a:r>
              <a:rPr lang="zh-CN" altLang="en-US" sz="2400" b="1" dirty="0">
                <a:solidFill>
                  <a:srgbClr val="1F497D"/>
                </a:solidFill>
                <a:latin typeface="微软雅黑" panose="020B0503020204020204" pitchFamily="34" charset="-122"/>
                <a:ea typeface="微软雅黑" panose="020B0503020204020204" pitchFamily="34" charset="-122"/>
              </a:rPr>
              <a:t>沟通障碍 </a:t>
            </a:r>
          </a:p>
        </p:txBody>
      </p:sp>
      <p:cxnSp>
        <p:nvCxnSpPr>
          <p:cNvPr id="13" name="直接连接符 12"/>
          <p:cNvCxnSpPr/>
          <p:nvPr/>
        </p:nvCxnSpPr>
        <p:spPr bwMode="auto">
          <a:xfrm>
            <a:off x="549275" y="433337"/>
            <a:ext cx="10800000"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15" name="组合 14"/>
          <p:cNvGrpSpPr>
            <a:grpSpLocks/>
          </p:cNvGrpSpPr>
          <p:nvPr/>
        </p:nvGrpSpPr>
        <p:grpSpPr bwMode="auto">
          <a:xfrm>
            <a:off x="549275" y="771475"/>
            <a:ext cx="3342445" cy="616387"/>
            <a:chOff x="3779710" y="1777379"/>
            <a:chExt cx="3946617" cy="617495"/>
          </a:xfrm>
        </p:grpSpPr>
        <p:sp>
          <p:nvSpPr>
            <p:cNvPr id="17" name="矩形 16"/>
            <p:cNvSpPr/>
            <p:nvPr/>
          </p:nvSpPr>
          <p:spPr>
            <a:xfrm>
              <a:off x="3779710" y="1777379"/>
              <a:ext cx="394661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sz="1799" kern="0">
                <a:solidFill>
                  <a:sysClr val="window" lastClr="FFFFFF"/>
                </a:solidFill>
                <a:ea typeface="微软雅黑"/>
              </a:endParaRPr>
            </a:p>
          </p:txBody>
        </p:sp>
        <p:sp>
          <p:nvSpPr>
            <p:cNvPr id="21" name="TextBox 37"/>
            <p:cNvSpPr txBox="1">
              <a:spLocks noChangeArrowheads="1"/>
            </p:cNvSpPr>
            <p:nvPr/>
          </p:nvSpPr>
          <p:spPr bwMode="auto">
            <a:xfrm>
              <a:off x="3955607" y="1809048"/>
              <a:ext cx="3770720"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3200" b="1" dirty="0" smtClean="0">
                  <a:solidFill>
                    <a:srgbClr val="1F497D"/>
                  </a:solidFill>
                  <a:latin typeface="微软雅黑" panose="020B0503020204020204" pitchFamily="34" charset="-122"/>
                  <a:ea typeface="微软雅黑" panose="020B0503020204020204" pitchFamily="34" charset="-122"/>
                </a:rPr>
                <a:t>护理诊断与措施</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49649"/>
          <a:stretch/>
        </p:blipFill>
        <p:spPr>
          <a:xfrm>
            <a:off x="7005539" y="2738981"/>
            <a:ext cx="3658512" cy="2747420"/>
          </a:xfrm>
          <a:prstGeom prst="rect">
            <a:avLst/>
          </a:prstGeom>
          <a:ln>
            <a:noFill/>
          </a:ln>
          <a:effectLst>
            <a:softEdge rad="112500"/>
          </a:effectLst>
        </p:spPr>
      </p:pic>
    </p:spTree>
    <p:extLst>
      <p:ext uri="{BB962C8B-B14F-4D97-AF65-F5344CB8AC3E}">
        <p14:creationId xmlns:p14="http://schemas.microsoft.com/office/powerpoint/2010/main" val="19859337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4359135" y="1975516"/>
            <a:ext cx="7422047" cy="4081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defRPr/>
            </a:pPr>
            <a:r>
              <a:rPr lang="zh-CN" altLang="en-US" b="1" dirty="0">
                <a:solidFill>
                  <a:srgbClr val="1F497D"/>
                </a:solidFill>
                <a:latin typeface="微软雅黑" panose="020B0503020204020204" pitchFamily="34" charset="-122"/>
                <a:ea typeface="微软雅黑" panose="020B0503020204020204" pitchFamily="34" charset="-122"/>
              </a:rPr>
              <a:t>护理措施：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1 </a:t>
            </a:r>
            <a:r>
              <a:rPr lang="zh-CN" altLang="en-US" dirty="0">
                <a:solidFill>
                  <a:srgbClr val="1F497D"/>
                </a:solidFill>
                <a:latin typeface="微软雅黑" panose="020B0503020204020204" pitchFamily="34" charset="-122"/>
                <a:ea typeface="微软雅黑" panose="020B0503020204020204" pitchFamily="34" charset="-122"/>
              </a:rPr>
              <a:t>病人静卧</a:t>
            </a:r>
            <a:r>
              <a:rPr lang="zh-CN" altLang="en-US" dirty="0" smtClean="0">
                <a:solidFill>
                  <a:srgbClr val="1F497D"/>
                </a:solidFill>
                <a:latin typeface="微软雅黑" panose="020B0503020204020204" pitchFamily="34" charset="-122"/>
                <a:ea typeface="微软雅黑" panose="020B0503020204020204" pitchFamily="34" charset="-122"/>
              </a:rPr>
              <a:t>，取</a:t>
            </a:r>
            <a:r>
              <a:rPr lang="zh-CN" altLang="en-US" dirty="0">
                <a:solidFill>
                  <a:srgbClr val="1F497D"/>
                </a:solidFill>
                <a:latin typeface="微软雅黑" panose="020B0503020204020204" pitchFamily="34" charset="-122"/>
                <a:ea typeface="微软雅黑" panose="020B0503020204020204" pitchFamily="34" charset="-122"/>
              </a:rPr>
              <a:t>头侧卧位，禁卧患侧，并保持头部正直，防止呼吸不</a:t>
            </a:r>
            <a:r>
              <a:rPr lang="zh-CN" altLang="en-US" dirty="0" smtClean="0">
                <a:solidFill>
                  <a:srgbClr val="1F497D"/>
                </a:solidFill>
                <a:latin typeface="微软雅黑" panose="020B0503020204020204" pitchFamily="34" charset="-122"/>
                <a:ea typeface="微软雅黑" panose="020B0503020204020204" pitchFamily="34" charset="-122"/>
              </a:rPr>
              <a:t>畅</a:t>
            </a:r>
            <a:endParaRPr lang="zh-CN" altLang="en-US" dirty="0">
              <a:solidFill>
                <a:srgbClr val="1F497D"/>
              </a:solidFill>
              <a:latin typeface="微软雅黑" panose="020B0503020204020204" pitchFamily="34" charset="-122"/>
              <a:ea typeface="微软雅黑" panose="020B0503020204020204" pitchFamily="34" charset="-122"/>
            </a:endParaRP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2 </a:t>
            </a:r>
            <a:r>
              <a:rPr lang="zh-CN" altLang="en-US" dirty="0">
                <a:solidFill>
                  <a:srgbClr val="1F497D"/>
                </a:solidFill>
                <a:latin typeface="微软雅黑" panose="020B0503020204020204" pitchFamily="34" charset="-122"/>
                <a:ea typeface="微软雅黑" panose="020B0503020204020204" pitchFamily="34" charset="-122"/>
              </a:rPr>
              <a:t>高流量输氧，保持呼吸道通畅。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3 </a:t>
            </a:r>
            <a:r>
              <a:rPr lang="zh-CN" altLang="en-US" dirty="0">
                <a:solidFill>
                  <a:srgbClr val="1F497D"/>
                </a:solidFill>
                <a:latin typeface="微软雅黑" panose="020B0503020204020204" pitchFamily="34" charset="-122"/>
                <a:ea typeface="微软雅黑" panose="020B0503020204020204" pitchFamily="34" charset="-122"/>
              </a:rPr>
              <a:t>吸痰前先吸入纯氧或过度通气，防止脑缺氧。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4 </a:t>
            </a:r>
            <a:r>
              <a:rPr lang="zh-CN" altLang="en-US" dirty="0">
                <a:solidFill>
                  <a:srgbClr val="1F497D"/>
                </a:solidFill>
                <a:latin typeface="微软雅黑" panose="020B0503020204020204" pitchFamily="34" charset="-122"/>
                <a:ea typeface="微软雅黑" panose="020B0503020204020204" pitchFamily="34" charset="-122"/>
              </a:rPr>
              <a:t>监护仪连续监测心电、呼吸、脉搏、血压、血氧饱和度、颅内压</a:t>
            </a:r>
            <a:r>
              <a:rPr lang="zh-CN" altLang="en-US" dirty="0" smtClean="0">
                <a:solidFill>
                  <a:srgbClr val="1F497D"/>
                </a:solidFill>
                <a:latin typeface="微软雅黑" panose="020B0503020204020204" pitchFamily="34" charset="-122"/>
                <a:ea typeface="微软雅黑" panose="020B0503020204020204" pitchFamily="34" charset="-122"/>
              </a:rPr>
              <a:t>等</a:t>
            </a:r>
            <a:endParaRPr lang="zh-CN" altLang="en-US" dirty="0">
              <a:solidFill>
                <a:srgbClr val="1F497D"/>
              </a:solidFill>
              <a:latin typeface="微软雅黑" panose="020B0503020204020204" pitchFamily="34" charset="-122"/>
              <a:ea typeface="微软雅黑" panose="020B0503020204020204" pitchFamily="34" charset="-122"/>
            </a:endParaRP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5 </a:t>
            </a:r>
            <a:r>
              <a:rPr lang="zh-CN" altLang="en-US" dirty="0">
                <a:solidFill>
                  <a:srgbClr val="1F497D"/>
                </a:solidFill>
                <a:latin typeface="微软雅黑" panose="020B0503020204020204" pitchFamily="34" charset="-122"/>
                <a:ea typeface="微软雅黑" panose="020B0503020204020204" pitchFamily="34" charset="-122"/>
              </a:rPr>
              <a:t>监测神志、瞳孔、生命体征、尿量、尿</a:t>
            </a:r>
            <a:r>
              <a:rPr lang="zh-CN" altLang="en-US" dirty="0" smtClean="0">
                <a:solidFill>
                  <a:srgbClr val="1F497D"/>
                </a:solidFill>
                <a:latin typeface="微软雅黑" panose="020B0503020204020204" pitchFamily="34" charset="-122"/>
                <a:ea typeface="微软雅黑" panose="020B0503020204020204" pitchFamily="34" charset="-122"/>
              </a:rPr>
              <a:t>比重。及时</a:t>
            </a:r>
            <a:r>
              <a:rPr lang="zh-CN" altLang="en-US" dirty="0">
                <a:solidFill>
                  <a:srgbClr val="1F497D"/>
                </a:solidFill>
                <a:latin typeface="微软雅黑" panose="020B0503020204020204" pitchFamily="34" charset="-122"/>
                <a:ea typeface="微软雅黑" panose="020B0503020204020204" pitchFamily="34" charset="-122"/>
              </a:rPr>
              <a:t>报告医师处理。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6 </a:t>
            </a:r>
            <a:r>
              <a:rPr lang="zh-CN" altLang="en-US" dirty="0">
                <a:solidFill>
                  <a:srgbClr val="1F497D"/>
                </a:solidFill>
                <a:latin typeface="微软雅黑" panose="020B0503020204020204" pitchFamily="34" charset="-122"/>
                <a:ea typeface="微软雅黑" panose="020B0503020204020204" pitchFamily="34" charset="-122"/>
              </a:rPr>
              <a:t>视病情调节输液速度，准确记录</a:t>
            </a:r>
            <a:r>
              <a:rPr lang="en-US" altLang="zh-CN" dirty="0">
                <a:solidFill>
                  <a:srgbClr val="1F497D"/>
                </a:solidFill>
                <a:latin typeface="微软雅黑" panose="020B0503020204020204" pitchFamily="34" charset="-122"/>
                <a:ea typeface="微软雅黑" panose="020B0503020204020204" pitchFamily="34" charset="-122"/>
              </a:rPr>
              <a:t>24</a:t>
            </a:r>
            <a:r>
              <a:rPr lang="zh-CN" altLang="en-US" dirty="0">
                <a:solidFill>
                  <a:srgbClr val="1F497D"/>
                </a:solidFill>
                <a:latin typeface="微软雅黑" panose="020B0503020204020204" pitchFamily="34" charset="-122"/>
                <a:ea typeface="微软雅黑" panose="020B0503020204020204" pitchFamily="34" charset="-122"/>
              </a:rPr>
              <a:t>小时出入水量。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7 </a:t>
            </a:r>
            <a:r>
              <a:rPr lang="zh-CN" altLang="en-US" dirty="0">
                <a:solidFill>
                  <a:srgbClr val="1F497D"/>
                </a:solidFill>
                <a:latin typeface="微软雅黑" panose="020B0503020204020204" pitchFamily="34" charset="-122"/>
                <a:ea typeface="微软雅黑" panose="020B0503020204020204" pitchFamily="34" charset="-122"/>
              </a:rPr>
              <a:t>保持各种引流通畅，防止管道位置过高、过低、扭曲、脱出，并密切观察引流管量、色，出现异常，及时报告医师，并协助处理</a:t>
            </a:r>
            <a:r>
              <a:rPr lang="zh-CN" altLang="en-US" dirty="0" smtClean="0">
                <a:solidFill>
                  <a:srgbClr val="1F497D"/>
                </a:solidFill>
                <a:latin typeface="微软雅黑" panose="020B0503020204020204" pitchFamily="34" charset="-122"/>
                <a:ea typeface="微软雅黑" panose="020B0503020204020204" pitchFamily="34" charset="-122"/>
              </a:rPr>
              <a:t>。</a:t>
            </a:r>
            <a:endParaRPr lang="en-US" altLang="zh-CN" dirty="0" smtClean="0">
              <a:solidFill>
                <a:srgbClr val="1F497D"/>
              </a:solidFill>
              <a:latin typeface="微软雅黑" panose="020B0503020204020204" pitchFamily="34" charset="-122"/>
              <a:ea typeface="微软雅黑" panose="020B0503020204020204" pitchFamily="34" charset="-122"/>
            </a:endParaRPr>
          </a:p>
          <a:p>
            <a:pPr algn="just">
              <a:lnSpc>
                <a:spcPct val="120000"/>
              </a:lnSpc>
              <a:defRPr/>
            </a:pPr>
            <a:r>
              <a:rPr lang="zh-CN" altLang="en-US" b="1" dirty="0">
                <a:solidFill>
                  <a:srgbClr val="1F497D"/>
                </a:solidFill>
                <a:latin typeface="微软雅黑" panose="020B0503020204020204" pitchFamily="34" charset="-122"/>
                <a:ea typeface="微软雅黑" panose="020B0503020204020204" pitchFamily="34" charset="-122"/>
              </a:rPr>
              <a:t>护理目标：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1 </a:t>
            </a:r>
            <a:r>
              <a:rPr lang="zh-CN" altLang="en-US" dirty="0">
                <a:solidFill>
                  <a:srgbClr val="1F497D"/>
                </a:solidFill>
                <a:latin typeface="微软雅黑" panose="020B0503020204020204" pitchFamily="34" charset="-122"/>
                <a:ea typeface="微软雅黑" panose="020B0503020204020204" pitchFamily="34" charset="-122"/>
              </a:rPr>
              <a:t>病人脑组织灌注不足的表现减轻。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2 </a:t>
            </a:r>
            <a:r>
              <a:rPr lang="zh-CN" altLang="en-US" dirty="0">
                <a:solidFill>
                  <a:srgbClr val="1F497D"/>
                </a:solidFill>
                <a:latin typeface="微软雅黑" panose="020B0503020204020204" pitchFamily="34" charset="-122"/>
                <a:ea typeface="微软雅黑" panose="020B0503020204020204" pitchFamily="34" charset="-122"/>
              </a:rPr>
              <a:t>未出现或少出现神经系统功能障碍及其并发症。 </a:t>
            </a:r>
          </a:p>
        </p:txBody>
      </p:sp>
      <p:sp>
        <p:nvSpPr>
          <p:cNvPr id="8" name="矩形 7"/>
          <p:cNvSpPr>
            <a:spLocks noChangeArrowheads="1"/>
          </p:cNvSpPr>
          <p:nvPr/>
        </p:nvSpPr>
        <p:spPr bwMode="auto">
          <a:xfrm>
            <a:off x="846316" y="1394459"/>
            <a:ext cx="3239301" cy="581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sz="2400" b="1" dirty="0" smtClean="0">
                <a:solidFill>
                  <a:srgbClr val="1F497D"/>
                </a:solidFill>
                <a:latin typeface="微软雅黑" panose="020B0503020204020204" pitchFamily="34" charset="-122"/>
                <a:ea typeface="微软雅黑" panose="020B0503020204020204" pitchFamily="34" charset="-122"/>
              </a:rPr>
              <a:t>4. </a:t>
            </a:r>
            <a:r>
              <a:rPr lang="zh-CN" altLang="en-US" sz="2400" b="1" dirty="0" smtClean="0">
                <a:solidFill>
                  <a:srgbClr val="1F497D"/>
                </a:solidFill>
                <a:latin typeface="微软雅黑" panose="020B0503020204020204" pitchFamily="34" charset="-122"/>
                <a:ea typeface="微软雅黑" panose="020B0503020204020204" pitchFamily="34" charset="-122"/>
              </a:rPr>
              <a:t>脑</a:t>
            </a:r>
            <a:r>
              <a:rPr lang="zh-CN" altLang="en-US" sz="2400" b="1" dirty="0">
                <a:solidFill>
                  <a:srgbClr val="1F497D"/>
                </a:solidFill>
                <a:latin typeface="微软雅黑" panose="020B0503020204020204" pitchFamily="34" charset="-122"/>
                <a:ea typeface="微软雅黑" panose="020B0503020204020204" pitchFamily="34" charset="-122"/>
              </a:rPr>
              <a:t>组织灌注量不足 </a:t>
            </a:r>
          </a:p>
        </p:txBody>
      </p:sp>
      <p:cxnSp>
        <p:nvCxnSpPr>
          <p:cNvPr id="13" name="直接连接符 12"/>
          <p:cNvCxnSpPr/>
          <p:nvPr/>
        </p:nvCxnSpPr>
        <p:spPr bwMode="auto">
          <a:xfrm>
            <a:off x="549275" y="433337"/>
            <a:ext cx="10800000"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15" name="组合 14"/>
          <p:cNvGrpSpPr>
            <a:grpSpLocks/>
          </p:cNvGrpSpPr>
          <p:nvPr/>
        </p:nvGrpSpPr>
        <p:grpSpPr bwMode="auto">
          <a:xfrm>
            <a:off x="549275" y="771475"/>
            <a:ext cx="3342445" cy="616387"/>
            <a:chOff x="3779710" y="1777379"/>
            <a:chExt cx="3946617" cy="617495"/>
          </a:xfrm>
        </p:grpSpPr>
        <p:sp>
          <p:nvSpPr>
            <p:cNvPr id="17" name="矩形 16"/>
            <p:cNvSpPr/>
            <p:nvPr/>
          </p:nvSpPr>
          <p:spPr>
            <a:xfrm>
              <a:off x="3779710" y="1777379"/>
              <a:ext cx="394661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sz="1799" kern="0">
                <a:solidFill>
                  <a:sysClr val="window" lastClr="FFFFFF"/>
                </a:solidFill>
                <a:ea typeface="微软雅黑"/>
              </a:endParaRPr>
            </a:p>
          </p:txBody>
        </p:sp>
        <p:sp>
          <p:nvSpPr>
            <p:cNvPr id="21" name="TextBox 37"/>
            <p:cNvSpPr txBox="1">
              <a:spLocks noChangeArrowheads="1"/>
            </p:cNvSpPr>
            <p:nvPr/>
          </p:nvSpPr>
          <p:spPr bwMode="auto">
            <a:xfrm>
              <a:off x="3955607" y="1809048"/>
              <a:ext cx="3770720"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3200" b="1" dirty="0" smtClean="0">
                  <a:solidFill>
                    <a:srgbClr val="1F497D"/>
                  </a:solidFill>
                  <a:latin typeface="微软雅黑" panose="020B0503020204020204" pitchFamily="34" charset="-122"/>
                  <a:ea typeface="微软雅黑" panose="020B0503020204020204" pitchFamily="34" charset="-122"/>
                </a:rPr>
                <a:t>护理诊断与措施</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pic>
        <p:nvPicPr>
          <p:cNvPr id="9" name="Picture 8" descr="0010042"/>
          <p:cNvPicPr>
            <a:picLocks noChangeAspect="1" noChangeArrowheads="1"/>
          </p:cNvPicPr>
          <p:nvPr/>
        </p:nvPicPr>
        <p:blipFill>
          <a:blip r:embed="rId3">
            <a:extLst>
              <a:ext uri="{28A0092B-C50C-407E-A947-70E740481C1C}">
                <a14:useLocalDpi xmlns:a14="http://schemas.microsoft.com/office/drawing/2010/main" val="0"/>
              </a:ext>
            </a:extLst>
          </a:blip>
          <a:srcRect t="26718" b="17938"/>
          <a:stretch>
            <a:fillRect/>
          </a:stretch>
        </p:blipFill>
        <p:spPr bwMode="auto">
          <a:xfrm>
            <a:off x="280335" y="3337391"/>
            <a:ext cx="3927543" cy="2172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99429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698246" y="2112085"/>
            <a:ext cx="7998282" cy="4413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defRPr/>
            </a:pPr>
            <a:r>
              <a:rPr lang="zh-CN" altLang="en-US" b="1" dirty="0">
                <a:solidFill>
                  <a:srgbClr val="1F497D"/>
                </a:solidFill>
                <a:latin typeface="微软雅黑" panose="020B0503020204020204" pitchFamily="34" charset="-122"/>
                <a:ea typeface="微软雅黑" panose="020B0503020204020204" pitchFamily="34" charset="-122"/>
              </a:rPr>
              <a:t>护理措施：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1 </a:t>
            </a:r>
            <a:r>
              <a:rPr lang="zh-CN" altLang="en-US" dirty="0">
                <a:solidFill>
                  <a:srgbClr val="1F497D"/>
                </a:solidFill>
                <a:latin typeface="微软雅黑" panose="020B0503020204020204" pitchFamily="34" charset="-122"/>
                <a:ea typeface="微软雅黑" panose="020B0503020204020204" pitchFamily="34" charset="-122"/>
              </a:rPr>
              <a:t>监测</a:t>
            </a:r>
            <a:r>
              <a:rPr lang="zh-CN" altLang="en-US" dirty="0" smtClean="0">
                <a:solidFill>
                  <a:srgbClr val="1F497D"/>
                </a:solidFill>
                <a:latin typeface="微软雅黑" panose="020B0503020204020204" pitchFamily="34" charset="-122"/>
                <a:ea typeface="微软雅黑" panose="020B0503020204020204" pitchFamily="34" charset="-122"/>
              </a:rPr>
              <a:t>神志</a:t>
            </a:r>
            <a:endParaRPr lang="zh-CN" altLang="en-US" dirty="0">
              <a:solidFill>
                <a:srgbClr val="1F497D"/>
              </a:solidFill>
              <a:latin typeface="微软雅黑" panose="020B0503020204020204" pitchFamily="34" charset="-122"/>
              <a:ea typeface="微软雅黑" panose="020B0503020204020204" pitchFamily="34" charset="-122"/>
            </a:endParaRP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2 </a:t>
            </a:r>
            <a:r>
              <a:rPr lang="zh-CN" altLang="en-US" dirty="0">
                <a:solidFill>
                  <a:srgbClr val="1F497D"/>
                </a:solidFill>
                <a:latin typeface="微软雅黑" panose="020B0503020204020204" pitchFamily="34" charset="-122"/>
                <a:ea typeface="微软雅黑" panose="020B0503020204020204" pitchFamily="34" charset="-122"/>
              </a:rPr>
              <a:t>保持病人体位舒适，并予以翻身拍背，每</a:t>
            </a:r>
            <a:r>
              <a:rPr lang="en-US" altLang="zh-CN" dirty="0">
                <a:solidFill>
                  <a:srgbClr val="1F497D"/>
                </a:solidFill>
                <a:latin typeface="微软雅黑" panose="020B0503020204020204" pitchFamily="34" charset="-122"/>
                <a:ea typeface="微软雅黑" panose="020B0503020204020204" pitchFamily="34" charset="-122"/>
              </a:rPr>
              <a:t>2</a:t>
            </a:r>
            <a:r>
              <a:rPr lang="zh-CN" altLang="en-US" dirty="0">
                <a:solidFill>
                  <a:srgbClr val="1F497D"/>
                </a:solidFill>
                <a:latin typeface="微软雅黑" panose="020B0503020204020204" pitchFamily="34" charset="-122"/>
                <a:ea typeface="微软雅黑" panose="020B0503020204020204" pitchFamily="34" charset="-122"/>
              </a:rPr>
              <a:t>小时</a:t>
            </a:r>
            <a:r>
              <a:rPr lang="en-US" altLang="zh-CN" dirty="0">
                <a:solidFill>
                  <a:srgbClr val="1F497D"/>
                </a:solidFill>
                <a:latin typeface="微软雅黑" panose="020B0503020204020204" pitchFamily="34" charset="-122"/>
                <a:ea typeface="微软雅黑" panose="020B0503020204020204" pitchFamily="34" charset="-122"/>
              </a:rPr>
              <a:t>1</a:t>
            </a:r>
            <a:r>
              <a:rPr lang="zh-CN" altLang="en-US" dirty="0">
                <a:solidFill>
                  <a:srgbClr val="1F497D"/>
                </a:solidFill>
                <a:latin typeface="微软雅黑" panose="020B0503020204020204" pitchFamily="34" charset="-122"/>
                <a:ea typeface="微软雅黑" panose="020B0503020204020204" pitchFamily="34" charset="-122"/>
              </a:rPr>
              <a:t>次。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3 </a:t>
            </a:r>
            <a:r>
              <a:rPr lang="zh-CN" altLang="en-US" dirty="0">
                <a:solidFill>
                  <a:srgbClr val="1F497D"/>
                </a:solidFill>
                <a:latin typeface="微软雅黑" panose="020B0503020204020204" pitchFamily="34" charset="-122"/>
                <a:ea typeface="微软雅黑" panose="020B0503020204020204" pitchFamily="34" charset="-122"/>
              </a:rPr>
              <a:t>保持呼吸道通畅。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4 </a:t>
            </a:r>
            <a:r>
              <a:rPr lang="zh-CN" altLang="en-US" dirty="0">
                <a:solidFill>
                  <a:srgbClr val="1F497D"/>
                </a:solidFill>
                <a:latin typeface="微软雅黑" panose="020B0503020204020204" pitchFamily="34" charset="-122"/>
                <a:ea typeface="微软雅黑" panose="020B0503020204020204" pitchFamily="34" charset="-122"/>
              </a:rPr>
              <a:t>预防继发性损伤。 </a:t>
            </a:r>
          </a:p>
          <a:p>
            <a:pPr algn="just">
              <a:lnSpc>
                <a:spcPct val="120000"/>
              </a:lnSpc>
              <a:defRPr/>
            </a:pPr>
            <a:r>
              <a:rPr lang="zh-CN" altLang="en-US" dirty="0">
                <a:solidFill>
                  <a:srgbClr val="1F497D"/>
                </a:solidFill>
                <a:latin typeface="微软雅黑" panose="020B0503020204020204" pitchFamily="34" charset="-122"/>
                <a:ea typeface="微软雅黑" panose="020B0503020204020204" pitchFamily="34" charset="-122"/>
              </a:rPr>
              <a:t>（</a:t>
            </a:r>
            <a:r>
              <a:rPr lang="en-US" altLang="zh-CN" dirty="0">
                <a:solidFill>
                  <a:srgbClr val="1F497D"/>
                </a:solidFill>
                <a:latin typeface="微软雅黑" panose="020B0503020204020204" pitchFamily="34" charset="-122"/>
                <a:ea typeface="微软雅黑" panose="020B0503020204020204" pitchFamily="34" charset="-122"/>
              </a:rPr>
              <a:t>1</a:t>
            </a:r>
            <a:r>
              <a:rPr lang="zh-CN" altLang="en-US" dirty="0">
                <a:solidFill>
                  <a:srgbClr val="1F497D"/>
                </a:solidFill>
                <a:latin typeface="微软雅黑" panose="020B0503020204020204" pitchFamily="34" charset="-122"/>
                <a:ea typeface="微软雅黑" panose="020B0503020204020204" pitchFamily="34" charset="-122"/>
              </a:rPr>
              <a:t>）以床栏、约束带保护病人，防止坠床。 </a:t>
            </a:r>
          </a:p>
          <a:p>
            <a:pPr algn="just">
              <a:lnSpc>
                <a:spcPct val="120000"/>
              </a:lnSpc>
              <a:defRPr/>
            </a:pPr>
            <a:r>
              <a:rPr lang="zh-CN" altLang="en-US" dirty="0">
                <a:solidFill>
                  <a:srgbClr val="1F497D"/>
                </a:solidFill>
                <a:latin typeface="微软雅黑" panose="020B0503020204020204" pitchFamily="34" charset="-122"/>
                <a:ea typeface="微软雅黑" panose="020B0503020204020204" pitchFamily="34" charset="-122"/>
              </a:rPr>
              <a:t>（</a:t>
            </a:r>
            <a:r>
              <a:rPr lang="en-US" altLang="zh-CN" dirty="0">
                <a:solidFill>
                  <a:srgbClr val="1F497D"/>
                </a:solidFill>
                <a:latin typeface="微软雅黑" panose="020B0503020204020204" pitchFamily="34" charset="-122"/>
                <a:ea typeface="微软雅黑" panose="020B0503020204020204" pitchFamily="34" charset="-122"/>
              </a:rPr>
              <a:t>2</a:t>
            </a:r>
            <a:r>
              <a:rPr lang="zh-CN" altLang="en-US" dirty="0">
                <a:solidFill>
                  <a:srgbClr val="1F497D"/>
                </a:solidFill>
                <a:latin typeface="微软雅黑" panose="020B0503020204020204" pitchFamily="34" charset="-122"/>
                <a:ea typeface="微软雅黑" panose="020B0503020204020204" pitchFamily="34" charset="-122"/>
              </a:rPr>
              <a:t>）吞咽、咳嗽反射障碍时不可经口喂饮食，以免引起吸入性肺炎、窒息。 </a:t>
            </a:r>
          </a:p>
          <a:p>
            <a:pPr algn="just">
              <a:lnSpc>
                <a:spcPct val="120000"/>
              </a:lnSpc>
              <a:defRPr/>
            </a:pPr>
            <a:r>
              <a:rPr lang="en-US" altLang="zh-CN" dirty="0" smtClean="0">
                <a:solidFill>
                  <a:srgbClr val="1F497D"/>
                </a:solidFill>
                <a:latin typeface="微软雅黑" panose="020B0503020204020204" pitchFamily="34" charset="-122"/>
                <a:ea typeface="微软雅黑" panose="020B0503020204020204" pitchFamily="34" charset="-122"/>
              </a:rPr>
              <a:t>5 </a:t>
            </a:r>
            <a:r>
              <a:rPr lang="zh-CN" altLang="en-US" dirty="0">
                <a:solidFill>
                  <a:srgbClr val="1F497D"/>
                </a:solidFill>
                <a:latin typeface="微软雅黑" panose="020B0503020204020204" pitchFamily="34" charset="-122"/>
                <a:ea typeface="微软雅黑" panose="020B0503020204020204" pitchFamily="34" charset="-122"/>
              </a:rPr>
              <a:t>做好生理护理。 </a:t>
            </a:r>
          </a:p>
          <a:p>
            <a:pPr algn="just">
              <a:lnSpc>
                <a:spcPct val="120000"/>
              </a:lnSpc>
              <a:defRPr/>
            </a:pPr>
            <a:r>
              <a:rPr lang="zh-CN" altLang="en-US" dirty="0">
                <a:solidFill>
                  <a:srgbClr val="1F497D"/>
                </a:solidFill>
                <a:latin typeface="微软雅黑" panose="020B0503020204020204" pitchFamily="34" charset="-122"/>
                <a:ea typeface="微软雅黑" panose="020B0503020204020204" pitchFamily="34" charset="-122"/>
              </a:rPr>
              <a:t>（</a:t>
            </a:r>
            <a:r>
              <a:rPr lang="en-US" altLang="zh-CN" dirty="0">
                <a:solidFill>
                  <a:srgbClr val="1F497D"/>
                </a:solidFill>
                <a:latin typeface="微软雅黑" panose="020B0503020204020204" pitchFamily="34" charset="-122"/>
                <a:ea typeface="微软雅黑" panose="020B0503020204020204" pitchFamily="34" charset="-122"/>
              </a:rPr>
              <a:t>1</a:t>
            </a:r>
            <a:r>
              <a:rPr lang="zh-CN" altLang="en-US" dirty="0">
                <a:solidFill>
                  <a:srgbClr val="1F497D"/>
                </a:solidFill>
                <a:latin typeface="微软雅黑" panose="020B0503020204020204" pitchFamily="34" charset="-122"/>
                <a:ea typeface="微软雅黑" panose="020B0503020204020204" pitchFamily="34" charset="-122"/>
              </a:rPr>
              <a:t>）随时更换尿湿、渗湿的床单、床裤。 </a:t>
            </a:r>
          </a:p>
          <a:p>
            <a:pPr algn="just">
              <a:lnSpc>
                <a:spcPct val="120000"/>
              </a:lnSpc>
              <a:defRPr/>
            </a:pPr>
            <a:r>
              <a:rPr lang="zh-CN" altLang="en-US" dirty="0">
                <a:solidFill>
                  <a:srgbClr val="1F497D"/>
                </a:solidFill>
                <a:latin typeface="微软雅黑" panose="020B0503020204020204" pitchFamily="34" charset="-122"/>
                <a:ea typeface="微软雅黑" panose="020B0503020204020204" pitchFamily="34" charset="-122"/>
              </a:rPr>
              <a:t>（</a:t>
            </a:r>
            <a:r>
              <a:rPr lang="en-US" altLang="zh-CN" dirty="0">
                <a:solidFill>
                  <a:srgbClr val="1F497D"/>
                </a:solidFill>
                <a:latin typeface="微软雅黑" panose="020B0503020204020204" pitchFamily="34" charset="-122"/>
                <a:ea typeface="微软雅黑" panose="020B0503020204020204" pitchFamily="34" charset="-122"/>
              </a:rPr>
              <a:t>2</a:t>
            </a:r>
            <a:r>
              <a:rPr lang="zh-CN" altLang="en-US" dirty="0">
                <a:solidFill>
                  <a:srgbClr val="1F497D"/>
                </a:solidFill>
                <a:latin typeface="微软雅黑" panose="020B0503020204020204" pitchFamily="34" charset="-122"/>
                <a:ea typeface="微软雅黑" panose="020B0503020204020204" pitchFamily="34" charset="-122"/>
              </a:rPr>
              <a:t>）翻身时注意保持肢体功能位置。 </a:t>
            </a:r>
            <a:endParaRPr lang="en-US" altLang="zh-CN" dirty="0" smtClean="0">
              <a:solidFill>
                <a:srgbClr val="1F497D"/>
              </a:solidFill>
              <a:latin typeface="微软雅黑" panose="020B0503020204020204" pitchFamily="34" charset="-122"/>
              <a:ea typeface="微软雅黑" panose="020B0503020204020204" pitchFamily="34" charset="-122"/>
            </a:endParaRPr>
          </a:p>
          <a:p>
            <a:pPr algn="just">
              <a:lnSpc>
                <a:spcPct val="120000"/>
              </a:lnSpc>
              <a:defRPr/>
            </a:pPr>
            <a:r>
              <a:rPr lang="zh-CN" altLang="en-US" b="1" dirty="0">
                <a:solidFill>
                  <a:srgbClr val="1F497D"/>
                </a:solidFill>
                <a:latin typeface="微软雅黑" panose="020B0503020204020204" pitchFamily="34" charset="-122"/>
                <a:ea typeface="微软雅黑" panose="020B0503020204020204" pitchFamily="34" charset="-122"/>
              </a:rPr>
              <a:t>护理目标：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1 </a:t>
            </a:r>
            <a:r>
              <a:rPr lang="zh-CN" altLang="en-US" dirty="0">
                <a:solidFill>
                  <a:srgbClr val="1F497D"/>
                </a:solidFill>
                <a:latin typeface="微软雅黑" panose="020B0503020204020204" pitchFamily="34" charset="-122"/>
                <a:ea typeface="微软雅黑" panose="020B0503020204020204" pitchFamily="34" charset="-122"/>
              </a:rPr>
              <a:t>病人意识障碍程度减轻。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2 </a:t>
            </a:r>
            <a:r>
              <a:rPr lang="zh-CN" altLang="en-US" dirty="0">
                <a:solidFill>
                  <a:srgbClr val="1F497D"/>
                </a:solidFill>
                <a:latin typeface="微软雅黑" panose="020B0503020204020204" pitchFamily="34" charset="-122"/>
                <a:ea typeface="微软雅黑" panose="020B0503020204020204" pitchFamily="34" charset="-122"/>
              </a:rPr>
              <a:t>病人无继发性损伤。 </a:t>
            </a:r>
          </a:p>
        </p:txBody>
      </p:sp>
      <p:sp>
        <p:nvSpPr>
          <p:cNvPr id="8" name="矩形 7"/>
          <p:cNvSpPr>
            <a:spLocks noChangeArrowheads="1"/>
          </p:cNvSpPr>
          <p:nvPr/>
        </p:nvSpPr>
        <p:spPr bwMode="auto">
          <a:xfrm>
            <a:off x="846316" y="1394459"/>
            <a:ext cx="32393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sz="2400" b="1" dirty="0" smtClean="0">
                <a:solidFill>
                  <a:srgbClr val="1F497D"/>
                </a:solidFill>
                <a:latin typeface="微软雅黑" panose="020B0503020204020204" pitchFamily="34" charset="-122"/>
                <a:ea typeface="微软雅黑" panose="020B0503020204020204" pitchFamily="34" charset="-122"/>
              </a:rPr>
              <a:t>5. </a:t>
            </a:r>
            <a:r>
              <a:rPr lang="zh-CN" altLang="en-US" sz="2400" b="1" dirty="0" smtClean="0">
                <a:solidFill>
                  <a:srgbClr val="1F497D"/>
                </a:solidFill>
                <a:latin typeface="微软雅黑" panose="020B0503020204020204" pitchFamily="34" charset="-122"/>
                <a:ea typeface="微软雅黑" panose="020B0503020204020204" pitchFamily="34" charset="-122"/>
              </a:rPr>
              <a:t>意识</a:t>
            </a:r>
            <a:r>
              <a:rPr lang="zh-CN" altLang="en-US" sz="2400" b="1" dirty="0">
                <a:solidFill>
                  <a:srgbClr val="1F497D"/>
                </a:solidFill>
                <a:latin typeface="微软雅黑" panose="020B0503020204020204" pitchFamily="34" charset="-122"/>
                <a:ea typeface="微软雅黑" panose="020B0503020204020204" pitchFamily="34" charset="-122"/>
              </a:rPr>
              <a:t>障碍 </a:t>
            </a:r>
          </a:p>
        </p:txBody>
      </p:sp>
      <p:cxnSp>
        <p:nvCxnSpPr>
          <p:cNvPr id="13" name="直接连接符 12"/>
          <p:cNvCxnSpPr/>
          <p:nvPr/>
        </p:nvCxnSpPr>
        <p:spPr bwMode="auto">
          <a:xfrm>
            <a:off x="549275" y="433337"/>
            <a:ext cx="10800000"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15" name="组合 14"/>
          <p:cNvGrpSpPr>
            <a:grpSpLocks/>
          </p:cNvGrpSpPr>
          <p:nvPr/>
        </p:nvGrpSpPr>
        <p:grpSpPr bwMode="auto">
          <a:xfrm>
            <a:off x="549275" y="771475"/>
            <a:ext cx="3342445" cy="616387"/>
            <a:chOff x="3779710" y="1777379"/>
            <a:chExt cx="3946617" cy="617495"/>
          </a:xfrm>
        </p:grpSpPr>
        <p:sp>
          <p:nvSpPr>
            <p:cNvPr id="17" name="矩形 16"/>
            <p:cNvSpPr/>
            <p:nvPr/>
          </p:nvSpPr>
          <p:spPr>
            <a:xfrm>
              <a:off x="3779710" y="1777379"/>
              <a:ext cx="394661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sz="1799" kern="0">
                <a:solidFill>
                  <a:sysClr val="window" lastClr="FFFFFF"/>
                </a:solidFill>
                <a:ea typeface="微软雅黑"/>
              </a:endParaRPr>
            </a:p>
          </p:txBody>
        </p:sp>
        <p:sp>
          <p:nvSpPr>
            <p:cNvPr id="21" name="TextBox 37"/>
            <p:cNvSpPr txBox="1">
              <a:spLocks noChangeArrowheads="1"/>
            </p:cNvSpPr>
            <p:nvPr/>
          </p:nvSpPr>
          <p:spPr bwMode="auto">
            <a:xfrm>
              <a:off x="3955607" y="1809048"/>
              <a:ext cx="3770720"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3200" b="1" dirty="0" smtClean="0">
                  <a:solidFill>
                    <a:srgbClr val="1F497D"/>
                  </a:solidFill>
                  <a:latin typeface="微软雅黑" panose="020B0503020204020204" pitchFamily="34" charset="-122"/>
                  <a:ea typeface="微软雅黑" panose="020B0503020204020204" pitchFamily="34" charset="-122"/>
                </a:rPr>
                <a:t>护理诊断与措施</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pic>
        <p:nvPicPr>
          <p:cNvPr id="11" name="图片 17"/>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r="29077"/>
          <a:stretch/>
        </p:blipFill>
        <p:spPr bwMode="auto">
          <a:xfrm>
            <a:off x="7995071" y="4349931"/>
            <a:ext cx="4196930" cy="2508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723191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4720412" y="1806190"/>
            <a:ext cx="6628863" cy="4662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defRPr/>
            </a:pPr>
            <a:r>
              <a:rPr lang="zh-CN" altLang="en-US" b="1" dirty="0" smtClean="0">
                <a:solidFill>
                  <a:srgbClr val="1F497D"/>
                </a:solidFill>
                <a:latin typeface="微软雅黑" panose="020B0503020204020204" pitchFamily="34" charset="-122"/>
                <a:ea typeface="微软雅黑" panose="020B0503020204020204" pitchFamily="34" charset="-122"/>
              </a:rPr>
              <a:t>护理措施</a:t>
            </a:r>
            <a:r>
              <a:rPr lang="zh-CN" altLang="en-US" b="1" dirty="0">
                <a:solidFill>
                  <a:srgbClr val="1F497D"/>
                </a:solidFill>
                <a:latin typeface="微软雅黑" panose="020B0503020204020204" pitchFamily="34" charset="-122"/>
                <a:ea typeface="微软雅黑" panose="020B0503020204020204" pitchFamily="34" charset="-122"/>
              </a:rPr>
              <a:t>：</a:t>
            </a:r>
            <a:endParaRPr lang="en-US" altLang="zh-CN" b="1" dirty="0">
              <a:solidFill>
                <a:srgbClr val="1F497D"/>
              </a:solidFill>
              <a:latin typeface="微软雅黑" panose="020B0503020204020204" pitchFamily="34" charset="-122"/>
              <a:ea typeface="微软雅黑" panose="020B0503020204020204" pitchFamily="34" charset="-122"/>
            </a:endParaRPr>
          </a:p>
          <a:p>
            <a:pPr marL="342900" indent="-342900" algn="just">
              <a:lnSpc>
                <a:spcPct val="150000"/>
              </a:lnSpc>
              <a:buFont typeface="+mj-ea"/>
              <a:buAutoNum type="circleNumDbPlain"/>
              <a:defRPr/>
            </a:pPr>
            <a:r>
              <a:rPr lang="zh-CN" altLang="en-US" dirty="0">
                <a:solidFill>
                  <a:srgbClr val="1F497D"/>
                </a:solidFill>
                <a:latin typeface="微软雅黑" panose="020B0503020204020204" pitchFamily="34" charset="-122"/>
                <a:ea typeface="微软雅黑" panose="020B0503020204020204" pitchFamily="34" charset="-122"/>
              </a:rPr>
              <a:t>严密监测生命体征，瞳孔和意识状态的变化，每</a:t>
            </a:r>
            <a:r>
              <a:rPr lang="en-US" altLang="zh-CN" dirty="0">
                <a:solidFill>
                  <a:srgbClr val="1F497D"/>
                </a:solidFill>
                <a:latin typeface="微软雅黑" panose="020B0503020204020204" pitchFamily="34" charset="-122"/>
                <a:ea typeface="微软雅黑" panose="020B0503020204020204" pitchFamily="34" charset="-122"/>
              </a:rPr>
              <a:t>1∽2</a:t>
            </a:r>
            <a:r>
              <a:rPr lang="zh-CN" altLang="en-US" dirty="0">
                <a:solidFill>
                  <a:srgbClr val="1F497D"/>
                </a:solidFill>
                <a:latin typeface="微软雅黑" panose="020B0503020204020204" pitchFamily="34" charset="-122"/>
                <a:ea typeface="微软雅黑" panose="020B0503020204020204" pitchFamily="34" charset="-122"/>
              </a:rPr>
              <a:t>小时</a:t>
            </a:r>
            <a:r>
              <a:rPr lang="en-US" altLang="zh-CN" dirty="0">
                <a:solidFill>
                  <a:srgbClr val="1F497D"/>
                </a:solidFill>
                <a:latin typeface="微软雅黑" panose="020B0503020204020204" pitchFamily="34" charset="-122"/>
                <a:ea typeface="微软雅黑" panose="020B0503020204020204" pitchFamily="34" charset="-122"/>
              </a:rPr>
              <a:t>1</a:t>
            </a:r>
            <a:r>
              <a:rPr lang="zh-CN" altLang="en-US" dirty="0">
                <a:solidFill>
                  <a:srgbClr val="1F497D"/>
                </a:solidFill>
                <a:latin typeface="微软雅黑" panose="020B0503020204020204" pitchFamily="34" charset="-122"/>
                <a:ea typeface="微软雅黑" panose="020B0503020204020204" pitchFamily="34" charset="-122"/>
              </a:rPr>
              <a:t>次，或遵医嘱监测并记录</a:t>
            </a:r>
            <a:r>
              <a:rPr lang="zh-CN" altLang="en-US" dirty="0" smtClean="0">
                <a:solidFill>
                  <a:srgbClr val="1F497D"/>
                </a:solidFill>
                <a:latin typeface="微软雅黑" panose="020B0503020204020204" pitchFamily="34" charset="-122"/>
                <a:ea typeface="微软雅黑" panose="020B0503020204020204" pitchFamily="34" charset="-122"/>
              </a:rPr>
              <a:t>。</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342900" indent="-342900" algn="just">
              <a:lnSpc>
                <a:spcPct val="150000"/>
              </a:lnSpc>
              <a:buFont typeface="+mj-ea"/>
              <a:buAutoNum type="circleNumDbPlain"/>
              <a:defRPr/>
            </a:pPr>
            <a:r>
              <a:rPr lang="zh-CN" altLang="en-US" dirty="0" smtClean="0">
                <a:solidFill>
                  <a:srgbClr val="1F497D"/>
                </a:solidFill>
                <a:latin typeface="微软雅黑" panose="020B0503020204020204" pitchFamily="34" charset="-122"/>
                <a:ea typeface="微软雅黑" panose="020B0503020204020204" pitchFamily="34" charset="-122"/>
              </a:rPr>
              <a:t>掌握</a:t>
            </a:r>
            <a:r>
              <a:rPr lang="zh-CN" altLang="en-US" dirty="0">
                <a:solidFill>
                  <a:srgbClr val="1F497D"/>
                </a:solidFill>
                <a:latin typeface="微软雅黑" panose="020B0503020204020204" pitchFamily="34" charset="-122"/>
                <a:ea typeface="微软雅黑" panose="020B0503020204020204" pitchFamily="34" charset="-122"/>
              </a:rPr>
              <a:t>脑疝的</a:t>
            </a:r>
            <a:r>
              <a:rPr lang="zh-CN" altLang="en-US" dirty="0" smtClean="0">
                <a:solidFill>
                  <a:srgbClr val="1F497D"/>
                </a:solidFill>
                <a:latin typeface="微软雅黑" panose="020B0503020204020204" pitchFamily="34" charset="-122"/>
                <a:ea typeface="微软雅黑" panose="020B0503020204020204" pitchFamily="34" charset="-122"/>
              </a:rPr>
              <a:t>前驱症状，异常</a:t>
            </a:r>
            <a:r>
              <a:rPr lang="zh-CN" altLang="en-US" dirty="0">
                <a:solidFill>
                  <a:srgbClr val="1F497D"/>
                </a:solidFill>
                <a:latin typeface="微软雅黑" panose="020B0503020204020204" pitchFamily="34" charset="-122"/>
                <a:ea typeface="微软雅黑" panose="020B0503020204020204" pitchFamily="34" charset="-122"/>
              </a:rPr>
              <a:t>情况，及时通知医师处理</a:t>
            </a:r>
            <a:r>
              <a:rPr lang="zh-CN" altLang="en-US" dirty="0" smtClean="0">
                <a:solidFill>
                  <a:srgbClr val="1F497D"/>
                </a:solidFill>
                <a:latin typeface="微软雅黑" panose="020B0503020204020204" pitchFamily="34" charset="-122"/>
                <a:ea typeface="微软雅黑" panose="020B0503020204020204" pitchFamily="34" charset="-122"/>
              </a:rPr>
              <a:t>。</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342900" indent="-342900" algn="just">
              <a:lnSpc>
                <a:spcPct val="150000"/>
              </a:lnSpc>
              <a:buFont typeface="+mj-ea"/>
              <a:buAutoNum type="circleNumDbPlain"/>
              <a:defRPr/>
            </a:pPr>
            <a:r>
              <a:rPr lang="zh-CN" altLang="en-US" dirty="0" smtClean="0">
                <a:solidFill>
                  <a:srgbClr val="1F497D"/>
                </a:solidFill>
                <a:latin typeface="微软雅黑" panose="020B0503020204020204" pitchFamily="34" charset="-122"/>
                <a:ea typeface="微软雅黑" panose="020B0503020204020204" pitchFamily="34" charset="-122"/>
              </a:rPr>
              <a:t>急性</a:t>
            </a:r>
            <a:r>
              <a:rPr lang="zh-CN" altLang="en-US" dirty="0">
                <a:solidFill>
                  <a:srgbClr val="1F497D"/>
                </a:solidFill>
                <a:latin typeface="微软雅黑" panose="020B0503020204020204" pitchFamily="34" charset="-122"/>
                <a:ea typeface="微软雅黑" panose="020B0503020204020204" pitchFamily="34" charset="-122"/>
              </a:rPr>
              <a:t>期病人绝对卧床休息，除呼吸、进食、排泄外，其他活动需严格禁止</a:t>
            </a:r>
            <a:r>
              <a:rPr lang="zh-CN" altLang="en-US" dirty="0" smtClean="0">
                <a:solidFill>
                  <a:srgbClr val="1F497D"/>
                </a:solidFill>
                <a:latin typeface="微软雅黑" panose="020B0503020204020204" pitchFamily="34" charset="-122"/>
                <a:ea typeface="微软雅黑" panose="020B0503020204020204" pitchFamily="34" charset="-122"/>
              </a:rPr>
              <a:t>。</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342900" indent="-342900" algn="just">
              <a:lnSpc>
                <a:spcPct val="150000"/>
              </a:lnSpc>
              <a:buFont typeface="+mj-ea"/>
              <a:buAutoNum type="circleNumDbPlain"/>
              <a:defRPr/>
            </a:pPr>
            <a:r>
              <a:rPr lang="zh-CN" altLang="en-US" dirty="0" smtClean="0">
                <a:solidFill>
                  <a:srgbClr val="1F497D"/>
                </a:solidFill>
                <a:latin typeface="微软雅黑" panose="020B0503020204020204" pitchFamily="34" charset="-122"/>
                <a:ea typeface="微软雅黑" panose="020B0503020204020204" pitchFamily="34" charset="-122"/>
              </a:rPr>
              <a:t>发现</a:t>
            </a:r>
            <a:r>
              <a:rPr lang="zh-CN" altLang="en-US" dirty="0">
                <a:solidFill>
                  <a:srgbClr val="1F497D"/>
                </a:solidFill>
                <a:latin typeface="微软雅黑" panose="020B0503020204020204" pitchFamily="34" charset="-122"/>
                <a:ea typeface="微软雅黑" panose="020B0503020204020204" pitchFamily="34" charset="-122"/>
              </a:rPr>
              <a:t>脑疝前驱症状，及时遵嘱使用脱水剂</a:t>
            </a:r>
            <a:r>
              <a:rPr lang="zh-CN" altLang="en-US" dirty="0" smtClean="0">
                <a:solidFill>
                  <a:srgbClr val="1F497D"/>
                </a:solidFill>
                <a:latin typeface="微软雅黑" panose="020B0503020204020204" pitchFamily="34" charset="-122"/>
                <a:ea typeface="微软雅黑" panose="020B0503020204020204" pitchFamily="34" charset="-122"/>
              </a:rPr>
              <a:t>。</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342900" indent="-342900" algn="just">
              <a:lnSpc>
                <a:spcPct val="150000"/>
              </a:lnSpc>
              <a:buFont typeface="+mj-ea"/>
              <a:buAutoNum type="circleNumDbPlain"/>
              <a:defRPr/>
            </a:pPr>
            <a:r>
              <a:rPr lang="zh-CN" altLang="en-US" dirty="0" smtClean="0">
                <a:solidFill>
                  <a:srgbClr val="1F497D"/>
                </a:solidFill>
                <a:latin typeface="微软雅黑" panose="020B0503020204020204" pitchFamily="34" charset="-122"/>
                <a:ea typeface="微软雅黑" panose="020B0503020204020204" pitchFamily="34" charset="-122"/>
              </a:rPr>
              <a:t>将</a:t>
            </a:r>
            <a:r>
              <a:rPr lang="zh-CN" altLang="en-US" dirty="0">
                <a:solidFill>
                  <a:srgbClr val="1F497D"/>
                </a:solidFill>
                <a:latin typeface="微软雅黑" panose="020B0503020204020204" pitchFamily="34" charset="-122"/>
                <a:ea typeface="微软雅黑" panose="020B0503020204020204" pitchFamily="34" charset="-122"/>
              </a:rPr>
              <a:t>头偏向一侧，防止呕吐物返流造成误吸。 </a:t>
            </a:r>
            <a:endParaRPr lang="en-US" altLang="zh-CN" dirty="0" smtClean="0">
              <a:solidFill>
                <a:srgbClr val="1F497D"/>
              </a:solidFill>
              <a:latin typeface="微软雅黑" panose="020B0503020204020204" pitchFamily="34" charset="-122"/>
              <a:ea typeface="微软雅黑" panose="020B0503020204020204" pitchFamily="34" charset="-122"/>
            </a:endParaRPr>
          </a:p>
          <a:p>
            <a:pPr algn="just">
              <a:lnSpc>
                <a:spcPct val="150000"/>
              </a:lnSpc>
              <a:defRPr/>
            </a:pPr>
            <a:r>
              <a:rPr lang="zh-CN" altLang="en-US" b="1" dirty="0" smtClean="0">
                <a:solidFill>
                  <a:srgbClr val="1F497D"/>
                </a:solidFill>
                <a:latin typeface="微软雅黑" panose="020B0503020204020204" pitchFamily="34" charset="-122"/>
                <a:ea typeface="微软雅黑" panose="020B0503020204020204" pitchFamily="34" charset="-122"/>
              </a:rPr>
              <a:t>护理</a:t>
            </a:r>
            <a:r>
              <a:rPr lang="zh-CN" altLang="en-US" b="1" dirty="0">
                <a:solidFill>
                  <a:srgbClr val="1F497D"/>
                </a:solidFill>
                <a:latin typeface="微软雅黑" panose="020B0503020204020204" pitchFamily="34" charset="-122"/>
                <a:ea typeface="微软雅黑" panose="020B0503020204020204" pitchFamily="34" charset="-122"/>
              </a:rPr>
              <a:t>目标：</a:t>
            </a:r>
            <a:endParaRPr lang="en-US" altLang="zh-CN" b="1" dirty="0">
              <a:solidFill>
                <a:srgbClr val="1F497D"/>
              </a:solidFill>
              <a:latin typeface="微软雅黑" panose="020B0503020204020204" pitchFamily="34" charset="-122"/>
              <a:ea typeface="微软雅黑" panose="020B0503020204020204" pitchFamily="34" charset="-122"/>
            </a:endParaRPr>
          </a:p>
          <a:p>
            <a:pPr marL="342900" indent="-342900" algn="just">
              <a:lnSpc>
                <a:spcPct val="150000"/>
              </a:lnSpc>
              <a:buFont typeface="+mj-lt"/>
              <a:buAutoNum type="arabicPeriod"/>
              <a:defRPr/>
            </a:pPr>
            <a:r>
              <a:rPr lang="zh-CN" altLang="en-US" dirty="0">
                <a:solidFill>
                  <a:srgbClr val="1F497D"/>
                </a:solidFill>
                <a:latin typeface="微软雅黑" panose="020B0503020204020204" pitchFamily="34" charset="-122"/>
                <a:ea typeface="微软雅黑" panose="020B0503020204020204" pitchFamily="34" charset="-122"/>
              </a:rPr>
              <a:t>避免脑疝的发生，或尽量减轻脑疝的症状、体征。 </a:t>
            </a:r>
          </a:p>
          <a:p>
            <a:pPr marL="342900" indent="-342900" algn="just">
              <a:lnSpc>
                <a:spcPct val="150000"/>
              </a:lnSpc>
              <a:buFont typeface="+mj-lt"/>
              <a:buAutoNum type="arabicPeriod"/>
              <a:defRPr/>
            </a:pPr>
            <a:r>
              <a:rPr lang="zh-CN" altLang="en-US" dirty="0">
                <a:solidFill>
                  <a:srgbClr val="1F497D"/>
                </a:solidFill>
                <a:latin typeface="微软雅黑" panose="020B0503020204020204" pitchFamily="34" charset="-122"/>
                <a:ea typeface="微软雅黑" panose="020B0503020204020204" pitchFamily="34" charset="-122"/>
              </a:rPr>
              <a:t>减轻脑疝对脑实质的损伤。 </a:t>
            </a:r>
            <a:r>
              <a:rPr lang="zh-CN" altLang="en-US" dirty="0" smtClean="0">
                <a:solidFill>
                  <a:srgbClr val="1F497D"/>
                </a:solidFill>
                <a:latin typeface="微软雅黑" panose="020B0503020204020204" pitchFamily="34" charset="-122"/>
                <a:ea typeface="微软雅黑" panose="020B0503020204020204" pitchFamily="34" charset="-122"/>
              </a:rPr>
              <a:t>争取</a:t>
            </a:r>
            <a:r>
              <a:rPr lang="zh-CN" altLang="en-US" dirty="0">
                <a:solidFill>
                  <a:srgbClr val="1F497D"/>
                </a:solidFill>
                <a:latin typeface="微软雅黑" panose="020B0503020204020204" pitchFamily="34" charset="-122"/>
                <a:ea typeface="微软雅黑" panose="020B0503020204020204" pitchFamily="34" charset="-122"/>
              </a:rPr>
              <a:t>抢救时间：挽救病人生命。 </a:t>
            </a:r>
          </a:p>
        </p:txBody>
      </p:sp>
      <p:sp>
        <p:nvSpPr>
          <p:cNvPr id="8" name="矩形 7"/>
          <p:cNvSpPr>
            <a:spLocks noChangeArrowheads="1"/>
          </p:cNvSpPr>
          <p:nvPr/>
        </p:nvSpPr>
        <p:spPr bwMode="auto">
          <a:xfrm>
            <a:off x="833438" y="1419474"/>
            <a:ext cx="325218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sz="2400" b="1" dirty="0" smtClean="0">
                <a:solidFill>
                  <a:srgbClr val="1F497D"/>
                </a:solidFill>
                <a:latin typeface="微软雅黑" panose="020B0503020204020204" pitchFamily="34" charset="-122"/>
                <a:ea typeface="微软雅黑" panose="020B0503020204020204" pitchFamily="34" charset="-122"/>
              </a:rPr>
              <a:t>6. </a:t>
            </a:r>
            <a:r>
              <a:rPr lang="zh-CN" altLang="en-US" sz="2400" b="1" dirty="0" smtClean="0">
                <a:solidFill>
                  <a:srgbClr val="1F497D"/>
                </a:solidFill>
                <a:latin typeface="微软雅黑" panose="020B0503020204020204" pitchFamily="34" charset="-122"/>
                <a:ea typeface="微软雅黑" panose="020B0503020204020204" pitchFamily="34" charset="-122"/>
              </a:rPr>
              <a:t>潜在</a:t>
            </a:r>
            <a:r>
              <a:rPr lang="zh-CN" altLang="en-US" sz="2400" b="1" dirty="0">
                <a:solidFill>
                  <a:srgbClr val="1F497D"/>
                </a:solidFill>
                <a:latin typeface="微软雅黑" panose="020B0503020204020204" pitchFamily="34" charset="-122"/>
                <a:ea typeface="微软雅黑" panose="020B0503020204020204" pitchFamily="34" charset="-122"/>
              </a:rPr>
              <a:t>并发症</a:t>
            </a:r>
            <a:r>
              <a:rPr lang="en-US" altLang="zh-CN" sz="2400" b="1" dirty="0">
                <a:solidFill>
                  <a:srgbClr val="1F497D"/>
                </a:solidFill>
                <a:latin typeface="微软雅黑" panose="020B0503020204020204" pitchFamily="34" charset="-122"/>
                <a:ea typeface="微软雅黑" panose="020B0503020204020204" pitchFamily="34" charset="-122"/>
              </a:rPr>
              <a:t>--</a:t>
            </a:r>
            <a:r>
              <a:rPr lang="zh-CN" altLang="en-US" sz="2400" b="1" dirty="0">
                <a:solidFill>
                  <a:srgbClr val="1F497D"/>
                </a:solidFill>
                <a:latin typeface="微软雅黑" panose="020B0503020204020204" pitchFamily="34" charset="-122"/>
                <a:ea typeface="微软雅黑" panose="020B0503020204020204" pitchFamily="34" charset="-122"/>
              </a:rPr>
              <a:t>脑疝 </a:t>
            </a:r>
          </a:p>
        </p:txBody>
      </p:sp>
      <p:cxnSp>
        <p:nvCxnSpPr>
          <p:cNvPr id="13" name="直接连接符 12"/>
          <p:cNvCxnSpPr/>
          <p:nvPr/>
        </p:nvCxnSpPr>
        <p:spPr bwMode="auto">
          <a:xfrm>
            <a:off x="549275" y="433337"/>
            <a:ext cx="10800000"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15" name="组合 14"/>
          <p:cNvGrpSpPr>
            <a:grpSpLocks/>
          </p:cNvGrpSpPr>
          <p:nvPr/>
        </p:nvGrpSpPr>
        <p:grpSpPr bwMode="auto">
          <a:xfrm>
            <a:off x="549275" y="771475"/>
            <a:ext cx="3342445" cy="616387"/>
            <a:chOff x="3779710" y="1777379"/>
            <a:chExt cx="3946617" cy="617495"/>
          </a:xfrm>
        </p:grpSpPr>
        <p:sp>
          <p:nvSpPr>
            <p:cNvPr id="17" name="矩形 16"/>
            <p:cNvSpPr/>
            <p:nvPr/>
          </p:nvSpPr>
          <p:spPr>
            <a:xfrm>
              <a:off x="3779710" y="1777379"/>
              <a:ext cx="394661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sz="1799" kern="0">
                <a:solidFill>
                  <a:sysClr val="window" lastClr="FFFFFF"/>
                </a:solidFill>
                <a:ea typeface="微软雅黑"/>
              </a:endParaRPr>
            </a:p>
          </p:txBody>
        </p:sp>
        <p:sp>
          <p:nvSpPr>
            <p:cNvPr id="21" name="TextBox 37"/>
            <p:cNvSpPr txBox="1">
              <a:spLocks noChangeArrowheads="1"/>
            </p:cNvSpPr>
            <p:nvPr/>
          </p:nvSpPr>
          <p:spPr bwMode="auto">
            <a:xfrm>
              <a:off x="3955607" y="1809048"/>
              <a:ext cx="3770720"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3200" b="1" dirty="0" smtClean="0">
                  <a:solidFill>
                    <a:srgbClr val="1F497D"/>
                  </a:solidFill>
                  <a:latin typeface="微软雅黑" panose="020B0503020204020204" pitchFamily="34" charset="-122"/>
                  <a:ea typeface="微软雅黑" panose="020B0503020204020204" pitchFamily="34" charset="-122"/>
                </a:rPr>
                <a:t>护理诊断与措施</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pic>
        <p:nvPicPr>
          <p:cNvPr id="9" name="图片 8"/>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98245" y="2365624"/>
            <a:ext cx="3270310" cy="3543948"/>
          </a:xfrm>
          <a:prstGeom prst="rect">
            <a:avLst/>
          </a:prstGeom>
        </p:spPr>
      </p:pic>
    </p:spTree>
    <p:extLst>
      <p:ext uri="{BB962C8B-B14F-4D97-AF65-F5344CB8AC3E}">
        <p14:creationId xmlns:p14="http://schemas.microsoft.com/office/powerpoint/2010/main" val="28361417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直接连接符 7"/>
          <p:cNvSpPr>
            <a:spLocks noChangeShapeType="1"/>
          </p:cNvSpPr>
          <p:nvPr/>
        </p:nvSpPr>
        <p:spPr bwMode="auto">
          <a:xfrm flipV="1">
            <a:off x="1646238" y="339725"/>
            <a:ext cx="0" cy="288925"/>
          </a:xfrm>
          <a:prstGeom prst="line">
            <a:avLst/>
          </a:prstGeom>
          <a:ln>
            <a:solidFill>
              <a:srgbClr val="1F497D"/>
            </a:solidFill>
            <a:headEnd/>
            <a:tailEnd/>
          </a:ln>
        </p:spPr>
        <p:style>
          <a:lnRef idx="1">
            <a:schemeClr val="accent2"/>
          </a:lnRef>
          <a:fillRef idx="0">
            <a:schemeClr val="accent2"/>
          </a:fillRef>
          <a:effectRef idx="0">
            <a:schemeClr val="accent2"/>
          </a:effectRef>
          <a:fontRef idx="minor">
            <a:schemeClr val="tx1"/>
          </a:fontRef>
        </p:style>
        <p:txBody>
          <a:bodyPr/>
          <a:lstStyle/>
          <a:p>
            <a:pPr>
              <a:defRPr/>
            </a:pPr>
            <a:endParaRPr lang="zh-CN" altLang="en-US"/>
          </a:p>
        </p:txBody>
      </p:sp>
      <p:sp>
        <p:nvSpPr>
          <p:cNvPr id="2" name="TextBox 10"/>
          <p:cNvSpPr>
            <a:spLocks noChangeArrowheads="1"/>
          </p:cNvSpPr>
          <p:nvPr/>
        </p:nvSpPr>
        <p:spPr bwMode="auto">
          <a:xfrm>
            <a:off x="909638" y="282575"/>
            <a:ext cx="7826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a:solidFill>
                  <a:srgbClr val="1F497D"/>
                </a:solidFill>
                <a:latin typeface="微软雅黑" panose="020B0503020204020204" pitchFamily="34" charset="-122"/>
                <a:ea typeface="微软雅黑" panose="020B0503020204020204" pitchFamily="34" charset="-122"/>
                <a:sym typeface="微软雅黑" panose="020B0503020204020204" pitchFamily="34" charset="-122"/>
              </a:rPr>
              <a:t>目录</a:t>
            </a:r>
          </a:p>
        </p:txBody>
      </p:sp>
      <p:sp>
        <p:nvSpPr>
          <p:cNvPr id="3" name="TextBox 11"/>
          <p:cNvSpPr>
            <a:spLocks noChangeArrowheads="1"/>
          </p:cNvSpPr>
          <p:nvPr/>
        </p:nvSpPr>
        <p:spPr bwMode="auto">
          <a:xfrm>
            <a:off x="1692275" y="330200"/>
            <a:ext cx="1511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b="1" dirty="0">
                <a:solidFill>
                  <a:srgbClr val="1F497D"/>
                </a:solidFill>
                <a:latin typeface="微软雅黑" panose="020B0503020204020204" pitchFamily="34" charset="-122"/>
                <a:ea typeface="微软雅黑" panose="020B0503020204020204" pitchFamily="34" charset="-122"/>
                <a:sym typeface="微软雅黑" panose="020B0503020204020204" pitchFamily="34" charset="-122"/>
              </a:rPr>
              <a:t>Contents</a:t>
            </a:r>
            <a:endParaRPr lang="zh-CN" altLang="en-US" b="1" dirty="0">
              <a:solidFill>
                <a:srgbClr val="1F497D"/>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127" name="Picture 2" descr="C:\Documents and Settings\Administrator\桌面\ZCOOL_Floral Templates2.jpg"/>
          <p:cNvPicPr>
            <a:picLocks noChangeAspect="1" noChangeArrowheads="1"/>
          </p:cNvPicPr>
          <p:nvPr/>
        </p:nvPicPr>
        <p:blipFill>
          <a:blip r:embed="rId3">
            <a:clrChange>
              <a:clrFrom>
                <a:srgbClr val="F9F2E0"/>
              </a:clrFrom>
              <a:clrTo>
                <a:srgbClr val="F9F2E0">
                  <a:alpha val="0"/>
                </a:srgbClr>
              </a:clrTo>
            </a:clrChange>
            <a:extLst>
              <a:ext uri="{28A0092B-C50C-407E-A947-70E740481C1C}">
                <a14:useLocalDpi xmlns:a14="http://schemas.microsoft.com/office/drawing/2010/main" val="0"/>
              </a:ext>
            </a:extLst>
          </a:blip>
          <a:srcRect l="42307" t="-854" r="7481" b="32323"/>
          <a:stretch>
            <a:fillRect/>
          </a:stretch>
        </p:blipFill>
        <p:spPr bwMode="auto">
          <a:xfrm>
            <a:off x="8387911" y="2876550"/>
            <a:ext cx="4048125" cy="398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TextBox 37"/>
          <p:cNvSpPr txBox="1">
            <a:spLocks noChangeArrowheads="1"/>
          </p:cNvSpPr>
          <p:nvPr/>
        </p:nvSpPr>
        <p:spPr bwMode="auto">
          <a:xfrm>
            <a:off x="837819" y="1058782"/>
            <a:ext cx="2918206" cy="70788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smtClean="0">
                <a:solidFill>
                  <a:srgbClr val="1F497D"/>
                </a:solidFill>
                <a:latin typeface="微软雅黑" panose="020B0503020204020204" pitchFamily="34" charset="-122"/>
                <a:ea typeface="微软雅黑" panose="020B0503020204020204" pitchFamily="34" charset="-122"/>
              </a:rPr>
              <a:t>主要内容</a:t>
            </a:r>
            <a:endParaRPr lang="en-US" altLang="zh-CN" sz="4000" b="1" dirty="0" smtClean="0">
              <a:solidFill>
                <a:srgbClr val="1F497D"/>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bwMode="auto">
          <a:xfrm>
            <a:off x="563342" y="672486"/>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5" name="组合 24"/>
          <p:cNvGrpSpPr>
            <a:grpSpLocks/>
          </p:cNvGrpSpPr>
          <p:nvPr/>
        </p:nvGrpSpPr>
        <p:grpSpPr bwMode="auto">
          <a:xfrm>
            <a:off x="3793506" y="2610710"/>
            <a:ext cx="3566432" cy="667834"/>
            <a:chOff x="3284032" y="2260555"/>
            <a:chExt cx="4703662" cy="699547"/>
          </a:xfrm>
        </p:grpSpPr>
        <p:sp>
          <p:nvSpPr>
            <p:cNvPr id="33" name="AutoShape 4"/>
            <p:cNvSpPr>
              <a:spLocks noChangeArrowheads="1"/>
            </p:cNvSpPr>
            <p:nvPr/>
          </p:nvSpPr>
          <p:spPr bwMode="gray">
            <a:xfrm>
              <a:off x="3284032" y="2260555"/>
              <a:ext cx="4703662" cy="699547"/>
            </a:xfrm>
            <a:prstGeom prst="roundRect">
              <a:avLst>
                <a:gd name="adj" fmla="val 10889"/>
              </a:avLst>
            </a:prstGeom>
            <a:noFill/>
            <a:ln>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b="1">
                <a:ln w="22225">
                  <a:solidFill>
                    <a:schemeClr val="bg1"/>
                  </a:solidFill>
                  <a:prstDash val="solid"/>
                </a:ln>
                <a:solidFill>
                  <a:schemeClr val="bg1"/>
                </a:solidFill>
              </a:endParaRPr>
            </a:p>
          </p:txBody>
        </p:sp>
        <p:sp>
          <p:nvSpPr>
            <p:cNvPr id="34" name="AutoShape 6"/>
            <p:cNvSpPr>
              <a:spLocks noChangeArrowheads="1"/>
            </p:cNvSpPr>
            <p:nvPr/>
          </p:nvSpPr>
          <p:spPr bwMode="gray">
            <a:xfrm>
              <a:off x="3344360" y="2309730"/>
              <a:ext cx="1087464" cy="572644"/>
            </a:xfrm>
            <a:prstGeom prst="roundRect">
              <a:avLst>
                <a:gd name="adj" fmla="val 11921"/>
              </a:avLst>
            </a:prstGeom>
            <a:ln>
              <a:solidFill>
                <a:schemeClr val="accent1"/>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a:p>
          </p:txBody>
        </p:sp>
        <p:sp>
          <p:nvSpPr>
            <p:cNvPr id="35" name="Text Box 8"/>
            <p:cNvSpPr txBox="1">
              <a:spLocks noChangeArrowheads="1"/>
            </p:cNvSpPr>
            <p:nvPr/>
          </p:nvSpPr>
          <p:spPr bwMode="gray">
            <a:xfrm>
              <a:off x="3696794" y="2320833"/>
              <a:ext cx="382597" cy="518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800" dirty="0">
                  <a:solidFill>
                    <a:srgbClr val="FFFFFF"/>
                  </a:solidFill>
                  <a:effectLst>
                    <a:outerShdw blurRad="38100" dist="38100" dir="2700000" algn="tl">
                      <a:srgbClr val="C0C0C0"/>
                    </a:outerShdw>
                  </a:effectLst>
                  <a:latin typeface="+mn-lt"/>
                  <a:ea typeface="+mn-ea"/>
                </a:rPr>
                <a:t>1</a:t>
              </a:r>
            </a:p>
          </p:txBody>
        </p:sp>
        <p:sp>
          <p:nvSpPr>
            <p:cNvPr id="36" name="文本框 2"/>
            <p:cNvSpPr txBox="1">
              <a:spLocks noChangeArrowheads="1"/>
            </p:cNvSpPr>
            <p:nvPr/>
          </p:nvSpPr>
          <p:spPr bwMode="auto">
            <a:xfrm>
              <a:off x="4956963" y="2300518"/>
              <a:ext cx="2203833" cy="548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solidFill>
                    <a:schemeClr val="tx2"/>
                  </a:solidFill>
                  <a:latin typeface="微软雅黑" panose="020B0503020204020204" pitchFamily="34" charset="-122"/>
                  <a:ea typeface="微软雅黑" panose="020B0503020204020204" pitchFamily="34" charset="-122"/>
                </a:rPr>
                <a:t>病历</a:t>
              </a:r>
              <a:r>
                <a:rPr lang="zh-CN" altLang="en-US" sz="2800" dirty="0" smtClean="0">
                  <a:solidFill>
                    <a:schemeClr val="tx2"/>
                  </a:solidFill>
                  <a:latin typeface="微软雅黑" panose="020B0503020204020204" pitchFamily="34" charset="-122"/>
                  <a:ea typeface="微软雅黑" panose="020B0503020204020204" pitchFamily="34" charset="-122"/>
                </a:rPr>
                <a:t>简介</a:t>
              </a:r>
              <a:endParaRPr lang="zh-CN" altLang="en-US" sz="2800" dirty="0">
                <a:solidFill>
                  <a:schemeClr val="tx2"/>
                </a:solidFill>
                <a:latin typeface="微软雅黑" panose="020B0503020204020204" pitchFamily="34" charset="-122"/>
                <a:ea typeface="微软雅黑" panose="020B0503020204020204" pitchFamily="34" charset="-122"/>
              </a:endParaRPr>
            </a:p>
          </p:txBody>
        </p:sp>
      </p:grpSp>
      <p:grpSp>
        <p:nvGrpSpPr>
          <p:cNvPr id="42" name="组合 41"/>
          <p:cNvGrpSpPr>
            <a:grpSpLocks/>
          </p:cNvGrpSpPr>
          <p:nvPr/>
        </p:nvGrpSpPr>
        <p:grpSpPr bwMode="auto">
          <a:xfrm>
            <a:off x="3783219" y="3462911"/>
            <a:ext cx="3603913" cy="666318"/>
            <a:chOff x="3302248" y="3313083"/>
            <a:chExt cx="4752462" cy="699547"/>
          </a:xfrm>
        </p:grpSpPr>
        <p:sp>
          <p:nvSpPr>
            <p:cNvPr id="43" name="AutoShape 4"/>
            <p:cNvSpPr>
              <a:spLocks noChangeArrowheads="1"/>
            </p:cNvSpPr>
            <p:nvPr/>
          </p:nvSpPr>
          <p:spPr bwMode="gray">
            <a:xfrm>
              <a:off x="3302248" y="3313083"/>
              <a:ext cx="4752462" cy="699547"/>
            </a:xfrm>
            <a:prstGeom prst="roundRect">
              <a:avLst>
                <a:gd name="adj" fmla="val 10889"/>
              </a:avLst>
            </a:prstGeom>
            <a:noFill/>
            <a:ln>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b="1">
                <a:ln w="22225">
                  <a:solidFill>
                    <a:schemeClr val="bg1"/>
                  </a:solidFill>
                  <a:prstDash val="solid"/>
                </a:ln>
                <a:solidFill>
                  <a:schemeClr val="bg1"/>
                </a:solidFill>
              </a:endParaRPr>
            </a:p>
          </p:txBody>
        </p:sp>
        <p:sp>
          <p:nvSpPr>
            <p:cNvPr id="44" name="AutoShape 6"/>
            <p:cNvSpPr>
              <a:spLocks noChangeArrowheads="1"/>
            </p:cNvSpPr>
            <p:nvPr/>
          </p:nvSpPr>
          <p:spPr bwMode="gray">
            <a:xfrm>
              <a:off x="3362565" y="3362369"/>
              <a:ext cx="1087318" cy="572357"/>
            </a:xfrm>
            <a:prstGeom prst="roundRect">
              <a:avLst>
                <a:gd name="adj" fmla="val 11921"/>
              </a:avLst>
            </a:prstGeom>
            <a:ln>
              <a:solidFill>
                <a:schemeClr val="accent1"/>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a:p>
          </p:txBody>
        </p:sp>
        <p:sp>
          <p:nvSpPr>
            <p:cNvPr id="45" name="Text Box 8"/>
            <p:cNvSpPr txBox="1">
              <a:spLocks noChangeArrowheads="1"/>
            </p:cNvSpPr>
            <p:nvPr/>
          </p:nvSpPr>
          <p:spPr bwMode="gray">
            <a:xfrm>
              <a:off x="3663975" y="3373498"/>
              <a:ext cx="484499" cy="549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800" dirty="0" smtClean="0">
                  <a:solidFill>
                    <a:srgbClr val="FFFFFF"/>
                  </a:solidFill>
                  <a:effectLst>
                    <a:outerShdw blurRad="38100" dist="38100" dir="2700000" algn="tl">
                      <a:srgbClr val="C0C0C0"/>
                    </a:outerShdw>
                  </a:effectLst>
                  <a:latin typeface="+mn-lt"/>
                  <a:ea typeface="+mn-ea"/>
                </a:rPr>
                <a:t>2</a:t>
              </a:r>
              <a:endParaRPr lang="en-US" altLang="zh-CN" sz="2800" dirty="0">
                <a:solidFill>
                  <a:srgbClr val="FFFFFF"/>
                </a:solidFill>
                <a:effectLst>
                  <a:outerShdw blurRad="38100" dist="38100" dir="2700000" algn="tl">
                    <a:srgbClr val="C0C0C0"/>
                  </a:outerShdw>
                </a:effectLst>
                <a:latin typeface="+mn-lt"/>
                <a:ea typeface="+mn-ea"/>
              </a:endParaRPr>
            </a:p>
          </p:txBody>
        </p:sp>
        <p:sp>
          <p:nvSpPr>
            <p:cNvPr id="46" name="文本框 33"/>
            <p:cNvSpPr txBox="1">
              <a:spLocks noChangeArrowheads="1"/>
            </p:cNvSpPr>
            <p:nvPr/>
          </p:nvSpPr>
          <p:spPr bwMode="auto">
            <a:xfrm>
              <a:off x="5024382" y="3366238"/>
              <a:ext cx="2270878" cy="5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solidFill>
                    <a:schemeClr val="tx2"/>
                  </a:solidFill>
                  <a:latin typeface="微软雅黑" panose="020B0503020204020204" pitchFamily="34" charset="-122"/>
                  <a:ea typeface="微软雅黑" panose="020B0503020204020204" pitchFamily="34" charset="-122"/>
                </a:rPr>
                <a:t>护理</a:t>
              </a:r>
              <a:r>
                <a:rPr lang="zh-CN" altLang="en-US" sz="2800" dirty="0" smtClean="0">
                  <a:solidFill>
                    <a:schemeClr val="tx2"/>
                  </a:solidFill>
                  <a:latin typeface="微软雅黑" panose="020B0503020204020204" pitchFamily="34" charset="-122"/>
                  <a:ea typeface="微软雅黑" panose="020B0503020204020204" pitchFamily="34" charset="-122"/>
                </a:rPr>
                <a:t>原则</a:t>
              </a:r>
              <a:endParaRPr lang="zh-CN" altLang="en-US" sz="2800" dirty="0">
                <a:solidFill>
                  <a:schemeClr val="tx2"/>
                </a:solidFill>
                <a:latin typeface="微软雅黑" panose="020B0503020204020204" pitchFamily="34" charset="-122"/>
                <a:ea typeface="微软雅黑" panose="020B0503020204020204" pitchFamily="34" charset="-122"/>
              </a:endParaRPr>
            </a:p>
          </p:txBody>
        </p:sp>
      </p:grpSp>
      <p:grpSp>
        <p:nvGrpSpPr>
          <p:cNvPr id="47" name="组合 46"/>
          <p:cNvGrpSpPr>
            <a:grpSpLocks/>
          </p:cNvGrpSpPr>
          <p:nvPr/>
        </p:nvGrpSpPr>
        <p:grpSpPr bwMode="auto">
          <a:xfrm>
            <a:off x="3756025" y="4313596"/>
            <a:ext cx="3603913" cy="666318"/>
            <a:chOff x="3302248" y="3313083"/>
            <a:chExt cx="4752462" cy="699547"/>
          </a:xfrm>
        </p:grpSpPr>
        <p:sp>
          <p:nvSpPr>
            <p:cNvPr id="48" name="AutoShape 4"/>
            <p:cNvSpPr>
              <a:spLocks noChangeArrowheads="1"/>
            </p:cNvSpPr>
            <p:nvPr/>
          </p:nvSpPr>
          <p:spPr bwMode="gray">
            <a:xfrm>
              <a:off x="3302248" y="3313083"/>
              <a:ext cx="4752462" cy="699547"/>
            </a:xfrm>
            <a:prstGeom prst="roundRect">
              <a:avLst>
                <a:gd name="adj" fmla="val 10889"/>
              </a:avLst>
            </a:prstGeom>
            <a:noFill/>
            <a:ln>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b="1">
                <a:ln w="22225">
                  <a:solidFill>
                    <a:schemeClr val="bg1"/>
                  </a:solidFill>
                  <a:prstDash val="solid"/>
                </a:ln>
                <a:solidFill>
                  <a:schemeClr val="bg1"/>
                </a:solidFill>
              </a:endParaRPr>
            </a:p>
          </p:txBody>
        </p:sp>
        <p:sp>
          <p:nvSpPr>
            <p:cNvPr id="49" name="AutoShape 6"/>
            <p:cNvSpPr>
              <a:spLocks noChangeArrowheads="1"/>
            </p:cNvSpPr>
            <p:nvPr/>
          </p:nvSpPr>
          <p:spPr bwMode="gray">
            <a:xfrm>
              <a:off x="3362565" y="3362369"/>
              <a:ext cx="1087318" cy="572357"/>
            </a:xfrm>
            <a:prstGeom prst="roundRect">
              <a:avLst>
                <a:gd name="adj" fmla="val 11921"/>
              </a:avLst>
            </a:prstGeom>
            <a:ln>
              <a:solidFill>
                <a:schemeClr val="accent1"/>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a:p>
          </p:txBody>
        </p:sp>
        <p:sp>
          <p:nvSpPr>
            <p:cNvPr id="50" name="Text Box 8"/>
            <p:cNvSpPr txBox="1">
              <a:spLocks noChangeArrowheads="1"/>
            </p:cNvSpPr>
            <p:nvPr/>
          </p:nvSpPr>
          <p:spPr bwMode="gray">
            <a:xfrm>
              <a:off x="3663975" y="3373498"/>
              <a:ext cx="484499" cy="549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800" dirty="0" smtClean="0">
                  <a:solidFill>
                    <a:srgbClr val="FFFFFF"/>
                  </a:solidFill>
                  <a:effectLst>
                    <a:outerShdw blurRad="38100" dist="38100" dir="2700000" algn="tl">
                      <a:srgbClr val="C0C0C0"/>
                    </a:outerShdw>
                  </a:effectLst>
                  <a:latin typeface="+mn-lt"/>
                  <a:ea typeface="+mn-ea"/>
                </a:rPr>
                <a:t>3</a:t>
              </a:r>
              <a:endParaRPr lang="en-US" altLang="zh-CN" sz="2800" dirty="0">
                <a:solidFill>
                  <a:srgbClr val="FFFFFF"/>
                </a:solidFill>
                <a:effectLst>
                  <a:outerShdw blurRad="38100" dist="38100" dir="2700000" algn="tl">
                    <a:srgbClr val="C0C0C0"/>
                  </a:outerShdw>
                </a:effectLst>
                <a:latin typeface="+mn-lt"/>
                <a:ea typeface="+mn-ea"/>
              </a:endParaRPr>
            </a:p>
          </p:txBody>
        </p:sp>
        <p:sp>
          <p:nvSpPr>
            <p:cNvPr id="51" name="文本框 33"/>
            <p:cNvSpPr txBox="1">
              <a:spLocks noChangeArrowheads="1"/>
            </p:cNvSpPr>
            <p:nvPr/>
          </p:nvSpPr>
          <p:spPr bwMode="auto">
            <a:xfrm>
              <a:off x="5024382" y="3366238"/>
              <a:ext cx="2270878" cy="5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solidFill>
                    <a:schemeClr val="tx2"/>
                  </a:solidFill>
                  <a:latin typeface="微软雅黑" panose="020B0503020204020204" pitchFamily="34" charset="-122"/>
                  <a:ea typeface="微软雅黑" panose="020B0503020204020204" pitchFamily="34" charset="-122"/>
                </a:rPr>
                <a:t>疾病</a:t>
              </a:r>
              <a:r>
                <a:rPr lang="zh-CN" altLang="en-US" sz="2800" dirty="0" smtClean="0">
                  <a:solidFill>
                    <a:schemeClr val="tx2"/>
                  </a:solidFill>
                  <a:latin typeface="微软雅黑" panose="020B0503020204020204" pitchFamily="34" charset="-122"/>
                  <a:ea typeface="微软雅黑" panose="020B0503020204020204" pitchFamily="34" charset="-122"/>
                </a:rPr>
                <a:t>介绍</a:t>
              </a:r>
              <a:endParaRPr lang="zh-CN" altLang="en-US" sz="2800" dirty="0">
                <a:solidFill>
                  <a:schemeClr val="tx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81856154"/>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350"/>
                                        <p:tgtEl>
                                          <p:spTgt spid="25"/>
                                        </p:tgtEl>
                                      </p:cBhvr>
                                    </p:animEffect>
                                  </p:childTnLst>
                                </p:cTn>
                              </p:par>
                            </p:childTnLst>
                          </p:cTn>
                        </p:par>
                        <p:par>
                          <p:cTn id="8" fill="hold">
                            <p:stCondLst>
                              <p:cond delay="350"/>
                            </p:stCondLst>
                            <p:childTnLst>
                              <p:par>
                                <p:cTn id="9" presetID="22" presetClass="entr" presetSubtype="8"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350"/>
                                        <p:tgtEl>
                                          <p:spTgt spid="42"/>
                                        </p:tgtEl>
                                      </p:cBhvr>
                                    </p:animEffect>
                                  </p:childTnLst>
                                </p:cTn>
                              </p:par>
                            </p:childTnLst>
                          </p:cTn>
                        </p:par>
                        <p:par>
                          <p:cTn id="12" fill="hold">
                            <p:stCondLst>
                              <p:cond delay="700"/>
                            </p:stCondLst>
                            <p:childTnLst>
                              <p:par>
                                <p:cTn id="13" presetID="22" presetClass="entr" presetSubtype="8"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left)">
                                      <p:cBhvr>
                                        <p:cTn id="15" dur="3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718447" y="2040790"/>
            <a:ext cx="6346545" cy="4570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defRPr/>
            </a:pPr>
            <a:r>
              <a:rPr lang="zh-CN" altLang="en-US" b="1" dirty="0" smtClean="0">
                <a:solidFill>
                  <a:srgbClr val="1F497D"/>
                </a:solidFill>
                <a:latin typeface="微软雅黑" panose="020B0503020204020204" pitchFamily="34" charset="-122"/>
                <a:ea typeface="微软雅黑" panose="020B0503020204020204" pitchFamily="34" charset="-122"/>
              </a:rPr>
              <a:t>护理措施</a:t>
            </a:r>
            <a:endParaRPr lang="en-US" altLang="zh-CN" b="1" dirty="0">
              <a:solidFill>
                <a:srgbClr val="1F497D"/>
              </a:solidFill>
              <a:latin typeface="微软雅黑" panose="020B0503020204020204" pitchFamily="34" charset="-122"/>
              <a:ea typeface="微软雅黑" panose="020B0503020204020204" pitchFamily="34" charset="-122"/>
            </a:endParaRPr>
          </a:p>
          <a:p>
            <a:pPr marL="342900" indent="-342900" algn="just">
              <a:lnSpc>
                <a:spcPct val="150000"/>
              </a:lnSpc>
              <a:buFont typeface="+mj-ea"/>
              <a:buAutoNum type="circleNumDbPlain"/>
              <a:defRPr/>
            </a:pPr>
            <a:r>
              <a:rPr lang="zh-CN" altLang="en-US" sz="1600" dirty="0">
                <a:solidFill>
                  <a:srgbClr val="1F497D"/>
                </a:solidFill>
                <a:latin typeface="微软雅黑" panose="020B0503020204020204" pitchFamily="34" charset="-122"/>
                <a:ea typeface="微软雅黑" panose="020B0503020204020204" pitchFamily="34" charset="-122"/>
              </a:rPr>
              <a:t>密切监测血压和脉搏</a:t>
            </a:r>
            <a:r>
              <a:rPr lang="zh-CN" altLang="en-US" sz="1600" dirty="0" smtClean="0">
                <a:solidFill>
                  <a:srgbClr val="1F497D"/>
                </a:solidFill>
                <a:latin typeface="微软雅黑" panose="020B0503020204020204" pitchFamily="34" charset="-122"/>
                <a:ea typeface="微软雅黑" panose="020B0503020204020204" pitchFamily="34" charset="-122"/>
              </a:rPr>
              <a:t>，必要</a:t>
            </a:r>
            <a:r>
              <a:rPr lang="zh-CN" altLang="en-US" sz="1600" dirty="0">
                <a:solidFill>
                  <a:srgbClr val="1F497D"/>
                </a:solidFill>
                <a:latin typeface="微软雅黑" panose="020B0503020204020204" pitchFamily="34" charset="-122"/>
                <a:ea typeface="微软雅黑" panose="020B0503020204020204" pitchFamily="34" charset="-122"/>
              </a:rPr>
              <a:t>时记录出入水量</a:t>
            </a:r>
            <a:r>
              <a:rPr lang="zh-CN" altLang="en-US" sz="1600" dirty="0" smtClean="0">
                <a:solidFill>
                  <a:srgbClr val="1F497D"/>
                </a:solidFill>
                <a:latin typeface="微软雅黑" panose="020B0503020204020204" pitchFamily="34" charset="-122"/>
                <a:ea typeface="微软雅黑" panose="020B0503020204020204" pitchFamily="34" charset="-122"/>
              </a:rPr>
              <a:t>。</a:t>
            </a:r>
            <a:endParaRPr lang="en-US" altLang="zh-CN" sz="1600" dirty="0" smtClean="0">
              <a:solidFill>
                <a:srgbClr val="1F497D"/>
              </a:solidFill>
              <a:latin typeface="微软雅黑" panose="020B0503020204020204" pitchFamily="34" charset="-122"/>
              <a:ea typeface="微软雅黑" panose="020B0503020204020204" pitchFamily="34" charset="-122"/>
            </a:endParaRPr>
          </a:p>
          <a:p>
            <a:pPr marL="342900" indent="-342900" algn="just">
              <a:lnSpc>
                <a:spcPct val="150000"/>
              </a:lnSpc>
              <a:buFont typeface="+mj-ea"/>
              <a:buAutoNum type="circleNumDbPlain"/>
              <a:defRPr/>
            </a:pPr>
            <a:r>
              <a:rPr lang="zh-CN" altLang="en-US" sz="1600" dirty="0" smtClean="0">
                <a:solidFill>
                  <a:srgbClr val="1F497D"/>
                </a:solidFill>
                <a:latin typeface="微软雅黑" panose="020B0503020204020204" pitchFamily="34" charset="-122"/>
                <a:ea typeface="微软雅黑" panose="020B0503020204020204" pitchFamily="34" charset="-122"/>
              </a:rPr>
              <a:t>嘱</a:t>
            </a:r>
            <a:r>
              <a:rPr lang="zh-CN" altLang="en-US" sz="1600" dirty="0">
                <a:solidFill>
                  <a:srgbClr val="1F497D"/>
                </a:solidFill>
                <a:latin typeface="微软雅黑" panose="020B0503020204020204" pitchFamily="34" charset="-122"/>
                <a:ea typeface="微软雅黑" panose="020B0503020204020204" pitchFamily="34" charset="-122"/>
              </a:rPr>
              <a:t>病人绝对卧床休息，采取平卧位，安慰</a:t>
            </a:r>
            <a:r>
              <a:rPr lang="zh-CN" altLang="en-US" sz="1600" dirty="0" smtClean="0">
                <a:solidFill>
                  <a:srgbClr val="1F497D"/>
                </a:solidFill>
                <a:latin typeface="微软雅黑" panose="020B0503020204020204" pitchFamily="34" charset="-122"/>
                <a:ea typeface="微软雅黑" panose="020B0503020204020204" pitchFamily="34" charset="-122"/>
              </a:rPr>
              <a:t>病人</a:t>
            </a:r>
            <a:endParaRPr lang="en-US" altLang="zh-CN" sz="1600" dirty="0" smtClean="0">
              <a:solidFill>
                <a:srgbClr val="1F497D"/>
              </a:solidFill>
              <a:latin typeface="微软雅黑" panose="020B0503020204020204" pitchFamily="34" charset="-122"/>
              <a:ea typeface="微软雅黑" panose="020B0503020204020204" pitchFamily="34" charset="-122"/>
            </a:endParaRPr>
          </a:p>
          <a:p>
            <a:pPr marL="342900" indent="-342900" algn="just">
              <a:lnSpc>
                <a:spcPct val="150000"/>
              </a:lnSpc>
              <a:buFont typeface="+mj-ea"/>
              <a:buAutoNum type="circleNumDbPlain"/>
              <a:defRPr/>
            </a:pPr>
            <a:r>
              <a:rPr lang="zh-CN" altLang="en-US" sz="1600" dirty="0" smtClean="0">
                <a:solidFill>
                  <a:srgbClr val="1F497D"/>
                </a:solidFill>
                <a:latin typeface="微软雅黑" panose="020B0503020204020204" pitchFamily="34" charset="-122"/>
                <a:ea typeface="微软雅黑" panose="020B0503020204020204" pitchFamily="34" charset="-122"/>
              </a:rPr>
              <a:t>出现症状时，迅速</a:t>
            </a:r>
            <a:r>
              <a:rPr lang="zh-CN" altLang="en-US" sz="1600" dirty="0">
                <a:solidFill>
                  <a:srgbClr val="1F497D"/>
                </a:solidFill>
                <a:latin typeface="微软雅黑" panose="020B0503020204020204" pitchFamily="34" charset="-122"/>
                <a:ea typeface="微软雅黑" panose="020B0503020204020204" pitchFamily="34" charset="-122"/>
              </a:rPr>
              <a:t>建立静脉通路，遵医嘱给予</a:t>
            </a:r>
            <a:r>
              <a:rPr lang="zh-CN" altLang="en-US" sz="1600" dirty="0" smtClean="0">
                <a:solidFill>
                  <a:srgbClr val="1F497D"/>
                </a:solidFill>
                <a:latin typeface="微软雅黑" panose="020B0503020204020204" pitchFamily="34" charset="-122"/>
                <a:ea typeface="微软雅黑" panose="020B0503020204020204" pitchFamily="34" charset="-122"/>
              </a:rPr>
              <a:t>补液</a:t>
            </a:r>
            <a:endParaRPr lang="en-US" altLang="zh-CN" sz="1600" dirty="0" smtClean="0">
              <a:solidFill>
                <a:srgbClr val="1F497D"/>
              </a:solidFill>
              <a:latin typeface="微软雅黑" panose="020B0503020204020204" pitchFamily="34" charset="-122"/>
              <a:ea typeface="微软雅黑" panose="020B0503020204020204" pitchFamily="34" charset="-122"/>
            </a:endParaRPr>
          </a:p>
          <a:p>
            <a:pPr marL="342900" indent="-342900" algn="just">
              <a:lnSpc>
                <a:spcPct val="150000"/>
              </a:lnSpc>
              <a:buFont typeface="+mj-ea"/>
              <a:buAutoNum type="circleNumDbPlain"/>
              <a:defRPr/>
            </a:pPr>
            <a:r>
              <a:rPr lang="zh-CN" altLang="en-US" sz="1600" dirty="0" smtClean="0">
                <a:solidFill>
                  <a:srgbClr val="1F497D"/>
                </a:solidFill>
                <a:latin typeface="微软雅黑" panose="020B0503020204020204" pitchFamily="34" charset="-122"/>
                <a:ea typeface="微软雅黑" panose="020B0503020204020204" pitchFamily="34" charset="-122"/>
              </a:rPr>
              <a:t>及时</a:t>
            </a:r>
            <a:r>
              <a:rPr lang="zh-CN" altLang="en-US" sz="1600" dirty="0">
                <a:solidFill>
                  <a:srgbClr val="1F497D"/>
                </a:solidFill>
                <a:latin typeface="微软雅黑" panose="020B0503020204020204" pitchFamily="34" charset="-122"/>
                <a:ea typeface="微软雅黑" panose="020B0503020204020204" pitchFamily="34" charset="-122"/>
              </a:rPr>
              <a:t>清理血迹和倾倒胃肠引流物，保持床单整洁和病人皮肤清洁，及时更换干净的</a:t>
            </a:r>
            <a:r>
              <a:rPr lang="zh-CN" altLang="en-US" sz="1600" dirty="0" smtClean="0">
                <a:solidFill>
                  <a:srgbClr val="1F497D"/>
                </a:solidFill>
                <a:latin typeface="微软雅黑" panose="020B0503020204020204" pitchFamily="34" charset="-122"/>
                <a:ea typeface="微软雅黑" panose="020B0503020204020204" pitchFamily="34" charset="-122"/>
              </a:rPr>
              <a:t>衣物</a:t>
            </a:r>
            <a:endParaRPr lang="en-US" altLang="zh-CN" sz="1600" dirty="0" smtClean="0">
              <a:solidFill>
                <a:srgbClr val="1F497D"/>
              </a:solidFill>
              <a:latin typeface="微软雅黑" panose="020B0503020204020204" pitchFamily="34" charset="-122"/>
              <a:ea typeface="微软雅黑" panose="020B0503020204020204" pitchFamily="34" charset="-122"/>
            </a:endParaRPr>
          </a:p>
          <a:p>
            <a:pPr marL="342900" indent="-342900" algn="just">
              <a:lnSpc>
                <a:spcPct val="150000"/>
              </a:lnSpc>
              <a:buFont typeface="+mj-ea"/>
              <a:buAutoNum type="circleNumDbPlain"/>
              <a:defRPr/>
            </a:pPr>
            <a:r>
              <a:rPr lang="zh-CN" altLang="en-US" sz="1600" dirty="0" smtClean="0">
                <a:solidFill>
                  <a:srgbClr val="1F497D"/>
                </a:solidFill>
                <a:latin typeface="微软雅黑" panose="020B0503020204020204" pitchFamily="34" charset="-122"/>
                <a:ea typeface="微软雅黑" panose="020B0503020204020204" pitchFamily="34" charset="-122"/>
              </a:rPr>
              <a:t>监测</a:t>
            </a:r>
            <a:r>
              <a:rPr lang="zh-CN" altLang="en-US" sz="1600" dirty="0">
                <a:solidFill>
                  <a:srgbClr val="1F497D"/>
                </a:solidFill>
                <a:latin typeface="微软雅黑" panose="020B0503020204020204" pitchFamily="34" charset="-122"/>
                <a:ea typeface="微软雅黑" panose="020B0503020204020204" pitchFamily="34" charset="-122"/>
              </a:rPr>
              <a:t>大便的性质、颜色、量</a:t>
            </a:r>
            <a:r>
              <a:rPr lang="zh-CN" altLang="en-US" sz="1600" dirty="0" smtClean="0">
                <a:solidFill>
                  <a:srgbClr val="1F497D"/>
                </a:solidFill>
                <a:latin typeface="微软雅黑" panose="020B0503020204020204" pitchFamily="34" charset="-122"/>
                <a:ea typeface="微软雅黑" panose="020B0503020204020204" pitchFamily="34" charset="-122"/>
              </a:rPr>
              <a:t>，及时</a:t>
            </a:r>
            <a:r>
              <a:rPr lang="zh-CN" altLang="en-US" sz="1600" dirty="0">
                <a:solidFill>
                  <a:srgbClr val="1F497D"/>
                </a:solidFill>
                <a:latin typeface="微软雅黑" panose="020B0503020204020204" pitchFamily="34" charset="-122"/>
                <a:ea typeface="微软雅黑" panose="020B0503020204020204" pitchFamily="34" charset="-122"/>
              </a:rPr>
              <a:t>发现有无潜血。 </a:t>
            </a:r>
          </a:p>
          <a:p>
            <a:pPr marL="342900" indent="-342900" algn="just">
              <a:lnSpc>
                <a:spcPct val="150000"/>
              </a:lnSpc>
              <a:buFont typeface="+mj-ea"/>
              <a:buAutoNum type="circleNumDbPlain"/>
              <a:defRPr/>
            </a:pPr>
            <a:r>
              <a:rPr lang="zh-CN" altLang="en-US" sz="1600" dirty="0">
                <a:solidFill>
                  <a:srgbClr val="1F497D"/>
                </a:solidFill>
                <a:latin typeface="微软雅黑" panose="020B0503020204020204" pitchFamily="34" charset="-122"/>
                <a:ea typeface="微软雅黑" panose="020B0503020204020204" pitchFamily="34" charset="-122"/>
              </a:rPr>
              <a:t>观察病人有无头晕、黑便、呕血等失血性休克</a:t>
            </a:r>
            <a:r>
              <a:rPr lang="zh-CN" altLang="en-US" sz="1600" dirty="0" smtClean="0">
                <a:solidFill>
                  <a:srgbClr val="1F497D"/>
                </a:solidFill>
                <a:latin typeface="微软雅黑" panose="020B0503020204020204" pitchFamily="34" charset="-122"/>
                <a:ea typeface="微软雅黑" panose="020B0503020204020204" pitchFamily="34" charset="-122"/>
              </a:rPr>
              <a:t>表现</a:t>
            </a:r>
            <a:endParaRPr lang="en-US" altLang="zh-CN" sz="1600" dirty="0" smtClean="0">
              <a:solidFill>
                <a:srgbClr val="1F497D"/>
              </a:solidFill>
              <a:latin typeface="微软雅黑" panose="020B0503020204020204" pitchFamily="34" charset="-122"/>
              <a:ea typeface="微软雅黑" panose="020B0503020204020204" pitchFamily="34" charset="-122"/>
            </a:endParaRPr>
          </a:p>
          <a:p>
            <a:pPr marL="342900" indent="-342900" algn="just">
              <a:lnSpc>
                <a:spcPct val="150000"/>
              </a:lnSpc>
              <a:buFont typeface="+mj-ea"/>
              <a:buAutoNum type="circleNumDbPlain"/>
              <a:defRPr/>
            </a:pPr>
            <a:r>
              <a:rPr lang="zh-CN" altLang="en-US" sz="1600" dirty="0" smtClean="0">
                <a:solidFill>
                  <a:srgbClr val="1F497D"/>
                </a:solidFill>
                <a:latin typeface="微软雅黑" panose="020B0503020204020204" pitchFamily="34" charset="-122"/>
                <a:ea typeface="微软雅黑" panose="020B0503020204020204" pitchFamily="34" charset="-122"/>
              </a:rPr>
              <a:t>做好</a:t>
            </a:r>
            <a:r>
              <a:rPr lang="zh-CN" altLang="en-US" sz="1600" dirty="0">
                <a:solidFill>
                  <a:srgbClr val="1F497D"/>
                </a:solidFill>
                <a:latin typeface="微软雅黑" panose="020B0503020204020204" pitchFamily="34" charset="-122"/>
                <a:ea typeface="微软雅黑" panose="020B0503020204020204" pitchFamily="34" charset="-122"/>
              </a:rPr>
              <a:t>饮食</a:t>
            </a:r>
            <a:r>
              <a:rPr lang="zh-CN" altLang="en-US" sz="1600" dirty="0" smtClean="0">
                <a:solidFill>
                  <a:srgbClr val="1F497D"/>
                </a:solidFill>
                <a:latin typeface="微软雅黑" panose="020B0503020204020204" pitchFamily="34" charset="-122"/>
                <a:ea typeface="微软雅黑" panose="020B0503020204020204" pitchFamily="34" charset="-122"/>
              </a:rPr>
              <a:t>指导</a:t>
            </a:r>
            <a:endParaRPr lang="en-US" altLang="zh-CN" sz="1600" dirty="0">
              <a:solidFill>
                <a:srgbClr val="1F497D"/>
              </a:solidFill>
              <a:latin typeface="微软雅黑" panose="020B0503020204020204" pitchFamily="34" charset="-122"/>
              <a:ea typeface="微软雅黑" panose="020B0503020204020204" pitchFamily="34" charset="-122"/>
            </a:endParaRPr>
          </a:p>
          <a:p>
            <a:pPr algn="just">
              <a:lnSpc>
                <a:spcPct val="150000"/>
              </a:lnSpc>
              <a:defRPr/>
            </a:pPr>
            <a:r>
              <a:rPr lang="zh-CN" altLang="en-US" sz="1600" b="1" dirty="0">
                <a:solidFill>
                  <a:srgbClr val="1F497D"/>
                </a:solidFill>
                <a:latin typeface="微软雅黑" panose="020B0503020204020204" pitchFamily="34" charset="-122"/>
                <a:ea typeface="微软雅黑" panose="020B0503020204020204" pitchFamily="34" charset="-122"/>
              </a:rPr>
              <a:t>护理目标：</a:t>
            </a:r>
            <a:endParaRPr lang="en-US" altLang="zh-CN" sz="1600" b="1" dirty="0">
              <a:solidFill>
                <a:srgbClr val="1F497D"/>
              </a:solidFill>
              <a:latin typeface="微软雅黑" panose="020B0503020204020204" pitchFamily="34" charset="-122"/>
              <a:ea typeface="微软雅黑" panose="020B0503020204020204" pitchFamily="34" charset="-122"/>
            </a:endParaRPr>
          </a:p>
          <a:p>
            <a:pPr marL="342900" indent="-342900" algn="just">
              <a:lnSpc>
                <a:spcPct val="150000"/>
              </a:lnSpc>
              <a:buFont typeface="+mj-lt"/>
              <a:buAutoNum type="arabicPeriod"/>
              <a:defRPr/>
            </a:pPr>
            <a:r>
              <a:rPr lang="zh-CN" altLang="en-US" sz="1600" dirty="0" smtClean="0">
                <a:solidFill>
                  <a:srgbClr val="1F497D"/>
                </a:solidFill>
                <a:latin typeface="微软雅黑" panose="020B0503020204020204" pitchFamily="34" charset="-122"/>
                <a:ea typeface="微软雅黑" panose="020B0503020204020204" pitchFamily="34" charset="-122"/>
              </a:rPr>
              <a:t>防止</a:t>
            </a:r>
            <a:r>
              <a:rPr lang="zh-CN" altLang="en-US" sz="1600" dirty="0">
                <a:solidFill>
                  <a:srgbClr val="1F497D"/>
                </a:solidFill>
                <a:latin typeface="微软雅黑" panose="020B0503020204020204" pitchFamily="34" charset="-122"/>
                <a:ea typeface="微软雅黑" panose="020B0503020204020204" pitchFamily="34" charset="-122"/>
              </a:rPr>
              <a:t>发生失血性休克</a:t>
            </a:r>
            <a:r>
              <a:rPr lang="zh-CN" altLang="en-US" sz="1600" dirty="0" smtClean="0">
                <a:solidFill>
                  <a:srgbClr val="1F497D"/>
                </a:solidFill>
                <a:latin typeface="微软雅黑" panose="020B0503020204020204" pitchFamily="34" charset="-122"/>
                <a:ea typeface="微软雅黑" panose="020B0503020204020204" pitchFamily="34" charset="-122"/>
              </a:rPr>
              <a:t>。防止</a:t>
            </a:r>
            <a:r>
              <a:rPr lang="zh-CN" altLang="en-US" sz="1600" dirty="0">
                <a:solidFill>
                  <a:srgbClr val="1F497D"/>
                </a:solidFill>
                <a:latin typeface="微软雅黑" panose="020B0503020204020204" pitchFamily="34" charset="-122"/>
                <a:ea typeface="微软雅黑" panose="020B0503020204020204" pitchFamily="34" charset="-122"/>
              </a:rPr>
              <a:t>病情恶化。 </a:t>
            </a:r>
            <a:endParaRPr lang="en-US" altLang="zh-CN" sz="1600" dirty="0" smtClean="0">
              <a:solidFill>
                <a:srgbClr val="1F497D"/>
              </a:solidFill>
              <a:latin typeface="微软雅黑" panose="020B0503020204020204" pitchFamily="34" charset="-122"/>
              <a:ea typeface="微软雅黑" panose="020B0503020204020204" pitchFamily="34" charset="-122"/>
            </a:endParaRPr>
          </a:p>
          <a:p>
            <a:pPr marL="342900" indent="-342900" algn="just">
              <a:lnSpc>
                <a:spcPct val="150000"/>
              </a:lnSpc>
              <a:buFont typeface="+mj-lt"/>
              <a:buAutoNum type="arabicPeriod"/>
              <a:defRPr/>
            </a:pPr>
            <a:r>
              <a:rPr lang="zh-CN" altLang="en-US" sz="1600" dirty="0" smtClean="0">
                <a:solidFill>
                  <a:srgbClr val="1F497D"/>
                </a:solidFill>
                <a:latin typeface="微软雅黑" panose="020B0503020204020204" pitchFamily="34" charset="-122"/>
                <a:ea typeface="微软雅黑" panose="020B0503020204020204" pitchFamily="34" charset="-122"/>
              </a:rPr>
              <a:t>使</a:t>
            </a:r>
            <a:r>
              <a:rPr lang="zh-CN" altLang="en-US" sz="1600" dirty="0">
                <a:solidFill>
                  <a:srgbClr val="1F497D"/>
                </a:solidFill>
                <a:latin typeface="微软雅黑" panose="020B0503020204020204" pitchFamily="34" charset="-122"/>
                <a:ea typeface="微软雅黑" panose="020B0503020204020204" pitchFamily="34" charset="-122"/>
              </a:rPr>
              <a:t>病人清洁、舒适、生活需要得到满足，避免发生再出血。 </a:t>
            </a:r>
          </a:p>
        </p:txBody>
      </p:sp>
      <p:sp>
        <p:nvSpPr>
          <p:cNvPr id="8" name="矩形 7"/>
          <p:cNvSpPr>
            <a:spLocks noChangeArrowheads="1"/>
          </p:cNvSpPr>
          <p:nvPr/>
        </p:nvSpPr>
        <p:spPr bwMode="auto">
          <a:xfrm>
            <a:off x="846316" y="1394459"/>
            <a:ext cx="45556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sz="2400" b="1" dirty="0" smtClean="0">
                <a:solidFill>
                  <a:srgbClr val="1F497D"/>
                </a:solidFill>
                <a:latin typeface="微软雅黑" panose="020B0503020204020204" pitchFamily="34" charset="-122"/>
                <a:ea typeface="微软雅黑" panose="020B0503020204020204" pitchFamily="34" charset="-122"/>
              </a:rPr>
              <a:t>7. </a:t>
            </a:r>
            <a:r>
              <a:rPr lang="zh-CN" altLang="en-US" sz="2400" b="1" dirty="0" smtClean="0">
                <a:solidFill>
                  <a:srgbClr val="1F497D"/>
                </a:solidFill>
                <a:latin typeface="微软雅黑" panose="020B0503020204020204" pitchFamily="34" charset="-122"/>
                <a:ea typeface="微软雅黑" panose="020B0503020204020204" pitchFamily="34" charset="-122"/>
              </a:rPr>
              <a:t>潜在</a:t>
            </a:r>
            <a:r>
              <a:rPr lang="zh-CN" altLang="en-US" sz="2400" b="1" dirty="0">
                <a:solidFill>
                  <a:srgbClr val="1F497D"/>
                </a:solidFill>
                <a:latin typeface="微软雅黑" panose="020B0503020204020204" pitchFamily="34" charset="-122"/>
                <a:ea typeface="微软雅黑" panose="020B0503020204020204" pitchFamily="34" charset="-122"/>
              </a:rPr>
              <a:t>并发症</a:t>
            </a:r>
            <a:r>
              <a:rPr lang="en-US" altLang="zh-CN" sz="2400" b="1" dirty="0">
                <a:solidFill>
                  <a:srgbClr val="1F497D"/>
                </a:solidFill>
                <a:latin typeface="微软雅黑" panose="020B0503020204020204" pitchFamily="34" charset="-122"/>
                <a:ea typeface="微软雅黑" panose="020B0503020204020204" pitchFamily="34" charset="-122"/>
              </a:rPr>
              <a:t>--</a:t>
            </a:r>
            <a:r>
              <a:rPr lang="zh-CN" altLang="en-US" sz="2400" b="1" dirty="0">
                <a:solidFill>
                  <a:srgbClr val="1F497D"/>
                </a:solidFill>
                <a:latin typeface="微软雅黑" panose="020B0503020204020204" pitchFamily="34" charset="-122"/>
                <a:ea typeface="微软雅黑" panose="020B0503020204020204" pitchFamily="34" charset="-122"/>
              </a:rPr>
              <a:t>上消化道出血 </a:t>
            </a:r>
          </a:p>
        </p:txBody>
      </p:sp>
      <p:cxnSp>
        <p:nvCxnSpPr>
          <p:cNvPr id="13" name="直接连接符 12"/>
          <p:cNvCxnSpPr/>
          <p:nvPr/>
        </p:nvCxnSpPr>
        <p:spPr bwMode="auto">
          <a:xfrm>
            <a:off x="549275" y="433337"/>
            <a:ext cx="10800000"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15" name="组合 14"/>
          <p:cNvGrpSpPr>
            <a:grpSpLocks/>
          </p:cNvGrpSpPr>
          <p:nvPr/>
        </p:nvGrpSpPr>
        <p:grpSpPr bwMode="auto">
          <a:xfrm>
            <a:off x="549275" y="771475"/>
            <a:ext cx="3342445" cy="616387"/>
            <a:chOff x="3779710" y="1777379"/>
            <a:chExt cx="3946617" cy="617495"/>
          </a:xfrm>
        </p:grpSpPr>
        <p:sp>
          <p:nvSpPr>
            <p:cNvPr id="17" name="矩形 16"/>
            <p:cNvSpPr/>
            <p:nvPr/>
          </p:nvSpPr>
          <p:spPr>
            <a:xfrm>
              <a:off x="3779710" y="1777379"/>
              <a:ext cx="394661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sz="1799" kern="0">
                <a:solidFill>
                  <a:sysClr val="window" lastClr="FFFFFF"/>
                </a:solidFill>
                <a:ea typeface="微软雅黑"/>
              </a:endParaRPr>
            </a:p>
          </p:txBody>
        </p:sp>
        <p:sp>
          <p:nvSpPr>
            <p:cNvPr id="21" name="TextBox 37"/>
            <p:cNvSpPr txBox="1">
              <a:spLocks noChangeArrowheads="1"/>
            </p:cNvSpPr>
            <p:nvPr/>
          </p:nvSpPr>
          <p:spPr bwMode="auto">
            <a:xfrm>
              <a:off x="3955607" y="1809048"/>
              <a:ext cx="3770720"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3200" b="1" dirty="0" smtClean="0">
                  <a:solidFill>
                    <a:srgbClr val="1F497D"/>
                  </a:solidFill>
                  <a:latin typeface="微软雅黑" panose="020B0503020204020204" pitchFamily="34" charset="-122"/>
                  <a:ea typeface="微软雅黑" panose="020B0503020204020204" pitchFamily="34" charset="-122"/>
                </a:rPr>
                <a:t>护理诊断与措施</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pic>
        <p:nvPicPr>
          <p:cNvPr id="9" name="图片 8"/>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137753" y="2713147"/>
            <a:ext cx="4606518" cy="3454889"/>
          </a:xfrm>
          <a:prstGeom prst="rect">
            <a:avLst/>
          </a:prstGeom>
        </p:spPr>
      </p:pic>
    </p:spTree>
    <p:extLst>
      <p:ext uri="{BB962C8B-B14F-4D97-AF65-F5344CB8AC3E}">
        <p14:creationId xmlns:p14="http://schemas.microsoft.com/office/powerpoint/2010/main" val="27221908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4357991" y="2040790"/>
            <a:ext cx="7470843" cy="3083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defRPr/>
            </a:pPr>
            <a:r>
              <a:rPr lang="zh-CN" altLang="en-US" dirty="0">
                <a:solidFill>
                  <a:srgbClr val="1F497D"/>
                </a:solidFill>
                <a:latin typeface="微软雅黑" panose="020B0503020204020204" pitchFamily="34" charset="-122"/>
                <a:ea typeface="微软雅黑" panose="020B0503020204020204" pitchFamily="34" charset="-122"/>
              </a:rPr>
              <a:t>护理措施： </a:t>
            </a:r>
          </a:p>
          <a:p>
            <a:pPr algn="just">
              <a:lnSpc>
                <a:spcPct val="120000"/>
              </a:lnSpc>
              <a:defRPr/>
            </a:pPr>
            <a:r>
              <a:rPr lang="en-US" altLang="zh-CN" dirty="0" smtClean="0">
                <a:solidFill>
                  <a:srgbClr val="1F497D"/>
                </a:solidFill>
                <a:latin typeface="微软雅黑" panose="020B0503020204020204" pitchFamily="34" charset="-122"/>
                <a:ea typeface="微软雅黑" panose="020B0503020204020204" pitchFamily="34" charset="-122"/>
              </a:rPr>
              <a:t>1. </a:t>
            </a:r>
            <a:r>
              <a:rPr lang="zh-CN" altLang="en-US" dirty="0" smtClean="0">
                <a:solidFill>
                  <a:srgbClr val="1F497D"/>
                </a:solidFill>
                <a:latin typeface="微软雅黑" panose="020B0503020204020204" pitchFamily="34" charset="-122"/>
                <a:ea typeface="微软雅黑" panose="020B0503020204020204" pitchFamily="34" charset="-122"/>
              </a:rPr>
              <a:t>针对</a:t>
            </a:r>
            <a:r>
              <a:rPr lang="zh-CN" altLang="en-US" dirty="0">
                <a:solidFill>
                  <a:srgbClr val="1F497D"/>
                </a:solidFill>
                <a:latin typeface="微软雅黑" panose="020B0503020204020204" pitchFamily="34" charset="-122"/>
                <a:ea typeface="微软雅黑" panose="020B0503020204020204" pitchFamily="34" charset="-122"/>
              </a:rPr>
              <a:t>烦躁的原因进行对症处理。</a:t>
            </a:r>
          </a:p>
          <a:p>
            <a:pPr algn="just">
              <a:lnSpc>
                <a:spcPct val="120000"/>
              </a:lnSpc>
              <a:defRPr/>
            </a:pPr>
            <a:r>
              <a:rPr lang="en-US" altLang="zh-CN" dirty="0" smtClean="0">
                <a:solidFill>
                  <a:srgbClr val="1F497D"/>
                </a:solidFill>
                <a:latin typeface="微软雅黑" panose="020B0503020204020204" pitchFamily="34" charset="-122"/>
                <a:ea typeface="微软雅黑" panose="020B0503020204020204" pitchFamily="34" charset="-122"/>
              </a:rPr>
              <a:t>2. </a:t>
            </a:r>
            <a:r>
              <a:rPr lang="zh-CN" altLang="en-US" dirty="0" smtClean="0">
                <a:solidFill>
                  <a:srgbClr val="1F497D"/>
                </a:solidFill>
                <a:latin typeface="微软雅黑" panose="020B0503020204020204" pitchFamily="34" charset="-122"/>
                <a:ea typeface="微软雅黑" panose="020B0503020204020204" pitchFamily="34" charset="-122"/>
              </a:rPr>
              <a:t>作</a:t>
            </a:r>
            <a:r>
              <a:rPr lang="zh-CN" altLang="en-US" dirty="0">
                <a:solidFill>
                  <a:srgbClr val="1F497D"/>
                </a:solidFill>
                <a:latin typeface="微软雅黑" panose="020B0503020204020204" pitchFamily="34" charset="-122"/>
                <a:ea typeface="微软雅黑" panose="020B0503020204020204" pitchFamily="34" charset="-122"/>
              </a:rPr>
              <a:t>好对病人的沟通，讲解管道留置对他病情恢复的重要性。</a:t>
            </a:r>
          </a:p>
          <a:p>
            <a:pPr algn="just">
              <a:lnSpc>
                <a:spcPct val="120000"/>
              </a:lnSpc>
              <a:defRPr/>
            </a:pPr>
            <a:r>
              <a:rPr lang="en-US" altLang="zh-CN" dirty="0" smtClean="0">
                <a:solidFill>
                  <a:srgbClr val="1F497D"/>
                </a:solidFill>
                <a:latin typeface="微软雅黑" panose="020B0503020204020204" pitchFamily="34" charset="-122"/>
                <a:ea typeface="微软雅黑" panose="020B0503020204020204" pitchFamily="34" charset="-122"/>
              </a:rPr>
              <a:t>3. </a:t>
            </a:r>
            <a:r>
              <a:rPr lang="zh-CN" altLang="en-US" dirty="0" smtClean="0">
                <a:solidFill>
                  <a:srgbClr val="1F497D"/>
                </a:solidFill>
                <a:latin typeface="微软雅黑" panose="020B0503020204020204" pitchFamily="34" charset="-122"/>
                <a:ea typeface="微软雅黑" panose="020B0503020204020204" pitchFamily="34" charset="-122"/>
              </a:rPr>
              <a:t>调整</a:t>
            </a:r>
            <a:r>
              <a:rPr lang="zh-CN" altLang="en-US" dirty="0">
                <a:solidFill>
                  <a:srgbClr val="1F497D"/>
                </a:solidFill>
                <a:latin typeface="微软雅黑" panose="020B0503020204020204" pitchFamily="34" charset="-122"/>
                <a:ea typeface="微软雅黑" panose="020B0503020204020204" pitchFamily="34" charset="-122"/>
              </a:rPr>
              <a:t>患者的睡眠时间，白天叫醒患者，给他听新闻、看电视。</a:t>
            </a:r>
          </a:p>
          <a:p>
            <a:pPr algn="just">
              <a:lnSpc>
                <a:spcPct val="120000"/>
              </a:lnSpc>
              <a:defRPr/>
            </a:pPr>
            <a:r>
              <a:rPr lang="zh-CN" altLang="en-US" dirty="0">
                <a:solidFill>
                  <a:srgbClr val="1F497D"/>
                </a:solidFill>
                <a:latin typeface="微软雅黑" panose="020B0503020204020204" pitchFamily="34" charset="-122"/>
                <a:ea typeface="微软雅黑" panose="020B0503020204020204" pitchFamily="34" charset="-122"/>
              </a:rPr>
              <a:t>把睡觉时间放在晚上。这也利于家属的休息。</a:t>
            </a:r>
          </a:p>
          <a:p>
            <a:pPr algn="just">
              <a:lnSpc>
                <a:spcPct val="120000"/>
              </a:lnSpc>
              <a:defRPr/>
            </a:pPr>
            <a:r>
              <a:rPr lang="en-US" altLang="zh-CN" dirty="0" smtClean="0">
                <a:solidFill>
                  <a:srgbClr val="1F497D"/>
                </a:solidFill>
                <a:latin typeface="微软雅黑" panose="020B0503020204020204" pitchFamily="34" charset="-122"/>
                <a:ea typeface="微软雅黑" panose="020B0503020204020204" pitchFamily="34" charset="-122"/>
              </a:rPr>
              <a:t>4. </a:t>
            </a:r>
            <a:r>
              <a:rPr lang="zh-CN" altLang="en-US" dirty="0" smtClean="0">
                <a:solidFill>
                  <a:srgbClr val="1F497D"/>
                </a:solidFill>
                <a:latin typeface="微软雅黑" panose="020B0503020204020204" pitchFamily="34" charset="-122"/>
                <a:ea typeface="微软雅黑" panose="020B0503020204020204" pitchFamily="34" charset="-122"/>
              </a:rPr>
              <a:t>加强</a:t>
            </a:r>
            <a:r>
              <a:rPr lang="zh-CN" altLang="en-US" dirty="0">
                <a:solidFill>
                  <a:srgbClr val="1F497D"/>
                </a:solidFill>
                <a:latin typeface="微软雅黑" panose="020B0503020204020204" pitchFamily="34" charset="-122"/>
                <a:ea typeface="微软雅黑" panose="020B0503020204020204" pitchFamily="34" charset="-122"/>
              </a:rPr>
              <a:t>对患者家属的宣教。</a:t>
            </a:r>
          </a:p>
          <a:p>
            <a:pPr algn="just">
              <a:lnSpc>
                <a:spcPct val="120000"/>
              </a:lnSpc>
              <a:defRPr/>
            </a:pPr>
            <a:r>
              <a:rPr lang="en-US" altLang="zh-CN" dirty="0" smtClean="0">
                <a:solidFill>
                  <a:srgbClr val="1F497D"/>
                </a:solidFill>
                <a:latin typeface="微软雅黑" panose="020B0503020204020204" pitchFamily="34" charset="-122"/>
                <a:ea typeface="微软雅黑" panose="020B0503020204020204" pitchFamily="34" charset="-122"/>
              </a:rPr>
              <a:t>5. </a:t>
            </a:r>
            <a:r>
              <a:rPr lang="zh-CN" altLang="en-US" dirty="0" smtClean="0">
                <a:solidFill>
                  <a:srgbClr val="1F497D"/>
                </a:solidFill>
                <a:latin typeface="微软雅黑" panose="020B0503020204020204" pitchFamily="34" charset="-122"/>
                <a:ea typeface="微软雅黑" panose="020B0503020204020204" pitchFamily="34" charset="-122"/>
              </a:rPr>
              <a:t>值班</a:t>
            </a:r>
            <a:r>
              <a:rPr lang="zh-CN" altLang="en-US" dirty="0">
                <a:solidFill>
                  <a:srgbClr val="1F497D"/>
                </a:solidFill>
                <a:latin typeface="微软雅黑" panose="020B0503020204020204" pitchFamily="34" charset="-122"/>
                <a:ea typeface="微软雅黑" panose="020B0503020204020204" pitchFamily="34" charset="-122"/>
              </a:rPr>
              <a:t>护士应加强巡视，分析烦躁的原因，做好相应的护理。</a:t>
            </a:r>
          </a:p>
          <a:p>
            <a:pPr algn="just">
              <a:lnSpc>
                <a:spcPct val="120000"/>
              </a:lnSpc>
              <a:defRPr/>
            </a:pPr>
            <a:r>
              <a:rPr lang="zh-CN" altLang="en-US" b="1" dirty="0" smtClean="0">
                <a:solidFill>
                  <a:srgbClr val="1F497D"/>
                </a:solidFill>
                <a:latin typeface="微软雅黑" panose="020B0503020204020204" pitchFamily="34" charset="-122"/>
                <a:ea typeface="微软雅黑" panose="020B0503020204020204" pitchFamily="34" charset="-122"/>
              </a:rPr>
              <a:t>护理目标： </a:t>
            </a:r>
          </a:p>
          <a:p>
            <a:pPr algn="just">
              <a:lnSpc>
                <a:spcPct val="120000"/>
              </a:lnSpc>
              <a:defRPr/>
            </a:pPr>
            <a:r>
              <a:rPr lang="en-US" altLang="zh-CN" dirty="0" smtClean="0">
                <a:solidFill>
                  <a:srgbClr val="1F497D"/>
                </a:solidFill>
                <a:latin typeface="微软雅黑" panose="020B0503020204020204" pitchFamily="34" charset="-122"/>
                <a:ea typeface="微软雅黑" panose="020B0503020204020204" pitchFamily="34" charset="-122"/>
              </a:rPr>
              <a:t>1 </a:t>
            </a:r>
            <a:r>
              <a:rPr lang="zh-CN" altLang="en-US" dirty="0" smtClean="0">
                <a:solidFill>
                  <a:srgbClr val="1F497D"/>
                </a:solidFill>
                <a:latin typeface="微软雅黑" panose="020B0503020204020204" pitchFamily="34" charset="-122"/>
                <a:ea typeface="微软雅黑" panose="020B0503020204020204" pitchFamily="34" charset="-122"/>
              </a:rPr>
              <a:t>病人烦躁情绪缓解</a:t>
            </a:r>
            <a:endParaRPr lang="zh-CN" altLang="en-US" dirty="0">
              <a:solidFill>
                <a:srgbClr val="1F497D"/>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846316" y="1394459"/>
            <a:ext cx="52431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sz="2400" b="1" smtClean="0">
                <a:solidFill>
                  <a:srgbClr val="1F497D"/>
                </a:solidFill>
                <a:latin typeface="微软雅黑" panose="020B0503020204020204" pitchFamily="34" charset="-122"/>
                <a:ea typeface="微软雅黑" panose="020B0503020204020204" pitchFamily="34" charset="-122"/>
              </a:rPr>
              <a:t>8. </a:t>
            </a:r>
            <a:r>
              <a:rPr lang="zh-CN" altLang="en-US" sz="2400" b="1" smtClean="0">
                <a:solidFill>
                  <a:srgbClr val="1F497D"/>
                </a:solidFill>
                <a:latin typeface="微软雅黑" panose="020B0503020204020204" pitchFamily="34" charset="-122"/>
                <a:ea typeface="微软雅黑" panose="020B0503020204020204" pitchFamily="34" charset="-122"/>
              </a:rPr>
              <a:t>患者</a:t>
            </a:r>
            <a:r>
              <a:rPr lang="zh-CN" altLang="en-US" sz="2400" b="1" dirty="0">
                <a:solidFill>
                  <a:srgbClr val="1F497D"/>
                </a:solidFill>
                <a:latin typeface="微软雅黑" panose="020B0503020204020204" pitchFamily="34" charset="-122"/>
                <a:ea typeface="微软雅黑" panose="020B0503020204020204" pitchFamily="34" charset="-122"/>
              </a:rPr>
              <a:t>烦躁明显 有自行拔管的危险</a:t>
            </a:r>
          </a:p>
        </p:txBody>
      </p:sp>
      <p:cxnSp>
        <p:nvCxnSpPr>
          <p:cNvPr id="13" name="直接连接符 12"/>
          <p:cNvCxnSpPr/>
          <p:nvPr/>
        </p:nvCxnSpPr>
        <p:spPr bwMode="auto">
          <a:xfrm>
            <a:off x="549275" y="433337"/>
            <a:ext cx="10800000"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15" name="组合 14"/>
          <p:cNvGrpSpPr>
            <a:grpSpLocks/>
          </p:cNvGrpSpPr>
          <p:nvPr/>
        </p:nvGrpSpPr>
        <p:grpSpPr bwMode="auto">
          <a:xfrm>
            <a:off x="549275" y="771475"/>
            <a:ext cx="3342445" cy="616387"/>
            <a:chOff x="3779710" y="1777379"/>
            <a:chExt cx="3946617" cy="617495"/>
          </a:xfrm>
        </p:grpSpPr>
        <p:sp>
          <p:nvSpPr>
            <p:cNvPr id="17" name="矩形 16"/>
            <p:cNvSpPr/>
            <p:nvPr/>
          </p:nvSpPr>
          <p:spPr>
            <a:xfrm>
              <a:off x="3779710" y="1777379"/>
              <a:ext cx="394661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sz="1799" kern="0">
                <a:solidFill>
                  <a:sysClr val="window" lastClr="FFFFFF"/>
                </a:solidFill>
                <a:ea typeface="微软雅黑"/>
              </a:endParaRPr>
            </a:p>
          </p:txBody>
        </p:sp>
        <p:sp>
          <p:nvSpPr>
            <p:cNvPr id="21" name="TextBox 37"/>
            <p:cNvSpPr txBox="1">
              <a:spLocks noChangeArrowheads="1"/>
            </p:cNvSpPr>
            <p:nvPr/>
          </p:nvSpPr>
          <p:spPr bwMode="auto">
            <a:xfrm>
              <a:off x="3955607" y="1809048"/>
              <a:ext cx="3770720"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3200" b="1" dirty="0" smtClean="0">
                  <a:solidFill>
                    <a:srgbClr val="1F497D"/>
                  </a:solidFill>
                  <a:latin typeface="微软雅黑" panose="020B0503020204020204" pitchFamily="34" charset="-122"/>
                  <a:ea typeface="微软雅黑" panose="020B0503020204020204" pitchFamily="34" charset="-122"/>
                </a:rPr>
                <a:t>护理诊断与措施</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pic>
        <p:nvPicPr>
          <p:cNvPr id="9" name="图片 19"/>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6346" b="6371"/>
          <a:stretch>
            <a:fillRect/>
          </a:stretch>
        </p:blipFill>
        <p:spPr bwMode="auto">
          <a:xfrm>
            <a:off x="159128" y="3829050"/>
            <a:ext cx="3842787"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83512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417872" y="2112085"/>
            <a:ext cx="6947695" cy="4413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defRPr/>
            </a:pPr>
            <a:r>
              <a:rPr lang="zh-CN" altLang="en-US" b="1" dirty="0">
                <a:solidFill>
                  <a:srgbClr val="1F497D"/>
                </a:solidFill>
                <a:latin typeface="微软雅黑" panose="020B0503020204020204" pitchFamily="34" charset="-122"/>
                <a:ea typeface="微软雅黑" panose="020B0503020204020204" pitchFamily="34" charset="-122"/>
              </a:rPr>
              <a:t>护理措施： </a:t>
            </a:r>
          </a:p>
          <a:p>
            <a:pPr algn="just">
              <a:lnSpc>
                <a:spcPct val="120000"/>
              </a:lnSpc>
              <a:defRPr/>
            </a:pPr>
            <a:r>
              <a:rPr lang="en-US" altLang="zh-CN" dirty="0" smtClean="0">
                <a:solidFill>
                  <a:srgbClr val="1F497D"/>
                </a:solidFill>
                <a:latin typeface="微软雅黑" panose="020B0503020204020204" pitchFamily="34" charset="-122"/>
                <a:ea typeface="微软雅黑" panose="020B0503020204020204" pitchFamily="34" charset="-122"/>
              </a:rPr>
              <a:t>1 </a:t>
            </a:r>
            <a:r>
              <a:rPr lang="zh-CN" altLang="en-US" dirty="0" smtClean="0">
                <a:solidFill>
                  <a:srgbClr val="1F497D"/>
                </a:solidFill>
                <a:latin typeface="微软雅黑" panose="020B0503020204020204" pitchFamily="34" charset="-122"/>
                <a:ea typeface="微软雅黑" panose="020B0503020204020204" pitchFamily="34" charset="-122"/>
              </a:rPr>
              <a:t>术后</a:t>
            </a:r>
            <a:r>
              <a:rPr lang="en-US" altLang="zh-CN" dirty="0" smtClean="0">
                <a:solidFill>
                  <a:srgbClr val="1F497D"/>
                </a:solidFill>
                <a:latin typeface="微软雅黑" panose="020B0503020204020204" pitchFamily="34" charset="-122"/>
                <a:ea typeface="微软雅黑" panose="020B0503020204020204" pitchFamily="34" charset="-122"/>
              </a:rPr>
              <a:t>6</a:t>
            </a:r>
            <a:r>
              <a:rPr lang="zh-CN" altLang="en-US" dirty="0" smtClean="0">
                <a:solidFill>
                  <a:srgbClr val="1F497D"/>
                </a:solidFill>
                <a:latin typeface="微软雅黑" panose="020B0503020204020204" pitchFamily="34" charset="-122"/>
                <a:ea typeface="微软雅黑" panose="020B0503020204020204" pitchFamily="34" charset="-122"/>
              </a:rPr>
              <a:t>小时病人清醒、无呕吐及吞咽障碍者，予以少量流质饮食。 </a:t>
            </a:r>
          </a:p>
          <a:p>
            <a:pPr algn="just">
              <a:lnSpc>
                <a:spcPct val="120000"/>
              </a:lnSpc>
              <a:defRPr/>
            </a:pPr>
            <a:r>
              <a:rPr lang="en-US" altLang="zh-CN" dirty="0" smtClean="0">
                <a:solidFill>
                  <a:srgbClr val="1F497D"/>
                </a:solidFill>
                <a:latin typeface="微软雅黑" panose="020B0503020204020204" pitchFamily="34" charset="-122"/>
                <a:ea typeface="微软雅黑" panose="020B0503020204020204" pitchFamily="34" charset="-122"/>
              </a:rPr>
              <a:t>2 </a:t>
            </a:r>
            <a:r>
              <a:rPr lang="zh-CN" altLang="en-US" dirty="0" smtClean="0">
                <a:solidFill>
                  <a:srgbClr val="1F497D"/>
                </a:solidFill>
                <a:latin typeface="微软雅黑" panose="020B0503020204020204" pitchFamily="34" charset="-122"/>
                <a:ea typeface="微软雅黑" panose="020B0503020204020204" pitchFamily="34" charset="-122"/>
              </a:rPr>
              <a:t>意识障碍、吞咽障碍病人术后</a:t>
            </a:r>
            <a:r>
              <a:rPr lang="en-US" altLang="zh-CN" dirty="0" smtClean="0">
                <a:solidFill>
                  <a:srgbClr val="1F497D"/>
                </a:solidFill>
                <a:latin typeface="微软雅黑" panose="020B0503020204020204" pitchFamily="34" charset="-122"/>
                <a:ea typeface="微软雅黑" panose="020B0503020204020204" pitchFamily="34" charset="-122"/>
              </a:rPr>
              <a:t>24</a:t>
            </a:r>
            <a:r>
              <a:rPr lang="zh-CN" altLang="en-US" dirty="0" smtClean="0">
                <a:solidFill>
                  <a:srgbClr val="1F497D"/>
                </a:solidFill>
                <a:latin typeface="微软雅黑" panose="020B0503020204020204" pitchFamily="34" charset="-122"/>
                <a:ea typeface="微软雅黑" panose="020B0503020204020204" pitchFamily="34" charset="-122"/>
              </a:rPr>
              <a:t>小时鼻饲流质。 </a:t>
            </a:r>
          </a:p>
          <a:p>
            <a:pPr algn="just">
              <a:lnSpc>
                <a:spcPct val="120000"/>
              </a:lnSpc>
              <a:defRPr/>
            </a:pPr>
            <a:r>
              <a:rPr lang="en-US" altLang="zh-CN" dirty="0" smtClean="0">
                <a:solidFill>
                  <a:srgbClr val="1F497D"/>
                </a:solidFill>
                <a:latin typeface="微软雅黑" panose="020B0503020204020204" pitchFamily="34" charset="-122"/>
                <a:ea typeface="微软雅黑" panose="020B0503020204020204" pitchFamily="34" charset="-122"/>
              </a:rPr>
              <a:t>3 </a:t>
            </a:r>
            <a:r>
              <a:rPr lang="zh-CN" altLang="en-US" dirty="0" smtClean="0">
                <a:solidFill>
                  <a:srgbClr val="1F497D"/>
                </a:solidFill>
                <a:latin typeface="微软雅黑" panose="020B0503020204020204" pitchFamily="34" charset="-122"/>
                <a:ea typeface="微软雅黑" panose="020B0503020204020204" pitchFamily="34" charset="-122"/>
              </a:rPr>
              <a:t>病人出现腹胀、呕吐、腹泻、胃肠道出血症状，及时报告医师处理，症状解除后以少量流质试喂。 </a:t>
            </a:r>
          </a:p>
          <a:p>
            <a:pPr algn="just">
              <a:lnSpc>
                <a:spcPct val="120000"/>
              </a:lnSpc>
              <a:defRPr/>
            </a:pPr>
            <a:r>
              <a:rPr lang="en-US" altLang="zh-CN" dirty="0" smtClean="0">
                <a:solidFill>
                  <a:srgbClr val="1F497D"/>
                </a:solidFill>
                <a:latin typeface="微软雅黑" panose="020B0503020204020204" pitchFamily="34" charset="-122"/>
                <a:ea typeface="微软雅黑" panose="020B0503020204020204" pitchFamily="34" charset="-122"/>
              </a:rPr>
              <a:t>4 </a:t>
            </a:r>
            <a:r>
              <a:rPr lang="zh-CN" altLang="en-US" dirty="0" smtClean="0">
                <a:solidFill>
                  <a:srgbClr val="1F497D"/>
                </a:solidFill>
                <a:latin typeface="微软雅黑" panose="020B0503020204020204" pitchFamily="34" charset="-122"/>
                <a:ea typeface="微软雅黑" panose="020B0503020204020204" pitchFamily="34" charset="-122"/>
              </a:rPr>
              <a:t>保证</a:t>
            </a:r>
            <a:r>
              <a:rPr lang="zh-CN" altLang="en-US" dirty="0">
                <a:solidFill>
                  <a:srgbClr val="1F497D"/>
                </a:solidFill>
                <a:latin typeface="微软雅黑" panose="020B0503020204020204" pitchFamily="34" charset="-122"/>
                <a:ea typeface="微软雅黑" panose="020B0503020204020204" pitchFamily="34" charset="-122"/>
              </a:rPr>
              <a:t>胃肠营养的热卡供给。流质饮食</a:t>
            </a:r>
            <a:r>
              <a:rPr lang="en-US" altLang="zh-CN" dirty="0">
                <a:solidFill>
                  <a:srgbClr val="1F497D"/>
                </a:solidFill>
                <a:latin typeface="微软雅黑" panose="020B0503020204020204" pitchFamily="34" charset="-122"/>
                <a:ea typeface="微软雅黑" panose="020B0503020204020204" pitchFamily="34" charset="-122"/>
              </a:rPr>
              <a:t>6-8</a:t>
            </a:r>
            <a:r>
              <a:rPr lang="zh-CN" altLang="en-US" dirty="0">
                <a:solidFill>
                  <a:srgbClr val="1F497D"/>
                </a:solidFill>
                <a:latin typeface="微软雅黑" panose="020B0503020204020204" pitchFamily="34" charset="-122"/>
                <a:ea typeface="微软雅黑" panose="020B0503020204020204" pitchFamily="34" charset="-122"/>
              </a:rPr>
              <a:t>次</a:t>
            </a:r>
            <a:r>
              <a:rPr lang="en-US" altLang="zh-CN" dirty="0">
                <a:solidFill>
                  <a:srgbClr val="1F497D"/>
                </a:solidFill>
                <a:latin typeface="微软雅黑" panose="020B0503020204020204" pitchFamily="34" charset="-122"/>
                <a:ea typeface="微软雅黑" panose="020B0503020204020204" pitchFamily="34" charset="-122"/>
              </a:rPr>
              <a:t>/d</a:t>
            </a:r>
            <a:r>
              <a:rPr lang="zh-CN" altLang="en-US" dirty="0">
                <a:solidFill>
                  <a:srgbClr val="1F497D"/>
                </a:solidFill>
                <a:latin typeface="微软雅黑" panose="020B0503020204020204" pitchFamily="34" charset="-122"/>
                <a:ea typeface="微软雅黑" panose="020B0503020204020204" pitchFamily="34" charset="-122"/>
              </a:rPr>
              <a:t>，每次</a:t>
            </a:r>
            <a:r>
              <a:rPr lang="en-US" altLang="zh-CN" dirty="0">
                <a:solidFill>
                  <a:srgbClr val="1F497D"/>
                </a:solidFill>
                <a:latin typeface="微软雅黑" panose="020B0503020204020204" pitchFamily="34" charset="-122"/>
                <a:ea typeface="微软雅黑" panose="020B0503020204020204" pitchFamily="34" charset="-122"/>
              </a:rPr>
              <a:t>200mL</a:t>
            </a:r>
            <a:r>
              <a:rPr lang="zh-CN" altLang="en-US" dirty="0">
                <a:solidFill>
                  <a:srgbClr val="1F497D"/>
                </a:solidFill>
                <a:latin typeface="微软雅黑" panose="020B0503020204020204" pitchFamily="34" charset="-122"/>
                <a:ea typeface="微软雅黑" panose="020B0503020204020204" pitchFamily="34" charset="-122"/>
              </a:rPr>
              <a:t>；软食</a:t>
            </a:r>
            <a:r>
              <a:rPr lang="en-US" altLang="zh-CN" dirty="0">
                <a:solidFill>
                  <a:srgbClr val="1F497D"/>
                </a:solidFill>
                <a:latin typeface="微软雅黑" panose="020B0503020204020204" pitchFamily="34" charset="-122"/>
                <a:ea typeface="微软雅黑" panose="020B0503020204020204" pitchFamily="34" charset="-122"/>
              </a:rPr>
              <a:t>4-5</a:t>
            </a:r>
            <a:r>
              <a:rPr lang="zh-CN" altLang="en-US" dirty="0">
                <a:solidFill>
                  <a:srgbClr val="1F497D"/>
                </a:solidFill>
                <a:latin typeface="微软雅黑" panose="020B0503020204020204" pitchFamily="34" charset="-122"/>
                <a:ea typeface="微软雅黑" panose="020B0503020204020204" pitchFamily="34" charset="-122"/>
              </a:rPr>
              <a:t>次</a:t>
            </a:r>
            <a:r>
              <a:rPr lang="en-US" altLang="zh-CN" dirty="0">
                <a:solidFill>
                  <a:srgbClr val="1F497D"/>
                </a:solidFill>
                <a:latin typeface="微软雅黑" panose="020B0503020204020204" pitchFamily="34" charset="-122"/>
                <a:ea typeface="微软雅黑" panose="020B0503020204020204" pitchFamily="34" charset="-122"/>
              </a:rPr>
              <a:t>/d</a:t>
            </a:r>
            <a:r>
              <a:rPr lang="zh-CN" altLang="en-US" dirty="0">
                <a:solidFill>
                  <a:srgbClr val="1F497D"/>
                </a:solidFill>
                <a:latin typeface="微软雅黑" panose="020B0503020204020204" pitchFamily="34" charset="-122"/>
                <a:ea typeface="微软雅黑" panose="020B0503020204020204" pitchFamily="34" charset="-122"/>
              </a:rPr>
              <a:t>；高蛋白饮食</a:t>
            </a:r>
            <a:r>
              <a:rPr lang="en-US" altLang="zh-CN" dirty="0">
                <a:solidFill>
                  <a:srgbClr val="1F497D"/>
                </a:solidFill>
                <a:latin typeface="微软雅黑" panose="020B0503020204020204" pitchFamily="34" charset="-122"/>
                <a:ea typeface="微软雅黑" panose="020B0503020204020204" pitchFamily="34" charset="-122"/>
              </a:rPr>
              <a:t>3</a:t>
            </a:r>
            <a:r>
              <a:rPr lang="zh-CN" altLang="en-US" dirty="0">
                <a:solidFill>
                  <a:srgbClr val="1F497D"/>
                </a:solidFill>
                <a:latin typeface="微软雅黑" panose="020B0503020204020204" pitchFamily="34" charset="-122"/>
                <a:ea typeface="微软雅黑" panose="020B0503020204020204" pitchFamily="34" charset="-122"/>
              </a:rPr>
              <a:t>次</a:t>
            </a:r>
            <a:r>
              <a:rPr lang="en-US" altLang="zh-CN" dirty="0">
                <a:solidFill>
                  <a:srgbClr val="1F497D"/>
                </a:solidFill>
                <a:latin typeface="微软雅黑" panose="020B0503020204020204" pitchFamily="34" charset="-122"/>
                <a:ea typeface="微软雅黑" panose="020B0503020204020204" pitchFamily="34" charset="-122"/>
              </a:rPr>
              <a:t>/d</a:t>
            </a:r>
            <a:r>
              <a:rPr lang="zh-CN" altLang="en-US" dirty="0">
                <a:solidFill>
                  <a:srgbClr val="1F497D"/>
                </a:solidFill>
                <a:latin typeface="微软雅黑" panose="020B0503020204020204" pitchFamily="34" charset="-122"/>
                <a:ea typeface="微软雅黑" panose="020B0503020204020204" pitchFamily="34" charset="-122"/>
              </a:rPr>
              <a:t>；以使每天热量供给在</a:t>
            </a:r>
            <a:r>
              <a:rPr lang="en-US" altLang="zh-CN" dirty="0">
                <a:solidFill>
                  <a:srgbClr val="1F497D"/>
                </a:solidFill>
                <a:latin typeface="微软雅黑" panose="020B0503020204020204" pitchFamily="34" charset="-122"/>
                <a:ea typeface="微软雅黑" panose="020B0503020204020204" pitchFamily="34" charset="-122"/>
              </a:rPr>
              <a:t>1.25-1.67MJ</a:t>
            </a:r>
            <a:r>
              <a:rPr lang="zh-CN" altLang="en-US" dirty="0">
                <a:solidFill>
                  <a:srgbClr val="1F497D"/>
                </a:solidFill>
                <a:latin typeface="微软雅黑" panose="020B0503020204020204" pitchFamily="34" charset="-122"/>
                <a:ea typeface="微软雅黑" panose="020B0503020204020204" pitchFamily="34" charset="-122"/>
              </a:rPr>
              <a:t>（</a:t>
            </a:r>
            <a:r>
              <a:rPr lang="en-US" altLang="zh-CN" dirty="0">
                <a:solidFill>
                  <a:srgbClr val="1F497D"/>
                </a:solidFill>
                <a:latin typeface="微软雅黑" panose="020B0503020204020204" pitchFamily="34" charset="-122"/>
                <a:ea typeface="微软雅黑" panose="020B0503020204020204" pitchFamily="34" charset="-122"/>
              </a:rPr>
              <a:t>3000-4000kcal</a:t>
            </a:r>
            <a:r>
              <a:rPr lang="zh-CN" altLang="en-US" dirty="0">
                <a:solidFill>
                  <a:srgbClr val="1F497D"/>
                </a:solidFill>
                <a:latin typeface="微软雅黑" panose="020B0503020204020204" pitchFamily="34" charset="-122"/>
                <a:ea typeface="微软雅黑" panose="020B0503020204020204" pitchFamily="34" charset="-122"/>
              </a:rPr>
              <a:t>）。 </a:t>
            </a:r>
          </a:p>
          <a:p>
            <a:pPr algn="just">
              <a:lnSpc>
                <a:spcPct val="120000"/>
              </a:lnSpc>
              <a:defRPr/>
            </a:pPr>
            <a:r>
              <a:rPr lang="en-US" altLang="zh-CN" dirty="0" smtClean="0">
                <a:solidFill>
                  <a:srgbClr val="1F497D"/>
                </a:solidFill>
                <a:latin typeface="微软雅黑" panose="020B0503020204020204" pitchFamily="34" charset="-122"/>
                <a:ea typeface="微软雅黑" panose="020B0503020204020204" pitchFamily="34" charset="-122"/>
              </a:rPr>
              <a:t>5 </a:t>
            </a:r>
            <a:r>
              <a:rPr lang="zh-CN" altLang="en-US" dirty="0" smtClean="0">
                <a:solidFill>
                  <a:srgbClr val="1F497D"/>
                </a:solidFill>
                <a:latin typeface="微软雅黑" panose="020B0503020204020204" pitchFamily="34" charset="-122"/>
                <a:ea typeface="微软雅黑" panose="020B0503020204020204" pitchFamily="34" charset="-122"/>
              </a:rPr>
              <a:t>保持</a:t>
            </a:r>
            <a:r>
              <a:rPr lang="zh-CN" altLang="en-US" dirty="0">
                <a:solidFill>
                  <a:srgbClr val="1F497D"/>
                </a:solidFill>
                <a:latin typeface="微软雅黑" panose="020B0503020204020204" pitchFamily="34" charset="-122"/>
                <a:ea typeface="微软雅黑" panose="020B0503020204020204" pitchFamily="34" charset="-122"/>
              </a:rPr>
              <a:t>输液及静脉营养的通畅。遵医嘱每日输入</a:t>
            </a:r>
            <a:r>
              <a:rPr lang="en-US" altLang="zh-CN" dirty="0">
                <a:solidFill>
                  <a:srgbClr val="1F497D"/>
                </a:solidFill>
                <a:latin typeface="微软雅黑" panose="020B0503020204020204" pitchFamily="34" charset="-122"/>
                <a:ea typeface="微软雅黑" panose="020B0503020204020204" pitchFamily="34" charset="-122"/>
              </a:rPr>
              <a:t>20%</a:t>
            </a:r>
            <a:r>
              <a:rPr lang="zh-CN" altLang="en-US" dirty="0">
                <a:solidFill>
                  <a:srgbClr val="1F497D"/>
                </a:solidFill>
                <a:latin typeface="微软雅黑" panose="020B0503020204020204" pitchFamily="34" charset="-122"/>
                <a:ea typeface="微软雅黑" panose="020B0503020204020204" pitchFamily="34" charset="-122"/>
              </a:rPr>
              <a:t>脂肪乳剂</a:t>
            </a:r>
            <a:r>
              <a:rPr lang="en-US" altLang="zh-CN" dirty="0">
                <a:solidFill>
                  <a:srgbClr val="1F497D"/>
                </a:solidFill>
                <a:latin typeface="微软雅黑" panose="020B0503020204020204" pitchFamily="34" charset="-122"/>
                <a:ea typeface="微软雅黑" panose="020B0503020204020204" pitchFamily="34" charset="-122"/>
              </a:rPr>
              <a:t>200-500mL</a:t>
            </a:r>
            <a:r>
              <a:rPr lang="zh-CN" altLang="en-US" dirty="0">
                <a:solidFill>
                  <a:srgbClr val="1F497D"/>
                </a:solidFill>
                <a:latin typeface="微软雅黑" panose="020B0503020204020204" pitchFamily="34" charset="-122"/>
                <a:ea typeface="微软雅黑" panose="020B0503020204020204" pitchFamily="34" charset="-122"/>
              </a:rPr>
              <a:t>，</a:t>
            </a:r>
            <a:r>
              <a:rPr lang="en-US" altLang="zh-CN" dirty="0">
                <a:solidFill>
                  <a:srgbClr val="1F497D"/>
                </a:solidFill>
                <a:latin typeface="微软雅黑" panose="020B0503020204020204" pitchFamily="34" charset="-122"/>
                <a:ea typeface="微软雅黑" panose="020B0503020204020204" pitchFamily="34" charset="-122"/>
              </a:rPr>
              <a:t>20%</a:t>
            </a:r>
            <a:r>
              <a:rPr lang="zh-CN" altLang="en-US" dirty="0">
                <a:solidFill>
                  <a:srgbClr val="1F497D"/>
                </a:solidFill>
                <a:latin typeface="微软雅黑" panose="020B0503020204020204" pitchFamily="34" charset="-122"/>
                <a:ea typeface="微软雅黑" panose="020B0503020204020204" pitchFamily="34" charset="-122"/>
              </a:rPr>
              <a:t>白蛋白</a:t>
            </a:r>
            <a:r>
              <a:rPr lang="en-US" altLang="zh-CN" dirty="0">
                <a:solidFill>
                  <a:srgbClr val="1F497D"/>
                </a:solidFill>
                <a:latin typeface="微软雅黑" panose="020B0503020204020204" pitchFamily="34" charset="-122"/>
                <a:ea typeface="微软雅黑" panose="020B0503020204020204" pitchFamily="34" charset="-122"/>
              </a:rPr>
              <a:t>50mL</a:t>
            </a:r>
            <a:r>
              <a:rPr lang="zh-CN" altLang="en-US" dirty="0">
                <a:solidFill>
                  <a:srgbClr val="1F497D"/>
                </a:solidFill>
                <a:latin typeface="微软雅黑" panose="020B0503020204020204" pitchFamily="34" charset="-122"/>
                <a:ea typeface="微软雅黑" panose="020B0503020204020204" pitchFamily="34" charset="-122"/>
              </a:rPr>
              <a:t>等。 </a:t>
            </a:r>
            <a:endParaRPr lang="en-US" altLang="zh-CN" dirty="0" smtClean="0">
              <a:solidFill>
                <a:srgbClr val="1F497D"/>
              </a:solidFill>
              <a:latin typeface="微软雅黑" panose="020B0503020204020204" pitchFamily="34" charset="-122"/>
              <a:ea typeface="微软雅黑" panose="020B0503020204020204" pitchFamily="34" charset="-122"/>
            </a:endParaRPr>
          </a:p>
          <a:p>
            <a:pPr algn="just">
              <a:lnSpc>
                <a:spcPct val="120000"/>
              </a:lnSpc>
              <a:defRPr/>
            </a:pPr>
            <a:r>
              <a:rPr lang="zh-CN" altLang="en-US" b="1" dirty="0">
                <a:solidFill>
                  <a:srgbClr val="1F497D"/>
                </a:solidFill>
                <a:latin typeface="微软雅黑" panose="020B0503020204020204" pitchFamily="34" charset="-122"/>
                <a:ea typeface="微软雅黑" panose="020B0503020204020204" pitchFamily="34" charset="-122"/>
              </a:rPr>
              <a:t>护理目标：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1 </a:t>
            </a:r>
            <a:r>
              <a:rPr lang="zh-CN" altLang="en-US" dirty="0">
                <a:solidFill>
                  <a:srgbClr val="1F497D"/>
                </a:solidFill>
                <a:latin typeface="微软雅黑" panose="020B0503020204020204" pitchFamily="34" charset="-122"/>
                <a:ea typeface="微软雅黑" panose="020B0503020204020204" pitchFamily="34" charset="-122"/>
              </a:rPr>
              <a:t>病人的营养需要得到满足。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2 </a:t>
            </a:r>
            <a:r>
              <a:rPr lang="zh-CN" altLang="en-US" dirty="0">
                <a:solidFill>
                  <a:srgbClr val="1F497D"/>
                </a:solidFill>
                <a:latin typeface="微软雅黑" panose="020B0503020204020204" pitchFamily="34" charset="-122"/>
                <a:ea typeface="微软雅黑" panose="020B0503020204020204" pitchFamily="34" charset="-122"/>
              </a:rPr>
              <a:t>造成营养不良的因素减少或被控制。 </a:t>
            </a:r>
          </a:p>
        </p:txBody>
      </p:sp>
      <p:sp>
        <p:nvSpPr>
          <p:cNvPr id="8" name="矩形 7"/>
          <p:cNvSpPr>
            <a:spLocks noChangeArrowheads="1"/>
          </p:cNvSpPr>
          <p:nvPr/>
        </p:nvSpPr>
        <p:spPr bwMode="auto">
          <a:xfrm>
            <a:off x="846316" y="1394459"/>
            <a:ext cx="32393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sz="2400" b="1" dirty="0" smtClean="0">
                <a:solidFill>
                  <a:srgbClr val="1F497D"/>
                </a:solidFill>
                <a:latin typeface="微软雅黑" panose="020B0503020204020204" pitchFamily="34" charset="-122"/>
                <a:ea typeface="微软雅黑" panose="020B0503020204020204" pitchFamily="34" charset="-122"/>
              </a:rPr>
              <a:t>9. </a:t>
            </a:r>
            <a:r>
              <a:rPr lang="zh-CN" altLang="en-US" sz="2400" b="1" dirty="0" smtClean="0">
                <a:solidFill>
                  <a:srgbClr val="1F497D"/>
                </a:solidFill>
                <a:latin typeface="微软雅黑" panose="020B0503020204020204" pitchFamily="34" charset="-122"/>
                <a:ea typeface="微软雅黑" panose="020B0503020204020204" pitchFamily="34" charset="-122"/>
              </a:rPr>
              <a:t>有营养</a:t>
            </a:r>
            <a:r>
              <a:rPr lang="zh-CN" altLang="en-US" sz="2400" b="1" dirty="0">
                <a:solidFill>
                  <a:srgbClr val="1F497D"/>
                </a:solidFill>
                <a:latin typeface="微软雅黑" panose="020B0503020204020204" pitchFamily="34" charset="-122"/>
                <a:ea typeface="微软雅黑" panose="020B0503020204020204" pitchFamily="34" charset="-122"/>
              </a:rPr>
              <a:t>不良的可能 </a:t>
            </a:r>
          </a:p>
        </p:txBody>
      </p:sp>
      <p:cxnSp>
        <p:nvCxnSpPr>
          <p:cNvPr id="13" name="直接连接符 12"/>
          <p:cNvCxnSpPr/>
          <p:nvPr/>
        </p:nvCxnSpPr>
        <p:spPr bwMode="auto">
          <a:xfrm>
            <a:off x="549275" y="433337"/>
            <a:ext cx="10800000"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15" name="组合 14"/>
          <p:cNvGrpSpPr>
            <a:grpSpLocks/>
          </p:cNvGrpSpPr>
          <p:nvPr/>
        </p:nvGrpSpPr>
        <p:grpSpPr bwMode="auto">
          <a:xfrm>
            <a:off x="549275" y="771475"/>
            <a:ext cx="3342445" cy="616387"/>
            <a:chOff x="3779710" y="1777379"/>
            <a:chExt cx="3946617" cy="617495"/>
          </a:xfrm>
        </p:grpSpPr>
        <p:sp>
          <p:nvSpPr>
            <p:cNvPr id="17" name="矩形 16"/>
            <p:cNvSpPr/>
            <p:nvPr/>
          </p:nvSpPr>
          <p:spPr>
            <a:xfrm>
              <a:off x="3779710" y="1777379"/>
              <a:ext cx="394661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sz="1799" kern="0">
                <a:solidFill>
                  <a:sysClr val="window" lastClr="FFFFFF"/>
                </a:solidFill>
                <a:ea typeface="微软雅黑"/>
              </a:endParaRPr>
            </a:p>
          </p:txBody>
        </p:sp>
        <p:sp>
          <p:nvSpPr>
            <p:cNvPr id="21" name="TextBox 37"/>
            <p:cNvSpPr txBox="1">
              <a:spLocks noChangeArrowheads="1"/>
            </p:cNvSpPr>
            <p:nvPr/>
          </p:nvSpPr>
          <p:spPr bwMode="auto">
            <a:xfrm>
              <a:off x="3955607" y="1809048"/>
              <a:ext cx="3770720"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3200" b="1" dirty="0" smtClean="0">
                  <a:solidFill>
                    <a:srgbClr val="1F497D"/>
                  </a:solidFill>
                  <a:latin typeface="微软雅黑" panose="020B0503020204020204" pitchFamily="34" charset="-122"/>
                  <a:ea typeface="微软雅黑" panose="020B0503020204020204" pitchFamily="34" charset="-122"/>
                </a:rPr>
                <a:t>护理诊断与措施</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pic>
        <p:nvPicPr>
          <p:cNvPr id="11" name="图片 1"/>
          <p:cNvPicPr>
            <a:picLocks noChangeAspect="1"/>
          </p:cNvPicPr>
          <p:nvPr/>
        </p:nvPicPr>
        <p:blipFill>
          <a:blip r:embed="rId3">
            <a:clrChange>
              <a:clrFrom>
                <a:srgbClr val="FFFFE3"/>
              </a:clrFrom>
              <a:clrTo>
                <a:srgbClr val="FFFFE3">
                  <a:alpha val="0"/>
                </a:srgbClr>
              </a:clrTo>
            </a:clrChange>
            <a:extLst>
              <a:ext uri="{28A0092B-C50C-407E-A947-70E740481C1C}">
                <a14:useLocalDpi xmlns:a14="http://schemas.microsoft.com/office/drawing/2010/main" val="0"/>
              </a:ext>
            </a:extLst>
          </a:blip>
          <a:srcRect l="2773" t="11897" r="5756" b="5643"/>
          <a:stretch>
            <a:fillRect/>
          </a:stretch>
        </p:blipFill>
        <p:spPr bwMode="auto">
          <a:xfrm>
            <a:off x="8030303" y="3673357"/>
            <a:ext cx="3318972" cy="3184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31172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4315658" y="2369227"/>
            <a:ext cx="6480768" cy="374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defRPr/>
            </a:pPr>
            <a:r>
              <a:rPr lang="zh-CN" altLang="en-US" b="1" dirty="0">
                <a:solidFill>
                  <a:srgbClr val="1F497D"/>
                </a:solidFill>
                <a:latin typeface="微软雅黑" panose="020B0503020204020204" pitchFamily="34" charset="-122"/>
                <a:ea typeface="微软雅黑" panose="020B0503020204020204" pitchFamily="34" charset="-122"/>
              </a:rPr>
              <a:t>护理措施：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1 </a:t>
            </a:r>
            <a:r>
              <a:rPr lang="zh-CN" altLang="en-US" dirty="0">
                <a:solidFill>
                  <a:srgbClr val="1F497D"/>
                </a:solidFill>
                <a:latin typeface="微软雅黑" panose="020B0503020204020204" pitchFamily="34" charset="-122"/>
                <a:ea typeface="微软雅黑" panose="020B0503020204020204" pitchFamily="34" charset="-122"/>
              </a:rPr>
              <a:t>评估病人全身营养状况、皮肤情况。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2 </a:t>
            </a:r>
            <a:r>
              <a:rPr lang="zh-CN" altLang="en-US" dirty="0">
                <a:solidFill>
                  <a:srgbClr val="1F497D"/>
                </a:solidFill>
                <a:latin typeface="微软雅黑" panose="020B0503020204020204" pitchFamily="34" charset="-122"/>
                <a:ea typeface="微软雅黑" panose="020B0503020204020204" pitchFamily="34" charset="-122"/>
              </a:rPr>
              <a:t>定时协助病人改变体位，并按摩骨隆突部。限制体位者，受压部位轮流减压。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3 </a:t>
            </a:r>
            <a:r>
              <a:rPr lang="zh-CN" altLang="en-US" dirty="0">
                <a:solidFill>
                  <a:srgbClr val="1F497D"/>
                </a:solidFill>
                <a:latin typeface="微软雅黑" panose="020B0503020204020204" pitchFamily="34" charset="-122"/>
                <a:ea typeface="微软雅黑" panose="020B0503020204020204" pitchFamily="34" charset="-122"/>
              </a:rPr>
              <a:t>及时更换汗湿、尿湿、渗湿的衣被，并及时擦洗局部。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4 </a:t>
            </a:r>
            <a:r>
              <a:rPr lang="zh-CN" altLang="en-US" dirty="0">
                <a:solidFill>
                  <a:srgbClr val="1F497D"/>
                </a:solidFill>
                <a:latin typeface="微软雅黑" panose="020B0503020204020204" pitchFamily="34" charset="-122"/>
                <a:ea typeface="微软雅黑" panose="020B0503020204020204" pitchFamily="34" charset="-122"/>
              </a:rPr>
              <a:t>为病人擦澡时，使用中性肥皂，水温在</a:t>
            </a:r>
            <a:r>
              <a:rPr lang="en-US" altLang="zh-CN" dirty="0">
                <a:solidFill>
                  <a:srgbClr val="1F497D"/>
                </a:solidFill>
                <a:latin typeface="微软雅黑" panose="020B0503020204020204" pitchFamily="34" charset="-122"/>
                <a:ea typeface="微软雅黑" panose="020B0503020204020204" pitchFamily="34" charset="-122"/>
              </a:rPr>
              <a:t>50℃</a:t>
            </a:r>
            <a:r>
              <a:rPr lang="zh-CN" altLang="en-US" dirty="0">
                <a:solidFill>
                  <a:srgbClr val="1F497D"/>
                </a:solidFill>
                <a:latin typeface="微软雅黑" panose="020B0503020204020204" pitchFamily="34" charset="-122"/>
                <a:ea typeface="微软雅黑" panose="020B0503020204020204" pitchFamily="34" charset="-122"/>
              </a:rPr>
              <a:t>左右，避免用力擦、搓，受压部位扑爽身粉。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5 </a:t>
            </a:r>
            <a:r>
              <a:rPr lang="zh-CN" altLang="en-US" dirty="0">
                <a:solidFill>
                  <a:srgbClr val="1F497D"/>
                </a:solidFill>
                <a:latin typeface="微软雅黑" panose="020B0503020204020204" pitchFamily="34" charset="-122"/>
                <a:ea typeface="微软雅黑" panose="020B0503020204020204" pitchFamily="34" charset="-122"/>
              </a:rPr>
              <a:t>病人皮肤瘙痒，应适当约束双手，以免抓破皮肤。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6 </a:t>
            </a:r>
            <a:r>
              <a:rPr lang="zh-CN" altLang="en-US" dirty="0">
                <a:solidFill>
                  <a:srgbClr val="1F497D"/>
                </a:solidFill>
                <a:latin typeface="微软雅黑" panose="020B0503020204020204" pitchFamily="34" charset="-122"/>
                <a:ea typeface="微软雅黑" panose="020B0503020204020204" pitchFamily="34" charset="-122"/>
              </a:rPr>
              <a:t>勤剪指甲，防止自伤。 </a:t>
            </a:r>
          </a:p>
          <a:p>
            <a:pPr algn="just">
              <a:lnSpc>
                <a:spcPct val="120000"/>
              </a:lnSpc>
              <a:defRPr/>
            </a:pPr>
            <a:r>
              <a:rPr lang="en-US" altLang="zh-CN" dirty="0">
                <a:solidFill>
                  <a:srgbClr val="1F497D"/>
                </a:solidFill>
                <a:latin typeface="微软雅黑" panose="020B0503020204020204" pitchFamily="34" charset="-122"/>
                <a:ea typeface="微软雅黑" panose="020B0503020204020204" pitchFamily="34" charset="-122"/>
              </a:rPr>
              <a:t>7 </a:t>
            </a:r>
            <a:r>
              <a:rPr lang="zh-CN" altLang="en-US" dirty="0">
                <a:solidFill>
                  <a:srgbClr val="1F497D"/>
                </a:solidFill>
                <a:latin typeface="微软雅黑" panose="020B0503020204020204" pitchFamily="34" charset="-122"/>
                <a:ea typeface="微软雅黑" panose="020B0503020204020204" pitchFamily="34" charset="-122"/>
              </a:rPr>
              <a:t>加强饮食护理，改善全身营养状况，增强机体抵抗力</a:t>
            </a:r>
            <a:r>
              <a:rPr lang="zh-CN" altLang="en-US" dirty="0" smtClean="0">
                <a:solidFill>
                  <a:srgbClr val="1F497D"/>
                </a:solidFill>
                <a:latin typeface="微软雅黑" panose="020B0503020204020204" pitchFamily="34" charset="-122"/>
                <a:ea typeface="微软雅黑" panose="020B0503020204020204" pitchFamily="34" charset="-122"/>
              </a:rPr>
              <a:t>。</a:t>
            </a:r>
            <a:endParaRPr lang="en-US" altLang="zh-CN" dirty="0" smtClean="0">
              <a:solidFill>
                <a:srgbClr val="1F497D"/>
              </a:solidFill>
              <a:latin typeface="微软雅黑" panose="020B0503020204020204" pitchFamily="34" charset="-122"/>
              <a:ea typeface="微软雅黑" panose="020B0503020204020204" pitchFamily="34" charset="-122"/>
            </a:endParaRPr>
          </a:p>
          <a:p>
            <a:pPr algn="just">
              <a:lnSpc>
                <a:spcPct val="120000"/>
              </a:lnSpc>
              <a:defRPr/>
            </a:pPr>
            <a:r>
              <a:rPr lang="zh-CN" altLang="en-US" b="1" dirty="0">
                <a:solidFill>
                  <a:srgbClr val="1F497D"/>
                </a:solidFill>
                <a:latin typeface="微软雅黑" panose="020B0503020204020204" pitchFamily="34" charset="-122"/>
                <a:ea typeface="微软雅黑" panose="020B0503020204020204" pitchFamily="34" charset="-122"/>
              </a:rPr>
              <a:t>护理目标：</a:t>
            </a:r>
            <a:r>
              <a:rPr lang="zh-CN" altLang="en-US" dirty="0">
                <a:solidFill>
                  <a:srgbClr val="1F497D"/>
                </a:solidFill>
                <a:latin typeface="微软雅黑" panose="020B0503020204020204" pitchFamily="34" charset="-122"/>
                <a:ea typeface="微软雅黑" panose="020B0503020204020204" pitchFamily="34" charset="-122"/>
              </a:rPr>
              <a:t>病人无皮肤损伤。 </a:t>
            </a:r>
          </a:p>
        </p:txBody>
      </p:sp>
      <p:sp>
        <p:nvSpPr>
          <p:cNvPr id="8" name="矩形 7"/>
          <p:cNvSpPr>
            <a:spLocks noChangeArrowheads="1"/>
          </p:cNvSpPr>
          <p:nvPr/>
        </p:nvSpPr>
        <p:spPr bwMode="auto">
          <a:xfrm>
            <a:off x="846316" y="1394459"/>
            <a:ext cx="32393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sz="2400" b="1" dirty="0" smtClean="0">
                <a:solidFill>
                  <a:srgbClr val="1F497D"/>
                </a:solidFill>
                <a:latin typeface="微软雅黑" panose="020B0503020204020204" pitchFamily="34" charset="-122"/>
                <a:ea typeface="微软雅黑" panose="020B0503020204020204" pitchFamily="34" charset="-122"/>
              </a:rPr>
              <a:t>10. </a:t>
            </a:r>
            <a:r>
              <a:rPr lang="zh-CN" altLang="en-US" sz="2400" b="1" dirty="0" smtClean="0">
                <a:solidFill>
                  <a:srgbClr val="1F497D"/>
                </a:solidFill>
                <a:latin typeface="微软雅黑" panose="020B0503020204020204" pitchFamily="34" charset="-122"/>
                <a:ea typeface="微软雅黑" panose="020B0503020204020204" pitchFamily="34" charset="-122"/>
              </a:rPr>
              <a:t>有</a:t>
            </a:r>
            <a:r>
              <a:rPr lang="zh-CN" altLang="en-US" sz="2400" b="1" dirty="0">
                <a:solidFill>
                  <a:srgbClr val="1F497D"/>
                </a:solidFill>
                <a:latin typeface="微软雅黑" panose="020B0503020204020204" pitchFamily="34" charset="-122"/>
                <a:ea typeface="微软雅黑" panose="020B0503020204020204" pitchFamily="34" charset="-122"/>
              </a:rPr>
              <a:t>皮肤受损的可能 </a:t>
            </a:r>
          </a:p>
        </p:txBody>
      </p:sp>
      <p:cxnSp>
        <p:nvCxnSpPr>
          <p:cNvPr id="13" name="直接连接符 12"/>
          <p:cNvCxnSpPr/>
          <p:nvPr/>
        </p:nvCxnSpPr>
        <p:spPr bwMode="auto">
          <a:xfrm>
            <a:off x="549275" y="433337"/>
            <a:ext cx="10800000"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15" name="组合 14"/>
          <p:cNvGrpSpPr>
            <a:grpSpLocks/>
          </p:cNvGrpSpPr>
          <p:nvPr/>
        </p:nvGrpSpPr>
        <p:grpSpPr bwMode="auto">
          <a:xfrm>
            <a:off x="549275" y="771475"/>
            <a:ext cx="3342445" cy="616387"/>
            <a:chOff x="3779710" y="1777379"/>
            <a:chExt cx="3946617" cy="617495"/>
          </a:xfrm>
        </p:grpSpPr>
        <p:sp>
          <p:nvSpPr>
            <p:cNvPr id="17" name="矩形 16"/>
            <p:cNvSpPr/>
            <p:nvPr/>
          </p:nvSpPr>
          <p:spPr>
            <a:xfrm>
              <a:off x="3779710" y="1777379"/>
              <a:ext cx="394661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sz="1799" kern="0">
                <a:solidFill>
                  <a:sysClr val="window" lastClr="FFFFFF"/>
                </a:solidFill>
                <a:ea typeface="微软雅黑"/>
              </a:endParaRPr>
            </a:p>
          </p:txBody>
        </p:sp>
        <p:sp>
          <p:nvSpPr>
            <p:cNvPr id="21" name="TextBox 37"/>
            <p:cNvSpPr txBox="1">
              <a:spLocks noChangeArrowheads="1"/>
            </p:cNvSpPr>
            <p:nvPr/>
          </p:nvSpPr>
          <p:spPr bwMode="auto">
            <a:xfrm>
              <a:off x="3955607" y="1809048"/>
              <a:ext cx="3770720"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3200" b="1" dirty="0" smtClean="0">
                  <a:solidFill>
                    <a:srgbClr val="1F497D"/>
                  </a:solidFill>
                  <a:latin typeface="微软雅黑" panose="020B0503020204020204" pitchFamily="34" charset="-122"/>
                  <a:ea typeface="微软雅黑" panose="020B0503020204020204" pitchFamily="34" charset="-122"/>
                </a:rPr>
                <a:t>护理诊断与措施</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pic>
        <p:nvPicPr>
          <p:cNvPr id="10" name="图片 3"/>
          <p:cNvPicPr>
            <a:picLocks noChangeAspect="1"/>
          </p:cNvPicPr>
          <p:nvPr/>
        </p:nvPicPr>
        <p:blipFill>
          <a:blip r:embed="rId3">
            <a:clrChange>
              <a:clrFrom>
                <a:srgbClr val="FFFEF9"/>
              </a:clrFrom>
              <a:clrTo>
                <a:srgbClr val="FFFEF9">
                  <a:alpha val="0"/>
                </a:srgbClr>
              </a:clrTo>
            </a:clrChange>
            <a:extLst>
              <a:ext uri="{28A0092B-C50C-407E-A947-70E740481C1C}">
                <a14:useLocalDpi xmlns:a14="http://schemas.microsoft.com/office/drawing/2010/main" val="0"/>
              </a:ext>
            </a:extLst>
          </a:blip>
          <a:srcRect l="1701" t="1892" r="1630" b="2055"/>
          <a:stretch>
            <a:fillRect/>
          </a:stretch>
        </p:blipFill>
        <p:spPr bwMode="auto">
          <a:xfrm>
            <a:off x="0" y="4063313"/>
            <a:ext cx="3891720" cy="279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69996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833438" y="784225"/>
            <a:ext cx="3122612" cy="615950"/>
            <a:chOff x="3129276" y="1777379"/>
            <a:chExt cx="3687046" cy="617057"/>
          </a:xfrm>
        </p:grpSpPr>
        <p:sp>
          <p:nvSpPr>
            <p:cNvPr id="6" name="矩形 5"/>
            <p:cNvSpPr/>
            <p:nvPr/>
          </p:nvSpPr>
          <p:spPr>
            <a:xfrm>
              <a:off x="3779710" y="1777379"/>
              <a:ext cx="3036612" cy="609106"/>
            </a:xfrm>
            <a:prstGeom prst="rect">
              <a:avLst/>
            </a:prstGeom>
            <a:noFill/>
            <a:ln w="12700" cap="flat" cmpd="sng" algn="ctr">
              <a:solidFill>
                <a:schemeClr val="accent1"/>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 name="矩形 6"/>
            <p:cNvSpPr/>
            <p:nvPr/>
          </p:nvSpPr>
          <p:spPr>
            <a:xfrm>
              <a:off x="3129276" y="1777379"/>
              <a:ext cx="650434" cy="609106"/>
            </a:xfrm>
            <a:prstGeom prst="rect">
              <a:avLst/>
            </a:prstGeom>
            <a:solidFill>
              <a:srgbClr val="1F497D"/>
            </a:solidFill>
            <a:ln w="12700" cap="flat" cmpd="sng" algn="ctr">
              <a:solidFill>
                <a:srgbClr val="1F497D"/>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8" name="TextBox 37"/>
            <p:cNvSpPr txBox="1">
              <a:spLocks noChangeArrowheads="1"/>
            </p:cNvSpPr>
            <p:nvPr/>
          </p:nvSpPr>
          <p:spPr bwMode="auto">
            <a:xfrm>
              <a:off x="3955606" y="1809048"/>
              <a:ext cx="2495334" cy="58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chemeClr val="tx2"/>
                  </a:solidFill>
                  <a:latin typeface="微软雅黑" panose="020B0503020204020204" pitchFamily="34" charset="-122"/>
                  <a:ea typeface="微软雅黑" panose="020B0503020204020204" pitchFamily="34" charset="-122"/>
                </a:rPr>
                <a:t>护理原则</a:t>
              </a:r>
              <a:endParaRPr lang="zh-CN" altLang="en-US" sz="3200" b="1" dirty="0">
                <a:solidFill>
                  <a:schemeClr val="tx2"/>
                </a:solidFill>
                <a:latin typeface="微软雅黑" panose="020B0503020204020204" pitchFamily="34" charset="-122"/>
                <a:ea typeface="微软雅黑" panose="020B0503020204020204" pitchFamily="34" charset="-122"/>
              </a:endParaRPr>
            </a:p>
          </p:txBody>
        </p:sp>
      </p:grpSp>
      <p:cxnSp>
        <p:nvCxnSpPr>
          <p:cNvPr id="9" name="直接连接符 8"/>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2" name="矩形 1"/>
          <p:cNvSpPr/>
          <p:nvPr/>
        </p:nvSpPr>
        <p:spPr>
          <a:xfrm>
            <a:off x="1000595" y="2306533"/>
            <a:ext cx="7325786" cy="3785652"/>
          </a:xfrm>
          <a:prstGeom prst="rect">
            <a:avLst/>
          </a:prstGeom>
        </p:spPr>
        <p:txBody>
          <a:bodyPr wrap="square">
            <a:spAutoFit/>
          </a:bodyPr>
          <a:lstStyle/>
          <a:p>
            <a:pPr marL="457200" indent="-457200">
              <a:lnSpc>
                <a:spcPct val="150000"/>
              </a:lnSpc>
              <a:buFont typeface="+mj-ea"/>
              <a:buAutoNum type="circleNumDbPlain"/>
            </a:pPr>
            <a:r>
              <a:rPr lang="zh-CN" altLang="en-US" sz="1600" dirty="0">
                <a:solidFill>
                  <a:schemeClr val="tx2"/>
                </a:solidFill>
                <a:latin typeface="微软雅黑" panose="020B0503020204020204" pitchFamily="34" charset="-122"/>
                <a:ea typeface="微软雅黑" panose="020B0503020204020204" pitchFamily="34" charset="-122"/>
              </a:rPr>
              <a:t>引流装置的</a:t>
            </a:r>
            <a:r>
              <a:rPr lang="zh-CN" altLang="en-US" sz="1600" dirty="0" smtClean="0">
                <a:solidFill>
                  <a:schemeClr val="tx2"/>
                </a:solidFill>
                <a:latin typeface="微软雅黑" panose="020B0503020204020204" pitchFamily="34" charset="-122"/>
                <a:ea typeface="微软雅黑" panose="020B0503020204020204" pitchFamily="34" charset="-122"/>
              </a:rPr>
              <a:t>安放</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solidFill>
                <a:latin typeface="微软雅黑" panose="020B0503020204020204" pitchFamily="34" charset="-122"/>
                <a:ea typeface="微软雅黑" panose="020B0503020204020204" pitchFamily="34" charset="-122"/>
              </a:rPr>
              <a:t>严防在搬动过程中牵拉引流管，在无菌操作下接上引流袋，并将引流袋悬挂于床头，引流管出口的高度距侧脑室平面 </a:t>
            </a:r>
            <a:r>
              <a:rPr lang="en-US" altLang="zh-CN" sz="1600" dirty="0">
                <a:solidFill>
                  <a:schemeClr val="tx2"/>
                </a:solidFill>
                <a:latin typeface="微软雅黑" panose="020B0503020204020204" pitchFamily="34" charset="-122"/>
                <a:ea typeface="微软雅黑" panose="020B0503020204020204" pitchFamily="34" charset="-122"/>
              </a:rPr>
              <a:t>10-20cm</a:t>
            </a:r>
            <a:r>
              <a:rPr lang="zh-CN" altLang="en-US" sz="1600" dirty="0">
                <a:solidFill>
                  <a:schemeClr val="tx2"/>
                </a:solidFill>
                <a:latin typeface="微软雅黑" panose="020B0503020204020204" pitchFamily="34" charset="-122"/>
                <a:ea typeface="微软雅黑" panose="020B0503020204020204" pitchFamily="34" charset="-122"/>
              </a:rPr>
              <a:t>，以维持正常脑脊液压力</a:t>
            </a:r>
            <a:r>
              <a:rPr lang="zh-CN" altLang="en-US" sz="1600" dirty="0" smtClean="0">
                <a:solidFill>
                  <a:schemeClr val="tx2"/>
                </a:solidFill>
                <a:latin typeface="微软雅黑" panose="020B0503020204020204" pitchFamily="34" charset="-122"/>
                <a:ea typeface="微软雅黑" panose="020B0503020204020204" pitchFamily="34" charset="-122"/>
              </a:rPr>
              <a:t>。</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marL="342900" indent="-342900">
              <a:lnSpc>
                <a:spcPct val="150000"/>
              </a:lnSpc>
              <a:buFont typeface="+mj-ea"/>
              <a:buAutoNum type="circleNumDbPlain" startAt="2"/>
            </a:pPr>
            <a:r>
              <a:rPr lang="zh-CN" altLang="en-US" sz="1600" dirty="0">
                <a:solidFill>
                  <a:schemeClr val="tx2"/>
                </a:solidFill>
                <a:latin typeface="微软雅黑" panose="020B0503020204020204" pitchFamily="34" charset="-122"/>
                <a:ea typeface="微软雅黑" panose="020B0503020204020204" pitchFamily="34" charset="-122"/>
              </a:rPr>
              <a:t>严密观察引流管是否</a:t>
            </a:r>
            <a:r>
              <a:rPr lang="zh-CN" altLang="en-US" sz="1600" dirty="0" smtClean="0">
                <a:solidFill>
                  <a:schemeClr val="tx2"/>
                </a:solidFill>
                <a:latin typeface="微软雅黑" panose="020B0503020204020204" pitchFamily="34" charset="-122"/>
                <a:ea typeface="微软雅黑" panose="020B0503020204020204" pitchFamily="34" charset="-122"/>
              </a:rPr>
              <a:t>通畅</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solidFill>
                <a:latin typeface="微软雅黑" panose="020B0503020204020204" pitchFamily="34" charset="-122"/>
                <a:ea typeface="微软雅黑" panose="020B0503020204020204" pitchFamily="34" charset="-122"/>
              </a:rPr>
              <a:t>当引流不畅或阻塞时，可用生理盐水</a:t>
            </a:r>
            <a:r>
              <a:rPr lang="en-US" altLang="zh-CN" sz="1600" dirty="0">
                <a:solidFill>
                  <a:schemeClr val="tx2"/>
                </a:solidFill>
                <a:latin typeface="微软雅黑" panose="020B0503020204020204" pitchFamily="34" charset="-122"/>
                <a:ea typeface="微软雅黑" panose="020B0503020204020204" pitchFamily="34" charset="-122"/>
              </a:rPr>
              <a:t>5mL</a:t>
            </a:r>
            <a:r>
              <a:rPr lang="zh-CN" altLang="en-US" sz="1600" dirty="0">
                <a:solidFill>
                  <a:schemeClr val="tx2"/>
                </a:solidFill>
                <a:latin typeface="微软雅黑" panose="020B0503020204020204" pitchFamily="34" charset="-122"/>
                <a:ea typeface="微软雅黑" panose="020B0503020204020204" pitchFamily="34" charset="-122"/>
              </a:rPr>
              <a:t>冲洗，动作要轻柔，冲洗时注入量与抽出量一定要相等，并可注入尿激酶</a:t>
            </a:r>
            <a:r>
              <a:rPr lang="en-US" altLang="zh-CN" sz="1600" dirty="0">
                <a:solidFill>
                  <a:schemeClr val="tx2"/>
                </a:solidFill>
                <a:latin typeface="微软雅黑" panose="020B0503020204020204" pitchFamily="34" charset="-122"/>
                <a:ea typeface="微软雅黑" panose="020B0503020204020204" pitchFamily="34" charset="-122"/>
              </a:rPr>
              <a:t>2</a:t>
            </a:r>
            <a:r>
              <a:rPr lang="zh-CN" altLang="en-US" sz="1600" dirty="0">
                <a:solidFill>
                  <a:schemeClr val="tx2"/>
                </a:solidFill>
                <a:latin typeface="微软雅黑" panose="020B0503020204020204" pitchFamily="34" charset="-122"/>
                <a:ea typeface="微软雅黑" panose="020B0503020204020204" pitchFamily="34" charset="-122"/>
              </a:rPr>
              <a:t>万</a:t>
            </a:r>
            <a:r>
              <a:rPr lang="en-US" altLang="zh-CN" sz="1600" dirty="0">
                <a:solidFill>
                  <a:schemeClr val="tx2"/>
                </a:solidFill>
                <a:latin typeface="微软雅黑" panose="020B0503020204020204" pitchFamily="34" charset="-122"/>
                <a:ea typeface="微软雅黑" panose="020B0503020204020204" pitchFamily="34" charset="-122"/>
              </a:rPr>
              <a:t>U</a:t>
            </a:r>
            <a:r>
              <a:rPr lang="zh-CN" altLang="en-US" sz="1600" dirty="0">
                <a:solidFill>
                  <a:schemeClr val="tx2"/>
                </a:solidFill>
                <a:latin typeface="微软雅黑" panose="020B0503020204020204" pitchFamily="34" charset="-122"/>
                <a:ea typeface="微软雅黑" panose="020B0503020204020204" pitchFamily="34" charset="-122"/>
              </a:rPr>
              <a:t>以利于血块溶解，并做好</a:t>
            </a:r>
            <a:r>
              <a:rPr lang="zh-CN" altLang="en-US" sz="1600" dirty="0" smtClean="0">
                <a:solidFill>
                  <a:schemeClr val="tx2"/>
                </a:solidFill>
                <a:latin typeface="微软雅黑" panose="020B0503020204020204" pitchFamily="34" charset="-122"/>
                <a:ea typeface="微软雅黑" panose="020B0503020204020204" pitchFamily="34" charset="-122"/>
              </a:rPr>
              <a:t>记录</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marL="342900" indent="-342900">
              <a:lnSpc>
                <a:spcPct val="150000"/>
              </a:lnSpc>
              <a:buFont typeface="+mj-ea"/>
              <a:buAutoNum type="circleNumDbPlain" startAt="3"/>
            </a:pPr>
            <a:r>
              <a:rPr lang="zh-CN" altLang="en-US" sz="1600" dirty="0">
                <a:solidFill>
                  <a:schemeClr val="tx2"/>
                </a:solidFill>
                <a:latin typeface="微软雅黑" panose="020B0503020204020204" pitchFamily="34" charset="-122"/>
                <a:ea typeface="微软雅黑" panose="020B0503020204020204" pitchFamily="34" charset="-122"/>
              </a:rPr>
              <a:t>详细观察引流液的量、颜色及引流</a:t>
            </a:r>
            <a:r>
              <a:rPr lang="zh-CN" altLang="en-US" sz="1600" dirty="0" smtClean="0">
                <a:solidFill>
                  <a:schemeClr val="tx2"/>
                </a:solidFill>
                <a:latin typeface="微软雅黑" panose="020B0503020204020204" pitchFamily="34" charset="-122"/>
                <a:ea typeface="微软雅黑" panose="020B0503020204020204" pitchFamily="34" charset="-122"/>
              </a:rPr>
              <a:t>速度</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lnSpc>
                <a:spcPct val="150000"/>
              </a:lnSpc>
            </a:pPr>
            <a:r>
              <a:rPr lang="zh-CN" altLang="en-US" sz="1600" dirty="0" smtClean="0">
                <a:solidFill>
                  <a:schemeClr val="tx2"/>
                </a:solidFill>
                <a:latin typeface="微软雅黑" panose="020B0503020204020204" pitchFamily="34" charset="-122"/>
                <a:ea typeface="微软雅黑" panose="020B0503020204020204" pitchFamily="34" charset="-122"/>
              </a:rPr>
              <a:t>在</a:t>
            </a:r>
            <a:r>
              <a:rPr lang="zh-CN" altLang="en-US" sz="1600" dirty="0">
                <a:solidFill>
                  <a:schemeClr val="tx2"/>
                </a:solidFill>
                <a:latin typeface="微软雅黑" panose="020B0503020204020204" pitchFamily="34" charset="-122"/>
                <a:ea typeface="微软雅黑" panose="020B0503020204020204" pitchFamily="34" charset="-122"/>
              </a:rPr>
              <a:t>颅内有继发感染、出血及脑脊液吸收功能下降或循环受阻时其引流量将增加</a:t>
            </a:r>
            <a:r>
              <a:rPr lang="zh-CN" altLang="en-US" sz="1600" dirty="0" smtClean="0">
                <a:solidFill>
                  <a:schemeClr val="tx2"/>
                </a:solidFill>
                <a:latin typeface="微软雅黑" panose="020B0503020204020204" pitchFamily="34" charset="-122"/>
                <a:ea typeface="微软雅黑" panose="020B0503020204020204" pitchFamily="34" charset="-122"/>
              </a:rPr>
              <a:t>。正常</a:t>
            </a:r>
            <a:r>
              <a:rPr lang="zh-CN" altLang="en-US" sz="1600" dirty="0">
                <a:solidFill>
                  <a:schemeClr val="tx2"/>
                </a:solidFill>
                <a:latin typeface="微软雅黑" panose="020B0503020204020204" pitchFamily="34" charset="-122"/>
                <a:ea typeface="微软雅黑" panose="020B0503020204020204" pitchFamily="34" charset="-122"/>
              </a:rPr>
              <a:t>脑脊液是无色、亮、透明的</a:t>
            </a:r>
            <a:r>
              <a:rPr lang="zh-CN" altLang="en-US" sz="1600" dirty="0" smtClean="0">
                <a:solidFill>
                  <a:schemeClr val="tx2"/>
                </a:solidFill>
                <a:latin typeface="微软雅黑" panose="020B0503020204020204" pitchFamily="34" charset="-122"/>
                <a:ea typeface="微软雅黑" panose="020B0503020204020204" pitchFamily="34" charset="-122"/>
              </a:rPr>
              <a:t>，若</a:t>
            </a:r>
            <a:r>
              <a:rPr lang="zh-CN" altLang="en-US" sz="1600" dirty="0">
                <a:solidFill>
                  <a:schemeClr val="tx2"/>
                </a:solidFill>
                <a:latin typeface="微软雅黑" panose="020B0503020204020204" pitchFamily="34" charset="-122"/>
                <a:ea typeface="微软雅黑" panose="020B0503020204020204" pitchFamily="34" charset="-122"/>
              </a:rPr>
              <a:t>引流液的血性程度突然增高，且速度明显加快，可能为再出血。</a:t>
            </a:r>
          </a:p>
        </p:txBody>
      </p:sp>
      <p:grpSp>
        <p:nvGrpSpPr>
          <p:cNvPr id="11" name="组合 10"/>
          <p:cNvGrpSpPr/>
          <p:nvPr/>
        </p:nvGrpSpPr>
        <p:grpSpPr>
          <a:xfrm>
            <a:off x="1108869" y="1659400"/>
            <a:ext cx="2537734" cy="424732"/>
            <a:chOff x="1108869" y="1659400"/>
            <a:chExt cx="2537734" cy="424732"/>
          </a:xfrm>
        </p:grpSpPr>
        <p:sp>
          <p:nvSpPr>
            <p:cNvPr id="12" name="Text Box 2"/>
            <p:cNvSpPr txBox="1">
              <a:spLocks noChangeArrowheads="1"/>
            </p:cNvSpPr>
            <p:nvPr/>
          </p:nvSpPr>
          <p:spPr bwMode="auto">
            <a:xfrm>
              <a:off x="1533269" y="1659400"/>
              <a:ext cx="2113334" cy="4247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nSpc>
                  <a:spcPct val="90000"/>
                </a:lnSpc>
              </a:pPr>
              <a:r>
                <a:rPr lang="zh-CN" altLang="en-US" sz="2400" b="1" dirty="0">
                  <a:solidFill>
                    <a:schemeClr val="tx2"/>
                  </a:solidFill>
                  <a:latin typeface="微软雅黑" panose="020B0503020204020204" pitchFamily="34" charset="-122"/>
                  <a:ea typeface="微软雅黑" panose="020B0503020204020204" pitchFamily="34" charset="-122"/>
                </a:rPr>
                <a:t>引流管的护理</a:t>
              </a:r>
              <a:endParaRPr lang="zh-CN" altLang="en-US" sz="2000" dirty="0">
                <a:latin typeface="微软雅黑" panose="020B0503020204020204" pitchFamily="34" charset="-122"/>
                <a:ea typeface="微软雅黑" panose="020B0503020204020204" pitchFamily="34" charset="-122"/>
              </a:endParaRPr>
            </a:p>
          </p:txBody>
        </p:sp>
        <p:sp>
          <p:nvSpPr>
            <p:cNvPr id="13"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3</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pic>
        <p:nvPicPr>
          <p:cNvPr id="14" name="图片 11"/>
          <p:cNvPicPr>
            <a:picLocks noChangeAspect="1"/>
          </p:cNvPicPr>
          <p:nvPr/>
        </p:nvPicPr>
        <p:blipFill rotWithShape="1">
          <a:blip r:embed="rId2">
            <a:clrChange>
              <a:clrFrom>
                <a:srgbClr val="FFFCD0"/>
              </a:clrFrom>
              <a:clrTo>
                <a:srgbClr val="FFFCD0">
                  <a:alpha val="0"/>
                </a:srgbClr>
              </a:clrTo>
            </a:clrChang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t="4941" b="4827"/>
          <a:stretch/>
        </p:blipFill>
        <p:spPr bwMode="auto">
          <a:xfrm>
            <a:off x="9562011" y="3231257"/>
            <a:ext cx="2629989" cy="3626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3484946"/>
      </p:ext>
    </p:extLst>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350"/>
                                        <p:tgtEl>
                                          <p:spTgt spid="5"/>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a:grpSpLocks/>
          </p:cNvGrpSpPr>
          <p:nvPr/>
        </p:nvGrpSpPr>
        <p:grpSpPr bwMode="auto">
          <a:xfrm>
            <a:off x="2012950" y="5524500"/>
            <a:ext cx="7975600" cy="1333500"/>
            <a:chOff x="971550" y="4156075"/>
            <a:chExt cx="7200900" cy="1008063"/>
          </a:xfrm>
          <a:solidFill>
            <a:srgbClr val="FA4453"/>
          </a:solidFill>
        </p:grpSpPr>
        <p:sp>
          <p:nvSpPr>
            <p:cNvPr id="7174" name="流程图: 合并 38"/>
            <p:cNvSpPr>
              <a:spLocks noChangeArrowheads="1"/>
            </p:cNvSpPr>
            <p:nvPr/>
          </p:nvSpPr>
          <p:spPr bwMode="auto">
            <a:xfrm rot="10800000">
              <a:off x="971550" y="4156075"/>
              <a:ext cx="7200900" cy="1008063"/>
            </a:xfrm>
            <a:prstGeom prst="flowChartMerge">
              <a:avLst/>
            </a:prstGeom>
            <a:grpFill/>
            <a:ln>
              <a:noFill/>
            </a:ln>
            <a:extLst>
              <a:ext uri="{91240B29-F687-4F45-9708-019B960494DF}">
                <a14:hiddenLine xmlns:a14="http://schemas.microsoft.com/office/drawing/2010/main" w="9525">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5" name="流程图: 合并 40"/>
            <p:cNvSpPr>
              <a:spLocks noChangeArrowheads="1"/>
            </p:cNvSpPr>
            <p:nvPr/>
          </p:nvSpPr>
          <p:spPr bwMode="auto">
            <a:xfrm rot="10800000">
              <a:off x="1187450" y="4227513"/>
              <a:ext cx="6769100" cy="936625"/>
            </a:xfrm>
            <a:prstGeom prst="flowChartMerge">
              <a:avLst/>
            </a:prstGeom>
            <a:grpFill/>
            <a:ln w="6350">
              <a:solidFill>
                <a:srgbClr val="7F7F7F"/>
              </a:solidFill>
              <a:prstDash val="sysDash"/>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sp>
          <p:nvSpPr>
            <p:cNvPr id="7176" name="TextBox 41"/>
            <p:cNvSpPr>
              <a:spLocks noChangeArrowheads="1"/>
            </p:cNvSpPr>
            <p:nvPr/>
          </p:nvSpPr>
          <p:spPr bwMode="auto">
            <a:xfrm>
              <a:off x="4038685" y="4396617"/>
              <a:ext cx="844103" cy="7675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6000" b="1" dirty="0" smtClean="0">
                  <a:solidFill>
                    <a:schemeClr val="bg1"/>
                  </a:solidFill>
                  <a:latin typeface="BatangChe" pitchFamily="1" charset="-127"/>
                  <a:ea typeface="BatangChe" pitchFamily="1" charset="-127"/>
                  <a:sym typeface="BatangChe" pitchFamily="1" charset="-127"/>
                </a:rPr>
                <a:t>3</a:t>
              </a:r>
              <a:endParaRPr lang="zh-CN" altLang="en-US" sz="6000" b="1" dirty="0">
                <a:solidFill>
                  <a:schemeClr val="bg1"/>
                </a:solidFill>
                <a:latin typeface="BatangChe" pitchFamily="1" charset="-127"/>
                <a:ea typeface="BatangChe" pitchFamily="1" charset="-127"/>
                <a:sym typeface="BatangChe" pitchFamily="1" charset="-127"/>
              </a:endParaRPr>
            </a:p>
          </p:txBody>
        </p:sp>
      </p:grpSp>
      <p:grpSp>
        <p:nvGrpSpPr>
          <p:cNvPr id="7171" name="组合 2"/>
          <p:cNvGrpSpPr>
            <a:grpSpLocks/>
          </p:cNvGrpSpPr>
          <p:nvPr/>
        </p:nvGrpSpPr>
        <p:grpSpPr bwMode="auto">
          <a:xfrm>
            <a:off x="0" y="0"/>
            <a:ext cx="1547813" cy="534988"/>
            <a:chOff x="-106363" y="-20638"/>
            <a:chExt cx="1006476" cy="347663"/>
          </a:xfrm>
          <a:solidFill>
            <a:srgbClr val="FA4453"/>
          </a:solidFill>
        </p:grpSpPr>
        <p:sp>
          <p:nvSpPr>
            <p:cNvPr id="7172" name="流程图: 合并 53"/>
            <p:cNvSpPr>
              <a:spLocks noChangeArrowheads="1"/>
            </p:cNvSpPr>
            <p:nvPr/>
          </p:nvSpPr>
          <p:spPr bwMode="auto">
            <a:xfrm>
              <a:off x="-106363" y="-20638"/>
              <a:ext cx="1006476" cy="347663"/>
            </a:xfrm>
            <a:prstGeom prst="flowChartMerge">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3" name="流程图: 合并 54"/>
            <p:cNvSpPr>
              <a:spLocks noChangeArrowheads="1"/>
            </p:cNvSpPr>
            <p:nvPr/>
          </p:nvSpPr>
          <p:spPr bwMode="auto">
            <a:xfrm>
              <a:off x="0" y="-20638"/>
              <a:ext cx="755650" cy="288926"/>
            </a:xfrm>
            <a:prstGeom prst="flowChartMerge">
              <a:avLst/>
            </a:prstGeom>
            <a:grpFill/>
            <a:ln w="6350">
              <a:solidFill>
                <a:srgbClr val="7F7F7F"/>
              </a:solidFill>
              <a:prstDash val="sysDot"/>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grpSp>
      <p:grpSp>
        <p:nvGrpSpPr>
          <p:cNvPr id="2" name="组合 8"/>
          <p:cNvGrpSpPr>
            <a:grpSpLocks/>
          </p:cNvGrpSpPr>
          <p:nvPr/>
        </p:nvGrpSpPr>
        <p:grpSpPr bwMode="auto">
          <a:xfrm>
            <a:off x="4274874" y="2546131"/>
            <a:ext cx="4140200" cy="725487"/>
            <a:chOff x="3284033" y="2260555"/>
            <a:chExt cx="4262478" cy="699547"/>
          </a:xfrm>
        </p:grpSpPr>
        <p:sp>
          <p:nvSpPr>
            <p:cNvPr id="10" name="AutoShape 4"/>
            <p:cNvSpPr>
              <a:spLocks noChangeArrowheads="1"/>
            </p:cNvSpPr>
            <p:nvPr/>
          </p:nvSpPr>
          <p:spPr bwMode="gray">
            <a:xfrm>
              <a:off x="3284033" y="2260555"/>
              <a:ext cx="4262478" cy="699547"/>
            </a:xfrm>
            <a:prstGeom prst="roundRect">
              <a:avLst>
                <a:gd name="adj" fmla="val 10889"/>
              </a:avLst>
            </a:prstGeom>
            <a:noFill/>
            <a:ln>
              <a:noFill/>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sz="1600" b="1">
                <a:ln w="22225">
                  <a:solidFill>
                    <a:schemeClr val="bg1"/>
                  </a:solidFill>
                  <a:prstDash val="solid"/>
                </a:ln>
                <a:solidFill>
                  <a:schemeClr val="bg1"/>
                </a:solidFill>
              </a:endParaRPr>
            </a:p>
          </p:txBody>
        </p:sp>
        <p:sp>
          <p:nvSpPr>
            <p:cNvPr id="11" name="AutoShape 6"/>
            <p:cNvSpPr>
              <a:spLocks noChangeArrowheads="1"/>
            </p:cNvSpPr>
            <p:nvPr/>
          </p:nvSpPr>
          <p:spPr bwMode="gray">
            <a:xfrm>
              <a:off x="3344507" y="2309539"/>
              <a:ext cx="1077764" cy="556515"/>
            </a:xfrm>
            <a:prstGeom prst="roundRect">
              <a:avLst>
                <a:gd name="adj" fmla="val 11921"/>
              </a:avLst>
            </a:prstGeom>
            <a:solidFill>
              <a:srgbClr val="FA4453"/>
            </a:solidFill>
            <a:ln>
              <a:solidFill>
                <a:srgbClr val="FA4453"/>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409130"/>
                </a:solidFill>
              </a:endParaRPr>
            </a:p>
          </p:txBody>
        </p:sp>
        <p:sp>
          <p:nvSpPr>
            <p:cNvPr id="12" name="Text Box 8"/>
            <p:cNvSpPr txBox="1">
              <a:spLocks noChangeArrowheads="1"/>
            </p:cNvSpPr>
            <p:nvPr/>
          </p:nvSpPr>
          <p:spPr bwMode="gray">
            <a:xfrm>
              <a:off x="3713654" y="2320253"/>
              <a:ext cx="350204" cy="445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400" dirty="0" smtClean="0">
                  <a:solidFill>
                    <a:srgbClr val="FFFFFF"/>
                  </a:solidFill>
                  <a:effectLst>
                    <a:outerShdw blurRad="38100" dist="38100" dir="2700000" algn="tl">
                      <a:srgbClr val="C0C0C0"/>
                    </a:outerShdw>
                  </a:effectLst>
                  <a:latin typeface="+mn-lt"/>
                  <a:ea typeface="+mn-ea"/>
                </a:rPr>
                <a:t>3</a:t>
              </a:r>
              <a:endParaRPr lang="en-US" altLang="zh-CN" sz="2400" dirty="0">
                <a:solidFill>
                  <a:srgbClr val="FFFFFF"/>
                </a:solidFill>
                <a:effectLst>
                  <a:outerShdw blurRad="38100" dist="38100" dir="2700000" algn="tl">
                    <a:srgbClr val="C0C0C0"/>
                  </a:outerShdw>
                </a:effectLst>
                <a:latin typeface="+mn-lt"/>
                <a:ea typeface="+mn-ea"/>
              </a:endParaRPr>
            </a:p>
          </p:txBody>
        </p:sp>
        <p:sp>
          <p:nvSpPr>
            <p:cNvPr id="3" name="文本框 2"/>
            <p:cNvSpPr txBox="1">
              <a:spLocks noChangeArrowheads="1"/>
            </p:cNvSpPr>
            <p:nvPr/>
          </p:nvSpPr>
          <p:spPr bwMode="auto">
            <a:xfrm>
              <a:off x="4702729" y="2302187"/>
              <a:ext cx="2405964" cy="56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FA4453"/>
                  </a:solidFill>
                  <a:latin typeface="微软雅黑" panose="020B0503020204020204" pitchFamily="34" charset="-122"/>
                  <a:ea typeface="微软雅黑" panose="020B0503020204020204" pitchFamily="34" charset="-122"/>
                </a:rPr>
                <a:t>疾病介绍</a:t>
              </a:r>
              <a:endParaRPr lang="zh-CN" altLang="en-US" sz="3200" b="1" dirty="0">
                <a:solidFill>
                  <a:srgbClr val="FA4453"/>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56146558"/>
      </p:ext>
    </p:extLst>
  </p:cSld>
  <p:clrMapOvr>
    <a:masterClrMapping/>
  </p:clrMapOvr>
  <p:transition>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9" name="组合 8"/>
          <p:cNvGrpSpPr>
            <a:grpSpLocks/>
          </p:cNvGrpSpPr>
          <p:nvPr/>
        </p:nvGrpSpPr>
        <p:grpSpPr bwMode="auto">
          <a:xfrm>
            <a:off x="833438" y="784225"/>
            <a:ext cx="2803380" cy="616388"/>
            <a:chOff x="3129276" y="1777379"/>
            <a:chExt cx="3310111" cy="617496"/>
          </a:xfrm>
        </p:grpSpPr>
        <p:sp>
          <p:nvSpPr>
            <p:cNvPr id="10" name="矩形 9"/>
            <p:cNvSpPr/>
            <p:nvPr/>
          </p:nvSpPr>
          <p:spPr>
            <a:xfrm>
              <a:off x="3779710" y="1777379"/>
              <a:ext cx="265967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1" name="矩形 1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12" name="TextBox 37"/>
            <p:cNvSpPr txBox="1">
              <a:spLocks noChangeArrowheads="1"/>
            </p:cNvSpPr>
            <p:nvPr/>
          </p:nvSpPr>
          <p:spPr bwMode="auto">
            <a:xfrm>
              <a:off x="3955606" y="1809049"/>
              <a:ext cx="248378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疾病介绍</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a:solidFill>
                    <a:srgbClr val="1F497D"/>
                  </a:solidFill>
                  <a:latin typeface="微软雅黑" panose="020B0503020204020204" pitchFamily="34" charset="-122"/>
                  <a:ea typeface="微软雅黑" panose="020B0503020204020204" pitchFamily="34" charset="-122"/>
                </a:rPr>
                <a:t>大脑的结构</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a:solidFill>
                    <a:schemeClr val="bg1"/>
                  </a:solidFill>
                  <a:latin typeface="微软雅黑" panose="020B0503020204020204" pitchFamily="34" charset="-122"/>
                  <a:ea typeface="微软雅黑" panose="020B0503020204020204" pitchFamily="34" charset="-122"/>
                </a:rPr>
                <a:t>1</a:t>
              </a:r>
            </a:p>
          </p:txBody>
        </p:sp>
      </p:grpSp>
      <p:sp>
        <p:nvSpPr>
          <p:cNvPr id="27" name="Text Box 2"/>
          <p:cNvSpPr txBox="1">
            <a:spLocks noChangeArrowheads="1"/>
          </p:cNvSpPr>
          <p:nvPr/>
        </p:nvSpPr>
        <p:spPr bwMode="auto">
          <a:xfrm>
            <a:off x="6259816" y="3324395"/>
            <a:ext cx="3798585" cy="11459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50000"/>
              </a:lnSpc>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大脑</a:t>
            </a:r>
            <a:r>
              <a:rPr kumimoji="1" lang="zh-CN" altLang="en-US" sz="2800" b="1" dirty="0" smtClean="0">
                <a:solidFill>
                  <a:srgbClr val="1F497D"/>
                </a:solidFill>
                <a:latin typeface="微软雅黑" panose="020B0503020204020204" pitchFamily="34" charset="-122"/>
                <a:ea typeface="微软雅黑" panose="020B0503020204020204" pitchFamily="34" charset="-122"/>
              </a:rPr>
              <a:t> </a:t>
            </a:r>
            <a:r>
              <a:rPr kumimoji="1" lang="zh-CN" altLang="en-US" sz="2000" dirty="0" smtClean="0">
                <a:solidFill>
                  <a:srgbClr val="1F497D"/>
                </a:solidFill>
                <a:latin typeface="微软雅黑" panose="020B0503020204020204" pitchFamily="34" charset="-122"/>
                <a:ea typeface="微软雅黑" panose="020B0503020204020204" pitchFamily="34" charset="-122"/>
              </a:rPr>
              <a:t>分为</a:t>
            </a:r>
            <a:r>
              <a:rPr kumimoji="1" lang="zh-CN" altLang="en-US" sz="2000" dirty="0">
                <a:solidFill>
                  <a:srgbClr val="1F497D"/>
                </a:solidFill>
                <a:latin typeface="微软雅黑" panose="020B0503020204020204" pitchFamily="34" charset="-122"/>
                <a:ea typeface="微软雅黑" panose="020B0503020204020204" pitchFamily="34" charset="-122"/>
              </a:rPr>
              <a:t>大脑半球、端脑、间脑、中脑、脑桥、延脑、</a:t>
            </a:r>
            <a:r>
              <a:rPr kumimoji="1" lang="zh-CN" altLang="en-US" sz="2000" dirty="0" smtClean="0">
                <a:solidFill>
                  <a:srgbClr val="1F497D"/>
                </a:solidFill>
                <a:latin typeface="微软雅黑" panose="020B0503020204020204" pitchFamily="34" charset="-122"/>
                <a:ea typeface="微软雅黑" panose="020B0503020204020204" pitchFamily="34" charset="-122"/>
              </a:rPr>
              <a:t>小脑。</a:t>
            </a:r>
            <a:endParaRPr kumimoji="1" lang="zh-CN" altLang="en-US" sz="2000" dirty="0">
              <a:solidFill>
                <a:srgbClr val="1F497D"/>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4264"/>
          <a:stretch/>
        </p:blipFill>
        <p:spPr>
          <a:xfrm>
            <a:off x="639429" y="2628226"/>
            <a:ext cx="4251233" cy="3554079"/>
          </a:xfrm>
          <a:prstGeom prst="rect">
            <a:avLst/>
          </a:prstGeom>
        </p:spPr>
      </p:pic>
    </p:spTree>
  </p:cSld>
  <p:clrMapOvr>
    <a:masterClrMapping/>
  </p:clrMapOvr>
  <p:transition spd="med">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350"/>
                                        <p:tgtEl>
                                          <p:spTgt spid="9"/>
                                        </p:tgtEl>
                                      </p:cBhvr>
                                    </p:animEffect>
                                  </p:childTnLst>
                                </p:cTn>
                              </p:par>
                            </p:childTnLst>
                          </p:cTn>
                        </p:par>
                        <p:par>
                          <p:cTn id="8" fill="hold">
                            <p:stCondLst>
                              <p:cond delay="35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850"/>
                            </p:stCondLst>
                            <p:childTnLst>
                              <p:par>
                                <p:cTn id="13" presetID="22" presetClass="entr" presetSubtype="1"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up)">
                                      <p:cBhvr>
                                        <p:cTn id="1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9" name="组合 8"/>
          <p:cNvGrpSpPr>
            <a:grpSpLocks/>
          </p:cNvGrpSpPr>
          <p:nvPr/>
        </p:nvGrpSpPr>
        <p:grpSpPr bwMode="auto">
          <a:xfrm>
            <a:off x="833438" y="784225"/>
            <a:ext cx="2803380" cy="616388"/>
            <a:chOff x="3129276" y="1777379"/>
            <a:chExt cx="3310111" cy="617496"/>
          </a:xfrm>
        </p:grpSpPr>
        <p:sp>
          <p:nvSpPr>
            <p:cNvPr id="10" name="矩形 9"/>
            <p:cNvSpPr/>
            <p:nvPr/>
          </p:nvSpPr>
          <p:spPr>
            <a:xfrm>
              <a:off x="3779710" y="1777379"/>
              <a:ext cx="265967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1" name="矩形 1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12" name="TextBox 37"/>
            <p:cNvSpPr txBox="1">
              <a:spLocks noChangeArrowheads="1"/>
            </p:cNvSpPr>
            <p:nvPr/>
          </p:nvSpPr>
          <p:spPr bwMode="auto">
            <a:xfrm>
              <a:off x="3955606" y="1809049"/>
              <a:ext cx="248378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疾病介绍</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108869" y="1622378"/>
            <a:ext cx="2780551" cy="461665"/>
            <a:chOff x="1108869" y="1622378"/>
            <a:chExt cx="2780551" cy="461665"/>
          </a:xfrm>
        </p:grpSpPr>
        <p:sp>
          <p:nvSpPr>
            <p:cNvPr id="14" name="Text Box 2"/>
            <p:cNvSpPr txBox="1">
              <a:spLocks noChangeArrowheads="1"/>
            </p:cNvSpPr>
            <p:nvPr/>
          </p:nvSpPr>
          <p:spPr bwMode="auto">
            <a:xfrm>
              <a:off x="1533269" y="1622378"/>
              <a:ext cx="2356151"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a:solidFill>
                    <a:srgbClr val="1F497D"/>
                  </a:solidFill>
                  <a:latin typeface="微软雅黑" panose="020B0503020204020204" pitchFamily="34" charset="-122"/>
                  <a:ea typeface="微软雅黑" panose="020B0503020204020204" pitchFamily="34" charset="-122"/>
                </a:rPr>
                <a:t>脑部血管的组成</a:t>
              </a: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2</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1750877" y="2491177"/>
            <a:ext cx="5319624" cy="3090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50000"/>
              </a:lnSpc>
              <a:spcBef>
                <a:spcPct val="50000"/>
              </a:spcBef>
            </a:pPr>
            <a:r>
              <a:rPr kumimoji="1" lang="zh-CN" altLang="en-US" dirty="0" smtClean="0">
                <a:solidFill>
                  <a:srgbClr val="1F497D"/>
                </a:solidFill>
                <a:latin typeface="微软雅黑" panose="020B0503020204020204" pitchFamily="34" charset="-122"/>
                <a:ea typeface="微软雅黑" panose="020B0503020204020204" pitchFamily="34" charset="-122"/>
              </a:rPr>
              <a:t>       供应</a:t>
            </a:r>
            <a:r>
              <a:rPr kumimoji="1" lang="zh-CN" altLang="en-US" dirty="0">
                <a:solidFill>
                  <a:srgbClr val="1F497D"/>
                </a:solidFill>
                <a:latin typeface="微软雅黑" panose="020B0503020204020204" pitchFamily="34" charset="-122"/>
                <a:ea typeface="微软雅黑" panose="020B0503020204020204" pitchFamily="34" charset="-122"/>
              </a:rPr>
              <a:t>大脑血液的血管主要有两对，一对是颈内动脉，组成颈内动脉系统；另一对是椎动脉，组成椎一基底动脉系统。</a:t>
            </a:r>
          </a:p>
          <a:p>
            <a:pPr algn="just">
              <a:lnSpc>
                <a:spcPct val="150000"/>
              </a:lnSpc>
              <a:spcBef>
                <a:spcPct val="50000"/>
              </a:spcBef>
            </a:pPr>
            <a:r>
              <a:rPr kumimoji="1" lang="zh-CN" altLang="en-US" dirty="0">
                <a:solidFill>
                  <a:srgbClr val="1F497D"/>
                </a:solidFill>
                <a:latin typeface="微软雅黑" panose="020B0503020204020204" pitchFamily="34" charset="-122"/>
                <a:ea typeface="微软雅黑" panose="020B0503020204020204" pitchFamily="34" charset="-122"/>
              </a:rPr>
              <a:t>　　脑组织的血液供应由</a:t>
            </a:r>
            <a:r>
              <a:rPr kumimoji="1" lang="en-US" altLang="zh-CN" dirty="0">
                <a:solidFill>
                  <a:srgbClr val="1F497D"/>
                </a:solidFill>
                <a:latin typeface="微软雅黑" panose="020B0503020204020204" pitchFamily="34" charset="-122"/>
                <a:ea typeface="微软雅黑" panose="020B0503020204020204" pitchFamily="34" charset="-122"/>
              </a:rPr>
              <a:t>4</a:t>
            </a:r>
            <a:r>
              <a:rPr kumimoji="1" lang="zh-CN" altLang="en-US" dirty="0">
                <a:solidFill>
                  <a:srgbClr val="1F497D"/>
                </a:solidFill>
                <a:latin typeface="微软雅黑" panose="020B0503020204020204" pitchFamily="34" charset="-122"/>
                <a:ea typeface="微软雅黑" panose="020B0503020204020204" pitchFamily="34" charset="-122"/>
              </a:rPr>
              <a:t>条大动脉完成，即两条颈总动脉构成的颈内动脉系统和两条椎动脉构成的椎基底动脉系统。颈内动脉供应大脑半球所需血流量的</a:t>
            </a:r>
            <a:r>
              <a:rPr kumimoji="1" lang="en-US" altLang="zh-CN" dirty="0">
                <a:solidFill>
                  <a:srgbClr val="1F497D"/>
                </a:solidFill>
                <a:latin typeface="微软雅黑" panose="020B0503020204020204" pitchFamily="34" charset="-122"/>
                <a:ea typeface="微软雅黑" panose="020B0503020204020204" pitchFamily="34" charset="-122"/>
              </a:rPr>
              <a:t>3/5</a:t>
            </a:r>
            <a:r>
              <a:rPr kumimoji="1" lang="zh-CN" altLang="en-US" dirty="0">
                <a:solidFill>
                  <a:srgbClr val="1F497D"/>
                </a:solidFill>
                <a:latin typeface="微软雅黑" panose="020B0503020204020204" pitchFamily="34" charset="-122"/>
                <a:ea typeface="微软雅黑" panose="020B0503020204020204" pitchFamily="34" charset="-122"/>
              </a:rPr>
              <a:t>。</a:t>
            </a:r>
            <a:endParaRPr kumimoji="1" lang="zh-CN" altLang="en-US" sz="1600" dirty="0">
              <a:solidFill>
                <a:srgbClr val="1F497D"/>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794012" y="1988943"/>
            <a:ext cx="3204547" cy="3822521"/>
          </a:xfrm>
          <a:prstGeom prst="rect">
            <a:avLst/>
          </a:prstGeom>
        </p:spPr>
      </p:pic>
    </p:spTree>
    <p:extLst>
      <p:ext uri="{BB962C8B-B14F-4D97-AF65-F5344CB8AC3E}">
        <p14:creationId xmlns:p14="http://schemas.microsoft.com/office/powerpoint/2010/main" val="1985605036"/>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a:solidFill>
                    <a:srgbClr val="1F497D"/>
                  </a:solidFill>
                  <a:latin typeface="微软雅黑" panose="020B0503020204020204" pitchFamily="34" charset="-122"/>
                  <a:ea typeface="微软雅黑" panose="020B0503020204020204" pitchFamily="34" charset="-122"/>
                </a:rPr>
                <a:t>脑出血概念</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3</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5499962" y="2675487"/>
            <a:ext cx="5295548" cy="24929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50000"/>
              </a:lnSpc>
              <a:spcBef>
                <a:spcPct val="50000"/>
              </a:spcBef>
            </a:pPr>
            <a:r>
              <a:rPr kumimoji="1" lang="zh-CN" altLang="en-US" sz="2400" b="1" dirty="0">
                <a:solidFill>
                  <a:srgbClr val="1F497D"/>
                </a:solidFill>
                <a:latin typeface="微软雅黑" panose="020B0503020204020204" pitchFamily="34" charset="-122"/>
                <a:ea typeface="微软雅黑" panose="020B0503020204020204" pitchFamily="34" charset="-122"/>
              </a:rPr>
              <a:t> </a:t>
            </a:r>
            <a:r>
              <a:rPr kumimoji="1" lang="zh-CN" altLang="en-US" sz="2400" b="1" dirty="0" smtClean="0">
                <a:solidFill>
                  <a:srgbClr val="1F497D"/>
                </a:solidFill>
                <a:latin typeface="微软雅黑" panose="020B0503020204020204" pitchFamily="34" charset="-122"/>
                <a:ea typeface="微软雅黑" panose="020B0503020204020204" pitchFamily="34" charset="-122"/>
              </a:rPr>
              <a:t>脑出血 </a:t>
            </a:r>
            <a:r>
              <a:rPr kumimoji="1" lang="zh-CN" altLang="en-US" sz="2000" dirty="0" smtClean="0">
                <a:solidFill>
                  <a:srgbClr val="1F497D"/>
                </a:solidFill>
                <a:latin typeface="微软雅黑" panose="020B0503020204020204" pitchFamily="34" charset="-122"/>
                <a:ea typeface="微软雅黑" panose="020B0503020204020204" pitchFamily="34" charset="-122"/>
              </a:rPr>
              <a:t>亦</a:t>
            </a:r>
            <a:r>
              <a:rPr kumimoji="1" lang="zh-CN" altLang="en-US" sz="2000" dirty="0">
                <a:solidFill>
                  <a:srgbClr val="1F497D"/>
                </a:solidFill>
                <a:latin typeface="微软雅黑" panose="020B0503020204020204" pitchFamily="34" charset="-122"/>
                <a:ea typeface="微软雅黑" panose="020B0503020204020204" pitchFamily="34" charset="-122"/>
              </a:rPr>
              <a:t>称脑溢血或中风、卒中，是指非外伤性脑实质内的动脉、毛细血管或静脉破裂而引起的出血。占全部脑卒中</a:t>
            </a:r>
            <a:r>
              <a:rPr kumimoji="1" lang="en-US" altLang="zh-CN" sz="2000" dirty="0">
                <a:solidFill>
                  <a:srgbClr val="1F497D"/>
                </a:solidFill>
                <a:latin typeface="微软雅黑" panose="020B0503020204020204" pitchFamily="34" charset="-122"/>
                <a:ea typeface="微软雅黑" panose="020B0503020204020204" pitchFamily="34" charset="-122"/>
              </a:rPr>
              <a:t>20</a:t>
            </a:r>
            <a:r>
              <a:rPr kumimoji="1" lang="zh-CN" altLang="en-US" sz="2000" dirty="0">
                <a:solidFill>
                  <a:srgbClr val="1F497D"/>
                </a:solidFill>
                <a:latin typeface="微软雅黑" panose="020B0503020204020204" pitchFamily="34" charset="-122"/>
                <a:ea typeface="微软雅黑" panose="020B0503020204020204" pitchFamily="34" charset="-122"/>
              </a:rPr>
              <a:t>～</a:t>
            </a:r>
            <a:r>
              <a:rPr kumimoji="1" lang="en-US" altLang="zh-CN" sz="2000" dirty="0">
                <a:solidFill>
                  <a:srgbClr val="1F497D"/>
                </a:solidFill>
                <a:latin typeface="微软雅黑" panose="020B0503020204020204" pitchFamily="34" charset="-122"/>
                <a:ea typeface="微软雅黑" panose="020B0503020204020204" pitchFamily="34" charset="-122"/>
              </a:rPr>
              <a:t>30℅</a:t>
            </a:r>
            <a:r>
              <a:rPr kumimoji="1" lang="zh-CN" altLang="en-US" sz="2000" dirty="0">
                <a:solidFill>
                  <a:srgbClr val="1F497D"/>
                </a:solidFill>
                <a:latin typeface="微软雅黑" panose="020B0503020204020204" pitchFamily="34" charset="-122"/>
                <a:ea typeface="微软雅黑" panose="020B0503020204020204" pitchFamily="34" charset="-122"/>
              </a:rPr>
              <a:t>，本病好发于</a:t>
            </a:r>
            <a:r>
              <a:rPr kumimoji="1" lang="en-US" altLang="zh-CN" sz="2000" dirty="0">
                <a:solidFill>
                  <a:srgbClr val="1F497D"/>
                </a:solidFill>
                <a:latin typeface="微软雅黑" panose="020B0503020204020204" pitchFamily="34" charset="-122"/>
                <a:ea typeface="微软雅黑" panose="020B0503020204020204" pitchFamily="34" charset="-122"/>
              </a:rPr>
              <a:t>50</a:t>
            </a:r>
            <a:r>
              <a:rPr kumimoji="1" lang="zh-CN" altLang="en-US" sz="2000" dirty="0">
                <a:solidFill>
                  <a:srgbClr val="1F497D"/>
                </a:solidFill>
                <a:latin typeface="微软雅黑" panose="020B0503020204020204" pitchFamily="34" charset="-122"/>
                <a:ea typeface="微软雅黑" panose="020B0503020204020204" pitchFamily="34" charset="-122"/>
              </a:rPr>
              <a:t>～</a:t>
            </a:r>
            <a:r>
              <a:rPr kumimoji="1" lang="en-US" altLang="zh-CN" sz="2000" dirty="0">
                <a:solidFill>
                  <a:srgbClr val="1F497D"/>
                </a:solidFill>
                <a:latin typeface="微软雅黑" panose="020B0503020204020204" pitchFamily="34" charset="-122"/>
                <a:ea typeface="微软雅黑" panose="020B0503020204020204" pitchFamily="34" charset="-122"/>
              </a:rPr>
              <a:t>65</a:t>
            </a:r>
            <a:r>
              <a:rPr kumimoji="1" lang="zh-CN" altLang="en-US" sz="2000" dirty="0">
                <a:solidFill>
                  <a:srgbClr val="1F497D"/>
                </a:solidFill>
                <a:latin typeface="微软雅黑" panose="020B0503020204020204" pitchFamily="34" charset="-122"/>
                <a:ea typeface="微软雅黑" panose="020B0503020204020204" pitchFamily="34" charset="-122"/>
              </a:rPr>
              <a:t>岁，男女发病率相近，年青人患高血压可并发脑出血。 </a:t>
            </a:r>
            <a:endParaRPr kumimoji="1" lang="zh-CN" altLang="en-US" dirty="0">
              <a:solidFill>
                <a:srgbClr val="1F497D"/>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clrChange>
              <a:clrFrom>
                <a:srgbClr val="FDFFFE"/>
              </a:clrFrom>
              <a:clrTo>
                <a:srgbClr val="FDFFFE">
                  <a:alpha val="0"/>
                </a:srgbClr>
              </a:clrTo>
            </a:clrChange>
            <a:extLst>
              <a:ext uri="{28A0092B-C50C-407E-A947-70E740481C1C}">
                <a14:useLocalDpi xmlns:a14="http://schemas.microsoft.com/office/drawing/2010/main" val="0"/>
              </a:ext>
            </a:extLst>
          </a:blip>
          <a:stretch>
            <a:fillRect/>
          </a:stretch>
        </p:blipFill>
        <p:spPr>
          <a:xfrm>
            <a:off x="389173" y="2562895"/>
            <a:ext cx="4391739" cy="3447063"/>
          </a:xfrm>
          <a:prstGeom prst="rect">
            <a:avLst/>
          </a:prstGeom>
        </p:spPr>
      </p:pic>
      <p:grpSp>
        <p:nvGrpSpPr>
          <p:cNvPr id="13" name="组合 12"/>
          <p:cNvGrpSpPr>
            <a:grpSpLocks/>
          </p:cNvGrpSpPr>
          <p:nvPr/>
        </p:nvGrpSpPr>
        <p:grpSpPr bwMode="auto">
          <a:xfrm>
            <a:off x="833438" y="784225"/>
            <a:ext cx="2803380" cy="616388"/>
            <a:chOff x="3129276" y="1777379"/>
            <a:chExt cx="3310111" cy="617496"/>
          </a:xfrm>
        </p:grpSpPr>
        <p:sp>
          <p:nvSpPr>
            <p:cNvPr id="15" name="矩形 14"/>
            <p:cNvSpPr/>
            <p:nvPr/>
          </p:nvSpPr>
          <p:spPr>
            <a:xfrm>
              <a:off x="3779710" y="1777379"/>
              <a:ext cx="265967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6" name="矩形 15"/>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17" name="TextBox 37"/>
            <p:cNvSpPr txBox="1">
              <a:spLocks noChangeArrowheads="1"/>
            </p:cNvSpPr>
            <p:nvPr/>
          </p:nvSpPr>
          <p:spPr bwMode="auto">
            <a:xfrm>
              <a:off x="3955606" y="1809049"/>
              <a:ext cx="248378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疾病介绍</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4119166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病因</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4</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5201830" y="2770458"/>
            <a:ext cx="4895208" cy="2169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50000"/>
              </a:lnSpc>
              <a:spcBef>
                <a:spcPct val="50000"/>
              </a:spcBef>
            </a:pPr>
            <a:r>
              <a:rPr kumimoji="1" lang="zh-CN" altLang="en-US" dirty="0">
                <a:solidFill>
                  <a:srgbClr val="1F497D"/>
                </a:solidFill>
                <a:latin typeface="微软雅黑" panose="020B0503020204020204" pitchFamily="34" charset="-122"/>
                <a:ea typeface="微软雅黑" panose="020B0503020204020204" pitchFamily="34" charset="-122"/>
              </a:rPr>
              <a:t>大约半数是因</a:t>
            </a:r>
            <a:r>
              <a:rPr kumimoji="1" lang="zh-CN" altLang="en-US" dirty="0">
                <a:solidFill>
                  <a:srgbClr val="FF0000"/>
                </a:solidFill>
                <a:latin typeface="微软雅黑" panose="020B0503020204020204" pitchFamily="34" charset="-122"/>
                <a:ea typeface="微软雅黑" panose="020B0503020204020204" pitchFamily="34" charset="-122"/>
              </a:rPr>
              <a:t>高血压</a:t>
            </a:r>
            <a:r>
              <a:rPr kumimoji="1" lang="zh-CN" altLang="en-US" dirty="0">
                <a:solidFill>
                  <a:srgbClr val="1F497D"/>
                </a:solidFill>
                <a:latin typeface="微软雅黑" panose="020B0503020204020204" pitchFamily="34" charset="-122"/>
                <a:ea typeface="微软雅黑" panose="020B0503020204020204" pitchFamily="34" charset="-122"/>
              </a:rPr>
              <a:t>所致，以高血压合并小动脉硬化最常见。其他病因包括脑动脉粥样硬化、血液病、动脉瘤、动静脉畸形、脑淀粉样血管病变、脑动脉炎、先天性血管畸形、梗死性脑出血、抗凝或溶栓治疗等。</a:t>
            </a:r>
          </a:p>
        </p:txBody>
      </p:sp>
      <p:pic>
        <p:nvPicPr>
          <p:cNvPr id="4" name="图片 3"/>
          <p:cNvPicPr>
            <a:picLocks noChangeAspect="1"/>
          </p:cNvPicPr>
          <p:nvPr/>
        </p:nvPicPr>
        <p:blipFill rotWithShape="1">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1402"/>
          <a:stretch/>
        </p:blipFill>
        <p:spPr>
          <a:xfrm>
            <a:off x="833438" y="2468054"/>
            <a:ext cx="3626920" cy="3005467"/>
          </a:xfrm>
          <a:prstGeom prst="rect">
            <a:avLst/>
          </a:prstGeom>
        </p:spPr>
      </p:pic>
      <p:grpSp>
        <p:nvGrpSpPr>
          <p:cNvPr id="13" name="组合 12"/>
          <p:cNvGrpSpPr>
            <a:grpSpLocks/>
          </p:cNvGrpSpPr>
          <p:nvPr/>
        </p:nvGrpSpPr>
        <p:grpSpPr bwMode="auto">
          <a:xfrm>
            <a:off x="833438" y="784225"/>
            <a:ext cx="2803380" cy="616388"/>
            <a:chOff x="3129276" y="1777379"/>
            <a:chExt cx="3310111" cy="617496"/>
          </a:xfrm>
        </p:grpSpPr>
        <p:sp>
          <p:nvSpPr>
            <p:cNvPr id="15" name="矩形 14"/>
            <p:cNvSpPr/>
            <p:nvPr/>
          </p:nvSpPr>
          <p:spPr>
            <a:xfrm>
              <a:off x="3779710" y="1777379"/>
              <a:ext cx="265967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6" name="矩形 15"/>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17" name="TextBox 37"/>
            <p:cNvSpPr txBox="1">
              <a:spLocks noChangeArrowheads="1"/>
            </p:cNvSpPr>
            <p:nvPr/>
          </p:nvSpPr>
          <p:spPr bwMode="auto">
            <a:xfrm>
              <a:off x="3955606" y="1809049"/>
              <a:ext cx="248378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疾病介绍</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93703067"/>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a:grpSpLocks/>
          </p:cNvGrpSpPr>
          <p:nvPr/>
        </p:nvGrpSpPr>
        <p:grpSpPr bwMode="auto">
          <a:xfrm>
            <a:off x="2012950" y="5524500"/>
            <a:ext cx="7975600" cy="1333500"/>
            <a:chOff x="971550" y="4156075"/>
            <a:chExt cx="7200900" cy="1008063"/>
          </a:xfrm>
          <a:solidFill>
            <a:srgbClr val="FA4453"/>
          </a:solidFill>
        </p:grpSpPr>
        <p:sp>
          <p:nvSpPr>
            <p:cNvPr id="7174" name="流程图: 合并 38"/>
            <p:cNvSpPr>
              <a:spLocks noChangeArrowheads="1"/>
            </p:cNvSpPr>
            <p:nvPr/>
          </p:nvSpPr>
          <p:spPr bwMode="auto">
            <a:xfrm rot="10800000">
              <a:off x="971550" y="4156075"/>
              <a:ext cx="7200900" cy="1008063"/>
            </a:xfrm>
            <a:prstGeom prst="flowChartMerge">
              <a:avLst/>
            </a:prstGeom>
            <a:grpFill/>
            <a:ln>
              <a:noFill/>
            </a:ln>
            <a:extLst>
              <a:ext uri="{91240B29-F687-4F45-9708-019B960494DF}">
                <a14:hiddenLine xmlns:a14="http://schemas.microsoft.com/office/drawing/2010/main" w="9525">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5" name="流程图: 合并 40"/>
            <p:cNvSpPr>
              <a:spLocks noChangeArrowheads="1"/>
            </p:cNvSpPr>
            <p:nvPr/>
          </p:nvSpPr>
          <p:spPr bwMode="auto">
            <a:xfrm rot="10800000">
              <a:off x="1187450" y="4227513"/>
              <a:ext cx="6769100" cy="936625"/>
            </a:xfrm>
            <a:prstGeom prst="flowChartMerge">
              <a:avLst/>
            </a:prstGeom>
            <a:grpFill/>
            <a:ln w="6350">
              <a:solidFill>
                <a:srgbClr val="7F7F7F"/>
              </a:solidFill>
              <a:prstDash val="sysDash"/>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sp>
          <p:nvSpPr>
            <p:cNvPr id="7176" name="TextBox 41"/>
            <p:cNvSpPr>
              <a:spLocks noChangeArrowheads="1"/>
            </p:cNvSpPr>
            <p:nvPr/>
          </p:nvSpPr>
          <p:spPr bwMode="auto">
            <a:xfrm>
              <a:off x="4038685" y="4396617"/>
              <a:ext cx="844103" cy="7675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6000" b="1" dirty="0" smtClean="0">
                  <a:solidFill>
                    <a:schemeClr val="bg1"/>
                  </a:solidFill>
                  <a:latin typeface="BatangChe" pitchFamily="1" charset="-127"/>
                  <a:ea typeface="BatangChe" pitchFamily="1" charset="-127"/>
                  <a:sym typeface="BatangChe" pitchFamily="1" charset="-127"/>
                </a:rPr>
                <a:t>1</a:t>
              </a:r>
              <a:endParaRPr lang="zh-CN" altLang="en-US" sz="6000" b="1" dirty="0">
                <a:solidFill>
                  <a:schemeClr val="bg1"/>
                </a:solidFill>
                <a:latin typeface="BatangChe" pitchFamily="1" charset="-127"/>
                <a:ea typeface="BatangChe" pitchFamily="1" charset="-127"/>
                <a:sym typeface="BatangChe" pitchFamily="1" charset="-127"/>
              </a:endParaRPr>
            </a:p>
          </p:txBody>
        </p:sp>
      </p:grpSp>
      <p:grpSp>
        <p:nvGrpSpPr>
          <p:cNvPr id="7171" name="组合 2"/>
          <p:cNvGrpSpPr>
            <a:grpSpLocks/>
          </p:cNvGrpSpPr>
          <p:nvPr/>
        </p:nvGrpSpPr>
        <p:grpSpPr bwMode="auto">
          <a:xfrm>
            <a:off x="0" y="0"/>
            <a:ext cx="1547813" cy="534988"/>
            <a:chOff x="-106363" y="-20638"/>
            <a:chExt cx="1006476" cy="347663"/>
          </a:xfrm>
          <a:solidFill>
            <a:srgbClr val="FA4453"/>
          </a:solidFill>
        </p:grpSpPr>
        <p:sp>
          <p:nvSpPr>
            <p:cNvPr id="7172" name="流程图: 合并 53"/>
            <p:cNvSpPr>
              <a:spLocks noChangeArrowheads="1"/>
            </p:cNvSpPr>
            <p:nvPr/>
          </p:nvSpPr>
          <p:spPr bwMode="auto">
            <a:xfrm>
              <a:off x="-106363" y="-20638"/>
              <a:ext cx="1006476" cy="347663"/>
            </a:xfrm>
            <a:prstGeom prst="flowChartMerge">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3" name="流程图: 合并 54"/>
            <p:cNvSpPr>
              <a:spLocks noChangeArrowheads="1"/>
            </p:cNvSpPr>
            <p:nvPr/>
          </p:nvSpPr>
          <p:spPr bwMode="auto">
            <a:xfrm>
              <a:off x="0" y="-20638"/>
              <a:ext cx="755650" cy="288926"/>
            </a:xfrm>
            <a:prstGeom prst="flowChartMerge">
              <a:avLst/>
            </a:prstGeom>
            <a:grpFill/>
            <a:ln w="6350">
              <a:solidFill>
                <a:srgbClr val="7F7F7F"/>
              </a:solidFill>
              <a:prstDash val="sysDot"/>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grpSp>
      <p:grpSp>
        <p:nvGrpSpPr>
          <p:cNvPr id="2" name="组合 8"/>
          <p:cNvGrpSpPr>
            <a:grpSpLocks/>
          </p:cNvGrpSpPr>
          <p:nvPr/>
        </p:nvGrpSpPr>
        <p:grpSpPr bwMode="auto">
          <a:xfrm>
            <a:off x="4274874" y="2546131"/>
            <a:ext cx="4140200" cy="725487"/>
            <a:chOff x="3284033" y="2260555"/>
            <a:chExt cx="4262478" cy="699547"/>
          </a:xfrm>
        </p:grpSpPr>
        <p:sp>
          <p:nvSpPr>
            <p:cNvPr id="10" name="AutoShape 4"/>
            <p:cNvSpPr>
              <a:spLocks noChangeArrowheads="1"/>
            </p:cNvSpPr>
            <p:nvPr/>
          </p:nvSpPr>
          <p:spPr bwMode="gray">
            <a:xfrm>
              <a:off x="3284033" y="2260555"/>
              <a:ext cx="4262478" cy="699547"/>
            </a:xfrm>
            <a:prstGeom prst="roundRect">
              <a:avLst>
                <a:gd name="adj" fmla="val 10889"/>
              </a:avLst>
            </a:prstGeom>
            <a:noFill/>
            <a:ln>
              <a:noFill/>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sz="1600" b="1">
                <a:ln w="22225">
                  <a:solidFill>
                    <a:schemeClr val="bg1"/>
                  </a:solidFill>
                  <a:prstDash val="solid"/>
                </a:ln>
                <a:solidFill>
                  <a:schemeClr val="bg1"/>
                </a:solidFill>
              </a:endParaRPr>
            </a:p>
          </p:txBody>
        </p:sp>
        <p:sp>
          <p:nvSpPr>
            <p:cNvPr id="11" name="AutoShape 6"/>
            <p:cNvSpPr>
              <a:spLocks noChangeArrowheads="1"/>
            </p:cNvSpPr>
            <p:nvPr/>
          </p:nvSpPr>
          <p:spPr bwMode="gray">
            <a:xfrm>
              <a:off x="3344507" y="2309539"/>
              <a:ext cx="1077764" cy="556515"/>
            </a:xfrm>
            <a:prstGeom prst="roundRect">
              <a:avLst>
                <a:gd name="adj" fmla="val 11921"/>
              </a:avLst>
            </a:prstGeom>
            <a:solidFill>
              <a:srgbClr val="FA4453"/>
            </a:solidFill>
            <a:ln>
              <a:solidFill>
                <a:srgbClr val="FA4453"/>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409130"/>
                </a:solidFill>
              </a:endParaRPr>
            </a:p>
          </p:txBody>
        </p:sp>
        <p:sp>
          <p:nvSpPr>
            <p:cNvPr id="12" name="Text Box 8"/>
            <p:cNvSpPr txBox="1">
              <a:spLocks noChangeArrowheads="1"/>
            </p:cNvSpPr>
            <p:nvPr/>
          </p:nvSpPr>
          <p:spPr bwMode="gray">
            <a:xfrm>
              <a:off x="3713654" y="2320253"/>
              <a:ext cx="350204" cy="445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400" dirty="0" smtClean="0">
                  <a:solidFill>
                    <a:srgbClr val="FFFFFF"/>
                  </a:solidFill>
                  <a:effectLst>
                    <a:outerShdw blurRad="38100" dist="38100" dir="2700000" algn="tl">
                      <a:srgbClr val="C0C0C0"/>
                    </a:outerShdw>
                  </a:effectLst>
                  <a:latin typeface="+mn-lt"/>
                  <a:ea typeface="+mn-ea"/>
                </a:rPr>
                <a:t>1</a:t>
              </a:r>
              <a:endParaRPr lang="en-US" altLang="zh-CN" sz="2400" dirty="0">
                <a:solidFill>
                  <a:srgbClr val="FFFFFF"/>
                </a:solidFill>
                <a:effectLst>
                  <a:outerShdw blurRad="38100" dist="38100" dir="2700000" algn="tl">
                    <a:srgbClr val="C0C0C0"/>
                  </a:outerShdw>
                </a:effectLst>
                <a:latin typeface="+mn-lt"/>
                <a:ea typeface="+mn-ea"/>
              </a:endParaRPr>
            </a:p>
          </p:txBody>
        </p:sp>
        <p:sp>
          <p:nvSpPr>
            <p:cNvPr id="3" name="文本框 2"/>
            <p:cNvSpPr txBox="1">
              <a:spLocks noChangeArrowheads="1"/>
            </p:cNvSpPr>
            <p:nvPr/>
          </p:nvSpPr>
          <p:spPr bwMode="auto">
            <a:xfrm>
              <a:off x="4702729" y="2302187"/>
              <a:ext cx="2405964" cy="56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FA4453"/>
                  </a:solidFill>
                  <a:latin typeface="微软雅黑" panose="020B0503020204020204" pitchFamily="34" charset="-122"/>
                  <a:ea typeface="微软雅黑" panose="020B0503020204020204" pitchFamily="34" charset="-122"/>
                </a:rPr>
                <a:t>病历简介</a:t>
              </a:r>
              <a:endParaRPr lang="zh-CN" altLang="en-US" sz="3200" b="1" dirty="0">
                <a:solidFill>
                  <a:srgbClr val="FA4453"/>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16974376"/>
      </p:ext>
    </p:extLst>
  </p:cSld>
  <p:clrMapOvr>
    <a:masterClrMapping/>
  </p:clrMapOvr>
  <p:transition>
    <p:pull/>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9" name="组合 8"/>
          <p:cNvGrpSpPr>
            <a:grpSpLocks/>
          </p:cNvGrpSpPr>
          <p:nvPr/>
        </p:nvGrpSpPr>
        <p:grpSpPr bwMode="auto">
          <a:xfrm>
            <a:off x="833438" y="784225"/>
            <a:ext cx="2803380" cy="616388"/>
            <a:chOff x="3129276" y="1777379"/>
            <a:chExt cx="3310111" cy="617496"/>
          </a:xfrm>
        </p:grpSpPr>
        <p:sp>
          <p:nvSpPr>
            <p:cNvPr id="10" name="矩形 9"/>
            <p:cNvSpPr/>
            <p:nvPr/>
          </p:nvSpPr>
          <p:spPr>
            <a:xfrm>
              <a:off x="3779710" y="1777379"/>
              <a:ext cx="265967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1" name="矩形 1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12" name="TextBox 37"/>
            <p:cNvSpPr txBox="1">
              <a:spLocks noChangeArrowheads="1"/>
            </p:cNvSpPr>
            <p:nvPr/>
          </p:nvSpPr>
          <p:spPr bwMode="auto">
            <a:xfrm>
              <a:off x="3955606" y="1809049"/>
              <a:ext cx="248378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疾病介绍</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病因</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4</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pic>
        <p:nvPicPr>
          <p:cNvPr id="4" name="图片 3"/>
          <p:cNvPicPr>
            <a:picLocks noChangeAspect="1"/>
          </p:cNvPicPr>
          <p:nvPr/>
        </p:nvPicPr>
        <p:blipFill rotWithShape="1">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1402"/>
          <a:stretch/>
        </p:blipFill>
        <p:spPr>
          <a:xfrm>
            <a:off x="833438" y="2468054"/>
            <a:ext cx="3626920" cy="3005467"/>
          </a:xfrm>
          <a:prstGeom prst="rect">
            <a:avLst/>
          </a:prstGeom>
        </p:spPr>
      </p:pic>
      <p:grpSp>
        <p:nvGrpSpPr>
          <p:cNvPr id="3" name="组合 2"/>
          <p:cNvGrpSpPr/>
          <p:nvPr/>
        </p:nvGrpSpPr>
        <p:grpSpPr>
          <a:xfrm>
            <a:off x="5317666" y="1717480"/>
            <a:ext cx="5281646" cy="4193979"/>
            <a:chOff x="4609327" y="912634"/>
            <a:chExt cx="8023082" cy="5094287"/>
          </a:xfrm>
          <a:noFill/>
        </p:grpSpPr>
        <p:sp>
          <p:nvSpPr>
            <p:cNvPr id="13" name="Text Box 2"/>
            <p:cNvSpPr txBox="1">
              <a:spLocks noChangeArrowheads="1"/>
            </p:cNvSpPr>
            <p:nvPr/>
          </p:nvSpPr>
          <p:spPr bwMode="auto">
            <a:xfrm>
              <a:off x="4609327" y="2065159"/>
              <a:ext cx="1447800" cy="2743200"/>
            </a:xfrm>
            <a:prstGeom prst="rect">
              <a:avLst/>
            </a:prstGeom>
            <a:grpFill/>
            <a:ln w="38100">
              <a:solidFill>
                <a:schemeClr val="tx2"/>
              </a:solidFill>
              <a:miter lim="800000"/>
              <a:headEnd/>
              <a:tailEnd/>
            </a:ln>
          </p:spPr>
          <p:txBody>
            <a:bodyPr/>
            <a:lstStyle>
              <a:lvl1pPr eaLnBrk="0" hangingPunct="0">
                <a:defRPr sz="1600">
                  <a:solidFill>
                    <a:schemeClr val="tx1"/>
                  </a:solidFill>
                  <a:latin typeface="Arial" panose="020B0604020202020204" pitchFamily="34" charset="0"/>
                  <a:ea typeface="宋体" panose="02010600030101010101" pitchFamily="2" charset="-122"/>
                </a:defRPr>
              </a:lvl1pPr>
              <a:lvl2pPr marL="742950" indent="-285750" eaLnBrk="0" hangingPunct="0">
                <a:defRPr sz="1600">
                  <a:solidFill>
                    <a:schemeClr val="tx1"/>
                  </a:solidFill>
                  <a:latin typeface="Arial" panose="020B0604020202020204" pitchFamily="34" charset="0"/>
                  <a:ea typeface="宋体" panose="02010600030101010101" pitchFamily="2" charset="-122"/>
                </a:defRPr>
              </a:lvl2pPr>
              <a:lvl3pPr marL="1143000" indent="-228600" eaLnBrk="0" hangingPunct="0">
                <a:defRPr sz="1600">
                  <a:solidFill>
                    <a:schemeClr val="tx1"/>
                  </a:solidFill>
                  <a:latin typeface="Arial" panose="020B0604020202020204" pitchFamily="34" charset="0"/>
                  <a:ea typeface="宋体" panose="02010600030101010101" pitchFamily="2" charset="-122"/>
                </a:defRPr>
              </a:lvl3pPr>
              <a:lvl4pPr marL="1600200" indent="-228600" eaLnBrk="0" hangingPunct="0">
                <a:defRPr sz="1600">
                  <a:solidFill>
                    <a:schemeClr val="tx1"/>
                  </a:solidFill>
                  <a:latin typeface="Arial" panose="020B0604020202020204" pitchFamily="34" charset="0"/>
                  <a:ea typeface="宋体" panose="02010600030101010101" pitchFamily="2" charset="-122"/>
                </a:defRPr>
              </a:lvl4pPr>
              <a:lvl5pPr marL="2057400" indent="-228600" eaLnBrk="0" hangingPunct="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800">
                  <a:solidFill>
                    <a:srgbClr val="1F497D"/>
                  </a:solidFill>
                  <a:latin typeface="微软雅黑" panose="020B0503020204020204" pitchFamily="34" charset="-122"/>
                  <a:ea typeface="微软雅黑" panose="020B0503020204020204" pitchFamily="34" charset="-122"/>
                </a:rPr>
                <a:t>糖尿病</a:t>
              </a:r>
            </a:p>
            <a:p>
              <a:pPr algn="just"/>
              <a:r>
                <a:rPr lang="zh-CN" altLang="en-US" sz="1800">
                  <a:solidFill>
                    <a:srgbClr val="1F497D"/>
                  </a:solidFill>
                  <a:latin typeface="微软雅黑" panose="020B0503020204020204" pitchFamily="34" charset="-122"/>
                  <a:ea typeface="微软雅黑" panose="020B0503020204020204" pitchFamily="34" charset="-122"/>
                </a:rPr>
                <a:t>高血脂</a:t>
              </a:r>
            </a:p>
            <a:p>
              <a:pPr algn="just"/>
              <a:r>
                <a:rPr lang="zh-CN" altLang="en-US" sz="1800">
                  <a:solidFill>
                    <a:srgbClr val="1F497D"/>
                  </a:solidFill>
                  <a:latin typeface="微软雅黑" panose="020B0503020204020204" pitchFamily="34" charset="-122"/>
                  <a:ea typeface="微软雅黑" panose="020B0503020204020204" pitchFamily="34" charset="-122"/>
                </a:rPr>
                <a:t>冠心病</a:t>
              </a:r>
            </a:p>
            <a:p>
              <a:pPr algn="just"/>
              <a:r>
                <a:rPr lang="zh-CN" altLang="en-US" sz="1800">
                  <a:solidFill>
                    <a:srgbClr val="1F497D"/>
                  </a:solidFill>
                  <a:latin typeface="微软雅黑" panose="020B0503020204020204" pitchFamily="34" charset="-122"/>
                  <a:ea typeface="微软雅黑" panose="020B0503020204020204" pitchFamily="34" charset="-122"/>
                </a:rPr>
                <a:t>吸烟</a:t>
              </a:r>
            </a:p>
            <a:p>
              <a:pPr algn="just"/>
              <a:r>
                <a:rPr lang="zh-CN" altLang="en-US" sz="1800">
                  <a:solidFill>
                    <a:srgbClr val="1F497D"/>
                  </a:solidFill>
                  <a:latin typeface="微软雅黑" panose="020B0503020204020204" pitchFamily="34" charset="-122"/>
                  <a:ea typeface="微软雅黑" panose="020B0503020204020204" pitchFamily="34" charset="-122"/>
                </a:rPr>
                <a:t>肥胖</a:t>
              </a:r>
            </a:p>
            <a:p>
              <a:pPr algn="just"/>
              <a:r>
                <a:rPr lang="zh-CN" altLang="en-US" sz="1800">
                  <a:solidFill>
                    <a:srgbClr val="1F497D"/>
                  </a:solidFill>
                  <a:latin typeface="微软雅黑" panose="020B0503020204020204" pitchFamily="34" charset="-122"/>
                  <a:ea typeface="微软雅黑" panose="020B0503020204020204" pitchFamily="34" charset="-122"/>
                </a:rPr>
                <a:t>活动少</a:t>
              </a:r>
            </a:p>
          </p:txBody>
        </p:sp>
        <p:sp>
          <p:nvSpPr>
            <p:cNvPr id="15" name="Text Box 3"/>
            <p:cNvSpPr txBox="1">
              <a:spLocks noChangeArrowheads="1"/>
            </p:cNvSpPr>
            <p:nvPr/>
          </p:nvSpPr>
          <p:spPr bwMode="auto">
            <a:xfrm>
              <a:off x="6436539" y="2044521"/>
              <a:ext cx="1028700" cy="2209800"/>
            </a:xfrm>
            <a:prstGeom prst="rect">
              <a:avLst/>
            </a:prstGeom>
            <a:grpFill/>
            <a:ln w="38100">
              <a:solidFill>
                <a:schemeClr val="tx2"/>
              </a:solidFill>
              <a:miter lim="800000"/>
              <a:headEnd/>
              <a:tailEnd/>
            </a:ln>
          </p:spPr>
          <p:txBody>
            <a:bodyPr/>
            <a:lstStyle>
              <a:lvl1pPr eaLnBrk="0" hangingPunct="0">
                <a:defRPr sz="1600">
                  <a:solidFill>
                    <a:schemeClr val="tx1"/>
                  </a:solidFill>
                  <a:latin typeface="Arial" panose="020B0604020202020204" pitchFamily="34" charset="0"/>
                  <a:ea typeface="宋体" panose="02010600030101010101" pitchFamily="2" charset="-122"/>
                </a:defRPr>
              </a:lvl1pPr>
              <a:lvl2pPr marL="742950" indent="-285750" eaLnBrk="0" hangingPunct="0">
                <a:defRPr sz="1600">
                  <a:solidFill>
                    <a:schemeClr val="tx1"/>
                  </a:solidFill>
                  <a:latin typeface="Arial" panose="020B0604020202020204" pitchFamily="34" charset="0"/>
                  <a:ea typeface="宋体" panose="02010600030101010101" pitchFamily="2" charset="-122"/>
                </a:defRPr>
              </a:lvl2pPr>
              <a:lvl3pPr marL="1143000" indent="-228600" eaLnBrk="0" hangingPunct="0">
                <a:defRPr sz="1600">
                  <a:solidFill>
                    <a:schemeClr val="tx1"/>
                  </a:solidFill>
                  <a:latin typeface="Arial" panose="020B0604020202020204" pitchFamily="34" charset="0"/>
                  <a:ea typeface="宋体" panose="02010600030101010101" pitchFamily="2" charset="-122"/>
                </a:defRPr>
              </a:lvl3pPr>
              <a:lvl4pPr marL="1600200" indent="-228600" eaLnBrk="0" hangingPunct="0">
                <a:defRPr sz="1600">
                  <a:solidFill>
                    <a:schemeClr val="tx1"/>
                  </a:solidFill>
                  <a:latin typeface="Arial" panose="020B0604020202020204" pitchFamily="34" charset="0"/>
                  <a:ea typeface="宋体" panose="02010600030101010101" pitchFamily="2" charset="-122"/>
                </a:defRPr>
              </a:lvl4pPr>
              <a:lvl5pPr marL="2057400" indent="-228600" eaLnBrk="0" hangingPunct="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800">
                  <a:solidFill>
                    <a:srgbClr val="1F497D"/>
                  </a:solidFill>
                  <a:latin typeface="微软雅黑" panose="020B0503020204020204" pitchFamily="34" charset="-122"/>
                  <a:ea typeface="微软雅黑" panose="020B0503020204020204" pitchFamily="34" charset="-122"/>
                </a:rPr>
                <a:t>脑动脉硬化、</a:t>
              </a:r>
            </a:p>
            <a:p>
              <a:pPr algn="just"/>
              <a:r>
                <a:rPr lang="zh-CN" altLang="en-US" sz="1800">
                  <a:solidFill>
                    <a:srgbClr val="1F497D"/>
                  </a:solidFill>
                  <a:latin typeface="微软雅黑" panose="020B0503020204020204" pitchFamily="34" charset="-122"/>
                  <a:ea typeface="微软雅黑" panose="020B0503020204020204" pitchFamily="34" charset="-122"/>
                </a:rPr>
                <a:t>高血压</a:t>
              </a:r>
            </a:p>
          </p:txBody>
        </p:sp>
        <p:sp>
          <p:nvSpPr>
            <p:cNvPr id="16" name="Text Box 4"/>
            <p:cNvSpPr txBox="1">
              <a:spLocks noChangeArrowheads="1"/>
            </p:cNvSpPr>
            <p:nvPr/>
          </p:nvSpPr>
          <p:spPr bwMode="auto">
            <a:xfrm>
              <a:off x="7884339" y="2044521"/>
              <a:ext cx="533400" cy="1905000"/>
            </a:xfrm>
            <a:prstGeom prst="rect">
              <a:avLst/>
            </a:prstGeom>
            <a:grpFill/>
            <a:ln w="38100">
              <a:solidFill>
                <a:schemeClr val="tx2"/>
              </a:solidFill>
              <a:miter lim="800000"/>
              <a:headEnd/>
              <a:tailEnd/>
            </a:ln>
          </p:spPr>
          <p:txBody>
            <a:bodyPr/>
            <a:lstStyle>
              <a:lvl1pPr eaLnBrk="0" hangingPunct="0">
                <a:defRPr sz="1600">
                  <a:solidFill>
                    <a:schemeClr val="tx1"/>
                  </a:solidFill>
                  <a:latin typeface="Arial" panose="020B0604020202020204" pitchFamily="34" charset="0"/>
                  <a:ea typeface="宋体" panose="02010600030101010101" pitchFamily="2" charset="-122"/>
                </a:defRPr>
              </a:lvl1pPr>
              <a:lvl2pPr marL="742950" indent="-285750" eaLnBrk="0" hangingPunct="0">
                <a:defRPr sz="1600">
                  <a:solidFill>
                    <a:schemeClr val="tx1"/>
                  </a:solidFill>
                  <a:latin typeface="Arial" panose="020B0604020202020204" pitchFamily="34" charset="0"/>
                  <a:ea typeface="宋体" panose="02010600030101010101" pitchFamily="2" charset="-122"/>
                </a:defRPr>
              </a:lvl2pPr>
              <a:lvl3pPr marL="1143000" indent="-228600" eaLnBrk="0" hangingPunct="0">
                <a:defRPr sz="1600">
                  <a:solidFill>
                    <a:schemeClr val="tx1"/>
                  </a:solidFill>
                  <a:latin typeface="Arial" panose="020B0604020202020204" pitchFamily="34" charset="0"/>
                  <a:ea typeface="宋体" panose="02010600030101010101" pitchFamily="2" charset="-122"/>
                </a:defRPr>
              </a:lvl3pPr>
              <a:lvl4pPr marL="1600200" indent="-228600" eaLnBrk="0" hangingPunct="0">
                <a:defRPr sz="1600">
                  <a:solidFill>
                    <a:schemeClr val="tx1"/>
                  </a:solidFill>
                  <a:latin typeface="Arial" panose="020B0604020202020204" pitchFamily="34" charset="0"/>
                  <a:ea typeface="宋体" panose="02010600030101010101" pitchFamily="2" charset="-122"/>
                </a:defRPr>
              </a:lvl4pPr>
              <a:lvl5pPr marL="2057400" indent="-228600" eaLnBrk="0" hangingPunct="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800">
                  <a:solidFill>
                    <a:srgbClr val="1F497D"/>
                  </a:solidFill>
                  <a:latin typeface="微软雅黑" panose="020B0503020204020204" pitchFamily="34" charset="-122"/>
                  <a:ea typeface="微软雅黑" panose="020B0503020204020204" pitchFamily="34" charset="-122"/>
                </a:rPr>
                <a:t>血压骤升</a:t>
              </a:r>
            </a:p>
          </p:txBody>
        </p:sp>
        <p:sp>
          <p:nvSpPr>
            <p:cNvPr id="17" name="Text Box 5"/>
            <p:cNvSpPr txBox="1">
              <a:spLocks noChangeArrowheads="1"/>
            </p:cNvSpPr>
            <p:nvPr/>
          </p:nvSpPr>
          <p:spPr bwMode="auto">
            <a:xfrm>
              <a:off x="8798739" y="2044521"/>
              <a:ext cx="990600" cy="1828800"/>
            </a:xfrm>
            <a:prstGeom prst="rect">
              <a:avLst/>
            </a:prstGeom>
            <a:grpFill/>
            <a:ln w="38100">
              <a:solidFill>
                <a:schemeClr val="tx2"/>
              </a:solidFill>
              <a:miter lim="800000"/>
              <a:headEnd/>
              <a:tailEnd/>
            </a:ln>
          </p:spPr>
          <p:txBody>
            <a:bodyPr/>
            <a:lstStyle>
              <a:lvl1pPr eaLnBrk="0" hangingPunct="0">
                <a:defRPr sz="1600">
                  <a:solidFill>
                    <a:schemeClr val="tx1"/>
                  </a:solidFill>
                  <a:latin typeface="Arial" panose="020B0604020202020204" pitchFamily="34" charset="0"/>
                  <a:ea typeface="宋体" panose="02010600030101010101" pitchFamily="2" charset="-122"/>
                </a:defRPr>
              </a:lvl1pPr>
              <a:lvl2pPr marL="742950" indent="-285750" eaLnBrk="0" hangingPunct="0">
                <a:defRPr sz="1600">
                  <a:solidFill>
                    <a:schemeClr val="tx1"/>
                  </a:solidFill>
                  <a:latin typeface="Arial" panose="020B0604020202020204" pitchFamily="34" charset="0"/>
                  <a:ea typeface="宋体" panose="02010600030101010101" pitchFamily="2" charset="-122"/>
                </a:defRPr>
              </a:lvl2pPr>
              <a:lvl3pPr marL="1143000" indent="-228600" eaLnBrk="0" hangingPunct="0">
                <a:defRPr sz="1600">
                  <a:solidFill>
                    <a:schemeClr val="tx1"/>
                  </a:solidFill>
                  <a:latin typeface="Arial" panose="020B0604020202020204" pitchFamily="34" charset="0"/>
                  <a:ea typeface="宋体" panose="02010600030101010101" pitchFamily="2" charset="-122"/>
                </a:defRPr>
              </a:lvl3pPr>
              <a:lvl4pPr marL="1600200" indent="-228600" eaLnBrk="0" hangingPunct="0">
                <a:defRPr sz="1600">
                  <a:solidFill>
                    <a:schemeClr val="tx1"/>
                  </a:solidFill>
                  <a:latin typeface="Arial" panose="020B0604020202020204" pitchFamily="34" charset="0"/>
                  <a:ea typeface="宋体" panose="02010600030101010101" pitchFamily="2" charset="-122"/>
                </a:defRPr>
              </a:lvl4pPr>
              <a:lvl5pPr marL="2057400" indent="-228600" eaLnBrk="0" hangingPunct="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800">
                  <a:solidFill>
                    <a:srgbClr val="1F497D"/>
                  </a:solidFill>
                  <a:latin typeface="微软雅黑" panose="020B0503020204020204" pitchFamily="34" charset="-122"/>
                  <a:ea typeface="微软雅黑" panose="020B0503020204020204" pitchFamily="34" charset="-122"/>
                </a:rPr>
                <a:t>薄弱的脑动脉破裂</a:t>
              </a:r>
            </a:p>
          </p:txBody>
        </p:sp>
        <p:sp>
          <p:nvSpPr>
            <p:cNvPr id="18" name="Text Box 6"/>
            <p:cNvSpPr txBox="1">
              <a:spLocks noChangeArrowheads="1"/>
            </p:cNvSpPr>
            <p:nvPr/>
          </p:nvSpPr>
          <p:spPr bwMode="auto">
            <a:xfrm>
              <a:off x="10094139" y="2044521"/>
              <a:ext cx="609600" cy="1524000"/>
            </a:xfrm>
            <a:prstGeom prst="rect">
              <a:avLst/>
            </a:prstGeom>
            <a:grpFill/>
            <a:ln w="38100">
              <a:solidFill>
                <a:schemeClr val="tx2"/>
              </a:solidFill>
              <a:miter lim="800000"/>
              <a:headEnd/>
              <a:tailEnd/>
            </a:ln>
          </p:spPr>
          <p:txBody>
            <a:bodyPr/>
            <a:lstStyle>
              <a:lvl1pPr eaLnBrk="0" hangingPunct="0">
                <a:defRPr sz="1600">
                  <a:solidFill>
                    <a:schemeClr val="tx1"/>
                  </a:solidFill>
                  <a:latin typeface="Arial" panose="020B0604020202020204" pitchFamily="34" charset="0"/>
                  <a:ea typeface="宋体" panose="02010600030101010101" pitchFamily="2" charset="-122"/>
                </a:defRPr>
              </a:lvl1pPr>
              <a:lvl2pPr marL="742950" indent="-285750" eaLnBrk="0" hangingPunct="0">
                <a:defRPr sz="1600">
                  <a:solidFill>
                    <a:schemeClr val="tx1"/>
                  </a:solidFill>
                  <a:latin typeface="Arial" panose="020B0604020202020204" pitchFamily="34" charset="0"/>
                  <a:ea typeface="宋体" panose="02010600030101010101" pitchFamily="2" charset="-122"/>
                </a:defRPr>
              </a:lvl2pPr>
              <a:lvl3pPr marL="1143000" indent="-228600" eaLnBrk="0" hangingPunct="0">
                <a:defRPr sz="1600">
                  <a:solidFill>
                    <a:schemeClr val="tx1"/>
                  </a:solidFill>
                  <a:latin typeface="Arial" panose="020B0604020202020204" pitchFamily="34" charset="0"/>
                  <a:ea typeface="宋体" panose="02010600030101010101" pitchFamily="2" charset="-122"/>
                </a:defRPr>
              </a:lvl3pPr>
              <a:lvl4pPr marL="1600200" indent="-228600" eaLnBrk="0" hangingPunct="0">
                <a:defRPr sz="1600">
                  <a:solidFill>
                    <a:schemeClr val="tx1"/>
                  </a:solidFill>
                  <a:latin typeface="Arial" panose="020B0604020202020204" pitchFamily="34" charset="0"/>
                  <a:ea typeface="宋体" panose="02010600030101010101" pitchFamily="2" charset="-122"/>
                </a:defRPr>
              </a:lvl4pPr>
              <a:lvl5pPr marL="2057400" indent="-228600" eaLnBrk="0" hangingPunct="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800">
                  <a:solidFill>
                    <a:srgbClr val="1F497D"/>
                  </a:solidFill>
                  <a:latin typeface="微软雅黑" panose="020B0503020204020204" pitchFamily="34" charset="-122"/>
                  <a:ea typeface="微软雅黑" panose="020B0503020204020204" pitchFamily="34" charset="-122"/>
                </a:rPr>
                <a:t>脑血肿</a:t>
              </a:r>
            </a:p>
          </p:txBody>
        </p:sp>
        <p:sp>
          <p:nvSpPr>
            <p:cNvPr id="19" name="Text Box 7"/>
            <p:cNvSpPr txBox="1">
              <a:spLocks noChangeArrowheads="1"/>
            </p:cNvSpPr>
            <p:nvPr/>
          </p:nvSpPr>
          <p:spPr bwMode="auto">
            <a:xfrm>
              <a:off x="11008537" y="1968323"/>
              <a:ext cx="1623872" cy="1600200"/>
            </a:xfrm>
            <a:prstGeom prst="rect">
              <a:avLst/>
            </a:prstGeom>
            <a:grpFill/>
            <a:ln w="38100">
              <a:solidFill>
                <a:schemeClr val="tx2"/>
              </a:solidFill>
              <a:miter lim="800000"/>
              <a:headEnd/>
              <a:tailEnd/>
            </a:ln>
          </p:spPr>
          <p:txBody>
            <a:bodyPr/>
            <a:lstStyle>
              <a:lvl1pPr indent="114300" eaLnBrk="0" hangingPunct="0">
                <a:defRPr sz="1600">
                  <a:solidFill>
                    <a:schemeClr val="tx1"/>
                  </a:solidFill>
                  <a:latin typeface="Arial" panose="020B0604020202020204" pitchFamily="34" charset="0"/>
                  <a:ea typeface="宋体" panose="02010600030101010101" pitchFamily="2" charset="-122"/>
                </a:defRPr>
              </a:lvl1pPr>
              <a:lvl2pPr marL="742950" indent="-285750" eaLnBrk="0" hangingPunct="0">
                <a:defRPr sz="1600">
                  <a:solidFill>
                    <a:schemeClr val="tx1"/>
                  </a:solidFill>
                  <a:latin typeface="Arial" panose="020B0604020202020204" pitchFamily="34" charset="0"/>
                  <a:ea typeface="宋体" panose="02010600030101010101" pitchFamily="2" charset="-122"/>
                </a:defRPr>
              </a:lvl2pPr>
              <a:lvl3pPr marL="1143000" indent="-228600" eaLnBrk="0" hangingPunct="0">
                <a:defRPr sz="1600">
                  <a:solidFill>
                    <a:schemeClr val="tx1"/>
                  </a:solidFill>
                  <a:latin typeface="Arial" panose="020B0604020202020204" pitchFamily="34" charset="0"/>
                  <a:ea typeface="宋体" panose="02010600030101010101" pitchFamily="2" charset="-122"/>
                </a:defRPr>
              </a:lvl3pPr>
              <a:lvl4pPr marL="1600200" indent="-228600" eaLnBrk="0" hangingPunct="0">
                <a:defRPr sz="1600">
                  <a:solidFill>
                    <a:schemeClr val="tx1"/>
                  </a:solidFill>
                  <a:latin typeface="Arial" panose="020B0604020202020204" pitchFamily="34" charset="0"/>
                  <a:ea typeface="宋体" panose="02010600030101010101" pitchFamily="2" charset="-122"/>
                </a:defRPr>
              </a:lvl4pPr>
              <a:lvl5pPr marL="2057400" indent="-228600" eaLnBrk="0" hangingPunct="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just" eaLnBrk="1" hangingPunct="1">
                <a:lnSpc>
                  <a:spcPct val="90000"/>
                </a:lnSpc>
              </a:pPr>
              <a:r>
                <a:rPr lang="zh-CN" altLang="en-US" sz="1800" dirty="0">
                  <a:solidFill>
                    <a:srgbClr val="1F497D"/>
                  </a:solidFill>
                  <a:latin typeface="微软雅黑" panose="020B0503020204020204" pitchFamily="34" charset="-122"/>
                  <a:ea typeface="微软雅黑" panose="020B0503020204020204" pitchFamily="34" charset="-122"/>
                </a:rPr>
                <a:t>颅</a:t>
              </a:r>
              <a:r>
                <a:rPr lang="zh-CN" altLang="en-US" sz="1800" dirty="0" smtClean="0">
                  <a:solidFill>
                    <a:srgbClr val="1F497D"/>
                  </a:solidFill>
                  <a:latin typeface="微软雅黑" panose="020B0503020204020204" pitchFamily="34" charset="-122"/>
                  <a:ea typeface="微软雅黑" panose="020B0503020204020204" pitchFamily="34" charset="-122"/>
                </a:rPr>
                <a:t>高压</a:t>
              </a:r>
            </a:p>
            <a:p>
              <a:pPr algn="just">
                <a:lnSpc>
                  <a:spcPct val="90000"/>
                </a:lnSpc>
              </a:pPr>
              <a:r>
                <a:rPr lang="zh-CN" altLang="en-US" sz="1800" dirty="0" smtClean="0">
                  <a:solidFill>
                    <a:srgbClr val="1F497D"/>
                  </a:solidFill>
                  <a:latin typeface="微软雅黑" panose="020B0503020204020204" pitchFamily="34" charset="-122"/>
                  <a:ea typeface="微软雅黑" panose="020B0503020204020204" pitchFamily="34" charset="-122"/>
                </a:rPr>
                <a:t>脑组织</a:t>
              </a:r>
            </a:p>
            <a:p>
              <a:pPr algn="just">
                <a:lnSpc>
                  <a:spcPct val="90000"/>
                </a:lnSpc>
              </a:pPr>
              <a:r>
                <a:rPr lang="zh-CN" altLang="en-US" sz="1800" dirty="0" smtClean="0">
                  <a:solidFill>
                    <a:srgbClr val="1F497D"/>
                  </a:solidFill>
                  <a:latin typeface="微软雅黑" panose="020B0503020204020204" pitchFamily="34" charset="-122"/>
                  <a:ea typeface="微软雅黑" panose="020B0503020204020204" pitchFamily="34" charset="-122"/>
                </a:rPr>
                <a:t>缺血</a:t>
              </a:r>
              <a:r>
                <a:rPr lang="zh-CN" altLang="en-US" sz="1800" dirty="0">
                  <a:solidFill>
                    <a:srgbClr val="1F497D"/>
                  </a:solidFill>
                  <a:latin typeface="微软雅黑" panose="020B0503020204020204" pitchFamily="34" charset="-122"/>
                  <a:ea typeface="微软雅黑" panose="020B0503020204020204" pitchFamily="34" charset="-122"/>
                </a:rPr>
                <a:t>、</a:t>
              </a:r>
            </a:p>
            <a:p>
              <a:pPr algn="just">
                <a:lnSpc>
                  <a:spcPct val="90000"/>
                </a:lnSpc>
              </a:pPr>
              <a:r>
                <a:rPr lang="zh-CN" altLang="en-US" sz="1800" dirty="0">
                  <a:solidFill>
                    <a:srgbClr val="1F497D"/>
                  </a:solidFill>
                  <a:latin typeface="微软雅黑" panose="020B0503020204020204" pitchFamily="34" charset="-122"/>
                  <a:ea typeface="微软雅黑" panose="020B0503020204020204" pitchFamily="34" charset="-122"/>
                </a:rPr>
                <a:t>缺氧、</a:t>
              </a:r>
            </a:p>
            <a:p>
              <a:pPr algn="just">
                <a:lnSpc>
                  <a:spcPct val="90000"/>
                </a:lnSpc>
              </a:pPr>
              <a:r>
                <a:rPr lang="zh-CN" altLang="en-US" sz="1800" dirty="0">
                  <a:solidFill>
                    <a:srgbClr val="1F497D"/>
                  </a:solidFill>
                  <a:latin typeface="微软雅黑" panose="020B0503020204020204" pitchFamily="34" charset="-122"/>
                  <a:ea typeface="微软雅黑" panose="020B0503020204020204" pitchFamily="34" charset="-122"/>
                </a:rPr>
                <a:t>坏死</a:t>
              </a:r>
            </a:p>
          </p:txBody>
        </p:sp>
        <p:sp>
          <p:nvSpPr>
            <p:cNvPr id="20" name="AutoShape 8"/>
            <p:cNvSpPr>
              <a:spLocks noChangeArrowheads="1"/>
            </p:cNvSpPr>
            <p:nvPr/>
          </p:nvSpPr>
          <p:spPr bwMode="auto">
            <a:xfrm>
              <a:off x="8112939" y="5473521"/>
              <a:ext cx="3352800" cy="533400"/>
            </a:xfrm>
            <a:prstGeom prst="wedgeRoundRectCallout">
              <a:avLst>
                <a:gd name="adj1" fmla="val -45074"/>
                <a:gd name="adj2" fmla="val -328870"/>
                <a:gd name="adj3" fmla="val 16667"/>
              </a:avLst>
            </a:prstGeom>
            <a:grpFill/>
            <a:ln w="38100">
              <a:solidFill>
                <a:schemeClr val="tx2"/>
              </a:solidFill>
              <a:miter lim="800000"/>
              <a:headEnd/>
              <a:tailEnd/>
            </a:ln>
          </p:spPr>
          <p:txBody>
            <a:bodyPr/>
            <a:lstStyle>
              <a:lvl1pPr eaLnBrk="0" hangingPunct="0">
                <a:defRPr sz="1600">
                  <a:solidFill>
                    <a:schemeClr val="tx1"/>
                  </a:solidFill>
                  <a:latin typeface="Arial" panose="020B0604020202020204" pitchFamily="34" charset="0"/>
                  <a:ea typeface="宋体" panose="02010600030101010101" pitchFamily="2" charset="-122"/>
                </a:defRPr>
              </a:lvl1pPr>
              <a:lvl2pPr marL="742950" indent="-285750" eaLnBrk="0" hangingPunct="0">
                <a:defRPr sz="1600">
                  <a:solidFill>
                    <a:schemeClr val="tx1"/>
                  </a:solidFill>
                  <a:latin typeface="Arial" panose="020B0604020202020204" pitchFamily="34" charset="0"/>
                  <a:ea typeface="宋体" panose="02010600030101010101" pitchFamily="2" charset="-122"/>
                </a:defRPr>
              </a:lvl2pPr>
              <a:lvl3pPr marL="1143000" indent="-228600" eaLnBrk="0" hangingPunct="0">
                <a:defRPr sz="1600">
                  <a:solidFill>
                    <a:schemeClr val="tx1"/>
                  </a:solidFill>
                  <a:latin typeface="Arial" panose="020B0604020202020204" pitchFamily="34" charset="0"/>
                  <a:ea typeface="宋体" panose="02010600030101010101" pitchFamily="2" charset="-122"/>
                </a:defRPr>
              </a:lvl3pPr>
              <a:lvl4pPr marL="1600200" indent="-228600" eaLnBrk="0" hangingPunct="0">
                <a:defRPr sz="1600">
                  <a:solidFill>
                    <a:schemeClr val="tx1"/>
                  </a:solidFill>
                  <a:latin typeface="Arial" panose="020B0604020202020204" pitchFamily="34" charset="0"/>
                  <a:ea typeface="宋体" panose="02010600030101010101" pitchFamily="2" charset="-122"/>
                </a:defRPr>
              </a:lvl4pPr>
              <a:lvl5pPr marL="2057400" indent="-228600" eaLnBrk="0" hangingPunct="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800">
                  <a:solidFill>
                    <a:srgbClr val="1F497D"/>
                  </a:solidFill>
                  <a:latin typeface="微软雅黑" panose="020B0503020204020204" pitchFamily="34" charset="-122"/>
                  <a:ea typeface="微软雅黑" panose="020B0503020204020204" pitchFamily="34" charset="-122"/>
                </a:rPr>
                <a:t>用力、情绪激动时</a:t>
              </a:r>
            </a:p>
          </p:txBody>
        </p:sp>
        <p:sp>
          <p:nvSpPr>
            <p:cNvPr id="21" name="Line 9"/>
            <p:cNvSpPr>
              <a:spLocks noChangeShapeType="1"/>
            </p:cNvSpPr>
            <p:nvPr/>
          </p:nvSpPr>
          <p:spPr bwMode="auto">
            <a:xfrm>
              <a:off x="6055539" y="2425521"/>
              <a:ext cx="342900" cy="0"/>
            </a:xfrm>
            <a:prstGeom prst="line">
              <a:avLst/>
            </a:prstGeom>
            <a:grp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200">
                <a:solidFill>
                  <a:srgbClr val="1F497D"/>
                </a:solidFill>
                <a:latin typeface="微软雅黑" panose="020B0503020204020204" pitchFamily="34" charset="-122"/>
                <a:ea typeface="微软雅黑" panose="020B0503020204020204" pitchFamily="34" charset="-122"/>
              </a:endParaRPr>
            </a:p>
          </p:txBody>
        </p:sp>
        <p:sp>
          <p:nvSpPr>
            <p:cNvPr id="22" name="Line 10"/>
            <p:cNvSpPr>
              <a:spLocks noChangeShapeType="1"/>
            </p:cNvSpPr>
            <p:nvPr/>
          </p:nvSpPr>
          <p:spPr bwMode="auto">
            <a:xfrm>
              <a:off x="7503339" y="2425521"/>
              <a:ext cx="342900" cy="0"/>
            </a:xfrm>
            <a:prstGeom prst="line">
              <a:avLst/>
            </a:prstGeom>
            <a:grp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200">
                <a:solidFill>
                  <a:srgbClr val="1F497D"/>
                </a:solidFill>
                <a:latin typeface="微软雅黑" panose="020B0503020204020204" pitchFamily="34" charset="-122"/>
                <a:ea typeface="微软雅黑" panose="020B0503020204020204" pitchFamily="34" charset="-122"/>
              </a:endParaRPr>
            </a:p>
          </p:txBody>
        </p:sp>
        <p:sp>
          <p:nvSpPr>
            <p:cNvPr id="23" name="Line 11"/>
            <p:cNvSpPr>
              <a:spLocks noChangeShapeType="1"/>
            </p:cNvSpPr>
            <p:nvPr/>
          </p:nvSpPr>
          <p:spPr bwMode="auto">
            <a:xfrm>
              <a:off x="8417739" y="2425521"/>
              <a:ext cx="342900" cy="0"/>
            </a:xfrm>
            <a:prstGeom prst="line">
              <a:avLst/>
            </a:prstGeom>
            <a:grp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200">
                <a:solidFill>
                  <a:srgbClr val="1F497D"/>
                </a:solidFill>
                <a:latin typeface="微软雅黑" panose="020B0503020204020204" pitchFamily="34" charset="-122"/>
                <a:ea typeface="微软雅黑" panose="020B0503020204020204" pitchFamily="34" charset="-122"/>
              </a:endParaRPr>
            </a:p>
          </p:txBody>
        </p:sp>
        <p:sp>
          <p:nvSpPr>
            <p:cNvPr id="24" name="Line 12"/>
            <p:cNvSpPr>
              <a:spLocks noChangeShapeType="1"/>
            </p:cNvSpPr>
            <p:nvPr/>
          </p:nvSpPr>
          <p:spPr bwMode="auto">
            <a:xfrm>
              <a:off x="9789339" y="2425521"/>
              <a:ext cx="342900" cy="0"/>
            </a:xfrm>
            <a:prstGeom prst="line">
              <a:avLst/>
            </a:prstGeom>
            <a:grp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200">
                <a:solidFill>
                  <a:srgbClr val="1F497D"/>
                </a:solidFill>
                <a:latin typeface="微软雅黑" panose="020B0503020204020204" pitchFamily="34" charset="-122"/>
                <a:ea typeface="微软雅黑" panose="020B0503020204020204" pitchFamily="34" charset="-122"/>
              </a:endParaRPr>
            </a:p>
          </p:txBody>
        </p:sp>
        <p:sp>
          <p:nvSpPr>
            <p:cNvPr id="26" name="Line 13"/>
            <p:cNvSpPr>
              <a:spLocks noChangeShapeType="1"/>
            </p:cNvSpPr>
            <p:nvPr/>
          </p:nvSpPr>
          <p:spPr bwMode="auto">
            <a:xfrm flipV="1">
              <a:off x="10703739" y="2425521"/>
              <a:ext cx="342900" cy="0"/>
            </a:xfrm>
            <a:prstGeom prst="line">
              <a:avLst/>
            </a:prstGeom>
            <a:grp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200">
                <a:solidFill>
                  <a:srgbClr val="1F497D"/>
                </a:solidFill>
                <a:latin typeface="微软雅黑" panose="020B0503020204020204" pitchFamily="34" charset="-122"/>
                <a:ea typeface="微软雅黑" panose="020B0503020204020204" pitchFamily="34" charset="-122"/>
              </a:endParaRPr>
            </a:p>
          </p:txBody>
        </p:sp>
        <p:sp>
          <p:nvSpPr>
            <p:cNvPr id="28" name="AutoShape 14"/>
            <p:cNvSpPr>
              <a:spLocks noChangeArrowheads="1"/>
            </p:cNvSpPr>
            <p:nvPr/>
          </p:nvSpPr>
          <p:spPr bwMode="auto">
            <a:xfrm>
              <a:off x="6266677" y="912634"/>
              <a:ext cx="3962400" cy="533400"/>
            </a:xfrm>
            <a:prstGeom prst="wedgeRoundRectCallout">
              <a:avLst>
                <a:gd name="adj1" fmla="val -36259"/>
                <a:gd name="adj2" fmla="val 167560"/>
                <a:gd name="adj3" fmla="val 16667"/>
              </a:avLst>
            </a:prstGeom>
            <a:grpFill/>
            <a:ln w="38100">
              <a:solidFill>
                <a:schemeClr val="tx2"/>
              </a:solidFill>
              <a:miter lim="800000"/>
              <a:headEnd/>
              <a:tailEnd/>
            </a:ln>
          </p:spPr>
          <p:txBody>
            <a:bodyPr/>
            <a:lstStyle>
              <a:lvl1pPr eaLnBrk="0" hangingPunct="0">
                <a:defRPr sz="1600">
                  <a:solidFill>
                    <a:schemeClr val="tx1"/>
                  </a:solidFill>
                  <a:latin typeface="Arial" panose="020B0604020202020204" pitchFamily="34" charset="0"/>
                  <a:ea typeface="宋体" panose="02010600030101010101" pitchFamily="2" charset="-122"/>
                </a:defRPr>
              </a:lvl1pPr>
              <a:lvl2pPr marL="742950" indent="-285750" eaLnBrk="0" hangingPunct="0">
                <a:defRPr sz="1600">
                  <a:solidFill>
                    <a:schemeClr val="tx1"/>
                  </a:solidFill>
                  <a:latin typeface="Arial" panose="020B0604020202020204" pitchFamily="34" charset="0"/>
                  <a:ea typeface="宋体" panose="02010600030101010101" pitchFamily="2" charset="-122"/>
                </a:defRPr>
              </a:lvl2pPr>
              <a:lvl3pPr marL="1143000" indent="-228600" eaLnBrk="0" hangingPunct="0">
                <a:defRPr sz="1600">
                  <a:solidFill>
                    <a:schemeClr val="tx1"/>
                  </a:solidFill>
                  <a:latin typeface="Arial" panose="020B0604020202020204" pitchFamily="34" charset="0"/>
                  <a:ea typeface="宋体" panose="02010600030101010101" pitchFamily="2" charset="-122"/>
                </a:defRPr>
              </a:lvl3pPr>
              <a:lvl4pPr marL="1600200" indent="-228600" eaLnBrk="0" hangingPunct="0">
                <a:defRPr sz="1600">
                  <a:solidFill>
                    <a:schemeClr val="tx1"/>
                  </a:solidFill>
                  <a:latin typeface="Arial" panose="020B0604020202020204" pitchFamily="34" charset="0"/>
                  <a:ea typeface="宋体" panose="02010600030101010101" pitchFamily="2" charset="-122"/>
                </a:defRPr>
              </a:lvl4pPr>
              <a:lvl5pPr marL="2057400" indent="-228600" eaLnBrk="0" hangingPunct="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pPr>
              <a:r>
                <a:rPr lang="zh-CN" altLang="en-US" sz="1800" dirty="0">
                  <a:solidFill>
                    <a:srgbClr val="1F497D"/>
                  </a:solidFill>
                  <a:latin typeface="微软雅黑" panose="020B0503020204020204" pitchFamily="34" charset="-122"/>
                  <a:ea typeface="微软雅黑" panose="020B0503020204020204" pitchFamily="34" charset="-122"/>
                </a:rPr>
                <a:t>脑出血的最主要病因 </a:t>
              </a:r>
            </a:p>
          </p:txBody>
        </p:sp>
        <p:sp>
          <p:nvSpPr>
            <p:cNvPr id="29" name="AutoShape 15"/>
            <p:cNvSpPr>
              <a:spLocks noChangeArrowheads="1"/>
            </p:cNvSpPr>
            <p:nvPr/>
          </p:nvSpPr>
          <p:spPr bwMode="auto">
            <a:xfrm>
              <a:off x="5369739" y="5473521"/>
              <a:ext cx="1905000" cy="533400"/>
            </a:xfrm>
            <a:prstGeom prst="wedgeRoundRectCallout">
              <a:avLst>
                <a:gd name="adj1" fmla="val -55083"/>
                <a:gd name="adj2" fmla="val -194940"/>
                <a:gd name="adj3" fmla="val 16667"/>
              </a:avLst>
            </a:prstGeom>
            <a:grpFill/>
            <a:ln w="38100">
              <a:solidFill>
                <a:schemeClr val="tx2"/>
              </a:solidFill>
              <a:miter lim="800000"/>
              <a:headEnd/>
              <a:tailEnd/>
            </a:ln>
          </p:spPr>
          <p:txBody>
            <a:bodyPr/>
            <a:lstStyle>
              <a:lvl1pPr eaLnBrk="0" hangingPunct="0">
                <a:defRPr sz="1600">
                  <a:solidFill>
                    <a:schemeClr val="tx1"/>
                  </a:solidFill>
                  <a:latin typeface="Arial" panose="020B0604020202020204" pitchFamily="34" charset="0"/>
                  <a:ea typeface="宋体" panose="02010600030101010101" pitchFamily="2" charset="-122"/>
                </a:defRPr>
              </a:lvl1pPr>
              <a:lvl2pPr marL="742950" indent="-285750" eaLnBrk="0" hangingPunct="0">
                <a:defRPr sz="1600">
                  <a:solidFill>
                    <a:schemeClr val="tx1"/>
                  </a:solidFill>
                  <a:latin typeface="Arial" panose="020B0604020202020204" pitchFamily="34" charset="0"/>
                  <a:ea typeface="宋体" panose="02010600030101010101" pitchFamily="2" charset="-122"/>
                </a:defRPr>
              </a:lvl2pPr>
              <a:lvl3pPr marL="1143000" indent="-228600" eaLnBrk="0" hangingPunct="0">
                <a:defRPr sz="1600">
                  <a:solidFill>
                    <a:schemeClr val="tx1"/>
                  </a:solidFill>
                  <a:latin typeface="Arial" panose="020B0604020202020204" pitchFamily="34" charset="0"/>
                  <a:ea typeface="宋体" panose="02010600030101010101" pitchFamily="2" charset="-122"/>
                </a:defRPr>
              </a:lvl3pPr>
              <a:lvl4pPr marL="1600200" indent="-228600" eaLnBrk="0" hangingPunct="0">
                <a:defRPr sz="1600">
                  <a:solidFill>
                    <a:schemeClr val="tx1"/>
                  </a:solidFill>
                  <a:latin typeface="Arial" panose="020B0604020202020204" pitchFamily="34" charset="0"/>
                  <a:ea typeface="宋体" panose="02010600030101010101" pitchFamily="2" charset="-122"/>
                </a:defRPr>
              </a:lvl4pPr>
              <a:lvl5pPr marL="2057400" indent="-228600" eaLnBrk="0" hangingPunct="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a:solidFill>
                    <a:srgbClr val="1F497D"/>
                  </a:solidFill>
                  <a:latin typeface="微软雅黑" panose="020B0503020204020204" pitchFamily="34" charset="-122"/>
                  <a:ea typeface="微软雅黑" panose="020B0503020204020204" pitchFamily="34" charset="-122"/>
                </a:rPr>
                <a:t>危险因素</a:t>
              </a:r>
            </a:p>
          </p:txBody>
        </p:sp>
      </p:grpSp>
    </p:spTree>
    <p:extLst>
      <p:ext uri="{BB962C8B-B14F-4D97-AF65-F5344CB8AC3E}">
        <p14:creationId xmlns:p14="http://schemas.microsoft.com/office/powerpoint/2010/main" val="165835997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9" name="组合 8"/>
          <p:cNvGrpSpPr>
            <a:grpSpLocks/>
          </p:cNvGrpSpPr>
          <p:nvPr/>
        </p:nvGrpSpPr>
        <p:grpSpPr bwMode="auto">
          <a:xfrm>
            <a:off x="833438" y="784225"/>
            <a:ext cx="2803380" cy="616388"/>
            <a:chOff x="3129276" y="1777379"/>
            <a:chExt cx="3310111" cy="617496"/>
          </a:xfrm>
        </p:grpSpPr>
        <p:sp>
          <p:nvSpPr>
            <p:cNvPr id="10" name="矩形 9"/>
            <p:cNvSpPr/>
            <p:nvPr/>
          </p:nvSpPr>
          <p:spPr>
            <a:xfrm>
              <a:off x="3779710" y="1777379"/>
              <a:ext cx="265967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1" name="矩形 1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12" name="TextBox 37"/>
            <p:cNvSpPr txBox="1">
              <a:spLocks noChangeArrowheads="1"/>
            </p:cNvSpPr>
            <p:nvPr/>
          </p:nvSpPr>
          <p:spPr bwMode="auto">
            <a:xfrm>
              <a:off x="3955606" y="1809049"/>
              <a:ext cx="248378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疾病介绍</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发病机制</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5</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6" name="矩形 5"/>
          <p:cNvSpPr/>
          <p:nvPr/>
        </p:nvSpPr>
        <p:spPr>
          <a:xfrm>
            <a:off x="720144" y="2409285"/>
            <a:ext cx="6092780" cy="3462486"/>
          </a:xfrm>
          <a:prstGeom prst="rect">
            <a:avLst/>
          </a:prstGeom>
        </p:spPr>
        <p:txBody>
          <a:bodyPr wrap="square">
            <a:spAutoFit/>
          </a:bodyPr>
          <a:lstStyle/>
          <a:p>
            <a:pPr algn="just">
              <a:lnSpc>
                <a:spcPct val="150000"/>
              </a:lnSpc>
            </a:pPr>
            <a:r>
              <a:rPr lang="zh-CN" altLang="en-US" sz="2000" b="1" dirty="0" smtClean="0">
                <a:solidFill>
                  <a:srgbClr val="1F497D"/>
                </a:solidFill>
                <a:latin typeface="微软雅黑" panose="020B0503020204020204" pitchFamily="34" charset="-122"/>
                <a:ea typeface="微软雅黑" panose="020B0503020204020204" pitchFamily="34" charset="-122"/>
              </a:rPr>
              <a:t>脑出血 </a:t>
            </a:r>
            <a:r>
              <a:rPr lang="zh-CN" altLang="en-US" dirty="0" smtClean="0">
                <a:solidFill>
                  <a:srgbClr val="1F497D"/>
                </a:solidFill>
                <a:latin typeface="微软雅黑" panose="020B0503020204020204" pitchFamily="34" charset="-122"/>
                <a:ea typeface="微软雅黑" panose="020B0503020204020204" pitchFamily="34" charset="-122"/>
              </a:rPr>
              <a:t>的</a:t>
            </a:r>
            <a:r>
              <a:rPr lang="zh-CN" altLang="en-US" dirty="0">
                <a:solidFill>
                  <a:srgbClr val="1F497D"/>
                </a:solidFill>
                <a:latin typeface="微软雅黑" panose="020B0503020204020204" pitchFamily="34" charset="-122"/>
                <a:ea typeface="微软雅黑" panose="020B0503020204020204" pitchFamily="34" charset="-122"/>
              </a:rPr>
              <a:t>发病主要是在原有高血压和脑血管病变的基础上，用力和情绪激动等外加因素使血压进一步骤升所致。</a:t>
            </a:r>
          </a:p>
          <a:p>
            <a:pPr algn="just">
              <a:lnSpc>
                <a:spcPct val="150000"/>
              </a:lnSpc>
            </a:pPr>
            <a:r>
              <a:rPr lang="zh-CN" altLang="en-US" dirty="0">
                <a:solidFill>
                  <a:srgbClr val="1F497D"/>
                </a:solidFill>
                <a:latin typeface="微软雅黑" panose="020B0503020204020204" pitchFamily="34" charset="-122"/>
                <a:ea typeface="微软雅黑" panose="020B0503020204020204" pitchFamily="34" charset="-122"/>
              </a:rPr>
              <a:t>高血压→脑内动脉硬化→微动脉瘤→破裂出血（血压剧烈波动）→血压进一步升高→血管痉挛→坏死、破裂（缺血缺氧）</a:t>
            </a:r>
          </a:p>
          <a:p>
            <a:pPr algn="just">
              <a:lnSpc>
                <a:spcPct val="150000"/>
              </a:lnSpc>
            </a:pPr>
            <a:r>
              <a:rPr lang="zh-CN" altLang="en-US" dirty="0" smtClean="0">
                <a:solidFill>
                  <a:srgbClr val="1F497D"/>
                </a:solidFill>
                <a:latin typeface="微软雅黑" panose="020B0503020204020204" pitchFamily="34" charset="-122"/>
                <a:ea typeface="微软雅黑" panose="020B0503020204020204" pitchFamily="34" charset="-122"/>
              </a:rPr>
              <a:t>       高血压</a:t>
            </a:r>
            <a:r>
              <a:rPr lang="zh-CN" altLang="en-US" dirty="0">
                <a:solidFill>
                  <a:srgbClr val="1F497D"/>
                </a:solidFill>
                <a:latin typeface="微软雅黑" panose="020B0503020204020204" pitchFamily="34" charset="-122"/>
                <a:ea typeface="微软雅黑" panose="020B0503020204020204" pitchFamily="34" charset="-122"/>
              </a:rPr>
              <a:t>性脑出血的发病部位以基底节区多见，主要是供应此区的豆纹动脉从大脑动脉直角出发，在原有病变的基础上，受到压力较高的血流冲击后容易导致血管破裂</a:t>
            </a:r>
            <a:r>
              <a:rPr lang="zh-CN" altLang="en-US" dirty="0" smtClean="0">
                <a:solidFill>
                  <a:srgbClr val="1F497D"/>
                </a:solidFill>
                <a:latin typeface="微软雅黑" panose="020B0503020204020204" pitchFamily="34" charset="-122"/>
                <a:ea typeface="微软雅黑" panose="020B0503020204020204" pitchFamily="34" charset="-122"/>
              </a:rPr>
              <a:t>。</a:t>
            </a:r>
            <a:endParaRPr lang="zh-CN" altLang="en-US" dirty="0">
              <a:solidFill>
                <a:srgbClr val="1F497D"/>
              </a:solidFill>
              <a:latin typeface="微软雅黑" panose="020B0503020204020204" pitchFamily="34" charset="-122"/>
              <a:ea typeface="微软雅黑" panose="020B0503020204020204" pitchFamily="34" charset="-122"/>
            </a:endParaRPr>
          </a:p>
        </p:txBody>
      </p:sp>
      <p:pic>
        <p:nvPicPr>
          <p:cNvPr id="27" name="图片 26"/>
          <p:cNvPicPr>
            <a:picLocks noChangeAspect="1"/>
          </p:cNvPicPr>
          <p:nvPr/>
        </p:nvPicPr>
        <p:blipFill>
          <a:blip r:embed="rId2">
            <a:clrChange>
              <a:clrFrom>
                <a:srgbClr val="FEFFFF"/>
              </a:clrFrom>
              <a:clrTo>
                <a:srgbClr val="FEFFFF">
                  <a:alpha val="0"/>
                </a:srgbClr>
              </a:clrTo>
            </a:clrChange>
            <a:extLst>
              <a:ext uri="{28A0092B-C50C-407E-A947-70E740481C1C}">
                <a14:useLocalDpi xmlns:a14="http://schemas.microsoft.com/office/drawing/2010/main" val="0"/>
              </a:ext>
            </a:extLst>
          </a:blip>
          <a:stretch>
            <a:fillRect/>
          </a:stretch>
        </p:blipFill>
        <p:spPr>
          <a:xfrm>
            <a:off x="7524121" y="1853210"/>
            <a:ext cx="4134479" cy="4134479"/>
          </a:xfrm>
          <a:prstGeom prst="rect">
            <a:avLst/>
          </a:prstGeom>
        </p:spPr>
      </p:pic>
    </p:spTree>
    <p:extLst>
      <p:ext uri="{BB962C8B-B14F-4D97-AF65-F5344CB8AC3E}">
        <p14:creationId xmlns:p14="http://schemas.microsoft.com/office/powerpoint/2010/main" val="3118649911"/>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临床表现</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6</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5392375" y="2318871"/>
            <a:ext cx="5477209" cy="27792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20000"/>
              </a:lnSpc>
              <a:spcBef>
                <a:spcPct val="50000"/>
              </a:spcBef>
            </a:pPr>
            <a:r>
              <a:rPr kumimoji="1" lang="en-US" altLang="zh-CN" dirty="0">
                <a:solidFill>
                  <a:srgbClr val="1F497D"/>
                </a:solidFill>
                <a:latin typeface="微软雅黑" panose="020B0503020204020204" pitchFamily="34" charset="-122"/>
                <a:ea typeface="微软雅黑" panose="020B0503020204020204" pitchFamily="34" charset="-122"/>
              </a:rPr>
              <a:t>1</a:t>
            </a:r>
            <a:r>
              <a:rPr kumimoji="1" lang="zh-CN" altLang="en-US" dirty="0">
                <a:solidFill>
                  <a:srgbClr val="1F497D"/>
                </a:solidFill>
                <a:latin typeface="微软雅黑" panose="020B0503020204020204" pitchFamily="34" charset="-122"/>
                <a:ea typeface="微软雅黑" panose="020B0503020204020204" pitchFamily="34" charset="-122"/>
              </a:rPr>
              <a:t>、基底节区（内囊）</a:t>
            </a:r>
            <a:r>
              <a:rPr kumimoji="1" lang="zh-CN" altLang="en-US" dirty="0" smtClean="0">
                <a:solidFill>
                  <a:srgbClr val="1F497D"/>
                </a:solidFill>
                <a:latin typeface="微软雅黑" panose="020B0503020204020204" pitchFamily="34" charset="-122"/>
                <a:ea typeface="微软雅黑" panose="020B0503020204020204" pitchFamily="34" charset="-122"/>
              </a:rPr>
              <a:t>出血</a:t>
            </a:r>
            <a:r>
              <a:rPr kumimoji="1" lang="en-US" altLang="zh-CN" dirty="0" smtClean="0">
                <a:solidFill>
                  <a:srgbClr val="1F497D"/>
                </a:solidFill>
                <a:latin typeface="微软雅黑" panose="020B0503020204020204" pitchFamily="34" charset="-122"/>
                <a:ea typeface="微软雅黑" panose="020B0503020204020204" pitchFamily="34" charset="-122"/>
              </a:rPr>
              <a:t>-</a:t>
            </a:r>
            <a:r>
              <a:rPr kumimoji="1" lang="zh-CN" altLang="en-US" dirty="0">
                <a:solidFill>
                  <a:srgbClr val="1F497D"/>
                </a:solidFill>
                <a:latin typeface="微软雅黑" panose="020B0503020204020204" pitchFamily="34" charset="-122"/>
                <a:ea typeface="微软雅黑" panose="020B0503020204020204" pitchFamily="34" charset="-122"/>
              </a:rPr>
              <a:t>轻型</a:t>
            </a:r>
          </a:p>
          <a:p>
            <a:pPr marL="285750" indent="-285750" algn="just">
              <a:lnSpc>
                <a:spcPct val="120000"/>
              </a:lnSpc>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壳核出血</a:t>
            </a:r>
            <a:r>
              <a:rPr kumimoji="1" lang="zh-CN" altLang="en-US" dirty="0">
                <a:solidFill>
                  <a:srgbClr val="1F497D"/>
                </a:solidFill>
                <a:latin typeface="微软雅黑" panose="020B0503020204020204" pitchFamily="34" charset="-122"/>
                <a:ea typeface="微软雅黑" panose="020B0503020204020204" pitchFamily="34" charset="-122"/>
              </a:rPr>
              <a:t>量 </a:t>
            </a:r>
            <a:r>
              <a:rPr kumimoji="1" lang="en-US" altLang="zh-CN" dirty="0">
                <a:solidFill>
                  <a:srgbClr val="1F497D"/>
                </a:solidFill>
                <a:latin typeface="微软雅黑" panose="020B0503020204020204" pitchFamily="34" charset="-122"/>
                <a:ea typeface="微软雅黑" panose="020B0503020204020204" pitchFamily="34" charset="-122"/>
              </a:rPr>
              <a:t>&lt; 30ml</a:t>
            </a:r>
            <a:r>
              <a:rPr kumimoji="1" lang="zh-CN" altLang="en-US" dirty="0">
                <a:solidFill>
                  <a:srgbClr val="1F497D"/>
                </a:solidFill>
                <a:latin typeface="微软雅黑" panose="020B0503020204020204" pitchFamily="34" charset="-122"/>
                <a:ea typeface="微软雅黑" panose="020B0503020204020204" pitchFamily="34" charset="-122"/>
              </a:rPr>
              <a:t>或丘脑数毫升出血 </a:t>
            </a:r>
          </a:p>
          <a:p>
            <a:pPr marL="285750" indent="-285750" algn="just">
              <a:lnSpc>
                <a:spcPct val="120000"/>
              </a:lnSpc>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对</a:t>
            </a:r>
            <a:r>
              <a:rPr kumimoji="1" lang="zh-CN" altLang="en-US" dirty="0">
                <a:solidFill>
                  <a:srgbClr val="1F497D"/>
                </a:solidFill>
                <a:latin typeface="微软雅黑" panose="020B0503020204020204" pitchFamily="34" charset="-122"/>
                <a:ea typeface="微软雅黑" panose="020B0503020204020204" pitchFamily="34" charset="-122"/>
              </a:rPr>
              <a:t>侧偏瘫、偏身感觉障碍和同向偏盲</a:t>
            </a:r>
            <a:r>
              <a:rPr kumimoji="1" lang="en-US" altLang="zh-CN" dirty="0">
                <a:solidFill>
                  <a:srgbClr val="1F497D"/>
                </a:solidFill>
                <a:latin typeface="微软雅黑" panose="020B0503020204020204" pitchFamily="34" charset="-122"/>
                <a:ea typeface="微软雅黑" panose="020B0503020204020204" pitchFamily="34" charset="-122"/>
              </a:rPr>
              <a:t>(</a:t>
            </a:r>
            <a:r>
              <a:rPr kumimoji="1" lang="zh-CN" altLang="en-US" dirty="0">
                <a:solidFill>
                  <a:srgbClr val="1F497D"/>
                </a:solidFill>
                <a:latin typeface="微软雅黑" panose="020B0503020204020204" pitchFamily="34" charset="-122"/>
                <a:ea typeface="微软雅黑" panose="020B0503020204020204" pitchFamily="34" charset="-122"/>
              </a:rPr>
              <a:t>三偏症）</a:t>
            </a:r>
          </a:p>
          <a:p>
            <a:pPr marL="285750" indent="-285750" algn="just">
              <a:lnSpc>
                <a:spcPct val="120000"/>
              </a:lnSpc>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双眼</a:t>
            </a:r>
            <a:r>
              <a:rPr kumimoji="1" lang="zh-CN" altLang="en-US" dirty="0">
                <a:solidFill>
                  <a:srgbClr val="1F497D"/>
                </a:solidFill>
                <a:latin typeface="微软雅黑" panose="020B0503020204020204" pitchFamily="34" charset="-122"/>
                <a:ea typeface="微软雅黑" panose="020B0503020204020204" pitchFamily="34" charset="-122"/>
              </a:rPr>
              <a:t>球不能向病灶对侧同向凝视</a:t>
            </a:r>
          </a:p>
          <a:p>
            <a:pPr marL="285750" indent="-285750" algn="just">
              <a:lnSpc>
                <a:spcPct val="120000"/>
              </a:lnSpc>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失语  </a:t>
            </a:r>
            <a:endParaRPr kumimoji="1" lang="zh-CN" altLang="en-US" dirty="0">
              <a:solidFill>
                <a:srgbClr val="1F497D"/>
              </a:solidFill>
              <a:latin typeface="微软雅黑" panose="020B0503020204020204" pitchFamily="34" charset="-122"/>
              <a:ea typeface="微软雅黑" panose="020B0503020204020204" pitchFamily="34" charset="-122"/>
            </a:endParaRPr>
          </a:p>
          <a:p>
            <a:pPr marL="285750" indent="-285750" algn="just">
              <a:lnSpc>
                <a:spcPct val="120000"/>
              </a:lnSpc>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系</a:t>
            </a:r>
            <a:r>
              <a:rPr kumimoji="1" lang="zh-CN" altLang="en-US" dirty="0">
                <a:solidFill>
                  <a:srgbClr val="1F497D"/>
                </a:solidFill>
                <a:latin typeface="微软雅黑" panose="020B0503020204020204" pitchFamily="34" charset="-122"/>
                <a:ea typeface="微软雅黑" panose="020B0503020204020204" pitchFamily="34" charset="-122"/>
              </a:rPr>
              <a:t>豆纹动脉尤其是外侧支破裂所致</a:t>
            </a:r>
          </a:p>
        </p:txBody>
      </p:sp>
      <p:grpSp>
        <p:nvGrpSpPr>
          <p:cNvPr id="13" name="组合 12"/>
          <p:cNvGrpSpPr>
            <a:grpSpLocks/>
          </p:cNvGrpSpPr>
          <p:nvPr/>
        </p:nvGrpSpPr>
        <p:grpSpPr bwMode="auto">
          <a:xfrm>
            <a:off x="833438" y="784225"/>
            <a:ext cx="2803380" cy="616388"/>
            <a:chOff x="3129276" y="1777379"/>
            <a:chExt cx="3310111" cy="617496"/>
          </a:xfrm>
        </p:grpSpPr>
        <p:sp>
          <p:nvSpPr>
            <p:cNvPr id="15" name="矩形 14"/>
            <p:cNvSpPr/>
            <p:nvPr/>
          </p:nvSpPr>
          <p:spPr>
            <a:xfrm>
              <a:off x="3779710" y="1777379"/>
              <a:ext cx="265967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6" name="矩形 15"/>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17" name="TextBox 37"/>
            <p:cNvSpPr txBox="1">
              <a:spLocks noChangeArrowheads="1"/>
            </p:cNvSpPr>
            <p:nvPr/>
          </p:nvSpPr>
          <p:spPr bwMode="auto">
            <a:xfrm>
              <a:off x="3955606" y="1809049"/>
              <a:ext cx="248378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疾病介绍</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pic>
        <p:nvPicPr>
          <p:cNvPr id="4" name="图片 3"/>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45177" y="2305808"/>
            <a:ext cx="3067050" cy="3629025"/>
          </a:xfrm>
          <a:prstGeom prst="rect">
            <a:avLst/>
          </a:prstGeom>
        </p:spPr>
      </p:pic>
    </p:spTree>
    <p:extLst>
      <p:ext uri="{BB962C8B-B14F-4D97-AF65-F5344CB8AC3E}">
        <p14:creationId xmlns:p14="http://schemas.microsoft.com/office/powerpoint/2010/main" val="424409851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27" name="Text Box 2"/>
          <p:cNvSpPr txBox="1">
            <a:spLocks noChangeArrowheads="1"/>
          </p:cNvSpPr>
          <p:nvPr/>
        </p:nvSpPr>
        <p:spPr bwMode="auto">
          <a:xfrm>
            <a:off x="1969908" y="2567065"/>
            <a:ext cx="4770528" cy="27792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20000"/>
              </a:lnSpc>
              <a:spcBef>
                <a:spcPct val="50000"/>
              </a:spcBef>
            </a:pPr>
            <a:r>
              <a:rPr kumimoji="1" lang="en-US" altLang="zh-CN" dirty="0" smtClean="0">
                <a:solidFill>
                  <a:srgbClr val="1F497D"/>
                </a:solidFill>
                <a:latin typeface="微软雅黑" panose="020B0503020204020204" pitchFamily="34" charset="-122"/>
                <a:ea typeface="微软雅黑" panose="020B0503020204020204" pitchFamily="34" charset="-122"/>
              </a:rPr>
              <a:t>1</a:t>
            </a:r>
            <a:r>
              <a:rPr kumimoji="1" lang="zh-CN" altLang="en-US" dirty="0" smtClean="0">
                <a:solidFill>
                  <a:srgbClr val="1F497D"/>
                </a:solidFill>
                <a:latin typeface="微软雅黑" panose="020B0503020204020204" pitchFamily="34" charset="-122"/>
                <a:ea typeface="微软雅黑" panose="020B0503020204020204" pitchFamily="34" charset="-122"/>
              </a:rPr>
              <a:t>、基底</a:t>
            </a:r>
            <a:r>
              <a:rPr kumimoji="1" lang="zh-CN" altLang="en-US" dirty="0">
                <a:solidFill>
                  <a:srgbClr val="1F497D"/>
                </a:solidFill>
                <a:latin typeface="微软雅黑" panose="020B0503020204020204" pitchFamily="34" charset="-122"/>
                <a:ea typeface="微软雅黑" panose="020B0503020204020204" pitchFamily="34" charset="-122"/>
              </a:rPr>
              <a:t>节区（内囊）</a:t>
            </a:r>
            <a:r>
              <a:rPr kumimoji="1" lang="zh-CN" altLang="en-US" dirty="0" smtClean="0">
                <a:solidFill>
                  <a:srgbClr val="1F497D"/>
                </a:solidFill>
                <a:latin typeface="微软雅黑" panose="020B0503020204020204" pitchFamily="34" charset="-122"/>
                <a:ea typeface="微软雅黑" panose="020B0503020204020204" pitchFamily="34" charset="-122"/>
              </a:rPr>
              <a:t>出血</a:t>
            </a:r>
            <a:r>
              <a:rPr kumimoji="1" lang="en-US" altLang="zh-CN" dirty="0" smtClean="0">
                <a:solidFill>
                  <a:srgbClr val="1F497D"/>
                </a:solidFill>
                <a:latin typeface="微软雅黑" panose="020B0503020204020204" pitchFamily="34" charset="-122"/>
                <a:ea typeface="微软雅黑" panose="020B0503020204020204" pitchFamily="34" charset="-122"/>
              </a:rPr>
              <a:t>-</a:t>
            </a:r>
            <a:r>
              <a:rPr kumimoji="1" lang="zh-CN" altLang="en-US" dirty="0">
                <a:solidFill>
                  <a:srgbClr val="1F497D"/>
                </a:solidFill>
                <a:latin typeface="微软雅黑" panose="020B0503020204020204" pitchFamily="34" charset="-122"/>
                <a:ea typeface="微软雅黑" panose="020B0503020204020204" pitchFamily="34" charset="-122"/>
              </a:rPr>
              <a:t>重型</a:t>
            </a:r>
          </a:p>
          <a:p>
            <a:pPr marL="285750" indent="-285750" algn="just">
              <a:lnSpc>
                <a:spcPct val="120000"/>
              </a:lnSpc>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壳核出血</a:t>
            </a:r>
            <a:r>
              <a:rPr kumimoji="1" lang="zh-CN" altLang="en-US" dirty="0">
                <a:solidFill>
                  <a:srgbClr val="1F497D"/>
                </a:solidFill>
                <a:latin typeface="微软雅黑" panose="020B0503020204020204" pitchFamily="34" charset="-122"/>
                <a:ea typeface="微软雅黑" panose="020B0503020204020204" pitchFamily="34" charset="-122"/>
              </a:rPr>
              <a:t>达</a:t>
            </a:r>
            <a:r>
              <a:rPr kumimoji="1" lang="en-US" altLang="zh-CN" dirty="0">
                <a:solidFill>
                  <a:srgbClr val="1F497D"/>
                </a:solidFill>
                <a:latin typeface="微软雅黑" panose="020B0503020204020204" pitchFamily="34" charset="-122"/>
                <a:ea typeface="微软雅黑" panose="020B0503020204020204" pitchFamily="34" charset="-122"/>
              </a:rPr>
              <a:t>30-160ml</a:t>
            </a:r>
            <a:r>
              <a:rPr kumimoji="1" lang="zh-CN" altLang="en-US" dirty="0">
                <a:solidFill>
                  <a:srgbClr val="1F497D"/>
                </a:solidFill>
                <a:latin typeface="微软雅黑" panose="020B0503020204020204" pitchFamily="34" charset="-122"/>
                <a:ea typeface="微软雅黑" panose="020B0503020204020204" pitchFamily="34" charset="-122"/>
              </a:rPr>
              <a:t>或丘脑较大量出血 </a:t>
            </a:r>
          </a:p>
          <a:p>
            <a:pPr marL="285750" indent="-285750" algn="just">
              <a:lnSpc>
                <a:spcPct val="120000"/>
              </a:lnSpc>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对</a:t>
            </a:r>
            <a:r>
              <a:rPr kumimoji="1" lang="zh-CN" altLang="en-US" dirty="0">
                <a:solidFill>
                  <a:srgbClr val="1F497D"/>
                </a:solidFill>
                <a:latin typeface="微软雅黑" panose="020B0503020204020204" pitchFamily="34" charset="-122"/>
                <a:ea typeface="微软雅黑" panose="020B0503020204020204" pitchFamily="34" charset="-122"/>
              </a:rPr>
              <a:t>侧偏瘫、偏身感觉障碍和偏盲 </a:t>
            </a:r>
          </a:p>
          <a:p>
            <a:pPr marL="285750" indent="-285750" algn="just">
              <a:lnSpc>
                <a:spcPct val="120000"/>
              </a:lnSpc>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高热</a:t>
            </a:r>
            <a:r>
              <a:rPr kumimoji="1" lang="zh-CN" altLang="en-US" dirty="0">
                <a:solidFill>
                  <a:srgbClr val="1F497D"/>
                </a:solidFill>
                <a:latin typeface="微软雅黑" panose="020B0503020204020204" pitchFamily="34" charset="-122"/>
                <a:ea typeface="微软雅黑" panose="020B0503020204020204" pitchFamily="34" charset="-122"/>
              </a:rPr>
              <a:t>、昏迷、瞳孔改变</a:t>
            </a:r>
          </a:p>
          <a:p>
            <a:pPr marL="285750" indent="-285750" algn="just">
              <a:lnSpc>
                <a:spcPct val="120000"/>
              </a:lnSpc>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呕吐</a:t>
            </a:r>
            <a:r>
              <a:rPr kumimoji="1" lang="zh-CN" altLang="en-US" dirty="0">
                <a:solidFill>
                  <a:srgbClr val="1F497D"/>
                </a:solidFill>
                <a:latin typeface="微软雅黑" panose="020B0503020204020204" pitchFamily="34" charset="-122"/>
                <a:ea typeface="微软雅黑" panose="020B0503020204020204" pitchFamily="34" charset="-122"/>
              </a:rPr>
              <a:t>咖啡色样物（应激性溃疡）</a:t>
            </a:r>
          </a:p>
          <a:p>
            <a:pPr marL="285750" indent="-285750" algn="just">
              <a:lnSpc>
                <a:spcPct val="120000"/>
              </a:lnSpc>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丘脑</a:t>
            </a:r>
            <a:r>
              <a:rPr kumimoji="1" lang="zh-CN" altLang="en-US" dirty="0">
                <a:solidFill>
                  <a:srgbClr val="1F497D"/>
                </a:solidFill>
                <a:latin typeface="微软雅黑" panose="020B0503020204020204" pitchFamily="34" charset="-122"/>
                <a:ea typeface="微软雅黑" panose="020B0503020204020204" pitchFamily="34" charset="-122"/>
              </a:rPr>
              <a:t>膝状动脉和穿通动脉破裂所致 </a:t>
            </a:r>
          </a:p>
        </p:txBody>
      </p:sp>
      <p:grpSp>
        <p:nvGrpSpPr>
          <p:cNvPr id="13" name="组合 12"/>
          <p:cNvGrpSpPr>
            <a:grpSpLocks/>
          </p:cNvGrpSpPr>
          <p:nvPr/>
        </p:nvGrpSpPr>
        <p:grpSpPr bwMode="auto">
          <a:xfrm>
            <a:off x="833438" y="784225"/>
            <a:ext cx="2803380" cy="616388"/>
            <a:chOff x="3129276" y="1777379"/>
            <a:chExt cx="3310111" cy="617496"/>
          </a:xfrm>
        </p:grpSpPr>
        <p:sp>
          <p:nvSpPr>
            <p:cNvPr id="15" name="矩形 14"/>
            <p:cNvSpPr/>
            <p:nvPr/>
          </p:nvSpPr>
          <p:spPr>
            <a:xfrm>
              <a:off x="3779710" y="1777379"/>
              <a:ext cx="265967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6" name="矩形 15"/>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17" name="TextBox 37"/>
            <p:cNvSpPr txBox="1">
              <a:spLocks noChangeArrowheads="1"/>
            </p:cNvSpPr>
            <p:nvPr/>
          </p:nvSpPr>
          <p:spPr bwMode="auto">
            <a:xfrm>
              <a:off x="3955606" y="1809049"/>
              <a:ext cx="248378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疾病介绍</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108869" y="1622378"/>
            <a:ext cx="2315267" cy="461665"/>
            <a:chOff x="1108869" y="1622378"/>
            <a:chExt cx="2315267" cy="461665"/>
          </a:xfrm>
        </p:grpSpPr>
        <p:sp>
          <p:nvSpPr>
            <p:cNvPr id="18"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临床表现</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19"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6</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pic>
        <p:nvPicPr>
          <p:cNvPr id="14" name="图片 13"/>
          <p:cNvPicPr>
            <a:picLocks noChangeAspect="1"/>
          </p:cNvPicPr>
          <p:nvPr/>
        </p:nvPicPr>
        <p:blipFill rotWithShape="1">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t="159" b="1871"/>
          <a:stretch/>
        </p:blipFill>
        <p:spPr>
          <a:xfrm>
            <a:off x="7947517" y="1852705"/>
            <a:ext cx="3421751" cy="4211392"/>
          </a:xfrm>
          <a:prstGeom prst="rect">
            <a:avLst/>
          </a:prstGeom>
        </p:spPr>
      </p:pic>
    </p:spTree>
    <p:extLst>
      <p:ext uri="{BB962C8B-B14F-4D97-AF65-F5344CB8AC3E}">
        <p14:creationId xmlns:p14="http://schemas.microsoft.com/office/powerpoint/2010/main" val="844213901"/>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27" name="Text Box 2"/>
          <p:cNvSpPr txBox="1">
            <a:spLocks noChangeArrowheads="1"/>
          </p:cNvSpPr>
          <p:nvPr/>
        </p:nvSpPr>
        <p:spPr bwMode="auto">
          <a:xfrm>
            <a:off x="5569692" y="2703875"/>
            <a:ext cx="5781931" cy="23083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20000"/>
              </a:lnSpc>
              <a:spcBef>
                <a:spcPct val="50000"/>
              </a:spcBef>
            </a:pPr>
            <a:r>
              <a:rPr kumimoji="1" lang="en-US" altLang="zh-CN" dirty="0">
                <a:solidFill>
                  <a:srgbClr val="1F497D"/>
                </a:solidFill>
                <a:latin typeface="微软雅黑" panose="020B0503020204020204" pitchFamily="34" charset="-122"/>
                <a:ea typeface="微软雅黑" panose="020B0503020204020204" pitchFamily="34" charset="-122"/>
              </a:rPr>
              <a:t>2</a:t>
            </a:r>
            <a:r>
              <a:rPr kumimoji="1" lang="zh-CN" altLang="en-US" dirty="0">
                <a:solidFill>
                  <a:srgbClr val="1F497D"/>
                </a:solidFill>
                <a:latin typeface="微软雅黑" panose="020B0503020204020204" pitchFamily="34" charset="-122"/>
                <a:ea typeface="微软雅黑" panose="020B0503020204020204" pitchFamily="34" charset="-122"/>
              </a:rPr>
              <a:t>、脑桥出血</a:t>
            </a:r>
          </a:p>
          <a:p>
            <a:pPr marL="285750" indent="-285750" algn="just">
              <a:lnSpc>
                <a:spcPct val="120000"/>
              </a:lnSpc>
              <a:spcBef>
                <a:spcPct val="50000"/>
              </a:spcBef>
              <a:buFont typeface="Arial" panose="020B0604020202020204" pitchFamily="34" charset="0"/>
              <a:buChar char="•"/>
            </a:pPr>
            <a:r>
              <a:rPr kumimoji="1" lang="zh-CN" altLang="en-US" dirty="0">
                <a:solidFill>
                  <a:srgbClr val="1F497D"/>
                </a:solidFill>
                <a:latin typeface="微软雅黑" panose="020B0503020204020204" pitchFamily="34" charset="-122"/>
                <a:ea typeface="微软雅黑" panose="020B0503020204020204" pitchFamily="34" charset="-122"/>
              </a:rPr>
              <a:t>脑干出血最常见部位。</a:t>
            </a:r>
          </a:p>
          <a:p>
            <a:pPr marL="285750" indent="-285750" algn="just">
              <a:lnSpc>
                <a:spcPct val="120000"/>
              </a:lnSpc>
              <a:spcBef>
                <a:spcPct val="50000"/>
              </a:spcBef>
              <a:buFont typeface="Arial" panose="020B0604020202020204" pitchFamily="34" charset="0"/>
              <a:buChar char="•"/>
            </a:pPr>
            <a:r>
              <a:rPr kumimoji="1" lang="zh-CN" altLang="en-US" dirty="0">
                <a:solidFill>
                  <a:srgbClr val="1F497D"/>
                </a:solidFill>
                <a:latin typeface="微软雅黑" panose="020B0503020204020204" pitchFamily="34" charset="-122"/>
                <a:ea typeface="微软雅黑" panose="020B0503020204020204" pitchFamily="34" charset="-122"/>
              </a:rPr>
              <a:t>立即昏迷、双侧瞳孔缩小如针尖样、呕吐咖啡色样胃</a:t>
            </a:r>
          </a:p>
          <a:p>
            <a:pPr marL="285750" indent="-285750" algn="just">
              <a:lnSpc>
                <a:spcPct val="120000"/>
              </a:lnSpc>
              <a:spcBef>
                <a:spcPct val="50000"/>
              </a:spcBef>
              <a:buFont typeface="Arial" panose="020B0604020202020204" pitchFamily="34" charset="0"/>
              <a:buChar char="•"/>
            </a:pPr>
            <a:r>
              <a:rPr kumimoji="1" lang="zh-CN" altLang="en-US" dirty="0">
                <a:solidFill>
                  <a:srgbClr val="1F497D"/>
                </a:solidFill>
                <a:latin typeface="微软雅黑" panose="020B0503020204020204" pitchFamily="34" charset="-122"/>
                <a:ea typeface="微软雅黑" panose="020B0503020204020204" pitchFamily="34" charset="-122"/>
              </a:rPr>
              <a:t>内容物、中枢性高热、中枢性呼吸衰竭、四肢瘫痪。</a:t>
            </a:r>
          </a:p>
          <a:p>
            <a:pPr marL="285750" indent="-285750" algn="just">
              <a:lnSpc>
                <a:spcPct val="120000"/>
              </a:lnSpc>
              <a:spcBef>
                <a:spcPct val="50000"/>
              </a:spcBef>
              <a:buFont typeface="Arial" panose="020B0604020202020204" pitchFamily="34" charset="0"/>
              <a:buChar char="•"/>
            </a:pPr>
            <a:r>
              <a:rPr kumimoji="1" lang="zh-CN" altLang="en-US" dirty="0">
                <a:solidFill>
                  <a:srgbClr val="1F497D"/>
                </a:solidFill>
                <a:latin typeface="微软雅黑" panose="020B0503020204020204" pitchFamily="34" charset="-122"/>
                <a:ea typeface="微软雅黑" panose="020B0503020204020204" pitchFamily="34" charset="-122"/>
              </a:rPr>
              <a:t>多于</a:t>
            </a:r>
            <a:r>
              <a:rPr kumimoji="1" lang="en-US" altLang="zh-CN" dirty="0">
                <a:solidFill>
                  <a:srgbClr val="1F497D"/>
                </a:solidFill>
                <a:latin typeface="微软雅黑" panose="020B0503020204020204" pitchFamily="34" charset="-122"/>
                <a:ea typeface="微软雅黑" panose="020B0503020204020204" pitchFamily="34" charset="-122"/>
              </a:rPr>
              <a:t>48</a:t>
            </a:r>
            <a:r>
              <a:rPr kumimoji="1" lang="zh-CN" altLang="en-US" dirty="0">
                <a:solidFill>
                  <a:srgbClr val="1F497D"/>
                </a:solidFill>
                <a:latin typeface="微软雅黑" panose="020B0503020204020204" pitchFamily="34" charset="-122"/>
                <a:ea typeface="微软雅黑" panose="020B0503020204020204" pitchFamily="34" charset="-122"/>
              </a:rPr>
              <a:t>小时内死亡。 </a:t>
            </a:r>
          </a:p>
        </p:txBody>
      </p:sp>
      <p:grpSp>
        <p:nvGrpSpPr>
          <p:cNvPr id="13" name="组合 12"/>
          <p:cNvGrpSpPr>
            <a:grpSpLocks/>
          </p:cNvGrpSpPr>
          <p:nvPr/>
        </p:nvGrpSpPr>
        <p:grpSpPr bwMode="auto">
          <a:xfrm>
            <a:off x="833438" y="784225"/>
            <a:ext cx="2803380" cy="616388"/>
            <a:chOff x="3129276" y="1777379"/>
            <a:chExt cx="3310111" cy="617496"/>
          </a:xfrm>
        </p:grpSpPr>
        <p:sp>
          <p:nvSpPr>
            <p:cNvPr id="15" name="矩形 14"/>
            <p:cNvSpPr/>
            <p:nvPr/>
          </p:nvSpPr>
          <p:spPr>
            <a:xfrm>
              <a:off x="3779710" y="1777379"/>
              <a:ext cx="265967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6" name="矩形 15"/>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17" name="TextBox 37"/>
            <p:cNvSpPr txBox="1">
              <a:spLocks noChangeArrowheads="1"/>
            </p:cNvSpPr>
            <p:nvPr/>
          </p:nvSpPr>
          <p:spPr bwMode="auto">
            <a:xfrm>
              <a:off x="3955606" y="1809049"/>
              <a:ext cx="248378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疾病介绍</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108869" y="1622378"/>
            <a:ext cx="2315267" cy="461665"/>
            <a:chOff x="1108869" y="1622378"/>
            <a:chExt cx="2315267" cy="461665"/>
          </a:xfrm>
        </p:grpSpPr>
        <p:sp>
          <p:nvSpPr>
            <p:cNvPr id="18"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临床表现</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19"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6</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244600" y="2191265"/>
            <a:ext cx="3685768" cy="3333544"/>
          </a:xfrm>
          <a:prstGeom prst="rect">
            <a:avLst/>
          </a:prstGeom>
        </p:spPr>
      </p:pic>
    </p:spTree>
    <p:extLst>
      <p:ext uri="{BB962C8B-B14F-4D97-AF65-F5344CB8AC3E}">
        <p14:creationId xmlns:p14="http://schemas.microsoft.com/office/powerpoint/2010/main" val="278347047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27" name="Text Box 2"/>
          <p:cNvSpPr txBox="1">
            <a:spLocks noChangeArrowheads="1"/>
          </p:cNvSpPr>
          <p:nvPr/>
        </p:nvSpPr>
        <p:spPr bwMode="auto">
          <a:xfrm>
            <a:off x="1630273" y="2397248"/>
            <a:ext cx="5631756" cy="25022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20000"/>
              </a:lnSpc>
              <a:spcBef>
                <a:spcPct val="50000"/>
              </a:spcBef>
            </a:pPr>
            <a:r>
              <a:rPr kumimoji="1" lang="en-US" altLang="zh-CN" dirty="0">
                <a:solidFill>
                  <a:srgbClr val="1F497D"/>
                </a:solidFill>
                <a:latin typeface="微软雅黑" panose="020B0503020204020204" pitchFamily="34" charset="-122"/>
                <a:ea typeface="微软雅黑" panose="020B0503020204020204" pitchFamily="34" charset="-122"/>
              </a:rPr>
              <a:t>3</a:t>
            </a:r>
            <a:r>
              <a:rPr kumimoji="1" lang="zh-CN" altLang="en-US" dirty="0">
                <a:solidFill>
                  <a:srgbClr val="1F497D"/>
                </a:solidFill>
                <a:latin typeface="微软雅黑" panose="020B0503020204020204" pitchFamily="34" charset="-122"/>
                <a:ea typeface="微软雅黑" panose="020B0503020204020204" pitchFamily="34" charset="-122"/>
              </a:rPr>
              <a:t>、小脑出血</a:t>
            </a:r>
          </a:p>
          <a:p>
            <a:pPr marL="285750" indent="-285750" algn="just">
              <a:lnSpc>
                <a:spcPct val="120000"/>
              </a:lnSpc>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轻</a:t>
            </a:r>
            <a:r>
              <a:rPr kumimoji="1" lang="zh-CN" altLang="en-US" dirty="0">
                <a:solidFill>
                  <a:srgbClr val="1F497D"/>
                </a:solidFill>
                <a:latin typeface="微软雅黑" panose="020B0503020204020204" pitchFamily="34" charset="-122"/>
                <a:ea typeface="微软雅黑" panose="020B0503020204020204" pitchFamily="34" charset="-122"/>
              </a:rPr>
              <a:t>者眩晕、频繁呕吐、枕部剧烈疼痛和</a:t>
            </a:r>
            <a:r>
              <a:rPr kumimoji="1" lang="zh-CN" altLang="en-US" dirty="0" smtClean="0">
                <a:solidFill>
                  <a:srgbClr val="1F497D"/>
                </a:solidFill>
                <a:latin typeface="微软雅黑" panose="020B0503020204020204" pitchFamily="34" charset="-122"/>
                <a:ea typeface="微软雅黑" panose="020B0503020204020204" pitchFamily="34" charset="-122"/>
              </a:rPr>
              <a:t>平衡</a:t>
            </a:r>
            <a:r>
              <a:rPr kumimoji="1" lang="zh-CN" altLang="en-US" dirty="0">
                <a:solidFill>
                  <a:srgbClr val="1F497D"/>
                </a:solidFill>
                <a:latin typeface="微软雅黑" panose="020B0503020204020204" pitchFamily="34" charset="-122"/>
                <a:ea typeface="微软雅黑" panose="020B0503020204020204" pitchFamily="34" charset="-122"/>
              </a:rPr>
              <a:t>障碍但无肢体瘫痪（常见临床特点）</a:t>
            </a:r>
          </a:p>
          <a:p>
            <a:pPr marL="285750" indent="-285750" algn="just">
              <a:lnSpc>
                <a:spcPct val="120000"/>
              </a:lnSpc>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重</a:t>
            </a:r>
            <a:r>
              <a:rPr kumimoji="1" lang="zh-CN" altLang="en-US" dirty="0">
                <a:solidFill>
                  <a:srgbClr val="1F497D"/>
                </a:solidFill>
                <a:latin typeface="微软雅黑" panose="020B0503020204020204" pitchFamily="34" charset="-122"/>
                <a:ea typeface="微软雅黑" panose="020B0503020204020204" pitchFamily="34" charset="-122"/>
              </a:rPr>
              <a:t>者发病时或发病后</a:t>
            </a:r>
            <a:r>
              <a:rPr kumimoji="1" lang="en-US" altLang="zh-CN" dirty="0">
                <a:solidFill>
                  <a:srgbClr val="1F497D"/>
                </a:solidFill>
                <a:latin typeface="微软雅黑" panose="020B0503020204020204" pitchFamily="34" charset="-122"/>
                <a:ea typeface="微软雅黑" panose="020B0503020204020204" pitchFamily="34" charset="-122"/>
              </a:rPr>
              <a:t>12</a:t>
            </a:r>
            <a:r>
              <a:rPr kumimoji="1" lang="zh-CN" altLang="en-US" dirty="0">
                <a:solidFill>
                  <a:srgbClr val="1F497D"/>
                </a:solidFill>
                <a:latin typeface="微软雅黑" panose="020B0503020204020204" pitchFamily="34" charset="-122"/>
                <a:ea typeface="微软雅黑" panose="020B0503020204020204" pitchFamily="34" charset="-122"/>
              </a:rPr>
              <a:t>－</a:t>
            </a:r>
            <a:r>
              <a:rPr kumimoji="1" lang="en-US" altLang="zh-CN" dirty="0">
                <a:solidFill>
                  <a:srgbClr val="1F497D"/>
                </a:solidFill>
                <a:latin typeface="微软雅黑" panose="020B0503020204020204" pitchFamily="34" charset="-122"/>
                <a:ea typeface="微软雅黑" panose="020B0503020204020204" pitchFamily="34" charset="-122"/>
              </a:rPr>
              <a:t>24</a:t>
            </a:r>
            <a:r>
              <a:rPr kumimoji="1" lang="zh-CN" altLang="en-US" dirty="0">
                <a:solidFill>
                  <a:srgbClr val="1F497D"/>
                </a:solidFill>
                <a:latin typeface="微软雅黑" panose="020B0503020204020204" pitchFamily="34" charset="-122"/>
                <a:ea typeface="微软雅黑" panose="020B0503020204020204" pitchFamily="34" charset="-122"/>
              </a:rPr>
              <a:t>小时内出现</a:t>
            </a:r>
            <a:r>
              <a:rPr kumimoji="1" lang="zh-CN" altLang="en-US" dirty="0" smtClean="0">
                <a:solidFill>
                  <a:srgbClr val="1F497D"/>
                </a:solidFill>
                <a:latin typeface="微软雅黑" panose="020B0503020204020204" pitchFamily="34" charset="-122"/>
                <a:ea typeface="微软雅黑" panose="020B0503020204020204" pitchFamily="34" charset="-122"/>
              </a:rPr>
              <a:t>颅内压</a:t>
            </a:r>
            <a:r>
              <a:rPr kumimoji="1" lang="zh-CN" altLang="en-US" dirty="0">
                <a:solidFill>
                  <a:srgbClr val="1F497D"/>
                </a:solidFill>
                <a:latin typeface="微软雅黑" panose="020B0503020204020204" pitchFamily="34" charset="-122"/>
                <a:ea typeface="微软雅黑" panose="020B0503020204020204" pitchFamily="34" charset="-122"/>
              </a:rPr>
              <a:t>迅速增高、昏迷、枕骨大孔疝形成而</a:t>
            </a:r>
          </a:p>
          <a:p>
            <a:pPr marL="285750" indent="-285750" algn="just">
              <a:lnSpc>
                <a:spcPct val="120000"/>
              </a:lnSpc>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死亡</a:t>
            </a:r>
            <a:r>
              <a:rPr kumimoji="1" lang="zh-CN" altLang="en-US" dirty="0">
                <a:solidFill>
                  <a:srgbClr val="1F497D"/>
                </a:solidFill>
                <a:latin typeface="微软雅黑" panose="020B0503020204020204" pitchFamily="34" charset="-122"/>
                <a:ea typeface="微软雅黑" panose="020B0503020204020204" pitchFamily="34" charset="-122"/>
              </a:rPr>
              <a:t>（血肿压迫脑干所导致）</a:t>
            </a:r>
          </a:p>
        </p:txBody>
      </p:sp>
      <p:grpSp>
        <p:nvGrpSpPr>
          <p:cNvPr id="13" name="组合 12"/>
          <p:cNvGrpSpPr>
            <a:grpSpLocks/>
          </p:cNvGrpSpPr>
          <p:nvPr/>
        </p:nvGrpSpPr>
        <p:grpSpPr bwMode="auto">
          <a:xfrm>
            <a:off x="833438" y="784225"/>
            <a:ext cx="2803380" cy="616388"/>
            <a:chOff x="3129276" y="1777379"/>
            <a:chExt cx="3310111" cy="617496"/>
          </a:xfrm>
        </p:grpSpPr>
        <p:sp>
          <p:nvSpPr>
            <p:cNvPr id="15" name="矩形 14"/>
            <p:cNvSpPr/>
            <p:nvPr/>
          </p:nvSpPr>
          <p:spPr>
            <a:xfrm>
              <a:off x="3779710" y="1777379"/>
              <a:ext cx="265967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6" name="矩形 15"/>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17" name="TextBox 37"/>
            <p:cNvSpPr txBox="1">
              <a:spLocks noChangeArrowheads="1"/>
            </p:cNvSpPr>
            <p:nvPr/>
          </p:nvSpPr>
          <p:spPr bwMode="auto">
            <a:xfrm>
              <a:off x="3955606" y="1809049"/>
              <a:ext cx="248378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疾病介绍</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108869" y="1622378"/>
            <a:ext cx="2315267" cy="461665"/>
            <a:chOff x="1108869" y="1622378"/>
            <a:chExt cx="2315267" cy="461665"/>
          </a:xfrm>
        </p:grpSpPr>
        <p:sp>
          <p:nvSpPr>
            <p:cNvPr id="18"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临床表现</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19"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6</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pic>
        <p:nvPicPr>
          <p:cNvPr id="14" name="图片 13"/>
          <p:cNvPicPr>
            <a:picLocks noChangeAspect="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7488646" y="2178202"/>
            <a:ext cx="3685768" cy="3333544"/>
          </a:xfrm>
          <a:prstGeom prst="rect">
            <a:avLst/>
          </a:prstGeom>
        </p:spPr>
      </p:pic>
    </p:spTree>
    <p:extLst>
      <p:ext uri="{BB962C8B-B14F-4D97-AF65-F5344CB8AC3E}">
        <p14:creationId xmlns:p14="http://schemas.microsoft.com/office/powerpoint/2010/main" val="3598567248"/>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27" name="Text Box 2"/>
          <p:cNvSpPr txBox="1">
            <a:spLocks noChangeArrowheads="1"/>
          </p:cNvSpPr>
          <p:nvPr/>
        </p:nvSpPr>
        <p:spPr bwMode="auto">
          <a:xfrm>
            <a:off x="5261747" y="2554002"/>
            <a:ext cx="5631755" cy="25022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20000"/>
              </a:lnSpc>
              <a:spcBef>
                <a:spcPct val="50000"/>
              </a:spcBef>
            </a:pPr>
            <a:r>
              <a:rPr kumimoji="1" lang="en-US" altLang="zh-CN" dirty="0">
                <a:solidFill>
                  <a:srgbClr val="1F497D"/>
                </a:solidFill>
                <a:latin typeface="微软雅黑" panose="020B0503020204020204" pitchFamily="34" charset="-122"/>
                <a:ea typeface="微软雅黑" panose="020B0503020204020204" pitchFamily="34" charset="-122"/>
              </a:rPr>
              <a:t>4</a:t>
            </a:r>
            <a:r>
              <a:rPr kumimoji="1" lang="zh-CN" altLang="en-US" dirty="0">
                <a:solidFill>
                  <a:srgbClr val="1F497D"/>
                </a:solidFill>
                <a:latin typeface="微软雅黑" panose="020B0503020204020204" pitchFamily="34" charset="-122"/>
                <a:ea typeface="微软雅黑" panose="020B0503020204020204" pitchFamily="34" charset="-122"/>
              </a:rPr>
              <a:t>、脑室出血（最为严重）</a:t>
            </a:r>
          </a:p>
          <a:p>
            <a:pPr marL="285750" indent="-285750" algn="just">
              <a:lnSpc>
                <a:spcPct val="120000"/>
              </a:lnSpc>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轻</a:t>
            </a:r>
            <a:r>
              <a:rPr kumimoji="1" lang="zh-CN" altLang="en-US" dirty="0">
                <a:solidFill>
                  <a:srgbClr val="1F497D"/>
                </a:solidFill>
                <a:latin typeface="微软雅黑" panose="020B0503020204020204" pitchFamily="34" charset="-122"/>
                <a:ea typeface="微软雅黑" panose="020B0503020204020204" pitchFamily="34" charset="-122"/>
              </a:rPr>
              <a:t>者头痛、呕吐、脑膜刺激征，多无意识障碍及局</a:t>
            </a:r>
            <a:r>
              <a:rPr kumimoji="1" lang="zh-CN" altLang="en-US" dirty="0" smtClean="0">
                <a:solidFill>
                  <a:srgbClr val="1F497D"/>
                </a:solidFill>
                <a:latin typeface="微软雅黑" panose="020B0503020204020204" pitchFamily="34" charset="-122"/>
                <a:ea typeface="微软雅黑" panose="020B0503020204020204" pitchFamily="34" charset="-122"/>
              </a:rPr>
              <a:t>灶症状</a:t>
            </a:r>
            <a:r>
              <a:rPr kumimoji="1" lang="zh-CN" altLang="en-US" dirty="0">
                <a:solidFill>
                  <a:srgbClr val="1F497D"/>
                </a:solidFill>
                <a:latin typeface="微软雅黑" panose="020B0503020204020204" pitchFamily="34" charset="-122"/>
                <a:ea typeface="微软雅黑" panose="020B0503020204020204" pitchFamily="34" charset="-122"/>
              </a:rPr>
              <a:t>。</a:t>
            </a:r>
          </a:p>
          <a:p>
            <a:pPr marL="285750" indent="-285750" algn="just">
              <a:lnSpc>
                <a:spcPct val="120000"/>
              </a:lnSpc>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重</a:t>
            </a:r>
            <a:r>
              <a:rPr kumimoji="1" lang="zh-CN" altLang="en-US" dirty="0">
                <a:solidFill>
                  <a:srgbClr val="1F497D"/>
                </a:solidFill>
                <a:latin typeface="微软雅黑" panose="020B0503020204020204" pitchFamily="34" charset="-122"/>
                <a:ea typeface="微软雅黑" panose="020B0503020204020204" pitchFamily="34" charset="-122"/>
              </a:rPr>
              <a:t>者立即昏迷、频繁呕吐、瞳孔呈针尖样缩小之后</a:t>
            </a:r>
            <a:r>
              <a:rPr kumimoji="1" lang="zh-CN" altLang="en-US" dirty="0" smtClean="0">
                <a:solidFill>
                  <a:srgbClr val="1F497D"/>
                </a:solidFill>
                <a:latin typeface="微软雅黑" panose="020B0503020204020204" pitchFamily="34" charset="-122"/>
                <a:ea typeface="微软雅黑" panose="020B0503020204020204" pitchFamily="34" charset="-122"/>
              </a:rPr>
              <a:t>散大</a:t>
            </a:r>
            <a:r>
              <a:rPr kumimoji="1" lang="zh-CN" altLang="en-US" dirty="0">
                <a:solidFill>
                  <a:srgbClr val="1F497D"/>
                </a:solidFill>
                <a:latin typeface="微软雅黑" panose="020B0503020204020204" pitchFamily="34" charset="-122"/>
                <a:ea typeface="微软雅黑" panose="020B0503020204020204" pitchFamily="34" charset="-122"/>
              </a:rPr>
              <a:t>、高热、深大呼吸、四肢弛缓性瘫痪而迅速  </a:t>
            </a:r>
          </a:p>
          <a:p>
            <a:pPr marL="285750" indent="-285750" algn="just">
              <a:lnSpc>
                <a:spcPct val="120000"/>
              </a:lnSpc>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死亡</a:t>
            </a:r>
            <a:r>
              <a:rPr kumimoji="1" lang="zh-CN" altLang="en-US" dirty="0">
                <a:solidFill>
                  <a:srgbClr val="1F497D"/>
                </a:solidFill>
                <a:latin typeface="微软雅黑" panose="020B0503020204020204" pitchFamily="34" charset="-122"/>
                <a:ea typeface="微软雅黑" panose="020B0503020204020204" pitchFamily="34" charset="-122"/>
              </a:rPr>
              <a:t>。</a:t>
            </a:r>
          </a:p>
        </p:txBody>
      </p:sp>
      <p:grpSp>
        <p:nvGrpSpPr>
          <p:cNvPr id="13" name="组合 12"/>
          <p:cNvGrpSpPr>
            <a:grpSpLocks/>
          </p:cNvGrpSpPr>
          <p:nvPr/>
        </p:nvGrpSpPr>
        <p:grpSpPr bwMode="auto">
          <a:xfrm>
            <a:off x="833438" y="784225"/>
            <a:ext cx="2803380" cy="616388"/>
            <a:chOff x="3129276" y="1777379"/>
            <a:chExt cx="3310111" cy="617496"/>
          </a:xfrm>
        </p:grpSpPr>
        <p:sp>
          <p:nvSpPr>
            <p:cNvPr id="15" name="矩形 14"/>
            <p:cNvSpPr/>
            <p:nvPr/>
          </p:nvSpPr>
          <p:spPr>
            <a:xfrm>
              <a:off x="3779710" y="1777379"/>
              <a:ext cx="265967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6" name="矩形 15"/>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17" name="TextBox 37"/>
            <p:cNvSpPr txBox="1">
              <a:spLocks noChangeArrowheads="1"/>
            </p:cNvSpPr>
            <p:nvPr/>
          </p:nvSpPr>
          <p:spPr bwMode="auto">
            <a:xfrm>
              <a:off x="3955606" y="1809049"/>
              <a:ext cx="248378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疾病介绍</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108869" y="1622378"/>
            <a:ext cx="2315267" cy="461665"/>
            <a:chOff x="1108869" y="1622378"/>
            <a:chExt cx="2315267" cy="461665"/>
          </a:xfrm>
        </p:grpSpPr>
        <p:sp>
          <p:nvSpPr>
            <p:cNvPr id="18"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临床表现</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19"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6</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244600" y="2409285"/>
            <a:ext cx="3514725" cy="2990850"/>
          </a:xfrm>
          <a:prstGeom prst="rect">
            <a:avLst/>
          </a:prstGeom>
        </p:spPr>
      </p:pic>
    </p:spTree>
    <p:extLst>
      <p:ext uri="{BB962C8B-B14F-4D97-AF65-F5344CB8AC3E}">
        <p14:creationId xmlns:p14="http://schemas.microsoft.com/office/powerpoint/2010/main" val="223163981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27" name="Text Box 2"/>
          <p:cNvSpPr txBox="1">
            <a:spLocks noChangeArrowheads="1"/>
          </p:cNvSpPr>
          <p:nvPr/>
        </p:nvSpPr>
        <p:spPr bwMode="auto">
          <a:xfrm>
            <a:off x="1682525" y="2449499"/>
            <a:ext cx="5335542" cy="25022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20000"/>
              </a:lnSpc>
              <a:spcBef>
                <a:spcPct val="50000"/>
              </a:spcBef>
            </a:pPr>
            <a:r>
              <a:rPr kumimoji="1" lang="en-US" altLang="zh-CN" dirty="0">
                <a:solidFill>
                  <a:srgbClr val="1F497D"/>
                </a:solidFill>
                <a:latin typeface="微软雅黑" panose="020B0503020204020204" pitchFamily="34" charset="-122"/>
                <a:ea typeface="微软雅黑" panose="020B0503020204020204" pitchFamily="34" charset="-122"/>
              </a:rPr>
              <a:t>5</a:t>
            </a:r>
            <a:r>
              <a:rPr kumimoji="1" lang="zh-CN" altLang="en-US" dirty="0">
                <a:solidFill>
                  <a:srgbClr val="1F497D"/>
                </a:solidFill>
                <a:latin typeface="微软雅黑" panose="020B0503020204020204" pitchFamily="34" charset="-122"/>
                <a:ea typeface="微软雅黑" panose="020B0503020204020204" pitchFamily="34" charset="-122"/>
              </a:rPr>
              <a:t>、脑叶出血</a:t>
            </a:r>
          </a:p>
          <a:p>
            <a:pPr marL="285750" indent="-285750" algn="just">
              <a:lnSpc>
                <a:spcPct val="120000"/>
              </a:lnSpc>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顶叶</a:t>
            </a:r>
            <a:r>
              <a:rPr kumimoji="1" lang="zh-CN" altLang="en-US" dirty="0">
                <a:solidFill>
                  <a:srgbClr val="1F497D"/>
                </a:solidFill>
                <a:latin typeface="微软雅黑" panose="020B0503020204020204" pitchFamily="34" charset="-122"/>
                <a:ea typeface="微软雅黑" panose="020B0503020204020204" pitchFamily="34" charset="-122"/>
              </a:rPr>
              <a:t>出血最常见</a:t>
            </a:r>
          </a:p>
          <a:p>
            <a:pPr marL="285750" indent="-285750" algn="just">
              <a:lnSpc>
                <a:spcPct val="120000"/>
              </a:lnSpc>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头痛</a:t>
            </a:r>
            <a:r>
              <a:rPr kumimoji="1" lang="zh-CN" altLang="en-US" dirty="0">
                <a:solidFill>
                  <a:srgbClr val="1F497D"/>
                </a:solidFill>
                <a:latin typeface="微软雅黑" panose="020B0503020204020204" pitchFamily="34" charset="-122"/>
                <a:ea typeface="微软雅黑" panose="020B0503020204020204" pitchFamily="34" charset="-122"/>
              </a:rPr>
              <a:t>、呕吐、脑膜刺激征及血性脑脊液（</a:t>
            </a:r>
            <a:r>
              <a:rPr kumimoji="1" lang="zh-CN" altLang="en-US" dirty="0" smtClean="0">
                <a:solidFill>
                  <a:srgbClr val="1F497D"/>
                </a:solidFill>
                <a:latin typeface="微软雅黑" panose="020B0503020204020204" pitchFamily="34" charset="-122"/>
                <a:ea typeface="微软雅黑" panose="020B0503020204020204" pitchFamily="34" charset="-122"/>
              </a:rPr>
              <a:t>出血</a:t>
            </a:r>
            <a:r>
              <a:rPr kumimoji="1" lang="zh-CN" altLang="en-US" dirty="0">
                <a:solidFill>
                  <a:srgbClr val="1F497D"/>
                </a:solidFill>
                <a:latin typeface="微软雅黑" panose="020B0503020204020204" pitchFamily="34" charset="-122"/>
                <a:ea typeface="微软雅黑" panose="020B0503020204020204" pitchFamily="34" charset="-122"/>
              </a:rPr>
              <a:t>破入珠网膜下腔）。</a:t>
            </a:r>
          </a:p>
          <a:p>
            <a:pPr marL="285750" indent="-285750" algn="just">
              <a:lnSpc>
                <a:spcPct val="120000"/>
              </a:lnSpc>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偏瘫</a:t>
            </a:r>
            <a:r>
              <a:rPr kumimoji="1" lang="zh-CN" altLang="en-US" dirty="0">
                <a:solidFill>
                  <a:srgbClr val="1F497D"/>
                </a:solidFill>
                <a:latin typeface="微软雅黑" panose="020B0503020204020204" pitchFamily="34" charset="-122"/>
                <a:ea typeface="微软雅黑" panose="020B0503020204020204" pitchFamily="34" charset="-122"/>
              </a:rPr>
              <a:t>、偏身感觉障碍、失语、偏盲等局灶</a:t>
            </a:r>
            <a:r>
              <a:rPr kumimoji="1" lang="zh-CN" altLang="en-US" dirty="0" smtClean="0">
                <a:solidFill>
                  <a:srgbClr val="1F497D"/>
                </a:solidFill>
                <a:latin typeface="微软雅黑" panose="020B0503020204020204" pitchFamily="34" charset="-122"/>
                <a:ea typeface="微软雅黑" panose="020B0503020204020204" pitchFamily="34" charset="-122"/>
              </a:rPr>
              <a:t>症</a:t>
            </a:r>
            <a:r>
              <a:rPr kumimoji="1" lang="zh-CN" altLang="en-US" dirty="0">
                <a:solidFill>
                  <a:srgbClr val="1F497D"/>
                </a:solidFill>
                <a:latin typeface="微软雅黑" panose="020B0503020204020204" pitchFamily="34" charset="-122"/>
                <a:ea typeface="微软雅黑" panose="020B0503020204020204" pitchFamily="34" charset="-122"/>
              </a:rPr>
              <a:t>　状和体征（出血脑叶的局灶定位症状）。</a:t>
            </a:r>
          </a:p>
        </p:txBody>
      </p:sp>
      <p:grpSp>
        <p:nvGrpSpPr>
          <p:cNvPr id="13" name="组合 12"/>
          <p:cNvGrpSpPr>
            <a:grpSpLocks/>
          </p:cNvGrpSpPr>
          <p:nvPr/>
        </p:nvGrpSpPr>
        <p:grpSpPr bwMode="auto">
          <a:xfrm>
            <a:off x="833438" y="784225"/>
            <a:ext cx="2803380" cy="616388"/>
            <a:chOff x="3129276" y="1777379"/>
            <a:chExt cx="3310111" cy="617496"/>
          </a:xfrm>
        </p:grpSpPr>
        <p:sp>
          <p:nvSpPr>
            <p:cNvPr id="15" name="矩形 14"/>
            <p:cNvSpPr/>
            <p:nvPr/>
          </p:nvSpPr>
          <p:spPr>
            <a:xfrm>
              <a:off x="3779710" y="1777379"/>
              <a:ext cx="265967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6" name="矩形 15"/>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17" name="TextBox 37"/>
            <p:cNvSpPr txBox="1">
              <a:spLocks noChangeArrowheads="1"/>
            </p:cNvSpPr>
            <p:nvPr/>
          </p:nvSpPr>
          <p:spPr bwMode="auto">
            <a:xfrm>
              <a:off x="3955606" y="1809049"/>
              <a:ext cx="248378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疾病介绍</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108869" y="1622378"/>
            <a:ext cx="2315267" cy="461665"/>
            <a:chOff x="1108869" y="1622378"/>
            <a:chExt cx="2315267" cy="461665"/>
          </a:xfrm>
        </p:grpSpPr>
        <p:sp>
          <p:nvSpPr>
            <p:cNvPr id="18"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临床表现</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19"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6</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pic>
        <p:nvPicPr>
          <p:cNvPr id="14" name="图片 13"/>
          <p:cNvPicPr>
            <a:picLocks noChangeAspect="1"/>
          </p:cNvPicPr>
          <p:nvPr/>
        </p:nvPicPr>
        <p:blipFill>
          <a:blip r:embed="rId2" cstate="print">
            <a:clrChange>
              <a:clrFrom>
                <a:srgbClr val="FFFFFF"/>
              </a:clrFrom>
              <a:clrTo>
                <a:srgbClr val="FFFFFF">
                  <a:alpha val="0"/>
                </a:srgbClr>
              </a:clrTo>
            </a:clrChange>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7802154" y="2305808"/>
            <a:ext cx="3660565" cy="3487520"/>
          </a:xfrm>
          <a:prstGeom prst="rect">
            <a:avLst/>
          </a:prstGeom>
        </p:spPr>
      </p:pic>
    </p:spTree>
    <p:extLst>
      <p:ext uri="{BB962C8B-B14F-4D97-AF65-F5344CB8AC3E}">
        <p14:creationId xmlns:p14="http://schemas.microsoft.com/office/powerpoint/2010/main" val="1324761804"/>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a:solidFill>
                    <a:srgbClr val="1F497D"/>
                  </a:solidFill>
                  <a:latin typeface="微软雅黑" panose="020B0503020204020204" pitchFamily="34" charset="-122"/>
                  <a:ea typeface="微软雅黑" panose="020B0503020204020204" pitchFamily="34" charset="-122"/>
                </a:rPr>
                <a:t>辅助检查</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7</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5339388" y="1988943"/>
            <a:ext cx="5684927" cy="4253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20000"/>
              </a:lnSpc>
              <a:spcBef>
                <a:spcPct val="50000"/>
              </a:spcBef>
            </a:pPr>
            <a:r>
              <a:rPr kumimoji="1" lang="en-US" altLang="zh-CN" sz="1600" b="1" dirty="0">
                <a:solidFill>
                  <a:srgbClr val="1F497D"/>
                </a:solidFill>
                <a:latin typeface="微软雅黑" panose="020B0503020204020204" pitchFamily="34" charset="-122"/>
                <a:ea typeface="微软雅黑" panose="020B0503020204020204" pitchFamily="34" charset="-122"/>
              </a:rPr>
              <a:t>1.</a:t>
            </a:r>
            <a:r>
              <a:rPr kumimoji="1" lang="zh-CN" altLang="en-US" sz="1600" b="1" dirty="0">
                <a:solidFill>
                  <a:srgbClr val="1F497D"/>
                </a:solidFill>
                <a:latin typeface="微软雅黑" panose="020B0503020204020204" pitchFamily="34" charset="-122"/>
                <a:ea typeface="微软雅黑" panose="020B0503020204020204" pitchFamily="34" charset="-122"/>
              </a:rPr>
              <a:t>血液检查</a:t>
            </a:r>
            <a:r>
              <a:rPr kumimoji="1" lang="zh-CN" altLang="en-US" sz="1600" b="1" dirty="0" smtClean="0">
                <a:solidFill>
                  <a:srgbClr val="1F497D"/>
                </a:solidFill>
                <a:latin typeface="微软雅黑" panose="020B0503020204020204" pitchFamily="34" charset="-122"/>
                <a:ea typeface="微软雅黑" panose="020B0503020204020204" pitchFamily="34" charset="-122"/>
              </a:rPr>
              <a:t>：</a:t>
            </a:r>
            <a:r>
              <a:rPr kumimoji="1" lang="zh-CN" altLang="en-US" sz="1600" dirty="0" smtClean="0">
                <a:solidFill>
                  <a:srgbClr val="1F497D"/>
                </a:solidFill>
                <a:latin typeface="微软雅黑" panose="020B0503020204020204" pitchFamily="34" charset="-122"/>
                <a:ea typeface="微软雅黑" panose="020B0503020204020204" pitchFamily="34" charset="-122"/>
              </a:rPr>
              <a:t>重</a:t>
            </a:r>
            <a:r>
              <a:rPr kumimoji="1" lang="zh-CN" altLang="en-US" sz="1600" dirty="0">
                <a:solidFill>
                  <a:srgbClr val="1F497D"/>
                </a:solidFill>
                <a:latin typeface="微软雅黑" panose="020B0503020204020204" pitchFamily="34" charset="-122"/>
                <a:ea typeface="微软雅黑" panose="020B0503020204020204" pitchFamily="34" charset="-122"/>
              </a:rPr>
              <a:t>症脑出血急性期白细胞增高明显。血尿素氮和血糖增高</a:t>
            </a:r>
            <a:r>
              <a:rPr kumimoji="1" lang="zh-CN" altLang="en-US" sz="1600" dirty="0" smtClean="0">
                <a:solidFill>
                  <a:srgbClr val="1F497D"/>
                </a:solidFill>
                <a:latin typeface="微软雅黑" panose="020B0503020204020204" pitchFamily="34" charset="-122"/>
                <a:ea typeface="微软雅黑" panose="020B0503020204020204" pitchFamily="34" charset="-122"/>
              </a:rPr>
              <a:t>，凝血活酶时间和部分凝血活酶时间异常提示有</a:t>
            </a:r>
            <a:r>
              <a:rPr kumimoji="1" lang="zh-CN" altLang="en-US" sz="1600" dirty="0">
                <a:solidFill>
                  <a:srgbClr val="1F497D"/>
                </a:solidFill>
                <a:latin typeface="微软雅黑" panose="020B0503020204020204" pitchFamily="34" charset="-122"/>
                <a:ea typeface="微软雅黑" panose="020B0503020204020204" pitchFamily="34" charset="-122"/>
              </a:rPr>
              <a:t>凝血功能</a:t>
            </a:r>
            <a:r>
              <a:rPr kumimoji="1" lang="zh-CN" altLang="en-US" sz="1600" dirty="0" smtClean="0">
                <a:solidFill>
                  <a:srgbClr val="1F497D"/>
                </a:solidFill>
                <a:latin typeface="微软雅黑" panose="020B0503020204020204" pitchFamily="34" charset="-122"/>
                <a:ea typeface="微软雅黑" panose="020B0503020204020204" pitchFamily="34" charset="-122"/>
              </a:rPr>
              <a:t>障碍。 </a:t>
            </a:r>
            <a:endParaRPr kumimoji="1" lang="en-US" altLang="zh-CN" sz="1600" dirty="0" smtClean="0">
              <a:solidFill>
                <a:srgbClr val="1F497D"/>
              </a:solidFill>
              <a:latin typeface="微软雅黑" panose="020B0503020204020204" pitchFamily="34" charset="-122"/>
              <a:ea typeface="微软雅黑" panose="020B0503020204020204" pitchFamily="34" charset="-122"/>
            </a:endParaRPr>
          </a:p>
          <a:p>
            <a:pPr algn="just">
              <a:lnSpc>
                <a:spcPct val="120000"/>
              </a:lnSpc>
              <a:spcBef>
                <a:spcPct val="50000"/>
              </a:spcBef>
            </a:pPr>
            <a:r>
              <a:rPr kumimoji="1" lang="en-US" altLang="zh-CN" sz="1600" b="1" dirty="0" smtClean="0">
                <a:solidFill>
                  <a:srgbClr val="1F497D"/>
                </a:solidFill>
                <a:latin typeface="微软雅黑" panose="020B0503020204020204" pitchFamily="34" charset="-122"/>
                <a:ea typeface="微软雅黑" panose="020B0503020204020204" pitchFamily="34" charset="-122"/>
              </a:rPr>
              <a:t>2</a:t>
            </a:r>
            <a:r>
              <a:rPr kumimoji="1" lang="en-US" altLang="zh-CN" sz="1600" b="1" dirty="0">
                <a:solidFill>
                  <a:srgbClr val="1F497D"/>
                </a:solidFill>
                <a:latin typeface="微软雅黑" panose="020B0503020204020204" pitchFamily="34" charset="-122"/>
                <a:ea typeface="微软雅黑" panose="020B0503020204020204" pitchFamily="34" charset="-122"/>
              </a:rPr>
              <a:t>.</a:t>
            </a:r>
            <a:r>
              <a:rPr kumimoji="1" lang="zh-CN" altLang="en-US" sz="1600" b="1" dirty="0">
                <a:solidFill>
                  <a:srgbClr val="1F497D"/>
                </a:solidFill>
                <a:latin typeface="微软雅黑" panose="020B0503020204020204" pitchFamily="34" charset="-122"/>
                <a:ea typeface="微软雅黑" panose="020B0503020204020204" pitchFamily="34" charset="-122"/>
              </a:rPr>
              <a:t>影像学检查</a:t>
            </a:r>
            <a:r>
              <a:rPr kumimoji="1" lang="zh-CN" altLang="en-US" sz="1600" b="1" dirty="0" smtClean="0">
                <a:solidFill>
                  <a:srgbClr val="1F497D"/>
                </a:solidFill>
                <a:latin typeface="微软雅黑" panose="020B0503020204020204" pitchFamily="34" charset="-122"/>
                <a:ea typeface="微软雅黑" panose="020B0503020204020204" pitchFamily="34" charset="-122"/>
              </a:rPr>
              <a:t>：</a:t>
            </a:r>
            <a:endParaRPr kumimoji="1" lang="en-US" altLang="zh-CN" sz="1600" b="1" dirty="0" smtClean="0">
              <a:solidFill>
                <a:srgbClr val="1F497D"/>
              </a:solidFill>
              <a:latin typeface="微软雅黑" panose="020B0503020204020204" pitchFamily="34" charset="-122"/>
              <a:ea typeface="微软雅黑" panose="020B0503020204020204" pitchFamily="34" charset="-122"/>
            </a:endParaRPr>
          </a:p>
          <a:p>
            <a:pPr marL="285750" indent="-285750" algn="just">
              <a:lnSpc>
                <a:spcPct val="120000"/>
              </a:lnSpc>
              <a:spcBef>
                <a:spcPct val="50000"/>
              </a:spcBef>
              <a:buFont typeface="Wingdings" panose="05000000000000000000" pitchFamily="2" charset="2"/>
              <a:buChar char="ü"/>
            </a:pPr>
            <a:r>
              <a:rPr kumimoji="1" lang="en-US" altLang="zh-CN" sz="1600" dirty="0" smtClean="0">
                <a:solidFill>
                  <a:srgbClr val="1F497D"/>
                </a:solidFill>
                <a:latin typeface="微软雅黑" panose="020B0503020204020204" pitchFamily="34" charset="-122"/>
                <a:ea typeface="微软雅黑" panose="020B0503020204020204" pitchFamily="34" charset="-122"/>
              </a:rPr>
              <a:t>CT</a:t>
            </a:r>
            <a:r>
              <a:rPr kumimoji="1" lang="zh-CN" altLang="en-US" sz="1600" dirty="0">
                <a:solidFill>
                  <a:srgbClr val="1F497D"/>
                </a:solidFill>
                <a:latin typeface="微软雅黑" panose="020B0503020204020204" pitchFamily="34" charset="-122"/>
                <a:ea typeface="微软雅黑" panose="020B0503020204020204" pitchFamily="34" charset="-122"/>
              </a:rPr>
              <a:t>检查：是临床确诊脑出血的</a:t>
            </a:r>
            <a:r>
              <a:rPr kumimoji="1" lang="zh-CN" altLang="en-US" sz="1600" dirty="0">
                <a:solidFill>
                  <a:srgbClr val="FF0000"/>
                </a:solidFill>
                <a:latin typeface="微软雅黑" panose="020B0503020204020204" pitchFamily="34" charset="-122"/>
                <a:ea typeface="微软雅黑" panose="020B0503020204020204" pitchFamily="34" charset="-122"/>
              </a:rPr>
              <a:t>首选</a:t>
            </a:r>
            <a:r>
              <a:rPr kumimoji="1" lang="zh-CN" altLang="en-US" sz="1600" dirty="0">
                <a:solidFill>
                  <a:srgbClr val="1F497D"/>
                </a:solidFill>
                <a:latin typeface="微软雅黑" panose="020B0503020204020204" pitchFamily="34" charset="-122"/>
                <a:ea typeface="微软雅黑" panose="020B0503020204020204" pitchFamily="34" charset="-122"/>
              </a:rPr>
              <a:t>检查</a:t>
            </a:r>
            <a:r>
              <a:rPr kumimoji="1" lang="zh-CN" altLang="en-US" sz="1600" dirty="0" smtClean="0">
                <a:solidFill>
                  <a:srgbClr val="1F497D"/>
                </a:solidFill>
                <a:latin typeface="微软雅黑" panose="020B0503020204020204" pitchFamily="34" charset="-122"/>
                <a:ea typeface="微软雅黑" panose="020B0503020204020204" pitchFamily="34" charset="-122"/>
              </a:rPr>
              <a:t>。</a:t>
            </a:r>
            <a:endParaRPr kumimoji="1" lang="en-US" altLang="zh-CN" sz="1600" dirty="0" smtClean="0">
              <a:solidFill>
                <a:srgbClr val="1F497D"/>
              </a:solidFill>
              <a:latin typeface="微软雅黑" panose="020B0503020204020204" pitchFamily="34" charset="-122"/>
              <a:ea typeface="微软雅黑" panose="020B0503020204020204" pitchFamily="34" charset="-122"/>
            </a:endParaRPr>
          </a:p>
          <a:p>
            <a:pPr marL="285750" indent="-285750" algn="just">
              <a:lnSpc>
                <a:spcPct val="120000"/>
              </a:lnSpc>
              <a:spcBef>
                <a:spcPct val="50000"/>
              </a:spcBef>
              <a:buFont typeface="Wingdings" panose="05000000000000000000" pitchFamily="2" charset="2"/>
              <a:buChar char="ü"/>
            </a:pPr>
            <a:r>
              <a:rPr kumimoji="1" lang="en-US" altLang="zh-CN" sz="1600" dirty="0" smtClean="0">
                <a:solidFill>
                  <a:srgbClr val="1F497D"/>
                </a:solidFill>
                <a:latin typeface="微软雅黑" panose="020B0503020204020204" pitchFamily="34" charset="-122"/>
                <a:ea typeface="微软雅黑" panose="020B0503020204020204" pitchFamily="34" charset="-122"/>
              </a:rPr>
              <a:t>MRI</a:t>
            </a:r>
            <a:r>
              <a:rPr kumimoji="1" lang="zh-CN" altLang="en-US" sz="1600" dirty="0">
                <a:solidFill>
                  <a:srgbClr val="1F497D"/>
                </a:solidFill>
                <a:latin typeface="微软雅黑" panose="020B0503020204020204" pitchFamily="34" charset="-122"/>
                <a:ea typeface="微软雅黑" panose="020B0503020204020204" pitchFamily="34" charset="-122"/>
              </a:rPr>
              <a:t>检查： 急性期对幕上及小脑出血的价值不如</a:t>
            </a:r>
            <a:r>
              <a:rPr kumimoji="1" lang="en-US" altLang="zh-CN" sz="1600" dirty="0">
                <a:solidFill>
                  <a:srgbClr val="1F497D"/>
                </a:solidFill>
                <a:latin typeface="微软雅黑" panose="020B0503020204020204" pitchFamily="34" charset="-122"/>
                <a:ea typeface="微软雅黑" panose="020B0503020204020204" pitchFamily="34" charset="-122"/>
              </a:rPr>
              <a:t>CT</a:t>
            </a:r>
            <a:r>
              <a:rPr kumimoji="1" lang="zh-CN" altLang="en-US" sz="1600" dirty="0">
                <a:solidFill>
                  <a:srgbClr val="1F497D"/>
                </a:solidFill>
                <a:latin typeface="微软雅黑" panose="020B0503020204020204" pitchFamily="34" charset="-122"/>
                <a:ea typeface="微软雅黑" panose="020B0503020204020204" pitchFamily="34" charset="-122"/>
              </a:rPr>
              <a:t>，对脑干出血优于</a:t>
            </a:r>
            <a:r>
              <a:rPr kumimoji="1" lang="en-US" altLang="zh-CN" sz="1600" dirty="0" smtClean="0">
                <a:solidFill>
                  <a:srgbClr val="1F497D"/>
                </a:solidFill>
                <a:latin typeface="微软雅黑" panose="020B0503020204020204" pitchFamily="34" charset="-122"/>
                <a:ea typeface="微软雅黑" panose="020B0503020204020204" pitchFamily="34" charset="-122"/>
              </a:rPr>
              <a:t>CT</a:t>
            </a:r>
            <a:r>
              <a:rPr kumimoji="1" lang="zh-CN" altLang="en-US" sz="1600" dirty="0" smtClean="0">
                <a:solidFill>
                  <a:srgbClr val="1F497D"/>
                </a:solidFill>
                <a:latin typeface="微软雅黑" panose="020B0503020204020204" pitchFamily="34" charset="-122"/>
                <a:ea typeface="微软雅黑" panose="020B0503020204020204" pitchFamily="34" charset="-122"/>
              </a:rPr>
              <a:t>。</a:t>
            </a:r>
            <a:r>
              <a:rPr kumimoji="1" lang="en-US" altLang="zh-CN" sz="1600" dirty="0" smtClean="0">
                <a:solidFill>
                  <a:srgbClr val="1F497D"/>
                </a:solidFill>
                <a:latin typeface="微软雅黑" panose="020B0503020204020204" pitchFamily="34" charset="-122"/>
                <a:ea typeface="微软雅黑" panose="020B0503020204020204" pitchFamily="34" charset="-122"/>
              </a:rPr>
              <a:t>MRI</a:t>
            </a:r>
            <a:r>
              <a:rPr kumimoji="1" lang="zh-CN" altLang="en-US" sz="1600" dirty="0">
                <a:solidFill>
                  <a:srgbClr val="1F497D"/>
                </a:solidFill>
                <a:latin typeface="微软雅黑" panose="020B0503020204020204" pitchFamily="34" charset="-122"/>
                <a:ea typeface="微软雅黑" panose="020B0503020204020204" pitchFamily="34" charset="-122"/>
              </a:rPr>
              <a:t>较</a:t>
            </a:r>
            <a:r>
              <a:rPr kumimoji="1" lang="en-US" altLang="zh-CN" sz="1600" dirty="0">
                <a:solidFill>
                  <a:srgbClr val="1F497D"/>
                </a:solidFill>
                <a:latin typeface="微软雅黑" panose="020B0503020204020204" pitchFamily="34" charset="-122"/>
                <a:ea typeface="微软雅黑" panose="020B0503020204020204" pitchFamily="34" charset="-122"/>
              </a:rPr>
              <a:t>CT </a:t>
            </a:r>
            <a:r>
              <a:rPr kumimoji="1" lang="zh-CN" altLang="en-US" sz="1600" dirty="0">
                <a:solidFill>
                  <a:srgbClr val="1F497D"/>
                </a:solidFill>
                <a:latin typeface="微软雅黑" panose="020B0503020204020204" pitchFamily="34" charset="-122"/>
                <a:ea typeface="微软雅黑" panose="020B0503020204020204" pitchFamily="34" charset="-122"/>
              </a:rPr>
              <a:t>更易发现血管畸形，血管瘤及肿瘤等出血原因。  </a:t>
            </a:r>
            <a:endParaRPr kumimoji="1" lang="en-US" altLang="zh-CN" sz="1600" dirty="0" smtClean="0">
              <a:solidFill>
                <a:srgbClr val="1F497D"/>
              </a:solidFill>
              <a:latin typeface="微软雅黑" panose="020B0503020204020204" pitchFamily="34" charset="-122"/>
              <a:ea typeface="微软雅黑" panose="020B0503020204020204" pitchFamily="34" charset="-122"/>
            </a:endParaRPr>
          </a:p>
          <a:p>
            <a:pPr marL="285750" indent="-285750" algn="just">
              <a:lnSpc>
                <a:spcPct val="120000"/>
              </a:lnSpc>
              <a:spcBef>
                <a:spcPct val="50000"/>
              </a:spcBef>
              <a:buFont typeface="Wingdings" panose="05000000000000000000" pitchFamily="2" charset="2"/>
              <a:buChar char="ü"/>
            </a:pPr>
            <a:r>
              <a:rPr kumimoji="1" lang="zh-CN" altLang="en-US" sz="1600" dirty="0" smtClean="0">
                <a:solidFill>
                  <a:srgbClr val="1F497D"/>
                </a:solidFill>
                <a:latin typeface="微软雅黑" panose="020B0503020204020204" pitchFamily="34" charset="-122"/>
                <a:ea typeface="微软雅黑" panose="020B0503020204020204" pitchFamily="34" charset="-122"/>
              </a:rPr>
              <a:t>数字</a:t>
            </a:r>
            <a:r>
              <a:rPr kumimoji="1" lang="zh-CN" altLang="en-US" sz="1600" dirty="0">
                <a:solidFill>
                  <a:srgbClr val="1F497D"/>
                </a:solidFill>
                <a:latin typeface="微软雅黑" panose="020B0503020204020204" pitchFamily="34" charset="-122"/>
                <a:ea typeface="微软雅黑" panose="020B0503020204020204" pitchFamily="34" charset="-122"/>
              </a:rPr>
              <a:t>减影脑血管造影（</a:t>
            </a:r>
            <a:r>
              <a:rPr kumimoji="1" lang="en-US" altLang="zh-CN" sz="1600" dirty="0">
                <a:solidFill>
                  <a:srgbClr val="1F497D"/>
                </a:solidFill>
                <a:latin typeface="微软雅黑" panose="020B0503020204020204" pitchFamily="34" charset="-122"/>
                <a:ea typeface="微软雅黑" panose="020B0503020204020204" pitchFamily="34" charset="-122"/>
              </a:rPr>
              <a:t>DSA</a:t>
            </a:r>
            <a:r>
              <a:rPr kumimoji="1" lang="zh-CN" altLang="en-US" sz="1600" dirty="0">
                <a:solidFill>
                  <a:srgbClr val="1F497D"/>
                </a:solidFill>
                <a:latin typeface="微软雅黑" panose="020B0503020204020204" pitchFamily="34" charset="-122"/>
                <a:ea typeface="微软雅黑" panose="020B0503020204020204" pitchFamily="34" charset="-122"/>
              </a:rPr>
              <a:t>）：怀疑脑血管畸形，</a:t>
            </a:r>
            <a:r>
              <a:rPr kumimoji="1" lang="en-US" altLang="zh-CN" sz="1600" dirty="0" err="1">
                <a:solidFill>
                  <a:srgbClr val="1F497D"/>
                </a:solidFill>
                <a:latin typeface="微软雅黑" panose="020B0503020204020204" pitchFamily="34" charset="-122"/>
                <a:ea typeface="微软雅黑" panose="020B0503020204020204" pitchFamily="34" charset="-122"/>
              </a:rPr>
              <a:t>Moyamaya</a:t>
            </a:r>
            <a:r>
              <a:rPr kumimoji="1" lang="zh-CN" altLang="en-US" sz="1600" dirty="0">
                <a:solidFill>
                  <a:srgbClr val="1F497D"/>
                </a:solidFill>
                <a:latin typeface="微软雅黑" panose="020B0503020204020204" pitchFamily="34" charset="-122"/>
                <a:ea typeface="微软雅黑" panose="020B0503020204020204" pitchFamily="34" charset="-122"/>
              </a:rPr>
              <a:t>病、血管炎等可行</a:t>
            </a:r>
            <a:r>
              <a:rPr kumimoji="1" lang="en-US" altLang="zh-CN" sz="1600" dirty="0">
                <a:solidFill>
                  <a:srgbClr val="1F497D"/>
                </a:solidFill>
                <a:latin typeface="微软雅黑" panose="020B0503020204020204" pitchFamily="34" charset="-122"/>
                <a:ea typeface="微软雅黑" panose="020B0503020204020204" pitchFamily="34" charset="-122"/>
              </a:rPr>
              <a:t>DSA</a:t>
            </a:r>
            <a:r>
              <a:rPr kumimoji="1" lang="zh-CN" altLang="en-US" sz="1600" dirty="0" smtClean="0">
                <a:solidFill>
                  <a:srgbClr val="1F497D"/>
                </a:solidFill>
                <a:latin typeface="微软雅黑" panose="020B0503020204020204" pitchFamily="34" charset="-122"/>
                <a:ea typeface="微软雅黑" panose="020B0503020204020204" pitchFamily="34" charset="-122"/>
              </a:rPr>
              <a:t>检查。</a:t>
            </a:r>
            <a:endParaRPr kumimoji="1" lang="en-US" altLang="zh-CN" sz="1600" dirty="0" smtClean="0">
              <a:solidFill>
                <a:srgbClr val="1F497D"/>
              </a:solidFill>
              <a:latin typeface="微软雅黑" panose="020B0503020204020204" pitchFamily="34" charset="-122"/>
              <a:ea typeface="微软雅黑" panose="020B0503020204020204" pitchFamily="34" charset="-122"/>
            </a:endParaRPr>
          </a:p>
          <a:p>
            <a:pPr algn="just">
              <a:lnSpc>
                <a:spcPct val="120000"/>
              </a:lnSpc>
              <a:spcBef>
                <a:spcPct val="50000"/>
              </a:spcBef>
            </a:pPr>
            <a:r>
              <a:rPr kumimoji="1" lang="en-US" altLang="zh-CN" sz="1600" b="1" dirty="0">
                <a:solidFill>
                  <a:srgbClr val="1F497D"/>
                </a:solidFill>
                <a:latin typeface="微软雅黑" panose="020B0503020204020204" pitchFamily="34" charset="-122"/>
                <a:ea typeface="微软雅黑" panose="020B0503020204020204" pitchFamily="34" charset="-122"/>
              </a:rPr>
              <a:t>3.</a:t>
            </a:r>
            <a:r>
              <a:rPr kumimoji="1" lang="zh-CN" altLang="en-US" sz="1600" b="1" dirty="0">
                <a:solidFill>
                  <a:srgbClr val="1F497D"/>
                </a:solidFill>
                <a:latin typeface="微软雅黑" panose="020B0503020204020204" pitchFamily="34" charset="-122"/>
                <a:ea typeface="微软雅黑" panose="020B0503020204020204" pitchFamily="34" charset="-122"/>
              </a:rPr>
              <a:t>腰椎穿刺检查：</a:t>
            </a:r>
            <a:r>
              <a:rPr kumimoji="1" lang="zh-CN" altLang="en-US" sz="1600" dirty="0">
                <a:solidFill>
                  <a:srgbClr val="1F497D"/>
                </a:solidFill>
                <a:latin typeface="微软雅黑" panose="020B0503020204020204" pitchFamily="34" charset="-122"/>
                <a:ea typeface="微软雅黑" panose="020B0503020204020204" pitchFamily="34" charset="-122"/>
              </a:rPr>
              <a:t>脑出血不宜行腰椎穿刺，以免诱发脑疝。如需排除颅内感染和蛛网膜下腔出血，可谨慎进行。</a:t>
            </a:r>
          </a:p>
        </p:txBody>
      </p:sp>
      <p:grpSp>
        <p:nvGrpSpPr>
          <p:cNvPr id="6" name="组合 5"/>
          <p:cNvGrpSpPr/>
          <p:nvPr/>
        </p:nvGrpSpPr>
        <p:grpSpPr>
          <a:xfrm>
            <a:off x="1533269" y="2536803"/>
            <a:ext cx="3485524" cy="3157751"/>
            <a:chOff x="1108869" y="2409285"/>
            <a:chExt cx="3485524" cy="3157751"/>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8869" y="2409285"/>
              <a:ext cx="3485524" cy="2788419"/>
            </a:xfrm>
            <a:prstGeom prst="rect">
              <a:avLst/>
            </a:prstGeom>
            <a:ln>
              <a:noFill/>
            </a:ln>
            <a:effectLst>
              <a:softEdge rad="112500"/>
            </a:effectLst>
          </p:spPr>
        </p:pic>
        <p:sp>
          <p:nvSpPr>
            <p:cNvPr id="5" name="矩形 4"/>
            <p:cNvSpPr/>
            <p:nvPr/>
          </p:nvSpPr>
          <p:spPr>
            <a:xfrm>
              <a:off x="2678035" y="5197704"/>
              <a:ext cx="655949" cy="369332"/>
            </a:xfrm>
            <a:prstGeom prst="rect">
              <a:avLst/>
            </a:prstGeom>
          </p:spPr>
          <p:txBody>
            <a:bodyPr wrap="none">
              <a:spAutoFit/>
            </a:bodyPr>
            <a:lstStyle/>
            <a:p>
              <a:r>
                <a:rPr kumimoji="1" lang="en-US" altLang="zh-CN" dirty="0">
                  <a:solidFill>
                    <a:srgbClr val="1F497D"/>
                  </a:solidFill>
                  <a:latin typeface="微软雅黑" panose="020B0503020204020204" pitchFamily="34" charset="-122"/>
                  <a:ea typeface="微软雅黑" panose="020B0503020204020204" pitchFamily="34" charset="-122"/>
                </a:rPr>
                <a:t>DSA</a:t>
              </a:r>
              <a:endParaRPr lang="zh-CN" altLang="en-US" dirty="0"/>
            </a:p>
          </p:txBody>
        </p:sp>
      </p:grpSp>
      <p:grpSp>
        <p:nvGrpSpPr>
          <p:cNvPr id="15" name="组合 14"/>
          <p:cNvGrpSpPr>
            <a:grpSpLocks/>
          </p:cNvGrpSpPr>
          <p:nvPr/>
        </p:nvGrpSpPr>
        <p:grpSpPr bwMode="auto">
          <a:xfrm>
            <a:off x="833438" y="784225"/>
            <a:ext cx="2803380" cy="616388"/>
            <a:chOff x="3129276" y="1777379"/>
            <a:chExt cx="3310111" cy="617496"/>
          </a:xfrm>
        </p:grpSpPr>
        <p:sp>
          <p:nvSpPr>
            <p:cNvPr id="16" name="矩形 15"/>
            <p:cNvSpPr/>
            <p:nvPr/>
          </p:nvSpPr>
          <p:spPr>
            <a:xfrm>
              <a:off x="3779710" y="1777379"/>
              <a:ext cx="265967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7" name="矩形 16"/>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18" name="TextBox 37"/>
            <p:cNvSpPr txBox="1">
              <a:spLocks noChangeArrowheads="1"/>
            </p:cNvSpPr>
            <p:nvPr/>
          </p:nvSpPr>
          <p:spPr bwMode="auto">
            <a:xfrm>
              <a:off x="3955606" y="1809049"/>
              <a:ext cx="248378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疾病介绍</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1237048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a:solidFill>
                    <a:srgbClr val="1F497D"/>
                  </a:solidFill>
                  <a:latin typeface="微软雅黑" panose="020B0503020204020204" pitchFamily="34" charset="-122"/>
                  <a:ea typeface="微软雅黑" panose="020B0503020204020204" pitchFamily="34" charset="-122"/>
                </a:rPr>
                <a:t>诊断要点</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8</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1971150" y="2740865"/>
            <a:ext cx="4494044" cy="2169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50000"/>
              </a:lnSpc>
              <a:spcBef>
                <a:spcPct val="50000"/>
              </a:spcBef>
            </a:pPr>
            <a:r>
              <a:rPr kumimoji="1" lang="en-US" altLang="zh-CN" dirty="0" smtClean="0">
                <a:solidFill>
                  <a:srgbClr val="1F497D"/>
                </a:solidFill>
                <a:latin typeface="微软雅黑" panose="020B0503020204020204" pitchFamily="34" charset="-122"/>
                <a:ea typeface="微软雅黑" panose="020B0503020204020204" pitchFamily="34" charset="-122"/>
              </a:rPr>
              <a:t>       50</a:t>
            </a:r>
            <a:r>
              <a:rPr kumimoji="1" lang="zh-CN" altLang="en-US" dirty="0">
                <a:solidFill>
                  <a:srgbClr val="1F497D"/>
                </a:solidFill>
                <a:latin typeface="微软雅黑" panose="020B0503020204020204" pitchFamily="34" charset="-122"/>
                <a:ea typeface="微软雅黑" panose="020B0503020204020204" pitchFamily="34" charset="-122"/>
              </a:rPr>
              <a:t>岁以上有高血压病史者，在情绪激动或体力活动时突然发病，迅速出现不同程度的意识障碍及颅内压增高症状，伴偏瘫，失语等体征，应考虑本病。</a:t>
            </a:r>
            <a:r>
              <a:rPr kumimoji="1" lang="en-US" altLang="zh-CN" dirty="0">
                <a:solidFill>
                  <a:srgbClr val="1F497D"/>
                </a:solidFill>
                <a:latin typeface="微软雅黑" panose="020B0503020204020204" pitchFamily="34" charset="-122"/>
                <a:ea typeface="微软雅黑" panose="020B0503020204020204" pitchFamily="34" charset="-122"/>
              </a:rPr>
              <a:t>CT</a:t>
            </a:r>
            <a:r>
              <a:rPr kumimoji="1" lang="zh-CN" altLang="en-US" dirty="0">
                <a:solidFill>
                  <a:srgbClr val="1F497D"/>
                </a:solidFill>
                <a:latin typeface="微软雅黑" panose="020B0503020204020204" pitchFamily="34" charset="-122"/>
                <a:ea typeface="微软雅黑" panose="020B0503020204020204" pitchFamily="34" charset="-122"/>
              </a:rPr>
              <a:t>等检查科明确</a:t>
            </a:r>
            <a:r>
              <a:rPr kumimoji="1" lang="zh-CN" altLang="en-US" dirty="0" smtClean="0">
                <a:solidFill>
                  <a:srgbClr val="1F497D"/>
                </a:solidFill>
                <a:latin typeface="微软雅黑" panose="020B0503020204020204" pitchFamily="34" charset="-122"/>
                <a:ea typeface="微软雅黑" panose="020B0503020204020204" pitchFamily="34" charset="-122"/>
              </a:rPr>
              <a:t>诊断。</a:t>
            </a:r>
            <a:endParaRPr kumimoji="1" lang="zh-CN" altLang="en-US" dirty="0">
              <a:solidFill>
                <a:srgbClr val="1F497D"/>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302321" y="2627298"/>
            <a:ext cx="3837903" cy="3164138"/>
          </a:xfrm>
          <a:prstGeom prst="rect">
            <a:avLst/>
          </a:prstGeom>
        </p:spPr>
      </p:pic>
      <p:grpSp>
        <p:nvGrpSpPr>
          <p:cNvPr id="13" name="组合 12"/>
          <p:cNvGrpSpPr>
            <a:grpSpLocks/>
          </p:cNvGrpSpPr>
          <p:nvPr/>
        </p:nvGrpSpPr>
        <p:grpSpPr bwMode="auto">
          <a:xfrm>
            <a:off x="833438" y="784225"/>
            <a:ext cx="2803380" cy="616388"/>
            <a:chOff x="3129276" y="1777379"/>
            <a:chExt cx="3310111" cy="617496"/>
          </a:xfrm>
        </p:grpSpPr>
        <p:sp>
          <p:nvSpPr>
            <p:cNvPr id="15" name="矩形 14"/>
            <p:cNvSpPr/>
            <p:nvPr/>
          </p:nvSpPr>
          <p:spPr>
            <a:xfrm>
              <a:off x="3779710" y="1777379"/>
              <a:ext cx="265967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6" name="矩形 15"/>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17" name="TextBox 37"/>
            <p:cNvSpPr txBox="1">
              <a:spLocks noChangeArrowheads="1"/>
            </p:cNvSpPr>
            <p:nvPr/>
          </p:nvSpPr>
          <p:spPr bwMode="auto">
            <a:xfrm>
              <a:off x="3955606" y="1809049"/>
              <a:ext cx="248378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疾病介绍</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33596918"/>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a:grpSpLocks/>
          </p:cNvGrpSpPr>
          <p:nvPr/>
        </p:nvGrpSpPr>
        <p:grpSpPr bwMode="auto">
          <a:xfrm>
            <a:off x="833438" y="784225"/>
            <a:ext cx="3122612" cy="615950"/>
            <a:chOff x="3129276" y="1777379"/>
            <a:chExt cx="3687046" cy="617057"/>
          </a:xfrm>
        </p:grpSpPr>
        <p:sp>
          <p:nvSpPr>
            <p:cNvPr id="30" name="矩形 29"/>
            <p:cNvSpPr/>
            <p:nvPr/>
          </p:nvSpPr>
          <p:spPr>
            <a:xfrm>
              <a:off x="3779710" y="1777379"/>
              <a:ext cx="3036612" cy="609106"/>
            </a:xfrm>
            <a:prstGeom prst="rect">
              <a:avLst/>
            </a:prstGeom>
            <a:noFill/>
            <a:ln w="12700" cap="flat" cmpd="sng" algn="ctr">
              <a:solidFill>
                <a:schemeClr val="accent1"/>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31" name="矩形 30"/>
            <p:cNvSpPr/>
            <p:nvPr/>
          </p:nvSpPr>
          <p:spPr>
            <a:xfrm>
              <a:off x="3129276" y="1777379"/>
              <a:ext cx="650434" cy="609106"/>
            </a:xfrm>
            <a:prstGeom prst="rect">
              <a:avLst/>
            </a:prstGeom>
            <a:solidFill>
              <a:srgbClr val="1F497D"/>
            </a:solidFill>
            <a:ln w="12700" cap="flat" cmpd="sng" algn="ctr">
              <a:solidFill>
                <a:srgbClr val="1F497D"/>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一</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15371" name="TextBox 37"/>
            <p:cNvSpPr txBox="1">
              <a:spLocks noChangeArrowheads="1"/>
            </p:cNvSpPr>
            <p:nvPr/>
          </p:nvSpPr>
          <p:spPr bwMode="auto">
            <a:xfrm>
              <a:off x="3955606" y="1809048"/>
              <a:ext cx="2495334" cy="58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tx2"/>
                  </a:solidFill>
                  <a:latin typeface="微软雅黑" panose="020B0503020204020204" pitchFamily="34" charset="-122"/>
                  <a:ea typeface="微软雅黑" panose="020B0503020204020204" pitchFamily="34" charset="-122"/>
                </a:rPr>
                <a:t>病例简介</a:t>
              </a:r>
            </a:p>
          </p:txBody>
        </p:sp>
      </p:grpSp>
      <p:sp>
        <p:nvSpPr>
          <p:cNvPr id="6" name="Rectangle 5"/>
          <p:cNvSpPr>
            <a:spLocks noChangeArrowheads="1"/>
          </p:cNvSpPr>
          <p:nvPr/>
        </p:nvSpPr>
        <p:spPr bwMode="auto">
          <a:xfrm>
            <a:off x="1435993" y="1956175"/>
            <a:ext cx="7942957" cy="3139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2400" b="1" dirty="0">
                <a:solidFill>
                  <a:schemeClr val="tx2"/>
                </a:solidFill>
                <a:latin typeface="微软雅黑" panose="020B0503020204020204" pitchFamily="34" charset="-122"/>
                <a:ea typeface="微软雅黑" panose="020B0503020204020204" pitchFamily="34" charset="-122"/>
              </a:rPr>
              <a:t>基本情况：</a:t>
            </a:r>
            <a:endParaRPr lang="en-US" altLang="zh-CN" sz="2400" b="1" dirty="0">
              <a:solidFill>
                <a:schemeClr val="tx2"/>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2000" b="1" dirty="0">
                <a:solidFill>
                  <a:schemeClr val="tx2"/>
                </a:solidFill>
                <a:latin typeface="微软雅黑" panose="020B0503020204020204" pitchFamily="34" charset="-122"/>
                <a:ea typeface="微软雅黑" panose="020B0503020204020204" pitchFamily="34" charset="-122"/>
              </a:rPr>
              <a:t>姓名</a:t>
            </a:r>
            <a:r>
              <a:rPr lang="zh-CN" altLang="en-US" sz="2000" b="1" dirty="0" smtClean="0">
                <a:solidFill>
                  <a:schemeClr val="tx2"/>
                </a:solidFill>
                <a:latin typeface="微软雅黑" panose="020B0503020204020204" pitchFamily="34" charset="-122"/>
                <a:ea typeface="微软雅黑" panose="020B0503020204020204" pitchFamily="34" charset="-122"/>
              </a:rPr>
              <a:t>：</a:t>
            </a:r>
            <a:r>
              <a:rPr lang="zh-CN" altLang="en-US" sz="2000" dirty="0" smtClean="0">
                <a:solidFill>
                  <a:schemeClr val="tx2"/>
                </a:solidFill>
                <a:latin typeface="微软雅黑" panose="020B0503020204020204" pitchFamily="34" charset="-122"/>
                <a:ea typeface="微软雅黑" panose="020B0503020204020204" pitchFamily="34" charset="-122"/>
              </a:rPr>
              <a:t>谷德锁 </a:t>
            </a:r>
            <a:r>
              <a:rPr lang="zh-CN" altLang="en-US" sz="2000" b="1" dirty="0" smtClean="0">
                <a:solidFill>
                  <a:schemeClr val="tx2"/>
                </a:solidFill>
                <a:latin typeface="微软雅黑" panose="020B0503020204020204" pitchFamily="34" charset="-122"/>
                <a:ea typeface="微软雅黑" panose="020B0503020204020204" pitchFamily="34" charset="-122"/>
              </a:rPr>
              <a:t>                       科</a:t>
            </a:r>
            <a:r>
              <a:rPr lang="zh-CN" altLang="en-US" sz="2000" b="1" dirty="0">
                <a:solidFill>
                  <a:schemeClr val="tx2"/>
                </a:solidFill>
                <a:latin typeface="微软雅黑" panose="020B0503020204020204" pitchFamily="34" charset="-122"/>
                <a:ea typeface="微软雅黑" panose="020B0503020204020204" pitchFamily="34" charset="-122"/>
              </a:rPr>
              <a:t>别</a:t>
            </a:r>
            <a:r>
              <a:rPr lang="zh-CN" altLang="en-US" sz="2000" b="1" dirty="0" smtClean="0">
                <a:solidFill>
                  <a:schemeClr val="tx2"/>
                </a:solidFill>
                <a:latin typeface="微软雅黑" panose="020B0503020204020204" pitchFamily="34" charset="-122"/>
                <a:ea typeface="微软雅黑" panose="020B0503020204020204" pitchFamily="34" charset="-122"/>
              </a:rPr>
              <a:t>：</a:t>
            </a:r>
            <a:r>
              <a:rPr lang="en-US" altLang="zh-CN" sz="2000" dirty="0" smtClean="0">
                <a:solidFill>
                  <a:schemeClr val="tx2"/>
                </a:solidFill>
                <a:latin typeface="微软雅黑" panose="020B0503020204020204" pitchFamily="34" charset="-122"/>
                <a:ea typeface="微软雅黑" panose="020B0503020204020204" pitchFamily="34" charset="-122"/>
              </a:rPr>
              <a:t>ICU</a:t>
            </a:r>
            <a:r>
              <a:rPr lang="zh-CN" altLang="en-US" sz="2000" dirty="0" smtClean="0">
                <a:solidFill>
                  <a:schemeClr val="tx2"/>
                </a:solidFill>
                <a:latin typeface="微软雅黑" panose="020B0503020204020204" pitchFamily="34" charset="-122"/>
                <a:ea typeface="微软雅黑" panose="020B0503020204020204" pitchFamily="34" charset="-122"/>
              </a:rPr>
              <a:t>           </a:t>
            </a:r>
            <a:r>
              <a:rPr lang="zh-CN" altLang="en-US" sz="2000" b="1" dirty="0" smtClean="0">
                <a:solidFill>
                  <a:schemeClr val="tx2"/>
                </a:solidFill>
                <a:latin typeface="微软雅黑" panose="020B0503020204020204" pitchFamily="34" charset="-122"/>
                <a:ea typeface="微软雅黑" panose="020B0503020204020204" pitchFamily="34" charset="-122"/>
              </a:rPr>
              <a:t>床</a:t>
            </a:r>
            <a:r>
              <a:rPr lang="zh-CN" altLang="en-US" sz="2000" b="1" dirty="0">
                <a:solidFill>
                  <a:schemeClr val="tx2"/>
                </a:solidFill>
                <a:latin typeface="微软雅黑" panose="020B0503020204020204" pitchFamily="34" charset="-122"/>
                <a:ea typeface="微软雅黑" panose="020B0503020204020204" pitchFamily="34" charset="-122"/>
              </a:rPr>
              <a:t>号</a:t>
            </a:r>
            <a:r>
              <a:rPr lang="zh-CN" altLang="en-US" sz="2000" b="1" dirty="0" smtClean="0">
                <a:solidFill>
                  <a:schemeClr val="tx2"/>
                </a:solidFill>
                <a:latin typeface="微软雅黑" panose="020B0503020204020204" pitchFamily="34" charset="-122"/>
                <a:ea typeface="微软雅黑" panose="020B0503020204020204" pitchFamily="34" charset="-122"/>
              </a:rPr>
              <a:t>：</a:t>
            </a:r>
            <a:r>
              <a:rPr lang="en-US" altLang="zh-CN" sz="2000" dirty="0" smtClean="0">
                <a:solidFill>
                  <a:schemeClr val="tx2"/>
                </a:solidFill>
                <a:latin typeface="微软雅黑" panose="020B0503020204020204" pitchFamily="34" charset="-122"/>
                <a:ea typeface="微软雅黑" panose="020B0503020204020204" pitchFamily="34" charset="-122"/>
              </a:rPr>
              <a:t>9</a:t>
            </a:r>
            <a:endParaRPr lang="en-US" altLang="zh-CN" sz="2000" dirty="0">
              <a:solidFill>
                <a:schemeClr val="tx2"/>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2000" b="1" dirty="0" smtClean="0">
                <a:solidFill>
                  <a:schemeClr val="tx2"/>
                </a:solidFill>
                <a:latin typeface="微软雅黑" panose="020B0503020204020204" pitchFamily="34" charset="-122"/>
                <a:ea typeface="微软雅黑" panose="020B0503020204020204" pitchFamily="34" charset="-122"/>
              </a:rPr>
              <a:t>病历号：</a:t>
            </a:r>
            <a:r>
              <a:rPr lang="en-US" altLang="zh-CN" sz="2000" dirty="0" smtClean="0">
                <a:solidFill>
                  <a:schemeClr val="tx2"/>
                </a:solidFill>
                <a:latin typeface="微软雅黑" panose="020B0503020204020204" pitchFamily="34" charset="-122"/>
                <a:ea typeface="微软雅黑" panose="020B0503020204020204" pitchFamily="34" charset="-122"/>
              </a:rPr>
              <a:t>A051595                 </a:t>
            </a:r>
            <a:r>
              <a:rPr lang="zh-CN" altLang="en-US" sz="2000" b="1" dirty="0">
                <a:solidFill>
                  <a:schemeClr val="tx2"/>
                </a:solidFill>
                <a:latin typeface="微软雅黑" panose="020B0503020204020204" pitchFamily="34" charset="-122"/>
                <a:ea typeface="微软雅黑" panose="020B0503020204020204" pitchFamily="34" charset="-122"/>
              </a:rPr>
              <a:t>性别</a:t>
            </a:r>
            <a:r>
              <a:rPr lang="zh-CN" altLang="en-US" sz="2000" b="1" dirty="0" smtClean="0">
                <a:solidFill>
                  <a:schemeClr val="tx2"/>
                </a:solidFill>
                <a:latin typeface="微软雅黑" panose="020B0503020204020204" pitchFamily="34" charset="-122"/>
                <a:ea typeface="微软雅黑" panose="020B0503020204020204" pitchFamily="34" charset="-122"/>
              </a:rPr>
              <a:t>：</a:t>
            </a:r>
            <a:r>
              <a:rPr lang="zh-CN" altLang="en-US" sz="2000" dirty="0" smtClean="0">
                <a:solidFill>
                  <a:schemeClr val="tx2"/>
                </a:solidFill>
                <a:latin typeface="微软雅黑" panose="020B0503020204020204" pitchFamily="34" charset="-122"/>
                <a:ea typeface="微软雅黑" panose="020B0503020204020204" pitchFamily="34" charset="-122"/>
              </a:rPr>
              <a:t>男             </a:t>
            </a:r>
            <a:r>
              <a:rPr lang="zh-CN" altLang="en-US" sz="2000" b="1" dirty="0" smtClean="0">
                <a:solidFill>
                  <a:schemeClr val="tx2"/>
                </a:solidFill>
                <a:latin typeface="微软雅黑" panose="020B0503020204020204" pitchFamily="34" charset="-122"/>
                <a:ea typeface="微软雅黑" panose="020B0503020204020204" pitchFamily="34" charset="-122"/>
              </a:rPr>
              <a:t>年龄：</a:t>
            </a:r>
            <a:r>
              <a:rPr lang="en-US" altLang="zh-CN" sz="2000" dirty="0" smtClean="0">
                <a:solidFill>
                  <a:schemeClr val="tx2"/>
                </a:solidFill>
                <a:latin typeface="微软雅黑" panose="020B0503020204020204" pitchFamily="34" charset="-122"/>
                <a:ea typeface="微软雅黑" panose="020B0503020204020204" pitchFamily="34" charset="-122"/>
              </a:rPr>
              <a:t>81</a:t>
            </a:r>
            <a:r>
              <a:rPr lang="zh-CN" altLang="en-US" sz="2000" dirty="0" smtClean="0">
                <a:solidFill>
                  <a:schemeClr val="tx2"/>
                </a:solidFill>
                <a:latin typeface="微软雅黑" panose="020B0503020204020204" pitchFamily="34" charset="-122"/>
                <a:ea typeface="微软雅黑" panose="020B0503020204020204" pitchFamily="34" charset="-122"/>
              </a:rPr>
              <a:t>岁</a:t>
            </a:r>
            <a:endParaRPr lang="en-US" altLang="zh-CN" sz="2000" dirty="0">
              <a:solidFill>
                <a:schemeClr val="tx2"/>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2000" b="1" dirty="0">
                <a:solidFill>
                  <a:schemeClr val="tx2"/>
                </a:solidFill>
                <a:latin typeface="微软雅黑" panose="020B0503020204020204" pitchFamily="34" charset="-122"/>
                <a:ea typeface="微软雅黑" panose="020B0503020204020204" pitchFamily="34" charset="-122"/>
              </a:rPr>
              <a:t>入院时间：</a:t>
            </a:r>
            <a:r>
              <a:rPr lang="en-US" altLang="zh-CN" sz="2000" dirty="0">
                <a:solidFill>
                  <a:schemeClr val="tx2"/>
                </a:solidFill>
                <a:latin typeface="微软雅黑" panose="020B0503020204020204" pitchFamily="34" charset="-122"/>
                <a:ea typeface="微软雅黑" panose="020B0503020204020204" pitchFamily="34" charset="-122"/>
              </a:rPr>
              <a:t>2015</a:t>
            </a:r>
            <a:r>
              <a:rPr lang="zh-CN" altLang="en-US" sz="2000" dirty="0" smtClean="0">
                <a:solidFill>
                  <a:schemeClr val="tx2"/>
                </a:solidFill>
                <a:latin typeface="微软雅黑" panose="020B0503020204020204" pitchFamily="34" charset="-122"/>
                <a:ea typeface="微软雅黑" panose="020B0503020204020204" pitchFamily="34" charset="-122"/>
              </a:rPr>
              <a:t>年</a:t>
            </a:r>
            <a:r>
              <a:rPr lang="en-US" altLang="zh-CN" sz="2000" dirty="0" smtClean="0">
                <a:solidFill>
                  <a:schemeClr val="tx2"/>
                </a:solidFill>
                <a:latin typeface="微软雅黑" panose="020B0503020204020204" pitchFamily="34" charset="-122"/>
                <a:ea typeface="微软雅黑" panose="020B0503020204020204" pitchFamily="34" charset="-122"/>
              </a:rPr>
              <a:t>12</a:t>
            </a:r>
            <a:r>
              <a:rPr lang="zh-CN" altLang="en-US" sz="2000" dirty="0" smtClean="0">
                <a:solidFill>
                  <a:schemeClr val="tx2"/>
                </a:solidFill>
                <a:latin typeface="微软雅黑" panose="020B0503020204020204" pitchFamily="34" charset="-122"/>
                <a:ea typeface="微软雅黑" panose="020B0503020204020204" pitchFamily="34" charset="-122"/>
              </a:rPr>
              <a:t>月</a:t>
            </a:r>
            <a:r>
              <a:rPr lang="en-US" altLang="zh-CN" sz="2000" dirty="0" smtClean="0">
                <a:solidFill>
                  <a:schemeClr val="tx2"/>
                </a:solidFill>
                <a:latin typeface="微软雅黑" panose="020B0503020204020204" pitchFamily="34" charset="-122"/>
                <a:ea typeface="微软雅黑" panose="020B0503020204020204" pitchFamily="34" charset="-122"/>
              </a:rPr>
              <a:t>18</a:t>
            </a:r>
            <a:r>
              <a:rPr lang="zh-CN" altLang="en-US" sz="2000" dirty="0" smtClean="0">
                <a:solidFill>
                  <a:schemeClr val="tx2"/>
                </a:solidFill>
                <a:latin typeface="微软雅黑" panose="020B0503020204020204" pitchFamily="34" charset="-122"/>
                <a:ea typeface="微软雅黑" panose="020B0503020204020204" pitchFamily="34" charset="-122"/>
              </a:rPr>
              <a:t>日                            </a:t>
            </a:r>
            <a:r>
              <a:rPr lang="zh-CN" altLang="en-US" sz="2000" b="1" dirty="0" smtClean="0">
                <a:solidFill>
                  <a:schemeClr val="tx2"/>
                </a:solidFill>
                <a:latin typeface="微软雅黑" panose="020B0503020204020204" pitchFamily="34" charset="-122"/>
                <a:ea typeface="微软雅黑" panose="020B0503020204020204" pitchFamily="34" charset="-122"/>
              </a:rPr>
              <a:t>住址：</a:t>
            </a:r>
            <a:r>
              <a:rPr lang="zh-CN" altLang="en-US" sz="2000" dirty="0" smtClean="0">
                <a:solidFill>
                  <a:schemeClr val="tx2"/>
                </a:solidFill>
                <a:latin typeface="微软雅黑" panose="020B0503020204020204" pitchFamily="34" charset="-122"/>
                <a:ea typeface="微软雅黑" panose="020B0503020204020204" pitchFamily="34" charset="-122"/>
              </a:rPr>
              <a:t>马鞍山市</a:t>
            </a:r>
            <a:endParaRPr lang="en-US" altLang="zh-CN" sz="2000" dirty="0" smtClean="0">
              <a:solidFill>
                <a:schemeClr val="tx2"/>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2000" b="1" dirty="0">
                <a:solidFill>
                  <a:schemeClr val="tx2"/>
                </a:solidFill>
                <a:latin typeface="微软雅黑" panose="020B0503020204020204" pitchFamily="34" charset="-122"/>
                <a:ea typeface="微软雅黑" panose="020B0503020204020204" pitchFamily="34" charset="-122"/>
              </a:rPr>
              <a:t>婚姻：</a:t>
            </a:r>
            <a:r>
              <a:rPr lang="zh-CN" altLang="en-US" sz="2000" dirty="0" smtClean="0">
                <a:solidFill>
                  <a:schemeClr val="tx2"/>
                </a:solidFill>
                <a:latin typeface="微软雅黑" panose="020B0503020204020204" pitchFamily="34" charset="-122"/>
                <a:ea typeface="微软雅黑" panose="020B0503020204020204" pitchFamily="34" charset="-122"/>
              </a:rPr>
              <a:t>已婚</a:t>
            </a:r>
            <a:r>
              <a:rPr lang="en-US" altLang="zh-CN" sz="2000" dirty="0" smtClean="0">
                <a:solidFill>
                  <a:schemeClr val="tx2"/>
                </a:solidFill>
                <a:latin typeface="微软雅黑" panose="020B0503020204020204" pitchFamily="34" charset="-122"/>
                <a:ea typeface="微软雅黑" panose="020B0503020204020204" pitchFamily="34" charset="-122"/>
              </a:rPr>
              <a:t>                                          </a:t>
            </a:r>
            <a:r>
              <a:rPr lang="zh-CN" altLang="en-US" sz="2000" b="1" dirty="0" smtClean="0">
                <a:solidFill>
                  <a:schemeClr val="tx2"/>
                </a:solidFill>
                <a:latin typeface="微软雅黑" panose="020B0503020204020204" pitchFamily="34" charset="-122"/>
                <a:ea typeface="微软雅黑" panose="020B0503020204020204" pitchFamily="34" charset="-122"/>
              </a:rPr>
              <a:t>病情叙述者：</a:t>
            </a:r>
            <a:r>
              <a:rPr lang="zh-CN" altLang="en-US" sz="2000" dirty="0" smtClean="0">
                <a:solidFill>
                  <a:schemeClr val="tx2"/>
                </a:solidFill>
                <a:latin typeface="微软雅黑" panose="020B0503020204020204" pitchFamily="34" charset="-122"/>
                <a:ea typeface="微软雅黑" panose="020B0503020204020204" pitchFamily="34" charset="-122"/>
              </a:rPr>
              <a:t>患者本人  可靠                       </a:t>
            </a:r>
            <a:r>
              <a:rPr lang="zh-CN" altLang="en-US" sz="2000" b="1" dirty="0" smtClean="0">
                <a:solidFill>
                  <a:schemeClr val="tx2"/>
                </a:solidFill>
                <a:latin typeface="微软雅黑" panose="020B0503020204020204" pitchFamily="34" charset="-122"/>
                <a:ea typeface="微软雅黑" panose="020B0503020204020204" pitchFamily="34" charset="-122"/>
              </a:rPr>
              <a:t> </a:t>
            </a:r>
            <a:endParaRPr lang="en-US" altLang="zh-CN" sz="2000" b="1" dirty="0" smtClean="0">
              <a:solidFill>
                <a:schemeClr val="tx2"/>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2400" b="1" dirty="0" smtClean="0">
                <a:solidFill>
                  <a:schemeClr val="tx2"/>
                </a:solidFill>
                <a:latin typeface="微软雅黑" panose="020B0503020204020204" pitchFamily="34" charset="-122"/>
                <a:ea typeface="微软雅黑" panose="020B0503020204020204" pitchFamily="34" charset="-122"/>
              </a:rPr>
              <a:t>主诉：</a:t>
            </a:r>
            <a:r>
              <a:rPr lang="zh-CN" altLang="en-US" sz="2000" dirty="0" smtClean="0">
                <a:solidFill>
                  <a:schemeClr val="tx2"/>
                </a:solidFill>
                <a:latin typeface="微软雅黑" panose="020B0503020204020204" pitchFamily="34" charset="-122"/>
                <a:ea typeface="微软雅黑" panose="020B0503020204020204" pitchFamily="34" charset="-122"/>
              </a:rPr>
              <a:t>突发左侧肢体活动失灵口齿不清</a:t>
            </a:r>
            <a:r>
              <a:rPr lang="en-US" altLang="zh-CN" sz="2000" dirty="0" smtClean="0">
                <a:solidFill>
                  <a:schemeClr val="tx2"/>
                </a:solidFill>
                <a:latin typeface="微软雅黑" panose="020B0503020204020204" pitchFamily="34" charset="-122"/>
                <a:ea typeface="微软雅黑" panose="020B0503020204020204" pitchFamily="34" charset="-122"/>
              </a:rPr>
              <a:t>3</a:t>
            </a:r>
            <a:r>
              <a:rPr lang="zh-CN" altLang="en-US" sz="2000" dirty="0" smtClean="0">
                <a:solidFill>
                  <a:schemeClr val="tx2"/>
                </a:solidFill>
                <a:latin typeface="微软雅黑" panose="020B0503020204020204" pitchFamily="34" charset="-122"/>
                <a:ea typeface="微软雅黑" panose="020B0503020204020204" pitchFamily="34" charset="-122"/>
              </a:rPr>
              <a:t>小时。</a:t>
            </a:r>
            <a:endParaRPr lang="en-US" altLang="zh-CN" sz="2800" b="1" dirty="0">
              <a:solidFill>
                <a:schemeClr val="tx2"/>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458951" y="2532063"/>
            <a:ext cx="79200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458950" y="5042217"/>
            <a:ext cx="79200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5366" name="组合 8"/>
          <p:cNvGrpSpPr>
            <a:grpSpLocks/>
          </p:cNvGrpSpPr>
          <p:nvPr/>
        </p:nvGrpSpPr>
        <p:grpSpPr bwMode="auto">
          <a:xfrm>
            <a:off x="9047163" y="4657725"/>
            <a:ext cx="3195637" cy="2408238"/>
            <a:chOff x="9047464" y="4658472"/>
            <a:chExt cx="3195637" cy="2408238"/>
          </a:xfrm>
        </p:grpSpPr>
        <p:sp>
          <p:nvSpPr>
            <p:cNvPr id="8" name="矩形 7"/>
            <p:cNvSpPr/>
            <p:nvPr/>
          </p:nvSpPr>
          <p:spPr>
            <a:xfrm>
              <a:off x="9379251" y="5741147"/>
              <a:ext cx="1181100" cy="4635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5368" name="图片 2"/>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047464" y="4658472"/>
              <a:ext cx="3195637" cy="240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2" name="直接连接符 11"/>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4021446558"/>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350"/>
                                        <p:tgtEl>
                                          <p:spTgt spid="29"/>
                                        </p:tgtEl>
                                      </p:cBhvr>
                                    </p:animEffect>
                                  </p:childTnLst>
                                </p:cTn>
                              </p:par>
                            </p:childTnLst>
                          </p:cTn>
                        </p:par>
                        <p:par>
                          <p:cTn id="8" fill="hold" nodeType="afterGroup">
                            <p:stCondLst>
                              <p:cond delay="35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anim calcmode="lin" valueType="num">
                                      <p:cBhvr>
                                        <p:cTn id="12" dur="350" fill="hold"/>
                                        <p:tgtEl>
                                          <p:spTgt spid="6"/>
                                        </p:tgtEl>
                                        <p:attrNameLst>
                                          <p:attrName>ppt_x</p:attrName>
                                        </p:attrNameLst>
                                      </p:cBhvr>
                                      <p:tavLst>
                                        <p:tav tm="0">
                                          <p:val>
                                            <p:strVal val="#ppt_x"/>
                                          </p:val>
                                        </p:tav>
                                        <p:tav tm="100000">
                                          <p:val>
                                            <p:strVal val="#ppt_x"/>
                                          </p:val>
                                        </p:tav>
                                      </p:tavLst>
                                    </p:anim>
                                    <p:anim calcmode="lin" valueType="num">
                                      <p:cBhvr>
                                        <p:cTn id="13" dur="350" fill="hold"/>
                                        <p:tgtEl>
                                          <p:spTgt spid="6"/>
                                        </p:tgtEl>
                                        <p:attrNameLst>
                                          <p:attrName>ppt_y</p:attrName>
                                        </p:attrNameLst>
                                      </p:cBhvr>
                                      <p:tavLst>
                                        <p:tav tm="0">
                                          <p:val>
                                            <p:strVal val="#ppt_y+.1"/>
                                          </p:val>
                                        </p:tav>
                                        <p:tav tm="100000">
                                          <p:val>
                                            <p:strVal val="#ppt_y"/>
                                          </p:val>
                                        </p:tav>
                                      </p:tavLst>
                                    </p:anim>
                                  </p:childTnLst>
                                </p:cTn>
                              </p:par>
                              <p:par>
                                <p:cTn id="14" presetID="22" presetClass="entr" presetSubtype="8"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350"/>
                                        <p:tgtEl>
                                          <p:spTgt spid="13"/>
                                        </p:tgtEl>
                                      </p:cBhvr>
                                    </p:animEffect>
                                  </p:childTnLst>
                                </p:cTn>
                              </p:par>
                              <p:par>
                                <p:cTn id="17" presetID="22" presetClass="entr" presetSubtype="8"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3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治疗原则</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9</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5487037" y="2781844"/>
            <a:ext cx="4132832" cy="1754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L="342900" indent="-342900" algn="just">
              <a:spcBef>
                <a:spcPct val="50000"/>
              </a:spcBef>
              <a:buFont typeface="+mj-lt"/>
              <a:buAutoNum type="arabicPeriod"/>
            </a:pPr>
            <a:r>
              <a:rPr kumimoji="1" lang="zh-CN" altLang="en-US" dirty="0" smtClean="0">
                <a:solidFill>
                  <a:srgbClr val="1F497D"/>
                </a:solidFill>
                <a:latin typeface="微软雅黑" panose="020B0503020204020204" pitchFamily="34" charset="-122"/>
                <a:ea typeface="微软雅黑" panose="020B0503020204020204" pitchFamily="34" charset="-122"/>
              </a:rPr>
              <a:t>控制</a:t>
            </a:r>
            <a:r>
              <a:rPr kumimoji="1" lang="zh-CN" altLang="en-US" dirty="0">
                <a:solidFill>
                  <a:srgbClr val="1F497D"/>
                </a:solidFill>
                <a:latin typeface="微软雅黑" panose="020B0503020204020204" pitchFamily="34" charset="-122"/>
                <a:ea typeface="微软雅黑" panose="020B0503020204020204" pitchFamily="34" charset="-122"/>
              </a:rPr>
              <a:t>血压；防止再出血；控制脑水肿；降低颅内压；</a:t>
            </a:r>
          </a:p>
          <a:p>
            <a:pPr marL="342900" indent="-342900" algn="just">
              <a:spcBef>
                <a:spcPct val="50000"/>
              </a:spcBef>
              <a:buFont typeface="+mj-lt"/>
              <a:buAutoNum type="arabicPeriod"/>
            </a:pPr>
            <a:r>
              <a:rPr kumimoji="1" lang="zh-CN" altLang="en-US" dirty="0">
                <a:solidFill>
                  <a:srgbClr val="1F497D"/>
                </a:solidFill>
                <a:latin typeface="微软雅黑" panose="020B0503020204020204" pitchFamily="34" charset="-122"/>
                <a:ea typeface="微软雅黑" panose="020B0503020204020204" pitchFamily="34" charset="-122"/>
              </a:rPr>
              <a:t>使用止血药物；维持机体功能；并发症的预防及护理；</a:t>
            </a:r>
          </a:p>
          <a:p>
            <a:pPr marL="342900" indent="-342900" algn="just">
              <a:spcBef>
                <a:spcPct val="50000"/>
              </a:spcBef>
              <a:buFont typeface="+mj-lt"/>
              <a:buAutoNum type="arabicPeriod"/>
            </a:pPr>
            <a:r>
              <a:rPr kumimoji="1" lang="zh-CN" altLang="en-US" dirty="0">
                <a:solidFill>
                  <a:srgbClr val="1F497D"/>
                </a:solidFill>
                <a:latin typeface="微软雅黑" panose="020B0503020204020204" pitchFamily="34" charset="-122"/>
                <a:ea typeface="微软雅黑" panose="020B0503020204020204" pitchFamily="34" charset="-122"/>
              </a:rPr>
              <a:t>手术治疗。</a:t>
            </a:r>
          </a:p>
        </p:txBody>
      </p:sp>
      <p:pic>
        <p:nvPicPr>
          <p:cNvPr id="3" name="图片 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714106" y="3393667"/>
            <a:ext cx="3420060" cy="3464333"/>
          </a:xfrm>
          <a:prstGeom prst="rect">
            <a:avLst/>
          </a:prstGeom>
        </p:spPr>
      </p:pic>
      <p:grpSp>
        <p:nvGrpSpPr>
          <p:cNvPr id="13" name="组合 12"/>
          <p:cNvGrpSpPr>
            <a:grpSpLocks/>
          </p:cNvGrpSpPr>
          <p:nvPr/>
        </p:nvGrpSpPr>
        <p:grpSpPr bwMode="auto">
          <a:xfrm>
            <a:off x="833438" y="784225"/>
            <a:ext cx="2803380" cy="616388"/>
            <a:chOff x="3129276" y="1777379"/>
            <a:chExt cx="3310111" cy="617496"/>
          </a:xfrm>
        </p:grpSpPr>
        <p:sp>
          <p:nvSpPr>
            <p:cNvPr id="15" name="矩形 14"/>
            <p:cNvSpPr/>
            <p:nvPr/>
          </p:nvSpPr>
          <p:spPr>
            <a:xfrm>
              <a:off x="3779710" y="1777379"/>
              <a:ext cx="265967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6" name="矩形 15"/>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17" name="TextBox 37"/>
            <p:cNvSpPr txBox="1">
              <a:spLocks noChangeArrowheads="1"/>
            </p:cNvSpPr>
            <p:nvPr/>
          </p:nvSpPr>
          <p:spPr bwMode="auto">
            <a:xfrm>
              <a:off x="3955606" y="1809049"/>
              <a:ext cx="248378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疾病介绍</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8385293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治疗原则</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9</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1177091" y="2498361"/>
            <a:ext cx="4494090" cy="1892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spcBef>
                <a:spcPct val="50000"/>
              </a:spcBef>
            </a:pPr>
            <a:r>
              <a:rPr kumimoji="1" lang="en-US" altLang="zh-CN" dirty="0" smtClean="0">
                <a:solidFill>
                  <a:srgbClr val="1F497D"/>
                </a:solidFill>
                <a:latin typeface="微软雅黑" panose="020B0503020204020204" pitchFamily="34" charset="-122"/>
                <a:ea typeface="微软雅黑" panose="020B0503020204020204" pitchFamily="34" charset="-122"/>
              </a:rPr>
              <a:t>1</a:t>
            </a:r>
            <a:r>
              <a:rPr kumimoji="1" lang="zh-CN" altLang="en-US" dirty="0" smtClean="0">
                <a:solidFill>
                  <a:srgbClr val="1F497D"/>
                </a:solidFill>
                <a:latin typeface="微软雅黑" panose="020B0503020204020204" pitchFamily="34" charset="-122"/>
                <a:ea typeface="微软雅黑" panose="020B0503020204020204" pitchFamily="34" charset="-122"/>
              </a:rPr>
              <a:t>、控制</a:t>
            </a:r>
            <a:r>
              <a:rPr kumimoji="1" lang="zh-CN" altLang="en-US" dirty="0">
                <a:solidFill>
                  <a:srgbClr val="1F497D"/>
                </a:solidFill>
                <a:latin typeface="微软雅黑" panose="020B0503020204020204" pitchFamily="34" charset="-122"/>
                <a:ea typeface="微软雅黑" panose="020B0503020204020204" pitchFamily="34" charset="-122"/>
              </a:rPr>
              <a:t>血压</a:t>
            </a:r>
          </a:p>
          <a:p>
            <a:pPr marL="285750" indent="-285750" algn="just">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随着</a:t>
            </a:r>
            <a:r>
              <a:rPr kumimoji="1" lang="zh-CN" altLang="en-US" dirty="0">
                <a:solidFill>
                  <a:srgbClr val="1F497D"/>
                </a:solidFill>
                <a:latin typeface="微软雅黑" panose="020B0503020204020204" pitchFamily="34" charset="-122"/>
                <a:ea typeface="微软雅黑" panose="020B0503020204020204" pitchFamily="34" charset="-122"/>
              </a:rPr>
              <a:t>颅内压下降血压也</a:t>
            </a:r>
            <a:r>
              <a:rPr kumimoji="1" lang="zh-CN" altLang="en-US" dirty="0" smtClean="0">
                <a:solidFill>
                  <a:srgbClr val="1F497D"/>
                </a:solidFill>
                <a:latin typeface="微软雅黑" panose="020B0503020204020204" pitchFamily="34" charset="-122"/>
                <a:ea typeface="微软雅黑" panose="020B0503020204020204" pitchFamily="34" charset="-122"/>
              </a:rPr>
              <a:t>降低</a:t>
            </a:r>
            <a:endParaRPr kumimoji="1" lang="en-US" altLang="zh-CN" dirty="0" smtClean="0">
              <a:solidFill>
                <a:srgbClr val="1F497D"/>
              </a:solidFill>
              <a:latin typeface="微软雅黑" panose="020B0503020204020204" pitchFamily="34" charset="-122"/>
              <a:ea typeface="微软雅黑" panose="020B0503020204020204" pitchFamily="34" charset="-122"/>
            </a:endParaRPr>
          </a:p>
          <a:p>
            <a:pPr marL="285750" indent="-285750" algn="just">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血压</a:t>
            </a:r>
            <a:r>
              <a:rPr kumimoji="1" lang="zh-CN" altLang="en-US" dirty="0">
                <a:solidFill>
                  <a:srgbClr val="1F497D"/>
                </a:solidFill>
                <a:latin typeface="微软雅黑" panose="020B0503020204020204" pitchFamily="34" charset="-122"/>
                <a:ea typeface="微软雅黑" panose="020B0503020204020204" pitchFamily="34" charset="-122"/>
              </a:rPr>
              <a:t>高于</a:t>
            </a:r>
            <a:r>
              <a:rPr kumimoji="1" lang="en-US" altLang="zh-CN" dirty="0">
                <a:solidFill>
                  <a:srgbClr val="1F497D"/>
                </a:solidFill>
                <a:latin typeface="微软雅黑" panose="020B0503020204020204" pitchFamily="34" charset="-122"/>
                <a:ea typeface="微软雅黑" panose="020B0503020204020204" pitchFamily="34" charset="-122"/>
              </a:rPr>
              <a:t>220/120mmHg</a:t>
            </a:r>
            <a:r>
              <a:rPr kumimoji="1" lang="zh-CN" altLang="en-US" dirty="0">
                <a:solidFill>
                  <a:srgbClr val="1F497D"/>
                </a:solidFill>
                <a:latin typeface="微软雅黑" panose="020B0503020204020204" pitchFamily="34" charset="-122"/>
                <a:ea typeface="微软雅黑" panose="020B0503020204020204" pitchFamily="34" charset="-122"/>
              </a:rPr>
              <a:t>时行降压</a:t>
            </a:r>
            <a:r>
              <a:rPr kumimoji="1" lang="zh-CN" altLang="en-US" dirty="0" smtClean="0">
                <a:solidFill>
                  <a:srgbClr val="1F497D"/>
                </a:solidFill>
                <a:latin typeface="微软雅黑" panose="020B0503020204020204" pitchFamily="34" charset="-122"/>
                <a:ea typeface="微软雅黑" panose="020B0503020204020204" pitchFamily="34" charset="-122"/>
              </a:rPr>
              <a:t>处理</a:t>
            </a:r>
            <a:endParaRPr kumimoji="1" lang="en-US" altLang="zh-CN" dirty="0" smtClean="0">
              <a:solidFill>
                <a:srgbClr val="1F497D"/>
              </a:solidFill>
              <a:latin typeface="微软雅黑" panose="020B0503020204020204" pitchFamily="34" charset="-122"/>
              <a:ea typeface="微软雅黑" panose="020B0503020204020204" pitchFamily="34" charset="-122"/>
            </a:endParaRPr>
          </a:p>
          <a:p>
            <a:pPr marL="285750" indent="-285750" algn="just">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常用</a:t>
            </a:r>
            <a:r>
              <a:rPr kumimoji="1" lang="zh-CN" altLang="en-US" dirty="0">
                <a:solidFill>
                  <a:srgbClr val="1F497D"/>
                </a:solidFill>
                <a:latin typeface="微软雅黑" panose="020B0503020204020204" pitchFamily="34" charset="-122"/>
                <a:ea typeface="微软雅黑" panose="020B0503020204020204" pitchFamily="34" charset="-122"/>
              </a:rPr>
              <a:t>硫酸镁、速尿、卡托普利、倍他乐克等（其作用较缓和）</a:t>
            </a:r>
          </a:p>
        </p:txBody>
      </p:sp>
      <p:grpSp>
        <p:nvGrpSpPr>
          <p:cNvPr id="13" name="组合 12"/>
          <p:cNvGrpSpPr>
            <a:grpSpLocks/>
          </p:cNvGrpSpPr>
          <p:nvPr/>
        </p:nvGrpSpPr>
        <p:grpSpPr bwMode="auto">
          <a:xfrm>
            <a:off x="833438" y="784225"/>
            <a:ext cx="2803380" cy="616388"/>
            <a:chOff x="3129276" y="1777379"/>
            <a:chExt cx="3310111" cy="617496"/>
          </a:xfrm>
        </p:grpSpPr>
        <p:sp>
          <p:nvSpPr>
            <p:cNvPr id="15" name="矩形 14"/>
            <p:cNvSpPr/>
            <p:nvPr/>
          </p:nvSpPr>
          <p:spPr>
            <a:xfrm>
              <a:off x="3779710" y="1777379"/>
              <a:ext cx="265967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6" name="矩形 15"/>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17" name="TextBox 37"/>
            <p:cNvSpPr txBox="1">
              <a:spLocks noChangeArrowheads="1"/>
            </p:cNvSpPr>
            <p:nvPr/>
          </p:nvSpPr>
          <p:spPr bwMode="auto">
            <a:xfrm>
              <a:off x="3955606" y="1809049"/>
              <a:ext cx="248378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疾病介绍</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
        <p:nvSpPr>
          <p:cNvPr id="12" name="Rectangle 4"/>
          <p:cNvSpPr>
            <a:spLocks noChangeArrowheads="1"/>
          </p:cNvSpPr>
          <p:nvPr/>
        </p:nvSpPr>
        <p:spPr bwMode="auto">
          <a:xfrm>
            <a:off x="2079480" y="4997003"/>
            <a:ext cx="7318420" cy="1293923"/>
          </a:xfrm>
          <a:prstGeom prst="rect">
            <a:avLst/>
          </a:prstGeom>
          <a:noFill/>
          <a:ln w="9525">
            <a:solidFill>
              <a:srgbClr val="1F497D"/>
            </a:solidFill>
            <a:miter lim="800000"/>
            <a:headEnd/>
            <a:tailEnd/>
          </a:ln>
        </p:spPr>
        <p:txBody>
          <a:bodyPr wrap="none" anchor="ctr"/>
          <a:lstStyle>
            <a:lvl1pPr eaLnBrk="0" hangingPunct="0">
              <a:defRPr sz="2000">
                <a:solidFill>
                  <a:schemeClr val="tx1"/>
                </a:solidFill>
                <a:latin typeface="Verdana" panose="020B0604030504040204" pitchFamily="34" charset="0"/>
                <a:ea typeface="宋体" panose="02010600030101010101" pitchFamily="2" charset="-122"/>
              </a:defRPr>
            </a:lvl1pPr>
            <a:lvl2pPr marL="742950" indent="-285750" eaLnBrk="0" hangingPunct="0">
              <a:defRPr sz="2000">
                <a:solidFill>
                  <a:schemeClr val="tx1"/>
                </a:solidFill>
                <a:latin typeface="Verdana" panose="020B0604030504040204" pitchFamily="34" charset="0"/>
                <a:ea typeface="宋体" panose="02010600030101010101" pitchFamily="2" charset="-122"/>
              </a:defRPr>
            </a:lvl2pPr>
            <a:lvl3pPr marL="1143000" indent="-228600" eaLnBrk="0" hangingPunct="0">
              <a:defRPr sz="2000">
                <a:solidFill>
                  <a:schemeClr val="tx1"/>
                </a:solidFill>
                <a:latin typeface="Verdana" panose="020B0604030504040204" pitchFamily="34" charset="0"/>
                <a:ea typeface="宋体" panose="02010600030101010101" pitchFamily="2" charset="-122"/>
              </a:defRPr>
            </a:lvl3pPr>
            <a:lvl4pPr marL="1600200" indent="-228600" eaLnBrk="0" hangingPunct="0">
              <a:defRPr sz="2000">
                <a:solidFill>
                  <a:schemeClr val="tx1"/>
                </a:solidFill>
                <a:latin typeface="Verdana" panose="020B0604030504040204" pitchFamily="34" charset="0"/>
                <a:ea typeface="宋体" panose="02010600030101010101" pitchFamily="2" charset="-122"/>
              </a:defRPr>
            </a:lvl4pPr>
            <a:lvl5pPr marL="2057400" indent="-228600" eaLnBrk="0" hangingPunct="0">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9pPr>
          </a:lstStyle>
          <a:p>
            <a:pPr algn="ctr" eaLnBrk="1" hangingPunct="1">
              <a:lnSpc>
                <a:spcPct val="115000"/>
              </a:lnSpc>
              <a:spcBef>
                <a:spcPct val="20000"/>
              </a:spcBef>
              <a:buClr>
                <a:schemeClr val="hlink"/>
              </a:buClr>
              <a:buSzPct val="110000"/>
              <a:buFont typeface="Wingdings" panose="05000000000000000000" pitchFamily="2" charset="2"/>
              <a:buNone/>
            </a:pPr>
            <a:r>
              <a:rPr kumimoji="1" lang="zh-CN" altLang="en-US" sz="1800" b="1" dirty="0">
                <a:solidFill>
                  <a:srgbClr val="1F497D"/>
                </a:solidFill>
                <a:latin typeface="微软雅黑" panose="020B0503020204020204" pitchFamily="34" charset="-122"/>
                <a:ea typeface="微软雅黑" panose="020B0503020204020204" pitchFamily="34" charset="-122"/>
              </a:rPr>
              <a:t>应将血压控制于较平时略高水平，急性期血压骤然下降提示病情危重</a:t>
            </a:r>
          </a:p>
          <a:p>
            <a:pPr algn="ctr" eaLnBrk="1" hangingPunct="1">
              <a:lnSpc>
                <a:spcPct val="115000"/>
              </a:lnSpc>
              <a:spcBef>
                <a:spcPct val="20000"/>
              </a:spcBef>
              <a:buClr>
                <a:schemeClr val="hlink"/>
              </a:buClr>
              <a:buSzPct val="110000"/>
              <a:buFont typeface="Wingdings" panose="05000000000000000000" pitchFamily="2" charset="2"/>
              <a:buNone/>
            </a:pPr>
            <a:r>
              <a:rPr kumimoji="1" lang="zh-CN" altLang="en-US" sz="1600" b="1" dirty="0">
                <a:solidFill>
                  <a:srgbClr val="1F497D"/>
                </a:solidFill>
                <a:latin typeface="微软雅黑" panose="020B0503020204020204" pitchFamily="34" charset="-122"/>
                <a:ea typeface="微软雅黑" panose="020B0503020204020204" pitchFamily="34" charset="-122"/>
              </a:rPr>
              <a:t>根据患者年龄、病前有无高血压、病后血压情况等确定最适度血压水平。</a:t>
            </a:r>
          </a:p>
          <a:p>
            <a:pPr algn="ctr" eaLnBrk="1" hangingPunct="1">
              <a:lnSpc>
                <a:spcPct val="115000"/>
              </a:lnSpc>
              <a:spcBef>
                <a:spcPct val="20000"/>
              </a:spcBef>
              <a:buClr>
                <a:schemeClr val="hlink"/>
              </a:buClr>
              <a:buSzPct val="110000"/>
              <a:buFont typeface="Wingdings" panose="05000000000000000000" pitchFamily="2" charset="2"/>
              <a:buNone/>
            </a:pPr>
            <a:r>
              <a:rPr kumimoji="1" lang="en-US" altLang="zh-CN" sz="1600" b="1" dirty="0">
                <a:solidFill>
                  <a:srgbClr val="1F497D"/>
                </a:solidFill>
                <a:latin typeface="微软雅黑" panose="020B0503020204020204" pitchFamily="34" charset="-122"/>
                <a:ea typeface="微软雅黑" panose="020B0503020204020204" pitchFamily="34" charset="-122"/>
              </a:rPr>
              <a:t>180/105 mmHg</a:t>
            </a:r>
            <a:r>
              <a:rPr kumimoji="1" lang="zh-CN" altLang="en-US" sz="1600" b="1" dirty="0">
                <a:solidFill>
                  <a:srgbClr val="1F497D"/>
                </a:solidFill>
                <a:latin typeface="微软雅黑" panose="020B0503020204020204" pitchFamily="34" charset="-122"/>
                <a:ea typeface="微软雅黑" panose="020B0503020204020204" pitchFamily="34" charset="-122"/>
              </a:rPr>
              <a:t>以内可观察而不用降压</a:t>
            </a:r>
            <a:r>
              <a:rPr kumimoji="1" lang="zh-CN" altLang="en-US" sz="1600" b="1" dirty="0" smtClean="0">
                <a:solidFill>
                  <a:srgbClr val="1F497D"/>
                </a:solidFill>
                <a:latin typeface="微软雅黑" panose="020B0503020204020204" pitchFamily="34" charset="-122"/>
                <a:ea typeface="微软雅黑" panose="020B0503020204020204" pitchFamily="34" charset="-122"/>
              </a:rPr>
              <a:t>药     </a:t>
            </a:r>
            <a:endParaRPr kumimoji="1" lang="zh-CN" altLang="en-US" sz="1600" dirty="0">
              <a:solidFill>
                <a:srgbClr val="1F497D"/>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25047" y="2318827"/>
            <a:ext cx="3561121" cy="2375268"/>
          </a:xfrm>
          <a:prstGeom prst="rect">
            <a:avLst/>
          </a:prstGeom>
          <a:ln>
            <a:noFill/>
          </a:ln>
          <a:effectLst>
            <a:softEdge rad="112500"/>
          </a:effectLst>
        </p:spPr>
      </p:pic>
    </p:spTree>
    <p:extLst>
      <p:ext uri="{BB962C8B-B14F-4D97-AF65-F5344CB8AC3E}">
        <p14:creationId xmlns:p14="http://schemas.microsoft.com/office/powerpoint/2010/main" val="3404312811"/>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治疗原则</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9</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5487037" y="2781844"/>
            <a:ext cx="4494090" cy="1754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spcBef>
                <a:spcPct val="50000"/>
              </a:spcBef>
            </a:pPr>
            <a:r>
              <a:rPr kumimoji="1" lang="en-US" altLang="zh-CN" dirty="0">
                <a:solidFill>
                  <a:srgbClr val="1F497D"/>
                </a:solidFill>
                <a:latin typeface="微软雅黑" panose="020B0503020204020204" pitchFamily="34" charset="-122"/>
                <a:ea typeface="微软雅黑" panose="020B0503020204020204" pitchFamily="34" charset="-122"/>
              </a:rPr>
              <a:t>2</a:t>
            </a:r>
            <a:r>
              <a:rPr kumimoji="1" lang="zh-CN" altLang="en-US" dirty="0">
                <a:solidFill>
                  <a:srgbClr val="1F497D"/>
                </a:solidFill>
                <a:latin typeface="微软雅黑" panose="020B0503020204020204" pitchFamily="34" charset="-122"/>
                <a:ea typeface="微软雅黑" panose="020B0503020204020204" pitchFamily="34" charset="-122"/>
              </a:rPr>
              <a:t>、控制脑水肿</a:t>
            </a:r>
          </a:p>
          <a:p>
            <a:pPr marL="285750" indent="-285750" algn="just">
              <a:spcBef>
                <a:spcPct val="50000"/>
              </a:spcBef>
              <a:buFont typeface="Arial" panose="020B0604020202020204" pitchFamily="34" charset="0"/>
              <a:buChar char="•"/>
            </a:pPr>
            <a:r>
              <a:rPr kumimoji="1" lang="en-US" altLang="zh-CN" dirty="0" smtClean="0">
                <a:solidFill>
                  <a:srgbClr val="1F497D"/>
                </a:solidFill>
                <a:latin typeface="微软雅黑" panose="020B0503020204020204" pitchFamily="34" charset="-122"/>
                <a:ea typeface="微软雅黑" panose="020B0503020204020204" pitchFamily="34" charset="-122"/>
              </a:rPr>
              <a:t>20</a:t>
            </a:r>
            <a:r>
              <a:rPr kumimoji="1" lang="zh-CN" altLang="en-US" dirty="0">
                <a:solidFill>
                  <a:srgbClr val="1F497D"/>
                </a:solidFill>
                <a:latin typeface="微软雅黑" panose="020B0503020204020204" pitchFamily="34" charset="-122"/>
                <a:ea typeface="微软雅黑" panose="020B0503020204020204" pitchFamily="34" charset="-122"/>
              </a:rPr>
              <a:t>％甘露醇、速尿、</a:t>
            </a:r>
            <a:r>
              <a:rPr kumimoji="1" lang="en-US" altLang="zh-CN" dirty="0">
                <a:solidFill>
                  <a:srgbClr val="1F497D"/>
                </a:solidFill>
                <a:latin typeface="微软雅黑" panose="020B0503020204020204" pitchFamily="34" charset="-122"/>
                <a:ea typeface="微软雅黑" panose="020B0503020204020204" pitchFamily="34" charset="-122"/>
              </a:rPr>
              <a:t>10</a:t>
            </a:r>
            <a:r>
              <a:rPr kumimoji="1" lang="zh-CN" altLang="en-US" dirty="0">
                <a:solidFill>
                  <a:srgbClr val="1F497D"/>
                </a:solidFill>
                <a:latin typeface="微软雅黑" panose="020B0503020204020204" pitchFamily="34" charset="-122"/>
                <a:ea typeface="微软雅黑" panose="020B0503020204020204" pitchFamily="34" charset="-122"/>
              </a:rPr>
              <a:t>％复方甘油、地塞米</a:t>
            </a:r>
            <a:r>
              <a:rPr kumimoji="1" lang="zh-CN" altLang="en-US" dirty="0" smtClean="0">
                <a:solidFill>
                  <a:srgbClr val="1F497D"/>
                </a:solidFill>
                <a:latin typeface="微软雅黑" panose="020B0503020204020204" pitchFamily="34" charset="-122"/>
                <a:ea typeface="微软雅黑" panose="020B0503020204020204" pitchFamily="34" charset="-122"/>
              </a:rPr>
              <a:t>松</a:t>
            </a:r>
            <a:r>
              <a:rPr kumimoji="1" lang="en-US" altLang="zh-CN" dirty="0" smtClean="0">
                <a:solidFill>
                  <a:srgbClr val="1F497D"/>
                </a:solidFill>
                <a:latin typeface="微软雅黑" panose="020B0503020204020204" pitchFamily="34" charset="-122"/>
                <a:ea typeface="微软雅黑" panose="020B0503020204020204" pitchFamily="34" charset="-122"/>
              </a:rPr>
              <a:t>10</a:t>
            </a:r>
            <a:r>
              <a:rPr kumimoji="1" lang="zh-CN" altLang="en-US" dirty="0">
                <a:solidFill>
                  <a:srgbClr val="1F497D"/>
                </a:solidFill>
                <a:latin typeface="微软雅黑" panose="020B0503020204020204" pitchFamily="34" charset="-122"/>
                <a:ea typeface="微软雅黑" panose="020B0503020204020204" pitchFamily="34" charset="-122"/>
              </a:rPr>
              <a:t>％白蛋白。</a:t>
            </a:r>
          </a:p>
          <a:p>
            <a:pPr marL="285750" indent="-285750" algn="just">
              <a:spcBef>
                <a:spcPct val="50000"/>
              </a:spcBef>
              <a:buFont typeface="Arial" panose="020B0604020202020204" pitchFamily="34" charset="0"/>
              <a:buChar char="•"/>
            </a:pPr>
            <a:r>
              <a:rPr kumimoji="1" lang="zh-CN" altLang="en-US" dirty="0" smtClean="0">
                <a:solidFill>
                  <a:srgbClr val="1F497D"/>
                </a:solidFill>
                <a:latin typeface="微软雅黑" panose="020B0503020204020204" pitchFamily="34" charset="-122"/>
                <a:ea typeface="微软雅黑" panose="020B0503020204020204" pitchFamily="34" charset="-122"/>
              </a:rPr>
              <a:t>注意</a:t>
            </a:r>
            <a:r>
              <a:rPr kumimoji="1" lang="zh-CN" altLang="en-US" dirty="0">
                <a:solidFill>
                  <a:srgbClr val="1F497D"/>
                </a:solidFill>
                <a:latin typeface="微软雅黑" panose="020B0503020204020204" pitchFamily="34" charset="-122"/>
                <a:ea typeface="微软雅黑" panose="020B0503020204020204" pitchFamily="34" charset="-122"/>
              </a:rPr>
              <a:t>：甘露醇的致肾衰作用及激素的致</a:t>
            </a:r>
            <a:r>
              <a:rPr kumimoji="1" lang="zh-CN" altLang="en-US" dirty="0" smtClean="0">
                <a:solidFill>
                  <a:srgbClr val="1F497D"/>
                </a:solidFill>
                <a:latin typeface="微软雅黑" panose="020B0503020204020204" pitchFamily="34" charset="-122"/>
                <a:ea typeface="微软雅黑" panose="020B0503020204020204" pitchFamily="34" charset="-122"/>
              </a:rPr>
              <a:t>应激性溃疡作用</a:t>
            </a:r>
            <a:endParaRPr kumimoji="1" lang="zh-CN" altLang="en-US" dirty="0">
              <a:solidFill>
                <a:srgbClr val="1F497D"/>
              </a:solidFill>
              <a:latin typeface="微软雅黑" panose="020B0503020204020204" pitchFamily="34" charset="-122"/>
              <a:ea typeface="微软雅黑" panose="020B0503020204020204" pitchFamily="34" charset="-122"/>
            </a:endParaRPr>
          </a:p>
        </p:txBody>
      </p:sp>
      <p:grpSp>
        <p:nvGrpSpPr>
          <p:cNvPr id="13" name="组合 12"/>
          <p:cNvGrpSpPr>
            <a:grpSpLocks/>
          </p:cNvGrpSpPr>
          <p:nvPr/>
        </p:nvGrpSpPr>
        <p:grpSpPr bwMode="auto">
          <a:xfrm>
            <a:off x="833438" y="784225"/>
            <a:ext cx="2803380" cy="616388"/>
            <a:chOff x="3129276" y="1777379"/>
            <a:chExt cx="3310111" cy="617496"/>
          </a:xfrm>
        </p:grpSpPr>
        <p:sp>
          <p:nvSpPr>
            <p:cNvPr id="15" name="矩形 14"/>
            <p:cNvSpPr/>
            <p:nvPr/>
          </p:nvSpPr>
          <p:spPr>
            <a:xfrm>
              <a:off x="3779710" y="1777379"/>
              <a:ext cx="265967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6" name="矩形 15"/>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17" name="TextBox 37"/>
            <p:cNvSpPr txBox="1">
              <a:spLocks noChangeArrowheads="1"/>
            </p:cNvSpPr>
            <p:nvPr/>
          </p:nvSpPr>
          <p:spPr bwMode="auto">
            <a:xfrm>
              <a:off x="3955606" y="1809049"/>
              <a:ext cx="248378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疾病介绍</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pic>
        <p:nvPicPr>
          <p:cNvPr id="4" name="图片 3"/>
          <p:cNvPicPr>
            <a:picLocks noChangeAspect="1"/>
          </p:cNvPicPr>
          <p:nvPr/>
        </p:nvPicPr>
        <p:blipFill rotWithShape="1">
          <a:blip r:embed="rId2">
            <a:clrChange>
              <a:clrFrom>
                <a:srgbClr val="F8F8F8"/>
              </a:clrFrom>
              <a:clrTo>
                <a:srgbClr val="F8F8F8">
                  <a:alpha val="0"/>
                </a:srgbClr>
              </a:clrTo>
            </a:clrChange>
            <a:extLst>
              <a:ext uri="{28A0092B-C50C-407E-A947-70E740481C1C}">
                <a14:useLocalDpi xmlns:a14="http://schemas.microsoft.com/office/drawing/2010/main" val="0"/>
              </a:ext>
            </a:extLst>
          </a:blip>
          <a:srcRect r="3084" b="6474"/>
          <a:stretch/>
        </p:blipFill>
        <p:spPr>
          <a:xfrm>
            <a:off x="391398" y="2876014"/>
            <a:ext cx="4038936" cy="2790691"/>
          </a:xfrm>
          <a:prstGeom prst="rect">
            <a:avLst/>
          </a:prstGeom>
        </p:spPr>
      </p:pic>
    </p:spTree>
    <p:extLst>
      <p:ext uri="{BB962C8B-B14F-4D97-AF65-F5344CB8AC3E}">
        <p14:creationId xmlns:p14="http://schemas.microsoft.com/office/powerpoint/2010/main" val="390476466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治疗原则</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9</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2459702" y="3387151"/>
            <a:ext cx="4494090" cy="12003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spcBef>
                <a:spcPct val="50000"/>
              </a:spcBef>
            </a:pPr>
            <a:r>
              <a:rPr kumimoji="1" lang="en-US" altLang="zh-CN" dirty="0">
                <a:solidFill>
                  <a:srgbClr val="1F497D"/>
                </a:solidFill>
                <a:latin typeface="微软雅黑" panose="020B0503020204020204" pitchFamily="34" charset="-122"/>
                <a:ea typeface="微软雅黑" panose="020B0503020204020204" pitchFamily="34" charset="-122"/>
              </a:rPr>
              <a:t>3</a:t>
            </a:r>
            <a:r>
              <a:rPr kumimoji="1" lang="zh-CN" altLang="en-US" dirty="0">
                <a:solidFill>
                  <a:srgbClr val="1F497D"/>
                </a:solidFill>
                <a:latin typeface="微软雅黑" panose="020B0503020204020204" pitchFamily="34" charset="-122"/>
                <a:ea typeface="微软雅黑" panose="020B0503020204020204" pitchFamily="34" charset="-122"/>
              </a:rPr>
              <a:t>、止血药物：</a:t>
            </a:r>
          </a:p>
          <a:p>
            <a:pPr algn="just">
              <a:spcBef>
                <a:spcPct val="50000"/>
              </a:spcBef>
            </a:pPr>
            <a:r>
              <a:rPr kumimoji="1" lang="zh-CN" altLang="en-US" dirty="0" smtClean="0">
                <a:solidFill>
                  <a:srgbClr val="1F497D"/>
                </a:solidFill>
                <a:latin typeface="微软雅黑" panose="020B0503020204020204" pitchFamily="34" charset="-122"/>
                <a:ea typeface="微软雅黑" panose="020B0503020204020204" pitchFamily="34" charset="-122"/>
              </a:rPr>
              <a:t>目前</a:t>
            </a:r>
            <a:r>
              <a:rPr kumimoji="1" lang="zh-CN" altLang="en-US" dirty="0">
                <a:solidFill>
                  <a:srgbClr val="1F497D"/>
                </a:solidFill>
                <a:latin typeface="微软雅黑" panose="020B0503020204020204" pitchFamily="34" charset="-122"/>
                <a:ea typeface="微软雅黑" panose="020B0503020204020204" pitchFamily="34" charset="-122"/>
              </a:rPr>
              <a:t>意见不一，但多数常规应用</a:t>
            </a:r>
            <a:r>
              <a:rPr kumimoji="1" lang="en-US" altLang="zh-CN" dirty="0">
                <a:solidFill>
                  <a:srgbClr val="1F497D"/>
                </a:solidFill>
                <a:latin typeface="微软雅黑" panose="020B0503020204020204" pitchFamily="34" charset="-122"/>
                <a:ea typeface="微软雅黑" panose="020B0503020204020204" pitchFamily="34" charset="-122"/>
              </a:rPr>
              <a:t>6-</a:t>
            </a:r>
            <a:r>
              <a:rPr kumimoji="1" lang="zh-CN" altLang="en-US" dirty="0">
                <a:solidFill>
                  <a:srgbClr val="1F497D"/>
                </a:solidFill>
                <a:latin typeface="微软雅黑" panose="020B0503020204020204" pitchFamily="34" charset="-122"/>
                <a:ea typeface="微软雅黑" panose="020B0503020204020204" pitchFamily="34" charset="-122"/>
              </a:rPr>
              <a:t>氨基己</a:t>
            </a:r>
          </a:p>
          <a:p>
            <a:pPr algn="just">
              <a:spcBef>
                <a:spcPct val="50000"/>
              </a:spcBef>
            </a:pPr>
            <a:r>
              <a:rPr kumimoji="1" lang="zh-CN" altLang="en-US" dirty="0" smtClean="0">
                <a:solidFill>
                  <a:srgbClr val="1F497D"/>
                </a:solidFill>
                <a:latin typeface="微软雅黑" panose="020B0503020204020204" pitchFamily="34" charset="-122"/>
                <a:ea typeface="微软雅黑" panose="020B0503020204020204" pitchFamily="34" charset="-122"/>
              </a:rPr>
              <a:t>酸</a:t>
            </a:r>
            <a:r>
              <a:rPr kumimoji="1" lang="zh-CN" altLang="en-US" dirty="0">
                <a:solidFill>
                  <a:srgbClr val="1F497D"/>
                </a:solidFill>
                <a:latin typeface="微软雅黑" panose="020B0503020204020204" pitchFamily="34" charset="-122"/>
                <a:ea typeface="微软雅黑" panose="020B0503020204020204" pitchFamily="34" charset="-122"/>
              </a:rPr>
              <a:t>、对羟基苄胺及止血环酸等止血药。</a:t>
            </a:r>
          </a:p>
        </p:txBody>
      </p:sp>
      <p:grpSp>
        <p:nvGrpSpPr>
          <p:cNvPr id="13" name="组合 12"/>
          <p:cNvGrpSpPr>
            <a:grpSpLocks/>
          </p:cNvGrpSpPr>
          <p:nvPr/>
        </p:nvGrpSpPr>
        <p:grpSpPr bwMode="auto">
          <a:xfrm>
            <a:off x="833438" y="784225"/>
            <a:ext cx="2803380" cy="616388"/>
            <a:chOff x="3129276" y="1777379"/>
            <a:chExt cx="3310111" cy="617496"/>
          </a:xfrm>
        </p:grpSpPr>
        <p:sp>
          <p:nvSpPr>
            <p:cNvPr id="15" name="矩形 14"/>
            <p:cNvSpPr/>
            <p:nvPr/>
          </p:nvSpPr>
          <p:spPr>
            <a:xfrm>
              <a:off x="3779710" y="1777379"/>
              <a:ext cx="265967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6" name="矩形 15"/>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17" name="TextBox 37"/>
            <p:cNvSpPr txBox="1">
              <a:spLocks noChangeArrowheads="1"/>
            </p:cNvSpPr>
            <p:nvPr/>
          </p:nvSpPr>
          <p:spPr bwMode="auto">
            <a:xfrm>
              <a:off x="3955606" y="1809049"/>
              <a:ext cx="248378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疾病介绍</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pic>
        <p:nvPicPr>
          <p:cNvPr id="4" name="图片 3"/>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3243"/>
          <a:stretch/>
        </p:blipFill>
        <p:spPr>
          <a:xfrm>
            <a:off x="7542370" y="2942822"/>
            <a:ext cx="3268920" cy="3915178"/>
          </a:xfrm>
          <a:prstGeom prst="rect">
            <a:avLst/>
          </a:prstGeom>
        </p:spPr>
      </p:pic>
    </p:spTree>
    <p:extLst>
      <p:ext uri="{BB962C8B-B14F-4D97-AF65-F5344CB8AC3E}">
        <p14:creationId xmlns:p14="http://schemas.microsoft.com/office/powerpoint/2010/main" val="736221960"/>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治疗原则</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9</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833438" y="2198275"/>
            <a:ext cx="6438800" cy="393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20000"/>
              </a:lnSpc>
              <a:spcBef>
                <a:spcPct val="50000"/>
              </a:spcBef>
            </a:pPr>
            <a:r>
              <a:rPr kumimoji="1" lang="zh-CN" altLang="en-US" sz="1600" dirty="0">
                <a:solidFill>
                  <a:srgbClr val="1F497D"/>
                </a:solidFill>
                <a:latin typeface="微软雅黑" panose="020B0503020204020204" pitchFamily="34" charset="-122"/>
                <a:ea typeface="微软雅黑" panose="020B0503020204020204" pitchFamily="34" charset="-122"/>
              </a:rPr>
              <a:t>手术指证：</a:t>
            </a:r>
          </a:p>
          <a:p>
            <a:pPr marL="342900" indent="-342900" algn="just">
              <a:lnSpc>
                <a:spcPct val="120000"/>
              </a:lnSpc>
              <a:spcBef>
                <a:spcPct val="50000"/>
              </a:spcBef>
              <a:buFont typeface="+mj-ea"/>
              <a:buAutoNum type="circleNumDbPlain"/>
            </a:pPr>
            <a:r>
              <a:rPr kumimoji="1" lang="zh-CN" altLang="en-US" sz="1600" dirty="0" smtClean="0">
                <a:solidFill>
                  <a:srgbClr val="1F497D"/>
                </a:solidFill>
                <a:latin typeface="微软雅黑" panose="020B0503020204020204" pitchFamily="34" charset="-122"/>
                <a:ea typeface="微软雅黑" panose="020B0503020204020204" pitchFamily="34" charset="-122"/>
              </a:rPr>
              <a:t>基底</a:t>
            </a:r>
            <a:r>
              <a:rPr kumimoji="1" lang="zh-CN" altLang="en-US" sz="1600" dirty="0">
                <a:solidFill>
                  <a:srgbClr val="1F497D"/>
                </a:solidFill>
                <a:latin typeface="微软雅黑" panose="020B0503020204020204" pitchFamily="34" charset="-122"/>
                <a:ea typeface="微软雅黑" panose="020B0503020204020204" pitchFamily="34" charset="-122"/>
              </a:rPr>
              <a:t>节区出血：出血量 ≥</a:t>
            </a:r>
            <a:r>
              <a:rPr kumimoji="1" lang="en-US" altLang="zh-CN" sz="1600" dirty="0">
                <a:solidFill>
                  <a:srgbClr val="1F497D"/>
                </a:solidFill>
                <a:latin typeface="微软雅黑" panose="020B0503020204020204" pitchFamily="34" charset="-122"/>
                <a:ea typeface="微软雅黑" panose="020B0503020204020204" pitchFamily="34" charset="-122"/>
              </a:rPr>
              <a:t>30ml</a:t>
            </a:r>
            <a:r>
              <a:rPr kumimoji="1" lang="zh-CN" altLang="en-US" sz="1600" dirty="0">
                <a:solidFill>
                  <a:srgbClr val="1F497D"/>
                </a:solidFill>
                <a:latin typeface="微软雅黑" panose="020B0503020204020204" pitchFamily="34" charset="-122"/>
                <a:ea typeface="微软雅黑" panose="020B0503020204020204" pitchFamily="34" charset="-122"/>
              </a:rPr>
              <a:t>，可根据病情、出血部位和医疗条件，在合适时机选择微创穿刺血肿清除术或小骨窗开颅血肿清除术，及时清除血肿；大量出血或脑疝形成者，多需外科行去骨片减压血肿清除术，以挽救</a:t>
            </a:r>
            <a:r>
              <a:rPr kumimoji="1" lang="zh-CN" altLang="en-US" sz="1600" dirty="0" smtClean="0">
                <a:solidFill>
                  <a:srgbClr val="1F497D"/>
                </a:solidFill>
                <a:latin typeface="微软雅黑" panose="020B0503020204020204" pitchFamily="34" charset="-122"/>
                <a:ea typeface="微软雅黑" panose="020B0503020204020204" pitchFamily="34" charset="-122"/>
              </a:rPr>
              <a:t>生命。</a:t>
            </a:r>
            <a:endParaRPr kumimoji="1" lang="zh-CN" altLang="en-US" sz="1600" dirty="0">
              <a:solidFill>
                <a:srgbClr val="1F497D"/>
              </a:solidFill>
              <a:latin typeface="微软雅黑" panose="020B0503020204020204" pitchFamily="34" charset="-122"/>
              <a:ea typeface="微软雅黑" panose="020B0503020204020204" pitchFamily="34" charset="-122"/>
            </a:endParaRPr>
          </a:p>
          <a:p>
            <a:pPr marL="342900" indent="-342900" algn="just">
              <a:lnSpc>
                <a:spcPct val="120000"/>
              </a:lnSpc>
              <a:spcBef>
                <a:spcPct val="50000"/>
              </a:spcBef>
              <a:buFont typeface="+mj-ea"/>
              <a:buAutoNum type="circleNumDbPlain"/>
            </a:pPr>
            <a:r>
              <a:rPr kumimoji="1" lang="zh-CN" altLang="en-US" sz="1600" dirty="0" smtClean="0">
                <a:solidFill>
                  <a:srgbClr val="1F497D"/>
                </a:solidFill>
                <a:latin typeface="微软雅黑" panose="020B0503020204020204" pitchFamily="34" charset="-122"/>
                <a:ea typeface="微软雅黑" panose="020B0503020204020204" pitchFamily="34" charset="-122"/>
              </a:rPr>
              <a:t>小脑出血</a:t>
            </a:r>
            <a:r>
              <a:rPr kumimoji="1" lang="zh-CN" altLang="en-US" sz="1600" dirty="0">
                <a:solidFill>
                  <a:srgbClr val="1F497D"/>
                </a:solidFill>
                <a:latin typeface="微软雅黑" panose="020B0503020204020204" pitchFamily="34" charset="-122"/>
                <a:ea typeface="微软雅黑" panose="020B0503020204020204" pitchFamily="34" charset="-122"/>
              </a:rPr>
              <a:t>：易形成脑疝，出血量 ≥</a:t>
            </a:r>
            <a:r>
              <a:rPr kumimoji="1" lang="en-US" altLang="zh-CN" sz="1600" dirty="0">
                <a:solidFill>
                  <a:srgbClr val="1F497D"/>
                </a:solidFill>
                <a:latin typeface="微软雅黑" panose="020B0503020204020204" pitchFamily="34" charset="-122"/>
                <a:ea typeface="微软雅黑" panose="020B0503020204020204" pitchFamily="34" charset="-122"/>
              </a:rPr>
              <a:t>10ml</a:t>
            </a:r>
            <a:r>
              <a:rPr kumimoji="1" lang="zh-CN" altLang="en-US" sz="1600" dirty="0">
                <a:solidFill>
                  <a:srgbClr val="1F497D"/>
                </a:solidFill>
                <a:latin typeface="微软雅黑" panose="020B0503020204020204" pitchFamily="34" charset="-122"/>
                <a:ea typeface="微软雅黑" panose="020B0503020204020204" pitchFamily="34" charset="-122"/>
              </a:rPr>
              <a:t>，或直径≥</a:t>
            </a:r>
            <a:r>
              <a:rPr kumimoji="1" lang="en-US" altLang="zh-CN" sz="1600" dirty="0">
                <a:solidFill>
                  <a:srgbClr val="1F497D"/>
                </a:solidFill>
                <a:latin typeface="微软雅黑" panose="020B0503020204020204" pitchFamily="34" charset="-122"/>
                <a:ea typeface="微软雅黑" panose="020B0503020204020204" pitchFamily="34" charset="-122"/>
              </a:rPr>
              <a:t>3cm</a:t>
            </a:r>
            <a:r>
              <a:rPr kumimoji="1" lang="zh-CN" altLang="en-US" sz="1600" dirty="0">
                <a:solidFill>
                  <a:srgbClr val="1F497D"/>
                </a:solidFill>
                <a:latin typeface="微软雅黑" panose="020B0503020204020204" pitchFamily="34" charset="-122"/>
                <a:ea typeface="微软雅黑" panose="020B0503020204020204" pitchFamily="34" charset="-122"/>
              </a:rPr>
              <a:t>，或合并明显脑积水，在有条件的医院应尽快手术治疗。</a:t>
            </a:r>
          </a:p>
          <a:p>
            <a:pPr marL="342900" indent="-342900" algn="just">
              <a:lnSpc>
                <a:spcPct val="120000"/>
              </a:lnSpc>
              <a:spcBef>
                <a:spcPct val="50000"/>
              </a:spcBef>
              <a:buFont typeface="+mj-ea"/>
              <a:buAutoNum type="circleNumDbPlain"/>
            </a:pPr>
            <a:r>
              <a:rPr kumimoji="1" lang="zh-CN" altLang="en-US" sz="1600" dirty="0" smtClean="0">
                <a:solidFill>
                  <a:srgbClr val="1F497D"/>
                </a:solidFill>
                <a:latin typeface="微软雅黑" panose="020B0503020204020204" pitchFamily="34" charset="-122"/>
                <a:ea typeface="微软雅黑" panose="020B0503020204020204" pitchFamily="34" charset="-122"/>
              </a:rPr>
              <a:t>脑</a:t>
            </a:r>
            <a:r>
              <a:rPr kumimoji="1" lang="zh-CN" altLang="en-US" sz="1600" dirty="0">
                <a:solidFill>
                  <a:srgbClr val="1F497D"/>
                </a:solidFill>
                <a:latin typeface="微软雅黑" panose="020B0503020204020204" pitchFamily="34" charset="-122"/>
                <a:ea typeface="微软雅黑" panose="020B0503020204020204" pitchFamily="34" charset="-122"/>
              </a:rPr>
              <a:t>叶出血：高龄患者常为淀粉样血管病出血，除血肿较大危及生命或由血管畸形引起需外科治疗外，宜行内科保守治疗。</a:t>
            </a:r>
          </a:p>
          <a:p>
            <a:pPr marL="342900" indent="-342900" algn="just">
              <a:lnSpc>
                <a:spcPct val="120000"/>
              </a:lnSpc>
              <a:spcBef>
                <a:spcPct val="50000"/>
              </a:spcBef>
              <a:buFont typeface="+mj-ea"/>
              <a:buAutoNum type="circleNumDbPlain"/>
            </a:pPr>
            <a:r>
              <a:rPr kumimoji="1" lang="zh-CN" altLang="en-US" sz="1600" dirty="0" smtClean="0">
                <a:solidFill>
                  <a:srgbClr val="1F497D"/>
                </a:solidFill>
                <a:latin typeface="微软雅黑" panose="020B0503020204020204" pitchFamily="34" charset="-122"/>
                <a:ea typeface="微软雅黑" panose="020B0503020204020204" pitchFamily="34" charset="-122"/>
              </a:rPr>
              <a:t>脑室</a:t>
            </a:r>
            <a:r>
              <a:rPr kumimoji="1" lang="zh-CN" altLang="en-US" sz="1600" dirty="0">
                <a:solidFill>
                  <a:srgbClr val="1F497D"/>
                </a:solidFill>
                <a:latin typeface="微软雅黑" panose="020B0503020204020204" pitchFamily="34" charset="-122"/>
                <a:ea typeface="微软雅黑" panose="020B0503020204020204" pitchFamily="34" charset="-122"/>
              </a:rPr>
              <a:t>出血：轻型的部分脑室出血可行内科保守治疗</a:t>
            </a:r>
            <a:r>
              <a:rPr kumimoji="1" lang="zh-CN" altLang="en-US" sz="1600" dirty="0" smtClean="0">
                <a:solidFill>
                  <a:srgbClr val="1F497D"/>
                </a:solidFill>
                <a:latin typeface="微软雅黑" panose="020B0503020204020204" pitchFamily="34" charset="-122"/>
                <a:ea typeface="微软雅黑" panose="020B0503020204020204" pitchFamily="34" charset="-122"/>
              </a:rPr>
              <a:t>；</a:t>
            </a:r>
            <a:endParaRPr kumimoji="1" lang="en-US" altLang="zh-CN" sz="1600" dirty="0" smtClean="0">
              <a:solidFill>
                <a:srgbClr val="1F497D"/>
              </a:solidFill>
              <a:latin typeface="微软雅黑" panose="020B0503020204020204" pitchFamily="34" charset="-122"/>
              <a:ea typeface="微软雅黑" panose="020B0503020204020204" pitchFamily="34" charset="-122"/>
            </a:endParaRPr>
          </a:p>
          <a:p>
            <a:pPr marL="342900" indent="-342900" algn="just">
              <a:lnSpc>
                <a:spcPct val="120000"/>
              </a:lnSpc>
              <a:spcBef>
                <a:spcPct val="50000"/>
              </a:spcBef>
              <a:buFont typeface="+mj-ea"/>
              <a:buAutoNum type="circleNumDbPlain"/>
            </a:pPr>
            <a:r>
              <a:rPr kumimoji="1" lang="zh-CN" altLang="en-US" sz="1600" dirty="0" smtClean="0">
                <a:solidFill>
                  <a:srgbClr val="1F497D"/>
                </a:solidFill>
                <a:latin typeface="微软雅黑" panose="020B0503020204020204" pitchFamily="34" charset="-122"/>
                <a:ea typeface="微软雅黑" panose="020B0503020204020204" pitchFamily="34" charset="-122"/>
              </a:rPr>
              <a:t>重</a:t>
            </a:r>
            <a:r>
              <a:rPr kumimoji="1" lang="zh-CN" altLang="en-US" sz="1600" dirty="0">
                <a:solidFill>
                  <a:srgbClr val="1F497D"/>
                </a:solidFill>
                <a:latin typeface="微软雅黑" panose="020B0503020204020204" pitchFamily="34" charset="-122"/>
                <a:ea typeface="微软雅黑" panose="020B0503020204020204" pitchFamily="34" charset="-122"/>
              </a:rPr>
              <a:t>症全脑室出血（脑室铸形），需脑室穿刺引流加腰穿放液治疗。 </a:t>
            </a:r>
          </a:p>
        </p:txBody>
      </p:sp>
      <p:grpSp>
        <p:nvGrpSpPr>
          <p:cNvPr id="13" name="组合 12"/>
          <p:cNvGrpSpPr>
            <a:grpSpLocks/>
          </p:cNvGrpSpPr>
          <p:nvPr/>
        </p:nvGrpSpPr>
        <p:grpSpPr bwMode="auto">
          <a:xfrm>
            <a:off x="833438" y="784225"/>
            <a:ext cx="2803380" cy="616388"/>
            <a:chOff x="3129276" y="1777379"/>
            <a:chExt cx="3310111" cy="617496"/>
          </a:xfrm>
        </p:grpSpPr>
        <p:sp>
          <p:nvSpPr>
            <p:cNvPr id="15" name="矩形 14"/>
            <p:cNvSpPr/>
            <p:nvPr/>
          </p:nvSpPr>
          <p:spPr>
            <a:xfrm>
              <a:off x="3779710" y="1777379"/>
              <a:ext cx="265967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6" name="矩形 15"/>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17" name="TextBox 37"/>
            <p:cNvSpPr txBox="1">
              <a:spLocks noChangeArrowheads="1"/>
            </p:cNvSpPr>
            <p:nvPr/>
          </p:nvSpPr>
          <p:spPr bwMode="auto">
            <a:xfrm>
              <a:off x="3955606" y="1809049"/>
              <a:ext cx="248378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疾病介绍</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36099" y="2656337"/>
            <a:ext cx="4022501" cy="3016876"/>
          </a:xfrm>
          <a:prstGeom prst="rect">
            <a:avLst/>
          </a:prstGeom>
          <a:ln>
            <a:noFill/>
          </a:ln>
          <a:effectLst>
            <a:softEdge rad="112500"/>
          </a:effectLst>
        </p:spPr>
      </p:pic>
    </p:spTree>
    <p:extLst>
      <p:ext uri="{BB962C8B-B14F-4D97-AF65-F5344CB8AC3E}">
        <p14:creationId xmlns:p14="http://schemas.microsoft.com/office/powerpoint/2010/main" val="61021246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t1.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794126" y="2497139"/>
            <a:ext cx="42862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15" descr="t2.png"/>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808414" y="2530476"/>
            <a:ext cx="210343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descr="t3.png"/>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562351" y="2516188"/>
            <a:ext cx="1724025"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7" descr="t4.png"/>
          <p:cNvPicPr>
            <a:picLocks noChangeAspect="1"/>
          </p:cNvPicPr>
          <p:nvPr/>
        </p:nvPicPr>
        <p:blipFill>
          <a:blip r:embed="rId6">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95675" y="3606801"/>
            <a:ext cx="4191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9" descr="h2.png"/>
          <p:cNvPicPr>
            <a:picLocks noChangeAspect="1"/>
          </p:cNvPicPr>
          <p:nvPr/>
        </p:nvPicPr>
        <p:blipFill>
          <a:blip r:embed="rId7">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424364" y="2808288"/>
            <a:ext cx="107632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descr="h1副本.png"/>
          <p:cNvPicPr>
            <a:picLocks noChangeAspect="1"/>
          </p:cNvPicPr>
          <p:nvPr/>
        </p:nvPicPr>
        <p:blipFill>
          <a:blip r:embed="rId8">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073525" y="2747964"/>
            <a:ext cx="1485900"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descr="h4.png"/>
          <p:cNvPicPr>
            <a:picLocks noChangeAspect="1"/>
          </p:cNvPicPr>
          <p:nvPr/>
        </p:nvPicPr>
        <p:blipFill>
          <a:blip r:embed="rId9">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22825" y="3509964"/>
            <a:ext cx="4191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1" descr="he.png"/>
          <p:cNvPicPr>
            <a:picLocks noChangeAspect="1"/>
          </p:cNvPicPr>
          <p:nvPr/>
        </p:nvPicPr>
        <p:blipFill>
          <a:blip r:embed="rId10">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68864" y="3498851"/>
            <a:ext cx="10191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3" descr="h3.png"/>
          <p:cNvPicPr>
            <a:picLocks noChangeAspect="1"/>
          </p:cNvPicPr>
          <p:nvPr/>
        </p:nvPicPr>
        <p:blipFill>
          <a:blip r:embed="rId11">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438651" y="3509964"/>
            <a:ext cx="79057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24" descr="e1.png"/>
          <p:cNvPicPr>
            <a:picLocks noChangeAspect="1"/>
          </p:cNvPicPr>
          <p:nvPr/>
        </p:nvPicPr>
        <p:blipFill>
          <a:blip r:embed="rId12">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03838" y="3492500"/>
            <a:ext cx="4953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25" descr="e1.png"/>
          <p:cNvPicPr>
            <a:picLocks noChangeAspect="1"/>
          </p:cNvPicPr>
          <p:nvPr/>
        </p:nvPicPr>
        <p:blipFill>
          <a:blip r:embed="rId1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31075" y="2921000"/>
            <a:ext cx="17145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26" descr="e2.png"/>
          <p:cNvPicPr>
            <a:picLocks noChangeAspect="1"/>
          </p:cNvPicPr>
          <p:nvPr/>
        </p:nvPicPr>
        <p:blipFill>
          <a:blip r:embed="rId1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69175" y="2827339"/>
            <a:ext cx="457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图片 27" descr="e3.png"/>
          <p:cNvPicPr>
            <a:picLocks noChangeAspect="1"/>
          </p:cNvPicPr>
          <p:nvPr/>
        </p:nvPicPr>
        <p:blipFill>
          <a:blip r:embed="rId15">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83375" y="2714625"/>
            <a:ext cx="11430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图片 28" descr="e4.png"/>
          <p:cNvPicPr>
            <a:picLocks noChangeAspect="1"/>
          </p:cNvPicPr>
          <p:nvPr/>
        </p:nvPicPr>
        <p:blipFill>
          <a:blip r:embed="rId16">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75364" y="3076576"/>
            <a:ext cx="1360487"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30" descr="n1.png"/>
          <p:cNvPicPr>
            <a:picLocks noChangeAspect="1"/>
          </p:cNvPicPr>
          <p:nvPr/>
        </p:nvPicPr>
        <p:blipFill>
          <a:blip r:embed="rId17">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29464" y="3589339"/>
            <a:ext cx="33337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29" descr="e5.png"/>
          <p:cNvPicPr>
            <a:picLocks noChangeAspect="1"/>
          </p:cNvPicPr>
          <p:nvPr/>
        </p:nvPicPr>
        <p:blipFill>
          <a:blip r:embed="rId18">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75363" y="3589338"/>
            <a:ext cx="138906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32" descr="n2.png"/>
          <p:cNvPicPr>
            <a:picLocks noChangeAspect="1"/>
          </p:cNvPicPr>
          <p:nvPr/>
        </p:nvPicPr>
        <p:blipFill>
          <a:blip r:embed="rId19">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29464" y="3619500"/>
            <a:ext cx="5429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33" descr="n3.png"/>
          <p:cNvPicPr>
            <a:picLocks noChangeAspect="1"/>
          </p:cNvPicPr>
          <p:nvPr/>
        </p:nvPicPr>
        <p:blipFill>
          <a:blip r:embed="rId20">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86638" y="3665538"/>
            <a:ext cx="2857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图片 35" descr="d2.png"/>
          <p:cNvPicPr>
            <a:picLocks noChangeAspect="1"/>
          </p:cNvPicPr>
          <p:nvPr/>
        </p:nvPicPr>
        <p:blipFill>
          <a:blip r:embed="rId21">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694613" y="3627439"/>
            <a:ext cx="4000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34" descr="d1.png"/>
          <p:cNvPicPr>
            <a:picLocks noChangeAspect="1"/>
          </p:cNvPicPr>
          <p:nvPr/>
        </p:nvPicPr>
        <p:blipFill>
          <a:blip r:embed="rId22">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435850" y="3619501"/>
            <a:ext cx="66675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42" descr="d4.png"/>
          <p:cNvPicPr>
            <a:picLocks noChangeAspect="1"/>
          </p:cNvPicPr>
          <p:nvPr/>
        </p:nvPicPr>
        <p:blipFill>
          <a:blip r:embed="rId2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915276" y="3171825"/>
            <a:ext cx="6953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41" descr="d3.png"/>
          <p:cNvPicPr>
            <a:picLocks noChangeAspect="1"/>
          </p:cNvPicPr>
          <p:nvPr/>
        </p:nvPicPr>
        <p:blipFill>
          <a:blip r:embed="rId2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766051" y="3171825"/>
            <a:ext cx="8286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图片 36" descr="羽毛.png"/>
          <p:cNvPicPr>
            <a:picLocks noChangeAspect="1"/>
          </p:cNvPicPr>
          <p:nvPr/>
        </p:nvPicPr>
        <p:blipFill>
          <a:blip r:embed="rId25" cstate="print">
            <a:extLst>
              <a:ext uri="{28A0092B-C50C-407E-A947-70E740481C1C}">
                <a14:useLocalDpi xmlns:a14="http://schemas.microsoft.com/office/drawing/2010/main" val="0"/>
              </a:ext>
            </a:extLst>
          </a:blip>
          <a:srcRect/>
          <a:stretch>
            <a:fillRect/>
          </a:stretch>
        </p:blipFill>
        <p:spPr bwMode="auto">
          <a:xfrm rot="1350554">
            <a:off x="12544425" y="501651"/>
            <a:ext cx="1239838" cy="396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8387248"/>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accel="50000" decel="50000" fill="hold" nodeType="withEffect">
                                  <p:stCondLst>
                                    <p:cond delay="0"/>
                                  </p:stCondLst>
                                  <p:childTnLst>
                                    <p:animMotion origin="layout" path="M -0.72344 -0.24339 C -0.72291 -0.23622 -0.72239 -0.22881 -0.72778 -0.21585 C -0.73316 -0.20288 -0.75173 -0.17302 -0.75573 -0.16492 " pathEditMode="fixed" rAng="0" ptsTypes="aaA">
                                      <p:cBhvr>
                                        <p:cTn id="6" dur="70" fill="hold"/>
                                        <p:tgtEl>
                                          <p:spTgt spid="37"/>
                                        </p:tgtEl>
                                        <p:attrNameLst>
                                          <p:attrName>ppt_x</p:attrName>
                                          <p:attrName>ppt_y</p:attrName>
                                        </p:attrNameLst>
                                      </p:cBhvr>
                                      <p:rCtr x="-1600" y="3900"/>
                                    </p:animMotion>
                                  </p:childTnLst>
                                </p:cTn>
                              </p:par>
                              <p:par>
                                <p:cTn id="7" presetID="22" presetClass="entr" presetSubtype="1" fill="hold"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wipe(up)">
                                      <p:cBhvr>
                                        <p:cTn id="9" dur="70"/>
                                        <p:tgtEl>
                                          <p:spTgt spid="15"/>
                                        </p:tgtEl>
                                      </p:cBhvr>
                                    </p:animEffect>
                                  </p:childTnLst>
                                </p:cTn>
                              </p:par>
                            </p:childTnLst>
                          </p:cTn>
                        </p:par>
                        <p:par>
                          <p:cTn id="10" fill="hold" nodeType="afterGroup">
                            <p:stCondLst>
                              <p:cond delay="70"/>
                            </p:stCondLst>
                            <p:childTnLst>
                              <p:par>
                                <p:cTn id="11" presetID="0" presetClass="path" presetSubtype="0" accel="50000" decel="50000" fill="hold" nodeType="afterEffect">
                                  <p:stCondLst>
                                    <p:cond delay="0"/>
                                  </p:stCondLst>
                                  <p:childTnLst>
                                    <p:animMotion origin="layout" path="M -0.75573 -0.16492 C -0.74115 -0.1802 -0.72639 -0.19548 -0.71441 -0.20613 C -0.70243 -0.21677 -0.70642 -0.22557 -0.68368 -0.22951 C -0.66094 -0.23344 -0.60295 -0.22765 -0.57778 -0.22951 C -0.5526 -0.23136 -0.53854 -0.239 -0.53212 -0.24131 " pathEditMode="fixed" ptsTypes="aaaaA">
                                      <p:cBhvr>
                                        <p:cTn id="12" dur="70" fill="hold"/>
                                        <p:tgtEl>
                                          <p:spTgt spid="37"/>
                                        </p:tgtEl>
                                        <p:attrNameLst>
                                          <p:attrName>ppt_x</p:attrName>
                                          <p:attrName>ppt_y</p:attrName>
                                        </p:attrNameLst>
                                      </p:cBhvr>
                                    </p:animMotion>
                                  </p:childTnLst>
                                </p:cTn>
                              </p:par>
                              <p:par>
                                <p:cTn id="13" presetID="22" presetClass="entr" presetSubtype="8"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70"/>
                                        <p:tgtEl>
                                          <p:spTgt spid="16"/>
                                        </p:tgtEl>
                                      </p:cBhvr>
                                    </p:animEffect>
                                  </p:childTnLst>
                                </p:cTn>
                              </p:par>
                            </p:childTnLst>
                          </p:cTn>
                        </p:par>
                        <p:par>
                          <p:cTn id="16" fill="hold" nodeType="afterGroup">
                            <p:stCondLst>
                              <p:cond delay="140"/>
                            </p:stCondLst>
                            <p:childTnLst>
                              <p:par>
                                <p:cTn id="17" presetID="0" presetClass="path" presetSubtype="0" accel="50000" decel="50000" fill="hold" nodeType="afterEffect">
                                  <p:stCondLst>
                                    <p:cond delay="0"/>
                                  </p:stCondLst>
                                  <p:childTnLst>
                                    <p:animMotion origin="layout" path="M -0.59965 -0.24177 C -0.6217 -0.21076 -0.64357 -0.17974 -0.6658 -0.14386 C -0.68802 -0.10798 -0.71875 -0.04988 -0.7335 -0.02626 C -0.74826 -0.00265 -0.74809 -0.00682 -0.75416 -0.00265 C -0.76024 0.00151 -0.76493 -0.0008 -0.77031 -0.00057 C -0.77569 -0.00034 -0.78767 -0.00034 -0.78646 -0.00057 " pathEditMode="fixed" rAng="0" ptsTypes="aaaaaA">
                                      <p:cBhvr>
                                        <p:cTn id="18" dur="70" fill="hold"/>
                                        <p:tgtEl>
                                          <p:spTgt spid="37"/>
                                        </p:tgtEl>
                                        <p:attrNameLst>
                                          <p:attrName>ppt_x</p:attrName>
                                          <p:attrName>ppt_y</p:attrName>
                                        </p:attrNameLst>
                                      </p:cBhvr>
                                      <p:rCtr x="-9400" y="12200"/>
                                    </p:animMotion>
                                  </p:childTnLst>
                                </p:cTn>
                              </p:par>
                              <p:par>
                                <p:cTn id="19" presetID="22" presetClass="entr" presetSubtype="1"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up)">
                                      <p:cBhvr>
                                        <p:cTn id="21" dur="70"/>
                                        <p:tgtEl>
                                          <p:spTgt spid="17"/>
                                        </p:tgtEl>
                                      </p:cBhvr>
                                    </p:animEffect>
                                  </p:childTnLst>
                                </p:cTn>
                              </p:par>
                            </p:childTnLst>
                          </p:cTn>
                        </p:par>
                        <p:par>
                          <p:cTn id="22" fill="hold" nodeType="afterGroup">
                            <p:stCondLst>
                              <p:cond delay="210"/>
                            </p:stCondLst>
                            <p:childTnLst>
                              <p:par>
                                <p:cTn id="23" presetID="0" presetClass="path" presetSubtype="0" accel="50000" decel="50000" fill="hold" nodeType="afterEffect">
                                  <p:stCondLst>
                                    <p:cond delay="0"/>
                                  </p:stCondLst>
                                  <p:childTnLst>
                                    <p:animMotion origin="layout" path="M -0.78646 -0.00057 C -0.79028 -0.00543 -0.79393 -0.01029 -0.79375 -0.01816 C -0.79358 -0.02603 -0.78907 -0.03946 -0.7849 -0.04756 C -0.78073 -0.05566 -0.77361 -0.06191 -0.76875 -0.06724 C -0.76389 -0.07256 -0.76077 -0.07001 -0.75556 -0.07904 " pathEditMode="fixed" ptsTypes="aaaaA">
                                      <p:cBhvr>
                                        <p:cTn id="24" dur="70" fill="hold"/>
                                        <p:tgtEl>
                                          <p:spTgt spid="37"/>
                                        </p:tgtEl>
                                        <p:attrNameLst>
                                          <p:attrName>ppt_x</p:attrName>
                                          <p:attrName>ppt_y</p:attrName>
                                        </p:attrNameLst>
                                      </p:cBhvr>
                                    </p:animMotion>
                                  </p:childTnLst>
                                </p:cTn>
                              </p:par>
                              <p:par>
                                <p:cTn id="25" presetID="22" presetClass="entr" presetSubtype="4"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70"/>
                                        <p:tgtEl>
                                          <p:spTgt spid="18"/>
                                        </p:tgtEl>
                                      </p:cBhvr>
                                    </p:animEffect>
                                  </p:childTnLst>
                                </p:cTn>
                              </p:par>
                            </p:childTnLst>
                          </p:cTn>
                        </p:par>
                        <p:par>
                          <p:cTn id="28" fill="hold" nodeType="afterGroup">
                            <p:stCondLst>
                              <p:cond delay="280"/>
                            </p:stCondLst>
                            <p:childTnLst>
                              <p:par>
                                <p:cTn id="29" presetID="0" presetClass="path" presetSubtype="0" accel="50000" decel="50000" fill="hold" nodeType="afterEffect">
                                  <p:stCondLst>
                                    <p:cond delay="0"/>
                                  </p:stCondLst>
                                  <p:childTnLst>
                                    <p:animMotion origin="layout" path="M -0.75555 -0.07905 C -0.75069 -0.08368 -0.74583 -0.08831 -0.74149 -0.08645 C -0.73715 -0.0846 -0.73125 -0.07835 -0.72951 -0.06747 C -0.72777 -0.05659 -0.73055 -0.02858 -0.73055 -0.02118 " pathEditMode="fixed" ptsTypes="aaaA">
                                      <p:cBhvr>
                                        <p:cTn id="30" dur="70" fill="hold"/>
                                        <p:tgtEl>
                                          <p:spTgt spid="37"/>
                                        </p:tgtEl>
                                        <p:attrNameLst>
                                          <p:attrName>ppt_x</p:attrName>
                                          <p:attrName>ppt_y</p:attrName>
                                        </p:attrNameLst>
                                      </p:cBhvr>
                                    </p:animMotion>
                                  </p:childTnLst>
                                </p:cTn>
                              </p:par>
                            </p:childTnLst>
                          </p:cTn>
                        </p:par>
                        <p:par>
                          <p:cTn id="31" fill="hold" nodeType="afterGroup">
                            <p:stCondLst>
                              <p:cond delay="350"/>
                            </p:stCondLst>
                            <p:childTnLst>
                              <p:par>
                                <p:cTn id="32" presetID="0" presetClass="path" presetSubtype="0" accel="50000" decel="50000" fill="hold" nodeType="afterEffect">
                                  <p:stCondLst>
                                    <p:cond delay="0"/>
                                  </p:stCondLst>
                                  <p:childTnLst>
                                    <p:animMotion origin="layout" path="M -0.73055 -0.02118 C -0.72864 -0.0184 -0.72656 -0.01562 -0.71753 -0.02256 C -0.7085 -0.02951 -0.68906 -0.04965 -0.67621 -0.0633 C -0.66336 -0.07696 -0.65208 -0.08946 -0.64027 -0.1052 C -0.62847 -0.12094 -0.61631 -0.14155 -0.60555 -0.15752 C -0.59479 -0.17349 -0.58107 -0.19432 -0.57621 -0.20104 " pathEditMode="fixed" ptsTypes="aaaaaA">
                                      <p:cBhvr>
                                        <p:cTn id="33" dur="70" fill="hold"/>
                                        <p:tgtEl>
                                          <p:spTgt spid="37"/>
                                        </p:tgtEl>
                                        <p:attrNameLst>
                                          <p:attrName>ppt_x</p:attrName>
                                          <p:attrName>ppt_y</p:attrName>
                                        </p:attrNameLst>
                                      </p:cBhvr>
                                    </p:animMotion>
                                  </p:childTnLst>
                                </p:cTn>
                              </p:par>
                              <p:par>
                                <p:cTn id="34" presetID="22" presetClass="entr" presetSubtype="4"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down)">
                                      <p:cBhvr>
                                        <p:cTn id="36" dur="70"/>
                                        <p:tgtEl>
                                          <p:spTgt spid="19"/>
                                        </p:tgtEl>
                                      </p:cBhvr>
                                    </p:animEffect>
                                  </p:childTnLst>
                                </p:cTn>
                              </p:par>
                            </p:childTnLst>
                          </p:cTn>
                        </p:par>
                        <p:par>
                          <p:cTn id="37" fill="hold" nodeType="afterGroup">
                            <p:stCondLst>
                              <p:cond delay="420"/>
                            </p:stCondLst>
                            <p:childTnLst>
                              <p:par>
                                <p:cTn id="38" presetID="0" presetClass="path" presetSubtype="0" accel="50000" decel="50000" fill="hold" nodeType="afterEffect">
                                  <p:stCondLst>
                                    <p:cond delay="0"/>
                                  </p:stCondLst>
                                  <p:childTnLst>
                                    <p:animMotion origin="layout" path="M -0.57309 -0.20103 C -0.58871 -0.17858 -0.60434 -0.15589 -0.61666 -0.13714 C -0.62899 -0.11839 -0.63732 -0.10358 -0.64705 -0.08784 C -0.65677 -0.0721 -0.6691 -0.05427 -0.67535 -0.04293 C -0.6816 -0.03159 -0.68507 -0.02256 -0.68507 -0.01978 " pathEditMode="fixed" rAng="0" ptsTypes="aaaaA">
                                      <p:cBhvr>
                                        <p:cTn id="39" dur="70" fill="hold"/>
                                        <p:tgtEl>
                                          <p:spTgt spid="37"/>
                                        </p:tgtEl>
                                        <p:attrNameLst>
                                          <p:attrName>ppt_x</p:attrName>
                                          <p:attrName>ppt_y</p:attrName>
                                        </p:attrNameLst>
                                      </p:cBhvr>
                                      <p:rCtr x="-5600" y="9100"/>
                                    </p:animMotion>
                                  </p:childTnLst>
                                </p:cTn>
                              </p:par>
                              <p:par>
                                <p:cTn id="40" presetID="22" presetClass="entr" presetSubtype="1"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up)">
                                      <p:cBhvr>
                                        <p:cTn id="42" dur="70"/>
                                        <p:tgtEl>
                                          <p:spTgt spid="20"/>
                                        </p:tgtEl>
                                      </p:cBhvr>
                                    </p:animEffect>
                                  </p:childTnLst>
                                </p:cTn>
                              </p:par>
                            </p:childTnLst>
                          </p:cTn>
                        </p:par>
                        <p:par>
                          <p:cTn id="43" fill="hold" nodeType="afterGroup">
                            <p:stCondLst>
                              <p:cond delay="490"/>
                            </p:stCondLst>
                            <p:childTnLst>
                              <p:par>
                                <p:cTn id="44" presetID="0" presetClass="path" presetSubtype="0" accel="50000" decel="50000" fill="hold" nodeType="afterEffect">
                                  <p:stCondLst>
                                    <p:cond delay="0"/>
                                  </p:stCondLst>
                                  <p:childTnLst>
                                    <p:animMotion origin="layout" path="M -0.68507 -0.01979 C -0.67778 -0.02882 -0.67049 -0.03784 -0.66545 -0.04432 C -0.66042 -0.05081 -0.65851 -0.05451 -0.65469 -0.05891 C -0.65087 -0.06331 -0.6474 -0.06585 -0.64271 -0.07048 C -0.63802 -0.07511 -0.6309 -0.08252 -0.62639 -0.08645 C -0.62188 -0.09039 -0.6184 -0.09201 -0.61545 -0.09363 C -0.6125 -0.09525 -0.6099 -0.09641 -0.60903 -0.09664 " pathEditMode="fixed" ptsTypes="aaaaaaA">
                                      <p:cBhvr>
                                        <p:cTn id="45" dur="70" fill="hold"/>
                                        <p:tgtEl>
                                          <p:spTgt spid="37"/>
                                        </p:tgtEl>
                                        <p:attrNameLst>
                                          <p:attrName>ppt_x</p:attrName>
                                          <p:attrName>ppt_y</p:attrName>
                                        </p:attrNameLst>
                                      </p:cBhvr>
                                    </p:animMotion>
                                  </p:childTnLst>
                                </p:cTn>
                              </p:par>
                              <p:par>
                                <p:cTn id="46" presetID="22" presetClass="entr" presetSubtype="4"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down)">
                                      <p:cBhvr>
                                        <p:cTn id="48" dur="70"/>
                                        <p:tgtEl>
                                          <p:spTgt spid="24"/>
                                        </p:tgtEl>
                                      </p:cBhvr>
                                    </p:animEffect>
                                  </p:childTnLst>
                                </p:cTn>
                              </p:par>
                            </p:childTnLst>
                          </p:cTn>
                        </p:par>
                        <p:par>
                          <p:cTn id="49" fill="hold" nodeType="afterGroup">
                            <p:stCondLst>
                              <p:cond delay="560"/>
                            </p:stCondLst>
                            <p:childTnLst>
                              <p:par>
                                <p:cTn id="50" presetID="0" presetClass="path" presetSubtype="0" accel="50000" decel="50000" fill="hold" nodeType="afterEffect">
                                  <p:stCondLst>
                                    <p:cond delay="0"/>
                                  </p:stCondLst>
                                  <p:childTnLst>
                                    <p:animMotion origin="layout" path="M -0.60903 -0.09664 C -0.6059 -0.09594 -0.60278 -0.09525 -0.60347 -0.09224 C -0.60417 -0.08923 -0.60972 -0.0846 -0.61337 -0.07905 C -0.61701 -0.07349 -0.62083 -0.06493 -0.62535 -0.05891 C -0.62986 -0.05289 -0.63733 -0.04895 -0.64045 -0.04294 C -0.64358 -0.03692 -0.64323 -0.02511 -0.64375 -0.02257 " pathEditMode="fixed" ptsTypes="aaaaaA">
                                      <p:cBhvr>
                                        <p:cTn id="51" dur="70" fill="hold"/>
                                        <p:tgtEl>
                                          <p:spTgt spid="37"/>
                                        </p:tgtEl>
                                        <p:attrNameLst>
                                          <p:attrName>ppt_x</p:attrName>
                                          <p:attrName>ppt_y</p:attrName>
                                        </p:attrNameLst>
                                      </p:cBhvr>
                                    </p:animMotion>
                                  </p:childTnLst>
                                </p:cTn>
                              </p:par>
                              <p:par>
                                <p:cTn id="52" presetID="22" presetClass="entr" presetSubtype="2" fill="hold"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right)">
                                      <p:cBhvr>
                                        <p:cTn id="54" dur="70"/>
                                        <p:tgtEl>
                                          <p:spTgt spid="21"/>
                                        </p:tgtEl>
                                      </p:cBhvr>
                                    </p:animEffect>
                                  </p:childTnLst>
                                </p:cTn>
                              </p:par>
                            </p:childTnLst>
                          </p:cTn>
                        </p:par>
                        <p:par>
                          <p:cTn id="55" fill="hold" nodeType="afterGroup">
                            <p:stCondLst>
                              <p:cond delay="630"/>
                            </p:stCondLst>
                            <p:childTnLst>
                              <p:par>
                                <p:cTn id="56" presetID="0" presetClass="path" presetSubtype="0" accel="50000" decel="50000" fill="hold" nodeType="afterEffect">
                                  <p:stCondLst>
                                    <p:cond delay="0"/>
                                  </p:stCondLst>
                                  <p:childTnLst>
                                    <p:animMotion origin="layout" path="M -0.64375 -0.02256 C -0.6401 -0.02001 -0.63628 -0.01723 -0.63073 -0.01955 C -0.62517 -0.02186 -0.61597 -0.03297 -0.61007 -0.03714 C -0.60417 -0.04131 -0.60087 -0.04177 -0.59479 -0.04432 C -0.58871 -0.04686 -0.57847 -0.0501 -0.57309 -0.05288 C -0.56771 -0.05566 -0.56684 -0.05797 -0.56215 -0.06168 C -0.55746 -0.06538 -0.54913 -0.06908 -0.54479 -0.07464 C -0.54045 -0.0802 -0.53646 -0.09061 -0.53611 -0.09501 C -0.53576 -0.09941 -0.54219 -0.09987 -0.54271 -0.1008 " pathEditMode="fixed" ptsTypes="aaaaaaaaA">
                                      <p:cBhvr>
                                        <p:cTn id="57" dur="70" fill="hold"/>
                                        <p:tgtEl>
                                          <p:spTgt spid="37"/>
                                        </p:tgtEl>
                                        <p:attrNameLst>
                                          <p:attrName>ppt_x</p:attrName>
                                          <p:attrName>ppt_y</p:attrName>
                                        </p:attrNameLst>
                                      </p:cBhvr>
                                    </p:animMotion>
                                  </p:childTnLst>
                                </p:cTn>
                              </p:par>
                              <p:par>
                                <p:cTn id="58" presetID="22" presetClass="entr" presetSubtype="4" fill="hold"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down)">
                                      <p:cBhvr>
                                        <p:cTn id="60" dur="70"/>
                                        <p:tgtEl>
                                          <p:spTgt spid="22"/>
                                        </p:tgtEl>
                                      </p:cBhvr>
                                    </p:animEffect>
                                  </p:childTnLst>
                                </p:cTn>
                              </p:par>
                            </p:childTnLst>
                          </p:cTn>
                        </p:par>
                        <p:par>
                          <p:cTn id="61" fill="hold" nodeType="afterGroup">
                            <p:stCondLst>
                              <p:cond delay="700"/>
                            </p:stCondLst>
                            <p:childTnLst>
                              <p:par>
                                <p:cTn id="62" presetID="0" presetClass="path" presetSubtype="0" accel="50000" decel="50000" fill="hold" nodeType="afterEffect">
                                  <p:stCondLst>
                                    <p:cond delay="0"/>
                                  </p:stCondLst>
                                  <p:childTnLst>
                                    <p:animMotion origin="layout" path="M -0.54271 -0.1008 C -0.54653 -0.09941 -0.55035 -0.09802 -0.55451 -0.09501 C -0.55868 -0.092 -0.56285 -0.08807 -0.56771 -0.08205 C -0.57257 -0.07603 -0.58038 -0.06607 -0.58385 -0.05867 C -0.58733 -0.05126 -0.58767 -0.04293 -0.58837 -0.03714 C -0.58906 -0.03135 -0.5901 -0.02695 -0.58837 -0.02395 C -0.58663 -0.02094 -0.58055 -0.02001 -0.57743 -0.01955 C -0.5743 -0.01908 -0.57135 -0.02024 -0.56979 -0.02117 " pathEditMode="fixed" ptsTypes="aaaaaaaA">
                                      <p:cBhvr>
                                        <p:cTn id="63" dur="70" fill="hold"/>
                                        <p:tgtEl>
                                          <p:spTgt spid="37"/>
                                        </p:tgtEl>
                                        <p:attrNameLst>
                                          <p:attrName>ppt_x</p:attrName>
                                          <p:attrName>ppt_y</p:attrName>
                                        </p:attrNameLst>
                                      </p:cBhvr>
                                    </p:animMotion>
                                  </p:childTnLst>
                                </p:cTn>
                              </p:par>
                              <p:par>
                                <p:cTn id="64" presetID="22" presetClass="entr" presetSubtype="1" fill="hold"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up)">
                                      <p:cBhvr>
                                        <p:cTn id="66" dur="70"/>
                                        <p:tgtEl>
                                          <p:spTgt spid="25"/>
                                        </p:tgtEl>
                                      </p:cBhvr>
                                    </p:animEffect>
                                  </p:childTnLst>
                                </p:cTn>
                              </p:par>
                            </p:childTnLst>
                          </p:cTn>
                        </p:par>
                        <p:par>
                          <p:cTn id="67" fill="hold" nodeType="afterGroup">
                            <p:stCondLst>
                              <p:cond delay="770"/>
                            </p:stCondLst>
                            <p:childTnLst>
                              <p:par>
                                <p:cTn id="68" presetID="0" presetClass="path" presetSubtype="0" accel="50000" decel="50000" fill="hold" nodeType="afterEffect">
                                  <p:stCondLst>
                                    <p:cond delay="0"/>
                                  </p:stCondLst>
                                  <p:childTnLst>
                                    <p:animMotion origin="layout" path="M -0.56979 -0.02117 C -0.56197 -0.02395 -0.55416 -0.02673 -0.54635 -0.03228 C -0.53854 -0.03784 -0.54999 -0.02927 -0.52308 -0.0545 C -0.49618 -0.07974 -0.41388 -0.16122 -0.38472 -0.18344 C -0.35555 -0.20566 -0.3526 -0.18899 -0.34808 -0.18784 C -0.34357 -0.18668 -0.35659 -0.17835 -0.35798 -0.17673 " pathEditMode="fixed" rAng="0" ptsTypes="aaaaaA">
                                      <p:cBhvr>
                                        <p:cTn id="69" dur="70" fill="hold"/>
                                        <p:tgtEl>
                                          <p:spTgt spid="37"/>
                                        </p:tgtEl>
                                        <p:attrNameLst>
                                          <p:attrName>ppt_x</p:attrName>
                                          <p:attrName>ppt_y</p:attrName>
                                        </p:attrNameLst>
                                      </p:cBhvr>
                                      <p:rCtr x="11300" y="-9200"/>
                                    </p:animMotion>
                                  </p:childTnLst>
                                </p:cTn>
                              </p:par>
                            </p:childTnLst>
                          </p:cTn>
                        </p:par>
                        <p:par>
                          <p:cTn id="70" fill="hold" nodeType="afterGroup">
                            <p:stCondLst>
                              <p:cond delay="840"/>
                            </p:stCondLst>
                            <p:childTnLst>
                              <p:par>
                                <p:cTn id="71" presetID="0" presetClass="path" presetSubtype="0" accel="50000" decel="50000" fill="hold" nodeType="afterEffect">
                                  <p:stCondLst>
                                    <p:cond delay="0"/>
                                  </p:stCondLst>
                                  <p:childTnLst>
                                    <p:animMotion origin="layout" path="M -0.35798 -0.17673 C -0.36198 -0.17534 -0.3658 -0.17395 -0.36771 -0.17163 C -0.36962 -0.16932 -0.37048 -0.16423 -0.36996 -0.16307 C -0.36944 -0.16191 -0.3658 -0.164 -0.36475 -0.16423 " pathEditMode="fixed" rAng="0" ptsTypes="aaaa">
                                      <p:cBhvr>
                                        <p:cTn id="72" dur="70" fill="hold"/>
                                        <p:tgtEl>
                                          <p:spTgt spid="37"/>
                                        </p:tgtEl>
                                        <p:attrNameLst>
                                          <p:attrName>ppt_x</p:attrName>
                                          <p:attrName>ppt_y</p:attrName>
                                        </p:attrNameLst>
                                      </p:cBhvr>
                                      <p:rCtr x="-600" y="700"/>
                                    </p:animMotion>
                                  </p:childTnLst>
                                </p:cTn>
                              </p:par>
                              <p:par>
                                <p:cTn id="73" presetID="22" presetClass="entr" presetSubtype="1" fill="hold" nodeType="with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up)">
                                      <p:cBhvr>
                                        <p:cTn id="75" dur="70"/>
                                        <p:tgtEl>
                                          <p:spTgt spid="26"/>
                                        </p:tgtEl>
                                      </p:cBhvr>
                                    </p:animEffect>
                                  </p:childTnLst>
                                </p:cTn>
                              </p:par>
                            </p:childTnLst>
                          </p:cTn>
                        </p:par>
                        <p:par>
                          <p:cTn id="76" fill="hold" nodeType="afterGroup">
                            <p:stCondLst>
                              <p:cond delay="910"/>
                            </p:stCondLst>
                            <p:childTnLst>
                              <p:par>
                                <p:cTn id="77" presetID="0" presetClass="path" presetSubtype="0" accel="50000" decel="50000" fill="hold" nodeType="afterEffect">
                                  <p:stCondLst>
                                    <p:cond delay="0"/>
                                  </p:stCondLst>
                                  <p:childTnLst>
                                    <p:animMotion origin="layout" path="M -0.36475 -0.16423 C -0.36146 -0.164 -0.35798 -0.16353 -0.35364 -0.16515 C -0.3493 -0.16677 -0.34305 -0.17094 -0.33906 -0.17372 C -0.33507 -0.1765 -0.33229 -0.17881 -0.32986 -0.18205 C -0.32743 -0.18529 -0.32517 -0.19131 -0.3243 -0.19386 C -0.32343 -0.1964 -0.32465 -0.19687 -0.32465 -0.19756 " pathEditMode="fixed" rAng="0" ptsTypes="aaaaaA">
                                      <p:cBhvr>
                                        <p:cTn id="78" dur="70" fill="hold"/>
                                        <p:tgtEl>
                                          <p:spTgt spid="37"/>
                                        </p:tgtEl>
                                        <p:attrNameLst>
                                          <p:attrName>ppt_x</p:attrName>
                                          <p:attrName>ppt_y</p:attrName>
                                        </p:attrNameLst>
                                      </p:cBhvr>
                                      <p:rCtr x="2100" y="-1600"/>
                                    </p:animMotion>
                                  </p:childTnLst>
                                </p:cTn>
                              </p:par>
                              <p:par>
                                <p:cTn id="79" presetID="22" presetClass="entr" presetSubtype="4" fill="hold"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wipe(down)">
                                      <p:cBhvr>
                                        <p:cTn id="81" dur="70"/>
                                        <p:tgtEl>
                                          <p:spTgt spid="27"/>
                                        </p:tgtEl>
                                      </p:cBhvr>
                                    </p:animEffect>
                                  </p:childTnLst>
                                </p:cTn>
                              </p:par>
                            </p:childTnLst>
                          </p:cTn>
                        </p:par>
                        <p:par>
                          <p:cTn id="82" fill="hold" nodeType="afterGroup">
                            <p:stCondLst>
                              <p:cond delay="980"/>
                            </p:stCondLst>
                            <p:childTnLst>
                              <p:par>
                                <p:cTn id="83" presetID="0" presetClass="path" presetSubtype="0" accel="50000" decel="50000" fill="hold" nodeType="afterEffect">
                                  <p:stCondLst>
                                    <p:cond delay="0"/>
                                  </p:stCondLst>
                                  <p:childTnLst>
                                    <p:animMotion origin="layout" path="M -0.32465 -0.19756 C -0.32587 -0.20033 -0.32708 -0.20288 -0.32986 -0.2045 C -0.33264 -0.20612 -0.3309 -0.20867 -0.34097 -0.20774 C -0.35104 -0.20682 -0.3757 -0.20427 -0.39063 -0.19964 C -0.40556 -0.19501 -0.42222 -0.18645 -0.43108 -0.17973 C -0.43993 -0.17302 -0.44167 -0.16283 -0.44375 -0.15959 " pathEditMode="fixed" ptsTypes="aaaaaA">
                                      <p:cBhvr>
                                        <p:cTn id="84" dur="70" fill="hold"/>
                                        <p:tgtEl>
                                          <p:spTgt spid="37"/>
                                        </p:tgtEl>
                                        <p:attrNameLst>
                                          <p:attrName>ppt_x</p:attrName>
                                          <p:attrName>ppt_y</p:attrName>
                                        </p:attrNameLst>
                                      </p:cBhvr>
                                    </p:animMotion>
                                  </p:childTnLst>
                                </p:cTn>
                              </p:par>
                              <p:par>
                                <p:cTn id="85" presetID="22" presetClass="entr" presetSubtype="2" fill="hold"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wipe(right)">
                                      <p:cBhvr>
                                        <p:cTn id="87" dur="70"/>
                                        <p:tgtEl>
                                          <p:spTgt spid="28"/>
                                        </p:tgtEl>
                                      </p:cBhvr>
                                    </p:animEffect>
                                  </p:childTnLst>
                                </p:cTn>
                              </p:par>
                            </p:childTnLst>
                          </p:cTn>
                        </p:par>
                        <p:par>
                          <p:cTn id="88" fill="hold" nodeType="afterGroup">
                            <p:stCondLst>
                              <p:cond delay="1050"/>
                            </p:stCondLst>
                            <p:childTnLst>
                              <p:par>
                                <p:cTn id="89" presetID="0" presetClass="path" presetSubtype="0" accel="50000" decel="50000" fill="hold" nodeType="afterEffect">
                                  <p:stCondLst>
                                    <p:cond delay="0"/>
                                  </p:stCondLst>
                                  <p:childTnLst>
                                    <p:animMotion origin="layout" path="M -0.44375 -0.1596 C -0.44445 -0.1545 -0.44514 -0.14941 -0.44306 -0.14594 C -0.44097 -0.14247 -0.43768 -0.14062 -0.43125 -0.13807 C -0.42483 -0.13552 -0.41459 -0.13251 -0.40469 -0.13112 C -0.39479 -0.12974 -0.3724 -0.13043 -0.3717 -0.12927 C -0.37101 -0.12812 -0.38941 -0.12649 -0.40035 -0.12441 C -0.41129 -0.12233 -0.42535 -0.12071 -0.43716 -0.11654 C -0.44896 -0.11237 -0.46163 -0.10474 -0.47101 -0.09872 C -0.48038 -0.0927 -0.48733 -0.08853 -0.49375 -0.0802 C -0.50018 -0.07187 -0.50747 -0.05566 -0.5099 -0.04872 C -0.51233 -0.04177 -0.50868 -0.03992 -0.50851 -0.03807 " pathEditMode="fixed" ptsTypes="aaaaaaaaaaA">
                                      <p:cBhvr>
                                        <p:cTn id="90" dur="70" fill="hold"/>
                                        <p:tgtEl>
                                          <p:spTgt spid="37"/>
                                        </p:tgtEl>
                                        <p:attrNameLst>
                                          <p:attrName>ppt_x</p:attrName>
                                          <p:attrName>ppt_y</p:attrName>
                                        </p:attrNameLst>
                                      </p:cBhvr>
                                    </p:animMotion>
                                  </p:childTnLst>
                                </p:cTn>
                              </p:par>
                              <p:par>
                                <p:cTn id="91" presetID="22" presetClass="entr" presetSubtype="1" fill="hold" nodeType="with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up)">
                                      <p:cBhvr>
                                        <p:cTn id="93" dur="70"/>
                                        <p:tgtEl>
                                          <p:spTgt spid="29"/>
                                        </p:tgtEl>
                                      </p:cBhvr>
                                    </p:animEffect>
                                  </p:childTnLst>
                                </p:cTn>
                              </p:par>
                            </p:childTnLst>
                          </p:cTn>
                        </p:par>
                        <p:par>
                          <p:cTn id="94" fill="hold" nodeType="afterGroup">
                            <p:stCondLst>
                              <p:cond delay="1120"/>
                            </p:stCondLst>
                            <p:childTnLst>
                              <p:par>
                                <p:cTn id="95" presetID="0" presetClass="path" presetSubtype="0" accel="50000" decel="50000" fill="hold" nodeType="afterEffect">
                                  <p:stCondLst>
                                    <p:cond delay="0"/>
                                  </p:stCondLst>
                                  <p:childTnLst>
                                    <p:animMotion origin="layout" path="M -0.5085 -0.03807 C -0.50712 -0.03483 -0.50364 -0.02302 -0.49982 -0.01909 C -0.496 -0.01515 -0.49149 -0.01538 -0.48524 -0.014 C -0.47899 -0.01261 -0.46979 -0.01076 -0.46267 -0.01122 C -0.45555 -0.01168 -0.45069 -0.01168 -0.44201 -0.01654 C -0.43333 -0.0214 -0.41753 -0.03483 -0.41059 -0.04015 C -0.40364 -0.04548 -0.40729 -0.04224 -0.39982 -0.04918 C -0.39236 -0.05613 -0.37257 -0.07557 -0.36545 -0.08251 " pathEditMode="fixed" rAng="0" ptsTypes="aaaaaaaa">
                                      <p:cBhvr>
                                        <p:cTn id="96" dur="70" fill="hold"/>
                                        <p:tgtEl>
                                          <p:spTgt spid="37"/>
                                        </p:tgtEl>
                                        <p:attrNameLst>
                                          <p:attrName>ppt_x</p:attrName>
                                          <p:attrName>ppt_y</p:attrName>
                                        </p:attrNameLst>
                                      </p:cBhvr>
                                      <p:rCtr x="7200" y="-900"/>
                                    </p:animMotion>
                                  </p:childTnLst>
                                </p:cTn>
                              </p:par>
                              <p:par>
                                <p:cTn id="97" presetID="22" presetClass="entr" presetSubtype="8" fill="hold" nodeType="with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wipe(left)">
                                      <p:cBhvr>
                                        <p:cTn id="99" dur="70"/>
                                        <p:tgtEl>
                                          <p:spTgt spid="30"/>
                                        </p:tgtEl>
                                      </p:cBhvr>
                                    </p:animEffect>
                                  </p:childTnLst>
                                </p:cTn>
                              </p:par>
                            </p:childTnLst>
                          </p:cTn>
                        </p:par>
                        <p:par>
                          <p:cTn id="100" fill="hold" nodeType="afterGroup">
                            <p:stCondLst>
                              <p:cond delay="1190"/>
                            </p:stCondLst>
                            <p:childTnLst>
                              <p:par>
                                <p:cTn id="101" presetID="0" presetClass="path" presetSubtype="0" accel="50000" decel="50000" fill="hold" nodeType="afterEffect">
                                  <p:stCondLst>
                                    <p:cond delay="0"/>
                                  </p:stCondLst>
                                  <p:childTnLst>
                                    <p:animMotion origin="layout" path="M -0.36337 -0.08113 C -0.36337 -0.08089 -0.37864 -0.05636 -0.39375 -0.03159 " pathEditMode="fixed" rAng="0" ptsTypes="aA">
                                      <p:cBhvr>
                                        <p:cTn id="102" dur="70" fill="hold"/>
                                        <p:tgtEl>
                                          <p:spTgt spid="37"/>
                                        </p:tgtEl>
                                        <p:attrNameLst>
                                          <p:attrName>ppt_x</p:attrName>
                                          <p:attrName>ppt_y</p:attrName>
                                        </p:attrNameLst>
                                      </p:cBhvr>
                                      <p:rCtr x="-1500" y="2500"/>
                                    </p:animMotion>
                                  </p:childTnLst>
                                </p:cTn>
                              </p:par>
                              <p:par>
                                <p:cTn id="103" presetID="22" presetClass="entr" presetSubtype="1" fill="hold" nodeType="with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wipe(up)">
                                      <p:cBhvr>
                                        <p:cTn id="105" dur="70"/>
                                        <p:tgtEl>
                                          <p:spTgt spid="31"/>
                                        </p:tgtEl>
                                      </p:cBhvr>
                                    </p:animEffect>
                                  </p:childTnLst>
                                </p:cTn>
                              </p:par>
                            </p:childTnLst>
                          </p:cTn>
                        </p:par>
                        <p:par>
                          <p:cTn id="106" fill="hold" nodeType="afterGroup">
                            <p:stCondLst>
                              <p:cond delay="1260"/>
                            </p:stCondLst>
                            <p:childTnLst>
                              <p:par>
                                <p:cTn id="107" presetID="0" presetClass="path" presetSubtype="0" accel="50000" decel="50000" fill="hold" nodeType="afterEffect">
                                  <p:stCondLst>
                                    <p:cond delay="0"/>
                                  </p:stCondLst>
                                  <p:childTnLst>
                                    <p:animMotion origin="layout" path="M -0.39375 -0.03159 C -0.38733 -0.03992 -0.3809 -0.04803 -0.37413 -0.0552 C -0.36736 -0.06238 -0.35764 -0.07117 -0.35261 -0.07488 C -0.34757 -0.07858 -0.34583 -0.07742 -0.34375 -0.07742 " pathEditMode="fixed" ptsTypes="aaaA">
                                      <p:cBhvr>
                                        <p:cTn id="108" dur="70" fill="hold"/>
                                        <p:tgtEl>
                                          <p:spTgt spid="37"/>
                                        </p:tgtEl>
                                        <p:attrNameLst>
                                          <p:attrName>ppt_x</p:attrName>
                                          <p:attrName>ppt_y</p:attrName>
                                        </p:attrNameLst>
                                      </p:cBhvr>
                                    </p:animMotion>
                                  </p:childTnLst>
                                </p:cTn>
                              </p:par>
                              <p:par>
                                <p:cTn id="109" presetID="22" presetClass="entr" presetSubtype="8" fill="hold" nodeType="with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wipe(left)">
                                      <p:cBhvr>
                                        <p:cTn id="111" dur="70"/>
                                        <p:tgtEl>
                                          <p:spTgt spid="33"/>
                                        </p:tgtEl>
                                      </p:cBhvr>
                                    </p:animEffect>
                                  </p:childTnLst>
                                </p:cTn>
                              </p:par>
                            </p:childTnLst>
                          </p:cTn>
                        </p:par>
                        <p:par>
                          <p:cTn id="112" fill="hold" nodeType="afterGroup">
                            <p:stCondLst>
                              <p:cond delay="1330"/>
                            </p:stCondLst>
                            <p:childTnLst>
                              <p:par>
                                <p:cTn id="113" presetID="0" presetClass="path" presetSubtype="0" accel="50000" decel="50000" fill="hold" nodeType="afterEffect">
                                  <p:stCondLst>
                                    <p:cond delay="0"/>
                                  </p:stCondLst>
                                  <p:childTnLst>
                                    <p:animMotion origin="layout" path="M -0.34427 -0.07673 C -0.34462 -0.07326 -0.34479 -0.06955 -0.34826 -0.06353 C -0.35173 -0.05751 -0.36232 -0.04594 -0.36493 -0.04015 C -0.36753 -0.03437 -0.36441 -0.02997 -0.36389 -0.02835 " pathEditMode="fixed" rAng="0" ptsTypes="aaaA">
                                      <p:cBhvr>
                                        <p:cTn id="114" dur="70" fill="hold"/>
                                        <p:tgtEl>
                                          <p:spTgt spid="37"/>
                                        </p:tgtEl>
                                        <p:attrNameLst>
                                          <p:attrName>ppt_x</p:attrName>
                                          <p:attrName>ppt_y</p:attrName>
                                        </p:attrNameLst>
                                      </p:cBhvr>
                                      <p:rCtr x="-1200" y="2400"/>
                                    </p:animMotion>
                                  </p:childTnLst>
                                </p:cTn>
                              </p:par>
                              <p:par>
                                <p:cTn id="115" presetID="22" presetClass="entr" presetSubtype="1" fill="hold" nodeType="withEffect">
                                  <p:stCondLst>
                                    <p:cond delay="0"/>
                                  </p:stCondLst>
                                  <p:childTnLst>
                                    <p:set>
                                      <p:cBhvr>
                                        <p:cTn id="116" dur="1" fill="hold">
                                          <p:stCondLst>
                                            <p:cond delay="0"/>
                                          </p:stCondLst>
                                        </p:cTn>
                                        <p:tgtEl>
                                          <p:spTgt spid="34"/>
                                        </p:tgtEl>
                                        <p:attrNameLst>
                                          <p:attrName>style.visibility</p:attrName>
                                        </p:attrNameLst>
                                      </p:cBhvr>
                                      <p:to>
                                        <p:strVal val="visible"/>
                                      </p:to>
                                    </p:set>
                                    <p:animEffect transition="in" filter="wipe(up)">
                                      <p:cBhvr>
                                        <p:cTn id="117" dur="70"/>
                                        <p:tgtEl>
                                          <p:spTgt spid="34"/>
                                        </p:tgtEl>
                                      </p:cBhvr>
                                    </p:animEffect>
                                  </p:childTnLst>
                                </p:cTn>
                              </p:par>
                            </p:childTnLst>
                          </p:cTn>
                        </p:par>
                        <p:par>
                          <p:cTn id="118" fill="hold" nodeType="afterGroup">
                            <p:stCondLst>
                              <p:cond delay="1400"/>
                            </p:stCondLst>
                            <p:childTnLst>
                              <p:par>
                                <p:cTn id="119" presetID="22" presetClass="entr" presetSubtype="8" fill="hold" nodeType="afterEffect">
                                  <p:stCondLst>
                                    <p:cond delay="0"/>
                                  </p:stCondLst>
                                  <p:childTnLst>
                                    <p:set>
                                      <p:cBhvr>
                                        <p:cTn id="120" dur="1" fill="hold">
                                          <p:stCondLst>
                                            <p:cond delay="0"/>
                                          </p:stCondLst>
                                        </p:cTn>
                                        <p:tgtEl>
                                          <p:spTgt spid="35"/>
                                        </p:tgtEl>
                                        <p:attrNameLst>
                                          <p:attrName>style.visibility</p:attrName>
                                        </p:attrNameLst>
                                      </p:cBhvr>
                                      <p:to>
                                        <p:strVal val="visible"/>
                                      </p:to>
                                    </p:set>
                                    <p:animEffect transition="in" filter="wipe(left)">
                                      <p:cBhvr>
                                        <p:cTn id="121" dur="70"/>
                                        <p:tgtEl>
                                          <p:spTgt spid="35"/>
                                        </p:tgtEl>
                                      </p:cBhvr>
                                    </p:animEffect>
                                  </p:childTnLst>
                                </p:cTn>
                              </p:par>
                              <p:par>
                                <p:cTn id="122" presetID="0" presetClass="path" presetSubtype="0" accel="50000" decel="50000" fill="hold" nodeType="withEffect">
                                  <p:stCondLst>
                                    <p:cond delay="0"/>
                                  </p:stCondLst>
                                  <p:childTnLst>
                                    <p:animMotion origin="layout" path="M -0.36388 -0.02834 C -0.36076 -0.02695 -0.35746 -0.02556 -0.35312 -0.02834 C -0.34878 -0.03112 -0.34444 -0.03829 -0.3375 -0.04547 C -0.33055 -0.05265 -0.31753 -0.06584 -0.31093 -0.07163 C -0.30434 -0.07742 -0.30173 -0.07904 -0.29826 -0.0795 C -0.29479 -0.07996 -0.29184 -0.0751 -0.29045 -0.07417 " pathEditMode="fixed" rAng="0" ptsTypes="aaaaaA">
                                      <p:cBhvr>
                                        <p:cTn id="123" dur="70" fill="hold"/>
                                        <p:tgtEl>
                                          <p:spTgt spid="37"/>
                                        </p:tgtEl>
                                        <p:attrNameLst>
                                          <p:attrName>ppt_x</p:attrName>
                                          <p:attrName>ppt_y</p:attrName>
                                        </p:attrNameLst>
                                      </p:cBhvr>
                                      <p:rCtr x="3700" y="-2500"/>
                                    </p:animMotion>
                                  </p:childTnLst>
                                </p:cTn>
                              </p:par>
                            </p:childTnLst>
                          </p:cTn>
                        </p:par>
                        <p:par>
                          <p:cTn id="124" fill="hold" nodeType="afterGroup">
                            <p:stCondLst>
                              <p:cond delay="1470"/>
                            </p:stCondLst>
                            <p:childTnLst>
                              <p:par>
                                <p:cTn id="125" presetID="22" presetClass="entr" presetSubtype="1" fill="hold" nodeType="afterEffect">
                                  <p:stCondLst>
                                    <p:cond delay="0"/>
                                  </p:stCondLst>
                                  <p:childTnLst>
                                    <p:set>
                                      <p:cBhvr>
                                        <p:cTn id="126" dur="1" fill="hold">
                                          <p:stCondLst>
                                            <p:cond delay="0"/>
                                          </p:stCondLst>
                                        </p:cTn>
                                        <p:tgtEl>
                                          <p:spTgt spid="36"/>
                                        </p:tgtEl>
                                        <p:attrNameLst>
                                          <p:attrName>style.visibility</p:attrName>
                                        </p:attrNameLst>
                                      </p:cBhvr>
                                      <p:to>
                                        <p:strVal val="visible"/>
                                      </p:to>
                                    </p:set>
                                    <p:animEffect transition="in" filter="wipe(up)">
                                      <p:cBhvr>
                                        <p:cTn id="127" dur="70"/>
                                        <p:tgtEl>
                                          <p:spTgt spid="36"/>
                                        </p:tgtEl>
                                      </p:cBhvr>
                                    </p:animEffect>
                                  </p:childTnLst>
                                </p:cTn>
                              </p:par>
                              <p:par>
                                <p:cTn id="128" presetID="0" presetClass="path" presetSubtype="0" accel="50000" decel="50000" fill="hold" nodeType="withEffect">
                                  <p:stCondLst>
                                    <p:cond delay="0"/>
                                  </p:stCondLst>
                                  <p:childTnLst>
                                    <p:animMotion origin="layout" path="M -0.29045 -0.07418 C -0.2941 -0.07557 -0.29757 -0.07696 -0.30122 -0.07557 C -0.30486 -0.07418 -0.30816 -0.07001 -0.31198 -0.06631 C -0.3158 -0.0626 -0.32153 -0.05774 -0.32379 -0.05335 C -0.32604 -0.04895 -0.32552 -0.04385 -0.3257 -0.04015 C -0.32587 -0.03645 -0.32483 -0.03251 -0.32465 -0.03112 " pathEditMode="fixed" ptsTypes="aaaaaA">
                                      <p:cBhvr>
                                        <p:cTn id="129" dur="70" fill="hold"/>
                                        <p:tgtEl>
                                          <p:spTgt spid="37"/>
                                        </p:tgtEl>
                                        <p:attrNameLst>
                                          <p:attrName>ppt_x</p:attrName>
                                          <p:attrName>ppt_y</p:attrName>
                                        </p:attrNameLst>
                                      </p:cBhvr>
                                    </p:animMotion>
                                  </p:childTnLst>
                                </p:cTn>
                              </p:par>
                            </p:childTnLst>
                          </p:cTn>
                        </p:par>
                        <p:par>
                          <p:cTn id="130" fill="hold" nodeType="afterGroup">
                            <p:stCondLst>
                              <p:cond delay="1540"/>
                            </p:stCondLst>
                            <p:childTnLst>
                              <p:par>
                                <p:cTn id="131" presetID="22" presetClass="entr" presetSubtype="4" fill="hold" nodeType="afterEffect">
                                  <p:stCondLst>
                                    <p:cond delay="0"/>
                                  </p:stCondLst>
                                  <p:childTnLst>
                                    <p:set>
                                      <p:cBhvr>
                                        <p:cTn id="132" dur="1" fill="hold">
                                          <p:stCondLst>
                                            <p:cond delay="0"/>
                                          </p:stCondLst>
                                        </p:cTn>
                                        <p:tgtEl>
                                          <p:spTgt spid="42"/>
                                        </p:tgtEl>
                                        <p:attrNameLst>
                                          <p:attrName>style.visibility</p:attrName>
                                        </p:attrNameLst>
                                      </p:cBhvr>
                                      <p:to>
                                        <p:strVal val="visible"/>
                                      </p:to>
                                    </p:set>
                                    <p:animEffect transition="in" filter="wipe(down)">
                                      <p:cBhvr>
                                        <p:cTn id="133" dur="70"/>
                                        <p:tgtEl>
                                          <p:spTgt spid="42"/>
                                        </p:tgtEl>
                                      </p:cBhvr>
                                    </p:animEffect>
                                  </p:childTnLst>
                                </p:cTn>
                              </p:par>
                              <p:par>
                                <p:cTn id="134" presetID="0" presetClass="path" presetSubtype="0" accel="50000" decel="50000" fill="hold" nodeType="withEffect">
                                  <p:stCondLst>
                                    <p:cond delay="0"/>
                                  </p:stCondLst>
                                  <p:childTnLst>
                                    <p:animMotion origin="layout" path="M -0.32466 -0.03113 C -0.32118 -0.0339 -0.31771 -0.03668 -0.31389 -0.04038 C -0.31007 -0.04409 -0.30677 -0.04548 -0.30122 -0.05335 C -0.29566 -0.06122 -0.28768 -0.0758 -0.28056 -0.08738 C -0.27344 -0.09895 -0.26597 -0.11284 -0.25903 -0.12279 C -0.25209 -0.13275 -0.24341 -0.14293 -0.23941 -0.14756 " pathEditMode="fixed" ptsTypes="aaaaaA">
                                      <p:cBhvr>
                                        <p:cTn id="135" dur="70" fill="hold"/>
                                        <p:tgtEl>
                                          <p:spTgt spid="37"/>
                                        </p:tgtEl>
                                        <p:attrNameLst>
                                          <p:attrName>ppt_x</p:attrName>
                                          <p:attrName>ppt_y</p:attrName>
                                        </p:attrNameLst>
                                      </p:cBhvr>
                                    </p:animMotion>
                                  </p:childTnLst>
                                </p:cTn>
                              </p:par>
                            </p:childTnLst>
                          </p:cTn>
                        </p:par>
                        <p:par>
                          <p:cTn id="136" fill="hold" nodeType="afterGroup">
                            <p:stCondLst>
                              <p:cond delay="1610"/>
                            </p:stCondLst>
                            <p:childTnLst>
                              <p:par>
                                <p:cTn id="137" presetID="22" presetClass="entr" presetSubtype="1" fill="hold" nodeType="afterEffect">
                                  <p:stCondLst>
                                    <p:cond delay="0"/>
                                  </p:stCondLst>
                                  <p:childTnLst>
                                    <p:set>
                                      <p:cBhvr>
                                        <p:cTn id="138" dur="1" fill="hold">
                                          <p:stCondLst>
                                            <p:cond delay="0"/>
                                          </p:stCondLst>
                                        </p:cTn>
                                        <p:tgtEl>
                                          <p:spTgt spid="43"/>
                                        </p:tgtEl>
                                        <p:attrNameLst>
                                          <p:attrName>style.visibility</p:attrName>
                                        </p:attrNameLst>
                                      </p:cBhvr>
                                      <p:to>
                                        <p:strVal val="visible"/>
                                      </p:to>
                                    </p:set>
                                    <p:animEffect transition="in" filter="wipe(up)">
                                      <p:cBhvr>
                                        <p:cTn id="139" dur="70"/>
                                        <p:tgtEl>
                                          <p:spTgt spid="43"/>
                                        </p:tgtEl>
                                      </p:cBhvr>
                                    </p:animEffect>
                                  </p:childTnLst>
                                </p:cTn>
                              </p:par>
                              <p:par>
                                <p:cTn id="140" presetID="0" presetClass="path" presetSubtype="0" accel="50000" decel="50000" fill="hold" nodeType="withEffect">
                                  <p:stCondLst>
                                    <p:cond delay="0"/>
                                  </p:stCondLst>
                                  <p:childTnLst>
                                    <p:animMotion origin="layout" path="M -0.23628 -0.14756 C -0.23889 -0.14409 -0.24687 -0.13367 -0.25173 -0.12626 C -0.2566 -0.11886 -0.2566 -0.11839 -0.2658 -0.10312 C -0.275 -0.08784 -0.30191 -0.0464 -0.30694 -0.0339 C -0.31198 -0.0214 -0.29774 -0.02951 -0.29618 -0.02858 " pathEditMode="fixed" rAng="0" ptsTypes="aaaaa">
                                      <p:cBhvr>
                                        <p:cTn id="141" dur="70" fill="hold"/>
                                        <p:tgtEl>
                                          <p:spTgt spid="37"/>
                                        </p:tgtEl>
                                        <p:attrNameLst>
                                          <p:attrName>ppt_x</p:attrName>
                                          <p:attrName>ppt_y</p:attrName>
                                        </p:attrNameLst>
                                      </p:cBhvr>
                                      <p:rCtr x="-3800" y="6300"/>
                                    </p:animMotion>
                                  </p:childTnLst>
                                </p:cTn>
                              </p:par>
                            </p:childTnLst>
                          </p:cTn>
                        </p:par>
                        <p:par>
                          <p:cTn id="142" fill="hold" nodeType="afterGroup">
                            <p:stCondLst>
                              <p:cond delay="1680"/>
                            </p:stCondLst>
                            <p:childTnLst>
                              <p:par>
                                <p:cTn id="143" presetID="0" presetClass="path" presetSubtype="0" accel="50000" decel="50000" fill="hold" nodeType="afterEffect">
                                  <p:stCondLst>
                                    <p:cond delay="0"/>
                                  </p:stCondLst>
                                  <p:childTnLst>
                                    <p:animMotion origin="layout" path="M -0.29618 -0.02858 C -0.28611 -0.03205 -0.26701 -0.02904 -0.23524 -0.04918 C -0.20347 -0.06932 -0.14826 -0.11816 -0.10503 -0.15011 C -0.0618 -0.18205 -0.00225 -0.22233 0.02466 -0.24131 " pathEditMode="fixed" rAng="0" ptsTypes="aaaa">
                                      <p:cBhvr>
                                        <p:cTn id="144" dur="70" fill="hold"/>
                                        <p:tgtEl>
                                          <p:spTgt spid="37"/>
                                        </p:tgtEl>
                                        <p:attrNameLst>
                                          <p:attrName>ppt_x</p:attrName>
                                          <p:attrName>ppt_y</p:attrName>
                                        </p:attrNameLst>
                                      </p:cBhvr>
                                      <p:rCtr x="16000" y="-106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2039107" y="1644649"/>
            <a:ext cx="8662010" cy="4431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2400" b="1" dirty="0" smtClean="0">
                <a:solidFill>
                  <a:schemeClr val="tx2"/>
                </a:solidFill>
                <a:latin typeface="微软雅黑" panose="020B0503020204020204" pitchFamily="34" charset="-122"/>
                <a:ea typeface="微软雅黑" panose="020B0503020204020204" pitchFamily="34" charset="-122"/>
              </a:rPr>
              <a:t>现病史：</a:t>
            </a:r>
            <a:r>
              <a:rPr lang="zh-CN" altLang="en-US" sz="2000" dirty="0" smtClean="0">
                <a:solidFill>
                  <a:schemeClr val="tx2"/>
                </a:solidFill>
                <a:latin typeface="微软雅黑" panose="020B0503020204020204" pitchFamily="34" charset="-122"/>
                <a:ea typeface="微软雅黑" panose="020B0503020204020204" pitchFamily="34" charset="-122"/>
              </a:rPr>
              <a:t>患者自述</a:t>
            </a:r>
            <a:r>
              <a:rPr lang="en-US" altLang="zh-CN" sz="2000" dirty="0" smtClean="0">
                <a:solidFill>
                  <a:schemeClr val="tx2"/>
                </a:solidFill>
                <a:latin typeface="微软雅黑" panose="020B0503020204020204" pitchFamily="34" charset="-122"/>
                <a:ea typeface="微软雅黑" panose="020B0503020204020204" pitchFamily="34" charset="-122"/>
              </a:rPr>
              <a:t>3</a:t>
            </a:r>
            <a:r>
              <a:rPr lang="zh-CN" altLang="en-US" sz="2000" dirty="0" smtClean="0">
                <a:solidFill>
                  <a:schemeClr val="tx2"/>
                </a:solidFill>
                <a:latin typeface="微软雅黑" panose="020B0503020204020204" pitchFamily="34" charset="-122"/>
                <a:ea typeface="微软雅黑" panose="020B0503020204020204" pitchFamily="34" charset="-122"/>
              </a:rPr>
              <a:t>小时前无明显诱因下突然出现左侧肢体无力伴口齿不清，摔倒在地，家人发现后急送入我院，给予头颅</a:t>
            </a:r>
            <a:r>
              <a:rPr lang="en-US" altLang="zh-CN" sz="2000" dirty="0" smtClean="0">
                <a:solidFill>
                  <a:schemeClr val="tx2"/>
                </a:solidFill>
                <a:latin typeface="微软雅黑" panose="020B0503020204020204" pitchFamily="34" charset="-122"/>
                <a:ea typeface="微软雅黑" panose="020B0503020204020204" pitchFamily="34" charset="-122"/>
              </a:rPr>
              <a:t>CT</a:t>
            </a:r>
            <a:r>
              <a:rPr lang="zh-CN" altLang="en-US" sz="2000" dirty="0" smtClean="0">
                <a:solidFill>
                  <a:schemeClr val="tx2"/>
                </a:solidFill>
                <a:latin typeface="微软雅黑" panose="020B0503020204020204" pitchFamily="34" charset="-122"/>
                <a:ea typeface="微软雅黑" panose="020B0503020204020204" pitchFamily="34" charset="-122"/>
              </a:rPr>
              <a:t>“右基底节去脑出血”，本次发病于今日上午</a:t>
            </a:r>
            <a:r>
              <a:rPr lang="en-US" altLang="zh-CN" sz="2000" dirty="0" smtClean="0">
                <a:solidFill>
                  <a:schemeClr val="tx2"/>
                </a:solidFill>
                <a:latin typeface="微软雅黑" panose="020B0503020204020204" pitchFamily="34" charset="-122"/>
                <a:ea typeface="微软雅黑" panose="020B0503020204020204" pitchFamily="34" charset="-122"/>
              </a:rPr>
              <a:t>8:30</a:t>
            </a:r>
            <a:r>
              <a:rPr lang="zh-CN" altLang="en-US" sz="2000" dirty="0" smtClean="0">
                <a:solidFill>
                  <a:schemeClr val="tx2"/>
                </a:solidFill>
                <a:latin typeface="微软雅黑" panose="020B0503020204020204" pitchFamily="34" charset="-122"/>
                <a:ea typeface="微软雅黑" panose="020B0503020204020204" pitchFamily="34" charset="-122"/>
              </a:rPr>
              <a:t>左右在户外活动时，突发左侧肢体活动失灵，持物不能，伴口齿不清。急诊左侧血压 </a:t>
            </a:r>
            <a:r>
              <a:rPr lang="en-US" altLang="zh-CN" sz="2000" dirty="0" smtClean="0">
                <a:solidFill>
                  <a:schemeClr val="tx2"/>
                </a:solidFill>
                <a:latin typeface="微软雅黑" panose="020B0503020204020204" pitchFamily="34" charset="-122"/>
                <a:ea typeface="微软雅黑" panose="020B0503020204020204" pitchFamily="34" charset="-122"/>
              </a:rPr>
              <a:t>160/100mmHg</a:t>
            </a:r>
            <a:r>
              <a:rPr lang="zh-CN" altLang="en-US" sz="2000" dirty="0" smtClean="0">
                <a:solidFill>
                  <a:schemeClr val="tx2"/>
                </a:solidFill>
                <a:latin typeface="微软雅黑" panose="020B0503020204020204" pitchFamily="34" charset="-122"/>
                <a:ea typeface="微软雅黑" panose="020B0503020204020204" pitchFamily="34" charset="-122"/>
              </a:rPr>
              <a:t>；门诊拟“脑出血 高血压病”收住入院治疗。病程中无发热、抽搐，无恶心呕吐，有意识障碍，无二便失禁。平素睡眠、饮食尚可。</a:t>
            </a:r>
            <a:endParaRPr lang="en-US" altLang="zh-CN" sz="2000" dirty="0" smtClean="0">
              <a:solidFill>
                <a:schemeClr val="tx2"/>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2400" b="1" dirty="0" smtClean="0">
                <a:solidFill>
                  <a:schemeClr val="tx2"/>
                </a:solidFill>
                <a:latin typeface="微软雅黑" panose="020B0503020204020204" pitchFamily="34" charset="-122"/>
                <a:ea typeface="微软雅黑" panose="020B0503020204020204" pitchFamily="34" charset="-122"/>
              </a:rPr>
              <a:t>既往史： </a:t>
            </a:r>
            <a:r>
              <a:rPr lang="zh-CN" altLang="en-US" sz="2000" dirty="0" smtClean="0">
                <a:solidFill>
                  <a:schemeClr val="tx2"/>
                </a:solidFill>
                <a:latin typeface="微软雅黑" panose="020B0503020204020204" pitchFamily="34" charset="-122"/>
                <a:ea typeface="微软雅黑" panose="020B0503020204020204" pitchFamily="34" charset="-122"/>
              </a:rPr>
              <a:t>平素健康状况一般，否认疾病史；否认传染病史；预防接种不详；有手术外伤史，否认输血，否认药物过敏史。</a:t>
            </a:r>
            <a:endParaRPr lang="en-US" altLang="zh-CN" sz="2000" dirty="0" smtClean="0">
              <a:solidFill>
                <a:schemeClr val="tx2"/>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2000" dirty="0" smtClean="0">
                <a:solidFill>
                  <a:schemeClr val="tx2"/>
                </a:solidFill>
                <a:latin typeface="微软雅黑" panose="020B0503020204020204" pitchFamily="34" charset="-122"/>
                <a:ea typeface="微软雅黑" panose="020B0503020204020204" pitchFamily="34" charset="-122"/>
              </a:rPr>
              <a:t>余病史无特殊。</a:t>
            </a:r>
            <a:endParaRPr lang="en-US" altLang="zh-CN" sz="2000" dirty="0">
              <a:solidFill>
                <a:schemeClr val="tx2"/>
              </a:solidFill>
              <a:latin typeface="微软雅黑" panose="020B0503020204020204" pitchFamily="34" charset="-122"/>
              <a:ea typeface="微软雅黑" panose="020B0503020204020204" pitchFamily="34" charset="-122"/>
            </a:endParaRPr>
          </a:p>
        </p:txBody>
      </p:sp>
      <p:grpSp>
        <p:nvGrpSpPr>
          <p:cNvPr id="14" name="组合 13"/>
          <p:cNvGrpSpPr>
            <a:grpSpLocks/>
          </p:cNvGrpSpPr>
          <p:nvPr/>
        </p:nvGrpSpPr>
        <p:grpSpPr bwMode="auto">
          <a:xfrm>
            <a:off x="833438" y="784225"/>
            <a:ext cx="3122612" cy="615950"/>
            <a:chOff x="3129276" y="1777379"/>
            <a:chExt cx="3687046" cy="617057"/>
          </a:xfrm>
        </p:grpSpPr>
        <p:sp>
          <p:nvSpPr>
            <p:cNvPr id="15" name="矩形 14"/>
            <p:cNvSpPr/>
            <p:nvPr/>
          </p:nvSpPr>
          <p:spPr>
            <a:xfrm>
              <a:off x="3779710" y="1777379"/>
              <a:ext cx="3036612" cy="609106"/>
            </a:xfrm>
            <a:prstGeom prst="rect">
              <a:avLst/>
            </a:prstGeom>
            <a:noFill/>
            <a:ln w="12700" cap="flat" cmpd="sng" algn="ctr">
              <a:solidFill>
                <a:schemeClr val="accent1"/>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6" name="矩形 15"/>
            <p:cNvSpPr/>
            <p:nvPr/>
          </p:nvSpPr>
          <p:spPr>
            <a:xfrm>
              <a:off x="3129276" y="1777379"/>
              <a:ext cx="650434" cy="609106"/>
            </a:xfrm>
            <a:prstGeom prst="rect">
              <a:avLst/>
            </a:prstGeom>
            <a:solidFill>
              <a:srgbClr val="1F497D"/>
            </a:solidFill>
            <a:ln w="12700" cap="flat" cmpd="sng" algn="ctr">
              <a:solidFill>
                <a:srgbClr val="1F497D"/>
              </a:solidFill>
              <a:prstDash val="solid"/>
            </a:ln>
            <a:effectLst/>
          </p:spPr>
          <p:txBody>
            <a:bodyPr anchor="ctr"/>
            <a:lstStyle/>
            <a:p>
              <a:pPr algn="ctr" eaLnBrk="1" fontAlgn="auto" hangingPunct="1">
                <a:spcBef>
                  <a:spcPts val="0"/>
                </a:spcBef>
                <a:spcAft>
                  <a:spcPts val="0"/>
                </a:spcAft>
                <a:defRPr/>
              </a:pPr>
              <a:r>
                <a:rPr lang="zh-CN" altLang="en-US" sz="2800" b="1" kern="0" dirty="0">
                  <a:solidFill>
                    <a:sysClr val="window" lastClr="FFFFFF"/>
                  </a:solidFill>
                  <a:latin typeface="华文琥珀" panose="02010800040101010101" pitchFamily="2" charset="-122"/>
                  <a:ea typeface="华文琥珀" panose="02010800040101010101" pitchFamily="2" charset="-122"/>
                </a:rPr>
                <a:t>二</a:t>
              </a:r>
            </a:p>
          </p:txBody>
        </p:sp>
        <p:sp>
          <p:nvSpPr>
            <p:cNvPr id="17" name="TextBox 37"/>
            <p:cNvSpPr txBox="1">
              <a:spLocks noChangeArrowheads="1"/>
            </p:cNvSpPr>
            <p:nvPr/>
          </p:nvSpPr>
          <p:spPr bwMode="auto">
            <a:xfrm>
              <a:off x="3955606" y="1809048"/>
              <a:ext cx="2495334" cy="58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tx2"/>
                  </a:solidFill>
                  <a:latin typeface="微软雅黑" panose="020B0503020204020204" pitchFamily="34" charset="-122"/>
                  <a:ea typeface="微软雅黑" panose="020B0503020204020204" pitchFamily="34" charset="-122"/>
                </a:rPr>
                <a:t>病例简介</a:t>
              </a:r>
            </a:p>
          </p:txBody>
        </p:sp>
      </p:grpSp>
      <p:cxnSp>
        <p:nvCxnSpPr>
          <p:cNvPr id="18" name="直接连接符 17"/>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335886061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
                                        <p:tgtEl>
                                          <p:spTgt spid="6"/>
                                        </p:tgtEl>
                                      </p:cBhvr>
                                    </p:animEffect>
                                    <p:anim calcmode="lin" valueType="num">
                                      <p:cBhvr>
                                        <p:cTn id="8" dur="350" fill="hold"/>
                                        <p:tgtEl>
                                          <p:spTgt spid="6"/>
                                        </p:tgtEl>
                                        <p:attrNameLst>
                                          <p:attrName>ppt_x</p:attrName>
                                        </p:attrNameLst>
                                      </p:cBhvr>
                                      <p:tavLst>
                                        <p:tav tm="0">
                                          <p:val>
                                            <p:strVal val="#ppt_x"/>
                                          </p:val>
                                        </p:tav>
                                        <p:tav tm="100000">
                                          <p:val>
                                            <p:strVal val="#ppt_x"/>
                                          </p:val>
                                        </p:tav>
                                      </p:tavLst>
                                    </p:anim>
                                    <p:anim calcmode="lin" valueType="num">
                                      <p:cBhvr>
                                        <p:cTn id="9" dur="3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4336782" y="1532738"/>
            <a:ext cx="6636019" cy="4662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2000" b="1" dirty="0" smtClean="0">
                <a:solidFill>
                  <a:schemeClr val="tx2"/>
                </a:solidFill>
                <a:latin typeface="微软雅黑" panose="020B0503020204020204" pitchFamily="34" charset="-122"/>
                <a:ea typeface="微软雅黑" panose="020B0503020204020204" pitchFamily="34" charset="-122"/>
              </a:rPr>
              <a:t>查体：</a:t>
            </a:r>
            <a:endParaRPr lang="en-US" altLang="zh-CN" sz="2000" dirty="0" smtClean="0">
              <a:solidFill>
                <a:schemeClr val="tx2"/>
              </a:solidFill>
              <a:latin typeface="微软雅黑" panose="020B0503020204020204" pitchFamily="34" charset="-122"/>
              <a:ea typeface="微软雅黑" panose="020B0503020204020204" pitchFamily="34" charset="-122"/>
            </a:endParaRPr>
          </a:p>
          <a:p>
            <a:pPr algn="ctr" eaLnBrk="1" hangingPunct="1">
              <a:lnSpc>
                <a:spcPct val="150000"/>
              </a:lnSpc>
            </a:pPr>
            <a:r>
              <a:rPr lang="en-US" altLang="zh-CN" sz="1600" dirty="0" smtClean="0">
                <a:solidFill>
                  <a:schemeClr val="tx2"/>
                </a:solidFill>
                <a:latin typeface="微软雅黑" panose="020B0503020204020204" pitchFamily="34" charset="-122"/>
                <a:ea typeface="微软雅黑" panose="020B0503020204020204" pitchFamily="34" charset="-122"/>
              </a:rPr>
              <a:t>T 36.5</a:t>
            </a:r>
            <a:r>
              <a:rPr lang="zh-CN" altLang="en-US" sz="1600" dirty="0" smtClean="0">
                <a:solidFill>
                  <a:schemeClr val="tx2"/>
                </a:solidFill>
                <a:latin typeface="微软雅黑" panose="020B0503020204020204" pitchFamily="34" charset="-122"/>
                <a:ea typeface="微软雅黑" panose="020B0503020204020204" pitchFamily="34" charset="-122"/>
              </a:rPr>
              <a:t>℃  </a:t>
            </a:r>
            <a:r>
              <a:rPr lang="en-US" altLang="zh-CN" sz="1600" dirty="0" smtClean="0">
                <a:solidFill>
                  <a:schemeClr val="tx2"/>
                </a:solidFill>
                <a:latin typeface="微软雅黑" panose="020B0503020204020204" pitchFamily="34" charset="-122"/>
                <a:ea typeface="微软雅黑" panose="020B0503020204020204" pitchFamily="34" charset="-122"/>
              </a:rPr>
              <a:t>P </a:t>
            </a:r>
            <a:r>
              <a:rPr lang="en-US" altLang="zh-CN" sz="1600" dirty="0">
                <a:solidFill>
                  <a:schemeClr val="tx2"/>
                </a:solidFill>
                <a:latin typeface="微软雅黑" panose="020B0503020204020204" pitchFamily="34" charset="-122"/>
                <a:ea typeface="微软雅黑" panose="020B0503020204020204" pitchFamily="34" charset="-122"/>
              </a:rPr>
              <a:t>8</a:t>
            </a:r>
            <a:r>
              <a:rPr lang="en-US" altLang="zh-CN" sz="1600" dirty="0" smtClean="0">
                <a:solidFill>
                  <a:schemeClr val="tx2"/>
                </a:solidFill>
                <a:latin typeface="微软雅黑" panose="020B0503020204020204" pitchFamily="34" charset="-122"/>
                <a:ea typeface="微软雅黑" panose="020B0503020204020204" pitchFamily="34" charset="-122"/>
              </a:rPr>
              <a:t>0</a:t>
            </a:r>
            <a:r>
              <a:rPr lang="zh-CN" altLang="en-US" sz="1600" dirty="0" smtClean="0">
                <a:solidFill>
                  <a:schemeClr val="tx2"/>
                </a:solidFill>
                <a:latin typeface="微软雅黑" panose="020B0503020204020204" pitchFamily="34" charset="-122"/>
                <a:ea typeface="微软雅黑" panose="020B0503020204020204" pitchFamily="34" charset="-122"/>
              </a:rPr>
              <a:t>次</a:t>
            </a:r>
            <a:r>
              <a:rPr lang="en-US" altLang="zh-CN" sz="1600" dirty="0" smtClean="0">
                <a:solidFill>
                  <a:schemeClr val="tx2"/>
                </a:solidFill>
                <a:latin typeface="微软雅黑" panose="020B0503020204020204" pitchFamily="34" charset="-122"/>
                <a:ea typeface="微软雅黑" panose="020B0503020204020204" pitchFamily="34" charset="-122"/>
              </a:rPr>
              <a:t>/</a:t>
            </a:r>
            <a:r>
              <a:rPr lang="zh-CN" altLang="en-US" sz="1600" dirty="0" smtClean="0">
                <a:solidFill>
                  <a:schemeClr val="tx2"/>
                </a:solidFill>
                <a:latin typeface="微软雅黑" panose="020B0503020204020204" pitchFamily="34" charset="-122"/>
                <a:ea typeface="微软雅黑" panose="020B0503020204020204" pitchFamily="34" charset="-122"/>
              </a:rPr>
              <a:t>分 </a:t>
            </a:r>
            <a:r>
              <a:rPr lang="en-US" altLang="zh-CN" sz="1600" dirty="0" smtClean="0">
                <a:solidFill>
                  <a:schemeClr val="tx2"/>
                </a:solidFill>
                <a:latin typeface="微软雅黑" panose="020B0503020204020204" pitchFamily="34" charset="-122"/>
                <a:ea typeface="微软雅黑" panose="020B0503020204020204" pitchFamily="34" charset="-122"/>
              </a:rPr>
              <a:t>R 15</a:t>
            </a:r>
            <a:r>
              <a:rPr lang="zh-CN" altLang="en-US" sz="1600" dirty="0" smtClean="0">
                <a:solidFill>
                  <a:schemeClr val="tx2"/>
                </a:solidFill>
                <a:latin typeface="微软雅黑" panose="020B0503020204020204" pitchFamily="34" charset="-122"/>
                <a:ea typeface="微软雅黑" panose="020B0503020204020204" pitchFamily="34" charset="-122"/>
              </a:rPr>
              <a:t>次</a:t>
            </a:r>
            <a:r>
              <a:rPr lang="en-US" altLang="zh-CN" sz="1600" dirty="0" smtClean="0">
                <a:solidFill>
                  <a:schemeClr val="tx2"/>
                </a:solidFill>
                <a:latin typeface="微软雅黑" panose="020B0503020204020204" pitchFamily="34" charset="-122"/>
                <a:ea typeface="微软雅黑" panose="020B0503020204020204" pitchFamily="34" charset="-122"/>
              </a:rPr>
              <a:t>/</a:t>
            </a:r>
            <a:r>
              <a:rPr lang="zh-CN" altLang="en-US" sz="1600" dirty="0" smtClean="0">
                <a:solidFill>
                  <a:schemeClr val="tx2"/>
                </a:solidFill>
                <a:latin typeface="微软雅黑" panose="020B0503020204020204" pitchFamily="34" charset="-122"/>
                <a:ea typeface="微软雅黑" panose="020B0503020204020204" pitchFamily="34" charset="-122"/>
              </a:rPr>
              <a:t>分  </a:t>
            </a:r>
            <a:r>
              <a:rPr lang="en-US" altLang="zh-CN" sz="1600" dirty="0" smtClean="0">
                <a:solidFill>
                  <a:schemeClr val="tx2"/>
                </a:solidFill>
                <a:latin typeface="微软雅黑" panose="020B0503020204020204" pitchFamily="34" charset="-122"/>
                <a:ea typeface="微软雅黑" panose="020B0503020204020204" pitchFamily="34" charset="-122"/>
              </a:rPr>
              <a:t>BP 150/80 mmHg</a:t>
            </a:r>
          </a:p>
          <a:p>
            <a:pPr algn="just" eaLnBrk="1" hangingPunct="1">
              <a:lnSpc>
                <a:spcPct val="150000"/>
              </a:lnSpc>
            </a:pPr>
            <a:r>
              <a:rPr lang="zh-CN" altLang="en-US" sz="1600" dirty="0" smtClean="0">
                <a:solidFill>
                  <a:srgbClr val="1F497D"/>
                </a:solidFill>
                <a:latin typeface="微软雅黑" panose="020B0503020204020204" pitchFamily="34" charset="-122"/>
                <a:ea typeface="微软雅黑" panose="020B0503020204020204" pitchFamily="34" charset="-122"/>
              </a:rPr>
              <a:t>意识模糊 ，发育正常，营养一般，推入病房。自主体位，查体不合作。头颈查体正常。瞳孔大小左</a:t>
            </a:r>
            <a:r>
              <a:rPr lang="en-US" altLang="zh-CN" sz="1600" dirty="0" smtClean="0">
                <a:solidFill>
                  <a:srgbClr val="1F497D"/>
                </a:solidFill>
                <a:latin typeface="微软雅黑" panose="020B0503020204020204" pitchFamily="34" charset="-122"/>
                <a:ea typeface="微软雅黑" panose="020B0503020204020204" pitchFamily="34" charset="-122"/>
              </a:rPr>
              <a:t>2.0mm</a:t>
            </a:r>
            <a:r>
              <a:rPr lang="zh-CN" altLang="en-US" sz="1600" dirty="0" smtClean="0">
                <a:solidFill>
                  <a:srgbClr val="1F497D"/>
                </a:solidFill>
                <a:latin typeface="微软雅黑" panose="020B0503020204020204" pitchFamily="34" charset="-122"/>
                <a:ea typeface="微软雅黑" panose="020B0503020204020204" pitchFamily="34" charset="-122"/>
              </a:rPr>
              <a:t>，右</a:t>
            </a:r>
            <a:r>
              <a:rPr lang="en-US" altLang="zh-CN" sz="1600" dirty="0" smtClean="0">
                <a:solidFill>
                  <a:srgbClr val="1F497D"/>
                </a:solidFill>
                <a:latin typeface="微软雅黑" panose="020B0503020204020204" pitchFamily="34" charset="-122"/>
                <a:ea typeface="微软雅黑" panose="020B0503020204020204" pitchFamily="34" charset="-122"/>
              </a:rPr>
              <a:t>2.0mm</a:t>
            </a:r>
            <a:r>
              <a:rPr lang="zh-CN" altLang="en-US" sz="1600" dirty="0" smtClean="0">
                <a:solidFill>
                  <a:srgbClr val="1F497D"/>
                </a:solidFill>
                <a:latin typeface="微软雅黑" panose="020B0503020204020204" pitchFamily="34" charset="-122"/>
                <a:ea typeface="微软雅黑" panose="020B0503020204020204" pitchFamily="34" charset="-122"/>
              </a:rPr>
              <a:t>，左右眼直接对光反射及间接对光反射都敏感。双眼向右侧凝视。唇红，湿润，口角左偏，无紫绀。心肺腹部（</a:t>
            </a:r>
            <a:r>
              <a:rPr lang="en-US" altLang="zh-CN" sz="1600" dirty="0" smtClean="0">
                <a:solidFill>
                  <a:srgbClr val="1F497D"/>
                </a:solidFill>
                <a:latin typeface="微软雅黑" panose="020B0503020204020204" pitchFamily="34" charset="-122"/>
                <a:ea typeface="微软雅黑" panose="020B0503020204020204" pitchFamily="34" charset="-122"/>
              </a:rPr>
              <a:t>-</a:t>
            </a:r>
            <a:r>
              <a:rPr lang="zh-CN" altLang="en-US" sz="1600" dirty="0" smtClean="0">
                <a:solidFill>
                  <a:srgbClr val="1F497D"/>
                </a:solidFill>
                <a:latin typeface="微软雅黑" panose="020B0503020204020204" pitchFamily="34" charset="-122"/>
                <a:ea typeface="微软雅黑" panose="020B0503020204020204" pitchFamily="34" charset="-122"/>
              </a:rPr>
              <a:t>）。余查体未见异常。</a:t>
            </a:r>
            <a:endParaRPr lang="en-US" altLang="zh-CN" sz="1600" dirty="0" smtClean="0">
              <a:solidFill>
                <a:srgbClr val="1F497D"/>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b="1" dirty="0" smtClean="0">
                <a:solidFill>
                  <a:srgbClr val="1F497D"/>
                </a:solidFill>
                <a:latin typeface="微软雅黑" panose="020B0503020204020204" pitchFamily="34" charset="-122"/>
                <a:ea typeface="微软雅黑" panose="020B0503020204020204" pitchFamily="34" charset="-122"/>
              </a:rPr>
              <a:t>神经专科检查：</a:t>
            </a:r>
            <a:endParaRPr lang="en-US" altLang="zh-CN" sz="1600" b="1" dirty="0" smtClean="0">
              <a:solidFill>
                <a:srgbClr val="1F497D"/>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1600" dirty="0" smtClean="0">
                <a:solidFill>
                  <a:srgbClr val="1F497D"/>
                </a:solidFill>
                <a:latin typeface="微软雅黑" panose="020B0503020204020204" pitchFamily="34" charset="-122"/>
                <a:ea typeface="微软雅黑" panose="020B0503020204020204" pitchFamily="34" charset="-122"/>
              </a:rPr>
              <a:t>意识：模糊，言语：含糊；失语：无。</a:t>
            </a:r>
            <a:endParaRPr lang="en-US" altLang="zh-CN" sz="1600" dirty="0">
              <a:solidFill>
                <a:srgbClr val="1F497D"/>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1600" dirty="0" smtClean="0">
                <a:solidFill>
                  <a:srgbClr val="1F497D"/>
                </a:solidFill>
                <a:latin typeface="微软雅黑" panose="020B0503020204020204" pitchFamily="34" charset="-122"/>
                <a:ea typeface="微软雅黑" panose="020B0503020204020204" pitchFamily="34" charset="-122"/>
              </a:rPr>
              <a:t>脑神经：无异常；</a:t>
            </a:r>
            <a:endParaRPr lang="en-US" altLang="zh-CN" sz="1600" dirty="0" smtClean="0">
              <a:solidFill>
                <a:srgbClr val="1F497D"/>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1600" dirty="0" smtClean="0">
                <a:solidFill>
                  <a:srgbClr val="1F497D"/>
                </a:solidFill>
                <a:latin typeface="微软雅黑" panose="020B0503020204020204" pitchFamily="34" charset="-122"/>
                <a:ea typeface="微软雅黑" panose="020B0503020204020204" pitchFamily="34" charset="-122"/>
              </a:rPr>
              <a:t>运动系统：左上肢肌力近端</a:t>
            </a:r>
            <a:r>
              <a:rPr lang="en-US" altLang="zh-CN" sz="1600" dirty="0" smtClean="0">
                <a:solidFill>
                  <a:srgbClr val="1F497D"/>
                </a:solidFill>
                <a:latin typeface="微软雅黑" panose="020B0503020204020204" pitchFamily="34" charset="-122"/>
                <a:ea typeface="微软雅黑" panose="020B0503020204020204" pitchFamily="34" charset="-122"/>
              </a:rPr>
              <a:t>0</a:t>
            </a:r>
            <a:r>
              <a:rPr lang="zh-CN" altLang="en-US" sz="1600" dirty="0" smtClean="0">
                <a:solidFill>
                  <a:srgbClr val="1F497D"/>
                </a:solidFill>
                <a:latin typeface="微软雅黑" panose="020B0503020204020204" pitchFamily="34" charset="-122"/>
                <a:ea typeface="微软雅黑" panose="020B0503020204020204" pitchFamily="34" charset="-122"/>
              </a:rPr>
              <a:t>级远端</a:t>
            </a:r>
            <a:r>
              <a:rPr lang="en-US" altLang="zh-CN" sz="1600" dirty="0" smtClean="0">
                <a:solidFill>
                  <a:srgbClr val="1F497D"/>
                </a:solidFill>
                <a:latin typeface="微软雅黑" panose="020B0503020204020204" pitchFamily="34" charset="-122"/>
                <a:ea typeface="微软雅黑" panose="020B0503020204020204" pitchFamily="34" charset="-122"/>
              </a:rPr>
              <a:t>0</a:t>
            </a:r>
            <a:r>
              <a:rPr lang="zh-CN" altLang="en-US" sz="1600" dirty="0" smtClean="0">
                <a:solidFill>
                  <a:srgbClr val="1F497D"/>
                </a:solidFill>
                <a:latin typeface="微软雅黑" panose="020B0503020204020204" pitchFamily="34" charset="-122"/>
                <a:ea typeface="微软雅黑" panose="020B0503020204020204" pitchFamily="34" charset="-122"/>
              </a:rPr>
              <a:t>级，左下肢肌力近端</a:t>
            </a:r>
            <a:r>
              <a:rPr lang="en-US" altLang="zh-CN" sz="1600" dirty="0" smtClean="0">
                <a:solidFill>
                  <a:srgbClr val="1F497D"/>
                </a:solidFill>
                <a:latin typeface="微软雅黑" panose="020B0503020204020204" pitchFamily="34" charset="-122"/>
                <a:ea typeface="微软雅黑" panose="020B0503020204020204" pitchFamily="34" charset="-122"/>
              </a:rPr>
              <a:t>0</a:t>
            </a:r>
            <a:r>
              <a:rPr lang="zh-CN" altLang="en-US" sz="1600" dirty="0" smtClean="0">
                <a:solidFill>
                  <a:srgbClr val="1F497D"/>
                </a:solidFill>
                <a:latin typeface="微软雅黑" panose="020B0503020204020204" pitchFamily="34" charset="-122"/>
                <a:ea typeface="微软雅黑" panose="020B0503020204020204" pitchFamily="34" charset="-122"/>
              </a:rPr>
              <a:t>级远端</a:t>
            </a:r>
            <a:r>
              <a:rPr lang="en-US" altLang="zh-CN" sz="1600" dirty="0" smtClean="0">
                <a:solidFill>
                  <a:srgbClr val="1F497D"/>
                </a:solidFill>
                <a:latin typeface="微软雅黑" panose="020B0503020204020204" pitchFamily="34" charset="-122"/>
                <a:ea typeface="微软雅黑" panose="020B0503020204020204" pitchFamily="34" charset="-122"/>
              </a:rPr>
              <a:t>0</a:t>
            </a:r>
            <a:r>
              <a:rPr lang="zh-CN" altLang="en-US" sz="1600" dirty="0" smtClean="0">
                <a:solidFill>
                  <a:srgbClr val="1F497D"/>
                </a:solidFill>
                <a:latin typeface="微软雅黑" panose="020B0503020204020204" pitchFamily="34" charset="-122"/>
                <a:ea typeface="微软雅黑" panose="020B0503020204020204" pitchFamily="34" charset="-122"/>
              </a:rPr>
              <a:t>级。右上、下肢肌力近端</a:t>
            </a:r>
            <a:r>
              <a:rPr lang="en-US" altLang="zh-CN" sz="1600" dirty="0" smtClean="0">
                <a:solidFill>
                  <a:srgbClr val="1F497D"/>
                </a:solidFill>
                <a:latin typeface="微软雅黑" panose="020B0503020204020204" pitchFamily="34" charset="-122"/>
                <a:ea typeface="微软雅黑" panose="020B0503020204020204" pitchFamily="34" charset="-122"/>
              </a:rPr>
              <a:t>5</a:t>
            </a:r>
            <a:r>
              <a:rPr lang="zh-CN" altLang="en-US" sz="1600" dirty="0" smtClean="0">
                <a:solidFill>
                  <a:srgbClr val="1F497D"/>
                </a:solidFill>
                <a:latin typeface="微软雅黑" panose="020B0503020204020204" pitchFamily="34" charset="-122"/>
                <a:ea typeface="微软雅黑" panose="020B0503020204020204" pitchFamily="34" charset="-122"/>
              </a:rPr>
              <a:t>级远端</a:t>
            </a:r>
            <a:r>
              <a:rPr lang="en-US" altLang="zh-CN" sz="1600" dirty="0" smtClean="0">
                <a:solidFill>
                  <a:srgbClr val="1F497D"/>
                </a:solidFill>
                <a:latin typeface="微软雅黑" panose="020B0503020204020204" pitchFamily="34" charset="-122"/>
                <a:ea typeface="微软雅黑" panose="020B0503020204020204" pitchFamily="34" charset="-122"/>
              </a:rPr>
              <a:t>5</a:t>
            </a:r>
            <a:r>
              <a:rPr lang="zh-CN" altLang="en-US" sz="1600" dirty="0" smtClean="0">
                <a:solidFill>
                  <a:srgbClr val="1F497D"/>
                </a:solidFill>
                <a:latin typeface="微软雅黑" panose="020B0503020204020204" pitchFamily="34" charset="-122"/>
                <a:ea typeface="微软雅黑" panose="020B0503020204020204" pitchFamily="34" charset="-122"/>
              </a:rPr>
              <a:t>级。肌张力：左侧降低，右侧正常。不自足运动：无；肌束震颤：无。</a:t>
            </a:r>
            <a:endParaRPr lang="en-US" altLang="zh-CN" sz="1600" dirty="0" smtClean="0">
              <a:solidFill>
                <a:srgbClr val="1F497D"/>
              </a:solidFill>
              <a:latin typeface="微软雅黑" panose="020B0503020204020204" pitchFamily="34" charset="-122"/>
              <a:ea typeface="微软雅黑" panose="020B0503020204020204" pitchFamily="34" charset="-122"/>
            </a:endParaRPr>
          </a:p>
        </p:txBody>
      </p:sp>
      <p:grpSp>
        <p:nvGrpSpPr>
          <p:cNvPr id="8" name="组合 7"/>
          <p:cNvGrpSpPr>
            <a:grpSpLocks/>
          </p:cNvGrpSpPr>
          <p:nvPr/>
        </p:nvGrpSpPr>
        <p:grpSpPr bwMode="auto">
          <a:xfrm>
            <a:off x="833438" y="784225"/>
            <a:ext cx="3122612" cy="615950"/>
            <a:chOff x="3129276" y="1777379"/>
            <a:chExt cx="3687046" cy="617057"/>
          </a:xfrm>
        </p:grpSpPr>
        <p:sp>
          <p:nvSpPr>
            <p:cNvPr id="9" name="矩形 8"/>
            <p:cNvSpPr/>
            <p:nvPr/>
          </p:nvSpPr>
          <p:spPr>
            <a:xfrm>
              <a:off x="3779710" y="1777379"/>
              <a:ext cx="3036612" cy="609106"/>
            </a:xfrm>
            <a:prstGeom prst="rect">
              <a:avLst/>
            </a:prstGeom>
            <a:noFill/>
            <a:ln w="12700" cap="flat" cmpd="sng" algn="ctr">
              <a:solidFill>
                <a:schemeClr val="accent1"/>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0" name="矩形 9"/>
            <p:cNvSpPr/>
            <p:nvPr/>
          </p:nvSpPr>
          <p:spPr>
            <a:xfrm>
              <a:off x="3129276" y="1777379"/>
              <a:ext cx="650434" cy="609106"/>
            </a:xfrm>
            <a:prstGeom prst="rect">
              <a:avLst/>
            </a:prstGeom>
            <a:solidFill>
              <a:srgbClr val="1F497D"/>
            </a:solidFill>
            <a:ln w="12700" cap="flat" cmpd="sng" algn="ctr">
              <a:solidFill>
                <a:srgbClr val="1F497D"/>
              </a:solidFill>
              <a:prstDash val="solid"/>
            </a:ln>
            <a:effectLst/>
          </p:spPr>
          <p:txBody>
            <a:bodyPr anchor="ctr"/>
            <a:lstStyle/>
            <a:p>
              <a:pPr algn="ctr" eaLnBrk="1" fontAlgn="auto" hangingPunct="1">
                <a:spcBef>
                  <a:spcPts val="0"/>
                </a:spcBef>
                <a:spcAft>
                  <a:spcPts val="0"/>
                </a:spcAft>
                <a:defRPr/>
              </a:pPr>
              <a:r>
                <a:rPr lang="zh-CN" altLang="en-US" sz="2800" b="1" kern="0" dirty="0">
                  <a:solidFill>
                    <a:sysClr val="window" lastClr="FFFFFF"/>
                  </a:solidFill>
                  <a:latin typeface="华文琥珀" panose="02010800040101010101" pitchFamily="2" charset="-122"/>
                  <a:ea typeface="华文琥珀" panose="02010800040101010101" pitchFamily="2" charset="-122"/>
                </a:rPr>
                <a:t>二</a:t>
              </a:r>
            </a:p>
          </p:txBody>
        </p:sp>
        <p:sp>
          <p:nvSpPr>
            <p:cNvPr id="11" name="TextBox 37"/>
            <p:cNvSpPr txBox="1">
              <a:spLocks noChangeArrowheads="1"/>
            </p:cNvSpPr>
            <p:nvPr/>
          </p:nvSpPr>
          <p:spPr bwMode="auto">
            <a:xfrm>
              <a:off x="3955606" y="1809048"/>
              <a:ext cx="2495334" cy="58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tx2"/>
                  </a:solidFill>
                  <a:latin typeface="微软雅黑" panose="020B0503020204020204" pitchFamily="34" charset="-122"/>
                  <a:ea typeface="微软雅黑" panose="020B0503020204020204" pitchFamily="34" charset="-122"/>
                </a:rPr>
                <a:t>病例简介</a:t>
              </a:r>
            </a:p>
          </p:txBody>
        </p:sp>
      </p:grpSp>
      <p:cxnSp>
        <p:nvCxnSpPr>
          <p:cNvPr id="12" name="直接连接符 11"/>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pic>
        <p:nvPicPr>
          <p:cNvPr id="13" name="图片 2"/>
          <p:cNvPicPr>
            <a:picLocks noChangeAspect="1"/>
          </p:cNvPicPr>
          <p:nvPr/>
        </p:nvPicPr>
        <p:blipFill>
          <a:blip r:embed="rId2">
            <a:clrChange>
              <a:clrFrom>
                <a:srgbClr val="E3FFFF"/>
              </a:clrFrom>
              <a:clrTo>
                <a:srgbClr val="E3FFFF">
                  <a:alpha val="0"/>
                </a:srgbClr>
              </a:clrTo>
            </a:clrChange>
            <a:extLst>
              <a:ext uri="{28A0092B-C50C-407E-A947-70E740481C1C}">
                <a14:useLocalDpi xmlns:a14="http://schemas.microsoft.com/office/drawing/2010/main" val="0"/>
              </a:ext>
            </a:extLst>
          </a:blip>
          <a:srcRect t="5746" b="5937"/>
          <a:stretch>
            <a:fillRect/>
          </a:stretch>
        </p:blipFill>
        <p:spPr bwMode="auto">
          <a:xfrm>
            <a:off x="58853" y="3643312"/>
            <a:ext cx="3587750" cy="321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5038792"/>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5041901" y="2061611"/>
            <a:ext cx="5448299" cy="318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000" b="1" dirty="0" smtClean="0">
                <a:solidFill>
                  <a:srgbClr val="1F497D"/>
                </a:solidFill>
                <a:latin typeface="微软雅黑" panose="020B0503020204020204" pitchFamily="34" charset="-122"/>
                <a:ea typeface="微软雅黑" panose="020B0503020204020204" pitchFamily="34" charset="-122"/>
              </a:rPr>
              <a:t>辅助检查：</a:t>
            </a:r>
            <a:endParaRPr lang="en-US" altLang="zh-CN" sz="2000" b="1" dirty="0" smtClean="0">
              <a:solidFill>
                <a:srgbClr val="1F497D"/>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b="1" dirty="0" smtClean="0">
                <a:solidFill>
                  <a:srgbClr val="1F497D"/>
                </a:solidFill>
                <a:latin typeface="微软雅黑" panose="020B0503020204020204" pitchFamily="34" charset="-122"/>
                <a:ea typeface="微软雅黑" panose="020B0503020204020204" pitchFamily="34" charset="-122"/>
              </a:rPr>
              <a:t>头颅</a:t>
            </a:r>
            <a:r>
              <a:rPr lang="en-US" altLang="zh-CN" b="1" dirty="0" smtClean="0">
                <a:solidFill>
                  <a:srgbClr val="1F497D"/>
                </a:solidFill>
                <a:latin typeface="微软雅黑" panose="020B0503020204020204" pitchFamily="34" charset="-122"/>
                <a:ea typeface="微软雅黑" panose="020B0503020204020204" pitchFamily="34" charset="-122"/>
              </a:rPr>
              <a:t>CT</a:t>
            </a:r>
            <a:r>
              <a:rPr lang="zh-CN" altLang="en-US" b="1" dirty="0" smtClean="0">
                <a:solidFill>
                  <a:srgbClr val="1F497D"/>
                </a:solidFill>
                <a:latin typeface="微软雅黑" panose="020B0503020204020204" pitchFamily="34" charset="-122"/>
                <a:ea typeface="微软雅黑" panose="020B0503020204020204" pitchFamily="34" charset="-122"/>
              </a:rPr>
              <a:t>（</a:t>
            </a:r>
            <a:r>
              <a:rPr lang="en-US" altLang="zh-CN" b="1" dirty="0" smtClean="0">
                <a:solidFill>
                  <a:srgbClr val="1F497D"/>
                </a:solidFill>
                <a:latin typeface="微软雅黑" panose="020B0503020204020204" pitchFamily="34" charset="-122"/>
                <a:ea typeface="微软雅黑" panose="020B0503020204020204" pitchFamily="34" charset="-122"/>
              </a:rPr>
              <a:t>12-18</a:t>
            </a:r>
            <a:r>
              <a:rPr lang="zh-CN" altLang="en-US" b="1" dirty="0" smtClean="0">
                <a:solidFill>
                  <a:srgbClr val="1F497D"/>
                </a:solidFill>
                <a:latin typeface="微软雅黑" panose="020B0503020204020204" pitchFamily="34" charset="-122"/>
                <a:ea typeface="微软雅黑" panose="020B0503020204020204" pitchFamily="34" charset="-122"/>
              </a:rPr>
              <a:t>）：</a:t>
            </a:r>
            <a:r>
              <a:rPr lang="en-US" altLang="zh-CN" sz="1600" dirty="0" smtClean="0">
                <a:solidFill>
                  <a:srgbClr val="1F497D"/>
                </a:solidFill>
                <a:latin typeface="微软雅黑" panose="020B0503020204020204" pitchFamily="34" charset="-122"/>
                <a:ea typeface="微软雅黑" panose="020B0503020204020204" pitchFamily="34" charset="-122"/>
              </a:rPr>
              <a:t>1.</a:t>
            </a:r>
            <a:r>
              <a:rPr lang="zh-CN" altLang="en-US" sz="1600" dirty="0" smtClean="0">
                <a:solidFill>
                  <a:srgbClr val="1F497D"/>
                </a:solidFill>
                <a:latin typeface="微软雅黑" panose="020B0503020204020204" pitchFamily="34" charset="-122"/>
                <a:ea typeface="微软雅黑" panose="020B0503020204020204" pitchFamily="34" charset="-122"/>
              </a:rPr>
              <a:t>右侧基底节区脑出血。并馈入脑室；</a:t>
            </a:r>
            <a:r>
              <a:rPr lang="en-US" altLang="zh-CN" sz="1600" dirty="0" smtClean="0">
                <a:solidFill>
                  <a:srgbClr val="1F497D"/>
                </a:solidFill>
                <a:latin typeface="微软雅黑" panose="020B0503020204020204" pitchFamily="34" charset="-122"/>
                <a:ea typeface="微软雅黑" panose="020B0503020204020204" pitchFamily="34" charset="-122"/>
              </a:rPr>
              <a:t>2.</a:t>
            </a:r>
            <a:r>
              <a:rPr lang="zh-CN" altLang="en-US" sz="1600" dirty="0" smtClean="0">
                <a:solidFill>
                  <a:srgbClr val="1F497D"/>
                </a:solidFill>
                <a:latin typeface="微软雅黑" panose="020B0503020204020204" pitchFamily="34" charset="-122"/>
                <a:ea typeface="微软雅黑" panose="020B0503020204020204" pitchFamily="34" charset="-122"/>
              </a:rPr>
              <a:t>两侧大脑皮层下动脉供血不足伴老年性脑改变；</a:t>
            </a:r>
            <a:r>
              <a:rPr lang="en-US" altLang="zh-CN" sz="1600" dirty="0" smtClean="0">
                <a:solidFill>
                  <a:srgbClr val="1F497D"/>
                </a:solidFill>
                <a:latin typeface="微软雅黑" panose="020B0503020204020204" pitchFamily="34" charset="-122"/>
                <a:ea typeface="微软雅黑" panose="020B0503020204020204" pitchFamily="34" charset="-122"/>
              </a:rPr>
              <a:t>3.</a:t>
            </a:r>
            <a:r>
              <a:rPr lang="zh-CN" altLang="en-US" sz="1600" dirty="0" smtClean="0">
                <a:solidFill>
                  <a:srgbClr val="1F497D"/>
                </a:solidFill>
                <a:latin typeface="微软雅黑" panose="020B0503020204020204" pitchFamily="34" charset="-122"/>
                <a:ea typeface="微软雅黑" panose="020B0503020204020204" pitchFamily="34" charset="-122"/>
              </a:rPr>
              <a:t>左侧基底区腔梗。</a:t>
            </a:r>
            <a:endParaRPr lang="en-US" altLang="zh-CN" sz="1600" dirty="0" smtClean="0">
              <a:solidFill>
                <a:srgbClr val="1F497D"/>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1600" b="1" dirty="0" smtClean="0">
                <a:solidFill>
                  <a:srgbClr val="1F497D"/>
                </a:solidFill>
                <a:latin typeface="微软雅黑" panose="020B0503020204020204" pitchFamily="34" charset="-122"/>
                <a:ea typeface="微软雅黑" panose="020B0503020204020204" pitchFamily="34" charset="-122"/>
              </a:rPr>
              <a:t>头颅</a:t>
            </a:r>
            <a:r>
              <a:rPr lang="en-US" altLang="zh-CN" sz="1600" b="1" dirty="0" smtClean="0">
                <a:solidFill>
                  <a:srgbClr val="1F497D"/>
                </a:solidFill>
                <a:latin typeface="微软雅黑" panose="020B0503020204020204" pitchFamily="34" charset="-122"/>
                <a:ea typeface="微软雅黑" panose="020B0503020204020204" pitchFamily="34" charset="-122"/>
              </a:rPr>
              <a:t>CT(12-21)</a:t>
            </a:r>
            <a:r>
              <a:rPr lang="zh-CN" altLang="en-US" sz="1600" b="1" dirty="0" smtClean="0">
                <a:solidFill>
                  <a:srgbClr val="1F497D"/>
                </a:solidFill>
                <a:latin typeface="微软雅黑" panose="020B0503020204020204" pitchFamily="34" charset="-122"/>
                <a:ea typeface="微软雅黑" panose="020B0503020204020204" pitchFamily="34" charset="-122"/>
              </a:rPr>
              <a:t>：</a:t>
            </a:r>
            <a:r>
              <a:rPr lang="en-US" altLang="zh-CN" sz="1600" dirty="0" smtClean="0">
                <a:solidFill>
                  <a:srgbClr val="1F497D"/>
                </a:solidFill>
                <a:latin typeface="微软雅黑" panose="020B0503020204020204" pitchFamily="34" charset="-122"/>
                <a:ea typeface="微软雅黑" panose="020B0503020204020204" pitchFamily="34" charset="-122"/>
              </a:rPr>
              <a:t>1.</a:t>
            </a:r>
            <a:r>
              <a:rPr lang="zh-CN" altLang="en-US" sz="1600" dirty="0" smtClean="0">
                <a:solidFill>
                  <a:srgbClr val="1F497D"/>
                </a:solidFill>
                <a:latin typeface="微软雅黑" panose="020B0503020204020204" pitchFamily="34" charset="-122"/>
                <a:ea typeface="微软雅黑" panose="020B0503020204020204" pitchFamily="34" charset="-122"/>
              </a:rPr>
              <a:t>右侧基底节区出血术后改变，伴破入两侧侧脑室。</a:t>
            </a:r>
            <a:r>
              <a:rPr lang="en-US" altLang="zh-CN" sz="1600" dirty="0" smtClean="0">
                <a:solidFill>
                  <a:srgbClr val="1F497D"/>
                </a:solidFill>
                <a:latin typeface="微软雅黑" panose="020B0503020204020204" pitchFamily="34" charset="-122"/>
                <a:ea typeface="微软雅黑" panose="020B0503020204020204" pitchFamily="34" charset="-122"/>
              </a:rPr>
              <a:t>2.</a:t>
            </a:r>
            <a:r>
              <a:rPr lang="zh-CN" altLang="en-US" sz="1600" dirty="0" smtClean="0">
                <a:solidFill>
                  <a:srgbClr val="1F497D"/>
                </a:solidFill>
                <a:latin typeface="微软雅黑" panose="020B0503020204020204" pitchFamily="34" charset="-122"/>
                <a:ea typeface="微软雅黑" panose="020B0503020204020204" pitchFamily="34" charset="-122"/>
              </a:rPr>
              <a:t>左侧基底节区腔隙性梗塞。</a:t>
            </a:r>
            <a:r>
              <a:rPr lang="en-US" altLang="zh-CN" sz="1600" dirty="0" smtClean="0">
                <a:solidFill>
                  <a:srgbClr val="1F497D"/>
                </a:solidFill>
                <a:latin typeface="微软雅黑" panose="020B0503020204020204" pitchFamily="34" charset="-122"/>
                <a:ea typeface="微软雅黑" panose="020B0503020204020204" pitchFamily="34" charset="-122"/>
              </a:rPr>
              <a:t>3.</a:t>
            </a:r>
            <a:r>
              <a:rPr lang="zh-CN" altLang="en-US" sz="1600" dirty="0" smtClean="0">
                <a:solidFill>
                  <a:srgbClr val="1F497D"/>
                </a:solidFill>
                <a:latin typeface="微软雅黑" panose="020B0503020204020204" pitchFamily="34" charset="-122"/>
                <a:ea typeface="微软雅黑" panose="020B0503020204020204" pitchFamily="34" charset="-122"/>
              </a:rPr>
              <a:t>皮层下动脉供血不足；</a:t>
            </a:r>
            <a:r>
              <a:rPr lang="en-US" altLang="zh-CN" sz="1600" dirty="0" smtClean="0">
                <a:solidFill>
                  <a:srgbClr val="1F497D"/>
                </a:solidFill>
                <a:latin typeface="微软雅黑" panose="020B0503020204020204" pitchFamily="34" charset="-122"/>
                <a:ea typeface="微软雅黑" panose="020B0503020204020204" pitchFamily="34" charset="-122"/>
              </a:rPr>
              <a:t>4.</a:t>
            </a:r>
            <a:r>
              <a:rPr lang="zh-CN" altLang="en-US" sz="1600" dirty="0" smtClean="0">
                <a:solidFill>
                  <a:srgbClr val="1F497D"/>
                </a:solidFill>
                <a:latin typeface="微软雅黑" panose="020B0503020204020204" pitchFamily="34" charset="-122"/>
                <a:ea typeface="微软雅黑" panose="020B0503020204020204" pitchFamily="34" charset="-122"/>
              </a:rPr>
              <a:t>右颞顶骨质缺损，邻近皮下少量积气；</a:t>
            </a:r>
            <a:r>
              <a:rPr lang="en-US" altLang="zh-CN" sz="1600" dirty="0" smtClean="0">
                <a:solidFill>
                  <a:srgbClr val="1F497D"/>
                </a:solidFill>
                <a:latin typeface="微软雅黑" panose="020B0503020204020204" pitchFamily="34" charset="-122"/>
                <a:ea typeface="微软雅黑" panose="020B0503020204020204" pitchFamily="34" charset="-122"/>
              </a:rPr>
              <a:t>5.</a:t>
            </a:r>
            <a:r>
              <a:rPr lang="zh-CN" altLang="en-US" sz="1600" dirty="0" smtClean="0">
                <a:solidFill>
                  <a:srgbClr val="1F497D"/>
                </a:solidFill>
                <a:latin typeface="微软雅黑" panose="020B0503020204020204" pitchFamily="34" charset="-122"/>
                <a:ea typeface="微软雅黑" panose="020B0503020204020204" pitchFamily="34" charset="-122"/>
              </a:rPr>
              <a:t>右颞顶叶低密度影，水肿？缺血灶？请结合临床。</a:t>
            </a:r>
            <a:endParaRPr lang="en-US" altLang="zh-CN" sz="1600" dirty="0" smtClean="0">
              <a:solidFill>
                <a:srgbClr val="1F497D"/>
              </a:solidFill>
              <a:latin typeface="微软雅黑" panose="020B0503020204020204" pitchFamily="34" charset="-122"/>
              <a:ea typeface="微软雅黑" panose="020B0503020204020204" pitchFamily="34" charset="-122"/>
            </a:endParaRPr>
          </a:p>
        </p:txBody>
      </p:sp>
      <p:grpSp>
        <p:nvGrpSpPr>
          <p:cNvPr id="8" name="组合 7"/>
          <p:cNvGrpSpPr>
            <a:grpSpLocks/>
          </p:cNvGrpSpPr>
          <p:nvPr/>
        </p:nvGrpSpPr>
        <p:grpSpPr bwMode="auto">
          <a:xfrm>
            <a:off x="833438" y="784225"/>
            <a:ext cx="3122612" cy="615950"/>
            <a:chOff x="3129276" y="1777379"/>
            <a:chExt cx="3687046" cy="617057"/>
          </a:xfrm>
        </p:grpSpPr>
        <p:sp>
          <p:nvSpPr>
            <p:cNvPr id="9" name="矩形 8"/>
            <p:cNvSpPr/>
            <p:nvPr/>
          </p:nvSpPr>
          <p:spPr>
            <a:xfrm>
              <a:off x="3779710" y="1777379"/>
              <a:ext cx="3036612" cy="609106"/>
            </a:xfrm>
            <a:prstGeom prst="rect">
              <a:avLst/>
            </a:prstGeom>
            <a:noFill/>
            <a:ln w="12700" cap="flat" cmpd="sng" algn="ctr">
              <a:solidFill>
                <a:schemeClr val="accent1"/>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0" name="矩形 9"/>
            <p:cNvSpPr/>
            <p:nvPr/>
          </p:nvSpPr>
          <p:spPr>
            <a:xfrm>
              <a:off x="3129276" y="1777379"/>
              <a:ext cx="650434" cy="609106"/>
            </a:xfrm>
            <a:prstGeom prst="rect">
              <a:avLst/>
            </a:prstGeom>
            <a:solidFill>
              <a:srgbClr val="1F497D"/>
            </a:solidFill>
            <a:ln w="12700" cap="flat" cmpd="sng" algn="ctr">
              <a:solidFill>
                <a:srgbClr val="1F497D"/>
              </a:solidFill>
              <a:prstDash val="solid"/>
            </a:ln>
            <a:effectLst/>
          </p:spPr>
          <p:txBody>
            <a:bodyPr anchor="ctr"/>
            <a:lstStyle/>
            <a:p>
              <a:pPr algn="ctr" eaLnBrk="1" fontAlgn="auto" hangingPunct="1">
                <a:spcBef>
                  <a:spcPts val="0"/>
                </a:spcBef>
                <a:spcAft>
                  <a:spcPts val="0"/>
                </a:spcAft>
                <a:defRPr/>
              </a:pPr>
              <a:r>
                <a:rPr lang="zh-CN" altLang="en-US" sz="2800" b="1" kern="0" dirty="0">
                  <a:solidFill>
                    <a:sysClr val="window" lastClr="FFFFFF"/>
                  </a:solidFill>
                  <a:latin typeface="华文琥珀" panose="02010800040101010101" pitchFamily="2" charset="-122"/>
                  <a:ea typeface="华文琥珀" panose="02010800040101010101" pitchFamily="2" charset="-122"/>
                </a:rPr>
                <a:t>二</a:t>
              </a:r>
            </a:p>
          </p:txBody>
        </p:sp>
        <p:sp>
          <p:nvSpPr>
            <p:cNvPr id="11" name="TextBox 37"/>
            <p:cNvSpPr txBox="1">
              <a:spLocks noChangeArrowheads="1"/>
            </p:cNvSpPr>
            <p:nvPr/>
          </p:nvSpPr>
          <p:spPr bwMode="auto">
            <a:xfrm>
              <a:off x="3955606" y="1809048"/>
              <a:ext cx="2495334" cy="58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tx2"/>
                  </a:solidFill>
                  <a:latin typeface="微软雅黑" panose="020B0503020204020204" pitchFamily="34" charset="-122"/>
                  <a:ea typeface="微软雅黑" panose="020B0503020204020204" pitchFamily="34" charset="-122"/>
                </a:rPr>
                <a:t>病例简介</a:t>
              </a:r>
            </a:p>
          </p:txBody>
        </p:sp>
      </p:grpSp>
      <p:cxnSp>
        <p:nvCxnSpPr>
          <p:cNvPr id="12" name="直接连接符 11"/>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3438" y="2479605"/>
            <a:ext cx="3838647" cy="2552700"/>
          </a:xfrm>
          <a:prstGeom prst="rect">
            <a:avLst/>
          </a:prstGeom>
          <a:ln>
            <a:noFill/>
          </a:ln>
          <a:effectLst>
            <a:softEdge rad="112500"/>
          </a:effectLst>
        </p:spPr>
      </p:pic>
    </p:spTree>
    <p:extLst>
      <p:ext uri="{BB962C8B-B14F-4D97-AF65-F5344CB8AC3E}">
        <p14:creationId xmlns:p14="http://schemas.microsoft.com/office/powerpoint/2010/main" val="3272834205"/>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9"/>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753475" y="3654425"/>
            <a:ext cx="3438525" cy="320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a:grpSpLocks/>
          </p:cNvGrpSpPr>
          <p:nvPr/>
        </p:nvGrpSpPr>
        <p:grpSpPr bwMode="auto">
          <a:xfrm>
            <a:off x="833438" y="784225"/>
            <a:ext cx="3122612" cy="615950"/>
            <a:chOff x="3129276" y="1777379"/>
            <a:chExt cx="3687046" cy="617057"/>
          </a:xfrm>
        </p:grpSpPr>
        <p:sp>
          <p:nvSpPr>
            <p:cNvPr id="9" name="矩形 8"/>
            <p:cNvSpPr/>
            <p:nvPr/>
          </p:nvSpPr>
          <p:spPr>
            <a:xfrm>
              <a:off x="3779710" y="1777379"/>
              <a:ext cx="3036612" cy="609106"/>
            </a:xfrm>
            <a:prstGeom prst="rect">
              <a:avLst/>
            </a:prstGeom>
            <a:noFill/>
            <a:ln w="12700" cap="flat" cmpd="sng" algn="ctr">
              <a:solidFill>
                <a:schemeClr val="accent1"/>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0" name="矩形 9"/>
            <p:cNvSpPr/>
            <p:nvPr/>
          </p:nvSpPr>
          <p:spPr>
            <a:xfrm>
              <a:off x="3129276" y="1777379"/>
              <a:ext cx="650434" cy="609106"/>
            </a:xfrm>
            <a:prstGeom prst="rect">
              <a:avLst/>
            </a:prstGeom>
            <a:solidFill>
              <a:srgbClr val="1F497D"/>
            </a:solidFill>
            <a:ln w="12700" cap="flat" cmpd="sng" algn="ctr">
              <a:solidFill>
                <a:srgbClr val="1F497D"/>
              </a:solidFill>
              <a:prstDash val="solid"/>
            </a:ln>
            <a:effectLst/>
          </p:spPr>
          <p:txBody>
            <a:bodyPr anchor="ctr"/>
            <a:lstStyle/>
            <a:p>
              <a:pPr algn="ctr" eaLnBrk="1" fontAlgn="auto" hangingPunct="1">
                <a:spcBef>
                  <a:spcPts val="0"/>
                </a:spcBef>
                <a:spcAft>
                  <a:spcPts val="0"/>
                </a:spcAft>
                <a:defRPr/>
              </a:pPr>
              <a:r>
                <a:rPr lang="zh-CN" altLang="en-US" sz="2800" b="1" kern="0" dirty="0">
                  <a:solidFill>
                    <a:sysClr val="window" lastClr="FFFFFF"/>
                  </a:solidFill>
                  <a:latin typeface="华文琥珀" panose="02010800040101010101" pitchFamily="2" charset="-122"/>
                  <a:ea typeface="华文琥珀" panose="02010800040101010101" pitchFamily="2" charset="-122"/>
                </a:rPr>
                <a:t>二</a:t>
              </a:r>
            </a:p>
          </p:txBody>
        </p:sp>
        <p:sp>
          <p:nvSpPr>
            <p:cNvPr id="11" name="TextBox 37"/>
            <p:cNvSpPr txBox="1">
              <a:spLocks noChangeArrowheads="1"/>
            </p:cNvSpPr>
            <p:nvPr/>
          </p:nvSpPr>
          <p:spPr bwMode="auto">
            <a:xfrm>
              <a:off x="3955606" y="1809048"/>
              <a:ext cx="2495334" cy="58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tx2"/>
                  </a:solidFill>
                  <a:latin typeface="微软雅黑" panose="020B0503020204020204" pitchFamily="34" charset="-122"/>
                  <a:ea typeface="微软雅黑" panose="020B0503020204020204" pitchFamily="34" charset="-122"/>
                </a:rPr>
                <a:t>病例简介</a:t>
              </a:r>
            </a:p>
          </p:txBody>
        </p:sp>
      </p:grpSp>
      <p:cxnSp>
        <p:nvCxnSpPr>
          <p:cNvPr id="12" name="直接连接符 11"/>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13" name="Rectangle 5"/>
          <p:cNvSpPr>
            <a:spLocks noChangeArrowheads="1"/>
          </p:cNvSpPr>
          <p:nvPr/>
        </p:nvSpPr>
        <p:spPr bwMode="auto">
          <a:xfrm>
            <a:off x="833438" y="1837832"/>
            <a:ext cx="6697662" cy="424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000" b="1" dirty="0" smtClean="0">
                <a:solidFill>
                  <a:srgbClr val="1F497D"/>
                </a:solidFill>
                <a:latin typeface="微软雅黑" panose="020B0503020204020204" pitchFamily="34" charset="-122"/>
                <a:ea typeface="微软雅黑" panose="020B0503020204020204" pitchFamily="34" charset="-122"/>
              </a:rPr>
              <a:t>实验室检查：</a:t>
            </a:r>
            <a:endParaRPr lang="en-US" altLang="zh-CN" sz="2000" b="1" dirty="0" smtClean="0">
              <a:solidFill>
                <a:srgbClr val="1F497D"/>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1600" b="1" dirty="0">
                <a:solidFill>
                  <a:srgbClr val="1F497D"/>
                </a:solidFill>
                <a:latin typeface="微软雅黑" panose="020B0503020204020204" pitchFamily="34" charset="-122"/>
                <a:ea typeface="微软雅黑" panose="020B0503020204020204" pitchFamily="34" charset="-122"/>
              </a:rPr>
              <a:t>凝血检验（</a:t>
            </a:r>
            <a:r>
              <a:rPr lang="en-US" altLang="zh-CN" sz="1600" b="1" dirty="0">
                <a:solidFill>
                  <a:srgbClr val="1F497D"/>
                </a:solidFill>
                <a:latin typeface="微软雅黑" panose="020B0503020204020204" pitchFamily="34" charset="-122"/>
                <a:ea typeface="微软雅黑" panose="020B0503020204020204" pitchFamily="34" charset="-122"/>
              </a:rPr>
              <a:t>12-18</a:t>
            </a:r>
            <a:r>
              <a:rPr lang="zh-CN" altLang="en-US" sz="1600" b="1" dirty="0">
                <a:solidFill>
                  <a:srgbClr val="1F497D"/>
                </a:solidFill>
                <a:latin typeface="微软雅黑" panose="020B0503020204020204" pitchFamily="34" charset="-122"/>
                <a:ea typeface="微软雅黑" panose="020B0503020204020204" pitchFamily="34" charset="-122"/>
              </a:rPr>
              <a:t>）：</a:t>
            </a:r>
            <a:r>
              <a:rPr lang="zh-CN" altLang="en-US" sz="1600" dirty="0">
                <a:solidFill>
                  <a:srgbClr val="1F497D"/>
                </a:solidFill>
                <a:latin typeface="微软雅黑" panose="020B0503020204020204" pitchFamily="34" charset="-122"/>
                <a:ea typeface="微软雅黑" panose="020B0503020204020204" pitchFamily="34" charset="-122"/>
              </a:rPr>
              <a:t>凝血酶原时间</a:t>
            </a:r>
            <a:r>
              <a:rPr lang="en-US" altLang="zh-CN" sz="1600" dirty="0">
                <a:solidFill>
                  <a:srgbClr val="1F497D"/>
                </a:solidFill>
                <a:latin typeface="微软雅黑" panose="020B0503020204020204" pitchFamily="34" charset="-122"/>
                <a:ea typeface="微软雅黑" panose="020B0503020204020204" pitchFamily="34" charset="-122"/>
              </a:rPr>
              <a:t>22.3s ↑  </a:t>
            </a:r>
            <a:r>
              <a:rPr lang="zh-CN" altLang="en-US" sz="1600" dirty="0">
                <a:solidFill>
                  <a:srgbClr val="1F497D"/>
                </a:solidFill>
                <a:latin typeface="微软雅黑" panose="020B0503020204020204" pitchFamily="34" charset="-122"/>
                <a:ea typeface="微软雅黑" panose="020B0503020204020204" pitchFamily="34" charset="-122"/>
              </a:rPr>
              <a:t>部分凝血活酶时间 </a:t>
            </a:r>
            <a:r>
              <a:rPr lang="en-US" altLang="zh-CN" sz="1600" dirty="0">
                <a:solidFill>
                  <a:srgbClr val="1F497D"/>
                </a:solidFill>
                <a:latin typeface="微软雅黑" panose="020B0503020204020204" pitchFamily="34" charset="-122"/>
                <a:ea typeface="微软雅黑" panose="020B0503020204020204" pitchFamily="34" charset="-122"/>
              </a:rPr>
              <a:t>64.2s ↑ </a:t>
            </a:r>
          </a:p>
          <a:p>
            <a:pPr algn="just" eaLnBrk="1" hangingPunct="1">
              <a:lnSpc>
                <a:spcPct val="150000"/>
              </a:lnSpc>
            </a:pPr>
            <a:r>
              <a:rPr lang="zh-CN" altLang="en-US" sz="1600" b="1" dirty="0">
                <a:solidFill>
                  <a:srgbClr val="1F497D"/>
                </a:solidFill>
                <a:latin typeface="微软雅黑" panose="020B0503020204020204" pitchFamily="34" charset="-122"/>
                <a:ea typeface="微软雅黑" panose="020B0503020204020204" pitchFamily="34" charset="-122"/>
              </a:rPr>
              <a:t>血常规（</a:t>
            </a:r>
            <a:r>
              <a:rPr lang="en-US" altLang="zh-CN" sz="1600" b="1" dirty="0">
                <a:solidFill>
                  <a:srgbClr val="1F497D"/>
                </a:solidFill>
                <a:latin typeface="微软雅黑" panose="020B0503020204020204" pitchFamily="34" charset="-122"/>
                <a:ea typeface="微软雅黑" panose="020B0503020204020204" pitchFamily="34" charset="-122"/>
              </a:rPr>
              <a:t>12-18</a:t>
            </a:r>
            <a:r>
              <a:rPr lang="zh-CN" altLang="en-US" sz="1600" b="1" dirty="0">
                <a:solidFill>
                  <a:srgbClr val="1F497D"/>
                </a:solidFill>
                <a:latin typeface="微软雅黑" panose="020B0503020204020204" pitchFamily="34" charset="-122"/>
                <a:ea typeface="微软雅黑" panose="020B0503020204020204" pitchFamily="34" charset="-122"/>
              </a:rPr>
              <a:t>）：</a:t>
            </a:r>
            <a:r>
              <a:rPr lang="zh-CN" altLang="en-US" sz="1600" dirty="0">
                <a:solidFill>
                  <a:srgbClr val="1F497D"/>
                </a:solidFill>
                <a:latin typeface="微软雅黑" panose="020B0503020204020204" pitchFamily="34" charset="-122"/>
                <a:ea typeface="微软雅黑" panose="020B0503020204020204" pitchFamily="34" charset="-122"/>
              </a:rPr>
              <a:t>血红蛋白</a:t>
            </a:r>
            <a:r>
              <a:rPr lang="en-US" altLang="zh-CN" sz="1600" dirty="0">
                <a:solidFill>
                  <a:srgbClr val="1F497D"/>
                </a:solidFill>
                <a:latin typeface="微软雅黑" panose="020B0503020204020204" pitchFamily="34" charset="-122"/>
                <a:ea typeface="微软雅黑" panose="020B0503020204020204" pitchFamily="34" charset="-122"/>
              </a:rPr>
              <a:t>106g/L ↓</a:t>
            </a:r>
          </a:p>
          <a:p>
            <a:pPr algn="just" eaLnBrk="1" hangingPunct="1">
              <a:lnSpc>
                <a:spcPct val="150000"/>
              </a:lnSpc>
            </a:pPr>
            <a:r>
              <a:rPr lang="zh-CN" altLang="en-US" sz="1600" b="1" dirty="0" smtClean="0">
                <a:solidFill>
                  <a:srgbClr val="1F497D"/>
                </a:solidFill>
                <a:latin typeface="微软雅黑" panose="020B0503020204020204" pitchFamily="34" charset="-122"/>
                <a:ea typeface="微软雅黑" panose="020B0503020204020204" pitchFamily="34" charset="-122"/>
              </a:rPr>
              <a:t>血生化</a:t>
            </a:r>
            <a:r>
              <a:rPr lang="en-US" altLang="zh-CN" sz="1600" b="1" dirty="0" smtClean="0">
                <a:solidFill>
                  <a:srgbClr val="1F497D"/>
                </a:solidFill>
                <a:latin typeface="微软雅黑" panose="020B0503020204020204" pitchFamily="34" charset="-122"/>
                <a:ea typeface="微软雅黑" panose="020B0503020204020204" pitchFamily="34" charset="-122"/>
              </a:rPr>
              <a:t>(12-21)</a:t>
            </a:r>
            <a:r>
              <a:rPr lang="zh-CN" altLang="en-US" sz="1600" b="1" dirty="0" smtClean="0">
                <a:solidFill>
                  <a:srgbClr val="1F497D"/>
                </a:solidFill>
                <a:latin typeface="微软雅黑" panose="020B0503020204020204" pitchFamily="34" charset="-122"/>
                <a:ea typeface="微软雅黑" panose="020B0503020204020204" pitchFamily="34" charset="-122"/>
              </a:rPr>
              <a:t>：</a:t>
            </a:r>
            <a:r>
              <a:rPr lang="zh-CN" altLang="en-US" sz="1600" dirty="0" smtClean="0">
                <a:solidFill>
                  <a:srgbClr val="1F497D"/>
                </a:solidFill>
                <a:latin typeface="微软雅黑" panose="020B0503020204020204" pitchFamily="34" charset="-122"/>
                <a:ea typeface="微软雅黑" panose="020B0503020204020204" pitchFamily="34" charset="-122"/>
              </a:rPr>
              <a:t>血糖</a:t>
            </a:r>
            <a:r>
              <a:rPr lang="en-US" altLang="zh-CN" sz="1600" dirty="0" smtClean="0">
                <a:solidFill>
                  <a:srgbClr val="1F497D"/>
                </a:solidFill>
                <a:latin typeface="微软雅黑" panose="020B0503020204020204" pitchFamily="34" charset="-122"/>
                <a:ea typeface="微软雅黑" panose="020B0503020204020204" pitchFamily="34" charset="-122"/>
              </a:rPr>
              <a:t>7.52mmol/L ↑ </a:t>
            </a:r>
            <a:r>
              <a:rPr lang="zh-CN" altLang="en-US" sz="1600" dirty="0" smtClean="0">
                <a:solidFill>
                  <a:srgbClr val="1F497D"/>
                </a:solidFill>
                <a:latin typeface="微软雅黑" panose="020B0503020204020204" pitchFamily="34" charset="-122"/>
                <a:ea typeface="微软雅黑" panose="020B0503020204020204" pitchFamily="34" charset="-122"/>
              </a:rPr>
              <a:t>脂蛋白 </a:t>
            </a:r>
            <a:r>
              <a:rPr lang="en-US" altLang="zh-CN" sz="1600" dirty="0" smtClean="0">
                <a:solidFill>
                  <a:srgbClr val="1F497D"/>
                </a:solidFill>
                <a:latin typeface="微软雅黑" panose="020B0503020204020204" pitchFamily="34" charset="-122"/>
                <a:ea typeface="微软雅黑" panose="020B0503020204020204" pitchFamily="34" charset="-122"/>
              </a:rPr>
              <a:t>467.00mg/L</a:t>
            </a:r>
            <a:r>
              <a:rPr lang="en-US" altLang="zh-CN" sz="1600" dirty="0">
                <a:solidFill>
                  <a:srgbClr val="1F497D"/>
                </a:solidFill>
                <a:latin typeface="微软雅黑" panose="020B0503020204020204" pitchFamily="34" charset="-122"/>
                <a:ea typeface="微软雅黑" panose="020B0503020204020204" pitchFamily="34" charset="-122"/>
              </a:rPr>
              <a:t> </a:t>
            </a:r>
            <a:r>
              <a:rPr lang="en-US" altLang="zh-CN" sz="1600" dirty="0" smtClean="0">
                <a:solidFill>
                  <a:srgbClr val="1F497D"/>
                </a:solidFill>
                <a:latin typeface="微软雅黑" panose="020B0503020204020204" pitchFamily="34" charset="-122"/>
                <a:ea typeface="微软雅黑" panose="020B0503020204020204" pitchFamily="34" charset="-122"/>
              </a:rPr>
              <a:t>↑ </a:t>
            </a:r>
            <a:r>
              <a:rPr lang="zh-CN" altLang="en-US" sz="1600" dirty="0" smtClean="0">
                <a:solidFill>
                  <a:srgbClr val="1F497D"/>
                </a:solidFill>
                <a:latin typeface="微软雅黑" panose="020B0503020204020204" pitchFamily="34" charset="-122"/>
                <a:ea typeface="微软雅黑" panose="020B0503020204020204" pitchFamily="34" charset="-122"/>
              </a:rPr>
              <a:t>钾 </a:t>
            </a:r>
            <a:r>
              <a:rPr lang="en-US" altLang="zh-CN" sz="1600" dirty="0" smtClean="0">
                <a:solidFill>
                  <a:srgbClr val="1F497D"/>
                </a:solidFill>
                <a:latin typeface="微软雅黑" panose="020B0503020204020204" pitchFamily="34" charset="-122"/>
                <a:ea typeface="微软雅黑" panose="020B0503020204020204" pitchFamily="34" charset="-122"/>
              </a:rPr>
              <a:t>3.30mmol/L </a:t>
            </a:r>
            <a:r>
              <a:rPr lang="en-US" altLang="zh-CN" sz="1600" dirty="0">
                <a:solidFill>
                  <a:srgbClr val="1F497D"/>
                </a:solidFill>
                <a:latin typeface="微软雅黑" panose="020B0503020204020204" pitchFamily="34" charset="-122"/>
                <a:ea typeface="微软雅黑" panose="020B0503020204020204" pitchFamily="34" charset="-122"/>
              </a:rPr>
              <a:t>↓ </a:t>
            </a:r>
            <a:r>
              <a:rPr lang="zh-CN" altLang="en-US" sz="1600" dirty="0" smtClean="0">
                <a:solidFill>
                  <a:srgbClr val="1F497D"/>
                </a:solidFill>
                <a:latin typeface="微软雅黑" panose="020B0503020204020204" pitchFamily="34" charset="-122"/>
                <a:ea typeface="微软雅黑" panose="020B0503020204020204" pitchFamily="34" charset="-122"/>
              </a:rPr>
              <a:t>二氧化碳</a:t>
            </a:r>
            <a:r>
              <a:rPr lang="en-US" altLang="zh-CN" sz="1600" dirty="0" smtClean="0">
                <a:solidFill>
                  <a:srgbClr val="1F497D"/>
                </a:solidFill>
                <a:latin typeface="微软雅黑" panose="020B0503020204020204" pitchFamily="34" charset="-122"/>
                <a:ea typeface="微软雅黑" panose="020B0503020204020204" pitchFamily="34" charset="-122"/>
              </a:rPr>
              <a:t>19.50mmol/L↓ </a:t>
            </a:r>
            <a:r>
              <a:rPr lang="zh-CN" altLang="en-US" sz="1600" dirty="0" smtClean="0">
                <a:solidFill>
                  <a:srgbClr val="1F497D"/>
                </a:solidFill>
                <a:latin typeface="微软雅黑" panose="020B0503020204020204" pitchFamily="34" charset="-122"/>
                <a:ea typeface="微软雅黑" panose="020B0503020204020204" pitchFamily="34" charset="-122"/>
              </a:rPr>
              <a:t>阴离子间隙</a:t>
            </a:r>
            <a:r>
              <a:rPr lang="en-US" altLang="zh-CN" sz="1600" dirty="0" smtClean="0">
                <a:solidFill>
                  <a:srgbClr val="1F497D"/>
                </a:solidFill>
                <a:latin typeface="微软雅黑" panose="020B0503020204020204" pitchFamily="34" charset="-122"/>
                <a:ea typeface="微软雅黑" panose="020B0503020204020204" pitchFamily="34" charset="-122"/>
              </a:rPr>
              <a:t>↑ 21.80 </a:t>
            </a:r>
            <a:r>
              <a:rPr lang="zh-CN" altLang="en-US" sz="1600" dirty="0" smtClean="0">
                <a:solidFill>
                  <a:srgbClr val="1F497D"/>
                </a:solidFill>
                <a:latin typeface="微软雅黑" panose="020B0503020204020204" pitchFamily="34" charset="-122"/>
                <a:ea typeface="微软雅黑" panose="020B0503020204020204" pitchFamily="34" charset="-122"/>
              </a:rPr>
              <a:t>钙</a:t>
            </a:r>
            <a:r>
              <a:rPr lang="en-US" altLang="zh-CN" sz="1600" dirty="0" smtClean="0">
                <a:solidFill>
                  <a:srgbClr val="1F497D"/>
                </a:solidFill>
                <a:latin typeface="微软雅黑" panose="020B0503020204020204" pitchFamily="34" charset="-122"/>
                <a:ea typeface="微软雅黑" panose="020B0503020204020204" pitchFamily="34" charset="-122"/>
              </a:rPr>
              <a:t>1.95mmol/L</a:t>
            </a:r>
            <a:r>
              <a:rPr lang="en-US" altLang="zh-CN" sz="1600" dirty="0">
                <a:solidFill>
                  <a:srgbClr val="1F497D"/>
                </a:solidFill>
                <a:latin typeface="微软雅黑" panose="020B0503020204020204" pitchFamily="34" charset="-122"/>
                <a:ea typeface="微软雅黑" panose="020B0503020204020204" pitchFamily="34" charset="-122"/>
              </a:rPr>
              <a:t> ↓ </a:t>
            </a:r>
            <a:r>
              <a:rPr lang="en-US" altLang="zh-CN" sz="1600" dirty="0" smtClean="0">
                <a:solidFill>
                  <a:srgbClr val="1F497D"/>
                </a:solidFill>
                <a:latin typeface="微软雅黑" panose="020B0503020204020204" pitchFamily="34" charset="-122"/>
                <a:ea typeface="微软雅黑" panose="020B0503020204020204" pitchFamily="34" charset="-122"/>
              </a:rPr>
              <a:t> C </a:t>
            </a:r>
            <a:r>
              <a:rPr lang="zh-CN" altLang="en-US" sz="1600" dirty="0" smtClean="0">
                <a:solidFill>
                  <a:srgbClr val="1F497D"/>
                </a:solidFill>
                <a:latin typeface="微软雅黑" panose="020B0503020204020204" pitchFamily="34" charset="-122"/>
                <a:ea typeface="微软雅黑" panose="020B0503020204020204" pitchFamily="34" charset="-122"/>
              </a:rPr>
              <a:t>反应蛋白</a:t>
            </a:r>
            <a:r>
              <a:rPr lang="en-US" altLang="zh-CN" sz="1600" dirty="0" smtClean="0">
                <a:solidFill>
                  <a:srgbClr val="1F497D"/>
                </a:solidFill>
                <a:latin typeface="微软雅黑" panose="020B0503020204020204" pitchFamily="34" charset="-122"/>
                <a:ea typeface="微软雅黑" panose="020B0503020204020204" pitchFamily="34" charset="-122"/>
              </a:rPr>
              <a:t>111.90mg/L</a:t>
            </a:r>
            <a:r>
              <a:rPr lang="en-US" altLang="zh-CN" sz="1600" dirty="0">
                <a:solidFill>
                  <a:srgbClr val="1F497D"/>
                </a:solidFill>
                <a:latin typeface="微软雅黑" panose="020B0503020204020204" pitchFamily="34" charset="-122"/>
                <a:ea typeface="微软雅黑" panose="020B0503020204020204" pitchFamily="34" charset="-122"/>
              </a:rPr>
              <a:t> </a:t>
            </a:r>
            <a:r>
              <a:rPr lang="en-US" altLang="zh-CN" sz="1600" dirty="0" smtClean="0">
                <a:solidFill>
                  <a:srgbClr val="1F497D"/>
                </a:solidFill>
                <a:latin typeface="微软雅黑" panose="020B0503020204020204" pitchFamily="34" charset="-122"/>
                <a:ea typeface="微软雅黑" panose="020B0503020204020204" pitchFamily="34" charset="-122"/>
              </a:rPr>
              <a:t>↑ </a:t>
            </a:r>
            <a:r>
              <a:rPr lang="zh-CN" altLang="en-US" sz="1600" dirty="0" smtClean="0">
                <a:solidFill>
                  <a:srgbClr val="1F497D"/>
                </a:solidFill>
                <a:latin typeface="微软雅黑" panose="020B0503020204020204" pitchFamily="34" charset="-122"/>
                <a:ea typeface="微软雅黑" panose="020B0503020204020204" pitchFamily="34" charset="-122"/>
              </a:rPr>
              <a:t>载脂蛋白</a:t>
            </a:r>
            <a:r>
              <a:rPr lang="en-US" altLang="zh-CN" sz="1600" dirty="0" smtClean="0">
                <a:solidFill>
                  <a:srgbClr val="1F497D"/>
                </a:solidFill>
                <a:latin typeface="微软雅黑" panose="020B0503020204020204" pitchFamily="34" charset="-122"/>
                <a:ea typeface="微软雅黑" panose="020B0503020204020204" pitchFamily="34" charset="-122"/>
              </a:rPr>
              <a:t>A1 1.02g/L ↓ </a:t>
            </a:r>
            <a:r>
              <a:rPr lang="zh-CN" altLang="en-US" sz="1600" dirty="0" smtClean="0">
                <a:solidFill>
                  <a:srgbClr val="1F497D"/>
                </a:solidFill>
                <a:latin typeface="微软雅黑" panose="020B0503020204020204" pitchFamily="34" charset="-122"/>
                <a:ea typeface="微软雅黑" panose="020B0503020204020204" pitchFamily="34" charset="-122"/>
              </a:rPr>
              <a:t>同型半胱氨酸 </a:t>
            </a:r>
            <a:r>
              <a:rPr lang="en-US" altLang="zh-CN" sz="1600" dirty="0" smtClean="0">
                <a:solidFill>
                  <a:srgbClr val="1F497D"/>
                </a:solidFill>
                <a:latin typeface="微软雅黑" panose="020B0503020204020204" pitchFamily="34" charset="-122"/>
                <a:ea typeface="微软雅黑" panose="020B0503020204020204" pitchFamily="34" charset="-122"/>
              </a:rPr>
              <a:t>21.4umol/L</a:t>
            </a:r>
            <a:r>
              <a:rPr lang="en-US" altLang="zh-CN" sz="1600" dirty="0">
                <a:solidFill>
                  <a:srgbClr val="1F497D"/>
                </a:solidFill>
                <a:latin typeface="微软雅黑" panose="020B0503020204020204" pitchFamily="34" charset="-122"/>
                <a:ea typeface="微软雅黑" panose="020B0503020204020204" pitchFamily="34" charset="-122"/>
              </a:rPr>
              <a:t> ↑ </a:t>
            </a:r>
            <a:r>
              <a:rPr lang="zh-CN" altLang="en-US" sz="1600" dirty="0" smtClean="0">
                <a:solidFill>
                  <a:srgbClr val="1F497D"/>
                </a:solidFill>
                <a:latin typeface="微软雅黑" panose="020B0503020204020204" pitchFamily="34" charset="-122"/>
                <a:ea typeface="微软雅黑" panose="020B0503020204020204" pitchFamily="34" charset="-122"/>
              </a:rPr>
              <a:t>胱抑素</a:t>
            </a:r>
            <a:r>
              <a:rPr lang="en-US" altLang="zh-CN" sz="1600" dirty="0" smtClean="0">
                <a:solidFill>
                  <a:srgbClr val="1F497D"/>
                </a:solidFill>
                <a:latin typeface="微软雅黑" panose="020B0503020204020204" pitchFamily="34" charset="-122"/>
                <a:ea typeface="微软雅黑" panose="020B0503020204020204" pitchFamily="34" charset="-122"/>
              </a:rPr>
              <a:t>C2.08mg/L ↑ </a:t>
            </a:r>
          </a:p>
          <a:p>
            <a:pPr algn="just" eaLnBrk="1" hangingPunct="1">
              <a:lnSpc>
                <a:spcPct val="150000"/>
              </a:lnSpc>
            </a:pPr>
            <a:r>
              <a:rPr lang="zh-CN" altLang="en-US" sz="1600" b="1" dirty="0" smtClean="0">
                <a:solidFill>
                  <a:srgbClr val="1F497D"/>
                </a:solidFill>
                <a:latin typeface="微软雅黑" panose="020B0503020204020204" pitchFamily="34" charset="-122"/>
                <a:ea typeface="微软雅黑" panose="020B0503020204020204" pitchFamily="34" charset="-122"/>
              </a:rPr>
              <a:t>血常规（</a:t>
            </a:r>
            <a:r>
              <a:rPr lang="en-US" altLang="zh-CN" sz="1600" b="1" dirty="0" smtClean="0">
                <a:solidFill>
                  <a:srgbClr val="1F497D"/>
                </a:solidFill>
                <a:latin typeface="微软雅黑" panose="020B0503020204020204" pitchFamily="34" charset="-122"/>
                <a:ea typeface="微软雅黑" panose="020B0503020204020204" pitchFamily="34" charset="-122"/>
              </a:rPr>
              <a:t>12-21</a:t>
            </a:r>
            <a:r>
              <a:rPr lang="zh-CN" altLang="en-US" sz="1600" b="1" dirty="0" smtClean="0">
                <a:solidFill>
                  <a:srgbClr val="1F497D"/>
                </a:solidFill>
                <a:latin typeface="微软雅黑" panose="020B0503020204020204" pitchFamily="34" charset="-122"/>
                <a:ea typeface="微软雅黑" panose="020B0503020204020204" pitchFamily="34" charset="-122"/>
              </a:rPr>
              <a:t>）：</a:t>
            </a:r>
            <a:r>
              <a:rPr lang="zh-CN" altLang="en-US" sz="1600" dirty="0" smtClean="0">
                <a:solidFill>
                  <a:srgbClr val="1F497D"/>
                </a:solidFill>
                <a:latin typeface="微软雅黑" panose="020B0503020204020204" pitchFamily="34" charset="-122"/>
                <a:ea typeface="微软雅黑" panose="020B0503020204020204" pitchFamily="34" charset="-122"/>
              </a:rPr>
              <a:t>淋巴细胞比率 </a:t>
            </a:r>
            <a:r>
              <a:rPr lang="en-US" altLang="zh-CN" sz="1600" dirty="0" smtClean="0">
                <a:solidFill>
                  <a:srgbClr val="1F497D"/>
                </a:solidFill>
                <a:latin typeface="微软雅黑" panose="020B0503020204020204" pitchFamily="34" charset="-122"/>
                <a:ea typeface="微软雅黑" panose="020B0503020204020204" pitchFamily="34" charset="-122"/>
              </a:rPr>
              <a:t>4.8</a:t>
            </a:r>
            <a:r>
              <a:rPr lang="en-US" altLang="zh-CN" sz="1600" dirty="0">
                <a:solidFill>
                  <a:srgbClr val="1F497D"/>
                </a:solidFill>
                <a:latin typeface="微软雅黑" panose="020B0503020204020204" pitchFamily="34" charset="-122"/>
                <a:ea typeface="微软雅黑" panose="020B0503020204020204" pitchFamily="34" charset="-122"/>
              </a:rPr>
              <a:t> </a:t>
            </a:r>
            <a:r>
              <a:rPr lang="en-US" altLang="zh-CN" sz="1600" dirty="0" smtClean="0">
                <a:solidFill>
                  <a:srgbClr val="1F497D"/>
                </a:solidFill>
                <a:latin typeface="微软雅黑" panose="020B0503020204020204" pitchFamily="34" charset="-122"/>
                <a:ea typeface="微软雅黑" panose="020B0503020204020204" pitchFamily="34" charset="-122"/>
              </a:rPr>
              <a:t>↓ </a:t>
            </a:r>
            <a:r>
              <a:rPr lang="zh-CN" altLang="en-US" sz="1600" dirty="0" smtClean="0">
                <a:solidFill>
                  <a:srgbClr val="1F497D"/>
                </a:solidFill>
                <a:latin typeface="微软雅黑" panose="020B0503020204020204" pitchFamily="34" charset="-122"/>
                <a:ea typeface="微软雅黑" panose="020B0503020204020204" pitchFamily="34" charset="-122"/>
              </a:rPr>
              <a:t>中性粒细胞比率 </a:t>
            </a:r>
            <a:r>
              <a:rPr lang="en-US" altLang="zh-CN" sz="1600" dirty="0" smtClean="0">
                <a:solidFill>
                  <a:srgbClr val="1F497D"/>
                </a:solidFill>
                <a:latin typeface="微软雅黑" panose="020B0503020204020204" pitchFamily="34" charset="-122"/>
                <a:ea typeface="微软雅黑" panose="020B0503020204020204" pitchFamily="34" charset="-122"/>
              </a:rPr>
              <a:t>90.8</a:t>
            </a:r>
            <a:r>
              <a:rPr lang="en-US" altLang="zh-CN" sz="1600" dirty="0">
                <a:solidFill>
                  <a:srgbClr val="1F497D"/>
                </a:solidFill>
                <a:latin typeface="微软雅黑" panose="020B0503020204020204" pitchFamily="34" charset="-122"/>
                <a:ea typeface="微软雅黑" panose="020B0503020204020204" pitchFamily="34" charset="-122"/>
              </a:rPr>
              <a:t> </a:t>
            </a:r>
            <a:r>
              <a:rPr lang="en-US" altLang="zh-CN" sz="1600" dirty="0" smtClean="0">
                <a:solidFill>
                  <a:srgbClr val="1F497D"/>
                </a:solidFill>
                <a:latin typeface="微软雅黑" panose="020B0503020204020204" pitchFamily="34" charset="-122"/>
                <a:ea typeface="微软雅黑" panose="020B0503020204020204" pitchFamily="34" charset="-122"/>
              </a:rPr>
              <a:t>↑ </a:t>
            </a:r>
            <a:r>
              <a:rPr lang="zh-CN" altLang="en-US" sz="1600" dirty="0" smtClean="0">
                <a:solidFill>
                  <a:srgbClr val="1F497D"/>
                </a:solidFill>
                <a:latin typeface="微软雅黑" panose="020B0503020204020204" pitchFamily="34" charset="-122"/>
                <a:ea typeface="微软雅黑" panose="020B0503020204020204" pitchFamily="34" charset="-122"/>
              </a:rPr>
              <a:t>淋巴细胞计数</a:t>
            </a:r>
            <a:r>
              <a:rPr lang="en-US" altLang="zh-CN" sz="1600" dirty="0" smtClean="0">
                <a:solidFill>
                  <a:srgbClr val="1F497D"/>
                </a:solidFill>
                <a:latin typeface="微软雅黑" panose="020B0503020204020204" pitchFamily="34" charset="-122"/>
                <a:ea typeface="微软雅黑" panose="020B0503020204020204" pitchFamily="34" charset="-122"/>
              </a:rPr>
              <a:t>0.4</a:t>
            </a:r>
            <a:r>
              <a:rPr lang="en-US" altLang="zh-CN" sz="1600" dirty="0">
                <a:solidFill>
                  <a:srgbClr val="1F497D"/>
                </a:solidFill>
                <a:latin typeface="微软雅黑" panose="020B0503020204020204" pitchFamily="34" charset="-122"/>
                <a:ea typeface="微软雅黑" panose="020B0503020204020204" pitchFamily="34" charset="-122"/>
              </a:rPr>
              <a:t> </a:t>
            </a:r>
            <a:r>
              <a:rPr lang="en-US" altLang="zh-CN" sz="1600" dirty="0" smtClean="0">
                <a:solidFill>
                  <a:srgbClr val="1F497D"/>
                </a:solidFill>
                <a:latin typeface="微软雅黑" panose="020B0503020204020204" pitchFamily="34" charset="-122"/>
                <a:ea typeface="微软雅黑" panose="020B0503020204020204" pitchFamily="34" charset="-122"/>
              </a:rPr>
              <a:t>↓</a:t>
            </a:r>
            <a:r>
              <a:rPr lang="en-US" altLang="zh-CN" sz="1600" dirty="0">
                <a:solidFill>
                  <a:srgbClr val="1F497D"/>
                </a:solidFill>
                <a:latin typeface="微软雅黑" panose="020B0503020204020204" pitchFamily="34" charset="-122"/>
                <a:ea typeface="微软雅黑" panose="020B0503020204020204" pitchFamily="34" charset="-122"/>
              </a:rPr>
              <a:t> </a:t>
            </a:r>
            <a:r>
              <a:rPr lang="zh-CN" altLang="en-US" sz="1600" dirty="0" smtClean="0">
                <a:solidFill>
                  <a:srgbClr val="1F497D"/>
                </a:solidFill>
                <a:latin typeface="微软雅黑" panose="020B0503020204020204" pitchFamily="34" charset="-122"/>
                <a:ea typeface="微软雅黑" panose="020B0503020204020204" pitchFamily="34" charset="-122"/>
              </a:rPr>
              <a:t>血红蛋白</a:t>
            </a:r>
            <a:r>
              <a:rPr lang="en-US" altLang="zh-CN" sz="1600" dirty="0" smtClean="0">
                <a:solidFill>
                  <a:srgbClr val="1F497D"/>
                </a:solidFill>
                <a:latin typeface="微软雅黑" panose="020B0503020204020204" pitchFamily="34" charset="-122"/>
                <a:ea typeface="微软雅黑" panose="020B0503020204020204" pitchFamily="34" charset="-122"/>
              </a:rPr>
              <a:t>92g/L↓ </a:t>
            </a:r>
            <a:r>
              <a:rPr lang="zh-CN" altLang="en-US" sz="1600" dirty="0" smtClean="0">
                <a:solidFill>
                  <a:srgbClr val="1F497D"/>
                </a:solidFill>
                <a:latin typeface="微软雅黑" panose="020B0503020204020204" pitchFamily="34" charset="-122"/>
                <a:ea typeface="微软雅黑" panose="020B0503020204020204" pitchFamily="34" charset="-122"/>
              </a:rPr>
              <a:t>红细胞压积</a:t>
            </a:r>
            <a:r>
              <a:rPr lang="en-US" altLang="zh-CN" sz="1600" dirty="0" smtClean="0">
                <a:solidFill>
                  <a:srgbClr val="1F497D"/>
                </a:solidFill>
                <a:latin typeface="微软雅黑" panose="020B0503020204020204" pitchFamily="34" charset="-122"/>
                <a:ea typeface="微软雅黑" panose="020B0503020204020204" pitchFamily="34" charset="-122"/>
              </a:rPr>
              <a:t>0.293↓ </a:t>
            </a:r>
            <a:r>
              <a:rPr lang="zh-CN" altLang="en-US" sz="1600" dirty="0" smtClean="0">
                <a:solidFill>
                  <a:srgbClr val="1F497D"/>
                </a:solidFill>
                <a:latin typeface="微软雅黑" panose="020B0503020204020204" pitchFamily="34" charset="-122"/>
                <a:ea typeface="微软雅黑" panose="020B0503020204020204" pitchFamily="34" charset="-122"/>
              </a:rPr>
              <a:t>血小板</a:t>
            </a:r>
            <a:r>
              <a:rPr lang="en-US" altLang="zh-CN" sz="1600" dirty="0" smtClean="0">
                <a:solidFill>
                  <a:srgbClr val="1F497D"/>
                </a:solidFill>
                <a:latin typeface="微软雅黑" panose="020B0503020204020204" pitchFamily="34" charset="-122"/>
                <a:ea typeface="微软雅黑" panose="020B0503020204020204" pitchFamily="34" charset="-122"/>
              </a:rPr>
              <a:t>75x10^9</a:t>
            </a:r>
            <a:r>
              <a:rPr lang="zh-CN" altLang="en-US" sz="1600" dirty="0">
                <a:solidFill>
                  <a:srgbClr val="1F497D"/>
                </a:solidFill>
                <a:latin typeface="微软雅黑" panose="020B0503020204020204" pitchFamily="34" charset="-122"/>
                <a:ea typeface="微软雅黑" panose="020B0503020204020204" pitchFamily="34" charset="-122"/>
              </a:rPr>
              <a:t>个</a:t>
            </a:r>
            <a:r>
              <a:rPr lang="en-US" altLang="zh-CN" sz="1600" dirty="0">
                <a:solidFill>
                  <a:srgbClr val="1F497D"/>
                </a:solidFill>
                <a:latin typeface="微软雅黑" panose="020B0503020204020204" pitchFamily="34" charset="-122"/>
                <a:ea typeface="微软雅黑" panose="020B0503020204020204" pitchFamily="34" charset="-122"/>
              </a:rPr>
              <a:t>/L</a:t>
            </a:r>
            <a:r>
              <a:rPr lang="en-US" altLang="zh-CN" sz="1600" dirty="0" smtClean="0">
                <a:solidFill>
                  <a:srgbClr val="1F497D"/>
                </a:solidFill>
                <a:latin typeface="微软雅黑" panose="020B0503020204020204" pitchFamily="34" charset="-122"/>
                <a:ea typeface="微软雅黑" panose="020B0503020204020204" pitchFamily="34" charset="-122"/>
              </a:rPr>
              <a:t>↓</a:t>
            </a:r>
          </a:p>
          <a:p>
            <a:pPr algn="just" eaLnBrk="1" hangingPunct="1">
              <a:lnSpc>
                <a:spcPct val="150000"/>
              </a:lnSpc>
            </a:pPr>
            <a:r>
              <a:rPr lang="zh-CN" altLang="en-US" sz="1600" b="1" dirty="0" smtClean="0">
                <a:solidFill>
                  <a:srgbClr val="1F497D"/>
                </a:solidFill>
                <a:latin typeface="微软雅黑" panose="020B0503020204020204" pitchFamily="34" charset="-122"/>
                <a:ea typeface="微软雅黑" panose="020B0503020204020204" pitchFamily="34" charset="-122"/>
              </a:rPr>
              <a:t>凝血</a:t>
            </a:r>
            <a:r>
              <a:rPr lang="zh-CN" altLang="en-US" sz="1600" b="1" dirty="0">
                <a:solidFill>
                  <a:srgbClr val="1F497D"/>
                </a:solidFill>
                <a:latin typeface="微软雅黑" panose="020B0503020204020204" pitchFamily="34" charset="-122"/>
                <a:ea typeface="微软雅黑" panose="020B0503020204020204" pitchFamily="34" charset="-122"/>
              </a:rPr>
              <a:t>检验（</a:t>
            </a:r>
            <a:r>
              <a:rPr lang="en-US" altLang="zh-CN" sz="1600" b="1" dirty="0" smtClean="0">
                <a:solidFill>
                  <a:srgbClr val="1F497D"/>
                </a:solidFill>
                <a:latin typeface="微软雅黑" panose="020B0503020204020204" pitchFamily="34" charset="-122"/>
                <a:ea typeface="微软雅黑" panose="020B0503020204020204" pitchFamily="34" charset="-122"/>
              </a:rPr>
              <a:t>12-21</a:t>
            </a:r>
            <a:r>
              <a:rPr lang="zh-CN" altLang="en-US" sz="1600" b="1" dirty="0" smtClean="0">
                <a:solidFill>
                  <a:srgbClr val="1F497D"/>
                </a:solidFill>
                <a:latin typeface="微软雅黑" panose="020B0503020204020204" pitchFamily="34" charset="-122"/>
                <a:ea typeface="微软雅黑" panose="020B0503020204020204" pitchFamily="34" charset="-122"/>
              </a:rPr>
              <a:t>）：</a:t>
            </a:r>
            <a:r>
              <a:rPr lang="zh-CN" altLang="en-US" sz="1600" dirty="0" smtClean="0">
                <a:solidFill>
                  <a:srgbClr val="1F497D"/>
                </a:solidFill>
                <a:latin typeface="微软雅黑" panose="020B0503020204020204" pitchFamily="34" charset="-122"/>
                <a:ea typeface="微软雅黑" panose="020B0503020204020204" pitchFamily="34" charset="-122"/>
              </a:rPr>
              <a:t>纤维蛋白原</a:t>
            </a:r>
            <a:r>
              <a:rPr lang="en-US" altLang="zh-CN" sz="1600" dirty="0" smtClean="0">
                <a:solidFill>
                  <a:srgbClr val="1F497D"/>
                </a:solidFill>
                <a:latin typeface="微软雅黑" panose="020B0503020204020204" pitchFamily="34" charset="-122"/>
                <a:ea typeface="微软雅黑" panose="020B0503020204020204" pitchFamily="34" charset="-122"/>
              </a:rPr>
              <a:t>5.03s </a:t>
            </a:r>
            <a:r>
              <a:rPr lang="en-US" altLang="zh-CN" sz="1600" dirty="0">
                <a:solidFill>
                  <a:srgbClr val="1F497D"/>
                </a:solidFill>
                <a:latin typeface="微软雅黑" panose="020B0503020204020204" pitchFamily="34" charset="-122"/>
                <a:ea typeface="微软雅黑" panose="020B0503020204020204" pitchFamily="34" charset="-122"/>
              </a:rPr>
              <a:t>↑  </a:t>
            </a:r>
            <a:r>
              <a:rPr lang="zh-CN" altLang="en-US" sz="1600" dirty="0">
                <a:solidFill>
                  <a:srgbClr val="1F497D"/>
                </a:solidFill>
                <a:latin typeface="微软雅黑" panose="020B0503020204020204" pitchFamily="34" charset="-122"/>
                <a:ea typeface="微软雅黑" panose="020B0503020204020204" pitchFamily="34" charset="-122"/>
              </a:rPr>
              <a:t>部分凝血活酶时间 </a:t>
            </a:r>
            <a:r>
              <a:rPr lang="en-US" altLang="zh-CN" sz="1600" dirty="0" smtClean="0">
                <a:solidFill>
                  <a:srgbClr val="1F497D"/>
                </a:solidFill>
                <a:latin typeface="微软雅黑" panose="020B0503020204020204" pitchFamily="34" charset="-122"/>
                <a:ea typeface="微软雅黑" panose="020B0503020204020204" pitchFamily="34" charset="-122"/>
              </a:rPr>
              <a:t>51.4s ↑ D-</a:t>
            </a:r>
            <a:r>
              <a:rPr lang="zh-CN" altLang="en-US" sz="1600" dirty="0" smtClean="0">
                <a:solidFill>
                  <a:srgbClr val="1F497D"/>
                </a:solidFill>
                <a:latin typeface="微软雅黑" panose="020B0503020204020204" pitchFamily="34" charset="-122"/>
                <a:ea typeface="微软雅黑" panose="020B0503020204020204" pitchFamily="34" charset="-122"/>
              </a:rPr>
              <a:t>二聚体 </a:t>
            </a:r>
            <a:r>
              <a:rPr lang="en-US" altLang="zh-CN" sz="1600" dirty="0" smtClean="0">
                <a:solidFill>
                  <a:srgbClr val="1F497D"/>
                </a:solidFill>
                <a:latin typeface="微软雅黑" panose="020B0503020204020204" pitchFamily="34" charset="-122"/>
                <a:ea typeface="微软雅黑" panose="020B0503020204020204" pitchFamily="34" charset="-122"/>
              </a:rPr>
              <a:t>3.1s ↑</a:t>
            </a:r>
          </a:p>
        </p:txBody>
      </p:sp>
    </p:spTree>
    <p:extLst>
      <p:ext uri="{BB962C8B-B14F-4D97-AF65-F5344CB8AC3E}">
        <p14:creationId xmlns:p14="http://schemas.microsoft.com/office/powerpoint/2010/main" val="3392805957"/>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4810905" y="2048277"/>
            <a:ext cx="186363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2400" b="1" dirty="0" smtClean="0">
                <a:solidFill>
                  <a:schemeClr val="tx2"/>
                </a:solidFill>
                <a:latin typeface="微软雅黑" panose="020B0503020204020204" pitchFamily="34" charset="-122"/>
                <a:ea typeface="微软雅黑" panose="020B0503020204020204" pitchFamily="34" charset="-122"/>
              </a:rPr>
              <a:t>初步诊断：</a:t>
            </a:r>
            <a:endParaRPr lang="en-US" altLang="zh-CN" sz="2400" b="1" dirty="0" smtClean="0">
              <a:solidFill>
                <a:schemeClr val="tx2"/>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buFont typeface="+mj-lt"/>
              <a:buAutoNum type="arabicPeriod"/>
            </a:pPr>
            <a:r>
              <a:rPr lang="zh-CN" altLang="en-US" dirty="0" smtClean="0">
                <a:solidFill>
                  <a:srgbClr val="1F497D"/>
                </a:solidFill>
                <a:latin typeface="微软雅黑" panose="020B0503020204020204" pitchFamily="34" charset="-122"/>
                <a:ea typeface="微软雅黑" panose="020B0503020204020204" pitchFamily="34" charset="-122"/>
              </a:rPr>
              <a:t>脑出血</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buFont typeface="+mj-lt"/>
              <a:buAutoNum type="arabicPeriod"/>
            </a:pPr>
            <a:r>
              <a:rPr lang="zh-CN" altLang="en-US" dirty="0" smtClean="0">
                <a:solidFill>
                  <a:srgbClr val="1F497D"/>
                </a:solidFill>
                <a:latin typeface="微软雅黑" panose="020B0503020204020204" pitchFamily="34" charset="-122"/>
                <a:ea typeface="微软雅黑" panose="020B0503020204020204" pitchFamily="34" charset="-122"/>
              </a:rPr>
              <a:t>高血压病</a:t>
            </a:r>
            <a:endParaRPr lang="zh-CN" altLang="en-US" dirty="0">
              <a:solidFill>
                <a:srgbClr val="1F497D"/>
              </a:solidFill>
              <a:latin typeface="微软雅黑" panose="020B0503020204020204" pitchFamily="34" charset="-122"/>
              <a:ea typeface="微软雅黑" panose="020B0503020204020204" pitchFamily="34" charset="-122"/>
            </a:endParaRPr>
          </a:p>
        </p:txBody>
      </p:sp>
      <p:sp>
        <p:nvSpPr>
          <p:cNvPr id="7" name="Rectangle 5"/>
          <p:cNvSpPr>
            <a:spLocks noChangeArrowheads="1"/>
          </p:cNvSpPr>
          <p:nvPr/>
        </p:nvSpPr>
        <p:spPr bwMode="auto">
          <a:xfrm>
            <a:off x="4810905" y="3547421"/>
            <a:ext cx="3491121"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2400" b="1" dirty="0" smtClean="0">
                <a:solidFill>
                  <a:schemeClr val="tx2"/>
                </a:solidFill>
                <a:latin typeface="微软雅黑" panose="020B0503020204020204" pitchFamily="34" charset="-122"/>
                <a:ea typeface="微软雅黑" panose="020B0503020204020204" pitchFamily="34" charset="-122"/>
              </a:rPr>
              <a:t>诊疗过程：</a:t>
            </a:r>
            <a:endParaRPr lang="en-US" altLang="zh-CN" sz="2400" b="1" dirty="0" smtClean="0">
              <a:solidFill>
                <a:schemeClr val="tx2"/>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buFont typeface="+mj-ea"/>
              <a:buAutoNum type="circleNumDbPlain"/>
            </a:pPr>
            <a:r>
              <a:rPr lang="en-US" altLang="zh-CN" dirty="0" smtClean="0">
                <a:solidFill>
                  <a:srgbClr val="1F497D"/>
                </a:solidFill>
                <a:latin typeface="微软雅黑" panose="020B0503020204020204" pitchFamily="34" charset="-122"/>
                <a:ea typeface="微软雅黑" panose="020B0503020204020204" pitchFamily="34" charset="-122"/>
              </a:rPr>
              <a:t>ICU</a:t>
            </a:r>
            <a:r>
              <a:rPr lang="zh-CN" altLang="en-US" dirty="0" smtClean="0">
                <a:solidFill>
                  <a:srgbClr val="1F497D"/>
                </a:solidFill>
                <a:latin typeface="微软雅黑" panose="020B0503020204020204" pitchFamily="34" charset="-122"/>
                <a:ea typeface="微软雅黑" panose="020B0503020204020204" pitchFamily="34" charset="-122"/>
              </a:rPr>
              <a:t>护理常规，特级护理</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buFont typeface="+mj-ea"/>
              <a:buAutoNum type="circleNumDbPlain"/>
            </a:pPr>
            <a:r>
              <a:rPr lang="zh-CN" altLang="en-US" dirty="0" smtClean="0">
                <a:solidFill>
                  <a:srgbClr val="1F497D"/>
                </a:solidFill>
                <a:latin typeface="微软雅黑" panose="020B0503020204020204" pitchFamily="34" charset="-122"/>
                <a:ea typeface="微软雅黑" panose="020B0503020204020204" pitchFamily="34" charset="-122"/>
              </a:rPr>
              <a:t>完善相关检查</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buFont typeface="+mj-ea"/>
              <a:buAutoNum type="circleNumDbPlain"/>
            </a:pPr>
            <a:r>
              <a:rPr lang="zh-CN" altLang="en-US" dirty="0" smtClean="0">
                <a:solidFill>
                  <a:srgbClr val="1F497D"/>
                </a:solidFill>
                <a:latin typeface="微软雅黑" panose="020B0503020204020204" pitchFamily="34" charset="-122"/>
                <a:ea typeface="微软雅黑" panose="020B0503020204020204" pitchFamily="34" charset="-122"/>
              </a:rPr>
              <a:t>予以脱水，降低颅内压，支持对症处理对症治疗</a:t>
            </a:r>
            <a:endParaRPr lang="en-US" altLang="zh-CN" dirty="0" smtClean="0">
              <a:solidFill>
                <a:srgbClr val="1F497D"/>
              </a:solidFill>
              <a:latin typeface="微软雅黑" panose="020B0503020204020204" pitchFamily="34" charset="-122"/>
              <a:ea typeface="微软雅黑" panose="020B0503020204020204" pitchFamily="34" charset="-122"/>
            </a:endParaRPr>
          </a:p>
        </p:txBody>
      </p:sp>
      <p:pic>
        <p:nvPicPr>
          <p:cNvPr id="8" name="Picture 7" descr="j021674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369" y="3226524"/>
            <a:ext cx="2570956" cy="3631476"/>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a:grpSpLocks/>
          </p:cNvGrpSpPr>
          <p:nvPr/>
        </p:nvGrpSpPr>
        <p:grpSpPr bwMode="auto">
          <a:xfrm>
            <a:off x="833438" y="784225"/>
            <a:ext cx="3122612" cy="615950"/>
            <a:chOff x="3129276" y="1777379"/>
            <a:chExt cx="3687046" cy="617057"/>
          </a:xfrm>
        </p:grpSpPr>
        <p:sp>
          <p:nvSpPr>
            <p:cNvPr id="10" name="矩形 9"/>
            <p:cNvSpPr/>
            <p:nvPr/>
          </p:nvSpPr>
          <p:spPr>
            <a:xfrm>
              <a:off x="3779710" y="1777379"/>
              <a:ext cx="3036612" cy="609106"/>
            </a:xfrm>
            <a:prstGeom prst="rect">
              <a:avLst/>
            </a:prstGeom>
            <a:noFill/>
            <a:ln w="12700" cap="flat" cmpd="sng" algn="ctr">
              <a:solidFill>
                <a:schemeClr val="accent1"/>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1" name="矩形 10"/>
            <p:cNvSpPr/>
            <p:nvPr/>
          </p:nvSpPr>
          <p:spPr>
            <a:xfrm>
              <a:off x="3129276" y="1777379"/>
              <a:ext cx="650434" cy="609106"/>
            </a:xfrm>
            <a:prstGeom prst="rect">
              <a:avLst/>
            </a:prstGeom>
            <a:solidFill>
              <a:srgbClr val="1F497D"/>
            </a:solidFill>
            <a:ln w="12700" cap="flat" cmpd="sng" algn="ctr">
              <a:solidFill>
                <a:srgbClr val="1F497D"/>
              </a:solidFill>
              <a:prstDash val="solid"/>
            </a:ln>
            <a:effectLst/>
          </p:spPr>
          <p:txBody>
            <a:bodyPr anchor="ctr"/>
            <a:lstStyle/>
            <a:p>
              <a:pPr algn="ctr" eaLnBrk="1" fontAlgn="auto" hangingPunct="1">
                <a:spcBef>
                  <a:spcPts val="0"/>
                </a:spcBef>
                <a:spcAft>
                  <a:spcPts val="0"/>
                </a:spcAft>
                <a:defRPr/>
              </a:pPr>
              <a:r>
                <a:rPr lang="zh-CN" altLang="en-US" sz="2800" b="1" kern="0" dirty="0">
                  <a:solidFill>
                    <a:sysClr val="window" lastClr="FFFFFF"/>
                  </a:solidFill>
                  <a:latin typeface="华文琥珀" panose="02010800040101010101" pitchFamily="2" charset="-122"/>
                  <a:ea typeface="华文琥珀" panose="02010800040101010101" pitchFamily="2" charset="-122"/>
                </a:rPr>
                <a:t>二</a:t>
              </a:r>
            </a:p>
          </p:txBody>
        </p:sp>
        <p:sp>
          <p:nvSpPr>
            <p:cNvPr id="12" name="TextBox 37"/>
            <p:cNvSpPr txBox="1">
              <a:spLocks noChangeArrowheads="1"/>
            </p:cNvSpPr>
            <p:nvPr/>
          </p:nvSpPr>
          <p:spPr bwMode="auto">
            <a:xfrm>
              <a:off x="3955606" y="1809048"/>
              <a:ext cx="2495334" cy="58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tx2"/>
                  </a:solidFill>
                  <a:latin typeface="微软雅黑" panose="020B0503020204020204" pitchFamily="34" charset="-122"/>
                  <a:ea typeface="微软雅黑" panose="020B0503020204020204" pitchFamily="34" charset="-122"/>
                </a:rPr>
                <a:t>病例简介</a:t>
              </a:r>
            </a:p>
          </p:txBody>
        </p:sp>
      </p:grpSp>
      <p:cxnSp>
        <p:nvCxnSpPr>
          <p:cNvPr id="13" name="直接连接符 12"/>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85578015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
                                        <p:tgtEl>
                                          <p:spTgt spid="6"/>
                                        </p:tgtEl>
                                      </p:cBhvr>
                                    </p:animEffect>
                                    <p:anim calcmode="lin" valueType="num">
                                      <p:cBhvr>
                                        <p:cTn id="8" dur="350" fill="hold"/>
                                        <p:tgtEl>
                                          <p:spTgt spid="6"/>
                                        </p:tgtEl>
                                        <p:attrNameLst>
                                          <p:attrName>ppt_x</p:attrName>
                                        </p:attrNameLst>
                                      </p:cBhvr>
                                      <p:tavLst>
                                        <p:tav tm="0">
                                          <p:val>
                                            <p:strVal val="#ppt_x"/>
                                          </p:val>
                                        </p:tav>
                                        <p:tav tm="100000">
                                          <p:val>
                                            <p:strVal val="#ppt_x"/>
                                          </p:val>
                                        </p:tav>
                                      </p:tavLst>
                                    </p:anim>
                                    <p:anim calcmode="lin" valueType="num">
                                      <p:cBhvr>
                                        <p:cTn id="9" dur="3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350"/>
                            </p:stCondLst>
                            <p:childTnLst>
                              <p:par>
                                <p:cTn id="11" presetID="2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2608</TotalTime>
  <Words>3706</Words>
  <Application>Microsoft Office PowerPoint</Application>
  <PresentationFormat>宽屏</PresentationFormat>
  <Paragraphs>401</Paragraphs>
  <Slides>45</Slides>
  <Notes>15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45</vt:i4>
      </vt:variant>
    </vt:vector>
  </HeadingPairs>
  <TitlesOfParts>
    <vt:vector size="53" baseType="lpstr">
      <vt:lpstr>BatangChe</vt:lpstr>
      <vt:lpstr>华文琥珀</vt:lpstr>
      <vt:lpstr>宋体</vt:lpstr>
      <vt:lpstr>微软雅黑</vt:lpstr>
      <vt:lpstr>Arial</vt:lpstr>
      <vt:lpstr>Calibri</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Dada</dc:creator>
  <cp:lastModifiedBy>清云_612</cp:lastModifiedBy>
  <cp:revision>391</cp:revision>
  <dcterms:created xsi:type="dcterms:W3CDTF">2013-12-09T09:15:38Z</dcterms:created>
  <dcterms:modified xsi:type="dcterms:W3CDTF">2016-01-18T14:41:53Z</dcterms:modified>
</cp:coreProperties>
</file>