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3" r:id="rId2"/>
  </p:sldMasterIdLst>
  <p:notesMasterIdLst>
    <p:notesMasterId r:id="rId36"/>
  </p:notesMasterIdLst>
  <p:sldIdLst>
    <p:sldId id="535" r:id="rId3"/>
    <p:sldId id="523" r:id="rId4"/>
    <p:sldId id="389" r:id="rId5"/>
    <p:sldId id="500" r:id="rId6"/>
    <p:sldId id="509" r:id="rId7"/>
    <p:sldId id="529" r:id="rId8"/>
    <p:sldId id="543" r:id="rId9"/>
    <p:sldId id="537" r:id="rId10"/>
    <p:sldId id="544" r:id="rId11"/>
    <p:sldId id="545" r:id="rId12"/>
    <p:sldId id="548" r:id="rId13"/>
    <p:sldId id="546" r:id="rId14"/>
    <p:sldId id="547" r:id="rId15"/>
    <p:sldId id="569" r:id="rId16"/>
    <p:sldId id="506" r:id="rId17"/>
    <p:sldId id="549" r:id="rId18"/>
    <p:sldId id="550" r:id="rId19"/>
    <p:sldId id="554" r:id="rId20"/>
    <p:sldId id="552" r:id="rId21"/>
    <p:sldId id="555" r:id="rId22"/>
    <p:sldId id="553" r:id="rId23"/>
    <p:sldId id="556" r:id="rId24"/>
    <p:sldId id="557" r:id="rId25"/>
    <p:sldId id="558" r:id="rId26"/>
    <p:sldId id="560" r:id="rId27"/>
    <p:sldId id="562" r:id="rId28"/>
    <p:sldId id="563" r:id="rId29"/>
    <p:sldId id="564" r:id="rId30"/>
    <p:sldId id="565" r:id="rId31"/>
    <p:sldId id="568" r:id="rId32"/>
    <p:sldId id="566" r:id="rId33"/>
    <p:sldId id="567" r:id="rId34"/>
    <p:sldId id="422" r:id="rId35"/>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521415D9-36F7-43E2-AB2F-B90AF26B5E84}">
      <p14:sectionLst xmlns:p14="http://schemas.microsoft.com/office/powerpoint/2010/main">
        <p14:section name="默认节" id="{B756B3AA-DED7-4BDA-AB84-1B01D3A89F76}">
          <p14:sldIdLst>
            <p14:sldId id="535"/>
            <p14:sldId id="523"/>
            <p14:sldId id="389"/>
            <p14:sldId id="500"/>
            <p14:sldId id="509"/>
            <p14:sldId id="529"/>
            <p14:sldId id="543"/>
            <p14:sldId id="537"/>
            <p14:sldId id="544"/>
            <p14:sldId id="545"/>
            <p14:sldId id="548"/>
            <p14:sldId id="546"/>
            <p14:sldId id="547"/>
            <p14:sldId id="569"/>
            <p14:sldId id="506"/>
            <p14:sldId id="549"/>
            <p14:sldId id="550"/>
            <p14:sldId id="554"/>
            <p14:sldId id="552"/>
            <p14:sldId id="555"/>
            <p14:sldId id="553"/>
            <p14:sldId id="556"/>
            <p14:sldId id="557"/>
            <p14:sldId id="558"/>
            <p14:sldId id="560"/>
            <p14:sldId id="562"/>
            <p14:sldId id="563"/>
            <p14:sldId id="564"/>
            <p14:sldId id="565"/>
            <p14:sldId id="568"/>
            <p14:sldId id="566"/>
            <p14:sldId id="567"/>
            <p14:sldId id="422"/>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44546A"/>
    <a:srgbClr val="78AA0A"/>
    <a:srgbClr val="7F7F7F"/>
    <a:srgbClr val="FA4453"/>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721" autoAdjust="0"/>
    <p:restoredTop sz="90991" autoAdjust="0"/>
  </p:normalViewPr>
  <p:slideViewPr>
    <p:cSldViewPr snapToGrid="0">
      <p:cViewPr varScale="1">
        <p:scale>
          <a:sx n="74" d="100"/>
          <a:sy n="74" d="100"/>
        </p:scale>
        <p:origin x="672" y="66"/>
      </p:cViewPr>
      <p:guideLst>
        <p:guide orient="horz" pos="2160"/>
        <p:guide pos="3840"/>
      </p:guideLst>
    </p:cSldViewPr>
  </p:slideViewPr>
  <p:outlineViewPr>
    <p:cViewPr>
      <p:scale>
        <a:sx n="20" d="100"/>
        <a:sy n="20" d="100"/>
      </p:scale>
      <p:origin x="0" y="0"/>
    </p:cViewPr>
  </p:outlineViewPr>
  <p:notesTextViewPr>
    <p:cViewPr>
      <p:scale>
        <a:sx n="1" d="1"/>
        <a:sy n="1" d="1"/>
      </p:scale>
      <p:origin x="0" y="0"/>
    </p:cViewPr>
  </p:notesTextViewPr>
  <p:sorterViewPr>
    <p:cViewPr>
      <p:scale>
        <a:sx n="100" d="100"/>
        <a:sy n="100" d="100"/>
      </p:scale>
      <p:origin x="0" y="0"/>
    </p:cViewPr>
  </p:sorterViewPr>
  <p:gridSpacing cx="72006" cy="72006"/>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buFont typeface="Arial" pitchFamily="34" charset="0"/>
              <a:buNone/>
              <a:defRPr sz="1200"/>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hangingPunct="1">
              <a:buFont typeface="Arial" pitchFamily="34" charset="0"/>
              <a:buNone/>
              <a:defRPr sz="1200"/>
            </a:lvl1pPr>
          </a:lstStyle>
          <a:p>
            <a:pPr>
              <a:defRPr/>
            </a:pPr>
            <a:fld id="{33E1685A-4FCF-48DB-B17A-72FEEC415361}" type="datetimeFigureOut">
              <a:rPr lang="zh-CN" altLang="en-US"/>
              <a:t>2016/11/3 Thursday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hangingPunct="1">
              <a:buFont typeface="Arial" pitchFamily="34" charset="0"/>
              <a:buNone/>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hangingPunct="1">
              <a:buFont typeface="Arial" pitchFamily="34" charset="0"/>
              <a:buNone/>
              <a:defRPr sz="1200"/>
            </a:lvl1pPr>
          </a:lstStyle>
          <a:p>
            <a:pPr>
              <a:defRPr/>
            </a:pPr>
            <a:fld id="{0E04CD8A-EC0C-4D88-B3D4-AF0C4BCFAB50}" type="slidenum">
              <a:rPr lang="zh-CN" altLang="en-US"/>
              <a:t>‹#›</a:t>
            </a:fld>
            <a:endParaRPr lang="zh-CN" altLang="en-US"/>
          </a:p>
        </p:txBody>
      </p:sp>
    </p:spTree>
    <p:extLst>
      <p:ext uri="{BB962C8B-B14F-4D97-AF65-F5344CB8AC3E}">
        <p14:creationId xmlns:p14="http://schemas.microsoft.com/office/powerpoint/2010/main" val="151238979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12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112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fld id="{DE4F47B8-AB40-44C4-840D-BEC22AFD81D6}" type="slidenum">
              <a:rPr lang="zh-CN" altLang="en-US" smtClean="0"/>
              <a:t>3</a:t>
            </a:fld>
            <a:endParaRPr lang="zh-CN" altLang="en-US" smtClean="0"/>
          </a:p>
        </p:txBody>
      </p:sp>
    </p:spTree>
    <p:extLst>
      <p:ext uri="{BB962C8B-B14F-4D97-AF65-F5344CB8AC3E}">
        <p14:creationId xmlns:p14="http://schemas.microsoft.com/office/powerpoint/2010/main" val="17445948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E04CD8A-EC0C-4D88-B3D4-AF0C4BCFAB50}" type="slidenum">
              <a:rPr lang="zh-CN" altLang="en-US" smtClean="0"/>
              <a:t>24</a:t>
            </a:fld>
            <a:endParaRPr lang="zh-CN" altLang="en-US"/>
          </a:p>
        </p:txBody>
      </p:sp>
    </p:spTree>
    <p:extLst>
      <p:ext uri="{BB962C8B-B14F-4D97-AF65-F5344CB8AC3E}">
        <p14:creationId xmlns:p14="http://schemas.microsoft.com/office/powerpoint/2010/main" val="40567164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12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112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fld id="{DE4F47B8-AB40-44C4-840D-BEC22AFD81D6}" type="slidenum">
              <a:rPr lang="zh-CN" altLang="en-US" smtClean="0"/>
              <a:t>27</a:t>
            </a:fld>
            <a:endParaRPr lang="zh-CN" altLang="en-US" smtClean="0"/>
          </a:p>
        </p:txBody>
      </p:sp>
    </p:spTree>
    <p:extLst>
      <p:ext uri="{BB962C8B-B14F-4D97-AF65-F5344CB8AC3E}">
        <p14:creationId xmlns:p14="http://schemas.microsoft.com/office/powerpoint/2010/main" val="13027682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E04CD8A-EC0C-4D88-B3D4-AF0C4BCFAB50}" type="slidenum">
              <a:rPr lang="zh-CN" altLang="en-US" smtClean="0"/>
              <a:t>29</a:t>
            </a:fld>
            <a:endParaRPr lang="zh-CN" altLang="en-US"/>
          </a:p>
        </p:txBody>
      </p:sp>
    </p:spTree>
    <p:extLst>
      <p:ext uri="{BB962C8B-B14F-4D97-AF65-F5344CB8AC3E}">
        <p14:creationId xmlns:p14="http://schemas.microsoft.com/office/powerpoint/2010/main" val="13793684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E04CD8A-EC0C-4D88-B3D4-AF0C4BCFAB50}" type="slidenum">
              <a:rPr lang="zh-CN" altLang="en-US" smtClean="0"/>
              <a:t>30</a:t>
            </a:fld>
            <a:endParaRPr lang="zh-CN" altLang="en-US"/>
          </a:p>
        </p:txBody>
      </p:sp>
    </p:spTree>
    <p:extLst>
      <p:ext uri="{BB962C8B-B14F-4D97-AF65-F5344CB8AC3E}">
        <p14:creationId xmlns:p14="http://schemas.microsoft.com/office/powerpoint/2010/main" val="1632379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fld id="{D2498B05-4A76-4078-A6A4-294C8358A33C}" type="slidenum">
              <a:rPr lang="en-US" altLang="zh-CN" smtClean="0"/>
              <a:t>33</a:t>
            </a:fld>
            <a:endParaRPr lang="en-US" altLang="zh-CN" smtClean="0"/>
          </a:p>
        </p:txBody>
      </p:sp>
      <p:sp>
        <p:nvSpPr>
          <p:cNvPr id="51203"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1204"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51205" name="灯片编号占位符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eaLnBrk="1" hangingPunct="1"/>
            <a:fld id="{87C4514B-F6DB-49DB-9372-EA75C6B48B92}" type="slidenum">
              <a:rPr lang="zh-CN" altLang="en-US" sz="1200">
                <a:latin typeface="Calibri" pitchFamily="34" charset="0"/>
              </a:rPr>
              <a:t>33</a:t>
            </a:fld>
            <a:endParaRPr lang="en-US" altLang="zh-CN" sz="1200">
              <a:latin typeface="Calibri" pitchFamily="34" charset="0"/>
            </a:endParaRPr>
          </a:p>
        </p:txBody>
      </p:sp>
    </p:spTree>
    <p:extLst>
      <p:ext uri="{BB962C8B-B14F-4D97-AF65-F5344CB8AC3E}">
        <p14:creationId xmlns:p14="http://schemas.microsoft.com/office/powerpoint/2010/main" val="42807404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E04CD8A-EC0C-4D88-B3D4-AF0C4BCFAB50}" type="slidenum">
              <a:rPr lang="zh-CN" altLang="en-US" smtClean="0"/>
              <a:t>5</a:t>
            </a:fld>
            <a:endParaRPr lang="zh-CN" altLang="en-US"/>
          </a:p>
        </p:txBody>
      </p:sp>
    </p:spTree>
    <p:extLst>
      <p:ext uri="{BB962C8B-B14F-4D97-AF65-F5344CB8AC3E}">
        <p14:creationId xmlns:p14="http://schemas.microsoft.com/office/powerpoint/2010/main" val="23939685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12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112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fld id="{DE4F47B8-AB40-44C4-840D-BEC22AFD81D6}" type="slidenum">
              <a:rPr lang="zh-CN" altLang="en-US" smtClean="0"/>
              <a:t>8</a:t>
            </a:fld>
            <a:endParaRPr lang="zh-CN" altLang="en-US" smtClean="0"/>
          </a:p>
        </p:txBody>
      </p:sp>
    </p:spTree>
    <p:extLst>
      <p:ext uri="{BB962C8B-B14F-4D97-AF65-F5344CB8AC3E}">
        <p14:creationId xmlns:p14="http://schemas.microsoft.com/office/powerpoint/2010/main" val="13255595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E04CD8A-EC0C-4D88-B3D4-AF0C4BCFAB50}" type="slidenum">
              <a:rPr lang="zh-CN" altLang="en-US" smtClean="0"/>
              <a:t>10</a:t>
            </a:fld>
            <a:endParaRPr lang="zh-CN" altLang="en-US"/>
          </a:p>
        </p:txBody>
      </p:sp>
    </p:spTree>
    <p:extLst>
      <p:ext uri="{BB962C8B-B14F-4D97-AF65-F5344CB8AC3E}">
        <p14:creationId xmlns:p14="http://schemas.microsoft.com/office/powerpoint/2010/main" val="95683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E04CD8A-EC0C-4D88-B3D4-AF0C4BCFAB50}" type="slidenum">
              <a:rPr lang="zh-CN" altLang="en-US" smtClean="0"/>
              <a:t>11</a:t>
            </a:fld>
            <a:endParaRPr lang="zh-CN" altLang="en-US"/>
          </a:p>
        </p:txBody>
      </p:sp>
    </p:spTree>
    <p:extLst>
      <p:ext uri="{BB962C8B-B14F-4D97-AF65-F5344CB8AC3E}">
        <p14:creationId xmlns:p14="http://schemas.microsoft.com/office/powerpoint/2010/main" val="14786736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12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112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fld id="{DE4F47B8-AB40-44C4-840D-BEC22AFD81D6}" type="slidenum">
              <a:rPr lang="zh-CN" altLang="en-US" smtClean="0"/>
              <a:t>15</a:t>
            </a:fld>
            <a:endParaRPr lang="zh-CN" altLang="en-US" smtClean="0"/>
          </a:p>
        </p:txBody>
      </p:sp>
    </p:spTree>
    <p:extLst>
      <p:ext uri="{BB962C8B-B14F-4D97-AF65-F5344CB8AC3E}">
        <p14:creationId xmlns:p14="http://schemas.microsoft.com/office/powerpoint/2010/main" val="337469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E04CD8A-EC0C-4D88-B3D4-AF0C4BCFAB50}" type="slidenum">
              <a:rPr lang="zh-CN" altLang="en-US" smtClean="0"/>
              <a:t>17</a:t>
            </a:fld>
            <a:endParaRPr lang="zh-CN" altLang="en-US"/>
          </a:p>
        </p:txBody>
      </p:sp>
    </p:spTree>
    <p:extLst>
      <p:ext uri="{BB962C8B-B14F-4D97-AF65-F5344CB8AC3E}">
        <p14:creationId xmlns:p14="http://schemas.microsoft.com/office/powerpoint/2010/main" val="14723396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E04CD8A-EC0C-4D88-B3D4-AF0C4BCFAB50}" type="slidenum">
              <a:rPr lang="zh-CN" altLang="en-US" smtClean="0"/>
              <a:t>18</a:t>
            </a:fld>
            <a:endParaRPr lang="zh-CN" altLang="en-US"/>
          </a:p>
        </p:txBody>
      </p:sp>
    </p:spTree>
    <p:extLst>
      <p:ext uri="{BB962C8B-B14F-4D97-AF65-F5344CB8AC3E}">
        <p14:creationId xmlns:p14="http://schemas.microsoft.com/office/powerpoint/2010/main" val="15522862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12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112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fld id="{DE4F47B8-AB40-44C4-840D-BEC22AFD81D6}" type="slidenum">
              <a:rPr lang="zh-CN" altLang="en-US" smtClean="0"/>
              <a:t>22</a:t>
            </a:fld>
            <a:endParaRPr lang="zh-CN" altLang="en-US" smtClean="0"/>
          </a:p>
        </p:txBody>
      </p:sp>
    </p:spTree>
    <p:extLst>
      <p:ext uri="{BB962C8B-B14F-4D97-AF65-F5344CB8AC3E}">
        <p14:creationId xmlns:p14="http://schemas.microsoft.com/office/powerpoint/2010/main" val="8071031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F29D3156-E243-47C3-A9D9-8F079907EF2F}" type="datetime1">
              <a:rPr lang="zh-CN" altLang="en-US"/>
              <a:t>2016/11/3 Thursday</a:t>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pPr>
              <a:defRPr/>
            </a:pPr>
            <a:fld id="{9E8397C1-EBC3-4E3D-9ADC-D92548A06D57}" type="slidenum">
              <a:rPr lang="zh-CN" altLang="en-US"/>
              <a:t>‹#›</a:t>
            </a:fld>
            <a:endParaRPr lang="zh-CN" altLang="en-US" sz="1800">
              <a:solidFill>
                <a:schemeClr val="tx1"/>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7BAF9F52-9B68-432E-BE6C-EE90193073F9}" type="datetime1">
              <a:rPr lang="zh-CN" altLang="en-US"/>
              <a:t>2016/11/3 Thursday</a:t>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pPr>
              <a:defRPr/>
            </a:pPr>
            <a:fld id="{935721C6-8B64-4169-8C63-262AADD4914A}" type="slidenum">
              <a:rPr lang="zh-CN" altLang="en-US"/>
              <a:t>‹#›</a:t>
            </a:fld>
            <a:endParaRPr lang="zh-CN" altLang="en-US" sz="1800">
              <a:solidFill>
                <a:schemeClr val="tx1"/>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073605BB-E272-438D-B5E7-DA7F86FE1E46}" type="datetime1">
              <a:rPr lang="zh-CN" altLang="en-US"/>
              <a:t>2016/11/3 Thursday</a:t>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pPr>
              <a:defRPr/>
            </a:pPr>
            <a:fld id="{BAC8EE07-9ECB-40CF-96C2-53CE57347837}" type="slidenum">
              <a:rPr lang="zh-CN" altLang="en-US"/>
              <a:t>‹#›</a:t>
            </a:fld>
            <a:endParaRPr lang="zh-CN" altLang="en-US" sz="1800">
              <a:solidFill>
                <a:schemeClr val="tx1"/>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p:txBody>
          <a:bodyPr/>
          <a:lstStyle>
            <a:lvl1pPr>
              <a:defRPr/>
            </a:lvl1pPr>
          </a:lstStyle>
          <a:p>
            <a:pPr>
              <a:defRPr/>
            </a:pPr>
            <a:fld id="{DC74D12D-8794-46E1-88DD-63C1964E647E}" type="datetime1">
              <a:rPr lang="zh-CN" altLang="en-US"/>
              <a:t>2016/11/3 Thursday</a:t>
            </a:fld>
            <a:endParaRPr lang="zh-CN" altLang="en-US" sz="1800">
              <a:solidFill>
                <a:schemeClr val="tx1"/>
              </a:solidFill>
            </a:endParaRPr>
          </a:p>
        </p:txBody>
      </p:sp>
      <p:sp>
        <p:nvSpPr>
          <p:cNvPr id="4"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p:txBody>
          <a:bodyPr/>
          <a:lstStyle>
            <a:lvl1pPr>
              <a:defRPr/>
            </a:lvl1pPr>
          </a:lstStyle>
          <a:p>
            <a:pPr>
              <a:defRPr/>
            </a:pPr>
            <a:fld id="{1D65674E-A444-4151-843D-9C6BF2CCBF2F}" type="slidenum">
              <a:rPr lang="zh-CN" altLang="en-US"/>
              <a:t>‹#›</a:t>
            </a:fld>
            <a:endParaRPr lang="zh-CN" altLang="en-US" sz="1800">
              <a:solidFill>
                <a:schemeClr val="tx1"/>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1614488" y="0"/>
            <a:ext cx="107950" cy="6858000"/>
          </a:xfrm>
          <a:prstGeom prst="rect">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anchor="ctr"/>
          <a:lstStyle/>
          <a:p>
            <a:pPr algn="ctr" defTabSz="913765" eaLnBrk="1" fontAlgn="auto" hangingPunct="1">
              <a:spcBef>
                <a:spcPts val="0"/>
              </a:spcBef>
              <a:spcAft>
                <a:spcPts val="0"/>
              </a:spcAft>
              <a:defRPr/>
            </a:pPr>
            <a:endParaRPr lang="zh-CN" altLang="en-US" sz="1700">
              <a:solidFill>
                <a:prstClr val="white"/>
              </a:solidFill>
            </a:endParaRPr>
          </a:p>
        </p:txBody>
      </p:sp>
    </p:spTree>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封面">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2" name="矩形 1"/>
          <p:cNvSpPr/>
          <p:nvPr userDrawn="1"/>
        </p:nvSpPr>
        <p:spPr>
          <a:xfrm>
            <a:off x="1614488" y="0"/>
            <a:ext cx="107950" cy="6858000"/>
          </a:xfrm>
          <a:prstGeom prst="rect">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anchor="ctr"/>
          <a:lstStyle/>
          <a:p>
            <a:pPr algn="ctr" defTabSz="913765" eaLnBrk="1" fontAlgn="auto" hangingPunct="1">
              <a:spcBef>
                <a:spcPts val="0"/>
              </a:spcBef>
              <a:spcAft>
                <a:spcPts val="0"/>
              </a:spcAft>
              <a:defRPr/>
            </a:pPr>
            <a:endParaRPr lang="zh-CN" altLang="en-US" sz="1700">
              <a:solidFill>
                <a:prstClr val="white"/>
              </a:solidFill>
            </a:endParaRPr>
          </a:p>
        </p:txBody>
      </p:sp>
    </p:spTree>
  </p:cSld>
  <p:clrMapOvr>
    <a:masterClrMapping/>
  </p:clrMapOvr>
  <p:transition spd="slow"/>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transition spd="slow"/>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cSld>
  <p:clrMapOvr>
    <a:masterClrMapping/>
  </p:clrMapOvr>
  <p:transition spd="slow"/>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cSld name="尾页">
    <p:spTree>
      <p:nvGrpSpPr>
        <p:cNvPr id="1" name=""/>
        <p:cNvGrpSpPr/>
        <p:nvPr/>
      </p:nvGrpSpPr>
      <p:grpSpPr>
        <a:xfrm>
          <a:off x="0" y="0"/>
          <a:ext cx="0" cy="0"/>
          <a:chOff x="0" y="0"/>
          <a:chExt cx="0" cy="0"/>
        </a:xfrm>
      </p:grpSpPr>
    </p:spTree>
  </p:cSld>
  <p:clrMapOvr>
    <a:masterClrMapping/>
  </p:clrMapOvr>
  <p:transition spd="slow"/>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3C0E1CC3-2901-4272-AF44-DD1545482F04}" type="datetime1">
              <a:rPr lang="zh-CN" altLang="en-US"/>
              <a:t>2016/11/3 Thursday</a:t>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pPr>
              <a:defRPr/>
            </a:pPr>
            <a:fld id="{A63956B9-0B71-418F-88C5-903DA156255B}" type="slidenum">
              <a:rPr lang="zh-CN" altLang="en-US"/>
              <a:t>‹#›</a:t>
            </a:fld>
            <a:endParaRPr lang="zh-CN" altLang="en-US" sz="1800">
              <a:solidFill>
                <a:schemeClr val="tx1"/>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p:txBody>
          <a:bodyPr/>
          <a:lstStyle>
            <a:lvl1pPr>
              <a:defRPr/>
            </a:lvl1pPr>
          </a:lstStyle>
          <a:p>
            <a:pPr>
              <a:defRPr/>
            </a:pPr>
            <a:fld id="{38EA476A-0F6B-46BE-826E-86B35687C575}" type="datetime1">
              <a:rPr lang="zh-CN" altLang="en-US"/>
              <a:t>2016/11/3 Thursday</a:t>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pPr>
              <a:defRPr/>
            </a:pPr>
            <a:fld id="{5357DA73-A278-478F-9952-56B70D6F8155}" type="slidenum">
              <a:rPr lang="zh-CN" altLang="en-US"/>
              <a:t>‹#›</a:t>
            </a:fld>
            <a:endParaRPr lang="zh-CN" altLang="en-US" sz="1800">
              <a:solidFill>
                <a:schemeClr val="tx1"/>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p:txBody>
          <a:bodyPr/>
          <a:lstStyle>
            <a:lvl1pPr>
              <a:defRPr/>
            </a:lvl1pPr>
          </a:lstStyle>
          <a:p>
            <a:pPr>
              <a:defRPr/>
            </a:pPr>
            <a:fld id="{C269C345-00AA-4577-B4C7-F06535E36BC3}" type="datetime1">
              <a:rPr lang="zh-CN" altLang="en-US"/>
              <a:t>2016/11/3 Thursday</a:t>
            </a:fld>
            <a:endParaRPr lang="zh-CN" altLang="en-US" sz="1800">
              <a:solidFill>
                <a:schemeClr val="tx1"/>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p:txBody>
          <a:bodyPr/>
          <a:lstStyle>
            <a:lvl1pPr>
              <a:defRPr/>
            </a:lvl1pPr>
          </a:lstStyle>
          <a:p>
            <a:pPr>
              <a:defRPr/>
            </a:pPr>
            <a:fld id="{5382F1C6-A4CA-4B1B-AC19-D8322B1D2C6F}" type="slidenum">
              <a:rPr lang="zh-CN" altLang="en-US"/>
              <a:t>‹#›</a:t>
            </a:fld>
            <a:endParaRPr lang="zh-CN" altLang="en-US" sz="1800">
              <a:solidFill>
                <a:schemeClr val="tx1"/>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p:txBody>
          <a:bodyPr/>
          <a:lstStyle>
            <a:lvl1pPr>
              <a:defRPr/>
            </a:lvl1pPr>
          </a:lstStyle>
          <a:p>
            <a:pPr>
              <a:defRPr/>
            </a:pPr>
            <a:fld id="{D86D6DE6-6D9A-47C2-8200-384227712561}" type="datetime1">
              <a:rPr lang="zh-CN" altLang="en-US"/>
              <a:t>2016/11/3 Thursday</a:t>
            </a:fld>
            <a:endParaRPr lang="zh-CN" altLang="en-US" sz="1800">
              <a:solidFill>
                <a:schemeClr val="tx1"/>
              </a:solidFill>
            </a:endParaRPr>
          </a:p>
        </p:txBody>
      </p:sp>
      <p:sp>
        <p:nvSpPr>
          <p:cNvPr id="8"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9" name="灯片编号占位符 5"/>
          <p:cNvSpPr>
            <a:spLocks noGrp="1" noChangeArrowheads="1"/>
          </p:cNvSpPr>
          <p:nvPr>
            <p:ph type="sldNum" sz="quarter" idx="12"/>
          </p:nvPr>
        </p:nvSpPr>
        <p:spPr/>
        <p:txBody>
          <a:bodyPr/>
          <a:lstStyle>
            <a:lvl1pPr>
              <a:defRPr/>
            </a:lvl1pPr>
          </a:lstStyle>
          <a:p>
            <a:pPr>
              <a:defRPr/>
            </a:pPr>
            <a:fld id="{E25CFE57-EBA4-42B6-9469-758FA55DFA8C}" type="slidenum">
              <a:rPr lang="zh-CN" altLang="en-US"/>
              <a:t>‹#›</a:t>
            </a:fld>
            <a:endParaRPr lang="zh-CN" altLang="en-US" sz="1800">
              <a:solidFill>
                <a:schemeClr val="tx1"/>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p:txBody>
          <a:bodyPr/>
          <a:lstStyle>
            <a:lvl1pPr>
              <a:defRPr/>
            </a:lvl1pPr>
          </a:lstStyle>
          <a:p>
            <a:pPr>
              <a:defRPr/>
            </a:pPr>
            <a:fld id="{2F7CF001-2CE1-44D8-B28E-573B612D0154}" type="datetime1">
              <a:rPr lang="zh-CN" altLang="en-US"/>
              <a:t>2016/11/3 Thursday</a:t>
            </a:fld>
            <a:endParaRPr lang="zh-CN" altLang="en-US" sz="1800">
              <a:solidFill>
                <a:schemeClr val="tx1"/>
              </a:solidFill>
            </a:endParaRPr>
          </a:p>
        </p:txBody>
      </p:sp>
      <p:sp>
        <p:nvSpPr>
          <p:cNvPr id="4"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p:txBody>
          <a:bodyPr/>
          <a:lstStyle>
            <a:lvl1pPr>
              <a:defRPr/>
            </a:lvl1pPr>
          </a:lstStyle>
          <a:p>
            <a:pPr>
              <a:defRPr/>
            </a:pPr>
            <a:fld id="{EC36CC7F-3E7B-40C6-B8ED-4846F8A7F334}" type="slidenum">
              <a:rPr lang="zh-CN" altLang="en-US"/>
              <a:t>‹#›</a:t>
            </a:fld>
            <a:endParaRPr lang="zh-CN" altLang="en-US" sz="1800">
              <a:solidFill>
                <a:schemeClr val="tx1"/>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p:txBody>
          <a:bodyPr/>
          <a:lstStyle>
            <a:lvl1pPr>
              <a:defRPr/>
            </a:lvl1pPr>
          </a:lstStyle>
          <a:p>
            <a:pPr>
              <a:defRPr/>
            </a:pPr>
            <a:fld id="{7ED67E4D-037C-4BAF-B7F1-B91F47A0EDD1}" type="datetime1">
              <a:rPr lang="zh-CN" altLang="en-US"/>
              <a:t>2016/11/3 Thursday</a:t>
            </a:fld>
            <a:endParaRPr lang="zh-CN" altLang="en-US" sz="1800">
              <a:solidFill>
                <a:schemeClr val="tx1"/>
              </a:solidFill>
            </a:endParaRPr>
          </a:p>
        </p:txBody>
      </p:sp>
      <p:sp>
        <p:nvSpPr>
          <p:cNvPr id="3"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4" name="灯片编号占位符 5"/>
          <p:cNvSpPr>
            <a:spLocks noGrp="1" noChangeArrowheads="1"/>
          </p:cNvSpPr>
          <p:nvPr>
            <p:ph type="sldNum" sz="quarter" idx="12"/>
          </p:nvPr>
        </p:nvSpPr>
        <p:spPr/>
        <p:txBody>
          <a:bodyPr/>
          <a:lstStyle>
            <a:lvl1pPr>
              <a:defRPr/>
            </a:lvl1pPr>
          </a:lstStyle>
          <a:p>
            <a:pPr>
              <a:defRPr/>
            </a:pPr>
            <a:fld id="{8A3C31AB-FB30-44F0-A82F-00F64F5B6E8C}" type="slidenum">
              <a:rPr lang="zh-CN" altLang="en-US"/>
              <a:t>‹#›</a:t>
            </a:fld>
            <a:endParaRPr lang="zh-CN" altLang="en-US" sz="1800">
              <a:solidFill>
                <a:schemeClr val="tx1"/>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p:txBody>
          <a:bodyPr/>
          <a:lstStyle>
            <a:lvl1pPr>
              <a:defRPr/>
            </a:lvl1pPr>
          </a:lstStyle>
          <a:p>
            <a:pPr>
              <a:defRPr/>
            </a:pPr>
            <a:fld id="{0AECC28F-6555-4DDF-8060-EE9328AE2DD6}" type="datetime1">
              <a:rPr lang="zh-CN" altLang="en-US"/>
              <a:t>2016/11/3 Thursday</a:t>
            </a:fld>
            <a:endParaRPr lang="zh-CN" altLang="en-US" sz="1800">
              <a:solidFill>
                <a:schemeClr val="tx1"/>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p:txBody>
          <a:bodyPr/>
          <a:lstStyle>
            <a:lvl1pPr>
              <a:defRPr/>
            </a:lvl1pPr>
          </a:lstStyle>
          <a:p>
            <a:pPr>
              <a:defRPr/>
            </a:pPr>
            <a:fld id="{3A02311C-C017-4FEF-A6EB-A9B628880A4D}" type="slidenum">
              <a:rPr lang="zh-CN" altLang="en-US"/>
              <a:t>‹#›</a:t>
            </a:fld>
            <a:endParaRPr lang="zh-CN" altLang="en-US" sz="1800">
              <a:solidFill>
                <a:schemeClr val="tx1"/>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p:txBody>
          <a:bodyPr/>
          <a:lstStyle>
            <a:lvl1pPr>
              <a:defRPr/>
            </a:lvl1pPr>
          </a:lstStyle>
          <a:p>
            <a:pPr>
              <a:defRPr/>
            </a:pPr>
            <a:fld id="{E9334C7B-1313-48DA-A483-2C3117833F80}" type="datetime1">
              <a:rPr lang="zh-CN" altLang="en-US"/>
              <a:t>2016/11/3 Thursday</a:t>
            </a:fld>
            <a:endParaRPr lang="zh-CN" altLang="en-US" sz="1800">
              <a:solidFill>
                <a:schemeClr val="tx1"/>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p:txBody>
          <a:bodyPr/>
          <a:lstStyle>
            <a:lvl1pPr>
              <a:defRPr/>
            </a:lvl1pPr>
          </a:lstStyle>
          <a:p>
            <a:pPr>
              <a:defRPr/>
            </a:pPr>
            <a:fld id="{842A3C86-6642-4635-9CF0-71258C7BA80E}" type="slidenum">
              <a:rPr lang="zh-CN" altLang="en-US"/>
              <a:t>‹#›</a:t>
            </a:fld>
            <a:endParaRPr lang="zh-CN" altLang="en-US" sz="1800">
              <a:solidFill>
                <a:schemeClr val="tx1"/>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theme" Target="../theme/theme2.xml"/><Relationship Id="rId5" Type="http://schemas.openxmlformats.org/officeDocument/2006/relationships/slideLayout" Target="../slideLayouts/slideLayout19.xml"/><Relationship Id="rId4"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pattFill prst="dotGrid">
          <a:fgClr>
            <a:schemeClr val="accent1">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smtClean="0">
                <a:sym typeface="Calibri Light" pitchFamily="34" charset="0"/>
              </a:rPr>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itchFamily="34" charset="0"/>
              <a:buNone/>
              <a:defRPr sz="1200">
                <a:solidFill>
                  <a:srgbClr val="898989"/>
                </a:solidFill>
              </a:defRPr>
            </a:lvl1pPr>
          </a:lstStyle>
          <a:p>
            <a:pPr>
              <a:defRPr/>
            </a:pPr>
            <a:fld id="{CFB5A43E-1C1A-43FA-B2A2-E97FB9350863}" type="datetime1">
              <a:rPr lang="zh-CN" altLang="en-US"/>
              <a:t>2016/11/3 Thursday</a:t>
            </a:fld>
            <a:endParaRPr lang="zh-CN" altLang="en-US" sz="1800">
              <a:solidFill>
                <a:schemeClr val="tx1"/>
              </a:solidFill>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itchFamily="34" charset="0"/>
              <a:buNone/>
              <a:defRPr sz="1200">
                <a:solidFill>
                  <a:srgbClr val="898989"/>
                </a:solidFill>
              </a:defRPr>
            </a:lvl1pPr>
          </a:lstStyle>
          <a:p>
            <a:pPr>
              <a:defRPr/>
            </a:pPr>
            <a:endParaRPr lang="zh-CN" altLang="zh-CN"/>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itchFamily="34" charset="0"/>
              <a:buNone/>
              <a:defRPr sz="1200">
                <a:solidFill>
                  <a:srgbClr val="898989"/>
                </a:solidFill>
              </a:defRPr>
            </a:lvl1pPr>
          </a:lstStyle>
          <a:p>
            <a:pPr>
              <a:defRPr/>
            </a:pPr>
            <a:fld id="{D2D14A1E-146F-46ED-A14A-5983AEA906F2}" type="slidenum">
              <a:rPr lang="zh-CN" altLang="en-US"/>
              <a:t>‹#›</a:t>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iming>
    <p:tnLst>
      <p:par>
        <p:cTn id="1" dur="indefinite" restart="never" nodeType="tmRoot"/>
      </p:par>
    </p:tnLst>
  </p:timing>
  <p:hf sldNum="0" hdr="0" ftr="0"/>
  <p:txStyles>
    <p:titleStyle>
      <a:lvl1pPr marL="914400" indent="-914400" algn="l" rtl="0" eaLnBrk="0" fontAlgn="base" hangingPunct="0">
        <a:lnSpc>
          <a:spcPct val="90000"/>
        </a:lnSpc>
        <a:spcBef>
          <a:spcPct val="0"/>
        </a:spcBef>
        <a:spcAft>
          <a:spcPct val="0"/>
        </a:spcAft>
        <a:defRPr sz="4400" kern="1200">
          <a:solidFill>
            <a:schemeClr val="tx1"/>
          </a:solidFill>
          <a:latin typeface="+mj-lt"/>
          <a:ea typeface="+mj-ea"/>
          <a:cs typeface="+mj-cs"/>
          <a:sym typeface="Calibri Light"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5pPr>
      <a:lvl6pPr marL="13716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6pPr>
      <a:lvl7pPr marL="18288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7pPr>
      <a:lvl8pPr marL="22860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8pPr>
      <a:lvl9pPr marL="27432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pattFill prst="dotGrid">
          <a:fgClr>
            <a:schemeClr val="accent1">
              <a:lumMod val="20000"/>
              <a:lumOff val="80000"/>
            </a:schemeClr>
          </a:fgClr>
          <a:bgClr>
            <a:schemeClr val="bg1"/>
          </a:bgClr>
        </a:patt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Lst>
  <p:transition spd="slow"/>
  <p:timing>
    <p:tnLst>
      <p:par>
        <p:cTn id="1" dur="indefinite" restart="never" nodeType="tmRoot"/>
      </p:par>
    </p:tnLst>
  </p:timing>
  <p:txStyles>
    <p:titleStyle>
      <a:lvl1pPr algn="ctr" defTabSz="912495" rtl="0" eaLnBrk="0" fontAlgn="base" hangingPunct="0">
        <a:spcBef>
          <a:spcPct val="0"/>
        </a:spcBef>
        <a:spcAft>
          <a:spcPct val="0"/>
        </a:spcAft>
        <a:defRPr sz="4300" kern="1200">
          <a:solidFill>
            <a:schemeClr val="tx1"/>
          </a:solidFill>
          <a:latin typeface="+mj-lt"/>
          <a:ea typeface="+mj-ea"/>
          <a:cs typeface="+mj-cs"/>
        </a:defRPr>
      </a:lvl1pPr>
      <a:lvl2pPr algn="ctr" defTabSz="912495" rtl="0" eaLnBrk="0" fontAlgn="base" hangingPunct="0">
        <a:spcBef>
          <a:spcPct val="0"/>
        </a:spcBef>
        <a:spcAft>
          <a:spcPct val="0"/>
        </a:spcAft>
        <a:defRPr sz="4300">
          <a:solidFill>
            <a:schemeClr val="tx1"/>
          </a:solidFill>
          <a:latin typeface="Calibri" pitchFamily="34" charset="0"/>
          <a:ea typeface="宋体" pitchFamily="2" charset="-122"/>
        </a:defRPr>
      </a:lvl2pPr>
      <a:lvl3pPr algn="ctr" defTabSz="912495" rtl="0" eaLnBrk="0" fontAlgn="base" hangingPunct="0">
        <a:spcBef>
          <a:spcPct val="0"/>
        </a:spcBef>
        <a:spcAft>
          <a:spcPct val="0"/>
        </a:spcAft>
        <a:defRPr sz="4300">
          <a:solidFill>
            <a:schemeClr val="tx1"/>
          </a:solidFill>
          <a:latin typeface="Calibri" pitchFamily="34" charset="0"/>
          <a:ea typeface="宋体" pitchFamily="2" charset="-122"/>
        </a:defRPr>
      </a:lvl3pPr>
      <a:lvl4pPr algn="ctr" defTabSz="912495" rtl="0" eaLnBrk="0" fontAlgn="base" hangingPunct="0">
        <a:spcBef>
          <a:spcPct val="0"/>
        </a:spcBef>
        <a:spcAft>
          <a:spcPct val="0"/>
        </a:spcAft>
        <a:defRPr sz="4300">
          <a:solidFill>
            <a:schemeClr val="tx1"/>
          </a:solidFill>
          <a:latin typeface="Calibri" pitchFamily="34" charset="0"/>
          <a:ea typeface="宋体" pitchFamily="2" charset="-122"/>
        </a:defRPr>
      </a:lvl4pPr>
      <a:lvl5pPr algn="ctr" defTabSz="912495" rtl="0" eaLnBrk="0" fontAlgn="base" hangingPunct="0">
        <a:spcBef>
          <a:spcPct val="0"/>
        </a:spcBef>
        <a:spcAft>
          <a:spcPct val="0"/>
        </a:spcAft>
        <a:defRPr sz="4300">
          <a:solidFill>
            <a:schemeClr val="tx1"/>
          </a:solidFill>
          <a:latin typeface="Calibri" pitchFamily="34" charset="0"/>
          <a:ea typeface="宋体" pitchFamily="2" charset="-122"/>
        </a:defRPr>
      </a:lvl5pPr>
      <a:lvl6pPr marL="457200" algn="ctr" defTabSz="912495" rtl="0" fontAlgn="base">
        <a:spcBef>
          <a:spcPct val="0"/>
        </a:spcBef>
        <a:spcAft>
          <a:spcPct val="0"/>
        </a:spcAft>
        <a:defRPr sz="4300">
          <a:solidFill>
            <a:schemeClr val="tx1"/>
          </a:solidFill>
          <a:latin typeface="Calibri" pitchFamily="34" charset="0"/>
          <a:ea typeface="宋体" pitchFamily="2" charset="-122"/>
        </a:defRPr>
      </a:lvl6pPr>
      <a:lvl7pPr marL="914400" algn="ctr" defTabSz="912495" rtl="0" fontAlgn="base">
        <a:spcBef>
          <a:spcPct val="0"/>
        </a:spcBef>
        <a:spcAft>
          <a:spcPct val="0"/>
        </a:spcAft>
        <a:defRPr sz="4300">
          <a:solidFill>
            <a:schemeClr val="tx1"/>
          </a:solidFill>
          <a:latin typeface="Calibri" pitchFamily="34" charset="0"/>
          <a:ea typeface="宋体" pitchFamily="2" charset="-122"/>
        </a:defRPr>
      </a:lvl7pPr>
      <a:lvl8pPr marL="1371600" algn="ctr" defTabSz="912495" rtl="0" fontAlgn="base">
        <a:spcBef>
          <a:spcPct val="0"/>
        </a:spcBef>
        <a:spcAft>
          <a:spcPct val="0"/>
        </a:spcAft>
        <a:defRPr sz="4300">
          <a:solidFill>
            <a:schemeClr val="tx1"/>
          </a:solidFill>
          <a:latin typeface="Calibri" pitchFamily="34" charset="0"/>
          <a:ea typeface="宋体" pitchFamily="2" charset="-122"/>
        </a:defRPr>
      </a:lvl8pPr>
      <a:lvl9pPr marL="1828800" algn="ctr" defTabSz="912495" rtl="0" fontAlgn="base">
        <a:spcBef>
          <a:spcPct val="0"/>
        </a:spcBef>
        <a:spcAft>
          <a:spcPct val="0"/>
        </a:spcAft>
        <a:defRPr sz="4300">
          <a:solidFill>
            <a:schemeClr val="tx1"/>
          </a:solidFill>
          <a:latin typeface="Calibri" pitchFamily="34" charset="0"/>
          <a:ea typeface="宋体" pitchFamily="2" charset="-122"/>
        </a:defRPr>
      </a:lvl9pPr>
    </p:titleStyle>
    <p:bodyStyle>
      <a:lvl1pPr marL="341630" indent="-341630" algn="l" defTabSz="912495" rtl="0" eaLnBrk="0" fontAlgn="base" hangingPunct="0">
        <a:spcBef>
          <a:spcPct val="20000"/>
        </a:spcBef>
        <a:spcAft>
          <a:spcPct val="0"/>
        </a:spcAft>
        <a:buFont typeface="Arial" pitchFamily="34" charset="0"/>
        <a:buChar char="•"/>
        <a:defRPr sz="3100" kern="1200">
          <a:solidFill>
            <a:schemeClr val="tx1"/>
          </a:solidFill>
          <a:latin typeface="+mn-lt"/>
          <a:ea typeface="+mn-ea"/>
          <a:cs typeface="+mn-cs"/>
        </a:defRPr>
      </a:lvl1pPr>
      <a:lvl2pPr marL="741680" indent="-284480" algn="l" defTabSz="912495" rtl="0" eaLnBrk="0" fontAlgn="base" hangingPunct="0">
        <a:spcBef>
          <a:spcPct val="20000"/>
        </a:spcBef>
        <a:spcAft>
          <a:spcPct val="0"/>
        </a:spcAft>
        <a:buFont typeface="Arial" pitchFamily="34" charset="0"/>
        <a:buChar char="–"/>
        <a:defRPr sz="2700" kern="1200">
          <a:solidFill>
            <a:schemeClr val="tx1"/>
          </a:solidFill>
          <a:latin typeface="+mn-lt"/>
          <a:ea typeface="+mn-ea"/>
          <a:cs typeface="+mn-cs"/>
        </a:defRPr>
      </a:lvl2pPr>
      <a:lvl3pPr marL="1141730" indent="-227330" algn="l" defTabSz="912495" rtl="0" eaLnBrk="0" fontAlgn="base" hangingPunct="0">
        <a:spcBef>
          <a:spcPct val="20000"/>
        </a:spcBef>
        <a:spcAft>
          <a:spcPct val="0"/>
        </a:spcAft>
        <a:buFont typeface="Arial" pitchFamily="34" charset="0"/>
        <a:buChar char="•"/>
        <a:defRPr sz="2300" kern="1200">
          <a:solidFill>
            <a:schemeClr val="tx1"/>
          </a:solidFill>
          <a:latin typeface="+mn-lt"/>
          <a:ea typeface="+mn-ea"/>
          <a:cs typeface="+mn-cs"/>
        </a:defRPr>
      </a:lvl3pPr>
      <a:lvl4pPr marL="1598930" indent="-227330" algn="l" defTabSz="912495" rtl="0" eaLnBrk="0" fontAlgn="base" hangingPunct="0">
        <a:spcBef>
          <a:spcPct val="20000"/>
        </a:spcBef>
        <a:spcAft>
          <a:spcPct val="0"/>
        </a:spcAft>
        <a:buFont typeface="Arial" pitchFamily="34" charset="0"/>
        <a:buChar char="–"/>
        <a:defRPr sz="1900" kern="1200">
          <a:solidFill>
            <a:schemeClr val="tx1"/>
          </a:solidFill>
          <a:latin typeface="+mn-lt"/>
          <a:ea typeface="+mn-ea"/>
          <a:cs typeface="+mn-cs"/>
        </a:defRPr>
      </a:lvl4pPr>
      <a:lvl5pPr marL="2056130" indent="-227330" algn="l" defTabSz="912495" rtl="0" eaLnBrk="0" fontAlgn="base" hangingPunct="0">
        <a:spcBef>
          <a:spcPct val="20000"/>
        </a:spcBef>
        <a:spcAft>
          <a:spcPct val="0"/>
        </a:spcAft>
        <a:buFont typeface="Arial" pitchFamily="34" charset="0"/>
        <a:buChar char="»"/>
        <a:defRPr sz="1900" kern="1200">
          <a:solidFill>
            <a:schemeClr val="tx1"/>
          </a:solidFill>
          <a:latin typeface="+mn-lt"/>
          <a:ea typeface="+mn-ea"/>
          <a:cs typeface="+mn-cs"/>
        </a:defRPr>
      </a:lvl5pPr>
      <a:lvl6pPr marL="2513330" indent="-228600" algn="l" defTabSz="91376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530" indent="-228600" algn="l" defTabSz="91376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295" indent="-228600" algn="l" defTabSz="913765"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3765" rtl="0" eaLnBrk="1" latinLnBrk="0" hangingPunct="1">
        <a:defRPr sz="1700" kern="1200">
          <a:solidFill>
            <a:schemeClr val="tx1"/>
          </a:solidFill>
          <a:latin typeface="+mn-lt"/>
          <a:ea typeface="+mn-ea"/>
          <a:cs typeface="+mn-cs"/>
        </a:defRPr>
      </a:lvl1pPr>
      <a:lvl2pPr marL="457200" algn="l" defTabSz="913765" rtl="0" eaLnBrk="1" latinLnBrk="0" hangingPunct="1">
        <a:defRPr sz="1700" kern="1200">
          <a:solidFill>
            <a:schemeClr val="tx1"/>
          </a:solidFill>
          <a:latin typeface="+mn-lt"/>
          <a:ea typeface="+mn-ea"/>
          <a:cs typeface="+mn-cs"/>
        </a:defRPr>
      </a:lvl2pPr>
      <a:lvl3pPr marL="913765" algn="l" defTabSz="913765" rtl="0" eaLnBrk="1" latinLnBrk="0" hangingPunct="1">
        <a:defRPr sz="1700" kern="1200">
          <a:solidFill>
            <a:schemeClr val="tx1"/>
          </a:solidFill>
          <a:latin typeface="+mn-lt"/>
          <a:ea typeface="+mn-ea"/>
          <a:cs typeface="+mn-cs"/>
        </a:defRPr>
      </a:lvl3pPr>
      <a:lvl4pPr marL="1370965" algn="l" defTabSz="913765" rtl="0" eaLnBrk="1" latinLnBrk="0" hangingPunct="1">
        <a:defRPr sz="1700" kern="1200">
          <a:solidFill>
            <a:schemeClr val="tx1"/>
          </a:solidFill>
          <a:latin typeface="+mn-lt"/>
          <a:ea typeface="+mn-ea"/>
          <a:cs typeface="+mn-cs"/>
        </a:defRPr>
      </a:lvl4pPr>
      <a:lvl5pPr marL="1828165" algn="l" defTabSz="913765" rtl="0" eaLnBrk="1" latinLnBrk="0" hangingPunct="1">
        <a:defRPr sz="1700" kern="1200">
          <a:solidFill>
            <a:schemeClr val="tx1"/>
          </a:solidFill>
          <a:latin typeface="+mn-lt"/>
          <a:ea typeface="+mn-ea"/>
          <a:cs typeface="+mn-cs"/>
        </a:defRPr>
      </a:lvl5pPr>
      <a:lvl6pPr marL="2284730" algn="l" defTabSz="913765" rtl="0" eaLnBrk="1" latinLnBrk="0" hangingPunct="1">
        <a:defRPr sz="1700" kern="1200">
          <a:solidFill>
            <a:schemeClr val="tx1"/>
          </a:solidFill>
          <a:latin typeface="+mn-lt"/>
          <a:ea typeface="+mn-ea"/>
          <a:cs typeface="+mn-cs"/>
        </a:defRPr>
      </a:lvl6pPr>
      <a:lvl7pPr marL="2741930" algn="l" defTabSz="913765" rtl="0" eaLnBrk="1" latinLnBrk="0" hangingPunct="1">
        <a:defRPr sz="1700" kern="1200">
          <a:solidFill>
            <a:schemeClr val="tx1"/>
          </a:solidFill>
          <a:latin typeface="+mn-lt"/>
          <a:ea typeface="+mn-ea"/>
          <a:cs typeface="+mn-cs"/>
        </a:defRPr>
      </a:lvl7pPr>
      <a:lvl8pPr marL="3199130" algn="l" defTabSz="913765" rtl="0" eaLnBrk="1" latinLnBrk="0" hangingPunct="1">
        <a:defRPr sz="1700" kern="1200">
          <a:solidFill>
            <a:schemeClr val="tx1"/>
          </a:solidFill>
          <a:latin typeface="+mn-lt"/>
          <a:ea typeface="+mn-ea"/>
          <a:cs typeface="+mn-cs"/>
        </a:defRPr>
      </a:lvl8pPr>
      <a:lvl9pPr marL="3655695" algn="l" defTabSz="913765"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9.png"/><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t="2304" b="6429"/>
          <a:stretch/>
        </p:blipFill>
        <p:spPr>
          <a:xfrm>
            <a:off x="1666875" y="200660"/>
            <a:ext cx="10281920" cy="4899374"/>
          </a:xfrm>
          <a:prstGeom prst="round2DiagRect">
            <a:avLst>
              <a:gd name="adj1" fmla="val 7551"/>
              <a:gd name="adj2" fmla="val 0"/>
            </a:avLst>
          </a:prstGeom>
          <a:ln w="88900" cap="sq">
            <a:solidFill>
              <a:srgbClr val="FFFFFF"/>
            </a:solidFill>
            <a:miter lim="800000"/>
            <a:headEnd/>
            <a:tailEnd/>
          </a:ln>
          <a:effectLst/>
        </p:spPr>
      </p:pic>
      <p:sp>
        <p:nvSpPr>
          <p:cNvPr id="4" name="矩形 10"/>
          <p:cNvSpPr/>
          <p:nvPr/>
        </p:nvSpPr>
        <p:spPr>
          <a:xfrm>
            <a:off x="215908" y="5352094"/>
            <a:ext cx="1345946" cy="1346647"/>
          </a:xfrm>
          <a:custGeom>
            <a:avLst/>
            <a:gdLst/>
            <a:ahLst/>
            <a:cxnLst/>
            <a:rect l="l" t="t" r="r" b="b"/>
            <a:pathLst>
              <a:path w="1274639" h="1274639">
                <a:moveTo>
                  <a:pt x="125947" y="0"/>
                </a:moveTo>
                <a:lnTo>
                  <a:pt x="790832" y="0"/>
                </a:lnTo>
                <a:lnTo>
                  <a:pt x="1148692" y="0"/>
                </a:lnTo>
                <a:lnTo>
                  <a:pt x="1274639" y="0"/>
                </a:lnTo>
                <a:lnTo>
                  <a:pt x="1274639" y="125947"/>
                </a:lnTo>
                <a:lnTo>
                  <a:pt x="1274639" y="637319"/>
                </a:lnTo>
                <a:lnTo>
                  <a:pt x="1274639" y="1148692"/>
                </a:lnTo>
                <a:cubicBezTo>
                  <a:pt x="1274639" y="1218251"/>
                  <a:pt x="1218251" y="1274639"/>
                  <a:pt x="1148692" y="1274639"/>
                </a:cubicBezTo>
                <a:lnTo>
                  <a:pt x="125947" y="1274639"/>
                </a:lnTo>
                <a:cubicBezTo>
                  <a:pt x="56388" y="1274639"/>
                  <a:pt x="0" y="1218251"/>
                  <a:pt x="0" y="1148692"/>
                </a:cubicBezTo>
                <a:lnTo>
                  <a:pt x="0" y="125947"/>
                </a:lnTo>
                <a:cubicBezTo>
                  <a:pt x="0" y="56388"/>
                  <a:pt x="56388" y="0"/>
                  <a:pt x="125947"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10"/>
          <p:cNvSpPr/>
          <p:nvPr/>
        </p:nvSpPr>
        <p:spPr>
          <a:xfrm flipV="1">
            <a:off x="1140779" y="4882428"/>
            <a:ext cx="421075" cy="421200"/>
          </a:xfrm>
          <a:custGeom>
            <a:avLst/>
            <a:gdLst/>
            <a:ahLst/>
            <a:cxnLst/>
            <a:rect l="l" t="t" r="r" b="b"/>
            <a:pathLst>
              <a:path w="1274639" h="1274639">
                <a:moveTo>
                  <a:pt x="125947" y="0"/>
                </a:moveTo>
                <a:lnTo>
                  <a:pt x="790832" y="0"/>
                </a:lnTo>
                <a:lnTo>
                  <a:pt x="1148692" y="0"/>
                </a:lnTo>
                <a:lnTo>
                  <a:pt x="1274639" y="0"/>
                </a:lnTo>
                <a:lnTo>
                  <a:pt x="1274639" y="125947"/>
                </a:lnTo>
                <a:lnTo>
                  <a:pt x="1274639" y="637319"/>
                </a:lnTo>
                <a:lnTo>
                  <a:pt x="1274639" y="1148692"/>
                </a:lnTo>
                <a:cubicBezTo>
                  <a:pt x="1274639" y="1218251"/>
                  <a:pt x="1218251" y="1274639"/>
                  <a:pt x="1148692" y="1274639"/>
                </a:cubicBezTo>
                <a:lnTo>
                  <a:pt x="125947" y="1274639"/>
                </a:lnTo>
                <a:cubicBezTo>
                  <a:pt x="56388" y="1274639"/>
                  <a:pt x="0" y="1218251"/>
                  <a:pt x="0" y="1148692"/>
                </a:cubicBezTo>
                <a:lnTo>
                  <a:pt x="0" y="125947"/>
                </a:lnTo>
                <a:cubicBezTo>
                  <a:pt x="0" y="56388"/>
                  <a:pt x="56388" y="0"/>
                  <a:pt x="125947" y="0"/>
                </a:cubicBezTo>
                <a:close/>
              </a:path>
            </a:pathLst>
          </a:custGeom>
          <a:solidFill>
            <a:srgbClr val="78AA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1869632" y="1403797"/>
            <a:ext cx="9876976" cy="2081517"/>
          </a:xfrm>
          <a:prstGeom prst="roundRect">
            <a:avLst>
              <a:gd name="adj" fmla="val 14101"/>
            </a:avLst>
          </a:prstGeom>
          <a:solidFill>
            <a:srgbClr val="0D0D0D">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600" b="1" dirty="0">
                <a:solidFill>
                  <a:schemeClr val="bg1"/>
                </a:solidFill>
                <a:latin typeface="微软雅黑" pitchFamily="34" charset="-122"/>
                <a:ea typeface="微软雅黑" pitchFamily="34" charset="-122"/>
              </a:rPr>
              <a:t>呼吸系统常见疾病的</a:t>
            </a:r>
            <a:r>
              <a:rPr lang="zh-CN" altLang="en-US" sz="6600" b="1" dirty="0" smtClean="0">
                <a:solidFill>
                  <a:schemeClr val="bg1"/>
                </a:solidFill>
                <a:latin typeface="微软雅黑" pitchFamily="34" charset="-122"/>
                <a:ea typeface="微软雅黑" pitchFamily="34" charset="-122"/>
              </a:rPr>
              <a:t>护理</a:t>
            </a:r>
            <a:endParaRPr lang="zh-CN" altLang="en-US" sz="6600" b="1" dirty="0">
              <a:solidFill>
                <a:schemeClr val="bg1"/>
              </a:solidFill>
              <a:latin typeface="微软雅黑" pitchFamily="34" charset="-122"/>
              <a:ea typeface="微软雅黑" pitchFamily="34" charset="-122"/>
            </a:endParaRPr>
          </a:p>
        </p:txBody>
      </p:sp>
      <p:sp>
        <p:nvSpPr>
          <p:cNvPr id="7" name="文本框 6"/>
          <p:cNvSpPr txBox="1"/>
          <p:nvPr/>
        </p:nvSpPr>
        <p:spPr>
          <a:xfrm>
            <a:off x="8233792" y="5718396"/>
            <a:ext cx="2686953" cy="584775"/>
          </a:xfrm>
          <a:prstGeom prst="rect">
            <a:avLst/>
          </a:prstGeom>
          <a:noFill/>
        </p:spPr>
        <p:txBody>
          <a:bodyPr wrap="none" rtlCol="0">
            <a:spAutoFit/>
          </a:bodyPr>
          <a:lstStyle/>
          <a:p>
            <a:pPr algn="ctr"/>
            <a:r>
              <a:rPr lang="zh-CN" altLang="en-US" sz="3200" b="1" dirty="0" smtClean="0">
                <a:ln/>
                <a:solidFill>
                  <a:schemeClr val="accent1">
                    <a:lumMod val="50000"/>
                  </a:schemeClr>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主讲人：</a:t>
            </a:r>
            <a:r>
              <a:rPr lang="en-US" altLang="zh-CN" sz="3200" b="1" dirty="0" smtClean="0">
                <a:ln/>
                <a:solidFill>
                  <a:schemeClr val="accent1">
                    <a:lumMod val="50000"/>
                  </a:schemeClr>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XXX</a:t>
            </a:r>
            <a:endParaRPr lang="zh-CN" altLang="en-US" sz="3200" b="1" dirty="0">
              <a:ln/>
              <a:solidFill>
                <a:schemeClr val="accent1">
                  <a:lumMod val="50000"/>
                </a:schemeClr>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p14:vortex dir="r"/>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441865" y="1438399"/>
            <a:ext cx="7410904" cy="4708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just" eaLnBrk="1" hangingPunct="1">
              <a:lnSpc>
                <a:spcPct val="150000"/>
              </a:lnSpc>
              <a:spcBef>
                <a:spcPct val="0"/>
              </a:spcBef>
              <a:buNone/>
            </a:pPr>
            <a:r>
              <a:rPr lang="en-US" altLang="zh-CN" sz="2400" b="1" dirty="0">
                <a:solidFill>
                  <a:srgbClr val="1F497D"/>
                </a:solidFill>
                <a:latin typeface="微软雅黑" pitchFamily="34" charset="-122"/>
                <a:ea typeface="微软雅黑" pitchFamily="34" charset="-122"/>
              </a:rPr>
              <a:t>1.</a:t>
            </a:r>
            <a:r>
              <a:rPr lang="zh-CN" altLang="en-US" sz="2400" b="1" dirty="0">
                <a:solidFill>
                  <a:srgbClr val="1F497D"/>
                </a:solidFill>
                <a:latin typeface="微软雅黑" pitchFamily="34" charset="-122"/>
                <a:ea typeface="微软雅黑" pitchFamily="34" charset="-122"/>
              </a:rPr>
              <a:t>急性支气管炎</a:t>
            </a:r>
          </a:p>
          <a:p>
            <a:pPr marL="457200" indent="-457200" algn="just" eaLnBrk="1" hangingPunct="1">
              <a:lnSpc>
                <a:spcPct val="150000"/>
              </a:lnSpc>
              <a:spcBef>
                <a:spcPct val="0"/>
              </a:spcBef>
              <a:buFont typeface="+mj-ea"/>
              <a:buAutoNum type="circleNumDbPlain"/>
            </a:pPr>
            <a:r>
              <a:rPr lang="zh-CN" altLang="en-US" sz="2200" dirty="0" smtClean="0">
                <a:solidFill>
                  <a:srgbClr val="1F497D"/>
                </a:solidFill>
                <a:latin typeface="微软雅黑" pitchFamily="34" charset="-122"/>
                <a:ea typeface="微软雅黑" pitchFamily="34" charset="-122"/>
              </a:rPr>
              <a:t>发病初期常</a:t>
            </a:r>
            <a:r>
              <a:rPr lang="zh-CN" altLang="en-US" sz="2200" dirty="0">
                <a:solidFill>
                  <a:srgbClr val="1F497D"/>
                </a:solidFill>
                <a:latin typeface="微软雅黑" pitchFamily="34" charset="-122"/>
                <a:ea typeface="微软雅黑" pitchFamily="34" charset="-122"/>
              </a:rPr>
              <a:t>表现为上呼吸道感染</a:t>
            </a:r>
            <a:r>
              <a:rPr lang="zh-CN" altLang="en-US" sz="2200" dirty="0" smtClean="0">
                <a:solidFill>
                  <a:srgbClr val="1F497D"/>
                </a:solidFill>
                <a:latin typeface="微软雅黑" pitchFamily="34" charset="-122"/>
                <a:ea typeface="微软雅黑" pitchFamily="34" charset="-122"/>
              </a:rPr>
              <a:t>症状；</a:t>
            </a:r>
            <a:endParaRPr lang="en-US" altLang="zh-CN" sz="2200" dirty="0" smtClean="0">
              <a:solidFill>
                <a:srgbClr val="1F497D"/>
              </a:solidFill>
              <a:latin typeface="微软雅黑" pitchFamily="34" charset="-122"/>
              <a:ea typeface="微软雅黑" pitchFamily="34" charset="-122"/>
            </a:endParaRPr>
          </a:p>
          <a:p>
            <a:pPr marL="457200" indent="-457200" algn="just" eaLnBrk="1" hangingPunct="1">
              <a:lnSpc>
                <a:spcPct val="150000"/>
              </a:lnSpc>
              <a:spcBef>
                <a:spcPct val="0"/>
              </a:spcBef>
              <a:buFont typeface="+mj-ea"/>
              <a:buAutoNum type="circleNumDbPlain"/>
            </a:pPr>
            <a:r>
              <a:rPr lang="zh-CN" altLang="en-US" sz="2200" dirty="0" smtClean="0">
                <a:solidFill>
                  <a:srgbClr val="1F497D"/>
                </a:solidFill>
                <a:latin typeface="微软雅黑" pitchFamily="34" charset="-122"/>
                <a:ea typeface="微软雅黑" pitchFamily="34" charset="-122"/>
              </a:rPr>
              <a:t>全身</a:t>
            </a:r>
            <a:r>
              <a:rPr lang="zh-CN" altLang="en-US" sz="2200" dirty="0">
                <a:solidFill>
                  <a:srgbClr val="1F497D"/>
                </a:solidFill>
                <a:latin typeface="微软雅黑" pitchFamily="34" charset="-122"/>
                <a:ea typeface="微软雅黑" pitchFamily="34" charset="-122"/>
              </a:rPr>
              <a:t>症状较为轻微，但可出现低热、畏寒、周身</a:t>
            </a:r>
            <a:r>
              <a:rPr lang="zh-CN" altLang="en-US" sz="2200" dirty="0" smtClean="0">
                <a:solidFill>
                  <a:srgbClr val="1F497D"/>
                </a:solidFill>
                <a:latin typeface="微软雅黑" pitchFamily="34" charset="-122"/>
                <a:ea typeface="微软雅黑" pitchFamily="34" charset="-122"/>
              </a:rPr>
              <a:t>乏力；</a:t>
            </a:r>
            <a:endParaRPr lang="en-US" altLang="zh-CN" sz="2200" dirty="0" smtClean="0">
              <a:solidFill>
                <a:srgbClr val="1F497D"/>
              </a:solidFill>
              <a:latin typeface="微软雅黑" pitchFamily="34" charset="-122"/>
              <a:ea typeface="微软雅黑" pitchFamily="34" charset="-122"/>
            </a:endParaRPr>
          </a:p>
          <a:p>
            <a:pPr marL="457200" indent="-457200" algn="just" eaLnBrk="1" hangingPunct="1">
              <a:lnSpc>
                <a:spcPct val="150000"/>
              </a:lnSpc>
              <a:spcBef>
                <a:spcPct val="0"/>
              </a:spcBef>
              <a:buFont typeface="+mj-ea"/>
              <a:buAutoNum type="circleNumDbPlain"/>
            </a:pPr>
            <a:r>
              <a:rPr lang="zh-CN" altLang="en-US" sz="2200" dirty="0" smtClean="0">
                <a:solidFill>
                  <a:srgbClr val="1F497D"/>
                </a:solidFill>
                <a:latin typeface="微软雅黑" pitchFamily="34" charset="-122"/>
                <a:ea typeface="微软雅黑" pitchFamily="34" charset="-122"/>
              </a:rPr>
              <a:t>早期</a:t>
            </a:r>
            <a:r>
              <a:rPr lang="zh-CN" altLang="en-US" sz="2200" dirty="0">
                <a:solidFill>
                  <a:srgbClr val="1F497D"/>
                </a:solidFill>
                <a:latin typeface="微软雅黑" pitchFamily="34" charset="-122"/>
                <a:ea typeface="微软雅黑" pitchFamily="34" charset="-122"/>
              </a:rPr>
              <a:t>痰量不多</a:t>
            </a:r>
            <a:r>
              <a:rPr lang="zh-CN" altLang="en-US" sz="2200" dirty="0" smtClean="0">
                <a:solidFill>
                  <a:srgbClr val="1F497D"/>
                </a:solidFill>
                <a:latin typeface="微软雅黑" pitchFamily="34" charset="-122"/>
                <a:ea typeface="微软雅黑" pitchFamily="34" charset="-122"/>
              </a:rPr>
              <a:t>，不易</a:t>
            </a:r>
            <a:r>
              <a:rPr lang="zh-CN" altLang="en-US" sz="2200" dirty="0">
                <a:solidFill>
                  <a:srgbClr val="1F497D"/>
                </a:solidFill>
                <a:latin typeface="微软雅黑" pitchFamily="34" charset="-122"/>
                <a:ea typeface="微软雅黑" pitchFamily="34" charset="-122"/>
              </a:rPr>
              <a:t>咳出</a:t>
            </a:r>
            <a:r>
              <a:rPr lang="zh-CN" altLang="en-US" sz="2200" dirty="0" smtClean="0">
                <a:solidFill>
                  <a:srgbClr val="1F497D"/>
                </a:solidFill>
                <a:latin typeface="微软雅黑" pitchFamily="34" charset="-122"/>
                <a:ea typeface="微软雅黑" pitchFamily="34" charset="-122"/>
              </a:rPr>
              <a:t>，晨</a:t>
            </a:r>
            <a:r>
              <a:rPr lang="zh-CN" altLang="en-US" sz="2200" dirty="0">
                <a:solidFill>
                  <a:srgbClr val="1F497D"/>
                </a:solidFill>
                <a:latin typeface="微软雅黑" pitchFamily="34" charset="-122"/>
                <a:ea typeface="微软雅黑" pitchFamily="34" charset="-122"/>
              </a:rPr>
              <a:t>起时或夜间</a:t>
            </a:r>
            <a:r>
              <a:rPr lang="zh-CN" altLang="en-US" sz="2200" dirty="0" smtClean="0">
                <a:solidFill>
                  <a:srgbClr val="1F497D"/>
                </a:solidFill>
                <a:latin typeface="微软雅黑" pitchFamily="34" charset="-122"/>
                <a:ea typeface="微软雅黑" pitchFamily="34" charset="-122"/>
              </a:rPr>
              <a:t>咳嗽显著；</a:t>
            </a:r>
            <a:endParaRPr lang="en-US" altLang="zh-CN" sz="2200" dirty="0" smtClean="0">
              <a:solidFill>
                <a:srgbClr val="1F497D"/>
              </a:solidFill>
              <a:latin typeface="微软雅黑" pitchFamily="34" charset="-122"/>
              <a:ea typeface="微软雅黑" pitchFamily="34" charset="-122"/>
            </a:endParaRPr>
          </a:p>
          <a:p>
            <a:pPr marL="457200" indent="-457200" algn="just" eaLnBrk="1" hangingPunct="1">
              <a:lnSpc>
                <a:spcPct val="150000"/>
              </a:lnSpc>
              <a:spcBef>
                <a:spcPct val="0"/>
              </a:spcBef>
              <a:buFont typeface="+mj-ea"/>
              <a:buAutoNum type="circleNumDbPlain"/>
            </a:pPr>
            <a:r>
              <a:rPr lang="zh-CN" altLang="en-US" sz="2200" dirty="0" smtClean="0">
                <a:solidFill>
                  <a:srgbClr val="1F497D"/>
                </a:solidFill>
                <a:latin typeface="微软雅黑" pitchFamily="34" charset="-122"/>
                <a:ea typeface="微软雅黑" pitchFamily="34" charset="-122"/>
              </a:rPr>
              <a:t>咳嗽可</a:t>
            </a:r>
            <a:r>
              <a:rPr lang="zh-CN" altLang="en-US" sz="2200" dirty="0">
                <a:solidFill>
                  <a:srgbClr val="1F497D"/>
                </a:solidFill>
                <a:latin typeface="微软雅黑" pitchFamily="34" charset="-122"/>
                <a:ea typeface="微软雅黑" pitchFamily="34" charset="-122"/>
              </a:rPr>
              <a:t>为阵发性，有时呈持久性</a:t>
            </a:r>
            <a:r>
              <a:rPr lang="zh-CN" altLang="en-US" sz="2200" dirty="0" smtClean="0">
                <a:solidFill>
                  <a:srgbClr val="1F497D"/>
                </a:solidFill>
                <a:latin typeface="微软雅黑" pitchFamily="34" charset="-122"/>
                <a:ea typeface="微软雅黑" pitchFamily="34" charset="-122"/>
              </a:rPr>
              <a:t>咳嗽</a:t>
            </a:r>
            <a:r>
              <a:rPr lang="zh-CN" altLang="en-US" sz="2200" dirty="0">
                <a:solidFill>
                  <a:srgbClr val="1F497D"/>
                </a:solidFill>
                <a:latin typeface="微软雅黑" pitchFamily="34" charset="-122"/>
                <a:ea typeface="微软雅黑" pitchFamily="34" charset="-122"/>
              </a:rPr>
              <a:t>，</a:t>
            </a:r>
            <a:r>
              <a:rPr lang="zh-CN" altLang="en-US" sz="2200" dirty="0" smtClean="0">
                <a:solidFill>
                  <a:srgbClr val="1F497D"/>
                </a:solidFill>
                <a:latin typeface="微软雅黑" pitchFamily="34" charset="-122"/>
                <a:ea typeface="微软雅黑" pitchFamily="34" charset="-122"/>
              </a:rPr>
              <a:t>可</a:t>
            </a:r>
            <a:r>
              <a:rPr lang="zh-CN" altLang="en-US" sz="2200" dirty="0">
                <a:solidFill>
                  <a:srgbClr val="1F497D"/>
                </a:solidFill>
                <a:latin typeface="微软雅黑" pitchFamily="34" charset="-122"/>
                <a:ea typeface="微软雅黑" pitchFamily="34" charset="-122"/>
              </a:rPr>
              <a:t>有哮鸣和</a:t>
            </a:r>
            <a:r>
              <a:rPr lang="zh-CN" altLang="en-US" sz="2200" dirty="0" smtClean="0">
                <a:solidFill>
                  <a:srgbClr val="1F497D"/>
                </a:solidFill>
                <a:latin typeface="微软雅黑" pitchFamily="34" charset="-122"/>
                <a:ea typeface="微软雅黑" pitchFamily="34" charset="-122"/>
              </a:rPr>
              <a:t>气急；</a:t>
            </a:r>
            <a:endParaRPr lang="en-US" altLang="zh-CN" sz="2200" dirty="0" smtClean="0">
              <a:solidFill>
                <a:srgbClr val="1F497D"/>
              </a:solidFill>
              <a:latin typeface="微软雅黑" pitchFamily="34" charset="-122"/>
              <a:ea typeface="微软雅黑" pitchFamily="34" charset="-122"/>
            </a:endParaRPr>
          </a:p>
          <a:p>
            <a:pPr marL="457200" indent="-457200" algn="just" eaLnBrk="1" hangingPunct="1">
              <a:lnSpc>
                <a:spcPct val="150000"/>
              </a:lnSpc>
              <a:spcBef>
                <a:spcPct val="0"/>
              </a:spcBef>
              <a:buFont typeface="+mj-ea"/>
              <a:buAutoNum type="circleNumDbPlain"/>
            </a:pPr>
            <a:r>
              <a:rPr lang="zh-CN" altLang="en-US" sz="2200" dirty="0" smtClean="0">
                <a:solidFill>
                  <a:srgbClr val="1F497D"/>
                </a:solidFill>
                <a:latin typeface="微软雅黑" pitchFamily="34" charset="-122"/>
                <a:ea typeface="微软雅黑" pitchFamily="34" charset="-122"/>
              </a:rPr>
              <a:t>病程</a:t>
            </a:r>
            <a:r>
              <a:rPr lang="zh-CN" altLang="en-US" sz="2200" dirty="0">
                <a:solidFill>
                  <a:srgbClr val="1F497D"/>
                </a:solidFill>
                <a:latin typeface="微软雅黑" pitchFamily="34" charset="-122"/>
                <a:ea typeface="微软雅黑" pitchFamily="34" charset="-122"/>
              </a:rPr>
              <a:t>有一定的自限</a:t>
            </a:r>
            <a:r>
              <a:rPr lang="zh-CN" altLang="en-US" sz="2200" dirty="0" smtClean="0">
                <a:solidFill>
                  <a:srgbClr val="1F497D"/>
                </a:solidFill>
                <a:latin typeface="微软雅黑" pitchFamily="34" charset="-122"/>
                <a:ea typeface="微软雅黑" pitchFamily="34" charset="-122"/>
              </a:rPr>
              <a:t>性；</a:t>
            </a:r>
            <a:endParaRPr lang="zh-CN" altLang="en-US" sz="2200" dirty="0">
              <a:solidFill>
                <a:srgbClr val="1F497D"/>
              </a:solidFill>
              <a:latin typeface="微软雅黑" pitchFamily="34" charset="-122"/>
              <a:ea typeface="微软雅黑" pitchFamily="34" charset="-122"/>
            </a:endParaRPr>
          </a:p>
          <a:p>
            <a:pPr algn="just" eaLnBrk="1" hangingPunct="1">
              <a:lnSpc>
                <a:spcPct val="150000"/>
              </a:lnSpc>
              <a:spcBef>
                <a:spcPct val="0"/>
              </a:spcBef>
              <a:buNone/>
            </a:pPr>
            <a:r>
              <a:rPr lang="zh-CN" altLang="en-US" sz="2200" b="1" dirty="0" smtClean="0">
                <a:solidFill>
                  <a:srgbClr val="1F497D"/>
                </a:solidFill>
                <a:latin typeface="微软雅黑" pitchFamily="34" charset="-122"/>
                <a:ea typeface="微软雅黑" pitchFamily="34" charset="-122"/>
              </a:rPr>
              <a:t>查体：</a:t>
            </a:r>
            <a:r>
              <a:rPr lang="zh-CN" altLang="en-US" sz="2200" dirty="0" smtClean="0">
                <a:solidFill>
                  <a:srgbClr val="1F497D"/>
                </a:solidFill>
                <a:latin typeface="微软雅黑" pitchFamily="34" charset="-122"/>
                <a:ea typeface="微软雅黑" pitchFamily="34" charset="-122"/>
              </a:rPr>
              <a:t>可</a:t>
            </a:r>
            <a:r>
              <a:rPr lang="zh-CN" altLang="en-US" sz="2200" dirty="0">
                <a:solidFill>
                  <a:srgbClr val="1F497D"/>
                </a:solidFill>
                <a:latin typeface="微软雅黑" pitchFamily="34" charset="-122"/>
                <a:ea typeface="微软雅黑" pitchFamily="34" charset="-122"/>
              </a:rPr>
              <a:t>发现干性啰音，咳嗽后消失</a:t>
            </a:r>
            <a:r>
              <a:rPr lang="zh-CN" altLang="en-US" sz="2200" dirty="0" smtClean="0">
                <a:solidFill>
                  <a:srgbClr val="1F497D"/>
                </a:solidFill>
                <a:latin typeface="微软雅黑" pitchFamily="34" charset="-122"/>
                <a:ea typeface="微软雅黑" pitchFamily="34" charset="-122"/>
              </a:rPr>
              <a:t>；肺底</a:t>
            </a:r>
            <a:r>
              <a:rPr lang="zh-CN" altLang="en-US" sz="2200" dirty="0">
                <a:solidFill>
                  <a:srgbClr val="1F497D"/>
                </a:solidFill>
                <a:latin typeface="微软雅黑" pitchFamily="34" charset="-122"/>
                <a:ea typeface="微软雅黑" pitchFamily="34" charset="-122"/>
              </a:rPr>
              <a:t>部偶可听到湿性啰音，伴有支气管痉挛时，可听到哮鸣</a:t>
            </a:r>
            <a:r>
              <a:rPr lang="zh-CN" altLang="en-US" sz="2200" dirty="0" smtClean="0">
                <a:solidFill>
                  <a:srgbClr val="1F497D"/>
                </a:solidFill>
                <a:latin typeface="微软雅黑" pitchFamily="34" charset="-122"/>
                <a:ea typeface="微软雅黑" pitchFamily="34" charset="-122"/>
              </a:rPr>
              <a:t>音；白细胞</a:t>
            </a:r>
            <a:r>
              <a:rPr lang="zh-CN" altLang="en-US" sz="2200" dirty="0">
                <a:solidFill>
                  <a:srgbClr val="1F497D"/>
                </a:solidFill>
                <a:latin typeface="微软雅黑" pitchFamily="34" charset="-122"/>
                <a:ea typeface="微软雅黑" pitchFamily="34" charset="-122"/>
              </a:rPr>
              <a:t>计数正常，胸部</a:t>
            </a:r>
            <a:r>
              <a:rPr lang="en-US" altLang="zh-CN" sz="2200" dirty="0">
                <a:solidFill>
                  <a:srgbClr val="1F497D"/>
                </a:solidFill>
                <a:latin typeface="微软雅黑" pitchFamily="34" charset="-122"/>
                <a:ea typeface="微软雅黑" pitchFamily="34" charset="-122"/>
              </a:rPr>
              <a:t>X</a:t>
            </a:r>
            <a:r>
              <a:rPr lang="zh-CN" altLang="en-US" sz="2200" dirty="0">
                <a:solidFill>
                  <a:srgbClr val="1F497D"/>
                </a:solidFill>
                <a:latin typeface="微软雅黑" pitchFamily="34" charset="-122"/>
                <a:ea typeface="微软雅黑" pitchFamily="34" charset="-122"/>
              </a:rPr>
              <a:t>线</a:t>
            </a:r>
            <a:r>
              <a:rPr lang="zh-CN" altLang="en-US" sz="2200" dirty="0" smtClean="0">
                <a:solidFill>
                  <a:srgbClr val="1F497D"/>
                </a:solidFill>
                <a:latin typeface="微软雅黑" pitchFamily="34" charset="-122"/>
                <a:ea typeface="微软雅黑" pitchFamily="34" charset="-122"/>
              </a:rPr>
              <a:t>片也</a:t>
            </a:r>
            <a:r>
              <a:rPr lang="zh-CN" altLang="en-US" sz="2200" dirty="0">
                <a:solidFill>
                  <a:srgbClr val="1F497D"/>
                </a:solidFill>
                <a:latin typeface="微软雅黑" pitchFamily="34" charset="-122"/>
                <a:ea typeface="微软雅黑" pitchFamily="34" charset="-122"/>
              </a:rPr>
              <a:t>无</a:t>
            </a:r>
            <a:r>
              <a:rPr lang="zh-CN" altLang="en-US" sz="2200" dirty="0" smtClean="0">
                <a:solidFill>
                  <a:srgbClr val="1F497D"/>
                </a:solidFill>
                <a:latin typeface="微软雅黑" pitchFamily="34" charset="-122"/>
                <a:ea typeface="微软雅黑" pitchFamily="34" charset="-122"/>
              </a:rPr>
              <a:t>异常。</a:t>
            </a:r>
            <a:endParaRPr lang="zh-CN" altLang="en-US" sz="2200" dirty="0">
              <a:solidFill>
                <a:srgbClr val="1F497D"/>
              </a:solidFill>
              <a:latin typeface="微软雅黑" pitchFamily="34" charset="-122"/>
              <a:ea typeface="微软雅黑" pitchFamily="34" charset="-122"/>
            </a:endParaRPr>
          </a:p>
        </p:txBody>
      </p:sp>
      <p:sp>
        <p:nvSpPr>
          <p:cNvPr id="13316"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a:lnSpc>
                <a:spcPct val="100000"/>
              </a:lnSpc>
              <a:spcBef>
                <a:spcPct val="0"/>
              </a:spcBef>
              <a:buFontTx/>
              <a:buNone/>
            </a:pPr>
            <a:endParaRPr lang="zh-CN" altLang="zh-CN" sz="1800">
              <a:solidFill>
                <a:srgbClr val="FFFFFF"/>
              </a:solidFill>
              <a:latin typeface="宋体" pitchFamily="2" charset="-122"/>
              <a:sym typeface="宋体" pitchFamily="2" charset="-122"/>
            </a:endParaRPr>
          </a:p>
        </p:txBody>
      </p:sp>
      <p:grpSp>
        <p:nvGrpSpPr>
          <p:cNvPr id="13315" name="组合 7"/>
          <p:cNvGrpSpPr/>
          <p:nvPr/>
        </p:nvGrpSpPr>
        <p:grpSpPr bwMode="auto">
          <a:xfrm>
            <a:off x="644525" y="422275"/>
            <a:ext cx="3114675" cy="621597"/>
            <a:chOff x="3278751" y="1777380"/>
            <a:chExt cx="3678300" cy="621502"/>
          </a:xfrm>
        </p:grpSpPr>
        <p:sp>
          <p:nvSpPr>
            <p:cNvPr id="9" name="矩形 8"/>
            <p:cNvSpPr/>
            <p:nvPr/>
          </p:nvSpPr>
          <p:spPr>
            <a:xfrm>
              <a:off x="3278751" y="1777380"/>
              <a:ext cx="751784" cy="607920"/>
            </a:xfrm>
            <a:prstGeom prst="rect">
              <a:avLst/>
            </a:prstGeom>
            <a:solidFill>
              <a:schemeClr val="tx2"/>
            </a:solidFill>
            <a:ln w="12700" cap="flat" cmpd="sng" algn="ctr">
              <a:solidFill>
                <a:schemeClr val="tx2"/>
              </a:solidFill>
              <a:prstDash val="solid"/>
            </a:ln>
            <a:effectLst/>
          </p:spPr>
          <p:txBody>
            <a:bodyPr anchor="ctr"/>
            <a:lstStyle/>
            <a:p>
              <a:pPr algn="ctr" eaLnBrk="1" hangingPunct="1">
                <a:spcBef>
                  <a:spcPts val="0"/>
                </a:spcBef>
                <a:spcAft>
                  <a:spcPts val="0"/>
                </a:spcAft>
                <a:defRPr/>
              </a:pPr>
              <a:r>
                <a:rPr lang="en-US" altLang="zh-CN" sz="2800" kern="0" dirty="0" smtClean="0">
                  <a:solidFill>
                    <a:sysClr val="window" lastClr="FFFFFF"/>
                  </a:solidFill>
                  <a:latin typeface="Broadway" pitchFamily="82" charset="0"/>
                  <a:ea typeface="微软雅黑"/>
                </a:rPr>
                <a:t>2</a:t>
              </a:r>
              <a:endParaRPr lang="zh-CN" altLang="en-US" sz="2800" kern="0" dirty="0">
                <a:solidFill>
                  <a:sysClr val="window" lastClr="FFFFFF"/>
                </a:solidFill>
                <a:latin typeface="Broadway" pitchFamily="82" charset="0"/>
                <a:ea typeface="微软雅黑"/>
              </a:endParaRPr>
            </a:p>
          </p:txBody>
        </p:sp>
        <p:sp>
          <p:nvSpPr>
            <p:cNvPr id="13320" name="TextBox 37"/>
            <p:cNvSpPr txBox="1">
              <a:spLocks noChangeArrowheads="1"/>
            </p:cNvSpPr>
            <p:nvPr/>
          </p:nvSpPr>
          <p:spPr bwMode="auto">
            <a:xfrm>
              <a:off x="4031417" y="1814196"/>
              <a:ext cx="2925634" cy="584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defTabSz="912495">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defTabSz="912495">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defTabSz="912495">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defTabSz="912495">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Tx/>
                <a:buNone/>
              </a:pPr>
              <a:r>
                <a:rPr lang="zh-CN" altLang="en-US" sz="3200" b="1" dirty="0">
                  <a:solidFill>
                    <a:srgbClr val="1F497D"/>
                  </a:solidFill>
                  <a:latin typeface="微软雅黑" pitchFamily="34" charset="-122"/>
                  <a:ea typeface="微软雅黑" pitchFamily="34" charset="-122"/>
                </a:rPr>
                <a:t>临床表现</a:t>
              </a:r>
              <a:endParaRPr lang="en-US" altLang="zh-CN" sz="2400" b="1" dirty="0">
                <a:solidFill>
                  <a:srgbClr val="1F497D"/>
                </a:solidFill>
                <a:latin typeface="微软雅黑" pitchFamily="34" charset="-122"/>
                <a:ea typeface="微软雅黑" pitchFamily="34" charset="-122"/>
              </a:endParaRPr>
            </a:p>
          </p:txBody>
        </p:sp>
      </p:grpSp>
      <p:sp>
        <p:nvSpPr>
          <p:cNvPr id="11" name="直接连接符 5"/>
          <p:cNvSpPr>
            <a:spLocks noChangeShapeType="1"/>
          </p:cNvSpPr>
          <p:nvPr/>
        </p:nvSpPr>
        <p:spPr bwMode="auto">
          <a:xfrm flipV="1">
            <a:off x="644525" y="1031875"/>
            <a:ext cx="2520000" cy="1588"/>
          </a:xfrm>
          <a:prstGeom prst="line">
            <a:avLst/>
          </a:prstGeom>
          <a:ln w="28575">
            <a:solidFill>
              <a:srgbClr val="44546A"/>
            </a:solidFill>
          </a:ln>
        </p:spPr>
        <p:style>
          <a:lnRef idx="1">
            <a:schemeClr val="accent1"/>
          </a:lnRef>
          <a:fillRef idx="0">
            <a:schemeClr val="accent1"/>
          </a:fillRef>
          <a:effectRef idx="0">
            <a:schemeClr val="accent1"/>
          </a:effectRef>
          <a:fontRef idx="minor">
            <a:schemeClr val="tx1"/>
          </a:fontRef>
        </p:style>
        <p:txBody>
          <a:bodyPr/>
          <a:lstStyle/>
          <a:p>
            <a:pPr>
              <a:defRPr/>
            </a:pPr>
            <a:endParaRPr lang="zh-CN" altLang="en-US"/>
          </a:p>
        </p:txBody>
      </p:sp>
      <p:pic>
        <p:nvPicPr>
          <p:cNvPr id="2" name="图片 1"/>
          <p:cNvPicPr>
            <a:picLocks noChangeAspect="1"/>
          </p:cNvPicPr>
          <p:nvPr/>
        </p:nvPicPr>
        <p:blipFill rotWithShape="1">
          <a:blip r:embed="rId3" cstate="print">
            <a:clrChange>
              <a:clrFrom>
                <a:srgbClr val="F9FAF4"/>
              </a:clrFrom>
              <a:clrTo>
                <a:srgbClr val="F9FAF4">
                  <a:alpha val="0"/>
                </a:srgbClr>
              </a:clrTo>
            </a:clrChange>
            <a:extLst>
              <a:ext uri="{28A0092B-C50C-407E-A947-70E740481C1C}">
                <a14:useLocalDpi xmlns:a14="http://schemas.microsoft.com/office/drawing/2010/main" val="0"/>
              </a:ext>
            </a:extLst>
          </a:blip>
          <a:srcRect l="17313"/>
          <a:stretch>
            <a:fillRect/>
          </a:stretch>
        </p:blipFill>
        <p:spPr>
          <a:xfrm>
            <a:off x="8229600" y="2962141"/>
            <a:ext cx="3962400" cy="3594055"/>
          </a:xfrm>
          <a:prstGeom prst="rect">
            <a:avLst/>
          </a:prstGeom>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3315"/>
                                        </p:tgtEl>
                                        <p:attrNameLst>
                                          <p:attrName>style.visibility</p:attrName>
                                        </p:attrNameLst>
                                      </p:cBhvr>
                                      <p:to>
                                        <p:strVal val="visible"/>
                                      </p:to>
                                    </p:set>
                                    <p:animEffect transition="in" filter="wipe(down)">
                                      <p:cBhvr>
                                        <p:cTn id="7" dur="500"/>
                                        <p:tgtEl>
                                          <p:spTgt spid="1331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4761982" y="1327207"/>
            <a:ext cx="6738851" cy="4708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just" eaLnBrk="1" hangingPunct="1">
              <a:lnSpc>
                <a:spcPct val="150000"/>
              </a:lnSpc>
              <a:spcBef>
                <a:spcPct val="0"/>
              </a:spcBef>
              <a:buNone/>
            </a:pPr>
            <a:r>
              <a:rPr lang="en-US" altLang="zh-CN" sz="2400" b="1" dirty="0" smtClean="0">
                <a:solidFill>
                  <a:srgbClr val="1F497D"/>
                </a:solidFill>
                <a:latin typeface="微软雅黑" pitchFamily="34" charset="-122"/>
                <a:ea typeface="微软雅黑" pitchFamily="34" charset="-122"/>
              </a:rPr>
              <a:t>2</a:t>
            </a:r>
            <a:r>
              <a:rPr lang="en-US" altLang="zh-CN" sz="2400" b="1" dirty="0">
                <a:solidFill>
                  <a:srgbClr val="1F497D"/>
                </a:solidFill>
                <a:latin typeface="微软雅黑" pitchFamily="34" charset="-122"/>
                <a:ea typeface="微软雅黑" pitchFamily="34" charset="-122"/>
              </a:rPr>
              <a:t>.</a:t>
            </a:r>
            <a:r>
              <a:rPr lang="zh-CN" altLang="en-US" sz="2400" b="1" dirty="0">
                <a:solidFill>
                  <a:srgbClr val="1F497D"/>
                </a:solidFill>
                <a:latin typeface="微软雅黑" pitchFamily="34" charset="-122"/>
                <a:ea typeface="微软雅黑" pitchFamily="34" charset="-122"/>
              </a:rPr>
              <a:t>慢性支气管炎</a:t>
            </a:r>
            <a:endParaRPr lang="zh-CN" altLang="en-US" sz="2200" b="1" dirty="0">
              <a:solidFill>
                <a:srgbClr val="1F497D"/>
              </a:solidFill>
              <a:latin typeface="微软雅黑" pitchFamily="34" charset="-122"/>
              <a:ea typeface="微软雅黑" pitchFamily="34" charset="-122"/>
            </a:endParaRPr>
          </a:p>
          <a:p>
            <a:pPr algn="just" eaLnBrk="1" hangingPunct="1">
              <a:lnSpc>
                <a:spcPct val="150000"/>
              </a:lnSpc>
              <a:spcBef>
                <a:spcPct val="0"/>
              </a:spcBef>
              <a:buNone/>
            </a:pPr>
            <a:r>
              <a:rPr lang="zh-CN" altLang="en-US" sz="2200" dirty="0" smtClean="0">
                <a:solidFill>
                  <a:srgbClr val="1F497D"/>
                </a:solidFill>
                <a:latin typeface="微软雅黑" pitchFamily="34" charset="-122"/>
                <a:ea typeface="微软雅黑" pitchFamily="34" charset="-122"/>
              </a:rPr>
              <a:t>指</a:t>
            </a:r>
            <a:r>
              <a:rPr lang="zh-CN" altLang="en-US" sz="2200" dirty="0">
                <a:solidFill>
                  <a:srgbClr val="1F497D"/>
                </a:solidFill>
                <a:latin typeface="微软雅黑" pitchFamily="34" charset="-122"/>
                <a:ea typeface="微软雅黑" pitchFamily="34" charset="-122"/>
              </a:rPr>
              <a:t>除外慢性咳嗽的其他各种原因后，患者每年慢性咳嗽、咳痰三个月以上，并连续二年。并不一定伴有持续存在的气流受限。</a:t>
            </a:r>
          </a:p>
          <a:p>
            <a:pPr marL="457200" indent="-457200" algn="just" eaLnBrk="1" hangingPunct="1">
              <a:lnSpc>
                <a:spcPct val="150000"/>
              </a:lnSpc>
              <a:spcBef>
                <a:spcPct val="0"/>
              </a:spcBef>
              <a:buFont typeface="+mj-ea"/>
              <a:buAutoNum type="circleNumDbPlain"/>
            </a:pPr>
            <a:r>
              <a:rPr lang="zh-CN" altLang="en-US" sz="2200" b="1" dirty="0" smtClean="0">
                <a:solidFill>
                  <a:srgbClr val="1F497D"/>
                </a:solidFill>
                <a:latin typeface="微软雅黑" pitchFamily="34" charset="-122"/>
                <a:ea typeface="微软雅黑" pitchFamily="34" charset="-122"/>
              </a:rPr>
              <a:t>咳嗽</a:t>
            </a:r>
            <a:r>
              <a:rPr lang="zh-CN" altLang="en-US" sz="2200" dirty="0" smtClean="0">
                <a:solidFill>
                  <a:srgbClr val="1F497D"/>
                </a:solidFill>
                <a:latin typeface="微软雅黑" pitchFamily="34" charset="-122"/>
                <a:ea typeface="微软雅黑" pitchFamily="34" charset="-122"/>
              </a:rPr>
              <a:t> </a:t>
            </a:r>
            <a:r>
              <a:rPr lang="zh-CN" altLang="en-US" sz="2200" dirty="0">
                <a:solidFill>
                  <a:srgbClr val="1F497D"/>
                </a:solidFill>
                <a:latin typeface="微软雅黑" pitchFamily="34" charset="-122"/>
                <a:ea typeface="微软雅黑" pitchFamily="34" charset="-122"/>
              </a:rPr>
              <a:t>长期、反复、逐渐</a:t>
            </a:r>
            <a:r>
              <a:rPr lang="zh-CN" altLang="en-US" sz="2200" dirty="0" smtClean="0">
                <a:solidFill>
                  <a:srgbClr val="1F497D"/>
                </a:solidFill>
                <a:latin typeface="微软雅黑" pitchFamily="34" charset="-122"/>
                <a:ea typeface="微软雅黑" pitchFamily="34" charset="-122"/>
              </a:rPr>
              <a:t>加重。</a:t>
            </a:r>
            <a:endParaRPr lang="zh-CN" altLang="en-US" sz="2200" dirty="0">
              <a:solidFill>
                <a:srgbClr val="1F497D"/>
              </a:solidFill>
              <a:latin typeface="微软雅黑" pitchFamily="34" charset="-122"/>
              <a:ea typeface="微软雅黑" pitchFamily="34" charset="-122"/>
            </a:endParaRPr>
          </a:p>
          <a:p>
            <a:pPr marL="457200" indent="-457200" algn="just" eaLnBrk="1" hangingPunct="1">
              <a:lnSpc>
                <a:spcPct val="150000"/>
              </a:lnSpc>
              <a:spcBef>
                <a:spcPct val="0"/>
              </a:spcBef>
              <a:buFont typeface="+mj-ea"/>
              <a:buAutoNum type="circleNumDbPlain"/>
            </a:pPr>
            <a:r>
              <a:rPr lang="zh-CN" altLang="en-US" sz="2200" b="1" dirty="0" smtClean="0">
                <a:solidFill>
                  <a:srgbClr val="1F497D"/>
                </a:solidFill>
                <a:latin typeface="微软雅黑" pitchFamily="34" charset="-122"/>
                <a:ea typeface="微软雅黑" pitchFamily="34" charset="-122"/>
              </a:rPr>
              <a:t>咳痰</a:t>
            </a:r>
            <a:r>
              <a:rPr lang="zh-CN" altLang="en-US" sz="2200" dirty="0" smtClean="0">
                <a:solidFill>
                  <a:srgbClr val="1F497D"/>
                </a:solidFill>
                <a:latin typeface="微软雅黑" pitchFamily="34" charset="-122"/>
                <a:ea typeface="微软雅黑" pitchFamily="34" charset="-122"/>
              </a:rPr>
              <a:t> 痰</a:t>
            </a:r>
            <a:r>
              <a:rPr lang="zh-CN" altLang="en-US" sz="2200" dirty="0">
                <a:solidFill>
                  <a:srgbClr val="1F497D"/>
                </a:solidFill>
                <a:latin typeface="微软雅黑" pitchFamily="34" charset="-122"/>
                <a:ea typeface="微软雅黑" pitchFamily="34" charset="-122"/>
              </a:rPr>
              <a:t>呈白色黏液泡沫状，晨</a:t>
            </a:r>
            <a:r>
              <a:rPr lang="zh-CN" altLang="en-US" sz="2200" dirty="0" smtClean="0">
                <a:solidFill>
                  <a:srgbClr val="1F497D"/>
                </a:solidFill>
                <a:latin typeface="微软雅黑" pitchFamily="34" charset="-122"/>
                <a:ea typeface="微软雅黑" pitchFamily="34" charset="-122"/>
              </a:rPr>
              <a:t>起多</a:t>
            </a:r>
            <a:r>
              <a:rPr lang="zh-CN" altLang="en-US" sz="2200" dirty="0">
                <a:solidFill>
                  <a:srgbClr val="1F497D"/>
                </a:solidFill>
                <a:latin typeface="微软雅黑" pitchFamily="34" charset="-122"/>
                <a:ea typeface="微软雅黑" pitchFamily="34" charset="-122"/>
              </a:rPr>
              <a:t>，</a:t>
            </a:r>
            <a:r>
              <a:rPr lang="zh-CN" altLang="en-US" sz="2200" dirty="0" smtClean="0">
                <a:solidFill>
                  <a:srgbClr val="1F497D"/>
                </a:solidFill>
                <a:latin typeface="微软雅黑" pitchFamily="34" charset="-122"/>
                <a:ea typeface="微软雅黑" pitchFamily="34" charset="-122"/>
              </a:rPr>
              <a:t>常不易</a:t>
            </a:r>
            <a:r>
              <a:rPr lang="zh-CN" altLang="en-US" sz="2200" dirty="0">
                <a:solidFill>
                  <a:srgbClr val="1F497D"/>
                </a:solidFill>
                <a:latin typeface="微软雅黑" pitchFamily="34" charset="-122"/>
                <a:ea typeface="微软雅黑" pitchFamily="34" charset="-122"/>
              </a:rPr>
              <a:t>咯出</a:t>
            </a:r>
            <a:r>
              <a:rPr lang="zh-CN" altLang="en-US" sz="2200" dirty="0" smtClean="0">
                <a:solidFill>
                  <a:srgbClr val="1F497D"/>
                </a:solidFill>
                <a:latin typeface="微软雅黑" pitchFamily="34" charset="-122"/>
                <a:ea typeface="微软雅黑" pitchFamily="34" charset="-122"/>
              </a:rPr>
              <a:t>。</a:t>
            </a:r>
            <a:endParaRPr lang="en-US" altLang="zh-CN" sz="2200" dirty="0" smtClean="0">
              <a:solidFill>
                <a:srgbClr val="1F497D"/>
              </a:solidFill>
              <a:latin typeface="微软雅黑" pitchFamily="34" charset="-122"/>
              <a:ea typeface="微软雅黑" pitchFamily="34" charset="-122"/>
            </a:endParaRPr>
          </a:p>
          <a:p>
            <a:pPr marL="457200" indent="-457200" algn="just" eaLnBrk="1" hangingPunct="1">
              <a:lnSpc>
                <a:spcPct val="150000"/>
              </a:lnSpc>
              <a:spcBef>
                <a:spcPct val="0"/>
              </a:spcBef>
              <a:buFont typeface="+mj-ea"/>
              <a:buAutoNum type="circleNumDbPlain"/>
            </a:pPr>
            <a:r>
              <a:rPr lang="zh-CN" altLang="en-US" sz="2200" b="1" dirty="0" smtClean="0">
                <a:solidFill>
                  <a:srgbClr val="1F497D"/>
                </a:solidFill>
                <a:latin typeface="微软雅黑" pitchFamily="34" charset="-122"/>
                <a:ea typeface="微软雅黑" pitchFamily="34" charset="-122"/>
              </a:rPr>
              <a:t>气喘</a:t>
            </a:r>
            <a:r>
              <a:rPr lang="zh-CN" altLang="en-US" sz="2200" dirty="0" smtClean="0">
                <a:solidFill>
                  <a:srgbClr val="1F497D"/>
                </a:solidFill>
                <a:latin typeface="微软雅黑" pitchFamily="34" charset="-122"/>
                <a:ea typeface="微软雅黑" pitchFamily="34" charset="-122"/>
              </a:rPr>
              <a:t> </a:t>
            </a:r>
            <a:r>
              <a:rPr lang="zh-CN" altLang="en-US" sz="2200" dirty="0">
                <a:solidFill>
                  <a:srgbClr val="1F497D"/>
                </a:solidFill>
                <a:latin typeface="微软雅黑" pitchFamily="34" charset="-122"/>
                <a:ea typeface="微软雅黑" pitchFamily="34" charset="-122"/>
              </a:rPr>
              <a:t>当合并呼吸道感染时</a:t>
            </a:r>
            <a:r>
              <a:rPr lang="zh-CN" altLang="en-US" sz="2200" dirty="0" smtClean="0">
                <a:solidFill>
                  <a:srgbClr val="1F497D"/>
                </a:solidFill>
                <a:latin typeface="微软雅黑" pitchFamily="34" charset="-122"/>
                <a:ea typeface="微软雅黑" pitchFamily="34" charset="-122"/>
              </a:rPr>
              <a:t>，可产生气喘。</a:t>
            </a:r>
            <a:endParaRPr lang="en-US" altLang="zh-CN" sz="2200" dirty="0" smtClean="0">
              <a:solidFill>
                <a:srgbClr val="1F497D"/>
              </a:solidFill>
              <a:latin typeface="微软雅黑" pitchFamily="34" charset="-122"/>
              <a:ea typeface="微软雅黑" pitchFamily="34" charset="-122"/>
            </a:endParaRPr>
          </a:p>
          <a:p>
            <a:pPr marL="457200" indent="-457200" algn="just" eaLnBrk="1" hangingPunct="1">
              <a:lnSpc>
                <a:spcPct val="150000"/>
              </a:lnSpc>
              <a:spcBef>
                <a:spcPct val="0"/>
              </a:spcBef>
              <a:buFont typeface="+mj-ea"/>
              <a:buAutoNum type="circleNumDbPlain"/>
            </a:pPr>
            <a:r>
              <a:rPr lang="zh-CN" altLang="en-US" sz="2200" b="1" dirty="0" smtClean="0">
                <a:solidFill>
                  <a:srgbClr val="1F497D"/>
                </a:solidFill>
                <a:latin typeface="微软雅黑" pitchFamily="34" charset="-122"/>
                <a:ea typeface="微软雅黑" pitchFamily="34" charset="-122"/>
              </a:rPr>
              <a:t>反复</a:t>
            </a:r>
            <a:r>
              <a:rPr lang="zh-CN" altLang="en-US" sz="2200" b="1" dirty="0">
                <a:solidFill>
                  <a:srgbClr val="1F497D"/>
                </a:solidFill>
                <a:latin typeface="微软雅黑" pitchFamily="34" charset="-122"/>
                <a:ea typeface="微软雅黑" pitchFamily="34" charset="-122"/>
              </a:rPr>
              <a:t>感染 </a:t>
            </a:r>
            <a:r>
              <a:rPr lang="zh-CN" altLang="en-US" sz="2200" dirty="0">
                <a:solidFill>
                  <a:srgbClr val="1F497D"/>
                </a:solidFill>
                <a:latin typeface="微软雅黑" pitchFamily="34" charset="-122"/>
                <a:ea typeface="微软雅黑" pitchFamily="34" charset="-122"/>
              </a:rPr>
              <a:t>寒冷季节或气温骤变时，容易发生反复的呼吸道感染</a:t>
            </a:r>
            <a:r>
              <a:rPr lang="zh-CN" altLang="en-US" sz="2200" dirty="0" smtClean="0">
                <a:solidFill>
                  <a:srgbClr val="1F497D"/>
                </a:solidFill>
                <a:latin typeface="微软雅黑" pitchFamily="34" charset="-122"/>
                <a:ea typeface="微软雅黑" pitchFamily="34" charset="-122"/>
              </a:rPr>
              <a:t>。</a:t>
            </a:r>
            <a:endParaRPr lang="zh-CN" altLang="en-US" sz="2200" dirty="0">
              <a:solidFill>
                <a:srgbClr val="1F497D"/>
              </a:solidFill>
              <a:latin typeface="微软雅黑" pitchFamily="34" charset="-122"/>
              <a:ea typeface="微软雅黑" pitchFamily="34" charset="-122"/>
            </a:endParaRPr>
          </a:p>
        </p:txBody>
      </p:sp>
      <p:sp>
        <p:nvSpPr>
          <p:cNvPr id="13316"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a:lnSpc>
                <a:spcPct val="100000"/>
              </a:lnSpc>
              <a:spcBef>
                <a:spcPct val="0"/>
              </a:spcBef>
              <a:buFontTx/>
              <a:buNone/>
            </a:pPr>
            <a:endParaRPr lang="zh-CN" altLang="zh-CN" sz="1800">
              <a:solidFill>
                <a:srgbClr val="FFFFFF"/>
              </a:solidFill>
              <a:latin typeface="宋体" pitchFamily="2" charset="-122"/>
              <a:sym typeface="宋体" pitchFamily="2" charset="-122"/>
            </a:endParaRPr>
          </a:p>
        </p:txBody>
      </p:sp>
      <p:grpSp>
        <p:nvGrpSpPr>
          <p:cNvPr id="13315" name="组合 7"/>
          <p:cNvGrpSpPr/>
          <p:nvPr/>
        </p:nvGrpSpPr>
        <p:grpSpPr bwMode="auto">
          <a:xfrm>
            <a:off x="644525" y="422275"/>
            <a:ext cx="3114675" cy="621597"/>
            <a:chOff x="3278751" y="1777380"/>
            <a:chExt cx="3678300" cy="621502"/>
          </a:xfrm>
        </p:grpSpPr>
        <p:sp>
          <p:nvSpPr>
            <p:cNvPr id="9" name="矩形 8"/>
            <p:cNvSpPr/>
            <p:nvPr/>
          </p:nvSpPr>
          <p:spPr>
            <a:xfrm>
              <a:off x="3278751" y="1777380"/>
              <a:ext cx="751784" cy="607920"/>
            </a:xfrm>
            <a:prstGeom prst="rect">
              <a:avLst/>
            </a:prstGeom>
            <a:solidFill>
              <a:schemeClr val="tx2"/>
            </a:solidFill>
            <a:ln w="12700" cap="flat" cmpd="sng" algn="ctr">
              <a:solidFill>
                <a:schemeClr val="tx2"/>
              </a:solidFill>
              <a:prstDash val="solid"/>
            </a:ln>
            <a:effectLst/>
          </p:spPr>
          <p:txBody>
            <a:bodyPr anchor="ctr"/>
            <a:lstStyle/>
            <a:p>
              <a:pPr algn="ctr" eaLnBrk="1" hangingPunct="1">
                <a:spcBef>
                  <a:spcPts val="0"/>
                </a:spcBef>
                <a:spcAft>
                  <a:spcPts val="0"/>
                </a:spcAft>
                <a:defRPr/>
              </a:pPr>
              <a:r>
                <a:rPr lang="en-US" altLang="zh-CN" sz="2800" kern="0" dirty="0" smtClean="0">
                  <a:solidFill>
                    <a:sysClr val="window" lastClr="FFFFFF"/>
                  </a:solidFill>
                  <a:latin typeface="Broadway" pitchFamily="82" charset="0"/>
                  <a:ea typeface="微软雅黑"/>
                </a:rPr>
                <a:t>2</a:t>
              </a:r>
              <a:endParaRPr lang="zh-CN" altLang="en-US" sz="2800" kern="0" dirty="0">
                <a:solidFill>
                  <a:sysClr val="window" lastClr="FFFFFF"/>
                </a:solidFill>
                <a:latin typeface="Broadway" pitchFamily="82" charset="0"/>
                <a:ea typeface="微软雅黑"/>
              </a:endParaRPr>
            </a:p>
          </p:txBody>
        </p:sp>
        <p:sp>
          <p:nvSpPr>
            <p:cNvPr id="13320" name="TextBox 37"/>
            <p:cNvSpPr txBox="1">
              <a:spLocks noChangeArrowheads="1"/>
            </p:cNvSpPr>
            <p:nvPr/>
          </p:nvSpPr>
          <p:spPr bwMode="auto">
            <a:xfrm>
              <a:off x="4031417" y="1814196"/>
              <a:ext cx="2925634" cy="584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defTabSz="912495">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defTabSz="912495">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defTabSz="912495">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defTabSz="912495">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Tx/>
                <a:buNone/>
              </a:pPr>
              <a:r>
                <a:rPr lang="zh-CN" altLang="en-US" sz="3200" b="1" dirty="0">
                  <a:solidFill>
                    <a:srgbClr val="1F497D"/>
                  </a:solidFill>
                  <a:latin typeface="微软雅黑" pitchFamily="34" charset="-122"/>
                  <a:ea typeface="微软雅黑" pitchFamily="34" charset="-122"/>
                </a:rPr>
                <a:t>临床表现</a:t>
              </a:r>
              <a:endParaRPr lang="en-US" altLang="zh-CN" sz="2400" b="1" dirty="0">
                <a:solidFill>
                  <a:srgbClr val="1F497D"/>
                </a:solidFill>
                <a:latin typeface="微软雅黑" pitchFamily="34" charset="-122"/>
                <a:ea typeface="微软雅黑" pitchFamily="34" charset="-122"/>
              </a:endParaRPr>
            </a:p>
          </p:txBody>
        </p:sp>
      </p:grpSp>
      <p:sp>
        <p:nvSpPr>
          <p:cNvPr id="11" name="直接连接符 5"/>
          <p:cNvSpPr>
            <a:spLocks noChangeShapeType="1"/>
          </p:cNvSpPr>
          <p:nvPr/>
        </p:nvSpPr>
        <p:spPr bwMode="auto">
          <a:xfrm flipV="1">
            <a:off x="644525" y="1031875"/>
            <a:ext cx="2520000" cy="1588"/>
          </a:xfrm>
          <a:prstGeom prst="line">
            <a:avLst/>
          </a:prstGeom>
          <a:ln w="28575">
            <a:solidFill>
              <a:srgbClr val="44546A"/>
            </a:solidFill>
          </a:ln>
        </p:spPr>
        <p:style>
          <a:lnRef idx="1">
            <a:schemeClr val="accent1"/>
          </a:lnRef>
          <a:fillRef idx="0">
            <a:schemeClr val="accent1"/>
          </a:fillRef>
          <a:effectRef idx="0">
            <a:schemeClr val="accent1"/>
          </a:effectRef>
          <a:fontRef idx="minor">
            <a:schemeClr val="tx1"/>
          </a:fontRef>
        </p:style>
        <p:txBody>
          <a:bodyPr/>
          <a:lstStyle/>
          <a:p>
            <a:pPr>
              <a:defRPr/>
            </a:pPr>
            <a:endParaRPr lang="zh-CN" altLang="en-US"/>
          </a:p>
        </p:txBody>
      </p:sp>
      <p:pic>
        <p:nvPicPr>
          <p:cNvPr id="2" name="图片 1"/>
          <p:cNvPicPr>
            <a:picLocks noChangeAspect="1"/>
          </p:cNvPicPr>
          <p:nvPr/>
        </p:nvPicPr>
        <p:blipFill rotWithShape="1">
          <a:blip r:embed="rId3">
            <a:clrChange>
              <a:clrFrom>
                <a:srgbClr val="FEF2F2"/>
              </a:clrFrom>
              <a:clrTo>
                <a:srgbClr val="FEF2F2">
                  <a:alpha val="0"/>
                </a:srgbClr>
              </a:clrTo>
            </a:clrChange>
            <a:extLst>
              <a:ext uri="{28A0092B-C50C-407E-A947-70E740481C1C}">
                <a14:useLocalDpi xmlns:a14="http://schemas.microsoft.com/office/drawing/2010/main" val="0"/>
              </a:ext>
            </a:extLst>
          </a:blip>
          <a:srcRect l="14458"/>
          <a:stretch>
            <a:fillRect/>
          </a:stretch>
        </p:blipFill>
        <p:spPr>
          <a:xfrm flipH="1">
            <a:off x="0" y="2807594"/>
            <a:ext cx="4490213" cy="3747897"/>
          </a:xfrm>
          <a:prstGeom prst="rect">
            <a:avLst/>
          </a:prstGeom>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3315"/>
                                        </p:tgtEl>
                                        <p:attrNameLst>
                                          <p:attrName>style.visibility</p:attrName>
                                        </p:attrNameLst>
                                      </p:cBhvr>
                                      <p:to>
                                        <p:strVal val="visible"/>
                                      </p:to>
                                    </p:set>
                                    <p:animEffect transition="in" filter="wipe(down)">
                                      <p:cBhvr>
                                        <p:cTn id="7" dur="500"/>
                                        <p:tgtEl>
                                          <p:spTgt spid="1331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a:lnSpc>
                <a:spcPct val="100000"/>
              </a:lnSpc>
              <a:spcBef>
                <a:spcPct val="0"/>
              </a:spcBef>
              <a:buFontTx/>
              <a:buNone/>
            </a:pPr>
            <a:endParaRPr lang="zh-CN" altLang="zh-CN" sz="1800">
              <a:solidFill>
                <a:srgbClr val="FFFFFF"/>
              </a:solidFill>
              <a:latin typeface="宋体" pitchFamily="2" charset="-122"/>
              <a:sym typeface="宋体" pitchFamily="2" charset="-122"/>
            </a:endParaRPr>
          </a:p>
        </p:txBody>
      </p:sp>
      <p:sp>
        <p:nvSpPr>
          <p:cNvPr id="4" name="矩形 3"/>
          <p:cNvSpPr>
            <a:spLocks noChangeArrowheads="1"/>
          </p:cNvSpPr>
          <p:nvPr/>
        </p:nvSpPr>
        <p:spPr bwMode="auto">
          <a:xfrm>
            <a:off x="385517" y="1603066"/>
            <a:ext cx="6581954" cy="4662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lnSpc>
                <a:spcPct val="150000"/>
              </a:lnSpc>
            </a:pPr>
            <a:r>
              <a:rPr lang="en-US" altLang="zh-CN" sz="2200" dirty="0">
                <a:solidFill>
                  <a:srgbClr val="1F497D"/>
                </a:solidFill>
                <a:latin typeface="微软雅黑" pitchFamily="34" charset="-122"/>
                <a:ea typeface="微软雅黑" pitchFamily="34" charset="-122"/>
              </a:rPr>
              <a:t>1</a:t>
            </a:r>
            <a:r>
              <a:rPr lang="en-US" altLang="zh-CN" sz="2200" dirty="0" smtClean="0">
                <a:solidFill>
                  <a:srgbClr val="1F497D"/>
                </a:solidFill>
                <a:latin typeface="微软雅黑" pitchFamily="34" charset="-122"/>
                <a:ea typeface="微软雅黑" pitchFamily="34" charset="-122"/>
              </a:rPr>
              <a:t>. </a:t>
            </a:r>
            <a:r>
              <a:rPr lang="zh-CN" altLang="en-US" sz="2200" dirty="0" smtClean="0">
                <a:solidFill>
                  <a:srgbClr val="1F497D"/>
                </a:solidFill>
                <a:latin typeface="微软雅黑" pitchFamily="34" charset="-122"/>
                <a:ea typeface="微软雅黑" pitchFamily="34" charset="-122"/>
              </a:rPr>
              <a:t>患者</a:t>
            </a:r>
            <a:r>
              <a:rPr lang="zh-CN" altLang="en-US" sz="2200" dirty="0">
                <a:solidFill>
                  <a:srgbClr val="1F497D"/>
                </a:solidFill>
                <a:latin typeface="微软雅黑" pitchFamily="34" charset="-122"/>
                <a:ea typeface="微软雅黑" pitchFamily="34" charset="-122"/>
              </a:rPr>
              <a:t>有全身症状时，应注意休息和保暖</a:t>
            </a:r>
          </a:p>
          <a:p>
            <a:pPr algn="just" eaLnBrk="1" hangingPunct="1">
              <a:lnSpc>
                <a:spcPct val="150000"/>
              </a:lnSpc>
            </a:pPr>
            <a:r>
              <a:rPr lang="en-US" altLang="zh-CN" sz="2200" dirty="0" smtClean="0">
                <a:solidFill>
                  <a:srgbClr val="1F497D"/>
                </a:solidFill>
                <a:latin typeface="微软雅黑" pitchFamily="34" charset="-122"/>
                <a:ea typeface="微软雅黑" pitchFamily="34" charset="-122"/>
              </a:rPr>
              <a:t>2. </a:t>
            </a:r>
            <a:r>
              <a:rPr lang="zh-CN" altLang="en-US" sz="2200" dirty="0" smtClean="0">
                <a:solidFill>
                  <a:srgbClr val="1F497D"/>
                </a:solidFill>
                <a:latin typeface="微软雅黑" pitchFamily="34" charset="-122"/>
                <a:ea typeface="微软雅黑" pitchFamily="34" charset="-122"/>
              </a:rPr>
              <a:t>急性</a:t>
            </a:r>
            <a:r>
              <a:rPr lang="zh-CN" altLang="en-US" sz="2200" dirty="0">
                <a:solidFill>
                  <a:srgbClr val="1F497D"/>
                </a:solidFill>
                <a:latin typeface="微软雅黑" pitchFamily="34" charset="-122"/>
                <a:ea typeface="微软雅黑" pitchFamily="34" charset="-122"/>
              </a:rPr>
              <a:t>支气管炎的患者</a:t>
            </a:r>
          </a:p>
          <a:p>
            <a:pPr marL="342900" indent="-342900" algn="just" eaLnBrk="1" hangingPunct="1">
              <a:lnSpc>
                <a:spcPct val="150000"/>
              </a:lnSpc>
              <a:buFont typeface="Arial" pitchFamily="34" charset="0"/>
              <a:buChar char="•"/>
            </a:pPr>
            <a:r>
              <a:rPr lang="zh-CN" altLang="en-US" sz="2200" dirty="0" smtClean="0">
                <a:solidFill>
                  <a:srgbClr val="1F497D"/>
                </a:solidFill>
                <a:latin typeface="微软雅黑" pitchFamily="34" charset="-122"/>
                <a:ea typeface="微软雅黑" pitchFamily="34" charset="-122"/>
              </a:rPr>
              <a:t>对</a:t>
            </a:r>
            <a:r>
              <a:rPr lang="zh-CN" altLang="en-US" sz="2200" dirty="0">
                <a:solidFill>
                  <a:srgbClr val="1F497D"/>
                </a:solidFill>
                <a:latin typeface="微软雅黑" pitchFamily="34" charset="-122"/>
                <a:ea typeface="微软雅黑" pitchFamily="34" charset="-122"/>
              </a:rPr>
              <a:t>急性支气管炎的患者应用抗菌药物治疗，可应用针对肺炎衣原体和肺炎支原体的抗菌</a:t>
            </a:r>
            <a:r>
              <a:rPr lang="zh-CN" altLang="en-US" sz="2200" dirty="0" smtClean="0">
                <a:solidFill>
                  <a:srgbClr val="1F497D"/>
                </a:solidFill>
                <a:latin typeface="微软雅黑" pitchFamily="34" charset="-122"/>
                <a:ea typeface="微软雅黑" pitchFamily="34" charset="-122"/>
              </a:rPr>
              <a:t>药物。</a:t>
            </a:r>
            <a:endParaRPr lang="zh-CN" altLang="en-US" sz="2200" dirty="0">
              <a:solidFill>
                <a:srgbClr val="1F497D"/>
              </a:solidFill>
              <a:latin typeface="微软雅黑" pitchFamily="34" charset="-122"/>
              <a:ea typeface="微软雅黑" pitchFamily="34" charset="-122"/>
            </a:endParaRPr>
          </a:p>
          <a:p>
            <a:pPr algn="just" eaLnBrk="1" hangingPunct="1">
              <a:lnSpc>
                <a:spcPct val="150000"/>
              </a:lnSpc>
            </a:pPr>
            <a:r>
              <a:rPr lang="en-US" altLang="zh-CN" sz="2200" dirty="0">
                <a:solidFill>
                  <a:srgbClr val="1F497D"/>
                </a:solidFill>
                <a:latin typeface="微软雅黑" pitchFamily="34" charset="-122"/>
                <a:ea typeface="微软雅黑" pitchFamily="34" charset="-122"/>
              </a:rPr>
              <a:t>3</a:t>
            </a:r>
            <a:r>
              <a:rPr lang="en-US" altLang="zh-CN" sz="2200" dirty="0" smtClean="0">
                <a:solidFill>
                  <a:srgbClr val="1F497D"/>
                </a:solidFill>
                <a:latin typeface="微软雅黑" pitchFamily="34" charset="-122"/>
                <a:ea typeface="微软雅黑" pitchFamily="34" charset="-122"/>
              </a:rPr>
              <a:t>. </a:t>
            </a:r>
            <a:r>
              <a:rPr lang="zh-CN" altLang="en-US" sz="2200" dirty="0" smtClean="0">
                <a:solidFill>
                  <a:srgbClr val="1F497D"/>
                </a:solidFill>
                <a:latin typeface="微软雅黑" pitchFamily="34" charset="-122"/>
                <a:ea typeface="微软雅黑" pitchFamily="34" charset="-122"/>
              </a:rPr>
              <a:t>慢性</a:t>
            </a:r>
            <a:r>
              <a:rPr lang="zh-CN" altLang="en-US" sz="2200" dirty="0">
                <a:solidFill>
                  <a:srgbClr val="1F497D"/>
                </a:solidFill>
                <a:latin typeface="微软雅黑" pitchFamily="34" charset="-122"/>
                <a:ea typeface="微软雅黑" pitchFamily="34" charset="-122"/>
              </a:rPr>
              <a:t>支气管炎急性加重期治疗</a:t>
            </a:r>
          </a:p>
          <a:p>
            <a:pPr marL="342900" indent="-342900" algn="just" eaLnBrk="1" hangingPunct="1">
              <a:lnSpc>
                <a:spcPct val="150000"/>
              </a:lnSpc>
              <a:buFont typeface="Arial" pitchFamily="34" charset="0"/>
              <a:buChar char="•"/>
            </a:pPr>
            <a:r>
              <a:rPr lang="zh-CN" altLang="en-US" sz="2200" dirty="0" smtClean="0">
                <a:solidFill>
                  <a:srgbClr val="1F497D"/>
                </a:solidFill>
                <a:latin typeface="微软雅黑" pitchFamily="34" charset="-122"/>
                <a:ea typeface="微软雅黑" pitchFamily="34" charset="-122"/>
              </a:rPr>
              <a:t>控制</a:t>
            </a:r>
            <a:r>
              <a:rPr lang="zh-CN" altLang="en-US" sz="2200" dirty="0">
                <a:solidFill>
                  <a:srgbClr val="1F497D"/>
                </a:solidFill>
                <a:latin typeface="微软雅黑" pitchFamily="34" charset="-122"/>
                <a:ea typeface="微软雅黑" pitchFamily="34" charset="-122"/>
              </a:rPr>
              <a:t>感染 </a:t>
            </a:r>
            <a:r>
              <a:rPr lang="zh-CN" altLang="en-US" sz="2200" dirty="0" smtClean="0">
                <a:solidFill>
                  <a:srgbClr val="1F497D"/>
                </a:solidFill>
                <a:latin typeface="微软雅黑" pitchFamily="34" charset="-122"/>
                <a:ea typeface="微软雅黑" pitchFamily="34" charset="-122"/>
              </a:rPr>
              <a:t>祛痰</a:t>
            </a:r>
            <a:r>
              <a:rPr lang="zh-CN" altLang="en-US" sz="2200" dirty="0">
                <a:solidFill>
                  <a:srgbClr val="1F497D"/>
                </a:solidFill>
                <a:latin typeface="微软雅黑" pitchFamily="34" charset="-122"/>
                <a:ea typeface="微软雅黑" pitchFamily="34" charset="-122"/>
              </a:rPr>
              <a:t>、镇咳 </a:t>
            </a:r>
            <a:r>
              <a:rPr lang="zh-CN" altLang="en-US" sz="2200" dirty="0" smtClean="0">
                <a:solidFill>
                  <a:srgbClr val="1F497D"/>
                </a:solidFill>
                <a:latin typeface="微软雅黑" pitchFamily="34" charset="-122"/>
                <a:ea typeface="微软雅黑" pitchFamily="34" charset="-122"/>
              </a:rPr>
              <a:t>解</a:t>
            </a:r>
            <a:r>
              <a:rPr lang="zh-CN" altLang="en-US" sz="2200" dirty="0">
                <a:solidFill>
                  <a:srgbClr val="1F497D"/>
                </a:solidFill>
                <a:latin typeface="微软雅黑" pitchFamily="34" charset="-122"/>
                <a:ea typeface="微软雅黑" pitchFamily="34" charset="-122"/>
              </a:rPr>
              <a:t>痉、平喘药</a:t>
            </a:r>
            <a:r>
              <a:rPr lang="zh-CN" altLang="en-US" sz="2200" dirty="0" smtClean="0">
                <a:solidFill>
                  <a:srgbClr val="1F497D"/>
                </a:solidFill>
                <a:latin typeface="微软雅黑" pitchFamily="34" charset="-122"/>
                <a:ea typeface="微软雅黑" pitchFamily="34" charset="-122"/>
              </a:rPr>
              <a:t>物（常</a:t>
            </a:r>
            <a:r>
              <a:rPr lang="zh-CN" altLang="en-US" sz="2200" dirty="0">
                <a:solidFill>
                  <a:srgbClr val="1F497D"/>
                </a:solidFill>
                <a:latin typeface="微软雅黑" pitchFamily="34" charset="-122"/>
                <a:ea typeface="微软雅黑" pitchFamily="34" charset="-122"/>
              </a:rPr>
              <a:t>选用氨茶碱、特布他林等</a:t>
            </a:r>
            <a:r>
              <a:rPr lang="zh-CN" altLang="en-US" sz="2200" dirty="0" smtClean="0">
                <a:solidFill>
                  <a:srgbClr val="1F497D"/>
                </a:solidFill>
                <a:latin typeface="微软雅黑" pitchFamily="34" charset="-122"/>
                <a:ea typeface="微软雅黑" pitchFamily="34" charset="-122"/>
              </a:rPr>
              <a:t>口服）；雾化疗法 </a:t>
            </a:r>
            <a:endParaRPr lang="en-US" altLang="zh-CN" sz="2200" dirty="0" smtClean="0">
              <a:solidFill>
                <a:srgbClr val="1F497D"/>
              </a:solidFill>
              <a:latin typeface="微软雅黑" pitchFamily="34" charset="-122"/>
              <a:ea typeface="微软雅黑" pitchFamily="34" charset="-122"/>
            </a:endParaRPr>
          </a:p>
          <a:p>
            <a:pPr algn="just" eaLnBrk="1" hangingPunct="1">
              <a:lnSpc>
                <a:spcPct val="150000"/>
              </a:lnSpc>
            </a:pPr>
            <a:r>
              <a:rPr lang="en-US" altLang="zh-CN" sz="2200" dirty="0" smtClean="0">
                <a:solidFill>
                  <a:srgbClr val="1F497D"/>
                </a:solidFill>
                <a:latin typeface="微软雅黑" pitchFamily="34" charset="-122"/>
                <a:ea typeface="微软雅黑" pitchFamily="34" charset="-122"/>
              </a:rPr>
              <a:t>4. </a:t>
            </a:r>
            <a:r>
              <a:rPr lang="zh-CN" altLang="en-US" sz="2200" dirty="0" smtClean="0">
                <a:solidFill>
                  <a:srgbClr val="1F497D"/>
                </a:solidFill>
                <a:latin typeface="微软雅黑" pitchFamily="34" charset="-122"/>
                <a:ea typeface="微软雅黑" pitchFamily="34" charset="-122"/>
              </a:rPr>
              <a:t>慢性</a:t>
            </a:r>
            <a:r>
              <a:rPr lang="zh-CN" altLang="en-US" sz="2200" dirty="0">
                <a:solidFill>
                  <a:srgbClr val="1F497D"/>
                </a:solidFill>
                <a:latin typeface="微软雅黑" pitchFamily="34" charset="-122"/>
                <a:ea typeface="微软雅黑" pitchFamily="34" charset="-122"/>
              </a:rPr>
              <a:t>支气管炎稳定期治疗</a:t>
            </a:r>
          </a:p>
          <a:p>
            <a:pPr marL="342900" indent="-342900" algn="just" eaLnBrk="1" hangingPunct="1">
              <a:lnSpc>
                <a:spcPct val="150000"/>
              </a:lnSpc>
              <a:buFont typeface="Arial" pitchFamily="34" charset="0"/>
              <a:buChar char="•"/>
            </a:pPr>
            <a:r>
              <a:rPr lang="zh-CN" altLang="en-US" sz="2200" dirty="0">
                <a:solidFill>
                  <a:srgbClr val="1F497D"/>
                </a:solidFill>
                <a:latin typeface="微软雅黑" pitchFamily="34" charset="-122"/>
                <a:ea typeface="微软雅黑" pitchFamily="34" charset="-122"/>
              </a:rPr>
              <a:t>重视感冒的</a:t>
            </a:r>
            <a:r>
              <a:rPr lang="zh-CN" altLang="en-US" sz="2200" dirty="0" smtClean="0">
                <a:solidFill>
                  <a:srgbClr val="1F497D"/>
                </a:solidFill>
                <a:latin typeface="微软雅黑" pitchFamily="34" charset="-122"/>
                <a:ea typeface="微软雅黑" pitchFamily="34" charset="-122"/>
              </a:rPr>
              <a:t>防治</a:t>
            </a:r>
            <a:endParaRPr lang="zh-CN" altLang="en-US" sz="2200" dirty="0">
              <a:solidFill>
                <a:srgbClr val="1F497D"/>
              </a:solidFill>
              <a:latin typeface="微软雅黑" pitchFamily="34" charset="-122"/>
              <a:ea typeface="微软雅黑" pitchFamily="34" charset="-122"/>
            </a:endParaRPr>
          </a:p>
        </p:txBody>
      </p:sp>
      <p:grpSp>
        <p:nvGrpSpPr>
          <p:cNvPr id="10" name="组合 7"/>
          <p:cNvGrpSpPr/>
          <p:nvPr/>
        </p:nvGrpSpPr>
        <p:grpSpPr bwMode="auto">
          <a:xfrm>
            <a:off x="644525" y="422275"/>
            <a:ext cx="3114675" cy="621597"/>
            <a:chOff x="3278751" y="1777380"/>
            <a:chExt cx="3678300" cy="621502"/>
          </a:xfrm>
        </p:grpSpPr>
        <p:sp>
          <p:nvSpPr>
            <p:cNvPr id="11" name="矩形 10"/>
            <p:cNvSpPr/>
            <p:nvPr/>
          </p:nvSpPr>
          <p:spPr>
            <a:xfrm>
              <a:off x="3278751" y="1777380"/>
              <a:ext cx="751784" cy="607920"/>
            </a:xfrm>
            <a:prstGeom prst="rect">
              <a:avLst/>
            </a:prstGeom>
            <a:solidFill>
              <a:schemeClr val="tx2"/>
            </a:solidFill>
            <a:ln w="12700" cap="flat" cmpd="sng" algn="ctr">
              <a:solidFill>
                <a:schemeClr val="tx2"/>
              </a:solidFill>
              <a:prstDash val="solid"/>
            </a:ln>
            <a:effectLst/>
          </p:spPr>
          <p:txBody>
            <a:bodyPr anchor="ctr"/>
            <a:lstStyle/>
            <a:p>
              <a:pPr algn="ctr" eaLnBrk="1" hangingPunct="1">
                <a:spcBef>
                  <a:spcPts val="0"/>
                </a:spcBef>
                <a:spcAft>
                  <a:spcPts val="0"/>
                </a:spcAft>
                <a:defRPr/>
              </a:pPr>
              <a:r>
                <a:rPr lang="en-US" altLang="zh-CN" sz="2800" kern="0" dirty="0" smtClean="0">
                  <a:solidFill>
                    <a:sysClr val="window" lastClr="FFFFFF"/>
                  </a:solidFill>
                  <a:latin typeface="Broadway" pitchFamily="82" charset="0"/>
                  <a:ea typeface="微软雅黑"/>
                </a:rPr>
                <a:t>3</a:t>
              </a:r>
              <a:endParaRPr lang="zh-CN" altLang="en-US" sz="2800" kern="0" dirty="0">
                <a:solidFill>
                  <a:sysClr val="window" lastClr="FFFFFF"/>
                </a:solidFill>
                <a:latin typeface="Broadway" pitchFamily="82" charset="0"/>
                <a:ea typeface="微软雅黑"/>
              </a:endParaRPr>
            </a:p>
          </p:txBody>
        </p:sp>
        <p:sp>
          <p:nvSpPr>
            <p:cNvPr id="12" name="TextBox 37"/>
            <p:cNvSpPr txBox="1">
              <a:spLocks noChangeArrowheads="1"/>
            </p:cNvSpPr>
            <p:nvPr/>
          </p:nvSpPr>
          <p:spPr bwMode="auto">
            <a:xfrm>
              <a:off x="4031417" y="1814196"/>
              <a:ext cx="2925634" cy="584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defTabSz="912495">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defTabSz="912495">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defTabSz="912495">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defTabSz="912495">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Tx/>
                <a:buNone/>
              </a:pPr>
              <a:r>
                <a:rPr lang="zh-CN" altLang="en-US" sz="3200" b="1" dirty="0" smtClean="0">
                  <a:solidFill>
                    <a:srgbClr val="1F497D"/>
                  </a:solidFill>
                  <a:latin typeface="微软雅黑" pitchFamily="34" charset="-122"/>
                  <a:ea typeface="微软雅黑" pitchFamily="34" charset="-122"/>
                </a:rPr>
                <a:t>治疗</a:t>
              </a:r>
              <a:endParaRPr lang="en-US" altLang="zh-CN" sz="2400" b="1" dirty="0">
                <a:solidFill>
                  <a:srgbClr val="1F497D"/>
                </a:solidFill>
                <a:latin typeface="微软雅黑" pitchFamily="34" charset="-122"/>
                <a:ea typeface="微软雅黑" pitchFamily="34" charset="-122"/>
              </a:endParaRPr>
            </a:p>
          </p:txBody>
        </p:sp>
      </p:grpSp>
      <p:sp>
        <p:nvSpPr>
          <p:cNvPr id="13" name="直接连接符 5"/>
          <p:cNvSpPr>
            <a:spLocks noChangeShapeType="1"/>
          </p:cNvSpPr>
          <p:nvPr/>
        </p:nvSpPr>
        <p:spPr bwMode="auto">
          <a:xfrm flipV="1">
            <a:off x="644525" y="1031875"/>
            <a:ext cx="1800000" cy="1588"/>
          </a:xfrm>
          <a:prstGeom prst="line">
            <a:avLst/>
          </a:prstGeom>
          <a:ln w="28575">
            <a:solidFill>
              <a:srgbClr val="44546A"/>
            </a:solidFill>
          </a:ln>
        </p:spPr>
        <p:style>
          <a:lnRef idx="1">
            <a:schemeClr val="accent1"/>
          </a:lnRef>
          <a:fillRef idx="0">
            <a:schemeClr val="accent1"/>
          </a:fillRef>
          <a:effectRef idx="0">
            <a:schemeClr val="accent1"/>
          </a:effectRef>
          <a:fontRef idx="minor">
            <a:schemeClr val="tx1"/>
          </a:fontRef>
        </p:style>
        <p:txBody>
          <a:bodyPr/>
          <a:lstStyle/>
          <a:p>
            <a:pPr>
              <a:defRPr/>
            </a:pPr>
            <a:endParaRPr lang="zh-CN" altLang="en-US"/>
          </a:p>
        </p:txBody>
      </p:sp>
      <p:pic>
        <p:nvPicPr>
          <p:cNvPr id="8" name="Picture 3" descr="0164"/>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7320996" y="2252315"/>
            <a:ext cx="4797768" cy="3478783"/>
          </a:xfrm>
          <a:prstGeom prst="rect">
            <a:avLst/>
          </a:prstGeom>
          <a:noFill/>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a:lnSpc>
                <a:spcPct val="100000"/>
              </a:lnSpc>
              <a:spcBef>
                <a:spcPct val="0"/>
              </a:spcBef>
              <a:buFontTx/>
              <a:buNone/>
            </a:pPr>
            <a:endParaRPr lang="zh-CN" altLang="zh-CN" sz="1800">
              <a:solidFill>
                <a:srgbClr val="FFFFFF"/>
              </a:solidFill>
              <a:latin typeface="宋体" pitchFamily="2" charset="-122"/>
              <a:sym typeface="宋体" pitchFamily="2" charset="-122"/>
            </a:endParaRPr>
          </a:p>
        </p:txBody>
      </p:sp>
      <p:sp>
        <p:nvSpPr>
          <p:cNvPr id="4" name="矩形 3"/>
          <p:cNvSpPr>
            <a:spLocks noChangeArrowheads="1"/>
          </p:cNvSpPr>
          <p:nvPr/>
        </p:nvSpPr>
        <p:spPr bwMode="auto">
          <a:xfrm>
            <a:off x="4087441" y="1946686"/>
            <a:ext cx="6061111" cy="3139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lnSpc>
                <a:spcPct val="150000"/>
              </a:lnSpc>
            </a:pPr>
            <a:r>
              <a:rPr lang="en-US" altLang="zh-CN" sz="2200" b="1" dirty="0" smtClean="0">
                <a:solidFill>
                  <a:srgbClr val="1F497D"/>
                </a:solidFill>
                <a:latin typeface="微软雅黑" pitchFamily="34" charset="-122"/>
                <a:ea typeface="微软雅黑" pitchFamily="34" charset="-122"/>
              </a:rPr>
              <a:t>1. </a:t>
            </a:r>
            <a:r>
              <a:rPr lang="zh-CN" altLang="en-US" sz="2200" b="1" dirty="0" smtClean="0">
                <a:solidFill>
                  <a:srgbClr val="1F497D"/>
                </a:solidFill>
                <a:latin typeface="微软雅黑" pitchFamily="34" charset="-122"/>
                <a:ea typeface="微软雅黑" pitchFamily="34" charset="-122"/>
              </a:rPr>
              <a:t>一般护理</a:t>
            </a:r>
            <a:endParaRPr lang="en-US" altLang="zh-CN" sz="2200" b="1" dirty="0" smtClean="0">
              <a:solidFill>
                <a:srgbClr val="1F497D"/>
              </a:solidFill>
              <a:latin typeface="微软雅黑" pitchFamily="34" charset="-122"/>
              <a:ea typeface="微软雅黑" pitchFamily="34" charset="-122"/>
            </a:endParaRPr>
          </a:p>
          <a:p>
            <a:pPr marL="457200" indent="-457200" algn="just" eaLnBrk="1" hangingPunct="1">
              <a:lnSpc>
                <a:spcPct val="150000"/>
              </a:lnSpc>
              <a:buFont typeface="+mj-ea"/>
              <a:buAutoNum type="circleNumDbPlain"/>
            </a:pPr>
            <a:r>
              <a:rPr lang="zh-CN" altLang="en-US" sz="2200" dirty="0" smtClean="0">
                <a:solidFill>
                  <a:srgbClr val="1F497D"/>
                </a:solidFill>
                <a:latin typeface="微软雅黑" pitchFamily="34" charset="-122"/>
                <a:ea typeface="微软雅黑" pitchFamily="34" charset="-122"/>
              </a:rPr>
              <a:t>饮食起居</a:t>
            </a:r>
            <a:r>
              <a:rPr lang="zh-CN" altLang="en-US" sz="2200" dirty="0">
                <a:solidFill>
                  <a:srgbClr val="1F497D"/>
                </a:solidFill>
                <a:latin typeface="微软雅黑" pitchFamily="34" charset="-122"/>
                <a:ea typeface="微软雅黑" pitchFamily="34" charset="-122"/>
              </a:rPr>
              <a:t>调理：食物不可太咸</a:t>
            </a:r>
            <a:r>
              <a:rPr lang="zh-CN" altLang="en-US" sz="2200" dirty="0" smtClean="0">
                <a:solidFill>
                  <a:srgbClr val="1F497D"/>
                </a:solidFill>
                <a:latin typeface="微软雅黑" pitchFamily="34" charset="-122"/>
                <a:ea typeface="微软雅黑" pitchFamily="34" charset="-122"/>
              </a:rPr>
              <a:t>，多</a:t>
            </a:r>
            <a:r>
              <a:rPr lang="zh-CN" altLang="en-US" sz="2200" dirty="0">
                <a:solidFill>
                  <a:srgbClr val="1F497D"/>
                </a:solidFill>
                <a:latin typeface="微软雅黑" pitchFamily="34" charset="-122"/>
                <a:ea typeface="微软雅黑" pitchFamily="34" charset="-122"/>
              </a:rPr>
              <a:t>吃高蛋白、高热量</a:t>
            </a:r>
            <a:r>
              <a:rPr lang="zh-CN" altLang="en-US" sz="2200" dirty="0" smtClean="0">
                <a:solidFill>
                  <a:srgbClr val="1F497D"/>
                </a:solidFill>
                <a:latin typeface="微软雅黑" pitchFamily="34" charset="-122"/>
                <a:ea typeface="微软雅黑" pitchFamily="34" charset="-122"/>
              </a:rPr>
              <a:t>、易</a:t>
            </a:r>
            <a:r>
              <a:rPr lang="zh-CN" altLang="en-US" sz="2200" dirty="0">
                <a:solidFill>
                  <a:srgbClr val="1F497D"/>
                </a:solidFill>
                <a:latin typeface="微软雅黑" pitchFamily="34" charset="-122"/>
                <a:ea typeface="微软雅黑" pitchFamily="34" charset="-122"/>
              </a:rPr>
              <a:t>消化饮食</a:t>
            </a:r>
            <a:r>
              <a:rPr lang="zh-CN" altLang="en-US" sz="2200" dirty="0" smtClean="0">
                <a:solidFill>
                  <a:srgbClr val="1F497D"/>
                </a:solidFill>
                <a:latin typeface="微软雅黑" pitchFamily="34" charset="-122"/>
                <a:ea typeface="微软雅黑" pitchFamily="34" charset="-122"/>
              </a:rPr>
              <a:t>，少量</a:t>
            </a:r>
            <a:r>
              <a:rPr lang="zh-CN" altLang="en-US" sz="2200" dirty="0">
                <a:solidFill>
                  <a:srgbClr val="1F497D"/>
                </a:solidFill>
                <a:latin typeface="微软雅黑" pitchFamily="34" charset="-122"/>
                <a:ea typeface="微软雅黑" pitchFamily="34" charset="-122"/>
              </a:rPr>
              <a:t>多次</a:t>
            </a:r>
            <a:r>
              <a:rPr lang="zh-CN" altLang="en-US" sz="2200" dirty="0" smtClean="0">
                <a:solidFill>
                  <a:srgbClr val="1F497D"/>
                </a:solidFill>
                <a:latin typeface="微软雅黑" pitchFamily="34" charset="-122"/>
                <a:ea typeface="微软雅黑" pitchFamily="34" charset="-122"/>
              </a:rPr>
              <a:t>饮水；</a:t>
            </a:r>
            <a:endParaRPr lang="en-US" altLang="zh-CN" sz="2200" dirty="0" smtClean="0">
              <a:solidFill>
                <a:srgbClr val="1F497D"/>
              </a:solidFill>
              <a:latin typeface="微软雅黑" pitchFamily="34" charset="-122"/>
              <a:ea typeface="微软雅黑" pitchFamily="34" charset="-122"/>
            </a:endParaRPr>
          </a:p>
          <a:p>
            <a:pPr marL="457200" indent="-457200" algn="just" eaLnBrk="1" hangingPunct="1">
              <a:lnSpc>
                <a:spcPct val="150000"/>
              </a:lnSpc>
              <a:buFont typeface="+mj-ea"/>
              <a:buAutoNum type="circleNumDbPlain"/>
            </a:pPr>
            <a:r>
              <a:rPr lang="zh-CN" altLang="en-US" sz="2200" dirty="0" smtClean="0">
                <a:solidFill>
                  <a:srgbClr val="1F497D"/>
                </a:solidFill>
                <a:latin typeface="微软雅黑" pitchFamily="34" charset="-122"/>
                <a:ea typeface="微软雅黑" pitchFamily="34" charset="-122"/>
              </a:rPr>
              <a:t>戒烟；预防感染；</a:t>
            </a:r>
            <a:endParaRPr lang="en-US" altLang="zh-CN" sz="2200" dirty="0" smtClean="0">
              <a:solidFill>
                <a:srgbClr val="1F497D"/>
              </a:solidFill>
              <a:latin typeface="微软雅黑" pitchFamily="34" charset="-122"/>
              <a:ea typeface="微软雅黑" pitchFamily="34" charset="-122"/>
            </a:endParaRPr>
          </a:p>
          <a:p>
            <a:pPr marL="457200" indent="-457200" algn="just" eaLnBrk="1" hangingPunct="1">
              <a:lnSpc>
                <a:spcPct val="150000"/>
              </a:lnSpc>
              <a:buFont typeface="+mj-ea"/>
              <a:buAutoNum type="circleNumDbPlain"/>
            </a:pPr>
            <a:r>
              <a:rPr lang="zh-CN" altLang="en-US" sz="2200" dirty="0" smtClean="0">
                <a:solidFill>
                  <a:srgbClr val="1F497D"/>
                </a:solidFill>
                <a:latin typeface="微软雅黑" pitchFamily="34" charset="-122"/>
                <a:ea typeface="微软雅黑" pitchFamily="34" charset="-122"/>
              </a:rPr>
              <a:t>呼吸</a:t>
            </a:r>
            <a:r>
              <a:rPr lang="zh-CN" altLang="en-US" sz="2200" dirty="0">
                <a:solidFill>
                  <a:srgbClr val="1F497D"/>
                </a:solidFill>
                <a:latin typeface="微软雅黑" pitchFamily="34" charset="-122"/>
                <a:ea typeface="微软雅黑" pitchFamily="34" charset="-122"/>
              </a:rPr>
              <a:t>肌锻炼</a:t>
            </a:r>
            <a:r>
              <a:rPr lang="zh-CN" altLang="en-US" sz="2200" dirty="0" smtClean="0">
                <a:solidFill>
                  <a:srgbClr val="1F497D"/>
                </a:solidFill>
                <a:latin typeface="微软雅黑" pitchFamily="34" charset="-122"/>
                <a:ea typeface="微软雅黑" pitchFamily="34" charset="-122"/>
              </a:rPr>
              <a:t>：患者</a:t>
            </a:r>
            <a:r>
              <a:rPr lang="zh-CN" altLang="en-US" sz="2200" dirty="0">
                <a:solidFill>
                  <a:srgbClr val="1F497D"/>
                </a:solidFill>
                <a:latin typeface="微软雅黑" pitchFamily="34" charset="-122"/>
                <a:ea typeface="微软雅黑" pitchFamily="34" charset="-122"/>
              </a:rPr>
              <a:t>平时可进行控制性深呼吸锻炼、腹式呼吸锻炼、缩唇呼气等</a:t>
            </a:r>
            <a:r>
              <a:rPr lang="zh-CN" altLang="en-US" sz="2200" dirty="0" smtClean="0">
                <a:solidFill>
                  <a:srgbClr val="1F497D"/>
                </a:solidFill>
                <a:latin typeface="微软雅黑" pitchFamily="34" charset="-122"/>
                <a:ea typeface="微软雅黑" pitchFamily="34" charset="-122"/>
              </a:rPr>
              <a:t>锻炼</a:t>
            </a:r>
            <a:endParaRPr lang="zh-CN" altLang="en-US" sz="2200" dirty="0">
              <a:solidFill>
                <a:srgbClr val="1F497D"/>
              </a:solidFill>
              <a:latin typeface="微软雅黑" pitchFamily="34" charset="-122"/>
              <a:ea typeface="微软雅黑" pitchFamily="34" charset="-122"/>
            </a:endParaRPr>
          </a:p>
        </p:txBody>
      </p:sp>
      <p:grpSp>
        <p:nvGrpSpPr>
          <p:cNvPr id="10" name="组合 7"/>
          <p:cNvGrpSpPr/>
          <p:nvPr/>
        </p:nvGrpSpPr>
        <p:grpSpPr bwMode="auto">
          <a:xfrm>
            <a:off x="644525" y="422275"/>
            <a:ext cx="3114675" cy="621597"/>
            <a:chOff x="3278751" y="1777380"/>
            <a:chExt cx="3678300" cy="621502"/>
          </a:xfrm>
        </p:grpSpPr>
        <p:sp>
          <p:nvSpPr>
            <p:cNvPr id="11" name="矩形 10"/>
            <p:cNvSpPr/>
            <p:nvPr/>
          </p:nvSpPr>
          <p:spPr>
            <a:xfrm>
              <a:off x="3278751" y="1777380"/>
              <a:ext cx="751784" cy="607920"/>
            </a:xfrm>
            <a:prstGeom prst="rect">
              <a:avLst/>
            </a:prstGeom>
            <a:solidFill>
              <a:schemeClr val="tx2"/>
            </a:solidFill>
            <a:ln w="12700" cap="flat" cmpd="sng" algn="ctr">
              <a:solidFill>
                <a:schemeClr val="tx2"/>
              </a:solidFill>
              <a:prstDash val="solid"/>
            </a:ln>
            <a:effectLst/>
          </p:spPr>
          <p:txBody>
            <a:bodyPr anchor="ctr"/>
            <a:lstStyle/>
            <a:p>
              <a:pPr algn="ctr" eaLnBrk="1" hangingPunct="1">
                <a:spcBef>
                  <a:spcPts val="0"/>
                </a:spcBef>
                <a:spcAft>
                  <a:spcPts val="0"/>
                </a:spcAft>
                <a:defRPr/>
              </a:pPr>
              <a:r>
                <a:rPr lang="en-US" altLang="zh-CN" sz="2800" kern="0" dirty="0" smtClean="0">
                  <a:solidFill>
                    <a:sysClr val="window" lastClr="FFFFFF"/>
                  </a:solidFill>
                  <a:latin typeface="Broadway" pitchFamily="82" charset="0"/>
                  <a:ea typeface="微软雅黑"/>
                </a:rPr>
                <a:t>4</a:t>
              </a:r>
              <a:endParaRPr lang="zh-CN" altLang="en-US" sz="2800" kern="0" dirty="0">
                <a:solidFill>
                  <a:sysClr val="window" lastClr="FFFFFF"/>
                </a:solidFill>
                <a:latin typeface="Broadway" pitchFamily="82" charset="0"/>
                <a:ea typeface="微软雅黑"/>
              </a:endParaRPr>
            </a:p>
          </p:txBody>
        </p:sp>
        <p:sp>
          <p:nvSpPr>
            <p:cNvPr id="12" name="TextBox 37"/>
            <p:cNvSpPr txBox="1">
              <a:spLocks noChangeArrowheads="1"/>
            </p:cNvSpPr>
            <p:nvPr/>
          </p:nvSpPr>
          <p:spPr bwMode="auto">
            <a:xfrm>
              <a:off x="4031417" y="1814196"/>
              <a:ext cx="2925634" cy="584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defTabSz="912495">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defTabSz="912495">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defTabSz="912495">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defTabSz="912495">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Tx/>
                <a:buNone/>
              </a:pPr>
              <a:r>
                <a:rPr lang="zh-CN" altLang="en-US" sz="3200" b="1" dirty="0">
                  <a:solidFill>
                    <a:srgbClr val="1F497D"/>
                  </a:solidFill>
                  <a:latin typeface="微软雅黑" pitchFamily="34" charset="-122"/>
                  <a:ea typeface="微软雅黑" pitchFamily="34" charset="-122"/>
                </a:rPr>
                <a:t>护理措施</a:t>
              </a:r>
              <a:endParaRPr lang="en-US" altLang="zh-CN" sz="2400" b="1" dirty="0">
                <a:solidFill>
                  <a:srgbClr val="1F497D"/>
                </a:solidFill>
                <a:latin typeface="微软雅黑" pitchFamily="34" charset="-122"/>
                <a:ea typeface="微软雅黑" pitchFamily="34" charset="-122"/>
              </a:endParaRPr>
            </a:p>
          </p:txBody>
        </p:sp>
      </p:grpSp>
      <p:sp>
        <p:nvSpPr>
          <p:cNvPr id="13" name="直接连接符 5"/>
          <p:cNvSpPr>
            <a:spLocks noChangeShapeType="1"/>
          </p:cNvSpPr>
          <p:nvPr/>
        </p:nvSpPr>
        <p:spPr bwMode="auto">
          <a:xfrm flipV="1">
            <a:off x="644525" y="1031875"/>
            <a:ext cx="2520000" cy="1588"/>
          </a:xfrm>
          <a:prstGeom prst="line">
            <a:avLst/>
          </a:prstGeom>
          <a:ln w="28575">
            <a:solidFill>
              <a:srgbClr val="44546A"/>
            </a:solidFill>
          </a:ln>
        </p:spPr>
        <p:style>
          <a:lnRef idx="1">
            <a:schemeClr val="accent1"/>
          </a:lnRef>
          <a:fillRef idx="0">
            <a:schemeClr val="accent1"/>
          </a:fillRef>
          <a:effectRef idx="0">
            <a:schemeClr val="accent1"/>
          </a:effectRef>
          <a:fontRef idx="minor">
            <a:schemeClr val="tx1"/>
          </a:fontRef>
        </p:style>
        <p:txBody>
          <a:bodyPr/>
          <a:lstStyle/>
          <a:p>
            <a:pPr>
              <a:defRPr/>
            </a:pPr>
            <a:endParaRPr lang="zh-CN" altLang="en-US"/>
          </a:p>
        </p:txBody>
      </p:sp>
      <p:pic>
        <p:nvPicPr>
          <p:cNvPr id="8" name="图片 11"/>
          <p:cNvPicPr>
            <a:picLocks noChangeAspect="1"/>
          </p:cNvPicPr>
          <p:nvPr/>
        </p:nvPicPr>
        <p:blipFill>
          <a:blip r:embed="rId2">
            <a:clrChange>
              <a:clrFrom>
                <a:srgbClr val="FFFEE9"/>
              </a:clrFrom>
              <a:clrTo>
                <a:srgbClr val="FFFEE9">
                  <a:alpha val="0"/>
                </a:srgbClr>
              </a:clrTo>
            </a:clrChange>
            <a:extLst>
              <a:ext uri="{28A0092B-C50C-407E-A947-70E740481C1C}">
                <a14:useLocalDpi xmlns:a14="http://schemas.microsoft.com/office/drawing/2010/main" val="0"/>
              </a:ext>
            </a:extLst>
          </a:blip>
          <a:srcRect t="4588" b="3838"/>
          <a:stretch>
            <a:fillRect/>
          </a:stretch>
        </p:blipFill>
        <p:spPr bwMode="auto">
          <a:xfrm>
            <a:off x="0" y="2137749"/>
            <a:ext cx="3164525" cy="4428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a:lnSpc>
                <a:spcPct val="100000"/>
              </a:lnSpc>
              <a:spcBef>
                <a:spcPct val="0"/>
              </a:spcBef>
              <a:buFontTx/>
              <a:buNone/>
            </a:pPr>
            <a:endParaRPr lang="zh-CN" altLang="zh-CN" sz="1800">
              <a:solidFill>
                <a:srgbClr val="FFFFFF"/>
              </a:solidFill>
              <a:latin typeface="宋体" pitchFamily="2" charset="-122"/>
              <a:sym typeface="宋体" pitchFamily="2" charset="-122"/>
            </a:endParaRPr>
          </a:p>
        </p:txBody>
      </p:sp>
      <p:sp>
        <p:nvSpPr>
          <p:cNvPr id="4" name="矩形 3"/>
          <p:cNvSpPr>
            <a:spLocks noChangeArrowheads="1"/>
          </p:cNvSpPr>
          <p:nvPr/>
        </p:nvSpPr>
        <p:spPr bwMode="auto">
          <a:xfrm>
            <a:off x="677129" y="1475066"/>
            <a:ext cx="6164141" cy="4662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lnSpc>
                <a:spcPct val="150000"/>
              </a:lnSpc>
            </a:pPr>
            <a:r>
              <a:rPr lang="en-US" altLang="zh-CN" sz="2200" b="1" dirty="0" smtClean="0">
                <a:solidFill>
                  <a:srgbClr val="1F497D"/>
                </a:solidFill>
                <a:latin typeface="微软雅黑" pitchFamily="34" charset="-122"/>
                <a:ea typeface="微软雅黑" pitchFamily="34" charset="-122"/>
              </a:rPr>
              <a:t>2. </a:t>
            </a:r>
            <a:r>
              <a:rPr lang="zh-CN" altLang="en-US" sz="2200" b="1" dirty="0" smtClean="0">
                <a:solidFill>
                  <a:srgbClr val="1F497D"/>
                </a:solidFill>
                <a:latin typeface="微软雅黑" pitchFamily="34" charset="-122"/>
                <a:ea typeface="微软雅黑" pitchFamily="34" charset="-122"/>
              </a:rPr>
              <a:t>症状</a:t>
            </a:r>
            <a:r>
              <a:rPr lang="zh-CN" altLang="en-US" sz="2200" b="1" dirty="0">
                <a:solidFill>
                  <a:srgbClr val="1F497D"/>
                </a:solidFill>
                <a:latin typeface="微软雅黑" pitchFamily="34" charset="-122"/>
                <a:ea typeface="微软雅黑" pitchFamily="34" charset="-122"/>
              </a:rPr>
              <a:t>的观察和护理  </a:t>
            </a:r>
            <a:endParaRPr lang="en-US" altLang="zh-CN" sz="2200" b="1" dirty="0" smtClean="0">
              <a:solidFill>
                <a:srgbClr val="1F497D"/>
              </a:solidFill>
              <a:latin typeface="微软雅黑" pitchFamily="34" charset="-122"/>
              <a:ea typeface="微软雅黑" pitchFamily="34" charset="-122"/>
            </a:endParaRPr>
          </a:p>
          <a:p>
            <a:pPr marL="457200" indent="-457200" algn="just" eaLnBrk="1" hangingPunct="1">
              <a:lnSpc>
                <a:spcPct val="150000"/>
              </a:lnSpc>
              <a:buFont typeface="+mj-ea"/>
              <a:buAutoNum type="circleNumDbPlain"/>
            </a:pPr>
            <a:r>
              <a:rPr lang="zh-CN" altLang="en-US" sz="2200" b="1" dirty="0" smtClean="0">
                <a:solidFill>
                  <a:srgbClr val="1F497D"/>
                </a:solidFill>
                <a:latin typeface="微软雅黑" pitchFamily="34" charset="-122"/>
                <a:ea typeface="微软雅黑" pitchFamily="34" charset="-122"/>
              </a:rPr>
              <a:t>咳嗽</a:t>
            </a:r>
            <a:r>
              <a:rPr lang="zh-CN" altLang="en-US" sz="2200" b="1" dirty="0">
                <a:solidFill>
                  <a:srgbClr val="1F497D"/>
                </a:solidFill>
                <a:latin typeface="微软雅黑" pitchFamily="34" charset="-122"/>
                <a:ea typeface="微软雅黑" pitchFamily="34" charset="-122"/>
              </a:rPr>
              <a:t>、咳痰：</a:t>
            </a:r>
            <a:r>
              <a:rPr lang="zh-CN" altLang="en-US" sz="2200" dirty="0">
                <a:solidFill>
                  <a:srgbClr val="1F497D"/>
                </a:solidFill>
                <a:latin typeface="微软雅黑" pitchFamily="34" charset="-122"/>
                <a:ea typeface="微软雅黑" pitchFamily="34" charset="-122"/>
              </a:rPr>
              <a:t>仔细观察咳嗽的性质，出现的时间和节律</a:t>
            </a:r>
            <a:r>
              <a:rPr lang="zh-CN" altLang="en-US" sz="2200" dirty="0" smtClean="0">
                <a:solidFill>
                  <a:srgbClr val="1F497D"/>
                </a:solidFill>
                <a:latin typeface="微软雅黑" pitchFamily="34" charset="-122"/>
                <a:ea typeface="微软雅黑" pitchFamily="34" charset="-122"/>
              </a:rPr>
              <a:t>；痰</a:t>
            </a:r>
            <a:r>
              <a:rPr lang="zh-CN" altLang="en-US" sz="2200" dirty="0">
                <a:solidFill>
                  <a:srgbClr val="1F497D"/>
                </a:solidFill>
                <a:latin typeface="微软雅黑" pitchFamily="34" charset="-122"/>
                <a:ea typeface="微软雅黑" pitchFamily="34" charset="-122"/>
              </a:rPr>
              <a:t>液的性质、颜色、气味和量</a:t>
            </a:r>
            <a:r>
              <a:rPr lang="zh-CN" altLang="en-US" sz="2200" dirty="0" smtClean="0">
                <a:solidFill>
                  <a:srgbClr val="1F497D"/>
                </a:solidFill>
                <a:latin typeface="微软雅黑" pitchFamily="34" charset="-122"/>
                <a:ea typeface="微软雅黑" pitchFamily="34" charset="-122"/>
              </a:rPr>
              <a:t>，留</a:t>
            </a:r>
            <a:r>
              <a:rPr lang="zh-CN" altLang="en-US" sz="2200" dirty="0">
                <a:solidFill>
                  <a:srgbClr val="1F497D"/>
                </a:solidFill>
                <a:latin typeface="微软雅黑" pitchFamily="34" charset="-122"/>
                <a:ea typeface="微软雅黑" pitchFamily="34" charset="-122"/>
              </a:rPr>
              <a:t>取痰标本以便送化验室检测</a:t>
            </a:r>
            <a:r>
              <a:rPr lang="zh-CN" altLang="en-US" sz="2200" dirty="0" smtClean="0">
                <a:solidFill>
                  <a:srgbClr val="1F497D"/>
                </a:solidFill>
                <a:latin typeface="微软雅黑" pitchFamily="34" charset="-122"/>
                <a:ea typeface="微软雅黑" pitchFamily="34" charset="-122"/>
              </a:rPr>
              <a:t>。可</a:t>
            </a:r>
            <a:r>
              <a:rPr lang="zh-CN" altLang="en-US" sz="2200" dirty="0">
                <a:solidFill>
                  <a:srgbClr val="1F497D"/>
                </a:solidFill>
                <a:latin typeface="微软雅黑" pitchFamily="34" charset="-122"/>
                <a:ea typeface="微软雅黑" pitchFamily="34" charset="-122"/>
              </a:rPr>
              <a:t>使用超声雾化吸入</a:t>
            </a:r>
            <a:r>
              <a:rPr lang="zh-CN" altLang="en-US" sz="2200" dirty="0" smtClean="0">
                <a:solidFill>
                  <a:srgbClr val="1F497D"/>
                </a:solidFill>
                <a:latin typeface="微软雅黑" pitchFamily="34" charset="-122"/>
                <a:ea typeface="微软雅黑" pitchFamily="34" charset="-122"/>
              </a:rPr>
              <a:t>，可</a:t>
            </a:r>
            <a:r>
              <a:rPr lang="zh-CN" altLang="en-US" sz="2200" dirty="0">
                <a:solidFill>
                  <a:srgbClr val="1F497D"/>
                </a:solidFill>
                <a:latin typeface="微软雅黑" pitchFamily="34" charset="-122"/>
                <a:ea typeface="微软雅黑" pitchFamily="34" charset="-122"/>
              </a:rPr>
              <a:t>根据医嘱服用化痰</a:t>
            </a:r>
            <a:r>
              <a:rPr lang="zh-CN" altLang="en-US" sz="2200" dirty="0" smtClean="0">
                <a:solidFill>
                  <a:srgbClr val="1F497D"/>
                </a:solidFill>
                <a:latin typeface="微软雅黑" pitchFamily="34" charset="-122"/>
                <a:ea typeface="微软雅黑" pitchFamily="34" charset="-122"/>
              </a:rPr>
              <a:t>药物。</a:t>
            </a:r>
            <a:r>
              <a:rPr lang="zh-CN" altLang="en-US" sz="2200" dirty="0">
                <a:solidFill>
                  <a:srgbClr val="1F497D"/>
                </a:solidFill>
                <a:latin typeface="微软雅黑" pitchFamily="34" charset="-122"/>
                <a:ea typeface="微软雅黑" pitchFamily="34" charset="-122"/>
              </a:rPr>
              <a:t>同时，还可采取体位引流等措施排痰。  </a:t>
            </a:r>
            <a:endParaRPr lang="en-US" altLang="zh-CN" sz="2200" dirty="0" smtClean="0">
              <a:solidFill>
                <a:srgbClr val="1F497D"/>
              </a:solidFill>
              <a:latin typeface="微软雅黑" pitchFamily="34" charset="-122"/>
              <a:ea typeface="微软雅黑" pitchFamily="34" charset="-122"/>
            </a:endParaRPr>
          </a:p>
          <a:p>
            <a:pPr marL="457200" indent="-457200" algn="just" eaLnBrk="1" hangingPunct="1">
              <a:lnSpc>
                <a:spcPct val="150000"/>
              </a:lnSpc>
              <a:buFont typeface="+mj-ea"/>
              <a:buAutoNum type="circleNumDbPlain"/>
            </a:pPr>
            <a:r>
              <a:rPr lang="zh-CN" altLang="en-US" sz="2200" b="1" dirty="0" smtClean="0">
                <a:solidFill>
                  <a:srgbClr val="1F497D"/>
                </a:solidFill>
                <a:latin typeface="微软雅黑" pitchFamily="34" charset="-122"/>
                <a:ea typeface="微软雅黑" pitchFamily="34" charset="-122"/>
              </a:rPr>
              <a:t>喘</a:t>
            </a:r>
            <a:r>
              <a:rPr lang="zh-CN" altLang="en-US" sz="2200" b="1" dirty="0">
                <a:solidFill>
                  <a:srgbClr val="1F497D"/>
                </a:solidFill>
                <a:latin typeface="微软雅黑" pitchFamily="34" charset="-122"/>
                <a:ea typeface="微软雅黑" pitchFamily="34" charset="-122"/>
              </a:rPr>
              <a:t>：</a:t>
            </a:r>
            <a:r>
              <a:rPr lang="zh-CN" altLang="en-US" sz="2200" dirty="0">
                <a:solidFill>
                  <a:srgbClr val="1F497D"/>
                </a:solidFill>
                <a:latin typeface="微软雅黑" pitchFamily="34" charset="-122"/>
                <a:ea typeface="微软雅黑" pitchFamily="34" charset="-122"/>
              </a:rPr>
              <a:t>病人主诉喘憋加重，呼吸费力，不能平卧，此时应采取半卧位并给予吸氧，正确调节吸氧流量。</a:t>
            </a:r>
          </a:p>
        </p:txBody>
      </p:sp>
      <p:grpSp>
        <p:nvGrpSpPr>
          <p:cNvPr id="10" name="组合 7"/>
          <p:cNvGrpSpPr/>
          <p:nvPr/>
        </p:nvGrpSpPr>
        <p:grpSpPr bwMode="auto">
          <a:xfrm>
            <a:off x="644525" y="422275"/>
            <a:ext cx="3114675" cy="621597"/>
            <a:chOff x="3278751" y="1777380"/>
            <a:chExt cx="3678300" cy="621502"/>
          </a:xfrm>
        </p:grpSpPr>
        <p:sp>
          <p:nvSpPr>
            <p:cNvPr id="11" name="矩形 10"/>
            <p:cNvSpPr/>
            <p:nvPr/>
          </p:nvSpPr>
          <p:spPr>
            <a:xfrm>
              <a:off x="3278751" y="1777380"/>
              <a:ext cx="751784" cy="607920"/>
            </a:xfrm>
            <a:prstGeom prst="rect">
              <a:avLst/>
            </a:prstGeom>
            <a:solidFill>
              <a:schemeClr val="tx2"/>
            </a:solidFill>
            <a:ln w="12700" cap="flat" cmpd="sng" algn="ctr">
              <a:solidFill>
                <a:schemeClr val="tx2"/>
              </a:solidFill>
              <a:prstDash val="solid"/>
            </a:ln>
            <a:effectLst/>
          </p:spPr>
          <p:txBody>
            <a:bodyPr anchor="ctr"/>
            <a:lstStyle/>
            <a:p>
              <a:pPr algn="ctr" eaLnBrk="1" hangingPunct="1">
                <a:spcBef>
                  <a:spcPts val="0"/>
                </a:spcBef>
                <a:spcAft>
                  <a:spcPts val="0"/>
                </a:spcAft>
                <a:defRPr/>
              </a:pPr>
              <a:r>
                <a:rPr lang="en-US" altLang="zh-CN" sz="2800" kern="0" dirty="0" smtClean="0">
                  <a:solidFill>
                    <a:sysClr val="window" lastClr="FFFFFF"/>
                  </a:solidFill>
                  <a:latin typeface="Broadway" pitchFamily="82" charset="0"/>
                  <a:ea typeface="微软雅黑"/>
                </a:rPr>
                <a:t>4</a:t>
              </a:r>
              <a:endParaRPr lang="zh-CN" altLang="en-US" sz="2800" kern="0" dirty="0">
                <a:solidFill>
                  <a:sysClr val="window" lastClr="FFFFFF"/>
                </a:solidFill>
                <a:latin typeface="Broadway" pitchFamily="82" charset="0"/>
                <a:ea typeface="微软雅黑"/>
              </a:endParaRPr>
            </a:p>
          </p:txBody>
        </p:sp>
        <p:sp>
          <p:nvSpPr>
            <p:cNvPr id="12" name="TextBox 37"/>
            <p:cNvSpPr txBox="1">
              <a:spLocks noChangeArrowheads="1"/>
            </p:cNvSpPr>
            <p:nvPr/>
          </p:nvSpPr>
          <p:spPr bwMode="auto">
            <a:xfrm>
              <a:off x="4031417" y="1814196"/>
              <a:ext cx="2925634" cy="584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defTabSz="912495">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defTabSz="912495">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defTabSz="912495">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defTabSz="912495">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Tx/>
                <a:buNone/>
              </a:pPr>
              <a:r>
                <a:rPr lang="zh-CN" altLang="en-US" sz="3200" b="1" dirty="0">
                  <a:solidFill>
                    <a:srgbClr val="1F497D"/>
                  </a:solidFill>
                  <a:latin typeface="微软雅黑" pitchFamily="34" charset="-122"/>
                  <a:ea typeface="微软雅黑" pitchFamily="34" charset="-122"/>
                </a:rPr>
                <a:t>护理措施</a:t>
              </a:r>
              <a:endParaRPr lang="en-US" altLang="zh-CN" sz="2400" b="1" dirty="0">
                <a:solidFill>
                  <a:srgbClr val="1F497D"/>
                </a:solidFill>
                <a:latin typeface="微软雅黑" pitchFamily="34" charset="-122"/>
                <a:ea typeface="微软雅黑" pitchFamily="34" charset="-122"/>
              </a:endParaRPr>
            </a:p>
          </p:txBody>
        </p:sp>
      </p:grpSp>
      <p:sp>
        <p:nvSpPr>
          <p:cNvPr id="13" name="直接连接符 5"/>
          <p:cNvSpPr>
            <a:spLocks noChangeShapeType="1"/>
          </p:cNvSpPr>
          <p:nvPr/>
        </p:nvSpPr>
        <p:spPr bwMode="auto">
          <a:xfrm flipV="1">
            <a:off x="644525" y="1031875"/>
            <a:ext cx="2520000" cy="1588"/>
          </a:xfrm>
          <a:prstGeom prst="line">
            <a:avLst/>
          </a:prstGeom>
          <a:ln w="28575">
            <a:solidFill>
              <a:srgbClr val="44546A"/>
            </a:solidFill>
          </a:ln>
        </p:spPr>
        <p:style>
          <a:lnRef idx="1">
            <a:schemeClr val="accent1"/>
          </a:lnRef>
          <a:fillRef idx="0">
            <a:schemeClr val="accent1"/>
          </a:fillRef>
          <a:effectRef idx="0">
            <a:schemeClr val="accent1"/>
          </a:effectRef>
          <a:fontRef idx="minor">
            <a:schemeClr val="tx1"/>
          </a:fontRef>
        </p:style>
        <p:txBody>
          <a:bodyPr/>
          <a:lstStyle/>
          <a:p>
            <a:pPr>
              <a:defRPr/>
            </a:pPr>
            <a:endParaRPr lang="zh-CN" altLang="en-US"/>
          </a:p>
        </p:txBody>
      </p:sp>
      <p:pic>
        <p:nvPicPr>
          <p:cNvPr id="8" name="图片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593857" y="3103808"/>
            <a:ext cx="4598144" cy="3465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组合 1"/>
          <p:cNvGrpSpPr/>
          <p:nvPr/>
        </p:nvGrpSpPr>
        <p:grpSpPr bwMode="auto">
          <a:xfrm>
            <a:off x="2012950" y="5524500"/>
            <a:ext cx="7975600" cy="1333500"/>
            <a:chOff x="971550" y="4156075"/>
            <a:chExt cx="7200900" cy="1008063"/>
          </a:xfrm>
          <a:solidFill>
            <a:srgbClr val="7F7F7F"/>
          </a:solidFill>
        </p:grpSpPr>
        <p:sp>
          <p:nvSpPr>
            <p:cNvPr id="7174" name="流程图: 合并 38"/>
            <p:cNvSpPr>
              <a:spLocks noChangeArrowheads="1"/>
            </p:cNvSpPr>
            <p:nvPr/>
          </p:nvSpPr>
          <p:spPr bwMode="auto">
            <a:xfrm rot="10800000">
              <a:off x="971550" y="4156075"/>
              <a:ext cx="7200900" cy="1008063"/>
            </a:xfrm>
            <a:prstGeom prst="flowChartMerge">
              <a:avLst/>
            </a:prstGeom>
            <a:grpFill/>
            <a:ln>
              <a:noFill/>
            </a:ln>
            <a:extLst>
              <a:ext uri="{91240B29-F687-4F45-9708-019B960494DF}">
                <a14:hiddenLine xmlns:a14="http://schemas.microsoft.com/office/drawing/2010/main" w="9525">
                  <a:solidFill>
                    <a:srgbClr val="395E8A"/>
                  </a:solidFill>
                  <a:bevel/>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endParaRPr lang="zh-CN" altLang="zh-CN">
                <a:solidFill>
                  <a:srgbClr val="FFFFFF"/>
                </a:solidFill>
                <a:latin typeface="宋体" pitchFamily="2" charset="-122"/>
                <a:sym typeface="宋体" pitchFamily="2" charset="-122"/>
              </a:endParaRPr>
            </a:p>
          </p:txBody>
        </p:sp>
        <p:sp>
          <p:nvSpPr>
            <p:cNvPr id="7175" name="流程图: 合并 40"/>
            <p:cNvSpPr>
              <a:spLocks noChangeArrowheads="1"/>
            </p:cNvSpPr>
            <p:nvPr/>
          </p:nvSpPr>
          <p:spPr bwMode="auto">
            <a:xfrm rot="10800000">
              <a:off x="1187450" y="4227513"/>
              <a:ext cx="6769100" cy="936625"/>
            </a:xfrm>
            <a:prstGeom prst="flowChartMerge">
              <a:avLst/>
            </a:prstGeom>
            <a:grpFill/>
            <a:ln w="6350">
              <a:solidFill>
                <a:srgbClr val="7F7F7F"/>
              </a:solidFill>
              <a:prstDash val="sysDash"/>
              <a:bevel/>
            </a:ln>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endParaRPr lang="zh-CN" altLang="zh-CN">
                <a:solidFill>
                  <a:srgbClr val="000000"/>
                </a:solidFill>
                <a:latin typeface="宋体" pitchFamily="2" charset="-122"/>
                <a:sym typeface="宋体" pitchFamily="2" charset="-122"/>
              </a:endParaRPr>
            </a:p>
          </p:txBody>
        </p:sp>
        <p:sp>
          <p:nvSpPr>
            <p:cNvPr id="7176" name="TextBox 41"/>
            <p:cNvSpPr>
              <a:spLocks noChangeArrowheads="1"/>
            </p:cNvSpPr>
            <p:nvPr/>
          </p:nvSpPr>
          <p:spPr bwMode="auto">
            <a:xfrm>
              <a:off x="4038685" y="4396617"/>
              <a:ext cx="844103" cy="7675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6000" b="1" dirty="0" smtClean="0">
                  <a:solidFill>
                    <a:schemeClr val="bg1"/>
                  </a:solidFill>
                  <a:latin typeface="BatangChe" pitchFamily="1" charset="-127"/>
                  <a:ea typeface="BatangChe" pitchFamily="1" charset="-127"/>
                  <a:sym typeface="BatangChe" pitchFamily="1" charset="-127"/>
                </a:rPr>
                <a:t>3</a:t>
              </a:r>
              <a:endParaRPr lang="zh-CN" altLang="en-US" sz="6000" b="1" dirty="0">
                <a:solidFill>
                  <a:schemeClr val="bg1"/>
                </a:solidFill>
                <a:latin typeface="BatangChe" pitchFamily="1" charset="-127"/>
                <a:ea typeface="BatangChe" pitchFamily="1" charset="-127"/>
                <a:sym typeface="BatangChe" pitchFamily="1" charset="-127"/>
              </a:endParaRPr>
            </a:p>
          </p:txBody>
        </p:sp>
      </p:grpSp>
      <p:grpSp>
        <p:nvGrpSpPr>
          <p:cNvPr id="7171" name="组合 2"/>
          <p:cNvGrpSpPr/>
          <p:nvPr/>
        </p:nvGrpSpPr>
        <p:grpSpPr bwMode="auto">
          <a:xfrm>
            <a:off x="0" y="0"/>
            <a:ext cx="1547813" cy="534988"/>
            <a:chOff x="-106363" y="-20638"/>
            <a:chExt cx="1006476" cy="347663"/>
          </a:xfrm>
          <a:solidFill>
            <a:srgbClr val="7F7F7F"/>
          </a:solidFill>
        </p:grpSpPr>
        <p:sp>
          <p:nvSpPr>
            <p:cNvPr id="7172" name="流程图: 合并 53"/>
            <p:cNvSpPr>
              <a:spLocks noChangeArrowheads="1"/>
            </p:cNvSpPr>
            <p:nvPr/>
          </p:nvSpPr>
          <p:spPr bwMode="auto">
            <a:xfrm>
              <a:off x="-106363" y="-20638"/>
              <a:ext cx="1006476" cy="347663"/>
            </a:xfrm>
            <a:prstGeom prst="flowChartMerge">
              <a:avLst/>
            </a:prstGeom>
            <a:grpFill/>
            <a:ln>
              <a:noFill/>
            </a:ln>
            <a:extLst>
              <a:ext uri="{91240B29-F687-4F45-9708-019B960494DF}">
                <a14:hiddenLine xmlns:a14="http://schemas.microsoft.com/office/drawing/2010/main" w="25400">
                  <a:solidFill>
                    <a:srgbClr val="395E8A"/>
                  </a:solidFill>
                  <a:bevel/>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endParaRPr lang="zh-CN" altLang="zh-CN">
                <a:solidFill>
                  <a:srgbClr val="FFFFFF"/>
                </a:solidFill>
                <a:latin typeface="宋体" pitchFamily="2" charset="-122"/>
                <a:sym typeface="宋体" pitchFamily="2" charset="-122"/>
              </a:endParaRPr>
            </a:p>
          </p:txBody>
        </p:sp>
        <p:sp>
          <p:nvSpPr>
            <p:cNvPr id="7173" name="流程图: 合并 54"/>
            <p:cNvSpPr>
              <a:spLocks noChangeArrowheads="1"/>
            </p:cNvSpPr>
            <p:nvPr/>
          </p:nvSpPr>
          <p:spPr bwMode="auto">
            <a:xfrm>
              <a:off x="0" y="-20638"/>
              <a:ext cx="755650" cy="288926"/>
            </a:xfrm>
            <a:prstGeom prst="flowChartMerge">
              <a:avLst/>
            </a:prstGeom>
            <a:grpFill/>
            <a:ln w="6350">
              <a:solidFill>
                <a:srgbClr val="7F7F7F"/>
              </a:solidFill>
              <a:prstDash val="sysDot"/>
              <a:bevel/>
            </a:ln>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endParaRPr lang="zh-CN" altLang="zh-CN">
                <a:solidFill>
                  <a:srgbClr val="000000"/>
                </a:solidFill>
                <a:latin typeface="宋体" pitchFamily="2" charset="-122"/>
                <a:sym typeface="宋体" pitchFamily="2" charset="-122"/>
              </a:endParaRPr>
            </a:p>
          </p:txBody>
        </p:sp>
      </p:grpSp>
      <p:grpSp>
        <p:nvGrpSpPr>
          <p:cNvPr id="10244" name="组合 8"/>
          <p:cNvGrpSpPr/>
          <p:nvPr/>
        </p:nvGrpSpPr>
        <p:grpSpPr bwMode="auto">
          <a:xfrm>
            <a:off x="4466217" y="2436609"/>
            <a:ext cx="4140200" cy="1015663"/>
            <a:chOff x="3284033" y="2162927"/>
            <a:chExt cx="4262240" cy="978715"/>
          </a:xfrm>
        </p:grpSpPr>
        <p:sp>
          <p:nvSpPr>
            <p:cNvPr id="10" name="AutoShape 4"/>
            <p:cNvSpPr>
              <a:spLocks noChangeArrowheads="1"/>
            </p:cNvSpPr>
            <p:nvPr/>
          </p:nvSpPr>
          <p:spPr bwMode="gray">
            <a:xfrm>
              <a:off x="3284033" y="2260780"/>
              <a:ext cx="4262240" cy="699096"/>
            </a:xfrm>
            <a:prstGeom prst="roundRect">
              <a:avLst>
                <a:gd name="adj" fmla="val 10889"/>
              </a:avLst>
            </a:prstGeom>
            <a:noFill/>
            <a:ln>
              <a:noFill/>
            </a:ln>
          </p:spPr>
          <p:style>
            <a:lnRef idx="2">
              <a:schemeClr val="accent1"/>
            </a:lnRef>
            <a:fillRef idx="1">
              <a:schemeClr val="lt1"/>
            </a:fillRef>
            <a:effectRef idx="0">
              <a:schemeClr val="accent1"/>
            </a:effectRef>
            <a:fontRef idx="minor">
              <a:schemeClr val="dk1"/>
            </a:fontRef>
          </p:style>
          <p:txBody>
            <a:bodyPr wrap="none" anchor="ctr"/>
            <a:lstStyle/>
            <a:p>
              <a:pPr eaLnBrk="1" fontAlgn="auto" hangingPunct="1">
                <a:spcBef>
                  <a:spcPts val="0"/>
                </a:spcBef>
                <a:spcAft>
                  <a:spcPts val="0"/>
                </a:spcAft>
                <a:defRPr/>
              </a:pPr>
              <a:endParaRPr lang="zh-CN" altLang="en-US" sz="1600" b="1">
                <a:ln w="22225">
                  <a:solidFill>
                    <a:schemeClr val="bg1"/>
                  </a:solidFill>
                  <a:prstDash val="solid"/>
                </a:ln>
                <a:solidFill>
                  <a:schemeClr val="bg1"/>
                </a:solidFill>
              </a:endParaRPr>
            </a:p>
          </p:txBody>
        </p:sp>
        <p:sp>
          <p:nvSpPr>
            <p:cNvPr id="11" name="AutoShape 6"/>
            <p:cNvSpPr>
              <a:spLocks noChangeArrowheads="1"/>
            </p:cNvSpPr>
            <p:nvPr/>
          </p:nvSpPr>
          <p:spPr bwMode="gray">
            <a:xfrm>
              <a:off x="3344501" y="2309732"/>
              <a:ext cx="1086806" cy="572127"/>
            </a:xfrm>
            <a:prstGeom prst="roundRect">
              <a:avLst>
                <a:gd name="adj" fmla="val 11921"/>
              </a:avLst>
            </a:prstGeom>
            <a:solidFill>
              <a:srgbClr val="7F7F7F"/>
            </a:solid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eaLnBrk="1" fontAlgn="auto" hangingPunct="1">
                <a:spcBef>
                  <a:spcPts val="0"/>
                </a:spcBef>
                <a:spcAft>
                  <a:spcPts val="0"/>
                </a:spcAft>
                <a:defRPr/>
              </a:pPr>
              <a:endParaRPr lang="zh-CN" altLang="en-US" sz="1600">
                <a:solidFill>
                  <a:srgbClr val="78AA0A"/>
                </a:solidFill>
              </a:endParaRPr>
            </a:p>
          </p:txBody>
        </p:sp>
        <p:sp>
          <p:nvSpPr>
            <p:cNvPr id="12" name="Text Box 8"/>
            <p:cNvSpPr txBox="1">
              <a:spLocks noChangeArrowheads="1"/>
            </p:cNvSpPr>
            <p:nvPr/>
          </p:nvSpPr>
          <p:spPr bwMode="gray">
            <a:xfrm>
              <a:off x="3713630" y="2320440"/>
              <a:ext cx="350185" cy="444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auto">
                <a:spcBef>
                  <a:spcPts val="0"/>
                </a:spcBef>
                <a:spcAft>
                  <a:spcPts val="0"/>
                </a:spcAft>
                <a:defRPr/>
              </a:pPr>
              <a:r>
                <a:rPr lang="en-US" altLang="zh-CN" sz="2400" dirty="0" smtClean="0">
                  <a:solidFill>
                    <a:srgbClr val="FFFFFF"/>
                  </a:solidFill>
                  <a:effectLst>
                    <a:outerShdw blurRad="38100" dist="38100" dir="2700000" algn="tl">
                      <a:srgbClr val="C0C0C0"/>
                    </a:outerShdw>
                  </a:effectLst>
                  <a:latin typeface="+mn-lt"/>
                  <a:ea typeface="+mn-ea"/>
                </a:rPr>
                <a:t>3</a:t>
              </a:r>
              <a:endParaRPr lang="en-US" altLang="zh-CN" sz="2400" dirty="0">
                <a:solidFill>
                  <a:srgbClr val="FFFFFF"/>
                </a:solidFill>
                <a:effectLst>
                  <a:outerShdw blurRad="38100" dist="38100" dir="2700000" algn="tl">
                    <a:srgbClr val="C0C0C0"/>
                  </a:outerShdw>
                </a:effectLst>
                <a:latin typeface="+mn-lt"/>
                <a:ea typeface="+mn-ea"/>
              </a:endParaRPr>
            </a:p>
          </p:txBody>
        </p:sp>
        <p:sp>
          <p:nvSpPr>
            <p:cNvPr id="10248" name="文本框 2"/>
            <p:cNvSpPr txBox="1">
              <a:spLocks noChangeArrowheads="1"/>
            </p:cNvSpPr>
            <p:nvPr/>
          </p:nvSpPr>
          <p:spPr bwMode="auto">
            <a:xfrm>
              <a:off x="4596006" y="2162927"/>
              <a:ext cx="1894980" cy="978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600" b="1" dirty="0">
                  <a:solidFill>
                    <a:srgbClr val="44546A"/>
                  </a:solidFill>
                  <a:latin typeface="微软雅黑" pitchFamily="34" charset="-122"/>
                  <a:ea typeface="微软雅黑" pitchFamily="34" charset="-122"/>
                </a:rPr>
                <a:t>慢阻肺</a:t>
              </a:r>
              <a:endParaRPr lang="en-US" altLang="zh-CN" sz="3600" b="1" dirty="0">
                <a:solidFill>
                  <a:srgbClr val="44546A"/>
                </a:solidFill>
                <a:latin typeface="微软雅黑" pitchFamily="34" charset="-122"/>
                <a:ea typeface="微软雅黑" pitchFamily="34" charset="-122"/>
              </a:endParaRPr>
            </a:p>
            <a:p>
              <a:pPr eaLnBrk="1" hangingPunct="1"/>
              <a:r>
                <a:rPr lang="en-US" altLang="zh-CN" sz="2400" b="1" dirty="0">
                  <a:solidFill>
                    <a:srgbClr val="44546A"/>
                  </a:solidFill>
                  <a:latin typeface="微软雅黑" pitchFamily="34" charset="-122"/>
                  <a:ea typeface="微软雅黑" pitchFamily="34" charset="-122"/>
                </a:rPr>
                <a:t>(COPD)</a:t>
              </a:r>
              <a:endParaRPr lang="en-US" altLang="zh-CN" sz="3200" b="1" dirty="0">
                <a:solidFill>
                  <a:srgbClr val="44546A"/>
                </a:solidFill>
                <a:latin typeface="微软雅黑" pitchFamily="34" charset="-122"/>
                <a:ea typeface="微软雅黑" pitchFamily="34" charset="-122"/>
              </a:endParaRPr>
            </a:p>
          </p:txBody>
        </p:sp>
      </p:grpSp>
    </p:spTree>
  </p:cSld>
  <p:clrMapOvr>
    <a:masterClrMapping/>
  </p:clrMapOvr>
  <p:transition>
    <p:pul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bwMode="auto">
          <a:xfrm>
            <a:off x="644524" y="422276"/>
            <a:ext cx="2159999" cy="612079"/>
            <a:chOff x="3278751" y="1777380"/>
            <a:chExt cx="2550868" cy="611985"/>
          </a:xfrm>
        </p:grpSpPr>
        <p:sp>
          <p:nvSpPr>
            <p:cNvPr id="9" name="矩形 8"/>
            <p:cNvSpPr/>
            <p:nvPr/>
          </p:nvSpPr>
          <p:spPr>
            <a:xfrm>
              <a:off x="3278751" y="1777380"/>
              <a:ext cx="751784" cy="607920"/>
            </a:xfrm>
            <a:prstGeom prst="rect">
              <a:avLst/>
            </a:prstGeom>
            <a:solidFill>
              <a:schemeClr val="tx2"/>
            </a:solidFill>
            <a:ln w="12700" cap="flat" cmpd="sng" algn="ctr">
              <a:solidFill>
                <a:schemeClr val="tx2"/>
              </a:solidFill>
              <a:prstDash val="solid"/>
            </a:ln>
            <a:effectLst/>
          </p:spPr>
          <p:txBody>
            <a:bodyPr anchor="ctr"/>
            <a:lstStyle/>
            <a:p>
              <a:pPr algn="ctr" eaLnBrk="1" hangingPunct="1">
                <a:spcBef>
                  <a:spcPts val="0"/>
                </a:spcBef>
                <a:spcAft>
                  <a:spcPts val="0"/>
                </a:spcAft>
                <a:defRPr/>
              </a:pPr>
              <a:r>
                <a:rPr lang="en-US" altLang="zh-CN" sz="2800" kern="0" dirty="0" smtClean="0">
                  <a:solidFill>
                    <a:sysClr val="window" lastClr="FFFFFF"/>
                  </a:solidFill>
                  <a:latin typeface="Broadway" pitchFamily="82" charset="0"/>
                  <a:ea typeface="微软雅黑"/>
                </a:rPr>
                <a:t>1</a:t>
              </a:r>
              <a:endParaRPr lang="zh-CN" altLang="en-US" sz="2800" kern="0" dirty="0">
                <a:solidFill>
                  <a:sysClr val="window" lastClr="FFFFFF"/>
                </a:solidFill>
                <a:latin typeface="Broadway" pitchFamily="82" charset="0"/>
                <a:ea typeface="微软雅黑"/>
              </a:endParaRPr>
            </a:p>
          </p:txBody>
        </p:sp>
        <p:sp>
          <p:nvSpPr>
            <p:cNvPr id="12296" name="TextBox 37"/>
            <p:cNvSpPr txBox="1">
              <a:spLocks noChangeArrowheads="1"/>
            </p:cNvSpPr>
            <p:nvPr/>
          </p:nvSpPr>
          <p:spPr bwMode="auto">
            <a:xfrm>
              <a:off x="4188898" y="1804678"/>
              <a:ext cx="1640721" cy="58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defTabSz="912495">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defTabSz="912495">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defTabSz="912495">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defTabSz="912495">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Tx/>
                <a:buNone/>
              </a:pPr>
              <a:r>
                <a:rPr lang="zh-CN" altLang="en-US" sz="3200" b="1" dirty="0" smtClean="0">
                  <a:solidFill>
                    <a:srgbClr val="1F497D"/>
                  </a:solidFill>
                  <a:latin typeface="微软雅黑" pitchFamily="34" charset="-122"/>
                  <a:ea typeface="微软雅黑" pitchFamily="34" charset="-122"/>
                </a:rPr>
                <a:t>概述</a:t>
              </a:r>
              <a:endParaRPr lang="en-US" altLang="zh-CN" sz="2400" b="1" dirty="0">
                <a:solidFill>
                  <a:srgbClr val="1F497D"/>
                </a:solidFill>
                <a:latin typeface="微软雅黑" pitchFamily="34" charset="-122"/>
                <a:ea typeface="微软雅黑" pitchFamily="34" charset="-122"/>
              </a:endParaRPr>
            </a:p>
          </p:txBody>
        </p:sp>
      </p:grpSp>
      <p:sp>
        <p:nvSpPr>
          <p:cNvPr id="12293"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a:lnSpc>
                <a:spcPct val="100000"/>
              </a:lnSpc>
              <a:spcBef>
                <a:spcPct val="0"/>
              </a:spcBef>
              <a:buFontTx/>
              <a:buNone/>
            </a:pPr>
            <a:endParaRPr lang="zh-CN" altLang="zh-CN" sz="1800">
              <a:solidFill>
                <a:srgbClr val="FFFFFF"/>
              </a:solidFill>
              <a:latin typeface="宋体" pitchFamily="2" charset="-122"/>
              <a:sym typeface="宋体" pitchFamily="2" charset="-122"/>
            </a:endParaRPr>
          </a:p>
        </p:txBody>
      </p:sp>
      <p:sp>
        <p:nvSpPr>
          <p:cNvPr id="12" name="直接连接符 5"/>
          <p:cNvSpPr>
            <a:spLocks noChangeShapeType="1"/>
          </p:cNvSpPr>
          <p:nvPr/>
        </p:nvSpPr>
        <p:spPr bwMode="auto">
          <a:xfrm flipV="1">
            <a:off x="644525" y="1031875"/>
            <a:ext cx="2160000" cy="1588"/>
          </a:xfrm>
          <a:prstGeom prst="line">
            <a:avLst/>
          </a:prstGeom>
          <a:ln w="28575">
            <a:solidFill>
              <a:srgbClr val="44546A"/>
            </a:solidFill>
          </a:ln>
        </p:spPr>
        <p:style>
          <a:lnRef idx="1">
            <a:schemeClr val="accent1"/>
          </a:lnRef>
          <a:fillRef idx="0">
            <a:schemeClr val="accent1"/>
          </a:fillRef>
          <a:effectRef idx="0">
            <a:schemeClr val="accent1"/>
          </a:effectRef>
          <a:fontRef idx="minor">
            <a:schemeClr val="tx1"/>
          </a:fontRef>
        </p:style>
        <p:txBody>
          <a:bodyPr/>
          <a:lstStyle/>
          <a:p>
            <a:pPr>
              <a:defRPr/>
            </a:pPr>
            <a:endParaRPr lang="zh-CN" altLang="en-US"/>
          </a:p>
        </p:txBody>
      </p:sp>
      <p:sp>
        <p:nvSpPr>
          <p:cNvPr id="4" name="矩形 3"/>
          <p:cNvSpPr>
            <a:spLocks noChangeArrowheads="1"/>
          </p:cNvSpPr>
          <p:nvPr/>
        </p:nvSpPr>
        <p:spPr bwMode="auto">
          <a:xfrm>
            <a:off x="859786" y="1937696"/>
            <a:ext cx="5373587" cy="318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just" eaLnBrk="1" hangingPunct="1">
              <a:lnSpc>
                <a:spcPct val="150000"/>
              </a:lnSpc>
              <a:spcBef>
                <a:spcPct val="0"/>
              </a:spcBef>
              <a:buFontTx/>
              <a:buNone/>
            </a:pPr>
            <a:r>
              <a:rPr lang="zh-CN" altLang="en-US" sz="2400" b="1" dirty="0" smtClean="0">
                <a:solidFill>
                  <a:srgbClr val="1F497D"/>
                </a:solidFill>
                <a:latin typeface="微软雅黑" pitchFamily="34" charset="-122"/>
                <a:ea typeface="微软雅黑" pitchFamily="34" charset="-122"/>
              </a:rPr>
              <a:t>慢性阻塞性肺疾病</a:t>
            </a:r>
            <a:r>
              <a:rPr lang="zh-CN" altLang="en-US" sz="2200" dirty="0" smtClean="0">
                <a:solidFill>
                  <a:srgbClr val="1F497D"/>
                </a:solidFill>
                <a:latin typeface="微软雅黑" pitchFamily="34" charset="-122"/>
                <a:ea typeface="微软雅黑" pitchFamily="34" charset="-122"/>
              </a:rPr>
              <a:t>（</a:t>
            </a:r>
            <a:r>
              <a:rPr lang="en-US" altLang="zh-CN" sz="2200" dirty="0" smtClean="0">
                <a:solidFill>
                  <a:srgbClr val="1F497D"/>
                </a:solidFill>
                <a:latin typeface="微软雅黑" pitchFamily="34" charset="-122"/>
                <a:ea typeface="微软雅黑" pitchFamily="34" charset="-122"/>
              </a:rPr>
              <a:t>COPD</a:t>
            </a:r>
            <a:r>
              <a:rPr lang="zh-CN" altLang="en-US" sz="2200" dirty="0">
                <a:solidFill>
                  <a:srgbClr val="1F497D"/>
                </a:solidFill>
                <a:latin typeface="微软雅黑" pitchFamily="34" charset="-122"/>
                <a:ea typeface="微软雅黑" pitchFamily="34" charset="-122"/>
              </a:rPr>
              <a:t>）是一种常见的以</a:t>
            </a:r>
            <a:r>
              <a:rPr lang="zh-CN" altLang="en-US" sz="2200" dirty="0">
                <a:solidFill>
                  <a:srgbClr val="FF0000"/>
                </a:solidFill>
                <a:latin typeface="微软雅黑" pitchFamily="34" charset="-122"/>
                <a:ea typeface="微软雅黑" pitchFamily="34" charset="-122"/>
              </a:rPr>
              <a:t>持续气流受限</a:t>
            </a:r>
            <a:r>
              <a:rPr lang="zh-CN" altLang="en-US" sz="2200" dirty="0">
                <a:solidFill>
                  <a:srgbClr val="1F497D"/>
                </a:solidFill>
                <a:latin typeface="微软雅黑" pitchFamily="34" charset="-122"/>
                <a:ea typeface="微软雅黑" pitchFamily="34" charset="-122"/>
              </a:rPr>
              <a:t>为特征的可以预防和治疗的疾病</a:t>
            </a:r>
            <a:r>
              <a:rPr lang="zh-CN" altLang="en-US" sz="2200" dirty="0" smtClean="0">
                <a:solidFill>
                  <a:srgbClr val="1F497D"/>
                </a:solidFill>
                <a:latin typeface="微软雅黑" pitchFamily="34" charset="-122"/>
                <a:ea typeface="微软雅黑" pitchFamily="34" charset="-122"/>
              </a:rPr>
              <a:t>，气流受限进行性发展，与气道和肺脏对有毒颗粒或气体的慢性炎性反应增强有关。</a:t>
            </a:r>
            <a:r>
              <a:rPr lang="en-US" altLang="zh-CN" sz="2200" dirty="0" smtClean="0">
                <a:solidFill>
                  <a:srgbClr val="1F497D"/>
                </a:solidFill>
                <a:latin typeface="微软雅黑" pitchFamily="34" charset="-122"/>
                <a:ea typeface="微软雅黑" pitchFamily="34" charset="-122"/>
              </a:rPr>
              <a:t>COPD</a:t>
            </a:r>
            <a:r>
              <a:rPr lang="zh-CN" altLang="en-US" sz="2200" dirty="0" smtClean="0">
                <a:solidFill>
                  <a:srgbClr val="1F497D"/>
                </a:solidFill>
                <a:latin typeface="微软雅黑" pitchFamily="34" charset="-122"/>
                <a:ea typeface="微软雅黑" pitchFamily="34" charset="-122"/>
              </a:rPr>
              <a:t>可</a:t>
            </a:r>
            <a:r>
              <a:rPr lang="zh-CN" altLang="en-US" sz="2200" dirty="0">
                <a:solidFill>
                  <a:srgbClr val="1F497D"/>
                </a:solidFill>
                <a:latin typeface="微软雅黑" pitchFamily="34" charset="-122"/>
                <a:ea typeface="微软雅黑" pitchFamily="34" charset="-122"/>
              </a:rPr>
              <a:t>进一步发展为</a:t>
            </a:r>
            <a:r>
              <a:rPr lang="zh-CN" altLang="en-US" sz="2200" dirty="0">
                <a:solidFill>
                  <a:srgbClr val="FF0000"/>
                </a:solidFill>
                <a:latin typeface="微软雅黑" pitchFamily="34" charset="-122"/>
                <a:ea typeface="微软雅黑" pitchFamily="34" charset="-122"/>
              </a:rPr>
              <a:t>肺心病</a:t>
            </a:r>
            <a:r>
              <a:rPr lang="zh-CN" altLang="en-US" sz="2200" dirty="0">
                <a:solidFill>
                  <a:srgbClr val="1F497D"/>
                </a:solidFill>
                <a:latin typeface="微软雅黑" pitchFamily="34" charset="-122"/>
                <a:ea typeface="微软雅黑" pitchFamily="34" charset="-122"/>
              </a:rPr>
              <a:t>和</a:t>
            </a:r>
            <a:r>
              <a:rPr lang="zh-CN" altLang="en-US" sz="2200" dirty="0" smtClean="0">
                <a:solidFill>
                  <a:srgbClr val="FF0000"/>
                </a:solidFill>
                <a:latin typeface="微软雅黑" pitchFamily="34" charset="-122"/>
                <a:ea typeface="微软雅黑" pitchFamily="34" charset="-122"/>
              </a:rPr>
              <a:t>呼吸衰竭</a:t>
            </a:r>
            <a:r>
              <a:rPr lang="zh-CN" altLang="en-US" sz="2200" dirty="0" smtClean="0">
                <a:solidFill>
                  <a:srgbClr val="1F497D"/>
                </a:solidFill>
                <a:latin typeface="微软雅黑" pitchFamily="34" charset="-122"/>
                <a:ea typeface="微软雅黑" pitchFamily="34" charset="-122"/>
              </a:rPr>
              <a:t>。</a:t>
            </a:r>
            <a:endParaRPr lang="en-US" altLang="zh-CN" sz="2200" dirty="0">
              <a:solidFill>
                <a:srgbClr val="1F497D"/>
              </a:solidFill>
              <a:latin typeface="微软雅黑" pitchFamily="34" charset="-122"/>
              <a:ea typeface="微软雅黑" pitchFamily="34" charset="-122"/>
            </a:endParaRPr>
          </a:p>
        </p:txBody>
      </p:sp>
      <p:pic>
        <p:nvPicPr>
          <p:cNvPr id="10" name="图片 9"/>
          <p:cNvPicPr>
            <a:picLocks noChangeAspect="1"/>
          </p:cNvPicPr>
          <p:nvPr/>
        </p:nvPicPr>
        <p:blipFill>
          <a:blip r:embed="rId2" cstate="print">
            <a:clrChange>
              <a:clrFrom>
                <a:srgbClr val="FFFFFF"/>
              </a:clrFrom>
              <a:clrTo>
                <a:srgbClr val="FFFFFF">
                  <a:alpha val="0"/>
                </a:srgbClr>
              </a:clrTo>
            </a:clrChange>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tretch>
            <a:fillRect/>
          </a:stretch>
        </p:blipFill>
        <p:spPr>
          <a:xfrm>
            <a:off x="6465652" y="1937696"/>
            <a:ext cx="5773973" cy="4456001"/>
          </a:xfrm>
          <a:prstGeom prst="rect">
            <a:avLst/>
          </a:prstGeom>
        </p:spPr>
      </p:pic>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350"/>
                                        <p:tgtEl>
                                          <p:spTgt spid="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5329274" y="1345121"/>
            <a:ext cx="6593403" cy="4662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just" eaLnBrk="1" hangingPunct="1">
              <a:lnSpc>
                <a:spcPct val="150000"/>
              </a:lnSpc>
              <a:spcBef>
                <a:spcPct val="0"/>
              </a:spcBef>
              <a:buNone/>
            </a:pPr>
            <a:r>
              <a:rPr lang="en-US" altLang="zh-CN" sz="2200" b="1" dirty="0">
                <a:solidFill>
                  <a:srgbClr val="1F497D"/>
                </a:solidFill>
                <a:latin typeface="微软雅黑" pitchFamily="34" charset="-122"/>
                <a:ea typeface="微软雅黑" pitchFamily="34" charset="-122"/>
              </a:rPr>
              <a:t>1.</a:t>
            </a:r>
            <a:r>
              <a:rPr lang="zh-CN" altLang="en-US" sz="2200" b="1" dirty="0">
                <a:solidFill>
                  <a:srgbClr val="1F497D"/>
                </a:solidFill>
                <a:latin typeface="微软雅黑" pitchFamily="34" charset="-122"/>
                <a:ea typeface="微软雅黑" pitchFamily="34" charset="-122"/>
              </a:rPr>
              <a:t>症状</a:t>
            </a:r>
          </a:p>
          <a:p>
            <a:pPr marL="457200" indent="-457200" algn="just" eaLnBrk="1" hangingPunct="1">
              <a:lnSpc>
                <a:spcPct val="150000"/>
              </a:lnSpc>
              <a:spcBef>
                <a:spcPct val="0"/>
              </a:spcBef>
              <a:buClr>
                <a:srgbClr val="FF0000"/>
              </a:buClr>
              <a:buFont typeface="+mj-ea"/>
              <a:buAutoNum type="circleNumDbPlain"/>
            </a:pPr>
            <a:r>
              <a:rPr lang="zh-CN" altLang="en-US" sz="2200" b="1" dirty="0" smtClean="0">
                <a:solidFill>
                  <a:srgbClr val="1F497D"/>
                </a:solidFill>
                <a:latin typeface="微软雅黑" pitchFamily="34" charset="-122"/>
                <a:ea typeface="微软雅黑" pitchFamily="34" charset="-122"/>
              </a:rPr>
              <a:t>慢性咳嗽 </a:t>
            </a:r>
            <a:r>
              <a:rPr lang="zh-CN" altLang="en-US" sz="2200" dirty="0" smtClean="0">
                <a:solidFill>
                  <a:srgbClr val="1F497D"/>
                </a:solidFill>
                <a:latin typeface="微软雅黑" pitchFamily="34" charset="-122"/>
                <a:ea typeface="微软雅黑" pitchFamily="34" charset="-122"/>
              </a:rPr>
              <a:t>最早</a:t>
            </a:r>
            <a:r>
              <a:rPr lang="zh-CN" altLang="en-US" sz="2200" dirty="0">
                <a:solidFill>
                  <a:srgbClr val="1F497D"/>
                </a:solidFill>
                <a:latin typeface="微软雅黑" pitchFamily="34" charset="-122"/>
                <a:ea typeface="微软雅黑" pitchFamily="34" charset="-122"/>
              </a:rPr>
              <a:t>出现的症状，随病程发展可终身不愈，常晨间咳嗽明显，夜间有阵咳或排</a:t>
            </a:r>
            <a:r>
              <a:rPr lang="zh-CN" altLang="en-US" sz="2200" dirty="0" smtClean="0">
                <a:solidFill>
                  <a:srgbClr val="1F497D"/>
                </a:solidFill>
                <a:latin typeface="微软雅黑" pitchFamily="34" charset="-122"/>
                <a:ea typeface="微软雅黑" pitchFamily="34" charset="-122"/>
              </a:rPr>
              <a:t>痰。</a:t>
            </a:r>
            <a:endParaRPr lang="en-US" altLang="zh-CN" sz="2200" dirty="0" smtClean="0">
              <a:solidFill>
                <a:srgbClr val="1F497D"/>
              </a:solidFill>
              <a:latin typeface="微软雅黑" pitchFamily="34" charset="-122"/>
              <a:ea typeface="微软雅黑" pitchFamily="34" charset="-122"/>
            </a:endParaRPr>
          </a:p>
          <a:p>
            <a:pPr marL="457200" indent="-457200" algn="just" eaLnBrk="1" hangingPunct="1">
              <a:lnSpc>
                <a:spcPct val="150000"/>
              </a:lnSpc>
              <a:spcBef>
                <a:spcPct val="0"/>
              </a:spcBef>
              <a:buClr>
                <a:srgbClr val="FF0000"/>
              </a:buClr>
              <a:buFont typeface="+mj-ea"/>
              <a:buAutoNum type="circleNumDbPlain"/>
            </a:pPr>
            <a:r>
              <a:rPr lang="zh-CN" altLang="en-US" sz="2200" b="1" dirty="0" smtClean="0">
                <a:solidFill>
                  <a:srgbClr val="1F497D"/>
                </a:solidFill>
                <a:latin typeface="微软雅黑" pitchFamily="34" charset="-122"/>
                <a:ea typeface="微软雅黑" pitchFamily="34" charset="-122"/>
              </a:rPr>
              <a:t>咳痰</a:t>
            </a:r>
            <a:r>
              <a:rPr lang="zh-CN" altLang="en-US" sz="2200" dirty="0" smtClean="0">
                <a:solidFill>
                  <a:srgbClr val="1F497D"/>
                </a:solidFill>
                <a:latin typeface="微软雅黑" pitchFamily="34" charset="-122"/>
                <a:ea typeface="微软雅黑" pitchFamily="34" charset="-122"/>
              </a:rPr>
              <a:t> 白色黏液或浆液性泡沫痰，偶可带血丝，清晨</a:t>
            </a:r>
            <a:r>
              <a:rPr lang="zh-CN" altLang="en-US" sz="2200" dirty="0">
                <a:solidFill>
                  <a:srgbClr val="1F497D"/>
                </a:solidFill>
                <a:latin typeface="微软雅黑" pitchFamily="34" charset="-122"/>
                <a:ea typeface="微软雅黑" pitchFamily="34" charset="-122"/>
              </a:rPr>
              <a:t>排痰较多。急性发作期痰量增多，可有脓性痰。</a:t>
            </a:r>
          </a:p>
          <a:p>
            <a:pPr marL="457200" indent="-457200" algn="just" eaLnBrk="1" hangingPunct="1">
              <a:lnSpc>
                <a:spcPct val="150000"/>
              </a:lnSpc>
              <a:spcBef>
                <a:spcPct val="0"/>
              </a:spcBef>
              <a:buClr>
                <a:srgbClr val="FF0000"/>
              </a:buClr>
              <a:buFont typeface="+mj-ea"/>
              <a:buAutoNum type="circleNumDbPlain"/>
            </a:pPr>
            <a:r>
              <a:rPr lang="zh-CN" altLang="en-US" sz="2200" b="1" dirty="0" smtClean="0">
                <a:solidFill>
                  <a:srgbClr val="1F497D"/>
                </a:solidFill>
                <a:latin typeface="微软雅黑" pitchFamily="34" charset="-122"/>
                <a:ea typeface="微软雅黑" pitchFamily="34" charset="-122"/>
              </a:rPr>
              <a:t>气短</a:t>
            </a:r>
            <a:r>
              <a:rPr lang="zh-CN" altLang="en-US" sz="2200" b="1" dirty="0">
                <a:solidFill>
                  <a:srgbClr val="1F497D"/>
                </a:solidFill>
                <a:latin typeface="微软雅黑" pitchFamily="34" charset="-122"/>
                <a:ea typeface="微软雅黑" pitchFamily="34" charset="-122"/>
              </a:rPr>
              <a:t>或</a:t>
            </a:r>
            <a:r>
              <a:rPr lang="zh-CN" altLang="en-US" sz="2200" b="1" dirty="0" smtClean="0">
                <a:solidFill>
                  <a:srgbClr val="1F497D"/>
                </a:solidFill>
                <a:latin typeface="微软雅黑" pitchFamily="34" charset="-122"/>
                <a:ea typeface="微软雅黑" pitchFamily="34" charset="-122"/>
              </a:rPr>
              <a:t>呼吸困难</a:t>
            </a:r>
            <a:r>
              <a:rPr lang="en-US" altLang="zh-CN" sz="2200" b="1" dirty="0">
                <a:solidFill>
                  <a:srgbClr val="1F497D"/>
                </a:solidFill>
                <a:latin typeface="微软雅黑" pitchFamily="34" charset="-122"/>
                <a:ea typeface="微软雅黑" pitchFamily="34" charset="-122"/>
              </a:rPr>
              <a:t> </a:t>
            </a:r>
            <a:r>
              <a:rPr lang="zh-CN" altLang="en-US" sz="2200" dirty="0" smtClean="0">
                <a:solidFill>
                  <a:srgbClr val="1F497D"/>
                </a:solidFill>
                <a:latin typeface="微软雅黑" pitchFamily="34" charset="-122"/>
                <a:ea typeface="微软雅黑" pitchFamily="34" charset="-122"/>
              </a:rPr>
              <a:t>主要</a:t>
            </a:r>
            <a:r>
              <a:rPr lang="zh-CN" altLang="en-US" sz="2200" dirty="0">
                <a:solidFill>
                  <a:srgbClr val="1F497D"/>
                </a:solidFill>
                <a:latin typeface="微软雅黑" pitchFamily="34" charset="-122"/>
                <a:ea typeface="微软雅黑" pitchFamily="34" charset="-122"/>
              </a:rPr>
              <a:t>症状，早期在劳力时出现，后逐渐</a:t>
            </a:r>
            <a:r>
              <a:rPr lang="zh-CN" altLang="en-US" sz="2200" dirty="0" smtClean="0">
                <a:solidFill>
                  <a:srgbClr val="1F497D"/>
                </a:solidFill>
                <a:latin typeface="微软雅黑" pitchFamily="34" charset="-122"/>
                <a:ea typeface="微软雅黑" pitchFamily="34" charset="-122"/>
              </a:rPr>
              <a:t>加重。</a:t>
            </a:r>
            <a:endParaRPr lang="zh-CN" altLang="en-US" sz="2200" dirty="0">
              <a:solidFill>
                <a:srgbClr val="1F497D"/>
              </a:solidFill>
              <a:latin typeface="微软雅黑" pitchFamily="34" charset="-122"/>
              <a:ea typeface="微软雅黑" pitchFamily="34" charset="-122"/>
            </a:endParaRPr>
          </a:p>
          <a:p>
            <a:pPr marL="457200" indent="-457200" algn="just" eaLnBrk="1" hangingPunct="1">
              <a:lnSpc>
                <a:spcPct val="150000"/>
              </a:lnSpc>
              <a:spcBef>
                <a:spcPct val="0"/>
              </a:spcBef>
              <a:buClr>
                <a:srgbClr val="FF0000"/>
              </a:buClr>
              <a:buFont typeface="+mj-ea"/>
              <a:buAutoNum type="circleNumDbPlain"/>
            </a:pPr>
            <a:r>
              <a:rPr lang="zh-CN" altLang="en-US" sz="2200" b="1" dirty="0" smtClean="0">
                <a:solidFill>
                  <a:srgbClr val="1F497D"/>
                </a:solidFill>
                <a:latin typeface="微软雅黑" pitchFamily="34" charset="-122"/>
                <a:ea typeface="微软雅黑" pitchFamily="34" charset="-122"/>
              </a:rPr>
              <a:t>喘息</a:t>
            </a:r>
            <a:r>
              <a:rPr lang="zh-CN" altLang="en-US" sz="2200" b="1" dirty="0">
                <a:solidFill>
                  <a:srgbClr val="1F497D"/>
                </a:solidFill>
                <a:latin typeface="微软雅黑" pitchFamily="34" charset="-122"/>
                <a:ea typeface="微软雅黑" pitchFamily="34" charset="-122"/>
              </a:rPr>
              <a:t>和胸</a:t>
            </a:r>
            <a:r>
              <a:rPr lang="zh-CN" altLang="en-US" sz="2200" b="1" dirty="0" smtClean="0">
                <a:solidFill>
                  <a:srgbClr val="1F497D"/>
                </a:solidFill>
                <a:latin typeface="微软雅黑" pitchFamily="34" charset="-122"/>
                <a:ea typeface="微软雅黑" pitchFamily="34" charset="-122"/>
              </a:rPr>
              <a:t>闷 </a:t>
            </a:r>
            <a:r>
              <a:rPr lang="zh-CN" altLang="en-US" sz="2200" dirty="0" smtClean="0">
                <a:solidFill>
                  <a:srgbClr val="1F497D"/>
                </a:solidFill>
                <a:latin typeface="微软雅黑" pitchFamily="34" charset="-122"/>
                <a:ea typeface="微软雅黑" pitchFamily="34" charset="-122"/>
              </a:rPr>
              <a:t>部分患者或</a:t>
            </a:r>
            <a:r>
              <a:rPr lang="zh-CN" altLang="en-US" sz="2200" dirty="0">
                <a:solidFill>
                  <a:srgbClr val="1F497D"/>
                </a:solidFill>
                <a:latin typeface="微软雅黑" pitchFamily="34" charset="-122"/>
                <a:ea typeface="微软雅黑" pitchFamily="34" charset="-122"/>
              </a:rPr>
              <a:t>急性加重时出现的。</a:t>
            </a:r>
          </a:p>
          <a:p>
            <a:pPr marL="457200" indent="-457200" algn="just" eaLnBrk="1" hangingPunct="1">
              <a:lnSpc>
                <a:spcPct val="150000"/>
              </a:lnSpc>
              <a:spcBef>
                <a:spcPct val="0"/>
              </a:spcBef>
              <a:buClr>
                <a:srgbClr val="FF0000"/>
              </a:buClr>
              <a:buFont typeface="+mj-ea"/>
              <a:buAutoNum type="circleNumDbPlain"/>
            </a:pPr>
            <a:r>
              <a:rPr lang="zh-CN" altLang="en-US" sz="2200" b="1" dirty="0" smtClean="0">
                <a:solidFill>
                  <a:srgbClr val="1F497D"/>
                </a:solidFill>
                <a:latin typeface="微软雅黑" pitchFamily="34" charset="-122"/>
                <a:ea typeface="微软雅黑" pitchFamily="34" charset="-122"/>
              </a:rPr>
              <a:t>其他</a:t>
            </a:r>
            <a:r>
              <a:rPr lang="zh-CN" altLang="en-US" sz="2200" dirty="0" smtClean="0">
                <a:solidFill>
                  <a:srgbClr val="1F497D"/>
                </a:solidFill>
                <a:latin typeface="微软雅黑" pitchFamily="34" charset="-122"/>
                <a:ea typeface="微软雅黑" pitchFamily="34" charset="-122"/>
              </a:rPr>
              <a:t> 疲乏</a:t>
            </a:r>
            <a:r>
              <a:rPr lang="zh-CN" altLang="en-US" sz="2200" dirty="0">
                <a:solidFill>
                  <a:srgbClr val="1F497D"/>
                </a:solidFill>
                <a:latin typeface="微软雅黑" pitchFamily="34" charset="-122"/>
                <a:ea typeface="微软雅黑" pitchFamily="34" charset="-122"/>
              </a:rPr>
              <a:t>、消瘦、焦虑</a:t>
            </a:r>
            <a:r>
              <a:rPr lang="zh-CN" altLang="en-US" sz="2200" dirty="0" smtClean="0">
                <a:solidFill>
                  <a:srgbClr val="1F497D"/>
                </a:solidFill>
                <a:latin typeface="微软雅黑" pitchFamily="34" charset="-122"/>
                <a:ea typeface="微软雅黑" pitchFamily="34" charset="-122"/>
              </a:rPr>
              <a:t>等。</a:t>
            </a:r>
            <a:endParaRPr lang="zh-CN" altLang="en-US" sz="2200" dirty="0">
              <a:solidFill>
                <a:srgbClr val="1F497D"/>
              </a:solidFill>
              <a:latin typeface="微软雅黑" pitchFamily="34" charset="-122"/>
              <a:ea typeface="微软雅黑" pitchFamily="34" charset="-122"/>
            </a:endParaRPr>
          </a:p>
        </p:txBody>
      </p:sp>
      <p:sp>
        <p:nvSpPr>
          <p:cNvPr id="13316"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a:lnSpc>
                <a:spcPct val="100000"/>
              </a:lnSpc>
              <a:spcBef>
                <a:spcPct val="0"/>
              </a:spcBef>
              <a:buFontTx/>
              <a:buNone/>
            </a:pPr>
            <a:endParaRPr lang="zh-CN" altLang="zh-CN" sz="1800">
              <a:solidFill>
                <a:srgbClr val="FFFFFF"/>
              </a:solidFill>
              <a:latin typeface="宋体" pitchFamily="2" charset="-122"/>
              <a:sym typeface="宋体" pitchFamily="2" charset="-122"/>
            </a:endParaRPr>
          </a:p>
        </p:txBody>
      </p:sp>
      <p:grpSp>
        <p:nvGrpSpPr>
          <p:cNvPr id="13315" name="组合 7"/>
          <p:cNvGrpSpPr/>
          <p:nvPr/>
        </p:nvGrpSpPr>
        <p:grpSpPr bwMode="auto">
          <a:xfrm>
            <a:off x="644525" y="422275"/>
            <a:ext cx="3114675" cy="621597"/>
            <a:chOff x="3278751" y="1777380"/>
            <a:chExt cx="3678300" cy="621502"/>
          </a:xfrm>
        </p:grpSpPr>
        <p:sp>
          <p:nvSpPr>
            <p:cNvPr id="9" name="矩形 8"/>
            <p:cNvSpPr/>
            <p:nvPr/>
          </p:nvSpPr>
          <p:spPr>
            <a:xfrm>
              <a:off x="3278751" y="1777380"/>
              <a:ext cx="751784" cy="607920"/>
            </a:xfrm>
            <a:prstGeom prst="rect">
              <a:avLst/>
            </a:prstGeom>
            <a:solidFill>
              <a:schemeClr val="tx2"/>
            </a:solidFill>
            <a:ln w="12700" cap="flat" cmpd="sng" algn="ctr">
              <a:solidFill>
                <a:schemeClr val="tx2"/>
              </a:solidFill>
              <a:prstDash val="solid"/>
            </a:ln>
            <a:effectLst/>
          </p:spPr>
          <p:txBody>
            <a:bodyPr anchor="ctr"/>
            <a:lstStyle/>
            <a:p>
              <a:pPr algn="ctr" eaLnBrk="1" hangingPunct="1">
                <a:spcBef>
                  <a:spcPts val="0"/>
                </a:spcBef>
                <a:spcAft>
                  <a:spcPts val="0"/>
                </a:spcAft>
                <a:defRPr/>
              </a:pPr>
              <a:r>
                <a:rPr lang="en-US" altLang="zh-CN" sz="2800" kern="0" dirty="0" smtClean="0">
                  <a:solidFill>
                    <a:sysClr val="window" lastClr="FFFFFF"/>
                  </a:solidFill>
                  <a:latin typeface="Broadway" pitchFamily="82" charset="0"/>
                  <a:ea typeface="微软雅黑"/>
                </a:rPr>
                <a:t>2</a:t>
              </a:r>
              <a:endParaRPr lang="zh-CN" altLang="en-US" sz="2800" kern="0" dirty="0">
                <a:solidFill>
                  <a:sysClr val="window" lastClr="FFFFFF"/>
                </a:solidFill>
                <a:latin typeface="Broadway" pitchFamily="82" charset="0"/>
                <a:ea typeface="微软雅黑"/>
              </a:endParaRPr>
            </a:p>
          </p:txBody>
        </p:sp>
        <p:sp>
          <p:nvSpPr>
            <p:cNvPr id="13320" name="TextBox 37"/>
            <p:cNvSpPr txBox="1">
              <a:spLocks noChangeArrowheads="1"/>
            </p:cNvSpPr>
            <p:nvPr/>
          </p:nvSpPr>
          <p:spPr bwMode="auto">
            <a:xfrm>
              <a:off x="4031417" y="1814196"/>
              <a:ext cx="2925634" cy="584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defTabSz="912495">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defTabSz="912495">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defTabSz="912495">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defTabSz="912495">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Tx/>
                <a:buNone/>
              </a:pPr>
              <a:r>
                <a:rPr lang="zh-CN" altLang="en-US" sz="3200" b="1" dirty="0">
                  <a:solidFill>
                    <a:srgbClr val="1F497D"/>
                  </a:solidFill>
                  <a:latin typeface="微软雅黑" pitchFamily="34" charset="-122"/>
                  <a:ea typeface="微软雅黑" pitchFamily="34" charset="-122"/>
                </a:rPr>
                <a:t>临床表现</a:t>
              </a:r>
              <a:endParaRPr lang="en-US" altLang="zh-CN" sz="2400" b="1" dirty="0">
                <a:solidFill>
                  <a:srgbClr val="1F497D"/>
                </a:solidFill>
                <a:latin typeface="微软雅黑" pitchFamily="34" charset="-122"/>
                <a:ea typeface="微软雅黑" pitchFamily="34" charset="-122"/>
              </a:endParaRPr>
            </a:p>
          </p:txBody>
        </p:sp>
      </p:grpSp>
      <p:sp>
        <p:nvSpPr>
          <p:cNvPr id="11" name="直接连接符 5"/>
          <p:cNvSpPr>
            <a:spLocks noChangeShapeType="1"/>
          </p:cNvSpPr>
          <p:nvPr/>
        </p:nvSpPr>
        <p:spPr bwMode="auto">
          <a:xfrm flipV="1">
            <a:off x="644525" y="1031875"/>
            <a:ext cx="2520000" cy="1588"/>
          </a:xfrm>
          <a:prstGeom prst="line">
            <a:avLst/>
          </a:prstGeom>
          <a:ln w="28575">
            <a:solidFill>
              <a:srgbClr val="44546A"/>
            </a:solidFill>
          </a:ln>
        </p:spPr>
        <p:style>
          <a:lnRef idx="1">
            <a:schemeClr val="accent1"/>
          </a:lnRef>
          <a:fillRef idx="0">
            <a:schemeClr val="accent1"/>
          </a:fillRef>
          <a:effectRef idx="0">
            <a:schemeClr val="accent1"/>
          </a:effectRef>
          <a:fontRef idx="minor">
            <a:schemeClr val="tx1"/>
          </a:fontRef>
        </p:style>
        <p:txBody>
          <a:bodyPr/>
          <a:lstStyle/>
          <a:p>
            <a:pPr>
              <a:defRPr/>
            </a:pPr>
            <a:endParaRPr lang="zh-CN" altLang="en-US"/>
          </a:p>
        </p:txBody>
      </p:sp>
      <p:grpSp>
        <p:nvGrpSpPr>
          <p:cNvPr id="2" name="组合 1"/>
          <p:cNvGrpSpPr/>
          <p:nvPr/>
        </p:nvGrpSpPr>
        <p:grpSpPr>
          <a:xfrm>
            <a:off x="0" y="2864013"/>
            <a:ext cx="5121158" cy="3143923"/>
            <a:chOff x="45530" y="3103583"/>
            <a:chExt cx="5121158" cy="3143923"/>
          </a:xfrm>
        </p:grpSpPr>
        <p:pic>
          <p:nvPicPr>
            <p:cNvPr id="10" name="图片 9"/>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t="1" r="55571" b="89934"/>
            <a:stretch>
              <a:fillRect/>
            </a:stretch>
          </p:blipFill>
          <p:spPr>
            <a:xfrm>
              <a:off x="45530" y="3103583"/>
              <a:ext cx="2653048" cy="442690"/>
            </a:xfrm>
            <a:prstGeom prst="rect">
              <a:avLst/>
            </a:prstGeom>
          </p:spPr>
        </p:pic>
        <p:pic>
          <p:nvPicPr>
            <p:cNvPr id="12" name="图片 11"/>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31493" t="17652" r="34862" b="23446"/>
            <a:stretch>
              <a:fillRect/>
            </a:stretch>
          </p:blipFill>
          <p:spPr>
            <a:xfrm>
              <a:off x="1647659" y="3603182"/>
              <a:ext cx="2009105" cy="2590591"/>
            </a:xfrm>
            <a:prstGeom prst="rect">
              <a:avLst/>
            </a:prstGeom>
          </p:spPr>
        </p:pic>
        <p:pic>
          <p:nvPicPr>
            <p:cNvPr id="13" name="图片 12"/>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65569" t="16774" r="786" b="24324"/>
            <a:stretch>
              <a:fillRect/>
            </a:stretch>
          </p:blipFill>
          <p:spPr>
            <a:xfrm>
              <a:off x="3157583" y="3603182"/>
              <a:ext cx="2009105" cy="2590591"/>
            </a:xfrm>
            <a:prstGeom prst="rect">
              <a:avLst/>
            </a:prstGeom>
          </p:spPr>
        </p:pic>
        <p:pic>
          <p:nvPicPr>
            <p:cNvPr id="14" name="图片 13"/>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1" t="15208" r="66446" b="23446"/>
            <a:stretch>
              <a:fillRect/>
            </a:stretch>
          </p:blipFill>
          <p:spPr>
            <a:xfrm>
              <a:off x="78180" y="3549448"/>
              <a:ext cx="2003614" cy="2698058"/>
            </a:xfrm>
            <a:prstGeom prst="rect">
              <a:avLst/>
            </a:prstGeom>
          </p:spPr>
        </p:pic>
      </p:gr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3315"/>
                                        </p:tgtEl>
                                        <p:attrNameLst>
                                          <p:attrName>style.visibility</p:attrName>
                                        </p:attrNameLst>
                                      </p:cBhvr>
                                      <p:to>
                                        <p:strVal val="visible"/>
                                      </p:to>
                                    </p:set>
                                    <p:animEffect transition="in" filter="wipe(down)">
                                      <p:cBhvr>
                                        <p:cTn id="7" dur="500"/>
                                        <p:tgtEl>
                                          <p:spTgt spid="1331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644525" y="1616650"/>
            <a:ext cx="6592821"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just" eaLnBrk="1" hangingPunct="1">
              <a:lnSpc>
                <a:spcPct val="150000"/>
              </a:lnSpc>
              <a:spcBef>
                <a:spcPct val="0"/>
              </a:spcBef>
              <a:buNone/>
            </a:pPr>
            <a:r>
              <a:rPr lang="en-US" altLang="zh-CN" sz="2200" b="1" dirty="0" smtClean="0">
                <a:solidFill>
                  <a:srgbClr val="1F497D"/>
                </a:solidFill>
                <a:latin typeface="微软雅黑" pitchFamily="34" charset="-122"/>
                <a:ea typeface="微软雅黑" pitchFamily="34" charset="-122"/>
              </a:rPr>
              <a:t>2</a:t>
            </a:r>
            <a:r>
              <a:rPr lang="en-US" altLang="zh-CN" sz="2200" b="1" dirty="0">
                <a:solidFill>
                  <a:srgbClr val="1F497D"/>
                </a:solidFill>
                <a:latin typeface="微软雅黑" pitchFamily="34" charset="-122"/>
                <a:ea typeface="微软雅黑" pitchFamily="34" charset="-122"/>
              </a:rPr>
              <a:t>.</a:t>
            </a:r>
            <a:r>
              <a:rPr lang="zh-CN" altLang="en-US" sz="2200" b="1" dirty="0">
                <a:solidFill>
                  <a:srgbClr val="1F497D"/>
                </a:solidFill>
                <a:latin typeface="微软雅黑" pitchFamily="34" charset="-122"/>
                <a:ea typeface="微软雅黑" pitchFamily="34" charset="-122"/>
              </a:rPr>
              <a:t>体征</a:t>
            </a:r>
          </a:p>
          <a:p>
            <a:pPr marL="457200" indent="-457200" algn="just" eaLnBrk="1" hangingPunct="1">
              <a:lnSpc>
                <a:spcPct val="150000"/>
              </a:lnSpc>
              <a:spcBef>
                <a:spcPct val="0"/>
              </a:spcBef>
              <a:buClr>
                <a:srgbClr val="FF0000"/>
              </a:buClr>
              <a:buFont typeface="+mj-ea"/>
              <a:buAutoNum type="circleNumDbPlain"/>
            </a:pPr>
            <a:r>
              <a:rPr lang="zh-CN" altLang="en-US" sz="2200" b="1" dirty="0" smtClean="0">
                <a:solidFill>
                  <a:srgbClr val="1F497D"/>
                </a:solidFill>
                <a:latin typeface="微软雅黑" pitchFamily="34" charset="-122"/>
                <a:ea typeface="微软雅黑" pitchFamily="34" charset="-122"/>
              </a:rPr>
              <a:t>视诊 </a:t>
            </a:r>
            <a:r>
              <a:rPr lang="zh-CN" altLang="en-US" sz="2200" dirty="0" smtClean="0">
                <a:solidFill>
                  <a:srgbClr val="1F497D"/>
                </a:solidFill>
                <a:latin typeface="微软雅黑" pitchFamily="34" charset="-122"/>
                <a:ea typeface="微软雅黑" pitchFamily="34" charset="-122"/>
              </a:rPr>
              <a:t>胸廓</a:t>
            </a:r>
            <a:r>
              <a:rPr lang="zh-CN" altLang="en-US" sz="2200" dirty="0">
                <a:solidFill>
                  <a:srgbClr val="1F497D"/>
                </a:solidFill>
                <a:latin typeface="微软雅黑" pitchFamily="34" charset="-122"/>
                <a:ea typeface="微软雅黑" pitchFamily="34" charset="-122"/>
              </a:rPr>
              <a:t>前后径增大，肋间隙增宽，剑突下胸骨下角增宽，称为桶状胸</a:t>
            </a:r>
            <a:r>
              <a:rPr lang="zh-CN" altLang="en-US" sz="2200" dirty="0" smtClean="0">
                <a:solidFill>
                  <a:srgbClr val="1F497D"/>
                </a:solidFill>
                <a:latin typeface="微软雅黑" pitchFamily="34" charset="-122"/>
                <a:ea typeface="微软雅黑" pitchFamily="34" charset="-122"/>
              </a:rPr>
              <a:t>，严重</a:t>
            </a:r>
            <a:r>
              <a:rPr lang="zh-CN" altLang="en-US" sz="2200" dirty="0">
                <a:solidFill>
                  <a:srgbClr val="1F497D"/>
                </a:solidFill>
                <a:latin typeface="微软雅黑" pitchFamily="34" charset="-122"/>
                <a:ea typeface="微软雅黑" pitchFamily="34" charset="-122"/>
              </a:rPr>
              <a:t>者可有缩唇呼吸等。</a:t>
            </a:r>
          </a:p>
          <a:p>
            <a:pPr marL="457200" indent="-457200" algn="just" eaLnBrk="1" hangingPunct="1">
              <a:lnSpc>
                <a:spcPct val="150000"/>
              </a:lnSpc>
              <a:spcBef>
                <a:spcPct val="0"/>
              </a:spcBef>
              <a:buClr>
                <a:srgbClr val="FF0000"/>
              </a:buClr>
              <a:buFont typeface="+mj-ea"/>
              <a:buAutoNum type="circleNumDbPlain"/>
            </a:pPr>
            <a:r>
              <a:rPr lang="zh-CN" altLang="en-US" sz="2200" b="1" dirty="0" smtClean="0">
                <a:solidFill>
                  <a:srgbClr val="1F497D"/>
                </a:solidFill>
                <a:latin typeface="微软雅黑" pitchFamily="34" charset="-122"/>
                <a:ea typeface="微软雅黑" pitchFamily="34" charset="-122"/>
              </a:rPr>
              <a:t>触诊 </a:t>
            </a:r>
            <a:r>
              <a:rPr lang="zh-CN" altLang="en-US" sz="2200" dirty="0" smtClean="0">
                <a:solidFill>
                  <a:srgbClr val="1F497D"/>
                </a:solidFill>
                <a:latin typeface="微软雅黑" pitchFamily="34" charset="-122"/>
                <a:ea typeface="微软雅黑" pitchFamily="34" charset="-122"/>
              </a:rPr>
              <a:t>双</a:t>
            </a:r>
            <a:r>
              <a:rPr lang="zh-CN" altLang="en-US" sz="2200" dirty="0">
                <a:solidFill>
                  <a:srgbClr val="1F497D"/>
                </a:solidFill>
                <a:latin typeface="微软雅黑" pitchFamily="34" charset="-122"/>
                <a:ea typeface="微软雅黑" pitchFamily="34" charset="-122"/>
              </a:rPr>
              <a:t>侧语颤减弱。</a:t>
            </a:r>
          </a:p>
          <a:p>
            <a:pPr marL="457200" indent="-457200" algn="just" eaLnBrk="1" hangingPunct="1">
              <a:lnSpc>
                <a:spcPct val="150000"/>
              </a:lnSpc>
              <a:spcBef>
                <a:spcPct val="0"/>
              </a:spcBef>
              <a:buClr>
                <a:srgbClr val="FF0000"/>
              </a:buClr>
              <a:buFont typeface="+mj-ea"/>
              <a:buAutoNum type="circleNumDbPlain"/>
            </a:pPr>
            <a:r>
              <a:rPr lang="zh-CN" altLang="en-US" sz="2200" b="1" dirty="0" smtClean="0">
                <a:solidFill>
                  <a:srgbClr val="1F497D"/>
                </a:solidFill>
                <a:latin typeface="微软雅黑" pitchFamily="34" charset="-122"/>
                <a:ea typeface="微软雅黑" pitchFamily="34" charset="-122"/>
              </a:rPr>
              <a:t>叩诊</a:t>
            </a:r>
            <a:r>
              <a:rPr lang="zh-CN" altLang="en-US" sz="2200" dirty="0" smtClean="0">
                <a:solidFill>
                  <a:srgbClr val="1F497D"/>
                </a:solidFill>
                <a:latin typeface="微软雅黑" pitchFamily="34" charset="-122"/>
                <a:ea typeface="微软雅黑" pitchFamily="34" charset="-122"/>
              </a:rPr>
              <a:t> 肺部</a:t>
            </a:r>
            <a:r>
              <a:rPr lang="zh-CN" altLang="en-US" sz="2200" dirty="0">
                <a:solidFill>
                  <a:srgbClr val="1F497D"/>
                </a:solidFill>
                <a:latin typeface="微软雅黑" pitchFamily="34" charset="-122"/>
                <a:ea typeface="微软雅黑" pitchFamily="34" charset="-122"/>
              </a:rPr>
              <a:t>过清音，心浊音界缩小，肺下界和肝浊音界下降。</a:t>
            </a:r>
          </a:p>
          <a:p>
            <a:pPr marL="457200" indent="-457200" algn="just" eaLnBrk="1" hangingPunct="1">
              <a:lnSpc>
                <a:spcPct val="150000"/>
              </a:lnSpc>
              <a:spcBef>
                <a:spcPct val="0"/>
              </a:spcBef>
              <a:buClr>
                <a:srgbClr val="FF0000"/>
              </a:buClr>
              <a:buFont typeface="+mj-ea"/>
              <a:buAutoNum type="circleNumDbPlain"/>
            </a:pPr>
            <a:r>
              <a:rPr lang="zh-CN" altLang="en-US" sz="2200" b="1" dirty="0" smtClean="0">
                <a:solidFill>
                  <a:srgbClr val="1F497D"/>
                </a:solidFill>
                <a:latin typeface="微软雅黑" pitchFamily="34" charset="-122"/>
                <a:ea typeface="微软雅黑" pitchFamily="34" charset="-122"/>
              </a:rPr>
              <a:t>听诊</a:t>
            </a:r>
            <a:r>
              <a:rPr lang="zh-CN" altLang="en-US" sz="2200" dirty="0" smtClean="0">
                <a:solidFill>
                  <a:srgbClr val="1F497D"/>
                </a:solidFill>
                <a:latin typeface="微软雅黑" pitchFamily="34" charset="-122"/>
                <a:ea typeface="微软雅黑" pitchFamily="34" charset="-122"/>
              </a:rPr>
              <a:t> 双</a:t>
            </a:r>
            <a:r>
              <a:rPr lang="zh-CN" altLang="en-US" sz="2200" dirty="0">
                <a:solidFill>
                  <a:srgbClr val="1F497D"/>
                </a:solidFill>
                <a:latin typeface="微软雅黑" pitchFamily="34" charset="-122"/>
                <a:ea typeface="微软雅黑" pitchFamily="34" charset="-122"/>
              </a:rPr>
              <a:t>肺呼吸音减弱，呼气延长，部分患者可闻及湿性啰音和（或）干性啰音。</a:t>
            </a:r>
          </a:p>
        </p:txBody>
      </p:sp>
      <p:sp>
        <p:nvSpPr>
          <p:cNvPr id="13316"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a:lnSpc>
                <a:spcPct val="100000"/>
              </a:lnSpc>
              <a:spcBef>
                <a:spcPct val="0"/>
              </a:spcBef>
              <a:buFontTx/>
              <a:buNone/>
            </a:pPr>
            <a:endParaRPr lang="zh-CN" altLang="zh-CN" sz="1800">
              <a:solidFill>
                <a:srgbClr val="FFFFFF"/>
              </a:solidFill>
              <a:latin typeface="宋体" pitchFamily="2" charset="-122"/>
              <a:sym typeface="宋体" pitchFamily="2" charset="-122"/>
            </a:endParaRPr>
          </a:p>
        </p:txBody>
      </p:sp>
      <p:grpSp>
        <p:nvGrpSpPr>
          <p:cNvPr id="13315" name="组合 7"/>
          <p:cNvGrpSpPr/>
          <p:nvPr/>
        </p:nvGrpSpPr>
        <p:grpSpPr bwMode="auto">
          <a:xfrm>
            <a:off x="644525" y="422275"/>
            <a:ext cx="3114675" cy="621597"/>
            <a:chOff x="3278751" y="1777380"/>
            <a:chExt cx="3678300" cy="621502"/>
          </a:xfrm>
        </p:grpSpPr>
        <p:sp>
          <p:nvSpPr>
            <p:cNvPr id="9" name="矩形 8"/>
            <p:cNvSpPr/>
            <p:nvPr/>
          </p:nvSpPr>
          <p:spPr>
            <a:xfrm>
              <a:off x="3278751" y="1777380"/>
              <a:ext cx="751784" cy="607920"/>
            </a:xfrm>
            <a:prstGeom prst="rect">
              <a:avLst/>
            </a:prstGeom>
            <a:solidFill>
              <a:schemeClr val="tx2"/>
            </a:solidFill>
            <a:ln w="12700" cap="flat" cmpd="sng" algn="ctr">
              <a:solidFill>
                <a:schemeClr val="tx2"/>
              </a:solidFill>
              <a:prstDash val="solid"/>
            </a:ln>
            <a:effectLst/>
          </p:spPr>
          <p:txBody>
            <a:bodyPr anchor="ctr"/>
            <a:lstStyle/>
            <a:p>
              <a:pPr algn="ctr" eaLnBrk="1" hangingPunct="1">
                <a:spcBef>
                  <a:spcPts val="0"/>
                </a:spcBef>
                <a:spcAft>
                  <a:spcPts val="0"/>
                </a:spcAft>
                <a:defRPr/>
              </a:pPr>
              <a:r>
                <a:rPr lang="en-US" altLang="zh-CN" sz="2800" kern="0" dirty="0" smtClean="0">
                  <a:solidFill>
                    <a:sysClr val="window" lastClr="FFFFFF"/>
                  </a:solidFill>
                  <a:latin typeface="Broadway" pitchFamily="82" charset="0"/>
                  <a:ea typeface="微软雅黑"/>
                </a:rPr>
                <a:t>2</a:t>
              </a:r>
              <a:endParaRPr lang="zh-CN" altLang="en-US" sz="2800" kern="0" dirty="0">
                <a:solidFill>
                  <a:sysClr val="window" lastClr="FFFFFF"/>
                </a:solidFill>
                <a:latin typeface="Broadway" pitchFamily="82" charset="0"/>
                <a:ea typeface="微软雅黑"/>
              </a:endParaRPr>
            </a:p>
          </p:txBody>
        </p:sp>
        <p:sp>
          <p:nvSpPr>
            <p:cNvPr id="13320" name="TextBox 37"/>
            <p:cNvSpPr txBox="1">
              <a:spLocks noChangeArrowheads="1"/>
            </p:cNvSpPr>
            <p:nvPr/>
          </p:nvSpPr>
          <p:spPr bwMode="auto">
            <a:xfrm>
              <a:off x="4031417" y="1814196"/>
              <a:ext cx="2925634" cy="584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defTabSz="912495">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defTabSz="912495">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defTabSz="912495">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defTabSz="912495">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Tx/>
                <a:buNone/>
              </a:pPr>
              <a:r>
                <a:rPr lang="zh-CN" altLang="en-US" sz="3200" b="1" dirty="0">
                  <a:solidFill>
                    <a:srgbClr val="1F497D"/>
                  </a:solidFill>
                  <a:latin typeface="微软雅黑" pitchFamily="34" charset="-122"/>
                  <a:ea typeface="微软雅黑" pitchFamily="34" charset="-122"/>
                </a:rPr>
                <a:t>临床表现</a:t>
              </a:r>
              <a:endParaRPr lang="en-US" altLang="zh-CN" sz="2400" b="1" dirty="0">
                <a:solidFill>
                  <a:srgbClr val="1F497D"/>
                </a:solidFill>
                <a:latin typeface="微软雅黑" pitchFamily="34" charset="-122"/>
                <a:ea typeface="微软雅黑" pitchFamily="34" charset="-122"/>
              </a:endParaRPr>
            </a:p>
          </p:txBody>
        </p:sp>
      </p:grpSp>
      <p:sp>
        <p:nvSpPr>
          <p:cNvPr id="11" name="直接连接符 5"/>
          <p:cNvSpPr>
            <a:spLocks noChangeShapeType="1"/>
          </p:cNvSpPr>
          <p:nvPr/>
        </p:nvSpPr>
        <p:spPr bwMode="auto">
          <a:xfrm flipV="1">
            <a:off x="644525" y="1031875"/>
            <a:ext cx="2520000" cy="1588"/>
          </a:xfrm>
          <a:prstGeom prst="line">
            <a:avLst/>
          </a:prstGeom>
          <a:ln w="28575">
            <a:solidFill>
              <a:srgbClr val="44546A"/>
            </a:solidFill>
          </a:ln>
        </p:spPr>
        <p:style>
          <a:lnRef idx="1">
            <a:schemeClr val="accent1"/>
          </a:lnRef>
          <a:fillRef idx="0">
            <a:schemeClr val="accent1"/>
          </a:fillRef>
          <a:effectRef idx="0">
            <a:schemeClr val="accent1"/>
          </a:effectRef>
          <a:fontRef idx="minor">
            <a:schemeClr val="tx1"/>
          </a:fontRef>
        </p:style>
        <p:txBody>
          <a:bodyPr/>
          <a:lstStyle/>
          <a:p>
            <a:pPr>
              <a:defRPr/>
            </a:pPr>
            <a:endParaRPr lang="zh-CN" altLang="en-US"/>
          </a:p>
        </p:txBody>
      </p:sp>
      <p:pic>
        <p:nvPicPr>
          <p:cNvPr id="10" name="图片 9"/>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150615" y="3347760"/>
            <a:ext cx="4975124" cy="3194810"/>
          </a:xfrm>
          <a:prstGeom prst="rect">
            <a:avLst/>
          </a:prstGeom>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3315"/>
                                        </p:tgtEl>
                                        <p:attrNameLst>
                                          <p:attrName>style.visibility</p:attrName>
                                        </p:attrNameLst>
                                      </p:cBhvr>
                                      <p:to>
                                        <p:strVal val="visible"/>
                                      </p:to>
                                    </p:set>
                                    <p:animEffect transition="in" filter="wipe(down)">
                                      <p:cBhvr>
                                        <p:cTn id="7" dur="500"/>
                                        <p:tgtEl>
                                          <p:spTgt spid="1331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a:lnSpc>
                <a:spcPct val="100000"/>
              </a:lnSpc>
              <a:spcBef>
                <a:spcPct val="0"/>
              </a:spcBef>
              <a:buFontTx/>
              <a:buNone/>
            </a:pPr>
            <a:endParaRPr lang="zh-CN" altLang="zh-CN" sz="1800">
              <a:solidFill>
                <a:srgbClr val="FFFFFF"/>
              </a:solidFill>
              <a:latin typeface="宋体" pitchFamily="2" charset="-122"/>
              <a:sym typeface="宋体" pitchFamily="2" charset="-122"/>
            </a:endParaRPr>
          </a:p>
        </p:txBody>
      </p:sp>
      <p:sp>
        <p:nvSpPr>
          <p:cNvPr id="4" name="矩形 3"/>
          <p:cNvSpPr>
            <a:spLocks noChangeArrowheads="1"/>
          </p:cNvSpPr>
          <p:nvPr/>
        </p:nvSpPr>
        <p:spPr bwMode="auto">
          <a:xfrm>
            <a:off x="5382922" y="1221150"/>
            <a:ext cx="5847455" cy="5170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lnSpc>
                <a:spcPct val="150000"/>
              </a:lnSpc>
            </a:pPr>
            <a:r>
              <a:rPr lang="en-US" altLang="zh-CN" sz="2200" b="1" dirty="0">
                <a:solidFill>
                  <a:srgbClr val="1F497D"/>
                </a:solidFill>
                <a:latin typeface="微软雅黑" pitchFamily="34" charset="-122"/>
                <a:ea typeface="微软雅黑" pitchFamily="34" charset="-122"/>
              </a:rPr>
              <a:t>1.</a:t>
            </a:r>
            <a:r>
              <a:rPr lang="zh-CN" altLang="en-US" sz="2200" b="1" dirty="0">
                <a:solidFill>
                  <a:srgbClr val="1F497D"/>
                </a:solidFill>
                <a:latin typeface="微软雅黑" pitchFamily="34" charset="-122"/>
                <a:ea typeface="微软雅黑" pitchFamily="34" charset="-122"/>
              </a:rPr>
              <a:t>稳定期治疗</a:t>
            </a:r>
          </a:p>
          <a:p>
            <a:pPr marL="342900" indent="-342900" algn="just" eaLnBrk="1" hangingPunct="1">
              <a:lnSpc>
                <a:spcPct val="150000"/>
              </a:lnSpc>
              <a:buFont typeface="Arial" pitchFamily="34" charset="0"/>
              <a:buChar char="•"/>
            </a:pPr>
            <a:r>
              <a:rPr lang="zh-CN" altLang="en-US" sz="2200" dirty="0" smtClean="0">
                <a:solidFill>
                  <a:srgbClr val="1F497D"/>
                </a:solidFill>
                <a:latin typeface="微软雅黑" pitchFamily="34" charset="-122"/>
                <a:ea typeface="微软雅黑" pitchFamily="34" charset="-122"/>
              </a:rPr>
              <a:t>非</a:t>
            </a:r>
            <a:r>
              <a:rPr lang="zh-CN" altLang="en-US" sz="2200" dirty="0">
                <a:solidFill>
                  <a:srgbClr val="1F497D"/>
                </a:solidFill>
                <a:latin typeface="微软雅黑" pitchFamily="34" charset="-122"/>
                <a:ea typeface="微软雅黑" pitchFamily="34" charset="-122"/>
              </a:rPr>
              <a:t>药物治疗：戒烟，运动或肺康复</a:t>
            </a:r>
            <a:r>
              <a:rPr lang="zh-CN" altLang="en-US" sz="2200" dirty="0" smtClean="0">
                <a:solidFill>
                  <a:srgbClr val="1F497D"/>
                </a:solidFill>
                <a:latin typeface="微软雅黑" pitchFamily="34" charset="-122"/>
                <a:ea typeface="微软雅黑" pitchFamily="34" charset="-122"/>
              </a:rPr>
              <a:t>训练等。</a:t>
            </a:r>
            <a:endParaRPr lang="zh-CN" altLang="en-US" sz="2200" dirty="0">
              <a:solidFill>
                <a:srgbClr val="1F497D"/>
              </a:solidFill>
              <a:latin typeface="微软雅黑" pitchFamily="34" charset="-122"/>
              <a:ea typeface="微软雅黑" pitchFamily="34" charset="-122"/>
            </a:endParaRPr>
          </a:p>
          <a:p>
            <a:pPr algn="just" eaLnBrk="1" hangingPunct="1">
              <a:lnSpc>
                <a:spcPct val="150000"/>
              </a:lnSpc>
            </a:pPr>
            <a:r>
              <a:rPr lang="en-US" altLang="zh-CN" sz="2200" b="1" dirty="0">
                <a:solidFill>
                  <a:srgbClr val="1F497D"/>
                </a:solidFill>
                <a:latin typeface="微软雅黑" pitchFamily="34" charset="-122"/>
                <a:ea typeface="微软雅黑" pitchFamily="34" charset="-122"/>
              </a:rPr>
              <a:t>2.</a:t>
            </a:r>
            <a:r>
              <a:rPr lang="zh-CN" altLang="en-US" sz="2200" b="1" dirty="0">
                <a:solidFill>
                  <a:srgbClr val="1F497D"/>
                </a:solidFill>
                <a:latin typeface="微软雅黑" pitchFamily="34" charset="-122"/>
                <a:ea typeface="微软雅黑" pitchFamily="34" charset="-122"/>
              </a:rPr>
              <a:t>康复治疗</a:t>
            </a:r>
          </a:p>
          <a:p>
            <a:pPr marL="342900" indent="-342900" algn="just" eaLnBrk="1" hangingPunct="1">
              <a:lnSpc>
                <a:spcPct val="150000"/>
              </a:lnSpc>
              <a:buFont typeface="Arial" pitchFamily="34" charset="0"/>
              <a:buChar char="•"/>
            </a:pPr>
            <a:r>
              <a:rPr lang="zh-CN" altLang="en-US" sz="2200" dirty="0" smtClean="0">
                <a:solidFill>
                  <a:srgbClr val="1F497D"/>
                </a:solidFill>
                <a:latin typeface="微软雅黑" pitchFamily="34" charset="-122"/>
                <a:ea typeface="微软雅黑" pitchFamily="34" charset="-122"/>
              </a:rPr>
              <a:t>理疗</a:t>
            </a:r>
            <a:r>
              <a:rPr lang="zh-CN" altLang="en-US" sz="2200" dirty="0">
                <a:solidFill>
                  <a:srgbClr val="1F497D"/>
                </a:solidFill>
                <a:latin typeface="微软雅黑" pitchFamily="34" charset="-122"/>
                <a:ea typeface="微软雅黑" pitchFamily="34" charset="-122"/>
              </a:rPr>
              <a:t>、高压负离子氧疗</a:t>
            </a:r>
            <a:r>
              <a:rPr lang="zh-CN" altLang="en-US" sz="2200" dirty="0" smtClean="0">
                <a:solidFill>
                  <a:srgbClr val="1F497D"/>
                </a:solidFill>
                <a:latin typeface="微软雅黑" pitchFamily="34" charset="-122"/>
                <a:ea typeface="微软雅黑" pitchFamily="34" charset="-122"/>
              </a:rPr>
              <a:t>等。</a:t>
            </a:r>
            <a:endParaRPr lang="zh-CN" altLang="en-US" sz="2200" dirty="0">
              <a:solidFill>
                <a:srgbClr val="1F497D"/>
              </a:solidFill>
              <a:latin typeface="微软雅黑" pitchFamily="34" charset="-122"/>
              <a:ea typeface="微软雅黑" pitchFamily="34" charset="-122"/>
            </a:endParaRPr>
          </a:p>
          <a:p>
            <a:pPr algn="just" eaLnBrk="1" hangingPunct="1">
              <a:lnSpc>
                <a:spcPct val="150000"/>
              </a:lnSpc>
            </a:pPr>
            <a:r>
              <a:rPr lang="en-US" altLang="zh-CN" sz="2200" b="1" dirty="0">
                <a:solidFill>
                  <a:srgbClr val="1F497D"/>
                </a:solidFill>
                <a:latin typeface="微软雅黑" pitchFamily="34" charset="-122"/>
                <a:ea typeface="微软雅黑" pitchFamily="34" charset="-122"/>
              </a:rPr>
              <a:t>3.</a:t>
            </a:r>
            <a:r>
              <a:rPr lang="zh-CN" altLang="en-US" sz="2200" b="1" dirty="0">
                <a:solidFill>
                  <a:srgbClr val="1F497D"/>
                </a:solidFill>
                <a:latin typeface="微软雅黑" pitchFamily="34" charset="-122"/>
                <a:ea typeface="微软雅黑" pitchFamily="34" charset="-122"/>
              </a:rPr>
              <a:t>心理调适</a:t>
            </a:r>
          </a:p>
          <a:p>
            <a:pPr marL="342900" indent="-342900" algn="just" eaLnBrk="1" hangingPunct="1">
              <a:lnSpc>
                <a:spcPct val="150000"/>
              </a:lnSpc>
              <a:buFont typeface="Arial" pitchFamily="34" charset="0"/>
              <a:buChar char="•"/>
            </a:pPr>
            <a:r>
              <a:rPr lang="zh-CN" altLang="en-US" sz="2200" dirty="0">
                <a:solidFill>
                  <a:srgbClr val="1F497D"/>
                </a:solidFill>
                <a:latin typeface="微软雅黑" pitchFamily="34" charset="-122"/>
                <a:ea typeface="微软雅黑" pitchFamily="34" charset="-122"/>
              </a:rPr>
              <a:t>良好的</a:t>
            </a:r>
            <a:r>
              <a:rPr lang="zh-CN" altLang="en-US" sz="2200" dirty="0" smtClean="0">
                <a:solidFill>
                  <a:srgbClr val="1F497D"/>
                </a:solidFill>
                <a:latin typeface="微软雅黑" pitchFamily="34" charset="-122"/>
                <a:ea typeface="微软雅黑" pitchFamily="34" charset="-122"/>
              </a:rPr>
              <a:t>心情有利于</a:t>
            </a:r>
            <a:r>
              <a:rPr lang="zh-CN" altLang="en-US" sz="2200" dirty="0">
                <a:solidFill>
                  <a:srgbClr val="1F497D"/>
                </a:solidFill>
                <a:latin typeface="微软雅黑" pitchFamily="34" charset="-122"/>
                <a:ea typeface="微软雅黑" pitchFamily="34" charset="-122"/>
              </a:rPr>
              <a:t>患者积极面对</a:t>
            </a:r>
            <a:r>
              <a:rPr lang="zh-CN" altLang="en-US" sz="2200" dirty="0" smtClean="0">
                <a:solidFill>
                  <a:srgbClr val="1F497D"/>
                </a:solidFill>
                <a:latin typeface="微软雅黑" pitchFamily="34" charset="-122"/>
                <a:ea typeface="微软雅黑" pitchFamily="34" charset="-122"/>
              </a:rPr>
              <a:t>疾病。</a:t>
            </a:r>
            <a:endParaRPr lang="zh-CN" altLang="en-US" sz="2200" dirty="0">
              <a:solidFill>
                <a:srgbClr val="1F497D"/>
              </a:solidFill>
              <a:latin typeface="微软雅黑" pitchFamily="34" charset="-122"/>
              <a:ea typeface="微软雅黑" pitchFamily="34" charset="-122"/>
            </a:endParaRPr>
          </a:p>
          <a:p>
            <a:pPr algn="just" eaLnBrk="1" hangingPunct="1">
              <a:lnSpc>
                <a:spcPct val="150000"/>
              </a:lnSpc>
            </a:pPr>
            <a:r>
              <a:rPr lang="en-US" altLang="zh-CN" sz="2200" b="1" dirty="0">
                <a:solidFill>
                  <a:srgbClr val="1F497D"/>
                </a:solidFill>
                <a:latin typeface="微软雅黑" pitchFamily="34" charset="-122"/>
                <a:ea typeface="微软雅黑" pitchFamily="34" charset="-122"/>
              </a:rPr>
              <a:t>4.</a:t>
            </a:r>
            <a:r>
              <a:rPr lang="zh-CN" altLang="en-US" sz="2200" b="1" dirty="0">
                <a:solidFill>
                  <a:srgbClr val="1F497D"/>
                </a:solidFill>
                <a:latin typeface="微软雅黑" pitchFamily="34" charset="-122"/>
                <a:ea typeface="微软雅黑" pitchFamily="34" charset="-122"/>
              </a:rPr>
              <a:t>饮食调节</a:t>
            </a:r>
          </a:p>
          <a:p>
            <a:pPr marL="342900" indent="-342900" algn="just" eaLnBrk="1" hangingPunct="1">
              <a:lnSpc>
                <a:spcPct val="150000"/>
              </a:lnSpc>
              <a:buFont typeface="Arial" pitchFamily="34" charset="0"/>
              <a:buChar char="•"/>
            </a:pPr>
            <a:r>
              <a:rPr lang="zh-CN" altLang="en-US" sz="2200" dirty="0">
                <a:solidFill>
                  <a:srgbClr val="1F497D"/>
                </a:solidFill>
                <a:latin typeface="微软雅黑" pitchFamily="34" charset="-122"/>
                <a:ea typeface="微软雅黑" pitchFamily="34" charset="-122"/>
              </a:rPr>
              <a:t>多吃水果和蔬菜</a:t>
            </a:r>
            <a:r>
              <a:rPr lang="zh-CN" altLang="en-US" sz="2200" dirty="0" smtClean="0">
                <a:solidFill>
                  <a:srgbClr val="1F497D"/>
                </a:solidFill>
                <a:latin typeface="微软雅黑" pitchFamily="34" charset="-122"/>
                <a:ea typeface="微软雅黑" pitchFamily="34" charset="-122"/>
              </a:rPr>
              <a:t>，吃饭</a:t>
            </a:r>
            <a:r>
              <a:rPr lang="zh-CN" altLang="en-US" sz="2200" dirty="0">
                <a:solidFill>
                  <a:srgbClr val="1F497D"/>
                </a:solidFill>
                <a:latin typeface="微软雅黑" pitchFamily="34" charset="-122"/>
                <a:ea typeface="微软雅黑" pitchFamily="34" charset="-122"/>
              </a:rPr>
              <a:t>时少</a:t>
            </a:r>
            <a:r>
              <a:rPr lang="zh-CN" altLang="en-US" sz="2200" dirty="0" smtClean="0">
                <a:solidFill>
                  <a:srgbClr val="1F497D"/>
                </a:solidFill>
                <a:latin typeface="微软雅黑" pitchFamily="34" charset="-122"/>
                <a:ea typeface="微软雅黑" pitchFamily="34" charset="-122"/>
              </a:rPr>
              <a:t>说话。</a:t>
            </a:r>
            <a:endParaRPr lang="zh-CN" altLang="en-US" sz="2200" dirty="0">
              <a:solidFill>
                <a:srgbClr val="1F497D"/>
              </a:solidFill>
              <a:latin typeface="微软雅黑" pitchFamily="34" charset="-122"/>
              <a:ea typeface="微软雅黑" pitchFamily="34" charset="-122"/>
            </a:endParaRPr>
          </a:p>
          <a:p>
            <a:pPr algn="just" eaLnBrk="1" hangingPunct="1">
              <a:lnSpc>
                <a:spcPct val="150000"/>
              </a:lnSpc>
            </a:pPr>
            <a:r>
              <a:rPr lang="en-US" altLang="zh-CN" sz="2200" b="1" dirty="0">
                <a:solidFill>
                  <a:srgbClr val="1F497D"/>
                </a:solidFill>
                <a:latin typeface="微软雅黑" pitchFamily="34" charset="-122"/>
                <a:ea typeface="微软雅黑" pitchFamily="34" charset="-122"/>
              </a:rPr>
              <a:t>5.</a:t>
            </a:r>
            <a:r>
              <a:rPr lang="zh-CN" altLang="en-US" sz="2200" b="1" dirty="0">
                <a:solidFill>
                  <a:srgbClr val="1F497D"/>
                </a:solidFill>
                <a:latin typeface="微软雅黑" pitchFamily="34" charset="-122"/>
                <a:ea typeface="微软雅黑" pitchFamily="34" charset="-122"/>
              </a:rPr>
              <a:t>长期家庭氧疗</a:t>
            </a:r>
          </a:p>
          <a:p>
            <a:pPr marL="342900" indent="-342900" algn="just" eaLnBrk="1" hangingPunct="1">
              <a:lnSpc>
                <a:spcPct val="150000"/>
              </a:lnSpc>
              <a:buFont typeface="Arial" pitchFamily="34" charset="0"/>
              <a:buChar char="•"/>
            </a:pPr>
            <a:r>
              <a:rPr lang="zh-CN" altLang="en-US" sz="2200" dirty="0" smtClean="0">
                <a:solidFill>
                  <a:srgbClr val="1F497D"/>
                </a:solidFill>
                <a:latin typeface="微软雅黑" pitchFamily="34" charset="-122"/>
                <a:ea typeface="微软雅黑" pitchFamily="34" charset="-122"/>
              </a:rPr>
              <a:t>长期</a:t>
            </a:r>
            <a:r>
              <a:rPr lang="zh-CN" altLang="en-US" sz="2200" dirty="0">
                <a:solidFill>
                  <a:srgbClr val="1F497D"/>
                </a:solidFill>
                <a:latin typeface="微软雅黑" pitchFamily="34" charset="-122"/>
                <a:ea typeface="微软雅黑" pitchFamily="34" charset="-122"/>
              </a:rPr>
              <a:t>低流量吸氧，每天超过</a:t>
            </a:r>
            <a:r>
              <a:rPr lang="en-US" altLang="zh-CN" sz="2200" dirty="0">
                <a:solidFill>
                  <a:srgbClr val="1F497D"/>
                </a:solidFill>
                <a:latin typeface="微软雅黑" pitchFamily="34" charset="-122"/>
                <a:ea typeface="微软雅黑" pitchFamily="34" charset="-122"/>
              </a:rPr>
              <a:t>15</a:t>
            </a:r>
            <a:r>
              <a:rPr lang="zh-CN" altLang="en-US" sz="2200" dirty="0">
                <a:solidFill>
                  <a:srgbClr val="1F497D"/>
                </a:solidFill>
                <a:latin typeface="微软雅黑" pitchFamily="34" charset="-122"/>
                <a:ea typeface="微软雅黑" pitchFamily="34" charset="-122"/>
              </a:rPr>
              <a:t>小时</a:t>
            </a:r>
            <a:r>
              <a:rPr lang="zh-CN" altLang="en-US" sz="2200" dirty="0" smtClean="0">
                <a:solidFill>
                  <a:srgbClr val="1F497D"/>
                </a:solidFill>
                <a:latin typeface="微软雅黑" pitchFamily="34" charset="-122"/>
                <a:ea typeface="微软雅黑" pitchFamily="34" charset="-122"/>
              </a:rPr>
              <a:t>。</a:t>
            </a:r>
            <a:endParaRPr lang="zh-CN" altLang="en-US" sz="2200" dirty="0">
              <a:solidFill>
                <a:srgbClr val="1F497D"/>
              </a:solidFill>
              <a:latin typeface="微软雅黑" pitchFamily="34" charset="-122"/>
              <a:ea typeface="微软雅黑" pitchFamily="34" charset="-122"/>
            </a:endParaRPr>
          </a:p>
        </p:txBody>
      </p:sp>
      <p:grpSp>
        <p:nvGrpSpPr>
          <p:cNvPr id="10" name="组合 7"/>
          <p:cNvGrpSpPr/>
          <p:nvPr/>
        </p:nvGrpSpPr>
        <p:grpSpPr bwMode="auto">
          <a:xfrm>
            <a:off x="644525" y="422275"/>
            <a:ext cx="3114675" cy="621597"/>
            <a:chOff x="3278751" y="1777380"/>
            <a:chExt cx="3678300" cy="621502"/>
          </a:xfrm>
        </p:grpSpPr>
        <p:sp>
          <p:nvSpPr>
            <p:cNvPr id="11" name="矩形 10"/>
            <p:cNvSpPr/>
            <p:nvPr/>
          </p:nvSpPr>
          <p:spPr>
            <a:xfrm>
              <a:off x="3278751" y="1777380"/>
              <a:ext cx="751784" cy="607920"/>
            </a:xfrm>
            <a:prstGeom prst="rect">
              <a:avLst/>
            </a:prstGeom>
            <a:solidFill>
              <a:schemeClr val="tx2"/>
            </a:solidFill>
            <a:ln w="12700" cap="flat" cmpd="sng" algn="ctr">
              <a:solidFill>
                <a:schemeClr val="tx2"/>
              </a:solidFill>
              <a:prstDash val="solid"/>
            </a:ln>
            <a:effectLst/>
          </p:spPr>
          <p:txBody>
            <a:bodyPr anchor="ctr"/>
            <a:lstStyle/>
            <a:p>
              <a:pPr algn="ctr" eaLnBrk="1" hangingPunct="1">
                <a:spcBef>
                  <a:spcPts val="0"/>
                </a:spcBef>
                <a:spcAft>
                  <a:spcPts val="0"/>
                </a:spcAft>
                <a:defRPr/>
              </a:pPr>
              <a:r>
                <a:rPr lang="en-US" altLang="zh-CN" sz="2800" kern="0" dirty="0" smtClean="0">
                  <a:solidFill>
                    <a:sysClr val="window" lastClr="FFFFFF"/>
                  </a:solidFill>
                  <a:latin typeface="Broadway" pitchFamily="82" charset="0"/>
                  <a:ea typeface="微软雅黑"/>
                </a:rPr>
                <a:t>3</a:t>
              </a:r>
              <a:endParaRPr lang="zh-CN" altLang="en-US" sz="2800" kern="0" dirty="0">
                <a:solidFill>
                  <a:sysClr val="window" lastClr="FFFFFF"/>
                </a:solidFill>
                <a:latin typeface="Broadway" pitchFamily="82" charset="0"/>
                <a:ea typeface="微软雅黑"/>
              </a:endParaRPr>
            </a:p>
          </p:txBody>
        </p:sp>
        <p:sp>
          <p:nvSpPr>
            <p:cNvPr id="12" name="TextBox 37"/>
            <p:cNvSpPr txBox="1">
              <a:spLocks noChangeArrowheads="1"/>
            </p:cNvSpPr>
            <p:nvPr/>
          </p:nvSpPr>
          <p:spPr bwMode="auto">
            <a:xfrm>
              <a:off x="4031417" y="1814196"/>
              <a:ext cx="2925634" cy="584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defTabSz="912495">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defTabSz="912495">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defTabSz="912495">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defTabSz="912495">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Tx/>
                <a:buNone/>
              </a:pPr>
              <a:r>
                <a:rPr lang="zh-CN" altLang="en-US" sz="3200" b="1" dirty="0" smtClean="0">
                  <a:solidFill>
                    <a:srgbClr val="1F497D"/>
                  </a:solidFill>
                  <a:latin typeface="微软雅黑" pitchFamily="34" charset="-122"/>
                  <a:ea typeface="微软雅黑" pitchFamily="34" charset="-122"/>
                </a:rPr>
                <a:t>治疗</a:t>
              </a:r>
              <a:endParaRPr lang="en-US" altLang="zh-CN" sz="2400" b="1" dirty="0">
                <a:solidFill>
                  <a:srgbClr val="1F497D"/>
                </a:solidFill>
                <a:latin typeface="微软雅黑" pitchFamily="34" charset="-122"/>
                <a:ea typeface="微软雅黑" pitchFamily="34" charset="-122"/>
              </a:endParaRPr>
            </a:p>
          </p:txBody>
        </p:sp>
      </p:grpSp>
      <p:sp>
        <p:nvSpPr>
          <p:cNvPr id="13" name="直接连接符 5"/>
          <p:cNvSpPr>
            <a:spLocks noChangeShapeType="1"/>
          </p:cNvSpPr>
          <p:nvPr/>
        </p:nvSpPr>
        <p:spPr bwMode="auto">
          <a:xfrm flipV="1">
            <a:off x="644525" y="1031875"/>
            <a:ext cx="1800000" cy="1588"/>
          </a:xfrm>
          <a:prstGeom prst="line">
            <a:avLst/>
          </a:prstGeom>
          <a:ln w="28575">
            <a:solidFill>
              <a:srgbClr val="44546A"/>
            </a:solidFill>
          </a:ln>
        </p:spPr>
        <p:style>
          <a:lnRef idx="1">
            <a:schemeClr val="accent1"/>
          </a:lnRef>
          <a:fillRef idx="0">
            <a:schemeClr val="accent1"/>
          </a:fillRef>
          <a:effectRef idx="0">
            <a:schemeClr val="accent1"/>
          </a:effectRef>
          <a:fontRef idx="minor">
            <a:schemeClr val="tx1"/>
          </a:fontRef>
        </p:style>
        <p:txBody>
          <a:bodyPr/>
          <a:lstStyle/>
          <a:p>
            <a:pPr>
              <a:defRPr/>
            </a:pPr>
            <a:endParaRPr lang="zh-CN" altLang="en-US"/>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7583" y="2186938"/>
            <a:ext cx="4954985" cy="3644386"/>
          </a:xfrm>
          <a:prstGeom prst="rect">
            <a:avLst/>
          </a:prstGeom>
          <a:ln>
            <a:noFill/>
          </a:ln>
          <a:effectLst>
            <a:softEdge rad="112500"/>
          </a:effectLst>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Documents and Settings\Administrator\桌面\ZCOOL_Floral Templates2.jpg"/>
          <p:cNvPicPr>
            <a:picLocks noChangeAspect="1" noChangeArrowheads="1"/>
          </p:cNvPicPr>
          <p:nvPr/>
        </p:nvPicPr>
        <p:blipFill>
          <a:blip r:embed="rId2">
            <a:clrChange>
              <a:clrFrom>
                <a:srgbClr val="F9F2E0"/>
              </a:clrFrom>
              <a:clrTo>
                <a:srgbClr val="F9F2E0">
                  <a:alpha val="0"/>
                </a:srgbClr>
              </a:clrTo>
            </a:clrChange>
            <a:extLst>
              <a:ext uri="{28A0092B-C50C-407E-A947-70E740481C1C}">
                <a14:useLocalDpi xmlns:a14="http://schemas.microsoft.com/office/drawing/2010/main" val="0"/>
              </a:ext>
            </a:extLst>
          </a:blip>
          <a:srcRect l="42307" t="-854" r="7481" b="32323"/>
          <a:stretch>
            <a:fillRect/>
          </a:stretch>
        </p:blipFill>
        <p:spPr bwMode="auto">
          <a:xfrm>
            <a:off x="8285614" y="2557463"/>
            <a:ext cx="4084637" cy="401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1" name="直接连接符 20"/>
          <p:cNvCxnSpPr/>
          <p:nvPr/>
        </p:nvCxnSpPr>
        <p:spPr bwMode="auto">
          <a:xfrm>
            <a:off x="549275" y="801688"/>
            <a:ext cx="11109325" cy="0"/>
          </a:xfrm>
          <a:prstGeom prst="line">
            <a:avLst/>
          </a:prstGeom>
        </p:spPr>
        <p:style>
          <a:lnRef idx="1">
            <a:schemeClr val="accent5"/>
          </a:lnRef>
          <a:fillRef idx="0">
            <a:schemeClr val="accent5"/>
          </a:fillRef>
          <a:effectRef idx="0">
            <a:schemeClr val="accent5"/>
          </a:effectRef>
          <a:fontRef idx="minor">
            <a:schemeClr val="tx1"/>
          </a:fontRef>
        </p:style>
      </p:cxnSp>
      <p:grpSp>
        <p:nvGrpSpPr>
          <p:cNvPr id="3" name="组合 2"/>
          <p:cNvGrpSpPr/>
          <p:nvPr/>
        </p:nvGrpSpPr>
        <p:grpSpPr>
          <a:xfrm>
            <a:off x="4079992" y="1684548"/>
            <a:ext cx="4278204" cy="738664"/>
            <a:chOff x="3436938" y="2442258"/>
            <a:chExt cx="4278204" cy="738664"/>
          </a:xfrm>
        </p:grpSpPr>
        <p:grpSp>
          <p:nvGrpSpPr>
            <p:cNvPr id="2" name="组合 1"/>
            <p:cNvGrpSpPr/>
            <p:nvPr/>
          </p:nvGrpSpPr>
          <p:grpSpPr>
            <a:xfrm>
              <a:off x="3436938" y="2545008"/>
              <a:ext cx="546100" cy="519113"/>
              <a:chOff x="3436938" y="2545008"/>
              <a:chExt cx="546100" cy="519113"/>
            </a:xfrm>
          </p:grpSpPr>
          <p:sp>
            <p:nvSpPr>
              <p:cNvPr id="40" name="AutoShape 6"/>
              <p:cNvSpPr>
                <a:spLocks noChangeArrowheads="1"/>
              </p:cNvSpPr>
              <p:nvPr/>
            </p:nvSpPr>
            <p:spPr bwMode="gray">
              <a:xfrm>
                <a:off x="3436938" y="2545008"/>
                <a:ext cx="546100" cy="519113"/>
              </a:xfrm>
              <a:prstGeom prst="roundRect">
                <a:avLst>
                  <a:gd name="adj" fmla="val 11921"/>
                </a:avLst>
              </a:prstGeom>
              <a:solidFill>
                <a:srgbClr val="1F497D"/>
              </a:solidFill>
              <a:ln>
                <a:solidFill>
                  <a:srgbClr val="1F497D"/>
                </a:solid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eaLnBrk="1" fontAlgn="auto" hangingPunct="1">
                  <a:spcBef>
                    <a:spcPts val="0"/>
                  </a:spcBef>
                  <a:spcAft>
                    <a:spcPts val="0"/>
                  </a:spcAft>
                  <a:defRPr/>
                </a:pPr>
                <a:endParaRPr lang="zh-CN" altLang="en-US" sz="1600">
                  <a:solidFill>
                    <a:srgbClr val="44546A"/>
                  </a:solidFill>
                </a:endParaRPr>
              </a:p>
            </p:txBody>
          </p:sp>
          <p:sp>
            <p:nvSpPr>
              <p:cNvPr id="41" name="Text Box 8"/>
              <p:cNvSpPr txBox="1">
                <a:spLocks noChangeArrowheads="1"/>
              </p:cNvSpPr>
              <p:nvPr/>
            </p:nvSpPr>
            <p:spPr bwMode="gray">
              <a:xfrm>
                <a:off x="3563198" y="2595804"/>
                <a:ext cx="31432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auto">
                  <a:spcBef>
                    <a:spcPts val="0"/>
                  </a:spcBef>
                  <a:spcAft>
                    <a:spcPts val="0"/>
                  </a:spcAft>
                  <a:defRPr/>
                </a:pPr>
                <a:r>
                  <a:rPr lang="en-US" altLang="zh-CN" sz="2000" dirty="0">
                    <a:solidFill>
                      <a:schemeClr val="bg1"/>
                    </a:solidFill>
                    <a:effectLst>
                      <a:outerShdw blurRad="38100" dist="38100" dir="2700000" algn="tl">
                        <a:srgbClr val="C0C0C0"/>
                      </a:outerShdw>
                    </a:effectLst>
                    <a:latin typeface="+mn-lt"/>
                    <a:ea typeface="+mn-ea"/>
                  </a:rPr>
                  <a:t>1</a:t>
                </a:r>
              </a:p>
            </p:txBody>
          </p:sp>
        </p:grpSp>
        <p:sp>
          <p:nvSpPr>
            <p:cNvPr id="8211" name="文本框 41"/>
            <p:cNvSpPr txBox="1">
              <a:spLocks noChangeArrowheads="1"/>
            </p:cNvSpPr>
            <p:nvPr/>
          </p:nvSpPr>
          <p:spPr bwMode="auto">
            <a:xfrm>
              <a:off x="4130675" y="2442258"/>
              <a:ext cx="358446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dirty="0" smtClean="0">
                  <a:solidFill>
                    <a:srgbClr val="44546A"/>
                  </a:solidFill>
                  <a:latin typeface="微软雅黑" pitchFamily="34" charset="-122"/>
                  <a:ea typeface="微软雅黑" pitchFamily="34" charset="-122"/>
                </a:rPr>
                <a:t>哮喘</a:t>
              </a:r>
              <a:endParaRPr lang="en-US" altLang="zh-CN" sz="2400" b="1" dirty="0" smtClean="0">
                <a:solidFill>
                  <a:srgbClr val="44546A"/>
                </a:solidFill>
                <a:latin typeface="微软雅黑" pitchFamily="34" charset="-122"/>
                <a:ea typeface="微软雅黑" pitchFamily="34" charset="-122"/>
              </a:endParaRPr>
            </a:p>
            <a:p>
              <a:pPr eaLnBrk="1" hangingPunct="1"/>
              <a:r>
                <a:rPr lang="en-US" altLang="zh-CN" b="1" dirty="0" smtClean="0">
                  <a:solidFill>
                    <a:srgbClr val="44546A"/>
                  </a:solidFill>
                  <a:latin typeface="微软雅黑" pitchFamily="34" charset="-122"/>
                  <a:ea typeface="微软雅黑" pitchFamily="34" charset="-122"/>
                </a:rPr>
                <a:t>(Asthma</a:t>
              </a:r>
              <a:r>
                <a:rPr lang="en-US" altLang="zh-CN" b="1" dirty="0">
                  <a:solidFill>
                    <a:srgbClr val="44546A"/>
                  </a:solidFill>
                  <a:latin typeface="微软雅黑" pitchFamily="34" charset="-122"/>
                  <a:ea typeface="微软雅黑" pitchFamily="34" charset="-122"/>
                </a:rPr>
                <a:t>)</a:t>
              </a:r>
            </a:p>
          </p:txBody>
        </p:sp>
      </p:grpSp>
      <p:grpSp>
        <p:nvGrpSpPr>
          <p:cNvPr id="43" name="组合 8"/>
          <p:cNvGrpSpPr/>
          <p:nvPr/>
        </p:nvGrpSpPr>
        <p:grpSpPr bwMode="auto">
          <a:xfrm>
            <a:off x="4079992" y="2482274"/>
            <a:ext cx="3999254" cy="769441"/>
            <a:chOff x="4061071" y="2309215"/>
            <a:chExt cx="4116870" cy="742409"/>
          </a:xfrm>
        </p:grpSpPr>
        <p:sp>
          <p:nvSpPr>
            <p:cNvPr id="46" name="AutoShape 6"/>
            <p:cNvSpPr>
              <a:spLocks noChangeArrowheads="1"/>
            </p:cNvSpPr>
            <p:nvPr/>
          </p:nvSpPr>
          <p:spPr bwMode="gray">
            <a:xfrm>
              <a:off x="4061071" y="2407477"/>
              <a:ext cx="567063" cy="516192"/>
            </a:xfrm>
            <a:prstGeom prst="roundRect">
              <a:avLst>
                <a:gd name="adj" fmla="val 11921"/>
              </a:avLst>
            </a:prstGeom>
            <a:solidFill>
              <a:srgbClr val="1F497D"/>
            </a:solidFill>
            <a:ln>
              <a:solidFill>
                <a:srgbClr val="1F497D"/>
              </a:solid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eaLnBrk="1" fontAlgn="auto" hangingPunct="1">
                <a:spcBef>
                  <a:spcPts val="0"/>
                </a:spcBef>
                <a:spcAft>
                  <a:spcPts val="0"/>
                </a:spcAft>
                <a:defRPr/>
              </a:pPr>
              <a:endParaRPr lang="zh-CN" altLang="en-US" sz="1200">
                <a:solidFill>
                  <a:srgbClr val="44546A"/>
                </a:solidFill>
              </a:endParaRPr>
            </a:p>
          </p:txBody>
        </p:sp>
        <p:sp>
          <p:nvSpPr>
            <p:cNvPr id="48" name="Text Box 8"/>
            <p:cNvSpPr txBox="1">
              <a:spLocks noChangeArrowheads="1"/>
            </p:cNvSpPr>
            <p:nvPr/>
          </p:nvSpPr>
          <p:spPr bwMode="gray">
            <a:xfrm>
              <a:off x="4186903" y="2487126"/>
              <a:ext cx="310496" cy="3568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auto">
                <a:spcBef>
                  <a:spcPts val="0"/>
                </a:spcBef>
                <a:spcAft>
                  <a:spcPts val="0"/>
                </a:spcAft>
                <a:defRPr/>
              </a:pPr>
              <a:r>
                <a:rPr lang="en-US" altLang="zh-CN" dirty="0">
                  <a:solidFill>
                    <a:schemeClr val="bg1"/>
                  </a:solidFill>
                  <a:effectLst>
                    <a:outerShdw blurRad="38100" dist="38100" dir="2700000" algn="tl">
                      <a:srgbClr val="C0C0C0"/>
                    </a:outerShdw>
                  </a:effectLst>
                  <a:latin typeface="+mn-lt"/>
                  <a:ea typeface="+mn-ea"/>
                </a:rPr>
                <a:t>2</a:t>
              </a:r>
            </a:p>
          </p:txBody>
        </p:sp>
        <p:sp>
          <p:nvSpPr>
            <p:cNvPr id="8208" name="文本框 49"/>
            <p:cNvSpPr txBox="1">
              <a:spLocks noChangeArrowheads="1"/>
            </p:cNvSpPr>
            <p:nvPr/>
          </p:nvSpPr>
          <p:spPr bwMode="auto">
            <a:xfrm>
              <a:off x="4722916" y="2309215"/>
              <a:ext cx="3455025" cy="742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dirty="0" smtClean="0">
                  <a:solidFill>
                    <a:srgbClr val="44546A"/>
                  </a:solidFill>
                  <a:latin typeface="微软雅黑" pitchFamily="34" charset="-122"/>
                  <a:ea typeface="微软雅黑" pitchFamily="34" charset="-122"/>
                </a:rPr>
                <a:t>支气管炎</a:t>
              </a:r>
              <a:endParaRPr lang="en-US" altLang="zh-CN" sz="2400" b="1" dirty="0" smtClean="0">
                <a:solidFill>
                  <a:srgbClr val="44546A"/>
                </a:solidFill>
                <a:latin typeface="微软雅黑" pitchFamily="34" charset="-122"/>
                <a:ea typeface="微软雅黑" pitchFamily="34" charset="-122"/>
              </a:endParaRPr>
            </a:p>
            <a:p>
              <a:pPr eaLnBrk="1" hangingPunct="1"/>
              <a:r>
                <a:rPr lang="en-US" altLang="zh-CN" sz="2000" b="1" dirty="0">
                  <a:solidFill>
                    <a:srgbClr val="44546A"/>
                  </a:solidFill>
                  <a:latin typeface="微软雅黑" pitchFamily="34" charset="-122"/>
                  <a:ea typeface="微软雅黑" pitchFamily="34" charset="-122"/>
                </a:rPr>
                <a:t>(Bronchitis)</a:t>
              </a:r>
              <a:endParaRPr lang="en-US" altLang="zh-CN" sz="2400" b="1" dirty="0">
                <a:solidFill>
                  <a:srgbClr val="44546A"/>
                </a:solidFill>
                <a:latin typeface="微软雅黑" pitchFamily="34" charset="-122"/>
                <a:ea typeface="微软雅黑" pitchFamily="34" charset="-122"/>
              </a:endParaRPr>
            </a:p>
          </p:txBody>
        </p:sp>
      </p:grpSp>
      <p:grpSp>
        <p:nvGrpSpPr>
          <p:cNvPr id="51" name="组合 8"/>
          <p:cNvGrpSpPr/>
          <p:nvPr/>
        </p:nvGrpSpPr>
        <p:grpSpPr bwMode="auto">
          <a:xfrm>
            <a:off x="4079992" y="3280609"/>
            <a:ext cx="5002213" cy="769441"/>
            <a:chOff x="3601094" y="2400148"/>
            <a:chExt cx="5149963" cy="741295"/>
          </a:xfrm>
        </p:grpSpPr>
        <p:sp>
          <p:nvSpPr>
            <p:cNvPr id="53" name="AutoShape 6"/>
            <p:cNvSpPr>
              <a:spLocks noChangeArrowheads="1"/>
            </p:cNvSpPr>
            <p:nvPr/>
          </p:nvSpPr>
          <p:spPr bwMode="gray">
            <a:xfrm>
              <a:off x="3601094" y="2513509"/>
              <a:ext cx="555693" cy="495535"/>
            </a:xfrm>
            <a:prstGeom prst="roundRect">
              <a:avLst>
                <a:gd name="adj" fmla="val 11921"/>
              </a:avLst>
            </a:prstGeom>
            <a:solidFill>
              <a:srgbClr val="1F497D"/>
            </a:solidFill>
            <a:ln>
              <a:solidFill>
                <a:srgbClr val="1F497D"/>
              </a:solid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eaLnBrk="1" fontAlgn="auto" hangingPunct="1">
                <a:spcBef>
                  <a:spcPts val="0"/>
                </a:spcBef>
                <a:spcAft>
                  <a:spcPts val="0"/>
                </a:spcAft>
                <a:defRPr/>
              </a:pPr>
              <a:endParaRPr lang="zh-CN" altLang="en-US" sz="1200">
                <a:solidFill>
                  <a:srgbClr val="44546A"/>
                </a:solidFill>
              </a:endParaRPr>
            </a:p>
          </p:txBody>
        </p:sp>
        <p:sp>
          <p:nvSpPr>
            <p:cNvPr id="54" name="Text Box 8"/>
            <p:cNvSpPr txBox="1">
              <a:spLocks noChangeArrowheads="1"/>
            </p:cNvSpPr>
            <p:nvPr/>
          </p:nvSpPr>
          <p:spPr bwMode="gray">
            <a:xfrm>
              <a:off x="3749823" y="2594568"/>
              <a:ext cx="312169" cy="35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auto">
                <a:spcBef>
                  <a:spcPts val="0"/>
                </a:spcBef>
                <a:spcAft>
                  <a:spcPts val="0"/>
                </a:spcAft>
                <a:defRPr/>
              </a:pPr>
              <a:r>
                <a:rPr lang="en-US" altLang="zh-CN" dirty="0">
                  <a:solidFill>
                    <a:schemeClr val="bg1"/>
                  </a:solidFill>
                  <a:effectLst>
                    <a:outerShdw blurRad="38100" dist="38100" dir="2700000" algn="tl">
                      <a:srgbClr val="C0C0C0"/>
                    </a:outerShdw>
                  </a:effectLst>
                  <a:latin typeface="+mn-lt"/>
                  <a:ea typeface="+mn-ea"/>
                </a:rPr>
                <a:t>3</a:t>
              </a:r>
            </a:p>
          </p:txBody>
        </p:sp>
        <p:sp>
          <p:nvSpPr>
            <p:cNvPr id="8205" name="文本框 54"/>
            <p:cNvSpPr txBox="1">
              <a:spLocks noChangeArrowheads="1"/>
            </p:cNvSpPr>
            <p:nvPr/>
          </p:nvSpPr>
          <p:spPr bwMode="auto">
            <a:xfrm>
              <a:off x="4315322" y="2400148"/>
              <a:ext cx="4435735" cy="741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dirty="0" smtClean="0">
                  <a:solidFill>
                    <a:srgbClr val="44546A"/>
                  </a:solidFill>
                  <a:latin typeface="微软雅黑" pitchFamily="34" charset="-122"/>
                  <a:ea typeface="微软雅黑" pitchFamily="34" charset="-122"/>
                </a:rPr>
                <a:t>慢阻肺</a:t>
              </a:r>
              <a:endParaRPr lang="en-US" altLang="zh-CN" sz="2400" b="1" dirty="0" smtClean="0">
                <a:solidFill>
                  <a:srgbClr val="44546A"/>
                </a:solidFill>
                <a:latin typeface="微软雅黑" pitchFamily="34" charset="-122"/>
                <a:ea typeface="微软雅黑" pitchFamily="34" charset="-122"/>
              </a:endParaRPr>
            </a:p>
            <a:p>
              <a:pPr eaLnBrk="1" hangingPunct="1"/>
              <a:r>
                <a:rPr lang="en-US" altLang="zh-CN" sz="2000" b="1" dirty="0" smtClean="0">
                  <a:solidFill>
                    <a:srgbClr val="44546A"/>
                  </a:solidFill>
                  <a:latin typeface="微软雅黑" pitchFamily="34" charset="-122"/>
                  <a:ea typeface="微软雅黑" pitchFamily="34" charset="-122"/>
                </a:rPr>
                <a:t>(COPD)</a:t>
              </a:r>
              <a:endParaRPr lang="en-US" altLang="zh-CN" sz="2000" b="1" dirty="0">
                <a:solidFill>
                  <a:srgbClr val="44546A"/>
                </a:solidFill>
                <a:latin typeface="微软雅黑" pitchFamily="34" charset="-122"/>
                <a:ea typeface="微软雅黑" pitchFamily="34" charset="-122"/>
              </a:endParaRPr>
            </a:p>
          </p:txBody>
        </p:sp>
      </p:grpSp>
      <p:sp>
        <p:nvSpPr>
          <p:cNvPr id="8199" name="TextBox 10"/>
          <p:cNvSpPr>
            <a:spLocks noChangeArrowheads="1"/>
          </p:cNvSpPr>
          <p:nvPr/>
        </p:nvSpPr>
        <p:spPr bwMode="auto">
          <a:xfrm>
            <a:off x="733425" y="295275"/>
            <a:ext cx="9588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800" b="1">
                <a:solidFill>
                  <a:srgbClr val="44546A"/>
                </a:solidFill>
                <a:latin typeface="微软雅黑" pitchFamily="34" charset="-122"/>
                <a:ea typeface="微软雅黑" pitchFamily="34" charset="-122"/>
                <a:sym typeface="微软雅黑" pitchFamily="34" charset="-122"/>
              </a:rPr>
              <a:t>目录</a:t>
            </a:r>
          </a:p>
        </p:txBody>
      </p:sp>
      <p:sp>
        <p:nvSpPr>
          <p:cNvPr id="8200" name="TextBox 11"/>
          <p:cNvSpPr>
            <a:spLocks noChangeArrowheads="1"/>
          </p:cNvSpPr>
          <p:nvPr/>
        </p:nvSpPr>
        <p:spPr bwMode="auto">
          <a:xfrm>
            <a:off x="1641475" y="446088"/>
            <a:ext cx="15113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sz="2000" b="1" dirty="0">
                <a:solidFill>
                  <a:srgbClr val="44546A"/>
                </a:solidFill>
                <a:latin typeface="微软雅黑" pitchFamily="34" charset="-122"/>
                <a:ea typeface="微软雅黑" pitchFamily="34" charset="-122"/>
                <a:sym typeface="微软雅黑" pitchFamily="34" charset="-122"/>
              </a:rPr>
              <a:t>Contents</a:t>
            </a:r>
            <a:endParaRPr lang="zh-CN" altLang="en-US" sz="2000" b="1" dirty="0">
              <a:solidFill>
                <a:srgbClr val="44546A"/>
              </a:solidFill>
              <a:latin typeface="微软雅黑" pitchFamily="34" charset="-122"/>
              <a:ea typeface="微软雅黑" pitchFamily="34" charset="-122"/>
              <a:sym typeface="微软雅黑" pitchFamily="34" charset="-122"/>
            </a:endParaRPr>
          </a:p>
        </p:txBody>
      </p:sp>
      <p:sp>
        <p:nvSpPr>
          <p:cNvPr id="25" name="流程图: 延期 8"/>
          <p:cNvSpPr/>
          <p:nvPr/>
        </p:nvSpPr>
        <p:spPr>
          <a:xfrm>
            <a:off x="44450" y="2720975"/>
            <a:ext cx="3108325" cy="1901825"/>
          </a:xfrm>
          <a:custGeom>
            <a:avLst/>
            <a:gdLst>
              <a:gd name="connsiteX0" fmla="*/ 0 w 2304653"/>
              <a:gd name="connsiteY0" fmla="*/ 0 h 1872208"/>
              <a:gd name="connsiteX1" fmla="*/ 1152327 w 2304653"/>
              <a:gd name="connsiteY1" fmla="*/ 0 h 1872208"/>
              <a:gd name="connsiteX2" fmla="*/ 2304654 w 2304653"/>
              <a:gd name="connsiteY2" fmla="*/ 936104 h 1872208"/>
              <a:gd name="connsiteX3" fmla="*/ 1152327 w 2304653"/>
              <a:gd name="connsiteY3" fmla="*/ 1872208 h 1872208"/>
              <a:gd name="connsiteX4" fmla="*/ 0 w 2304653"/>
              <a:gd name="connsiteY4" fmla="*/ 1872208 h 1872208"/>
              <a:gd name="connsiteX5" fmla="*/ 0 w 2304653"/>
              <a:gd name="connsiteY5" fmla="*/ 0 h 1872208"/>
              <a:gd name="connsiteX0-1" fmla="*/ 0 w 3204064"/>
              <a:gd name="connsiteY0-2" fmla="*/ 0 h 1887198"/>
              <a:gd name="connsiteX1-3" fmla="*/ 2051737 w 3204064"/>
              <a:gd name="connsiteY1-4" fmla="*/ 14990 h 1887198"/>
              <a:gd name="connsiteX2-5" fmla="*/ 3204064 w 3204064"/>
              <a:gd name="connsiteY2-6" fmla="*/ 951094 h 1887198"/>
              <a:gd name="connsiteX3-7" fmla="*/ 2051737 w 3204064"/>
              <a:gd name="connsiteY3-8" fmla="*/ 1887198 h 1887198"/>
              <a:gd name="connsiteX4-9" fmla="*/ 899410 w 3204064"/>
              <a:gd name="connsiteY4-10" fmla="*/ 1887198 h 1887198"/>
              <a:gd name="connsiteX5-11" fmla="*/ 0 w 3204064"/>
              <a:gd name="connsiteY5-12" fmla="*/ 0 h 1887198"/>
              <a:gd name="connsiteX0-13" fmla="*/ 0 w 3204064"/>
              <a:gd name="connsiteY0-14" fmla="*/ 0 h 1887198"/>
              <a:gd name="connsiteX1-15" fmla="*/ 2051737 w 3204064"/>
              <a:gd name="connsiteY1-16" fmla="*/ 14990 h 1887198"/>
              <a:gd name="connsiteX2-17" fmla="*/ 3204064 w 3204064"/>
              <a:gd name="connsiteY2-18" fmla="*/ 951094 h 1887198"/>
              <a:gd name="connsiteX3-19" fmla="*/ 2051737 w 3204064"/>
              <a:gd name="connsiteY3-20" fmla="*/ 1887198 h 1887198"/>
              <a:gd name="connsiteX4-21" fmla="*/ 29980 w 3204064"/>
              <a:gd name="connsiteY4-22" fmla="*/ 1887198 h 1887198"/>
              <a:gd name="connsiteX5-23" fmla="*/ 0 w 3204064"/>
              <a:gd name="connsiteY5-24" fmla="*/ 0 h 1887198"/>
              <a:gd name="connsiteX0-25" fmla="*/ 0 w 3189073"/>
              <a:gd name="connsiteY0-26" fmla="*/ 0 h 1872208"/>
              <a:gd name="connsiteX1-27" fmla="*/ 2036746 w 3189073"/>
              <a:gd name="connsiteY1-28" fmla="*/ 0 h 1872208"/>
              <a:gd name="connsiteX2-29" fmla="*/ 3189073 w 3189073"/>
              <a:gd name="connsiteY2-30" fmla="*/ 936104 h 1872208"/>
              <a:gd name="connsiteX3-31" fmla="*/ 2036746 w 3189073"/>
              <a:gd name="connsiteY3-32" fmla="*/ 1872208 h 1872208"/>
              <a:gd name="connsiteX4-33" fmla="*/ 14989 w 3189073"/>
              <a:gd name="connsiteY4-34" fmla="*/ 1872208 h 1872208"/>
              <a:gd name="connsiteX5-35" fmla="*/ 0 w 3189073"/>
              <a:gd name="connsiteY5-36" fmla="*/ 0 h 1872208"/>
              <a:gd name="connsiteX0-37" fmla="*/ 0 w 3848302"/>
              <a:gd name="connsiteY0-38" fmla="*/ 14991 h 1872208"/>
              <a:gd name="connsiteX1-39" fmla="*/ 2695975 w 3848302"/>
              <a:gd name="connsiteY1-40" fmla="*/ 0 h 1872208"/>
              <a:gd name="connsiteX2-41" fmla="*/ 3848302 w 3848302"/>
              <a:gd name="connsiteY2-42" fmla="*/ 936104 h 1872208"/>
              <a:gd name="connsiteX3-43" fmla="*/ 2695975 w 3848302"/>
              <a:gd name="connsiteY3-44" fmla="*/ 1872208 h 1872208"/>
              <a:gd name="connsiteX4-45" fmla="*/ 674218 w 3848302"/>
              <a:gd name="connsiteY4-46" fmla="*/ 1872208 h 1872208"/>
              <a:gd name="connsiteX5-47" fmla="*/ 0 w 3848302"/>
              <a:gd name="connsiteY5-48" fmla="*/ 14991 h 1872208"/>
              <a:gd name="connsiteX0-49" fmla="*/ 0 w 3848302"/>
              <a:gd name="connsiteY0-50" fmla="*/ 14991 h 1902188"/>
              <a:gd name="connsiteX1-51" fmla="*/ 2695975 w 3848302"/>
              <a:gd name="connsiteY1-52" fmla="*/ 0 h 1902188"/>
              <a:gd name="connsiteX2-53" fmla="*/ 3848302 w 3848302"/>
              <a:gd name="connsiteY2-54" fmla="*/ 936104 h 1902188"/>
              <a:gd name="connsiteX3-55" fmla="*/ 2695975 w 3848302"/>
              <a:gd name="connsiteY3-56" fmla="*/ 1872208 h 1902188"/>
              <a:gd name="connsiteX4-57" fmla="*/ 31469 w 3848302"/>
              <a:gd name="connsiteY4-58" fmla="*/ 1902188 h 1902188"/>
              <a:gd name="connsiteX5-59" fmla="*/ 0 w 3848302"/>
              <a:gd name="connsiteY5-60" fmla="*/ 14991 h 1902188"/>
              <a:gd name="connsiteX0-61" fmla="*/ 0 w 3864784"/>
              <a:gd name="connsiteY0-62" fmla="*/ 29981 h 1902188"/>
              <a:gd name="connsiteX1-63" fmla="*/ 2712457 w 3864784"/>
              <a:gd name="connsiteY1-64" fmla="*/ 0 h 1902188"/>
              <a:gd name="connsiteX2-65" fmla="*/ 3864784 w 3864784"/>
              <a:gd name="connsiteY2-66" fmla="*/ 936104 h 1902188"/>
              <a:gd name="connsiteX3-67" fmla="*/ 2712457 w 3864784"/>
              <a:gd name="connsiteY3-68" fmla="*/ 1872208 h 1902188"/>
              <a:gd name="connsiteX4-69" fmla="*/ 47951 w 3864784"/>
              <a:gd name="connsiteY4-70" fmla="*/ 1902188 h 1902188"/>
              <a:gd name="connsiteX5-71" fmla="*/ 0 w 3864784"/>
              <a:gd name="connsiteY5-72" fmla="*/ 29981 h 1902188"/>
              <a:gd name="connsiteX0-73" fmla="*/ 0 w 3831822"/>
              <a:gd name="connsiteY0-74" fmla="*/ 14990 h 1902188"/>
              <a:gd name="connsiteX1-75" fmla="*/ 2679495 w 3831822"/>
              <a:gd name="connsiteY1-76" fmla="*/ 0 h 1902188"/>
              <a:gd name="connsiteX2-77" fmla="*/ 3831822 w 3831822"/>
              <a:gd name="connsiteY2-78" fmla="*/ 936104 h 1902188"/>
              <a:gd name="connsiteX3-79" fmla="*/ 2679495 w 3831822"/>
              <a:gd name="connsiteY3-80" fmla="*/ 1872208 h 1902188"/>
              <a:gd name="connsiteX4-81" fmla="*/ 14989 w 3831822"/>
              <a:gd name="connsiteY4-82" fmla="*/ 1902188 h 1902188"/>
              <a:gd name="connsiteX5-83" fmla="*/ 0 w 3831822"/>
              <a:gd name="connsiteY5-84" fmla="*/ 14990 h 1902188"/>
            </a:gdLst>
            <a:ahLst/>
            <a:cxnLst>
              <a:cxn ang="0">
                <a:pos x="connsiteX0-73" y="connsiteY0-74"/>
              </a:cxn>
              <a:cxn ang="0">
                <a:pos x="connsiteX1-75" y="connsiteY1-76"/>
              </a:cxn>
              <a:cxn ang="0">
                <a:pos x="connsiteX2-77" y="connsiteY2-78"/>
              </a:cxn>
              <a:cxn ang="0">
                <a:pos x="connsiteX3-79" y="connsiteY3-80"/>
              </a:cxn>
              <a:cxn ang="0">
                <a:pos x="connsiteX4-81" y="connsiteY4-82"/>
              </a:cxn>
              <a:cxn ang="0">
                <a:pos x="connsiteX5-83" y="connsiteY5-84"/>
              </a:cxn>
            </a:cxnLst>
            <a:rect l="l" t="t" r="r" b="b"/>
            <a:pathLst>
              <a:path w="3831822" h="1902188">
                <a:moveTo>
                  <a:pt x="0" y="14990"/>
                </a:moveTo>
                <a:lnTo>
                  <a:pt x="2679495" y="0"/>
                </a:lnTo>
                <a:cubicBezTo>
                  <a:pt x="3315908" y="0"/>
                  <a:pt x="3831822" y="419108"/>
                  <a:pt x="3831822" y="936104"/>
                </a:cubicBezTo>
                <a:cubicBezTo>
                  <a:pt x="3831822" y="1453100"/>
                  <a:pt x="3315908" y="1872208"/>
                  <a:pt x="2679495" y="1872208"/>
                </a:cubicBezTo>
                <a:lnTo>
                  <a:pt x="14989" y="1902188"/>
                </a:lnTo>
                <a:lnTo>
                  <a:pt x="0" y="14990"/>
                </a:lnTo>
                <a:close/>
              </a:path>
            </a:pathLst>
          </a:custGeom>
          <a:solidFill>
            <a:srgbClr val="44546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b="1" dirty="0">
                <a:solidFill>
                  <a:schemeClr val="bg1"/>
                </a:solidFill>
                <a:latin typeface="微软雅黑" pitchFamily="34" charset="-122"/>
                <a:ea typeface="微软雅黑" pitchFamily="34" charset="-122"/>
              </a:rPr>
              <a:t>主要内容</a:t>
            </a:r>
          </a:p>
        </p:txBody>
      </p:sp>
      <p:sp>
        <p:nvSpPr>
          <p:cNvPr id="8202"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ln>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endParaRPr lang="zh-CN" altLang="zh-CN">
              <a:solidFill>
                <a:srgbClr val="FFFFFF"/>
              </a:solidFill>
              <a:latin typeface="宋体" pitchFamily="2" charset="-122"/>
              <a:sym typeface="宋体" pitchFamily="2" charset="-122"/>
            </a:endParaRPr>
          </a:p>
        </p:txBody>
      </p:sp>
      <p:grpSp>
        <p:nvGrpSpPr>
          <p:cNvPr id="22" name="组合 8"/>
          <p:cNvGrpSpPr/>
          <p:nvPr/>
        </p:nvGrpSpPr>
        <p:grpSpPr bwMode="auto">
          <a:xfrm>
            <a:off x="4079992" y="4085759"/>
            <a:ext cx="5002213" cy="769441"/>
            <a:chOff x="3601094" y="2400148"/>
            <a:chExt cx="5149963" cy="741295"/>
          </a:xfrm>
        </p:grpSpPr>
        <p:sp>
          <p:nvSpPr>
            <p:cNvPr id="23" name="AutoShape 6"/>
            <p:cNvSpPr>
              <a:spLocks noChangeArrowheads="1"/>
            </p:cNvSpPr>
            <p:nvPr/>
          </p:nvSpPr>
          <p:spPr bwMode="gray">
            <a:xfrm>
              <a:off x="3601094" y="2513509"/>
              <a:ext cx="555693" cy="495535"/>
            </a:xfrm>
            <a:prstGeom prst="roundRect">
              <a:avLst>
                <a:gd name="adj" fmla="val 11921"/>
              </a:avLst>
            </a:prstGeom>
            <a:solidFill>
              <a:srgbClr val="1F497D"/>
            </a:solidFill>
            <a:ln>
              <a:solidFill>
                <a:srgbClr val="1F497D"/>
              </a:solid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eaLnBrk="1" fontAlgn="auto" hangingPunct="1">
                <a:spcBef>
                  <a:spcPts val="0"/>
                </a:spcBef>
                <a:spcAft>
                  <a:spcPts val="0"/>
                </a:spcAft>
                <a:defRPr/>
              </a:pPr>
              <a:endParaRPr lang="zh-CN" altLang="en-US" sz="1200">
                <a:solidFill>
                  <a:srgbClr val="44546A"/>
                </a:solidFill>
              </a:endParaRPr>
            </a:p>
          </p:txBody>
        </p:sp>
        <p:sp>
          <p:nvSpPr>
            <p:cNvPr id="24" name="Text Box 8"/>
            <p:cNvSpPr txBox="1">
              <a:spLocks noChangeArrowheads="1"/>
            </p:cNvSpPr>
            <p:nvPr/>
          </p:nvSpPr>
          <p:spPr bwMode="gray">
            <a:xfrm>
              <a:off x="3749823" y="2594568"/>
              <a:ext cx="312169" cy="35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auto">
                <a:spcBef>
                  <a:spcPts val="0"/>
                </a:spcBef>
                <a:spcAft>
                  <a:spcPts val="0"/>
                </a:spcAft>
                <a:defRPr/>
              </a:pPr>
              <a:r>
                <a:rPr lang="en-US" altLang="zh-CN" dirty="0" smtClean="0">
                  <a:solidFill>
                    <a:schemeClr val="bg1"/>
                  </a:solidFill>
                  <a:effectLst>
                    <a:outerShdw blurRad="38100" dist="38100" dir="2700000" algn="tl">
                      <a:srgbClr val="C0C0C0"/>
                    </a:outerShdw>
                  </a:effectLst>
                  <a:latin typeface="+mn-lt"/>
                  <a:ea typeface="+mn-ea"/>
                </a:rPr>
                <a:t>4</a:t>
              </a:r>
              <a:endParaRPr lang="en-US" altLang="zh-CN" dirty="0">
                <a:solidFill>
                  <a:schemeClr val="bg1"/>
                </a:solidFill>
                <a:effectLst>
                  <a:outerShdw blurRad="38100" dist="38100" dir="2700000" algn="tl">
                    <a:srgbClr val="C0C0C0"/>
                  </a:outerShdw>
                </a:effectLst>
                <a:latin typeface="+mn-lt"/>
                <a:ea typeface="+mn-ea"/>
              </a:endParaRPr>
            </a:p>
          </p:txBody>
        </p:sp>
        <p:sp>
          <p:nvSpPr>
            <p:cNvPr id="26" name="文本框 54"/>
            <p:cNvSpPr txBox="1">
              <a:spLocks noChangeArrowheads="1"/>
            </p:cNvSpPr>
            <p:nvPr/>
          </p:nvSpPr>
          <p:spPr bwMode="auto">
            <a:xfrm>
              <a:off x="4315322" y="2400148"/>
              <a:ext cx="4435735" cy="741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dirty="0" smtClean="0">
                  <a:solidFill>
                    <a:srgbClr val="44546A"/>
                  </a:solidFill>
                  <a:latin typeface="微软雅黑" pitchFamily="34" charset="-122"/>
                  <a:ea typeface="微软雅黑" pitchFamily="34" charset="-122"/>
                </a:rPr>
                <a:t>肺心病</a:t>
              </a:r>
              <a:endParaRPr lang="en-US" altLang="zh-CN" sz="2400" b="1" dirty="0" smtClean="0">
                <a:solidFill>
                  <a:srgbClr val="44546A"/>
                </a:solidFill>
                <a:latin typeface="微软雅黑" pitchFamily="34" charset="-122"/>
                <a:ea typeface="微软雅黑" pitchFamily="34" charset="-122"/>
              </a:endParaRPr>
            </a:p>
            <a:p>
              <a:pPr eaLnBrk="1" hangingPunct="1"/>
              <a:r>
                <a:rPr lang="en-US" altLang="zh-CN" sz="2000" b="1" dirty="0" smtClean="0">
                  <a:solidFill>
                    <a:srgbClr val="44546A"/>
                  </a:solidFill>
                  <a:latin typeface="微软雅黑" pitchFamily="34" charset="-122"/>
                  <a:ea typeface="微软雅黑" pitchFamily="34" charset="-122"/>
                </a:rPr>
                <a:t>(Pulmonary </a:t>
              </a:r>
              <a:r>
                <a:rPr lang="en-US" altLang="zh-CN" sz="2000" b="1" dirty="0">
                  <a:solidFill>
                    <a:srgbClr val="44546A"/>
                  </a:solidFill>
                  <a:latin typeface="微软雅黑" pitchFamily="34" charset="-122"/>
                  <a:ea typeface="微软雅黑" pitchFamily="34" charset="-122"/>
                </a:rPr>
                <a:t>heart disease)</a:t>
              </a:r>
            </a:p>
          </p:txBody>
        </p:sp>
      </p:grpSp>
      <p:grpSp>
        <p:nvGrpSpPr>
          <p:cNvPr id="27" name="组合 8"/>
          <p:cNvGrpSpPr/>
          <p:nvPr/>
        </p:nvGrpSpPr>
        <p:grpSpPr bwMode="auto">
          <a:xfrm>
            <a:off x="4079992" y="4961225"/>
            <a:ext cx="5002213" cy="769441"/>
            <a:chOff x="3601094" y="2400148"/>
            <a:chExt cx="5149963" cy="741295"/>
          </a:xfrm>
        </p:grpSpPr>
        <p:sp>
          <p:nvSpPr>
            <p:cNvPr id="28" name="AutoShape 6"/>
            <p:cNvSpPr>
              <a:spLocks noChangeArrowheads="1"/>
            </p:cNvSpPr>
            <p:nvPr/>
          </p:nvSpPr>
          <p:spPr bwMode="gray">
            <a:xfrm>
              <a:off x="3601094" y="2513509"/>
              <a:ext cx="555693" cy="495535"/>
            </a:xfrm>
            <a:prstGeom prst="roundRect">
              <a:avLst>
                <a:gd name="adj" fmla="val 11921"/>
              </a:avLst>
            </a:prstGeom>
            <a:solidFill>
              <a:srgbClr val="1F497D"/>
            </a:solidFill>
            <a:ln>
              <a:solidFill>
                <a:srgbClr val="1F497D"/>
              </a:solid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eaLnBrk="1" fontAlgn="auto" hangingPunct="1">
                <a:spcBef>
                  <a:spcPts val="0"/>
                </a:spcBef>
                <a:spcAft>
                  <a:spcPts val="0"/>
                </a:spcAft>
                <a:defRPr/>
              </a:pPr>
              <a:endParaRPr lang="zh-CN" altLang="en-US" sz="1200">
                <a:solidFill>
                  <a:srgbClr val="44546A"/>
                </a:solidFill>
              </a:endParaRPr>
            </a:p>
          </p:txBody>
        </p:sp>
        <p:sp>
          <p:nvSpPr>
            <p:cNvPr id="29" name="Text Box 8"/>
            <p:cNvSpPr txBox="1">
              <a:spLocks noChangeArrowheads="1"/>
            </p:cNvSpPr>
            <p:nvPr/>
          </p:nvSpPr>
          <p:spPr bwMode="gray">
            <a:xfrm>
              <a:off x="3749823" y="2594568"/>
              <a:ext cx="312169" cy="35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auto">
                <a:spcBef>
                  <a:spcPts val="0"/>
                </a:spcBef>
                <a:spcAft>
                  <a:spcPts val="0"/>
                </a:spcAft>
                <a:defRPr/>
              </a:pPr>
              <a:r>
                <a:rPr lang="en-US" altLang="zh-CN" dirty="0" smtClean="0">
                  <a:solidFill>
                    <a:schemeClr val="bg1"/>
                  </a:solidFill>
                  <a:effectLst>
                    <a:outerShdw blurRad="38100" dist="38100" dir="2700000" algn="tl">
                      <a:srgbClr val="C0C0C0"/>
                    </a:outerShdw>
                  </a:effectLst>
                  <a:latin typeface="+mn-lt"/>
                  <a:ea typeface="+mn-ea"/>
                </a:rPr>
                <a:t>5</a:t>
              </a:r>
              <a:endParaRPr lang="en-US" altLang="zh-CN" dirty="0">
                <a:solidFill>
                  <a:schemeClr val="bg1"/>
                </a:solidFill>
                <a:effectLst>
                  <a:outerShdw blurRad="38100" dist="38100" dir="2700000" algn="tl">
                    <a:srgbClr val="C0C0C0"/>
                  </a:outerShdw>
                </a:effectLst>
                <a:latin typeface="+mn-lt"/>
                <a:ea typeface="+mn-ea"/>
              </a:endParaRPr>
            </a:p>
          </p:txBody>
        </p:sp>
        <p:sp>
          <p:nvSpPr>
            <p:cNvPr id="30" name="文本框 54"/>
            <p:cNvSpPr txBox="1">
              <a:spLocks noChangeArrowheads="1"/>
            </p:cNvSpPr>
            <p:nvPr/>
          </p:nvSpPr>
          <p:spPr bwMode="auto">
            <a:xfrm>
              <a:off x="4315322" y="2400148"/>
              <a:ext cx="4435735" cy="741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dirty="0" smtClean="0">
                  <a:solidFill>
                    <a:srgbClr val="44546A"/>
                  </a:solidFill>
                  <a:latin typeface="微软雅黑" pitchFamily="34" charset="-122"/>
                  <a:ea typeface="微软雅黑" pitchFamily="34" charset="-122"/>
                </a:rPr>
                <a:t>呼吸衰竭</a:t>
              </a:r>
              <a:endParaRPr lang="en-US" altLang="zh-CN" sz="2400" b="1" dirty="0" smtClean="0">
                <a:solidFill>
                  <a:srgbClr val="44546A"/>
                </a:solidFill>
                <a:latin typeface="微软雅黑" pitchFamily="34" charset="-122"/>
                <a:ea typeface="微软雅黑" pitchFamily="34" charset="-122"/>
              </a:endParaRPr>
            </a:p>
            <a:p>
              <a:pPr eaLnBrk="1" hangingPunct="1"/>
              <a:r>
                <a:rPr lang="en-US" altLang="zh-CN" sz="2000" b="1" dirty="0" smtClean="0">
                  <a:solidFill>
                    <a:srgbClr val="44546A"/>
                  </a:solidFill>
                  <a:latin typeface="微软雅黑" pitchFamily="34" charset="-122"/>
                  <a:ea typeface="微软雅黑" pitchFamily="34" charset="-122"/>
                </a:rPr>
                <a:t>(Respiratory </a:t>
              </a:r>
              <a:r>
                <a:rPr lang="en-US" altLang="zh-CN" sz="2000" b="1" dirty="0">
                  <a:solidFill>
                    <a:srgbClr val="44546A"/>
                  </a:solidFill>
                  <a:latin typeface="微软雅黑" pitchFamily="34" charset="-122"/>
                  <a:ea typeface="微软雅黑" pitchFamily="34" charset="-122"/>
                </a:rPr>
                <a:t>failure)</a:t>
              </a:r>
            </a:p>
          </p:txBody>
        </p:sp>
      </p:gr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250"/>
                                        <p:tgtEl>
                                          <p:spTgt spid="2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250"/>
                                        <p:tgtEl>
                                          <p:spTgt spid="3"/>
                                        </p:tgtEl>
                                      </p:cBhvr>
                                    </p:animEffect>
                                    <p:anim calcmode="lin" valueType="num">
                                      <p:cBhvr>
                                        <p:cTn id="12" dur="250" fill="hold"/>
                                        <p:tgtEl>
                                          <p:spTgt spid="3"/>
                                        </p:tgtEl>
                                        <p:attrNameLst>
                                          <p:attrName>ppt_x</p:attrName>
                                        </p:attrNameLst>
                                      </p:cBhvr>
                                      <p:tavLst>
                                        <p:tav tm="0">
                                          <p:val>
                                            <p:strVal val="#ppt_x"/>
                                          </p:val>
                                        </p:tav>
                                        <p:tav tm="100000">
                                          <p:val>
                                            <p:strVal val="#ppt_x"/>
                                          </p:val>
                                        </p:tav>
                                      </p:tavLst>
                                    </p:anim>
                                    <p:anim calcmode="lin" valueType="num">
                                      <p:cBhvr>
                                        <p:cTn id="13" dur="25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250"/>
                                        <p:tgtEl>
                                          <p:spTgt spid="43"/>
                                        </p:tgtEl>
                                      </p:cBhvr>
                                    </p:animEffect>
                                    <p:anim calcmode="lin" valueType="num">
                                      <p:cBhvr>
                                        <p:cTn id="18" dur="250" fill="hold"/>
                                        <p:tgtEl>
                                          <p:spTgt spid="43"/>
                                        </p:tgtEl>
                                        <p:attrNameLst>
                                          <p:attrName>ppt_x</p:attrName>
                                        </p:attrNameLst>
                                      </p:cBhvr>
                                      <p:tavLst>
                                        <p:tav tm="0">
                                          <p:val>
                                            <p:strVal val="#ppt_x"/>
                                          </p:val>
                                        </p:tav>
                                        <p:tav tm="100000">
                                          <p:val>
                                            <p:strVal val="#ppt_x"/>
                                          </p:val>
                                        </p:tav>
                                      </p:tavLst>
                                    </p:anim>
                                    <p:anim calcmode="lin" valueType="num">
                                      <p:cBhvr>
                                        <p:cTn id="19" dur="250" fill="hold"/>
                                        <p:tgtEl>
                                          <p:spTgt spid="43"/>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51"/>
                                        </p:tgtEl>
                                        <p:attrNameLst>
                                          <p:attrName>style.visibility</p:attrName>
                                        </p:attrNameLst>
                                      </p:cBhvr>
                                      <p:to>
                                        <p:strVal val="visible"/>
                                      </p:to>
                                    </p:set>
                                    <p:animEffect transition="in" filter="fade">
                                      <p:cBhvr>
                                        <p:cTn id="23" dur="250"/>
                                        <p:tgtEl>
                                          <p:spTgt spid="51"/>
                                        </p:tgtEl>
                                      </p:cBhvr>
                                    </p:animEffect>
                                    <p:anim calcmode="lin" valueType="num">
                                      <p:cBhvr>
                                        <p:cTn id="24" dur="250" fill="hold"/>
                                        <p:tgtEl>
                                          <p:spTgt spid="51"/>
                                        </p:tgtEl>
                                        <p:attrNameLst>
                                          <p:attrName>ppt_x</p:attrName>
                                        </p:attrNameLst>
                                      </p:cBhvr>
                                      <p:tavLst>
                                        <p:tav tm="0">
                                          <p:val>
                                            <p:strVal val="#ppt_x"/>
                                          </p:val>
                                        </p:tav>
                                        <p:tav tm="100000">
                                          <p:val>
                                            <p:strVal val="#ppt_x"/>
                                          </p:val>
                                        </p:tav>
                                      </p:tavLst>
                                    </p:anim>
                                    <p:anim calcmode="lin" valueType="num">
                                      <p:cBhvr>
                                        <p:cTn id="25" dur="250" fill="hold"/>
                                        <p:tgtEl>
                                          <p:spTgt spid="51"/>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250"/>
                                        <p:tgtEl>
                                          <p:spTgt spid="22"/>
                                        </p:tgtEl>
                                      </p:cBhvr>
                                    </p:animEffect>
                                    <p:anim calcmode="lin" valueType="num">
                                      <p:cBhvr>
                                        <p:cTn id="30" dur="250" fill="hold"/>
                                        <p:tgtEl>
                                          <p:spTgt spid="22"/>
                                        </p:tgtEl>
                                        <p:attrNameLst>
                                          <p:attrName>ppt_x</p:attrName>
                                        </p:attrNameLst>
                                      </p:cBhvr>
                                      <p:tavLst>
                                        <p:tav tm="0">
                                          <p:val>
                                            <p:strVal val="#ppt_x"/>
                                          </p:val>
                                        </p:tav>
                                        <p:tav tm="100000">
                                          <p:val>
                                            <p:strVal val="#ppt_x"/>
                                          </p:val>
                                        </p:tav>
                                      </p:tavLst>
                                    </p:anim>
                                    <p:anim calcmode="lin" valueType="num">
                                      <p:cBhvr>
                                        <p:cTn id="31" dur="250" fill="hold"/>
                                        <p:tgtEl>
                                          <p:spTgt spid="22"/>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250"/>
                                        <p:tgtEl>
                                          <p:spTgt spid="27"/>
                                        </p:tgtEl>
                                      </p:cBhvr>
                                    </p:animEffect>
                                    <p:anim calcmode="lin" valueType="num">
                                      <p:cBhvr>
                                        <p:cTn id="36" dur="250" fill="hold"/>
                                        <p:tgtEl>
                                          <p:spTgt spid="27"/>
                                        </p:tgtEl>
                                        <p:attrNameLst>
                                          <p:attrName>ppt_x</p:attrName>
                                        </p:attrNameLst>
                                      </p:cBhvr>
                                      <p:tavLst>
                                        <p:tav tm="0">
                                          <p:val>
                                            <p:strVal val="#ppt_x"/>
                                          </p:val>
                                        </p:tav>
                                        <p:tav tm="100000">
                                          <p:val>
                                            <p:strVal val="#ppt_x"/>
                                          </p:val>
                                        </p:tav>
                                      </p:tavLst>
                                    </p:anim>
                                    <p:anim calcmode="lin" valueType="num">
                                      <p:cBhvr>
                                        <p:cTn id="37" dur="25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a:lnSpc>
                <a:spcPct val="100000"/>
              </a:lnSpc>
              <a:spcBef>
                <a:spcPct val="0"/>
              </a:spcBef>
              <a:buFontTx/>
              <a:buNone/>
            </a:pPr>
            <a:endParaRPr lang="zh-CN" altLang="zh-CN" sz="1800">
              <a:solidFill>
                <a:srgbClr val="FFFFFF"/>
              </a:solidFill>
              <a:latin typeface="宋体" pitchFamily="2" charset="-122"/>
              <a:sym typeface="宋体" pitchFamily="2" charset="-122"/>
            </a:endParaRPr>
          </a:p>
        </p:txBody>
      </p:sp>
      <p:sp>
        <p:nvSpPr>
          <p:cNvPr id="4" name="矩形 3"/>
          <p:cNvSpPr>
            <a:spLocks noChangeArrowheads="1"/>
          </p:cNvSpPr>
          <p:nvPr/>
        </p:nvSpPr>
        <p:spPr bwMode="auto">
          <a:xfrm>
            <a:off x="844953" y="1384845"/>
            <a:ext cx="6152195" cy="5170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lnSpc>
                <a:spcPct val="150000"/>
              </a:lnSpc>
            </a:pPr>
            <a:r>
              <a:rPr lang="en-US" altLang="zh-CN" sz="2200" b="1" dirty="0" smtClean="0">
                <a:solidFill>
                  <a:srgbClr val="1F497D"/>
                </a:solidFill>
                <a:latin typeface="微软雅黑" pitchFamily="34" charset="-122"/>
                <a:ea typeface="微软雅黑" pitchFamily="34" charset="-122"/>
              </a:rPr>
              <a:t>6</a:t>
            </a:r>
            <a:r>
              <a:rPr lang="en-US" altLang="zh-CN" sz="2200" b="1" dirty="0">
                <a:solidFill>
                  <a:srgbClr val="1F497D"/>
                </a:solidFill>
                <a:latin typeface="微软雅黑" pitchFamily="34" charset="-122"/>
                <a:ea typeface="微软雅黑" pitchFamily="34" charset="-122"/>
              </a:rPr>
              <a:t>.</a:t>
            </a:r>
            <a:r>
              <a:rPr lang="zh-CN" altLang="en-US" sz="2200" b="1" dirty="0">
                <a:solidFill>
                  <a:srgbClr val="1F497D"/>
                </a:solidFill>
                <a:latin typeface="微软雅黑" pitchFamily="34" charset="-122"/>
                <a:ea typeface="微软雅黑" pitchFamily="34" charset="-122"/>
              </a:rPr>
              <a:t>药物治疗</a:t>
            </a:r>
          </a:p>
          <a:p>
            <a:pPr marL="457200" indent="-457200" algn="just" eaLnBrk="1" hangingPunct="1">
              <a:lnSpc>
                <a:spcPct val="150000"/>
              </a:lnSpc>
              <a:buFont typeface="+mj-ea"/>
              <a:buAutoNum type="circleNumDbPlain"/>
            </a:pPr>
            <a:r>
              <a:rPr lang="zh-CN" altLang="en-US" sz="2200" dirty="0" smtClean="0">
                <a:solidFill>
                  <a:srgbClr val="1F497D"/>
                </a:solidFill>
                <a:latin typeface="微软雅黑" pitchFamily="34" charset="-122"/>
                <a:ea typeface="微软雅黑" pitchFamily="34" charset="-122"/>
              </a:rPr>
              <a:t>支气管扩张剂：</a:t>
            </a:r>
            <a:r>
              <a:rPr lang="en-US" altLang="zh-CN" sz="2200" dirty="0" smtClean="0">
                <a:solidFill>
                  <a:srgbClr val="1F497D"/>
                </a:solidFill>
                <a:latin typeface="微软雅黑" pitchFamily="34" charset="-122"/>
                <a:ea typeface="微软雅黑" pitchFamily="34" charset="-122"/>
              </a:rPr>
              <a:t>β2</a:t>
            </a:r>
            <a:r>
              <a:rPr lang="zh-CN" altLang="en-US" sz="2200" dirty="0">
                <a:solidFill>
                  <a:srgbClr val="1F497D"/>
                </a:solidFill>
                <a:latin typeface="微软雅黑" pitchFamily="34" charset="-122"/>
                <a:ea typeface="微软雅黑" pitchFamily="34" charset="-122"/>
              </a:rPr>
              <a:t>受体激动剂、胆碱能受体阻断剂和甲基黄嘌呤，联合应用有协同作用。</a:t>
            </a:r>
          </a:p>
          <a:p>
            <a:pPr marL="457200" indent="-457200" algn="just" eaLnBrk="1" hangingPunct="1">
              <a:lnSpc>
                <a:spcPct val="150000"/>
              </a:lnSpc>
              <a:buFont typeface="+mj-ea"/>
              <a:buAutoNum type="circleNumDbPlain"/>
            </a:pPr>
            <a:r>
              <a:rPr lang="zh-CN" altLang="en-US" sz="2200" dirty="0" smtClean="0">
                <a:solidFill>
                  <a:srgbClr val="1F497D"/>
                </a:solidFill>
                <a:latin typeface="微软雅黑" pitchFamily="34" charset="-122"/>
                <a:ea typeface="微软雅黑" pitchFamily="34" charset="-122"/>
              </a:rPr>
              <a:t>祛痰</a:t>
            </a:r>
            <a:r>
              <a:rPr lang="zh-CN" altLang="en-US" sz="2200" dirty="0">
                <a:solidFill>
                  <a:srgbClr val="1F497D"/>
                </a:solidFill>
                <a:latin typeface="微软雅黑" pitchFamily="34" charset="-122"/>
                <a:ea typeface="微软雅黑" pitchFamily="34" charset="-122"/>
              </a:rPr>
              <a:t>和镇</a:t>
            </a:r>
            <a:r>
              <a:rPr lang="zh-CN" altLang="en-US" sz="2200" dirty="0" smtClean="0">
                <a:solidFill>
                  <a:srgbClr val="1F497D"/>
                </a:solidFill>
                <a:latin typeface="微软雅黑" pitchFamily="34" charset="-122"/>
                <a:ea typeface="微软雅黑" pitchFamily="34" charset="-122"/>
              </a:rPr>
              <a:t>咳。</a:t>
            </a:r>
            <a:endParaRPr lang="zh-CN" altLang="en-US" sz="2200" dirty="0">
              <a:solidFill>
                <a:srgbClr val="1F497D"/>
              </a:solidFill>
              <a:latin typeface="微软雅黑" pitchFamily="34" charset="-122"/>
              <a:ea typeface="微软雅黑" pitchFamily="34" charset="-122"/>
            </a:endParaRPr>
          </a:p>
          <a:p>
            <a:pPr marL="457200" indent="-457200" algn="just" eaLnBrk="1" hangingPunct="1">
              <a:lnSpc>
                <a:spcPct val="150000"/>
              </a:lnSpc>
              <a:buFont typeface="+mj-ea"/>
              <a:buAutoNum type="circleNumDbPlain"/>
            </a:pPr>
            <a:r>
              <a:rPr lang="zh-CN" altLang="en-US" sz="2200" dirty="0" smtClean="0">
                <a:solidFill>
                  <a:srgbClr val="1F497D"/>
                </a:solidFill>
                <a:latin typeface="微软雅黑" pitchFamily="34" charset="-122"/>
                <a:ea typeface="微软雅黑" pitchFamily="34" charset="-122"/>
              </a:rPr>
              <a:t>抗氧化剂。</a:t>
            </a:r>
            <a:endParaRPr lang="zh-CN" altLang="en-US" sz="2200" dirty="0">
              <a:solidFill>
                <a:srgbClr val="1F497D"/>
              </a:solidFill>
              <a:latin typeface="微软雅黑" pitchFamily="34" charset="-122"/>
              <a:ea typeface="微软雅黑" pitchFamily="34" charset="-122"/>
            </a:endParaRPr>
          </a:p>
          <a:p>
            <a:pPr algn="just" eaLnBrk="1" hangingPunct="1">
              <a:lnSpc>
                <a:spcPct val="150000"/>
              </a:lnSpc>
            </a:pPr>
            <a:r>
              <a:rPr lang="en-US" altLang="zh-CN" sz="2200" b="1" dirty="0">
                <a:solidFill>
                  <a:srgbClr val="1F497D"/>
                </a:solidFill>
                <a:latin typeface="微软雅黑" pitchFamily="34" charset="-122"/>
                <a:ea typeface="微软雅黑" pitchFamily="34" charset="-122"/>
              </a:rPr>
              <a:t>7.</a:t>
            </a:r>
            <a:r>
              <a:rPr lang="zh-CN" altLang="en-US" sz="2200" b="1" dirty="0">
                <a:solidFill>
                  <a:srgbClr val="1F497D"/>
                </a:solidFill>
                <a:latin typeface="微软雅黑" pitchFamily="34" charset="-122"/>
                <a:ea typeface="微软雅黑" pitchFamily="34" charset="-122"/>
              </a:rPr>
              <a:t>急性加重期治疗</a:t>
            </a:r>
          </a:p>
          <a:p>
            <a:pPr marL="457200" indent="-457200" algn="just" eaLnBrk="1" hangingPunct="1">
              <a:lnSpc>
                <a:spcPct val="150000"/>
              </a:lnSpc>
              <a:buFont typeface="+mj-ea"/>
              <a:buAutoNum type="circleNumDbPlain"/>
            </a:pPr>
            <a:r>
              <a:rPr lang="zh-CN" altLang="en-US" sz="2200" dirty="0" smtClean="0">
                <a:solidFill>
                  <a:srgbClr val="1F497D"/>
                </a:solidFill>
                <a:latin typeface="微软雅黑" pitchFamily="34" charset="-122"/>
                <a:ea typeface="微软雅黑" pitchFamily="34" charset="-122"/>
              </a:rPr>
              <a:t>吸氧</a:t>
            </a:r>
            <a:endParaRPr lang="en-US" altLang="zh-CN" sz="2200" dirty="0" smtClean="0">
              <a:solidFill>
                <a:srgbClr val="1F497D"/>
              </a:solidFill>
              <a:latin typeface="微软雅黑" pitchFamily="34" charset="-122"/>
              <a:ea typeface="微软雅黑" pitchFamily="34" charset="-122"/>
            </a:endParaRPr>
          </a:p>
          <a:p>
            <a:pPr marL="457200" indent="-457200" algn="just" eaLnBrk="1" hangingPunct="1">
              <a:lnSpc>
                <a:spcPct val="150000"/>
              </a:lnSpc>
              <a:buFont typeface="+mj-ea"/>
              <a:buAutoNum type="circleNumDbPlain"/>
            </a:pPr>
            <a:r>
              <a:rPr lang="zh-CN" altLang="en-US" sz="2200" dirty="0" smtClean="0">
                <a:solidFill>
                  <a:srgbClr val="1F497D"/>
                </a:solidFill>
                <a:latin typeface="微软雅黑" pitchFamily="34" charset="-122"/>
                <a:ea typeface="微软雅黑" pitchFamily="34" charset="-122"/>
              </a:rPr>
              <a:t>支气管扩张剂</a:t>
            </a:r>
            <a:endParaRPr lang="en-US" altLang="zh-CN" sz="2200" dirty="0" smtClean="0">
              <a:solidFill>
                <a:srgbClr val="1F497D"/>
              </a:solidFill>
              <a:latin typeface="微软雅黑" pitchFamily="34" charset="-122"/>
              <a:ea typeface="微软雅黑" pitchFamily="34" charset="-122"/>
            </a:endParaRPr>
          </a:p>
          <a:p>
            <a:pPr marL="457200" indent="-457200" algn="just" eaLnBrk="1" hangingPunct="1">
              <a:lnSpc>
                <a:spcPct val="150000"/>
              </a:lnSpc>
              <a:buFont typeface="+mj-ea"/>
              <a:buAutoNum type="circleNumDbPlain"/>
            </a:pPr>
            <a:r>
              <a:rPr lang="zh-CN" altLang="en-US" sz="2200" dirty="0" smtClean="0">
                <a:solidFill>
                  <a:srgbClr val="1F497D"/>
                </a:solidFill>
                <a:latin typeface="微软雅黑" pitchFamily="34" charset="-122"/>
                <a:ea typeface="微软雅黑" pitchFamily="34" charset="-122"/>
              </a:rPr>
              <a:t>全身糖皮质激素</a:t>
            </a:r>
            <a:endParaRPr lang="en-US" altLang="zh-CN" sz="2200" dirty="0" smtClean="0">
              <a:solidFill>
                <a:srgbClr val="1F497D"/>
              </a:solidFill>
              <a:latin typeface="微软雅黑" pitchFamily="34" charset="-122"/>
              <a:ea typeface="微软雅黑" pitchFamily="34" charset="-122"/>
            </a:endParaRPr>
          </a:p>
          <a:p>
            <a:pPr marL="457200" indent="-457200" algn="just" eaLnBrk="1" hangingPunct="1">
              <a:lnSpc>
                <a:spcPct val="150000"/>
              </a:lnSpc>
              <a:buFont typeface="+mj-ea"/>
              <a:buAutoNum type="circleNumDbPlain"/>
            </a:pPr>
            <a:r>
              <a:rPr lang="zh-CN" altLang="en-US" sz="2200" dirty="0" smtClean="0">
                <a:solidFill>
                  <a:srgbClr val="1F497D"/>
                </a:solidFill>
                <a:latin typeface="微软雅黑" pitchFamily="34" charset="-122"/>
                <a:ea typeface="微软雅黑" pitchFamily="34" charset="-122"/>
              </a:rPr>
              <a:t>抗感染药物</a:t>
            </a:r>
            <a:endParaRPr lang="zh-CN" altLang="en-US" sz="2200" dirty="0">
              <a:solidFill>
                <a:srgbClr val="1F497D"/>
              </a:solidFill>
              <a:latin typeface="微软雅黑" pitchFamily="34" charset="-122"/>
              <a:ea typeface="微软雅黑" pitchFamily="34" charset="-122"/>
            </a:endParaRPr>
          </a:p>
        </p:txBody>
      </p:sp>
      <p:grpSp>
        <p:nvGrpSpPr>
          <p:cNvPr id="10" name="组合 7"/>
          <p:cNvGrpSpPr/>
          <p:nvPr/>
        </p:nvGrpSpPr>
        <p:grpSpPr bwMode="auto">
          <a:xfrm>
            <a:off x="644525" y="422275"/>
            <a:ext cx="3114675" cy="621597"/>
            <a:chOff x="3278751" y="1777380"/>
            <a:chExt cx="3678300" cy="621502"/>
          </a:xfrm>
        </p:grpSpPr>
        <p:sp>
          <p:nvSpPr>
            <p:cNvPr id="11" name="矩形 10"/>
            <p:cNvSpPr/>
            <p:nvPr/>
          </p:nvSpPr>
          <p:spPr>
            <a:xfrm>
              <a:off x="3278751" y="1777380"/>
              <a:ext cx="751784" cy="607920"/>
            </a:xfrm>
            <a:prstGeom prst="rect">
              <a:avLst/>
            </a:prstGeom>
            <a:solidFill>
              <a:schemeClr val="tx2"/>
            </a:solidFill>
            <a:ln w="12700" cap="flat" cmpd="sng" algn="ctr">
              <a:solidFill>
                <a:schemeClr val="tx2"/>
              </a:solidFill>
              <a:prstDash val="solid"/>
            </a:ln>
            <a:effectLst/>
          </p:spPr>
          <p:txBody>
            <a:bodyPr anchor="ctr"/>
            <a:lstStyle/>
            <a:p>
              <a:pPr algn="ctr" eaLnBrk="1" hangingPunct="1">
                <a:spcBef>
                  <a:spcPts val="0"/>
                </a:spcBef>
                <a:spcAft>
                  <a:spcPts val="0"/>
                </a:spcAft>
                <a:defRPr/>
              </a:pPr>
              <a:r>
                <a:rPr lang="en-US" altLang="zh-CN" sz="2800" kern="0" dirty="0" smtClean="0">
                  <a:solidFill>
                    <a:sysClr val="window" lastClr="FFFFFF"/>
                  </a:solidFill>
                  <a:latin typeface="Broadway" pitchFamily="82" charset="0"/>
                  <a:ea typeface="微软雅黑"/>
                </a:rPr>
                <a:t>3</a:t>
              </a:r>
              <a:endParaRPr lang="zh-CN" altLang="en-US" sz="2800" kern="0" dirty="0">
                <a:solidFill>
                  <a:sysClr val="window" lastClr="FFFFFF"/>
                </a:solidFill>
                <a:latin typeface="Broadway" pitchFamily="82" charset="0"/>
                <a:ea typeface="微软雅黑"/>
              </a:endParaRPr>
            </a:p>
          </p:txBody>
        </p:sp>
        <p:sp>
          <p:nvSpPr>
            <p:cNvPr id="12" name="TextBox 37"/>
            <p:cNvSpPr txBox="1">
              <a:spLocks noChangeArrowheads="1"/>
            </p:cNvSpPr>
            <p:nvPr/>
          </p:nvSpPr>
          <p:spPr bwMode="auto">
            <a:xfrm>
              <a:off x="4031417" y="1814196"/>
              <a:ext cx="2925634" cy="584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defTabSz="912495">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defTabSz="912495">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defTabSz="912495">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defTabSz="912495">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Tx/>
                <a:buNone/>
              </a:pPr>
              <a:r>
                <a:rPr lang="zh-CN" altLang="en-US" sz="3200" b="1" dirty="0" smtClean="0">
                  <a:solidFill>
                    <a:srgbClr val="1F497D"/>
                  </a:solidFill>
                  <a:latin typeface="微软雅黑" pitchFamily="34" charset="-122"/>
                  <a:ea typeface="微软雅黑" pitchFamily="34" charset="-122"/>
                </a:rPr>
                <a:t>治疗</a:t>
              </a:r>
              <a:endParaRPr lang="en-US" altLang="zh-CN" sz="2400" b="1" dirty="0">
                <a:solidFill>
                  <a:srgbClr val="1F497D"/>
                </a:solidFill>
                <a:latin typeface="微软雅黑" pitchFamily="34" charset="-122"/>
                <a:ea typeface="微软雅黑" pitchFamily="34" charset="-122"/>
              </a:endParaRPr>
            </a:p>
          </p:txBody>
        </p:sp>
      </p:grpSp>
      <p:sp>
        <p:nvSpPr>
          <p:cNvPr id="13" name="直接连接符 5"/>
          <p:cNvSpPr>
            <a:spLocks noChangeShapeType="1"/>
          </p:cNvSpPr>
          <p:nvPr/>
        </p:nvSpPr>
        <p:spPr bwMode="auto">
          <a:xfrm flipV="1">
            <a:off x="644525" y="1031875"/>
            <a:ext cx="1800000" cy="1588"/>
          </a:xfrm>
          <a:prstGeom prst="line">
            <a:avLst/>
          </a:prstGeom>
          <a:ln w="28575">
            <a:solidFill>
              <a:srgbClr val="44546A"/>
            </a:solidFill>
          </a:ln>
        </p:spPr>
        <p:style>
          <a:lnRef idx="1">
            <a:schemeClr val="accent1"/>
          </a:lnRef>
          <a:fillRef idx="0">
            <a:schemeClr val="accent1"/>
          </a:fillRef>
          <a:effectRef idx="0">
            <a:schemeClr val="accent1"/>
          </a:effectRef>
          <a:fontRef idx="minor">
            <a:schemeClr val="tx1"/>
          </a:fontRef>
        </p:style>
        <p:txBody>
          <a:bodyPr/>
          <a:lstStyle/>
          <a:p>
            <a:pPr>
              <a:defRPr/>
            </a:pPr>
            <a:endParaRPr lang="zh-CN" altLang="en-US"/>
          </a:p>
        </p:txBody>
      </p:sp>
      <p:pic>
        <p:nvPicPr>
          <p:cNvPr id="8" name="图片 7"/>
          <p:cNvPicPr>
            <a:picLocks noChangeAspect="1"/>
          </p:cNvPicPr>
          <p:nvPr/>
        </p:nvPicPr>
        <p:blipFill rotWithShape="1">
          <a:blip r:embed="rId2">
            <a:clrChange>
              <a:clrFrom>
                <a:srgbClr val="FCFDFF"/>
              </a:clrFrom>
              <a:clrTo>
                <a:srgbClr val="FCFDFF">
                  <a:alpha val="0"/>
                </a:srgbClr>
              </a:clrTo>
            </a:clrChange>
            <a:extLst>
              <a:ext uri="{28A0092B-C50C-407E-A947-70E740481C1C}">
                <a14:useLocalDpi xmlns:a14="http://schemas.microsoft.com/office/drawing/2010/main" val="0"/>
              </a:ext>
            </a:extLst>
          </a:blip>
          <a:srcRect l="3085" t="336" r="1542" b="-336"/>
          <a:stretch>
            <a:fillRect/>
          </a:stretch>
        </p:blipFill>
        <p:spPr>
          <a:xfrm>
            <a:off x="6538175" y="3164943"/>
            <a:ext cx="5653825" cy="3404132"/>
          </a:xfrm>
          <a:prstGeom prst="rect">
            <a:avLst/>
          </a:prstGeom>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a:lnSpc>
                <a:spcPct val="100000"/>
              </a:lnSpc>
              <a:spcBef>
                <a:spcPct val="0"/>
              </a:spcBef>
              <a:buFontTx/>
              <a:buNone/>
            </a:pPr>
            <a:endParaRPr lang="zh-CN" altLang="zh-CN" sz="1800">
              <a:solidFill>
                <a:srgbClr val="FFFFFF"/>
              </a:solidFill>
              <a:latin typeface="宋体" pitchFamily="2" charset="-122"/>
              <a:sym typeface="宋体" pitchFamily="2" charset="-122"/>
            </a:endParaRPr>
          </a:p>
        </p:txBody>
      </p:sp>
      <p:sp>
        <p:nvSpPr>
          <p:cNvPr id="4" name="矩形 3"/>
          <p:cNvSpPr>
            <a:spLocks noChangeArrowheads="1"/>
          </p:cNvSpPr>
          <p:nvPr/>
        </p:nvSpPr>
        <p:spPr bwMode="auto">
          <a:xfrm>
            <a:off x="4944430" y="1946329"/>
            <a:ext cx="6749587"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457200" indent="-457200" algn="just" eaLnBrk="1" hangingPunct="1">
              <a:lnSpc>
                <a:spcPct val="150000"/>
              </a:lnSpc>
              <a:buFont typeface="+mj-ea"/>
              <a:buAutoNum type="circleNumDbPlain"/>
            </a:pPr>
            <a:r>
              <a:rPr lang="zh-CN" altLang="en-US" sz="2200" dirty="0" smtClean="0">
                <a:solidFill>
                  <a:srgbClr val="1F497D"/>
                </a:solidFill>
                <a:latin typeface="微软雅黑" pitchFamily="34" charset="-122"/>
                <a:ea typeface="微软雅黑" pitchFamily="34" charset="-122"/>
              </a:rPr>
              <a:t>遵</a:t>
            </a:r>
            <a:r>
              <a:rPr lang="zh-CN" altLang="en-US" sz="2200" dirty="0">
                <a:solidFill>
                  <a:srgbClr val="1F497D"/>
                </a:solidFill>
                <a:latin typeface="微软雅黑" pitchFamily="34" charset="-122"/>
                <a:ea typeface="微软雅黑" pitchFamily="34" charset="-122"/>
              </a:rPr>
              <a:t>医嘱给予抗炎治疗，有效地控制呼吸道</a:t>
            </a:r>
            <a:r>
              <a:rPr lang="zh-CN" altLang="en-US" sz="2200" dirty="0" smtClean="0">
                <a:solidFill>
                  <a:srgbClr val="1F497D"/>
                </a:solidFill>
                <a:latin typeface="微软雅黑" pitchFamily="34" charset="-122"/>
                <a:ea typeface="微软雅黑" pitchFamily="34" charset="-122"/>
              </a:rPr>
              <a:t>感染，</a:t>
            </a:r>
            <a:endParaRPr lang="en-US" altLang="zh-CN" sz="2200" dirty="0" smtClean="0">
              <a:solidFill>
                <a:srgbClr val="1F497D"/>
              </a:solidFill>
              <a:latin typeface="微软雅黑" pitchFamily="34" charset="-122"/>
              <a:ea typeface="微软雅黑" pitchFamily="34" charset="-122"/>
            </a:endParaRPr>
          </a:p>
          <a:p>
            <a:pPr marL="457200" indent="-457200" algn="just" eaLnBrk="1" hangingPunct="1">
              <a:lnSpc>
                <a:spcPct val="150000"/>
              </a:lnSpc>
              <a:buFont typeface="+mj-ea"/>
              <a:buAutoNum type="circleNumDbPlain"/>
            </a:pPr>
            <a:r>
              <a:rPr lang="zh-CN" altLang="en-US" sz="2200" dirty="0" smtClean="0">
                <a:solidFill>
                  <a:srgbClr val="1F497D"/>
                </a:solidFill>
                <a:latin typeface="微软雅黑" pitchFamily="34" charset="-122"/>
                <a:ea typeface="微软雅黑" pitchFamily="34" charset="-122"/>
              </a:rPr>
              <a:t>鼓励</a:t>
            </a:r>
            <a:r>
              <a:rPr lang="zh-CN" altLang="en-US" sz="2200" dirty="0">
                <a:solidFill>
                  <a:srgbClr val="1F497D"/>
                </a:solidFill>
                <a:latin typeface="微软雅黑" pitchFamily="34" charset="-122"/>
                <a:ea typeface="微软雅黑" pitchFamily="34" charset="-122"/>
              </a:rPr>
              <a:t>病人咳嗽，指导病人正确</a:t>
            </a:r>
            <a:r>
              <a:rPr lang="zh-CN" altLang="en-US" sz="2200" dirty="0" smtClean="0">
                <a:solidFill>
                  <a:srgbClr val="1F497D"/>
                </a:solidFill>
                <a:latin typeface="微软雅黑" pitchFamily="34" charset="-122"/>
                <a:ea typeface="微软雅黑" pitchFamily="34" charset="-122"/>
              </a:rPr>
              <a:t>咳嗽。</a:t>
            </a:r>
            <a:endParaRPr lang="en-US" altLang="zh-CN" sz="2200" dirty="0" smtClean="0">
              <a:solidFill>
                <a:srgbClr val="1F497D"/>
              </a:solidFill>
              <a:latin typeface="微软雅黑" pitchFamily="34" charset="-122"/>
              <a:ea typeface="微软雅黑" pitchFamily="34" charset="-122"/>
            </a:endParaRPr>
          </a:p>
          <a:p>
            <a:pPr marL="457200" indent="-457200" algn="just" eaLnBrk="1" hangingPunct="1">
              <a:lnSpc>
                <a:spcPct val="150000"/>
              </a:lnSpc>
              <a:buFont typeface="+mj-ea"/>
              <a:buAutoNum type="circleNumDbPlain"/>
            </a:pPr>
            <a:r>
              <a:rPr lang="zh-CN" altLang="en-US" sz="2200" dirty="0" smtClean="0">
                <a:solidFill>
                  <a:srgbClr val="1F497D"/>
                </a:solidFill>
                <a:latin typeface="微软雅黑" pitchFamily="34" charset="-122"/>
                <a:ea typeface="微软雅黑" pitchFamily="34" charset="-122"/>
              </a:rPr>
              <a:t>按</a:t>
            </a:r>
            <a:r>
              <a:rPr lang="zh-CN" altLang="en-US" sz="2200" dirty="0">
                <a:solidFill>
                  <a:srgbClr val="1F497D"/>
                </a:solidFill>
                <a:latin typeface="微软雅黑" pitchFamily="34" charset="-122"/>
                <a:ea typeface="微软雅黑" pitchFamily="34" charset="-122"/>
              </a:rPr>
              <a:t>医嘱使用祛痰剂或给予超声雾化吸入。 </a:t>
            </a:r>
            <a:endParaRPr lang="en-US" altLang="zh-CN" sz="2200" dirty="0" smtClean="0">
              <a:solidFill>
                <a:srgbClr val="1F497D"/>
              </a:solidFill>
              <a:latin typeface="微软雅黑" pitchFamily="34" charset="-122"/>
              <a:ea typeface="微软雅黑" pitchFamily="34" charset="-122"/>
            </a:endParaRPr>
          </a:p>
          <a:p>
            <a:pPr marL="457200" indent="-457200" algn="just" eaLnBrk="1" hangingPunct="1">
              <a:lnSpc>
                <a:spcPct val="150000"/>
              </a:lnSpc>
              <a:buFont typeface="+mj-ea"/>
              <a:buAutoNum type="circleNumDbPlain"/>
            </a:pPr>
            <a:r>
              <a:rPr lang="zh-CN" altLang="en-US" sz="2200" dirty="0" smtClean="0">
                <a:solidFill>
                  <a:srgbClr val="1F497D"/>
                </a:solidFill>
                <a:latin typeface="微软雅黑" pitchFamily="34" charset="-122"/>
                <a:ea typeface="微软雅黑" pitchFamily="34" charset="-122"/>
              </a:rPr>
              <a:t>改善</a:t>
            </a:r>
            <a:r>
              <a:rPr lang="zh-CN" altLang="en-US" sz="2200" dirty="0">
                <a:solidFill>
                  <a:srgbClr val="1F497D"/>
                </a:solidFill>
                <a:latin typeface="微软雅黑" pitchFamily="34" charset="-122"/>
                <a:ea typeface="微软雅黑" pitchFamily="34" charset="-122"/>
              </a:rPr>
              <a:t>呼吸功</a:t>
            </a:r>
            <a:r>
              <a:rPr lang="zh-CN" altLang="en-US" sz="2200" dirty="0" smtClean="0">
                <a:solidFill>
                  <a:srgbClr val="1F497D"/>
                </a:solidFill>
                <a:latin typeface="微软雅黑" pitchFamily="34" charset="-122"/>
                <a:ea typeface="微软雅黑" pitchFamily="34" charset="-122"/>
              </a:rPr>
              <a:t>能</a:t>
            </a:r>
            <a:r>
              <a:rPr lang="zh-CN" altLang="en-US" sz="2200" dirty="0">
                <a:solidFill>
                  <a:srgbClr val="1F497D"/>
                </a:solidFill>
                <a:latin typeface="微软雅黑" pitchFamily="34" charset="-122"/>
                <a:ea typeface="微软雅黑" pitchFamily="34" charset="-122"/>
              </a:rPr>
              <a:t>：</a:t>
            </a:r>
            <a:endParaRPr lang="en-US" altLang="zh-CN" sz="2200" dirty="0" smtClean="0">
              <a:solidFill>
                <a:srgbClr val="1F497D"/>
              </a:solidFill>
              <a:latin typeface="微软雅黑" pitchFamily="34" charset="-122"/>
              <a:ea typeface="微软雅黑" pitchFamily="34" charset="-122"/>
            </a:endParaRPr>
          </a:p>
          <a:p>
            <a:pPr marL="342900" indent="-342900" algn="just" eaLnBrk="1" hangingPunct="1">
              <a:lnSpc>
                <a:spcPct val="150000"/>
              </a:lnSpc>
              <a:buFont typeface="Wingdings" pitchFamily="2" charset="2"/>
              <a:buChar char="ü"/>
            </a:pPr>
            <a:r>
              <a:rPr lang="zh-CN" altLang="en-US" sz="2200" dirty="0" smtClean="0">
                <a:solidFill>
                  <a:srgbClr val="1F497D"/>
                </a:solidFill>
                <a:latin typeface="微软雅黑" pitchFamily="34" charset="-122"/>
                <a:ea typeface="微软雅黑" pitchFamily="34" charset="-122"/>
              </a:rPr>
              <a:t>合理</a:t>
            </a:r>
            <a:r>
              <a:rPr lang="zh-CN" altLang="en-US" sz="2200" dirty="0">
                <a:solidFill>
                  <a:srgbClr val="1F497D"/>
                </a:solidFill>
                <a:latin typeface="微软雅黑" pitchFamily="34" charset="-122"/>
                <a:ea typeface="微软雅黑" pitchFamily="34" charset="-122"/>
              </a:rPr>
              <a:t>用氧</a:t>
            </a:r>
            <a:r>
              <a:rPr lang="zh-CN" altLang="en-US" sz="2200" dirty="0" smtClean="0">
                <a:solidFill>
                  <a:srgbClr val="1F497D"/>
                </a:solidFill>
                <a:latin typeface="微软雅黑" pitchFamily="34" charset="-122"/>
                <a:ea typeface="微软雅黑" pitchFamily="34" charset="-122"/>
              </a:rPr>
              <a:t>：对</a:t>
            </a:r>
            <a:r>
              <a:rPr lang="zh-CN" altLang="en-US" sz="2200" dirty="0">
                <a:solidFill>
                  <a:srgbClr val="1F497D"/>
                </a:solidFill>
                <a:latin typeface="微软雅黑" pitchFamily="34" charset="-122"/>
                <a:ea typeface="微软雅黑" pitchFamily="34" charset="-122"/>
              </a:rPr>
              <a:t>呼吸困难伴低氧血症者，采用低流量持续给氧，流量</a:t>
            </a:r>
            <a:r>
              <a:rPr lang="en-US" altLang="zh-CN" sz="2200" dirty="0">
                <a:solidFill>
                  <a:srgbClr val="1F497D"/>
                </a:solidFill>
                <a:latin typeface="微软雅黑" pitchFamily="34" charset="-122"/>
                <a:ea typeface="微软雅黑" pitchFamily="34" charset="-122"/>
              </a:rPr>
              <a:t>l</a:t>
            </a:r>
            <a:r>
              <a:rPr lang="zh-CN" altLang="en-US" sz="2200" dirty="0">
                <a:solidFill>
                  <a:srgbClr val="1F497D"/>
                </a:solidFill>
                <a:latin typeface="微软雅黑" pitchFamily="34" charset="-122"/>
                <a:ea typeface="微软雅黑" pitchFamily="34" charset="-122"/>
              </a:rPr>
              <a:t>～</a:t>
            </a:r>
            <a:r>
              <a:rPr lang="en-US" altLang="zh-CN" sz="2200" dirty="0">
                <a:solidFill>
                  <a:srgbClr val="1F497D"/>
                </a:solidFill>
                <a:latin typeface="微软雅黑" pitchFamily="34" charset="-122"/>
                <a:ea typeface="微软雅黑" pitchFamily="34" charset="-122"/>
              </a:rPr>
              <a:t>2L</a:t>
            </a:r>
            <a:r>
              <a:rPr lang="zh-CN" altLang="en-US" sz="2200" dirty="0">
                <a:solidFill>
                  <a:srgbClr val="1F497D"/>
                </a:solidFill>
                <a:latin typeface="微软雅黑" pitchFamily="34" charset="-122"/>
                <a:ea typeface="微软雅黑" pitchFamily="34" charset="-122"/>
              </a:rPr>
              <a:t>／</a:t>
            </a:r>
            <a:r>
              <a:rPr lang="en-US" altLang="zh-CN" sz="2200" dirty="0" smtClean="0">
                <a:solidFill>
                  <a:srgbClr val="1F497D"/>
                </a:solidFill>
                <a:latin typeface="微软雅黑" pitchFamily="34" charset="-122"/>
                <a:ea typeface="微软雅黑" pitchFamily="34" charset="-122"/>
              </a:rPr>
              <a:t>min</a:t>
            </a:r>
            <a:r>
              <a:rPr lang="zh-CN" altLang="en-US" sz="2200" dirty="0" smtClean="0">
                <a:solidFill>
                  <a:srgbClr val="1F497D"/>
                </a:solidFill>
                <a:latin typeface="微软雅黑" pitchFamily="34" charset="-122"/>
                <a:ea typeface="微软雅黑" pitchFamily="34" charset="-122"/>
              </a:rPr>
              <a:t>，提倡</a:t>
            </a:r>
            <a:r>
              <a:rPr lang="zh-CN" altLang="en-US" sz="2200" dirty="0">
                <a:solidFill>
                  <a:srgbClr val="1F497D"/>
                </a:solidFill>
                <a:latin typeface="微软雅黑" pitchFamily="34" charset="-122"/>
                <a:ea typeface="微软雅黑" pitchFamily="34" charset="-122"/>
              </a:rPr>
              <a:t>长期家庭输氧疗法，每天氧疗时间不少于</a:t>
            </a:r>
            <a:r>
              <a:rPr lang="en-US" altLang="zh-CN" sz="2200" dirty="0">
                <a:solidFill>
                  <a:srgbClr val="1F497D"/>
                </a:solidFill>
                <a:latin typeface="微软雅黑" pitchFamily="34" charset="-122"/>
                <a:ea typeface="微软雅黑" pitchFamily="34" charset="-122"/>
              </a:rPr>
              <a:t>15</a:t>
            </a:r>
            <a:r>
              <a:rPr lang="zh-CN" altLang="en-US" sz="2200" dirty="0" smtClean="0">
                <a:solidFill>
                  <a:srgbClr val="1F497D"/>
                </a:solidFill>
                <a:latin typeface="微软雅黑" pitchFamily="34" charset="-122"/>
                <a:ea typeface="微软雅黑" pitchFamily="34" charset="-122"/>
              </a:rPr>
              <a:t>小时。</a:t>
            </a:r>
            <a:endParaRPr lang="en-US" altLang="zh-CN" sz="2200" dirty="0" smtClean="0">
              <a:solidFill>
                <a:srgbClr val="1F497D"/>
              </a:solidFill>
              <a:latin typeface="微软雅黑" pitchFamily="34" charset="-122"/>
              <a:ea typeface="微软雅黑" pitchFamily="34" charset="-122"/>
            </a:endParaRPr>
          </a:p>
          <a:p>
            <a:pPr marL="342900" indent="-342900" algn="just" eaLnBrk="1" hangingPunct="1">
              <a:lnSpc>
                <a:spcPct val="150000"/>
              </a:lnSpc>
              <a:buFont typeface="Wingdings" pitchFamily="2" charset="2"/>
              <a:buChar char="ü"/>
            </a:pPr>
            <a:r>
              <a:rPr lang="zh-CN" altLang="en-US" sz="2200" dirty="0" smtClean="0">
                <a:solidFill>
                  <a:srgbClr val="1F497D"/>
                </a:solidFill>
                <a:latin typeface="微软雅黑" pitchFamily="34" charset="-122"/>
                <a:ea typeface="微软雅黑" pitchFamily="34" charset="-122"/>
              </a:rPr>
              <a:t>呼吸</a:t>
            </a:r>
            <a:r>
              <a:rPr lang="zh-CN" altLang="en-US" sz="2200" dirty="0">
                <a:solidFill>
                  <a:srgbClr val="1F497D"/>
                </a:solidFill>
                <a:latin typeface="微软雅黑" pitchFamily="34" charset="-122"/>
                <a:ea typeface="微软雅黑" pitchFamily="34" charset="-122"/>
              </a:rPr>
              <a:t>训练：缩唇呼气和腹式呼吸训练</a:t>
            </a:r>
          </a:p>
        </p:txBody>
      </p:sp>
      <p:grpSp>
        <p:nvGrpSpPr>
          <p:cNvPr id="10" name="组合 7"/>
          <p:cNvGrpSpPr/>
          <p:nvPr/>
        </p:nvGrpSpPr>
        <p:grpSpPr bwMode="auto">
          <a:xfrm>
            <a:off x="644525" y="422275"/>
            <a:ext cx="3114675" cy="621597"/>
            <a:chOff x="3278751" y="1777380"/>
            <a:chExt cx="3678300" cy="621502"/>
          </a:xfrm>
        </p:grpSpPr>
        <p:sp>
          <p:nvSpPr>
            <p:cNvPr id="11" name="矩形 10"/>
            <p:cNvSpPr/>
            <p:nvPr/>
          </p:nvSpPr>
          <p:spPr>
            <a:xfrm>
              <a:off x="3278751" y="1777380"/>
              <a:ext cx="751784" cy="607920"/>
            </a:xfrm>
            <a:prstGeom prst="rect">
              <a:avLst/>
            </a:prstGeom>
            <a:solidFill>
              <a:schemeClr val="tx2"/>
            </a:solidFill>
            <a:ln w="12700" cap="flat" cmpd="sng" algn="ctr">
              <a:solidFill>
                <a:schemeClr val="tx2"/>
              </a:solidFill>
              <a:prstDash val="solid"/>
            </a:ln>
            <a:effectLst/>
          </p:spPr>
          <p:txBody>
            <a:bodyPr anchor="ctr"/>
            <a:lstStyle/>
            <a:p>
              <a:pPr algn="ctr" eaLnBrk="1" hangingPunct="1">
                <a:spcBef>
                  <a:spcPts val="0"/>
                </a:spcBef>
                <a:spcAft>
                  <a:spcPts val="0"/>
                </a:spcAft>
                <a:defRPr/>
              </a:pPr>
              <a:r>
                <a:rPr lang="en-US" altLang="zh-CN" sz="2800" kern="0" dirty="0" smtClean="0">
                  <a:solidFill>
                    <a:sysClr val="window" lastClr="FFFFFF"/>
                  </a:solidFill>
                  <a:latin typeface="Broadway" pitchFamily="82" charset="0"/>
                  <a:ea typeface="微软雅黑"/>
                </a:rPr>
                <a:t>4</a:t>
              </a:r>
              <a:endParaRPr lang="zh-CN" altLang="en-US" sz="2800" kern="0" dirty="0">
                <a:solidFill>
                  <a:sysClr val="window" lastClr="FFFFFF"/>
                </a:solidFill>
                <a:latin typeface="Broadway" pitchFamily="82" charset="0"/>
                <a:ea typeface="微软雅黑"/>
              </a:endParaRPr>
            </a:p>
          </p:txBody>
        </p:sp>
        <p:sp>
          <p:nvSpPr>
            <p:cNvPr id="12" name="TextBox 37"/>
            <p:cNvSpPr txBox="1">
              <a:spLocks noChangeArrowheads="1"/>
            </p:cNvSpPr>
            <p:nvPr/>
          </p:nvSpPr>
          <p:spPr bwMode="auto">
            <a:xfrm>
              <a:off x="4031417" y="1814196"/>
              <a:ext cx="2925634" cy="584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defTabSz="912495">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defTabSz="912495">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defTabSz="912495">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defTabSz="912495">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Tx/>
                <a:buNone/>
              </a:pPr>
              <a:r>
                <a:rPr lang="zh-CN" altLang="en-US" sz="3200" b="1" dirty="0">
                  <a:solidFill>
                    <a:srgbClr val="1F497D"/>
                  </a:solidFill>
                  <a:latin typeface="微软雅黑" pitchFamily="34" charset="-122"/>
                  <a:ea typeface="微软雅黑" pitchFamily="34" charset="-122"/>
                </a:rPr>
                <a:t>护理措施</a:t>
              </a:r>
              <a:endParaRPr lang="en-US" altLang="zh-CN" sz="2400" b="1" dirty="0">
                <a:solidFill>
                  <a:srgbClr val="1F497D"/>
                </a:solidFill>
                <a:latin typeface="微软雅黑" pitchFamily="34" charset="-122"/>
                <a:ea typeface="微软雅黑" pitchFamily="34" charset="-122"/>
              </a:endParaRPr>
            </a:p>
          </p:txBody>
        </p:sp>
      </p:grpSp>
      <p:sp>
        <p:nvSpPr>
          <p:cNvPr id="13" name="直接连接符 5"/>
          <p:cNvSpPr>
            <a:spLocks noChangeShapeType="1"/>
          </p:cNvSpPr>
          <p:nvPr/>
        </p:nvSpPr>
        <p:spPr bwMode="auto">
          <a:xfrm flipV="1">
            <a:off x="644525" y="1031875"/>
            <a:ext cx="2520000" cy="1588"/>
          </a:xfrm>
          <a:prstGeom prst="line">
            <a:avLst/>
          </a:prstGeom>
          <a:ln w="28575">
            <a:solidFill>
              <a:srgbClr val="44546A"/>
            </a:solidFill>
          </a:ln>
        </p:spPr>
        <p:style>
          <a:lnRef idx="1">
            <a:schemeClr val="accent1"/>
          </a:lnRef>
          <a:fillRef idx="0">
            <a:schemeClr val="accent1"/>
          </a:fillRef>
          <a:effectRef idx="0">
            <a:schemeClr val="accent1"/>
          </a:effectRef>
          <a:fontRef idx="minor">
            <a:schemeClr val="tx1"/>
          </a:fontRef>
        </p:style>
        <p:txBody>
          <a:bodyPr/>
          <a:lstStyle/>
          <a:p>
            <a:pPr>
              <a:defRPr/>
            </a:pPr>
            <a:endParaRPr lang="zh-CN" altLang="en-US"/>
          </a:p>
        </p:txBody>
      </p:sp>
      <p:pic>
        <p:nvPicPr>
          <p:cNvPr id="9" name="图片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63869" y="1979396"/>
            <a:ext cx="4548741" cy="365415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组合 1"/>
          <p:cNvGrpSpPr/>
          <p:nvPr/>
        </p:nvGrpSpPr>
        <p:grpSpPr bwMode="auto">
          <a:xfrm>
            <a:off x="2012950" y="5524500"/>
            <a:ext cx="7975600" cy="1333500"/>
            <a:chOff x="971550" y="4156075"/>
            <a:chExt cx="7200900" cy="1008063"/>
          </a:xfrm>
          <a:solidFill>
            <a:srgbClr val="7F7F7F"/>
          </a:solidFill>
        </p:grpSpPr>
        <p:sp>
          <p:nvSpPr>
            <p:cNvPr id="7174" name="流程图: 合并 38"/>
            <p:cNvSpPr>
              <a:spLocks noChangeArrowheads="1"/>
            </p:cNvSpPr>
            <p:nvPr/>
          </p:nvSpPr>
          <p:spPr bwMode="auto">
            <a:xfrm rot="10800000">
              <a:off x="971550" y="4156075"/>
              <a:ext cx="7200900" cy="1008063"/>
            </a:xfrm>
            <a:prstGeom prst="flowChartMerge">
              <a:avLst/>
            </a:prstGeom>
            <a:grpFill/>
            <a:ln>
              <a:noFill/>
            </a:ln>
            <a:extLst>
              <a:ext uri="{91240B29-F687-4F45-9708-019B960494DF}">
                <a14:hiddenLine xmlns:a14="http://schemas.microsoft.com/office/drawing/2010/main" w="9525">
                  <a:solidFill>
                    <a:srgbClr val="395E8A"/>
                  </a:solidFill>
                  <a:bevel/>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endParaRPr lang="zh-CN" altLang="zh-CN">
                <a:solidFill>
                  <a:srgbClr val="FFFFFF"/>
                </a:solidFill>
                <a:latin typeface="宋体" pitchFamily="2" charset="-122"/>
                <a:sym typeface="宋体" pitchFamily="2" charset="-122"/>
              </a:endParaRPr>
            </a:p>
          </p:txBody>
        </p:sp>
        <p:sp>
          <p:nvSpPr>
            <p:cNvPr id="7175" name="流程图: 合并 40"/>
            <p:cNvSpPr>
              <a:spLocks noChangeArrowheads="1"/>
            </p:cNvSpPr>
            <p:nvPr/>
          </p:nvSpPr>
          <p:spPr bwMode="auto">
            <a:xfrm rot="10800000">
              <a:off x="1187450" y="4227513"/>
              <a:ext cx="6769100" cy="936625"/>
            </a:xfrm>
            <a:prstGeom prst="flowChartMerge">
              <a:avLst/>
            </a:prstGeom>
            <a:grpFill/>
            <a:ln w="6350">
              <a:solidFill>
                <a:srgbClr val="7F7F7F"/>
              </a:solidFill>
              <a:prstDash val="sysDash"/>
              <a:bevel/>
            </a:ln>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endParaRPr lang="zh-CN" altLang="zh-CN">
                <a:solidFill>
                  <a:srgbClr val="000000"/>
                </a:solidFill>
                <a:latin typeface="宋体" pitchFamily="2" charset="-122"/>
                <a:sym typeface="宋体" pitchFamily="2" charset="-122"/>
              </a:endParaRPr>
            </a:p>
          </p:txBody>
        </p:sp>
        <p:sp>
          <p:nvSpPr>
            <p:cNvPr id="7176" name="TextBox 41"/>
            <p:cNvSpPr>
              <a:spLocks noChangeArrowheads="1"/>
            </p:cNvSpPr>
            <p:nvPr/>
          </p:nvSpPr>
          <p:spPr bwMode="auto">
            <a:xfrm>
              <a:off x="4038685" y="4396617"/>
              <a:ext cx="844103" cy="7675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6000" b="1" dirty="0" smtClean="0">
                  <a:solidFill>
                    <a:schemeClr val="bg1"/>
                  </a:solidFill>
                  <a:latin typeface="BatangChe" pitchFamily="1" charset="-127"/>
                  <a:ea typeface="BatangChe" pitchFamily="1" charset="-127"/>
                  <a:sym typeface="BatangChe" pitchFamily="1" charset="-127"/>
                </a:rPr>
                <a:t>4</a:t>
              </a:r>
              <a:endParaRPr lang="zh-CN" altLang="en-US" sz="6000" b="1" dirty="0">
                <a:solidFill>
                  <a:schemeClr val="bg1"/>
                </a:solidFill>
                <a:latin typeface="BatangChe" pitchFamily="1" charset="-127"/>
                <a:ea typeface="BatangChe" pitchFamily="1" charset="-127"/>
                <a:sym typeface="BatangChe" pitchFamily="1" charset="-127"/>
              </a:endParaRPr>
            </a:p>
          </p:txBody>
        </p:sp>
      </p:grpSp>
      <p:grpSp>
        <p:nvGrpSpPr>
          <p:cNvPr id="7171" name="组合 2"/>
          <p:cNvGrpSpPr/>
          <p:nvPr/>
        </p:nvGrpSpPr>
        <p:grpSpPr bwMode="auto">
          <a:xfrm>
            <a:off x="0" y="0"/>
            <a:ext cx="1547813" cy="534988"/>
            <a:chOff x="-106363" y="-20638"/>
            <a:chExt cx="1006476" cy="347663"/>
          </a:xfrm>
          <a:solidFill>
            <a:srgbClr val="7F7F7F"/>
          </a:solidFill>
        </p:grpSpPr>
        <p:sp>
          <p:nvSpPr>
            <p:cNvPr id="7172" name="流程图: 合并 53"/>
            <p:cNvSpPr>
              <a:spLocks noChangeArrowheads="1"/>
            </p:cNvSpPr>
            <p:nvPr/>
          </p:nvSpPr>
          <p:spPr bwMode="auto">
            <a:xfrm>
              <a:off x="-106363" y="-20638"/>
              <a:ext cx="1006476" cy="347663"/>
            </a:xfrm>
            <a:prstGeom prst="flowChartMerge">
              <a:avLst/>
            </a:prstGeom>
            <a:grpFill/>
            <a:ln>
              <a:noFill/>
            </a:ln>
            <a:extLst>
              <a:ext uri="{91240B29-F687-4F45-9708-019B960494DF}">
                <a14:hiddenLine xmlns:a14="http://schemas.microsoft.com/office/drawing/2010/main" w="25400">
                  <a:solidFill>
                    <a:srgbClr val="395E8A"/>
                  </a:solidFill>
                  <a:bevel/>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endParaRPr lang="zh-CN" altLang="zh-CN">
                <a:solidFill>
                  <a:srgbClr val="FFFFFF"/>
                </a:solidFill>
                <a:latin typeface="宋体" pitchFamily="2" charset="-122"/>
                <a:sym typeface="宋体" pitchFamily="2" charset="-122"/>
              </a:endParaRPr>
            </a:p>
          </p:txBody>
        </p:sp>
        <p:sp>
          <p:nvSpPr>
            <p:cNvPr id="7173" name="流程图: 合并 54"/>
            <p:cNvSpPr>
              <a:spLocks noChangeArrowheads="1"/>
            </p:cNvSpPr>
            <p:nvPr/>
          </p:nvSpPr>
          <p:spPr bwMode="auto">
            <a:xfrm>
              <a:off x="0" y="-20638"/>
              <a:ext cx="755650" cy="288926"/>
            </a:xfrm>
            <a:prstGeom prst="flowChartMerge">
              <a:avLst/>
            </a:prstGeom>
            <a:grpFill/>
            <a:ln w="6350">
              <a:solidFill>
                <a:srgbClr val="7F7F7F"/>
              </a:solidFill>
              <a:prstDash val="sysDot"/>
              <a:bevel/>
            </a:ln>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endParaRPr lang="zh-CN" altLang="zh-CN">
                <a:solidFill>
                  <a:srgbClr val="000000"/>
                </a:solidFill>
                <a:latin typeface="宋体" pitchFamily="2" charset="-122"/>
                <a:sym typeface="宋体" pitchFamily="2" charset="-122"/>
              </a:endParaRPr>
            </a:p>
          </p:txBody>
        </p:sp>
      </p:grpSp>
      <p:grpSp>
        <p:nvGrpSpPr>
          <p:cNvPr id="10244" name="组合 8"/>
          <p:cNvGrpSpPr/>
          <p:nvPr/>
        </p:nvGrpSpPr>
        <p:grpSpPr bwMode="auto">
          <a:xfrm>
            <a:off x="3719243" y="2436607"/>
            <a:ext cx="5880892" cy="1015663"/>
            <a:chOff x="3284033" y="2162926"/>
            <a:chExt cx="6054242" cy="978715"/>
          </a:xfrm>
        </p:grpSpPr>
        <p:sp>
          <p:nvSpPr>
            <p:cNvPr id="10" name="AutoShape 4"/>
            <p:cNvSpPr>
              <a:spLocks noChangeArrowheads="1"/>
            </p:cNvSpPr>
            <p:nvPr/>
          </p:nvSpPr>
          <p:spPr bwMode="gray">
            <a:xfrm>
              <a:off x="3284033" y="2260780"/>
              <a:ext cx="4262240" cy="699096"/>
            </a:xfrm>
            <a:prstGeom prst="roundRect">
              <a:avLst>
                <a:gd name="adj" fmla="val 10889"/>
              </a:avLst>
            </a:prstGeom>
            <a:noFill/>
            <a:ln>
              <a:noFill/>
            </a:ln>
          </p:spPr>
          <p:style>
            <a:lnRef idx="2">
              <a:schemeClr val="accent1"/>
            </a:lnRef>
            <a:fillRef idx="1">
              <a:schemeClr val="lt1"/>
            </a:fillRef>
            <a:effectRef idx="0">
              <a:schemeClr val="accent1"/>
            </a:effectRef>
            <a:fontRef idx="minor">
              <a:schemeClr val="dk1"/>
            </a:fontRef>
          </p:style>
          <p:txBody>
            <a:bodyPr wrap="none" anchor="ctr"/>
            <a:lstStyle/>
            <a:p>
              <a:pPr eaLnBrk="1" fontAlgn="auto" hangingPunct="1">
                <a:spcBef>
                  <a:spcPts val="0"/>
                </a:spcBef>
                <a:spcAft>
                  <a:spcPts val="0"/>
                </a:spcAft>
                <a:defRPr/>
              </a:pPr>
              <a:endParaRPr lang="zh-CN" altLang="en-US" sz="1600" b="1">
                <a:ln w="22225">
                  <a:solidFill>
                    <a:schemeClr val="bg1"/>
                  </a:solidFill>
                  <a:prstDash val="solid"/>
                </a:ln>
                <a:solidFill>
                  <a:schemeClr val="bg1"/>
                </a:solidFill>
              </a:endParaRPr>
            </a:p>
          </p:txBody>
        </p:sp>
        <p:sp>
          <p:nvSpPr>
            <p:cNvPr id="11" name="AutoShape 6"/>
            <p:cNvSpPr>
              <a:spLocks noChangeArrowheads="1"/>
            </p:cNvSpPr>
            <p:nvPr/>
          </p:nvSpPr>
          <p:spPr bwMode="gray">
            <a:xfrm>
              <a:off x="3344501" y="2309732"/>
              <a:ext cx="1086806" cy="572127"/>
            </a:xfrm>
            <a:prstGeom prst="roundRect">
              <a:avLst>
                <a:gd name="adj" fmla="val 11921"/>
              </a:avLst>
            </a:prstGeom>
            <a:solidFill>
              <a:srgbClr val="7F7F7F"/>
            </a:solid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eaLnBrk="1" fontAlgn="auto" hangingPunct="1">
                <a:spcBef>
                  <a:spcPts val="0"/>
                </a:spcBef>
                <a:spcAft>
                  <a:spcPts val="0"/>
                </a:spcAft>
                <a:defRPr/>
              </a:pPr>
              <a:endParaRPr lang="zh-CN" altLang="en-US" sz="1600">
                <a:solidFill>
                  <a:srgbClr val="78AA0A"/>
                </a:solidFill>
              </a:endParaRPr>
            </a:p>
          </p:txBody>
        </p:sp>
        <p:sp>
          <p:nvSpPr>
            <p:cNvPr id="12" name="Text Box 8"/>
            <p:cNvSpPr txBox="1">
              <a:spLocks noChangeArrowheads="1"/>
            </p:cNvSpPr>
            <p:nvPr/>
          </p:nvSpPr>
          <p:spPr bwMode="gray">
            <a:xfrm>
              <a:off x="3713630" y="2320440"/>
              <a:ext cx="350185" cy="444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auto">
                <a:spcBef>
                  <a:spcPts val="0"/>
                </a:spcBef>
                <a:spcAft>
                  <a:spcPts val="0"/>
                </a:spcAft>
                <a:defRPr/>
              </a:pPr>
              <a:r>
                <a:rPr lang="en-US" altLang="zh-CN" sz="2400" dirty="0" smtClean="0">
                  <a:solidFill>
                    <a:srgbClr val="FFFFFF"/>
                  </a:solidFill>
                  <a:effectLst>
                    <a:outerShdw blurRad="38100" dist="38100" dir="2700000" algn="tl">
                      <a:srgbClr val="C0C0C0"/>
                    </a:outerShdw>
                  </a:effectLst>
                  <a:latin typeface="+mn-lt"/>
                  <a:ea typeface="+mn-ea"/>
                </a:rPr>
                <a:t>4</a:t>
              </a:r>
              <a:endParaRPr lang="en-US" altLang="zh-CN" sz="2400" dirty="0">
                <a:solidFill>
                  <a:srgbClr val="FFFFFF"/>
                </a:solidFill>
                <a:effectLst>
                  <a:outerShdw blurRad="38100" dist="38100" dir="2700000" algn="tl">
                    <a:srgbClr val="C0C0C0"/>
                  </a:outerShdw>
                </a:effectLst>
                <a:latin typeface="+mn-lt"/>
                <a:ea typeface="+mn-ea"/>
              </a:endParaRPr>
            </a:p>
          </p:txBody>
        </p:sp>
        <p:sp>
          <p:nvSpPr>
            <p:cNvPr id="10248" name="文本框 2"/>
            <p:cNvSpPr txBox="1">
              <a:spLocks noChangeArrowheads="1"/>
            </p:cNvSpPr>
            <p:nvPr/>
          </p:nvSpPr>
          <p:spPr bwMode="auto">
            <a:xfrm>
              <a:off x="4596005" y="2162926"/>
              <a:ext cx="4742270" cy="978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600" b="1" dirty="0">
                  <a:solidFill>
                    <a:srgbClr val="44546A"/>
                  </a:solidFill>
                  <a:latin typeface="微软雅黑" pitchFamily="34" charset="-122"/>
                  <a:ea typeface="微软雅黑" pitchFamily="34" charset="-122"/>
                </a:rPr>
                <a:t>肺心病</a:t>
              </a:r>
            </a:p>
            <a:p>
              <a:pPr eaLnBrk="1" hangingPunct="1"/>
              <a:r>
                <a:rPr lang="en-US" altLang="zh-CN" sz="2400" b="1" dirty="0">
                  <a:solidFill>
                    <a:srgbClr val="44546A"/>
                  </a:solidFill>
                  <a:latin typeface="微软雅黑" pitchFamily="34" charset="-122"/>
                  <a:ea typeface="微软雅黑" pitchFamily="34" charset="-122"/>
                </a:rPr>
                <a:t>(Pulmonary heart disease)</a:t>
              </a:r>
            </a:p>
          </p:txBody>
        </p:sp>
      </p:grpSp>
    </p:spTree>
  </p:cSld>
  <p:clrMapOvr>
    <a:masterClrMapping/>
  </p:clrMapOvr>
  <p:transition>
    <p:pull/>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bwMode="auto">
          <a:xfrm>
            <a:off x="644524" y="422276"/>
            <a:ext cx="2159999" cy="612079"/>
            <a:chOff x="3278751" y="1777380"/>
            <a:chExt cx="2550868" cy="611985"/>
          </a:xfrm>
        </p:grpSpPr>
        <p:sp>
          <p:nvSpPr>
            <p:cNvPr id="9" name="矩形 8"/>
            <p:cNvSpPr/>
            <p:nvPr/>
          </p:nvSpPr>
          <p:spPr>
            <a:xfrm>
              <a:off x="3278751" y="1777380"/>
              <a:ext cx="751784" cy="607920"/>
            </a:xfrm>
            <a:prstGeom prst="rect">
              <a:avLst/>
            </a:prstGeom>
            <a:solidFill>
              <a:schemeClr val="tx2"/>
            </a:solidFill>
            <a:ln w="12700" cap="flat" cmpd="sng" algn="ctr">
              <a:solidFill>
                <a:schemeClr val="tx2"/>
              </a:solidFill>
              <a:prstDash val="solid"/>
            </a:ln>
            <a:effectLst/>
          </p:spPr>
          <p:txBody>
            <a:bodyPr anchor="ctr"/>
            <a:lstStyle/>
            <a:p>
              <a:pPr algn="ctr" eaLnBrk="1" hangingPunct="1">
                <a:spcBef>
                  <a:spcPts val="0"/>
                </a:spcBef>
                <a:spcAft>
                  <a:spcPts val="0"/>
                </a:spcAft>
                <a:defRPr/>
              </a:pPr>
              <a:r>
                <a:rPr lang="en-US" altLang="zh-CN" sz="2800" kern="0" dirty="0" smtClean="0">
                  <a:solidFill>
                    <a:sysClr val="window" lastClr="FFFFFF"/>
                  </a:solidFill>
                  <a:latin typeface="Broadway" pitchFamily="82" charset="0"/>
                  <a:ea typeface="微软雅黑"/>
                </a:rPr>
                <a:t>1</a:t>
              </a:r>
              <a:endParaRPr lang="zh-CN" altLang="en-US" sz="2800" kern="0" dirty="0">
                <a:solidFill>
                  <a:sysClr val="window" lastClr="FFFFFF"/>
                </a:solidFill>
                <a:latin typeface="Broadway" pitchFamily="82" charset="0"/>
                <a:ea typeface="微软雅黑"/>
              </a:endParaRPr>
            </a:p>
          </p:txBody>
        </p:sp>
        <p:sp>
          <p:nvSpPr>
            <p:cNvPr id="12296" name="TextBox 37"/>
            <p:cNvSpPr txBox="1">
              <a:spLocks noChangeArrowheads="1"/>
            </p:cNvSpPr>
            <p:nvPr/>
          </p:nvSpPr>
          <p:spPr bwMode="auto">
            <a:xfrm>
              <a:off x="4188898" y="1804678"/>
              <a:ext cx="1640721" cy="58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defTabSz="912495">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defTabSz="912495">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defTabSz="912495">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defTabSz="912495">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Tx/>
                <a:buNone/>
              </a:pPr>
              <a:r>
                <a:rPr lang="zh-CN" altLang="en-US" sz="3200" b="1" dirty="0" smtClean="0">
                  <a:solidFill>
                    <a:srgbClr val="1F497D"/>
                  </a:solidFill>
                  <a:latin typeface="微软雅黑" pitchFamily="34" charset="-122"/>
                  <a:ea typeface="微软雅黑" pitchFamily="34" charset="-122"/>
                </a:rPr>
                <a:t>概述</a:t>
              </a:r>
              <a:endParaRPr lang="en-US" altLang="zh-CN" sz="2400" b="1" dirty="0">
                <a:solidFill>
                  <a:srgbClr val="1F497D"/>
                </a:solidFill>
                <a:latin typeface="微软雅黑" pitchFamily="34" charset="-122"/>
                <a:ea typeface="微软雅黑" pitchFamily="34" charset="-122"/>
              </a:endParaRPr>
            </a:p>
          </p:txBody>
        </p:sp>
      </p:grpSp>
      <p:sp>
        <p:nvSpPr>
          <p:cNvPr id="12293"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a:lnSpc>
                <a:spcPct val="100000"/>
              </a:lnSpc>
              <a:spcBef>
                <a:spcPct val="0"/>
              </a:spcBef>
              <a:buFontTx/>
              <a:buNone/>
            </a:pPr>
            <a:endParaRPr lang="zh-CN" altLang="zh-CN" sz="1800">
              <a:solidFill>
                <a:srgbClr val="FFFFFF"/>
              </a:solidFill>
              <a:latin typeface="宋体" pitchFamily="2" charset="-122"/>
              <a:sym typeface="宋体" pitchFamily="2" charset="-122"/>
            </a:endParaRPr>
          </a:p>
        </p:txBody>
      </p:sp>
      <p:sp>
        <p:nvSpPr>
          <p:cNvPr id="12" name="直接连接符 5"/>
          <p:cNvSpPr>
            <a:spLocks noChangeShapeType="1"/>
          </p:cNvSpPr>
          <p:nvPr/>
        </p:nvSpPr>
        <p:spPr bwMode="auto">
          <a:xfrm flipV="1">
            <a:off x="644525" y="1031875"/>
            <a:ext cx="2160000" cy="1588"/>
          </a:xfrm>
          <a:prstGeom prst="line">
            <a:avLst/>
          </a:prstGeom>
          <a:ln w="28575">
            <a:solidFill>
              <a:srgbClr val="44546A"/>
            </a:solidFill>
          </a:ln>
        </p:spPr>
        <p:style>
          <a:lnRef idx="1">
            <a:schemeClr val="accent1"/>
          </a:lnRef>
          <a:fillRef idx="0">
            <a:schemeClr val="accent1"/>
          </a:fillRef>
          <a:effectRef idx="0">
            <a:schemeClr val="accent1"/>
          </a:effectRef>
          <a:fontRef idx="minor">
            <a:schemeClr val="tx1"/>
          </a:fontRef>
        </p:style>
        <p:txBody>
          <a:bodyPr/>
          <a:lstStyle/>
          <a:p>
            <a:pPr>
              <a:defRPr/>
            </a:pPr>
            <a:endParaRPr lang="zh-CN" altLang="en-US"/>
          </a:p>
        </p:txBody>
      </p:sp>
      <p:sp>
        <p:nvSpPr>
          <p:cNvPr id="4" name="矩形 3"/>
          <p:cNvSpPr>
            <a:spLocks noChangeArrowheads="1"/>
          </p:cNvSpPr>
          <p:nvPr/>
        </p:nvSpPr>
        <p:spPr bwMode="auto">
          <a:xfrm>
            <a:off x="962819" y="2014969"/>
            <a:ext cx="5090252" cy="369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just" eaLnBrk="1" hangingPunct="1">
              <a:lnSpc>
                <a:spcPct val="150000"/>
              </a:lnSpc>
              <a:spcBef>
                <a:spcPct val="0"/>
              </a:spcBef>
              <a:buFontTx/>
              <a:buNone/>
            </a:pPr>
            <a:r>
              <a:rPr lang="zh-CN" altLang="en-US" sz="2400" b="1" dirty="0">
                <a:solidFill>
                  <a:srgbClr val="1F497D"/>
                </a:solidFill>
                <a:latin typeface="微软雅黑" pitchFamily="34" charset="-122"/>
                <a:ea typeface="微软雅黑" pitchFamily="34" charset="-122"/>
              </a:rPr>
              <a:t>肺源性心脏病</a:t>
            </a:r>
            <a:r>
              <a:rPr lang="zh-CN" altLang="en-US" sz="2200" dirty="0">
                <a:solidFill>
                  <a:srgbClr val="1F497D"/>
                </a:solidFill>
                <a:latin typeface="微软雅黑" pitchFamily="34" charset="-122"/>
                <a:ea typeface="微软雅黑" pitchFamily="34" charset="-122"/>
              </a:rPr>
              <a:t>（简称肺心病</a:t>
            </a:r>
            <a:r>
              <a:rPr lang="zh-CN" altLang="en-US" sz="2200" dirty="0" smtClean="0">
                <a:solidFill>
                  <a:srgbClr val="1F497D"/>
                </a:solidFill>
                <a:latin typeface="微软雅黑" pitchFamily="34" charset="-122"/>
                <a:ea typeface="微软雅黑" pitchFamily="34" charset="-122"/>
              </a:rPr>
              <a:t>）是</a:t>
            </a:r>
            <a:r>
              <a:rPr lang="zh-CN" altLang="en-US" sz="2200" dirty="0">
                <a:solidFill>
                  <a:srgbClr val="1F497D"/>
                </a:solidFill>
                <a:latin typeface="微软雅黑" pitchFamily="34" charset="-122"/>
                <a:ea typeface="微软雅黑" pitchFamily="34" charset="-122"/>
              </a:rPr>
              <a:t>由于支气管</a:t>
            </a:r>
            <a:r>
              <a:rPr lang="en-US" altLang="zh-CN" sz="2200" dirty="0">
                <a:solidFill>
                  <a:srgbClr val="1F497D"/>
                </a:solidFill>
                <a:latin typeface="微软雅黑" pitchFamily="34" charset="-122"/>
                <a:ea typeface="微软雅黑" pitchFamily="34" charset="-122"/>
              </a:rPr>
              <a:t>-</a:t>
            </a:r>
            <a:r>
              <a:rPr lang="zh-CN" altLang="en-US" sz="2200" dirty="0">
                <a:solidFill>
                  <a:srgbClr val="1F497D"/>
                </a:solidFill>
                <a:latin typeface="微软雅黑" pitchFamily="34" charset="-122"/>
                <a:ea typeface="微软雅黑" pitchFamily="34" charset="-122"/>
              </a:rPr>
              <a:t>肺组织或肺动脉血管病变所致肺动脉高压引起的心脏病</a:t>
            </a:r>
            <a:r>
              <a:rPr lang="zh-CN" altLang="en-US" sz="2200" dirty="0" smtClean="0">
                <a:solidFill>
                  <a:srgbClr val="1F497D"/>
                </a:solidFill>
                <a:latin typeface="微软雅黑" pitchFamily="34" charset="-122"/>
                <a:ea typeface="微软雅黑" pitchFamily="34" charset="-122"/>
              </a:rPr>
              <a:t>。可</a:t>
            </a:r>
            <a:r>
              <a:rPr lang="zh-CN" altLang="en-US" sz="2200" dirty="0">
                <a:solidFill>
                  <a:srgbClr val="1F497D"/>
                </a:solidFill>
                <a:latin typeface="微软雅黑" pitchFamily="34" charset="-122"/>
                <a:ea typeface="微软雅黑" pitchFamily="34" charset="-122"/>
              </a:rPr>
              <a:t>分为急性和慢性两类</a:t>
            </a:r>
            <a:r>
              <a:rPr lang="zh-CN" altLang="en-US" sz="2200" dirty="0" smtClean="0">
                <a:solidFill>
                  <a:srgbClr val="1F497D"/>
                </a:solidFill>
                <a:latin typeface="微软雅黑" pitchFamily="34" charset="-122"/>
                <a:ea typeface="微软雅黑" pitchFamily="34" charset="-122"/>
              </a:rPr>
              <a:t>。本</a:t>
            </a:r>
            <a:r>
              <a:rPr lang="zh-CN" altLang="en-US" sz="2200" dirty="0">
                <a:solidFill>
                  <a:srgbClr val="1F497D"/>
                </a:solidFill>
                <a:latin typeface="微软雅黑" pitchFamily="34" charset="-122"/>
                <a:ea typeface="微软雅黑" pitchFamily="34" charset="-122"/>
              </a:rPr>
              <a:t>病发展缓慢，临床上除原有肺、胸疾病的各种症状和体征外，主要是逐步出现肺、心功能衰竭以及其他器官损害的征象。</a:t>
            </a:r>
            <a:endParaRPr lang="en-US" altLang="zh-CN" sz="2200" dirty="0">
              <a:solidFill>
                <a:srgbClr val="1F497D"/>
              </a:solidFill>
              <a:latin typeface="微软雅黑" pitchFamily="34" charset="-122"/>
              <a:ea typeface="微软雅黑" pitchFamily="34" charset="-122"/>
            </a:endParaRPr>
          </a:p>
        </p:txBody>
      </p:sp>
      <p:pic>
        <p:nvPicPr>
          <p:cNvPr id="2" name="图片 1"/>
          <p:cNvPicPr>
            <a:picLocks noChangeAspect="1"/>
          </p:cNvPicPr>
          <p:nvPr/>
        </p:nvPicPr>
        <p:blipFill>
          <a:blip r:embed="rId2">
            <a:clrChange>
              <a:clrFrom>
                <a:srgbClr val="FFFFFF"/>
              </a:clrFrom>
              <a:clrTo>
                <a:srgbClr val="FFFFFF">
                  <a:alpha val="0"/>
                </a:srgbClr>
              </a:clrTo>
            </a:clrChange>
            <a:extLst>
              <a:ext uri="{BEBA8EAE-BF5A-486C-A8C5-ECC9F3942E4B}">
                <a14:imgProps xmlns:a14="http://schemas.microsoft.com/office/drawing/2010/main">
                  <a14:imgLayer r:embed="rId3">
                    <a14:imgEffect>
                      <a14:brightnessContrast contrast="-2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6119812" y="2268884"/>
            <a:ext cx="5765587" cy="3185487"/>
          </a:xfrm>
          <a:prstGeom prst="rect">
            <a:avLst/>
          </a:prstGeom>
        </p:spPr>
      </p:pic>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350"/>
                                        <p:tgtEl>
                                          <p:spTgt spid="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4971826" y="1221151"/>
            <a:ext cx="6104006" cy="5170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just" eaLnBrk="1" hangingPunct="1">
              <a:lnSpc>
                <a:spcPct val="150000"/>
              </a:lnSpc>
              <a:spcBef>
                <a:spcPct val="0"/>
              </a:spcBef>
              <a:buNone/>
            </a:pPr>
            <a:r>
              <a:rPr lang="en-US" altLang="zh-CN" sz="2200" b="1" dirty="0" smtClean="0">
                <a:solidFill>
                  <a:srgbClr val="1F497D"/>
                </a:solidFill>
                <a:latin typeface="微软雅黑" pitchFamily="34" charset="-122"/>
                <a:ea typeface="微软雅黑" pitchFamily="34" charset="-122"/>
              </a:rPr>
              <a:t>1</a:t>
            </a:r>
            <a:r>
              <a:rPr lang="en-US" altLang="zh-CN" sz="2200" b="1" dirty="0">
                <a:solidFill>
                  <a:srgbClr val="1F497D"/>
                </a:solidFill>
                <a:latin typeface="微软雅黑" pitchFamily="34" charset="-122"/>
                <a:ea typeface="微软雅黑" pitchFamily="34" charset="-122"/>
              </a:rPr>
              <a:t>.</a:t>
            </a:r>
            <a:r>
              <a:rPr lang="zh-CN" altLang="en-US" sz="2200" b="1" dirty="0">
                <a:solidFill>
                  <a:srgbClr val="1F497D"/>
                </a:solidFill>
                <a:latin typeface="微软雅黑" pitchFamily="34" charset="-122"/>
                <a:ea typeface="微软雅黑" pitchFamily="34" charset="-122"/>
              </a:rPr>
              <a:t>肺、心功能代偿期（包括缓解期）</a:t>
            </a:r>
          </a:p>
          <a:p>
            <a:pPr marL="342900" indent="-342900" algn="just" eaLnBrk="1" hangingPunct="1">
              <a:lnSpc>
                <a:spcPct val="150000"/>
              </a:lnSpc>
              <a:spcBef>
                <a:spcPct val="0"/>
              </a:spcBef>
            </a:pPr>
            <a:r>
              <a:rPr lang="zh-CN" altLang="en-US" sz="2200" dirty="0" smtClean="0">
                <a:solidFill>
                  <a:srgbClr val="1F497D"/>
                </a:solidFill>
                <a:latin typeface="微软雅黑" pitchFamily="34" charset="-122"/>
                <a:ea typeface="微软雅黑" pitchFamily="34" charset="-122"/>
              </a:rPr>
              <a:t>主要</a:t>
            </a:r>
            <a:r>
              <a:rPr lang="zh-CN" altLang="en-US" sz="2200" dirty="0">
                <a:solidFill>
                  <a:srgbClr val="1F497D"/>
                </a:solidFill>
                <a:latin typeface="微软雅黑" pitchFamily="34" charset="-122"/>
                <a:ea typeface="微软雅黑" pitchFamily="34" charset="-122"/>
              </a:rPr>
              <a:t>是</a:t>
            </a:r>
            <a:r>
              <a:rPr lang="zh-CN" altLang="en-US" sz="2200" dirty="0" smtClean="0">
                <a:solidFill>
                  <a:srgbClr val="FF0000"/>
                </a:solidFill>
                <a:latin typeface="微软雅黑" pitchFamily="34" charset="-122"/>
                <a:ea typeface="微软雅黑" pitchFamily="34" charset="-122"/>
              </a:rPr>
              <a:t>慢阻肺</a:t>
            </a:r>
            <a:r>
              <a:rPr lang="zh-CN" altLang="en-US" sz="2200" dirty="0" smtClean="0">
                <a:solidFill>
                  <a:srgbClr val="1F497D"/>
                </a:solidFill>
                <a:latin typeface="微软雅黑" pitchFamily="34" charset="-122"/>
                <a:ea typeface="微软雅黑" pitchFamily="34" charset="-122"/>
              </a:rPr>
              <a:t>的表现：慢性</a:t>
            </a:r>
            <a:r>
              <a:rPr lang="zh-CN" altLang="en-US" sz="2200" dirty="0">
                <a:solidFill>
                  <a:srgbClr val="1F497D"/>
                </a:solidFill>
                <a:latin typeface="微软雅黑" pitchFamily="34" charset="-122"/>
                <a:ea typeface="微软雅黑" pitchFamily="34" charset="-122"/>
              </a:rPr>
              <a:t>咳嗽、咳痰、气急，活动后心悸、呼吸困难、乏力和劳动耐力下降</a:t>
            </a:r>
            <a:r>
              <a:rPr lang="zh-CN" altLang="en-US" sz="2200" dirty="0" smtClean="0">
                <a:solidFill>
                  <a:srgbClr val="1F497D"/>
                </a:solidFill>
                <a:latin typeface="微软雅黑" pitchFamily="34" charset="-122"/>
                <a:ea typeface="微软雅黑" pitchFamily="34" charset="-122"/>
              </a:rPr>
              <a:t>。</a:t>
            </a:r>
            <a:endParaRPr lang="en-US" altLang="zh-CN" sz="2200" dirty="0" smtClean="0">
              <a:solidFill>
                <a:srgbClr val="1F497D"/>
              </a:solidFill>
              <a:latin typeface="微软雅黑" pitchFamily="34" charset="-122"/>
              <a:ea typeface="微软雅黑" pitchFamily="34" charset="-122"/>
            </a:endParaRPr>
          </a:p>
          <a:p>
            <a:pPr algn="just" eaLnBrk="1" hangingPunct="1">
              <a:lnSpc>
                <a:spcPct val="150000"/>
              </a:lnSpc>
              <a:spcBef>
                <a:spcPct val="0"/>
              </a:spcBef>
              <a:buNone/>
            </a:pPr>
            <a:r>
              <a:rPr lang="zh-CN" altLang="en-US" sz="2200" b="1" dirty="0" smtClean="0">
                <a:solidFill>
                  <a:srgbClr val="1F497D"/>
                </a:solidFill>
                <a:latin typeface="微软雅黑" pitchFamily="34" charset="-122"/>
                <a:ea typeface="微软雅黑" pitchFamily="34" charset="-122"/>
              </a:rPr>
              <a:t>体检：</a:t>
            </a:r>
            <a:r>
              <a:rPr lang="zh-CN" altLang="en-US" sz="2200" dirty="0" smtClean="0">
                <a:solidFill>
                  <a:srgbClr val="1F497D"/>
                </a:solidFill>
                <a:latin typeface="微软雅黑" pitchFamily="34" charset="-122"/>
                <a:ea typeface="微软雅黑" pitchFamily="34" charset="-122"/>
              </a:rPr>
              <a:t>明显</a:t>
            </a:r>
            <a:r>
              <a:rPr lang="zh-CN" altLang="en-US" sz="2200" dirty="0">
                <a:solidFill>
                  <a:srgbClr val="1F497D"/>
                </a:solidFill>
                <a:latin typeface="微软雅黑" pitchFamily="34" charset="-122"/>
                <a:ea typeface="微软雅黑" pitchFamily="34" charset="-122"/>
              </a:rPr>
              <a:t>肺气肿征，听诊呼吸音减弱，偶有干、湿性啰音，下肢轻微水肿，下午明显，次晨消失。心浊音</a:t>
            </a:r>
            <a:r>
              <a:rPr lang="zh-CN" altLang="en-US" sz="2200" dirty="0" smtClean="0">
                <a:solidFill>
                  <a:srgbClr val="1F497D"/>
                </a:solidFill>
                <a:latin typeface="微软雅黑" pitchFamily="34" charset="-122"/>
                <a:ea typeface="微软雅黑" pitchFamily="34" charset="-122"/>
              </a:rPr>
              <a:t>界不易</a:t>
            </a:r>
            <a:r>
              <a:rPr lang="zh-CN" altLang="en-US" sz="2200" dirty="0">
                <a:solidFill>
                  <a:srgbClr val="1F497D"/>
                </a:solidFill>
                <a:latin typeface="微软雅黑" pitchFamily="34" charset="-122"/>
                <a:ea typeface="微软雅黑" pitchFamily="34" charset="-122"/>
              </a:rPr>
              <a:t>叩</a:t>
            </a:r>
            <a:r>
              <a:rPr lang="zh-CN" altLang="en-US" sz="2200" dirty="0" smtClean="0">
                <a:solidFill>
                  <a:srgbClr val="1F497D"/>
                </a:solidFill>
                <a:latin typeface="微软雅黑" pitchFamily="34" charset="-122"/>
                <a:ea typeface="微软雅黑" pitchFamily="34" charset="-122"/>
              </a:rPr>
              <a:t>出，可见</a:t>
            </a:r>
            <a:r>
              <a:rPr lang="zh-CN" altLang="en-US" sz="2200" dirty="0">
                <a:solidFill>
                  <a:srgbClr val="1F497D"/>
                </a:solidFill>
                <a:latin typeface="微软雅黑" pitchFamily="34" charset="-122"/>
                <a:ea typeface="微软雅黑" pitchFamily="34" charset="-122"/>
              </a:rPr>
              <a:t>颈静脉充盈</a:t>
            </a:r>
            <a:r>
              <a:rPr lang="zh-CN" altLang="en-US" sz="2200" dirty="0" smtClean="0">
                <a:solidFill>
                  <a:srgbClr val="1F497D"/>
                </a:solidFill>
                <a:latin typeface="微软雅黑" pitchFamily="34" charset="-122"/>
                <a:ea typeface="微软雅黑" pitchFamily="34" charset="-122"/>
              </a:rPr>
              <a:t>。</a:t>
            </a:r>
            <a:endParaRPr lang="zh-CN" altLang="en-US" sz="2200" dirty="0">
              <a:solidFill>
                <a:srgbClr val="1F497D"/>
              </a:solidFill>
              <a:latin typeface="微软雅黑" pitchFamily="34" charset="-122"/>
              <a:ea typeface="微软雅黑" pitchFamily="34" charset="-122"/>
            </a:endParaRPr>
          </a:p>
          <a:p>
            <a:pPr algn="just" eaLnBrk="1" hangingPunct="1">
              <a:lnSpc>
                <a:spcPct val="150000"/>
              </a:lnSpc>
              <a:spcBef>
                <a:spcPct val="0"/>
              </a:spcBef>
              <a:buNone/>
            </a:pPr>
            <a:r>
              <a:rPr lang="en-US" altLang="zh-CN" sz="2200" b="1" dirty="0">
                <a:solidFill>
                  <a:srgbClr val="1F497D"/>
                </a:solidFill>
                <a:latin typeface="微软雅黑" pitchFamily="34" charset="-122"/>
                <a:ea typeface="微软雅黑" pitchFamily="34" charset="-122"/>
              </a:rPr>
              <a:t>2.</a:t>
            </a:r>
            <a:r>
              <a:rPr lang="zh-CN" altLang="en-US" sz="2200" b="1" dirty="0">
                <a:solidFill>
                  <a:srgbClr val="1F497D"/>
                </a:solidFill>
                <a:latin typeface="微软雅黑" pitchFamily="34" charset="-122"/>
                <a:ea typeface="微软雅黑" pitchFamily="34" charset="-122"/>
              </a:rPr>
              <a:t>肺、心功能失代偿期（包括急性加重期）</a:t>
            </a:r>
          </a:p>
          <a:p>
            <a:pPr marL="342900" indent="-342900" algn="just" eaLnBrk="1" hangingPunct="1">
              <a:lnSpc>
                <a:spcPct val="150000"/>
              </a:lnSpc>
              <a:spcBef>
                <a:spcPct val="0"/>
              </a:spcBef>
            </a:pPr>
            <a:r>
              <a:rPr lang="zh-CN" altLang="en-US" sz="2200" dirty="0">
                <a:solidFill>
                  <a:srgbClr val="1F497D"/>
                </a:solidFill>
                <a:latin typeface="微软雅黑" pitchFamily="34" charset="-122"/>
                <a:ea typeface="微软雅黑" pitchFamily="34" charset="-122"/>
              </a:rPr>
              <a:t>本期临床主要表现以呼吸衰竭为主，有或无心力衰竭。</a:t>
            </a:r>
          </a:p>
        </p:txBody>
      </p:sp>
      <p:sp>
        <p:nvSpPr>
          <p:cNvPr id="13316"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a:lnSpc>
                <a:spcPct val="100000"/>
              </a:lnSpc>
              <a:spcBef>
                <a:spcPct val="0"/>
              </a:spcBef>
              <a:buFontTx/>
              <a:buNone/>
            </a:pPr>
            <a:endParaRPr lang="zh-CN" altLang="zh-CN" sz="1800">
              <a:solidFill>
                <a:srgbClr val="FFFFFF"/>
              </a:solidFill>
              <a:latin typeface="宋体" pitchFamily="2" charset="-122"/>
              <a:sym typeface="宋体" pitchFamily="2" charset="-122"/>
            </a:endParaRPr>
          </a:p>
        </p:txBody>
      </p:sp>
      <p:grpSp>
        <p:nvGrpSpPr>
          <p:cNvPr id="13315" name="组合 7"/>
          <p:cNvGrpSpPr/>
          <p:nvPr/>
        </p:nvGrpSpPr>
        <p:grpSpPr bwMode="auto">
          <a:xfrm>
            <a:off x="644525" y="422275"/>
            <a:ext cx="3114675" cy="621597"/>
            <a:chOff x="3278751" y="1777380"/>
            <a:chExt cx="3678300" cy="621502"/>
          </a:xfrm>
        </p:grpSpPr>
        <p:sp>
          <p:nvSpPr>
            <p:cNvPr id="9" name="矩形 8"/>
            <p:cNvSpPr/>
            <p:nvPr/>
          </p:nvSpPr>
          <p:spPr>
            <a:xfrm>
              <a:off x="3278751" y="1777380"/>
              <a:ext cx="751784" cy="607920"/>
            </a:xfrm>
            <a:prstGeom prst="rect">
              <a:avLst/>
            </a:prstGeom>
            <a:solidFill>
              <a:schemeClr val="tx2"/>
            </a:solidFill>
            <a:ln w="12700" cap="flat" cmpd="sng" algn="ctr">
              <a:solidFill>
                <a:schemeClr val="tx2"/>
              </a:solidFill>
              <a:prstDash val="solid"/>
            </a:ln>
            <a:effectLst/>
          </p:spPr>
          <p:txBody>
            <a:bodyPr anchor="ctr"/>
            <a:lstStyle/>
            <a:p>
              <a:pPr algn="ctr" eaLnBrk="1" hangingPunct="1">
                <a:spcBef>
                  <a:spcPts val="0"/>
                </a:spcBef>
                <a:spcAft>
                  <a:spcPts val="0"/>
                </a:spcAft>
                <a:defRPr/>
              </a:pPr>
              <a:r>
                <a:rPr lang="en-US" altLang="zh-CN" sz="2800" kern="0" dirty="0" smtClean="0">
                  <a:solidFill>
                    <a:sysClr val="window" lastClr="FFFFFF"/>
                  </a:solidFill>
                  <a:latin typeface="Broadway" pitchFamily="82" charset="0"/>
                  <a:ea typeface="微软雅黑"/>
                </a:rPr>
                <a:t>2</a:t>
              </a:r>
              <a:endParaRPr lang="zh-CN" altLang="en-US" sz="2800" kern="0" dirty="0">
                <a:solidFill>
                  <a:sysClr val="window" lastClr="FFFFFF"/>
                </a:solidFill>
                <a:latin typeface="Broadway" pitchFamily="82" charset="0"/>
                <a:ea typeface="微软雅黑"/>
              </a:endParaRPr>
            </a:p>
          </p:txBody>
        </p:sp>
        <p:sp>
          <p:nvSpPr>
            <p:cNvPr id="13320" name="TextBox 37"/>
            <p:cNvSpPr txBox="1">
              <a:spLocks noChangeArrowheads="1"/>
            </p:cNvSpPr>
            <p:nvPr/>
          </p:nvSpPr>
          <p:spPr bwMode="auto">
            <a:xfrm>
              <a:off x="4031417" y="1814196"/>
              <a:ext cx="2925634" cy="584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defTabSz="912495">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defTabSz="912495">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defTabSz="912495">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defTabSz="912495">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Tx/>
                <a:buNone/>
              </a:pPr>
              <a:r>
                <a:rPr lang="zh-CN" altLang="en-US" sz="3200" b="1" dirty="0">
                  <a:solidFill>
                    <a:srgbClr val="1F497D"/>
                  </a:solidFill>
                  <a:latin typeface="微软雅黑" pitchFamily="34" charset="-122"/>
                  <a:ea typeface="微软雅黑" pitchFamily="34" charset="-122"/>
                </a:rPr>
                <a:t>临床表现</a:t>
              </a:r>
              <a:endParaRPr lang="en-US" altLang="zh-CN" sz="2400" b="1" dirty="0">
                <a:solidFill>
                  <a:srgbClr val="1F497D"/>
                </a:solidFill>
                <a:latin typeface="微软雅黑" pitchFamily="34" charset="-122"/>
                <a:ea typeface="微软雅黑" pitchFamily="34" charset="-122"/>
              </a:endParaRPr>
            </a:p>
          </p:txBody>
        </p:sp>
      </p:grpSp>
      <p:sp>
        <p:nvSpPr>
          <p:cNvPr id="11" name="直接连接符 5"/>
          <p:cNvSpPr>
            <a:spLocks noChangeShapeType="1"/>
          </p:cNvSpPr>
          <p:nvPr/>
        </p:nvSpPr>
        <p:spPr bwMode="auto">
          <a:xfrm flipV="1">
            <a:off x="644525" y="1031875"/>
            <a:ext cx="2520000" cy="1588"/>
          </a:xfrm>
          <a:prstGeom prst="line">
            <a:avLst/>
          </a:prstGeom>
          <a:ln w="28575">
            <a:solidFill>
              <a:srgbClr val="44546A"/>
            </a:solidFill>
          </a:ln>
        </p:spPr>
        <p:style>
          <a:lnRef idx="1">
            <a:schemeClr val="accent1"/>
          </a:lnRef>
          <a:fillRef idx="0">
            <a:schemeClr val="accent1"/>
          </a:fillRef>
          <a:effectRef idx="0">
            <a:schemeClr val="accent1"/>
          </a:effectRef>
          <a:fontRef idx="minor">
            <a:schemeClr val="tx1"/>
          </a:fontRef>
        </p:style>
        <p:txBody>
          <a:bodyPr/>
          <a:lstStyle/>
          <a:p>
            <a:pPr>
              <a:defRPr/>
            </a:pPr>
            <a:endParaRPr lang="zh-CN" altLang="en-US"/>
          </a:p>
        </p:txBody>
      </p:sp>
      <p:pic>
        <p:nvPicPr>
          <p:cNvPr id="2" name="图片 1"/>
          <p:cNvPicPr>
            <a:picLocks noChangeAspect="1"/>
          </p:cNvPicPr>
          <p:nvPr/>
        </p:nvPicPr>
        <p:blipFill>
          <a:blip r:embed="rId3">
            <a:clrChange>
              <a:clrFrom>
                <a:srgbClr val="F8FAED"/>
              </a:clrFrom>
              <a:clrTo>
                <a:srgbClr val="F8FAED">
                  <a:alpha val="0"/>
                </a:srgbClr>
              </a:clrTo>
            </a:clrChange>
            <a:extLst>
              <a:ext uri="{28A0092B-C50C-407E-A947-70E740481C1C}">
                <a14:useLocalDpi xmlns:a14="http://schemas.microsoft.com/office/drawing/2010/main" val="0"/>
              </a:ext>
            </a:extLst>
          </a:blip>
          <a:stretch>
            <a:fillRect/>
          </a:stretch>
        </p:blipFill>
        <p:spPr>
          <a:xfrm>
            <a:off x="400789" y="2200946"/>
            <a:ext cx="4332642" cy="3517274"/>
          </a:xfrm>
          <a:prstGeom prst="rect">
            <a:avLst/>
          </a:prstGeom>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3315"/>
                                        </p:tgtEl>
                                        <p:attrNameLst>
                                          <p:attrName>style.visibility</p:attrName>
                                        </p:attrNameLst>
                                      </p:cBhvr>
                                      <p:to>
                                        <p:strVal val="visible"/>
                                      </p:to>
                                    </p:set>
                                    <p:animEffect transition="in" filter="wipe(down)">
                                      <p:cBhvr>
                                        <p:cTn id="7" dur="500"/>
                                        <p:tgtEl>
                                          <p:spTgt spid="1331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a:lnSpc>
                <a:spcPct val="100000"/>
              </a:lnSpc>
              <a:spcBef>
                <a:spcPct val="0"/>
              </a:spcBef>
              <a:buFontTx/>
              <a:buNone/>
            </a:pPr>
            <a:endParaRPr lang="zh-CN" altLang="zh-CN" sz="1800">
              <a:solidFill>
                <a:srgbClr val="FFFFFF"/>
              </a:solidFill>
              <a:latin typeface="宋体" pitchFamily="2" charset="-122"/>
              <a:sym typeface="宋体" pitchFamily="2" charset="-122"/>
            </a:endParaRPr>
          </a:p>
        </p:txBody>
      </p:sp>
      <p:sp>
        <p:nvSpPr>
          <p:cNvPr id="4" name="矩形 3"/>
          <p:cNvSpPr>
            <a:spLocks noChangeArrowheads="1"/>
          </p:cNvSpPr>
          <p:nvPr/>
        </p:nvSpPr>
        <p:spPr bwMode="auto">
          <a:xfrm>
            <a:off x="531881" y="1475066"/>
            <a:ext cx="6319680" cy="4662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lnSpc>
                <a:spcPct val="150000"/>
              </a:lnSpc>
            </a:pPr>
            <a:r>
              <a:rPr lang="en-US" altLang="zh-CN" sz="2200" b="1" dirty="0">
                <a:solidFill>
                  <a:srgbClr val="1F497D"/>
                </a:solidFill>
                <a:latin typeface="微软雅黑" pitchFamily="34" charset="-122"/>
                <a:ea typeface="微软雅黑" pitchFamily="34" charset="-122"/>
              </a:rPr>
              <a:t>1</a:t>
            </a:r>
            <a:r>
              <a:rPr lang="en-US" altLang="zh-CN" sz="2200" b="1" dirty="0" smtClean="0">
                <a:solidFill>
                  <a:srgbClr val="1F497D"/>
                </a:solidFill>
                <a:latin typeface="微软雅黑" pitchFamily="34" charset="-122"/>
                <a:ea typeface="微软雅黑" pitchFamily="34" charset="-122"/>
              </a:rPr>
              <a:t>. </a:t>
            </a:r>
            <a:r>
              <a:rPr lang="zh-CN" altLang="en-US" sz="2200" b="1" dirty="0" smtClean="0">
                <a:solidFill>
                  <a:srgbClr val="1F497D"/>
                </a:solidFill>
                <a:latin typeface="微软雅黑" pitchFamily="34" charset="-122"/>
                <a:ea typeface="微软雅黑" pitchFamily="34" charset="-122"/>
              </a:rPr>
              <a:t>急性</a:t>
            </a:r>
            <a:r>
              <a:rPr lang="zh-CN" altLang="en-US" sz="2200" b="1" dirty="0">
                <a:solidFill>
                  <a:srgbClr val="1F497D"/>
                </a:solidFill>
                <a:latin typeface="微软雅黑" pitchFamily="34" charset="-122"/>
                <a:ea typeface="微软雅黑" pitchFamily="34" charset="-122"/>
              </a:rPr>
              <a:t>加重期</a:t>
            </a:r>
          </a:p>
          <a:p>
            <a:pPr algn="just" eaLnBrk="1" hangingPunct="1">
              <a:lnSpc>
                <a:spcPct val="150000"/>
              </a:lnSpc>
            </a:pPr>
            <a:r>
              <a:rPr lang="zh-CN" altLang="en-US" sz="2200" dirty="0">
                <a:solidFill>
                  <a:srgbClr val="1F497D"/>
                </a:solidFill>
                <a:latin typeface="微软雅黑" pitchFamily="34" charset="-122"/>
                <a:ea typeface="微软雅黑" pitchFamily="34" charset="-122"/>
              </a:rPr>
              <a:t>（</a:t>
            </a:r>
            <a:r>
              <a:rPr lang="en-US" altLang="zh-CN" sz="2200" dirty="0">
                <a:solidFill>
                  <a:srgbClr val="1F497D"/>
                </a:solidFill>
                <a:latin typeface="微软雅黑" pitchFamily="34" charset="-122"/>
                <a:ea typeface="微软雅黑" pitchFamily="34" charset="-122"/>
              </a:rPr>
              <a:t>1</a:t>
            </a:r>
            <a:r>
              <a:rPr lang="zh-CN" altLang="en-US" sz="2200" dirty="0">
                <a:solidFill>
                  <a:srgbClr val="1F497D"/>
                </a:solidFill>
                <a:latin typeface="微软雅黑" pitchFamily="34" charset="-122"/>
                <a:ea typeface="微软雅黑" pitchFamily="34" charset="-122"/>
              </a:rPr>
              <a:t>）控制感染 </a:t>
            </a:r>
          </a:p>
          <a:p>
            <a:pPr algn="just" eaLnBrk="1" hangingPunct="1">
              <a:lnSpc>
                <a:spcPct val="150000"/>
              </a:lnSpc>
            </a:pPr>
            <a:r>
              <a:rPr lang="zh-CN" altLang="en-US" sz="2200" dirty="0">
                <a:solidFill>
                  <a:srgbClr val="1F497D"/>
                </a:solidFill>
                <a:latin typeface="微软雅黑" pitchFamily="34" charset="-122"/>
                <a:ea typeface="微软雅黑" pitchFamily="34" charset="-122"/>
              </a:rPr>
              <a:t>（</a:t>
            </a:r>
            <a:r>
              <a:rPr lang="en-US" altLang="zh-CN" sz="2200" dirty="0">
                <a:solidFill>
                  <a:srgbClr val="1F497D"/>
                </a:solidFill>
                <a:latin typeface="微软雅黑" pitchFamily="34" charset="-122"/>
                <a:ea typeface="微软雅黑" pitchFamily="34" charset="-122"/>
              </a:rPr>
              <a:t>2</a:t>
            </a:r>
            <a:r>
              <a:rPr lang="zh-CN" altLang="en-US" sz="2200" dirty="0">
                <a:solidFill>
                  <a:srgbClr val="1F497D"/>
                </a:solidFill>
                <a:latin typeface="微软雅黑" pitchFamily="34" charset="-122"/>
                <a:ea typeface="微软雅黑" pitchFamily="34" charset="-122"/>
              </a:rPr>
              <a:t>）氧疗 通畅呼吸道，纠正缺氧和二氧化碳</a:t>
            </a:r>
            <a:r>
              <a:rPr lang="zh-CN" altLang="en-US" sz="2200" dirty="0" smtClean="0">
                <a:solidFill>
                  <a:srgbClr val="1F497D"/>
                </a:solidFill>
                <a:latin typeface="微软雅黑" pitchFamily="34" charset="-122"/>
                <a:ea typeface="微软雅黑" pitchFamily="34" charset="-122"/>
              </a:rPr>
              <a:t>潴留</a:t>
            </a:r>
            <a:endParaRPr lang="zh-CN" altLang="en-US" sz="2200" dirty="0">
              <a:solidFill>
                <a:srgbClr val="1F497D"/>
              </a:solidFill>
              <a:latin typeface="微软雅黑" pitchFamily="34" charset="-122"/>
              <a:ea typeface="微软雅黑" pitchFamily="34" charset="-122"/>
            </a:endParaRPr>
          </a:p>
          <a:p>
            <a:pPr algn="just" eaLnBrk="1" hangingPunct="1">
              <a:lnSpc>
                <a:spcPct val="150000"/>
              </a:lnSpc>
            </a:pPr>
            <a:r>
              <a:rPr lang="zh-CN" altLang="en-US" sz="2200" dirty="0">
                <a:solidFill>
                  <a:srgbClr val="1F497D"/>
                </a:solidFill>
                <a:latin typeface="微软雅黑" pitchFamily="34" charset="-122"/>
                <a:ea typeface="微软雅黑" pitchFamily="34" charset="-122"/>
              </a:rPr>
              <a:t>（</a:t>
            </a:r>
            <a:r>
              <a:rPr lang="en-US" altLang="zh-CN" sz="2200" dirty="0">
                <a:solidFill>
                  <a:srgbClr val="1F497D"/>
                </a:solidFill>
                <a:latin typeface="微软雅黑" pitchFamily="34" charset="-122"/>
                <a:ea typeface="微软雅黑" pitchFamily="34" charset="-122"/>
              </a:rPr>
              <a:t>3</a:t>
            </a:r>
            <a:r>
              <a:rPr lang="zh-CN" altLang="en-US" sz="2200" dirty="0">
                <a:solidFill>
                  <a:srgbClr val="1F497D"/>
                </a:solidFill>
                <a:latin typeface="微软雅黑" pitchFamily="34" charset="-122"/>
                <a:ea typeface="微软雅黑" pitchFamily="34" charset="-122"/>
              </a:rPr>
              <a:t>）控制心力衰竭 </a:t>
            </a:r>
          </a:p>
          <a:p>
            <a:pPr algn="just" eaLnBrk="1" hangingPunct="1">
              <a:lnSpc>
                <a:spcPct val="150000"/>
              </a:lnSpc>
            </a:pPr>
            <a:r>
              <a:rPr lang="zh-CN" altLang="en-US" sz="2200" dirty="0">
                <a:solidFill>
                  <a:srgbClr val="1F497D"/>
                </a:solidFill>
                <a:latin typeface="微软雅黑" pitchFamily="34" charset="-122"/>
                <a:ea typeface="微软雅黑" pitchFamily="34" charset="-122"/>
              </a:rPr>
              <a:t>（</a:t>
            </a:r>
            <a:r>
              <a:rPr lang="en-US" altLang="zh-CN" sz="2200" dirty="0">
                <a:solidFill>
                  <a:srgbClr val="1F497D"/>
                </a:solidFill>
                <a:latin typeface="微软雅黑" pitchFamily="34" charset="-122"/>
                <a:ea typeface="微软雅黑" pitchFamily="34" charset="-122"/>
              </a:rPr>
              <a:t>4</a:t>
            </a:r>
            <a:r>
              <a:rPr lang="zh-CN" altLang="en-US" sz="2200" dirty="0">
                <a:solidFill>
                  <a:srgbClr val="1F497D"/>
                </a:solidFill>
                <a:latin typeface="微软雅黑" pitchFamily="34" charset="-122"/>
                <a:ea typeface="微软雅黑" pitchFamily="34" charset="-122"/>
              </a:rPr>
              <a:t>）控制心律失常 </a:t>
            </a:r>
          </a:p>
          <a:p>
            <a:pPr algn="just" eaLnBrk="1" hangingPunct="1">
              <a:lnSpc>
                <a:spcPct val="150000"/>
              </a:lnSpc>
            </a:pPr>
            <a:r>
              <a:rPr lang="en-US" altLang="zh-CN" sz="2200" b="1" dirty="0">
                <a:solidFill>
                  <a:srgbClr val="1F497D"/>
                </a:solidFill>
                <a:latin typeface="微软雅黑" pitchFamily="34" charset="-122"/>
                <a:ea typeface="微软雅黑" pitchFamily="34" charset="-122"/>
              </a:rPr>
              <a:t>2</a:t>
            </a:r>
            <a:r>
              <a:rPr lang="en-US" altLang="zh-CN" sz="2200" b="1" dirty="0" smtClean="0">
                <a:solidFill>
                  <a:srgbClr val="1F497D"/>
                </a:solidFill>
                <a:latin typeface="微软雅黑" pitchFamily="34" charset="-122"/>
                <a:ea typeface="微软雅黑" pitchFamily="34" charset="-122"/>
              </a:rPr>
              <a:t>. </a:t>
            </a:r>
            <a:r>
              <a:rPr lang="zh-CN" altLang="en-US" sz="2200" b="1" dirty="0" smtClean="0">
                <a:solidFill>
                  <a:srgbClr val="1F497D"/>
                </a:solidFill>
                <a:latin typeface="微软雅黑" pitchFamily="34" charset="-122"/>
                <a:ea typeface="微软雅黑" pitchFamily="34" charset="-122"/>
              </a:rPr>
              <a:t>缓解</a:t>
            </a:r>
            <a:r>
              <a:rPr lang="zh-CN" altLang="en-US" sz="2200" b="1" dirty="0">
                <a:solidFill>
                  <a:srgbClr val="1F497D"/>
                </a:solidFill>
                <a:latin typeface="微软雅黑" pitchFamily="34" charset="-122"/>
                <a:ea typeface="微软雅黑" pitchFamily="34" charset="-122"/>
              </a:rPr>
              <a:t>期</a:t>
            </a:r>
          </a:p>
          <a:p>
            <a:pPr algn="just" eaLnBrk="1" hangingPunct="1">
              <a:lnSpc>
                <a:spcPct val="150000"/>
              </a:lnSpc>
            </a:pPr>
            <a:r>
              <a:rPr lang="zh-CN" altLang="en-US" sz="2200" dirty="0" smtClean="0">
                <a:solidFill>
                  <a:srgbClr val="1F497D"/>
                </a:solidFill>
                <a:latin typeface="微软雅黑" pitchFamily="34" charset="-122"/>
                <a:ea typeface="微软雅黑" pitchFamily="34" charset="-122"/>
              </a:rPr>
              <a:t>中西药结合，增强</a:t>
            </a:r>
            <a:r>
              <a:rPr lang="zh-CN" altLang="en-US" sz="2200" dirty="0">
                <a:solidFill>
                  <a:srgbClr val="1F497D"/>
                </a:solidFill>
                <a:latin typeface="微软雅黑" pitchFamily="34" charset="-122"/>
                <a:ea typeface="微软雅黑" pitchFamily="34" charset="-122"/>
              </a:rPr>
              <a:t>病人的免疫功能，去除诱发因素，减少或避免急性加重期的发生，逐渐使肺、心功能得到部分恢复。</a:t>
            </a:r>
          </a:p>
        </p:txBody>
      </p:sp>
      <p:grpSp>
        <p:nvGrpSpPr>
          <p:cNvPr id="10" name="组合 7"/>
          <p:cNvGrpSpPr/>
          <p:nvPr/>
        </p:nvGrpSpPr>
        <p:grpSpPr bwMode="auto">
          <a:xfrm>
            <a:off x="644525" y="422275"/>
            <a:ext cx="3114675" cy="621597"/>
            <a:chOff x="3278751" y="1777380"/>
            <a:chExt cx="3678300" cy="621502"/>
          </a:xfrm>
        </p:grpSpPr>
        <p:sp>
          <p:nvSpPr>
            <p:cNvPr id="11" name="矩形 10"/>
            <p:cNvSpPr/>
            <p:nvPr/>
          </p:nvSpPr>
          <p:spPr>
            <a:xfrm>
              <a:off x="3278751" y="1777380"/>
              <a:ext cx="751784" cy="607920"/>
            </a:xfrm>
            <a:prstGeom prst="rect">
              <a:avLst/>
            </a:prstGeom>
            <a:solidFill>
              <a:schemeClr val="tx2"/>
            </a:solidFill>
            <a:ln w="12700" cap="flat" cmpd="sng" algn="ctr">
              <a:solidFill>
                <a:schemeClr val="tx2"/>
              </a:solidFill>
              <a:prstDash val="solid"/>
            </a:ln>
            <a:effectLst/>
          </p:spPr>
          <p:txBody>
            <a:bodyPr anchor="ctr"/>
            <a:lstStyle/>
            <a:p>
              <a:pPr algn="ctr" eaLnBrk="1" hangingPunct="1">
                <a:spcBef>
                  <a:spcPts val="0"/>
                </a:spcBef>
                <a:spcAft>
                  <a:spcPts val="0"/>
                </a:spcAft>
                <a:defRPr/>
              </a:pPr>
              <a:r>
                <a:rPr lang="en-US" altLang="zh-CN" sz="2800" kern="0" dirty="0" smtClean="0">
                  <a:solidFill>
                    <a:sysClr val="window" lastClr="FFFFFF"/>
                  </a:solidFill>
                  <a:latin typeface="Broadway" pitchFamily="82" charset="0"/>
                  <a:ea typeface="微软雅黑"/>
                </a:rPr>
                <a:t>3</a:t>
              </a:r>
              <a:endParaRPr lang="zh-CN" altLang="en-US" sz="2800" kern="0" dirty="0">
                <a:solidFill>
                  <a:sysClr val="window" lastClr="FFFFFF"/>
                </a:solidFill>
                <a:latin typeface="Broadway" pitchFamily="82" charset="0"/>
                <a:ea typeface="微软雅黑"/>
              </a:endParaRPr>
            </a:p>
          </p:txBody>
        </p:sp>
        <p:sp>
          <p:nvSpPr>
            <p:cNvPr id="12" name="TextBox 37"/>
            <p:cNvSpPr txBox="1">
              <a:spLocks noChangeArrowheads="1"/>
            </p:cNvSpPr>
            <p:nvPr/>
          </p:nvSpPr>
          <p:spPr bwMode="auto">
            <a:xfrm>
              <a:off x="4031417" y="1814196"/>
              <a:ext cx="2925634" cy="584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defTabSz="912495">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defTabSz="912495">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defTabSz="912495">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defTabSz="912495">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Tx/>
                <a:buNone/>
              </a:pPr>
              <a:r>
                <a:rPr lang="zh-CN" altLang="en-US" sz="3200" b="1" dirty="0" smtClean="0">
                  <a:solidFill>
                    <a:srgbClr val="1F497D"/>
                  </a:solidFill>
                  <a:latin typeface="微软雅黑" pitchFamily="34" charset="-122"/>
                  <a:ea typeface="微软雅黑" pitchFamily="34" charset="-122"/>
                </a:rPr>
                <a:t>治疗</a:t>
              </a:r>
              <a:endParaRPr lang="en-US" altLang="zh-CN" sz="2400" b="1" dirty="0">
                <a:solidFill>
                  <a:srgbClr val="1F497D"/>
                </a:solidFill>
                <a:latin typeface="微软雅黑" pitchFamily="34" charset="-122"/>
                <a:ea typeface="微软雅黑" pitchFamily="34" charset="-122"/>
              </a:endParaRPr>
            </a:p>
          </p:txBody>
        </p:sp>
      </p:grpSp>
      <p:sp>
        <p:nvSpPr>
          <p:cNvPr id="13" name="直接连接符 5"/>
          <p:cNvSpPr>
            <a:spLocks noChangeShapeType="1"/>
          </p:cNvSpPr>
          <p:nvPr/>
        </p:nvSpPr>
        <p:spPr bwMode="auto">
          <a:xfrm flipV="1">
            <a:off x="644525" y="1031875"/>
            <a:ext cx="1800000" cy="1588"/>
          </a:xfrm>
          <a:prstGeom prst="line">
            <a:avLst/>
          </a:prstGeom>
          <a:ln w="28575">
            <a:solidFill>
              <a:srgbClr val="44546A"/>
            </a:solidFill>
          </a:ln>
        </p:spPr>
        <p:style>
          <a:lnRef idx="1">
            <a:schemeClr val="accent1"/>
          </a:lnRef>
          <a:fillRef idx="0">
            <a:schemeClr val="accent1"/>
          </a:fillRef>
          <a:effectRef idx="0">
            <a:schemeClr val="accent1"/>
          </a:effectRef>
          <a:fontRef idx="minor">
            <a:schemeClr val="tx1"/>
          </a:fontRef>
        </p:style>
        <p:txBody>
          <a:bodyPr/>
          <a:lstStyle/>
          <a:p>
            <a:pPr>
              <a:defRPr/>
            </a:pPr>
            <a:endParaRPr lang="zh-CN" altLang="en-US"/>
          </a:p>
        </p:txBody>
      </p:sp>
      <p:grpSp>
        <p:nvGrpSpPr>
          <p:cNvPr id="8" name="Group 6"/>
          <p:cNvGrpSpPr>
            <a:grpSpLocks noChangeAspect="1"/>
          </p:cNvGrpSpPr>
          <p:nvPr/>
        </p:nvGrpSpPr>
        <p:grpSpPr bwMode="auto">
          <a:xfrm>
            <a:off x="6954980" y="2115521"/>
            <a:ext cx="5019109" cy="3381904"/>
            <a:chOff x="0" y="0"/>
            <a:chExt cx="2566" cy="1588"/>
          </a:xfrm>
        </p:grpSpPr>
        <p:pic>
          <p:nvPicPr>
            <p:cNvPr id="9" name="Picture 7" descr="lobe"/>
            <p:cNvPicPr>
              <a:picLocks noChangeAspect="1" noChangeArrowheads="1"/>
            </p:cNvPicPr>
            <p:nvPr/>
          </p:nvPicPr>
          <p:blipFill>
            <a:blip r:embed="rId2">
              <a:clrChange>
                <a:clrFrom>
                  <a:srgbClr val="F8F8EC"/>
                </a:clrFrom>
                <a:clrTo>
                  <a:srgbClr val="F8F8EC">
                    <a:alpha val="0"/>
                  </a:srgbClr>
                </a:clrTo>
              </a:clrChange>
              <a:extLst>
                <a:ext uri="{28A0092B-C50C-407E-A947-70E740481C1C}">
                  <a14:useLocalDpi xmlns:a14="http://schemas.microsoft.com/office/drawing/2010/main" val="0"/>
                </a:ext>
              </a:extLst>
            </a:blip>
            <a:srcRect/>
            <a:stretch>
              <a:fillRect/>
            </a:stretch>
          </p:blipFill>
          <p:spPr bwMode="auto">
            <a:xfrm>
              <a:off x="0" y="0"/>
              <a:ext cx="1254"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8" descr="aveol"/>
            <p:cNvPicPr>
              <a:picLocks noChangeAspect="1" noChangeArrowheads="1"/>
            </p:cNvPicPr>
            <p:nvPr/>
          </p:nvPicPr>
          <p:blipFill>
            <a:blip r:embed="rId3">
              <a:clrChange>
                <a:clrFrom>
                  <a:srgbClr val="F8F8EC"/>
                </a:clrFrom>
                <a:clrTo>
                  <a:srgbClr val="F8F8EC">
                    <a:alpha val="0"/>
                  </a:srgbClr>
                </a:clrTo>
              </a:clrChange>
              <a:extLst>
                <a:ext uri="{28A0092B-C50C-407E-A947-70E740481C1C}">
                  <a14:useLocalDpi xmlns:a14="http://schemas.microsoft.com/office/drawing/2010/main" val="0"/>
                </a:ext>
              </a:extLst>
            </a:blip>
            <a:srcRect/>
            <a:stretch>
              <a:fillRect/>
            </a:stretch>
          </p:blipFill>
          <p:spPr bwMode="auto">
            <a:xfrm>
              <a:off x="1302" y="315"/>
              <a:ext cx="1264" cy="1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Line 9"/>
            <p:cNvSpPr>
              <a:spLocks noChangeShapeType="1"/>
            </p:cNvSpPr>
            <p:nvPr/>
          </p:nvSpPr>
          <p:spPr bwMode="auto">
            <a:xfrm>
              <a:off x="1043" y="1270"/>
              <a:ext cx="635" cy="0"/>
            </a:xfrm>
            <a:prstGeom prst="line">
              <a:avLst/>
            </a:prstGeom>
            <a:noFill/>
            <a:ln w="57150" cmpd="sng">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nchor="ctr"/>
            <a:lstStyle/>
            <a:p>
              <a:endParaRPr lang="zh-CN" altLang="en-US"/>
            </a:p>
          </p:txBody>
        </p:sp>
      </p:gr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a:lnSpc>
                <a:spcPct val="100000"/>
              </a:lnSpc>
              <a:spcBef>
                <a:spcPct val="0"/>
              </a:spcBef>
              <a:buFontTx/>
              <a:buNone/>
            </a:pPr>
            <a:endParaRPr lang="zh-CN" altLang="zh-CN" sz="1800">
              <a:solidFill>
                <a:srgbClr val="FFFFFF"/>
              </a:solidFill>
              <a:latin typeface="宋体" pitchFamily="2" charset="-122"/>
              <a:sym typeface="宋体" pitchFamily="2" charset="-122"/>
            </a:endParaRPr>
          </a:p>
        </p:txBody>
      </p:sp>
      <p:sp>
        <p:nvSpPr>
          <p:cNvPr id="4" name="矩形 3"/>
          <p:cNvSpPr>
            <a:spLocks noChangeArrowheads="1"/>
          </p:cNvSpPr>
          <p:nvPr/>
        </p:nvSpPr>
        <p:spPr bwMode="auto">
          <a:xfrm>
            <a:off x="5108619" y="1254879"/>
            <a:ext cx="6844845" cy="5170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457200" indent="-457200" algn="just" eaLnBrk="1" hangingPunct="1">
              <a:lnSpc>
                <a:spcPct val="150000"/>
              </a:lnSpc>
              <a:buFont typeface="+mj-ea"/>
              <a:buAutoNum type="circleNumDbPlain"/>
            </a:pPr>
            <a:r>
              <a:rPr lang="zh-CN" altLang="en-US" sz="2200" dirty="0">
                <a:solidFill>
                  <a:srgbClr val="1F497D"/>
                </a:solidFill>
                <a:latin typeface="微软雅黑" pitchFamily="34" charset="-122"/>
                <a:ea typeface="微软雅黑" pitchFamily="34" charset="-122"/>
              </a:rPr>
              <a:t>做好危重期护理，确保患者舒适</a:t>
            </a:r>
            <a:r>
              <a:rPr lang="zh-CN" altLang="en-US" sz="2200" dirty="0" smtClean="0">
                <a:solidFill>
                  <a:srgbClr val="1F497D"/>
                </a:solidFill>
                <a:latin typeface="微软雅黑" pitchFamily="34" charset="-122"/>
                <a:ea typeface="微软雅黑" pitchFamily="34" charset="-122"/>
              </a:rPr>
              <a:t>。</a:t>
            </a:r>
            <a:endParaRPr lang="en-US" altLang="zh-CN" sz="2200" dirty="0" smtClean="0">
              <a:solidFill>
                <a:srgbClr val="1F497D"/>
              </a:solidFill>
              <a:latin typeface="微软雅黑" pitchFamily="34" charset="-122"/>
              <a:ea typeface="微软雅黑" pitchFamily="34" charset="-122"/>
            </a:endParaRPr>
          </a:p>
          <a:p>
            <a:pPr marL="457200" indent="-457200" algn="just" eaLnBrk="1" hangingPunct="1">
              <a:lnSpc>
                <a:spcPct val="150000"/>
              </a:lnSpc>
              <a:buFont typeface="+mj-ea"/>
              <a:buAutoNum type="circleNumDbPlain"/>
            </a:pPr>
            <a:r>
              <a:rPr lang="zh-CN" altLang="en-US" sz="2200" dirty="0" smtClean="0">
                <a:solidFill>
                  <a:srgbClr val="1F497D"/>
                </a:solidFill>
                <a:latin typeface="微软雅黑" pitchFamily="34" charset="-122"/>
                <a:ea typeface="微软雅黑" pitchFamily="34" charset="-122"/>
              </a:rPr>
              <a:t>解除</a:t>
            </a:r>
            <a:r>
              <a:rPr lang="zh-CN" altLang="en-US" sz="2200" dirty="0">
                <a:solidFill>
                  <a:srgbClr val="1F497D"/>
                </a:solidFill>
                <a:latin typeface="微软雅黑" pitchFamily="34" charset="-122"/>
                <a:ea typeface="微软雅黑" pitchFamily="34" charset="-122"/>
              </a:rPr>
              <a:t>患者的口鼻</a:t>
            </a:r>
            <a:r>
              <a:rPr lang="zh-CN" altLang="en-US" sz="2200" dirty="0" smtClean="0">
                <a:solidFill>
                  <a:srgbClr val="1F497D"/>
                </a:solidFill>
                <a:latin typeface="微软雅黑" pitchFamily="34" charset="-122"/>
                <a:ea typeface="微软雅黑" pitchFamily="34" charset="-122"/>
              </a:rPr>
              <a:t>干燥</a:t>
            </a:r>
            <a:endParaRPr lang="en-US" altLang="zh-CN" sz="2200" dirty="0" smtClean="0">
              <a:solidFill>
                <a:srgbClr val="1F497D"/>
              </a:solidFill>
              <a:latin typeface="微软雅黑" pitchFamily="34" charset="-122"/>
              <a:ea typeface="微软雅黑" pitchFamily="34" charset="-122"/>
            </a:endParaRPr>
          </a:p>
          <a:p>
            <a:pPr marL="457200" indent="-457200" algn="just" eaLnBrk="1" hangingPunct="1">
              <a:lnSpc>
                <a:spcPct val="150000"/>
              </a:lnSpc>
              <a:buFont typeface="+mj-ea"/>
              <a:buAutoNum type="circleNumDbPlain"/>
            </a:pPr>
            <a:r>
              <a:rPr lang="zh-CN" altLang="en-US" sz="2200" dirty="0" smtClean="0">
                <a:solidFill>
                  <a:srgbClr val="1F497D"/>
                </a:solidFill>
                <a:latin typeface="微软雅黑" pitchFamily="34" charset="-122"/>
                <a:ea typeface="微软雅黑" pitchFamily="34" charset="-122"/>
              </a:rPr>
              <a:t>保持</a:t>
            </a:r>
            <a:r>
              <a:rPr lang="zh-CN" altLang="en-US" sz="2200" dirty="0">
                <a:solidFill>
                  <a:srgbClr val="1F497D"/>
                </a:solidFill>
                <a:latin typeface="微软雅黑" pitchFamily="34" charset="-122"/>
                <a:ea typeface="微软雅黑" pitchFamily="34" charset="-122"/>
              </a:rPr>
              <a:t>患者的体位</a:t>
            </a:r>
            <a:r>
              <a:rPr lang="zh-CN" altLang="en-US" sz="2200" dirty="0" smtClean="0">
                <a:solidFill>
                  <a:srgbClr val="1F497D"/>
                </a:solidFill>
                <a:latin typeface="微软雅黑" pitchFamily="34" charset="-122"/>
                <a:ea typeface="微软雅黑" pitchFamily="34" charset="-122"/>
              </a:rPr>
              <a:t>舒适</a:t>
            </a:r>
            <a:endParaRPr lang="en-US" altLang="zh-CN" sz="2200" dirty="0" smtClean="0">
              <a:solidFill>
                <a:srgbClr val="1F497D"/>
              </a:solidFill>
              <a:latin typeface="微软雅黑" pitchFamily="34" charset="-122"/>
              <a:ea typeface="微软雅黑" pitchFamily="34" charset="-122"/>
            </a:endParaRPr>
          </a:p>
          <a:p>
            <a:pPr marL="457200" indent="-457200" algn="just" eaLnBrk="1" hangingPunct="1">
              <a:lnSpc>
                <a:spcPct val="150000"/>
              </a:lnSpc>
              <a:buFont typeface="+mj-ea"/>
              <a:buAutoNum type="circleNumDbPlain"/>
            </a:pPr>
            <a:r>
              <a:rPr lang="zh-CN" altLang="en-US" sz="2200" dirty="0" smtClean="0">
                <a:solidFill>
                  <a:srgbClr val="1F497D"/>
                </a:solidFill>
                <a:latin typeface="微软雅黑" pitchFamily="34" charset="-122"/>
                <a:ea typeface="微软雅黑" pitchFamily="34" charset="-122"/>
              </a:rPr>
              <a:t>提供</a:t>
            </a:r>
            <a:r>
              <a:rPr lang="zh-CN" altLang="en-US" sz="2200" dirty="0">
                <a:solidFill>
                  <a:srgbClr val="1F497D"/>
                </a:solidFill>
                <a:latin typeface="微软雅黑" pitchFamily="34" charset="-122"/>
                <a:ea typeface="微软雅黑" pitchFamily="34" charset="-122"/>
              </a:rPr>
              <a:t>舒适的休养</a:t>
            </a:r>
            <a:r>
              <a:rPr lang="zh-CN" altLang="en-US" sz="2200" dirty="0" smtClean="0">
                <a:solidFill>
                  <a:srgbClr val="1F497D"/>
                </a:solidFill>
                <a:latin typeface="微软雅黑" pitchFamily="34" charset="-122"/>
                <a:ea typeface="微软雅黑" pitchFamily="34" charset="-122"/>
              </a:rPr>
              <a:t>环境</a:t>
            </a:r>
            <a:endParaRPr lang="en-US" altLang="zh-CN" sz="2200" dirty="0" smtClean="0">
              <a:solidFill>
                <a:srgbClr val="1F497D"/>
              </a:solidFill>
              <a:latin typeface="微软雅黑" pitchFamily="34" charset="-122"/>
              <a:ea typeface="微软雅黑" pitchFamily="34" charset="-122"/>
            </a:endParaRPr>
          </a:p>
          <a:p>
            <a:pPr marL="457200" indent="-457200" algn="just" eaLnBrk="1" hangingPunct="1">
              <a:lnSpc>
                <a:spcPct val="150000"/>
              </a:lnSpc>
              <a:buFont typeface="+mj-ea"/>
              <a:buAutoNum type="circleNumDbPlain"/>
            </a:pPr>
            <a:r>
              <a:rPr lang="zh-CN" altLang="en-US" sz="2200" dirty="0" smtClean="0">
                <a:solidFill>
                  <a:srgbClr val="1F497D"/>
                </a:solidFill>
                <a:latin typeface="微软雅黑" pitchFamily="34" charset="-122"/>
                <a:ea typeface="微软雅黑" pitchFamily="34" charset="-122"/>
              </a:rPr>
              <a:t>促进</a:t>
            </a:r>
            <a:r>
              <a:rPr lang="zh-CN" altLang="en-US" sz="2200" dirty="0">
                <a:solidFill>
                  <a:srgbClr val="1F497D"/>
                </a:solidFill>
                <a:latin typeface="微软雅黑" pitchFamily="34" charset="-122"/>
                <a:ea typeface="微软雅黑" pitchFamily="34" charset="-122"/>
              </a:rPr>
              <a:t>排</a:t>
            </a:r>
            <a:r>
              <a:rPr lang="zh-CN" altLang="en-US" sz="2200" dirty="0" smtClean="0">
                <a:solidFill>
                  <a:srgbClr val="1F497D"/>
                </a:solidFill>
                <a:latin typeface="微软雅黑" pitchFamily="34" charset="-122"/>
                <a:ea typeface="微软雅黑" pitchFamily="34" charset="-122"/>
              </a:rPr>
              <a:t>痰：</a:t>
            </a:r>
            <a:endParaRPr lang="en-US" altLang="zh-CN" sz="2200" dirty="0" smtClean="0">
              <a:solidFill>
                <a:srgbClr val="1F497D"/>
              </a:solidFill>
              <a:latin typeface="微软雅黑" pitchFamily="34" charset="-122"/>
              <a:ea typeface="微软雅黑" pitchFamily="34" charset="-122"/>
            </a:endParaRPr>
          </a:p>
          <a:p>
            <a:pPr marL="342900" indent="-342900" algn="just" eaLnBrk="1" hangingPunct="1">
              <a:lnSpc>
                <a:spcPct val="150000"/>
              </a:lnSpc>
              <a:buFont typeface="Wingdings" pitchFamily="2" charset="2"/>
              <a:buChar char="ü"/>
            </a:pPr>
            <a:r>
              <a:rPr lang="zh-CN" altLang="en-US" sz="2200" dirty="0" smtClean="0">
                <a:solidFill>
                  <a:srgbClr val="1F497D"/>
                </a:solidFill>
                <a:latin typeface="微软雅黑" pitchFamily="34" charset="-122"/>
                <a:ea typeface="微软雅黑" pitchFamily="34" charset="-122"/>
              </a:rPr>
              <a:t>湿</a:t>
            </a:r>
            <a:r>
              <a:rPr lang="zh-CN" altLang="en-US" sz="2200" dirty="0">
                <a:solidFill>
                  <a:srgbClr val="1F497D"/>
                </a:solidFill>
                <a:latin typeface="微软雅黑" pitchFamily="34" charset="-122"/>
                <a:ea typeface="微软雅黑" pitchFamily="34" charset="-122"/>
              </a:rPr>
              <a:t>化呼吸道，包括氧气雾化吸入，超声</a:t>
            </a:r>
            <a:r>
              <a:rPr lang="zh-CN" altLang="en-US" sz="2200" dirty="0" smtClean="0">
                <a:solidFill>
                  <a:srgbClr val="1F497D"/>
                </a:solidFill>
                <a:latin typeface="微软雅黑" pitchFamily="34" charset="-122"/>
                <a:ea typeface="微软雅黑" pitchFamily="34" charset="-122"/>
              </a:rPr>
              <a:t>雾化</a:t>
            </a:r>
            <a:endParaRPr lang="en-US" altLang="zh-CN" sz="2200" dirty="0" smtClean="0">
              <a:solidFill>
                <a:srgbClr val="1F497D"/>
              </a:solidFill>
              <a:latin typeface="微软雅黑" pitchFamily="34" charset="-122"/>
              <a:ea typeface="微软雅黑" pitchFamily="34" charset="-122"/>
            </a:endParaRPr>
          </a:p>
          <a:p>
            <a:pPr marL="342900" indent="-342900" algn="just" eaLnBrk="1" hangingPunct="1">
              <a:lnSpc>
                <a:spcPct val="150000"/>
              </a:lnSpc>
              <a:buFont typeface="Wingdings" pitchFamily="2" charset="2"/>
              <a:buChar char="ü"/>
            </a:pPr>
            <a:r>
              <a:rPr lang="zh-CN" altLang="en-US" sz="2200" dirty="0" smtClean="0">
                <a:solidFill>
                  <a:srgbClr val="1F497D"/>
                </a:solidFill>
                <a:latin typeface="微软雅黑" pitchFamily="34" charset="-122"/>
                <a:ea typeface="微软雅黑" pitchFamily="34" charset="-122"/>
              </a:rPr>
              <a:t>有效</a:t>
            </a:r>
            <a:r>
              <a:rPr lang="zh-CN" altLang="en-US" sz="2200" dirty="0">
                <a:solidFill>
                  <a:srgbClr val="1F497D"/>
                </a:solidFill>
                <a:latin typeface="微软雅黑" pitchFamily="34" charset="-122"/>
                <a:ea typeface="微软雅黑" pitchFamily="34" charset="-122"/>
              </a:rPr>
              <a:t>咳嗽，取坐位，嘱患者在呼气末咳嗽，重复数次，或用双手压迫患者的上腹部，嘱患者用力咳嗽</a:t>
            </a:r>
            <a:r>
              <a:rPr lang="zh-CN" altLang="en-US" sz="2200" dirty="0" smtClean="0">
                <a:solidFill>
                  <a:srgbClr val="1F497D"/>
                </a:solidFill>
                <a:latin typeface="微软雅黑" pitchFamily="34" charset="-122"/>
                <a:ea typeface="微软雅黑" pitchFamily="34" charset="-122"/>
              </a:rPr>
              <a:t>。</a:t>
            </a:r>
            <a:endParaRPr lang="en-US" altLang="zh-CN" sz="2200" dirty="0" smtClean="0">
              <a:solidFill>
                <a:srgbClr val="1F497D"/>
              </a:solidFill>
              <a:latin typeface="微软雅黑" pitchFamily="34" charset="-122"/>
              <a:ea typeface="微软雅黑" pitchFamily="34" charset="-122"/>
            </a:endParaRPr>
          </a:p>
          <a:p>
            <a:pPr marL="342900" indent="-342900" algn="just" eaLnBrk="1" hangingPunct="1">
              <a:lnSpc>
                <a:spcPct val="150000"/>
              </a:lnSpc>
              <a:buFont typeface="Wingdings" pitchFamily="2" charset="2"/>
              <a:buChar char="ü"/>
            </a:pPr>
            <a:r>
              <a:rPr lang="zh-CN" altLang="en-US" sz="2200" dirty="0" smtClean="0">
                <a:solidFill>
                  <a:srgbClr val="1F497D"/>
                </a:solidFill>
                <a:latin typeface="微软雅黑" pitchFamily="34" charset="-122"/>
                <a:ea typeface="微软雅黑" pitchFamily="34" charset="-122"/>
              </a:rPr>
              <a:t>吸</a:t>
            </a:r>
            <a:r>
              <a:rPr lang="zh-CN" altLang="en-US" sz="2200" dirty="0">
                <a:solidFill>
                  <a:srgbClr val="1F497D"/>
                </a:solidFill>
                <a:latin typeface="微软雅黑" pitchFamily="34" charset="-122"/>
                <a:ea typeface="微软雅黑" pitchFamily="34" charset="-122"/>
              </a:rPr>
              <a:t>痰，采用大口径吸痰管刺激咳嗽反射，</a:t>
            </a:r>
            <a:r>
              <a:rPr lang="zh-CN" altLang="en-US" sz="2200" dirty="0" smtClean="0">
                <a:solidFill>
                  <a:srgbClr val="1F497D"/>
                </a:solidFill>
                <a:latin typeface="微软雅黑" pitchFamily="34" charset="-122"/>
                <a:ea typeface="微软雅黑" pitchFamily="34" charset="-122"/>
              </a:rPr>
              <a:t>吸出痰</a:t>
            </a:r>
            <a:r>
              <a:rPr lang="zh-CN" altLang="en-US" sz="2200" dirty="0">
                <a:solidFill>
                  <a:srgbClr val="1F497D"/>
                </a:solidFill>
                <a:latin typeface="微软雅黑" pitchFamily="34" charset="-122"/>
                <a:ea typeface="微软雅黑" pitchFamily="34" charset="-122"/>
              </a:rPr>
              <a:t>液</a:t>
            </a:r>
            <a:r>
              <a:rPr lang="zh-CN" altLang="en-US" sz="2200" dirty="0" smtClean="0">
                <a:solidFill>
                  <a:srgbClr val="1F497D"/>
                </a:solidFill>
                <a:latin typeface="微软雅黑" pitchFamily="34" charset="-122"/>
                <a:ea typeface="微软雅黑" pitchFamily="34" charset="-122"/>
              </a:rPr>
              <a:t>。</a:t>
            </a:r>
            <a:endParaRPr lang="en-US" altLang="zh-CN" sz="2200" dirty="0" smtClean="0">
              <a:solidFill>
                <a:srgbClr val="1F497D"/>
              </a:solidFill>
              <a:latin typeface="微软雅黑" pitchFamily="34" charset="-122"/>
              <a:ea typeface="微软雅黑" pitchFamily="34" charset="-122"/>
            </a:endParaRPr>
          </a:p>
          <a:p>
            <a:pPr marL="342900" indent="-342900" algn="just" eaLnBrk="1" hangingPunct="1">
              <a:lnSpc>
                <a:spcPct val="150000"/>
              </a:lnSpc>
              <a:buFont typeface="Wingdings" pitchFamily="2" charset="2"/>
              <a:buChar char="ü"/>
            </a:pPr>
            <a:r>
              <a:rPr lang="zh-CN" altLang="en-US" sz="2200" dirty="0" smtClean="0">
                <a:solidFill>
                  <a:srgbClr val="1F497D"/>
                </a:solidFill>
                <a:latin typeface="微软雅黑" pitchFamily="34" charset="-122"/>
                <a:ea typeface="微软雅黑" pitchFamily="34" charset="-122"/>
              </a:rPr>
              <a:t>鼓励</a:t>
            </a:r>
            <a:r>
              <a:rPr lang="zh-CN" altLang="en-US" sz="2200" dirty="0">
                <a:solidFill>
                  <a:srgbClr val="1F497D"/>
                </a:solidFill>
                <a:latin typeface="微软雅黑" pitchFamily="34" charset="-122"/>
                <a:ea typeface="微软雅黑" pitchFamily="34" charset="-122"/>
              </a:rPr>
              <a:t>患者床上排</a:t>
            </a:r>
            <a:r>
              <a:rPr lang="zh-CN" altLang="en-US" sz="2200" dirty="0" smtClean="0">
                <a:solidFill>
                  <a:srgbClr val="1F497D"/>
                </a:solidFill>
                <a:latin typeface="微软雅黑" pitchFamily="34" charset="-122"/>
                <a:ea typeface="微软雅黑" pitchFamily="34" charset="-122"/>
              </a:rPr>
              <a:t>便</a:t>
            </a:r>
            <a:endParaRPr lang="zh-CN" altLang="en-US" sz="2200" dirty="0">
              <a:solidFill>
                <a:srgbClr val="1F497D"/>
              </a:solidFill>
              <a:latin typeface="微软雅黑" pitchFamily="34" charset="-122"/>
              <a:ea typeface="微软雅黑" pitchFamily="34" charset="-122"/>
            </a:endParaRPr>
          </a:p>
        </p:txBody>
      </p:sp>
      <p:grpSp>
        <p:nvGrpSpPr>
          <p:cNvPr id="10" name="组合 7"/>
          <p:cNvGrpSpPr/>
          <p:nvPr/>
        </p:nvGrpSpPr>
        <p:grpSpPr bwMode="auto">
          <a:xfrm>
            <a:off x="644525" y="422275"/>
            <a:ext cx="3114675" cy="621597"/>
            <a:chOff x="3278751" y="1777380"/>
            <a:chExt cx="3678300" cy="621502"/>
          </a:xfrm>
        </p:grpSpPr>
        <p:sp>
          <p:nvSpPr>
            <p:cNvPr id="11" name="矩形 10"/>
            <p:cNvSpPr/>
            <p:nvPr/>
          </p:nvSpPr>
          <p:spPr>
            <a:xfrm>
              <a:off x="3278751" y="1777380"/>
              <a:ext cx="751784" cy="607920"/>
            </a:xfrm>
            <a:prstGeom prst="rect">
              <a:avLst/>
            </a:prstGeom>
            <a:solidFill>
              <a:schemeClr val="tx2"/>
            </a:solidFill>
            <a:ln w="12700" cap="flat" cmpd="sng" algn="ctr">
              <a:solidFill>
                <a:schemeClr val="tx2"/>
              </a:solidFill>
              <a:prstDash val="solid"/>
            </a:ln>
            <a:effectLst/>
          </p:spPr>
          <p:txBody>
            <a:bodyPr anchor="ctr"/>
            <a:lstStyle/>
            <a:p>
              <a:pPr algn="ctr" eaLnBrk="1" hangingPunct="1">
                <a:spcBef>
                  <a:spcPts val="0"/>
                </a:spcBef>
                <a:spcAft>
                  <a:spcPts val="0"/>
                </a:spcAft>
                <a:defRPr/>
              </a:pPr>
              <a:r>
                <a:rPr lang="en-US" altLang="zh-CN" sz="2800" kern="0" dirty="0" smtClean="0">
                  <a:solidFill>
                    <a:sysClr val="window" lastClr="FFFFFF"/>
                  </a:solidFill>
                  <a:latin typeface="Broadway" pitchFamily="82" charset="0"/>
                  <a:ea typeface="微软雅黑"/>
                </a:rPr>
                <a:t>4</a:t>
              </a:r>
              <a:endParaRPr lang="zh-CN" altLang="en-US" sz="2800" kern="0" dirty="0">
                <a:solidFill>
                  <a:sysClr val="window" lastClr="FFFFFF"/>
                </a:solidFill>
                <a:latin typeface="Broadway" pitchFamily="82" charset="0"/>
                <a:ea typeface="微软雅黑"/>
              </a:endParaRPr>
            </a:p>
          </p:txBody>
        </p:sp>
        <p:sp>
          <p:nvSpPr>
            <p:cNvPr id="12" name="TextBox 37"/>
            <p:cNvSpPr txBox="1">
              <a:spLocks noChangeArrowheads="1"/>
            </p:cNvSpPr>
            <p:nvPr/>
          </p:nvSpPr>
          <p:spPr bwMode="auto">
            <a:xfrm>
              <a:off x="4031417" y="1814196"/>
              <a:ext cx="2925634" cy="584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defTabSz="912495">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defTabSz="912495">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defTabSz="912495">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defTabSz="912495">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Tx/>
                <a:buNone/>
              </a:pPr>
              <a:r>
                <a:rPr lang="zh-CN" altLang="en-US" sz="3200" b="1" dirty="0">
                  <a:solidFill>
                    <a:srgbClr val="1F497D"/>
                  </a:solidFill>
                  <a:latin typeface="微软雅黑" pitchFamily="34" charset="-122"/>
                  <a:ea typeface="微软雅黑" pitchFamily="34" charset="-122"/>
                </a:rPr>
                <a:t>护理措施</a:t>
              </a:r>
              <a:endParaRPr lang="en-US" altLang="zh-CN" sz="2400" b="1" dirty="0">
                <a:solidFill>
                  <a:srgbClr val="1F497D"/>
                </a:solidFill>
                <a:latin typeface="微软雅黑" pitchFamily="34" charset="-122"/>
                <a:ea typeface="微软雅黑" pitchFamily="34" charset="-122"/>
              </a:endParaRPr>
            </a:p>
          </p:txBody>
        </p:sp>
      </p:grpSp>
      <p:sp>
        <p:nvSpPr>
          <p:cNvPr id="13" name="直接连接符 5"/>
          <p:cNvSpPr>
            <a:spLocks noChangeShapeType="1"/>
          </p:cNvSpPr>
          <p:nvPr/>
        </p:nvSpPr>
        <p:spPr bwMode="auto">
          <a:xfrm flipV="1">
            <a:off x="644525" y="1031875"/>
            <a:ext cx="2520000" cy="1588"/>
          </a:xfrm>
          <a:prstGeom prst="line">
            <a:avLst/>
          </a:prstGeom>
          <a:ln w="28575">
            <a:solidFill>
              <a:srgbClr val="44546A"/>
            </a:solidFill>
          </a:ln>
        </p:spPr>
        <p:style>
          <a:lnRef idx="1">
            <a:schemeClr val="accent1"/>
          </a:lnRef>
          <a:fillRef idx="0">
            <a:schemeClr val="accent1"/>
          </a:fillRef>
          <a:effectRef idx="0">
            <a:schemeClr val="accent1"/>
          </a:effectRef>
          <a:fontRef idx="minor">
            <a:schemeClr val="tx1"/>
          </a:fontRef>
        </p:style>
        <p:txBody>
          <a:bodyPr/>
          <a:lstStyle/>
          <a:p>
            <a:pPr>
              <a:defRPr/>
            </a:pPr>
            <a:endParaRPr lang="zh-CN" altLang="en-US"/>
          </a:p>
        </p:txBody>
      </p:sp>
      <p:pic>
        <p:nvPicPr>
          <p:cNvPr id="9" name="图片 8"/>
          <p:cNvPicPr>
            <a:picLocks noChangeAspect="1"/>
          </p:cNvPicPr>
          <p:nvPr/>
        </p:nvPicPr>
        <p:blipFill>
          <a:blip r:embed="rId2">
            <a:clrChange>
              <a:clrFrom>
                <a:srgbClr val="F0F8ED"/>
              </a:clrFrom>
              <a:clrTo>
                <a:srgbClr val="F0F8ED">
                  <a:alpha val="0"/>
                </a:srgbClr>
              </a:clrTo>
            </a:clrChange>
            <a:extLst>
              <a:ext uri="{28A0092B-C50C-407E-A947-70E740481C1C}">
                <a14:useLocalDpi xmlns:a14="http://schemas.microsoft.com/office/drawing/2010/main" val="0"/>
              </a:ext>
            </a:extLst>
          </a:blip>
          <a:srcRect/>
          <a:stretch>
            <a:fillRect/>
          </a:stretch>
        </p:blipFill>
        <p:spPr bwMode="auto">
          <a:xfrm>
            <a:off x="142735" y="1834175"/>
            <a:ext cx="4823150" cy="4447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组合 1"/>
          <p:cNvGrpSpPr/>
          <p:nvPr/>
        </p:nvGrpSpPr>
        <p:grpSpPr bwMode="auto">
          <a:xfrm>
            <a:off x="2012950" y="5524500"/>
            <a:ext cx="7975600" cy="1333500"/>
            <a:chOff x="971550" y="4156075"/>
            <a:chExt cx="7200900" cy="1008063"/>
          </a:xfrm>
          <a:solidFill>
            <a:srgbClr val="7F7F7F"/>
          </a:solidFill>
        </p:grpSpPr>
        <p:sp>
          <p:nvSpPr>
            <p:cNvPr id="7174" name="流程图: 合并 38"/>
            <p:cNvSpPr>
              <a:spLocks noChangeArrowheads="1"/>
            </p:cNvSpPr>
            <p:nvPr/>
          </p:nvSpPr>
          <p:spPr bwMode="auto">
            <a:xfrm rot="10800000">
              <a:off x="971550" y="4156075"/>
              <a:ext cx="7200900" cy="1008063"/>
            </a:xfrm>
            <a:prstGeom prst="flowChartMerge">
              <a:avLst/>
            </a:prstGeom>
            <a:grpFill/>
            <a:ln>
              <a:noFill/>
            </a:ln>
            <a:extLst>
              <a:ext uri="{91240B29-F687-4F45-9708-019B960494DF}">
                <a14:hiddenLine xmlns:a14="http://schemas.microsoft.com/office/drawing/2010/main" w="9525">
                  <a:solidFill>
                    <a:srgbClr val="395E8A"/>
                  </a:solidFill>
                  <a:bevel/>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endParaRPr lang="zh-CN" altLang="zh-CN">
                <a:solidFill>
                  <a:srgbClr val="FFFFFF"/>
                </a:solidFill>
                <a:latin typeface="宋体" pitchFamily="2" charset="-122"/>
                <a:sym typeface="宋体" pitchFamily="2" charset="-122"/>
              </a:endParaRPr>
            </a:p>
          </p:txBody>
        </p:sp>
        <p:sp>
          <p:nvSpPr>
            <p:cNvPr id="7175" name="流程图: 合并 40"/>
            <p:cNvSpPr>
              <a:spLocks noChangeArrowheads="1"/>
            </p:cNvSpPr>
            <p:nvPr/>
          </p:nvSpPr>
          <p:spPr bwMode="auto">
            <a:xfrm rot="10800000">
              <a:off x="1187450" y="4227513"/>
              <a:ext cx="6769100" cy="936625"/>
            </a:xfrm>
            <a:prstGeom prst="flowChartMerge">
              <a:avLst/>
            </a:prstGeom>
            <a:grpFill/>
            <a:ln w="6350">
              <a:solidFill>
                <a:srgbClr val="7F7F7F"/>
              </a:solidFill>
              <a:prstDash val="sysDash"/>
              <a:bevel/>
            </a:ln>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endParaRPr lang="zh-CN" altLang="zh-CN">
                <a:solidFill>
                  <a:srgbClr val="000000"/>
                </a:solidFill>
                <a:latin typeface="宋体" pitchFamily="2" charset="-122"/>
                <a:sym typeface="宋体" pitchFamily="2" charset="-122"/>
              </a:endParaRPr>
            </a:p>
          </p:txBody>
        </p:sp>
        <p:sp>
          <p:nvSpPr>
            <p:cNvPr id="7176" name="TextBox 41"/>
            <p:cNvSpPr>
              <a:spLocks noChangeArrowheads="1"/>
            </p:cNvSpPr>
            <p:nvPr/>
          </p:nvSpPr>
          <p:spPr bwMode="auto">
            <a:xfrm>
              <a:off x="4038685" y="4396617"/>
              <a:ext cx="844103" cy="7675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6000" b="1" dirty="0" smtClean="0">
                  <a:solidFill>
                    <a:schemeClr val="bg1"/>
                  </a:solidFill>
                  <a:latin typeface="BatangChe" pitchFamily="1" charset="-127"/>
                  <a:ea typeface="BatangChe" pitchFamily="1" charset="-127"/>
                  <a:sym typeface="BatangChe" pitchFamily="1" charset="-127"/>
                </a:rPr>
                <a:t>5</a:t>
              </a:r>
              <a:endParaRPr lang="zh-CN" altLang="en-US" sz="6000" b="1" dirty="0">
                <a:solidFill>
                  <a:schemeClr val="bg1"/>
                </a:solidFill>
                <a:latin typeface="BatangChe" pitchFamily="1" charset="-127"/>
                <a:ea typeface="BatangChe" pitchFamily="1" charset="-127"/>
                <a:sym typeface="BatangChe" pitchFamily="1" charset="-127"/>
              </a:endParaRPr>
            </a:p>
          </p:txBody>
        </p:sp>
      </p:grpSp>
      <p:grpSp>
        <p:nvGrpSpPr>
          <p:cNvPr id="7171" name="组合 2"/>
          <p:cNvGrpSpPr/>
          <p:nvPr/>
        </p:nvGrpSpPr>
        <p:grpSpPr bwMode="auto">
          <a:xfrm>
            <a:off x="0" y="0"/>
            <a:ext cx="1547813" cy="534988"/>
            <a:chOff x="-106363" y="-20638"/>
            <a:chExt cx="1006476" cy="347663"/>
          </a:xfrm>
          <a:solidFill>
            <a:srgbClr val="7F7F7F"/>
          </a:solidFill>
        </p:grpSpPr>
        <p:sp>
          <p:nvSpPr>
            <p:cNvPr id="7172" name="流程图: 合并 53"/>
            <p:cNvSpPr>
              <a:spLocks noChangeArrowheads="1"/>
            </p:cNvSpPr>
            <p:nvPr/>
          </p:nvSpPr>
          <p:spPr bwMode="auto">
            <a:xfrm>
              <a:off x="-106363" y="-20638"/>
              <a:ext cx="1006476" cy="347663"/>
            </a:xfrm>
            <a:prstGeom prst="flowChartMerge">
              <a:avLst/>
            </a:prstGeom>
            <a:grpFill/>
            <a:ln>
              <a:noFill/>
            </a:ln>
            <a:extLst>
              <a:ext uri="{91240B29-F687-4F45-9708-019B960494DF}">
                <a14:hiddenLine xmlns:a14="http://schemas.microsoft.com/office/drawing/2010/main" w="25400">
                  <a:solidFill>
                    <a:srgbClr val="395E8A"/>
                  </a:solidFill>
                  <a:bevel/>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endParaRPr lang="zh-CN" altLang="zh-CN">
                <a:solidFill>
                  <a:srgbClr val="FFFFFF"/>
                </a:solidFill>
                <a:latin typeface="宋体" pitchFamily="2" charset="-122"/>
                <a:sym typeface="宋体" pitchFamily="2" charset="-122"/>
              </a:endParaRPr>
            </a:p>
          </p:txBody>
        </p:sp>
        <p:sp>
          <p:nvSpPr>
            <p:cNvPr id="7173" name="流程图: 合并 54"/>
            <p:cNvSpPr>
              <a:spLocks noChangeArrowheads="1"/>
            </p:cNvSpPr>
            <p:nvPr/>
          </p:nvSpPr>
          <p:spPr bwMode="auto">
            <a:xfrm>
              <a:off x="0" y="-20638"/>
              <a:ext cx="755650" cy="288926"/>
            </a:xfrm>
            <a:prstGeom prst="flowChartMerge">
              <a:avLst/>
            </a:prstGeom>
            <a:grpFill/>
            <a:ln w="6350">
              <a:solidFill>
                <a:srgbClr val="7F7F7F"/>
              </a:solidFill>
              <a:prstDash val="sysDot"/>
              <a:bevel/>
            </a:ln>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endParaRPr lang="zh-CN" altLang="zh-CN">
                <a:solidFill>
                  <a:srgbClr val="000000"/>
                </a:solidFill>
                <a:latin typeface="宋体" pitchFamily="2" charset="-122"/>
                <a:sym typeface="宋体" pitchFamily="2" charset="-122"/>
              </a:endParaRPr>
            </a:p>
          </p:txBody>
        </p:sp>
      </p:grpSp>
      <p:grpSp>
        <p:nvGrpSpPr>
          <p:cNvPr id="10244" name="组合 8"/>
          <p:cNvGrpSpPr/>
          <p:nvPr/>
        </p:nvGrpSpPr>
        <p:grpSpPr bwMode="auto">
          <a:xfrm>
            <a:off x="3976820" y="2410850"/>
            <a:ext cx="5880892" cy="1015663"/>
            <a:chOff x="3284033" y="2162926"/>
            <a:chExt cx="6054242" cy="978715"/>
          </a:xfrm>
        </p:grpSpPr>
        <p:sp>
          <p:nvSpPr>
            <p:cNvPr id="10" name="AutoShape 4"/>
            <p:cNvSpPr>
              <a:spLocks noChangeArrowheads="1"/>
            </p:cNvSpPr>
            <p:nvPr/>
          </p:nvSpPr>
          <p:spPr bwMode="gray">
            <a:xfrm>
              <a:off x="3284033" y="2260780"/>
              <a:ext cx="4262240" cy="699096"/>
            </a:xfrm>
            <a:prstGeom prst="roundRect">
              <a:avLst>
                <a:gd name="adj" fmla="val 10889"/>
              </a:avLst>
            </a:prstGeom>
            <a:noFill/>
            <a:ln>
              <a:noFill/>
            </a:ln>
          </p:spPr>
          <p:style>
            <a:lnRef idx="2">
              <a:schemeClr val="accent1"/>
            </a:lnRef>
            <a:fillRef idx="1">
              <a:schemeClr val="lt1"/>
            </a:fillRef>
            <a:effectRef idx="0">
              <a:schemeClr val="accent1"/>
            </a:effectRef>
            <a:fontRef idx="minor">
              <a:schemeClr val="dk1"/>
            </a:fontRef>
          </p:style>
          <p:txBody>
            <a:bodyPr wrap="none" anchor="ctr"/>
            <a:lstStyle/>
            <a:p>
              <a:pPr eaLnBrk="1" fontAlgn="auto" hangingPunct="1">
                <a:spcBef>
                  <a:spcPts val="0"/>
                </a:spcBef>
                <a:spcAft>
                  <a:spcPts val="0"/>
                </a:spcAft>
                <a:defRPr/>
              </a:pPr>
              <a:endParaRPr lang="zh-CN" altLang="en-US" sz="1600" b="1">
                <a:ln w="22225">
                  <a:solidFill>
                    <a:schemeClr val="bg1"/>
                  </a:solidFill>
                  <a:prstDash val="solid"/>
                </a:ln>
                <a:solidFill>
                  <a:schemeClr val="bg1"/>
                </a:solidFill>
              </a:endParaRPr>
            </a:p>
          </p:txBody>
        </p:sp>
        <p:sp>
          <p:nvSpPr>
            <p:cNvPr id="11" name="AutoShape 6"/>
            <p:cNvSpPr>
              <a:spLocks noChangeArrowheads="1"/>
            </p:cNvSpPr>
            <p:nvPr/>
          </p:nvSpPr>
          <p:spPr bwMode="gray">
            <a:xfrm>
              <a:off x="3344501" y="2309732"/>
              <a:ext cx="1086806" cy="572127"/>
            </a:xfrm>
            <a:prstGeom prst="roundRect">
              <a:avLst>
                <a:gd name="adj" fmla="val 11921"/>
              </a:avLst>
            </a:prstGeom>
            <a:solidFill>
              <a:srgbClr val="7F7F7F"/>
            </a:solid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eaLnBrk="1" fontAlgn="auto" hangingPunct="1">
                <a:spcBef>
                  <a:spcPts val="0"/>
                </a:spcBef>
                <a:spcAft>
                  <a:spcPts val="0"/>
                </a:spcAft>
                <a:defRPr/>
              </a:pPr>
              <a:endParaRPr lang="zh-CN" altLang="en-US" sz="1600">
                <a:solidFill>
                  <a:srgbClr val="78AA0A"/>
                </a:solidFill>
              </a:endParaRPr>
            </a:p>
          </p:txBody>
        </p:sp>
        <p:sp>
          <p:nvSpPr>
            <p:cNvPr id="12" name="Text Box 8"/>
            <p:cNvSpPr txBox="1">
              <a:spLocks noChangeArrowheads="1"/>
            </p:cNvSpPr>
            <p:nvPr/>
          </p:nvSpPr>
          <p:spPr bwMode="gray">
            <a:xfrm>
              <a:off x="3713630" y="2320440"/>
              <a:ext cx="350185" cy="444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auto">
                <a:spcBef>
                  <a:spcPts val="0"/>
                </a:spcBef>
                <a:spcAft>
                  <a:spcPts val="0"/>
                </a:spcAft>
                <a:defRPr/>
              </a:pPr>
              <a:r>
                <a:rPr lang="en-US" altLang="zh-CN" sz="2400" dirty="0" smtClean="0">
                  <a:solidFill>
                    <a:srgbClr val="FFFFFF"/>
                  </a:solidFill>
                  <a:effectLst>
                    <a:outerShdw blurRad="38100" dist="38100" dir="2700000" algn="tl">
                      <a:srgbClr val="C0C0C0"/>
                    </a:outerShdw>
                  </a:effectLst>
                  <a:latin typeface="+mn-lt"/>
                  <a:ea typeface="+mn-ea"/>
                </a:rPr>
                <a:t>5</a:t>
              </a:r>
              <a:endParaRPr lang="en-US" altLang="zh-CN" sz="2400" dirty="0">
                <a:solidFill>
                  <a:srgbClr val="FFFFFF"/>
                </a:solidFill>
                <a:effectLst>
                  <a:outerShdw blurRad="38100" dist="38100" dir="2700000" algn="tl">
                    <a:srgbClr val="C0C0C0"/>
                  </a:outerShdw>
                </a:effectLst>
                <a:latin typeface="+mn-lt"/>
                <a:ea typeface="+mn-ea"/>
              </a:endParaRPr>
            </a:p>
          </p:txBody>
        </p:sp>
        <p:sp>
          <p:nvSpPr>
            <p:cNvPr id="10248" name="文本框 2"/>
            <p:cNvSpPr txBox="1">
              <a:spLocks noChangeArrowheads="1"/>
            </p:cNvSpPr>
            <p:nvPr/>
          </p:nvSpPr>
          <p:spPr bwMode="auto">
            <a:xfrm>
              <a:off x="4596005" y="2162926"/>
              <a:ext cx="4742270" cy="978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600" b="1" dirty="0">
                  <a:solidFill>
                    <a:srgbClr val="44546A"/>
                  </a:solidFill>
                  <a:latin typeface="微软雅黑" pitchFamily="34" charset="-122"/>
                  <a:ea typeface="微软雅黑" pitchFamily="34" charset="-122"/>
                </a:rPr>
                <a:t>呼吸衰竭</a:t>
              </a:r>
            </a:p>
            <a:p>
              <a:pPr eaLnBrk="1" hangingPunct="1"/>
              <a:r>
                <a:rPr lang="en-US" altLang="zh-CN" sz="2400" b="1" dirty="0">
                  <a:solidFill>
                    <a:srgbClr val="44546A"/>
                  </a:solidFill>
                  <a:latin typeface="微软雅黑" pitchFamily="34" charset="-122"/>
                  <a:ea typeface="微软雅黑" pitchFamily="34" charset="-122"/>
                </a:rPr>
                <a:t>(Respiratory failure)</a:t>
              </a:r>
              <a:endParaRPr lang="en-US" altLang="zh-CN" sz="3600" b="1" dirty="0">
                <a:solidFill>
                  <a:srgbClr val="44546A"/>
                </a:solidFill>
                <a:latin typeface="微软雅黑" pitchFamily="34" charset="-122"/>
                <a:ea typeface="微软雅黑" pitchFamily="34" charset="-122"/>
              </a:endParaRPr>
            </a:p>
          </p:txBody>
        </p:sp>
      </p:grpSp>
    </p:spTree>
  </p:cSld>
  <p:clrMapOvr>
    <a:masterClrMapping/>
  </p:clrMapOvr>
  <p:transition>
    <p:pull/>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bwMode="auto">
          <a:xfrm>
            <a:off x="644524" y="422276"/>
            <a:ext cx="2159999" cy="612079"/>
            <a:chOff x="3278751" y="1777380"/>
            <a:chExt cx="2550868" cy="611985"/>
          </a:xfrm>
        </p:grpSpPr>
        <p:sp>
          <p:nvSpPr>
            <p:cNvPr id="9" name="矩形 8"/>
            <p:cNvSpPr/>
            <p:nvPr/>
          </p:nvSpPr>
          <p:spPr>
            <a:xfrm>
              <a:off x="3278751" y="1777380"/>
              <a:ext cx="751784" cy="607920"/>
            </a:xfrm>
            <a:prstGeom prst="rect">
              <a:avLst/>
            </a:prstGeom>
            <a:solidFill>
              <a:schemeClr val="tx2"/>
            </a:solidFill>
            <a:ln w="12700" cap="flat" cmpd="sng" algn="ctr">
              <a:solidFill>
                <a:schemeClr val="tx2"/>
              </a:solidFill>
              <a:prstDash val="solid"/>
            </a:ln>
            <a:effectLst/>
          </p:spPr>
          <p:txBody>
            <a:bodyPr anchor="ctr"/>
            <a:lstStyle/>
            <a:p>
              <a:pPr algn="ctr" eaLnBrk="1" hangingPunct="1">
                <a:spcBef>
                  <a:spcPts val="0"/>
                </a:spcBef>
                <a:spcAft>
                  <a:spcPts val="0"/>
                </a:spcAft>
                <a:defRPr/>
              </a:pPr>
              <a:r>
                <a:rPr lang="en-US" altLang="zh-CN" sz="2800" kern="0" dirty="0" smtClean="0">
                  <a:solidFill>
                    <a:sysClr val="window" lastClr="FFFFFF"/>
                  </a:solidFill>
                  <a:latin typeface="Broadway" pitchFamily="82" charset="0"/>
                  <a:ea typeface="微软雅黑"/>
                </a:rPr>
                <a:t>1</a:t>
              </a:r>
              <a:endParaRPr lang="zh-CN" altLang="en-US" sz="2800" kern="0" dirty="0">
                <a:solidFill>
                  <a:sysClr val="window" lastClr="FFFFFF"/>
                </a:solidFill>
                <a:latin typeface="Broadway" pitchFamily="82" charset="0"/>
                <a:ea typeface="微软雅黑"/>
              </a:endParaRPr>
            </a:p>
          </p:txBody>
        </p:sp>
        <p:sp>
          <p:nvSpPr>
            <p:cNvPr id="12296" name="TextBox 37"/>
            <p:cNvSpPr txBox="1">
              <a:spLocks noChangeArrowheads="1"/>
            </p:cNvSpPr>
            <p:nvPr/>
          </p:nvSpPr>
          <p:spPr bwMode="auto">
            <a:xfrm>
              <a:off x="4188898" y="1804678"/>
              <a:ext cx="1640721" cy="58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defTabSz="912495">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defTabSz="912495">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defTabSz="912495">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defTabSz="912495">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Tx/>
                <a:buNone/>
              </a:pPr>
              <a:r>
                <a:rPr lang="zh-CN" altLang="en-US" sz="3200" b="1" dirty="0" smtClean="0">
                  <a:solidFill>
                    <a:srgbClr val="1F497D"/>
                  </a:solidFill>
                  <a:latin typeface="微软雅黑" pitchFamily="34" charset="-122"/>
                  <a:ea typeface="微软雅黑" pitchFamily="34" charset="-122"/>
                </a:rPr>
                <a:t>概述</a:t>
              </a:r>
              <a:endParaRPr lang="en-US" altLang="zh-CN" sz="2400" b="1" dirty="0">
                <a:solidFill>
                  <a:srgbClr val="1F497D"/>
                </a:solidFill>
                <a:latin typeface="微软雅黑" pitchFamily="34" charset="-122"/>
                <a:ea typeface="微软雅黑" pitchFamily="34" charset="-122"/>
              </a:endParaRPr>
            </a:p>
          </p:txBody>
        </p:sp>
      </p:grpSp>
      <p:sp>
        <p:nvSpPr>
          <p:cNvPr id="12293"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a:lnSpc>
                <a:spcPct val="100000"/>
              </a:lnSpc>
              <a:spcBef>
                <a:spcPct val="0"/>
              </a:spcBef>
              <a:buFontTx/>
              <a:buNone/>
            </a:pPr>
            <a:endParaRPr lang="zh-CN" altLang="zh-CN" sz="1800">
              <a:solidFill>
                <a:srgbClr val="FFFFFF"/>
              </a:solidFill>
              <a:latin typeface="宋体" pitchFamily="2" charset="-122"/>
              <a:sym typeface="宋体" pitchFamily="2" charset="-122"/>
            </a:endParaRPr>
          </a:p>
        </p:txBody>
      </p:sp>
      <p:sp>
        <p:nvSpPr>
          <p:cNvPr id="12" name="直接连接符 5"/>
          <p:cNvSpPr>
            <a:spLocks noChangeShapeType="1"/>
          </p:cNvSpPr>
          <p:nvPr/>
        </p:nvSpPr>
        <p:spPr bwMode="auto">
          <a:xfrm flipV="1">
            <a:off x="644525" y="1031875"/>
            <a:ext cx="2160000" cy="1588"/>
          </a:xfrm>
          <a:prstGeom prst="line">
            <a:avLst/>
          </a:prstGeom>
          <a:ln w="28575">
            <a:solidFill>
              <a:srgbClr val="44546A"/>
            </a:solidFill>
          </a:ln>
        </p:spPr>
        <p:style>
          <a:lnRef idx="1">
            <a:schemeClr val="accent1"/>
          </a:lnRef>
          <a:fillRef idx="0">
            <a:schemeClr val="accent1"/>
          </a:fillRef>
          <a:effectRef idx="0">
            <a:schemeClr val="accent1"/>
          </a:effectRef>
          <a:fontRef idx="minor">
            <a:schemeClr val="tx1"/>
          </a:fontRef>
        </p:style>
        <p:txBody>
          <a:bodyPr/>
          <a:lstStyle/>
          <a:p>
            <a:pPr>
              <a:defRPr/>
            </a:pPr>
            <a:endParaRPr lang="zh-CN" altLang="en-US"/>
          </a:p>
        </p:txBody>
      </p:sp>
      <p:sp>
        <p:nvSpPr>
          <p:cNvPr id="4" name="矩形 3"/>
          <p:cNvSpPr>
            <a:spLocks noChangeArrowheads="1"/>
          </p:cNvSpPr>
          <p:nvPr/>
        </p:nvSpPr>
        <p:spPr bwMode="auto">
          <a:xfrm>
            <a:off x="644524" y="1814740"/>
            <a:ext cx="6210714"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just" eaLnBrk="1" hangingPunct="1">
              <a:lnSpc>
                <a:spcPct val="150000"/>
              </a:lnSpc>
              <a:spcBef>
                <a:spcPct val="0"/>
              </a:spcBef>
              <a:buFontTx/>
              <a:buNone/>
            </a:pPr>
            <a:r>
              <a:rPr lang="zh-CN" altLang="en-US" b="1" dirty="0" smtClean="0">
                <a:solidFill>
                  <a:srgbClr val="1F497D"/>
                </a:solidFill>
                <a:latin typeface="微软雅黑" pitchFamily="34" charset="-122"/>
                <a:ea typeface="微软雅黑" pitchFamily="34" charset="-122"/>
              </a:rPr>
              <a:t>呼吸衰竭 </a:t>
            </a:r>
            <a:r>
              <a:rPr lang="zh-CN" altLang="en-US" sz="2200" dirty="0" smtClean="0">
                <a:solidFill>
                  <a:srgbClr val="1F497D"/>
                </a:solidFill>
                <a:latin typeface="微软雅黑" pitchFamily="34" charset="-122"/>
                <a:ea typeface="微软雅黑" pitchFamily="34" charset="-122"/>
              </a:rPr>
              <a:t>是</a:t>
            </a:r>
            <a:r>
              <a:rPr lang="zh-CN" altLang="en-US" sz="2200" dirty="0">
                <a:solidFill>
                  <a:srgbClr val="1F497D"/>
                </a:solidFill>
                <a:latin typeface="微软雅黑" pitchFamily="34" charset="-122"/>
                <a:ea typeface="微软雅黑" pitchFamily="34" charset="-122"/>
              </a:rPr>
              <a:t>各种原因引起的</a:t>
            </a:r>
            <a:r>
              <a:rPr lang="zh-CN" altLang="en-US" sz="2200" dirty="0">
                <a:solidFill>
                  <a:srgbClr val="FF0000"/>
                </a:solidFill>
                <a:latin typeface="微软雅黑" pitchFamily="34" charset="-122"/>
                <a:ea typeface="微软雅黑" pitchFamily="34" charset="-122"/>
              </a:rPr>
              <a:t>肺通气</a:t>
            </a:r>
            <a:r>
              <a:rPr lang="zh-CN" altLang="en-US" sz="2200" dirty="0">
                <a:solidFill>
                  <a:srgbClr val="1F497D"/>
                </a:solidFill>
                <a:latin typeface="微软雅黑" pitchFamily="34" charset="-122"/>
                <a:ea typeface="微软雅黑" pitchFamily="34" charset="-122"/>
              </a:rPr>
              <a:t>和（或）</a:t>
            </a:r>
            <a:r>
              <a:rPr lang="zh-CN" altLang="en-US" sz="2200" dirty="0">
                <a:solidFill>
                  <a:srgbClr val="FF0000"/>
                </a:solidFill>
                <a:latin typeface="微软雅黑" pitchFamily="34" charset="-122"/>
                <a:ea typeface="微软雅黑" pitchFamily="34" charset="-122"/>
              </a:rPr>
              <a:t>换气功</a:t>
            </a:r>
            <a:r>
              <a:rPr lang="zh-CN" altLang="en-US" sz="2200" dirty="0">
                <a:solidFill>
                  <a:srgbClr val="1F497D"/>
                </a:solidFill>
                <a:latin typeface="微软雅黑" pitchFamily="34" charset="-122"/>
                <a:ea typeface="微软雅黑" pitchFamily="34" charset="-122"/>
              </a:rPr>
              <a:t>能严重障碍，以致不能进行有效的气体交换，导致缺氧伴（或不伴）二氧化碳潴留，从而引起一系列生理功能和代谢紊乱的临床综合征</a:t>
            </a:r>
            <a:r>
              <a:rPr lang="zh-CN" altLang="en-US" sz="2200" dirty="0" smtClean="0">
                <a:solidFill>
                  <a:srgbClr val="1F497D"/>
                </a:solidFill>
                <a:latin typeface="微软雅黑" pitchFamily="34" charset="-122"/>
                <a:ea typeface="微软雅黑" pitchFamily="34" charset="-122"/>
              </a:rPr>
              <a:t>。</a:t>
            </a:r>
            <a:endParaRPr lang="en-US" altLang="zh-CN" sz="2200" dirty="0" smtClean="0">
              <a:solidFill>
                <a:srgbClr val="1F497D"/>
              </a:solidFill>
              <a:latin typeface="微软雅黑" pitchFamily="34" charset="-122"/>
              <a:ea typeface="微软雅黑" pitchFamily="34" charset="-122"/>
            </a:endParaRPr>
          </a:p>
          <a:p>
            <a:pPr algn="just" eaLnBrk="1" hangingPunct="1">
              <a:lnSpc>
                <a:spcPct val="150000"/>
              </a:lnSpc>
              <a:spcBef>
                <a:spcPct val="0"/>
              </a:spcBef>
              <a:buFontTx/>
              <a:buNone/>
            </a:pPr>
            <a:r>
              <a:rPr lang="en-US" altLang="zh-CN" sz="2200" dirty="0">
                <a:solidFill>
                  <a:srgbClr val="1F497D"/>
                </a:solidFill>
                <a:latin typeface="微软雅黑" pitchFamily="34" charset="-122"/>
                <a:ea typeface="微软雅黑" pitchFamily="34" charset="-122"/>
              </a:rPr>
              <a:t> </a:t>
            </a:r>
            <a:r>
              <a:rPr lang="en-US" altLang="zh-CN" sz="2200" dirty="0" smtClean="0">
                <a:solidFill>
                  <a:srgbClr val="1F497D"/>
                </a:solidFill>
                <a:latin typeface="微软雅黑" pitchFamily="34" charset="-122"/>
                <a:ea typeface="微软雅黑" pitchFamily="34" charset="-122"/>
              </a:rPr>
              <a:t>      </a:t>
            </a:r>
            <a:r>
              <a:rPr lang="zh-CN" altLang="en-US" sz="2200" dirty="0" smtClean="0">
                <a:solidFill>
                  <a:srgbClr val="1F497D"/>
                </a:solidFill>
                <a:latin typeface="微软雅黑" pitchFamily="34" charset="-122"/>
                <a:ea typeface="微软雅黑" pitchFamily="34" charset="-122"/>
              </a:rPr>
              <a:t>动脉血氧分压</a:t>
            </a:r>
            <a:r>
              <a:rPr lang="en-US" altLang="zh-CN" sz="2200" dirty="0" smtClean="0">
                <a:solidFill>
                  <a:srgbClr val="1F497D"/>
                </a:solidFill>
                <a:latin typeface="微软雅黑" pitchFamily="34" charset="-122"/>
                <a:ea typeface="微软雅黑" pitchFamily="34" charset="-122"/>
              </a:rPr>
              <a:t>(PaO2)</a:t>
            </a:r>
            <a:r>
              <a:rPr lang="zh-CN" altLang="en-US" sz="2200" dirty="0" smtClean="0">
                <a:solidFill>
                  <a:srgbClr val="1F497D"/>
                </a:solidFill>
                <a:latin typeface="微软雅黑" pitchFamily="34" charset="-122"/>
                <a:ea typeface="微软雅黑" pitchFamily="34" charset="-122"/>
              </a:rPr>
              <a:t>低于</a:t>
            </a:r>
            <a:r>
              <a:rPr lang="en-US" altLang="zh-CN" sz="2200" dirty="0" smtClean="0">
                <a:solidFill>
                  <a:srgbClr val="1F497D"/>
                </a:solidFill>
                <a:latin typeface="微软雅黑" pitchFamily="34" charset="-122"/>
                <a:ea typeface="微软雅黑" pitchFamily="34" charset="-122"/>
              </a:rPr>
              <a:t>60mmHg</a:t>
            </a:r>
            <a:r>
              <a:rPr lang="zh-CN" altLang="en-US" sz="2200" dirty="0" smtClean="0">
                <a:solidFill>
                  <a:srgbClr val="1F497D"/>
                </a:solidFill>
                <a:latin typeface="微软雅黑" pitchFamily="34" charset="-122"/>
                <a:ea typeface="微软雅黑" pitchFamily="34" charset="-122"/>
              </a:rPr>
              <a:t>，</a:t>
            </a:r>
            <a:r>
              <a:rPr lang="zh-CN" altLang="en-US" sz="2200" dirty="0">
                <a:solidFill>
                  <a:srgbClr val="1F497D"/>
                </a:solidFill>
                <a:latin typeface="微软雅黑" pitchFamily="34" charset="-122"/>
                <a:ea typeface="微软雅黑" pitchFamily="34" charset="-122"/>
              </a:rPr>
              <a:t>或伴有</a:t>
            </a:r>
            <a:r>
              <a:rPr lang="zh-CN" altLang="en-US" sz="2200" dirty="0" smtClean="0">
                <a:solidFill>
                  <a:srgbClr val="1F497D"/>
                </a:solidFill>
                <a:latin typeface="微软雅黑" pitchFamily="34" charset="-122"/>
                <a:ea typeface="微软雅黑" pitchFamily="34" charset="-122"/>
              </a:rPr>
              <a:t>二氧化碳分压</a:t>
            </a:r>
            <a:r>
              <a:rPr lang="en-US" altLang="zh-CN" sz="2200" dirty="0" smtClean="0">
                <a:solidFill>
                  <a:srgbClr val="1F497D"/>
                </a:solidFill>
                <a:latin typeface="微软雅黑" pitchFamily="34" charset="-122"/>
                <a:ea typeface="微软雅黑" pitchFamily="34" charset="-122"/>
              </a:rPr>
              <a:t>(PaCO2)</a:t>
            </a:r>
            <a:r>
              <a:rPr lang="zh-CN" altLang="en-US" sz="2200" dirty="0" smtClean="0">
                <a:solidFill>
                  <a:srgbClr val="1F497D"/>
                </a:solidFill>
                <a:latin typeface="微软雅黑" pitchFamily="34" charset="-122"/>
                <a:ea typeface="微软雅黑" pitchFamily="34" charset="-122"/>
              </a:rPr>
              <a:t>高于</a:t>
            </a:r>
            <a:r>
              <a:rPr lang="en-US" altLang="zh-CN" sz="2200" dirty="0" smtClean="0">
                <a:solidFill>
                  <a:srgbClr val="1F497D"/>
                </a:solidFill>
                <a:latin typeface="微软雅黑" pitchFamily="34" charset="-122"/>
                <a:ea typeface="微软雅黑" pitchFamily="34" charset="-122"/>
              </a:rPr>
              <a:t>50mmHg</a:t>
            </a:r>
            <a:r>
              <a:rPr lang="zh-CN" altLang="en-US" sz="2200" dirty="0" smtClean="0">
                <a:solidFill>
                  <a:srgbClr val="1F497D"/>
                </a:solidFill>
                <a:latin typeface="微软雅黑" pitchFamily="34" charset="-122"/>
                <a:ea typeface="微软雅黑" pitchFamily="34" charset="-122"/>
              </a:rPr>
              <a:t>，</a:t>
            </a:r>
            <a:r>
              <a:rPr lang="zh-CN" altLang="en-US" sz="2200" dirty="0">
                <a:solidFill>
                  <a:srgbClr val="1F497D"/>
                </a:solidFill>
                <a:latin typeface="微软雅黑" pitchFamily="34" charset="-122"/>
                <a:ea typeface="微软雅黑" pitchFamily="34" charset="-122"/>
              </a:rPr>
              <a:t>即为</a:t>
            </a:r>
            <a:r>
              <a:rPr lang="zh-CN" altLang="en-US" sz="2200" dirty="0" smtClean="0">
                <a:solidFill>
                  <a:srgbClr val="1F497D"/>
                </a:solidFill>
                <a:latin typeface="微软雅黑" pitchFamily="34" charset="-122"/>
                <a:ea typeface="微软雅黑" pitchFamily="34" charset="-122"/>
              </a:rPr>
              <a:t>呼吸衰竭。</a:t>
            </a:r>
            <a:endParaRPr lang="en-US" altLang="zh-CN" sz="2200" dirty="0">
              <a:solidFill>
                <a:srgbClr val="1F497D"/>
              </a:solidFill>
              <a:latin typeface="微软雅黑" pitchFamily="34" charset="-122"/>
              <a:ea typeface="微软雅黑" pitchFamily="34" charset="-122"/>
            </a:endParaRPr>
          </a:p>
        </p:txBody>
      </p:sp>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r="26188"/>
          <a:stretch>
            <a:fillRect/>
          </a:stretch>
        </p:blipFill>
        <p:spPr>
          <a:xfrm>
            <a:off x="7204444" y="2161636"/>
            <a:ext cx="4712162" cy="3724008"/>
          </a:xfrm>
          <a:prstGeom prst="rect">
            <a:avLst/>
          </a:prstGeom>
          <a:ln>
            <a:noFill/>
          </a:ln>
          <a:effectLst>
            <a:softEdge rad="112500"/>
          </a:effectLst>
        </p:spPr>
      </p:pic>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350"/>
                                        <p:tgtEl>
                                          <p:spTgt spid="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4186180" y="1214359"/>
            <a:ext cx="7374721" cy="5170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just" eaLnBrk="1" hangingPunct="1">
              <a:lnSpc>
                <a:spcPct val="150000"/>
              </a:lnSpc>
              <a:spcBef>
                <a:spcPct val="0"/>
              </a:spcBef>
              <a:buNone/>
            </a:pPr>
            <a:r>
              <a:rPr lang="en-US" altLang="zh-CN" sz="2200" b="1" dirty="0">
                <a:solidFill>
                  <a:srgbClr val="1F497D"/>
                </a:solidFill>
                <a:latin typeface="微软雅黑" pitchFamily="34" charset="-122"/>
                <a:ea typeface="微软雅黑" pitchFamily="34" charset="-122"/>
              </a:rPr>
              <a:t>1.</a:t>
            </a:r>
            <a:r>
              <a:rPr lang="zh-CN" altLang="en-US" sz="2200" b="1" dirty="0">
                <a:solidFill>
                  <a:srgbClr val="1F497D"/>
                </a:solidFill>
                <a:latin typeface="微软雅黑" pitchFamily="34" charset="-122"/>
                <a:ea typeface="微软雅黑" pitchFamily="34" charset="-122"/>
              </a:rPr>
              <a:t>分类</a:t>
            </a:r>
          </a:p>
          <a:p>
            <a:pPr marL="457200" indent="-457200" algn="just" eaLnBrk="1" hangingPunct="1">
              <a:lnSpc>
                <a:spcPct val="150000"/>
              </a:lnSpc>
              <a:spcBef>
                <a:spcPct val="0"/>
              </a:spcBef>
              <a:buFont typeface="+mj-ea"/>
              <a:buAutoNum type="circleNumDbPlain"/>
            </a:pPr>
            <a:r>
              <a:rPr lang="zh-CN" altLang="en-US" sz="2200" dirty="0" smtClean="0">
                <a:solidFill>
                  <a:srgbClr val="1F497D"/>
                </a:solidFill>
                <a:latin typeface="微软雅黑" pitchFamily="34" charset="-122"/>
                <a:ea typeface="微软雅黑" pitchFamily="34" charset="-122"/>
              </a:rPr>
              <a:t>按</a:t>
            </a:r>
            <a:r>
              <a:rPr lang="zh-CN" altLang="en-US" sz="2200" dirty="0">
                <a:solidFill>
                  <a:srgbClr val="1F497D"/>
                </a:solidFill>
                <a:latin typeface="微软雅黑" pitchFamily="34" charset="-122"/>
                <a:ea typeface="微软雅黑" pitchFamily="34" charset="-122"/>
              </a:rPr>
              <a:t>动脉血气分析分类 </a:t>
            </a:r>
            <a:endParaRPr lang="en-US" altLang="zh-CN" sz="2200" dirty="0" smtClean="0">
              <a:solidFill>
                <a:srgbClr val="1F497D"/>
              </a:solidFill>
              <a:latin typeface="微软雅黑" pitchFamily="34" charset="-122"/>
              <a:ea typeface="微软雅黑" pitchFamily="34" charset="-122"/>
            </a:endParaRPr>
          </a:p>
          <a:p>
            <a:pPr marL="342900" indent="-342900" algn="just" eaLnBrk="1" hangingPunct="1">
              <a:lnSpc>
                <a:spcPct val="150000"/>
              </a:lnSpc>
              <a:spcBef>
                <a:spcPct val="0"/>
              </a:spcBef>
              <a:buFont typeface="Wingdings" pitchFamily="2" charset="2"/>
              <a:buChar char="Ø"/>
            </a:pPr>
            <a:r>
              <a:rPr lang="en-US" altLang="zh-CN" sz="2200" dirty="0" smtClean="0">
                <a:solidFill>
                  <a:srgbClr val="1F497D"/>
                </a:solidFill>
                <a:latin typeface="微软雅黑" pitchFamily="34" charset="-122"/>
                <a:ea typeface="微软雅黑" pitchFamily="34" charset="-122"/>
              </a:rPr>
              <a:t>Ⅰ</a:t>
            </a:r>
            <a:r>
              <a:rPr lang="zh-CN" altLang="en-US" sz="2200" dirty="0">
                <a:solidFill>
                  <a:srgbClr val="1F497D"/>
                </a:solidFill>
                <a:latin typeface="微软雅黑" pitchFamily="34" charset="-122"/>
                <a:ea typeface="微软雅黑" pitchFamily="34" charset="-122"/>
              </a:rPr>
              <a:t>型呼吸衰竭 缺氧无</a:t>
            </a:r>
            <a:r>
              <a:rPr lang="en-US" altLang="zh-CN" sz="2200" dirty="0">
                <a:solidFill>
                  <a:srgbClr val="1F497D"/>
                </a:solidFill>
                <a:latin typeface="微软雅黑" pitchFamily="34" charset="-122"/>
                <a:ea typeface="微软雅黑" pitchFamily="34" charset="-122"/>
              </a:rPr>
              <a:t>CO2</a:t>
            </a:r>
            <a:r>
              <a:rPr lang="zh-CN" altLang="en-US" sz="2200" dirty="0">
                <a:solidFill>
                  <a:srgbClr val="1F497D"/>
                </a:solidFill>
                <a:latin typeface="微软雅黑" pitchFamily="34" charset="-122"/>
                <a:ea typeface="微软雅黑" pitchFamily="34" charset="-122"/>
              </a:rPr>
              <a:t>潴留，或伴</a:t>
            </a:r>
            <a:r>
              <a:rPr lang="en-US" altLang="zh-CN" sz="2200" dirty="0">
                <a:solidFill>
                  <a:srgbClr val="1F497D"/>
                </a:solidFill>
                <a:latin typeface="微软雅黑" pitchFamily="34" charset="-122"/>
                <a:ea typeface="微软雅黑" pitchFamily="34" charset="-122"/>
              </a:rPr>
              <a:t>CO2</a:t>
            </a:r>
            <a:r>
              <a:rPr lang="zh-CN" altLang="en-US" sz="2200" dirty="0" smtClean="0">
                <a:solidFill>
                  <a:srgbClr val="1F497D"/>
                </a:solidFill>
                <a:latin typeface="微软雅黑" pitchFamily="34" charset="-122"/>
                <a:ea typeface="微软雅黑" pitchFamily="34" charset="-122"/>
              </a:rPr>
              <a:t>降低。</a:t>
            </a:r>
            <a:endParaRPr lang="en-US" altLang="zh-CN" sz="2200" dirty="0" smtClean="0">
              <a:solidFill>
                <a:srgbClr val="1F497D"/>
              </a:solidFill>
              <a:latin typeface="微软雅黑" pitchFamily="34" charset="-122"/>
              <a:ea typeface="微软雅黑" pitchFamily="34" charset="-122"/>
            </a:endParaRPr>
          </a:p>
          <a:p>
            <a:pPr marL="342900" indent="-342900" algn="just" eaLnBrk="1" hangingPunct="1">
              <a:lnSpc>
                <a:spcPct val="150000"/>
              </a:lnSpc>
              <a:spcBef>
                <a:spcPct val="0"/>
              </a:spcBef>
              <a:buFont typeface="Wingdings" pitchFamily="2" charset="2"/>
              <a:buChar char="Ø"/>
            </a:pPr>
            <a:r>
              <a:rPr lang="en-US" altLang="zh-CN" sz="2200" dirty="0" smtClean="0">
                <a:solidFill>
                  <a:srgbClr val="1F497D"/>
                </a:solidFill>
                <a:latin typeface="微软雅黑" pitchFamily="34" charset="-122"/>
                <a:ea typeface="微软雅黑" pitchFamily="34" charset="-122"/>
              </a:rPr>
              <a:t>Ⅱ</a:t>
            </a:r>
            <a:r>
              <a:rPr lang="zh-CN" altLang="en-US" sz="2200" dirty="0">
                <a:solidFill>
                  <a:srgbClr val="1F497D"/>
                </a:solidFill>
                <a:latin typeface="微软雅黑" pitchFamily="34" charset="-122"/>
                <a:ea typeface="微软雅黑" pitchFamily="34" charset="-122"/>
              </a:rPr>
              <a:t>型呼吸衰竭 </a:t>
            </a:r>
            <a:r>
              <a:rPr lang="zh-CN" altLang="en-US" sz="2200" dirty="0" smtClean="0">
                <a:solidFill>
                  <a:srgbClr val="1F497D"/>
                </a:solidFill>
                <a:latin typeface="微软雅黑" pitchFamily="34" charset="-122"/>
                <a:ea typeface="微软雅黑" pitchFamily="34" charset="-122"/>
              </a:rPr>
              <a:t>缺氧伴</a:t>
            </a:r>
            <a:r>
              <a:rPr lang="en-US" altLang="zh-CN" sz="2200" dirty="0" smtClean="0">
                <a:solidFill>
                  <a:srgbClr val="1F497D"/>
                </a:solidFill>
                <a:latin typeface="微软雅黑" pitchFamily="34" charset="-122"/>
                <a:ea typeface="微软雅黑" pitchFamily="34" charset="-122"/>
              </a:rPr>
              <a:t>CO2</a:t>
            </a:r>
            <a:r>
              <a:rPr lang="zh-CN" altLang="en-US" sz="2200" dirty="0" smtClean="0">
                <a:solidFill>
                  <a:srgbClr val="1F497D"/>
                </a:solidFill>
                <a:latin typeface="微软雅黑" pitchFamily="34" charset="-122"/>
                <a:ea typeface="微软雅黑" pitchFamily="34" charset="-122"/>
              </a:rPr>
              <a:t>潴留。</a:t>
            </a:r>
            <a:endParaRPr lang="zh-CN" altLang="en-US" sz="2200" dirty="0">
              <a:solidFill>
                <a:srgbClr val="1F497D"/>
              </a:solidFill>
              <a:latin typeface="微软雅黑" pitchFamily="34" charset="-122"/>
              <a:ea typeface="微软雅黑" pitchFamily="34" charset="-122"/>
            </a:endParaRPr>
          </a:p>
          <a:p>
            <a:pPr marL="457200" indent="-457200" algn="just" eaLnBrk="1" hangingPunct="1">
              <a:lnSpc>
                <a:spcPct val="150000"/>
              </a:lnSpc>
              <a:spcBef>
                <a:spcPct val="0"/>
              </a:spcBef>
              <a:buFont typeface="+mj-ea"/>
              <a:buAutoNum type="circleNumDbPlain" startAt="2"/>
            </a:pPr>
            <a:r>
              <a:rPr lang="zh-CN" altLang="en-US" sz="2200" dirty="0" smtClean="0">
                <a:solidFill>
                  <a:srgbClr val="1F497D"/>
                </a:solidFill>
                <a:latin typeface="微软雅黑" pitchFamily="34" charset="-122"/>
                <a:ea typeface="微软雅黑" pitchFamily="34" charset="-122"/>
              </a:rPr>
              <a:t>按</a:t>
            </a:r>
            <a:r>
              <a:rPr lang="zh-CN" altLang="en-US" sz="2200" dirty="0">
                <a:solidFill>
                  <a:srgbClr val="1F497D"/>
                </a:solidFill>
                <a:latin typeface="微软雅黑" pitchFamily="34" charset="-122"/>
                <a:ea typeface="微软雅黑" pitchFamily="34" charset="-122"/>
              </a:rPr>
              <a:t>病程</a:t>
            </a:r>
            <a:r>
              <a:rPr lang="zh-CN" altLang="en-US" sz="2200" dirty="0" smtClean="0">
                <a:solidFill>
                  <a:srgbClr val="1F497D"/>
                </a:solidFill>
                <a:latin typeface="微软雅黑" pitchFamily="34" charset="-122"/>
                <a:ea typeface="微软雅黑" pitchFamily="34" charset="-122"/>
              </a:rPr>
              <a:t>分类</a:t>
            </a:r>
            <a:endParaRPr lang="en-US" altLang="zh-CN" sz="2200" dirty="0" smtClean="0">
              <a:solidFill>
                <a:srgbClr val="1F497D"/>
              </a:solidFill>
              <a:latin typeface="微软雅黑" pitchFamily="34" charset="-122"/>
              <a:ea typeface="微软雅黑" pitchFamily="34" charset="-122"/>
            </a:endParaRPr>
          </a:p>
          <a:p>
            <a:pPr marL="342900" indent="-342900" algn="just" eaLnBrk="1" hangingPunct="1">
              <a:lnSpc>
                <a:spcPct val="150000"/>
              </a:lnSpc>
              <a:spcBef>
                <a:spcPct val="0"/>
              </a:spcBef>
              <a:buFont typeface="Wingdings" pitchFamily="2" charset="2"/>
              <a:buChar char="Ø"/>
            </a:pPr>
            <a:r>
              <a:rPr lang="zh-CN" altLang="en-US" sz="2200" dirty="0" smtClean="0">
                <a:solidFill>
                  <a:srgbClr val="1F497D"/>
                </a:solidFill>
                <a:latin typeface="微软雅黑" pitchFamily="34" charset="-122"/>
                <a:ea typeface="微软雅黑" pitchFamily="34" charset="-122"/>
              </a:rPr>
              <a:t>急性呼衰：指通气，或换气功能严重损害，突然发生呼衰的临床表现，如不及时抢救，会危及患者生命。</a:t>
            </a:r>
          </a:p>
          <a:p>
            <a:pPr marL="342900" indent="-342900" algn="just" eaLnBrk="1" hangingPunct="1">
              <a:lnSpc>
                <a:spcPct val="150000"/>
              </a:lnSpc>
              <a:spcBef>
                <a:spcPct val="0"/>
              </a:spcBef>
              <a:buFont typeface="Wingdings" pitchFamily="2" charset="2"/>
              <a:buChar char="Ø"/>
            </a:pPr>
            <a:r>
              <a:rPr lang="zh-CN" altLang="en-US" sz="2200" dirty="0" smtClean="0">
                <a:solidFill>
                  <a:srgbClr val="1F497D"/>
                </a:solidFill>
                <a:latin typeface="微软雅黑" pitchFamily="34" charset="-122"/>
                <a:ea typeface="微软雅黑" pitchFamily="34" charset="-122"/>
              </a:rPr>
              <a:t>慢性</a:t>
            </a:r>
            <a:r>
              <a:rPr lang="zh-CN" altLang="en-US" sz="2200" dirty="0">
                <a:solidFill>
                  <a:srgbClr val="1F497D"/>
                </a:solidFill>
                <a:latin typeface="微软雅黑" pitchFamily="34" charset="-122"/>
                <a:ea typeface="微软雅黑" pitchFamily="34" charset="-122"/>
              </a:rPr>
              <a:t>呼</a:t>
            </a:r>
            <a:r>
              <a:rPr lang="zh-CN" altLang="en-US" sz="2200" dirty="0" smtClean="0">
                <a:solidFill>
                  <a:srgbClr val="1F497D"/>
                </a:solidFill>
                <a:latin typeface="微软雅黑" pitchFamily="34" charset="-122"/>
                <a:ea typeface="微软雅黑" pitchFamily="34" charset="-122"/>
              </a:rPr>
              <a:t>衰：多</a:t>
            </a:r>
            <a:r>
              <a:rPr lang="zh-CN" altLang="en-US" sz="2200" dirty="0">
                <a:solidFill>
                  <a:srgbClr val="1F497D"/>
                </a:solidFill>
                <a:latin typeface="微软雅黑" pitchFamily="34" charset="-122"/>
                <a:ea typeface="微软雅黑" pitchFamily="34" charset="-122"/>
              </a:rPr>
              <a:t>见于慢性呼吸系</a:t>
            </a:r>
            <a:r>
              <a:rPr lang="zh-CN" altLang="en-US" sz="2200" dirty="0" smtClean="0">
                <a:solidFill>
                  <a:srgbClr val="1F497D"/>
                </a:solidFill>
                <a:latin typeface="微软雅黑" pitchFamily="34" charset="-122"/>
                <a:ea typeface="微软雅黑" pitchFamily="34" charset="-122"/>
              </a:rPr>
              <a:t>疾病：慢性</a:t>
            </a:r>
            <a:r>
              <a:rPr lang="zh-CN" altLang="en-US" sz="2200" dirty="0">
                <a:solidFill>
                  <a:srgbClr val="1F497D"/>
                </a:solidFill>
                <a:latin typeface="微软雅黑" pitchFamily="34" charset="-122"/>
                <a:ea typeface="微软雅黑" pitchFamily="34" charset="-122"/>
              </a:rPr>
              <a:t>阻塞性</a:t>
            </a:r>
            <a:r>
              <a:rPr lang="zh-CN" altLang="en-US" sz="2200" dirty="0" smtClean="0">
                <a:solidFill>
                  <a:srgbClr val="1F497D"/>
                </a:solidFill>
                <a:latin typeface="微软雅黑" pitchFamily="34" charset="-122"/>
                <a:ea typeface="微软雅黑" pitchFamily="34" charset="-122"/>
              </a:rPr>
              <a:t>肺病、重</a:t>
            </a:r>
            <a:r>
              <a:rPr lang="zh-CN" altLang="en-US" sz="2200" dirty="0">
                <a:solidFill>
                  <a:srgbClr val="1F497D"/>
                </a:solidFill>
                <a:latin typeface="微软雅黑" pitchFamily="34" charset="-122"/>
                <a:ea typeface="微软雅黑" pitchFamily="34" charset="-122"/>
              </a:rPr>
              <a:t>度肺结核等</a:t>
            </a:r>
            <a:r>
              <a:rPr lang="zh-CN" altLang="en-US" sz="2200" dirty="0" smtClean="0">
                <a:solidFill>
                  <a:srgbClr val="1F497D"/>
                </a:solidFill>
                <a:latin typeface="微软雅黑" pitchFamily="34" charset="-122"/>
                <a:ea typeface="微软雅黑" pitchFamily="34" charset="-122"/>
              </a:rPr>
              <a:t>，呼吸功</a:t>
            </a:r>
            <a:r>
              <a:rPr lang="zh-CN" altLang="en-US" sz="2200" dirty="0">
                <a:solidFill>
                  <a:srgbClr val="1F497D"/>
                </a:solidFill>
                <a:latin typeface="微软雅黑" pitchFamily="34" charset="-122"/>
                <a:ea typeface="微软雅黑" pitchFamily="34" charset="-122"/>
              </a:rPr>
              <a:t>能损害逐渐加重，虽有缺</a:t>
            </a:r>
            <a:r>
              <a:rPr lang="en-US" altLang="zh-CN" sz="2200" dirty="0">
                <a:solidFill>
                  <a:srgbClr val="1F497D"/>
                </a:solidFill>
                <a:latin typeface="微软雅黑" pitchFamily="34" charset="-122"/>
                <a:ea typeface="微软雅黑" pitchFamily="34" charset="-122"/>
              </a:rPr>
              <a:t>O2</a:t>
            </a:r>
            <a:r>
              <a:rPr lang="zh-CN" altLang="en-US" sz="2200" dirty="0">
                <a:solidFill>
                  <a:srgbClr val="1F497D"/>
                </a:solidFill>
                <a:latin typeface="微软雅黑" pitchFamily="34" charset="-122"/>
                <a:ea typeface="微软雅黑" pitchFamily="34" charset="-122"/>
              </a:rPr>
              <a:t>，或伴</a:t>
            </a:r>
            <a:r>
              <a:rPr lang="en-US" altLang="zh-CN" sz="2200" dirty="0">
                <a:solidFill>
                  <a:srgbClr val="1F497D"/>
                </a:solidFill>
                <a:latin typeface="微软雅黑" pitchFamily="34" charset="-122"/>
                <a:ea typeface="微软雅黑" pitchFamily="34" charset="-122"/>
              </a:rPr>
              <a:t>CO2</a:t>
            </a:r>
            <a:r>
              <a:rPr lang="zh-CN" altLang="en-US" sz="2200" dirty="0">
                <a:solidFill>
                  <a:srgbClr val="1F497D"/>
                </a:solidFill>
                <a:latin typeface="微软雅黑" pitchFamily="34" charset="-122"/>
                <a:ea typeface="微软雅黑" pitchFamily="34" charset="-122"/>
              </a:rPr>
              <a:t>潴留，但通过机体代偿适应，仍能从事日常活动</a:t>
            </a:r>
            <a:r>
              <a:rPr lang="zh-CN" altLang="en-US" sz="2200" dirty="0" smtClean="0">
                <a:solidFill>
                  <a:srgbClr val="1F497D"/>
                </a:solidFill>
                <a:latin typeface="微软雅黑" pitchFamily="34" charset="-122"/>
                <a:ea typeface="微软雅黑" pitchFamily="34" charset="-122"/>
              </a:rPr>
              <a:t>。</a:t>
            </a:r>
            <a:endParaRPr lang="zh-CN" altLang="en-US" sz="2200" dirty="0">
              <a:solidFill>
                <a:srgbClr val="1F497D"/>
              </a:solidFill>
              <a:latin typeface="微软雅黑" pitchFamily="34" charset="-122"/>
              <a:ea typeface="微软雅黑" pitchFamily="34" charset="-122"/>
            </a:endParaRPr>
          </a:p>
        </p:txBody>
      </p:sp>
      <p:sp>
        <p:nvSpPr>
          <p:cNvPr id="13316"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a:lnSpc>
                <a:spcPct val="100000"/>
              </a:lnSpc>
              <a:spcBef>
                <a:spcPct val="0"/>
              </a:spcBef>
              <a:buFontTx/>
              <a:buNone/>
            </a:pPr>
            <a:endParaRPr lang="zh-CN" altLang="zh-CN" sz="1800">
              <a:solidFill>
                <a:srgbClr val="FFFFFF"/>
              </a:solidFill>
              <a:latin typeface="宋体" pitchFamily="2" charset="-122"/>
              <a:sym typeface="宋体" pitchFamily="2" charset="-122"/>
            </a:endParaRPr>
          </a:p>
        </p:txBody>
      </p:sp>
      <p:grpSp>
        <p:nvGrpSpPr>
          <p:cNvPr id="13315" name="组合 7"/>
          <p:cNvGrpSpPr/>
          <p:nvPr/>
        </p:nvGrpSpPr>
        <p:grpSpPr bwMode="auto">
          <a:xfrm>
            <a:off x="644525" y="422275"/>
            <a:ext cx="3114675" cy="621597"/>
            <a:chOff x="3278751" y="1777380"/>
            <a:chExt cx="3678300" cy="621502"/>
          </a:xfrm>
        </p:grpSpPr>
        <p:sp>
          <p:nvSpPr>
            <p:cNvPr id="9" name="矩形 8"/>
            <p:cNvSpPr/>
            <p:nvPr/>
          </p:nvSpPr>
          <p:spPr>
            <a:xfrm>
              <a:off x="3278751" y="1777380"/>
              <a:ext cx="751784" cy="607920"/>
            </a:xfrm>
            <a:prstGeom prst="rect">
              <a:avLst/>
            </a:prstGeom>
            <a:solidFill>
              <a:schemeClr val="tx2"/>
            </a:solidFill>
            <a:ln w="12700" cap="flat" cmpd="sng" algn="ctr">
              <a:solidFill>
                <a:schemeClr val="tx2"/>
              </a:solidFill>
              <a:prstDash val="solid"/>
            </a:ln>
            <a:effectLst/>
          </p:spPr>
          <p:txBody>
            <a:bodyPr anchor="ctr"/>
            <a:lstStyle/>
            <a:p>
              <a:pPr algn="ctr" eaLnBrk="1" hangingPunct="1">
                <a:spcBef>
                  <a:spcPts val="0"/>
                </a:spcBef>
                <a:spcAft>
                  <a:spcPts val="0"/>
                </a:spcAft>
                <a:defRPr/>
              </a:pPr>
              <a:r>
                <a:rPr lang="en-US" altLang="zh-CN" sz="2800" kern="0" dirty="0" smtClean="0">
                  <a:solidFill>
                    <a:sysClr val="window" lastClr="FFFFFF"/>
                  </a:solidFill>
                  <a:latin typeface="Broadway" pitchFamily="82" charset="0"/>
                  <a:ea typeface="微软雅黑"/>
                </a:rPr>
                <a:t>2</a:t>
              </a:r>
              <a:endParaRPr lang="zh-CN" altLang="en-US" sz="2800" kern="0" dirty="0">
                <a:solidFill>
                  <a:sysClr val="window" lastClr="FFFFFF"/>
                </a:solidFill>
                <a:latin typeface="Broadway" pitchFamily="82" charset="0"/>
                <a:ea typeface="微软雅黑"/>
              </a:endParaRPr>
            </a:p>
          </p:txBody>
        </p:sp>
        <p:sp>
          <p:nvSpPr>
            <p:cNvPr id="13320" name="TextBox 37"/>
            <p:cNvSpPr txBox="1">
              <a:spLocks noChangeArrowheads="1"/>
            </p:cNvSpPr>
            <p:nvPr/>
          </p:nvSpPr>
          <p:spPr bwMode="auto">
            <a:xfrm>
              <a:off x="4031417" y="1814196"/>
              <a:ext cx="2925634" cy="584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defTabSz="912495">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defTabSz="912495">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defTabSz="912495">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defTabSz="912495">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Tx/>
                <a:buNone/>
              </a:pPr>
              <a:r>
                <a:rPr lang="zh-CN" altLang="en-US" sz="3200" b="1" dirty="0">
                  <a:solidFill>
                    <a:srgbClr val="1F497D"/>
                  </a:solidFill>
                  <a:latin typeface="微软雅黑" pitchFamily="34" charset="-122"/>
                  <a:ea typeface="微软雅黑" pitchFamily="34" charset="-122"/>
                </a:rPr>
                <a:t>临床表现</a:t>
              </a:r>
              <a:endParaRPr lang="en-US" altLang="zh-CN" sz="2400" b="1" dirty="0">
                <a:solidFill>
                  <a:srgbClr val="1F497D"/>
                </a:solidFill>
                <a:latin typeface="微软雅黑" pitchFamily="34" charset="-122"/>
                <a:ea typeface="微软雅黑" pitchFamily="34" charset="-122"/>
              </a:endParaRPr>
            </a:p>
          </p:txBody>
        </p:sp>
      </p:grpSp>
      <p:sp>
        <p:nvSpPr>
          <p:cNvPr id="11" name="直接连接符 5"/>
          <p:cNvSpPr>
            <a:spLocks noChangeShapeType="1"/>
          </p:cNvSpPr>
          <p:nvPr/>
        </p:nvSpPr>
        <p:spPr bwMode="auto">
          <a:xfrm flipV="1">
            <a:off x="644525" y="1031875"/>
            <a:ext cx="2520000" cy="1588"/>
          </a:xfrm>
          <a:prstGeom prst="line">
            <a:avLst/>
          </a:prstGeom>
          <a:ln w="28575">
            <a:solidFill>
              <a:srgbClr val="44546A"/>
            </a:solidFill>
          </a:ln>
        </p:spPr>
        <p:style>
          <a:lnRef idx="1">
            <a:schemeClr val="accent1"/>
          </a:lnRef>
          <a:fillRef idx="0">
            <a:schemeClr val="accent1"/>
          </a:fillRef>
          <a:effectRef idx="0">
            <a:schemeClr val="accent1"/>
          </a:effectRef>
          <a:fontRef idx="minor">
            <a:schemeClr val="tx1"/>
          </a:fontRef>
        </p:style>
        <p:txBody>
          <a:bodyPr/>
          <a:lstStyle/>
          <a:p>
            <a:pPr>
              <a:defRPr/>
            </a:pPr>
            <a:endParaRPr lang="zh-CN" altLang="en-US"/>
          </a:p>
        </p:txBody>
      </p:sp>
      <p:pic>
        <p:nvPicPr>
          <p:cNvPr id="8" name="Picture 3" descr="lung11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8226" y="2803324"/>
            <a:ext cx="3554569" cy="264532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3315"/>
                                        </p:tgtEl>
                                        <p:attrNameLst>
                                          <p:attrName>style.visibility</p:attrName>
                                        </p:attrNameLst>
                                      </p:cBhvr>
                                      <p:to>
                                        <p:strVal val="visible"/>
                                      </p:to>
                                    </p:set>
                                    <p:animEffect transition="in" filter="wipe(down)">
                                      <p:cBhvr>
                                        <p:cTn id="7" dur="500"/>
                                        <p:tgtEl>
                                          <p:spTgt spid="1331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组合 1"/>
          <p:cNvGrpSpPr/>
          <p:nvPr/>
        </p:nvGrpSpPr>
        <p:grpSpPr bwMode="auto">
          <a:xfrm>
            <a:off x="2012950" y="5524500"/>
            <a:ext cx="7975600" cy="1333500"/>
            <a:chOff x="971550" y="4156075"/>
            <a:chExt cx="7200900" cy="1008063"/>
          </a:xfrm>
          <a:solidFill>
            <a:srgbClr val="7F7F7F"/>
          </a:solidFill>
        </p:grpSpPr>
        <p:sp>
          <p:nvSpPr>
            <p:cNvPr id="7174" name="流程图: 合并 38"/>
            <p:cNvSpPr>
              <a:spLocks noChangeArrowheads="1"/>
            </p:cNvSpPr>
            <p:nvPr/>
          </p:nvSpPr>
          <p:spPr bwMode="auto">
            <a:xfrm rot="10800000">
              <a:off x="971550" y="4156075"/>
              <a:ext cx="7200900" cy="1008063"/>
            </a:xfrm>
            <a:prstGeom prst="flowChartMerge">
              <a:avLst/>
            </a:prstGeom>
            <a:grpFill/>
            <a:ln>
              <a:noFill/>
            </a:ln>
            <a:extLst>
              <a:ext uri="{91240B29-F687-4F45-9708-019B960494DF}">
                <a14:hiddenLine xmlns:a14="http://schemas.microsoft.com/office/drawing/2010/main" w="9525">
                  <a:solidFill>
                    <a:srgbClr val="395E8A"/>
                  </a:solidFill>
                  <a:bevel/>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endParaRPr lang="zh-CN" altLang="zh-CN">
                <a:solidFill>
                  <a:srgbClr val="FFFFFF"/>
                </a:solidFill>
                <a:latin typeface="宋体" pitchFamily="2" charset="-122"/>
                <a:sym typeface="宋体" pitchFamily="2" charset="-122"/>
              </a:endParaRPr>
            </a:p>
          </p:txBody>
        </p:sp>
        <p:sp>
          <p:nvSpPr>
            <p:cNvPr id="7175" name="流程图: 合并 40"/>
            <p:cNvSpPr>
              <a:spLocks noChangeArrowheads="1"/>
            </p:cNvSpPr>
            <p:nvPr/>
          </p:nvSpPr>
          <p:spPr bwMode="auto">
            <a:xfrm rot="10800000">
              <a:off x="1187450" y="4227513"/>
              <a:ext cx="6769100" cy="936625"/>
            </a:xfrm>
            <a:prstGeom prst="flowChartMerge">
              <a:avLst/>
            </a:prstGeom>
            <a:grpFill/>
            <a:ln w="6350">
              <a:solidFill>
                <a:srgbClr val="7F7F7F"/>
              </a:solidFill>
              <a:prstDash val="sysDash"/>
              <a:bevel/>
            </a:ln>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endParaRPr lang="zh-CN" altLang="zh-CN">
                <a:solidFill>
                  <a:srgbClr val="000000"/>
                </a:solidFill>
                <a:latin typeface="宋体" pitchFamily="2" charset="-122"/>
                <a:sym typeface="宋体" pitchFamily="2" charset="-122"/>
              </a:endParaRPr>
            </a:p>
          </p:txBody>
        </p:sp>
        <p:sp>
          <p:nvSpPr>
            <p:cNvPr id="7176" name="TextBox 41"/>
            <p:cNvSpPr>
              <a:spLocks noChangeArrowheads="1"/>
            </p:cNvSpPr>
            <p:nvPr/>
          </p:nvSpPr>
          <p:spPr bwMode="auto">
            <a:xfrm>
              <a:off x="4038685" y="4396617"/>
              <a:ext cx="844103" cy="7675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6000" b="1" dirty="0">
                  <a:solidFill>
                    <a:schemeClr val="bg1"/>
                  </a:solidFill>
                  <a:latin typeface="BatangChe" pitchFamily="1" charset="-127"/>
                  <a:ea typeface="BatangChe" pitchFamily="1" charset="-127"/>
                  <a:sym typeface="BatangChe" pitchFamily="1" charset="-127"/>
                </a:rPr>
                <a:t>1</a:t>
              </a:r>
              <a:endParaRPr lang="zh-CN" altLang="en-US" sz="6000" b="1">
                <a:solidFill>
                  <a:schemeClr val="bg1"/>
                </a:solidFill>
                <a:latin typeface="BatangChe" pitchFamily="1" charset="-127"/>
                <a:ea typeface="BatangChe" pitchFamily="1" charset="-127"/>
                <a:sym typeface="BatangChe" pitchFamily="1" charset="-127"/>
              </a:endParaRPr>
            </a:p>
          </p:txBody>
        </p:sp>
      </p:grpSp>
      <p:grpSp>
        <p:nvGrpSpPr>
          <p:cNvPr id="7171" name="组合 2"/>
          <p:cNvGrpSpPr/>
          <p:nvPr/>
        </p:nvGrpSpPr>
        <p:grpSpPr bwMode="auto">
          <a:xfrm>
            <a:off x="0" y="0"/>
            <a:ext cx="1547813" cy="534988"/>
            <a:chOff x="-106363" y="-20638"/>
            <a:chExt cx="1006476" cy="347663"/>
          </a:xfrm>
          <a:solidFill>
            <a:srgbClr val="7F7F7F"/>
          </a:solidFill>
        </p:grpSpPr>
        <p:sp>
          <p:nvSpPr>
            <p:cNvPr id="7172" name="流程图: 合并 53"/>
            <p:cNvSpPr>
              <a:spLocks noChangeArrowheads="1"/>
            </p:cNvSpPr>
            <p:nvPr/>
          </p:nvSpPr>
          <p:spPr bwMode="auto">
            <a:xfrm>
              <a:off x="-106363" y="-20638"/>
              <a:ext cx="1006476" cy="347663"/>
            </a:xfrm>
            <a:prstGeom prst="flowChartMerge">
              <a:avLst/>
            </a:prstGeom>
            <a:grpFill/>
            <a:ln>
              <a:noFill/>
            </a:ln>
            <a:extLst>
              <a:ext uri="{91240B29-F687-4F45-9708-019B960494DF}">
                <a14:hiddenLine xmlns:a14="http://schemas.microsoft.com/office/drawing/2010/main" w="25400">
                  <a:solidFill>
                    <a:srgbClr val="395E8A"/>
                  </a:solidFill>
                  <a:bevel/>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endParaRPr lang="zh-CN" altLang="zh-CN">
                <a:solidFill>
                  <a:srgbClr val="FFFFFF"/>
                </a:solidFill>
                <a:latin typeface="宋体" pitchFamily="2" charset="-122"/>
                <a:sym typeface="宋体" pitchFamily="2" charset="-122"/>
              </a:endParaRPr>
            </a:p>
          </p:txBody>
        </p:sp>
        <p:sp>
          <p:nvSpPr>
            <p:cNvPr id="7173" name="流程图: 合并 54"/>
            <p:cNvSpPr>
              <a:spLocks noChangeArrowheads="1"/>
            </p:cNvSpPr>
            <p:nvPr/>
          </p:nvSpPr>
          <p:spPr bwMode="auto">
            <a:xfrm>
              <a:off x="0" y="-20638"/>
              <a:ext cx="755650" cy="288926"/>
            </a:xfrm>
            <a:prstGeom prst="flowChartMerge">
              <a:avLst/>
            </a:prstGeom>
            <a:grpFill/>
            <a:ln w="6350">
              <a:solidFill>
                <a:srgbClr val="7F7F7F"/>
              </a:solidFill>
              <a:prstDash val="sysDot"/>
              <a:bevel/>
            </a:ln>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endParaRPr lang="zh-CN" altLang="zh-CN">
                <a:solidFill>
                  <a:srgbClr val="000000"/>
                </a:solidFill>
                <a:latin typeface="宋体" pitchFamily="2" charset="-122"/>
                <a:sym typeface="宋体" pitchFamily="2" charset="-122"/>
              </a:endParaRPr>
            </a:p>
          </p:txBody>
        </p:sp>
      </p:grpSp>
      <p:grpSp>
        <p:nvGrpSpPr>
          <p:cNvPr id="10244" name="组合 8"/>
          <p:cNvGrpSpPr/>
          <p:nvPr/>
        </p:nvGrpSpPr>
        <p:grpSpPr bwMode="auto">
          <a:xfrm>
            <a:off x="4690799" y="2366674"/>
            <a:ext cx="5297751" cy="954107"/>
            <a:chOff x="3284033" y="2098694"/>
            <a:chExt cx="5453912" cy="919400"/>
          </a:xfrm>
        </p:grpSpPr>
        <p:sp>
          <p:nvSpPr>
            <p:cNvPr id="10" name="AutoShape 4"/>
            <p:cNvSpPr>
              <a:spLocks noChangeArrowheads="1"/>
            </p:cNvSpPr>
            <p:nvPr/>
          </p:nvSpPr>
          <p:spPr bwMode="gray">
            <a:xfrm>
              <a:off x="3284033" y="2260780"/>
              <a:ext cx="4262240" cy="699096"/>
            </a:xfrm>
            <a:prstGeom prst="roundRect">
              <a:avLst>
                <a:gd name="adj" fmla="val 10889"/>
              </a:avLst>
            </a:prstGeom>
            <a:noFill/>
            <a:ln>
              <a:noFill/>
            </a:ln>
          </p:spPr>
          <p:style>
            <a:lnRef idx="2">
              <a:schemeClr val="accent1"/>
            </a:lnRef>
            <a:fillRef idx="1">
              <a:schemeClr val="lt1"/>
            </a:fillRef>
            <a:effectRef idx="0">
              <a:schemeClr val="accent1"/>
            </a:effectRef>
            <a:fontRef idx="minor">
              <a:schemeClr val="dk1"/>
            </a:fontRef>
          </p:style>
          <p:txBody>
            <a:bodyPr wrap="none" anchor="ctr"/>
            <a:lstStyle/>
            <a:p>
              <a:pPr eaLnBrk="1" fontAlgn="auto" hangingPunct="1">
                <a:spcBef>
                  <a:spcPts val="0"/>
                </a:spcBef>
                <a:spcAft>
                  <a:spcPts val="0"/>
                </a:spcAft>
                <a:defRPr/>
              </a:pPr>
              <a:endParaRPr lang="zh-CN" altLang="en-US" sz="1600" b="1">
                <a:ln w="22225">
                  <a:solidFill>
                    <a:schemeClr val="bg1"/>
                  </a:solidFill>
                  <a:prstDash val="solid"/>
                </a:ln>
                <a:solidFill>
                  <a:schemeClr val="bg1"/>
                </a:solidFill>
              </a:endParaRPr>
            </a:p>
          </p:txBody>
        </p:sp>
        <p:sp>
          <p:nvSpPr>
            <p:cNvPr id="11" name="AutoShape 6"/>
            <p:cNvSpPr>
              <a:spLocks noChangeArrowheads="1"/>
            </p:cNvSpPr>
            <p:nvPr/>
          </p:nvSpPr>
          <p:spPr bwMode="gray">
            <a:xfrm>
              <a:off x="3345319" y="2301988"/>
              <a:ext cx="1086806" cy="572127"/>
            </a:xfrm>
            <a:prstGeom prst="roundRect">
              <a:avLst>
                <a:gd name="adj" fmla="val 11921"/>
              </a:avLst>
            </a:prstGeom>
            <a:solidFill>
              <a:srgbClr val="7F7F7F"/>
            </a:solid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eaLnBrk="1" fontAlgn="auto" hangingPunct="1">
                <a:spcBef>
                  <a:spcPts val="0"/>
                </a:spcBef>
                <a:spcAft>
                  <a:spcPts val="0"/>
                </a:spcAft>
                <a:defRPr/>
              </a:pPr>
              <a:endParaRPr lang="zh-CN" altLang="en-US" sz="1600">
                <a:solidFill>
                  <a:srgbClr val="78AA0A"/>
                </a:solidFill>
              </a:endParaRPr>
            </a:p>
          </p:txBody>
        </p:sp>
        <p:sp>
          <p:nvSpPr>
            <p:cNvPr id="12" name="Text Box 8"/>
            <p:cNvSpPr txBox="1">
              <a:spLocks noChangeArrowheads="1"/>
            </p:cNvSpPr>
            <p:nvPr/>
          </p:nvSpPr>
          <p:spPr bwMode="gray">
            <a:xfrm>
              <a:off x="3731830" y="2320440"/>
              <a:ext cx="313785" cy="461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auto">
                <a:spcBef>
                  <a:spcPts val="0"/>
                </a:spcBef>
                <a:spcAft>
                  <a:spcPts val="0"/>
                </a:spcAft>
                <a:defRPr/>
              </a:pPr>
              <a:r>
                <a:rPr lang="en-US" altLang="zh-CN" sz="2400" dirty="0">
                  <a:solidFill>
                    <a:srgbClr val="FFFFFF"/>
                  </a:solidFill>
                  <a:effectLst>
                    <a:outerShdw blurRad="38100" dist="38100" dir="2700000" algn="tl">
                      <a:srgbClr val="C0C0C0"/>
                    </a:outerShdw>
                  </a:effectLst>
                  <a:latin typeface="+mn-lt"/>
                  <a:ea typeface="+mn-ea"/>
                </a:rPr>
                <a:t>1</a:t>
              </a:r>
            </a:p>
          </p:txBody>
        </p:sp>
        <p:sp>
          <p:nvSpPr>
            <p:cNvPr id="10248" name="文本框 2"/>
            <p:cNvSpPr txBox="1">
              <a:spLocks noChangeArrowheads="1"/>
            </p:cNvSpPr>
            <p:nvPr/>
          </p:nvSpPr>
          <p:spPr bwMode="auto">
            <a:xfrm>
              <a:off x="4637514" y="2098694"/>
              <a:ext cx="4100431" cy="9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dirty="0">
                  <a:solidFill>
                    <a:srgbClr val="44546A"/>
                  </a:solidFill>
                  <a:latin typeface="微软雅黑" pitchFamily="34" charset="-122"/>
                  <a:ea typeface="微软雅黑" pitchFamily="34" charset="-122"/>
                </a:rPr>
                <a:t>哮喘</a:t>
              </a:r>
            </a:p>
            <a:p>
              <a:pPr eaLnBrk="1" hangingPunct="1"/>
              <a:r>
                <a:rPr lang="en-US" altLang="zh-CN" sz="2400" b="1" dirty="0">
                  <a:solidFill>
                    <a:srgbClr val="44546A"/>
                  </a:solidFill>
                  <a:latin typeface="微软雅黑" pitchFamily="34" charset="-122"/>
                  <a:ea typeface="微软雅黑" pitchFamily="34" charset="-122"/>
                </a:rPr>
                <a:t>(Asthma)</a:t>
              </a:r>
              <a:endParaRPr lang="en-US" altLang="zh-CN" sz="3200" b="1" dirty="0">
                <a:solidFill>
                  <a:srgbClr val="44546A"/>
                </a:solidFill>
                <a:latin typeface="微软雅黑" pitchFamily="34" charset="-122"/>
                <a:ea typeface="微软雅黑"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p14:flythrough/>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644525" y="1616650"/>
            <a:ext cx="6322945" cy="3647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just" eaLnBrk="1" hangingPunct="1">
              <a:lnSpc>
                <a:spcPct val="150000"/>
              </a:lnSpc>
              <a:spcBef>
                <a:spcPct val="0"/>
              </a:spcBef>
              <a:buNone/>
            </a:pPr>
            <a:r>
              <a:rPr lang="en-US" altLang="zh-CN" sz="2200" b="1" dirty="0" smtClean="0">
                <a:solidFill>
                  <a:srgbClr val="1F497D"/>
                </a:solidFill>
                <a:latin typeface="微软雅黑" pitchFamily="34" charset="-122"/>
                <a:ea typeface="微软雅黑" pitchFamily="34" charset="-122"/>
              </a:rPr>
              <a:t>2</a:t>
            </a:r>
            <a:r>
              <a:rPr lang="en-US" altLang="zh-CN" sz="2200" b="1" dirty="0">
                <a:solidFill>
                  <a:srgbClr val="1F497D"/>
                </a:solidFill>
                <a:latin typeface="微软雅黑" pitchFamily="34" charset="-122"/>
                <a:ea typeface="微软雅黑" pitchFamily="34" charset="-122"/>
              </a:rPr>
              <a:t>.</a:t>
            </a:r>
            <a:r>
              <a:rPr lang="zh-CN" altLang="en-US" sz="2200" b="1" dirty="0">
                <a:solidFill>
                  <a:srgbClr val="1F497D"/>
                </a:solidFill>
                <a:latin typeface="微软雅黑" pitchFamily="34" charset="-122"/>
                <a:ea typeface="微软雅黑" pitchFamily="34" charset="-122"/>
              </a:rPr>
              <a:t>症状</a:t>
            </a:r>
          </a:p>
          <a:p>
            <a:pPr marL="342900" indent="-342900" algn="just" eaLnBrk="1" hangingPunct="1">
              <a:lnSpc>
                <a:spcPct val="150000"/>
              </a:lnSpc>
              <a:spcBef>
                <a:spcPct val="0"/>
              </a:spcBef>
            </a:pPr>
            <a:r>
              <a:rPr lang="zh-CN" altLang="en-US" sz="2200" dirty="0">
                <a:solidFill>
                  <a:srgbClr val="1F497D"/>
                </a:solidFill>
                <a:latin typeface="微软雅黑" pitchFamily="34" charset="-122"/>
                <a:ea typeface="微软雅黑" pitchFamily="34" charset="-122"/>
              </a:rPr>
              <a:t>除原发病症状外主要为缺氧和二氧化碳潴留的表现，如呼吸困难、急促、精神神经症状等，并发肺性脑病时，还可有消化道出血。</a:t>
            </a:r>
          </a:p>
          <a:p>
            <a:pPr algn="just" eaLnBrk="1" hangingPunct="1">
              <a:lnSpc>
                <a:spcPct val="150000"/>
              </a:lnSpc>
              <a:spcBef>
                <a:spcPct val="0"/>
              </a:spcBef>
              <a:buNone/>
            </a:pPr>
            <a:r>
              <a:rPr lang="en-US" altLang="zh-CN" sz="2200" b="1" dirty="0">
                <a:solidFill>
                  <a:srgbClr val="1F497D"/>
                </a:solidFill>
                <a:latin typeface="微软雅黑" pitchFamily="34" charset="-122"/>
                <a:ea typeface="微软雅黑" pitchFamily="34" charset="-122"/>
              </a:rPr>
              <a:t>3.</a:t>
            </a:r>
            <a:r>
              <a:rPr lang="zh-CN" altLang="en-US" sz="2200" b="1" dirty="0">
                <a:solidFill>
                  <a:srgbClr val="1F497D"/>
                </a:solidFill>
                <a:latin typeface="微软雅黑" pitchFamily="34" charset="-122"/>
                <a:ea typeface="微软雅黑" pitchFamily="34" charset="-122"/>
              </a:rPr>
              <a:t>查体发现</a:t>
            </a:r>
          </a:p>
          <a:p>
            <a:pPr marL="342900" indent="-342900" algn="just" eaLnBrk="1" hangingPunct="1">
              <a:lnSpc>
                <a:spcPct val="150000"/>
              </a:lnSpc>
              <a:spcBef>
                <a:spcPct val="0"/>
              </a:spcBef>
            </a:pPr>
            <a:r>
              <a:rPr lang="zh-CN" altLang="en-US" sz="2200" dirty="0">
                <a:solidFill>
                  <a:srgbClr val="1F497D"/>
                </a:solidFill>
                <a:latin typeface="微软雅黑" pitchFamily="34" charset="-122"/>
                <a:ea typeface="微软雅黑" pitchFamily="34" charset="-122"/>
              </a:rPr>
              <a:t>可有口唇和甲床发绀、意识障碍、球结膜充血、水肿、扑翼样震颤、视神经乳头水肿等。</a:t>
            </a:r>
          </a:p>
        </p:txBody>
      </p:sp>
      <p:sp>
        <p:nvSpPr>
          <p:cNvPr id="13316"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a:lnSpc>
                <a:spcPct val="100000"/>
              </a:lnSpc>
              <a:spcBef>
                <a:spcPct val="0"/>
              </a:spcBef>
              <a:buFontTx/>
              <a:buNone/>
            </a:pPr>
            <a:endParaRPr lang="zh-CN" altLang="zh-CN" sz="1800">
              <a:solidFill>
                <a:srgbClr val="FFFFFF"/>
              </a:solidFill>
              <a:latin typeface="宋体" pitchFamily="2" charset="-122"/>
              <a:sym typeface="宋体" pitchFamily="2" charset="-122"/>
            </a:endParaRPr>
          </a:p>
        </p:txBody>
      </p:sp>
      <p:grpSp>
        <p:nvGrpSpPr>
          <p:cNvPr id="13315" name="组合 7"/>
          <p:cNvGrpSpPr/>
          <p:nvPr/>
        </p:nvGrpSpPr>
        <p:grpSpPr bwMode="auto">
          <a:xfrm>
            <a:off x="644525" y="422275"/>
            <a:ext cx="3114675" cy="621597"/>
            <a:chOff x="3278751" y="1777380"/>
            <a:chExt cx="3678300" cy="621502"/>
          </a:xfrm>
        </p:grpSpPr>
        <p:sp>
          <p:nvSpPr>
            <p:cNvPr id="9" name="矩形 8"/>
            <p:cNvSpPr/>
            <p:nvPr/>
          </p:nvSpPr>
          <p:spPr>
            <a:xfrm>
              <a:off x="3278751" y="1777380"/>
              <a:ext cx="751784" cy="607920"/>
            </a:xfrm>
            <a:prstGeom prst="rect">
              <a:avLst/>
            </a:prstGeom>
            <a:solidFill>
              <a:schemeClr val="tx2"/>
            </a:solidFill>
            <a:ln w="12700" cap="flat" cmpd="sng" algn="ctr">
              <a:solidFill>
                <a:schemeClr val="tx2"/>
              </a:solidFill>
              <a:prstDash val="solid"/>
            </a:ln>
            <a:effectLst/>
          </p:spPr>
          <p:txBody>
            <a:bodyPr anchor="ctr"/>
            <a:lstStyle/>
            <a:p>
              <a:pPr algn="ctr" eaLnBrk="1" hangingPunct="1">
                <a:spcBef>
                  <a:spcPts val="0"/>
                </a:spcBef>
                <a:spcAft>
                  <a:spcPts val="0"/>
                </a:spcAft>
                <a:defRPr/>
              </a:pPr>
              <a:r>
                <a:rPr lang="en-US" altLang="zh-CN" sz="2800" kern="0" dirty="0" smtClean="0">
                  <a:solidFill>
                    <a:sysClr val="window" lastClr="FFFFFF"/>
                  </a:solidFill>
                  <a:latin typeface="Broadway" pitchFamily="82" charset="0"/>
                  <a:ea typeface="微软雅黑"/>
                </a:rPr>
                <a:t>2</a:t>
              </a:r>
              <a:endParaRPr lang="zh-CN" altLang="en-US" sz="2800" kern="0" dirty="0">
                <a:solidFill>
                  <a:sysClr val="window" lastClr="FFFFFF"/>
                </a:solidFill>
                <a:latin typeface="Broadway" pitchFamily="82" charset="0"/>
                <a:ea typeface="微软雅黑"/>
              </a:endParaRPr>
            </a:p>
          </p:txBody>
        </p:sp>
        <p:sp>
          <p:nvSpPr>
            <p:cNvPr id="13320" name="TextBox 37"/>
            <p:cNvSpPr txBox="1">
              <a:spLocks noChangeArrowheads="1"/>
            </p:cNvSpPr>
            <p:nvPr/>
          </p:nvSpPr>
          <p:spPr bwMode="auto">
            <a:xfrm>
              <a:off x="4031417" y="1814196"/>
              <a:ext cx="2925634" cy="584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defTabSz="912495">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defTabSz="912495">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defTabSz="912495">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defTabSz="912495">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Tx/>
                <a:buNone/>
              </a:pPr>
              <a:r>
                <a:rPr lang="zh-CN" altLang="en-US" sz="3200" b="1" dirty="0">
                  <a:solidFill>
                    <a:srgbClr val="1F497D"/>
                  </a:solidFill>
                  <a:latin typeface="微软雅黑" pitchFamily="34" charset="-122"/>
                  <a:ea typeface="微软雅黑" pitchFamily="34" charset="-122"/>
                </a:rPr>
                <a:t>临床表现</a:t>
              </a:r>
              <a:endParaRPr lang="en-US" altLang="zh-CN" sz="2400" b="1" dirty="0">
                <a:solidFill>
                  <a:srgbClr val="1F497D"/>
                </a:solidFill>
                <a:latin typeface="微软雅黑" pitchFamily="34" charset="-122"/>
                <a:ea typeface="微软雅黑" pitchFamily="34" charset="-122"/>
              </a:endParaRPr>
            </a:p>
          </p:txBody>
        </p:sp>
      </p:grpSp>
      <p:sp>
        <p:nvSpPr>
          <p:cNvPr id="11" name="直接连接符 5"/>
          <p:cNvSpPr>
            <a:spLocks noChangeShapeType="1"/>
          </p:cNvSpPr>
          <p:nvPr/>
        </p:nvSpPr>
        <p:spPr bwMode="auto">
          <a:xfrm flipV="1">
            <a:off x="644525" y="1031875"/>
            <a:ext cx="2520000" cy="1588"/>
          </a:xfrm>
          <a:prstGeom prst="line">
            <a:avLst/>
          </a:prstGeom>
          <a:ln w="28575">
            <a:solidFill>
              <a:srgbClr val="44546A"/>
            </a:solidFill>
          </a:ln>
        </p:spPr>
        <p:style>
          <a:lnRef idx="1">
            <a:schemeClr val="accent1"/>
          </a:lnRef>
          <a:fillRef idx="0">
            <a:schemeClr val="accent1"/>
          </a:fillRef>
          <a:effectRef idx="0">
            <a:schemeClr val="accent1"/>
          </a:effectRef>
          <a:fontRef idx="minor">
            <a:schemeClr val="tx1"/>
          </a:fontRef>
        </p:style>
        <p:txBody>
          <a:bodyPr/>
          <a:lstStyle/>
          <a:p>
            <a:pPr>
              <a:defRPr/>
            </a:pPr>
            <a:endParaRPr lang="zh-CN" altLang="en-US"/>
          </a:p>
        </p:txBody>
      </p:sp>
      <p:pic>
        <p:nvPicPr>
          <p:cNvPr id="12" name="图片 7"/>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353076" y="2605025"/>
            <a:ext cx="4511569" cy="2868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3315"/>
                                        </p:tgtEl>
                                        <p:attrNameLst>
                                          <p:attrName>style.visibility</p:attrName>
                                        </p:attrNameLst>
                                      </p:cBhvr>
                                      <p:to>
                                        <p:strVal val="visible"/>
                                      </p:to>
                                    </p:set>
                                    <p:animEffect transition="in" filter="wipe(down)">
                                      <p:cBhvr>
                                        <p:cTn id="7" dur="500"/>
                                        <p:tgtEl>
                                          <p:spTgt spid="1331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a:lnSpc>
                <a:spcPct val="100000"/>
              </a:lnSpc>
              <a:spcBef>
                <a:spcPct val="0"/>
              </a:spcBef>
              <a:buFontTx/>
              <a:buNone/>
            </a:pPr>
            <a:endParaRPr lang="zh-CN" altLang="zh-CN" sz="1800">
              <a:solidFill>
                <a:srgbClr val="FFFFFF"/>
              </a:solidFill>
              <a:latin typeface="宋体" pitchFamily="2" charset="-122"/>
              <a:sym typeface="宋体" pitchFamily="2" charset="-122"/>
            </a:endParaRPr>
          </a:p>
        </p:txBody>
      </p:sp>
      <p:sp>
        <p:nvSpPr>
          <p:cNvPr id="4" name="矩形 3"/>
          <p:cNvSpPr>
            <a:spLocks noChangeArrowheads="1"/>
          </p:cNvSpPr>
          <p:nvPr/>
        </p:nvSpPr>
        <p:spPr bwMode="auto">
          <a:xfrm>
            <a:off x="5029692" y="1990220"/>
            <a:ext cx="6290837" cy="3647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457200" indent="-457200" algn="just" eaLnBrk="1" hangingPunct="1">
              <a:lnSpc>
                <a:spcPct val="150000"/>
              </a:lnSpc>
              <a:buFont typeface="+mj-ea"/>
              <a:buAutoNum type="circleNumDbPlain"/>
            </a:pPr>
            <a:r>
              <a:rPr lang="zh-CN" altLang="en-US" sz="2200" dirty="0" smtClean="0">
                <a:solidFill>
                  <a:srgbClr val="1F497D"/>
                </a:solidFill>
                <a:latin typeface="微软雅黑" pitchFamily="34" charset="-122"/>
                <a:ea typeface="微软雅黑" pitchFamily="34" charset="-122"/>
              </a:rPr>
              <a:t>积极</a:t>
            </a:r>
            <a:r>
              <a:rPr lang="zh-CN" altLang="en-US" sz="2200" dirty="0">
                <a:solidFill>
                  <a:srgbClr val="1F497D"/>
                </a:solidFill>
                <a:latin typeface="微软雅黑" pitchFamily="34" charset="-122"/>
                <a:ea typeface="微软雅黑" pitchFamily="34" charset="-122"/>
              </a:rPr>
              <a:t>治疗原发病</a:t>
            </a:r>
            <a:r>
              <a:rPr lang="zh-CN" altLang="en-US" sz="2200" dirty="0" smtClean="0">
                <a:solidFill>
                  <a:srgbClr val="1F497D"/>
                </a:solidFill>
                <a:latin typeface="微软雅黑" pitchFamily="34" charset="-122"/>
                <a:ea typeface="微软雅黑" pitchFamily="34" charset="-122"/>
              </a:rPr>
              <a:t>，去除</a:t>
            </a:r>
            <a:r>
              <a:rPr lang="zh-CN" altLang="en-US" sz="2200" dirty="0">
                <a:solidFill>
                  <a:srgbClr val="1F497D"/>
                </a:solidFill>
                <a:latin typeface="微软雅黑" pitchFamily="34" charset="-122"/>
                <a:ea typeface="微软雅黑" pitchFamily="34" charset="-122"/>
              </a:rPr>
              <a:t>诱发因素。</a:t>
            </a:r>
          </a:p>
          <a:p>
            <a:pPr marL="457200" indent="-457200" algn="just" eaLnBrk="1" hangingPunct="1">
              <a:lnSpc>
                <a:spcPct val="150000"/>
              </a:lnSpc>
              <a:buFont typeface="+mj-ea"/>
              <a:buAutoNum type="circleNumDbPlain"/>
            </a:pPr>
            <a:r>
              <a:rPr lang="zh-CN" altLang="en-US" sz="2200" dirty="0" smtClean="0">
                <a:solidFill>
                  <a:srgbClr val="1F497D"/>
                </a:solidFill>
                <a:latin typeface="微软雅黑" pitchFamily="34" charset="-122"/>
                <a:ea typeface="微软雅黑" pitchFamily="34" charset="-122"/>
              </a:rPr>
              <a:t>保持</a:t>
            </a:r>
            <a:r>
              <a:rPr lang="zh-CN" altLang="en-US" sz="2200" dirty="0">
                <a:solidFill>
                  <a:srgbClr val="1F497D"/>
                </a:solidFill>
                <a:latin typeface="微软雅黑" pitchFamily="34" charset="-122"/>
                <a:ea typeface="微软雅黑" pitchFamily="34" charset="-122"/>
              </a:rPr>
              <a:t>呼吸道通畅和有效通气量，可给于解除支气管痉挛和祛痰</a:t>
            </a:r>
            <a:r>
              <a:rPr lang="zh-CN" altLang="en-US" sz="2200" dirty="0" smtClean="0">
                <a:solidFill>
                  <a:srgbClr val="1F497D"/>
                </a:solidFill>
                <a:latin typeface="微软雅黑" pitchFamily="34" charset="-122"/>
                <a:ea typeface="微软雅黑" pitchFamily="34" charset="-122"/>
              </a:rPr>
              <a:t>药物，必要</a:t>
            </a:r>
            <a:r>
              <a:rPr lang="zh-CN" altLang="en-US" sz="2200" dirty="0">
                <a:solidFill>
                  <a:srgbClr val="1F497D"/>
                </a:solidFill>
                <a:latin typeface="微软雅黑" pitchFamily="34" charset="-122"/>
                <a:ea typeface="微软雅黑" pitchFamily="34" charset="-122"/>
              </a:rPr>
              <a:t>时可用肾上腺皮质激素静脉滴注。</a:t>
            </a:r>
          </a:p>
          <a:p>
            <a:pPr marL="457200" indent="-457200" algn="just" eaLnBrk="1" hangingPunct="1">
              <a:lnSpc>
                <a:spcPct val="150000"/>
              </a:lnSpc>
              <a:buFont typeface="+mj-ea"/>
              <a:buAutoNum type="circleNumDbPlain"/>
            </a:pPr>
            <a:r>
              <a:rPr lang="zh-CN" altLang="en-US" sz="2200" dirty="0" smtClean="0">
                <a:solidFill>
                  <a:srgbClr val="1F497D"/>
                </a:solidFill>
                <a:latin typeface="微软雅黑" pitchFamily="34" charset="-122"/>
                <a:ea typeface="微软雅黑" pitchFamily="34" charset="-122"/>
              </a:rPr>
              <a:t>纠正</a:t>
            </a:r>
            <a:r>
              <a:rPr lang="zh-CN" altLang="en-US" sz="2200" dirty="0">
                <a:solidFill>
                  <a:srgbClr val="1F497D"/>
                </a:solidFill>
                <a:latin typeface="微软雅黑" pitchFamily="34" charset="-122"/>
                <a:ea typeface="微软雅黑" pitchFamily="34" charset="-122"/>
              </a:rPr>
              <a:t>低氧血症，可用鼻导管或面罩吸氧</a:t>
            </a:r>
            <a:r>
              <a:rPr lang="zh-CN" altLang="en-US" sz="2200" dirty="0" smtClean="0">
                <a:solidFill>
                  <a:srgbClr val="1F497D"/>
                </a:solidFill>
                <a:latin typeface="微软雅黑" pitchFamily="34" charset="-122"/>
                <a:ea typeface="微软雅黑" pitchFamily="34" charset="-122"/>
              </a:rPr>
              <a:t>，出现</a:t>
            </a:r>
            <a:r>
              <a:rPr lang="zh-CN" altLang="en-US" sz="2200" dirty="0">
                <a:solidFill>
                  <a:srgbClr val="1F497D"/>
                </a:solidFill>
                <a:latin typeface="微软雅黑" pitchFamily="34" charset="-122"/>
                <a:ea typeface="微软雅黑" pitchFamily="34" charset="-122"/>
              </a:rPr>
              <a:t>肺性脑病时应使用机械通气以改善低氧血症。</a:t>
            </a:r>
          </a:p>
          <a:p>
            <a:pPr marL="457200" indent="-457200" algn="just" eaLnBrk="1" hangingPunct="1">
              <a:lnSpc>
                <a:spcPct val="150000"/>
              </a:lnSpc>
              <a:buFont typeface="+mj-ea"/>
              <a:buAutoNum type="circleNumDbPlain"/>
            </a:pPr>
            <a:r>
              <a:rPr lang="zh-CN" altLang="en-US" sz="2200" dirty="0" smtClean="0">
                <a:solidFill>
                  <a:srgbClr val="1F497D"/>
                </a:solidFill>
                <a:latin typeface="微软雅黑" pitchFamily="34" charset="-122"/>
                <a:ea typeface="微软雅黑" pitchFamily="34" charset="-122"/>
              </a:rPr>
              <a:t>纠正</a:t>
            </a:r>
            <a:r>
              <a:rPr lang="zh-CN" altLang="en-US" sz="2200" dirty="0">
                <a:solidFill>
                  <a:srgbClr val="1F497D"/>
                </a:solidFill>
                <a:latin typeface="微软雅黑" pitchFamily="34" charset="-122"/>
                <a:ea typeface="微软雅黑" pitchFamily="34" charset="-122"/>
              </a:rPr>
              <a:t>酸碱失衡、心律紊乱、心力衰竭等并发症。</a:t>
            </a:r>
          </a:p>
        </p:txBody>
      </p:sp>
      <p:grpSp>
        <p:nvGrpSpPr>
          <p:cNvPr id="10" name="组合 7"/>
          <p:cNvGrpSpPr/>
          <p:nvPr/>
        </p:nvGrpSpPr>
        <p:grpSpPr bwMode="auto">
          <a:xfrm>
            <a:off x="644525" y="422275"/>
            <a:ext cx="3114675" cy="621597"/>
            <a:chOff x="3278751" y="1777380"/>
            <a:chExt cx="3678300" cy="621502"/>
          </a:xfrm>
        </p:grpSpPr>
        <p:sp>
          <p:nvSpPr>
            <p:cNvPr id="11" name="矩形 10"/>
            <p:cNvSpPr/>
            <p:nvPr/>
          </p:nvSpPr>
          <p:spPr>
            <a:xfrm>
              <a:off x="3278751" y="1777380"/>
              <a:ext cx="751784" cy="607920"/>
            </a:xfrm>
            <a:prstGeom prst="rect">
              <a:avLst/>
            </a:prstGeom>
            <a:solidFill>
              <a:schemeClr val="tx2"/>
            </a:solidFill>
            <a:ln w="12700" cap="flat" cmpd="sng" algn="ctr">
              <a:solidFill>
                <a:schemeClr val="tx2"/>
              </a:solidFill>
              <a:prstDash val="solid"/>
            </a:ln>
            <a:effectLst/>
          </p:spPr>
          <p:txBody>
            <a:bodyPr anchor="ctr"/>
            <a:lstStyle/>
            <a:p>
              <a:pPr algn="ctr" eaLnBrk="1" hangingPunct="1">
                <a:spcBef>
                  <a:spcPts val="0"/>
                </a:spcBef>
                <a:spcAft>
                  <a:spcPts val="0"/>
                </a:spcAft>
                <a:defRPr/>
              </a:pPr>
              <a:r>
                <a:rPr lang="en-US" altLang="zh-CN" sz="2800" kern="0" dirty="0" smtClean="0">
                  <a:solidFill>
                    <a:sysClr val="window" lastClr="FFFFFF"/>
                  </a:solidFill>
                  <a:latin typeface="Broadway" pitchFamily="82" charset="0"/>
                  <a:ea typeface="微软雅黑"/>
                </a:rPr>
                <a:t>3</a:t>
              </a:r>
              <a:endParaRPr lang="zh-CN" altLang="en-US" sz="2800" kern="0" dirty="0">
                <a:solidFill>
                  <a:sysClr val="window" lastClr="FFFFFF"/>
                </a:solidFill>
                <a:latin typeface="Broadway" pitchFamily="82" charset="0"/>
                <a:ea typeface="微软雅黑"/>
              </a:endParaRPr>
            </a:p>
          </p:txBody>
        </p:sp>
        <p:sp>
          <p:nvSpPr>
            <p:cNvPr id="12" name="TextBox 37"/>
            <p:cNvSpPr txBox="1">
              <a:spLocks noChangeArrowheads="1"/>
            </p:cNvSpPr>
            <p:nvPr/>
          </p:nvSpPr>
          <p:spPr bwMode="auto">
            <a:xfrm>
              <a:off x="4031417" y="1814196"/>
              <a:ext cx="2925634" cy="584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defTabSz="912495">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defTabSz="912495">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defTabSz="912495">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defTabSz="912495">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Tx/>
                <a:buNone/>
              </a:pPr>
              <a:r>
                <a:rPr lang="zh-CN" altLang="en-US" sz="3200" b="1" dirty="0" smtClean="0">
                  <a:solidFill>
                    <a:srgbClr val="1F497D"/>
                  </a:solidFill>
                  <a:latin typeface="微软雅黑" pitchFamily="34" charset="-122"/>
                  <a:ea typeface="微软雅黑" pitchFamily="34" charset="-122"/>
                </a:rPr>
                <a:t>治疗</a:t>
              </a:r>
              <a:endParaRPr lang="en-US" altLang="zh-CN" sz="2400" b="1" dirty="0">
                <a:solidFill>
                  <a:srgbClr val="1F497D"/>
                </a:solidFill>
                <a:latin typeface="微软雅黑" pitchFamily="34" charset="-122"/>
                <a:ea typeface="微软雅黑" pitchFamily="34" charset="-122"/>
              </a:endParaRPr>
            </a:p>
          </p:txBody>
        </p:sp>
      </p:grpSp>
      <p:sp>
        <p:nvSpPr>
          <p:cNvPr id="13" name="直接连接符 5"/>
          <p:cNvSpPr>
            <a:spLocks noChangeShapeType="1"/>
          </p:cNvSpPr>
          <p:nvPr/>
        </p:nvSpPr>
        <p:spPr bwMode="auto">
          <a:xfrm flipV="1">
            <a:off x="644525" y="1031875"/>
            <a:ext cx="1800000" cy="1588"/>
          </a:xfrm>
          <a:prstGeom prst="line">
            <a:avLst/>
          </a:prstGeom>
          <a:ln w="28575">
            <a:solidFill>
              <a:srgbClr val="44546A"/>
            </a:solidFill>
          </a:ln>
        </p:spPr>
        <p:style>
          <a:lnRef idx="1">
            <a:schemeClr val="accent1"/>
          </a:lnRef>
          <a:fillRef idx="0">
            <a:schemeClr val="accent1"/>
          </a:fillRef>
          <a:effectRef idx="0">
            <a:schemeClr val="accent1"/>
          </a:effectRef>
          <a:fontRef idx="minor">
            <a:schemeClr val="tx1"/>
          </a:fontRef>
        </p:style>
        <p:txBody>
          <a:bodyPr/>
          <a:lstStyle/>
          <a:p>
            <a:pPr>
              <a:defRPr/>
            </a:pPr>
            <a:endParaRPr lang="zh-CN" altLang="en-US"/>
          </a:p>
        </p:txBody>
      </p:sp>
      <p:pic>
        <p:nvPicPr>
          <p:cNvPr id="9" name="图片 8"/>
          <p:cNvPicPr>
            <a:picLocks noChangeAspect="1"/>
          </p:cNvPicPr>
          <p:nvPr/>
        </p:nvPicPr>
        <p:blipFill>
          <a:blip r:embed="rId2">
            <a:clrChange>
              <a:clrFrom>
                <a:srgbClr val="FDFDFD"/>
              </a:clrFrom>
              <a:clrTo>
                <a:srgbClr val="FDFDFD">
                  <a:alpha val="0"/>
                </a:srgbClr>
              </a:clrTo>
            </a:clrChange>
            <a:extLst>
              <a:ext uri="{28A0092B-C50C-407E-A947-70E740481C1C}">
                <a14:useLocalDpi xmlns:a14="http://schemas.microsoft.com/office/drawing/2010/main" val="0"/>
              </a:ext>
            </a:extLst>
          </a:blip>
          <a:stretch>
            <a:fillRect/>
          </a:stretch>
        </p:blipFill>
        <p:spPr>
          <a:xfrm>
            <a:off x="188487" y="2660445"/>
            <a:ext cx="4885788" cy="3908630"/>
          </a:xfrm>
          <a:prstGeom prst="rect">
            <a:avLst/>
          </a:prstGeom>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a:lnSpc>
                <a:spcPct val="100000"/>
              </a:lnSpc>
              <a:spcBef>
                <a:spcPct val="0"/>
              </a:spcBef>
              <a:buFontTx/>
              <a:buNone/>
            </a:pPr>
            <a:endParaRPr lang="zh-CN" altLang="zh-CN" sz="1800">
              <a:solidFill>
                <a:srgbClr val="FFFFFF"/>
              </a:solidFill>
              <a:latin typeface="宋体" pitchFamily="2" charset="-122"/>
              <a:sym typeface="宋体" pitchFamily="2" charset="-122"/>
            </a:endParaRPr>
          </a:p>
        </p:txBody>
      </p:sp>
      <p:sp>
        <p:nvSpPr>
          <p:cNvPr id="4" name="矩形 3"/>
          <p:cNvSpPr>
            <a:spLocks noChangeArrowheads="1"/>
          </p:cNvSpPr>
          <p:nvPr/>
        </p:nvSpPr>
        <p:spPr bwMode="auto">
          <a:xfrm>
            <a:off x="381159" y="1384845"/>
            <a:ext cx="7371923" cy="5170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457200" indent="-457200" algn="just" eaLnBrk="1" hangingPunct="1">
              <a:lnSpc>
                <a:spcPct val="150000"/>
              </a:lnSpc>
              <a:buFont typeface="+mj-ea"/>
              <a:buAutoNum type="circleNumDbPlain"/>
            </a:pPr>
            <a:r>
              <a:rPr lang="zh-CN" altLang="en-US" sz="2200" dirty="0" smtClean="0">
                <a:solidFill>
                  <a:srgbClr val="1F497D"/>
                </a:solidFill>
                <a:latin typeface="微软雅黑" pitchFamily="34" charset="-122"/>
                <a:ea typeface="微软雅黑" pitchFamily="34" charset="-122"/>
              </a:rPr>
              <a:t>合理</a:t>
            </a:r>
            <a:r>
              <a:rPr lang="zh-CN" altLang="en-US" sz="2200" dirty="0">
                <a:solidFill>
                  <a:srgbClr val="1F497D"/>
                </a:solidFill>
                <a:latin typeface="微软雅黑" pitchFamily="34" charset="-122"/>
                <a:ea typeface="微软雅黑" pitchFamily="34" charset="-122"/>
              </a:rPr>
              <a:t>用氧    </a:t>
            </a:r>
            <a:endParaRPr lang="en-US" altLang="zh-CN" sz="2200" dirty="0" smtClean="0">
              <a:solidFill>
                <a:srgbClr val="1F497D"/>
              </a:solidFill>
              <a:latin typeface="微软雅黑" pitchFamily="34" charset="-122"/>
              <a:ea typeface="微软雅黑" pitchFamily="34" charset="-122"/>
            </a:endParaRPr>
          </a:p>
          <a:p>
            <a:pPr marL="342900" indent="-342900" algn="just" eaLnBrk="1" hangingPunct="1">
              <a:lnSpc>
                <a:spcPct val="150000"/>
              </a:lnSpc>
              <a:buFont typeface="Arial" pitchFamily="34" charset="0"/>
              <a:buChar char="•"/>
            </a:pPr>
            <a:r>
              <a:rPr lang="zh-CN" altLang="en-US" sz="2200" dirty="0" smtClean="0">
                <a:solidFill>
                  <a:srgbClr val="1F497D"/>
                </a:solidFill>
                <a:latin typeface="微软雅黑" pitchFamily="34" charset="-122"/>
                <a:ea typeface="微软雅黑" pitchFamily="34" charset="-122"/>
              </a:rPr>
              <a:t>对</a:t>
            </a:r>
            <a:r>
              <a:rPr lang="en-US" altLang="zh-CN" sz="2200" dirty="0">
                <a:solidFill>
                  <a:srgbClr val="1F497D"/>
                </a:solidFill>
                <a:latin typeface="微软雅黑" pitchFamily="34" charset="-122"/>
                <a:ea typeface="微软雅黑" pitchFamily="34" charset="-122"/>
              </a:rPr>
              <a:t>Ⅱ</a:t>
            </a:r>
            <a:r>
              <a:rPr lang="zh-CN" altLang="en-US" sz="2200" dirty="0">
                <a:solidFill>
                  <a:srgbClr val="1F497D"/>
                </a:solidFill>
                <a:latin typeface="微软雅黑" pitchFamily="34" charset="-122"/>
                <a:ea typeface="微软雅黑" pitchFamily="34" charset="-122"/>
              </a:rPr>
              <a:t>型呼吸衰竭病人应给予低浓度（</a:t>
            </a:r>
            <a:r>
              <a:rPr lang="en-US" altLang="zh-CN" sz="2200" dirty="0">
                <a:solidFill>
                  <a:srgbClr val="1F497D"/>
                </a:solidFill>
                <a:latin typeface="微软雅黑" pitchFamily="34" charset="-122"/>
                <a:ea typeface="微软雅黑" pitchFamily="34" charset="-122"/>
              </a:rPr>
              <a:t>25</a:t>
            </a:r>
            <a:r>
              <a:rPr lang="zh-CN" altLang="en-US" sz="2200" dirty="0">
                <a:solidFill>
                  <a:srgbClr val="1F497D"/>
                </a:solidFill>
                <a:latin typeface="微软雅黑" pitchFamily="34" charset="-122"/>
                <a:ea typeface="微软雅黑" pitchFamily="34" charset="-122"/>
              </a:rPr>
              <a:t>％～</a:t>
            </a:r>
            <a:r>
              <a:rPr lang="en-US" altLang="zh-CN" sz="2200" dirty="0">
                <a:solidFill>
                  <a:srgbClr val="1F497D"/>
                </a:solidFill>
                <a:latin typeface="微软雅黑" pitchFamily="34" charset="-122"/>
                <a:ea typeface="微软雅黑" pitchFamily="34" charset="-122"/>
              </a:rPr>
              <a:t>29</a:t>
            </a:r>
            <a:r>
              <a:rPr lang="zh-CN" altLang="en-US" sz="2200" dirty="0">
                <a:solidFill>
                  <a:srgbClr val="1F497D"/>
                </a:solidFill>
                <a:latin typeface="微软雅黑" pitchFamily="34" charset="-122"/>
                <a:ea typeface="微软雅黑" pitchFamily="34" charset="-122"/>
              </a:rPr>
              <a:t>％）、低流量（</a:t>
            </a:r>
            <a:r>
              <a:rPr lang="en-US" altLang="zh-CN" sz="2200" dirty="0">
                <a:solidFill>
                  <a:srgbClr val="1F497D"/>
                </a:solidFill>
                <a:latin typeface="微软雅黑" pitchFamily="34" charset="-122"/>
                <a:ea typeface="微软雅黑" pitchFamily="34" charset="-122"/>
              </a:rPr>
              <a:t>1</a:t>
            </a:r>
            <a:r>
              <a:rPr lang="zh-CN" altLang="en-US" sz="2200" dirty="0">
                <a:solidFill>
                  <a:srgbClr val="1F497D"/>
                </a:solidFill>
                <a:latin typeface="微软雅黑" pitchFamily="34" charset="-122"/>
                <a:ea typeface="微软雅黑" pitchFamily="34" charset="-122"/>
              </a:rPr>
              <a:t>～</a:t>
            </a:r>
            <a:r>
              <a:rPr lang="en-US" altLang="zh-CN" sz="2200" dirty="0">
                <a:solidFill>
                  <a:srgbClr val="1F497D"/>
                </a:solidFill>
                <a:latin typeface="微软雅黑" pitchFamily="34" charset="-122"/>
                <a:ea typeface="微软雅黑" pitchFamily="34" charset="-122"/>
              </a:rPr>
              <a:t>2L</a:t>
            </a:r>
            <a:r>
              <a:rPr lang="zh-CN" altLang="en-US" sz="2200" dirty="0">
                <a:solidFill>
                  <a:srgbClr val="1F497D"/>
                </a:solidFill>
                <a:latin typeface="微软雅黑" pitchFamily="34" charset="-122"/>
                <a:ea typeface="微软雅黑" pitchFamily="34" charset="-122"/>
              </a:rPr>
              <a:t>／</a:t>
            </a:r>
            <a:r>
              <a:rPr lang="en-US" altLang="zh-CN" sz="2200" dirty="0">
                <a:solidFill>
                  <a:srgbClr val="1F497D"/>
                </a:solidFill>
                <a:latin typeface="微软雅黑" pitchFamily="34" charset="-122"/>
                <a:ea typeface="微软雅黑" pitchFamily="34" charset="-122"/>
              </a:rPr>
              <a:t>min</a:t>
            </a:r>
            <a:r>
              <a:rPr lang="zh-CN" altLang="en-US" sz="2200" dirty="0">
                <a:solidFill>
                  <a:srgbClr val="1F497D"/>
                </a:solidFill>
                <a:latin typeface="微软雅黑" pitchFamily="34" charset="-122"/>
                <a:ea typeface="微软雅黑" pitchFamily="34" charset="-122"/>
              </a:rPr>
              <a:t>）鼻导管持续吸</a:t>
            </a:r>
            <a:r>
              <a:rPr lang="zh-CN" altLang="en-US" sz="2200" dirty="0" smtClean="0">
                <a:solidFill>
                  <a:srgbClr val="1F497D"/>
                </a:solidFill>
                <a:latin typeface="微软雅黑" pitchFamily="34" charset="-122"/>
                <a:ea typeface="微软雅黑" pitchFamily="34" charset="-122"/>
              </a:rPr>
              <a:t>氧。</a:t>
            </a:r>
            <a:endParaRPr lang="en-US" altLang="zh-CN" sz="2200" dirty="0" smtClean="0">
              <a:solidFill>
                <a:srgbClr val="1F497D"/>
              </a:solidFill>
              <a:latin typeface="微软雅黑" pitchFamily="34" charset="-122"/>
              <a:ea typeface="微软雅黑" pitchFamily="34" charset="-122"/>
            </a:endParaRPr>
          </a:p>
          <a:p>
            <a:pPr marL="457200" indent="-457200" algn="just" eaLnBrk="1" hangingPunct="1">
              <a:lnSpc>
                <a:spcPct val="150000"/>
              </a:lnSpc>
              <a:buFont typeface="+mj-ea"/>
              <a:buAutoNum type="circleNumDbPlain" startAt="2"/>
            </a:pPr>
            <a:r>
              <a:rPr lang="zh-CN" altLang="en-US" sz="2200" dirty="0" smtClean="0">
                <a:solidFill>
                  <a:srgbClr val="1F497D"/>
                </a:solidFill>
                <a:latin typeface="微软雅黑" pitchFamily="34" charset="-122"/>
                <a:ea typeface="微软雅黑" pitchFamily="34" charset="-122"/>
              </a:rPr>
              <a:t>通畅</a:t>
            </a:r>
            <a:r>
              <a:rPr lang="zh-CN" altLang="en-US" sz="2200" dirty="0">
                <a:solidFill>
                  <a:srgbClr val="1F497D"/>
                </a:solidFill>
                <a:latin typeface="微软雅黑" pitchFamily="34" charset="-122"/>
                <a:ea typeface="微软雅黑" pitchFamily="34" charset="-122"/>
              </a:rPr>
              <a:t>气道，改善通气    </a:t>
            </a:r>
            <a:endParaRPr lang="en-US" altLang="zh-CN" sz="2200" dirty="0" smtClean="0">
              <a:solidFill>
                <a:srgbClr val="1F497D"/>
              </a:solidFill>
              <a:latin typeface="微软雅黑" pitchFamily="34" charset="-122"/>
              <a:ea typeface="微软雅黑" pitchFamily="34" charset="-122"/>
            </a:endParaRPr>
          </a:p>
          <a:p>
            <a:pPr marL="342900" indent="-342900" algn="just" eaLnBrk="1" hangingPunct="1">
              <a:lnSpc>
                <a:spcPct val="150000"/>
              </a:lnSpc>
              <a:buFont typeface="Arial" pitchFamily="34" charset="0"/>
              <a:buChar char="•"/>
            </a:pPr>
            <a:r>
              <a:rPr lang="zh-CN" altLang="en-US" sz="2200" dirty="0" smtClean="0">
                <a:solidFill>
                  <a:srgbClr val="1F497D"/>
                </a:solidFill>
                <a:latin typeface="微软雅黑" pitchFamily="34" charset="-122"/>
                <a:ea typeface="微软雅黑" pitchFamily="34" charset="-122"/>
              </a:rPr>
              <a:t>及时</a:t>
            </a:r>
            <a:r>
              <a:rPr lang="zh-CN" altLang="en-US" sz="2200" dirty="0">
                <a:solidFill>
                  <a:srgbClr val="1F497D"/>
                </a:solidFill>
                <a:latin typeface="微软雅黑" pitchFamily="34" charset="-122"/>
                <a:ea typeface="微软雅黑" pitchFamily="34" charset="-122"/>
              </a:rPr>
              <a:t>清除痰</a:t>
            </a:r>
            <a:r>
              <a:rPr lang="zh-CN" altLang="en-US" sz="2200" dirty="0" smtClean="0">
                <a:solidFill>
                  <a:srgbClr val="1F497D"/>
                </a:solidFill>
                <a:latin typeface="微软雅黑" pitchFamily="34" charset="-122"/>
                <a:ea typeface="微软雅黑" pitchFamily="34" charset="-122"/>
              </a:rPr>
              <a:t>液；按</a:t>
            </a:r>
            <a:r>
              <a:rPr lang="zh-CN" altLang="en-US" sz="2200" dirty="0">
                <a:solidFill>
                  <a:srgbClr val="1F497D"/>
                </a:solidFill>
                <a:latin typeface="微软雅黑" pitchFamily="34" charset="-122"/>
                <a:ea typeface="微软雅黑" pitchFamily="34" charset="-122"/>
              </a:rPr>
              <a:t>医嘱应用支气管扩张剂，如氨茶碱</a:t>
            </a:r>
            <a:r>
              <a:rPr lang="zh-CN" altLang="en-US" sz="2200" dirty="0" smtClean="0">
                <a:solidFill>
                  <a:srgbClr val="1F497D"/>
                </a:solidFill>
                <a:latin typeface="微软雅黑" pitchFamily="34" charset="-122"/>
                <a:ea typeface="微软雅黑" pitchFamily="34" charset="-122"/>
              </a:rPr>
              <a:t>等；必要时气管</a:t>
            </a:r>
            <a:r>
              <a:rPr lang="zh-CN" altLang="en-US" sz="2200" dirty="0">
                <a:solidFill>
                  <a:srgbClr val="1F497D"/>
                </a:solidFill>
                <a:latin typeface="微软雅黑" pitchFamily="34" charset="-122"/>
                <a:ea typeface="微软雅黑" pitchFamily="34" charset="-122"/>
              </a:rPr>
              <a:t>插管或气管切开，</a:t>
            </a:r>
            <a:r>
              <a:rPr lang="zh-CN" altLang="en-US" sz="2200" dirty="0" smtClean="0">
                <a:solidFill>
                  <a:srgbClr val="1F497D"/>
                </a:solidFill>
                <a:latin typeface="微软雅黑" pitchFamily="34" charset="-122"/>
                <a:ea typeface="微软雅黑" pitchFamily="34" charset="-122"/>
              </a:rPr>
              <a:t>使用人工机械呼吸器。    </a:t>
            </a:r>
            <a:endParaRPr lang="en-US" altLang="zh-CN" sz="2200" dirty="0" smtClean="0">
              <a:solidFill>
                <a:srgbClr val="1F497D"/>
              </a:solidFill>
              <a:latin typeface="微软雅黑" pitchFamily="34" charset="-122"/>
              <a:ea typeface="微软雅黑" pitchFamily="34" charset="-122"/>
            </a:endParaRPr>
          </a:p>
          <a:p>
            <a:pPr marL="457200" indent="-457200" algn="just" eaLnBrk="1" hangingPunct="1">
              <a:lnSpc>
                <a:spcPct val="150000"/>
              </a:lnSpc>
              <a:buFont typeface="+mj-ea"/>
              <a:buAutoNum type="circleNumDbPlain" startAt="3"/>
            </a:pPr>
            <a:r>
              <a:rPr lang="zh-CN" altLang="en-US" sz="2200" dirty="0" smtClean="0">
                <a:solidFill>
                  <a:srgbClr val="1F497D"/>
                </a:solidFill>
                <a:latin typeface="微软雅黑" pitchFamily="34" charset="-122"/>
                <a:ea typeface="微软雅黑" pitchFamily="34" charset="-122"/>
              </a:rPr>
              <a:t>按医嘱使用</a:t>
            </a:r>
            <a:r>
              <a:rPr lang="zh-CN" altLang="en-US" sz="2200" dirty="0">
                <a:solidFill>
                  <a:srgbClr val="1F497D"/>
                </a:solidFill>
                <a:latin typeface="微软雅黑" pitchFamily="34" charset="-122"/>
                <a:ea typeface="微软雅黑" pitchFamily="34" charset="-122"/>
              </a:rPr>
              <a:t>有效的抗生素</a:t>
            </a:r>
            <a:r>
              <a:rPr lang="zh-CN" altLang="en-US" sz="2200" dirty="0" smtClean="0">
                <a:solidFill>
                  <a:srgbClr val="1F497D"/>
                </a:solidFill>
                <a:latin typeface="微软雅黑" pitchFamily="34" charset="-122"/>
                <a:ea typeface="微软雅黑" pitchFamily="34" charset="-122"/>
              </a:rPr>
              <a:t>控制感染；</a:t>
            </a:r>
            <a:endParaRPr lang="en-US" altLang="zh-CN" sz="2200" dirty="0" smtClean="0">
              <a:solidFill>
                <a:srgbClr val="1F497D"/>
              </a:solidFill>
              <a:latin typeface="微软雅黑" pitchFamily="34" charset="-122"/>
              <a:ea typeface="微软雅黑" pitchFamily="34" charset="-122"/>
            </a:endParaRPr>
          </a:p>
          <a:p>
            <a:pPr marL="457200" indent="-457200" algn="just" eaLnBrk="1" hangingPunct="1">
              <a:lnSpc>
                <a:spcPct val="150000"/>
              </a:lnSpc>
              <a:buFont typeface="+mj-ea"/>
              <a:buAutoNum type="circleNumDbPlain" startAt="3"/>
            </a:pPr>
            <a:r>
              <a:rPr lang="zh-CN" altLang="en-US" sz="2200" dirty="0" smtClean="0">
                <a:solidFill>
                  <a:srgbClr val="1F497D"/>
                </a:solidFill>
                <a:latin typeface="微软雅黑" pitchFamily="34" charset="-122"/>
                <a:ea typeface="微软雅黑" pitchFamily="34" charset="-122"/>
              </a:rPr>
              <a:t>按</a:t>
            </a:r>
            <a:r>
              <a:rPr lang="zh-CN" altLang="en-US" sz="2200" dirty="0">
                <a:solidFill>
                  <a:srgbClr val="1F497D"/>
                </a:solidFill>
                <a:latin typeface="微软雅黑" pitchFamily="34" charset="-122"/>
                <a:ea typeface="微软雅黑" pitchFamily="34" charset="-122"/>
              </a:rPr>
              <a:t>医嘱使用呼吸兴奋剂（如尼可刹米、洛贝林等</a:t>
            </a:r>
            <a:r>
              <a:rPr lang="zh-CN" altLang="en-US" sz="2200" dirty="0" smtClean="0">
                <a:solidFill>
                  <a:srgbClr val="1F497D"/>
                </a:solidFill>
                <a:latin typeface="微软雅黑" pitchFamily="34" charset="-122"/>
                <a:ea typeface="微软雅黑" pitchFamily="34" charset="-122"/>
              </a:rPr>
              <a:t>）；</a:t>
            </a:r>
            <a:endParaRPr lang="en-US" altLang="zh-CN" sz="2200" dirty="0" smtClean="0">
              <a:solidFill>
                <a:srgbClr val="1F497D"/>
              </a:solidFill>
              <a:latin typeface="微软雅黑" pitchFamily="34" charset="-122"/>
              <a:ea typeface="微软雅黑" pitchFamily="34" charset="-122"/>
            </a:endParaRPr>
          </a:p>
          <a:p>
            <a:pPr marL="457200" indent="-457200" algn="just" eaLnBrk="1" hangingPunct="1">
              <a:lnSpc>
                <a:spcPct val="150000"/>
              </a:lnSpc>
              <a:buFont typeface="+mj-ea"/>
              <a:buAutoNum type="circleNumDbPlain" startAt="3"/>
            </a:pPr>
            <a:r>
              <a:rPr lang="zh-CN" altLang="en-US" sz="2200" dirty="0" smtClean="0">
                <a:solidFill>
                  <a:srgbClr val="1F497D"/>
                </a:solidFill>
                <a:latin typeface="微软雅黑" pitchFamily="34" charset="-122"/>
                <a:ea typeface="微软雅黑" pitchFamily="34" charset="-122"/>
              </a:rPr>
              <a:t>慎</a:t>
            </a:r>
            <a:r>
              <a:rPr lang="zh-CN" altLang="en-US" sz="2200" dirty="0">
                <a:solidFill>
                  <a:srgbClr val="1F497D"/>
                </a:solidFill>
                <a:latin typeface="微软雅黑" pitchFamily="34" charset="-122"/>
                <a:ea typeface="微软雅黑" pitchFamily="34" charset="-122"/>
              </a:rPr>
              <a:t>用镇静剂，以防引起呼吸</a:t>
            </a:r>
            <a:r>
              <a:rPr lang="zh-CN" altLang="en-US" sz="2200" dirty="0" smtClean="0">
                <a:solidFill>
                  <a:srgbClr val="1F497D"/>
                </a:solidFill>
                <a:latin typeface="微软雅黑" pitchFamily="34" charset="-122"/>
                <a:ea typeface="微软雅黑" pitchFamily="34" charset="-122"/>
              </a:rPr>
              <a:t>抑制</a:t>
            </a:r>
            <a:endParaRPr lang="en-US" altLang="zh-CN" sz="2200" dirty="0" smtClean="0">
              <a:solidFill>
                <a:srgbClr val="1F497D"/>
              </a:solidFill>
              <a:latin typeface="微软雅黑" pitchFamily="34" charset="-122"/>
              <a:ea typeface="微软雅黑" pitchFamily="34" charset="-122"/>
            </a:endParaRPr>
          </a:p>
          <a:p>
            <a:pPr marL="457200" indent="-457200" algn="just" eaLnBrk="1" hangingPunct="1">
              <a:lnSpc>
                <a:spcPct val="150000"/>
              </a:lnSpc>
              <a:buFont typeface="+mj-ea"/>
              <a:buAutoNum type="circleNumDbPlain" startAt="3"/>
            </a:pPr>
            <a:r>
              <a:rPr lang="zh-CN" altLang="en-US" sz="2200" dirty="0" smtClean="0">
                <a:solidFill>
                  <a:srgbClr val="1F497D"/>
                </a:solidFill>
                <a:latin typeface="微软雅黑" pitchFamily="34" charset="-122"/>
                <a:ea typeface="微软雅黑" pitchFamily="34" charset="-122"/>
              </a:rPr>
              <a:t>观察</a:t>
            </a:r>
            <a:r>
              <a:rPr lang="zh-CN" altLang="en-US" sz="2200" dirty="0">
                <a:solidFill>
                  <a:srgbClr val="1F497D"/>
                </a:solidFill>
                <a:latin typeface="微软雅黑" pitchFamily="34" charset="-122"/>
                <a:ea typeface="微软雅黑" pitchFamily="34" charset="-122"/>
              </a:rPr>
              <a:t>病情，防治并发症</a:t>
            </a:r>
          </a:p>
        </p:txBody>
      </p:sp>
      <p:grpSp>
        <p:nvGrpSpPr>
          <p:cNvPr id="10" name="组合 7"/>
          <p:cNvGrpSpPr/>
          <p:nvPr/>
        </p:nvGrpSpPr>
        <p:grpSpPr bwMode="auto">
          <a:xfrm>
            <a:off x="644525" y="422275"/>
            <a:ext cx="3114675" cy="621597"/>
            <a:chOff x="3278751" y="1777380"/>
            <a:chExt cx="3678300" cy="621502"/>
          </a:xfrm>
        </p:grpSpPr>
        <p:sp>
          <p:nvSpPr>
            <p:cNvPr id="11" name="矩形 10"/>
            <p:cNvSpPr/>
            <p:nvPr/>
          </p:nvSpPr>
          <p:spPr>
            <a:xfrm>
              <a:off x="3278751" y="1777380"/>
              <a:ext cx="751784" cy="607920"/>
            </a:xfrm>
            <a:prstGeom prst="rect">
              <a:avLst/>
            </a:prstGeom>
            <a:solidFill>
              <a:schemeClr val="tx2"/>
            </a:solidFill>
            <a:ln w="12700" cap="flat" cmpd="sng" algn="ctr">
              <a:solidFill>
                <a:schemeClr val="tx2"/>
              </a:solidFill>
              <a:prstDash val="solid"/>
            </a:ln>
            <a:effectLst/>
          </p:spPr>
          <p:txBody>
            <a:bodyPr anchor="ctr"/>
            <a:lstStyle/>
            <a:p>
              <a:pPr algn="ctr" eaLnBrk="1" hangingPunct="1">
                <a:spcBef>
                  <a:spcPts val="0"/>
                </a:spcBef>
                <a:spcAft>
                  <a:spcPts val="0"/>
                </a:spcAft>
                <a:defRPr/>
              </a:pPr>
              <a:r>
                <a:rPr lang="en-US" altLang="zh-CN" sz="2800" kern="0" dirty="0" smtClean="0">
                  <a:solidFill>
                    <a:sysClr val="window" lastClr="FFFFFF"/>
                  </a:solidFill>
                  <a:latin typeface="Broadway" pitchFamily="82" charset="0"/>
                  <a:ea typeface="微软雅黑"/>
                </a:rPr>
                <a:t>4</a:t>
              </a:r>
              <a:endParaRPr lang="zh-CN" altLang="en-US" sz="2800" kern="0" dirty="0">
                <a:solidFill>
                  <a:sysClr val="window" lastClr="FFFFFF"/>
                </a:solidFill>
                <a:latin typeface="Broadway" pitchFamily="82" charset="0"/>
                <a:ea typeface="微软雅黑"/>
              </a:endParaRPr>
            </a:p>
          </p:txBody>
        </p:sp>
        <p:sp>
          <p:nvSpPr>
            <p:cNvPr id="12" name="TextBox 37"/>
            <p:cNvSpPr txBox="1">
              <a:spLocks noChangeArrowheads="1"/>
            </p:cNvSpPr>
            <p:nvPr/>
          </p:nvSpPr>
          <p:spPr bwMode="auto">
            <a:xfrm>
              <a:off x="4031417" y="1814196"/>
              <a:ext cx="2925634" cy="584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defTabSz="912495">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defTabSz="912495">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defTabSz="912495">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defTabSz="912495">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Tx/>
                <a:buNone/>
              </a:pPr>
              <a:r>
                <a:rPr lang="zh-CN" altLang="en-US" sz="3200" b="1" dirty="0">
                  <a:solidFill>
                    <a:srgbClr val="1F497D"/>
                  </a:solidFill>
                  <a:latin typeface="微软雅黑" pitchFamily="34" charset="-122"/>
                  <a:ea typeface="微软雅黑" pitchFamily="34" charset="-122"/>
                </a:rPr>
                <a:t>护理措施</a:t>
              </a:r>
              <a:endParaRPr lang="en-US" altLang="zh-CN" sz="2400" b="1" dirty="0">
                <a:solidFill>
                  <a:srgbClr val="1F497D"/>
                </a:solidFill>
                <a:latin typeface="微软雅黑" pitchFamily="34" charset="-122"/>
                <a:ea typeface="微软雅黑" pitchFamily="34" charset="-122"/>
              </a:endParaRPr>
            </a:p>
          </p:txBody>
        </p:sp>
      </p:grpSp>
      <p:sp>
        <p:nvSpPr>
          <p:cNvPr id="13" name="直接连接符 5"/>
          <p:cNvSpPr>
            <a:spLocks noChangeShapeType="1"/>
          </p:cNvSpPr>
          <p:nvPr/>
        </p:nvSpPr>
        <p:spPr bwMode="auto">
          <a:xfrm flipV="1">
            <a:off x="644525" y="1031875"/>
            <a:ext cx="2520000" cy="1588"/>
          </a:xfrm>
          <a:prstGeom prst="line">
            <a:avLst/>
          </a:prstGeom>
          <a:ln w="28575">
            <a:solidFill>
              <a:srgbClr val="44546A"/>
            </a:solidFill>
          </a:ln>
        </p:spPr>
        <p:style>
          <a:lnRef idx="1">
            <a:schemeClr val="accent1"/>
          </a:lnRef>
          <a:fillRef idx="0">
            <a:schemeClr val="accent1"/>
          </a:fillRef>
          <a:effectRef idx="0">
            <a:schemeClr val="accent1"/>
          </a:effectRef>
          <a:fontRef idx="minor">
            <a:schemeClr val="tx1"/>
          </a:fontRef>
        </p:style>
        <p:txBody>
          <a:bodyPr/>
          <a:lstStyle/>
          <a:p>
            <a:pPr>
              <a:defRPr/>
            </a:pPr>
            <a:endParaRPr lang="zh-CN" altLang="en-US"/>
          </a:p>
        </p:txBody>
      </p:sp>
      <p:grpSp>
        <p:nvGrpSpPr>
          <p:cNvPr id="3" name="组合 2"/>
          <p:cNvGrpSpPr/>
          <p:nvPr/>
        </p:nvGrpSpPr>
        <p:grpSpPr>
          <a:xfrm>
            <a:off x="8590209" y="1384845"/>
            <a:ext cx="2874314" cy="5074747"/>
            <a:chOff x="8796271" y="1146220"/>
            <a:chExt cx="2874314" cy="5074747"/>
          </a:xfrm>
        </p:grpSpPr>
        <p:pic>
          <p:nvPicPr>
            <p:cNvPr id="9" name="图片 8"/>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13690" t="-124" r="25639" b="313"/>
            <a:stretch>
              <a:fillRect/>
            </a:stretch>
          </p:blipFill>
          <p:spPr>
            <a:xfrm>
              <a:off x="8796271" y="1146220"/>
              <a:ext cx="2874314" cy="4691831"/>
            </a:xfrm>
            <a:prstGeom prst="rect">
              <a:avLst/>
            </a:prstGeom>
          </p:spPr>
        </p:pic>
        <p:sp>
          <p:nvSpPr>
            <p:cNvPr id="2" name="矩形 1"/>
            <p:cNvSpPr/>
            <p:nvPr/>
          </p:nvSpPr>
          <p:spPr>
            <a:xfrm>
              <a:off x="9471539" y="5851635"/>
              <a:ext cx="1800493" cy="369332"/>
            </a:xfrm>
            <a:prstGeom prst="rect">
              <a:avLst/>
            </a:prstGeom>
          </p:spPr>
          <p:txBody>
            <a:bodyPr wrap="none">
              <a:spAutoFit/>
            </a:bodyPr>
            <a:lstStyle/>
            <a:p>
              <a:r>
                <a:rPr lang="zh-CN" altLang="en-US" dirty="0">
                  <a:solidFill>
                    <a:srgbClr val="1F497D"/>
                  </a:solidFill>
                  <a:latin typeface="微软雅黑" pitchFamily="34" charset="-122"/>
                  <a:ea typeface="微软雅黑" pitchFamily="34" charset="-122"/>
                </a:rPr>
                <a:t>人工机械呼吸器</a:t>
              </a:r>
              <a:endParaRPr lang="zh-CN" altLang="en-US" dirty="0"/>
            </a:p>
          </p:txBody>
        </p:sp>
      </p:gr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descr="羽毛.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350554">
            <a:off x="12544425" y="501650"/>
            <a:ext cx="1239838" cy="396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4421188" y="2971800"/>
            <a:ext cx="3349625" cy="1432560"/>
          </a:xfrm>
          <a:prstGeom prst="rect">
            <a:avLst/>
          </a:prstGeom>
          <a:noFill/>
          <a:ln>
            <a:noFill/>
          </a:ln>
        </p:spPr>
        <p:txBody>
          <a:bodyPr wrap="none" rtlCol="0" anchor="t">
            <a:spAutoFit/>
            <a:scene3d>
              <a:camera prst="orthographicFront"/>
              <a:lightRig rig="threePt" dir="t"/>
            </a:scene3d>
          </a:bodyPr>
          <a:lstStyle/>
          <a:p>
            <a:pPr algn="ctr"/>
            <a:r>
              <a:rPr lang="zh-CN" altLang="en-US" sz="8800" i="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谢   谢</a:t>
            </a:r>
          </a:p>
        </p:txBody>
      </p:sp>
      <p:pic>
        <p:nvPicPr>
          <p:cNvPr id="3" name="图片 2" descr="office6\wpsassist\cache\A000220150821C89PPIC"/>
          <p:cNvPicPr>
            <a:picLocks noChangeAspect="1"/>
          </p:cNvPicPr>
          <p:nvPr/>
        </p:nvPicPr>
        <p:blipFill>
          <a:blip r:embed="rId4"/>
          <a:stretch>
            <a:fillRect/>
          </a:stretch>
        </p:blipFill>
        <p:spPr>
          <a:xfrm>
            <a:off x="36195" y="-3066415"/>
            <a:ext cx="14781530" cy="9844405"/>
          </a:xfrm>
          <a:prstGeom prst="rect">
            <a:avLst/>
          </a:prstGeom>
        </p:spPr>
      </p:pic>
      <p:sp>
        <p:nvSpPr>
          <p:cNvPr id="4" name="矩形 3"/>
          <p:cNvSpPr/>
          <p:nvPr/>
        </p:nvSpPr>
        <p:spPr>
          <a:xfrm>
            <a:off x="3092450" y="1511300"/>
            <a:ext cx="3698875" cy="1554480"/>
          </a:xfrm>
          <a:prstGeom prst="rect">
            <a:avLst/>
          </a:prstGeom>
          <a:noFill/>
          <a:ln>
            <a:noFill/>
          </a:ln>
        </p:spPr>
        <p:txBody>
          <a:bodyPr wrap="square" rtlCol="0" anchor="t">
            <a:spAutoFit/>
          </a:bodyPr>
          <a:lstStyle/>
          <a:p>
            <a:pPr algn="ctr"/>
            <a:r>
              <a:rPr lang="zh-CN" altLang="en-US" sz="9600" i="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谢谢</a:t>
            </a: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withEffect">
                                  <p:stCondLst>
                                    <p:cond delay="0"/>
                                  </p:stCondLst>
                                  <p:childTnLst>
                                    <p:animMotion origin="layout" path="M -0.72344 -0.24339 C -0.72291 -0.23622 -0.72239 -0.22881 -0.72778 -0.21585 C -0.73316 -0.20288 -0.75173 -0.17302 -0.75573 -0.16492 " pathEditMode="fixed" rAng="0" ptsTypes="aaA">
                                      <p:cBhvr>
                                        <p:cTn id="6" dur="70" fill="hold"/>
                                        <p:tgtEl>
                                          <p:spTgt spid="37"/>
                                        </p:tgtEl>
                                        <p:attrNameLst>
                                          <p:attrName>ppt_x</p:attrName>
                                          <p:attrName>ppt_y</p:attrName>
                                        </p:attrNameLst>
                                      </p:cBhvr>
                                      <p:rCtr x="-1600" y="3900"/>
                                    </p:animMotion>
                                  </p:childTnLst>
                                </p:cTn>
                              </p:par>
                            </p:childTnLst>
                          </p:cTn>
                        </p:par>
                        <p:par>
                          <p:cTn id="7" fill="hold">
                            <p:stCondLst>
                              <p:cond delay="500"/>
                            </p:stCondLst>
                            <p:childTnLst>
                              <p:par>
                                <p:cTn id="8" presetID="0" presetClass="path" presetSubtype="0" accel="50000" decel="50000" fill="hold" nodeType="afterEffect">
                                  <p:stCondLst>
                                    <p:cond delay="0"/>
                                  </p:stCondLst>
                                  <p:childTnLst>
                                    <p:animMotion origin="layout" path="M -0.75573 -0.16492 C -0.74115 -0.1802 -0.72639 -0.19548 -0.71441 -0.20613 C -0.70243 -0.21677 -0.70642 -0.22557 -0.68368 -0.22951 C -0.66094 -0.23344 -0.60295 -0.22765 -0.57778 -0.22951 C -0.5526 -0.23136 -0.53854 -0.239 -0.53212 -0.24131 " pathEditMode="fixed" ptsTypes="aaaaA">
                                      <p:cBhvr>
                                        <p:cTn id="9" dur="70" fill="hold"/>
                                        <p:tgtEl>
                                          <p:spTgt spid="37"/>
                                        </p:tgtEl>
                                        <p:attrNameLst>
                                          <p:attrName>ppt_x</p:attrName>
                                          <p:attrName>ppt_y</p:attrName>
                                        </p:attrNameLst>
                                      </p:cBhvr>
                                    </p:animMotion>
                                  </p:childTnLst>
                                </p:cTn>
                              </p:par>
                            </p:childTnLst>
                          </p:cTn>
                        </p:par>
                        <p:par>
                          <p:cTn id="10" fill="hold">
                            <p:stCondLst>
                              <p:cond delay="1000"/>
                            </p:stCondLst>
                            <p:childTnLst>
                              <p:par>
                                <p:cTn id="11" presetID="0" presetClass="path" presetSubtype="0" accel="50000" decel="50000" fill="hold" nodeType="afterEffect">
                                  <p:stCondLst>
                                    <p:cond delay="0"/>
                                  </p:stCondLst>
                                  <p:childTnLst>
                                    <p:animMotion origin="layout" path="M -0.59965 -0.24177 C -0.6217 -0.21076 -0.64357 -0.17974 -0.6658 -0.14386 C -0.68802 -0.10798 -0.71875 -0.04988 -0.7335 -0.02626 C -0.74826 -0.00265 -0.74809 -0.00682 -0.75416 -0.00265 C -0.76024 0.00151 -0.76493 -0.0008 -0.77031 -0.00057 C -0.77569 -0.00034 -0.78767 -0.00034 -0.78646 -0.00057 " pathEditMode="fixed" rAng="0" ptsTypes="aaaaaA">
                                      <p:cBhvr>
                                        <p:cTn id="12" dur="70" fill="hold"/>
                                        <p:tgtEl>
                                          <p:spTgt spid="37"/>
                                        </p:tgtEl>
                                        <p:attrNameLst>
                                          <p:attrName>ppt_x</p:attrName>
                                          <p:attrName>ppt_y</p:attrName>
                                        </p:attrNameLst>
                                      </p:cBhvr>
                                      <p:rCtr x="-9400" y="12200"/>
                                    </p:animMotion>
                                  </p:childTnLst>
                                </p:cTn>
                              </p:par>
                            </p:childTnLst>
                          </p:cTn>
                        </p:par>
                        <p:par>
                          <p:cTn id="13" fill="hold">
                            <p:stCondLst>
                              <p:cond delay="1500"/>
                            </p:stCondLst>
                            <p:childTnLst>
                              <p:par>
                                <p:cTn id="14" presetID="0" presetClass="path" presetSubtype="0" accel="50000" decel="50000" fill="hold" nodeType="afterEffect">
                                  <p:stCondLst>
                                    <p:cond delay="0"/>
                                  </p:stCondLst>
                                  <p:childTnLst>
                                    <p:animMotion origin="layout" path="M -0.78646 -0.00057 C -0.79028 -0.00543 -0.79393 -0.01029 -0.79375 -0.01816 C -0.79358 -0.02603 -0.78907 -0.03946 -0.7849 -0.04756 C -0.78073 -0.05566 -0.77361 -0.06191 -0.76875 -0.06724 C -0.76389 -0.07256 -0.76077 -0.07001 -0.75556 -0.07904 " pathEditMode="fixed" ptsTypes="aaaaA">
                                      <p:cBhvr>
                                        <p:cTn id="15" dur="70" fill="hold"/>
                                        <p:tgtEl>
                                          <p:spTgt spid="37"/>
                                        </p:tgtEl>
                                        <p:attrNameLst>
                                          <p:attrName>ppt_x</p:attrName>
                                          <p:attrName>ppt_y</p:attrName>
                                        </p:attrNameLst>
                                      </p:cBhvr>
                                    </p:animMotion>
                                  </p:childTnLst>
                                </p:cTn>
                              </p:par>
                            </p:childTnLst>
                          </p:cTn>
                        </p:par>
                        <p:par>
                          <p:cTn id="16" fill="hold">
                            <p:stCondLst>
                              <p:cond delay="2000"/>
                            </p:stCondLst>
                            <p:childTnLst>
                              <p:par>
                                <p:cTn id="17" presetID="0" presetClass="path" presetSubtype="0" accel="50000" decel="50000" fill="hold" nodeType="afterEffect">
                                  <p:stCondLst>
                                    <p:cond delay="0"/>
                                  </p:stCondLst>
                                  <p:childTnLst>
                                    <p:animMotion origin="layout" path="M -0.75555 -0.07905 C -0.75069 -0.08368 -0.74583 -0.08831 -0.74149 -0.08645 C -0.73715 -0.0846 -0.73125 -0.07835 -0.72951 -0.06747 C -0.72777 -0.05659 -0.73055 -0.02858 -0.73055 -0.02118 " pathEditMode="fixed" ptsTypes="aaaA">
                                      <p:cBhvr>
                                        <p:cTn id="18" dur="70" fill="hold"/>
                                        <p:tgtEl>
                                          <p:spTgt spid="37"/>
                                        </p:tgtEl>
                                        <p:attrNameLst>
                                          <p:attrName>ppt_x</p:attrName>
                                          <p:attrName>ppt_y</p:attrName>
                                        </p:attrNameLst>
                                      </p:cBhvr>
                                    </p:animMotion>
                                  </p:childTnLst>
                                </p:cTn>
                              </p:par>
                            </p:childTnLst>
                          </p:cTn>
                        </p:par>
                        <p:par>
                          <p:cTn id="19" fill="hold">
                            <p:stCondLst>
                              <p:cond delay="2500"/>
                            </p:stCondLst>
                            <p:childTnLst>
                              <p:par>
                                <p:cTn id="20" presetID="0" presetClass="path" presetSubtype="0" accel="50000" decel="50000" fill="hold" nodeType="afterEffect">
                                  <p:stCondLst>
                                    <p:cond delay="0"/>
                                  </p:stCondLst>
                                  <p:childTnLst>
                                    <p:animMotion origin="layout" path="M -0.73055 -0.02118 C -0.72864 -0.0184 -0.72656 -0.01562 -0.71753 -0.02256 C -0.7085 -0.02951 -0.68906 -0.04965 -0.67621 -0.0633 C -0.66336 -0.07696 -0.65208 -0.08946 -0.64027 -0.1052 C -0.62847 -0.12094 -0.61631 -0.14155 -0.60555 -0.15752 C -0.59479 -0.17349 -0.58107 -0.19432 -0.57621 -0.20104 " pathEditMode="fixed" ptsTypes="aaaaaA">
                                      <p:cBhvr>
                                        <p:cTn id="21" dur="70" fill="hold"/>
                                        <p:tgtEl>
                                          <p:spTgt spid="37"/>
                                        </p:tgtEl>
                                        <p:attrNameLst>
                                          <p:attrName>ppt_x</p:attrName>
                                          <p:attrName>ppt_y</p:attrName>
                                        </p:attrNameLst>
                                      </p:cBhvr>
                                    </p:animMotion>
                                  </p:childTnLst>
                                </p:cTn>
                              </p:par>
                            </p:childTnLst>
                          </p:cTn>
                        </p:par>
                        <p:par>
                          <p:cTn id="22" fill="hold">
                            <p:stCondLst>
                              <p:cond delay="3000"/>
                            </p:stCondLst>
                            <p:childTnLst>
                              <p:par>
                                <p:cTn id="23" presetID="0" presetClass="path" presetSubtype="0" accel="50000" decel="50000" fill="hold" nodeType="afterEffect">
                                  <p:stCondLst>
                                    <p:cond delay="0"/>
                                  </p:stCondLst>
                                  <p:childTnLst>
                                    <p:animMotion origin="layout" path="M -0.57309 -0.20103 C -0.58871 -0.17858 -0.60434 -0.15589 -0.61666 -0.13714 C -0.62899 -0.11839 -0.63732 -0.10358 -0.64705 -0.08784 C -0.65677 -0.0721 -0.6691 -0.05427 -0.67535 -0.04293 C -0.6816 -0.03159 -0.68507 -0.02256 -0.68507 -0.01978 " pathEditMode="fixed" rAng="0" ptsTypes="aaaaA">
                                      <p:cBhvr>
                                        <p:cTn id="24" dur="70" fill="hold"/>
                                        <p:tgtEl>
                                          <p:spTgt spid="37"/>
                                        </p:tgtEl>
                                        <p:attrNameLst>
                                          <p:attrName>ppt_x</p:attrName>
                                          <p:attrName>ppt_y</p:attrName>
                                        </p:attrNameLst>
                                      </p:cBhvr>
                                      <p:rCtr x="-5600" y="9100"/>
                                    </p:animMotion>
                                  </p:childTnLst>
                                </p:cTn>
                              </p:par>
                            </p:childTnLst>
                          </p:cTn>
                        </p:par>
                        <p:par>
                          <p:cTn id="25" fill="hold">
                            <p:stCondLst>
                              <p:cond delay="3500"/>
                            </p:stCondLst>
                            <p:childTnLst>
                              <p:par>
                                <p:cTn id="26" presetID="0" presetClass="path" presetSubtype="0" accel="50000" decel="50000" fill="hold" nodeType="afterEffect">
                                  <p:stCondLst>
                                    <p:cond delay="0"/>
                                  </p:stCondLst>
                                  <p:childTnLst>
                                    <p:animMotion origin="layout" path="M -0.68507 -0.01979 C -0.67778 -0.02882 -0.67049 -0.03784 -0.66545 -0.04432 C -0.66042 -0.05081 -0.65851 -0.05451 -0.65469 -0.05891 C -0.65087 -0.06331 -0.6474 -0.06585 -0.64271 -0.07048 C -0.63802 -0.07511 -0.6309 -0.08252 -0.62639 -0.08645 C -0.62188 -0.09039 -0.6184 -0.09201 -0.61545 -0.09363 C -0.6125 -0.09525 -0.6099 -0.09641 -0.60903 -0.09664 " pathEditMode="fixed" ptsTypes="aaaaaaA">
                                      <p:cBhvr>
                                        <p:cTn id="27" dur="70" fill="hold"/>
                                        <p:tgtEl>
                                          <p:spTgt spid="37"/>
                                        </p:tgtEl>
                                        <p:attrNameLst>
                                          <p:attrName>ppt_x</p:attrName>
                                          <p:attrName>ppt_y</p:attrName>
                                        </p:attrNameLst>
                                      </p:cBhvr>
                                    </p:animMotion>
                                  </p:childTnLst>
                                </p:cTn>
                              </p:par>
                            </p:childTnLst>
                          </p:cTn>
                        </p:par>
                        <p:par>
                          <p:cTn id="28" fill="hold">
                            <p:stCondLst>
                              <p:cond delay="4000"/>
                            </p:stCondLst>
                            <p:childTnLst>
                              <p:par>
                                <p:cTn id="29" presetID="0" presetClass="path" presetSubtype="0" accel="50000" decel="50000" fill="hold" nodeType="afterEffect">
                                  <p:stCondLst>
                                    <p:cond delay="0"/>
                                  </p:stCondLst>
                                  <p:childTnLst>
                                    <p:animMotion origin="layout" path="M -0.60903 -0.09664 C -0.6059 -0.09594 -0.60278 -0.09525 -0.60347 -0.09224 C -0.60417 -0.08923 -0.60972 -0.0846 -0.61337 -0.07905 C -0.61701 -0.07349 -0.62083 -0.06493 -0.62535 -0.05891 C -0.62986 -0.05289 -0.63733 -0.04895 -0.64045 -0.04294 C -0.64358 -0.03692 -0.64323 -0.02511 -0.64375 -0.02257 " pathEditMode="fixed" ptsTypes="aaaaaA">
                                      <p:cBhvr>
                                        <p:cTn id="30" dur="70" fill="hold"/>
                                        <p:tgtEl>
                                          <p:spTgt spid="37"/>
                                        </p:tgtEl>
                                        <p:attrNameLst>
                                          <p:attrName>ppt_x</p:attrName>
                                          <p:attrName>ppt_y</p:attrName>
                                        </p:attrNameLst>
                                      </p:cBhvr>
                                    </p:animMotion>
                                  </p:childTnLst>
                                </p:cTn>
                              </p:par>
                            </p:childTnLst>
                          </p:cTn>
                        </p:par>
                        <p:par>
                          <p:cTn id="31" fill="hold">
                            <p:stCondLst>
                              <p:cond delay="4500"/>
                            </p:stCondLst>
                            <p:childTnLst>
                              <p:par>
                                <p:cTn id="32" presetID="0" presetClass="path" presetSubtype="0" accel="50000" decel="50000" fill="hold" nodeType="afterEffect">
                                  <p:stCondLst>
                                    <p:cond delay="0"/>
                                  </p:stCondLst>
                                  <p:childTnLst>
                                    <p:animMotion origin="layout" path="M -0.64375 -0.02256 C -0.6401 -0.02001 -0.63628 -0.01723 -0.63073 -0.01955 C -0.62517 -0.02186 -0.61597 -0.03297 -0.61007 -0.03714 C -0.60417 -0.04131 -0.60087 -0.04177 -0.59479 -0.04432 C -0.58871 -0.04686 -0.57847 -0.0501 -0.57309 -0.05288 C -0.56771 -0.05566 -0.56684 -0.05797 -0.56215 -0.06168 C -0.55746 -0.06538 -0.54913 -0.06908 -0.54479 -0.07464 C -0.54045 -0.0802 -0.53646 -0.09061 -0.53611 -0.09501 C -0.53576 -0.09941 -0.54219 -0.09987 -0.54271 -0.1008 " pathEditMode="fixed" ptsTypes="aaaaaaaaA">
                                      <p:cBhvr>
                                        <p:cTn id="33" dur="70" fill="hold"/>
                                        <p:tgtEl>
                                          <p:spTgt spid="37"/>
                                        </p:tgtEl>
                                        <p:attrNameLst>
                                          <p:attrName>ppt_x</p:attrName>
                                          <p:attrName>ppt_y</p:attrName>
                                        </p:attrNameLst>
                                      </p:cBhvr>
                                    </p:animMotion>
                                  </p:childTnLst>
                                </p:cTn>
                              </p:par>
                            </p:childTnLst>
                          </p:cTn>
                        </p:par>
                        <p:par>
                          <p:cTn id="34" fill="hold">
                            <p:stCondLst>
                              <p:cond delay="5000"/>
                            </p:stCondLst>
                            <p:childTnLst>
                              <p:par>
                                <p:cTn id="35" presetID="0" presetClass="path" presetSubtype="0" accel="50000" decel="50000" fill="hold" nodeType="afterEffect">
                                  <p:stCondLst>
                                    <p:cond delay="0"/>
                                  </p:stCondLst>
                                  <p:childTnLst>
                                    <p:animMotion origin="layout" path="M -0.54271 -0.1008 C -0.54653 -0.09941 -0.55035 -0.09802 -0.55451 -0.09501 C -0.55868 -0.092 -0.56285 -0.08807 -0.56771 -0.08205 C -0.57257 -0.07603 -0.58038 -0.06607 -0.58385 -0.05867 C -0.58733 -0.05126 -0.58767 -0.04293 -0.58837 -0.03714 C -0.58906 -0.03135 -0.5901 -0.02695 -0.58837 -0.02395 C -0.58663 -0.02094 -0.58055 -0.02001 -0.57743 -0.01955 C -0.5743 -0.01908 -0.57135 -0.02024 -0.56979 -0.02117 " pathEditMode="fixed" ptsTypes="aaaaaaaA">
                                      <p:cBhvr>
                                        <p:cTn id="36" dur="70" fill="hold"/>
                                        <p:tgtEl>
                                          <p:spTgt spid="37"/>
                                        </p:tgtEl>
                                        <p:attrNameLst>
                                          <p:attrName>ppt_x</p:attrName>
                                          <p:attrName>ppt_y</p:attrName>
                                        </p:attrNameLst>
                                      </p:cBhvr>
                                    </p:animMotion>
                                  </p:childTnLst>
                                </p:cTn>
                              </p:par>
                            </p:childTnLst>
                          </p:cTn>
                        </p:par>
                        <p:par>
                          <p:cTn id="37" fill="hold">
                            <p:stCondLst>
                              <p:cond delay="5500"/>
                            </p:stCondLst>
                            <p:childTnLst>
                              <p:par>
                                <p:cTn id="38" presetID="0" presetClass="path" presetSubtype="0" accel="50000" decel="50000" fill="hold" nodeType="afterEffect">
                                  <p:stCondLst>
                                    <p:cond delay="0"/>
                                  </p:stCondLst>
                                  <p:childTnLst>
                                    <p:animMotion origin="layout" path="M -0.56979 -0.02117 C -0.56197 -0.02395 -0.55416 -0.02673 -0.54635 -0.03228 C -0.53854 -0.03784 -0.54999 -0.02927 -0.52308 -0.0545 C -0.49618 -0.07974 -0.41388 -0.16122 -0.38472 -0.18344 C -0.35555 -0.20566 -0.3526 -0.18899 -0.34808 -0.18784 C -0.34357 -0.18668 -0.35659 -0.17835 -0.35798 -0.17673 " pathEditMode="fixed" rAng="0" ptsTypes="aaaaaA">
                                      <p:cBhvr>
                                        <p:cTn id="39" dur="70" fill="hold"/>
                                        <p:tgtEl>
                                          <p:spTgt spid="37"/>
                                        </p:tgtEl>
                                        <p:attrNameLst>
                                          <p:attrName>ppt_x</p:attrName>
                                          <p:attrName>ppt_y</p:attrName>
                                        </p:attrNameLst>
                                      </p:cBhvr>
                                      <p:rCtr x="11300" y="-9200"/>
                                    </p:animMotion>
                                  </p:childTnLst>
                                </p:cTn>
                              </p:par>
                            </p:childTnLst>
                          </p:cTn>
                        </p:par>
                        <p:par>
                          <p:cTn id="40" fill="hold">
                            <p:stCondLst>
                              <p:cond delay="6000"/>
                            </p:stCondLst>
                            <p:childTnLst>
                              <p:par>
                                <p:cTn id="41" presetID="0" presetClass="path" presetSubtype="0" accel="50000" decel="50000" fill="hold" nodeType="afterEffect">
                                  <p:stCondLst>
                                    <p:cond delay="0"/>
                                  </p:stCondLst>
                                  <p:childTnLst>
                                    <p:animMotion origin="layout" path="M -0.35798 -0.17673 C -0.36198 -0.17534 -0.3658 -0.17395 -0.36771 -0.17163 C -0.36962 -0.16932 -0.37048 -0.16423 -0.36996 -0.16307 C -0.36944 -0.16191 -0.3658 -0.164 -0.36475 -0.16423 " pathEditMode="fixed" rAng="0" ptsTypes="aaaa">
                                      <p:cBhvr>
                                        <p:cTn id="42" dur="70" fill="hold"/>
                                        <p:tgtEl>
                                          <p:spTgt spid="37"/>
                                        </p:tgtEl>
                                        <p:attrNameLst>
                                          <p:attrName>ppt_x</p:attrName>
                                          <p:attrName>ppt_y</p:attrName>
                                        </p:attrNameLst>
                                      </p:cBhvr>
                                      <p:rCtr x="-600" y="700"/>
                                    </p:animMotion>
                                  </p:childTnLst>
                                </p:cTn>
                              </p:par>
                            </p:childTnLst>
                          </p:cTn>
                        </p:par>
                        <p:par>
                          <p:cTn id="43" fill="hold">
                            <p:stCondLst>
                              <p:cond delay="6500"/>
                            </p:stCondLst>
                            <p:childTnLst>
                              <p:par>
                                <p:cTn id="44" presetID="0" presetClass="path" presetSubtype="0" accel="50000" decel="50000" fill="hold" nodeType="afterEffect">
                                  <p:stCondLst>
                                    <p:cond delay="0"/>
                                  </p:stCondLst>
                                  <p:childTnLst>
                                    <p:animMotion origin="layout" path="M -0.36475 -0.16423 C -0.36146 -0.164 -0.35798 -0.16353 -0.35364 -0.16515 C -0.3493 -0.16677 -0.34305 -0.17094 -0.33906 -0.17372 C -0.33507 -0.1765 -0.33229 -0.17881 -0.32986 -0.18205 C -0.32743 -0.18529 -0.32517 -0.19131 -0.3243 -0.19386 C -0.32343 -0.1964 -0.32465 -0.19687 -0.32465 -0.19756 " pathEditMode="fixed" rAng="0" ptsTypes="aaaaaA">
                                      <p:cBhvr>
                                        <p:cTn id="45" dur="70" fill="hold"/>
                                        <p:tgtEl>
                                          <p:spTgt spid="37"/>
                                        </p:tgtEl>
                                        <p:attrNameLst>
                                          <p:attrName>ppt_x</p:attrName>
                                          <p:attrName>ppt_y</p:attrName>
                                        </p:attrNameLst>
                                      </p:cBhvr>
                                      <p:rCtr x="2100" y="-1600"/>
                                    </p:animMotion>
                                  </p:childTnLst>
                                </p:cTn>
                              </p:par>
                            </p:childTnLst>
                          </p:cTn>
                        </p:par>
                        <p:par>
                          <p:cTn id="46" fill="hold">
                            <p:stCondLst>
                              <p:cond delay="7000"/>
                            </p:stCondLst>
                            <p:childTnLst>
                              <p:par>
                                <p:cTn id="47" presetID="0" presetClass="path" presetSubtype="0" accel="50000" decel="50000" fill="hold" nodeType="afterEffect">
                                  <p:stCondLst>
                                    <p:cond delay="0"/>
                                  </p:stCondLst>
                                  <p:childTnLst>
                                    <p:animMotion origin="layout" path="M -0.32465 -0.19756 C -0.32587 -0.20033 -0.32708 -0.20288 -0.32986 -0.2045 C -0.33264 -0.20612 -0.3309 -0.20867 -0.34097 -0.20774 C -0.35104 -0.20682 -0.3757 -0.20427 -0.39063 -0.19964 C -0.40556 -0.19501 -0.42222 -0.18645 -0.43108 -0.17973 C -0.43993 -0.17302 -0.44167 -0.16283 -0.44375 -0.15959 " pathEditMode="fixed" ptsTypes="aaaaaA">
                                      <p:cBhvr>
                                        <p:cTn id="48" dur="70" fill="hold"/>
                                        <p:tgtEl>
                                          <p:spTgt spid="37"/>
                                        </p:tgtEl>
                                        <p:attrNameLst>
                                          <p:attrName>ppt_x</p:attrName>
                                          <p:attrName>ppt_y</p:attrName>
                                        </p:attrNameLst>
                                      </p:cBhvr>
                                    </p:animMotion>
                                  </p:childTnLst>
                                </p:cTn>
                              </p:par>
                            </p:childTnLst>
                          </p:cTn>
                        </p:par>
                        <p:par>
                          <p:cTn id="49" fill="hold">
                            <p:stCondLst>
                              <p:cond delay="7500"/>
                            </p:stCondLst>
                            <p:childTnLst>
                              <p:par>
                                <p:cTn id="50" presetID="0" presetClass="path" presetSubtype="0" accel="50000" decel="50000" fill="hold" nodeType="afterEffect">
                                  <p:stCondLst>
                                    <p:cond delay="0"/>
                                  </p:stCondLst>
                                  <p:childTnLst>
                                    <p:animMotion origin="layout" path="M -0.44375 -0.1596 C -0.44445 -0.1545 -0.44514 -0.14941 -0.44306 -0.14594 C -0.44097 -0.14247 -0.43768 -0.14062 -0.43125 -0.13807 C -0.42483 -0.13552 -0.41459 -0.13251 -0.40469 -0.13112 C -0.39479 -0.12974 -0.3724 -0.13043 -0.3717 -0.12927 C -0.37101 -0.12812 -0.38941 -0.12649 -0.40035 -0.12441 C -0.41129 -0.12233 -0.42535 -0.12071 -0.43716 -0.11654 C -0.44896 -0.11237 -0.46163 -0.10474 -0.47101 -0.09872 C -0.48038 -0.0927 -0.48733 -0.08853 -0.49375 -0.0802 C -0.50018 -0.07187 -0.50747 -0.05566 -0.5099 -0.04872 C -0.51233 -0.04177 -0.50868 -0.03992 -0.50851 -0.03807 " pathEditMode="fixed" ptsTypes="aaaaaaaaaaA">
                                      <p:cBhvr>
                                        <p:cTn id="51" dur="70" fill="hold"/>
                                        <p:tgtEl>
                                          <p:spTgt spid="37"/>
                                        </p:tgtEl>
                                        <p:attrNameLst>
                                          <p:attrName>ppt_x</p:attrName>
                                          <p:attrName>ppt_y</p:attrName>
                                        </p:attrNameLst>
                                      </p:cBhvr>
                                    </p:animMotion>
                                  </p:childTnLst>
                                </p:cTn>
                              </p:par>
                            </p:childTnLst>
                          </p:cTn>
                        </p:par>
                        <p:par>
                          <p:cTn id="52" fill="hold">
                            <p:stCondLst>
                              <p:cond delay="8000"/>
                            </p:stCondLst>
                            <p:childTnLst>
                              <p:par>
                                <p:cTn id="53" presetID="0" presetClass="path" presetSubtype="0" accel="50000" decel="50000" fill="hold" nodeType="afterEffect">
                                  <p:stCondLst>
                                    <p:cond delay="0"/>
                                  </p:stCondLst>
                                  <p:childTnLst>
                                    <p:animMotion origin="layout" path="M -0.5085 -0.03807 C -0.50712 -0.03483 -0.50364 -0.02302 -0.49982 -0.01909 C -0.496 -0.01515 -0.49149 -0.01538 -0.48524 -0.014 C -0.47899 -0.01261 -0.46979 -0.01076 -0.46267 -0.01122 C -0.45555 -0.01168 -0.45069 -0.01168 -0.44201 -0.01654 C -0.43333 -0.0214 -0.41753 -0.03483 -0.41059 -0.04015 C -0.40364 -0.04548 -0.40729 -0.04224 -0.39982 -0.04918 C -0.39236 -0.05613 -0.37257 -0.07557 -0.36545 -0.08251 " pathEditMode="fixed" rAng="0" ptsTypes="aaaaaaaa">
                                      <p:cBhvr>
                                        <p:cTn id="54" dur="70" fill="hold"/>
                                        <p:tgtEl>
                                          <p:spTgt spid="37"/>
                                        </p:tgtEl>
                                        <p:attrNameLst>
                                          <p:attrName>ppt_x</p:attrName>
                                          <p:attrName>ppt_y</p:attrName>
                                        </p:attrNameLst>
                                      </p:cBhvr>
                                      <p:rCtr x="7200" y="-900"/>
                                    </p:animMotion>
                                  </p:childTnLst>
                                </p:cTn>
                              </p:par>
                            </p:childTnLst>
                          </p:cTn>
                        </p:par>
                        <p:par>
                          <p:cTn id="55" fill="hold">
                            <p:stCondLst>
                              <p:cond delay="8500"/>
                            </p:stCondLst>
                            <p:childTnLst>
                              <p:par>
                                <p:cTn id="56" presetID="0" presetClass="path" presetSubtype="0" accel="50000" decel="50000" fill="hold" nodeType="afterEffect">
                                  <p:stCondLst>
                                    <p:cond delay="0"/>
                                  </p:stCondLst>
                                  <p:childTnLst>
                                    <p:animMotion origin="layout" path="M -0.36337 -0.08113 C -0.36337 -0.08089 -0.37864 -0.05636 -0.39375 -0.03159 " pathEditMode="fixed" rAng="0" ptsTypes="aA">
                                      <p:cBhvr>
                                        <p:cTn id="57" dur="70" fill="hold"/>
                                        <p:tgtEl>
                                          <p:spTgt spid="37"/>
                                        </p:tgtEl>
                                        <p:attrNameLst>
                                          <p:attrName>ppt_x</p:attrName>
                                          <p:attrName>ppt_y</p:attrName>
                                        </p:attrNameLst>
                                      </p:cBhvr>
                                      <p:rCtr x="-1500" y="2500"/>
                                    </p:animMotion>
                                  </p:childTnLst>
                                </p:cTn>
                              </p:par>
                            </p:childTnLst>
                          </p:cTn>
                        </p:par>
                        <p:par>
                          <p:cTn id="58" fill="hold">
                            <p:stCondLst>
                              <p:cond delay="9000"/>
                            </p:stCondLst>
                            <p:childTnLst>
                              <p:par>
                                <p:cTn id="59" presetID="0" presetClass="path" presetSubtype="0" accel="50000" decel="50000" fill="hold" nodeType="afterEffect">
                                  <p:stCondLst>
                                    <p:cond delay="0"/>
                                  </p:stCondLst>
                                  <p:childTnLst>
                                    <p:animMotion origin="layout" path="M -0.39375 -0.03159 C -0.38733 -0.03992 -0.3809 -0.04803 -0.37413 -0.0552 C -0.36736 -0.06238 -0.35764 -0.07117 -0.35261 -0.07488 C -0.34757 -0.07858 -0.34583 -0.07742 -0.34375 -0.07742 " pathEditMode="fixed" ptsTypes="aaaA">
                                      <p:cBhvr>
                                        <p:cTn id="60" dur="70" fill="hold"/>
                                        <p:tgtEl>
                                          <p:spTgt spid="37"/>
                                        </p:tgtEl>
                                        <p:attrNameLst>
                                          <p:attrName>ppt_x</p:attrName>
                                          <p:attrName>ppt_y</p:attrName>
                                        </p:attrNameLst>
                                      </p:cBhvr>
                                    </p:animMotion>
                                  </p:childTnLst>
                                </p:cTn>
                              </p:par>
                            </p:childTnLst>
                          </p:cTn>
                        </p:par>
                        <p:par>
                          <p:cTn id="61" fill="hold">
                            <p:stCondLst>
                              <p:cond delay="9500"/>
                            </p:stCondLst>
                            <p:childTnLst>
                              <p:par>
                                <p:cTn id="62" presetID="0" presetClass="path" presetSubtype="0" accel="50000" decel="50000" fill="hold" nodeType="afterEffect">
                                  <p:stCondLst>
                                    <p:cond delay="0"/>
                                  </p:stCondLst>
                                  <p:childTnLst>
                                    <p:animMotion origin="layout" path="M -0.34427 -0.07673 C -0.34462 -0.07326 -0.34479 -0.06955 -0.34826 -0.06353 C -0.35173 -0.05751 -0.36232 -0.04594 -0.36493 -0.04015 C -0.36753 -0.03437 -0.36441 -0.02997 -0.36389 -0.02835 " pathEditMode="fixed" rAng="0" ptsTypes="aaaA">
                                      <p:cBhvr>
                                        <p:cTn id="63" dur="70" fill="hold"/>
                                        <p:tgtEl>
                                          <p:spTgt spid="37"/>
                                        </p:tgtEl>
                                        <p:attrNameLst>
                                          <p:attrName>ppt_x</p:attrName>
                                          <p:attrName>ppt_y</p:attrName>
                                        </p:attrNameLst>
                                      </p:cBhvr>
                                      <p:rCtr x="-1200" y="2400"/>
                                    </p:animMotion>
                                  </p:childTnLst>
                                </p:cTn>
                              </p:par>
                              <p:par>
                                <p:cTn id="64" presetID="0" presetClass="path" presetSubtype="0" accel="50000" decel="50000" fill="hold" nodeType="withEffect">
                                  <p:stCondLst>
                                    <p:cond delay="0"/>
                                  </p:stCondLst>
                                  <p:childTnLst>
                                    <p:animMotion origin="layout" path="M -0.36388 -0.02834 C -0.36076 -0.02695 -0.35746 -0.02556 -0.35312 -0.02834 C -0.34878 -0.03112 -0.34444 -0.03829 -0.3375 -0.04547 C -0.33055 -0.05265 -0.31753 -0.06584 -0.31093 -0.07163 C -0.30434 -0.07742 -0.30173 -0.07904 -0.29826 -0.0795 C -0.29479 -0.07996 -0.29184 -0.0751 -0.29045 -0.07417 " pathEditMode="fixed" rAng="0" ptsTypes="aaaaaA">
                                      <p:cBhvr>
                                        <p:cTn id="65" dur="70" fill="hold"/>
                                        <p:tgtEl>
                                          <p:spTgt spid="37"/>
                                        </p:tgtEl>
                                        <p:attrNameLst>
                                          <p:attrName>ppt_x</p:attrName>
                                          <p:attrName>ppt_y</p:attrName>
                                        </p:attrNameLst>
                                      </p:cBhvr>
                                      <p:rCtr x="3700" y="-2500"/>
                                    </p:animMotion>
                                  </p:childTnLst>
                                </p:cTn>
                              </p:par>
                              <p:par>
                                <p:cTn id="66" presetID="0" presetClass="path" presetSubtype="0" accel="50000" decel="50000" fill="hold" nodeType="withEffect">
                                  <p:stCondLst>
                                    <p:cond delay="0"/>
                                  </p:stCondLst>
                                  <p:childTnLst>
                                    <p:animMotion origin="layout" path="M -0.29045 -0.07418 C -0.2941 -0.07557 -0.29757 -0.07696 -0.30122 -0.07557 C -0.30486 -0.07418 -0.30816 -0.07001 -0.31198 -0.06631 C -0.3158 -0.0626 -0.32153 -0.05774 -0.32379 -0.05335 C -0.32604 -0.04895 -0.32552 -0.04385 -0.3257 -0.04015 C -0.32587 -0.03645 -0.32483 -0.03251 -0.32465 -0.03112 " pathEditMode="fixed" ptsTypes="aaaaaA">
                                      <p:cBhvr>
                                        <p:cTn id="67" dur="70" fill="hold"/>
                                        <p:tgtEl>
                                          <p:spTgt spid="37"/>
                                        </p:tgtEl>
                                        <p:attrNameLst>
                                          <p:attrName>ppt_x</p:attrName>
                                          <p:attrName>ppt_y</p:attrName>
                                        </p:attrNameLst>
                                      </p:cBhvr>
                                    </p:animMotion>
                                  </p:childTnLst>
                                </p:cTn>
                              </p:par>
                              <p:par>
                                <p:cTn id="68" presetID="0" presetClass="path" presetSubtype="0" accel="50000" decel="50000" fill="hold" nodeType="withEffect">
                                  <p:stCondLst>
                                    <p:cond delay="0"/>
                                  </p:stCondLst>
                                  <p:childTnLst>
                                    <p:animMotion origin="layout" path="M -0.32466 -0.03113 C -0.32118 -0.0339 -0.31771 -0.03668 -0.31389 -0.04038 C -0.31007 -0.04409 -0.30677 -0.04548 -0.30122 -0.05335 C -0.29566 -0.06122 -0.28768 -0.0758 -0.28056 -0.08738 C -0.27344 -0.09895 -0.26597 -0.11284 -0.25903 -0.12279 C -0.25209 -0.13275 -0.24341 -0.14293 -0.23941 -0.14756 " pathEditMode="fixed" ptsTypes="aaaaaA">
                                      <p:cBhvr>
                                        <p:cTn id="69" dur="70" fill="hold"/>
                                        <p:tgtEl>
                                          <p:spTgt spid="37"/>
                                        </p:tgtEl>
                                        <p:attrNameLst>
                                          <p:attrName>ppt_x</p:attrName>
                                          <p:attrName>ppt_y</p:attrName>
                                        </p:attrNameLst>
                                      </p:cBhvr>
                                    </p:animMotion>
                                  </p:childTnLst>
                                </p:cTn>
                              </p:par>
                              <p:par>
                                <p:cTn id="70" presetID="0" presetClass="path" presetSubtype="0" accel="50000" decel="50000" fill="hold" nodeType="withEffect">
                                  <p:stCondLst>
                                    <p:cond delay="0"/>
                                  </p:stCondLst>
                                  <p:childTnLst>
                                    <p:animMotion origin="layout" path="M -0.23628 -0.14756 C -0.23889 -0.14409 -0.24687 -0.13367 -0.25173 -0.12626 C -0.2566 -0.11886 -0.2566 -0.11839 -0.2658 -0.10312 C -0.275 -0.08784 -0.30191 -0.0464 -0.30694 -0.0339 C -0.31198 -0.0214 -0.29774 -0.02951 -0.29618 -0.02858 " pathEditMode="fixed" rAng="0" ptsTypes="aaaaa">
                                      <p:cBhvr>
                                        <p:cTn id="71" dur="70" fill="hold"/>
                                        <p:tgtEl>
                                          <p:spTgt spid="37"/>
                                        </p:tgtEl>
                                        <p:attrNameLst>
                                          <p:attrName>ppt_x</p:attrName>
                                          <p:attrName>ppt_y</p:attrName>
                                        </p:attrNameLst>
                                      </p:cBhvr>
                                      <p:rCtr x="-3800" y="6300"/>
                                    </p:animMotion>
                                  </p:childTnLst>
                                </p:cTn>
                              </p:par>
                            </p:childTnLst>
                          </p:cTn>
                        </p:par>
                        <p:par>
                          <p:cTn id="72" fill="hold">
                            <p:stCondLst>
                              <p:cond delay="10000"/>
                            </p:stCondLst>
                            <p:childTnLst>
                              <p:par>
                                <p:cTn id="73" presetID="0" presetClass="path" presetSubtype="0" accel="50000" decel="50000" fill="hold" nodeType="afterEffect">
                                  <p:stCondLst>
                                    <p:cond delay="0"/>
                                  </p:stCondLst>
                                  <p:childTnLst>
                                    <p:animMotion origin="layout" path="M -0.29618 -0.02858 C -0.28611 -0.03205 -0.26701 -0.02904 -0.23524 -0.04918 C -0.20347 -0.06932 -0.14826 -0.11816 -0.10503 -0.15011 C -0.0618 -0.18205 -0.00225 -0.22233 0.02466 -0.24131 " pathEditMode="fixed" rAng="0" ptsTypes="aaaa">
                                      <p:cBhvr>
                                        <p:cTn id="74" dur="70" fill="hold"/>
                                        <p:tgtEl>
                                          <p:spTgt spid="37"/>
                                        </p:tgtEl>
                                        <p:attrNameLst>
                                          <p:attrName>ppt_x</p:attrName>
                                          <p:attrName>ppt_y</p:attrName>
                                        </p:attrNameLst>
                                      </p:cBhvr>
                                      <p:rCtr x="16000" y="-106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bwMode="auto">
          <a:xfrm>
            <a:off x="644524" y="422276"/>
            <a:ext cx="2159999" cy="612079"/>
            <a:chOff x="3278751" y="1777380"/>
            <a:chExt cx="2550868" cy="611985"/>
          </a:xfrm>
        </p:grpSpPr>
        <p:sp>
          <p:nvSpPr>
            <p:cNvPr id="9" name="矩形 8"/>
            <p:cNvSpPr/>
            <p:nvPr/>
          </p:nvSpPr>
          <p:spPr>
            <a:xfrm>
              <a:off x="3278751" y="1777380"/>
              <a:ext cx="751784" cy="607920"/>
            </a:xfrm>
            <a:prstGeom prst="rect">
              <a:avLst/>
            </a:prstGeom>
            <a:solidFill>
              <a:schemeClr val="tx2"/>
            </a:solidFill>
            <a:ln w="12700" cap="flat" cmpd="sng" algn="ctr">
              <a:solidFill>
                <a:schemeClr val="tx2"/>
              </a:solidFill>
              <a:prstDash val="solid"/>
            </a:ln>
            <a:effectLst/>
          </p:spPr>
          <p:txBody>
            <a:bodyPr anchor="ctr"/>
            <a:lstStyle/>
            <a:p>
              <a:pPr algn="ctr" eaLnBrk="1" hangingPunct="1">
                <a:spcBef>
                  <a:spcPts val="0"/>
                </a:spcBef>
                <a:spcAft>
                  <a:spcPts val="0"/>
                </a:spcAft>
                <a:defRPr/>
              </a:pPr>
              <a:r>
                <a:rPr lang="en-US" altLang="zh-CN" sz="2800" kern="0" dirty="0" smtClean="0">
                  <a:solidFill>
                    <a:sysClr val="window" lastClr="FFFFFF"/>
                  </a:solidFill>
                  <a:latin typeface="Broadway" pitchFamily="82" charset="0"/>
                  <a:ea typeface="微软雅黑"/>
                </a:rPr>
                <a:t>1</a:t>
              </a:r>
              <a:endParaRPr lang="zh-CN" altLang="en-US" sz="2800" kern="0" dirty="0">
                <a:solidFill>
                  <a:sysClr val="window" lastClr="FFFFFF"/>
                </a:solidFill>
                <a:latin typeface="Broadway" pitchFamily="82" charset="0"/>
                <a:ea typeface="微软雅黑"/>
              </a:endParaRPr>
            </a:p>
          </p:txBody>
        </p:sp>
        <p:sp>
          <p:nvSpPr>
            <p:cNvPr id="12296" name="TextBox 37"/>
            <p:cNvSpPr txBox="1">
              <a:spLocks noChangeArrowheads="1"/>
            </p:cNvSpPr>
            <p:nvPr/>
          </p:nvSpPr>
          <p:spPr bwMode="auto">
            <a:xfrm>
              <a:off x="4188898" y="1804678"/>
              <a:ext cx="1640721" cy="58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defTabSz="912495">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defTabSz="912495">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defTabSz="912495">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defTabSz="912495">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Tx/>
                <a:buNone/>
              </a:pPr>
              <a:r>
                <a:rPr lang="zh-CN" altLang="en-US" sz="3200" b="1" dirty="0" smtClean="0">
                  <a:solidFill>
                    <a:srgbClr val="1F497D"/>
                  </a:solidFill>
                  <a:latin typeface="微软雅黑" pitchFamily="34" charset="-122"/>
                  <a:ea typeface="微软雅黑" pitchFamily="34" charset="-122"/>
                </a:rPr>
                <a:t>概述</a:t>
              </a:r>
              <a:endParaRPr lang="en-US" altLang="zh-CN" sz="2400" b="1" dirty="0">
                <a:solidFill>
                  <a:srgbClr val="1F497D"/>
                </a:solidFill>
                <a:latin typeface="微软雅黑" pitchFamily="34" charset="-122"/>
                <a:ea typeface="微软雅黑" pitchFamily="34" charset="-122"/>
              </a:endParaRPr>
            </a:p>
          </p:txBody>
        </p:sp>
      </p:grpSp>
      <p:sp>
        <p:nvSpPr>
          <p:cNvPr id="12293"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a:lnSpc>
                <a:spcPct val="100000"/>
              </a:lnSpc>
              <a:spcBef>
                <a:spcPct val="0"/>
              </a:spcBef>
              <a:buFontTx/>
              <a:buNone/>
            </a:pPr>
            <a:endParaRPr lang="zh-CN" altLang="zh-CN" sz="1800">
              <a:solidFill>
                <a:srgbClr val="FFFFFF"/>
              </a:solidFill>
              <a:latin typeface="宋体" pitchFamily="2" charset="-122"/>
              <a:sym typeface="宋体" pitchFamily="2" charset="-122"/>
            </a:endParaRPr>
          </a:p>
        </p:txBody>
      </p:sp>
      <p:sp>
        <p:nvSpPr>
          <p:cNvPr id="12" name="直接连接符 5"/>
          <p:cNvSpPr>
            <a:spLocks noChangeShapeType="1"/>
          </p:cNvSpPr>
          <p:nvPr/>
        </p:nvSpPr>
        <p:spPr bwMode="auto">
          <a:xfrm flipV="1">
            <a:off x="644525" y="1031875"/>
            <a:ext cx="2160000" cy="1588"/>
          </a:xfrm>
          <a:prstGeom prst="line">
            <a:avLst/>
          </a:prstGeom>
          <a:ln w="28575">
            <a:solidFill>
              <a:srgbClr val="44546A"/>
            </a:solidFill>
          </a:ln>
        </p:spPr>
        <p:style>
          <a:lnRef idx="1">
            <a:schemeClr val="accent1"/>
          </a:lnRef>
          <a:fillRef idx="0">
            <a:schemeClr val="accent1"/>
          </a:fillRef>
          <a:effectRef idx="0">
            <a:schemeClr val="accent1"/>
          </a:effectRef>
          <a:fontRef idx="minor">
            <a:schemeClr val="tx1"/>
          </a:fontRef>
        </p:style>
        <p:txBody>
          <a:bodyPr/>
          <a:lstStyle/>
          <a:p>
            <a:pPr>
              <a:defRPr/>
            </a:pPr>
            <a:endParaRPr lang="zh-CN" altLang="en-US"/>
          </a:p>
        </p:txBody>
      </p:sp>
      <p:sp>
        <p:nvSpPr>
          <p:cNvPr id="4" name="矩形 3"/>
          <p:cNvSpPr>
            <a:spLocks noChangeArrowheads="1"/>
          </p:cNvSpPr>
          <p:nvPr/>
        </p:nvSpPr>
        <p:spPr bwMode="auto">
          <a:xfrm>
            <a:off x="834083" y="1551970"/>
            <a:ext cx="5798946" cy="4062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just" eaLnBrk="1" hangingPunct="1">
              <a:lnSpc>
                <a:spcPct val="150000"/>
              </a:lnSpc>
              <a:spcBef>
                <a:spcPct val="0"/>
              </a:spcBef>
              <a:buFontTx/>
              <a:buNone/>
            </a:pPr>
            <a:r>
              <a:rPr lang="zh-CN" altLang="en-US" b="1" dirty="0" smtClean="0">
                <a:solidFill>
                  <a:srgbClr val="1F497D"/>
                </a:solidFill>
                <a:latin typeface="微软雅黑" pitchFamily="34" charset="-122"/>
                <a:ea typeface="微软雅黑" pitchFamily="34" charset="-122"/>
              </a:rPr>
              <a:t>哮喘 </a:t>
            </a:r>
            <a:r>
              <a:rPr lang="zh-CN" altLang="en-US" sz="2400" dirty="0" smtClean="0">
                <a:solidFill>
                  <a:srgbClr val="1F497D"/>
                </a:solidFill>
                <a:latin typeface="微软雅黑" pitchFamily="34" charset="-122"/>
                <a:ea typeface="微软雅黑" pitchFamily="34" charset="-122"/>
              </a:rPr>
              <a:t>又</a:t>
            </a:r>
            <a:r>
              <a:rPr lang="zh-CN" altLang="en-US" sz="2400" dirty="0">
                <a:solidFill>
                  <a:srgbClr val="1F497D"/>
                </a:solidFill>
                <a:latin typeface="微软雅黑" pitchFamily="34" charset="-122"/>
                <a:ea typeface="微软雅黑" pitchFamily="34" charset="-122"/>
              </a:rPr>
              <a:t>名</a:t>
            </a:r>
            <a:r>
              <a:rPr lang="zh-CN" altLang="en-US" sz="2400" b="1" dirty="0" smtClean="0">
                <a:solidFill>
                  <a:srgbClr val="1F497D"/>
                </a:solidFill>
                <a:latin typeface="微软雅黑" pitchFamily="34" charset="-122"/>
                <a:ea typeface="微软雅黑" pitchFamily="34" charset="-122"/>
              </a:rPr>
              <a:t>支气管哮喘</a:t>
            </a:r>
            <a:r>
              <a:rPr lang="zh-CN" altLang="en-US" sz="2400" dirty="0">
                <a:solidFill>
                  <a:srgbClr val="1F497D"/>
                </a:solidFill>
                <a:latin typeface="微软雅黑" pitchFamily="34" charset="-122"/>
                <a:ea typeface="微软雅黑" pitchFamily="34" charset="-122"/>
              </a:rPr>
              <a:t> </a:t>
            </a:r>
            <a:r>
              <a:rPr lang="zh-CN" altLang="en-US" sz="2400" dirty="0" smtClean="0">
                <a:solidFill>
                  <a:srgbClr val="1F497D"/>
                </a:solidFill>
                <a:latin typeface="微软雅黑" pitchFamily="34" charset="-122"/>
                <a:ea typeface="微软雅黑" pitchFamily="34" charset="-122"/>
              </a:rPr>
              <a:t>是</a:t>
            </a:r>
            <a:r>
              <a:rPr lang="zh-CN" altLang="en-US" sz="2400" dirty="0">
                <a:solidFill>
                  <a:srgbClr val="1F497D"/>
                </a:solidFill>
                <a:latin typeface="微软雅黑" pitchFamily="34" charset="-122"/>
                <a:ea typeface="微软雅黑" pitchFamily="34" charset="-122"/>
              </a:rPr>
              <a:t>由多种细胞及细胞组分参与的慢性气道炎症，此种炎症常伴随引起气道反应性增高，导致反复发作的喘息、气促、胸闷和（或）咳嗽等症状，多在夜间和（或）凌晨发生，此类症状常伴有广泛而多变的气流阻塞，可以自行或通过治疗而逆转。</a:t>
            </a:r>
            <a:endParaRPr lang="en-US" altLang="zh-CN" sz="2400" dirty="0">
              <a:solidFill>
                <a:srgbClr val="1F497D"/>
              </a:solidFill>
              <a:latin typeface="微软雅黑" pitchFamily="34" charset="-122"/>
              <a:ea typeface="微软雅黑" pitchFamily="34" charset="-122"/>
            </a:endParaRPr>
          </a:p>
        </p:txBody>
      </p:sp>
      <p:pic>
        <p:nvPicPr>
          <p:cNvPr id="5" name="图片 4"/>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r="40233"/>
          <a:stretch>
            <a:fillRect/>
          </a:stretch>
        </p:blipFill>
        <p:spPr>
          <a:xfrm>
            <a:off x="7085442" y="1694946"/>
            <a:ext cx="4479786" cy="4178670"/>
          </a:xfrm>
          <a:prstGeom prst="rect">
            <a:avLst/>
          </a:prstGeom>
        </p:spPr>
      </p:pic>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350"/>
                                        <p:tgtEl>
                                          <p:spTgt spid="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4885932" y="1471936"/>
            <a:ext cx="6885358"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just" eaLnBrk="1" hangingPunct="1">
              <a:lnSpc>
                <a:spcPct val="150000"/>
              </a:lnSpc>
              <a:spcBef>
                <a:spcPct val="0"/>
              </a:spcBef>
              <a:buNone/>
            </a:pPr>
            <a:r>
              <a:rPr lang="zh-CN" altLang="en-US" sz="2200" dirty="0">
                <a:solidFill>
                  <a:srgbClr val="1F497D"/>
                </a:solidFill>
                <a:latin typeface="微软雅黑" pitchFamily="34" charset="-122"/>
                <a:ea typeface="微软雅黑" pitchFamily="34" charset="-122"/>
              </a:rPr>
              <a:t>哮喘表现为</a:t>
            </a:r>
            <a:r>
              <a:rPr lang="zh-CN" altLang="en-US" sz="2200" dirty="0">
                <a:solidFill>
                  <a:srgbClr val="FF0000"/>
                </a:solidFill>
                <a:latin typeface="微软雅黑" pitchFamily="34" charset="-122"/>
                <a:ea typeface="微软雅黑" pitchFamily="34" charset="-122"/>
              </a:rPr>
              <a:t>发作性咳嗽</a:t>
            </a:r>
            <a:r>
              <a:rPr lang="zh-CN" altLang="en-US" sz="2200" dirty="0">
                <a:solidFill>
                  <a:srgbClr val="1F497D"/>
                </a:solidFill>
                <a:latin typeface="微软雅黑" pitchFamily="34" charset="-122"/>
                <a:ea typeface="微软雅黑" pitchFamily="34" charset="-122"/>
              </a:rPr>
              <a:t>、</a:t>
            </a:r>
            <a:r>
              <a:rPr lang="zh-CN" altLang="en-US" sz="2200" dirty="0">
                <a:solidFill>
                  <a:srgbClr val="FF0000"/>
                </a:solidFill>
                <a:latin typeface="微软雅黑" pitchFamily="34" charset="-122"/>
                <a:ea typeface="微软雅黑" pitchFamily="34" charset="-122"/>
              </a:rPr>
              <a:t>胸闷</a:t>
            </a:r>
            <a:r>
              <a:rPr lang="zh-CN" altLang="en-US" sz="2200" dirty="0">
                <a:solidFill>
                  <a:srgbClr val="1F497D"/>
                </a:solidFill>
                <a:latin typeface="微软雅黑" pitchFamily="34" charset="-122"/>
                <a:ea typeface="微软雅黑" pitchFamily="34" charset="-122"/>
              </a:rPr>
              <a:t>及</a:t>
            </a:r>
            <a:r>
              <a:rPr lang="zh-CN" altLang="en-US" sz="2200" dirty="0">
                <a:solidFill>
                  <a:srgbClr val="FF0000"/>
                </a:solidFill>
                <a:latin typeface="微软雅黑" pitchFamily="34" charset="-122"/>
                <a:ea typeface="微软雅黑" pitchFamily="34" charset="-122"/>
              </a:rPr>
              <a:t>呼吸困难</a:t>
            </a:r>
            <a:r>
              <a:rPr lang="zh-CN" altLang="en-US" sz="2200" dirty="0" smtClean="0">
                <a:solidFill>
                  <a:srgbClr val="1F497D"/>
                </a:solidFill>
                <a:latin typeface="微软雅黑" pitchFamily="34" charset="-122"/>
                <a:ea typeface="微软雅黑" pitchFamily="34" charset="-122"/>
              </a:rPr>
              <a:t>。</a:t>
            </a:r>
            <a:endParaRPr lang="en-US" altLang="zh-CN" sz="2200" dirty="0" smtClean="0">
              <a:solidFill>
                <a:srgbClr val="1F497D"/>
              </a:solidFill>
              <a:latin typeface="微软雅黑" pitchFamily="34" charset="-122"/>
              <a:ea typeface="微软雅黑" pitchFamily="34" charset="-122"/>
            </a:endParaRPr>
          </a:p>
          <a:p>
            <a:pPr marL="342900" indent="-342900" algn="just" eaLnBrk="1" hangingPunct="1">
              <a:lnSpc>
                <a:spcPct val="150000"/>
              </a:lnSpc>
              <a:spcBef>
                <a:spcPct val="0"/>
              </a:spcBef>
              <a:buFont typeface="Wingdings" pitchFamily="2" charset="2"/>
              <a:buChar char="Ø"/>
            </a:pPr>
            <a:r>
              <a:rPr lang="zh-CN" altLang="en-US" sz="2200" dirty="0" smtClean="0">
                <a:solidFill>
                  <a:srgbClr val="1F497D"/>
                </a:solidFill>
                <a:latin typeface="微软雅黑" pitchFamily="34" charset="-122"/>
                <a:ea typeface="微软雅黑" pitchFamily="34" charset="-122"/>
              </a:rPr>
              <a:t>部分</a:t>
            </a:r>
            <a:r>
              <a:rPr lang="zh-CN" altLang="en-US" sz="2200" dirty="0">
                <a:solidFill>
                  <a:srgbClr val="1F497D"/>
                </a:solidFill>
                <a:latin typeface="微软雅黑" pitchFamily="34" charset="-122"/>
                <a:ea typeface="微软雅黑" pitchFamily="34" charset="-122"/>
              </a:rPr>
              <a:t>患者咳痰，多于发作趋于缓解时痰</a:t>
            </a:r>
            <a:r>
              <a:rPr lang="zh-CN" altLang="en-US" sz="2200" dirty="0" smtClean="0">
                <a:solidFill>
                  <a:srgbClr val="1F497D"/>
                </a:solidFill>
                <a:latin typeface="微软雅黑" pitchFamily="34" charset="-122"/>
                <a:ea typeface="微软雅黑" pitchFamily="34" charset="-122"/>
              </a:rPr>
              <a:t>多。</a:t>
            </a:r>
            <a:endParaRPr lang="en-US" altLang="zh-CN" sz="2200" dirty="0" smtClean="0">
              <a:solidFill>
                <a:srgbClr val="1F497D"/>
              </a:solidFill>
              <a:latin typeface="微软雅黑" pitchFamily="34" charset="-122"/>
              <a:ea typeface="微软雅黑" pitchFamily="34" charset="-122"/>
            </a:endParaRPr>
          </a:p>
          <a:p>
            <a:pPr marL="342900" indent="-342900" algn="just" eaLnBrk="1" hangingPunct="1">
              <a:lnSpc>
                <a:spcPct val="150000"/>
              </a:lnSpc>
              <a:spcBef>
                <a:spcPct val="0"/>
              </a:spcBef>
              <a:buFont typeface="Wingdings" pitchFamily="2" charset="2"/>
              <a:buChar char="Ø"/>
            </a:pPr>
            <a:r>
              <a:rPr lang="zh-CN" altLang="en-US" sz="2200" dirty="0" smtClean="0">
                <a:solidFill>
                  <a:srgbClr val="1F497D"/>
                </a:solidFill>
                <a:latin typeface="微软雅黑" pitchFamily="34" charset="-122"/>
                <a:ea typeface="微软雅黑" pitchFamily="34" charset="-122"/>
              </a:rPr>
              <a:t>发作</a:t>
            </a:r>
            <a:r>
              <a:rPr lang="zh-CN" altLang="en-US" sz="2200" dirty="0">
                <a:solidFill>
                  <a:srgbClr val="1F497D"/>
                </a:solidFill>
                <a:latin typeface="微软雅黑" pitchFamily="34" charset="-122"/>
                <a:ea typeface="微软雅黑" pitchFamily="34" charset="-122"/>
              </a:rPr>
              <a:t>时的严重程度和持续时间个体差异</a:t>
            </a:r>
            <a:r>
              <a:rPr lang="zh-CN" altLang="en-US" sz="2200" dirty="0" smtClean="0">
                <a:solidFill>
                  <a:srgbClr val="1F497D"/>
                </a:solidFill>
                <a:latin typeface="微软雅黑" pitchFamily="34" charset="-122"/>
                <a:ea typeface="微软雅黑" pitchFamily="34" charset="-122"/>
              </a:rPr>
              <a:t>很大。</a:t>
            </a:r>
            <a:endParaRPr lang="en-US" altLang="zh-CN" sz="2200" dirty="0" smtClean="0">
              <a:solidFill>
                <a:srgbClr val="1F497D"/>
              </a:solidFill>
              <a:latin typeface="微软雅黑" pitchFamily="34" charset="-122"/>
              <a:ea typeface="微软雅黑" pitchFamily="34" charset="-122"/>
            </a:endParaRPr>
          </a:p>
          <a:p>
            <a:pPr marL="342900" indent="-342900" algn="just" eaLnBrk="1" hangingPunct="1">
              <a:lnSpc>
                <a:spcPct val="150000"/>
              </a:lnSpc>
              <a:spcBef>
                <a:spcPct val="0"/>
              </a:spcBef>
              <a:buFont typeface="Wingdings" pitchFamily="2" charset="2"/>
              <a:buChar char="Ø"/>
            </a:pPr>
            <a:r>
              <a:rPr lang="zh-CN" altLang="en-US" sz="2200" dirty="0" smtClean="0">
                <a:solidFill>
                  <a:srgbClr val="1F497D"/>
                </a:solidFill>
                <a:latin typeface="微软雅黑" pitchFamily="34" charset="-122"/>
                <a:ea typeface="微软雅黑" pitchFamily="34" charset="-122"/>
              </a:rPr>
              <a:t>症状</a:t>
            </a:r>
            <a:r>
              <a:rPr lang="zh-CN" altLang="en-US" sz="2200" dirty="0">
                <a:solidFill>
                  <a:srgbClr val="1F497D"/>
                </a:solidFill>
                <a:latin typeface="微软雅黑" pitchFamily="34" charset="-122"/>
                <a:ea typeface="微软雅黑" pitchFamily="34" charset="-122"/>
              </a:rPr>
              <a:t>的特点是</a:t>
            </a:r>
            <a:r>
              <a:rPr lang="zh-CN" altLang="en-US" sz="2200" dirty="0">
                <a:solidFill>
                  <a:srgbClr val="FF0000"/>
                </a:solidFill>
                <a:latin typeface="微软雅黑" pitchFamily="34" charset="-122"/>
                <a:ea typeface="微软雅黑" pitchFamily="34" charset="-122"/>
              </a:rPr>
              <a:t>可逆性</a:t>
            </a:r>
            <a:r>
              <a:rPr lang="zh-CN" altLang="en-US" sz="2200" dirty="0" smtClean="0">
                <a:solidFill>
                  <a:srgbClr val="1F497D"/>
                </a:solidFill>
                <a:latin typeface="微软雅黑" pitchFamily="34" charset="-122"/>
                <a:ea typeface="微软雅黑" pitchFamily="34" charset="-122"/>
              </a:rPr>
              <a:t>，少</a:t>
            </a:r>
            <a:r>
              <a:rPr lang="zh-CN" altLang="en-US" sz="2200" dirty="0">
                <a:solidFill>
                  <a:srgbClr val="1F497D"/>
                </a:solidFill>
                <a:latin typeface="微软雅黑" pitchFamily="34" charset="-122"/>
                <a:ea typeface="微软雅黑" pitchFamily="34" charset="-122"/>
              </a:rPr>
              <a:t>部分不缓解而呈持续状态</a:t>
            </a:r>
            <a:r>
              <a:rPr lang="zh-CN" altLang="en-US" sz="2200" dirty="0" smtClean="0">
                <a:solidFill>
                  <a:srgbClr val="1F497D"/>
                </a:solidFill>
                <a:latin typeface="微软雅黑" pitchFamily="34" charset="-122"/>
                <a:ea typeface="微软雅黑" pitchFamily="34" charset="-122"/>
              </a:rPr>
              <a:t>。</a:t>
            </a:r>
            <a:endParaRPr lang="en-US" altLang="zh-CN" sz="2200" dirty="0" smtClean="0">
              <a:solidFill>
                <a:srgbClr val="1F497D"/>
              </a:solidFill>
              <a:latin typeface="微软雅黑" pitchFamily="34" charset="-122"/>
              <a:ea typeface="微软雅黑" pitchFamily="34" charset="-122"/>
            </a:endParaRPr>
          </a:p>
          <a:p>
            <a:pPr marL="342900" indent="-342900" algn="just" eaLnBrk="1" hangingPunct="1">
              <a:lnSpc>
                <a:spcPct val="150000"/>
              </a:lnSpc>
              <a:spcBef>
                <a:spcPct val="0"/>
              </a:spcBef>
              <a:buFont typeface="Wingdings" pitchFamily="2" charset="2"/>
              <a:buChar char="Ø"/>
            </a:pPr>
            <a:r>
              <a:rPr lang="zh-CN" altLang="en-US" sz="2200" dirty="0" smtClean="0">
                <a:solidFill>
                  <a:srgbClr val="1F497D"/>
                </a:solidFill>
                <a:latin typeface="微软雅黑" pitchFamily="34" charset="-122"/>
                <a:ea typeface="微软雅黑" pitchFamily="34" charset="-122"/>
              </a:rPr>
              <a:t>有一定诱因，有</a:t>
            </a:r>
            <a:r>
              <a:rPr lang="zh-CN" altLang="en-US" sz="2200" dirty="0">
                <a:solidFill>
                  <a:srgbClr val="1F497D"/>
                </a:solidFill>
                <a:latin typeface="微软雅黑" pitchFamily="34" charset="-122"/>
                <a:ea typeface="微软雅黑" pitchFamily="34" charset="-122"/>
              </a:rPr>
              <a:t>明显的生物规律，每天凌晨</a:t>
            </a:r>
            <a:r>
              <a:rPr lang="en-US" altLang="zh-CN" sz="2200" dirty="0">
                <a:solidFill>
                  <a:srgbClr val="1F497D"/>
                </a:solidFill>
                <a:latin typeface="微软雅黑" pitchFamily="34" charset="-122"/>
                <a:ea typeface="微软雅黑" pitchFamily="34" charset="-122"/>
              </a:rPr>
              <a:t>2</a:t>
            </a:r>
            <a:r>
              <a:rPr lang="zh-CN" altLang="en-US" sz="2200" dirty="0">
                <a:solidFill>
                  <a:srgbClr val="1F497D"/>
                </a:solidFill>
                <a:latin typeface="微软雅黑" pitchFamily="34" charset="-122"/>
                <a:ea typeface="微软雅黑" pitchFamily="34" charset="-122"/>
              </a:rPr>
              <a:t>～</a:t>
            </a:r>
            <a:r>
              <a:rPr lang="en-US" altLang="zh-CN" sz="2200" dirty="0">
                <a:solidFill>
                  <a:srgbClr val="1F497D"/>
                </a:solidFill>
                <a:latin typeface="微软雅黑" pitchFamily="34" charset="-122"/>
                <a:ea typeface="微软雅黑" pitchFamily="34" charset="-122"/>
              </a:rPr>
              <a:t>6</a:t>
            </a:r>
            <a:r>
              <a:rPr lang="zh-CN" altLang="en-US" sz="2200" dirty="0">
                <a:solidFill>
                  <a:srgbClr val="1F497D"/>
                </a:solidFill>
                <a:latin typeface="微软雅黑" pitchFamily="34" charset="-122"/>
                <a:ea typeface="微软雅黑" pitchFamily="34" charset="-122"/>
              </a:rPr>
              <a:t>时发作或加重，一般好发于春夏交接时或</a:t>
            </a:r>
            <a:r>
              <a:rPr lang="zh-CN" altLang="en-US" sz="2200" dirty="0" smtClean="0">
                <a:solidFill>
                  <a:srgbClr val="1F497D"/>
                </a:solidFill>
                <a:latin typeface="微软雅黑" pitchFamily="34" charset="-122"/>
                <a:ea typeface="微软雅黑" pitchFamily="34" charset="-122"/>
              </a:rPr>
              <a:t>冬天。</a:t>
            </a:r>
            <a:endParaRPr lang="en-US" altLang="zh-CN" sz="2200" dirty="0" smtClean="0">
              <a:solidFill>
                <a:srgbClr val="1F497D"/>
              </a:solidFill>
              <a:latin typeface="微软雅黑" pitchFamily="34" charset="-122"/>
              <a:ea typeface="微软雅黑" pitchFamily="34" charset="-122"/>
            </a:endParaRPr>
          </a:p>
          <a:p>
            <a:pPr marL="342900" indent="-342900" algn="just" eaLnBrk="1" hangingPunct="1">
              <a:lnSpc>
                <a:spcPct val="150000"/>
              </a:lnSpc>
              <a:spcBef>
                <a:spcPct val="0"/>
              </a:spcBef>
              <a:buFont typeface="Wingdings" pitchFamily="2" charset="2"/>
              <a:buChar char="Ø"/>
            </a:pPr>
            <a:r>
              <a:rPr lang="zh-CN" altLang="en-US" sz="2200" dirty="0" smtClean="0">
                <a:solidFill>
                  <a:srgbClr val="1F497D"/>
                </a:solidFill>
                <a:latin typeface="微软雅黑" pitchFamily="34" charset="-122"/>
                <a:ea typeface="微软雅黑" pitchFamily="34" charset="-122"/>
              </a:rPr>
              <a:t>有</a:t>
            </a:r>
            <a:r>
              <a:rPr lang="zh-CN" altLang="en-US" sz="2200" dirty="0">
                <a:solidFill>
                  <a:srgbClr val="1F497D"/>
                </a:solidFill>
                <a:latin typeface="微软雅黑" pitchFamily="34" charset="-122"/>
                <a:ea typeface="微软雅黑" pitchFamily="34" charset="-122"/>
              </a:rPr>
              <a:t>的</a:t>
            </a:r>
            <a:r>
              <a:rPr lang="zh-CN" altLang="en-US" sz="2200" dirty="0" smtClean="0">
                <a:solidFill>
                  <a:srgbClr val="1F497D"/>
                </a:solidFill>
                <a:latin typeface="微软雅黑" pitchFamily="34" charset="-122"/>
                <a:ea typeface="微软雅黑" pitchFamily="34" charset="-122"/>
              </a:rPr>
              <a:t>病人以</a:t>
            </a:r>
            <a:r>
              <a:rPr lang="zh-CN" altLang="en-US" sz="2200" dirty="0">
                <a:solidFill>
                  <a:srgbClr val="1F497D"/>
                </a:solidFill>
                <a:latin typeface="微软雅黑" pitchFamily="34" charset="-122"/>
                <a:ea typeface="微软雅黑" pitchFamily="34" charset="-122"/>
              </a:rPr>
              <a:t>发作性咳嗽作为惟一的症状</a:t>
            </a:r>
            <a:r>
              <a:rPr lang="zh-CN" altLang="en-US" sz="2200" dirty="0" smtClean="0">
                <a:solidFill>
                  <a:srgbClr val="1F497D"/>
                </a:solidFill>
                <a:latin typeface="微软雅黑" pitchFamily="34" charset="-122"/>
                <a:ea typeface="微软雅黑" pitchFamily="34" charset="-122"/>
              </a:rPr>
              <a:t>，有</a:t>
            </a:r>
            <a:r>
              <a:rPr lang="zh-CN" altLang="en-US" sz="2200" dirty="0">
                <a:solidFill>
                  <a:srgbClr val="1F497D"/>
                </a:solidFill>
                <a:latin typeface="微软雅黑" pitchFamily="34" charset="-122"/>
                <a:ea typeface="微软雅黑" pitchFamily="34" charset="-122"/>
              </a:rPr>
              <a:t>的青少年病人则以运动时出现胸</a:t>
            </a:r>
            <a:r>
              <a:rPr lang="zh-CN" altLang="en-US" sz="2200" dirty="0" smtClean="0">
                <a:solidFill>
                  <a:srgbClr val="1F497D"/>
                </a:solidFill>
                <a:latin typeface="微软雅黑" pitchFamily="34" charset="-122"/>
                <a:ea typeface="微软雅黑" pitchFamily="34" charset="-122"/>
              </a:rPr>
              <a:t>闷气</a:t>
            </a:r>
            <a:r>
              <a:rPr lang="zh-CN" altLang="en-US" sz="2200" dirty="0">
                <a:solidFill>
                  <a:srgbClr val="1F497D"/>
                </a:solidFill>
                <a:latin typeface="微软雅黑" pitchFamily="34" charset="-122"/>
                <a:ea typeface="微软雅黑" pitchFamily="34" charset="-122"/>
              </a:rPr>
              <a:t>紧为</a:t>
            </a:r>
            <a:r>
              <a:rPr lang="zh-CN" altLang="en-US" sz="2200" dirty="0" smtClean="0">
                <a:solidFill>
                  <a:srgbClr val="1F497D"/>
                </a:solidFill>
                <a:latin typeface="微软雅黑" pitchFamily="34" charset="-122"/>
                <a:ea typeface="微软雅黑" pitchFamily="34" charset="-122"/>
              </a:rPr>
              <a:t>惟一表现</a:t>
            </a:r>
            <a:r>
              <a:rPr lang="zh-CN" altLang="en-US" sz="2200" dirty="0">
                <a:solidFill>
                  <a:srgbClr val="1F497D"/>
                </a:solidFill>
                <a:latin typeface="微软雅黑" pitchFamily="34" charset="-122"/>
                <a:ea typeface="微软雅黑" pitchFamily="34" charset="-122"/>
              </a:rPr>
              <a:t>。</a:t>
            </a:r>
          </a:p>
        </p:txBody>
      </p:sp>
      <p:sp>
        <p:nvSpPr>
          <p:cNvPr id="13316"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a:lnSpc>
                <a:spcPct val="100000"/>
              </a:lnSpc>
              <a:spcBef>
                <a:spcPct val="0"/>
              </a:spcBef>
              <a:buFontTx/>
              <a:buNone/>
            </a:pPr>
            <a:endParaRPr lang="zh-CN" altLang="zh-CN" sz="1800">
              <a:solidFill>
                <a:srgbClr val="FFFFFF"/>
              </a:solidFill>
              <a:latin typeface="宋体" pitchFamily="2" charset="-122"/>
              <a:sym typeface="宋体" pitchFamily="2" charset="-122"/>
            </a:endParaRPr>
          </a:p>
        </p:txBody>
      </p:sp>
      <p:grpSp>
        <p:nvGrpSpPr>
          <p:cNvPr id="13315" name="组合 7"/>
          <p:cNvGrpSpPr/>
          <p:nvPr/>
        </p:nvGrpSpPr>
        <p:grpSpPr bwMode="auto">
          <a:xfrm>
            <a:off x="644525" y="422275"/>
            <a:ext cx="3114675" cy="621597"/>
            <a:chOff x="3278751" y="1777380"/>
            <a:chExt cx="3678300" cy="621502"/>
          </a:xfrm>
        </p:grpSpPr>
        <p:sp>
          <p:nvSpPr>
            <p:cNvPr id="9" name="矩形 8"/>
            <p:cNvSpPr/>
            <p:nvPr/>
          </p:nvSpPr>
          <p:spPr>
            <a:xfrm>
              <a:off x="3278751" y="1777380"/>
              <a:ext cx="751784" cy="607920"/>
            </a:xfrm>
            <a:prstGeom prst="rect">
              <a:avLst/>
            </a:prstGeom>
            <a:solidFill>
              <a:schemeClr val="tx2"/>
            </a:solidFill>
            <a:ln w="12700" cap="flat" cmpd="sng" algn="ctr">
              <a:solidFill>
                <a:schemeClr val="tx2"/>
              </a:solidFill>
              <a:prstDash val="solid"/>
            </a:ln>
            <a:effectLst/>
          </p:spPr>
          <p:txBody>
            <a:bodyPr anchor="ctr"/>
            <a:lstStyle/>
            <a:p>
              <a:pPr algn="ctr" eaLnBrk="1" hangingPunct="1">
                <a:spcBef>
                  <a:spcPts val="0"/>
                </a:spcBef>
                <a:spcAft>
                  <a:spcPts val="0"/>
                </a:spcAft>
                <a:defRPr/>
              </a:pPr>
              <a:r>
                <a:rPr lang="en-US" altLang="zh-CN" sz="2800" kern="0" dirty="0" smtClean="0">
                  <a:solidFill>
                    <a:sysClr val="window" lastClr="FFFFFF"/>
                  </a:solidFill>
                  <a:latin typeface="Broadway" pitchFamily="82" charset="0"/>
                  <a:ea typeface="微软雅黑"/>
                </a:rPr>
                <a:t>2</a:t>
              </a:r>
              <a:endParaRPr lang="zh-CN" altLang="en-US" sz="2800" kern="0" dirty="0">
                <a:solidFill>
                  <a:sysClr val="window" lastClr="FFFFFF"/>
                </a:solidFill>
                <a:latin typeface="Broadway" pitchFamily="82" charset="0"/>
                <a:ea typeface="微软雅黑"/>
              </a:endParaRPr>
            </a:p>
          </p:txBody>
        </p:sp>
        <p:sp>
          <p:nvSpPr>
            <p:cNvPr id="13320" name="TextBox 37"/>
            <p:cNvSpPr txBox="1">
              <a:spLocks noChangeArrowheads="1"/>
            </p:cNvSpPr>
            <p:nvPr/>
          </p:nvSpPr>
          <p:spPr bwMode="auto">
            <a:xfrm>
              <a:off x="4031417" y="1814196"/>
              <a:ext cx="2925634" cy="584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defTabSz="912495">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defTabSz="912495">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defTabSz="912495">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defTabSz="912495">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Tx/>
                <a:buNone/>
              </a:pPr>
              <a:r>
                <a:rPr lang="zh-CN" altLang="en-US" sz="3200" b="1" dirty="0">
                  <a:solidFill>
                    <a:srgbClr val="1F497D"/>
                  </a:solidFill>
                  <a:latin typeface="微软雅黑" pitchFamily="34" charset="-122"/>
                  <a:ea typeface="微软雅黑" pitchFamily="34" charset="-122"/>
                </a:rPr>
                <a:t>临床表现</a:t>
              </a:r>
              <a:endParaRPr lang="en-US" altLang="zh-CN" sz="2400" b="1" dirty="0">
                <a:solidFill>
                  <a:srgbClr val="1F497D"/>
                </a:solidFill>
                <a:latin typeface="微软雅黑" pitchFamily="34" charset="-122"/>
                <a:ea typeface="微软雅黑" pitchFamily="34" charset="-122"/>
              </a:endParaRPr>
            </a:p>
          </p:txBody>
        </p:sp>
      </p:grpSp>
      <p:sp>
        <p:nvSpPr>
          <p:cNvPr id="11" name="直接连接符 5"/>
          <p:cNvSpPr>
            <a:spLocks noChangeShapeType="1"/>
          </p:cNvSpPr>
          <p:nvPr/>
        </p:nvSpPr>
        <p:spPr bwMode="auto">
          <a:xfrm flipV="1">
            <a:off x="644525" y="1031875"/>
            <a:ext cx="2520000" cy="1588"/>
          </a:xfrm>
          <a:prstGeom prst="line">
            <a:avLst/>
          </a:prstGeom>
          <a:ln w="28575">
            <a:solidFill>
              <a:srgbClr val="44546A"/>
            </a:solidFill>
          </a:ln>
        </p:spPr>
        <p:style>
          <a:lnRef idx="1">
            <a:schemeClr val="accent1"/>
          </a:lnRef>
          <a:fillRef idx="0">
            <a:schemeClr val="accent1"/>
          </a:fillRef>
          <a:effectRef idx="0">
            <a:schemeClr val="accent1"/>
          </a:effectRef>
          <a:fontRef idx="minor">
            <a:schemeClr val="tx1"/>
          </a:fontRef>
        </p:style>
        <p:txBody>
          <a:bodyPr/>
          <a:lstStyle/>
          <a:p>
            <a:pPr>
              <a:defRPr/>
            </a:pPr>
            <a:endParaRPr lang="zh-CN" altLang="en-US"/>
          </a:p>
        </p:txBody>
      </p:sp>
      <p:pic>
        <p:nvPicPr>
          <p:cNvPr id="10" name="图片 9"/>
          <p:cNvPicPr>
            <a:picLocks noChangeAspect="1"/>
          </p:cNvPicPr>
          <p:nvPr/>
        </p:nvPicPr>
        <p:blipFill>
          <a:blip r:embed="rId3">
            <a:clrChange>
              <a:clrFrom>
                <a:srgbClr val="FFFFFD"/>
              </a:clrFrom>
              <a:clrTo>
                <a:srgbClr val="FFFFFD">
                  <a:alpha val="0"/>
                </a:srgbClr>
              </a:clrTo>
            </a:clrChange>
            <a:extLst>
              <a:ext uri="{28A0092B-C50C-407E-A947-70E740481C1C}">
                <a14:useLocalDpi xmlns:a14="http://schemas.microsoft.com/office/drawing/2010/main" val="0"/>
              </a:ext>
            </a:extLst>
          </a:blip>
          <a:stretch>
            <a:fillRect/>
          </a:stretch>
        </p:blipFill>
        <p:spPr>
          <a:xfrm>
            <a:off x="98334" y="2318325"/>
            <a:ext cx="4392099" cy="3632564"/>
          </a:xfrm>
          <a:prstGeom prst="rect">
            <a:avLst/>
          </a:prstGeom>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3315"/>
                                        </p:tgtEl>
                                        <p:attrNameLst>
                                          <p:attrName>style.visibility</p:attrName>
                                        </p:attrNameLst>
                                      </p:cBhvr>
                                      <p:to>
                                        <p:strVal val="visible"/>
                                      </p:to>
                                    </p:set>
                                    <p:animEffect transition="in" filter="wipe(down)">
                                      <p:cBhvr>
                                        <p:cTn id="7" dur="500"/>
                                        <p:tgtEl>
                                          <p:spTgt spid="1331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a:lnSpc>
                <a:spcPct val="100000"/>
              </a:lnSpc>
              <a:spcBef>
                <a:spcPct val="0"/>
              </a:spcBef>
              <a:buFontTx/>
              <a:buNone/>
            </a:pPr>
            <a:endParaRPr lang="zh-CN" altLang="zh-CN" sz="1800">
              <a:solidFill>
                <a:srgbClr val="FFFFFF"/>
              </a:solidFill>
              <a:latin typeface="宋体" pitchFamily="2" charset="-122"/>
              <a:sym typeface="宋体" pitchFamily="2" charset="-122"/>
            </a:endParaRPr>
          </a:p>
        </p:txBody>
      </p:sp>
      <p:sp>
        <p:nvSpPr>
          <p:cNvPr id="4" name="矩形 3"/>
          <p:cNvSpPr>
            <a:spLocks noChangeArrowheads="1"/>
          </p:cNvSpPr>
          <p:nvPr/>
        </p:nvSpPr>
        <p:spPr bwMode="auto">
          <a:xfrm>
            <a:off x="4662734" y="1394130"/>
            <a:ext cx="6723621"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457200" indent="-457200" algn="just" eaLnBrk="1" hangingPunct="1">
              <a:lnSpc>
                <a:spcPct val="150000"/>
              </a:lnSpc>
              <a:buFont typeface="+mj-ea"/>
              <a:buAutoNum type="circleNumDbPlain"/>
            </a:pPr>
            <a:r>
              <a:rPr lang="zh-CN" altLang="en-US" sz="2200" dirty="0" smtClean="0">
                <a:solidFill>
                  <a:srgbClr val="1F497D"/>
                </a:solidFill>
                <a:latin typeface="微软雅黑" pitchFamily="34" charset="-122"/>
                <a:ea typeface="微软雅黑" pitchFamily="34" charset="-122"/>
              </a:rPr>
              <a:t>长期</a:t>
            </a:r>
            <a:r>
              <a:rPr lang="zh-CN" altLang="en-US" sz="2200" dirty="0">
                <a:solidFill>
                  <a:srgbClr val="1F497D"/>
                </a:solidFill>
                <a:latin typeface="微软雅黑" pitchFamily="34" charset="-122"/>
                <a:ea typeface="微软雅黑" pitchFamily="34" charset="-122"/>
              </a:rPr>
              <a:t>抗炎治疗是基础的治疗，首选吸入激素。</a:t>
            </a:r>
          </a:p>
          <a:p>
            <a:pPr marL="457200" indent="-457200" algn="just" eaLnBrk="1" hangingPunct="1">
              <a:lnSpc>
                <a:spcPct val="150000"/>
              </a:lnSpc>
              <a:buFont typeface="+mj-ea"/>
              <a:buAutoNum type="circleNumDbPlain"/>
            </a:pPr>
            <a:r>
              <a:rPr lang="zh-CN" altLang="en-US" sz="2200" dirty="0" smtClean="0">
                <a:solidFill>
                  <a:srgbClr val="1F497D"/>
                </a:solidFill>
                <a:latin typeface="微软雅黑" pitchFamily="34" charset="-122"/>
                <a:ea typeface="微软雅黑" pitchFamily="34" charset="-122"/>
              </a:rPr>
              <a:t>应急</a:t>
            </a:r>
            <a:r>
              <a:rPr lang="zh-CN" altLang="en-US" sz="2200" dirty="0">
                <a:solidFill>
                  <a:srgbClr val="1F497D"/>
                </a:solidFill>
                <a:latin typeface="微软雅黑" pitchFamily="34" charset="-122"/>
                <a:ea typeface="微软雅黑" pitchFamily="34" charset="-122"/>
              </a:rPr>
              <a:t>缓解症状的首选药物是吸入</a:t>
            </a:r>
            <a:r>
              <a:rPr lang="en-US" altLang="zh-CN" sz="2200" dirty="0">
                <a:solidFill>
                  <a:srgbClr val="1F497D"/>
                </a:solidFill>
                <a:latin typeface="微软雅黑" pitchFamily="34" charset="-122"/>
                <a:ea typeface="微软雅黑" pitchFamily="34" charset="-122"/>
              </a:rPr>
              <a:t>β2</a:t>
            </a:r>
            <a:r>
              <a:rPr lang="zh-CN" altLang="en-US" sz="2200" dirty="0">
                <a:solidFill>
                  <a:srgbClr val="1F497D"/>
                </a:solidFill>
                <a:latin typeface="微软雅黑" pitchFamily="34" charset="-122"/>
                <a:ea typeface="微软雅黑" pitchFamily="34" charset="-122"/>
              </a:rPr>
              <a:t>激动剂。</a:t>
            </a:r>
          </a:p>
          <a:p>
            <a:pPr marL="457200" indent="-457200" algn="just" eaLnBrk="1" hangingPunct="1">
              <a:lnSpc>
                <a:spcPct val="150000"/>
              </a:lnSpc>
              <a:buFont typeface="+mj-ea"/>
              <a:buAutoNum type="circleNumDbPlain"/>
            </a:pPr>
            <a:r>
              <a:rPr lang="zh-CN" altLang="en-US" sz="2200" dirty="0" smtClean="0">
                <a:solidFill>
                  <a:srgbClr val="1F497D"/>
                </a:solidFill>
                <a:latin typeface="微软雅黑" pitchFamily="34" charset="-122"/>
                <a:ea typeface="微软雅黑" pitchFamily="34" charset="-122"/>
              </a:rPr>
              <a:t>规律</a:t>
            </a:r>
            <a:r>
              <a:rPr lang="zh-CN" altLang="en-US" sz="2200" dirty="0">
                <a:solidFill>
                  <a:srgbClr val="1F497D"/>
                </a:solidFill>
                <a:latin typeface="微软雅黑" pitchFamily="34" charset="-122"/>
                <a:ea typeface="微软雅黑" pitchFamily="34" charset="-122"/>
              </a:rPr>
              <a:t>吸入激素后病情控制不理想者，宜加用吸入长效</a:t>
            </a:r>
            <a:r>
              <a:rPr lang="en-US" altLang="zh-CN" sz="2200" dirty="0">
                <a:solidFill>
                  <a:srgbClr val="1F497D"/>
                </a:solidFill>
                <a:latin typeface="微软雅黑" pitchFamily="34" charset="-122"/>
                <a:ea typeface="微软雅黑" pitchFamily="34" charset="-122"/>
              </a:rPr>
              <a:t>β2</a:t>
            </a:r>
            <a:r>
              <a:rPr lang="zh-CN" altLang="en-US" sz="2200" dirty="0">
                <a:solidFill>
                  <a:srgbClr val="1F497D"/>
                </a:solidFill>
                <a:latin typeface="微软雅黑" pitchFamily="34" charset="-122"/>
                <a:ea typeface="微软雅黑" pitchFamily="34" charset="-122"/>
              </a:rPr>
              <a:t>激动剂，或缓释茶碱，或白三烯调节剂（联合用药）；亦可考虑增加吸入激素量。</a:t>
            </a:r>
          </a:p>
          <a:p>
            <a:pPr marL="457200" indent="-457200" algn="just" eaLnBrk="1" hangingPunct="1">
              <a:lnSpc>
                <a:spcPct val="150000"/>
              </a:lnSpc>
              <a:buFont typeface="+mj-ea"/>
              <a:buAutoNum type="circleNumDbPlain"/>
            </a:pPr>
            <a:r>
              <a:rPr lang="zh-CN" altLang="en-US" sz="2200" dirty="0" smtClean="0">
                <a:solidFill>
                  <a:srgbClr val="1F497D"/>
                </a:solidFill>
                <a:latin typeface="微软雅黑" pitchFamily="34" charset="-122"/>
                <a:ea typeface="微软雅黑" pitchFamily="34" charset="-122"/>
              </a:rPr>
              <a:t>重</a:t>
            </a:r>
            <a:r>
              <a:rPr lang="zh-CN" altLang="en-US" sz="2200" dirty="0">
                <a:solidFill>
                  <a:srgbClr val="1F497D"/>
                </a:solidFill>
                <a:latin typeface="微软雅黑" pitchFamily="34" charset="-122"/>
                <a:ea typeface="微软雅黑" pitchFamily="34" charset="-122"/>
              </a:rPr>
              <a:t>症哮喘患者，经过上述治疗仍长期反复发作时，可考虑做强化治疗</a:t>
            </a:r>
            <a:r>
              <a:rPr lang="zh-CN" altLang="en-US" sz="2200" dirty="0" smtClean="0">
                <a:solidFill>
                  <a:srgbClr val="1F497D"/>
                </a:solidFill>
                <a:latin typeface="微软雅黑" pitchFamily="34" charset="-122"/>
                <a:ea typeface="微软雅黑" pitchFamily="34" charset="-122"/>
              </a:rPr>
              <a:t>。</a:t>
            </a:r>
            <a:endParaRPr lang="en-US" altLang="zh-CN" sz="2200" dirty="0" smtClean="0">
              <a:solidFill>
                <a:srgbClr val="1F497D"/>
              </a:solidFill>
              <a:latin typeface="微软雅黑" pitchFamily="34" charset="-122"/>
              <a:ea typeface="微软雅黑" pitchFamily="34" charset="-122"/>
            </a:endParaRPr>
          </a:p>
          <a:p>
            <a:pPr marL="457200" indent="-457200" algn="just" eaLnBrk="1" hangingPunct="1">
              <a:lnSpc>
                <a:spcPct val="150000"/>
              </a:lnSpc>
              <a:buFont typeface="+mj-ea"/>
              <a:buAutoNum type="circleNumDbPlain"/>
            </a:pPr>
            <a:r>
              <a:rPr lang="zh-CN" altLang="en-US" sz="2200" dirty="0" smtClean="0">
                <a:solidFill>
                  <a:srgbClr val="1F497D"/>
                </a:solidFill>
                <a:latin typeface="微软雅黑" pitchFamily="34" charset="-122"/>
                <a:ea typeface="微软雅黑" pitchFamily="34" charset="-122"/>
              </a:rPr>
              <a:t>戒烟，避免二手烟的吸入；预防感冒。</a:t>
            </a:r>
            <a:endParaRPr lang="zh-CN" altLang="en-US" sz="2200" dirty="0">
              <a:solidFill>
                <a:srgbClr val="1F497D"/>
              </a:solidFill>
              <a:latin typeface="微软雅黑" pitchFamily="34" charset="-122"/>
              <a:ea typeface="微软雅黑" pitchFamily="34" charset="-122"/>
            </a:endParaRPr>
          </a:p>
        </p:txBody>
      </p:sp>
      <p:grpSp>
        <p:nvGrpSpPr>
          <p:cNvPr id="10" name="组合 7"/>
          <p:cNvGrpSpPr/>
          <p:nvPr/>
        </p:nvGrpSpPr>
        <p:grpSpPr bwMode="auto">
          <a:xfrm>
            <a:off x="644525" y="422275"/>
            <a:ext cx="3114675" cy="621597"/>
            <a:chOff x="3278751" y="1777380"/>
            <a:chExt cx="3678300" cy="621502"/>
          </a:xfrm>
        </p:grpSpPr>
        <p:sp>
          <p:nvSpPr>
            <p:cNvPr id="11" name="矩形 10"/>
            <p:cNvSpPr/>
            <p:nvPr/>
          </p:nvSpPr>
          <p:spPr>
            <a:xfrm>
              <a:off x="3278751" y="1777380"/>
              <a:ext cx="751784" cy="607920"/>
            </a:xfrm>
            <a:prstGeom prst="rect">
              <a:avLst/>
            </a:prstGeom>
            <a:solidFill>
              <a:schemeClr val="tx2"/>
            </a:solidFill>
            <a:ln w="12700" cap="flat" cmpd="sng" algn="ctr">
              <a:solidFill>
                <a:schemeClr val="tx2"/>
              </a:solidFill>
              <a:prstDash val="solid"/>
            </a:ln>
            <a:effectLst/>
          </p:spPr>
          <p:txBody>
            <a:bodyPr anchor="ctr"/>
            <a:lstStyle/>
            <a:p>
              <a:pPr algn="ctr" eaLnBrk="1" hangingPunct="1">
                <a:spcBef>
                  <a:spcPts val="0"/>
                </a:spcBef>
                <a:spcAft>
                  <a:spcPts val="0"/>
                </a:spcAft>
                <a:defRPr/>
              </a:pPr>
              <a:r>
                <a:rPr lang="en-US" altLang="zh-CN" sz="2800" kern="0" dirty="0" smtClean="0">
                  <a:solidFill>
                    <a:sysClr val="window" lastClr="FFFFFF"/>
                  </a:solidFill>
                  <a:latin typeface="Broadway" pitchFamily="82" charset="0"/>
                  <a:ea typeface="微软雅黑"/>
                </a:rPr>
                <a:t>3</a:t>
              </a:r>
              <a:endParaRPr lang="zh-CN" altLang="en-US" sz="2800" kern="0" dirty="0">
                <a:solidFill>
                  <a:sysClr val="window" lastClr="FFFFFF"/>
                </a:solidFill>
                <a:latin typeface="Broadway" pitchFamily="82" charset="0"/>
                <a:ea typeface="微软雅黑"/>
              </a:endParaRPr>
            </a:p>
          </p:txBody>
        </p:sp>
        <p:sp>
          <p:nvSpPr>
            <p:cNvPr id="12" name="TextBox 37"/>
            <p:cNvSpPr txBox="1">
              <a:spLocks noChangeArrowheads="1"/>
            </p:cNvSpPr>
            <p:nvPr/>
          </p:nvSpPr>
          <p:spPr bwMode="auto">
            <a:xfrm>
              <a:off x="4031417" y="1814196"/>
              <a:ext cx="2925634" cy="584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defTabSz="912495">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defTabSz="912495">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defTabSz="912495">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defTabSz="912495">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Tx/>
                <a:buNone/>
              </a:pPr>
              <a:r>
                <a:rPr lang="zh-CN" altLang="en-US" sz="3200" b="1" dirty="0" smtClean="0">
                  <a:solidFill>
                    <a:srgbClr val="1F497D"/>
                  </a:solidFill>
                  <a:latin typeface="微软雅黑" pitchFamily="34" charset="-122"/>
                  <a:ea typeface="微软雅黑" pitchFamily="34" charset="-122"/>
                </a:rPr>
                <a:t>治疗</a:t>
              </a:r>
              <a:endParaRPr lang="en-US" altLang="zh-CN" sz="2400" b="1" dirty="0">
                <a:solidFill>
                  <a:srgbClr val="1F497D"/>
                </a:solidFill>
                <a:latin typeface="微软雅黑" pitchFamily="34" charset="-122"/>
                <a:ea typeface="微软雅黑" pitchFamily="34" charset="-122"/>
              </a:endParaRPr>
            </a:p>
          </p:txBody>
        </p:sp>
      </p:grpSp>
      <p:sp>
        <p:nvSpPr>
          <p:cNvPr id="13" name="直接连接符 5"/>
          <p:cNvSpPr>
            <a:spLocks noChangeShapeType="1"/>
          </p:cNvSpPr>
          <p:nvPr/>
        </p:nvSpPr>
        <p:spPr bwMode="auto">
          <a:xfrm flipV="1">
            <a:off x="644525" y="1031875"/>
            <a:ext cx="1800000" cy="1588"/>
          </a:xfrm>
          <a:prstGeom prst="line">
            <a:avLst/>
          </a:prstGeom>
          <a:ln w="28575">
            <a:solidFill>
              <a:srgbClr val="44546A"/>
            </a:solidFill>
          </a:ln>
        </p:spPr>
        <p:style>
          <a:lnRef idx="1">
            <a:schemeClr val="accent1"/>
          </a:lnRef>
          <a:fillRef idx="0">
            <a:schemeClr val="accent1"/>
          </a:fillRef>
          <a:effectRef idx="0">
            <a:schemeClr val="accent1"/>
          </a:effectRef>
          <a:fontRef idx="minor">
            <a:schemeClr val="tx1"/>
          </a:fontRef>
        </p:style>
        <p:txBody>
          <a:bodyPr/>
          <a:lstStyle/>
          <a:p>
            <a:pPr>
              <a:defRPr/>
            </a:pPr>
            <a:endParaRPr lang="zh-CN" altLang="en-US"/>
          </a:p>
        </p:txBody>
      </p:sp>
      <p:pic>
        <p:nvPicPr>
          <p:cNvPr id="3" name="图片 2"/>
          <p:cNvPicPr>
            <a:picLocks noChangeAspect="1"/>
          </p:cNvPicPr>
          <p:nvPr/>
        </p:nvPicPr>
        <p:blipFill>
          <a:blip r:embed="rId2">
            <a:clrChange>
              <a:clrFrom>
                <a:srgbClr val="FAFAFA"/>
              </a:clrFrom>
              <a:clrTo>
                <a:srgbClr val="FAFAFA">
                  <a:alpha val="0"/>
                </a:srgbClr>
              </a:clrTo>
            </a:clrChange>
            <a:extLst>
              <a:ext uri="{28A0092B-C50C-407E-A947-70E740481C1C}">
                <a14:useLocalDpi xmlns:a14="http://schemas.microsoft.com/office/drawing/2010/main" val="0"/>
              </a:ext>
            </a:extLst>
          </a:blip>
          <a:stretch>
            <a:fillRect/>
          </a:stretch>
        </p:blipFill>
        <p:spPr>
          <a:xfrm>
            <a:off x="0" y="3126068"/>
            <a:ext cx="4562066" cy="3425442"/>
          </a:xfrm>
          <a:prstGeom prst="rect">
            <a:avLst/>
          </a:prstGeom>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a:lnSpc>
                <a:spcPct val="100000"/>
              </a:lnSpc>
              <a:spcBef>
                <a:spcPct val="0"/>
              </a:spcBef>
              <a:buFontTx/>
              <a:buNone/>
            </a:pPr>
            <a:endParaRPr lang="zh-CN" altLang="zh-CN" sz="1800">
              <a:solidFill>
                <a:srgbClr val="FFFFFF"/>
              </a:solidFill>
              <a:latin typeface="宋体" pitchFamily="2" charset="-122"/>
              <a:sym typeface="宋体" pitchFamily="2" charset="-122"/>
            </a:endParaRPr>
          </a:p>
        </p:txBody>
      </p:sp>
      <p:sp>
        <p:nvSpPr>
          <p:cNvPr id="4" name="矩形 3"/>
          <p:cNvSpPr>
            <a:spLocks noChangeArrowheads="1"/>
          </p:cNvSpPr>
          <p:nvPr/>
        </p:nvSpPr>
        <p:spPr bwMode="auto">
          <a:xfrm>
            <a:off x="315810" y="1832013"/>
            <a:ext cx="7527015"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457200" indent="-457200" algn="just" eaLnBrk="1" hangingPunct="1">
              <a:lnSpc>
                <a:spcPct val="150000"/>
              </a:lnSpc>
              <a:buFont typeface="+mj-ea"/>
              <a:buAutoNum type="circleNumDbPlain"/>
            </a:pPr>
            <a:r>
              <a:rPr lang="zh-CN" altLang="en-US" sz="2200" dirty="0" smtClean="0">
                <a:solidFill>
                  <a:srgbClr val="1F497D"/>
                </a:solidFill>
                <a:latin typeface="微软雅黑" pitchFamily="34" charset="-122"/>
                <a:ea typeface="微软雅黑" pitchFamily="34" charset="-122"/>
              </a:rPr>
              <a:t>调整舒适坐位</a:t>
            </a:r>
            <a:r>
              <a:rPr lang="zh-CN" altLang="en-US" sz="2200" dirty="0">
                <a:solidFill>
                  <a:srgbClr val="1F497D"/>
                </a:solidFill>
                <a:latin typeface="微软雅黑" pitchFamily="34" charset="-122"/>
                <a:ea typeface="微软雅黑" pitchFamily="34" charset="-122"/>
              </a:rPr>
              <a:t>或半坐位，鼓励病人缓慢的深呼吸。  </a:t>
            </a:r>
            <a:endParaRPr lang="en-US" altLang="zh-CN" sz="2200" dirty="0" smtClean="0">
              <a:solidFill>
                <a:srgbClr val="1F497D"/>
              </a:solidFill>
              <a:latin typeface="微软雅黑" pitchFamily="34" charset="-122"/>
              <a:ea typeface="微软雅黑" pitchFamily="34" charset="-122"/>
            </a:endParaRPr>
          </a:p>
          <a:p>
            <a:pPr marL="457200" indent="-457200" algn="just" eaLnBrk="1" hangingPunct="1">
              <a:lnSpc>
                <a:spcPct val="150000"/>
              </a:lnSpc>
              <a:buFont typeface="+mj-ea"/>
              <a:buAutoNum type="circleNumDbPlain"/>
            </a:pPr>
            <a:r>
              <a:rPr lang="zh-CN" altLang="en-US" sz="2200" dirty="0" smtClean="0">
                <a:solidFill>
                  <a:srgbClr val="1F497D"/>
                </a:solidFill>
                <a:latin typeface="微软雅黑" pitchFamily="34" charset="-122"/>
                <a:ea typeface="微软雅黑" pitchFamily="34" charset="-122"/>
              </a:rPr>
              <a:t>协助</a:t>
            </a:r>
            <a:r>
              <a:rPr lang="zh-CN" altLang="en-US" sz="2200" dirty="0">
                <a:solidFill>
                  <a:srgbClr val="1F497D"/>
                </a:solidFill>
                <a:latin typeface="微软雅黑" pitchFamily="34" charset="-122"/>
                <a:ea typeface="微软雅黑" pitchFamily="34" charset="-122"/>
              </a:rPr>
              <a:t>病人排痰，指导病人咳嗽时坐起，身体前倾，给病人拍背鼓励其将痰咳出。痰液粘稠时多饮水。  </a:t>
            </a:r>
            <a:endParaRPr lang="en-US" altLang="zh-CN" sz="2200" dirty="0" smtClean="0">
              <a:solidFill>
                <a:srgbClr val="1F497D"/>
              </a:solidFill>
              <a:latin typeface="微软雅黑" pitchFamily="34" charset="-122"/>
              <a:ea typeface="微软雅黑" pitchFamily="34" charset="-122"/>
            </a:endParaRPr>
          </a:p>
          <a:p>
            <a:pPr marL="457200" indent="-457200" algn="just" eaLnBrk="1" hangingPunct="1">
              <a:lnSpc>
                <a:spcPct val="150000"/>
              </a:lnSpc>
              <a:buFont typeface="+mj-ea"/>
              <a:buAutoNum type="circleNumDbPlain"/>
            </a:pPr>
            <a:r>
              <a:rPr lang="zh-CN" altLang="en-US" sz="2200" dirty="0" smtClean="0">
                <a:solidFill>
                  <a:srgbClr val="1F497D"/>
                </a:solidFill>
                <a:latin typeface="微软雅黑" pitchFamily="34" charset="-122"/>
                <a:ea typeface="微软雅黑" pitchFamily="34" charset="-122"/>
              </a:rPr>
              <a:t>呼吸困难</a:t>
            </a:r>
            <a:r>
              <a:rPr lang="zh-CN" altLang="en-US" sz="2200" dirty="0">
                <a:solidFill>
                  <a:srgbClr val="1F497D"/>
                </a:solidFill>
                <a:latin typeface="微软雅黑" pitchFamily="34" charset="-122"/>
                <a:ea typeface="微软雅黑" pitchFamily="34" charset="-122"/>
              </a:rPr>
              <a:t>者予给</a:t>
            </a:r>
            <a:r>
              <a:rPr lang="zh-CN" altLang="en-US" sz="2200" dirty="0" smtClean="0">
                <a:solidFill>
                  <a:srgbClr val="1F497D"/>
                </a:solidFill>
                <a:latin typeface="微软雅黑" pitchFamily="34" charset="-122"/>
                <a:ea typeface="微软雅黑" pitchFamily="34" charset="-122"/>
              </a:rPr>
              <a:t>氧，按</a:t>
            </a:r>
            <a:r>
              <a:rPr lang="zh-CN" altLang="en-US" sz="2200" dirty="0">
                <a:solidFill>
                  <a:srgbClr val="1F497D"/>
                </a:solidFill>
                <a:latin typeface="微软雅黑" pitchFamily="34" charset="-122"/>
                <a:ea typeface="微软雅黑" pitchFamily="34" charset="-122"/>
              </a:rPr>
              <a:t>医嘱使用支气管</a:t>
            </a:r>
            <a:r>
              <a:rPr lang="zh-CN" altLang="en-US" sz="2200" dirty="0" smtClean="0">
                <a:solidFill>
                  <a:srgbClr val="1F497D"/>
                </a:solidFill>
                <a:latin typeface="微软雅黑" pitchFamily="34" charset="-122"/>
                <a:ea typeface="微软雅黑" pitchFamily="34" charset="-122"/>
              </a:rPr>
              <a:t>解痉和</a:t>
            </a:r>
            <a:r>
              <a:rPr lang="zh-CN" altLang="en-US" sz="2200" dirty="0">
                <a:solidFill>
                  <a:srgbClr val="1F497D"/>
                </a:solidFill>
                <a:latin typeface="微软雅黑" pitchFamily="34" charset="-122"/>
                <a:ea typeface="微软雅黑" pitchFamily="34" charset="-122"/>
              </a:rPr>
              <a:t>抗炎药物。 </a:t>
            </a:r>
            <a:endParaRPr lang="en-US" altLang="zh-CN" sz="2200" dirty="0" smtClean="0">
              <a:solidFill>
                <a:srgbClr val="1F497D"/>
              </a:solidFill>
              <a:latin typeface="微软雅黑" pitchFamily="34" charset="-122"/>
              <a:ea typeface="微软雅黑" pitchFamily="34" charset="-122"/>
            </a:endParaRPr>
          </a:p>
          <a:p>
            <a:pPr marL="457200" indent="-457200" algn="just" eaLnBrk="1" hangingPunct="1">
              <a:lnSpc>
                <a:spcPct val="150000"/>
              </a:lnSpc>
              <a:buFont typeface="+mj-ea"/>
              <a:buAutoNum type="circleNumDbPlain"/>
            </a:pPr>
            <a:r>
              <a:rPr lang="zh-CN" altLang="en-US" sz="2200" dirty="0" smtClean="0">
                <a:solidFill>
                  <a:srgbClr val="1F497D"/>
                </a:solidFill>
                <a:latin typeface="微软雅黑" pitchFamily="34" charset="-122"/>
                <a:ea typeface="微软雅黑" pitchFamily="34" charset="-122"/>
              </a:rPr>
              <a:t>哮喘</a:t>
            </a:r>
            <a:r>
              <a:rPr lang="zh-CN" altLang="en-US" sz="2200" dirty="0">
                <a:solidFill>
                  <a:srgbClr val="1F497D"/>
                </a:solidFill>
                <a:latin typeface="微软雅黑" pitchFamily="34" charset="-122"/>
                <a:ea typeface="微软雅黑" pitchFamily="34" charset="-122"/>
              </a:rPr>
              <a:t>发作</a:t>
            </a:r>
            <a:r>
              <a:rPr lang="zh-CN" altLang="en-US" sz="2200" dirty="0" smtClean="0">
                <a:solidFill>
                  <a:srgbClr val="1F497D"/>
                </a:solidFill>
                <a:latin typeface="微软雅黑" pitchFamily="34" charset="-122"/>
                <a:ea typeface="微软雅黑" pitchFamily="34" charset="-122"/>
              </a:rPr>
              <a:t>时，解释</a:t>
            </a:r>
            <a:r>
              <a:rPr lang="zh-CN" altLang="en-US" sz="2200" dirty="0">
                <a:solidFill>
                  <a:srgbClr val="1F497D"/>
                </a:solidFill>
                <a:latin typeface="微软雅黑" pitchFamily="34" charset="-122"/>
                <a:ea typeface="微软雅黑" pitchFamily="34" charset="-122"/>
              </a:rPr>
              <a:t>病情，消除紧张情绪。必要时遵医嘱给镇静剂</a:t>
            </a:r>
            <a:r>
              <a:rPr lang="zh-CN" altLang="en-US" sz="2200" dirty="0" smtClean="0">
                <a:solidFill>
                  <a:srgbClr val="1F497D"/>
                </a:solidFill>
                <a:latin typeface="微软雅黑" pitchFamily="34" charset="-122"/>
                <a:ea typeface="微软雅黑" pitchFamily="34" charset="-122"/>
              </a:rPr>
              <a:t>，禁用</a:t>
            </a:r>
            <a:r>
              <a:rPr lang="zh-CN" altLang="en-US" sz="2200" dirty="0">
                <a:solidFill>
                  <a:srgbClr val="1F497D"/>
                </a:solidFill>
                <a:latin typeface="微软雅黑" pitchFamily="34" charset="-122"/>
                <a:ea typeface="微软雅黑" pitchFamily="34" charset="-122"/>
              </a:rPr>
              <a:t>吗啡和大量镇静剂，以免抑制呼吸。  </a:t>
            </a:r>
            <a:endParaRPr lang="en-US" altLang="zh-CN" sz="2200" dirty="0" smtClean="0">
              <a:solidFill>
                <a:srgbClr val="1F497D"/>
              </a:solidFill>
              <a:latin typeface="微软雅黑" pitchFamily="34" charset="-122"/>
              <a:ea typeface="微软雅黑" pitchFamily="34" charset="-122"/>
            </a:endParaRPr>
          </a:p>
          <a:p>
            <a:pPr marL="457200" indent="-457200" algn="just" eaLnBrk="1" hangingPunct="1">
              <a:lnSpc>
                <a:spcPct val="150000"/>
              </a:lnSpc>
              <a:buFont typeface="+mj-ea"/>
              <a:buAutoNum type="circleNumDbPlain"/>
            </a:pPr>
            <a:r>
              <a:rPr lang="zh-CN" altLang="en-US" sz="2200" dirty="0" smtClean="0">
                <a:solidFill>
                  <a:srgbClr val="1F497D"/>
                </a:solidFill>
                <a:latin typeface="微软雅黑" pitchFamily="34" charset="-122"/>
                <a:ea typeface="微软雅黑" pitchFamily="34" charset="-122"/>
              </a:rPr>
              <a:t>哮喘</a:t>
            </a:r>
            <a:r>
              <a:rPr lang="zh-CN" altLang="en-US" sz="2200" dirty="0">
                <a:solidFill>
                  <a:srgbClr val="1F497D"/>
                </a:solidFill>
                <a:latin typeface="微软雅黑" pitchFamily="34" charset="-122"/>
                <a:ea typeface="微软雅黑" pitchFamily="34" charset="-122"/>
              </a:rPr>
              <a:t>发作时指导病人勿讲话及进食，缓解时给予营养丰富、高维生素的清淡流质或半流质饮食</a:t>
            </a:r>
            <a:r>
              <a:rPr lang="zh-CN" altLang="en-US" sz="2200" dirty="0" smtClean="0">
                <a:solidFill>
                  <a:srgbClr val="1F497D"/>
                </a:solidFill>
                <a:latin typeface="微软雅黑" pitchFamily="34" charset="-122"/>
                <a:ea typeface="微软雅黑" pitchFamily="34" charset="-122"/>
              </a:rPr>
              <a:t>，多</a:t>
            </a:r>
            <a:r>
              <a:rPr lang="zh-CN" altLang="en-US" sz="2200" dirty="0">
                <a:solidFill>
                  <a:srgbClr val="1F497D"/>
                </a:solidFill>
                <a:latin typeface="微软雅黑" pitchFamily="34" charset="-122"/>
                <a:ea typeface="微软雅黑" pitchFamily="34" charset="-122"/>
              </a:rPr>
              <a:t>饮水</a:t>
            </a:r>
            <a:r>
              <a:rPr lang="zh-CN" altLang="en-US" sz="2200" dirty="0" smtClean="0">
                <a:solidFill>
                  <a:srgbClr val="1F497D"/>
                </a:solidFill>
                <a:latin typeface="微软雅黑" pitchFamily="34" charset="-122"/>
                <a:ea typeface="微软雅黑" pitchFamily="34" charset="-122"/>
              </a:rPr>
              <a:t>。</a:t>
            </a:r>
            <a:endParaRPr lang="zh-CN" altLang="en-US" sz="2200" dirty="0">
              <a:solidFill>
                <a:srgbClr val="1F497D"/>
              </a:solidFill>
              <a:latin typeface="微软雅黑" pitchFamily="34" charset="-122"/>
              <a:ea typeface="微软雅黑" pitchFamily="34" charset="-122"/>
            </a:endParaRPr>
          </a:p>
        </p:txBody>
      </p:sp>
      <p:grpSp>
        <p:nvGrpSpPr>
          <p:cNvPr id="10" name="组合 7"/>
          <p:cNvGrpSpPr/>
          <p:nvPr/>
        </p:nvGrpSpPr>
        <p:grpSpPr bwMode="auto">
          <a:xfrm>
            <a:off x="644525" y="422275"/>
            <a:ext cx="3114675" cy="621597"/>
            <a:chOff x="3278751" y="1777380"/>
            <a:chExt cx="3678300" cy="621502"/>
          </a:xfrm>
        </p:grpSpPr>
        <p:sp>
          <p:nvSpPr>
            <p:cNvPr id="11" name="矩形 10"/>
            <p:cNvSpPr/>
            <p:nvPr/>
          </p:nvSpPr>
          <p:spPr>
            <a:xfrm>
              <a:off x="3278751" y="1777380"/>
              <a:ext cx="751784" cy="607920"/>
            </a:xfrm>
            <a:prstGeom prst="rect">
              <a:avLst/>
            </a:prstGeom>
            <a:solidFill>
              <a:schemeClr val="tx2"/>
            </a:solidFill>
            <a:ln w="12700" cap="flat" cmpd="sng" algn="ctr">
              <a:solidFill>
                <a:schemeClr val="tx2"/>
              </a:solidFill>
              <a:prstDash val="solid"/>
            </a:ln>
            <a:effectLst/>
          </p:spPr>
          <p:txBody>
            <a:bodyPr anchor="ctr"/>
            <a:lstStyle/>
            <a:p>
              <a:pPr algn="ctr" eaLnBrk="1" hangingPunct="1">
                <a:spcBef>
                  <a:spcPts val="0"/>
                </a:spcBef>
                <a:spcAft>
                  <a:spcPts val="0"/>
                </a:spcAft>
                <a:defRPr/>
              </a:pPr>
              <a:r>
                <a:rPr lang="en-US" altLang="zh-CN" sz="2800" kern="0" dirty="0" smtClean="0">
                  <a:solidFill>
                    <a:sysClr val="window" lastClr="FFFFFF"/>
                  </a:solidFill>
                  <a:latin typeface="Broadway" pitchFamily="82" charset="0"/>
                  <a:ea typeface="微软雅黑"/>
                </a:rPr>
                <a:t>4</a:t>
              </a:r>
              <a:endParaRPr lang="zh-CN" altLang="en-US" sz="2800" kern="0" dirty="0">
                <a:solidFill>
                  <a:sysClr val="window" lastClr="FFFFFF"/>
                </a:solidFill>
                <a:latin typeface="Broadway" pitchFamily="82" charset="0"/>
                <a:ea typeface="微软雅黑"/>
              </a:endParaRPr>
            </a:p>
          </p:txBody>
        </p:sp>
        <p:sp>
          <p:nvSpPr>
            <p:cNvPr id="12" name="TextBox 37"/>
            <p:cNvSpPr txBox="1">
              <a:spLocks noChangeArrowheads="1"/>
            </p:cNvSpPr>
            <p:nvPr/>
          </p:nvSpPr>
          <p:spPr bwMode="auto">
            <a:xfrm>
              <a:off x="4031417" y="1814196"/>
              <a:ext cx="2925634" cy="584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defTabSz="912495">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defTabSz="912495">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defTabSz="912495">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defTabSz="912495">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Tx/>
                <a:buNone/>
              </a:pPr>
              <a:r>
                <a:rPr lang="zh-CN" altLang="en-US" sz="3200" b="1" dirty="0">
                  <a:solidFill>
                    <a:srgbClr val="1F497D"/>
                  </a:solidFill>
                  <a:latin typeface="微软雅黑" pitchFamily="34" charset="-122"/>
                  <a:ea typeface="微软雅黑" pitchFamily="34" charset="-122"/>
                </a:rPr>
                <a:t>护理措施</a:t>
              </a:r>
              <a:endParaRPr lang="en-US" altLang="zh-CN" sz="2400" b="1" dirty="0">
                <a:solidFill>
                  <a:srgbClr val="1F497D"/>
                </a:solidFill>
                <a:latin typeface="微软雅黑" pitchFamily="34" charset="-122"/>
                <a:ea typeface="微软雅黑" pitchFamily="34" charset="-122"/>
              </a:endParaRPr>
            </a:p>
          </p:txBody>
        </p:sp>
      </p:grpSp>
      <p:sp>
        <p:nvSpPr>
          <p:cNvPr id="13" name="直接连接符 5"/>
          <p:cNvSpPr>
            <a:spLocks noChangeShapeType="1"/>
          </p:cNvSpPr>
          <p:nvPr/>
        </p:nvSpPr>
        <p:spPr bwMode="auto">
          <a:xfrm flipV="1">
            <a:off x="644525" y="1031875"/>
            <a:ext cx="2520000" cy="1588"/>
          </a:xfrm>
          <a:prstGeom prst="line">
            <a:avLst/>
          </a:prstGeom>
          <a:ln w="28575">
            <a:solidFill>
              <a:srgbClr val="44546A"/>
            </a:solidFill>
          </a:ln>
        </p:spPr>
        <p:style>
          <a:lnRef idx="1">
            <a:schemeClr val="accent1"/>
          </a:lnRef>
          <a:fillRef idx="0">
            <a:schemeClr val="accent1"/>
          </a:fillRef>
          <a:effectRef idx="0">
            <a:schemeClr val="accent1"/>
          </a:effectRef>
          <a:fontRef idx="minor">
            <a:schemeClr val="tx1"/>
          </a:fontRef>
        </p:style>
        <p:txBody>
          <a:bodyPr/>
          <a:lstStyle/>
          <a:p>
            <a:pPr>
              <a:defRPr/>
            </a:pPr>
            <a:endParaRPr lang="zh-CN" altLang="en-US"/>
          </a:p>
        </p:txBody>
      </p:sp>
      <p:pic>
        <p:nvPicPr>
          <p:cNvPr id="9" name="图片 1"/>
          <p:cNvPicPr>
            <a:picLocks noChangeAspect="1"/>
          </p:cNvPicPr>
          <p:nvPr/>
        </p:nvPicPr>
        <p:blipFill>
          <a:blip r:embed="rId2">
            <a:clrChange>
              <a:clrFrom>
                <a:srgbClr val="FFFFE3"/>
              </a:clrFrom>
              <a:clrTo>
                <a:srgbClr val="FFFFE3">
                  <a:alpha val="0"/>
                </a:srgbClr>
              </a:clrTo>
            </a:clrChange>
            <a:extLst>
              <a:ext uri="{28A0092B-C50C-407E-A947-70E740481C1C}">
                <a14:useLocalDpi xmlns:a14="http://schemas.microsoft.com/office/drawing/2010/main" val="0"/>
              </a:ext>
            </a:extLst>
          </a:blip>
          <a:srcRect l="2773" t="11897" r="5756" b="5643"/>
          <a:stretch>
            <a:fillRect/>
          </a:stretch>
        </p:blipFill>
        <p:spPr bwMode="auto">
          <a:xfrm>
            <a:off x="8139448" y="2828834"/>
            <a:ext cx="3898007" cy="3740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组合 1"/>
          <p:cNvGrpSpPr/>
          <p:nvPr/>
        </p:nvGrpSpPr>
        <p:grpSpPr bwMode="auto">
          <a:xfrm>
            <a:off x="2012950" y="5524500"/>
            <a:ext cx="7975600" cy="1333500"/>
            <a:chOff x="971550" y="4156075"/>
            <a:chExt cx="7200900" cy="1008063"/>
          </a:xfrm>
          <a:solidFill>
            <a:srgbClr val="7F7F7F"/>
          </a:solidFill>
        </p:grpSpPr>
        <p:sp>
          <p:nvSpPr>
            <p:cNvPr id="7174" name="流程图: 合并 38"/>
            <p:cNvSpPr>
              <a:spLocks noChangeArrowheads="1"/>
            </p:cNvSpPr>
            <p:nvPr/>
          </p:nvSpPr>
          <p:spPr bwMode="auto">
            <a:xfrm rot="10800000">
              <a:off x="971550" y="4156075"/>
              <a:ext cx="7200900" cy="1008063"/>
            </a:xfrm>
            <a:prstGeom prst="flowChartMerge">
              <a:avLst/>
            </a:prstGeom>
            <a:grpFill/>
            <a:ln>
              <a:noFill/>
            </a:ln>
            <a:extLst>
              <a:ext uri="{91240B29-F687-4F45-9708-019B960494DF}">
                <a14:hiddenLine xmlns:a14="http://schemas.microsoft.com/office/drawing/2010/main" w="9525">
                  <a:solidFill>
                    <a:srgbClr val="395E8A"/>
                  </a:solidFill>
                  <a:bevel/>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endParaRPr lang="zh-CN" altLang="zh-CN">
                <a:solidFill>
                  <a:srgbClr val="FFFFFF"/>
                </a:solidFill>
                <a:latin typeface="宋体" pitchFamily="2" charset="-122"/>
                <a:sym typeface="宋体" pitchFamily="2" charset="-122"/>
              </a:endParaRPr>
            </a:p>
          </p:txBody>
        </p:sp>
        <p:sp>
          <p:nvSpPr>
            <p:cNvPr id="7175" name="流程图: 合并 40"/>
            <p:cNvSpPr>
              <a:spLocks noChangeArrowheads="1"/>
            </p:cNvSpPr>
            <p:nvPr/>
          </p:nvSpPr>
          <p:spPr bwMode="auto">
            <a:xfrm rot="10800000">
              <a:off x="1187450" y="4227513"/>
              <a:ext cx="6769100" cy="936625"/>
            </a:xfrm>
            <a:prstGeom prst="flowChartMerge">
              <a:avLst/>
            </a:prstGeom>
            <a:grpFill/>
            <a:ln w="6350">
              <a:solidFill>
                <a:srgbClr val="7F7F7F"/>
              </a:solidFill>
              <a:prstDash val="sysDash"/>
              <a:bevel/>
            </a:ln>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endParaRPr lang="zh-CN" altLang="zh-CN">
                <a:solidFill>
                  <a:srgbClr val="000000"/>
                </a:solidFill>
                <a:latin typeface="宋体" pitchFamily="2" charset="-122"/>
                <a:sym typeface="宋体" pitchFamily="2" charset="-122"/>
              </a:endParaRPr>
            </a:p>
          </p:txBody>
        </p:sp>
        <p:sp>
          <p:nvSpPr>
            <p:cNvPr id="7176" name="TextBox 41"/>
            <p:cNvSpPr>
              <a:spLocks noChangeArrowheads="1"/>
            </p:cNvSpPr>
            <p:nvPr/>
          </p:nvSpPr>
          <p:spPr bwMode="auto">
            <a:xfrm>
              <a:off x="4038685" y="4396617"/>
              <a:ext cx="844103" cy="7675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6000" b="1" dirty="0" smtClean="0">
                  <a:solidFill>
                    <a:schemeClr val="bg1"/>
                  </a:solidFill>
                  <a:latin typeface="BatangChe" pitchFamily="1" charset="-127"/>
                  <a:ea typeface="BatangChe" pitchFamily="1" charset="-127"/>
                  <a:sym typeface="BatangChe" pitchFamily="1" charset="-127"/>
                </a:rPr>
                <a:t>2</a:t>
              </a:r>
              <a:endParaRPr lang="zh-CN" altLang="en-US" sz="6000" b="1" dirty="0">
                <a:solidFill>
                  <a:schemeClr val="bg1"/>
                </a:solidFill>
                <a:latin typeface="BatangChe" pitchFamily="1" charset="-127"/>
                <a:ea typeface="BatangChe" pitchFamily="1" charset="-127"/>
                <a:sym typeface="BatangChe" pitchFamily="1" charset="-127"/>
              </a:endParaRPr>
            </a:p>
          </p:txBody>
        </p:sp>
      </p:grpSp>
      <p:grpSp>
        <p:nvGrpSpPr>
          <p:cNvPr id="7171" name="组合 2"/>
          <p:cNvGrpSpPr/>
          <p:nvPr/>
        </p:nvGrpSpPr>
        <p:grpSpPr bwMode="auto">
          <a:xfrm>
            <a:off x="0" y="0"/>
            <a:ext cx="1547813" cy="534988"/>
            <a:chOff x="-106363" y="-20638"/>
            <a:chExt cx="1006476" cy="347663"/>
          </a:xfrm>
          <a:solidFill>
            <a:srgbClr val="7F7F7F"/>
          </a:solidFill>
        </p:grpSpPr>
        <p:sp>
          <p:nvSpPr>
            <p:cNvPr id="7172" name="流程图: 合并 53"/>
            <p:cNvSpPr>
              <a:spLocks noChangeArrowheads="1"/>
            </p:cNvSpPr>
            <p:nvPr/>
          </p:nvSpPr>
          <p:spPr bwMode="auto">
            <a:xfrm>
              <a:off x="-106363" y="-20638"/>
              <a:ext cx="1006476" cy="347663"/>
            </a:xfrm>
            <a:prstGeom prst="flowChartMerge">
              <a:avLst/>
            </a:prstGeom>
            <a:grpFill/>
            <a:ln>
              <a:noFill/>
            </a:ln>
            <a:extLst>
              <a:ext uri="{91240B29-F687-4F45-9708-019B960494DF}">
                <a14:hiddenLine xmlns:a14="http://schemas.microsoft.com/office/drawing/2010/main" w="25400">
                  <a:solidFill>
                    <a:srgbClr val="395E8A"/>
                  </a:solidFill>
                  <a:bevel/>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endParaRPr lang="zh-CN" altLang="zh-CN">
                <a:solidFill>
                  <a:srgbClr val="FFFFFF"/>
                </a:solidFill>
                <a:latin typeface="宋体" pitchFamily="2" charset="-122"/>
                <a:sym typeface="宋体" pitchFamily="2" charset="-122"/>
              </a:endParaRPr>
            </a:p>
          </p:txBody>
        </p:sp>
        <p:sp>
          <p:nvSpPr>
            <p:cNvPr id="7173" name="流程图: 合并 54"/>
            <p:cNvSpPr>
              <a:spLocks noChangeArrowheads="1"/>
            </p:cNvSpPr>
            <p:nvPr/>
          </p:nvSpPr>
          <p:spPr bwMode="auto">
            <a:xfrm>
              <a:off x="0" y="-20638"/>
              <a:ext cx="755650" cy="288926"/>
            </a:xfrm>
            <a:prstGeom prst="flowChartMerge">
              <a:avLst/>
            </a:prstGeom>
            <a:grpFill/>
            <a:ln w="6350">
              <a:solidFill>
                <a:srgbClr val="7F7F7F"/>
              </a:solidFill>
              <a:prstDash val="sysDot"/>
              <a:bevel/>
            </a:ln>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endParaRPr lang="zh-CN" altLang="zh-CN">
                <a:solidFill>
                  <a:srgbClr val="000000"/>
                </a:solidFill>
                <a:latin typeface="宋体" pitchFamily="2" charset="-122"/>
                <a:sym typeface="宋体" pitchFamily="2" charset="-122"/>
              </a:endParaRPr>
            </a:p>
          </p:txBody>
        </p:sp>
      </p:grpSp>
      <p:grpSp>
        <p:nvGrpSpPr>
          <p:cNvPr id="10244" name="组合 8"/>
          <p:cNvGrpSpPr/>
          <p:nvPr/>
        </p:nvGrpSpPr>
        <p:grpSpPr bwMode="auto">
          <a:xfrm>
            <a:off x="4429758" y="2352696"/>
            <a:ext cx="4140200" cy="954107"/>
            <a:chOff x="3284033" y="2150625"/>
            <a:chExt cx="4262240" cy="919400"/>
          </a:xfrm>
        </p:grpSpPr>
        <p:sp>
          <p:nvSpPr>
            <p:cNvPr id="10" name="AutoShape 4"/>
            <p:cNvSpPr>
              <a:spLocks noChangeArrowheads="1"/>
            </p:cNvSpPr>
            <p:nvPr/>
          </p:nvSpPr>
          <p:spPr bwMode="gray">
            <a:xfrm>
              <a:off x="3284033" y="2260780"/>
              <a:ext cx="4262240" cy="699096"/>
            </a:xfrm>
            <a:prstGeom prst="roundRect">
              <a:avLst>
                <a:gd name="adj" fmla="val 10889"/>
              </a:avLst>
            </a:prstGeom>
            <a:noFill/>
            <a:ln>
              <a:noFill/>
            </a:ln>
          </p:spPr>
          <p:style>
            <a:lnRef idx="2">
              <a:schemeClr val="accent1"/>
            </a:lnRef>
            <a:fillRef idx="1">
              <a:schemeClr val="lt1"/>
            </a:fillRef>
            <a:effectRef idx="0">
              <a:schemeClr val="accent1"/>
            </a:effectRef>
            <a:fontRef idx="minor">
              <a:schemeClr val="dk1"/>
            </a:fontRef>
          </p:style>
          <p:txBody>
            <a:bodyPr wrap="none" anchor="ctr"/>
            <a:lstStyle/>
            <a:p>
              <a:pPr eaLnBrk="1" fontAlgn="auto" hangingPunct="1">
                <a:spcBef>
                  <a:spcPts val="0"/>
                </a:spcBef>
                <a:spcAft>
                  <a:spcPts val="0"/>
                </a:spcAft>
                <a:defRPr/>
              </a:pPr>
              <a:endParaRPr lang="zh-CN" altLang="en-US" sz="1600" b="1">
                <a:ln w="22225">
                  <a:solidFill>
                    <a:schemeClr val="bg1"/>
                  </a:solidFill>
                  <a:prstDash val="solid"/>
                </a:ln>
                <a:solidFill>
                  <a:schemeClr val="bg1"/>
                </a:solidFill>
              </a:endParaRPr>
            </a:p>
          </p:txBody>
        </p:sp>
        <p:sp>
          <p:nvSpPr>
            <p:cNvPr id="11" name="AutoShape 6"/>
            <p:cNvSpPr>
              <a:spLocks noChangeArrowheads="1"/>
            </p:cNvSpPr>
            <p:nvPr/>
          </p:nvSpPr>
          <p:spPr bwMode="gray">
            <a:xfrm>
              <a:off x="3344501" y="2309732"/>
              <a:ext cx="1086806" cy="572127"/>
            </a:xfrm>
            <a:prstGeom prst="roundRect">
              <a:avLst>
                <a:gd name="adj" fmla="val 11921"/>
              </a:avLst>
            </a:prstGeom>
            <a:solidFill>
              <a:srgbClr val="7F7F7F"/>
            </a:solid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eaLnBrk="1" fontAlgn="auto" hangingPunct="1">
                <a:spcBef>
                  <a:spcPts val="0"/>
                </a:spcBef>
                <a:spcAft>
                  <a:spcPts val="0"/>
                </a:spcAft>
                <a:defRPr/>
              </a:pPr>
              <a:endParaRPr lang="zh-CN" altLang="en-US" sz="1600">
                <a:solidFill>
                  <a:srgbClr val="78AA0A"/>
                </a:solidFill>
              </a:endParaRPr>
            </a:p>
          </p:txBody>
        </p:sp>
        <p:sp>
          <p:nvSpPr>
            <p:cNvPr id="12" name="Text Box 8"/>
            <p:cNvSpPr txBox="1">
              <a:spLocks noChangeArrowheads="1"/>
            </p:cNvSpPr>
            <p:nvPr/>
          </p:nvSpPr>
          <p:spPr bwMode="gray">
            <a:xfrm>
              <a:off x="3713630" y="2320440"/>
              <a:ext cx="350185" cy="444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auto">
                <a:spcBef>
                  <a:spcPts val="0"/>
                </a:spcBef>
                <a:spcAft>
                  <a:spcPts val="0"/>
                </a:spcAft>
                <a:defRPr/>
              </a:pPr>
              <a:r>
                <a:rPr lang="en-US" altLang="zh-CN" sz="2400" dirty="0" smtClean="0">
                  <a:solidFill>
                    <a:srgbClr val="FFFFFF"/>
                  </a:solidFill>
                  <a:effectLst>
                    <a:outerShdw blurRad="38100" dist="38100" dir="2700000" algn="tl">
                      <a:srgbClr val="C0C0C0"/>
                    </a:outerShdw>
                  </a:effectLst>
                  <a:latin typeface="+mn-lt"/>
                  <a:ea typeface="+mn-ea"/>
                </a:rPr>
                <a:t>2</a:t>
              </a:r>
              <a:endParaRPr lang="en-US" altLang="zh-CN" sz="2400" dirty="0">
                <a:solidFill>
                  <a:srgbClr val="FFFFFF"/>
                </a:solidFill>
                <a:effectLst>
                  <a:outerShdw blurRad="38100" dist="38100" dir="2700000" algn="tl">
                    <a:srgbClr val="C0C0C0"/>
                  </a:outerShdw>
                </a:effectLst>
                <a:latin typeface="+mn-lt"/>
                <a:ea typeface="+mn-ea"/>
              </a:endParaRPr>
            </a:p>
          </p:txBody>
        </p:sp>
        <p:sp>
          <p:nvSpPr>
            <p:cNvPr id="10248" name="文本框 2"/>
            <p:cNvSpPr txBox="1">
              <a:spLocks noChangeArrowheads="1"/>
            </p:cNvSpPr>
            <p:nvPr/>
          </p:nvSpPr>
          <p:spPr bwMode="auto">
            <a:xfrm>
              <a:off x="4713080" y="2150625"/>
              <a:ext cx="2230891" cy="9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dirty="0">
                  <a:solidFill>
                    <a:srgbClr val="44546A"/>
                  </a:solidFill>
                  <a:latin typeface="微软雅黑" pitchFamily="34" charset="-122"/>
                  <a:ea typeface="微软雅黑" pitchFamily="34" charset="-122"/>
                </a:rPr>
                <a:t>支气管炎</a:t>
              </a:r>
            </a:p>
            <a:p>
              <a:pPr eaLnBrk="1" hangingPunct="1"/>
              <a:r>
                <a:rPr lang="en-US" altLang="zh-CN" sz="2400" b="1" dirty="0">
                  <a:solidFill>
                    <a:srgbClr val="44546A"/>
                  </a:solidFill>
                  <a:latin typeface="微软雅黑" pitchFamily="34" charset="-122"/>
                  <a:ea typeface="微软雅黑" pitchFamily="34" charset="-122"/>
                </a:rPr>
                <a:t>(Bronchitis)</a:t>
              </a:r>
              <a:endParaRPr lang="en-US" altLang="zh-CN" sz="3200" b="1" dirty="0">
                <a:solidFill>
                  <a:srgbClr val="44546A"/>
                </a:solidFill>
                <a:latin typeface="微软雅黑" pitchFamily="34" charset="-122"/>
                <a:ea typeface="微软雅黑" pitchFamily="34" charset="-122"/>
              </a:endParaRPr>
            </a:p>
          </p:txBody>
        </p:sp>
      </p:grpSp>
    </p:spTree>
  </p:cSld>
  <p:clrMapOvr>
    <a:masterClrMapping/>
  </p:clrMapOvr>
  <p:transition>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bwMode="auto">
          <a:xfrm>
            <a:off x="644524" y="422276"/>
            <a:ext cx="2159999" cy="612079"/>
            <a:chOff x="3278751" y="1777380"/>
            <a:chExt cx="2550868" cy="611985"/>
          </a:xfrm>
        </p:grpSpPr>
        <p:sp>
          <p:nvSpPr>
            <p:cNvPr id="9" name="矩形 8"/>
            <p:cNvSpPr/>
            <p:nvPr/>
          </p:nvSpPr>
          <p:spPr>
            <a:xfrm>
              <a:off x="3278751" y="1777380"/>
              <a:ext cx="751784" cy="607920"/>
            </a:xfrm>
            <a:prstGeom prst="rect">
              <a:avLst/>
            </a:prstGeom>
            <a:solidFill>
              <a:schemeClr val="tx2"/>
            </a:solidFill>
            <a:ln w="12700" cap="flat" cmpd="sng" algn="ctr">
              <a:solidFill>
                <a:schemeClr val="tx2"/>
              </a:solidFill>
              <a:prstDash val="solid"/>
            </a:ln>
            <a:effectLst/>
          </p:spPr>
          <p:txBody>
            <a:bodyPr anchor="ctr"/>
            <a:lstStyle/>
            <a:p>
              <a:pPr algn="ctr" eaLnBrk="1" hangingPunct="1">
                <a:spcBef>
                  <a:spcPts val="0"/>
                </a:spcBef>
                <a:spcAft>
                  <a:spcPts val="0"/>
                </a:spcAft>
                <a:defRPr/>
              </a:pPr>
              <a:r>
                <a:rPr lang="en-US" altLang="zh-CN" sz="2800" kern="0" dirty="0" smtClean="0">
                  <a:solidFill>
                    <a:sysClr val="window" lastClr="FFFFFF"/>
                  </a:solidFill>
                  <a:latin typeface="Broadway" pitchFamily="82" charset="0"/>
                  <a:ea typeface="微软雅黑"/>
                </a:rPr>
                <a:t>1</a:t>
              </a:r>
              <a:endParaRPr lang="zh-CN" altLang="en-US" sz="2800" kern="0" dirty="0">
                <a:solidFill>
                  <a:sysClr val="window" lastClr="FFFFFF"/>
                </a:solidFill>
                <a:latin typeface="Broadway" pitchFamily="82" charset="0"/>
                <a:ea typeface="微软雅黑"/>
              </a:endParaRPr>
            </a:p>
          </p:txBody>
        </p:sp>
        <p:sp>
          <p:nvSpPr>
            <p:cNvPr id="12296" name="TextBox 37"/>
            <p:cNvSpPr txBox="1">
              <a:spLocks noChangeArrowheads="1"/>
            </p:cNvSpPr>
            <p:nvPr/>
          </p:nvSpPr>
          <p:spPr bwMode="auto">
            <a:xfrm>
              <a:off x="4188898" y="1804678"/>
              <a:ext cx="1640721" cy="58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defTabSz="912495">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defTabSz="912495">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defTabSz="912495">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defTabSz="912495">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defTabSz="91249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Tx/>
                <a:buNone/>
              </a:pPr>
              <a:r>
                <a:rPr lang="zh-CN" altLang="en-US" sz="3200" b="1" dirty="0" smtClean="0">
                  <a:solidFill>
                    <a:srgbClr val="1F497D"/>
                  </a:solidFill>
                  <a:latin typeface="微软雅黑" pitchFamily="34" charset="-122"/>
                  <a:ea typeface="微软雅黑" pitchFamily="34" charset="-122"/>
                </a:rPr>
                <a:t>概述</a:t>
              </a:r>
              <a:endParaRPr lang="en-US" altLang="zh-CN" sz="2400" b="1" dirty="0">
                <a:solidFill>
                  <a:srgbClr val="1F497D"/>
                </a:solidFill>
                <a:latin typeface="微软雅黑" pitchFamily="34" charset="-122"/>
                <a:ea typeface="微软雅黑" pitchFamily="34" charset="-122"/>
              </a:endParaRPr>
            </a:p>
          </p:txBody>
        </p:sp>
      </p:grpSp>
      <p:sp>
        <p:nvSpPr>
          <p:cNvPr id="12293"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a:lnSpc>
                <a:spcPct val="100000"/>
              </a:lnSpc>
              <a:spcBef>
                <a:spcPct val="0"/>
              </a:spcBef>
              <a:buFontTx/>
              <a:buNone/>
            </a:pPr>
            <a:endParaRPr lang="zh-CN" altLang="zh-CN" sz="1800">
              <a:solidFill>
                <a:srgbClr val="FFFFFF"/>
              </a:solidFill>
              <a:latin typeface="宋体" pitchFamily="2" charset="-122"/>
              <a:sym typeface="宋体" pitchFamily="2" charset="-122"/>
            </a:endParaRPr>
          </a:p>
        </p:txBody>
      </p:sp>
      <p:sp>
        <p:nvSpPr>
          <p:cNvPr id="12" name="直接连接符 5"/>
          <p:cNvSpPr>
            <a:spLocks noChangeShapeType="1"/>
          </p:cNvSpPr>
          <p:nvPr/>
        </p:nvSpPr>
        <p:spPr bwMode="auto">
          <a:xfrm flipV="1">
            <a:off x="644525" y="1031875"/>
            <a:ext cx="2160000" cy="1588"/>
          </a:xfrm>
          <a:prstGeom prst="line">
            <a:avLst/>
          </a:prstGeom>
          <a:ln w="28575">
            <a:solidFill>
              <a:srgbClr val="44546A"/>
            </a:solidFill>
          </a:ln>
        </p:spPr>
        <p:style>
          <a:lnRef idx="1">
            <a:schemeClr val="accent1"/>
          </a:lnRef>
          <a:fillRef idx="0">
            <a:schemeClr val="accent1"/>
          </a:fillRef>
          <a:effectRef idx="0">
            <a:schemeClr val="accent1"/>
          </a:effectRef>
          <a:fontRef idx="minor">
            <a:schemeClr val="tx1"/>
          </a:fontRef>
        </p:style>
        <p:txBody>
          <a:bodyPr/>
          <a:lstStyle/>
          <a:p>
            <a:pPr>
              <a:defRPr/>
            </a:pPr>
            <a:endParaRPr lang="zh-CN" altLang="en-US"/>
          </a:p>
        </p:txBody>
      </p:sp>
      <p:sp>
        <p:nvSpPr>
          <p:cNvPr id="4" name="矩形 3"/>
          <p:cNvSpPr>
            <a:spLocks noChangeArrowheads="1"/>
          </p:cNvSpPr>
          <p:nvPr/>
        </p:nvSpPr>
        <p:spPr bwMode="auto">
          <a:xfrm>
            <a:off x="5402351" y="1191276"/>
            <a:ext cx="6111361" cy="5216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just" eaLnBrk="1" hangingPunct="1">
              <a:lnSpc>
                <a:spcPct val="150000"/>
              </a:lnSpc>
              <a:spcBef>
                <a:spcPct val="0"/>
              </a:spcBef>
              <a:buFontTx/>
              <a:buNone/>
            </a:pPr>
            <a:r>
              <a:rPr lang="zh-CN" altLang="en-US" sz="2400" b="1" dirty="0" smtClean="0">
                <a:solidFill>
                  <a:srgbClr val="1F497D"/>
                </a:solidFill>
                <a:latin typeface="微软雅黑" pitchFamily="34" charset="-122"/>
                <a:ea typeface="微软雅黑" pitchFamily="34" charset="-122"/>
              </a:rPr>
              <a:t>支气管炎 </a:t>
            </a:r>
            <a:r>
              <a:rPr lang="zh-CN" altLang="en-US" sz="2200" dirty="0" smtClean="0">
                <a:solidFill>
                  <a:srgbClr val="1F497D"/>
                </a:solidFill>
                <a:latin typeface="微软雅黑" pitchFamily="34" charset="-122"/>
                <a:ea typeface="微软雅黑" pitchFamily="34" charset="-122"/>
              </a:rPr>
              <a:t>是</a:t>
            </a:r>
            <a:r>
              <a:rPr lang="zh-CN" altLang="en-US" sz="2200" dirty="0">
                <a:solidFill>
                  <a:srgbClr val="1F497D"/>
                </a:solidFill>
                <a:latin typeface="微软雅黑" pitchFamily="34" charset="-122"/>
                <a:ea typeface="微软雅黑" pitchFamily="34" charset="-122"/>
              </a:rPr>
              <a:t>指气管、支气管黏膜及其周围组织的慢性非特异性炎症</a:t>
            </a:r>
            <a:r>
              <a:rPr lang="zh-CN" altLang="en-US" sz="2200" dirty="0" smtClean="0">
                <a:solidFill>
                  <a:srgbClr val="1F497D"/>
                </a:solidFill>
                <a:latin typeface="微软雅黑" pitchFamily="34" charset="-122"/>
                <a:ea typeface="微软雅黑" pitchFamily="34" charset="-122"/>
              </a:rPr>
              <a:t>。</a:t>
            </a:r>
            <a:endParaRPr lang="en-US" altLang="zh-CN" sz="2200" dirty="0" smtClean="0">
              <a:solidFill>
                <a:srgbClr val="1F497D"/>
              </a:solidFill>
              <a:latin typeface="微软雅黑" pitchFamily="34" charset="-122"/>
              <a:ea typeface="微软雅黑" pitchFamily="34" charset="-122"/>
            </a:endParaRPr>
          </a:p>
          <a:p>
            <a:pPr algn="just" eaLnBrk="1" hangingPunct="1">
              <a:lnSpc>
                <a:spcPct val="150000"/>
              </a:lnSpc>
              <a:spcBef>
                <a:spcPct val="0"/>
              </a:spcBef>
              <a:buNone/>
            </a:pPr>
            <a:r>
              <a:rPr lang="zh-CN" altLang="en-US" sz="2200" dirty="0" smtClean="0">
                <a:solidFill>
                  <a:srgbClr val="1F497D"/>
                </a:solidFill>
                <a:latin typeface="微软雅黑" pitchFamily="34" charset="-122"/>
                <a:ea typeface="微软雅黑" pitchFamily="34" charset="-122"/>
              </a:rPr>
              <a:t>       支气管炎</a:t>
            </a:r>
            <a:r>
              <a:rPr lang="zh-CN" altLang="en-US" sz="2200" dirty="0">
                <a:solidFill>
                  <a:srgbClr val="1F497D"/>
                </a:solidFill>
                <a:latin typeface="微软雅黑" pitchFamily="34" charset="-122"/>
                <a:ea typeface="微软雅黑" pitchFamily="34" charset="-122"/>
              </a:rPr>
              <a:t>主要原因为病毒和细菌的反复感染形成了支气管的慢性非特异性炎症</a:t>
            </a:r>
            <a:r>
              <a:rPr lang="zh-CN" altLang="en-US" sz="2200" dirty="0" smtClean="0">
                <a:solidFill>
                  <a:srgbClr val="1F497D"/>
                </a:solidFill>
                <a:latin typeface="微软雅黑" pitchFamily="34" charset="-122"/>
                <a:ea typeface="微软雅黑" pitchFamily="34" charset="-122"/>
              </a:rPr>
              <a:t>。</a:t>
            </a:r>
            <a:endParaRPr lang="en-US" altLang="zh-CN" sz="2200" dirty="0" smtClean="0">
              <a:solidFill>
                <a:srgbClr val="1F497D"/>
              </a:solidFill>
              <a:latin typeface="微软雅黑" pitchFamily="34" charset="-122"/>
              <a:ea typeface="微软雅黑" pitchFamily="34" charset="-122"/>
            </a:endParaRPr>
          </a:p>
          <a:p>
            <a:pPr marL="342900" indent="-342900" algn="just" eaLnBrk="1" hangingPunct="1">
              <a:lnSpc>
                <a:spcPct val="150000"/>
              </a:lnSpc>
              <a:spcBef>
                <a:spcPct val="0"/>
              </a:spcBef>
              <a:buFont typeface="Wingdings" pitchFamily="2" charset="2"/>
              <a:buChar char="ü"/>
            </a:pPr>
            <a:r>
              <a:rPr lang="zh-CN" altLang="en-US" sz="2200" dirty="0" smtClean="0">
                <a:solidFill>
                  <a:srgbClr val="1F497D"/>
                </a:solidFill>
                <a:latin typeface="微软雅黑" pitchFamily="34" charset="-122"/>
                <a:ea typeface="微软雅黑" pitchFamily="34" charset="-122"/>
              </a:rPr>
              <a:t>气温</a:t>
            </a:r>
            <a:r>
              <a:rPr lang="zh-CN" altLang="en-US" sz="2200" dirty="0">
                <a:solidFill>
                  <a:srgbClr val="1F497D"/>
                </a:solidFill>
                <a:latin typeface="微软雅黑" pitchFamily="34" charset="-122"/>
                <a:ea typeface="微软雅黑" pitchFamily="34" charset="-122"/>
              </a:rPr>
              <a:t>下降、呼吸道小血管痉挛缺血、防御功能下降等利于致病</a:t>
            </a:r>
            <a:r>
              <a:rPr lang="zh-CN" altLang="en-US" sz="2200" dirty="0" smtClean="0">
                <a:solidFill>
                  <a:srgbClr val="1F497D"/>
                </a:solidFill>
                <a:latin typeface="微软雅黑" pitchFamily="34" charset="-122"/>
                <a:ea typeface="微软雅黑" pitchFamily="34" charset="-122"/>
              </a:rPr>
              <a:t>；</a:t>
            </a:r>
            <a:endParaRPr lang="en-US" altLang="zh-CN" sz="2200" dirty="0" smtClean="0">
              <a:solidFill>
                <a:srgbClr val="1F497D"/>
              </a:solidFill>
              <a:latin typeface="微软雅黑" pitchFamily="34" charset="-122"/>
              <a:ea typeface="微软雅黑" pitchFamily="34" charset="-122"/>
            </a:endParaRPr>
          </a:p>
          <a:p>
            <a:pPr marL="342900" indent="-342900" algn="just" eaLnBrk="1" hangingPunct="1">
              <a:lnSpc>
                <a:spcPct val="150000"/>
              </a:lnSpc>
              <a:spcBef>
                <a:spcPct val="0"/>
              </a:spcBef>
              <a:buFont typeface="Wingdings" pitchFamily="2" charset="2"/>
              <a:buChar char="ü"/>
            </a:pPr>
            <a:r>
              <a:rPr lang="zh-CN" altLang="en-US" sz="2200" dirty="0" smtClean="0">
                <a:solidFill>
                  <a:srgbClr val="1F497D"/>
                </a:solidFill>
                <a:latin typeface="微软雅黑" pitchFamily="34" charset="-122"/>
                <a:ea typeface="微软雅黑" pitchFamily="34" charset="-122"/>
              </a:rPr>
              <a:t>烟雾</a:t>
            </a:r>
            <a:r>
              <a:rPr lang="zh-CN" altLang="en-US" sz="2200" dirty="0">
                <a:solidFill>
                  <a:srgbClr val="1F497D"/>
                </a:solidFill>
                <a:latin typeface="微软雅黑" pitchFamily="34" charset="-122"/>
                <a:ea typeface="微软雅黑" pitchFamily="34" charset="-122"/>
              </a:rPr>
              <a:t>粉尘、污染大气等慢性刺激也可发病</a:t>
            </a:r>
            <a:r>
              <a:rPr lang="zh-CN" altLang="en-US" sz="2200" dirty="0" smtClean="0">
                <a:solidFill>
                  <a:srgbClr val="1F497D"/>
                </a:solidFill>
                <a:latin typeface="微软雅黑" pitchFamily="34" charset="-122"/>
                <a:ea typeface="微软雅黑" pitchFamily="34" charset="-122"/>
              </a:rPr>
              <a:t>；</a:t>
            </a:r>
            <a:endParaRPr lang="en-US" altLang="zh-CN" sz="2200" dirty="0" smtClean="0">
              <a:solidFill>
                <a:srgbClr val="1F497D"/>
              </a:solidFill>
              <a:latin typeface="微软雅黑" pitchFamily="34" charset="-122"/>
              <a:ea typeface="微软雅黑" pitchFamily="34" charset="-122"/>
            </a:endParaRPr>
          </a:p>
          <a:p>
            <a:pPr marL="342900" indent="-342900" algn="just" eaLnBrk="1" hangingPunct="1">
              <a:lnSpc>
                <a:spcPct val="150000"/>
              </a:lnSpc>
              <a:spcBef>
                <a:spcPct val="0"/>
              </a:spcBef>
              <a:buFont typeface="Wingdings" pitchFamily="2" charset="2"/>
              <a:buChar char="ü"/>
            </a:pPr>
            <a:r>
              <a:rPr lang="zh-CN" altLang="en-US" sz="2200" dirty="0" smtClean="0">
                <a:solidFill>
                  <a:srgbClr val="1F497D"/>
                </a:solidFill>
                <a:latin typeface="微软雅黑" pitchFamily="34" charset="-122"/>
                <a:ea typeface="微软雅黑" pitchFamily="34" charset="-122"/>
              </a:rPr>
              <a:t>吸烟</a:t>
            </a:r>
            <a:r>
              <a:rPr lang="zh-CN" altLang="en-US" sz="2200" dirty="0">
                <a:solidFill>
                  <a:srgbClr val="1F497D"/>
                </a:solidFill>
                <a:latin typeface="微软雅黑" pitchFamily="34" charset="-122"/>
                <a:ea typeface="微软雅黑" pitchFamily="34" charset="-122"/>
              </a:rPr>
              <a:t>使支气管痉挛、黏膜变异、纤毛运动降低、黏液分泌增多有利感染</a:t>
            </a:r>
            <a:r>
              <a:rPr lang="zh-CN" altLang="en-US" sz="2200" dirty="0" smtClean="0">
                <a:solidFill>
                  <a:srgbClr val="1F497D"/>
                </a:solidFill>
                <a:latin typeface="微软雅黑" pitchFamily="34" charset="-122"/>
                <a:ea typeface="微软雅黑" pitchFamily="34" charset="-122"/>
              </a:rPr>
              <a:t>；</a:t>
            </a:r>
            <a:endParaRPr lang="en-US" altLang="zh-CN" sz="2200" dirty="0" smtClean="0">
              <a:solidFill>
                <a:srgbClr val="1F497D"/>
              </a:solidFill>
              <a:latin typeface="微软雅黑" pitchFamily="34" charset="-122"/>
              <a:ea typeface="微软雅黑" pitchFamily="34" charset="-122"/>
            </a:endParaRPr>
          </a:p>
          <a:p>
            <a:pPr marL="342900" indent="-342900" algn="just" eaLnBrk="1" hangingPunct="1">
              <a:lnSpc>
                <a:spcPct val="150000"/>
              </a:lnSpc>
              <a:spcBef>
                <a:spcPct val="0"/>
              </a:spcBef>
              <a:buFont typeface="Wingdings" pitchFamily="2" charset="2"/>
              <a:buChar char="ü"/>
            </a:pPr>
            <a:r>
              <a:rPr lang="zh-CN" altLang="en-US" sz="2200" dirty="0" smtClean="0">
                <a:solidFill>
                  <a:srgbClr val="1F497D"/>
                </a:solidFill>
                <a:latin typeface="微软雅黑" pitchFamily="34" charset="-122"/>
                <a:ea typeface="微软雅黑" pitchFamily="34" charset="-122"/>
              </a:rPr>
              <a:t>过敏</a:t>
            </a:r>
            <a:r>
              <a:rPr lang="zh-CN" altLang="en-US" sz="2200" dirty="0">
                <a:solidFill>
                  <a:srgbClr val="1F497D"/>
                </a:solidFill>
                <a:latin typeface="微软雅黑" pitchFamily="34" charset="-122"/>
                <a:ea typeface="微软雅黑" pitchFamily="34" charset="-122"/>
              </a:rPr>
              <a:t>因素也有一定关系</a:t>
            </a:r>
            <a:r>
              <a:rPr lang="zh-CN" altLang="en-US" sz="2200" dirty="0" smtClean="0">
                <a:solidFill>
                  <a:srgbClr val="1F497D"/>
                </a:solidFill>
                <a:latin typeface="微软雅黑" pitchFamily="34" charset="-122"/>
                <a:ea typeface="微软雅黑" pitchFamily="34" charset="-122"/>
              </a:rPr>
              <a:t>。</a:t>
            </a:r>
            <a:endParaRPr lang="en-US" altLang="zh-CN" sz="2200" dirty="0">
              <a:solidFill>
                <a:srgbClr val="1F497D"/>
              </a:solidFill>
              <a:latin typeface="微软雅黑" pitchFamily="34" charset="-122"/>
              <a:ea typeface="微软雅黑" pitchFamily="34" charset="-122"/>
            </a:endParaRPr>
          </a:p>
        </p:txBody>
      </p:sp>
      <p:pic>
        <p:nvPicPr>
          <p:cNvPr id="2" name="图片 1"/>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2064" t="1816" r="3703" b="3531"/>
          <a:stretch>
            <a:fillRect/>
          </a:stretch>
        </p:blipFill>
        <p:spPr>
          <a:xfrm>
            <a:off x="0" y="2708587"/>
            <a:ext cx="5040830" cy="3837904"/>
          </a:xfrm>
          <a:prstGeom prst="rect">
            <a:avLst/>
          </a:prstGeom>
        </p:spPr>
      </p:pic>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350"/>
                                        <p:tgtEl>
                                          <p:spTgt spid="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itchFamily="34" charset="0"/>
          <a:buNone/>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itchFamily="34" charset="0"/>
          <a:buNone/>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2234</Words>
  <Application>Microsoft Office PowerPoint</Application>
  <PresentationFormat>宽屏</PresentationFormat>
  <Paragraphs>242</Paragraphs>
  <Slides>33</Slides>
  <Notes>14</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33</vt:i4>
      </vt:variant>
    </vt:vector>
  </HeadingPairs>
  <TitlesOfParts>
    <vt:vector size="43" baseType="lpstr">
      <vt:lpstr>BatangChe</vt:lpstr>
      <vt:lpstr>宋体</vt:lpstr>
      <vt:lpstr>微软雅黑</vt:lpstr>
      <vt:lpstr>Arial</vt:lpstr>
      <vt:lpstr>Broadway</vt:lpstr>
      <vt:lpstr>Calibri</vt:lpstr>
      <vt:lpstr>Calibri Light</vt:lpstr>
      <vt:lpstr>Wingdings</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Sky123.Org</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Sky123.Org</dc:creator>
  <cp:lastModifiedBy>清云_612</cp:lastModifiedBy>
  <cp:revision>532</cp:revision>
  <dcterms:created xsi:type="dcterms:W3CDTF">2014-03-17T14:50:00Z</dcterms:created>
  <dcterms:modified xsi:type="dcterms:W3CDTF">2016-11-03T13:27:34Z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