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31"/>
  </p:notesMasterIdLst>
  <p:sldIdLst>
    <p:sldId id="279" r:id="rId3"/>
    <p:sldId id="295" r:id="rId4"/>
    <p:sldId id="296" r:id="rId5"/>
    <p:sldId id="258" r:id="rId6"/>
    <p:sldId id="309" r:id="rId7"/>
    <p:sldId id="310" r:id="rId8"/>
    <p:sldId id="311" r:id="rId9"/>
    <p:sldId id="312" r:id="rId10"/>
    <p:sldId id="314" r:id="rId11"/>
    <p:sldId id="313" r:id="rId12"/>
    <p:sldId id="319" r:id="rId13"/>
    <p:sldId id="320" r:id="rId14"/>
    <p:sldId id="315" r:id="rId15"/>
    <p:sldId id="321" r:id="rId16"/>
    <p:sldId id="322" r:id="rId17"/>
    <p:sldId id="323" r:id="rId18"/>
    <p:sldId id="324" r:id="rId19"/>
    <p:sldId id="325" r:id="rId20"/>
    <p:sldId id="294" r:id="rId21"/>
    <p:sldId id="326" r:id="rId22"/>
    <p:sldId id="327" r:id="rId23"/>
    <p:sldId id="328" r:id="rId24"/>
    <p:sldId id="329" r:id="rId25"/>
    <p:sldId id="330" r:id="rId26"/>
    <p:sldId id="331" r:id="rId27"/>
    <p:sldId id="332" r:id="rId28"/>
    <p:sldId id="333" r:id="rId29"/>
    <p:sldId id="277"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97D"/>
    <a:srgbClr val="FFFE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5" autoAdjust="0"/>
    <p:restoredTop sz="94660"/>
  </p:normalViewPr>
  <p:slideViewPr>
    <p:cSldViewPr snapToGrid="0">
      <p:cViewPr varScale="1">
        <p:scale>
          <a:sx n="72" d="100"/>
          <a:sy n="72" d="100"/>
        </p:scale>
        <p:origin x="9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21816D-1278-41EC-8C79-B3F9617C029F}" type="datetimeFigureOut">
              <a:rPr lang="zh-CN" altLang="en-US" smtClean="0"/>
              <a:t>2016/1/25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F60292-9CAB-41C5-8F94-299A4969ACA8}" type="slidenum">
              <a:rPr lang="zh-CN" altLang="en-US" smtClean="0"/>
              <a:t>‹#›</a:t>
            </a:fld>
            <a:endParaRPr lang="zh-CN" altLang="en-US"/>
          </a:p>
        </p:txBody>
      </p:sp>
    </p:spTree>
    <p:extLst>
      <p:ext uri="{BB962C8B-B14F-4D97-AF65-F5344CB8AC3E}">
        <p14:creationId xmlns:p14="http://schemas.microsoft.com/office/powerpoint/2010/main" val="7777319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4E956058-9C40-43CA-BC69-48EC2A77554B}" type="slidenum">
              <a:rPr lang="zh-CN" altLang="en-US" smtClean="0"/>
              <a:pPr>
                <a:defRPr/>
              </a:pPr>
              <a:t>3</a:t>
            </a:fld>
            <a:endParaRPr lang="zh-CN" altLang="en-US"/>
          </a:p>
        </p:txBody>
      </p:sp>
    </p:spTree>
    <p:extLst>
      <p:ext uri="{BB962C8B-B14F-4D97-AF65-F5344CB8AC3E}">
        <p14:creationId xmlns:p14="http://schemas.microsoft.com/office/powerpoint/2010/main" val="60439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F60292-9CAB-41C5-8F94-299A4969ACA8}" type="slidenum">
              <a:rPr lang="zh-CN" altLang="en-US" smtClean="0"/>
              <a:t>8</a:t>
            </a:fld>
            <a:endParaRPr lang="zh-CN" altLang="en-US"/>
          </a:p>
        </p:txBody>
      </p:sp>
    </p:spTree>
    <p:extLst>
      <p:ext uri="{BB962C8B-B14F-4D97-AF65-F5344CB8AC3E}">
        <p14:creationId xmlns:p14="http://schemas.microsoft.com/office/powerpoint/2010/main" val="3787757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4E956058-9C40-43CA-BC69-48EC2A77554B}" type="slidenum">
              <a:rPr lang="zh-CN" altLang="en-US" smtClean="0"/>
              <a:pPr>
                <a:defRPr/>
              </a:pPr>
              <a:t>19</a:t>
            </a:fld>
            <a:endParaRPr lang="zh-CN" altLang="en-US"/>
          </a:p>
        </p:txBody>
      </p:sp>
    </p:spTree>
    <p:extLst>
      <p:ext uri="{BB962C8B-B14F-4D97-AF65-F5344CB8AC3E}">
        <p14:creationId xmlns:p14="http://schemas.microsoft.com/office/powerpoint/2010/main" val="3995317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4EB2E79-896F-4E6B-A8BF-56A1ECF1321D}" type="slidenum">
              <a:rPr lang="en-US" altLang="zh-CN"/>
              <a:pPr/>
              <a:t>28</a:t>
            </a:fld>
            <a:endParaRPr lang="en-US" altLang="zh-CN"/>
          </a:p>
        </p:txBody>
      </p:sp>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p:txBody>
          <a:bodyPr/>
          <a:lstStyle/>
          <a:p>
            <a:pPr defTabSz="914400">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i="1">
                <a:solidFill>
                  <a:schemeClr val="tx1"/>
                </a:solidFill>
                <a:latin typeface="Arial" panose="020B0604020202020204" pitchFamily="34" charset="0"/>
                <a:ea typeface="宋体" panose="02010600030101010101" pitchFamily="2" charset="-122"/>
              </a:defRPr>
            </a:lvl1pPr>
            <a:lvl2pPr marL="742950" indent="-285750">
              <a:defRPr i="1">
                <a:solidFill>
                  <a:schemeClr val="tx1"/>
                </a:solidFill>
                <a:latin typeface="Arial" panose="020B0604020202020204" pitchFamily="34" charset="0"/>
                <a:ea typeface="宋体" panose="02010600030101010101" pitchFamily="2" charset="-122"/>
              </a:defRPr>
            </a:lvl2pPr>
            <a:lvl3pPr marL="1143000" indent="-228600">
              <a:defRPr i="1">
                <a:solidFill>
                  <a:schemeClr val="tx1"/>
                </a:solidFill>
                <a:latin typeface="Arial" panose="020B0604020202020204" pitchFamily="34" charset="0"/>
                <a:ea typeface="宋体" panose="02010600030101010101" pitchFamily="2" charset="-122"/>
              </a:defRPr>
            </a:lvl3pPr>
            <a:lvl4pPr marL="1600200" indent="-228600">
              <a:defRPr i="1">
                <a:solidFill>
                  <a:schemeClr val="tx1"/>
                </a:solidFill>
                <a:latin typeface="Arial" panose="020B0604020202020204" pitchFamily="34" charset="0"/>
                <a:ea typeface="宋体" panose="02010600030101010101" pitchFamily="2" charset="-122"/>
              </a:defRPr>
            </a:lvl4pPr>
            <a:lvl5pPr marL="2057400" indent="-22860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9pPr>
          </a:lstStyle>
          <a:p>
            <a:pPr algn="r" eaLnBrk="1" hangingPunct="1"/>
            <a:fld id="{E2570DDE-49D1-4DA2-A208-CC0D92B14F0C}" type="slidenum">
              <a:rPr lang="zh-CN" altLang="en-US" sz="1200" i="0">
                <a:latin typeface="Calibri" panose="020F0502020204030204" pitchFamily="34" charset="0"/>
              </a:rPr>
              <a:pPr algn="r" eaLnBrk="1" hangingPunct="1"/>
              <a:t>28</a:t>
            </a:fld>
            <a:endParaRPr lang="en-US" altLang="zh-CN" sz="1200" i="0">
              <a:latin typeface="Calibri" panose="020F0502020204030204" pitchFamily="34" charset="0"/>
            </a:endParaRPr>
          </a:p>
        </p:txBody>
      </p:sp>
    </p:spTree>
    <p:extLst>
      <p:ext uri="{BB962C8B-B14F-4D97-AF65-F5344CB8AC3E}">
        <p14:creationId xmlns:p14="http://schemas.microsoft.com/office/powerpoint/2010/main" val="2473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9CFA14A-189B-4BDF-8115-31513C64F01A}" type="datetimeFigureOut">
              <a:rPr lang="zh-CN" altLang="en-US" smtClean="0"/>
              <a:t>2016/1/25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3F6826-9EA7-4198-85C1-D21FFDC3C479}" type="slidenum">
              <a:rPr lang="zh-CN" altLang="en-US" smtClean="0"/>
              <a:t>‹#›</a:t>
            </a:fld>
            <a:endParaRPr lang="zh-CN" altLang="en-US"/>
          </a:p>
        </p:txBody>
      </p:sp>
    </p:spTree>
    <p:extLst>
      <p:ext uri="{BB962C8B-B14F-4D97-AF65-F5344CB8AC3E}">
        <p14:creationId xmlns:p14="http://schemas.microsoft.com/office/powerpoint/2010/main" val="888387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9CFA14A-189B-4BDF-8115-31513C64F01A}" type="datetimeFigureOut">
              <a:rPr lang="zh-CN" altLang="en-US" smtClean="0"/>
              <a:t>2016/1/25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3F6826-9EA7-4198-85C1-D21FFDC3C479}" type="slidenum">
              <a:rPr lang="zh-CN" altLang="en-US" smtClean="0"/>
              <a:t>‹#›</a:t>
            </a:fld>
            <a:endParaRPr lang="zh-CN" altLang="en-US"/>
          </a:p>
        </p:txBody>
      </p:sp>
    </p:spTree>
    <p:extLst>
      <p:ext uri="{BB962C8B-B14F-4D97-AF65-F5344CB8AC3E}">
        <p14:creationId xmlns:p14="http://schemas.microsoft.com/office/powerpoint/2010/main" val="20072827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9CFA14A-189B-4BDF-8115-31513C64F01A}" type="datetimeFigureOut">
              <a:rPr lang="zh-CN" altLang="en-US" smtClean="0"/>
              <a:t>2016/1/25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3F6826-9EA7-4198-85C1-D21FFDC3C479}" type="slidenum">
              <a:rPr lang="zh-CN" altLang="en-US" smtClean="0"/>
              <a:t>‹#›</a:t>
            </a:fld>
            <a:endParaRPr lang="zh-CN" altLang="en-US"/>
          </a:p>
        </p:txBody>
      </p:sp>
    </p:spTree>
    <p:extLst>
      <p:ext uri="{BB962C8B-B14F-4D97-AF65-F5344CB8AC3E}">
        <p14:creationId xmlns:p14="http://schemas.microsoft.com/office/powerpoint/2010/main" val="4260129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996" eaLnBrk="1" fontAlgn="auto" hangingPunct="1">
              <a:spcBef>
                <a:spcPts val="0"/>
              </a:spcBef>
              <a:spcAft>
                <a:spcPts val="0"/>
              </a:spcAft>
              <a:defRPr/>
            </a:pPr>
            <a:endParaRPr lang="zh-CN" altLang="en-US" sz="1699">
              <a:solidFill>
                <a:prstClr val="white"/>
              </a:solidFill>
            </a:endParaRPr>
          </a:p>
        </p:txBody>
      </p:sp>
    </p:spTree>
    <p:extLst>
      <p:ext uri="{BB962C8B-B14F-4D97-AF65-F5344CB8AC3E}">
        <p14:creationId xmlns:p14="http://schemas.microsoft.com/office/powerpoint/2010/main" val="2530717648"/>
      </p:ext>
    </p:extLst>
  </p:cSld>
  <p:clrMapOvr>
    <a:masterClrMapping/>
  </p:clrMapOvr>
  <p:transition spd="slow"/>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0767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1"/>
          <p:cNvSpPr/>
          <p:nvPr userDrawn="1"/>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996">
              <a:defRPr/>
            </a:pPr>
            <a:endParaRPr lang="zh-CN" altLang="en-US" sz="1699">
              <a:solidFill>
                <a:prstClr val="white"/>
              </a:solidFill>
            </a:endParaRPr>
          </a:p>
        </p:txBody>
      </p:sp>
    </p:spTree>
    <p:extLst>
      <p:ext uri="{BB962C8B-B14F-4D97-AF65-F5344CB8AC3E}">
        <p14:creationId xmlns:p14="http://schemas.microsoft.com/office/powerpoint/2010/main" val="1064924081"/>
      </p:ext>
    </p:extLst>
  </p:cSld>
  <p:clrMapOvr>
    <a:masterClrMapping/>
  </p:clrMapOvr>
  <p:transition spd="slow"/>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240534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5047739"/>
      </p:ext>
    </p:extLst>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58684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11201" y="381001"/>
            <a:ext cx="11163300" cy="563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914400" y="1143000"/>
            <a:ext cx="10972800" cy="52578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a:xfrm>
            <a:off x="4572000" y="6508751"/>
            <a:ext cx="2844800" cy="307975"/>
          </a:xfrm>
          <a:prstGeom prst="rect">
            <a:avLst/>
          </a:prstGeom>
        </p:spPr>
        <p:txBody>
          <a:bodyPr/>
          <a:lstStyle>
            <a:lvl1pPr>
              <a:defRPr/>
            </a:lvl1pPr>
          </a:lstStyle>
          <a:p>
            <a:pPr eaLnBrk="0" fontAlgn="base" hangingPunct="0">
              <a:spcBef>
                <a:spcPct val="0"/>
              </a:spcBef>
              <a:spcAft>
                <a:spcPct val="0"/>
              </a:spcAft>
            </a:pPr>
            <a:fld id="{CA05890C-4DF8-42B5-B27E-093CA575FE33}" type="slidenum">
              <a:rPr lang="zh-CN" altLang="en-US">
                <a:solidFill>
                  <a:prstClr val="black"/>
                </a:solidFill>
              </a:rPr>
              <a:pPr eaLnBrk="0" fontAlgn="base" hangingPunct="0">
                <a:spcBef>
                  <a:spcPct val="0"/>
                </a:spcBef>
                <a:spcAft>
                  <a:spcPct val="0"/>
                </a:spcAft>
              </a:pPr>
              <a:t>‹#›</a:t>
            </a:fld>
            <a:endParaRPr lang="en-US" altLang="zh-CN">
              <a:solidFill>
                <a:prstClr val="black"/>
              </a:solidFill>
            </a:endParaRPr>
          </a:p>
        </p:txBody>
      </p:sp>
      <p:sp>
        <p:nvSpPr>
          <p:cNvPr id="5" name="日期占位符 4"/>
          <p:cNvSpPr>
            <a:spLocks noGrp="1"/>
          </p:cNvSpPr>
          <p:nvPr>
            <p:ph type="dt" sz="half" idx="11"/>
          </p:nvPr>
        </p:nvSpPr>
        <p:spPr>
          <a:xfrm>
            <a:off x="8534400" y="1588"/>
            <a:ext cx="3556000" cy="227012"/>
          </a:xfrm>
          <a:prstGeom prst="rect">
            <a:avLst/>
          </a:prstGeom>
        </p:spPr>
        <p:txBody>
          <a:bodyPr/>
          <a:lstStyle>
            <a:lvl1pPr>
              <a:defRPr/>
            </a:lvl1pPr>
          </a:lstStyle>
          <a:p>
            <a:pPr eaLnBrk="0" fontAlgn="base" hangingPunct="0">
              <a:spcBef>
                <a:spcPct val="0"/>
              </a:spcBef>
              <a:spcAft>
                <a:spcPct val="0"/>
              </a:spcAft>
            </a:pPr>
            <a:fld id="{0D94AF23-EF66-4842-BAD1-90A6AE11308B}" type="datetime1">
              <a:rPr lang="zh-CN" altLang="en-US">
                <a:solidFill>
                  <a:prstClr val="black"/>
                </a:solidFill>
              </a:rPr>
              <a:pPr eaLnBrk="0" fontAlgn="base" hangingPunct="0">
                <a:spcBef>
                  <a:spcPct val="0"/>
                </a:spcBef>
                <a:spcAft>
                  <a:spcPct val="0"/>
                </a:spcAft>
              </a:pPr>
              <a:t>2016/1/25 Monday</a:t>
            </a:fld>
            <a:r>
              <a:rPr lang="zh-CN" altLang="en-US">
                <a:solidFill>
                  <a:prstClr val="black"/>
                </a:solidFill>
              </a:rPr>
              <a:t>安徽省立医院</a:t>
            </a:r>
          </a:p>
        </p:txBody>
      </p:sp>
      <p:sp>
        <p:nvSpPr>
          <p:cNvPr id="6" name="页脚占位符 5"/>
          <p:cNvSpPr>
            <a:spLocks noGrp="1"/>
          </p:cNvSpPr>
          <p:nvPr>
            <p:ph type="ftr" sz="quarter" idx="12"/>
          </p:nvPr>
        </p:nvSpPr>
        <p:spPr>
          <a:xfrm>
            <a:off x="8128000" y="6559550"/>
            <a:ext cx="3860800" cy="298450"/>
          </a:xfrm>
          <a:prstGeom prst="rect">
            <a:avLst/>
          </a:prstGeom>
        </p:spPr>
        <p:txBody>
          <a:bodyPr/>
          <a:lstStyle>
            <a:lvl1pPr>
              <a:defRPr/>
            </a:lvl1pPr>
          </a:lstStyle>
          <a:p>
            <a:pPr eaLnBrk="0" fontAlgn="base" hangingPunct="0">
              <a:spcBef>
                <a:spcPct val="0"/>
              </a:spcBef>
              <a:spcAft>
                <a:spcPct val="0"/>
              </a:spcAft>
            </a:pPr>
            <a:endParaRPr lang="en-US" altLang="zh-CN">
              <a:solidFill>
                <a:prstClr val="black"/>
              </a:solidFill>
            </a:endParaRPr>
          </a:p>
        </p:txBody>
      </p:sp>
    </p:spTree>
    <p:extLst>
      <p:ext uri="{BB962C8B-B14F-4D97-AF65-F5344CB8AC3E}">
        <p14:creationId xmlns:p14="http://schemas.microsoft.com/office/powerpoint/2010/main" val="4089209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9CFA14A-189B-4BDF-8115-31513C64F01A}" type="datetimeFigureOut">
              <a:rPr lang="zh-CN" altLang="en-US" smtClean="0"/>
              <a:t>2016/1/25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3F6826-9EA7-4198-85C1-D21FFDC3C479}" type="slidenum">
              <a:rPr lang="zh-CN" altLang="en-US" smtClean="0"/>
              <a:t>‹#›</a:t>
            </a:fld>
            <a:endParaRPr lang="zh-CN" altLang="en-US"/>
          </a:p>
        </p:txBody>
      </p:sp>
    </p:spTree>
    <p:extLst>
      <p:ext uri="{BB962C8B-B14F-4D97-AF65-F5344CB8AC3E}">
        <p14:creationId xmlns:p14="http://schemas.microsoft.com/office/powerpoint/2010/main" val="87793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9CFA14A-189B-4BDF-8115-31513C64F01A}" type="datetimeFigureOut">
              <a:rPr lang="zh-CN" altLang="en-US" smtClean="0"/>
              <a:t>2016/1/25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3F6826-9EA7-4198-85C1-D21FFDC3C479}" type="slidenum">
              <a:rPr lang="zh-CN" altLang="en-US" smtClean="0"/>
              <a:t>‹#›</a:t>
            </a:fld>
            <a:endParaRPr lang="zh-CN" altLang="en-US"/>
          </a:p>
        </p:txBody>
      </p:sp>
    </p:spTree>
    <p:extLst>
      <p:ext uri="{BB962C8B-B14F-4D97-AF65-F5344CB8AC3E}">
        <p14:creationId xmlns:p14="http://schemas.microsoft.com/office/powerpoint/2010/main" val="3199117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9CFA14A-189B-4BDF-8115-31513C64F01A}" type="datetimeFigureOut">
              <a:rPr lang="zh-CN" altLang="en-US" smtClean="0"/>
              <a:t>2016/1/25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3F6826-9EA7-4198-85C1-D21FFDC3C479}" type="slidenum">
              <a:rPr lang="zh-CN" altLang="en-US" smtClean="0"/>
              <a:t>‹#›</a:t>
            </a:fld>
            <a:endParaRPr lang="zh-CN" altLang="en-US"/>
          </a:p>
        </p:txBody>
      </p:sp>
    </p:spTree>
    <p:extLst>
      <p:ext uri="{BB962C8B-B14F-4D97-AF65-F5344CB8AC3E}">
        <p14:creationId xmlns:p14="http://schemas.microsoft.com/office/powerpoint/2010/main" val="7184951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9CFA14A-189B-4BDF-8115-31513C64F01A}" type="datetimeFigureOut">
              <a:rPr lang="zh-CN" altLang="en-US" smtClean="0"/>
              <a:t>2016/1/25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F3F6826-9EA7-4198-85C1-D21FFDC3C479}" type="slidenum">
              <a:rPr lang="zh-CN" altLang="en-US" smtClean="0"/>
              <a:t>‹#›</a:t>
            </a:fld>
            <a:endParaRPr lang="zh-CN" altLang="en-US"/>
          </a:p>
        </p:txBody>
      </p:sp>
    </p:spTree>
    <p:extLst>
      <p:ext uri="{BB962C8B-B14F-4D97-AF65-F5344CB8AC3E}">
        <p14:creationId xmlns:p14="http://schemas.microsoft.com/office/powerpoint/2010/main" val="1406345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9CFA14A-189B-4BDF-8115-31513C64F01A}" type="datetimeFigureOut">
              <a:rPr lang="zh-CN" altLang="en-US" smtClean="0"/>
              <a:t>2016/1/25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F3F6826-9EA7-4198-85C1-D21FFDC3C479}" type="slidenum">
              <a:rPr lang="zh-CN" altLang="en-US" smtClean="0"/>
              <a:t>‹#›</a:t>
            </a:fld>
            <a:endParaRPr lang="zh-CN" altLang="en-US"/>
          </a:p>
        </p:txBody>
      </p:sp>
    </p:spTree>
    <p:extLst>
      <p:ext uri="{BB962C8B-B14F-4D97-AF65-F5344CB8AC3E}">
        <p14:creationId xmlns:p14="http://schemas.microsoft.com/office/powerpoint/2010/main" val="4217056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9CFA14A-189B-4BDF-8115-31513C64F01A}" type="datetimeFigureOut">
              <a:rPr lang="zh-CN" altLang="en-US" smtClean="0"/>
              <a:t>2016/1/25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F3F6826-9EA7-4198-85C1-D21FFDC3C479}" type="slidenum">
              <a:rPr lang="zh-CN" altLang="en-US" smtClean="0"/>
              <a:t>‹#›</a:t>
            </a:fld>
            <a:endParaRPr lang="zh-CN" altLang="en-US"/>
          </a:p>
        </p:txBody>
      </p:sp>
    </p:spTree>
    <p:extLst>
      <p:ext uri="{BB962C8B-B14F-4D97-AF65-F5344CB8AC3E}">
        <p14:creationId xmlns:p14="http://schemas.microsoft.com/office/powerpoint/2010/main" val="1798991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9CFA14A-189B-4BDF-8115-31513C64F01A}" type="datetimeFigureOut">
              <a:rPr lang="zh-CN" altLang="en-US" smtClean="0"/>
              <a:t>2016/1/25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3F6826-9EA7-4198-85C1-D21FFDC3C479}" type="slidenum">
              <a:rPr lang="zh-CN" altLang="en-US" smtClean="0"/>
              <a:t>‹#›</a:t>
            </a:fld>
            <a:endParaRPr lang="zh-CN" altLang="en-US"/>
          </a:p>
        </p:txBody>
      </p:sp>
    </p:spTree>
    <p:extLst>
      <p:ext uri="{BB962C8B-B14F-4D97-AF65-F5344CB8AC3E}">
        <p14:creationId xmlns:p14="http://schemas.microsoft.com/office/powerpoint/2010/main" val="348312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9CFA14A-189B-4BDF-8115-31513C64F01A}" type="datetimeFigureOut">
              <a:rPr lang="zh-CN" altLang="en-US" smtClean="0"/>
              <a:t>2016/1/25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3F6826-9EA7-4198-85C1-D21FFDC3C479}" type="slidenum">
              <a:rPr lang="zh-CN" altLang="en-US" smtClean="0"/>
              <a:t>‹#›</a:t>
            </a:fld>
            <a:endParaRPr lang="zh-CN" altLang="en-US"/>
          </a:p>
        </p:txBody>
      </p:sp>
    </p:spTree>
    <p:extLst>
      <p:ext uri="{BB962C8B-B14F-4D97-AF65-F5344CB8AC3E}">
        <p14:creationId xmlns:p14="http://schemas.microsoft.com/office/powerpoint/2010/main" val="3926516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2.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otDmnd">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CFA14A-189B-4BDF-8115-31513C64F01A}" type="datetimeFigureOut">
              <a:rPr lang="zh-CN" altLang="en-US" smtClean="0"/>
              <a:t>2016/1/25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3F6826-9EA7-4198-85C1-D21FFDC3C479}" type="slidenum">
              <a:rPr lang="zh-CN" altLang="en-US" smtClean="0"/>
              <a:t>‹#›</a:t>
            </a:fld>
            <a:endParaRPr lang="zh-CN" altLang="en-US"/>
          </a:p>
        </p:txBody>
      </p:sp>
    </p:spTree>
    <p:extLst>
      <p:ext uri="{BB962C8B-B14F-4D97-AF65-F5344CB8AC3E}">
        <p14:creationId xmlns:p14="http://schemas.microsoft.com/office/powerpoint/2010/main" val="34205922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dotDmnd">
          <a:fgClr>
            <a:schemeClr val="bg1">
              <a:lumMod val="8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63994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Lst>
  <p:transition spd="slow"/>
  <p:timing>
    <p:tnLst>
      <p:par>
        <p:cTn id="1" dur="indefinite" restart="never" nodeType="tmRoot"/>
      </p:par>
    </p:tnLst>
  </p:timing>
  <p:txStyles>
    <p:titleStyle>
      <a:lvl1pPr algn="ctr" defTabSz="912813" rtl="0" eaLnBrk="0" fontAlgn="base" hangingPunct="0">
        <a:spcBef>
          <a:spcPct val="0"/>
        </a:spcBef>
        <a:spcAft>
          <a:spcPct val="0"/>
        </a:spcAft>
        <a:defRPr sz="4300" kern="1200">
          <a:solidFill>
            <a:schemeClr val="tx1"/>
          </a:solidFill>
          <a:latin typeface="+mj-lt"/>
          <a:ea typeface="+mj-ea"/>
          <a:cs typeface="+mj-cs"/>
        </a:defRPr>
      </a:lvl1pPr>
      <a:lvl2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2pPr>
      <a:lvl3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3pPr>
      <a:lvl4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4pPr>
      <a:lvl5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5pPr>
      <a:lvl6pPr marL="4572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6pPr>
      <a:lvl7pPr marL="9144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7pPr>
      <a:lvl8pPr marL="13716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8pPr>
      <a:lvl9pPr marL="18288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9pPr>
    </p:titleStyle>
    <p:bodyStyle>
      <a:lvl1pPr marL="341313" indent="-341313" algn="l" defTabSz="912813" rtl="0" eaLnBrk="0" fontAlgn="base" hangingPunct="0">
        <a:spcBef>
          <a:spcPct val="20000"/>
        </a:spcBef>
        <a:spcAft>
          <a:spcPct val="0"/>
        </a:spcAft>
        <a:buFont typeface="Arial" panose="020B0604020202020204" pitchFamily="34" charset="0"/>
        <a:buChar char="•"/>
        <a:defRPr sz="31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4pPr>
      <a:lvl5pPr marL="20558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5pPr>
      <a:lvl6pPr marL="2513490"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488"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485"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484"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zh-CN"/>
      </a:defPPr>
      <a:lvl1pPr marL="0" algn="l" defTabSz="913996" rtl="0" eaLnBrk="1" latinLnBrk="0" hangingPunct="1">
        <a:defRPr sz="1699" kern="1200">
          <a:solidFill>
            <a:schemeClr val="tx1"/>
          </a:solidFill>
          <a:latin typeface="+mn-lt"/>
          <a:ea typeface="+mn-ea"/>
          <a:cs typeface="+mn-cs"/>
        </a:defRPr>
      </a:lvl1pPr>
      <a:lvl2pPr marL="456999" algn="l" defTabSz="913996" rtl="0" eaLnBrk="1" latinLnBrk="0" hangingPunct="1">
        <a:defRPr sz="1699" kern="1200">
          <a:solidFill>
            <a:schemeClr val="tx1"/>
          </a:solidFill>
          <a:latin typeface="+mn-lt"/>
          <a:ea typeface="+mn-ea"/>
          <a:cs typeface="+mn-cs"/>
        </a:defRPr>
      </a:lvl2pPr>
      <a:lvl3pPr marL="913996" algn="l" defTabSz="913996" rtl="0" eaLnBrk="1" latinLnBrk="0" hangingPunct="1">
        <a:defRPr sz="1699" kern="1200">
          <a:solidFill>
            <a:schemeClr val="tx1"/>
          </a:solidFill>
          <a:latin typeface="+mn-lt"/>
          <a:ea typeface="+mn-ea"/>
          <a:cs typeface="+mn-cs"/>
        </a:defRPr>
      </a:lvl3pPr>
      <a:lvl4pPr marL="1370995" algn="l" defTabSz="913996" rtl="0" eaLnBrk="1" latinLnBrk="0" hangingPunct="1">
        <a:defRPr sz="1699" kern="1200">
          <a:solidFill>
            <a:schemeClr val="tx1"/>
          </a:solidFill>
          <a:latin typeface="+mn-lt"/>
          <a:ea typeface="+mn-ea"/>
          <a:cs typeface="+mn-cs"/>
        </a:defRPr>
      </a:lvl4pPr>
      <a:lvl5pPr marL="1827992" algn="l" defTabSz="913996" rtl="0" eaLnBrk="1" latinLnBrk="0" hangingPunct="1">
        <a:defRPr sz="1699" kern="1200">
          <a:solidFill>
            <a:schemeClr val="tx1"/>
          </a:solidFill>
          <a:latin typeface="+mn-lt"/>
          <a:ea typeface="+mn-ea"/>
          <a:cs typeface="+mn-cs"/>
        </a:defRPr>
      </a:lvl5pPr>
      <a:lvl6pPr marL="2284990" algn="l" defTabSz="913996" rtl="0" eaLnBrk="1" latinLnBrk="0" hangingPunct="1">
        <a:defRPr sz="1699" kern="1200">
          <a:solidFill>
            <a:schemeClr val="tx1"/>
          </a:solidFill>
          <a:latin typeface="+mn-lt"/>
          <a:ea typeface="+mn-ea"/>
          <a:cs typeface="+mn-cs"/>
        </a:defRPr>
      </a:lvl6pPr>
      <a:lvl7pPr marL="2741988" algn="l" defTabSz="913996" rtl="0" eaLnBrk="1" latinLnBrk="0" hangingPunct="1">
        <a:defRPr sz="1699" kern="1200">
          <a:solidFill>
            <a:schemeClr val="tx1"/>
          </a:solidFill>
          <a:latin typeface="+mn-lt"/>
          <a:ea typeface="+mn-ea"/>
          <a:cs typeface="+mn-cs"/>
        </a:defRPr>
      </a:lvl7pPr>
      <a:lvl8pPr marL="3198987" algn="l" defTabSz="913996" rtl="0" eaLnBrk="1" latinLnBrk="0" hangingPunct="1">
        <a:defRPr sz="1699" kern="1200">
          <a:solidFill>
            <a:schemeClr val="tx1"/>
          </a:solidFill>
          <a:latin typeface="+mn-lt"/>
          <a:ea typeface="+mn-ea"/>
          <a:cs typeface="+mn-cs"/>
        </a:defRPr>
      </a:lvl8pPr>
      <a:lvl9pPr marL="3655984" algn="l" defTabSz="913996" rtl="0" eaLnBrk="1" latinLnBrk="0" hangingPunct="1">
        <a:defRPr sz="16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7.png"/><Relationship Id="rId21" Type="http://schemas.openxmlformats.org/officeDocument/2006/relationships/image" Target="../media/image45.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1.png"/><Relationship Id="rId25" Type="http://schemas.openxmlformats.org/officeDocument/2006/relationships/image" Target="../media/image49.png"/><Relationship Id="rId2" Type="http://schemas.openxmlformats.org/officeDocument/2006/relationships/notesSlide" Target="../notesSlides/notesSlide4.xml"/><Relationship Id="rId16" Type="http://schemas.openxmlformats.org/officeDocument/2006/relationships/image" Target="../media/image40.png"/><Relationship Id="rId20"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35.png"/><Relationship Id="rId24" Type="http://schemas.openxmlformats.org/officeDocument/2006/relationships/image" Target="../media/image48.png"/><Relationship Id="rId5" Type="http://schemas.openxmlformats.org/officeDocument/2006/relationships/image" Target="../media/image29.png"/><Relationship Id="rId15" Type="http://schemas.openxmlformats.org/officeDocument/2006/relationships/image" Target="../media/image39.png"/><Relationship Id="rId23" Type="http://schemas.openxmlformats.org/officeDocument/2006/relationships/image" Target="../media/image47.png"/><Relationship Id="rId10" Type="http://schemas.openxmlformats.org/officeDocument/2006/relationships/image" Target="../media/image34.png"/><Relationship Id="rId19" Type="http://schemas.openxmlformats.org/officeDocument/2006/relationships/image" Target="../media/image43.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 Id="rId22" Type="http://schemas.openxmlformats.org/officeDocument/2006/relationships/image" Target="../media/image4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6"/>
          <p:cNvSpPr>
            <a:spLocks noChangeArrowheads="1"/>
          </p:cNvSpPr>
          <p:nvPr/>
        </p:nvSpPr>
        <p:spPr bwMode="auto">
          <a:xfrm>
            <a:off x="0" y="1766888"/>
            <a:ext cx="1296988" cy="1157287"/>
          </a:xfrm>
          <a:prstGeom prst="rect">
            <a:avLst/>
          </a:prstGeom>
          <a:solidFill>
            <a:schemeClr val="accent6">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75" name="矩形 7"/>
          <p:cNvSpPr>
            <a:spLocks noChangeArrowheads="1"/>
          </p:cNvSpPr>
          <p:nvPr/>
        </p:nvSpPr>
        <p:spPr bwMode="auto">
          <a:xfrm>
            <a:off x="11023600" y="1766888"/>
            <a:ext cx="1168400" cy="1157287"/>
          </a:xfrm>
          <a:prstGeom prst="rect">
            <a:avLst/>
          </a:prstGeom>
          <a:solidFill>
            <a:schemeClr val="accent6">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76" name="文本框 13"/>
          <p:cNvSpPr>
            <a:spLocks noChangeArrowheads="1"/>
          </p:cNvSpPr>
          <p:nvPr/>
        </p:nvSpPr>
        <p:spPr bwMode="auto">
          <a:xfrm>
            <a:off x="2131118" y="1376035"/>
            <a:ext cx="757962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6000" b="1" dirty="0">
                <a:solidFill>
                  <a:srgbClr val="1F497D"/>
                </a:solidFill>
                <a:latin typeface="微软雅黑" panose="020B0503020204020204" pitchFamily="34" charset="-122"/>
                <a:ea typeface="微软雅黑" panose="020B0503020204020204" pitchFamily="34" charset="-122"/>
                <a:sym typeface="微软雅黑" panose="020B0503020204020204" pitchFamily="34" charset="-122"/>
              </a:rPr>
              <a:t>呼吸系统的结构功能与疾病关系</a:t>
            </a:r>
          </a:p>
        </p:txBody>
      </p:sp>
      <p:sp>
        <p:nvSpPr>
          <p:cNvPr id="3078" name="矩形 26"/>
          <p:cNvSpPr>
            <a:spLocks noChangeArrowheads="1"/>
          </p:cNvSpPr>
          <p:nvPr/>
        </p:nvSpPr>
        <p:spPr bwMode="auto">
          <a:xfrm>
            <a:off x="1628775" y="5699125"/>
            <a:ext cx="530225" cy="1158875"/>
          </a:xfrm>
          <a:prstGeom prst="rect">
            <a:avLst/>
          </a:prstGeom>
          <a:solidFill>
            <a:schemeClr val="accent2">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79" name="矩形 27"/>
          <p:cNvSpPr>
            <a:spLocks noChangeArrowheads="1"/>
          </p:cNvSpPr>
          <p:nvPr/>
        </p:nvSpPr>
        <p:spPr bwMode="auto">
          <a:xfrm>
            <a:off x="2325688" y="6118225"/>
            <a:ext cx="447675" cy="739775"/>
          </a:xfrm>
          <a:prstGeom prst="rect">
            <a:avLst/>
          </a:prstGeom>
          <a:solidFill>
            <a:schemeClr val="accent3">
              <a:lumMod val="5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0" name="矩形 28"/>
          <p:cNvSpPr>
            <a:spLocks noChangeArrowheads="1"/>
          </p:cNvSpPr>
          <p:nvPr/>
        </p:nvSpPr>
        <p:spPr bwMode="auto">
          <a:xfrm>
            <a:off x="2941638" y="5851525"/>
            <a:ext cx="530225" cy="1006475"/>
          </a:xfrm>
          <a:prstGeom prst="rect">
            <a:avLst/>
          </a:prstGeom>
          <a:solidFill>
            <a:schemeClr val="accent1">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1" name="等腰三角形 46"/>
          <p:cNvSpPr>
            <a:spLocks noChangeArrowheads="1"/>
          </p:cNvSpPr>
          <p:nvPr/>
        </p:nvSpPr>
        <p:spPr bwMode="auto">
          <a:xfrm>
            <a:off x="3640138" y="5645150"/>
            <a:ext cx="950912" cy="1212850"/>
          </a:xfrm>
          <a:prstGeom prst="triangle">
            <a:avLst>
              <a:gd name="adj" fmla="val 50000"/>
            </a:avLst>
          </a:prstGeom>
          <a:solidFill>
            <a:schemeClr val="accent3">
              <a:lumMod val="5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2" name="等腰三角形 47"/>
          <p:cNvSpPr>
            <a:spLocks noChangeArrowheads="1"/>
          </p:cNvSpPr>
          <p:nvPr/>
        </p:nvSpPr>
        <p:spPr bwMode="auto">
          <a:xfrm>
            <a:off x="4759325" y="6118225"/>
            <a:ext cx="739775" cy="739775"/>
          </a:xfrm>
          <a:prstGeom prst="triangle">
            <a:avLst>
              <a:gd name="adj" fmla="val 50000"/>
            </a:avLst>
          </a:prstGeom>
          <a:solidFill>
            <a:schemeClr val="accent1">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3" name="等腰三角形 48"/>
          <p:cNvSpPr>
            <a:spLocks noChangeArrowheads="1"/>
          </p:cNvSpPr>
          <p:nvPr/>
        </p:nvSpPr>
        <p:spPr bwMode="auto">
          <a:xfrm>
            <a:off x="5702300" y="5645150"/>
            <a:ext cx="746125" cy="1212850"/>
          </a:xfrm>
          <a:prstGeom prst="triangle">
            <a:avLst>
              <a:gd name="adj" fmla="val 50000"/>
            </a:avLst>
          </a:prstGeom>
          <a:solidFill>
            <a:srgbClr val="FBCE4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4" name="矩形 49"/>
          <p:cNvSpPr>
            <a:spLocks noChangeArrowheads="1"/>
          </p:cNvSpPr>
          <p:nvPr/>
        </p:nvSpPr>
        <p:spPr bwMode="auto">
          <a:xfrm>
            <a:off x="6750050" y="5699125"/>
            <a:ext cx="528638" cy="1158875"/>
          </a:xfrm>
          <a:prstGeom prst="rect">
            <a:avLst/>
          </a:prstGeom>
          <a:solidFill>
            <a:schemeClr val="accent2">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5" name="矩形 50"/>
          <p:cNvSpPr>
            <a:spLocks noChangeArrowheads="1"/>
          </p:cNvSpPr>
          <p:nvPr/>
        </p:nvSpPr>
        <p:spPr bwMode="auto">
          <a:xfrm>
            <a:off x="7445375" y="6118225"/>
            <a:ext cx="447675" cy="739775"/>
          </a:xfrm>
          <a:prstGeom prst="rect">
            <a:avLst/>
          </a:prstGeom>
          <a:solidFill>
            <a:srgbClr val="F4A0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6" name="矩形 51"/>
          <p:cNvSpPr>
            <a:spLocks noChangeArrowheads="1"/>
          </p:cNvSpPr>
          <p:nvPr/>
        </p:nvSpPr>
        <p:spPr bwMode="auto">
          <a:xfrm>
            <a:off x="8061325" y="5851525"/>
            <a:ext cx="530225" cy="1006475"/>
          </a:xfrm>
          <a:prstGeom prst="rect">
            <a:avLst/>
          </a:prstGeom>
          <a:solidFill>
            <a:schemeClr val="accent1">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7" name="等腰三角形 52"/>
          <p:cNvSpPr>
            <a:spLocks noChangeArrowheads="1"/>
          </p:cNvSpPr>
          <p:nvPr/>
        </p:nvSpPr>
        <p:spPr bwMode="auto">
          <a:xfrm>
            <a:off x="8759825" y="5645150"/>
            <a:ext cx="950913" cy="1212850"/>
          </a:xfrm>
          <a:prstGeom prst="triangle">
            <a:avLst>
              <a:gd name="adj" fmla="val 50000"/>
            </a:avLst>
          </a:prstGeom>
          <a:solidFill>
            <a:schemeClr val="accent3">
              <a:lumMod val="5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8" name="等腰三角形 53"/>
          <p:cNvSpPr>
            <a:spLocks noChangeArrowheads="1"/>
          </p:cNvSpPr>
          <p:nvPr/>
        </p:nvSpPr>
        <p:spPr bwMode="auto">
          <a:xfrm>
            <a:off x="9879013" y="6118225"/>
            <a:ext cx="741362" cy="739775"/>
          </a:xfrm>
          <a:prstGeom prst="triangle">
            <a:avLst>
              <a:gd name="adj" fmla="val 50000"/>
            </a:avLst>
          </a:prstGeom>
          <a:solidFill>
            <a:schemeClr val="accent1">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9" name="等腰三角形 54"/>
          <p:cNvSpPr>
            <a:spLocks noChangeArrowheads="1"/>
          </p:cNvSpPr>
          <p:nvPr/>
        </p:nvSpPr>
        <p:spPr bwMode="auto">
          <a:xfrm>
            <a:off x="10821988" y="5645150"/>
            <a:ext cx="746125" cy="1212850"/>
          </a:xfrm>
          <a:prstGeom prst="triangle">
            <a:avLst>
              <a:gd name="adj" fmla="val 50000"/>
            </a:avLst>
          </a:prstGeom>
          <a:solidFill>
            <a:schemeClr val="accent2">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90" name="等腰三角形 55"/>
          <p:cNvSpPr>
            <a:spLocks noChangeArrowheads="1"/>
          </p:cNvSpPr>
          <p:nvPr/>
        </p:nvSpPr>
        <p:spPr bwMode="auto">
          <a:xfrm>
            <a:off x="650875" y="5645150"/>
            <a:ext cx="746125" cy="1212850"/>
          </a:xfrm>
          <a:prstGeom prst="triangle">
            <a:avLst>
              <a:gd name="adj" fmla="val 50000"/>
            </a:avLst>
          </a:prstGeom>
          <a:solidFill>
            <a:srgbClr val="FBCE4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文本框 14"/>
          <p:cNvSpPr>
            <a:spLocks noChangeArrowheads="1"/>
          </p:cNvSpPr>
          <p:nvPr/>
        </p:nvSpPr>
        <p:spPr bwMode="auto">
          <a:xfrm>
            <a:off x="4309136" y="3833757"/>
            <a:ext cx="3595952" cy="581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lnSpc>
                <a:spcPct val="150000"/>
              </a:lnSpc>
              <a:spcBef>
                <a:spcPct val="0"/>
              </a:spcBef>
              <a:spcAft>
                <a:spcPct val="0"/>
              </a:spcAft>
              <a:buFont typeface="Arial" panose="020B0604020202020204" pitchFamily="34" charset="0"/>
              <a:buNone/>
            </a:pPr>
            <a:r>
              <a:rPr lang="zh-CN" altLang="en-US" sz="2400" b="1" dirty="0" smtClean="0">
                <a:solidFill>
                  <a:srgbClr val="1F497D"/>
                </a:solidFill>
                <a:latin typeface="微软雅黑" panose="020B0503020204020204" pitchFamily="34" charset="-122"/>
                <a:ea typeface="微软雅黑" panose="020B0503020204020204" pitchFamily="34" charset="-122"/>
                <a:sym typeface="微软雅黑" panose="020B0503020204020204" pitchFamily="34" charset="-122"/>
              </a:rPr>
              <a:t>主讲人：</a:t>
            </a:r>
            <a:r>
              <a:rPr lang="en-US" altLang="zh-CN" sz="2400" b="1" dirty="0" smtClean="0">
                <a:solidFill>
                  <a:srgbClr val="1F497D"/>
                </a:solidFill>
                <a:latin typeface="微软雅黑" panose="020B0503020204020204" pitchFamily="34" charset="-122"/>
                <a:ea typeface="微软雅黑" panose="020B0503020204020204" pitchFamily="34" charset="-122"/>
                <a:sym typeface="微软雅黑" panose="020B0503020204020204" pitchFamily="34" charset="-122"/>
              </a:rPr>
              <a:t>XXX</a:t>
            </a:r>
            <a:endParaRPr lang="zh-CN" altLang="en-US" sz="2400" b="1" dirty="0">
              <a:solidFill>
                <a:srgbClr val="1F497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50028216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 fill="hold"/>
                                        <p:tgtEl>
                                          <p:spTgt spid="3074"/>
                                        </p:tgtEl>
                                        <p:attrNameLst>
                                          <p:attrName>ppt_w</p:attrName>
                                        </p:attrNameLst>
                                      </p:cBhvr>
                                      <p:tavLst>
                                        <p:tav tm="0">
                                          <p:val>
                                            <p:fltVal val="0"/>
                                          </p:val>
                                        </p:tav>
                                        <p:tav tm="100000">
                                          <p:val>
                                            <p:strVal val="#ppt_w"/>
                                          </p:val>
                                        </p:tav>
                                      </p:tavLst>
                                    </p:anim>
                                    <p:anim calcmode="lin" valueType="num">
                                      <p:cBhvr>
                                        <p:cTn id="8" dur="100" fill="hold"/>
                                        <p:tgtEl>
                                          <p:spTgt spid="3074"/>
                                        </p:tgtEl>
                                        <p:attrNameLst>
                                          <p:attrName>ppt_h</p:attrName>
                                        </p:attrNameLst>
                                      </p:cBhvr>
                                      <p:tavLst>
                                        <p:tav tm="0">
                                          <p:val>
                                            <p:fltVal val="0"/>
                                          </p:val>
                                        </p:tav>
                                        <p:tav tm="100000">
                                          <p:val>
                                            <p:strVal val="#ppt_h"/>
                                          </p:val>
                                        </p:tav>
                                      </p:tavLst>
                                    </p:anim>
                                    <p:animEffect transition="in" filter="fade">
                                      <p:cBhvr>
                                        <p:cTn id="9" dur="100"/>
                                        <p:tgtEl>
                                          <p:spTgt spid="307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p:cTn id="12" dur="100" fill="hold"/>
                                        <p:tgtEl>
                                          <p:spTgt spid="3075"/>
                                        </p:tgtEl>
                                        <p:attrNameLst>
                                          <p:attrName>ppt_w</p:attrName>
                                        </p:attrNameLst>
                                      </p:cBhvr>
                                      <p:tavLst>
                                        <p:tav tm="0">
                                          <p:val>
                                            <p:fltVal val="0"/>
                                          </p:val>
                                        </p:tav>
                                        <p:tav tm="100000">
                                          <p:val>
                                            <p:strVal val="#ppt_w"/>
                                          </p:val>
                                        </p:tav>
                                      </p:tavLst>
                                    </p:anim>
                                    <p:anim calcmode="lin" valueType="num">
                                      <p:cBhvr>
                                        <p:cTn id="13" dur="100" fill="hold"/>
                                        <p:tgtEl>
                                          <p:spTgt spid="3075"/>
                                        </p:tgtEl>
                                        <p:attrNameLst>
                                          <p:attrName>ppt_h</p:attrName>
                                        </p:attrNameLst>
                                      </p:cBhvr>
                                      <p:tavLst>
                                        <p:tav tm="0">
                                          <p:val>
                                            <p:fltVal val="0"/>
                                          </p:val>
                                        </p:tav>
                                        <p:tav tm="100000">
                                          <p:val>
                                            <p:strVal val="#ppt_h"/>
                                          </p:val>
                                        </p:tav>
                                      </p:tavLst>
                                    </p:anim>
                                    <p:animEffect transition="in" filter="fade">
                                      <p:cBhvr>
                                        <p:cTn id="14" dur="100"/>
                                        <p:tgtEl>
                                          <p:spTgt spid="307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78"/>
                                        </p:tgtEl>
                                        <p:attrNameLst>
                                          <p:attrName>style.visibility</p:attrName>
                                        </p:attrNameLst>
                                      </p:cBhvr>
                                      <p:to>
                                        <p:strVal val="visible"/>
                                      </p:to>
                                    </p:set>
                                    <p:anim calcmode="lin" valueType="num">
                                      <p:cBhvr>
                                        <p:cTn id="17" dur="100" fill="hold"/>
                                        <p:tgtEl>
                                          <p:spTgt spid="3078"/>
                                        </p:tgtEl>
                                        <p:attrNameLst>
                                          <p:attrName>ppt_w</p:attrName>
                                        </p:attrNameLst>
                                      </p:cBhvr>
                                      <p:tavLst>
                                        <p:tav tm="0">
                                          <p:val>
                                            <p:fltVal val="0"/>
                                          </p:val>
                                        </p:tav>
                                        <p:tav tm="100000">
                                          <p:val>
                                            <p:strVal val="#ppt_w"/>
                                          </p:val>
                                        </p:tav>
                                      </p:tavLst>
                                    </p:anim>
                                    <p:anim calcmode="lin" valueType="num">
                                      <p:cBhvr>
                                        <p:cTn id="18" dur="100" fill="hold"/>
                                        <p:tgtEl>
                                          <p:spTgt spid="3078"/>
                                        </p:tgtEl>
                                        <p:attrNameLst>
                                          <p:attrName>ppt_h</p:attrName>
                                        </p:attrNameLst>
                                      </p:cBhvr>
                                      <p:tavLst>
                                        <p:tav tm="0">
                                          <p:val>
                                            <p:fltVal val="0"/>
                                          </p:val>
                                        </p:tav>
                                        <p:tav tm="100000">
                                          <p:val>
                                            <p:strVal val="#ppt_h"/>
                                          </p:val>
                                        </p:tav>
                                      </p:tavLst>
                                    </p:anim>
                                    <p:animEffect transition="in" filter="fade">
                                      <p:cBhvr>
                                        <p:cTn id="19" dur="100"/>
                                        <p:tgtEl>
                                          <p:spTgt spid="307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80"/>
                                        </p:tgtEl>
                                        <p:attrNameLst>
                                          <p:attrName>style.visibility</p:attrName>
                                        </p:attrNameLst>
                                      </p:cBhvr>
                                      <p:to>
                                        <p:strVal val="visible"/>
                                      </p:to>
                                    </p:set>
                                    <p:anim calcmode="lin" valueType="num">
                                      <p:cBhvr>
                                        <p:cTn id="22" dur="100" fill="hold"/>
                                        <p:tgtEl>
                                          <p:spTgt spid="3080"/>
                                        </p:tgtEl>
                                        <p:attrNameLst>
                                          <p:attrName>ppt_w</p:attrName>
                                        </p:attrNameLst>
                                      </p:cBhvr>
                                      <p:tavLst>
                                        <p:tav tm="0">
                                          <p:val>
                                            <p:fltVal val="0"/>
                                          </p:val>
                                        </p:tav>
                                        <p:tav tm="100000">
                                          <p:val>
                                            <p:strVal val="#ppt_w"/>
                                          </p:val>
                                        </p:tav>
                                      </p:tavLst>
                                    </p:anim>
                                    <p:anim calcmode="lin" valueType="num">
                                      <p:cBhvr>
                                        <p:cTn id="23" dur="100" fill="hold"/>
                                        <p:tgtEl>
                                          <p:spTgt spid="3080"/>
                                        </p:tgtEl>
                                        <p:attrNameLst>
                                          <p:attrName>ppt_h</p:attrName>
                                        </p:attrNameLst>
                                      </p:cBhvr>
                                      <p:tavLst>
                                        <p:tav tm="0">
                                          <p:val>
                                            <p:fltVal val="0"/>
                                          </p:val>
                                        </p:tav>
                                        <p:tav tm="100000">
                                          <p:val>
                                            <p:strVal val="#ppt_h"/>
                                          </p:val>
                                        </p:tav>
                                      </p:tavLst>
                                    </p:anim>
                                    <p:animEffect transition="in" filter="fade">
                                      <p:cBhvr>
                                        <p:cTn id="24" dur="100"/>
                                        <p:tgtEl>
                                          <p:spTgt spid="3080"/>
                                        </p:tgtEl>
                                      </p:cBhvr>
                                    </p:animEffect>
                                  </p:childTnLst>
                                </p:cTn>
                              </p:par>
                            </p:childTnLst>
                          </p:cTn>
                        </p:par>
                        <p:par>
                          <p:cTn id="25" fill="hold" nodeType="afterGroup">
                            <p:stCondLst>
                              <p:cond delay="100"/>
                            </p:stCondLst>
                            <p:childTnLst>
                              <p:par>
                                <p:cTn id="26" presetID="53" presetClass="entr" presetSubtype="16" fill="hold" grpId="0" nodeType="afterEffect">
                                  <p:stCondLst>
                                    <p:cond delay="0"/>
                                  </p:stCondLst>
                                  <p:childTnLst>
                                    <p:set>
                                      <p:cBhvr>
                                        <p:cTn id="27" dur="1" fill="hold">
                                          <p:stCondLst>
                                            <p:cond delay="0"/>
                                          </p:stCondLst>
                                        </p:cTn>
                                        <p:tgtEl>
                                          <p:spTgt spid="3079"/>
                                        </p:tgtEl>
                                        <p:attrNameLst>
                                          <p:attrName>style.visibility</p:attrName>
                                        </p:attrNameLst>
                                      </p:cBhvr>
                                      <p:to>
                                        <p:strVal val="visible"/>
                                      </p:to>
                                    </p:set>
                                    <p:anim calcmode="lin" valueType="num">
                                      <p:cBhvr>
                                        <p:cTn id="28" dur="100" fill="hold"/>
                                        <p:tgtEl>
                                          <p:spTgt spid="3079"/>
                                        </p:tgtEl>
                                        <p:attrNameLst>
                                          <p:attrName>ppt_w</p:attrName>
                                        </p:attrNameLst>
                                      </p:cBhvr>
                                      <p:tavLst>
                                        <p:tav tm="0">
                                          <p:val>
                                            <p:fltVal val="0"/>
                                          </p:val>
                                        </p:tav>
                                        <p:tav tm="100000">
                                          <p:val>
                                            <p:strVal val="#ppt_w"/>
                                          </p:val>
                                        </p:tav>
                                      </p:tavLst>
                                    </p:anim>
                                    <p:anim calcmode="lin" valueType="num">
                                      <p:cBhvr>
                                        <p:cTn id="29" dur="100" fill="hold"/>
                                        <p:tgtEl>
                                          <p:spTgt spid="3079"/>
                                        </p:tgtEl>
                                        <p:attrNameLst>
                                          <p:attrName>ppt_h</p:attrName>
                                        </p:attrNameLst>
                                      </p:cBhvr>
                                      <p:tavLst>
                                        <p:tav tm="0">
                                          <p:val>
                                            <p:fltVal val="0"/>
                                          </p:val>
                                        </p:tav>
                                        <p:tav tm="100000">
                                          <p:val>
                                            <p:strVal val="#ppt_h"/>
                                          </p:val>
                                        </p:tav>
                                      </p:tavLst>
                                    </p:anim>
                                    <p:animEffect transition="in" filter="fade">
                                      <p:cBhvr>
                                        <p:cTn id="30" dur="100"/>
                                        <p:tgtEl>
                                          <p:spTgt spid="3079"/>
                                        </p:tgtEl>
                                      </p:cBhvr>
                                    </p:animEffect>
                                  </p:childTnLst>
                                </p:cTn>
                              </p:par>
                            </p:childTnLst>
                          </p:cTn>
                        </p:par>
                        <p:par>
                          <p:cTn id="31" fill="hold" nodeType="afterGroup">
                            <p:stCondLst>
                              <p:cond delay="200"/>
                            </p:stCondLst>
                            <p:childTnLst>
                              <p:par>
                                <p:cTn id="32" presetID="53" presetClass="entr" presetSubtype="16" fill="hold" grpId="0" nodeType="afterEffect">
                                  <p:stCondLst>
                                    <p:cond delay="0"/>
                                  </p:stCondLst>
                                  <p:childTnLst>
                                    <p:set>
                                      <p:cBhvr>
                                        <p:cTn id="33" dur="1" fill="hold">
                                          <p:stCondLst>
                                            <p:cond delay="0"/>
                                          </p:stCondLst>
                                        </p:cTn>
                                        <p:tgtEl>
                                          <p:spTgt spid="3081"/>
                                        </p:tgtEl>
                                        <p:attrNameLst>
                                          <p:attrName>style.visibility</p:attrName>
                                        </p:attrNameLst>
                                      </p:cBhvr>
                                      <p:to>
                                        <p:strVal val="visible"/>
                                      </p:to>
                                    </p:set>
                                    <p:anim calcmode="lin" valueType="num">
                                      <p:cBhvr>
                                        <p:cTn id="34" dur="100" fill="hold"/>
                                        <p:tgtEl>
                                          <p:spTgt spid="3081"/>
                                        </p:tgtEl>
                                        <p:attrNameLst>
                                          <p:attrName>ppt_w</p:attrName>
                                        </p:attrNameLst>
                                      </p:cBhvr>
                                      <p:tavLst>
                                        <p:tav tm="0">
                                          <p:val>
                                            <p:fltVal val="0"/>
                                          </p:val>
                                        </p:tav>
                                        <p:tav tm="100000">
                                          <p:val>
                                            <p:strVal val="#ppt_w"/>
                                          </p:val>
                                        </p:tav>
                                      </p:tavLst>
                                    </p:anim>
                                    <p:anim calcmode="lin" valueType="num">
                                      <p:cBhvr>
                                        <p:cTn id="35" dur="100" fill="hold"/>
                                        <p:tgtEl>
                                          <p:spTgt spid="3081"/>
                                        </p:tgtEl>
                                        <p:attrNameLst>
                                          <p:attrName>ppt_h</p:attrName>
                                        </p:attrNameLst>
                                      </p:cBhvr>
                                      <p:tavLst>
                                        <p:tav tm="0">
                                          <p:val>
                                            <p:fltVal val="0"/>
                                          </p:val>
                                        </p:tav>
                                        <p:tav tm="100000">
                                          <p:val>
                                            <p:strVal val="#ppt_h"/>
                                          </p:val>
                                        </p:tav>
                                      </p:tavLst>
                                    </p:anim>
                                    <p:animEffect transition="in" filter="fade">
                                      <p:cBhvr>
                                        <p:cTn id="36" dur="100"/>
                                        <p:tgtEl>
                                          <p:spTgt spid="308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085"/>
                                        </p:tgtEl>
                                        <p:attrNameLst>
                                          <p:attrName>style.visibility</p:attrName>
                                        </p:attrNameLst>
                                      </p:cBhvr>
                                      <p:to>
                                        <p:strVal val="visible"/>
                                      </p:to>
                                    </p:set>
                                    <p:anim calcmode="lin" valueType="num">
                                      <p:cBhvr>
                                        <p:cTn id="39" dur="100" fill="hold"/>
                                        <p:tgtEl>
                                          <p:spTgt spid="3085"/>
                                        </p:tgtEl>
                                        <p:attrNameLst>
                                          <p:attrName>ppt_w</p:attrName>
                                        </p:attrNameLst>
                                      </p:cBhvr>
                                      <p:tavLst>
                                        <p:tav tm="0">
                                          <p:val>
                                            <p:fltVal val="0"/>
                                          </p:val>
                                        </p:tav>
                                        <p:tav tm="100000">
                                          <p:val>
                                            <p:strVal val="#ppt_w"/>
                                          </p:val>
                                        </p:tav>
                                      </p:tavLst>
                                    </p:anim>
                                    <p:anim calcmode="lin" valueType="num">
                                      <p:cBhvr>
                                        <p:cTn id="40" dur="100" fill="hold"/>
                                        <p:tgtEl>
                                          <p:spTgt spid="3085"/>
                                        </p:tgtEl>
                                        <p:attrNameLst>
                                          <p:attrName>ppt_h</p:attrName>
                                        </p:attrNameLst>
                                      </p:cBhvr>
                                      <p:tavLst>
                                        <p:tav tm="0">
                                          <p:val>
                                            <p:fltVal val="0"/>
                                          </p:val>
                                        </p:tav>
                                        <p:tav tm="100000">
                                          <p:val>
                                            <p:strVal val="#ppt_h"/>
                                          </p:val>
                                        </p:tav>
                                      </p:tavLst>
                                    </p:anim>
                                    <p:animEffect transition="in" filter="fade">
                                      <p:cBhvr>
                                        <p:cTn id="41" dur="100"/>
                                        <p:tgtEl>
                                          <p:spTgt spid="308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082"/>
                                        </p:tgtEl>
                                        <p:attrNameLst>
                                          <p:attrName>style.visibility</p:attrName>
                                        </p:attrNameLst>
                                      </p:cBhvr>
                                      <p:to>
                                        <p:strVal val="visible"/>
                                      </p:to>
                                    </p:set>
                                    <p:anim calcmode="lin" valueType="num">
                                      <p:cBhvr>
                                        <p:cTn id="44" dur="100" fill="hold"/>
                                        <p:tgtEl>
                                          <p:spTgt spid="3082"/>
                                        </p:tgtEl>
                                        <p:attrNameLst>
                                          <p:attrName>ppt_w</p:attrName>
                                        </p:attrNameLst>
                                      </p:cBhvr>
                                      <p:tavLst>
                                        <p:tav tm="0">
                                          <p:val>
                                            <p:fltVal val="0"/>
                                          </p:val>
                                        </p:tav>
                                        <p:tav tm="100000">
                                          <p:val>
                                            <p:strVal val="#ppt_w"/>
                                          </p:val>
                                        </p:tav>
                                      </p:tavLst>
                                    </p:anim>
                                    <p:anim calcmode="lin" valueType="num">
                                      <p:cBhvr>
                                        <p:cTn id="45" dur="100" fill="hold"/>
                                        <p:tgtEl>
                                          <p:spTgt spid="3082"/>
                                        </p:tgtEl>
                                        <p:attrNameLst>
                                          <p:attrName>ppt_h</p:attrName>
                                        </p:attrNameLst>
                                      </p:cBhvr>
                                      <p:tavLst>
                                        <p:tav tm="0">
                                          <p:val>
                                            <p:fltVal val="0"/>
                                          </p:val>
                                        </p:tav>
                                        <p:tav tm="100000">
                                          <p:val>
                                            <p:strVal val="#ppt_h"/>
                                          </p:val>
                                        </p:tav>
                                      </p:tavLst>
                                    </p:anim>
                                    <p:animEffect transition="in" filter="fade">
                                      <p:cBhvr>
                                        <p:cTn id="46" dur="100"/>
                                        <p:tgtEl>
                                          <p:spTgt spid="3082"/>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087"/>
                                        </p:tgtEl>
                                        <p:attrNameLst>
                                          <p:attrName>style.visibility</p:attrName>
                                        </p:attrNameLst>
                                      </p:cBhvr>
                                      <p:to>
                                        <p:strVal val="visible"/>
                                      </p:to>
                                    </p:set>
                                    <p:anim calcmode="lin" valueType="num">
                                      <p:cBhvr>
                                        <p:cTn id="49" dur="100" fill="hold"/>
                                        <p:tgtEl>
                                          <p:spTgt spid="3087"/>
                                        </p:tgtEl>
                                        <p:attrNameLst>
                                          <p:attrName>ppt_w</p:attrName>
                                        </p:attrNameLst>
                                      </p:cBhvr>
                                      <p:tavLst>
                                        <p:tav tm="0">
                                          <p:val>
                                            <p:fltVal val="0"/>
                                          </p:val>
                                        </p:tav>
                                        <p:tav tm="100000">
                                          <p:val>
                                            <p:strVal val="#ppt_w"/>
                                          </p:val>
                                        </p:tav>
                                      </p:tavLst>
                                    </p:anim>
                                    <p:anim calcmode="lin" valueType="num">
                                      <p:cBhvr>
                                        <p:cTn id="50" dur="100" fill="hold"/>
                                        <p:tgtEl>
                                          <p:spTgt spid="3087"/>
                                        </p:tgtEl>
                                        <p:attrNameLst>
                                          <p:attrName>ppt_h</p:attrName>
                                        </p:attrNameLst>
                                      </p:cBhvr>
                                      <p:tavLst>
                                        <p:tav tm="0">
                                          <p:val>
                                            <p:fltVal val="0"/>
                                          </p:val>
                                        </p:tav>
                                        <p:tav tm="100000">
                                          <p:val>
                                            <p:strVal val="#ppt_h"/>
                                          </p:val>
                                        </p:tav>
                                      </p:tavLst>
                                    </p:anim>
                                    <p:animEffect transition="in" filter="fade">
                                      <p:cBhvr>
                                        <p:cTn id="51" dur="100"/>
                                        <p:tgtEl>
                                          <p:spTgt spid="3087"/>
                                        </p:tgtEl>
                                      </p:cBhvr>
                                    </p:animEffect>
                                  </p:childTnLst>
                                </p:cTn>
                              </p:par>
                            </p:childTnLst>
                          </p:cTn>
                        </p:par>
                        <p:par>
                          <p:cTn id="52" fill="hold" nodeType="afterGroup">
                            <p:stCondLst>
                              <p:cond delay="300"/>
                            </p:stCondLst>
                            <p:childTnLst>
                              <p:par>
                                <p:cTn id="53" presetID="53" presetClass="entr" presetSubtype="16" fill="hold" grpId="0" nodeType="afterEffect">
                                  <p:stCondLst>
                                    <p:cond delay="0"/>
                                  </p:stCondLst>
                                  <p:childTnLst>
                                    <p:set>
                                      <p:cBhvr>
                                        <p:cTn id="54" dur="1" fill="hold">
                                          <p:stCondLst>
                                            <p:cond delay="0"/>
                                          </p:stCondLst>
                                        </p:cTn>
                                        <p:tgtEl>
                                          <p:spTgt spid="3084"/>
                                        </p:tgtEl>
                                        <p:attrNameLst>
                                          <p:attrName>style.visibility</p:attrName>
                                        </p:attrNameLst>
                                      </p:cBhvr>
                                      <p:to>
                                        <p:strVal val="visible"/>
                                      </p:to>
                                    </p:set>
                                    <p:anim calcmode="lin" valueType="num">
                                      <p:cBhvr>
                                        <p:cTn id="55" dur="100" fill="hold"/>
                                        <p:tgtEl>
                                          <p:spTgt spid="3084"/>
                                        </p:tgtEl>
                                        <p:attrNameLst>
                                          <p:attrName>ppt_w</p:attrName>
                                        </p:attrNameLst>
                                      </p:cBhvr>
                                      <p:tavLst>
                                        <p:tav tm="0">
                                          <p:val>
                                            <p:fltVal val="0"/>
                                          </p:val>
                                        </p:tav>
                                        <p:tav tm="100000">
                                          <p:val>
                                            <p:strVal val="#ppt_w"/>
                                          </p:val>
                                        </p:tav>
                                      </p:tavLst>
                                    </p:anim>
                                    <p:anim calcmode="lin" valueType="num">
                                      <p:cBhvr>
                                        <p:cTn id="56" dur="100" fill="hold"/>
                                        <p:tgtEl>
                                          <p:spTgt spid="3084"/>
                                        </p:tgtEl>
                                        <p:attrNameLst>
                                          <p:attrName>ppt_h</p:attrName>
                                        </p:attrNameLst>
                                      </p:cBhvr>
                                      <p:tavLst>
                                        <p:tav tm="0">
                                          <p:val>
                                            <p:fltVal val="0"/>
                                          </p:val>
                                        </p:tav>
                                        <p:tav tm="100000">
                                          <p:val>
                                            <p:strVal val="#ppt_h"/>
                                          </p:val>
                                        </p:tav>
                                      </p:tavLst>
                                    </p:anim>
                                    <p:animEffect transition="in" filter="fade">
                                      <p:cBhvr>
                                        <p:cTn id="57" dur="100"/>
                                        <p:tgtEl>
                                          <p:spTgt spid="3084"/>
                                        </p:tgtEl>
                                      </p:cBhvr>
                                    </p:animEffect>
                                  </p:childTnLst>
                                </p:cTn>
                              </p:par>
                            </p:childTnLst>
                          </p:cTn>
                        </p:par>
                        <p:par>
                          <p:cTn id="58" fill="hold" nodeType="afterGroup">
                            <p:stCondLst>
                              <p:cond delay="400"/>
                            </p:stCondLst>
                            <p:childTnLst>
                              <p:par>
                                <p:cTn id="59" presetID="53" presetClass="entr" presetSubtype="16" fill="hold" grpId="0" nodeType="afterEffect">
                                  <p:stCondLst>
                                    <p:cond delay="0"/>
                                  </p:stCondLst>
                                  <p:childTnLst>
                                    <p:set>
                                      <p:cBhvr>
                                        <p:cTn id="60" dur="1" fill="hold">
                                          <p:stCondLst>
                                            <p:cond delay="0"/>
                                          </p:stCondLst>
                                        </p:cTn>
                                        <p:tgtEl>
                                          <p:spTgt spid="3083"/>
                                        </p:tgtEl>
                                        <p:attrNameLst>
                                          <p:attrName>style.visibility</p:attrName>
                                        </p:attrNameLst>
                                      </p:cBhvr>
                                      <p:to>
                                        <p:strVal val="visible"/>
                                      </p:to>
                                    </p:set>
                                    <p:anim calcmode="lin" valueType="num">
                                      <p:cBhvr>
                                        <p:cTn id="61" dur="100" fill="hold"/>
                                        <p:tgtEl>
                                          <p:spTgt spid="3083"/>
                                        </p:tgtEl>
                                        <p:attrNameLst>
                                          <p:attrName>ppt_w</p:attrName>
                                        </p:attrNameLst>
                                      </p:cBhvr>
                                      <p:tavLst>
                                        <p:tav tm="0">
                                          <p:val>
                                            <p:fltVal val="0"/>
                                          </p:val>
                                        </p:tav>
                                        <p:tav tm="100000">
                                          <p:val>
                                            <p:strVal val="#ppt_w"/>
                                          </p:val>
                                        </p:tav>
                                      </p:tavLst>
                                    </p:anim>
                                    <p:anim calcmode="lin" valueType="num">
                                      <p:cBhvr>
                                        <p:cTn id="62" dur="100" fill="hold"/>
                                        <p:tgtEl>
                                          <p:spTgt spid="3083"/>
                                        </p:tgtEl>
                                        <p:attrNameLst>
                                          <p:attrName>ppt_h</p:attrName>
                                        </p:attrNameLst>
                                      </p:cBhvr>
                                      <p:tavLst>
                                        <p:tav tm="0">
                                          <p:val>
                                            <p:fltVal val="0"/>
                                          </p:val>
                                        </p:tav>
                                        <p:tav tm="100000">
                                          <p:val>
                                            <p:strVal val="#ppt_h"/>
                                          </p:val>
                                        </p:tav>
                                      </p:tavLst>
                                    </p:anim>
                                    <p:animEffect transition="in" filter="fade">
                                      <p:cBhvr>
                                        <p:cTn id="63" dur="100"/>
                                        <p:tgtEl>
                                          <p:spTgt spid="308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086"/>
                                        </p:tgtEl>
                                        <p:attrNameLst>
                                          <p:attrName>style.visibility</p:attrName>
                                        </p:attrNameLst>
                                      </p:cBhvr>
                                      <p:to>
                                        <p:strVal val="visible"/>
                                      </p:to>
                                    </p:set>
                                    <p:anim calcmode="lin" valueType="num">
                                      <p:cBhvr>
                                        <p:cTn id="66" dur="100" fill="hold"/>
                                        <p:tgtEl>
                                          <p:spTgt spid="3086"/>
                                        </p:tgtEl>
                                        <p:attrNameLst>
                                          <p:attrName>ppt_w</p:attrName>
                                        </p:attrNameLst>
                                      </p:cBhvr>
                                      <p:tavLst>
                                        <p:tav tm="0">
                                          <p:val>
                                            <p:fltVal val="0"/>
                                          </p:val>
                                        </p:tav>
                                        <p:tav tm="100000">
                                          <p:val>
                                            <p:strVal val="#ppt_w"/>
                                          </p:val>
                                        </p:tav>
                                      </p:tavLst>
                                    </p:anim>
                                    <p:anim calcmode="lin" valueType="num">
                                      <p:cBhvr>
                                        <p:cTn id="67" dur="100" fill="hold"/>
                                        <p:tgtEl>
                                          <p:spTgt spid="3086"/>
                                        </p:tgtEl>
                                        <p:attrNameLst>
                                          <p:attrName>ppt_h</p:attrName>
                                        </p:attrNameLst>
                                      </p:cBhvr>
                                      <p:tavLst>
                                        <p:tav tm="0">
                                          <p:val>
                                            <p:fltVal val="0"/>
                                          </p:val>
                                        </p:tav>
                                        <p:tav tm="100000">
                                          <p:val>
                                            <p:strVal val="#ppt_h"/>
                                          </p:val>
                                        </p:tav>
                                      </p:tavLst>
                                    </p:anim>
                                    <p:animEffect transition="in" filter="fade">
                                      <p:cBhvr>
                                        <p:cTn id="68" dur="100"/>
                                        <p:tgtEl>
                                          <p:spTgt spid="3086"/>
                                        </p:tgtEl>
                                      </p:cBhvr>
                                    </p:animEffect>
                                  </p:childTnLst>
                                </p:cTn>
                              </p:par>
                            </p:childTnLst>
                          </p:cTn>
                        </p:par>
                        <p:par>
                          <p:cTn id="69" fill="hold" nodeType="afterGroup">
                            <p:stCondLst>
                              <p:cond delay="500"/>
                            </p:stCondLst>
                            <p:childTnLst>
                              <p:par>
                                <p:cTn id="70" presetID="53" presetClass="entr" presetSubtype="16" fill="hold" grpId="0" nodeType="afterEffect">
                                  <p:stCondLst>
                                    <p:cond delay="0"/>
                                  </p:stCondLst>
                                  <p:childTnLst>
                                    <p:set>
                                      <p:cBhvr>
                                        <p:cTn id="71" dur="1" fill="hold">
                                          <p:stCondLst>
                                            <p:cond delay="0"/>
                                          </p:stCondLst>
                                        </p:cTn>
                                        <p:tgtEl>
                                          <p:spTgt spid="3090"/>
                                        </p:tgtEl>
                                        <p:attrNameLst>
                                          <p:attrName>style.visibility</p:attrName>
                                        </p:attrNameLst>
                                      </p:cBhvr>
                                      <p:to>
                                        <p:strVal val="visible"/>
                                      </p:to>
                                    </p:set>
                                    <p:anim calcmode="lin" valueType="num">
                                      <p:cBhvr>
                                        <p:cTn id="72" dur="100" fill="hold"/>
                                        <p:tgtEl>
                                          <p:spTgt spid="3090"/>
                                        </p:tgtEl>
                                        <p:attrNameLst>
                                          <p:attrName>ppt_w</p:attrName>
                                        </p:attrNameLst>
                                      </p:cBhvr>
                                      <p:tavLst>
                                        <p:tav tm="0">
                                          <p:val>
                                            <p:fltVal val="0"/>
                                          </p:val>
                                        </p:tav>
                                        <p:tav tm="100000">
                                          <p:val>
                                            <p:strVal val="#ppt_w"/>
                                          </p:val>
                                        </p:tav>
                                      </p:tavLst>
                                    </p:anim>
                                    <p:anim calcmode="lin" valueType="num">
                                      <p:cBhvr>
                                        <p:cTn id="73" dur="100" fill="hold"/>
                                        <p:tgtEl>
                                          <p:spTgt spid="3090"/>
                                        </p:tgtEl>
                                        <p:attrNameLst>
                                          <p:attrName>ppt_h</p:attrName>
                                        </p:attrNameLst>
                                      </p:cBhvr>
                                      <p:tavLst>
                                        <p:tav tm="0">
                                          <p:val>
                                            <p:fltVal val="0"/>
                                          </p:val>
                                        </p:tav>
                                        <p:tav tm="100000">
                                          <p:val>
                                            <p:strVal val="#ppt_h"/>
                                          </p:val>
                                        </p:tav>
                                      </p:tavLst>
                                    </p:anim>
                                    <p:animEffect transition="in" filter="fade">
                                      <p:cBhvr>
                                        <p:cTn id="74" dur="100"/>
                                        <p:tgtEl>
                                          <p:spTgt spid="309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088"/>
                                        </p:tgtEl>
                                        <p:attrNameLst>
                                          <p:attrName>style.visibility</p:attrName>
                                        </p:attrNameLst>
                                      </p:cBhvr>
                                      <p:to>
                                        <p:strVal val="visible"/>
                                      </p:to>
                                    </p:set>
                                    <p:anim calcmode="lin" valueType="num">
                                      <p:cBhvr>
                                        <p:cTn id="77" dur="100" fill="hold"/>
                                        <p:tgtEl>
                                          <p:spTgt spid="3088"/>
                                        </p:tgtEl>
                                        <p:attrNameLst>
                                          <p:attrName>ppt_w</p:attrName>
                                        </p:attrNameLst>
                                      </p:cBhvr>
                                      <p:tavLst>
                                        <p:tav tm="0">
                                          <p:val>
                                            <p:fltVal val="0"/>
                                          </p:val>
                                        </p:tav>
                                        <p:tav tm="100000">
                                          <p:val>
                                            <p:strVal val="#ppt_w"/>
                                          </p:val>
                                        </p:tav>
                                      </p:tavLst>
                                    </p:anim>
                                    <p:anim calcmode="lin" valueType="num">
                                      <p:cBhvr>
                                        <p:cTn id="78" dur="100" fill="hold"/>
                                        <p:tgtEl>
                                          <p:spTgt spid="3088"/>
                                        </p:tgtEl>
                                        <p:attrNameLst>
                                          <p:attrName>ppt_h</p:attrName>
                                        </p:attrNameLst>
                                      </p:cBhvr>
                                      <p:tavLst>
                                        <p:tav tm="0">
                                          <p:val>
                                            <p:fltVal val="0"/>
                                          </p:val>
                                        </p:tav>
                                        <p:tav tm="100000">
                                          <p:val>
                                            <p:strVal val="#ppt_h"/>
                                          </p:val>
                                        </p:tav>
                                      </p:tavLst>
                                    </p:anim>
                                    <p:animEffect transition="in" filter="fade">
                                      <p:cBhvr>
                                        <p:cTn id="79" dur="100"/>
                                        <p:tgtEl>
                                          <p:spTgt spid="3088"/>
                                        </p:tgtEl>
                                      </p:cBhvr>
                                    </p:animEffect>
                                  </p:childTnLst>
                                </p:cTn>
                              </p:par>
                            </p:childTnLst>
                          </p:cTn>
                        </p:par>
                        <p:par>
                          <p:cTn id="80" fill="hold" nodeType="afterGroup">
                            <p:stCondLst>
                              <p:cond delay="600"/>
                            </p:stCondLst>
                            <p:childTnLst>
                              <p:par>
                                <p:cTn id="81" presetID="53" presetClass="entr" presetSubtype="16" fill="hold" grpId="0" nodeType="afterEffect">
                                  <p:stCondLst>
                                    <p:cond delay="0"/>
                                  </p:stCondLst>
                                  <p:childTnLst>
                                    <p:set>
                                      <p:cBhvr>
                                        <p:cTn id="82" dur="1" fill="hold">
                                          <p:stCondLst>
                                            <p:cond delay="0"/>
                                          </p:stCondLst>
                                        </p:cTn>
                                        <p:tgtEl>
                                          <p:spTgt spid="3089"/>
                                        </p:tgtEl>
                                        <p:attrNameLst>
                                          <p:attrName>style.visibility</p:attrName>
                                        </p:attrNameLst>
                                      </p:cBhvr>
                                      <p:to>
                                        <p:strVal val="visible"/>
                                      </p:to>
                                    </p:set>
                                    <p:anim calcmode="lin" valueType="num">
                                      <p:cBhvr>
                                        <p:cTn id="83" dur="100" fill="hold"/>
                                        <p:tgtEl>
                                          <p:spTgt spid="3089"/>
                                        </p:tgtEl>
                                        <p:attrNameLst>
                                          <p:attrName>ppt_w</p:attrName>
                                        </p:attrNameLst>
                                      </p:cBhvr>
                                      <p:tavLst>
                                        <p:tav tm="0">
                                          <p:val>
                                            <p:fltVal val="0"/>
                                          </p:val>
                                        </p:tav>
                                        <p:tav tm="100000">
                                          <p:val>
                                            <p:strVal val="#ppt_w"/>
                                          </p:val>
                                        </p:tav>
                                      </p:tavLst>
                                    </p:anim>
                                    <p:anim calcmode="lin" valueType="num">
                                      <p:cBhvr>
                                        <p:cTn id="84" dur="100" fill="hold"/>
                                        <p:tgtEl>
                                          <p:spTgt spid="3089"/>
                                        </p:tgtEl>
                                        <p:attrNameLst>
                                          <p:attrName>ppt_h</p:attrName>
                                        </p:attrNameLst>
                                      </p:cBhvr>
                                      <p:tavLst>
                                        <p:tav tm="0">
                                          <p:val>
                                            <p:fltVal val="0"/>
                                          </p:val>
                                        </p:tav>
                                        <p:tav tm="100000">
                                          <p:val>
                                            <p:strVal val="#ppt_h"/>
                                          </p:val>
                                        </p:tav>
                                      </p:tavLst>
                                    </p:anim>
                                    <p:animEffect transition="in" filter="fade">
                                      <p:cBhvr>
                                        <p:cTn id="85" dur="100"/>
                                        <p:tgtEl>
                                          <p:spTgt spid="3089"/>
                                        </p:tgtEl>
                                      </p:cBhvr>
                                    </p:animEffect>
                                  </p:childTnLst>
                                </p:cTn>
                              </p:par>
                            </p:childTnLst>
                          </p:cTn>
                        </p:par>
                        <p:par>
                          <p:cTn id="86" fill="hold" nodeType="afterGroup">
                            <p:stCondLst>
                              <p:cond delay="700"/>
                            </p:stCondLst>
                            <p:childTnLst>
                              <p:par>
                                <p:cTn id="87" presetID="53" presetClass="entr" presetSubtype="16" fill="hold" grpId="0" nodeType="afterEffect">
                                  <p:stCondLst>
                                    <p:cond delay="0"/>
                                  </p:stCondLst>
                                  <p:childTnLst>
                                    <p:set>
                                      <p:cBhvr>
                                        <p:cTn id="88" dur="1" fill="hold">
                                          <p:stCondLst>
                                            <p:cond delay="0"/>
                                          </p:stCondLst>
                                        </p:cTn>
                                        <p:tgtEl>
                                          <p:spTgt spid="3076"/>
                                        </p:tgtEl>
                                        <p:attrNameLst>
                                          <p:attrName>style.visibility</p:attrName>
                                        </p:attrNameLst>
                                      </p:cBhvr>
                                      <p:to>
                                        <p:strVal val="visible"/>
                                      </p:to>
                                    </p:set>
                                    <p:anim calcmode="lin" valueType="num">
                                      <p:cBhvr>
                                        <p:cTn id="89" dur="500" fill="hold"/>
                                        <p:tgtEl>
                                          <p:spTgt spid="3076"/>
                                        </p:tgtEl>
                                        <p:attrNameLst>
                                          <p:attrName>ppt_w</p:attrName>
                                        </p:attrNameLst>
                                      </p:cBhvr>
                                      <p:tavLst>
                                        <p:tav tm="0">
                                          <p:val>
                                            <p:fltVal val="0"/>
                                          </p:val>
                                        </p:tav>
                                        <p:tav tm="100000">
                                          <p:val>
                                            <p:strVal val="#ppt_w"/>
                                          </p:val>
                                        </p:tav>
                                      </p:tavLst>
                                    </p:anim>
                                    <p:anim calcmode="lin" valueType="num">
                                      <p:cBhvr>
                                        <p:cTn id="90" dur="500" fill="hold"/>
                                        <p:tgtEl>
                                          <p:spTgt spid="3076"/>
                                        </p:tgtEl>
                                        <p:attrNameLst>
                                          <p:attrName>ppt_h</p:attrName>
                                        </p:attrNameLst>
                                      </p:cBhvr>
                                      <p:tavLst>
                                        <p:tav tm="0">
                                          <p:val>
                                            <p:fltVal val="0"/>
                                          </p:val>
                                        </p:tav>
                                        <p:tav tm="100000">
                                          <p:val>
                                            <p:strVal val="#ppt_h"/>
                                          </p:val>
                                        </p:tav>
                                      </p:tavLst>
                                    </p:anim>
                                    <p:animEffect transition="in" filter="fade">
                                      <p:cBhvr>
                                        <p:cTn id="91" dur="500"/>
                                        <p:tgtEl>
                                          <p:spTgt spid="3076"/>
                                        </p:tgtEl>
                                      </p:cBhvr>
                                    </p:animEffect>
                                  </p:childTnLst>
                                </p:cTn>
                              </p:par>
                            </p:childTnLst>
                          </p:cTn>
                        </p:par>
                        <p:par>
                          <p:cTn id="92" fill="hold">
                            <p:stCondLst>
                              <p:cond delay="1200"/>
                            </p:stCondLst>
                            <p:childTnLst>
                              <p:par>
                                <p:cTn id="93" presetID="42"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p:cBhvr>
                                        <p:cTn id="95" dur="250"/>
                                        <p:tgtEl>
                                          <p:spTgt spid="18"/>
                                        </p:tgtEl>
                                      </p:cBhvr>
                                    </p:animEffect>
                                    <p:anim calcmode="lin" valueType="num">
                                      <p:cBhvr>
                                        <p:cTn id="96" dur="250" fill="hold"/>
                                        <p:tgtEl>
                                          <p:spTgt spid="18"/>
                                        </p:tgtEl>
                                        <p:attrNameLst>
                                          <p:attrName>ppt_x</p:attrName>
                                        </p:attrNameLst>
                                      </p:cBhvr>
                                      <p:tavLst>
                                        <p:tav tm="0">
                                          <p:val>
                                            <p:strVal val="#ppt_x"/>
                                          </p:val>
                                        </p:tav>
                                        <p:tav tm="100000">
                                          <p:val>
                                            <p:strVal val="#ppt_x"/>
                                          </p:val>
                                        </p:tav>
                                      </p:tavLst>
                                    </p:anim>
                                    <p:anim calcmode="lin" valueType="num">
                                      <p:cBhvr>
                                        <p:cTn id="97"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p:bldP spid="3076" grpId="0"/>
      <p:bldP spid="3078" grpId="0" animBg="1"/>
      <p:bldP spid="3079" grpId="0" animBg="1"/>
      <p:bldP spid="3080" grpId="0" animBg="1"/>
      <p:bldP spid="3081" grpId="0" animBg="1"/>
      <p:bldP spid="3082" grpId="0" animBg="1"/>
      <p:bldP spid="3083" grpId="0" animBg="1"/>
      <p:bldP spid="3084" grpId="0" animBg="1"/>
      <p:bldP spid="3085" grpId="0" animBg="1"/>
      <p:bldP spid="3086" grpId="0" animBg="1"/>
      <p:bldP spid="3087" grpId="0" animBg="1"/>
      <p:bldP spid="3088" grpId="0" animBg="1"/>
      <p:bldP spid="3089" grpId="0" animBg="1"/>
      <p:bldP spid="3090" grpId="0" animBg="1"/>
      <p:bldP spid="18"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4" name="Text Box 3"/>
          <p:cNvSpPr txBox="1">
            <a:spLocks noChangeArrowheads="1"/>
          </p:cNvSpPr>
          <p:nvPr/>
        </p:nvSpPr>
        <p:spPr bwMode="auto">
          <a:xfrm>
            <a:off x="2639083" y="2852738"/>
            <a:ext cx="186013" cy="770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lgn="ctr" eaLnBrk="0" hangingPunct="0"/>
            <a:endParaRPr lang="zh-CN" altLang="zh-CN" sz="4400">
              <a:solidFill>
                <a:schemeClr val="accent2"/>
              </a:solidFill>
              <a:effectLst>
                <a:outerShdw blurRad="38100" dist="38100" dir="2700000" algn="tl">
                  <a:srgbClr val="000000"/>
                </a:outerShdw>
              </a:effectLst>
              <a:latin typeface="Times New Roman" panose="02020603050405020304" pitchFamily="18" charset="0"/>
            </a:endParaRPr>
          </a:p>
        </p:txBody>
      </p:sp>
      <p:sp>
        <p:nvSpPr>
          <p:cNvPr id="19" name="Rectangle 4"/>
          <p:cNvSpPr>
            <a:spLocks noChangeArrowheads="1"/>
          </p:cNvSpPr>
          <p:nvPr/>
        </p:nvSpPr>
        <p:spPr bwMode="auto">
          <a:xfrm>
            <a:off x="1244600" y="2587725"/>
            <a:ext cx="5217854" cy="1339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eaLnBrk="0" hangingPunct="0">
              <a:lnSpc>
                <a:spcPct val="150000"/>
              </a:lnSpc>
            </a:pPr>
            <a:r>
              <a:rPr lang="en-US" altLang="zh-CN" dirty="0" smtClean="0">
                <a:solidFill>
                  <a:srgbClr val="1F497D"/>
                </a:solidFill>
                <a:latin typeface="微软雅黑" panose="020B0503020204020204" pitchFamily="34" charset="-122"/>
                <a:ea typeface="微软雅黑" panose="020B0503020204020204" pitchFamily="34" charset="-122"/>
              </a:rPr>
              <a:t>3. </a:t>
            </a:r>
            <a:r>
              <a:rPr lang="zh-CN" altLang="en-US" dirty="0" smtClean="0">
                <a:solidFill>
                  <a:srgbClr val="1F497D"/>
                </a:solidFill>
                <a:latin typeface="微软雅黑" panose="020B0503020204020204" pitchFamily="34" charset="-122"/>
                <a:ea typeface="微软雅黑" panose="020B0503020204020204" pitchFamily="34" charset="-122"/>
              </a:rPr>
              <a:t>肺泡巨噬细胞 由血液单核细胞迁移演变而成。可吞噬进入肺泡的微生物及尘埃，释放细胞因子，在肺部疾病的发病过程中起重要作用。</a:t>
            </a:r>
            <a:endParaRPr lang="zh-CN" altLang="zh-CN" dirty="0">
              <a:solidFill>
                <a:srgbClr val="1F497D"/>
              </a:solidFill>
              <a:latin typeface="微软雅黑" panose="020B0503020204020204" pitchFamily="34" charset="-122"/>
              <a:ea typeface="微软雅黑" panose="020B0503020204020204" pitchFamily="34" charset="-122"/>
            </a:endParaRPr>
          </a:p>
        </p:txBody>
      </p:sp>
      <p:sp>
        <p:nvSpPr>
          <p:cNvPr id="15" name="Rectangle 4"/>
          <p:cNvSpPr>
            <a:spLocks noChangeArrowheads="1"/>
          </p:cNvSpPr>
          <p:nvPr/>
        </p:nvSpPr>
        <p:spPr bwMode="auto">
          <a:xfrm>
            <a:off x="1244600" y="4196702"/>
            <a:ext cx="5217854" cy="1754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eaLnBrk="0" hangingPunct="0">
              <a:lnSpc>
                <a:spcPct val="150000"/>
              </a:lnSpc>
            </a:pPr>
            <a:r>
              <a:rPr lang="en-US" altLang="zh-CN" dirty="0" smtClean="0">
                <a:solidFill>
                  <a:srgbClr val="1F497D"/>
                </a:solidFill>
                <a:latin typeface="微软雅黑" panose="020B0503020204020204" pitchFamily="34" charset="-122"/>
                <a:ea typeface="微软雅黑" panose="020B0503020204020204" pitchFamily="34" charset="-122"/>
              </a:rPr>
              <a:t>4. </a:t>
            </a:r>
            <a:r>
              <a:rPr lang="zh-CN" altLang="en-US" dirty="0" smtClean="0">
                <a:solidFill>
                  <a:srgbClr val="1F497D"/>
                </a:solidFill>
                <a:latin typeface="微软雅黑" panose="020B0503020204020204" pitchFamily="34" charset="-122"/>
                <a:ea typeface="微软雅黑" panose="020B0503020204020204" pitchFamily="34" charset="-122"/>
              </a:rPr>
              <a:t>肺间质：肺泡上皮与血管内皮之间、终末气道上皮以外的支持组织，包括血管及淋巴组织。肺间质起支撑作用。一些疾病会累及肺间质，最终可导致永久性肺纤维化。</a:t>
            </a:r>
            <a:endParaRPr lang="zh-CN" altLang="zh-CN" dirty="0">
              <a:solidFill>
                <a:srgbClr val="1F497D"/>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6762750" y="3006151"/>
            <a:ext cx="4545738" cy="2381101"/>
          </a:xfrm>
          <a:prstGeom prst="rect">
            <a:avLst/>
          </a:prstGeom>
        </p:spPr>
      </p:pic>
      <p:grpSp>
        <p:nvGrpSpPr>
          <p:cNvPr id="18" name="组合 17"/>
          <p:cNvGrpSpPr/>
          <p:nvPr/>
        </p:nvGrpSpPr>
        <p:grpSpPr>
          <a:xfrm>
            <a:off x="1092997" y="864454"/>
            <a:ext cx="4128359" cy="584775"/>
            <a:chOff x="1108870" y="1622378"/>
            <a:chExt cx="2978715" cy="584775"/>
          </a:xfrm>
        </p:grpSpPr>
        <p:sp>
          <p:nvSpPr>
            <p:cNvPr id="20" name="Text Box 2"/>
            <p:cNvSpPr txBox="1">
              <a:spLocks noChangeArrowheads="1"/>
            </p:cNvSpPr>
            <p:nvPr/>
          </p:nvSpPr>
          <p:spPr bwMode="auto">
            <a:xfrm>
              <a:off x="1533268" y="1622378"/>
              <a:ext cx="2554317"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肺</a:t>
              </a:r>
              <a:endParaRPr kumimoji="1" lang="zh-CN" altLang="en-US" sz="3200" b="1" dirty="0">
                <a:solidFill>
                  <a:srgbClr val="1F497D"/>
                </a:solidFill>
                <a:latin typeface="微软雅黑" panose="020B0503020204020204" pitchFamily="34" charset="-122"/>
                <a:ea typeface="微软雅黑" panose="020B0503020204020204" pitchFamily="34" charset="-122"/>
              </a:endParaRPr>
            </a:p>
          </p:txBody>
        </p:sp>
        <p:sp>
          <p:nvSpPr>
            <p:cNvPr id="21"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4</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6689859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4" name="Text Box 3"/>
          <p:cNvSpPr txBox="1">
            <a:spLocks noChangeArrowheads="1"/>
          </p:cNvSpPr>
          <p:nvPr/>
        </p:nvSpPr>
        <p:spPr bwMode="auto">
          <a:xfrm>
            <a:off x="2639083" y="2852738"/>
            <a:ext cx="186013" cy="770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lgn="ctr" eaLnBrk="0" hangingPunct="0"/>
            <a:endParaRPr lang="zh-CN" altLang="zh-CN" sz="4400">
              <a:solidFill>
                <a:schemeClr val="accent2"/>
              </a:solidFill>
              <a:effectLst>
                <a:outerShdw blurRad="38100" dist="38100" dir="2700000" algn="tl">
                  <a:srgbClr val="000000"/>
                </a:outerShdw>
              </a:effectLst>
              <a:latin typeface="Times New Roman" panose="02020603050405020304" pitchFamily="18" charset="0"/>
            </a:endParaRPr>
          </a:p>
        </p:txBody>
      </p:sp>
      <p:sp>
        <p:nvSpPr>
          <p:cNvPr id="19" name="Rectangle 4"/>
          <p:cNvSpPr>
            <a:spLocks noChangeArrowheads="1"/>
          </p:cNvSpPr>
          <p:nvPr/>
        </p:nvSpPr>
        <p:spPr bwMode="auto">
          <a:xfrm>
            <a:off x="1380332" y="2409285"/>
            <a:ext cx="6257847" cy="3832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eaLnBrk="0" hangingPunct="0">
              <a:lnSpc>
                <a:spcPct val="150000"/>
              </a:lnSpc>
            </a:pPr>
            <a:r>
              <a:rPr lang="zh-CN" altLang="en-US" b="1" dirty="0" smtClean="0">
                <a:solidFill>
                  <a:srgbClr val="1F497D"/>
                </a:solidFill>
                <a:latin typeface="微软雅黑" panose="020B0503020204020204" pitchFamily="34" charset="-122"/>
                <a:ea typeface="微软雅黑" panose="020B0503020204020204" pitchFamily="34" charset="-122"/>
              </a:rPr>
              <a:t>肺循环：</a:t>
            </a:r>
            <a:r>
              <a:rPr lang="zh-CN" altLang="en-US" dirty="0" smtClean="0">
                <a:solidFill>
                  <a:srgbClr val="1F497D"/>
                </a:solidFill>
                <a:latin typeface="微软雅黑" panose="020B0503020204020204" pitchFamily="34" charset="-122"/>
                <a:ea typeface="微软雅黑" panose="020B0503020204020204" pitchFamily="34" charset="-122"/>
              </a:rPr>
              <a:t/>
            </a:r>
            <a:br>
              <a:rPr lang="zh-CN" altLang="en-US" dirty="0" smtClean="0">
                <a:solidFill>
                  <a:srgbClr val="1F497D"/>
                </a:solidFill>
                <a:latin typeface="微软雅黑" panose="020B0503020204020204" pitchFamily="34" charset="-122"/>
                <a:ea typeface="微软雅黑" panose="020B0503020204020204" pitchFamily="34" charset="-122"/>
              </a:rPr>
            </a:br>
            <a:r>
              <a:rPr lang="zh-CN" altLang="en-US" dirty="0" smtClean="0">
                <a:solidFill>
                  <a:srgbClr val="1F497D"/>
                </a:solidFill>
                <a:latin typeface="微软雅黑" panose="020B0503020204020204" pitchFamily="34" charset="-122"/>
                <a:ea typeface="微软雅黑" panose="020B0503020204020204" pitchFamily="34" charset="-122"/>
              </a:rPr>
              <a:t>执行气体交换功能，具有低压、低阻、高血容量等特点。缺氧可使小肺动脉收缩，形成肺动脉高压，是发生慢性肺源性心脏病的重要机制。</a:t>
            </a:r>
            <a:br>
              <a:rPr lang="zh-CN" altLang="en-US" dirty="0" smtClean="0">
                <a:solidFill>
                  <a:srgbClr val="1F497D"/>
                </a:solidFill>
                <a:latin typeface="微软雅黑" panose="020B0503020204020204" pitchFamily="34" charset="-122"/>
                <a:ea typeface="微软雅黑" panose="020B0503020204020204" pitchFamily="34" charset="-122"/>
              </a:rPr>
            </a:br>
            <a:r>
              <a:rPr lang="zh-CN" altLang="en-US" b="1" dirty="0" smtClean="0">
                <a:solidFill>
                  <a:srgbClr val="1F497D"/>
                </a:solidFill>
                <a:latin typeface="微软雅黑" panose="020B0503020204020204" pitchFamily="34" charset="-122"/>
                <a:ea typeface="微软雅黑" panose="020B0503020204020204" pitchFamily="34" charset="-122"/>
              </a:rPr>
              <a:t>支气管循环：</a:t>
            </a:r>
            <a:r>
              <a:rPr lang="zh-CN" altLang="en-US" dirty="0" smtClean="0">
                <a:solidFill>
                  <a:srgbClr val="1F497D"/>
                </a:solidFill>
                <a:latin typeface="微软雅黑" panose="020B0503020204020204" pitchFamily="34" charset="-122"/>
                <a:ea typeface="微软雅黑" panose="020B0503020204020204" pitchFamily="34" charset="-122"/>
              </a:rPr>
              <a:t/>
            </a:r>
            <a:br>
              <a:rPr lang="zh-CN" altLang="en-US" dirty="0" smtClean="0">
                <a:solidFill>
                  <a:srgbClr val="1F497D"/>
                </a:solidFill>
                <a:latin typeface="微软雅黑" panose="020B0503020204020204" pitchFamily="34" charset="-122"/>
                <a:ea typeface="微软雅黑" panose="020B0503020204020204" pitchFamily="34" charset="-122"/>
              </a:rPr>
            </a:br>
            <a:r>
              <a:rPr lang="zh-CN" altLang="en-US" dirty="0" smtClean="0">
                <a:solidFill>
                  <a:srgbClr val="1F497D"/>
                </a:solidFill>
                <a:latin typeface="微软雅黑" panose="020B0503020204020204" pitchFamily="34" charset="-122"/>
                <a:ea typeface="微软雅黑" panose="020B0503020204020204" pitchFamily="34" charset="-122"/>
              </a:rPr>
              <a:t>体循环的支气管动静脉与支气管伴行，营养各级支气管及肺。支气管静脉与动脉伴行，收纳各级支气管的静脉血。支气管动脉在支气管扩张等疾病中可形成动</a:t>
            </a:r>
            <a:r>
              <a:rPr lang="en-US" altLang="zh-CN" dirty="0" smtClean="0">
                <a:solidFill>
                  <a:srgbClr val="1F497D"/>
                </a:solidFill>
                <a:latin typeface="微软雅黑" panose="020B0503020204020204" pitchFamily="34" charset="-122"/>
                <a:ea typeface="微软雅黑" panose="020B0503020204020204" pitchFamily="34" charset="-122"/>
              </a:rPr>
              <a:t>-</a:t>
            </a:r>
            <a:r>
              <a:rPr lang="zh-CN" altLang="en-US" dirty="0" smtClean="0">
                <a:solidFill>
                  <a:srgbClr val="1F497D"/>
                </a:solidFill>
                <a:latin typeface="微软雅黑" panose="020B0503020204020204" pitchFamily="34" charset="-122"/>
                <a:ea typeface="微软雅黑" panose="020B0503020204020204" pitchFamily="34" charset="-122"/>
              </a:rPr>
              <a:t>静脉分流，曲张的静脉破裂可引起大咯血。</a:t>
            </a:r>
            <a:endParaRPr lang="zh-CN" altLang="en-US" dirty="0">
              <a:solidFill>
                <a:srgbClr val="1F497D"/>
              </a:solidFill>
              <a:latin typeface="微软雅黑" panose="020B0503020204020204" pitchFamily="34" charset="-122"/>
              <a:ea typeface="微软雅黑" panose="020B0503020204020204" pitchFamily="34" charset="-122"/>
            </a:endParaRPr>
          </a:p>
        </p:txBody>
      </p:sp>
      <p:pic>
        <p:nvPicPr>
          <p:cNvPr id="29"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012419" y="3734873"/>
            <a:ext cx="4026265" cy="303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14"/>
          <p:cNvGrpSpPr/>
          <p:nvPr/>
        </p:nvGrpSpPr>
        <p:grpSpPr>
          <a:xfrm>
            <a:off x="1092997" y="864454"/>
            <a:ext cx="4128359" cy="584775"/>
            <a:chOff x="1108870" y="1622378"/>
            <a:chExt cx="2978715" cy="584775"/>
          </a:xfrm>
        </p:grpSpPr>
        <p:sp>
          <p:nvSpPr>
            <p:cNvPr id="18" name="Text Box 2"/>
            <p:cNvSpPr txBox="1">
              <a:spLocks noChangeArrowheads="1"/>
            </p:cNvSpPr>
            <p:nvPr/>
          </p:nvSpPr>
          <p:spPr bwMode="auto">
            <a:xfrm>
              <a:off x="1533268" y="1622378"/>
              <a:ext cx="2554317"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肺的血液供应</a:t>
              </a:r>
              <a:endParaRPr kumimoji="1" lang="zh-CN" altLang="en-US" sz="3200" b="1" dirty="0">
                <a:solidFill>
                  <a:srgbClr val="1F497D"/>
                </a:solidFill>
                <a:latin typeface="微软雅黑" panose="020B0503020204020204" pitchFamily="34" charset="-122"/>
                <a:ea typeface="微软雅黑" panose="020B0503020204020204" pitchFamily="34" charset="-122"/>
              </a:endParaRPr>
            </a:p>
          </p:txBody>
        </p:sp>
        <p:sp>
          <p:nvSpPr>
            <p:cNvPr id="20"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5</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48123986"/>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4" name="Text Box 3"/>
          <p:cNvSpPr txBox="1">
            <a:spLocks noChangeArrowheads="1"/>
          </p:cNvSpPr>
          <p:nvPr/>
        </p:nvSpPr>
        <p:spPr bwMode="auto">
          <a:xfrm>
            <a:off x="2639083" y="2852738"/>
            <a:ext cx="186013" cy="770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lgn="ctr" eaLnBrk="0" hangingPunct="0"/>
            <a:endParaRPr lang="zh-CN" altLang="zh-CN" sz="4400">
              <a:solidFill>
                <a:schemeClr val="accent2"/>
              </a:solidFill>
              <a:effectLst>
                <a:outerShdw blurRad="38100" dist="38100" dir="2700000" algn="tl">
                  <a:srgbClr val="000000"/>
                </a:outerShdw>
              </a:effectLst>
              <a:latin typeface="Times New Roman" panose="02020603050405020304" pitchFamily="18" charset="0"/>
            </a:endParaRPr>
          </a:p>
        </p:txBody>
      </p:sp>
      <p:sp>
        <p:nvSpPr>
          <p:cNvPr id="19" name="Rectangle 4"/>
          <p:cNvSpPr>
            <a:spLocks noChangeArrowheads="1"/>
          </p:cNvSpPr>
          <p:nvPr/>
        </p:nvSpPr>
        <p:spPr bwMode="auto">
          <a:xfrm>
            <a:off x="5439568" y="2852738"/>
            <a:ext cx="5799931" cy="3001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eaLnBrk="0" hangingPunct="0">
              <a:lnSpc>
                <a:spcPct val="150000"/>
              </a:lnSpc>
            </a:pPr>
            <a:r>
              <a:rPr lang="zh-CN" altLang="en-US" b="1" dirty="0" smtClean="0">
                <a:solidFill>
                  <a:srgbClr val="1F497D"/>
                </a:solidFill>
                <a:latin typeface="微软雅黑" panose="020B0503020204020204" pitchFamily="34" charset="-122"/>
                <a:ea typeface="微软雅黑" panose="020B0503020204020204" pitchFamily="34" charset="-122"/>
              </a:rPr>
              <a:t>胸膜腔：</a:t>
            </a:r>
            <a:r>
              <a:rPr lang="zh-CN" altLang="en-US" dirty="0" smtClean="0">
                <a:solidFill>
                  <a:srgbClr val="1F497D"/>
                </a:solidFill>
                <a:latin typeface="微软雅黑" panose="020B0503020204020204" pitchFamily="34" charset="-122"/>
                <a:ea typeface="微软雅黑" panose="020B0503020204020204" pitchFamily="34" charset="-122"/>
              </a:rPr>
              <a:t/>
            </a:r>
            <a:br>
              <a:rPr lang="zh-CN" altLang="en-US" dirty="0" smtClean="0">
                <a:solidFill>
                  <a:srgbClr val="1F497D"/>
                </a:solidFill>
                <a:latin typeface="微软雅黑" panose="020B0503020204020204" pitchFamily="34" charset="-122"/>
                <a:ea typeface="微软雅黑" panose="020B0503020204020204" pitchFamily="34" charset="-122"/>
              </a:rPr>
            </a:br>
            <a:r>
              <a:rPr lang="zh-CN" altLang="en-US" dirty="0" smtClean="0">
                <a:solidFill>
                  <a:srgbClr val="1F497D"/>
                </a:solidFill>
                <a:latin typeface="微软雅黑" panose="020B0503020204020204" pitchFamily="34" charset="-122"/>
                <a:ea typeface="微软雅黑" panose="020B0503020204020204" pitchFamily="34" charset="-122"/>
              </a:rPr>
              <a:t>由胸膜围成的密闭的潜在性腔隙。正常情况下胸膜腔的脏层与壁层胸膜之间仅有少量浆液起润滑作用。</a:t>
            </a:r>
            <a:br>
              <a:rPr lang="zh-CN" altLang="en-US" dirty="0" smtClean="0">
                <a:solidFill>
                  <a:srgbClr val="1F497D"/>
                </a:solidFill>
                <a:latin typeface="微软雅黑" panose="020B0503020204020204" pitchFamily="34" charset="-122"/>
                <a:ea typeface="微软雅黑" panose="020B0503020204020204" pitchFamily="34" charset="-122"/>
              </a:rPr>
            </a:br>
            <a:r>
              <a:rPr lang="zh-CN" altLang="en-US" b="1" dirty="0" smtClean="0">
                <a:solidFill>
                  <a:srgbClr val="1F497D"/>
                </a:solidFill>
                <a:latin typeface="微软雅黑" panose="020B0503020204020204" pitchFamily="34" charset="-122"/>
                <a:ea typeface="微软雅黑" panose="020B0503020204020204" pitchFamily="34" charset="-122"/>
              </a:rPr>
              <a:t>胸内压：</a:t>
            </a:r>
            <a:r>
              <a:rPr lang="zh-CN" altLang="en-US" dirty="0" smtClean="0">
                <a:solidFill>
                  <a:srgbClr val="1F497D"/>
                </a:solidFill>
                <a:latin typeface="微软雅黑" panose="020B0503020204020204" pitchFamily="34" charset="-122"/>
                <a:ea typeface="微软雅黑" panose="020B0503020204020204" pitchFamily="34" charset="-122"/>
              </a:rPr>
              <a:t/>
            </a:r>
            <a:br>
              <a:rPr lang="zh-CN" altLang="en-US" dirty="0" smtClean="0">
                <a:solidFill>
                  <a:srgbClr val="1F497D"/>
                </a:solidFill>
                <a:latin typeface="微软雅黑" panose="020B0503020204020204" pitchFamily="34" charset="-122"/>
                <a:ea typeface="微软雅黑" panose="020B0503020204020204" pitchFamily="34" charset="-122"/>
              </a:rPr>
            </a:br>
            <a:r>
              <a:rPr lang="zh-CN" altLang="en-US" dirty="0" smtClean="0">
                <a:solidFill>
                  <a:srgbClr val="1F497D"/>
                </a:solidFill>
                <a:latin typeface="微软雅黑" panose="020B0503020204020204" pitchFamily="34" charset="-122"/>
                <a:ea typeface="微软雅黑" panose="020B0503020204020204" pitchFamily="34" charset="-122"/>
              </a:rPr>
              <a:t>指胸膜内的压力，正常人为负压。如胸膜腔内进入了气体（气胸），胸内压减小，甚至转为正压，可造成非萎陷，可危及生命。</a:t>
            </a:r>
            <a:endParaRPr lang="zh-CN" altLang="en-US" dirty="0">
              <a:solidFill>
                <a:srgbClr val="1F497D"/>
              </a:solidFill>
              <a:latin typeface="微软雅黑" panose="020B0503020204020204" pitchFamily="34" charset="-122"/>
              <a:ea typeface="微软雅黑" panose="020B0503020204020204" pitchFamily="34" charset="-122"/>
            </a:endParaRPr>
          </a:p>
        </p:txBody>
      </p:sp>
      <p:pic>
        <p:nvPicPr>
          <p:cNvPr id="15" name="Picture 4" descr="图7-13胸膜与胸膜腔"/>
          <p:cNvPicPr>
            <a:picLocks noChangeAspect="1" noChangeArrowheads="1"/>
          </p:cNvPicPr>
          <p:nvPr/>
        </p:nvPicPr>
        <p:blipFill>
          <a:blip r:embed="rId2">
            <a:clrChange>
              <a:clrFrom>
                <a:srgbClr val="FFFFFF"/>
              </a:clrFrom>
              <a:clrTo>
                <a:srgbClr val="FFFFFF">
                  <a:alpha val="0"/>
                </a:srgbClr>
              </a:clrTo>
            </a:clrChange>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1108869" y="2163564"/>
            <a:ext cx="3503780" cy="4542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 name="组合 17"/>
          <p:cNvGrpSpPr/>
          <p:nvPr/>
        </p:nvGrpSpPr>
        <p:grpSpPr>
          <a:xfrm>
            <a:off x="1092997" y="864454"/>
            <a:ext cx="4128359" cy="584775"/>
            <a:chOff x="1108870" y="1622378"/>
            <a:chExt cx="2978715" cy="584775"/>
          </a:xfrm>
        </p:grpSpPr>
        <p:sp>
          <p:nvSpPr>
            <p:cNvPr id="20" name="Text Box 2"/>
            <p:cNvSpPr txBox="1">
              <a:spLocks noChangeArrowheads="1"/>
            </p:cNvSpPr>
            <p:nvPr/>
          </p:nvSpPr>
          <p:spPr bwMode="auto">
            <a:xfrm>
              <a:off x="1533268" y="1622378"/>
              <a:ext cx="2554317"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胸腔和胸内压</a:t>
              </a:r>
              <a:endParaRPr kumimoji="1" lang="zh-CN" altLang="en-US" sz="3200" b="1" dirty="0">
                <a:solidFill>
                  <a:srgbClr val="1F497D"/>
                </a:solidFill>
                <a:latin typeface="微软雅黑" panose="020B0503020204020204" pitchFamily="34" charset="-122"/>
                <a:ea typeface="微软雅黑" panose="020B0503020204020204" pitchFamily="34" charset="-122"/>
              </a:endParaRPr>
            </a:p>
          </p:txBody>
        </p:sp>
        <p:sp>
          <p:nvSpPr>
            <p:cNvPr id="21"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6</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2989554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4" name="Text Box 3"/>
          <p:cNvSpPr txBox="1">
            <a:spLocks noChangeArrowheads="1"/>
          </p:cNvSpPr>
          <p:nvPr/>
        </p:nvSpPr>
        <p:spPr bwMode="auto">
          <a:xfrm>
            <a:off x="2639083" y="2852738"/>
            <a:ext cx="186013" cy="770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lgn="ctr" eaLnBrk="0" hangingPunct="0"/>
            <a:endParaRPr lang="zh-CN" altLang="zh-CN" sz="4400">
              <a:solidFill>
                <a:schemeClr val="accent2"/>
              </a:solidFill>
              <a:effectLst>
                <a:outerShdw blurRad="38100" dist="38100" dir="2700000" algn="tl">
                  <a:srgbClr val="000000"/>
                </a:outerShdw>
              </a:effectLst>
              <a:latin typeface="Times New Roman" panose="02020603050405020304" pitchFamily="18" charset="0"/>
            </a:endParaRPr>
          </a:p>
        </p:txBody>
      </p:sp>
      <p:sp>
        <p:nvSpPr>
          <p:cNvPr id="19" name="Rectangle 4"/>
          <p:cNvSpPr>
            <a:spLocks noChangeArrowheads="1"/>
          </p:cNvSpPr>
          <p:nvPr/>
        </p:nvSpPr>
        <p:spPr bwMode="auto">
          <a:xfrm>
            <a:off x="833438" y="2852738"/>
            <a:ext cx="5546245" cy="2346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lvl="0" indent="0" algn="just">
              <a:lnSpc>
                <a:spcPct val="150000"/>
              </a:lnSpc>
              <a:spcBef>
                <a:spcPct val="50000"/>
              </a:spcBef>
            </a:pPr>
            <a:r>
              <a:rPr lang="zh-CN" altLang="en-US" sz="2000" b="1" dirty="0">
                <a:solidFill>
                  <a:srgbClr val="1F497D"/>
                </a:solidFill>
                <a:latin typeface="微软雅黑" panose="020B0503020204020204" pitchFamily="34" charset="-122"/>
                <a:ea typeface="微软雅黑" panose="020B0503020204020204" pitchFamily="34" charset="-122"/>
              </a:rPr>
              <a:t>呼吸</a:t>
            </a:r>
            <a:r>
              <a:rPr lang="zh-CN" altLang="en-US" sz="2000" b="1" dirty="0" smtClean="0">
                <a:solidFill>
                  <a:srgbClr val="1F497D"/>
                </a:solidFill>
                <a:latin typeface="微软雅黑" panose="020B0503020204020204" pitchFamily="34" charset="-122"/>
                <a:ea typeface="微软雅黑" panose="020B0503020204020204" pitchFamily="34" charset="-122"/>
              </a:rPr>
              <a:t>：</a:t>
            </a:r>
            <a:r>
              <a:rPr lang="zh-CN" altLang="en-US" sz="2000" dirty="0" smtClean="0">
                <a:solidFill>
                  <a:srgbClr val="1F497D"/>
                </a:solidFill>
                <a:latin typeface="微软雅黑" panose="020B0503020204020204" pitchFamily="34" charset="-122"/>
                <a:ea typeface="微软雅黑" panose="020B0503020204020204" pitchFamily="34" charset="-122"/>
              </a:rPr>
              <a:t>是机体</a:t>
            </a:r>
            <a:r>
              <a:rPr lang="zh-CN" altLang="en-US" sz="2000" dirty="0">
                <a:solidFill>
                  <a:srgbClr val="1F497D"/>
                </a:solidFill>
                <a:latin typeface="微软雅黑" panose="020B0503020204020204" pitchFamily="34" charset="-122"/>
                <a:ea typeface="微软雅黑" panose="020B0503020204020204" pitchFamily="34" charset="-122"/>
              </a:rPr>
              <a:t>与</a:t>
            </a:r>
            <a:r>
              <a:rPr lang="zh-CN" altLang="en-US" sz="2000" dirty="0" smtClean="0">
                <a:solidFill>
                  <a:srgbClr val="1F497D"/>
                </a:solidFill>
                <a:latin typeface="微软雅黑" panose="020B0503020204020204" pitchFamily="34" charset="-122"/>
                <a:ea typeface="微软雅黑" panose="020B0503020204020204" pitchFamily="34" charset="-122"/>
              </a:rPr>
              <a:t>外环境之间的的</a:t>
            </a:r>
            <a:r>
              <a:rPr lang="zh-CN" altLang="en-US" sz="2000" dirty="0">
                <a:solidFill>
                  <a:srgbClr val="1F497D"/>
                </a:solidFill>
                <a:latin typeface="微软雅黑" panose="020B0503020204020204" pitchFamily="34" charset="-122"/>
                <a:ea typeface="微软雅黑" panose="020B0503020204020204" pitchFamily="34" charset="-122"/>
              </a:rPr>
              <a:t>气体交换</a:t>
            </a:r>
            <a:r>
              <a:rPr lang="zh-CN" altLang="en-US" sz="2000" dirty="0" smtClean="0">
                <a:solidFill>
                  <a:srgbClr val="1F497D"/>
                </a:solidFill>
                <a:latin typeface="微软雅黑" panose="020B0503020204020204" pitchFamily="34" charset="-122"/>
                <a:ea typeface="微软雅黑" panose="020B0503020204020204" pitchFamily="34" charset="-122"/>
              </a:rPr>
              <a:t>过程，由外呼吸、气体在血液中的运输及内呼吸三个同时进行又下次昂户</a:t>
            </a:r>
            <a:r>
              <a:rPr lang="en-US" altLang="zh-CN" sz="2000" dirty="0" smtClean="0">
                <a:solidFill>
                  <a:srgbClr val="1F497D"/>
                </a:solidFill>
                <a:latin typeface="微软雅黑" panose="020B0503020204020204" pitchFamily="34" charset="-122"/>
                <a:ea typeface="微软雅黑" panose="020B0503020204020204" pitchFamily="34" charset="-122"/>
              </a:rPr>
              <a:t>·</a:t>
            </a:r>
            <a:r>
              <a:rPr lang="zh-CN" altLang="en-US" sz="2000" dirty="0" smtClean="0">
                <a:solidFill>
                  <a:srgbClr val="1F497D"/>
                </a:solidFill>
                <a:latin typeface="微软雅黑" panose="020B0503020204020204" pitchFamily="34" charset="-122"/>
                <a:ea typeface="微软雅黑" panose="020B0503020204020204" pitchFamily="34" charset="-122"/>
              </a:rPr>
              <a:t>相互影响的环节组成。呼吸系统通过肺通气与肺换气两个过程完成整个呼吸过程中最关键的一步</a:t>
            </a:r>
            <a:r>
              <a:rPr lang="en-US" altLang="zh-CN" sz="2000" dirty="0" smtClean="0">
                <a:solidFill>
                  <a:srgbClr val="1F497D"/>
                </a:solidFill>
                <a:latin typeface="微软雅黑" panose="020B0503020204020204" pitchFamily="34" charset="-122"/>
                <a:ea typeface="微软雅黑" panose="020B0503020204020204" pitchFamily="34" charset="-122"/>
              </a:rPr>
              <a:t>—</a:t>
            </a:r>
            <a:r>
              <a:rPr lang="zh-CN" altLang="en-US" sz="2000" dirty="0" smtClean="0">
                <a:solidFill>
                  <a:srgbClr val="1F497D"/>
                </a:solidFill>
                <a:latin typeface="微软雅黑" panose="020B0503020204020204" pitchFamily="34" charset="-122"/>
                <a:ea typeface="微软雅黑" panose="020B0503020204020204" pitchFamily="34" charset="-122"/>
              </a:rPr>
              <a:t>外呼吸（肺呼吸）。</a:t>
            </a:r>
            <a:endParaRPr lang="en-US" altLang="zh-CN" sz="2000" dirty="0">
              <a:solidFill>
                <a:srgbClr val="1F497D"/>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7246717" y="2229186"/>
            <a:ext cx="3977034" cy="4174957"/>
            <a:chOff x="6825803" y="1717480"/>
            <a:chExt cx="3977034" cy="4174957"/>
          </a:xfrm>
        </p:grpSpPr>
        <p:pic>
          <p:nvPicPr>
            <p:cNvPr id="3" name="图片 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25803" y="1717480"/>
              <a:ext cx="3977034" cy="3990291"/>
            </a:xfrm>
            <a:prstGeom prst="rect">
              <a:avLst/>
            </a:prstGeom>
          </p:spPr>
        </p:pic>
        <p:sp>
          <p:nvSpPr>
            <p:cNvPr id="4" name="矩形 3"/>
            <p:cNvSpPr/>
            <p:nvPr/>
          </p:nvSpPr>
          <p:spPr>
            <a:xfrm>
              <a:off x="7815674" y="5523105"/>
              <a:ext cx="646331" cy="369332"/>
            </a:xfrm>
            <a:prstGeom prst="rect">
              <a:avLst/>
            </a:prstGeom>
          </p:spPr>
          <p:txBody>
            <a:bodyPr wrap="none">
              <a:spAutoFit/>
            </a:bodyPr>
            <a:lstStyle/>
            <a:p>
              <a:pPr lvl="0">
                <a:spcBef>
                  <a:spcPct val="50000"/>
                </a:spcBef>
              </a:pPr>
              <a:r>
                <a:rPr lang="zh-CN" altLang="en-US" dirty="0" smtClean="0">
                  <a:solidFill>
                    <a:srgbClr val="1F497D"/>
                  </a:solidFill>
                  <a:latin typeface="微软雅黑" panose="020B0503020204020204" pitchFamily="34" charset="-122"/>
                  <a:ea typeface="微软雅黑" panose="020B0503020204020204" pitchFamily="34" charset="-122"/>
                </a:rPr>
                <a:t>吸气</a:t>
              </a:r>
              <a:endParaRPr lang="en-US" altLang="zh-CN" dirty="0">
                <a:solidFill>
                  <a:srgbClr val="1F497D"/>
                </a:solidFill>
                <a:latin typeface="微软雅黑" panose="020B0503020204020204" pitchFamily="34" charset="-122"/>
                <a:ea typeface="微软雅黑" panose="020B0503020204020204" pitchFamily="34" charset="-122"/>
              </a:endParaRPr>
            </a:p>
          </p:txBody>
        </p:sp>
        <p:sp>
          <p:nvSpPr>
            <p:cNvPr id="15" name="矩形 14"/>
            <p:cNvSpPr/>
            <p:nvPr/>
          </p:nvSpPr>
          <p:spPr>
            <a:xfrm>
              <a:off x="9128710" y="5523105"/>
              <a:ext cx="646331" cy="369332"/>
            </a:xfrm>
            <a:prstGeom prst="rect">
              <a:avLst/>
            </a:prstGeom>
          </p:spPr>
          <p:txBody>
            <a:bodyPr wrap="none">
              <a:spAutoFit/>
            </a:bodyPr>
            <a:lstStyle/>
            <a:p>
              <a:pPr lvl="0">
                <a:spcBef>
                  <a:spcPct val="50000"/>
                </a:spcBef>
              </a:pPr>
              <a:r>
                <a:rPr lang="zh-CN" altLang="en-US" dirty="0" smtClean="0">
                  <a:solidFill>
                    <a:srgbClr val="1F497D"/>
                  </a:solidFill>
                  <a:latin typeface="微软雅黑" panose="020B0503020204020204" pitchFamily="34" charset="-122"/>
                  <a:ea typeface="微软雅黑" panose="020B0503020204020204" pitchFamily="34" charset="-122"/>
                </a:rPr>
                <a:t>呼气</a:t>
              </a:r>
              <a:endParaRPr lang="en-US" altLang="zh-CN" dirty="0">
                <a:solidFill>
                  <a:srgbClr val="1F497D"/>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092997" y="864454"/>
            <a:ext cx="4128359" cy="584775"/>
            <a:chOff x="1108870" y="1622378"/>
            <a:chExt cx="2978715" cy="584775"/>
          </a:xfrm>
        </p:grpSpPr>
        <p:sp>
          <p:nvSpPr>
            <p:cNvPr id="20" name="Text Box 2"/>
            <p:cNvSpPr txBox="1">
              <a:spLocks noChangeArrowheads="1"/>
            </p:cNvSpPr>
            <p:nvPr/>
          </p:nvSpPr>
          <p:spPr bwMode="auto">
            <a:xfrm>
              <a:off x="1533268" y="1622378"/>
              <a:ext cx="2554317"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肺的呼吸功能</a:t>
              </a:r>
              <a:endParaRPr kumimoji="1" lang="zh-CN" altLang="en-US" sz="3200" b="1" dirty="0">
                <a:solidFill>
                  <a:srgbClr val="1F497D"/>
                </a:solidFill>
                <a:latin typeface="微软雅黑" panose="020B0503020204020204" pitchFamily="34" charset="-122"/>
                <a:ea typeface="微软雅黑" panose="020B0503020204020204" pitchFamily="34" charset="-122"/>
              </a:endParaRPr>
            </a:p>
          </p:txBody>
        </p:sp>
        <p:sp>
          <p:nvSpPr>
            <p:cNvPr id="21"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7</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38083418"/>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18" name="Rectangle 4"/>
          <p:cNvSpPr>
            <a:spLocks noChangeArrowheads="1"/>
          </p:cNvSpPr>
          <p:nvPr/>
        </p:nvSpPr>
        <p:spPr bwMode="auto">
          <a:xfrm>
            <a:off x="1108869" y="2236341"/>
            <a:ext cx="7222331" cy="2727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lvl="0" indent="0">
              <a:lnSpc>
                <a:spcPct val="120000"/>
              </a:lnSpc>
              <a:spcBef>
                <a:spcPct val="50000"/>
              </a:spcBef>
            </a:pPr>
            <a:r>
              <a:rPr lang="en-US" altLang="zh-CN" b="1" dirty="0" smtClean="0">
                <a:solidFill>
                  <a:srgbClr val="1F497D"/>
                </a:solidFill>
                <a:latin typeface="微软雅黑" panose="020B0503020204020204" pitchFamily="34" charset="-122"/>
                <a:ea typeface="微软雅黑" panose="020B0503020204020204" pitchFamily="34" charset="-122"/>
              </a:rPr>
              <a:t>1. </a:t>
            </a:r>
            <a:r>
              <a:rPr lang="zh-CN" altLang="en-US" b="1" dirty="0" smtClean="0">
                <a:solidFill>
                  <a:srgbClr val="1F497D"/>
                </a:solidFill>
                <a:latin typeface="微软雅黑" panose="020B0503020204020204" pitchFamily="34" charset="-122"/>
                <a:ea typeface="微软雅黑" panose="020B0503020204020204" pitchFamily="34" charset="-122"/>
              </a:rPr>
              <a:t>肺</a:t>
            </a:r>
            <a:r>
              <a:rPr lang="zh-CN" altLang="en-US" b="1" dirty="0">
                <a:solidFill>
                  <a:srgbClr val="1F497D"/>
                </a:solidFill>
                <a:latin typeface="微软雅黑" panose="020B0503020204020204" pitchFamily="34" charset="-122"/>
                <a:ea typeface="微软雅黑" panose="020B0503020204020204" pitchFamily="34" charset="-122"/>
              </a:rPr>
              <a:t>通气</a:t>
            </a:r>
            <a:r>
              <a:rPr lang="zh-CN" altLang="en-US" b="1" dirty="0" smtClean="0">
                <a:solidFill>
                  <a:srgbClr val="1F497D"/>
                </a:solidFill>
                <a:latin typeface="微软雅黑" panose="020B0503020204020204" pitchFamily="34" charset="-122"/>
                <a:ea typeface="微软雅黑" panose="020B0503020204020204" pitchFamily="34" charset="-122"/>
              </a:rPr>
              <a:t>：</a:t>
            </a:r>
            <a:r>
              <a:rPr lang="zh-CN" altLang="en-US" dirty="0" smtClean="0">
                <a:solidFill>
                  <a:srgbClr val="1F497D"/>
                </a:solidFill>
                <a:latin typeface="微软雅黑" panose="020B0503020204020204" pitchFamily="34" charset="-122"/>
                <a:ea typeface="微软雅黑" panose="020B0503020204020204" pitchFamily="34" charset="-122"/>
              </a:rPr>
              <a:t>肺与外界环境之间的气体交换</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0" lvl="0" indent="0">
              <a:lnSpc>
                <a:spcPct val="120000"/>
              </a:lnSpc>
              <a:spcBef>
                <a:spcPct val="50000"/>
              </a:spcBef>
            </a:pPr>
            <a:r>
              <a:rPr lang="zh-CN" altLang="en-US" dirty="0">
                <a:solidFill>
                  <a:srgbClr val="1F497D"/>
                </a:solidFill>
                <a:latin typeface="微软雅黑" panose="020B0503020204020204" pitchFamily="34" charset="-122"/>
                <a:ea typeface="微软雅黑" panose="020B0503020204020204" pitchFamily="34" charset="-122"/>
              </a:rPr>
              <a:t> </a:t>
            </a:r>
            <a:r>
              <a:rPr lang="en-US" altLang="zh-CN" dirty="0" smtClean="0">
                <a:solidFill>
                  <a:srgbClr val="1F497D"/>
                </a:solidFill>
                <a:latin typeface="微软雅黑" panose="020B0503020204020204" pitchFamily="34" charset="-122"/>
                <a:ea typeface="微软雅黑" panose="020B0503020204020204" pitchFamily="34" charset="-122"/>
              </a:rPr>
              <a:t>1</a:t>
            </a:r>
            <a:r>
              <a:rPr lang="zh-CN" altLang="en-US" dirty="0" smtClean="0">
                <a:solidFill>
                  <a:srgbClr val="1F497D"/>
                </a:solidFill>
                <a:latin typeface="微软雅黑" panose="020B0503020204020204" pitchFamily="34" charset="-122"/>
                <a:ea typeface="微软雅黑" panose="020B0503020204020204" pitchFamily="34" charset="-122"/>
              </a:rPr>
              <a:t>）每</a:t>
            </a:r>
            <a:r>
              <a:rPr lang="zh-CN" altLang="en-US" dirty="0">
                <a:solidFill>
                  <a:srgbClr val="1F497D"/>
                </a:solidFill>
                <a:latin typeface="微软雅黑" panose="020B0503020204020204" pitchFamily="34" charset="-122"/>
                <a:ea typeface="微软雅黑" panose="020B0503020204020204" pitchFamily="34" charset="-122"/>
              </a:rPr>
              <a:t>分肺</a:t>
            </a:r>
            <a:r>
              <a:rPr lang="zh-CN" altLang="en-US" dirty="0" smtClean="0">
                <a:solidFill>
                  <a:srgbClr val="1F497D"/>
                </a:solidFill>
                <a:latin typeface="微软雅黑" panose="020B0503020204020204" pitchFamily="34" charset="-122"/>
                <a:ea typeface="微软雅黑" panose="020B0503020204020204" pitchFamily="34" charset="-122"/>
              </a:rPr>
              <a:t>通气量：每分钟</a:t>
            </a:r>
            <a:r>
              <a:rPr lang="zh-CN" altLang="en-US" dirty="0">
                <a:solidFill>
                  <a:srgbClr val="1F497D"/>
                </a:solidFill>
                <a:latin typeface="微软雅黑" panose="020B0503020204020204" pitchFamily="34" charset="-122"/>
                <a:ea typeface="微软雅黑" panose="020B0503020204020204" pitchFamily="34" charset="-122"/>
              </a:rPr>
              <a:t>吸入或呼出的气体总量</a:t>
            </a:r>
            <a:r>
              <a:rPr lang="en-US" altLang="zh-CN" dirty="0">
                <a:solidFill>
                  <a:srgbClr val="1F497D"/>
                </a:solidFill>
                <a:latin typeface="微软雅黑" panose="020B0503020204020204" pitchFamily="34" charset="-122"/>
                <a:ea typeface="微软雅黑" panose="020B0503020204020204" pitchFamily="34" charset="-122"/>
              </a:rPr>
              <a:t>(</a:t>
            </a:r>
            <a:r>
              <a:rPr lang="zh-CN" altLang="en-US" dirty="0">
                <a:solidFill>
                  <a:srgbClr val="1F497D"/>
                </a:solidFill>
                <a:latin typeface="微软雅黑" panose="020B0503020204020204" pitchFamily="34" charset="-122"/>
                <a:ea typeface="微软雅黑" panose="020B0503020204020204" pitchFamily="34" charset="-122"/>
              </a:rPr>
              <a:t>基础状态下测定</a:t>
            </a:r>
            <a:r>
              <a:rPr lang="en-US" altLang="zh-CN" dirty="0">
                <a:solidFill>
                  <a:srgbClr val="1F497D"/>
                </a:solidFill>
                <a:latin typeface="微软雅黑" panose="020B0503020204020204" pitchFamily="34" charset="-122"/>
                <a:ea typeface="微软雅黑" panose="020B0503020204020204" pitchFamily="34" charset="-122"/>
              </a:rPr>
              <a:t>)</a:t>
            </a:r>
            <a:r>
              <a:rPr lang="zh-CN" altLang="en-US" dirty="0" smtClean="0">
                <a:solidFill>
                  <a:srgbClr val="1F497D"/>
                </a:solidFill>
                <a:latin typeface="微软雅黑" panose="020B0503020204020204" pitchFamily="34" charset="-122"/>
                <a:ea typeface="微软雅黑" panose="020B0503020204020204" pitchFamily="34" charset="-122"/>
              </a:rPr>
              <a:t>。      </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0" lvl="0" indent="0">
              <a:lnSpc>
                <a:spcPct val="120000"/>
              </a:lnSpc>
              <a:spcBef>
                <a:spcPct val="50000"/>
              </a:spcBef>
            </a:pPr>
            <a:r>
              <a:rPr lang="en-US" altLang="zh-CN" dirty="0">
                <a:solidFill>
                  <a:srgbClr val="1F497D"/>
                </a:solidFill>
                <a:latin typeface="微软雅黑" panose="020B0503020204020204" pitchFamily="34" charset="-122"/>
                <a:ea typeface="微软雅黑" panose="020B0503020204020204" pitchFamily="34" charset="-122"/>
              </a:rPr>
              <a:t> </a:t>
            </a:r>
            <a:r>
              <a:rPr lang="en-US" altLang="zh-CN" dirty="0" smtClean="0">
                <a:solidFill>
                  <a:srgbClr val="1F497D"/>
                </a:solidFill>
                <a:latin typeface="微软雅黑" panose="020B0503020204020204" pitchFamily="34" charset="-122"/>
                <a:ea typeface="微软雅黑" panose="020B0503020204020204" pitchFamily="34" charset="-122"/>
              </a:rPr>
              <a:t>    </a:t>
            </a:r>
            <a:r>
              <a:rPr lang="zh-CN" altLang="en-US" dirty="0" smtClean="0">
                <a:solidFill>
                  <a:srgbClr val="1F497D"/>
                </a:solidFill>
                <a:latin typeface="微软雅黑" panose="020B0503020204020204" pitchFamily="34" charset="-122"/>
                <a:ea typeface="微软雅黑" panose="020B0503020204020204" pitchFamily="34" charset="-122"/>
              </a:rPr>
              <a:t>每分通气量</a:t>
            </a:r>
            <a:r>
              <a:rPr lang="en-US" altLang="zh-CN" dirty="0">
                <a:solidFill>
                  <a:srgbClr val="1F497D"/>
                </a:solidFill>
                <a:latin typeface="微软雅黑" panose="020B0503020204020204" pitchFamily="34" charset="-122"/>
                <a:ea typeface="微软雅黑" panose="020B0503020204020204" pitchFamily="34" charset="-122"/>
              </a:rPr>
              <a:t>=</a:t>
            </a:r>
            <a:r>
              <a:rPr lang="zh-CN" altLang="en-US" dirty="0">
                <a:solidFill>
                  <a:srgbClr val="1F497D"/>
                </a:solidFill>
                <a:latin typeface="微软雅黑" panose="020B0503020204020204" pitchFamily="34" charset="-122"/>
                <a:ea typeface="微软雅黑" panose="020B0503020204020204" pitchFamily="34" charset="-122"/>
              </a:rPr>
              <a:t>潮气量</a:t>
            </a:r>
            <a:r>
              <a:rPr lang="en-US" altLang="zh-CN" dirty="0">
                <a:solidFill>
                  <a:srgbClr val="1F497D"/>
                </a:solidFill>
                <a:latin typeface="微软雅黑" panose="020B0503020204020204" pitchFamily="34" charset="-122"/>
                <a:ea typeface="微软雅黑" panose="020B0503020204020204" pitchFamily="34" charset="-122"/>
              </a:rPr>
              <a:t>×</a:t>
            </a:r>
            <a:r>
              <a:rPr lang="zh-CN" altLang="en-US" dirty="0" smtClean="0">
                <a:solidFill>
                  <a:srgbClr val="1F497D"/>
                </a:solidFill>
                <a:latin typeface="微软雅黑" panose="020B0503020204020204" pitchFamily="34" charset="-122"/>
                <a:ea typeface="微软雅黑" panose="020B0503020204020204" pitchFamily="34" charset="-122"/>
              </a:rPr>
              <a:t>呼吸频率</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0" lvl="0" indent="0">
              <a:lnSpc>
                <a:spcPct val="120000"/>
              </a:lnSpc>
              <a:spcBef>
                <a:spcPct val="50000"/>
              </a:spcBef>
            </a:pPr>
            <a:r>
              <a:rPr lang="en-US" altLang="zh-CN" dirty="0" smtClean="0">
                <a:solidFill>
                  <a:srgbClr val="1F497D"/>
                </a:solidFill>
                <a:latin typeface="微软雅黑" panose="020B0503020204020204" pitchFamily="34" charset="-122"/>
                <a:ea typeface="微软雅黑" panose="020B0503020204020204" pitchFamily="34" charset="-122"/>
              </a:rPr>
              <a:t> 2</a:t>
            </a:r>
            <a:r>
              <a:rPr lang="zh-CN" altLang="en-US" dirty="0" smtClean="0">
                <a:solidFill>
                  <a:srgbClr val="1F497D"/>
                </a:solidFill>
                <a:latin typeface="微软雅黑" panose="020B0503020204020204" pitchFamily="34" charset="-122"/>
                <a:ea typeface="微软雅黑" panose="020B0503020204020204" pitchFamily="34" charset="-122"/>
              </a:rPr>
              <a:t>）</a:t>
            </a:r>
            <a:r>
              <a:rPr lang="zh-CN" altLang="en-US" dirty="0">
                <a:solidFill>
                  <a:srgbClr val="1F497D"/>
                </a:solidFill>
                <a:latin typeface="微软雅黑" panose="020B0503020204020204" pitchFamily="34" charset="-122"/>
                <a:ea typeface="微软雅黑" panose="020B0503020204020204" pitchFamily="34" charset="-122"/>
              </a:rPr>
              <a:t>肺泡通气量</a:t>
            </a:r>
            <a:r>
              <a:rPr lang="zh-CN" altLang="en-US" dirty="0" smtClean="0">
                <a:solidFill>
                  <a:srgbClr val="1F497D"/>
                </a:solidFill>
                <a:latin typeface="微软雅黑" panose="020B0503020204020204" pitchFamily="34" charset="-122"/>
                <a:ea typeface="微软雅黑" panose="020B0503020204020204" pitchFamily="34" charset="-122"/>
              </a:rPr>
              <a:t>：静</a:t>
            </a:r>
            <a:r>
              <a:rPr lang="zh-CN" altLang="en-US" dirty="0">
                <a:solidFill>
                  <a:srgbClr val="1F497D"/>
                </a:solidFill>
                <a:latin typeface="微软雅黑" panose="020B0503020204020204" pitchFamily="34" charset="-122"/>
                <a:ea typeface="微软雅黑" panose="020B0503020204020204" pitchFamily="34" charset="-122"/>
              </a:rPr>
              <a:t>息状态下单位时间内进入肺泡的新鲜空气量</a:t>
            </a:r>
            <a:r>
              <a:rPr lang="zh-CN" altLang="en-US" dirty="0" smtClean="0">
                <a:solidFill>
                  <a:srgbClr val="1F497D"/>
                </a:solidFill>
                <a:latin typeface="微软雅黑" panose="020B0503020204020204" pitchFamily="34" charset="-122"/>
                <a:ea typeface="微软雅黑" panose="020B0503020204020204" pitchFamily="34" charset="-122"/>
              </a:rPr>
              <a:t>。</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0" lvl="0" indent="0">
              <a:lnSpc>
                <a:spcPct val="120000"/>
              </a:lnSpc>
              <a:spcBef>
                <a:spcPct val="50000"/>
              </a:spcBef>
            </a:pPr>
            <a:r>
              <a:rPr lang="en-US" altLang="zh-CN" dirty="0">
                <a:solidFill>
                  <a:srgbClr val="1F497D"/>
                </a:solidFill>
                <a:latin typeface="微软雅黑" panose="020B0503020204020204" pitchFamily="34" charset="-122"/>
                <a:ea typeface="微软雅黑" panose="020B0503020204020204" pitchFamily="34" charset="-122"/>
              </a:rPr>
              <a:t> </a:t>
            </a:r>
            <a:r>
              <a:rPr lang="en-US" altLang="zh-CN" dirty="0" smtClean="0">
                <a:solidFill>
                  <a:srgbClr val="1F497D"/>
                </a:solidFill>
                <a:latin typeface="微软雅黑" panose="020B0503020204020204" pitchFamily="34" charset="-122"/>
                <a:ea typeface="微软雅黑" panose="020B0503020204020204" pitchFamily="34" charset="-122"/>
              </a:rPr>
              <a:t>3</a:t>
            </a:r>
            <a:r>
              <a:rPr lang="zh-CN" altLang="en-US" dirty="0" smtClean="0">
                <a:solidFill>
                  <a:srgbClr val="1F497D"/>
                </a:solidFill>
                <a:latin typeface="微软雅黑" panose="020B0503020204020204" pitchFamily="34" charset="-122"/>
                <a:ea typeface="微软雅黑" panose="020B0503020204020204" pitchFamily="34" charset="-122"/>
              </a:rPr>
              <a:t>）</a:t>
            </a:r>
            <a:r>
              <a:rPr lang="zh-CN" altLang="en-US" dirty="0">
                <a:solidFill>
                  <a:srgbClr val="1F497D"/>
                </a:solidFill>
                <a:latin typeface="微软雅黑" panose="020B0503020204020204" pitchFamily="34" charset="-122"/>
                <a:ea typeface="微软雅黑" panose="020B0503020204020204" pitchFamily="34" charset="-122"/>
              </a:rPr>
              <a:t>最大通气量：</a:t>
            </a:r>
            <a:r>
              <a:rPr lang="zh-CN" altLang="en-US" dirty="0" smtClean="0">
                <a:solidFill>
                  <a:srgbClr val="1F497D"/>
                </a:solidFill>
                <a:latin typeface="微软雅黑" panose="020B0503020204020204" pitchFamily="34" charset="-122"/>
                <a:ea typeface="微软雅黑" panose="020B0503020204020204" pitchFamily="34" charset="-122"/>
              </a:rPr>
              <a:t>指单位</a:t>
            </a:r>
            <a:r>
              <a:rPr lang="zh-CN" altLang="en-US" dirty="0">
                <a:solidFill>
                  <a:srgbClr val="1F497D"/>
                </a:solidFill>
                <a:latin typeface="微软雅黑" panose="020B0503020204020204" pitchFamily="34" charset="-122"/>
                <a:ea typeface="微软雅黑" panose="020B0503020204020204" pitchFamily="34" charset="-122"/>
              </a:rPr>
              <a:t>时间</a:t>
            </a:r>
            <a:r>
              <a:rPr lang="zh-CN" altLang="en-US" dirty="0" smtClean="0">
                <a:solidFill>
                  <a:srgbClr val="1F497D"/>
                </a:solidFill>
                <a:latin typeface="微软雅黑" panose="020B0503020204020204" pitchFamily="34" charset="-122"/>
                <a:ea typeface="微软雅黑" panose="020B0503020204020204" pitchFamily="34" charset="-122"/>
              </a:rPr>
              <a:t>内肺所</a:t>
            </a:r>
            <a:r>
              <a:rPr lang="zh-CN" altLang="en-US" dirty="0">
                <a:solidFill>
                  <a:srgbClr val="1F497D"/>
                </a:solidFill>
                <a:latin typeface="微软雅黑" panose="020B0503020204020204" pitchFamily="34" charset="-122"/>
                <a:ea typeface="微软雅黑" panose="020B0503020204020204" pitchFamily="34" charset="-122"/>
              </a:rPr>
              <a:t>能呼吸的最大气量。                     </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0" lvl="0" indent="0">
              <a:lnSpc>
                <a:spcPct val="120000"/>
              </a:lnSpc>
              <a:spcBef>
                <a:spcPct val="50000"/>
              </a:spcBef>
            </a:pPr>
            <a:r>
              <a:rPr lang="en-US" altLang="zh-CN" sz="1600" b="1" dirty="0">
                <a:solidFill>
                  <a:srgbClr val="1F497D"/>
                </a:solidFill>
                <a:latin typeface="微软雅黑" panose="020B0503020204020204" pitchFamily="34" charset="-122"/>
                <a:ea typeface="微软雅黑" panose="020B0503020204020204" pitchFamily="34" charset="-122"/>
              </a:rPr>
              <a:t> </a:t>
            </a:r>
            <a:r>
              <a:rPr lang="en-US" altLang="zh-CN" sz="1600" b="1" dirty="0" smtClean="0">
                <a:solidFill>
                  <a:srgbClr val="1F497D"/>
                </a:solidFill>
                <a:latin typeface="微软雅黑" panose="020B0503020204020204" pitchFamily="34" charset="-122"/>
                <a:ea typeface="微软雅黑" panose="020B0503020204020204" pitchFamily="34" charset="-122"/>
              </a:rPr>
              <a:t>                   </a:t>
            </a:r>
            <a:r>
              <a:rPr lang="zh-CN" altLang="en-US" sz="1600" b="1" dirty="0" smtClean="0">
                <a:solidFill>
                  <a:srgbClr val="1F497D"/>
                </a:solidFill>
                <a:latin typeface="微软雅黑" panose="020B0503020204020204" pitchFamily="34" charset="-122"/>
                <a:ea typeface="微软雅黑" panose="020B0503020204020204" pitchFamily="34" charset="-122"/>
              </a:rPr>
              <a:t>相同肺通气时不同呼吸频率和潮气量的肺泡通气量改变</a:t>
            </a:r>
            <a:endParaRPr lang="en-US" altLang="zh-CN" sz="1600" b="1" dirty="0">
              <a:solidFill>
                <a:srgbClr val="1F497D"/>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499869178"/>
              </p:ext>
            </p:extLst>
          </p:nvPr>
        </p:nvGraphicFramePr>
        <p:xfrm>
          <a:off x="833438" y="4941239"/>
          <a:ext cx="8128000" cy="1483360"/>
        </p:xfrm>
        <a:graphic>
          <a:graphicData uri="http://schemas.openxmlformats.org/drawingml/2006/table">
            <a:tbl>
              <a:tblPr firstRow="1" bandRow="1">
                <a:tableStyleId>{5C22544A-7EE6-4342-B048-85BDC9FD1C3A}</a:tableStyleId>
              </a:tblPr>
              <a:tblGrid>
                <a:gridCol w="1141457"/>
                <a:gridCol w="2573079"/>
                <a:gridCol w="1162264"/>
                <a:gridCol w="1625600"/>
                <a:gridCol w="1625600"/>
              </a:tblGrid>
              <a:tr h="370840">
                <a:tc>
                  <a:txBody>
                    <a:bodyPr/>
                    <a:lstStyle/>
                    <a:p>
                      <a:pPr algn="ctr"/>
                      <a:r>
                        <a:rPr lang="zh-CN" altLang="en-US" dirty="0" smtClean="0">
                          <a:latin typeface="微软雅黑" panose="020B0503020204020204" pitchFamily="34" charset="-122"/>
                          <a:ea typeface="微软雅黑" panose="020B0503020204020204" pitchFamily="34" charset="-122"/>
                        </a:rPr>
                        <a:t>呼吸特点</a:t>
                      </a:r>
                      <a:endParaRPr lang="zh-CN" altLang="en-US" dirty="0">
                        <a:latin typeface="微软雅黑" panose="020B0503020204020204" pitchFamily="34" charset="-122"/>
                        <a:ea typeface="微软雅黑" panose="020B0503020204020204" pitchFamily="34" charset="-122"/>
                      </a:endParaRPr>
                    </a:p>
                  </a:txBody>
                  <a:tcPr>
                    <a:lnL w="12700" cmpd="sng">
                      <a:noFill/>
                    </a:lnL>
                    <a:lnR w="12700" cmpd="sng">
                      <a:noFill/>
                    </a:lnR>
                    <a:lnT w="28575" cap="flat" cmpd="sng" algn="ctr">
                      <a:solidFill>
                        <a:srgbClr val="1F497D"/>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1F497D"/>
                    </a:solidFill>
                  </a:tcPr>
                </a:tc>
                <a:tc>
                  <a:txBody>
                    <a:bodyPr/>
                    <a:lstStyle/>
                    <a:p>
                      <a:pPr algn="ctr"/>
                      <a:r>
                        <a:rPr lang="zh-CN" altLang="en-US" dirty="0" smtClean="0">
                          <a:latin typeface="微软雅黑" panose="020B0503020204020204" pitchFamily="34" charset="-122"/>
                          <a:ea typeface="微软雅黑" panose="020B0503020204020204" pitchFamily="34" charset="-122"/>
                        </a:rPr>
                        <a:t>呼吸频率</a:t>
                      </a:r>
                      <a:r>
                        <a:rPr lang="en-US" altLang="zh-CN" dirty="0" smtClean="0">
                          <a:latin typeface="微软雅黑" panose="020B0503020204020204" pitchFamily="34" charset="-122"/>
                          <a:ea typeface="微软雅黑" panose="020B0503020204020204" pitchFamily="34" charset="-122"/>
                        </a:rPr>
                        <a:t>RR</a:t>
                      </a:r>
                      <a:r>
                        <a:rPr lang="zh-CN" altLang="en-US" dirty="0" smtClean="0">
                          <a:latin typeface="微软雅黑" panose="020B0503020204020204" pitchFamily="34" charset="-122"/>
                          <a:ea typeface="微软雅黑" panose="020B0503020204020204" pitchFamily="34" charset="-122"/>
                        </a:rPr>
                        <a:t>（次</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分）</a:t>
                      </a:r>
                      <a:endParaRPr lang="zh-CN" altLang="en-US" dirty="0">
                        <a:latin typeface="微软雅黑" panose="020B0503020204020204" pitchFamily="34" charset="-122"/>
                        <a:ea typeface="微软雅黑" panose="020B0503020204020204" pitchFamily="34" charset="-122"/>
                      </a:endParaRPr>
                    </a:p>
                  </a:txBody>
                  <a:tcPr>
                    <a:lnL w="12700" cmpd="sng">
                      <a:noFill/>
                    </a:lnL>
                    <a:lnR w="12700" cmpd="sng">
                      <a:noFill/>
                    </a:lnR>
                    <a:lnT w="28575" cap="flat" cmpd="sng" algn="ctr">
                      <a:solidFill>
                        <a:srgbClr val="1F497D"/>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1F497D"/>
                    </a:solidFill>
                  </a:tcPr>
                </a:tc>
                <a:tc>
                  <a:txBody>
                    <a:bodyPr/>
                    <a:lstStyle/>
                    <a:p>
                      <a:pPr algn="ctr"/>
                      <a:r>
                        <a:rPr lang="en-US" altLang="zh-CN" dirty="0" smtClean="0">
                          <a:latin typeface="微软雅黑" panose="020B0503020204020204" pitchFamily="34" charset="-122"/>
                          <a:ea typeface="微软雅黑" panose="020B0503020204020204" pitchFamily="34" charset="-122"/>
                        </a:rPr>
                        <a:t>VT(ml)</a:t>
                      </a:r>
                      <a:endParaRPr lang="zh-CN" altLang="en-US" dirty="0">
                        <a:latin typeface="微软雅黑" panose="020B0503020204020204" pitchFamily="34" charset="-122"/>
                        <a:ea typeface="微软雅黑" panose="020B0503020204020204" pitchFamily="34" charset="-122"/>
                      </a:endParaRPr>
                    </a:p>
                  </a:txBody>
                  <a:tcPr>
                    <a:lnL w="12700" cmpd="sng">
                      <a:noFill/>
                    </a:lnL>
                    <a:lnR w="12700" cmpd="sng">
                      <a:noFill/>
                    </a:lnR>
                    <a:lnT w="28575" cap="flat" cmpd="sng" algn="ctr">
                      <a:solidFill>
                        <a:srgbClr val="1F497D"/>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1F497D"/>
                    </a:solidFill>
                  </a:tcPr>
                </a:tc>
                <a:tc>
                  <a:txBody>
                    <a:bodyPr/>
                    <a:lstStyle/>
                    <a:p>
                      <a:pPr algn="ctr"/>
                      <a:r>
                        <a:rPr lang="en-US" altLang="zh-CN" dirty="0" smtClean="0">
                          <a:latin typeface="微软雅黑" panose="020B0503020204020204" pitchFamily="34" charset="-122"/>
                          <a:ea typeface="微软雅黑" panose="020B0503020204020204" pitchFamily="34" charset="-122"/>
                        </a:rPr>
                        <a:t>MV(ml)</a:t>
                      </a:r>
                      <a:endParaRPr lang="zh-CN" altLang="en-US" dirty="0">
                        <a:latin typeface="微软雅黑" panose="020B0503020204020204" pitchFamily="34" charset="-122"/>
                        <a:ea typeface="微软雅黑" panose="020B0503020204020204" pitchFamily="34" charset="-122"/>
                      </a:endParaRPr>
                    </a:p>
                  </a:txBody>
                  <a:tcPr>
                    <a:lnL w="12700" cmpd="sng">
                      <a:noFill/>
                    </a:lnL>
                    <a:lnR w="12700" cmpd="sng">
                      <a:noFill/>
                    </a:lnR>
                    <a:lnT w="28575" cap="flat" cmpd="sng" algn="ctr">
                      <a:solidFill>
                        <a:srgbClr val="1F497D"/>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1F497D"/>
                    </a:solidFill>
                  </a:tcPr>
                </a:tc>
                <a:tc>
                  <a:txBody>
                    <a:bodyPr/>
                    <a:lstStyle/>
                    <a:p>
                      <a:pPr algn="ctr"/>
                      <a:r>
                        <a:rPr lang="en-US" altLang="zh-CN" dirty="0" smtClean="0">
                          <a:latin typeface="微软雅黑" panose="020B0503020204020204" pitchFamily="34" charset="-122"/>
                          <a:ea typeface="微软雅黑" panose="020B0503020204020204" pitchFamily="34" charset="-122"/>
                        </a:rPr>
                        <a:t>VA(ml/min)</a:t>
                      </a:r>
                      <a:endParaRPr lang="zh-CN" altLang="en-US" dirty="0">
                        <a:latin typeface="微软雅黑" panose="020B0503020204020204" pitchFamily="34" charset="-122"/>
                        <a:ea typeface="微软雅黑" panose="020B0503020204020204" pitchFamily="34" charset="-122"/>
                      </a:endParaRPr>
                    </a:p>
                  </a:txBody>
                  <a:tcPr>
                    <a:lnL w="12700" cmpd="sng">
                      <a:noFill/>
                    </a:lnL>
                    <a:lnR w="12700" cmpd="sng">
                      <a:noFill/>
                    </a:lnR>
                    <a:lnT w="28575" cap="flat" cmpd="sng" algn="ctr">
                      <a:solidFill>
                        <a:srgbClr val="1F497D"/>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1F497D"/>
                    </a:solidFill>
                  </a:tcPr>
                </a:tc>
              </a:tr>
              <a:tr h="370840">
                <a:tc>
                  <a:txBody>
                    <a:bodyPr/>
                    <a:lstStyle/>
                    <a:p>
                      <a:pPr algn="ctr"/>
                      <a:r>
                        <a:rPr lang="zh-CN" altLang="en-US" dirty="0" smtClean="0">
                          <a:solidFill>
                            <a:srgbClr val="1F497D"/>
                          </a:solidFill>
                          <a:latin typeface="微软雅黑" panose="020B0503020204020204" pitchFamily="34" charset="-122"/>
                          <a:ea typeface="微软雅黑" panose="020B0503020204020204" pitchFamily="34" charset="-122"/>
                        </a:rPr>
                        <a:t>深大呼吸</a:t>
                      </a:r>
                      <a:endParaRPr lang="zh-CN" altLang="en-US" dirty="0">
                        <a:solidFill>
                          <a:srgbClr val="1F497D"/>
                        </a:solidFill>
                        <a:latin typeface="微软雅黑" panose="020B0503020204020204" pitchFamily="34" charset="-122"/>
                        <a:ea typeface="微软雅黑" panose="020B0503020204020204" pitchFamily="34" charset="-122"/>
                      </a:endParaRPr>
                    </a:p>
                  </a:txBody>
                  <a:tcPr>
                    <a:lnT w="38100" cmpd="sng">
                      <a:noFill/>
                    </a:lnT>
                    <a:noFill/>
                  </a:tcPr>
                </a:tc>
                <a:tc>
                  <a:txBody>
                    <a:bodyPr/>
                    <a:lstStyle/>
                    <a:p>
                      <a:pPr algn="ctr"/>
                      <a:r>
                        <a:rPr lang="en-US" altLang="zh-CN" dirty="0" smtClean="0">
                          <a:solidFill>
                            <a:srgbClr val="1F497D"/>
                          </a:solidFill>
                          <a:latin typeface="微软雅黑" panose="020B0503020204020204" pitchFamily="34" charset="-122"/>
                          <a:ea typeface="微软雅黑" panose="020B0503020204020204" pitchFamily="34" charset="-122"/>
                        </a:rPr>
                        <a:t>8</a:t>
                      </a:r>
                      <a:endParaRPr lang="zh-CN" altLang="en-US" dirty="0">
                        <a:solidFill>
                          <a:srgbClr val="1F497D"/>
                        </a:solidFill>
                        <a:latin typeface="微软雅黑" panose="020B0503020204020204" pitchFamily="34" charset="-122"/>
                        <a:ea typeface="微软雅黑" panose="020B0503020204020204" pitchFamily="34" charset="-122"/>
                      </a:endParaRPr>
                    </a:p>
                  </a:txBody>
                  <a:tcPr>
                    <a:lnT w="38100" cmpd="sng">
                      <a:noFill/>
                    </a:lnT>
                    <a:noFill/>
                  </a:tcPr>
                </a:tc>
                <a:tc>
                  <a:txBody>
                    <a:bodyPr/>
                    <a:lstStyle/>
                    <a:p>
                      <a:pPr algn="ctr"/>
                      <a:r>
                        <a:rPr lang="en-US" altLang="zh-CN" dirty="0" smtClean="0">
                          <a:solidFill>
                            <a:srgbClr val="1F497D"/>
                          </a:solidFill>
                          <a:latin typeface="微软雅黑" panose="020B0503020204020204" pitchFamily="34" charset="-122"/>
                          <a:ea typeface="微软雅黑" panose="020B0503020204020204" pitchFamily="34" charset="-122"/>
                        </a:rPr>
                        <a:t>1000</a:t>
                      </a:r>
                      <a:endParaRPr lang="zh-CN" altLang="en-US" dirty="0">
                        <a:solidFill>
                          <a:srgbClr val="1F497D"/>
                        </a:solidFill>
                        <a:latin typeface="微软雅黑" panose="020B0503020204020204" pitchFamily="34" charset="-122"/>
                        <a:ea typeface="微软雅黑" panose="020B0503020204020204" pitchFamily="34" charset="-122"/>
                      </a:endParaRPr>
                    </a:p>
                  </a:txBody>
                  <a:tcPr>
                    <a:lnT w="38100" cmpd="sng">
                      <a:noFill/>
                    </a:lnT>
                    <a:noFill/>
                  </a:tcPr>
                </a:tc>
                <a:tc>
                  <a:txBody>
                    <a:bodyPr/>
                    <a:lstStyle/>
                    <a:p>
                      <a:pPr algn="ctr"/>
                      <a:r>
                        <a:rPr lang="en-US" altLang="zh-CN" dirty="0" smtClean="0">
                          <a:solidFill>
                            <a:srgbClr val="1F497D"/>
                          </a:solidFill>
                          <a:latin typeface="微软雅黑" panose="020B0503020204020204" pitchFamily="34" charset="-122"/>
                          <a:ea typeface="微软雅黑" panose="020B0503020204020204" pitchFamily="34" charset="-122"/>
                        </a:rPr>
                        <a:t>8000</a:t>
                      </a:r>
                      <a:endParaRPr lang="zh-CN" altLang="en-US" dirty="0">
                        <a:solidFill>
                          <a:srgbClr val="1F497D"/>
                        </a:solidFill>
                        <a:latin typeface="微软雅黑" panose="020B0503020204020204" pitchFamily="34" charset="-122"/>
                        <a:ea typeface="微软雅黑" panose="020B0503020204020204" pitchFamily="34" charset="-122"/>
                      </a:endParaRPr>
                    </a:p>
                  </a:txBody>
                  <a:tcPr>
                    <a:lnT w="38100" cmpd="sng">
                      <a:noFill/>
                    </a:lnT>
                    <a:noFill/>
                  </a:tcPr>
                </a:tc>
                <a:tc>
                  <a:txBody>
                    <a:bodyPr/>
                    <a:lstStyle/>
                    <a:p>
                      <a:pPr algn="ctr"/>
                      <a:r>
                        <a:rPr lang="en-US" altLang="zh-CN" dirty="0" smtClean="0">
                          <a:solidFill>
                            <a:srgbClr val="1F497D"/>
                          </a:solidFill>
                          <a:latin typeface="微软雅黑" panose="020B0503020204020204" pitchFamily="34" charset="-122"/>
                          <a:ea typeface="微软雅黑" panose="020B0503020204020204" pitchFamily="34" charset="-122"/>
                        </a:rPr>
                        <a:t>6800</a:t>
                      </a:r>
                      <a:endParaRPr lang="zh-CN" altLang="en-US" dirty="0">
                        <a:solidFill>
                          <a:srgbClr val="1F497D"/>
                        </a:solidFill>
                        <a:latin typeface="微软雅黑" panose="020B0503020204020204" pitchFamily="34" charset="-122"/>
                        <a:ea typeface="微软雅黑" panose="020B0503020204020204" pitchFamily="34" charset="-122"/>
                      </a:endParaRPr>
                    </a:p>
                  </a:txBody>
                  <a:tcPr>
                    <a:lnT w="38100" cmpd="sng">
                      <a:noFill/>
                    </a:lnT>
                    <a:noFill/>
                  </a:tcPr>
                </a:tc>
              </a:tr>
              <a:tr h="370840">
                <a:tc>
                  <a:txBody>
                    <a:bodyPr/>
                    <a:lstStyle/>
                    <a:p>
                      <a:pPr algn="ctr"/>
                      <a:r>
                        <a:rPr lang="zh-CN" altLang="en-US" dirty="0" smtClean="0">
                          <a:solidFill>
                            <a:srgbClr val="1F497D"/>
                          </a:solidFill>
                          <a:latin typeface="微软雅黑" panose="020B0503020204020204" pitchFamily="34" charset="-122"/>
                          <a:ea typeface="微软雅黑" panose="020B0503020204020204" pitchFamily="34" charset="-122"/>
                        </a:rPr>
                        <a:t>正常</a:t>
                      </a:r>
                      <a:endParaRPr lang="zh-CN" altLang="en-US" dirty="0">
                        <a:solidFill>
                          <a:srgbClr val="1F497D"/>
                        </a:solidFill>
                        <a:latin typeface="微软雅黑" panose="020B0503020204020204" pitchFamily="34" charset="-122"/>
                        <a:ea typeface="微软雅黑" panose="020B0503020204020204" pitchFamily="34" charset="-122"/>
                      </a:endParaRPr>
                    </a:p>
                  </a:txBody>
                  <a:tcPr>
                    <a:noFill/>
                  </a:tcPr>
                </a:tc>
                <a:tc>
                  <a:txBody>
                    <a:bodyPr/>
                    <a:lstStyle/>
                    <a:p>
                      <a:pPr algn="ctr"/>
                      <a:r>
                        <a:rPr lang="en-US" altLang="zh-CN" dirty="0" smtClean="0">
                          <a:solidFill>
                            <a:srgbClr val="1F497D"/>
                          </a:solidFill>
                          <a:latin typeface="微软雅黑" panose="020B0503020204020204" pitchFamily="34" charset="-122"/>
                          <a:ea typeface="微软雅黑" panose="020B0503020204020204" pitchFamily="34" charset="-122"/>
                        </a:rPr>
                        <a:t>16</a:t>
                      </a:r>
                      <a:endParaRPr lang="zh-CN" altLang="en-US" dirty="0">
                        <a:solidFill>
                          <a:srgbClr val="1F497D"/>
                        </a:solidFill>
                        <a:latin typeface="微软雅黑" panose="020B0503020204020204" pitchFamily="34" charset="-122"/>
                        <a:ea typeface="微软雅黑" panose="020B0503020204020204" pitchFamily="34" charset="-122"/>
                      </a:endParaRPr>
                    </a:p>
                  </a:txBody>
                  <a:tcPr>
                    <a:noFill/>
                  </a:tcPr>
                </a:tc>
                <a:tc>
                  <a:txBody>
                    <a:bodyPr/>
                    <a:lstStyle/>
                    <a:p>
                      <a:pPr algn="ctr"/>
                      <a:r>
                        <a:rPr lang="en-US" altLang="zh-CN" dirty="0" smtClean="0">
                          <a:solidFill>
                            <a:srgbClr val="1F497D"/>
                          </a:solidFill>
                          <a:latin typeface="微软雅黑" panose="020B0503020204020204" pitchFamily="34" charset="-122"/>
                          <a:ea typeface="微软雅黑" panose="020B0503020204020204" pitchFamily="34" charset="-122"/>
                        </a:rPr>
                        <a:t>500</a:t>
                      </a:r>
                      <a:endParaRPr lang="zh-CN" altLang="en-US" dirty="0">
                        <a:solidFill>
                          <a:srgbClr val="1F497D"/>
                        </a:solidFill>
                        <a:latin typeface="微软雅黑" panose="020B0503020204020204" pitchFamily="34" charset="-122"/>
                        <a:ea typeface="微软雅黑" panose="020B0503020204020204" pitchFamily="34" charset="-122"/>
                      </a:endParaRPr>
                    </a:p>
                  </a:txBody>
                  <a:tcPr>
                    <a:noFill/>
                  </a:tcPr>
                </a:tc>
                <a:tc>
                  <a:txBody>
                    <a:bodyPr/>
                    <a:lstStyle/>
                    <a:p>
                      <a:pPr algn="ctr"/>
                      <a:r>
                        <a:rPr lang="en-US" altLang="zh-CN" dirty="0" smtClean="0">
                          <a:solidFill>
                            <a:srgbClr val="1F497D"/>
                          </a:solidFill>
                          <a:latin typeface="微软雅黑" panose="020B0503020204020204" pitchFamily="34" charset="-122"/>
                          <a:ea typeface="微软雅黑" panose="020B0503020204020204" pitchFamily="34" charset="-122"/>
                        </a:rPr>
                        <a:t>8000</a:t>
                      </a:r>
                      <a:endParaRPr lang="zh-CN" altLang="en-US" dirty="0">
                        <a:solidFill>
                          <a:srgbClr val="1F497D"/>
                        </a:solidFill>
                        <a:latin typeface="微软雅黑" panose="020B0503020204020204" pitchFamily="34" charset="-122"/>
                        <a:ea typeface="微软雅黑" panose="020B0503020204020204" pitchFamily="34" charset="-122"/>
                      </a:endParaRPr>
                    </a:p>
                  </a:txBody>
                  <a:tcPr>
                    <a:noFill/>
                  </a:tcPr>
                </a:tc>
                <a:tc>
                  <a:txBody>
                    <a:bodyPr/>
                    <a:lstStyle/>
                    <a:p>
                      <a:pPr algn="ctr"/>
                      <a:r>
                        <a:rPr lang="en-US" altLang="zh-CN" dirty="0" smtClean="0">
                          <a:solidFill>
                            <a:srgbClr val="1F497D"/>
                          </a:solidFill>
                          <a:latin typeface="微软雅黑" panose="020B0503020204020204" pitchFamily="34" charset="-122"/>
                          <a:ea typeface="微软雅黑" panose="020B0503020204020204" pitchFamily="34" charset="-122"/>
                        </a:rPr>
                        <a:t>5600</a:t>
                      </a:r>
                      <a:endParaRPr lang="zh-CN" altLang="en-US" dirty="0">
                        <a:solidFill>
                          <a:srgbClr val="1F497D"/>
                        </a:solidFill>
                        <a:latin typeface="微软雅黑" panose="020B0503020204020204" pitchFamily="34" charset="-122"/>
                        <a:ea typeface="微软雅黑" panose="020B0503020204020204" pitchFamily="34" charset="-122"/>
                      </a:endParaRPr>
                    </a:p>
                  </a:txBody>
                  <a:tcPr>
                    <a:noFill/>
                  </a:tcPr>
                </a:tc>
              </a:tr>
              <a:tr h="370840">
                <a:tc>
                  <a:txBody>
                    <a:bodyPr/>
                    <a:lstStyle/>
                    <a:p>
                      <a:pPr algn="ctr"/>
                      <a:r>
                        <a:rPr lang="zh-CN" altLang="en-US" dirty="0" smtClean="0">
                          <a:solidFill>
                            <a:srgbClr val="1F497D"/>
                          </a:solidFill>
                          <a:latin typeface="微软雅黑" panose="020B0503020204020204" pitchFamily="34" charset="-122"/>
                          <a:ea typeface="微软雅黑" panose="020B0503020204020204" pitchFamily="34" charset="-122"/>
                        </a:rPr>
                        <a:t>浅快呼吸</a:t>
                      </a:r>
                      <a:endParaRPr lang="zh-CN" altLang="en-US" dirty="0">
                        <a:solidFill>
                          <a:srgbClr val="1F497D"/>
                        </a:solidFill>
                        <a:latin typeface="微软雅黑" panose="020B0503020204020204" pitchFamily="34" charset="-122"/>
                        <a:ea typeface="微软雅黑" panose="020B0503020204020204" pitchFamily="34" charset="-122"/>
                      </a:endParaRPr>
                    </a:p>
                  </a:txBody>
                  <a:tcPr>
                    <a:lnB w="28575" cap="flat" cmpd="sng" algn="ctr">
                      <a:solidFill>
                        <a:srgbClr val="1F497D"/>
                      </a:solidFill>
                      <a:prstDash val="solid"/>
                      <a:round/>
                      <a:headEnd type="none" w="med" len="med"/>
                      <a:tailEnd type="none" w="med" len="med"/>
                    </a:lnB>
                    <a:noFill/>
                  </a:tcPr>
                </a:tc>
                <a:tc>
                  <a:txBody>
                    <a:bodyPr/>
                    <a:lstStyle/>
                    <a:p>
                      <a:pPr algn="ctr"/>
                      <a:r>
                        <a:rPr lang="en-US" altLang="zh-CN" dirty="0" smtClean="0">
                          <a:solidFill>
                            <a:srgbClr val="1F497D"/>
                          </a:solidFill>
                          <a:latin typeface="微软雅黑" panose="020B0503020204020204" pitchFamily="34" charset="-122"/>
                          <a:ea typeface="微软雅黑" panose="020B0503020204020204" pitchFamily="34" charset="-122"/>
                        </a:rPr>
                        <a:t>32</a:t>
                      </a:r>
                      <a:endParaRPr lang="zh-CN" altLang="en-US" dirty="0">
                        <a:solidFill>
                          <a:srgbClr val="1F497D"/>
                        </a:solidFill>
                        <a:latin typeface="微软雅黑" panose="020B0503020204020204" pitchFamily="34" charset="-122"/>
                        <a:ea typeface="微软雅黑" panose="020B0503020204020204" pitchFamily="34" charset="-122"/>
                      </a:endParaRPr>
                    </a:p>
                  </a:txBody>
                  <a:tcPr>
                    <a:lnB w="28575" cap="flat" cmpd="sng" algn="ctr">
                      <a:solidFill>
                        <a:srgbClr val="1F497D"/>
                      </a:solidFill>
                      <a:prstDash val="solid"/>
                      <a:round/>
                      <a:headEnd type="none" w="med" len="med"/>
                      <a:tailEnd type="none" w="med" len="med"/>
                    </a:lnB>
                    <a:noFill/>
                  </a:tcPr>
                </a:tc>
                <a:tc>
                  <a:txBody>
                    <a:bodyPr/>
                    <a:lstStyle/>
                    <a:p>
                      <a:pPr algn="ctr"/>
                      <a:r>
                        <a:rPr lang="en-US" altLang="zh-CN" dirty="0" smtClean="0">
                          <a:solidFill>
                            <a:srgbClr val="1F497D"/>
                          </a:solidFill>
                          <a:latin typeface="微软雅黑" panose="020B0503020204020204" pitchFamily="34" charset="-122"/>
                          <a:ea typeface="微软雅黑" panose="020B0503020204020204" pitchFamily="34" charset="-122"/>
                        </a:rPr>
                        <a:t>250</a:t>
                      </a:r>
                      <a:endParaRPr lang="zh-CN" altLang="en-US" dirty="0">
                        <a:solidFill>
                          <a:srgbClr val="1F497D"/>
                        </a:solidFill>
                        <a:latin typeface="微软雅黑" panose="020B0503020204020204" pitchFamily="34" charset="-122"/>
                        <a:ea typeface="微软雅黑" panose="020B0503020204020204" pitchFamily="34" charset="-122"/>
                      </a:endParaRPr>
                    </a:p>
                  </a:txBody>
                  <a:tcPr>
                    <a:lnB w="28575" cap="flat" cmpd="sng" algn="ctr">
                      <a:solidFill>
                        <a:srgbClr val="1F497D"/>
                      </a:solidFill>
                      <a:prstDash val="solid"/>
                      <a:round/>
                      <a:headEnd type="none" w="med" len="med"/>
                      <a:tailEnd type="none" w="med" len="med"/>
                    </a:lnB>
                    <a:noFill/>
                  </a:tcPr>
                </a:tc>
                <a:tc>
                  <a:txBody>
                    <a:bodyPr/>
                    <a:lstStyle/>
                    <a:p>
                      <a:pPr algn="ctr"/>
                      <a:r>
                        <a:rPr lang="en-US" altLang="zh-CN" dirty="0" smtClean="0">
                          <a:solidFill>
                            <a:srgbClr val="1F497D"/>
                          </a:solidFill>
                          <a:latin typeface="微软雅黑" panose="020B0503020204020204" pitchFamily="34" charset="-122"/>
                          <a:ea typeface="微软雅黑" panose="020B0503020204020204" pitchFamily="34" charset="-122"/>
                        </a:rPr>
                        <a:t>8000</a:t>
                      </a:r>
                      <a:endParaRPr lang="zh-CN" altLang="en-US" dirty="0">
                        <a:solidFill>
                          <a:srgbClr val="1F497D"/>
                        </a:solidFill>
                        <a:latin typeface="微软雅黑" panose="020B0503020204020204" pitchFamily="34" charset="-122"/>
                        <a:ea typeface="微软雅黑" panose="020B0503020204020204" pitchFamily="34" charset="-122"/>
                      </a:endParaRPr>
                    </a:p>
                  </a:txBody>
                  <a:tcPr>
                    <a:lnB w="28575" cap="flat" cmpd="sng" algn="ctr">
                      <a:solidFill>
                        <a:srgbClr val="1F497D"/>
                      </a:solidFill>
                      <a:prstDash val="solid"/>
                      <a:round/>
                      <a:headEnd type="none" w="med" len="med"/>
                      <a:tailEnd type="none" w="med" len="med"/>
                    </a:lnB>
                    <a:noFill/>
                  </a:tcPr>
                </a:tc>
                <a:tc>
                  <a:txBody>
                    <a:bodyPr/>
                    <a:lstStyle/>
                    <a:p>
                      <a:pPr algn="ctr"/>
                      <a:r>
                        <a:rPr lang="en-US" altLang="zh-CN" dirty="0" smtClean="0">
                          <a:solidFill>
                            <a:srgbClr val="1F497D"/>
                          </a:solidFill>
                          <a:latin typeface="微软雅黑" panose="020B0503020204020204" pitchFamily="34" charset="-122"/>
                          <a:ea typeface="微软雅黑" panose="020B0503020204020204" pitchFamily="34" charset="-122"/>
                        </a:rPr>
                        <a:t>3200</a:t>
                      </a:r>
                      <a:endParaRPr lang="zh-CN" altLang="en-US" dirty="0">
                        <a:solidFill>
                          <a:srgbClr val="1F497D"/>
                        </a:solidFill>
                        <a:latin typeface="微软雅黑" panose="020B0503020204020204" pitchFamily="34" charset="-122"/>
                        <a:ea typeface="微软雅黑" panose="020B0503020204020204" pitchFamily="34" charset="-122"/>
                      </a:endParaRPr>
                    </a:p>
                  </a:txBody>
                  <a:tcPr>
                    <a:lnB w="28575" cap="flat" cmpd="sng" algn="ctr">
                      <a:solidFill>
                        <a:srgbClr val="1F497D"/>
                      </a:solidFill>
                      <a:prstDash val="solid"/>
                      <a:round/>
                      <a:headEnd type="none" w="med" len="med"/>
                      <a:tailEnd type="none" w="med" len="med"/>
                    </a:lnB>
                    <a:noFill/>
                  </a:tcPr>
                </a:tc>
              </a:tr>
            </a:tbl>
          </a:graphicData>
        </a:graphic>
      </p:graphicFrame>
      <p:pic>
        <p:nvPicPr>
          <p:cNvPr id="21" name="Picture 4" descr="未标题-01' 副本"/>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1111" r="12222"/>
          <a:stretch>
            <a:fillRect/>
          </a:stretch>
        </p:blipFill>
        <p:spPr bwMode="auto">
          <a:xfrm flipH="1">
            <a:off x="9448800" y="2895600"/>
            <a:ext cx="2743200" cy="3962400"/>
          </a:xfrm>
          <a:prstGeom prst="rect">
            <a:avLst/>
          </a:prstGeom>
          <a:noFill/>
          <a:ln w="9525" cmpd="sng">
            <a:noFill/>
            <a:miter lim="800000"/>
            <a:headEnd/>
            <a:tailEnd/>
          </a:ln>
          <a:extLst>
            <a:ext uri="{909E8E84-426E-40DD-AFC4-6F175D3DCCD1}">
              <a14:hiddenFill xmlns:a14="http://schemas.microsoft.com/office/drawing/2010/main">
                <a:solidFill>
                  <a:srgbClr val="FFFFFF"/>
                </a:solidFill>
              </a14:hiddenFill>
            </a:ext>
          </a:extLst>
        </p:spPr>
      </p:pic>
      <p:grpSp>
        <p:nvGrpSpPr>
          <p:cNvPr id="15" name="组合 14"/>
          <p:cNvGrpSpPr/>
          <p:nvPr/>
        </p:nvGrpSpPr>
        <p:grpSpPr>
          <a:xfrm>
            <a:off x="1092997" y="864454"/>
            <a:ext cx="4128359" cy="584775"/>
            <a:chOff x="1108870" y="1622378"/>
            <a:chExt cx="2978715" cy="584775"/>
          </a:xfrm>
        </p:grpSpPr>
        <p:sp>
          <p:nvSpPr>
            <p:cNvPr id="19" name="Text Box 2"/>
            <p:cNvSpPr txBox="1">
              <a:spLocks noChangeArrowheads="1"/>
            </p:cNvSpPr>
            <p:nvPr/>
          </p:nvSpPr>
          <p:spPr bwMode="auto">
            <a:xfrm>
              <a:off x="1533268" y="1622378"/>
              <a:ext cx="2554317"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肺的呼吸功能</a:t>
              </a:r>
              <a:endParaRPr kumimoji="1" lang="zh-CN" altLang="en-US" sz="3200" b="1" dirty="0">
                <a:solidFill>
                  <a:srgbClr val="1F497D"/>
                </a:solidFill>
                <a:latin typeface="微软雅黑" panose="020B0503020204020204" pitchFamily="34" charset="-122"/>
                <a:ea typeface="微软雅黑" panose="020B0503020204020204" pitchFamily="34" charset="-122"/>
              </a:endParaRPr>
            </a:p>
          </p:txBody>
        </p:sp>
        <p:sp>
          <p:nvSpPr>
            <p:cNvPr id="20"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7</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454470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18" name="Rectangle 4"/>
          <p:cNvSpPr>
            <a:spLocks noChangeArrowheads="1"/>
          </p:cNvSpPr>
          <p:nvPr/>
        </p:nvSpPr>
        <p:spPr bwMode="auto">
          <a:xfrm>
            <a:off x="4779169" y="2657085"/>
            <a:ext cx="6691598" cy="313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lvl="0" indent="0">
              <a:spcBef>
                <a:spcPct val="50000"/>
              </a:spcBef>
            </a:pPr>
            <a:r>
              <a:rPr lang="en-US" altLang="zh-CN" b="1" dirty="0">
                <a:solidFill>
                  <a:srgbClr val="1F497D"/>
                </a:solidFill>
                <a:latin typeface="微软雅黑" panose="020B0503020204020204" pitchFamily="34" charset="-122"/>
                <a:ea typeface="微软雅黑" panose="020B0503020204020204" pitchFamily="34" charset="-122"/>
              </a:rPr>
              <a:t>2</a:t>
            </a:r>
            <a:r>
              <a:rPr lang="en-US" altLang="zh-CN" b="1" dirty="0" smtClean="0">
                <a:solidFill>
                  <a:srgbClr val="1F497D"/>
                </a:solidFill>
                <a:latin typeface="微软雅黑" panose="020B0503020204020204" pitchFamily="34" charset="-122"/>
                <a:ea typeface="微软雅黑" panose="020B0503020204020204" pitchFamily="34" charset="-122"/>
              </a:rPr>
              <a:t>. </a:t>
            </a:r>
            <a:r>
              <a:rPr lang="zh-CN" altLang="en-US" b="1" dirty="0" smtClean="0">
                <a:solidFill>
                  <a:srgbClr val="1F497D"/>
                </a:solidFill>
                <a:latin typeface="微软雅黑" panose="020B0503020204020204" pitchFamily="34" charset="-122"/>
                <a:ea typeface="微软雅黑" panose="020B0503020204020204" pitchFamily="34" charset="-122"/>
              </a:rPr>
              <a:t>肺换气：</a:t>
            </a:r>
            <a:r>
              <a:rPr lang="zh-CN" altLang="en-US" dirty="0" smtClean="0">
                <a:solidFill>
                  <a:srgbClr val="1F497D"/>
                </a:solidFill>
                <a:latin typeface="微软雅黑" panose="020B0503020204020204" pitchFamily="34" charset="-122"/>
                <a:ea typeface="微软雅黑" panose="020B0503020204020204" pitchFamily="34" charset="-122"/>
              </a:rPr>
              <a:t>是指肺泡与肺毛细血管血液之间通过呼吸膜以弥散的方式进行的气体交换。肺换气功能障碍是造成低氧血症的常见原因。</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0" lvl="0" indent="0">
              <a:spcBef>
                <a:spcPct val="50000"/>
              </a:spcBef>
            </a:pPr>
            <a:r>
              <a:rPr lang="en-US" altLang="zh-CN" dirty="0" smtClean="0">
                <a:solidFill>
                  <a:srgbClr val="1F497D"/>
                </a:solidFill>
                <a:latin typeface="微软雅黑" panose="020B0503020204020204" pitchFamily="34" charset="-122"/>
                <a:ea typeface="微软雅黑" panose="020B0503020204020204" pitchFamily="34" charset="-122"/>
              </a:rPr>
              <a:t>1</a:t>
            </a:r>
            <a:r>
              <a:rPr lang="zh-CN" altLang="en-US" dirty="0" smtClean="0">
                <a:solidFill>
                  <a:srgbClr val="1F497D"/>
                </a:solidFill>
                <a:latin typeface="微软雅黑" panose="020B0503020204020204" pitchFamily="34" charset="-122"/>
                <a:ea typeface="微软雅黑" panose="020B0503020204020204" pitchFamily="34" charset="-122"/>
              </a:rPr>
              <a:t>）肺弥散量：</a:t>
            </a:r>
          </a:p>
          <a:p>
            <a:pPr marL="0" lvl="0" indent="0">
              <a:spcBef>
                <a:spcPct val="50000"/>
              </a:spcBef>
            </a:pPr>
            <a:r>
              <a:rPr lang="zh-CN" altLang="en-US" dirty="0" smtClean="0">
                <a:solidFill>
                  <a:srgbClr val="1F497D"/>
                </a:solidFill>
                <a:latin typeface="微软雅黑" panose="020B0503020204020204" pitchFamily="34" charset="-122"/>
                <a:ea typeface="微软雅黑" panose="020B0503020204020204" pitchFamily="34" charset="-122"/>
              </a:rPr>
              <a:t>定义</a:t>
            </a:r>
            <a:r>
              <a:rPr lang="zh-CN" altLang="en-US" dirty="0">
                <a:solidFill>
                  <a:srgbClr val="1F497D"/>
                </a:solidFill>
                <a:latin typeface="微软雅黑" panose="020B0503020204020204" pitchFamily="34" charset="-122"/>
                <a:ea typeface="微软雅黑" panose="020B0503020204020204" pitchFamily="34" charset="-122"/>
              </a:rPr>
              <a:t>：</a:t>
            </a:r>
            <a:r>
              <a:rPr lang="zh-CN" altLang="en-US" dirty="0" smtClean="0">
                <a:solidFill>
                  <a:srgbClr val="1F497D"/>
                </a:solidFill>
                <a:latin typeface="微软雅黑" panose="020B0503020204020204" pitchFamily="34" charset="-122"/>
                <a:ea typeface="微软雅黑" panose="020B0503020204020204" pitchFamily="34" charset="-122"/>
              </a:rPr>
              <a:t>气压在</a:t>
            </a:r>
            <a:r>
              <a:rPr lang="en-US" altLang="zh-CN" dirty="0" smtClean="0">
                <a:solidFill>
                  <a:srgbClr val="1F497D"/>
                </a:solidFill>
                <a:latin typeface="微软雅黑" panose="020B0503020204020204" pitchFamily="34" charset="-122"/>
                <a:ea typeface="微软雅黑" panose="020B0503020204020204" pitchFamily="34" charset="-122"/>
              </a:rPr>
              <a:t>1mmHg</a:t>
            </a:r>
            <a:r>
              <a:rPr lang="zh-CN" altLang="en-US" dirty="0" smtClean="0">
                <a:solidFill>
                  <a:srgbClr val="1F497D"/>
                </a:solidFill>
                <a:latin typeface="微软雅黑" panose="020B0503020204020204" pitchFamily="34" charset="-122"/>
                <a:ea typeface="微软雅黑" panose="020B0503020204020204" pitchFamily="34" charset="-122"/>
              </a:rPr>
              <a:t>分压差下，每分钟经肺膜弥散的容量，反映肺的换气效率。正常值为</a:t>
            </a:r>
            <a:r>
              <a:rPr lang="en-US" altLang="zh-CN" dirty="0" smtClean="0">
                <a:solidFill>
                  <a:srgbClr val="1F497D"/>
                </a:solidFill>
                <a:latin typeface="微软雅黑" panose="020B0503020204020204" pitchFamily="34" charset="-122"/>
                <a:ea typeface="微软雅黑" panose="020B0503020204020204" pitchFamily="34" charset="-122"/>
              </a:rPr>
              <a:t>188ml/(min·kPa)</a:t>
            </a:r>
            <a:r>
              <a:rPr lang="zh-CN" altLang="en-US" dirty="0" smtClean="0">
                <a:solidFill>
                  <a:srgbClr val="1F497D"/>
                </a:solidFill>
                <a:latin typeface="微软雅黑" panose="020B0503020204020204" pitchFamily="34" charset="-122"/>
                <a:ea typeface="微软雅黑" panose="020B0503020204020204" pitchFamily="34" charset="-122"/>
              </a:rPr>
              <a:t>。</a:t>
            </a:r>
            <a:endParaRPr lang="zh-CN" altLang="en-US" dirty="0">
              <a:solidFill>
                <a:srgbClr val="1F497D"/>
              </a:solidFill>
              <a:latin typeface="微软雅黑" panose="020B0503020204020204" pitchFamily="34" charset="-122"/>
              <a:ea typeface="微软雅黑" panose="020B0503020204020204" pitchFamily="34" charset="-122"/>
            </a:endParaRPr>
          </a:p>
          <a:p>
            <a:pPr marL="0" lvl="0" indent="0">
              <a:spcBef>
                <a:spcPct val="50000"/>
              </a:spcBef>
            </a:pPr>
            <a:r>
              <a:rPr lang="en-US" altLang="zh-CN" dirty="0" smtClean="0">
                <a:solidFill>
                  <a:srgbClr val="1F497D"/>
                </a:solidFill>
                <a:latin typeface="微软雅黑" panose="020B0503020204020204" pitchFamily="34" charset="-122"/>
                <a:ea typeface="微软雅黑" panose="020B0503020204020204" pitchFamily="34" charset="-122"/>
              </a:rPr>
              <a:t>2</a:t>
            </a:r>
            <a:r>
              <a:rPr lang="zh-CN" altLang="en-US" dirty="0" smtClean="0">
                <a:solidFill>
                  <a:srgbClr val="1F497D"/>
                </a:solidFill>
                <a:latin typeface="微软雅黑" panose="020B0503020204020204" pitchFamily="34" charset="-122"/>
                <a:ea typeface="微软雅黑" panose="020B0503020204020204" pitchFamily="34" charset="-122"/>
              </a:rPr>
              <a:t>）肺泡气</a:t>
            </a:r>
            <a:r>
              <a:rPr lang="en-US" altLang="zh-CN" dirty="0" smtClean="0">
                <a:solidFill>
                  <a:srgbClr val="1F497D"/>
                </a:solidFill>
                <a:latin typeface="微软雅黑" panose="020B0503020204020204" pitchFamily="34" charset="-122"/>
                <a:ea typeface="微软雅黑" panose="020B0503020204020204" pitchFamily="34" charset="-122"/>
              </a:rPr>
              <a:t>-</a:t>
            </a:r>
            <a:r>
              <a:rPr lang="zh-CN" altLang="en-US" dirty="0" smtClean="0">
                <a:solidFill>
                  <a:srgbClr val="1F497D"/>
                </a:solidFill>
                <a:latin typeface="微软雅黑" panose="020B0503020204020204" pitchFamily="34" charset="-122"/>
                <a:ea typeface="微软雅黑" panose="020B0503020204020204" pitchFamily="34" charset="-122"/>
              </a:rPr>
              <a:t>动脉血氧分压差</a:t>
            </a:r>
            <a:r>
              <a:rPr lang="en-US" altLang="zh-CN" dirty="0" smtClean="0">
                <a:solidFill>
                  <a:srgbClr val="1F497D"/>
                </a:solidFill>
                <a:latin typeface="微软雅黑" panose="020B0503020204020204" pitchFamily="34" charset="-122"/>
                <a:ea typeface="微软雅黑" panose="020B0503020204020204" pitchFamily="34" charset="-122"/>
              </a:rPr>
              <a:t>: </a:t>
            </a:r>
          </a:p>
          <a:p>
            <a:pPr marL="0" lvl="0" indent="0">
              <a:spcBef>
                <a:spcPct val="50000"/>
              </a:spcBef>
            </a:pPr>
            <a:r>
              <a:rPr lang="zh-CN" altLang="en-US" dirty="0" smtClean="0">
                <a:solidFill>
                  <a:srgbClr val="1F497D"/>
                </a:solidFill>
                <a:latin typeface="微软雅黑" panose="020B0503020204020204" pitchFamily="34" charset="-122"/>
                <a:ea typeface="微软雅黑" panose="020B0503020204020204" pitchFamily="34" charset="-122"/>
              </a:rPr>
              <a:t>定义：反映肺泡膜氧交换状态，正常值≤</a:t>
            </a:r>
            <a:r>
              <a:rPr lang="en-US" altLang="zh-CN" dirty="0" smtClean="0">
                <a:solidFill>
                  <a:srgbClr val="1F497D"/>
                </a:solidFill>
                <a:latin typeface="微软雅黑" panose="020B0503020204020204" pitchFamily="34" charset="-122"/>
                <a:ea typeface="微软雅黑" panose="020B0503020204020204" pitchFamily="34" charset="-122"/>
              </a:rPr>
              <a:t>15mmHg, </a:t>
            </a:r>
            <a:r>
              <a:rPr lang="zh-CN" altLang="en-US" dirty="0" smtClean="0">
                <a:solidFill>
                  <a:srgbClr val="1F497D"/>
                </a:solidFill>
                <a:latin typeface="微软雅黑" panose="020B0503020204020204" pitchFamily="34" charset="-122"/>
                <a:ea typeface="微软雅黑" panose="020B0503020204020204" pitchFamily="34" charset="-122"/>
              </a:rPr>
              <a:t>且随年龄增长而增加。</a:t>
            </a:r>
            <a:endParaRPr lang="en-US" altLang="zh-CN" sz="1600" b="1" dirty="0">
              <a:solidFill>
                <a:srgbClr val="1F497D"/>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6358" r="14840"/>
          <a:stretch/>
        </p:blipFill>
        <p:spPr>
          <a:xfrm>
            <a:off x="833438" y="2754398"/>
            <a:ext cx="3721100" cy="3042650"/>
          </a:xfrm>
          <a:prstGeom prst="rect">
            <a:avLst/>
          </a:prstGeom>
        </p:spPr>
      </p:pic>
      <p:grpSp>
        <p:nvGrpSpPr>
          <p:cNvPr id="12" name="组合 11"/>
          <p:cNvGrpSpPr/>
          <p:nvPr/>
        </p:nvGrpSpPr>
        <p:grpSpPr>
          <a:xfrm>
            <a:off x="1092997" y="864454"/>
            <a:ext cx="4128359" cy="584775"/>
            <a:chOff x="1108870" y="1622378"/>
            <a:chExt cx="2978715" cy="584775"/>
          </a:xfrm>
        </p:grpSpPr>
        <p:sp>
          <p:nvSpPr>
            <p:cNvPr id="15" name="Text Box 2"/>
            <p:cNvSpPr txBox="1">
              <a:spLocks noChangeArrowheads="1"/>
            </p:cNvSpPr>
            <p:nvPr/>
          </p:nvSpPr>
          <p:spPr bwMode="auto">
            <a:xfrm>
              <a:off x="1533268" y="1622378"/>
              <a:ext cx="2554317"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肺的呼吸功能</a:t>
              </a:r>
              <a:endParaRPr kumimoji="1" lang="zh-CN" altLang="en-US" sz="3200" b="1" dirty="0">
                <a:solidFill>
                  <a:srgbClr val="1F497D"/>
                </a:solidFill>
                <a:latin typeface="微软雅黑" panose="020B0503020204020204" pitchFamily="34" charset="-122"/>
                <a:ea typeface="微软雅黑" panose="020B0503020204020204" pitchFamily="34" charset="-122"/>
              </a:endParaRPr>
            </a:p>
          </p:txBody>
        </p:sp>
        <p:sp>
          <p:nvSpPr>
            <p:cNvPr id="19"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7</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27509107"/>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18" name="Rectangle 4"/>
          <p:cNvSpPr>
            <a:spLocks noChangeArrowheads="1"/>
          </p:cNvSpPr>
          <p:nvPr/>
        </p:nvSpPr>
        <p:spPr bwMode="auto">
          <a:xfrm>
            <a:off x="1723923" y="2657085"/>
            <a:ext cx="6333475" cy="2924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lvl="0" indent="0">
              <a:spcBef>
                <a:spcPct val="50000"/>
              </a:spcBef>
            </a:pPr>
            <a:r>
              <a:rPr lang="zh-CN" altLang="en-US" sz="2000" b="1" dirty="0" smtClean="0">
                <a:solidFill>
                  <a:srgbClr val="1F497D"/>
                </a:solidFill>
                <a:latin typeface="微软雅黑" panose="020B0503020204020204" pitchFamily="34" charset="-122"/>
                <a:ea typeface="微软雅黑" panose="020B0503020204020204" pitchFamily="34" charset="-122"/>
              </a:rPr>
              <a:t>为防止各种微生物、变应原、毒素和粉尘等有害颗粒的侵袭，肺与呼吸道共同构成了完善的防御机制。</a:t>
            </a:r>
            <a:endParaRPr lang="en-US" altLang="zh-CN" sz="2000" b="1" dirty="0" smtClean="0">
              <a:solidFill>
                <a:srgbClr val="1F497D"/>
              </a:solidFill>
              <a:latin typeface="微软雅黑" panose="020B0503020204020204" pitchFamily="34" charset="-122"/>
              <a:ea typeface="微软雅黑" panose="020B0503020204020204" pitchFamily="34" charset="-122"/>
            </a:endParaRPr>
          </a:p>
          <a:p>
            <a:pPr marL="342900" lvl="0" indent="-342900">
              <a:spcBef>
                <a:spcPct val="50000"/>
              </a:spcBef>
              <a:buAutoNum type="arabicPeriod"/>
            </a:pPr>
            <a:r>
              <a:rPr lang="zh-CN" altLang="en-US" b="1" dirty="0" smtClean="0">
                <a:solidFill>
                  <a:srgbClr val="1F497D"/>
                </a:solidFill>
                <a:latin typeface="微软雅黑" panose="020B0503020204020204" pitchFamily="34" charset="-122"/>
                <a:ea typeface="微软雅黑" panose="020B0503020204020204" pitchFamily="34" charset="-122"/>
              </a:rPr>
              <a:t>气道的防御作用  </a:t>
            </a:r>
            <a:endParaRPr lang="en-US" altLang="zh-CN" b="1" dirty="0" smtClean="0">
              <a:solidFill>
                <a:srgbClr val="1F497D"/>
              </a:solidFill>
              <a:latin typeface="微软雅黑" panose="020B0503020204020204" pitchFamily="34" charset="-122"/>
              <a:ea typeface="微软雅黑" panose="020B0503020204020204" pitchFamily="34" charset="-122"/>
            </a:endParaRPr>
          </a:p>
          <a:p>
            <a:pPr marL="0" lvl="0" indent="0">
              <a:spcBef>
                <a:spcPct val="50000"/>
              </a:spcBef>
            </a:pPr>
            <a:r>
              <a:rPr lang="zh-CN" altLang="en-US" dirty="0" smtClean="0">
                <a:solidFill>
                  <a:srgbClr val="1F497D"/>
                </a:solidFill>
                <a:latin typeface="微软雅黑" panose="020B0503020204020204" pitchFamily="34" charset="-122"/>
                <a:ea typeface="微软雅黑" panose="020B0503020204020204" pitchFamily="34" charset="-122"/>
              </a:rPr>
              <a:t>物理防御机制：通过对致病因子的沉积、滞留和气道粘液</a:t>
            </a:r>
            <a:r>
              <a:rPr lang="en-US" altLang="zh-CN" dirty="0" smtClean="0">
                <a:solidFill>
                  <a:srgbClr val="1F497D"/>
                </a:solidFill>
                <a:latin typeface="微软雅黑" panose="020B0503020204020204" pitchFamily="34" charset="-122"/>
                <a:ea typeface="微软雅黑" panose="020B0503020204020204" pitchFamily="34" charset="-122"/>
              </a:rPr>
              <a:t>—</a:t>
            </a:r>
            <a:r>
              <a:rPr lang="zh-CN" altLang="en-US" dirty="0" smtClean="0">
                <a:solidFill>
                  <a:srgbClr val="1F497D"/>
                </a:solidFill>
                <a:latin typeface="微软雅黑" panose="020B0503020204020204" pitchFamily="34" charset="-122"/>
                <a:ea typeface="微软雅黑" panose="020B0503020204020204" pitchFamily="34" charset="-122"/>
              </a:rPr>
              <a:t>纤毛运载系统的作用完成</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0" lvl="0" indent="0">
              <a:spcBef>
                <a:spcPct val="50000"/>
              </a:spcBef>
            </a:pPr>
            <a:r>
              <a:rPr lang="zh-CN" altLang="en-US" dirty="0" smtClean="0">
                <a:solidFill>
                  <a:srgbClr val="1F497D"/>
                </a:solidFill>
                <a:latin typeface="微软雅黑" panose="020B0503020204020204" pitchFamily="34" charset="-122"/>
                <a:ea typeface="微软雅黑" panose="020B0503020204020204" pitchFamily="34" charset="-122"/>
              </a:rPr>
              <a:t>生物防御机制：上呼吸道的正常菌群对机体是一种防御机制</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0" lvl="0" indent="0">
              <a:spcBef>
                <a:spcPct val="50000"/>
              </a:spcBef>
            </a:pPr>
            <a:r>
              <a:rPr lang="zh-CN" altLang="en-US" dirty="0" smtClean="0">
                <a:solidFill>
                  <a:srgbClr val="1F497D"/>
                </a:solidFill>
                <a:latin typeface="微软雅黑" panose="020B0503020204020204" pitchFamily="34" charset="-122"/>
                <a:ea typeface="微软雅黑" panose="020B0503020204020204" pitchFamily="34" charset="-122"/>
              </a:rPr>
              <a:t>神经防御机制：有害因子刺激鼻粘膜、喉及气管产生咳嗽反射、喷嚏等完成。从而排除异物。</a:t>
            </a:r>
            <a:endParaRPr lang="en-US" altLang="zh-CN" dirty="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942612" y="2657085"/>
            <a:ext cx="3276603" cy="4360498"/>
          </a:xfrm>
          <a:prstGeom prst="rect">
            <a:avLst/>
          </a:prstGeom>
        </p:spPr>
      </p:pic>
      <p:grpSp>
        <p:nvGrpSpPr>
          <p:cNvPr id="12" name="组合 11"/>
          <p:cNvGrpSpPr/>
          <p:nvPr/>
        </p:nvGrpSpPr>
        <p:grpSpPr>
          <a:xfrm>
            <a:off x="1092997" y="864454"/>
            <a:ext cx="4499420" cy="584775"/>
            <a:chOff x="1108870" y="1622378"/>
            <a:chExt cx="3246445" cy="584775"/>
          </a:xfrm>
        </p:grpSpPr>
        <p:sp>
          <p:nvSpPr>
            <p:cNvPr id="15" name="Text Box 2"/>
            <p:cNvSpPr txBox="1">
              <a:spLocks noChangeArrowheads="1"/>
            </p:cNvSpPr>
            <p:nvPr/>
          </p:nvSpPr>
          <p:spPr bwMode="auto">
            <a:xfrm>
              <a:off x="1533268" y="1622378"/>
              <a:ext cx="2822047"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呼吸系统的防御功能</a:t>
              </a:r>
              <a:endParaRPr kumimoji="1" lang="zh-CN" altLang="en-US" sz="3200" b="1" dirty="0">
                <a:solidFill>
                  <a:srgbClr val="1F497D"/>
                </a:solidFill>
                <a:latin typeface="微软雅黑" panose="020B0503020204020204" pitchFamily="34" charset="-122"/>
                <a:ea typeface="微软雅黑" panose="020B0503020204020204" pitchFamily="34" charset="-122"/>
              </a:endParaRPr>
            </a:p>
          </p:txBody>
        </p:sp>
        <p:sp>
          <p:nvSpPr>
            <p:cNvPr id="19"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8</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2336909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18" name="Rectangle 4"/>
          <p:cNvSpPr>
            <a:spLocks noChangeArrowheads="1"/>
          </p:cNvSpPr>
          <p:nvPr/>
        </p:nvSpPr>
        <p:spPr bwMode="auto">
          <a:xfrm>
            <a:off x="5382885" y="2532782"/>
            <a:ext cx="5939619" cy="2862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lvl="0" indent="0">
              <a:spcBef>
                <a:spcPct val="50000"/>
              </a:spcBef>
            </a:pPr>
            <a:r>
              <a:rPr lang="en-US" altLang="zh-CN" b="1" dirty="0" smtClean="0">
                <a:solidFill>
                  <a:srgbClr val="1F497D"/>
                </a:solidFill>
                <a:latin typeface="微软雅黑" panose="020B0503020204020204" pitchFamily="34" charset="-122"/>
                <a:ea typeface="微软雅黑" panose="020B0503020204020204" pitchFamily="34" charset="-122"/>
              </a:rPr>
              <a:t>2. </a:t>
            </a:r>
            <a:r>
              <a:rPr lang="zh-CN" altLang="en-US" b="1" dirty="0" smtClean="0">
                <a:solidFill>
                  <a:srgbClr val="1F497D"/>
                </a:solidFill>
                <a:latin typeface="微软雅黑" panose="020B0503020204020204" pitchFamily="34" charset="-122"/>
                <a:ea typeface="微软雅黑" panose="020B0503020204020204" pitchFamily="34" charset="-122"/>
              </a:rPr>
              <a:t>气道</a:t>
            </a:r>
            <a:r>
              <a:rPr lang="en-US" altLang="zh-CN" b="1" dirty="0" smtClean="0">
                <a:solidFill>
                  <a:srgbClr val="1F497D"/>
                </a:solidFill>
                <a:latin typeface="微软雅黑" panose="020B0503020204020204" pitchFamily="34" charset="-122"/>
                <a:ea typeface="微软雅黑" panose="020B0503020204020204" pitchFamily="34" charset="-122"/>
              </a:rPr>
              <a:t>-</a:t>
            </a:r>
            <a:r>
              <a:rPr lang="zh-CN" altLang="en-US" b="1" dirty="0" smtClean="0">
                <a:solidFill>
                  <a:srgbClr val="1F497D"/>
                </a:solidFill>
                <a:latin typeface="微软雅黑" panose="020B0503020204020204" pitchFamily="34" charset="-122"/>
                <a:ea typeface="微软雅黑" panose="020B0503020204020204" pitchFamily="34" charset="-122"/>
              </a:rPr>
              <a:t>肺泡的防御作用  </a:t>
            </a:r>
            <a:endParaRPr lang="en-US" altLang="zh-CN" b="1" dirty="0" smtClean="0">
              <a:solidFill>
                <a:srgbClr val="1F497D"/>
              </a:solidFill>
              <a:latin typeface="微软雅黑" panose="020B0503020204020204" pitchFamily="34" charset="-122"/>
              <a:ea typeface="微软雅黑" panose="020B0503020204020204" pitchFamily="34" charset="-122"/>
            </a:endParaRPr>
          </a:p>
          <a:p>
            <a:pPr marL="0" lvl="0" indent="0">
              <a:spcBef>
                <a:spcPct val="50000"/>
              </a:spcBef>
            </a:pPr>
            <a:r>
              <a:rPr lang="zh-CN" altLang="en-US" dirty="0" smtClean="0">
                <a:solidFill>
                  <a:srgbClr val="1F497D"/>
                </a:solidFill>
                <a:latin typeface="微软雅黑" panose="020B0503020204020204" pitchFamily="34" charset="-122"/>
                <a:ea typeface="微软雅黑" panose="020B0503020204020204" pitchFamily="34" charset="-122"/>
              </a:rPr>
              <a:t>广泛分布于气道上皮、血管、肺泡间质、胸膜等处的淋巴细胞、淋巴样组织、淋巴结等具有免疫功能的组织通过细胞免疫与体液免疫发挥防御作用，以清楚入侵的有害物质。</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0" lvl="0" indent="0">
              <a:spcBef>
                <a:spcPct val="50000"/>
              </a:spcBef>
            </a:pPr>
            <a:r>
              <a:rPr lang="en-US" altLang="zh-CN" b="1" dirty="0" smtClean="0">
                <a:solidFill>
                  <a:srgbClr val="1F497D"/>
                </a:solidFill>
                <a:latin typeface="微软雅黑" panose="020B0503020204020204" pitchFamily="34" charset="-122"/>
                <a:ea typeface="微软雅黑" panose="020B0503020204020204" pitchFamily="34" charset="-122"/>
              </a:rPr>
              <a:t>3</a:t>
            </a:r>
            <a:r>
              <a:rPr lang="en-US" altLang="zh-CN" b="1" dirty="0">
                <a:solidFill>
                  <a:srgbClr val="1F497D"/>
                </a:solidFill>
                <a:latin typeface="微软雅黑" panose="020B0503020204020204" pitchFamily="34" charset="-122"/>
                <a:ea typeface="微软雅黑" panose="020B0503020204020204" pitchFamily="34" charset="-122"/>
              </a:rPr>
              <a:t>. </a:t>
            </a:r>
            <a:r>
              <a:rPr lang="zh-CN" altLang="en-US" b="1" dirty="0">
                <a:solidFill>
                  <a:srgbClr val="1F497D"/>
                </a:solidFill>
                <a:latin typeface="微软雅黑" panose="020B0503020204020204" pitchFamily="34" charset="-122"/>
                <a:ea typeface="微软雅黑" panose="020B0503020204020204" pitchFamily="34" charset="-122"/>
              </a:rPr>
              <a:t>肺泡的防御作用  </a:t>
            </a:r>
            <a:endParaRPr lang="en-US" altLang="zh-CN" b="1" dirty="0">
              <a:solidFill>
                <a:srgbClr val="1F497D"/>
              </a:solidFill>
              <a:latin typeface="微软雅黑" panose="020B0503020204020204" pitchFamily="34" charset="-122"/>
              <a:ea typeface="微软雅黑" panose="020B0503020204020204" pitchFamily="34" charset="-122"/>
            </a:endParaRPr>
          </a:p>
          <a:p>
            <a:pPr marL="342900" lvl="0" indent="-342900">
              <a:spcBef>
                <a:spcPct val="50000"/>
              </a:spcBef>
              <a:buFont typeface="+mj-ea"/>
              <a:buAutoNum type="circleNumDbPlain"/>
            </a:pPr>
            <a:r>
              <a:rPr lang="zh-CN" altLang="en-US" dirty="0">
                <a:solidFill>
                  <a:srgbClr val="1F497D"/>
                </a:solidFill>
                <a:latin typeface="微软雅黑" panose="020B0503020204020204" pitchFamily="34" charset="-122"/>
                <a:ea typeface="微软雅黑" panose="020B0503020204020204" pitchFamily="34" charset="-122"/>
              </a:rPr>
              <a:t>淋巴巨噬细胞：在清除肺泡、肺间质及细支气管的颗粒中起重要作用。</a:t>
            </a:r>
            <a:endParaRPr lang="en-US" altLang="zh-CN" dirty="0">
              <a:solidFill>
                <a:srgbClr val="1F497D"/>
              </a:solidFill>
              <a:latin typeface="微软雅黑" panose="020B0503020204020204" pitchFamily="34" charset="-122"/>
              <a:ea typeface="微软雅黑" panose="020B0503020204020204" pitchFamily="34" charset="-122"/>
            </a:endParaRPr>
          </a:p>
          <a:p>
            <a:pPr marL="342900" lvl="0" indent="-342900">
              <a:spcBef>
                <a:spcPct val="50000"/>
              </a:spcBef>
              <a:buFont typeface="+mj-ea"/>
              <a:buAutoNum type="circleNumDbPlain"/>
            </a:pPr>
            <a:r>
              <a:rPr lang="zh-CN" altLang="en-US" dirty="0">
                <a:solidFill>
                  <a:srgbClr val="1F497D"/>
                </a:solidFill>
                <a:latin typeface="微软雅黑" panose="020B0503020204020204" pitchFamily="34" charset="-122"/>
                <a:ea typeface="微软雅黑" panose="020B0503020204020204" pitchFamily="34" charset="-122"/>
              </a:rPr>
              <a:t>肺泡表面活性物质：有增强防御功能的作用</a:t>
            </a:r>
            <a:r>
              <a:rPr lang="zh-CN" altLang="en-US" dirty="0" smtClean="0">
                <a:solidFill>
                  <a:srgbClr val="1F497D"/>
                </a:solidFill>
                <a:latin typeface="微软雅黑" panose="020B0503020204020204" pitchFamily="34" charset="-122"/>
                <a:ea typeface="微软雅黑" panose="020B0503020204020204" pitchFamily="34" charset="-122"/>
              </a:rPr>
              <a:t>。</a:t>
            </a:r>
            <a:endParaRPr lang="en-US" altLang="zh-CN" dirty="0">
              <a:solidFill>
                <a:srgbClr val="1F497D"/>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49275" y="1876971"/>
            <a:ext cx="4664461" cy="4183120"/>
            <a:chOff x="549275" y="2392685"/>
            <a:chExt cx="4664461" cy="4183120"/>
          </a:xfrm>
        </p:grpSpPr>
        <p:pic>
          <p:nvPicPr>
            <p:cNvPr id="3" name="图片 2"/>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49275" y="2538039"/>
              <a:ext cx="4664461" cy="3883878"/>
            </a:xfrm>
            <a:prstGeom prst="rect">
              <a:avLst/>
            </a:prstGeom>
          </p:spPr>
        </p:pic>
        <p:sp>
          <p:nvSpPr>
            <p:cNvPr id="4" name="矩形 3"/>
            <p:cNvSpPr/>
            <p:nvPr/>
          </p:nvSpPr>
          <p:spPr>
            <a:xfrm>
              <a:off x="2863279" y="4722614"/>
              <a:ext cx="595035" cy="338554"/>
            </a:xfrm>
            <a:prstGeom prst="rect">
              <a:avLst/>
            </a:prstGeom>
          </p:spPr>
          <p:txBody>
            <a:bodyPr wrap="none">
              <a:spAutoFit/>
            </a:bodyPr>
            <a:lstStyle/>
            <a:p>
              <a:pPr lvl="0">
                <a:spcBef>
                  <a:spcPct val="50000"/>
                </a:spcBef>
              </a:pPr>
              <a:r>
                <a:rPr lang="zh-CN" altLang="en-US" sz="1600" dirty="0" smtClean="0">
                  <a:solidFill>
                    <a:srgbClr val="1F497D"/>
                  </a:solidFill>
                  <a:latin typeface="微软雅黑" panose="020B0503020204020204" pitchFamily="34" charset="-122"/>
                  <a:ea typeface="微软雅黑" panose="020B0503020204020204" pitchFamily="34" charset="-122"/>
                </a:rPr>
                <a:t>肺泡</a:t>
              </a:r>
              <a:endParaRPr lang="en-US" altLang="zh-CN" sz="1600" dirty="0">
                <a:solidFill>
                  <a:srgbClr val="1F497D"/>
                </a:solidFill>
                <a:latin typeface="微软雅黑" panose="020B0503020204020204" pitchFamily="34" charset="-122"/>
                <a:ea typeface="微软雅黑" panose="020B0503020204020204" pitchFamily="34" charset="-122"/>
              </a:endParaRPr>
            </a:p>
          </p:txBody>
        </p:sp>
        <p:sp>
          <p:nvSpPr>
            <p:cNvPr id="15" name="矩形 14"/>
            <p:cNvSpPr/>
            <p:nvPr/>
          </p:nvSpPr>
          <p:spPr>
            <a:xfrm>
              <a:off x="3982475" y="2619595"/>
              <a:ext cx="922047" cy="338554"/>
            </a:xfrm>
            <a:prstGeom prst="rect">
              <a:avLst/>
            </a:prstGeom>
          </p:spPr>
          <p:txBody>
            <a:bodyPr wrap="none">
              <a:spAutoFit/>
            </a:bodyPr>
            <a:lstStyle/>
            <a:p>
              <a:pPr lvl="0">
                <a:spcBef>
                  <a:spcPct val="50000"/>
                </a:spcBef>
              </a:pPr>
              <a:r>
                <a:rPr lang="en-US" altLang="zh-CN" sz="1600" dirty="0" smtClean="0">
                  <a:solidFill>
                    <a:srgbClr val="1F497D"/>
                  </a:solidFill>
                  <a:latin typeface="微软雅黑" panose="020B0503020204020204" pitchFamily="34" charset="-122"/>
                  <a:ea typeface="微软雅黑" panose="020B0503020204020204" pitchFamily="34" charset="-122"/>
                </a:rPr>
                <a:t>I </a:t>
              </a:r>
              <a:r>
                <a:rPr lang="zh-CN" altLang="en-US" sz="1600" dirty="0" smtClean="0">
                  <a:solidFill>
                    <a:srgbClr val="1F497D"/>
                  </a:solidFill>
                  <a:latin typeface="微软雅黑" panose="020B0503020204020204" pitchFamily="34" charset="-122"/>
                  <a:ea typeface="微软雅黑" panose="020B0503020204020204" pitchFamily="34" charset="-122"/>
                </a:rPr>
                <a:t>型细胞</a:t>
              </a:r>
              <a:endParaRPr lang="en-US" altLang="zh-CN" sz="1600" dirty="0">
                <a:solidFill>
                  <a:srgbClr val="1F497D"/>
                </a:solidFill>
                <a:latin typeface="微软雅黑" panose="020B0503020204020204" pitchFamily="34" charset="-122"/>
                <a:ea typeface="微软雅黑" panose="020B0503020204020204" pitchFamily="34" charset="-122"/>
              </a:endParaRPr>
            </a:p>
          </p:txBody>
        </p:sp>
        <p:sp>
          <p:nvSpPr>
            <p:cNvPr id="19" name="矩形 18"/>
            <p:cNvSpPr/>
            <p:nvPr/>
          </p:nvSpPr>
          <p:spPr>
            <a:xfrm>
              <a:off x="2773382" y="3972838"/>
              <a:ext cx="800219" cy="338554"/>
            </a:xfrm>
            <a:prstGeom prst="rect">
              <a:avLst/>
            </a:prstGeom>
          </p:spPr>
          <p:txBody>
            <a:bodyPr wrap="none">
              <a:spAutoFit/>
            </a:bodyPr>
            <a:lstStyle/>
            <a:p>
              <a:pPr lvl="0">
                <a:spcBef>
                  <a:spcPct val="50000"/>
                </a:spcBef>
              </a:pPr>
              <a:r>
                <a:rPr lang="zh-CN" altLang="en-US" sz="1600" dirty="0" smtClean="0">
                  <a:solidFill>
                    <a:srgbClr val="1F497D"/>
                  </a:solidFill>
                  <a:latin typeface="微软雅黑" panose="020B0503020204020204" pitchFamily="34" charset="-122"/>
                  <a:ea typeface="微软雅黑" panose="020B0503020204020204" pitchFamily="34" charset="-122"/>
                </a:rPr>
                <a:t>气液面</a:t>
              </a:r>
              <a:endParaRPr lang="en-US" altLang="zh-CN" sz="1600" dirty="0">
                <a:solidFill>
                  <a:srgbClr val="1F497D"/>
                </a:solidFill>
                <a:latin typeface="微软雅黑" panose="020B0503020204020204" pitchFamily="34" charset="-122"/>
                <a:ea typeface="微软雅黑" panose="020B0503020204020204" pitchFamily="34" charset="-122"/>
              </a:endParaRPr>
            </a:p>
          </p:txBody>
        </p:sp>
        <p:sp>
          <p:nvSpPr>
            <p:cNvPr id="20" name="矩形 19"/>
            <p:cNvSpPr/>
            <p:nvPr/>
          </p:nvSpPr>
          <p:spPr>
            <a:xfrm>
              <a:off x="979270" y="6237251"/>
              <a:ext cx="1005403" cy="338554"/>
            </a:xfrm>
            <a:prstGeom prst="rect">
              <a:avLst/>
            </a:prstGeom>
          </p:spPr>
          <p:txBody>
            <a:bodyPr wrap="none">
              <a:spAutoFit/>
            </a:bodyPr>
            <a:lstStyle/>
            <a:p>
              <a:pPr lvl="0">
                <a:spcBef>
                  <a:spcPct val="50000"/>
                </a:spcBef>
              </a:pPr>
              <a:r>
                <a:rPr lang="zh-CN" altLang="en-US" sz="1600" dirty="0" smtClean="0">
                  <a:solidFill>
                    <a:srgbClr val="1F497D"/>
                  </a:solidFill>
                  <a:latin typeface="微软雅黑" panose="020B0503020204020204" pitchFamily="34" charset="-122"/>
                  <a:ea typeface="微软雅黑" panose="020B0503020204020204" pitchFamily="34" charset="-122"/>
                </a:rPr>
                <a:t>巨噬细胞</a:t>
              </a:r>
              <a:endParaRPr lang="en-US" altLang="zh-CN" sz="1600" dirty="0">
                <a:solidFill>
                  <a:srgbClr val="1F497D"/>
                </a:solidFill>
                <a:latin typeface="微软雅黑" panose="020B0503020204020204" pitchFamily="34" charset="-122"/>
                <a:ea typeface="微软雅黑" panose="020B0503020204020204" pitchFamily="34" charset="-122"/>
              </a:endParaRPr>
            </a:p>
          </p:txBody>
        </p:sp>
        <p:sp>
          <p:nvSpPr>
            <p:cNvPr id="22" name="矩形 21"/>
            <p:cNvSpPr/>
            <p:nvPr/>
          </p:nvSpPr>
          <p:spPr>
            <a:xfrm>
              <a:off x="1687578" y="2392685"/>
              <a:ext cx="982961" cy="338554"/>
            </a:xfrm>
            <a:prstGeom prst="rect">
              <a:avLst/>
            </a:prstGeom>
          </p:spPr>
          <p:txBody>
            <a:bodyPr wrap="none">
              <a:spAutoFit/>
            </a:bodyPr>
            <a:lstStyle/>
            <a:p>
              <a:pPr lvl="0">
                <a:spcBef>
                  <a:spcPct val="50000"/>
                </a:spcBef>
              </a:pPr>
              <a:r>
                <a:rPr lang="en-US" altLang="zh-CN" sz="1600" dirty="0" smtClean="0">
                  <a:solidFill>
                    <a:srgbClr val="1F497D"/>
                  </a:solidFill>
                  <a:latin typeface="微软雅黑" panose="020B0503020204020204" pitchFamily="34" charset="-122"/>
                  <a:ea typeface="微软雅黑" panose="020B0503020204020204" pitchFamily="34" charset="-122"/>
                </a:rPr>
                <a:t>II </a:t>
              </a:r>
              <a:r>
                <a:rPr lang="zh-CN" altLang="en-US" sz="1600" dirty="0" smtClean="0">
                  <a:solidFill>
                    <a:srgbClr val="1F497D"/>
                  </a:solidFill>
                  <a:latin typeface="微软雅黑" panose="020B0503020204020204" pitchFamily="34" charset="-122"/>
                  <a:ea typeface="微软雅黑" panose="020B0503020204020204" pitchFamily="34" charset="-122"/>
                </a:rPr>
                <a:t>型细胞</a:t>
              </a:r>
              <a:endParaRPr lang="en-US" altLang="zh-CN" sz="1600" dirty="0">
                <a:solidFill>
                  <a:srgbClr val="1F497D"/>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092997" y="864454"/>
            <a:ext cx="4499420" cy="584775"/>
            <a:chOff x="1108870" y="1622378"/>
            <a:chExt cx="3246445" cy="584775"/>
          </a:xfrm>
        </p:grpSpPr>
        <p:sp>
          <p:nvSpPr>
            <p:cNvPr id="23" name="Text Box 2"/>
            <p:cNvSpPr txBox="1">
              <a:spLocks noChangeArrowheads="1"/>
            </p:cNvSpPr>
            <p:nvPr/>
          </p:nvSpPr>
          <p:spPr bwMode="auto">
            <a:xfrm>
              <a:off x="1533268" y="1622378"/>
              <a:ext cx="2822047"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呼吸系统的防御功能</a:t>
              </a:r>
              <a:endParaRPr kumimoji="1" lang="zh-CN" altLang="en-US" sz="3200" b="1" dirty="0">
                <a:solidFill>
                  <a:srgbClr val="1F497D"/>
                </a:solidFill>
                <a:latin typeface="微软雅黑" panose="020B0503020204020204" pitchFamily="34" charset="-122"/>
                <a:ea typeface="微软雅黑" panose="020B0503020204020204" pitchFamily="34" charset="-122"/>
              </a:endParaRPr>
            </a:p>
          </p:txBody>
        </p:sp>
        <p:sp>
          <p:nvSpPr>
            <p:cNvPr id="24"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8</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77895437"/>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18" name="Rectangle 4"/>
          <p:cNvSpPr>
            <a:spLocks noChangeArrowheads="1"/>
          </p:cNvSpPr>
          <p:nvPr/>
        </p:nvSpPr>
        <p:spPr bwMode="auto">
          <a:xfrm>
            <a:off x="1103169" y="2409285"/>
            <a:ext cx="7574983" cy="3832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lvl="0" indent="0">
              <a:lnSpc>
                <a:spcPct val="150000"/>
              </a:lnSpc>
              <a:spcBef>
                <a:spcPct val="50000"/>
              </a:spcBef>
            </a:pPr>
            <a:r>
              <a:rPr lang="zh-CN" altLang="en-US" dirty="0" smtClean="0">
                <a:solidFill>
                  <a:srgbClr val="1F497D"/>
                </a:solidFill>
                <a:latin typeface="微软雅黑" panose="020B0503020204020204" pitchFamily="34" charset="-122"/>
                <a:ea typeface="微软雅黑" panose="020B0503020204020204" pitchFamily="34" charset="-122"/>
              </a:rPr>
              <a:t>       机体可通过呼吸中枢、神经反射和化学反射完成对呼吸的调节，以达到提供足够的氧气、排除二氧化碳及稳定内环境酸碱度的目的。</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0" lvl="0" indent="0">
              <a:lnSpc>
                <a:spcPct val="150000"/>
              </a:lnSpc>
              <a:spcBef>
                <a:spcPct val="50000"/>
              </a:spcBef>
            </a:pPr>
            <a:r>
              <a:rPr lang="zh-CN" altLang="en-US" dirty="0" smtClean="0">
                <a:solidFill>
                  <a:srgbClr val="1F497D"/>
                </a:solidFill>
                <a:latin typeface="微软雅黑" panose="020B0503020204020204" pitchFamily="34" charset="-122"/>
                <a:ea typeface="微软雅黑" panose="020B0503020204020204" pitchFamily="34" charset="-122"/>
              </a:rPr>
              <a:t>       基本呼吸节律产生于延髓，而呼吸调节中枢位于脑桥，发挥限制吸气，促使吸气向呼气转换的作用。大脑皮层在一定限度能可随意控制呼吸。</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285750" lvl="0" indent="-285750">
              <a:lnSpc>
                <a:spcPct val="150000"/>
              </a:lnSpc>
              <a:spcBef>
                <a:spcPct val="50000"/>
              </a:spcBef>
              <a:buFont typeface="Wingdings" panose="05000000000000000000" pitchFamily="2" charset="2"/>
              <a:buChar char="Ø"/>
            </a:pPr>
            <a:r>
              <a:rPr lang="zh-CN" altLang="en-US" dirty="0" smtClean="0">
                <a:solidFill>
                  <a:srgbClr val="1F497D"/>
                </a:solidFill>
                <a:latin typeface="微软雅黑" panose="020B0503020204020204" pitchFamily="34" charset="-122"/>
                <a:ea typeface="微软雅黑" panose="020B0503020204020204" pitchFamily="34" charset="-122"/>
              </a:rPr>
              <a:t>呼吸的神经调节主要包括</a:t>
            </a:r>
            <a:r>
              <a:rPr lang="en-US" altLang="zh-CN" dirty="0" smtClean="0">
                <a:solidFill>
                  <a:srgbClr val="1F497D"/>
                </a:solidFill>
                <a:latin typeface="微软雅黑" panose="020B0503020204020204" pitchFamily="34" charset="-122"/>
                <a:ea typeface="微软雅黑" panose="020B0503020204020204" pitchFamily="34" charset="-122"/>
              </a:rPr>
              <a:t>: </a:t>
            </a:r>
            <a:r>
              <a:rPr lang="zh-CN" altLang="en-US" dirty="0" smtClean="0">
                <a:solidFill>
                  <a:srgbClr val="FF0000"/>
                </a:solidFill>
                <a:latin typeface="微软雅黑" panose="020B0503020204020204" pitchFamily="34" charset="-122"/>
                <a:ea typeface="微软雅黑" panose="020B0503020204020204" pitchFamily="34" charset="-122"/>
              </a:rPr>
              <a:t>肺牵张反射</a:t>
            </a:r>
            <a:r>
              <a:rPr lang="zh-CN" altLang="en-US" dirty="0" smtClean="0">
                <a:solidFill>
                  <a:srgbClr val="1F497D"/>
                </a:solidFill>
                <a:latin typeface="微软雅黑" panose="020B0503020204020204" pitchFamily="34" charset="-122"/>
                <a:ea typeface="微软雅黑" panose="020B0503020204020204" pitchFamily="34" charset="-122"/>
              </a:rPr>
              <a:t>，呼吸肌本体反射及</a:t>
            </a:r>
            <a:r>
              <a:rPr lang="en-US" altLang="zh-CN" dirty="0" smtClean="0">
                <a:solidFill>
                  <a:srgbClr val="1F497D"/>
                </a:solidFill>
                <a:latin typeface="微软雅黑" panose="020B0503020204020204" pitchFamily="34" charset="-122"/>
                <a:ea typeface="微软雅黑" panose="020B0503020204020204" pitchFamily="34" charset="-122"/>
              </a:rPr>
              <a:t>J</a:t>
            </a:r>
            <a:r>
              <a:rPr lang="zh-CN" altLang="en-US" dirty="0" smtClean="0">
                <a:solidFill>
                  <a:srgbClr val="1F497D"/>
                </a:solidFill>
                <a:latin typeface="微软雅黑" panose="020B0503020204020204" pitchFamily="34" charset="-122"/>
                <a:ea typeface="微软雅黑" panose="020B0503020204020204" pitchFamily="34" charset="-122"/>
              </a:rPr>
              <a:t>感受器呼吸反射。</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285750" lvl="0" indent="-285750">
              <a:lnSpc>
                <a:spcPct val="150000"/>
              </a:lnSpc>
              <a:spcBef>
                <a:spcPct val="50000"/>
              </a:spcBef>
              <a:buFont typeface="Wingdings" panose="05000000000000000000" pitchFamily="2" charset="2"/>
              <a:buChar char="Ø"/>
            </a:pPr>
            <a:r>
              <a:rPr lang="zh-CN" altLang="en-US" dirty="0" smtClean="0">
                <a:solidFill>
                  <a:srgbClr val="1F497D"/>
                </a:solidFill>
                <a:latin typeface="微软雅黑" panose="020B0503020204020204" pitchFamily="34" charset="-122"/>
                <a:ea typeface="微软雅黑" panose="020B0503020204020204" pitchFamily="34" charset="-122"/>
              </a:rPr>
              <a:t>呼吸的化学调控主要包括：动脉血或脑脊液中</a:t>
            </a:r>
            <a:r>
              <a:rPr lang="en-US" altLang="zh-CN" dirty="0" smtClean="0">
                <a:solidFill>
                  <a:srgbClr val="1F497D"/>
                </a:solidFill>
                <a:latin typeface="微软雅黑" panose="020B0503020204020204" pitchFamily="34" charset="-122"/>
                <a:ea typeface="微软雅黑" panose="020B0503020204020204" pitchFamily="34" charset="-122"/>
              </a:rPr>
              <a:t>O</a:t>
            </a:r>
            <a:r>
              <a:rPr lang="en-US" altLang="zh-CN" baseline="-25000" dirty="0" smtClean="0">
                <a:solidFill>
                  <a:srgbClr val="1F497D"/>
                </a:solidFill>
                <a:latin typeface="微软雅黑" panose="020B0503020204020204" pitchFamily="34" charset="-122"/>
                <a:ea typeface="微软雅黑" panose="020B0503020204020204" pitchFamily="34" charset="-122"/>
              </a:rPr>
              <a:t>2</a:t>
            </a:r>
            <a:r>
              <a:rPr lang="zh-CN" altLang="en-US" dirty="0" smtClean="0">
                <a:solidFill>
                  <a:srgbClr val="1F497D"/>
                </a:solidFill>
                <a:latin typeface="微软雅黑" panose="020B0503020204020204" pitchFamily="34" charset="-122"/>
                <a:ea typeface="微软雅黑" panose="020B0503020204020204" pitchFamily="34" charset="-122"/>
              </a:rPr>
              <a:t>、</a:t>
            </a:r>
            <a:r>
              <a:rPr lang="en-US" altLang="zh-CN" dirty="0" smtClean="0">
                <a:solidFill>
                  <a:srgbClr val="1F497D"/>
                </a:solidFill>
                <a:latin typeface="微软雅黑" panose="020B0503020204020204" pitchFamily="34" charset="-122"/>
                <a:ea typeface="微软雅黑" panose="020B0503020204020204" pitchFamily="34" charset="-122"/>
              </a:rPr>
              <a:t>CO</a:t>
            </a:r>
            <a:r>
              <a:rPr lang="en-US" altLang="zh-CN" baseline="-25000" dirty="0" smtClean="0">
                <a:solidFill>
                  <a:srgbClr val="1F497D"/>
                </a:solidFill>
                <a:latin typeface="微软雅黑" panose="020B0503020204020204" pitchFamily="34" charset="-122"/>
                <a:ea typeface="微软雅黑" panose="020B0503020204020204" pitchFamily="34" charset="-122"/>
              </a:rPr>
              <a:t>2</a:t>
            </a:r>
            <a:r>
              <a:rPr lang="zh-CN" altLang="en-US" dirty="0" smtClean="0">
                <a:solidFill>
                  <a:srgbClr val="1F497D"/>
                </a:solidFill>
                <a:latin typeface="微软雅黑" panose="020B0503020204020204" pitchFamily="34" charset="-122"/>
                <a:ea typeface="微软雅黑" panose="020B0503020204020204" pitchFamily="34" charset="-122"/>
              </a:rPr>
              <a:t>和</a:t>
            </a:r>
            <a:r>
              <a:rPr lang="en-US" altLang="zh-CN" dirty="0" smtClean="0">
                <a:solidFill>
                  <a:srgbClr val="1F497D"/>
                </a:solidFill>
                <a:latin typeface="微软雅黑" panose="020B0503020204020204" pitchFamily="34" charset="-122"/>
                <a:ea typeface="微软雅黑" panose="020B0503020204020204" pitchFamily="34" charset="-122"/>
              </a:rPr>
              <a:t>H</a:t>
            </a:r>
            <a:r>
              <a:rPr lang="en-US" altLang="zh-CN" baseline="30000" dirty="0" smtClean="0">
                <a:solidFill>
                  <a:srgbClr val="1F497D"/>
                </a:solidFill>
                <a:latin typeface="微软雅黑" panose="020B0503020204020204" pitchFamily="34" charset="-122"/>
                <a:ea typeface="微软雅黑" panose="020B0503020204020204" pitchFamily="34" charset="-122"/>
              </a:rPr>
              <a:t>+</a:t>
            </a:r>
            <a:r>
              <a:rPr lang="zh-CN" altLang="en-US" dirty="0" smtClean="0">
                <a:solidFill>
                  <a:srgbClr val="1F497D"/>
                </a:solidFill>
                <a:latin typeface="微软雅黑" panose="020B0503020204020204" pitchFamily="34" charset="-122"/>
                <a:ea typeface="微软雅黑" panose="020B0503020204020204" pitchFamily="34" charset="-122"/>
              </a:rPr>
              <a:t>对呼吸的调节作用。</a:t>
            </a:r>
            <a:endParaRPr lang="en-US" altLang="zh-CN" dirty="0">
              <a:solidFill>
                <a:srgbClr val="1F497D"/>
              </a:solidFill>
              <a:latin typeface="微软雅黑" panose="020B0503020204020204" pitchFamily="34" charset="-122"/>
              <a:ea typeface="微软雅黑" panose="020B0503020204020204" pitchFamily="34" charset="-122"/>
            </a:endParaRPr>
          </a:p>
        </p:txBody>
      </p:sp>
      <p:pic>
        <p:nvPicPr>
          <p:cNvPr id="12" name="图片 1"/>
          <p:cNvPicPr>
            <a:picLocks noChangeAspect="1"/>
          </p:cNvPicPr>
          <p:nvPr/>
        </p:nvPicPr>
        <p:blipFill>
          <a:blip r:embed="rId2">
            <a:clrChange>
              <a:clrFrom>
                <a:srgbClr val="F4F9F2"/>
              </a:clrFrom>
              <a:clrTo>
                <a:srgbClr val="F4F9F2">
                  <a:alpha val="0"/>
                </a:srgbClr>
              </a:clrTo>
            </a:clrChange>
            <a:extLst>
              <a:ext uri="{28A0092B-C50C-407E-A947-70E740481C1C}">
                <a14:useLocalDpi xmlns:a14="http://schemas.microsoft.com/office/drawing/2010/main" val="0"/>
              </a:ext>
            </a:extLst>
          </a:blip>
          <a:srcRect/>
          <a:stretch>
            <a:fillRect/>
          </a:stretch>
        </p:blipFill>
        <p:spPr bwMode="auto">
          <a:xfrm>
            <a:off x="9451593" y="2851660"/>
            <a:ext cx="2740407" cy="400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14"/>
          <p:cNvGrpSpPr/>
          <p:nvPr/>
        </p:nvGrpSpPr>
        <p:grpSpPr>
          <a:xfrm>
            <a:off x="1092997" y="864454"/>
            <a:ext cx="4499420" cy="584775"/>
            <a:chOff x="1108870" y="1622378"/>
            <a:chExt cx="3246445" cy="584775"/>
          </a:xfrm>
        </p:grpSpPr>
        <p:sp>
          <p:nvSpPr>
            <p:cNvPr id="19" name="Text Box 2"/>
            <p:cNvSpPr txBox="1">
              <a:spLocks noChangeArrowheads="1"/>
            </p:cNvSpPr>
            <p:nvPr/>
          </p:nvSpPr>
          <p:spPr bwMode="auto">
            <a:xfrm>
              <a:off x="1533268" y="1622378"/>
              <a:ext cx="2822047"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呼吸的调节</a:t>
              </a:r>
              <a:endParaRPr kumimoji="1" lang="zh-CN" altLang="en-US" sz="3200" b="1" dirty="0">
                <a:solidFill>
                  <a:srgbClr val="1F497D"/>
                </a:solidFill>
                <a:latin typeface="微软雅黑" panose="020B0503020204020204" pitchFamily="34" charset="-122"/>
                <a:ea typeface="微软雅黑" panose="020B0503020204020204" pitchFamily="34" charset="-122"/>
              </a:endParaRPr>
            </a:p>
          </p:txBody>
        </p:sp>
        <p:sp>
          <p:nvSpPr>
            <p:cNvPr id="20"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9</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5172905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FA4453"/>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149947" y="4396618"/>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2</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FA4453"/>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2" name="组合 8"/>
          <p:cNvGrpSpPr>
            <a:grpSpLocks/>
          </p:cNvGrpSpPr>
          <p:nvPr/>
        </p:nvGrpSpPr>
        <p:grpSpPr bwMode="auto">
          <a:xfrm>
            <a:off x="4274874" y="2546131"/>
            <a:ext cx="4140200" cy="725487"/>
            <a:chOff x="3284033" y="2260555"/>
            <a:chExt cx="4262478" cy="699547"/>
          </a:xfrm>
        </p:grpSpPr>
        <p:sp>
          <p:nvSpPr>
            <p:cNvPr id="10" name="AutoShape 4"/>
            <p:cNvSpPr>
              <a:spLocks noChangeArrowheads="1"/>
            </p:cNvSpPr>
            <p:nvPr/>
          </p:nvSpPr>
          <p:spPr bwMode="gray">
            <a:xfrm>
              <a:off x="3284033" y="2260555"/>
              <a:ext cx="4262478" cy="699547"/>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7" y="2309539"/>
              <a:ext cx="1077764" cy="556515"/>
            </a:xfrm>
            <a:prstGeom prst="roundRect">
              <a:avLst>
                <a:gd name="adj" fmla="val 11921"/>
              </a:avLst>
            </a:prstGeom>
            <a:solidFill>
              <a:srgbClr val="FA4453"/>
            </a:solidFill>
            <a:ln>
              <a:solidFill>
                <a:srgbClr val="FA4453"/>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409130"/>
                </a:solidFill>
              </a:endParaRPr>
            </a:p>
          </p:txBody>
        </p:sp>
        <p:sp>
          <p:nvSpPr>
            <p:cNvPr id="12" name="Text Box 8"/>
            <p:cNvSpPr txBox="1">
              <a:spLocks noChangeArrowheads="1"/>
            </p:cNvSpPr>
            <p:nvPr/>
          </p:nvSpPr>
          <p:spPr bwMode="gray">
            <a:xfrm>
              <a:off x="3713654" y="2320253"/>
              <a:ext cx="350204" cy="445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2</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3" name="文本框 2"/>
            <p:cNvSpPr txBox="1">
              <a:spLocks noChangeArrowheads="1"/>
            </p:cNvSpPr>
            <p:nvPr/>
          </p:nvSpPr>
          <p:spPr bwMode="auto">
            <a:xfrm>
              <a:off x="4702728" y="2302187"/>
              <a:ext cx="2010284" cy="56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smtClean="0">
                  <a:solidFill>
                    <a:srgbClr val="FA4453"/>
                  </a:solidFill>
                  <a:latin typeface="微软雅黑" panose="020B0503020204020204" pitchFamily="34" charset="-122"/>
                  <a:ea typeface="微软雅黑" panose="020B0503020204020204" pitchFamily="34" charset="-122"/>
                </a:rPr>
                <a:t>护理评估</a:t>
              </a:r>
              <a:endParaRPr lang="zh-CN" altLang="en-US" sz="3200" b="1" dirty="0">
                <a:solidFill>
                  <a:srgbClr val="FA4453"/>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34368405"/>
      </p:ext>
    </p:extLst>
  </p:cSld>
  <p:clrMapOvr>
    <a:masterClrMapping/>
  </p:clrMapOvr>
  <p:transition>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Administrator\桌面\ZCOOL_Floral Templates2.jpg"/>
          <p:cNvPicPr>
            <a:picLocks noChangeAspect="1" noChangeArrowheads="1"/>
          </p:cNvPicPr>
          <p:nvPr/>
        </p:nvPicPr>
        <p:blipFill>
          <a:blip r:embed="rId2">
            <a:clrChange>
              <a:clrFrom>
                <a:srgbClr val="F9F2E0"/>
              </a:clrFrom>
              <a:clrTo>
                <a:srgbClr val="F9F2E0">
                  <a:alpha val="0"/>
                </a:srgbClr>
              </a:clrTo>
            </a:clrChange>
            <a:extLst>
              <a:ext uri="{28A0092B-C50C-407E-A947-70E740481C1C}">
                <a14:useLocalDpi xmlns:a14="http://schemas.microsoft.com/office/drawing/2010/main" val="0"/>
              </a:ext>
            </a:extLst>
          </a:blip>
          <a:srcRect l="41736" t="-612" r="10442" b="32080"/>
          <a:stretch>
            <a:fillRect/>
          </a:stretch>
        </p:blipFill>
        <p:spPr bwMode="auto">
          <a:xfrm>
            <a:off x="8342313" y="2882900"/>
            <a:ext cx="3854450" cy="398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4" name="组合 63"/>
          <p:cNvGrpSpPr>
            <a:grpSpLocks/>
          </p:cNvGrpSpPr>
          <p:nvPr/>
        </p:nvGrpSpPr>
        <p:grpSpPr bwMode="auto">
          <a:xfrm>
            <a:off x="688975" y="1027113"/>
            <a:ext cx="3067050" cy="739775"/>
            <a:chOff x="3779912" y="1777380"/>
            <a:chExt cx="3620293" cy="739738"/>
          </a:xfrm>
        </p:grpSpPr>
        <p:sp>
          <p:nvSpPr>
            <p:cNvPr id="65" name="矩形 64"/>
            <p:cNvSpPr/>
            <p:nvPr/>
          </p:nvSpPr>
          <p:spPr>
            <a:xfrm>
              <a:off x="3779912" y="1777380"/>
              <a:ext cx="3035649" cy="739738"/>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4122" name="TextBox 37"/>
            <p:cNvSpPr txBox="1">
              <a:spLocks noChangeArrowheads="1"/>
            </p:cNvSpPr>
            <p:nvPr/>
          </p:nvSpPr>
          <p:spPr bwMode="auto">
            <a:xfrm>
              <a:off x="3955605" y="1809048"/>
              <a:ext cx="3444600" cy="7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smtClean="0">
                  <a:solidFill>
                    <a:srgbClr val="1F497D"/>
                  </a:solidFill>
                  <a:latin typeface="微软雅黑" panose="020B0503020204020204" pitchFamily="34" charset="-122"/>
                  <a:ea typeface="微软雅黑" panose="020B0503020204020204" pitchFamily="34" charset="-122"/>
                </a:rPr>
                <a:t>主要内容</a:t>
              </a:r>
              <a:endParaRPr lang="zh-CN" altLang="en-US" sz="4000" b="1" dirty="0">
                <a:solidFill>
                  <a:srgbClr val="1F497D"/>
                </a:solidFill>
                <a:latin typeface="微软雅黑" panose="020B0503020204020204" pitchFamily="34" charset="-122"/>
                <a:ea typeface="微软雅黑" panose="020B0503020204020204" pitchFamily="34" charset="-122"/>
              </a:endParaRPr>
            </a:p>
          </p:txBody>
        </p:sp>
      </p:grpSp>
      <p:grpSp>
        <p:nvGrpSpPr>
          <p:cNvPr id="4" name="组合 3"/>
          <p:cNvGrpSpPr>
            <a:grpSpLocks/>
          </p:cNvGrpSpPr>
          <p:nvPr/>
        </p:nvGrpSpPr>
        <p:grpSpPr bwMode="auto">
          <a:xfrm>
            <a:off x="2693276" y="3071048"/>
            <a:ext cx="3514366" cy="504491"/>
            <a:chOff x="3362582" y="4531903"/>
            <a:chExt cx="4068975" cy="571850"/>
          </a:xfrm>
        </p:grpSpPr>
        <p:sp>
          <p:nvSpPr>
            <p:cNvPr id="36" name="AutoShape 6"/>
            <p:cNvSpPr>
              <a:spLocks noChangeArrowheads="1"/>
            </p:cNvSpPr>
            <p:nvPr/>
          </p:nvSpPr>
          <p:spPr bwMode="gray">
            <a:xfrm>
              <a:off x="3362582" y="4531903"/>
              <a:ext cx="1087624" cy="571850"/>
            </a:xfrm>
            <a:prstGeom prst="roundRect">
              <a:avLst>
                <a:gd name="adj" fmla="val 11921"/>
              </a:avLst>
            </a:prstGeom>
            <a:ln>
              <a:solidFill>
                <a:schemeClr val="accent1"/>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2400"/>
            </a:p>
          </p:txBody>
        </p:sp>
        <p:sp>
          <p:nvSpPr>
            <p:cNvPr id="4111" name="Text Box 8"/>
            <p:cNvSpPr txBox="1">
              <a:spLocks noChangeArrowheads="1"/>
            </p:cNvSpPr>
            <p:nvPr/>
          </p:nvSpPr>
          <p:spPr bwMode="gray">
            <a:xfrm>
              <a:off x="3621249" y="4543022"/>
              <a:ext cx="570158" cy="523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smtClean="0">
                  <a:solidFill>
                    <a:srgbClr val="FFFFFF"/>
                  </a:solidFill>
                  <a:latin typeface="微软雅黑" panose="020B0503020204020204" pitchFamily="34" charset="-122"/>
                  <a:ea typeface="微软雅黑" panose="020B0503020204020204" pitchFamily="34" charset="-122"/>
                </a:rPr>
                <a:t>一</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
          <p:nvSpPr>
            <p:cNvPr id="4112" name="文本框 37"/>
            <p:cNvSpPr txBox="1">
              <a:spLocks noChangeArrowheads="1"/>
            </p:cNvSpPr>
            <p:nvPr/>
          </p:nvSpPr>
          <p:spPr bwMode="auto">
            <a:xfrm>
              <a:off x="4539585" y="4535875"/>
              <a:ext cx="2891972" cy="52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dirty="0">
                  <a:solidFill>
                    <a:schemeClr val="tx2"/>
                  </a:solidFill>
                  <a:latin typeface="微软雅黑" panose="020B0503020204020204" pitchFamily="34" charset="-122"/>
                  <a:ea typeface="微软雅黑" panose="020B0503020204020204" pitchFamily="34" charset="-122"/>
                </a:rPr>
                <a:t>呼吸系统的结构</a:t>
              </a:r>
              <a:endParaRPr lang="zh-CN" altLang="en-US" sz="2400" dirty="0">
                <a:solidFill>
                  <a:schemeClr val="tx2"/>
                </a:solidFill>
                <a:latin typeface="微软雅黑" pitchFamily="34" charset="-122"/>
                <a:ea typeface="微软雅黑" pitchFamily="34" charset="-122"/>
              </a:endParaRPr>
            </a:p>
          </p:txBody>
        </p:sp>
      </p:grpSp>
      <p:sp>
        <p:nvSpPr>
          <p:cNvPr id="28" name="直接连接符 5"/>
          <p:cNvSpPr>
            <a:spLocks noChangeShapeType="1"/>
          </p:cNvSpPr>
          <p:nvPr/>
        </p:nvSpPr>
        <p:spPr bwMode="auto">
          <a:xfrm>
            <a:off x="755650" y="771525"/>
            <a:ext cx="10799763" cy="0"/>
          </a:xfrm>
          <a:prstGeom prst="line">
            <a:avLst/>
          </a:prstGeom>
          <a:ln>
            <a:solidFill>
              <a:schemeClr val="tx2"/>
            </a:solidFill>
            <a:headEnd/>
            <a:tailEnd/>
          </a:ln>
        </p:spPr>
        <p:style>
          <a:lnRef idx="1">
            <a:schemeClr val="accent2"/>
          </a:lnRef>
          <a:fillRef idx="0">
            <a:schemeClr val="accent2"/>
          </a:fillRef>
          <a:effectRef idx="0">
            <a:schemeClr val="accent2"/>
          </a:effectRef>
          <a:fontRef idx="minor">
            <a:schemeClr val="tx1"/>
          </a:fontRef>
        </p:style>
        <p:txBody>
          <a:bodyPr/>
          <a:lstStyle/>
          <a:p>
            <a:pPr>
              <a:defRPr/>
            </a:pPr>
            <a:endParaRPr lang="zh-CN" altLang="en-US">
              <a:solidFill>
                <a:srgbClr val="1F497D"/>
              </a:solidFill>
            </a:endParaRPr>
          </a:p>
        </p:txBody>
      </p:sp>
      <p:sp>
        <p:nvSpPr>
          <p:cNvPr id="29" name="TextBox 10"/>
          <p:cNvSpPr>
            <a:spLocks noChangeArrowheads="1"/>
          </p:cNvSpPr>
          <p:nvPr/>
        </p:nvSpPr>
        <p:spPr bwMode="auto">
          <a:xfrm>
            <a:off x="909638" y="282575"/>
            <a:ext cx="7826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b="1" dirty="0">
                <a:solidFill>
                  <a:srgbClr val="1F497D"/>
                </a:solidFill>
                <a:latin typeface="微软雅黑" panose="020B0503020204020204" pitchFamily="34" charset="-122"/>
                <a:ea typeface="微软雅黑" panose="020B0503020204020204" pitchFamily="34" charset="-122"/>
                <a:sym typeface="微软雅黑" panose="020B0503020204020204" pitchFamily="34" charset="-122"/>
              </a:rPr>
              <a:t>目录</a:t>
            </a:r>
          </a:p>
        </p:txBody>
      </p:sp>
      <p:sp>
        <p:nvSpPr>
          <p:cNvPr id="30" name="TextBox 11"/>
          <p:cNvSpPr>
            <a:spLocks noChangeArrowheads="1"/>
          </p:cNvSpPr>
          <p:nvPr/>
        </p:nvSpPr>
        <p:spPr bwMode="auto">
          <a:xfrm>
            <a:off x="1692275" y="330200"/>
            <a:ext cx="1511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b="1" dirty="0">
                <a:solidFill>
                  <a:srgbClr val="1F497D"/>
                </a:solidFill>
                <a:latin typeface="微软雅黑" panose="020B0503020204020204" pitchFamily="34" charset="-122"/>
                <a:ea typeface="微软雅黑" panose="020B0503020204020204" pitchFamily="34" charset="-122"/>
                <a:sym typeface="微软雅黑" panose="020B0503020204020204" pitchFamily="34" charset="-122"/>
              </a:rPr>
              <a:t>Contents</a:t>
            </a:r>
            <a:endParaRPr lang="zh-CN" altLang="en-US" b="1" dirty="0">
              <a:solidFill>
                <a:srgbClr val="1F497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1" name="组合 20"/>
          <p:cNvGrpSpPr>
            <a:grpSpLocks/>
          </p:cNvGrpSpPr>
          <p:nvPr/>
        </p:nvGrpSpPr>
        <p:grpSpPr bwMode="auto">
          <a:xfrm>
            <a:off x="2641165" y="4137848"/>
            <a:ext cx="4892977" cy="504491"/>
            <a:chOff x="3362582" y="4531903"/>
            <a:chExt cx="5665147" cy="571850"/>
          </a:xfrm>
        </p:grpSpPr>
        <p:sp>
          <p:nvSpPr>
            <p:cNvPr id="23" name="AutoShape 6"/>
            <p:cNvSpPr>
              <a:spLocks noChangeArrowheads="1"/>
            </p:cNvSpPr>
            <p:nvPr/>
          </p:nvSpPr>
          <p:spPr bwMode="gray">
            <a:xfrm>
              <a:off x="3362582" y="4531903"/>
              <a:ext cx="1087624" cy="571850"/>
            </a:xfrm>
            <a:prstGeom prst="roundRect">
              <a:avLst>
                <a:gd name="adj" fmla="val 11921"/>
              </a:avLst>
            </a:prstGeom>
            <a:ln>
              <a:solidFill>
                <a:schemeClr val="accent1"/>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2400"/>
            </a:p>
          </p:txBody>
        </p:sp>
        <p:sp>
          <p:nvSpPr>
            <p:cNvPr id="24" name="Text Box 8"/>
            <p:cNvSpPr txBox="1">
              <a:spLocks noChangeArrowheads="1"/>
            </p:cNvSpPr>
            <p:nvPr/>
          </p:nvSpPr>
          <p:spPr bwMode="gray">
            <a:xfrm>
              <a:off x="3621249" y="4543022"/>
              <a:ext cx="570158" cy="523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smtClean="0">
                  <a:solidFill>
                    <a:srgbClr val="FFFFFF"/>
                  </a:solidFill>
                  <a:latin typeface="微软雅黑" panose="020B0503020204020204" pitchFamily="34" charset="-122"/>
                  <a:ea typeface="微软雅黑" panose="020B0503020204020204" pitchFamily="34" charset="-122"/>
                </a:rPr>
                <a:t>二</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sp>
          <p:nvSpPr>
            <p:cNvPr id="25" name="文本框 37"/>
            <p:cNvSpPr txBox="1">
              <a:spLocks noChangeArrowheads="1"/>
            </p:cNvSpPr>
            <p:nvPr/>
          </p:nvSpPr>
          <p:spPr bwMode="auto">
            <a:xfrm>
              <a:off x="4539584" y="4535875"/>
              <a:ext cx="4488145" cy="52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dirty="0">
                  <a:solidFill>
                    <a:schemeClr val="tx2"/>
                  </a:solidFill>
                  <a:latin typeface="微软雅黑" pitchFamily="34" charset="-122"/>
                  <a:ea typeface="微软雅黑" pitchFamily="34" charset="-122"/>
                </a:rPr>
                <a:t>呼吸系统的功能与疾病关系</a:t>
              </a:r>
              <a:endParaRPr lang="zh-CN" altLang="en-US" sz="2400" dirty="0">
                <a:solidFill>
                  <a:schemeClr val="tx2"/>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5079802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350"/>
                                        <p:tgtEl>
                                          <p:spTgt spid="4"/>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3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1528005" cy="461665"/>
            <a:chOff x="1108869" y="1622378"/>
            <a:chExt cx="1528005" cy="461665"/>
          </a:xfrm>
        </p:grpSpPr>
        <p:sp>
          <p:nvSpPr>
            <p:cNvPr id="14" name="Text Box 2"/>
            <p:cNvSpPr txBox="1">
              <a:spLocks noChangeArrowheads="1"/>
            </p:cNvSpPr>
            <p:nvPr/>
          </p:nvSpPr>
          <p:spPr bwMode="auto">
            <a:xfrm>
              <a:off x="1533269" y="1622378"/>
              <a:ext cx="1103605"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病史</a:t>
              </a:r>
              <a:endParaRPr kumimoji="1" lang="zh-CN" altLang="en-US"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18" name="Rectangle 4"/>
          <p:cNvSpPr>
            <a:spLocks noChangeArrowheads="1"/>
          </p:cNvSpPr>
          <p:nvPr/>
        </p:nvSpPr>
        <p:spPr bwMode="auto">
          <a:xfrm>
            <a:off x="978240" y="2084043"/>
            <a:ext cx="7412279" cy="4401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lvl="0" indent="0">
              <a:lnSpc>
                <a:spcPct val="15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1. </a:t>
            </a:r>
            <a:r>
              <a:rPr lang="zh-CN" altLang="en-US" sz="2000" dirty="0" smtClean="0">
                <a:solidFill>
                  <a:srgbClr val="1F497D"/>
                </a:solidFill>
                <a:latin typeface="微软雅黑" panose="020B0503020204020204" pitchFamily="34" charset="-122"/>
                <a:ea typeface="微软雅黑" panose="020B0503020204020204" pitchFamily="34" charset="-122"/>
              </a:rPr>
              <a:t>患病及治疗经过</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lnSpc>
                <a:spcPct val="15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1</a:t>
            </a:r>
            <a:r>
              <a:rPr lang="zh-CN" altLang="en-US" sz="2000" dirty="0" smtClean="0">
                <a:solidFill>
                  <a:srgbClr val="1F497D"/>
                </a:solidFill>
                <a:latin typeface="微软雅黑" panose="020B0503020204020204" pitchFamily="34" charset="-122"/>
                <a:ea typeface="微软雅黑" panose="020B0503020204020204" pitchFamily="34" charset="-122"/>
              </a:rPr>
              <a:t>）患病经过：了解病人患病的起始时间、主要症状及伴随症状，如咳嗽咳痰、呼吸困难、咯血、胸痛等表现及其特点。有无诱因及加重因素。</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lnSpc>
                <a:spcPct val="15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2</a:t>
            </a:r>
            <a:r>
              <a:rPr lang="zh-CN" altLang="en-US" sz="2000" dirty="0" smtClean="0">
                <a:solidFill>
                  <a:srgbClr val="1F497D"/>
                </a:solidFill>
                <a:latin typeface="微软雅黑" panose="020B0503020204020204" pitchFamily="34" charset="-122"/>
                <a:ea typeface="微软雅黑" panose="020B0503020204020204" pitchFamily="34" charset="-122"/>
              </a:rPr>
              <a:t>）诊疗经过：询问病人做过何种检查，结果如何。用药名称、用法、用量及用药后症状是否改善。有无特殊治疗，如长期氧疗。</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lnSpc>
                <a:spcPct val="15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3</a:t>
            </a:r>
            <a:r>
              <a:rPr lang="zh-CN" altLang="en-US" sz="2000" dirty="0" smtClean="0">
                <a:solidFill>
                  <a:srgbClr val="1F497D"/>
                </a:solidFill>
                <a:latin typeface="微软雅黑" panose="020B0503020204020204" pitchFamily="34" charset="-122"/>
                <a:ea typeface="微软雅黑" panose="020B0503020204020204" pitchFamily="34" charset="-122"/>
              </a:rPr>
              <a:t>）目前状况：患病对病人日常生活的及自理能力造成的影响。</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lnSpc>
                <a:spcPct val="15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4</a:t>
            </a:r>
            <a:r>
              <a:rPr lang="zh-CN" altLang="en-US" sz="2000" dirty="0" smtClean="0">
                <a:solidFill>
                  <a:srgbClr val="1F497D"/>
                </a:solidFill>
                <a:latin typeface="微软雅黑" panose="020B0503020204020204" pitchFamily="34" charset="-122"/>
                <a:ea typeface="微软雅黑" panose="020B0503020204020204" pitchFamily="34" charset="-122"/>
              </a:rPr>
              <a:t>）相关病史：与呼吸系统疾病有关的疾病史。</a:t>
            </a:r>
            <a:endParaRPr lang="en-US" altLang="zh-CN" sz="2000" dirty="0">
              <a:solidFill>
                <a:srgbClr val="1F497D"/>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913494" y="2809369"/>
            <a:ext cx="4057892" cy="2951194"/>
          </a:xfrm>
          <a:prstGeom prst="rect">
            <a:avLst/>
          </a:prstGeom>
        </p:spPr>
      </p:pic>
      <p:grpSp>
        <p:nvGrpSpPr>
          <p:cNvPr id="5" name="组合 4"/>
          <p:cNvGrpSpPr/>
          <p:nvPr/>
        </p:nvGrpSpPr>
        <p:grpSpPr>
          <a:xfrm>
            <a:off x="833438" y="784225"/>
            <a:ext cx="2802897" cy="616386"/>
            <a:chOff x="833438" y="784225"/>
            <a:chExt cx="2802897" cy="616386"/>
          </a:xfrm>
        </p:grpSpPr>
        <p:grpSp>
          <p:nvGrpSpPr>
            <p:cNvPr id="11" name="组合 10"/>
            <p:cNvGrpSpPr>
              <a:grpSpLocks/>
            </p:cNvGrpSpPr>
            <p:nvPr/>
          </p:nvGrpSpPr>
          <p:grpSpPr bwMode="auto">
            <a:xfrm>
              <a:off x="1384300" y="784225"/>
              <a:ext cx="2252035" cy="616386"/>
              <a:chOff x="3779710" y="1777379"/>
              <a:chExt cx="2659106" cy="617494"/>
            </a:xfrm>
          </p:grpSpPr>
          <p:sp>
            <p:nvSpPr>
              <p:cNvPr id="13" name="矩形 12"/>
              <p:cNvSpPr/>
              <p:nvPr/>
            </p:nvSpPr>
            <p:spPr>
              <a:xfrm>
                <a:off x="3779710" y="1777379"/>
                <a:ext cx="26591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17" name="TextBox 37"/>
              <p:cNvSpPr txBox="1">
                <a:spLocks noChangeArrowheads="1"/>
              </p:cNvSpPr>
              <p:nvPr/>
            </p:nvSpPr>
            <p:spPr bwMode="auto">
              <a:xfrm>
                <a:off x="3955605" y="1809047"/>
                <a:ext cx="248321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smtClean="0">
                    <a:solidFill>
                      <a:srgbClr val="1F497D"/>
                    </a:solidFill>
                    <a:latin typeface="微软雅黑" panose="020B0503020204020204" pitchFamily="34" charset="-122"/>
                    <a:ea typeface="微软雅黑" panose="020B0503020204020204" pitchFamily="34" charset="-122"/>
                  </a:rPr>
                  <a:t>护理评估</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15" name="矩形 14"/>
            <p:cNvSpPr/>
            <p:nvPr/>
          </p:nvSpPr>
          <p:spPr bwMode="auto">
            <a:xfrm>
              <a:off x="833438" y="784225"/>
              <a:ext cx="550862" cy="608013"/>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grpSp>
    </p:spTree>
    <p:extLst>
      <p:ext uri="{BB962C8B-B14F-4D97-AF65-F5344CB8AC3E}">
        <p14:creationId xmlns:p14="http://schemas.microsoft.com/office/powerpoint/2010/main" val="314564530"/>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750"/>
                            </p:stCondLst>
                            <p:childTnLst>
                              <p:par>
                                <p:cTn id="15" presetID="2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1528005" cy="461665"/>
            <a:chOff x="1108869" y="1622378"/>
            <a:chExt cx="1528005" cy="461665"/>
          </a:xfrm>
        </p:grpSpPr>
        <p:sp>
          <p:nvSpPr>
            <p:cNvPr id="14" name="Text Box 2"/>
            <p:cNvSpPr txBox="1">
              <a:spLocks noChangeArrowheads="1"/>
            </p:cNvSpPr>
            <p:nvPr/>
          </p:nvSpPr>
          <p:spPr bwMode="auto">
            <a:xfrm>
              <a:off x="1533269" y="1622378"/>
              <a:ext cx="1103605"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病史</a:t>
              </a:r>
              <a:endParaRPr kumimoji="1" lang="zh-CN" altLang="en-US"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18" name="Rectangle 4"/>
          <p:cNvSpPr>
            <a:spLocks noChangeArrowheads="1"/>
          </p:cNvSpPr>
          <p:nvPr/>
        </p:nvSpPr>
        <p:spPr bwMode="auto">
          <a:xfrm>
            <a:off x="4345554" y="2212585"/>
            <a:ext cx="7498102" cy="3786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lvl="0" indent="0">
              <a:lnSpc>
                <a:spcPct val="15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2. </a:t>
            </a:r>
            <a:r>
              <a:rPr lang="zh-CN" altLang="en-US" sz="2000" dirty="0" smtClean="0">
                <a:solidFill>
                  <a:srgbClr val="1F497D"/>
                </a:solidFill>
                <a:latin typeface="微软雅黑" panose="020B0503020204020204" pitchFamily="34" charset="-122"/>
                <a:ea typeface="微软雅黑" panose="020B0503020204020204" pitchFamily="34" charset="-122"/>
              </a:rPr>
              <a:t>心理</a:t>
            </a:r>
            <a:r>
              <a:rPr lang="en-US" altLang="zh-CN" sz="2000" dirty="0" smtClean="0">
                <a:solidFill>
                  <a:srgbClr val="1F497D"/>
                </a:solidFill>
                <a:latin typeface="微软雅黑" panose="020B0503020204020204" pitchFamily="34" charset="-122"/>
                <a:ea typeface="微软雅黑" panose="020B0503020204020204" pitchFamily="34" charset="-122"/>
              </a:rPr>
              <a:t>-</a:t>
            </a:r>
            <a:r>
              <a:rPr lang="zh-CN" altLang="en-US" sz="2000" dirty="0" smtClean="0">
                <a:solidFill>
                  <a:srgbClr val="1F497D"/>
                </a:solidFill>
                <a:latin typeface="微软雅黑" panose="020B0503020204020204" pitchFamily="34" charset="-122"/>
                <a:ea typeface="微软雅黑" panose="020B0503020204020204" pitchFamily="34" charset="-122"/>
              </a:rPr>
              <a:t>社会资料</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lnSpc>
                <a:spcPct val="15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1</a:t>
            </a:r>
            <a:r>
              <a:rPr lang="zh-CN" altLang="en-US" sz="2000" dirty="0" smtClean="0">
                <a:solidFill>
                  <a:srgbClr val="1F497D"/>
                </a:solidFill>
                <a:latin typeface="微软雅黑" panose="020B0503020204020204" pitchFamily="34" charset="-122"/>
                <a:ea typeface="微软雅黑" panose="020B0503020204020204" pitchFamily="34" charset="-122"/>
              </a:rPr>
              <a:t>）对疾病的认识：病人对疾病的发生、病程、预后及健康保健是否了解。</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lnSpc>
                <a:spcPct val="15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2</a:t>
            </a:r>
            <a:r>
              <a:rPr lang="zh-CN" altLang="en-US" sz="2000" dirty="0" smtClean="0">
                <a:solidFill>
                  <a:srgbClr val="1F497D"/>
                </a:solidFill>
                <a:latin typeface="微软雅黑" panose="020B0503020204020204" pitchFamily="34" charset="-122"/>
                <a:ea typeface="微软雅黑" panose="020B0503020204020204" pitchFamily="34" charset="-122"/>
              </a:rPr>
              <a:t>）心理状况：持续的咳嗽、胸痛、呼吸困难等症状，可能使病人产生不良情绪，大量咯血可造成病人恐惧等。</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lnSpc>
                <a:spcPct val="15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3</a:t>
            </a:r>
            <a:r>
              <a:rPr lang="zh-CN" altLang="en-US" sz="2000" dirty="0" smtClean="0">
                <a:solidFill>
                  <a:srgbClr val="1F497D"/>
                </a:solidFill>
                <a:latin typeface="微软雅黑" panose="020B0503020204020204" pitchFamily="34" charset="-122"/>
                <a:ea typeface="微软雅黑" panose="020B0503020204020204" pitchFamily="34" charset="-122"/>
              </a:rPr>
              <a:t>）社会支持系统：应了解病人家庭组成、经济状况、教育背景等基本情况。询问病人的主要照顾者对病人疾病的认识及关爱程度。</a:t>
            </a:r>
            <a:endParaRPr lang="en-US" altLang="zh-CN" sz="2000" dirty="0" smtClean="0">
              <a:solidFill>
                <a:srgbClr val="1F497D"/>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6238" y="2663942"/>
            <a:ext cx="3580097" cy="2883580"/>
          </a:xfrm>
          <a:prstGeom prst="rect">
            <a:avLst/>
          </a:prstGeom>
        </p:spPr>
      </p:pic>
      <p:grpSp>
        <p:nvGrpSpPr>
          <p:cNvPr id="12" name="组合 11"/>
          <p:cNvGrpSpPr/>
          <p:nvPr/>
        </p:nvGrpSpPr>
        <p:grpSpPr>
          <a:xfrm>
            <a:off x="833438" y="784225"/>
            <a:ext cx="2802897" cy="616386"/>
            <a:chOff x="833438" y="784225"/>
            <a:chExt cx="2802897" cy="616386"/>
          </a:xfrm>
        </p:grpSpPr>
        <p:grpSp>
          <p:nvGrpSpPr>
            <p:cNvPr id="15" name="组合 14"/>
            <p:cNvGrpSpPr>
              <a:grpSpLocks/>
            </p:cNvGrpSpPr>
            <p:nvPr/>
          </p:nvGrpSpPr>
          <p:grpSpPr bwMode="auto">
            <a:xfrm>
              <a:off x="1384300" y="784225"/>
              <a:ext cx="2252035" cy="616386"/>
              <a:chOff x="3779710" y="1777379"/>
              <a:chExt cx="2659106" cy="617494"/>
            </a:xfrm>
          </p:grpSpPr>
          <p:sp>
            <p:nvSpPr>
              <p:cNvPr id="20" name="矩形 19"/>
              <p:cNvSpPr/>
              <p:nvPr/>
            </p:nvSpPr>
            <p:spPr>
              <a:xfrm>
                <a:off x="3779710" y="1777379"/>
                <a:ext cx="26591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21" name="TextBox 37"/>
              <p:cNvSpPr txBox="1">
                <a:spLocks noChangeArrowheads="1"/>
              </p:cNvSpPr>
              <p:nvPr/>
            </p:nvSpPr>
            <p:spPr bwMode="auto">
              <a:xfrm>
                <a:off x="3955605" y="1809047"/>
                <a:ext cx="248321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smtClean="0">
                    <a:solidFill>
                      <a:srgbClr val="1F497D"/>
                    </a:solidFill>
                    <a:latin typeface="微软雅黑" panose="020B0503020204020204" pitchFamily="34" charset="-122"/>
                    <a:ea typeface="微软雅黑" panose="020B0503020204020204" pitchFamily="34" charset="-122"/>
                  </a:rPr>
                  <a:t>护理评估</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19" name="矩形 18"/>
            <p:cNvSpPr/>
            <p:nvPr/>
          </p:nvSpPr>
          <p:spPr bwMode="auto">
            <a:xfrm>
              <a:off x="833438" y="784225"/>
              <a:ext cx="550862" cy="608013"/>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grpSp>
    </p:spTree>
    <p:extLst>
      <p:ext uri="{BB962C8B-B14F-4D97-AF65-F5344CB8AC3E}">
        <p14:creationId xmlns:p14="http://schemas.microsoft.com/office/powerpoint/2010/main" val="339196804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1528005" cy="461665"/>
            <a:chOff x="1108869" y="1622378"/>
            <a:chExt cx="1528005" cy="461665"/>
          </a:xfrm>
        </p:grpSpPr>
        <p:sp>
          <p:nvSpPr>
            <p:cNvPr id="14" name="Text Box 2"/>
            <p:cNvSpPr txBox="1">
              <a:spLocks noChangeArrowheads="1"/>
            </p:cNvSpPr>
            <p:nvPr/>
          </p:nvSpPr>
          <p:spPr bwMode="auto">
            <a:xfrm>
              <a:off x="1533269" y="1622378"/>
              <a:ext cx="1103605"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病史</a:t>
              </a:r>
              <a:endParaRPr kumimoji="1" lang="zh-CN" altLang="en-US"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18" name="Rectangle 4"/>
          <p:cNvSpPr>
            <a:spLocks noChangeArrowheads="1"/>
          </p:cNvSpPr>
          <p:nvPr/>
        </p:nvSpPr>
        <p:spPr bwMode="auto">
          <a:xfrm>
            <a:off x="949553" y="2198069"/>
            <a:ext cx="7483248" cy="4247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lvl="0" indent="0">
              <a:lnSpc>
                <a:spcPct val="15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3. </a:t>
            </a:r>
            <a:r>
              <a:rPr lang="zh-CN" altLang="en-US" sz="2000" dirty="0" smtClean="0">
                <a:solidFill>
                  <a:srgbClr val="1F497D"/>
                </a:solidFill>
                <a:latin typeface="微软雅黑" panose="020B0503020204020204" pitchFamily="34" charset="-122"/>
                <a:ea typeface="微软雅黑" panose="020B0503020204020204" pitchFamily="34" charset="-122"/>
              </a:rPr>
              <a:t>生活史及家族史</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lnSpc>
                <a:spcPct val="15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1</a:t>
            </a:r>
            <a:r>
              <a:rPr lang="zh-CN" altLang="en-US" sz="2000" dirty="0" smtClean="0">
                <a:solidFill>
                  <a:srgbClr val="1F497D"/>
                </a:solidFill>
                <a:latin typeface="微软雅黑" panose="020B0503020204020204" pitchFamily="34" charset="-122"/>
                <a:ea typeface="微软雅黑" panose="020B0503020204020204" pitchFamily="34" charset="-122"/>
              </a:rPr>
              <a:t>）个人史：出生地和居住环境、生活条件、工作环境。重点询问居住地是否处于长期污染环境中。近期有无相关传染病接触史。</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lnSpc>
                <a:spcPct val="15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2</a:t>
            </a:r>
            <a:r>
              <a:rPr lang="zh-CN" altLang="en-US" sz="2000" dirty="0" smtClean="0">
                <a:solidFill>
                  <a:srgbClr val="1F497D"/>
                </a:solidFill>
                <a:latin typeface="微软雅黑" panose="020B0503020204020204" pitchFamily="34" charset="-122"/>
                <a:ea typeface="微软雅黑" panose="020B0503020204020204" pitchFamily="34" charset="-122"/>
              </a:rPr>
              <a:t>）生活方式：了解病人的日常生活、工作、学习、睡眠等是否规律。病人日常的活动量及活动耐力，能否胜任日常工作。患病后角色功能、社会交往等是否改变。</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lnSpc>
                <a:spcPct val="15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3</a:t>
            </a:r>
            <a:r>
              <a:rPr lang="zh-CN" altLang="en-US" sz="2000" dirty="0" smtClean="0">
                <a:solidFill>
                  <a:srgbClr val="1F497D"/>
                </a:solidFill>
                <a:latin typeface="微软雅黑" panose="020B0503020204020204" pitchFamily="34" charset="-122"/>
                <a:ea typeface="微软雅黑" panose="020B0503020204020204" pitchFamily="34" charset="-122"/>
              </a:rPr>
              <a:t>）吸烟史：吸烟与呼吸系统疾病关系密切。询问吸烟史、吸烟量及是否已经戒烟或准备戒烟。</a:t>
            </a:r>
            <a:endParaRPr lang="en-US" altLang="zh-CN" sz="2000" dirty="0" smtClean="0">
              <a:solidFill>
                <a:srgbClr val="1F497D"/>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0854" y="2512298"/>
            <a:ext cx="2857500" cy="3619500"/>
          </a:xfrm>
          <a:prstGeom prst="rect">
            <a:avLst/>
          </a:prstGeom>
          <a:ln>
            <a:noFill/>
          </a:ln>
          <a:effectLst>
            <a:softEdge rad="112500"/>
          </a:effectLst>
        </p:spPr>
      </p:pic>
      <p:grpSp>
        <p:nvGrpSpPr>
          <p:cNvPr id="15" name="组合 14"/>
          <p:cNvGrpSpPr/>
          <p:nvPr/>
        </p:nvGrpSpPr>
        <p:grpSpPr>
          <a:xfrm>
            <a:off x="833438" y="784225"/>
            <a:ext cx="2802897" cy="616386"/>
            <a:chOff x="833438" y="784225"/>
            <a:chExt cx="2802897" cy="616386"/>
          </a:xfrm>
        </p:grpSpPr>
        <p:grpSp>
          <p:nvGrpSpPr>
            <p:cNvPr id="19" name="组合 18"/>
            <p:cNvGrpSpPr>
              <a:grpSpLocks/>
            </p:cNvGrpSpPr>
            <p:nvPr/>
          </p:nvGrpSpPr>
          <p:grpSpPr bwMode="auto">
            <a:xfrm>
              <a:off x="1384300" y="784225"/>
              <a:ext cx="2252035" cy="616386"/>
              <a:chOff x="3779710" y="1777379"/>
              <a:chExt cx="2659106" cy="617494"/>
            </a:xfrm>
          </p:grpSpPr>
          <p:sp>
            <p:nvSpPr>
              <p:cNvPr id="21" name="矩形 20"/>
              <p:cNvSpPr/>
              <p:nvPr/>
            </p:nvSpPr>
            <p:spPr>
              <a:xfrm>
                <a:off x="3779710" y="1777379"/>
                <a:ext cx="26591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22" name="TextBox 37"/>
              <p:cNvSpPr txBox="1">
                <a:spLocks noChangeArrowheads="1"/>
              </p:cNvSpPr>
              <p:nvPr/>
            </p:nvSpPr>
            <p:spPr bwMode="auto">
              <a:xfrm>
                <a:off x="3955605" y="1809047"/>
                <a:ext cx="248321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smtClean="0">
                    <a:solidFill>
                      <a:srgbClr val="1F497D"/>
                    </a:solidFill>
                    <a:latin typeface="微软雅黑" panose="020B0503020204020204" pitchFamily="34" charset="-122"/>
                    <a:ea typeface="微软雅黑" panose="020B0503020204020204" pitchFamily="34" charset="-122"/>
                  </a:rPr>
                  <a:t>护理评估</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20" name="矩形 19"/>
            <p:cNvSpPr/>
            <p:nvPr/>
          </p:nvSpPr>
          <p:spPr bwMode="auto">
            <a:xfrm>
              <a:off x="833438" y="784225"/>
              <a:ext cx="550862" cy="608013"/>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grpSp>
    </p:spTree>
    <p:extLst>
      <p:ext uri="{BB962C8B-B14F-4D97-AF65-F5344CB8AC3E}">
        <p14:creationId xmlns:p14="http://schemas.microsoft.com/office/powerpoint/2010/main" val="3472257256"/>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527466" cy="461665"/>
            <a:chOff x="1108869" y="1622378"/>
            <a:chExt cx="2527466" cy="461665"/>
          </a:xfrm>
        </p:grpSpPr>
        <p:sp>
          <p:nvSpPr>
            <p:cNvPr id="14" name="Text Box 2"/>
            <p:cNvSpPr txBox="1">
              <a:spLocks noChangeArrowheads="1"/>
            </p:cNvSpPr>
            <p:nvPr/>
          </p:nvSpPr>
          <p:spPr bwMode="auto">
            <a:xfrm>
              <a:off x="1533269" y="1622378"/>
              <a:ext cx="2103066"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身体评估</a:t>
              </a:r>
              <a:endParaRPr kumimoji="1" lang="zh-CN" altLang="en-US"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a:solidFill>
                    <a:schemeClr val="bg1"/>
                  </a:solidFill>
                  <a:latin typeface="微软雅黑" panose="020B0503020204020204" pitchFamily="34" charset="-122"/>
                  <a:ea typeface="微软雅黑" panose="020B0503020204020204" pitchFamily="34" charset="-122"/>
                </a:rPr>
                <a:t>2</a:t>
              </a:r>
            </a:p>
          </p:txBody>
        </p:sp>
      </p:grpSp>
      <p:sp>
        <p:nvSpPr>
          <p:cNvPr id="18" name="Rectangle 4"/>
          <p:cNvSpPr>
            <a:spLocks noChangeArrowheads="1"/>
          </p:cNvSpPr>
          <p:nvPr/>
        </p:nvSpPr>
        <p:spPr bwMode="auto">
          <a:xfrm>
            <a:off x="3789272" y="1853210"/>
            <a:ext cx="7570334" cy="4709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200" lvl="0" indent="-457200">
              <a:lnSpc>
                <a:spcPct val="150000"/>
              </a:lnSpc>
              <a:spcBef>
                <a:spcPct val="50000"/>
              </a:spcBef>
              <a:buAutoNum type="arabicPeriod"/>
            </a:pPr>
            <a:r>
              <a:rPr lang="zh-CN" altLang="en-US" sz="2000" dirty="0" smtClean="0">
                <a:solidFill>
                  <a:srgbClr val="1F497D"/>
                </a:solidFill>
                <a:latin typeface="微软雅黑" panose="020B0503020204020204" pitchFamily="34" charset="-122"/>
                <a:ea typeface="微软雅黑" panose="020B0503020204020204" pitchFamily="34" charset="-122"/>
              </a:rPr>
              <a:t>全身状态、皮肤、淋巴结评估：呼吸系统疾病多与感染有关，病人常有体温升高、脉率增快，缺氧可致皮肤粘膜发绀等。</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457200" lvl="0" indent="-457200">
              <a:lnSpc>
                <a:spcPct val="150000"/>
              </a:lnSpc>
              <a:spcBef>
                <a:spcPct val="50000"/>
              </a:spcBef>
              <a:buAutoNum type="arabicPeriod"/>
            </a:pPr>
            <a:r>
              <a:rPr lang="zh-CN" altLang="en-US" sz="2000" dirty="0" smtClean="0">
                <a:solidFill>
                  <a:srgbClr val="1F497D"/>
                </a:solidFill>
                <a:latin typeface="微软雅黑" panose="020B0503020204020204" pitchFamily="34" charset="-122"/>
                <a:ea typeface="微软雅黑" panose="020B0503020204020204" pitchFamily="34" charset="-122"/>
              </a:rPr>
              <a:t>头颈部评估：有无鼻翼煽动、鼻旁窦压痛；牙龈、扁桃体等有无充血、红肿，颈静脉充盈状况，气管位置是否居中。</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457200" lvl="0" indent="-457200">
              <a:lnSpc>
                <a:spcPct val="150000"/>
              </a:lnSpc>
              <a:spcBef>
                <a:spcPct val="50000"/>
              </a:spcBef>
              <a:buAutoNum type="arabicPeriod"/>
            </a:pPr>
            <a:r>
              <a:rPr lang="zh-CN" altLang="en-US" sz="2000" dirty="0" smtClean="0">
                <a:solidFill>
                  <a:srgbClr val="1F497D"/>
                </a:solidFill>
                <a:latin typeface="微软雅黑" panose="020B0503020204020204" pitchFamily="34" charset="-122"/>
                <a:ea typeface="微软雅黑" panose="020B0503020204020204" pitchFamily="34" charset="-122"/>
              </a:rPr>
              <a:t>胸部评估：注意胸廓外形、双肺呼吸运动是否一致，肺触诊有无语音震颤改变和胸膜摩擦感；肺部听诊音变化，有无干湿罗音等。</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457200" lvl="0" indent="-457200">
              <a:lnSpc>
                <a:spcPct val="150000"/>
              </a:lnSpc>
              <a:spcBef>
                <a:spcPct val="50000"/>
              </a:spcBef>
              <a:buAutoNum type="arabicPeriod"/>
            </a:pPr>
            <a:r>
              <a:rPr lang="zh-CN" altLang="en-US" sz="2000" dirty="0" smtClean="0">
                <a:solidFill>
                  <a:srgbClr val="1F497D"/>
                </a:solidFill>
                <a:latin typeface="微软雅黑" panose="020B0503020204020204" pitchFamily="34" charset="-122"/>
                <a:ea typeface="微软雅黑" panose="020B0503020204020204" pitchFamily="34" charset="-122"/>
              </a:rPr>
              <a:t>腹部及四肢评估：有无肝脾肿大，肝颈静脉回流征等。有无杵状指（趾）。</a:t>
            </a:r>
            <a:endParaRPr lang="en-US" altLang="zh-CN" sz="2000" dirty="0" smtClean="0">
              <a:solidFill>
                <a:srgbClr val="1F497D"/>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833438" y="2616651"/>
            <a:ext cx="2581275" cy="3182742"/>
            <a:chOff x="549275" y="2409285"/>
            <a:chExt cx="2581275" cy="3182742"/>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275" y="2409285"/>
              <a:ext cx="2581275" cy="2857500"/>
            </a:xfrm>
            <a:prstGeom prst="rect">
              <a:avLst/>
            </a:prstGeom>
            <a:ln>
              <a:noFill/>
            </a:ln>
            <a:effectLst>
              <a:softEdge rad="112500"/>
            </a:effectLst>
          </p:spPr>
        </p:pic>
        <p:sp>
          <p:nvSpPr>
            <p:cNvPr id="4" name="矩形 3"/>
            <p:cNvSpPr/>
            <p:nvPr/>
          </p:nvSpPr>
          <p:spPr>
            <a:xfrm>
              <a:off x="1380332" y="5222695"/>
              <a:ext cx="877163" cy="369332"/>
            </a:xfrm>
            <a:prstGeom prst="rect">
              <a:avLst/>
            </a:prstGeom>
          </p:spPr>
          <p:txBody>
            <a:bodyPr wrap="none">
              <a:spAutoFit/>
            </a:bodyPr>
            <a:lstStyle/>
            <a:p>
              <a:r>
                <a:rPr lang="zh-CN" altLang="en-US" dirty="0">
                  <a:solidFill>
                    <a:srgbClr val="1F497D"/>
                  </a:solidFill>
                  <a:latin typeface="微软雅黑" panose="020B0503020204020204" pitchFamily="34" charset="-122"/>
                  <a:ea typeface="微软雅黑" panose="020B0503020204020204" pitchFamily="34" charset="-122"/>
                </a:rPr>
                <a:t>杵状指</a:t>
              </a:r>
              <a:endParaRPr lang="zh-CN" altLang="en-US" dirty="0"/>
            </a:p>
          </p:txBody>
        </p:sp>
      </p:grpSp>
      <p:grpSp>
        <p:nvGrpSpPr>
          <p:cNvPr id="15" name="组合 14"/>
          <p:cNvGrpSpPr/>
          <p:nvPr/>
        </p:nvGrpSpPr>
        <p:grpSpPr>
          <a:xfrm>
            <a:off x="833438" y="784225"/>
            <a:ext cx="2802897" cy="616386"/>
            <a:chOff x="833438" y="784225"/>
            <a:chExt cx="2802897" cy="616386"/>
          </a:xfrm>
        </p:grpSpPr>
        <p:grpSp>
          <p:nvGrpSpPr>
            <p:cNvPr id="19" name="组合 18"/>
            <p:cNvGrpSpPr>
              <a:grpSpLocks/>
            </p:cNvGrpSpPr>
            <p:nvPr/>
          </p:nvGrpSpPr>
          <p:grpSpPr bwMode="auto">
            <a:xfrm>
              <a:off x="1384300" y="784225"/>
              <a:ext cx="2252035" cy="616386"/>
              <a:chOff x="3779710" y="1777379"/>
              <a:chExt cx="2659106" cy="617494"/>
            </a:xfrm>
          </p:grpSpPr>
          <p:sp>
            <p:nvSpPr>
              <p:cNvPr id="21" name="矩形 20"/>
              <p:cNvSpPr/>
              <p:nvPr/>
            </p:nvSpPr>
            <p:spPr>
              <a:xfrm>
                <a:off x="3779710" y="1777379"/>
                <a:ext cx="26591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22" name="TextBox 37"/>
              <p:cNvSpPr txBox="1">
                <a:spLocks noChangeArrowheads="1"/>
              </p:cNvSpPr>
              <p:nvPr/>
            </p:nvSpPr>
            <p:spPr bwMode="auto">
              <a:xfrm>
                <a:off x="3955605" y="1809047"/>
                <a:ext cx="248321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smtClean="0">
                    <a:solidFill>
                      <a:srgbClr val="1F497D"/>
                    </a:solidFill>
                    <a:latin typeface="微软雅黑" panose="020B0503020204020204" pitchFamily="34" charset="-122"/>
                    <a:ea typeface="微软雅黑" panose="020B0503020204020204" pitchFamily="34" charset="-122"/>
                  </a:rPr>
                  <a:t>护理评估</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20" name="矩形 19"/>
            <p:cNvSpPr/>
            <p:nvPr/>
          </p:nvSpPr>
          <p:spPr bwMode="auto">
            <a:xfrm>
              <a:off x="833438" y="784225"/>
              <a:ext cx="550862" cy="608013"/>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grpSp>
    </p:spTree>
    <p:extLst>
      <p:ext uri="{BB962C8B-B14F-4D97-AF65-F5344CB8AC3E}">
        <p14:creationId xmlns:p14="http://schemas.microsoft.com/office/powerpoint/2010/main" val="291184775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3101624" cy="461665"/>
            <a:chOff x="1108869" y="1622378"/>
            <a:chExt cx="3101624" cy="461665"/>
          </a:xfrm>
        </p:grpSpPr>
        <p:sp>
          <p:nvSpPr>
            <p:cNvPr id="14" name="Text Box 2"/>
            <p:cNvSpPr txBox="1">
              <a:spLocks noChangeArrowheads="1"/>
            </p:cNvSpPr>
            <p:nvPr/>
          </p:nvSpPr>
          <p:spPr bwMode="auto">
            <a:xfrm>
              <a:off x="1533269" y="1622378"/>
              <a:ext cx="2677224"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实验室及其他检查</a:t>
              </a:r>
              <a:endParaRPr kumimoji="1" lang="zh-CN" altLang="en-US"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3</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18" name="Rectangle 4"/>
          <p:cNvSpPr>
            <a:spLocks noChangeArrowheads="1"/>
          </p:cNvSpPr>
          <p:nvPr/>
        </p:nvSpPr>
        <p:spPr bwMode="auto">
          <a:xfrm>
            <a:off x="1108869" y="2491175"/>
            <a:ext cx="7410676" cy="3663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200" lvl="0" indent="-457200">
              <a:lnSpc>
                <a:spcPct val="120000"/>
              </a:lnSpc>
              <a:spcBef>
                <a:spcPct val="50000"/>
              </a:spcBef>
              <a:buAutoNum type="arabicPeriod"/>
            </a:pPr>
            <a:r>
              <a:rPr lang="zh-CN" altLang="en-US" sz="2000" dirty="0" smtClean="0">
                <a:solidFill>
                  <a:srgbClr val="1F497D"/>
                </a:solidFill>
                <a:latin typeface="微软雅黑" panose="020B0503020204020204" pitchFamily="34" charset="-122"/>
                <a:ea typeface="微软雅黑" panose="020B0503020204020204" pitchFamily="34" charset="-122"/>
              </a:rPr>
              <a:t>血常规：病人存在细菌感染时血常规结果多表现为白细胞计数增加，中性粒细胞核左移。大咯血可导致血红蛋白降低。</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457200" lvl="0" indent="-457200">
              <a:lnSpc>
                <a:spcPct val="120000"/>
              </a:lnSpc>
              <a:spcBef>
                <a:spcPct val="50000"/>
              </a:spcBef>
              <a:buAutoNum type="arabicPeriod"/>
            </a:pPr>
            <a:r>
              <a:rPr lang="zh-CN" altLang="en-US" sz="2000" dirty="0" smtClean="0">
                <a:solidFill>
                  <a:srgbClr val="1F497D"/>
                </a:solidFill>
                <a:latin typeface="微软雅黑" panose="020B0503020204020204" pitchFamily="34" charset="-122"/>
                <a:ea typeface="微软雅黑" panose="020B0503020204020204" pitchFamily="34" charset="-122"/>
              </a:rPr>
              <a:t>痰液检查：包括</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lnSpc>
                <a:spcPct val="12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1</a:t>
            </a:r>
            <a:r>
              <a:rPr lang="zh-CN" altLang="en-US" sz="2000" dirty="0" smtClean="0">
                <a:solidFill>
                  <a:srgbClr val="1F497D"/>
                </a:solidFill>
                <a:latin typeface="微软雅黑" panose="020B0503020204020204" pitchFamily="34" charset="-122"/>
                <a:ea typeface="微软雅黑" panose="020B0503020204020204" pitchFamily="34" charset="-122"/>
              </a:rPr>
              <a:t>）一般检查：观察记录痰液的量、颜色、性质和气味等。</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lnSpc>
                <a:spcPct val="12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2</a:t>
            </a:r>
            <a:r>
              <a:rPr lang="zh-CN" altLang="en-US" sz="2000" dirty="0" smtClean="0">
                <a:solidFill>
                  <a:srgbClr val="1F497D"/>
                </a:solidFill>
                <a:latin typeface="微软雅黑" panose="020B0503020204020204" pitchFamily="34" charset="-122"/>
                <a:ea typeface="微软雅黑" panose="020B0503020204020204" pitchFamily="34" charset="-122"/>
              </a:rPr>
              <a:t>）显微镜检查：痰涂片染色检查。</a:t>
            </a:r>
            <a:endParaRPr lang="en-US" altLang="zh-CN" sz="2000" dirty="0">
              <a:solidFill>
                <a:srgbClr val="1F497D"/>
              </a:solidFill>
              <a:latin typeface="微软雅黑" panose="020B0503020204020204" pitchFamily="34" charset="-122"/>
              <a:ea typeface="微软雅黑" panose="020B0503020204020204" pitchFamily="34" charset="-122"/>
            </a:endParaRPr>
          </a:p>
          <a:p>
            <a:pPr marL="0" lvl="0" indent="0">
              <a:lnSpc>
                <a:spcPct val="120000"/>
              </a:lnSpc>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3.    </a:t>
            </a:r>
            <a:r>
              <a:rPr lang="zh-CN" altLang="en-US" sz="2000" dirty="0" smtClean="0">
                <a:solidFill>
                  <a:srgbClr val="1F497D"/>
                </a:solidFill>
                <a:latin typeface="微软雅黑" panose="020B0503020204020204" pitchFamily="34" charset="-122"/>
                <a:ea typeface="微软雅黑" panose="020B0503020204020204" pitchFamily="34" charset="-122"/>
              </a:rPr>
              <a:t>动脉血气分析：对于判断机体的通气状态和换气状态，是否存在呼吸衰竭的类型，机体酸碱平衡状态及代偿程度等的判断具有十分重要的价值。</a:t>
            </a:r>
            <a:endParaRPr lang="en-US" altLang="zh-CN" sz="2000" dirty="0" smtClean="0">
              <a:solidFill>
                <a:srgbClr val="1F497D"/>
              </a:solidFill>
              <a:latin typeface="微软雅黑" panose="020B0503020204020204" pitchFamily="34" charset="-122"/>
              <a:ea typeface="微软雅黑" panose="020B0503020204020204" pitchFamily="34" charset="-122"/>
            </a:endParaRPr>
          </a:p>
        </p:txBody>
      </p:sp>
      <p:pic>
        <p:nvPicPr>
          <p:cNvPr id="12" name="图片 9"/>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20352" y="3654425"/>
            <a:ext cx="3438525"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14"/>
          <p:cNvGrpSpPr/>
          <p:nvPr/>
        </p:nvGrpSpPr>
        <p:grpSpPr>
          <a:xfrm>
            <a:off x="833438" y="784225"/>
            <a:ext cx="2802897" cy="616386"/>
            <a:chOff x="833438" y="784225"/>
            <a:chExt cx="2802897" cy="616386"/>
          </a:xfrm>
        </p:grpSpPr>
        <p:grpSp>
          <p:nvGrpSpPr>
            <p:cNvPr id="19" name="组合 18"/>
            <p:cNvGrpSpPr>
              <a:grpSpLocks/>
            </p:cNvGrpSpPr>
            <p:nvPr/>
          </p:nvGrpSpPr>
          <p:grpSpPr bwMode="auto">
            <a:xfrm>
              <a:off x="1384300" y="784225"/>
              <a:ext cx="2252035" cy="616386"/>
              <a:chOff x="3779710" y="1777379"/>
              <a:chExt cx="2659106" cy="617494"/>
            </a:xfrm>
          </p:grpSpPr>
          <p:sp>
            <p:nvSpPr>
              <p:cNvPr id="21" name="矩形 20"/>
              <p:cNvSpPr/>
              <p:nvPr/>
            </p:nvSpPr>
            <p:spPr>
              <a:xfrm>
                <a:off x="3779710" y="1777379"/>
                <a:ext cx="26591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22" name="TextBox 37"/>
              <p:cNvSpPr txBox="1">
                <a:spLocks noChangeArrowheads="1"/>
              </p:cNvSpPr>
              <p:nvPr/>
            </p:nvSpPr>
            <p:spPr bwMode="auto">
              <a:xfrm>
                <a:off x="3955605" y="1809047"/>
                <a:ext cx="248321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smtClean="0">
                    <a:solidFill>
                      <a:srgbClr val="1F497D"/>
                    </a:solidFill>
                    <a:latin typeface="微软雅黑" panose="020B0503020204020204" pitchFamily="34" charset="-122"/>
                    <a:ea typeface="微软雅黑" panose="020B0503020204020204" pitchFamily="34" charset="-122"/>
                  </a:rPr>
                  <a:t>护理评估</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20" name="矩形 19"/>
            <p:cNvSpPr/>
            <p:nvPr/>
          </p:nvSpPr>
          <p:spPr bwMode="auto">
            <a:xfrm>
              <a:off x="833438" y="784225"/>
              <a:ext cx="550862" cy="608013"/>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grpSp>
    </p:spTree>
    <p:extLst>
      <p:ext uri="{BB962C8B-B14F-4D97-AF65-F5344CB8AC3E}">
        <p14:creationId xmlns:p14="http://schemas.microsoft.com/office/powerpoint/2010/main" val="2477941315"/>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3101624" cy="461665"/>
            <a:chOff x="1108869" y="1622378"/>
            <a:chExt cx="3101624" cy="461665"/>
          </a:xfrm>
        </p:grpSpPr>
        <p:sp>
          <p:nvSpPr>
            <p:cNvPr id="14" name="Text Box 2"/>
            <p:cNvSpPr txBox="1">
              <a:spLocks noChangeArrowheads="1"/>
            </p:cNvSpPr>
            <p:nvPr/>
          </p:nvSpPr>
          <p:spPr bwMode="auto">
            <a:xfrm>
              <a:off x="1533269" y="1622378"/>
              <a:ext cx="2677224"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实验室及其他检查</a:t>
              </a:r>
              <a:endParaRPr kumimoji="1" lang="zh-CN" altLang="en-US"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3</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18" name="Rectangle 4"/>
          <p:cNvSpPr>
            <a:spLocks noChangeArrowheads="1"/>
          </p:cNvSpPr>
          <p:nvPr/>
        </p:nvSpPr>
        <p:spPr bwMode="auto">
          <a:xfrm>
            <a:off x="4210493" y="2649707"/>
            <a:ext cx="7287136" cy="3016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200" lvl="0" indent="-457200">
              <a:lnSpc>
                <a:spcPct val="150000"/>
              </a:lnSpc>
              <a:spcBef>
                <a:spcPct val="50000"/>
              </a:spcBef>
              <a:buAutoNum type="arabicPeriod" startAt="4"/>
            </a:pPr>
            <a:r>
              <a:rPr lang="zh-CN" altLang="en-US" sz="2000" dirty="0" smtClean="0">
                <a:solidFill>
                  <a:srgbClr val="1F497D"/>
                </a:solidFill>
                <a:latin typeface="微软雅黑" panose="020B0503020204020204" pitchFamily="34" charset="-122"/>
                <a:ea typeface="微软雅黑" panose="020B0503020204020204" pitchFamily="34" charset="-122"/>
              </a:rPr>
              <a:t>影像学检查：胸部</a:t>
            </a:r>
            <a:r>
              <a:rPr lang="en-US" altLang="zh-CN" sz="2000" dirty="0" smtClean="0">
                <a:solidFill>
                  <a:srgbClr val="1F497D"/>
                </a:solidFill>
                <a:latin typeface="微软雅黑" panose="020B0503020204020204" pitchFamily="34" charset="-122"/>
                <a:ea typeface="微软雅黑" panose="020B0503020204020204" pitchFamily="34" charset="-122"/>
              </a:rPr>
              <a:t>X</a:t>
            </a:r>
            <a:r>
              <a:rPr lang="zh-CN" altLang="en-US" sz="2000" dirty="0" smtClean="0">
                <a:solidFill>
                  <a:srgbClr val="1F497D"/>
                </a:solidFill>
                <a:latin typeface="微软雅黑" panose="020B0503020204020204" pitchFamily="34" charset="-122"/>
                <a:ea typeface="微软雅黑" panose="020B0503020204020204" pitchFamily="34" charset="-122"/>
              </a:rPr>
              <a:t>片、正侧位胸片、</a:t>
            </a:r>
            <a:r>
              <a:rPr lang="en-US" altLang="zh-CN" sz="2000" dirty="0" smtClean="0">
                <a:solidFill>
                  <a:srgbClr val="1F497D"/>
                </a:solidFill>
                <a:latin typeface="微软雅黑" panose="020B0503020204020204" pitchFamily="34" charset="-122"/>
                <a:ea typeface="微软雅黑" panose="020B0503020204020204" pitchFamily="34" charset="-122"/>
              </a:rPr>
              <a:t>CT</a:t>
            </a:r>
            <a:r>
              <a:rPr lang="zh-CN" altLang="en-US" sz="2000" dirty="0" smtClean="0">
                <a:solidFill>
                  <a:srgbClr val="1F497D"/>
                </a:solidFill>
                <a:latin typeface="微软雅黑" panose="020B0503020204020204" pitchFamily="34" charset="-122"/>
                <a:ea typeface="微软雅黑" panose="020B0503020204020204" pitchFamily="34" charset="-122"/>
              </a:rPr>
              <a:t>检查、</a:t>
            </a:r>
            <a:r>
              <a:rPr lang="en-US" altLang="zh-CN" sz="2000" dirty="0" smtClean="0">
                <a:solidFill>
                  <a:srgbClr val="1F497D"/>
                </a:solidFill>
                <a:latin typeface="微软雅黑" panose="020B0503020204020204" pitchFamily="34" charset="-122"/>
                <a:ea typeface="微软雅黑" panose="020B0503020204020204" pitchFamily="34" charset="-122"/>
              </a:rPr>
              <a:t>MRI</a:t>
            </a:r>
            <a:r>
              <a:rPr lang="zh-CN" altLang="en-US" sz="2000" dirty="0" smtClean="0">
                <a:solidFill>
                  <a:srgbClr val="1F497D"/>
                </a:solidFill>
                <a:latin typeface="微软雅黑" panose="020B0503020204020204" pitchFamily="34" charset="-122"/>
                <a:ea typeface="微软雅黑" panose="020B0503020204020204" pitchFamily="34" charset="-122"/>
              </a:rPr>
              <a:t>检查等对于病变部位、性质和支气管通畅程度等提供依据。</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457200" lvl="0" indent="-457200">
              <a:lnSpc>
                <a:spcPct val="150000"/>
              </a:lnSpc>
              <a:spcBef>
                <a:spcPct val="50000"/>
              </a:spcBef>
              <a:buAutoNum type="arabicPeriod" startAt="4"/>
            </a:pPr>
            <a:r>
              <a:rPr lang="zh-CN" altLang="en-US" sz="2000" dirty="0" smtClean="0">
                <a:solidFill>
                  <a:srgbClr val="1F497D"/>
                </a:solidFill>
                <a:latin typeface="微软雅黑" panose="020B0503020204020204" pitchFamily="34" charset="-122"/>
                <a:ea typeface="微软雅黑" panose="020B0503020204020204" pitchFamily="34" charset="-122"/>
              </a:rPr>
              <a:t>现为支气管镜和胸腔镜：纤支镜可深入到亚支气管，直接窥视粘膜有无水肿、充血、溃疡等，检查的同时可以对粘膜进行刷检或钳检，用于组织病理学检查。胸腔镜用于胸膜活检和肺活检。</a:t>
            </a:r>
            <a:endParaRPr lang="en-US" altLang="zh-CN" sz="2000" dirty="0" smtClean="0">
              <a:solidFill>
                <a:srgbClr val="1F497D"/>
              </a:solidFill>
              <a:latin typeface="微软雅黑" panose="020B0503020204020204" pitchFamily="34" charset="-122"/>
              <a:ea typeface="微软雅黑" panose="020B0503020204020204" pitchFamily="34" charset="-122"/>
            </a:endParaRPr>
          </a:p>
        </p:txBody>
      </p:sp>
      <p:pic>
        <p:nvPicPr>
          <p:cNvPr id="12" name="图片 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5098"/>
          <a:stretch>
            <a:fillRect/>
          </a:stretch>
        </p:blipFill>
        <p:spPr bwMode="auto">
          <a:xfrm>
            <a:off x="427119" y="2838469"/>
            <a:ext cx="3783374" cy="2828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14"/>
          <p:cNvGrpSpPr/>
          <p:nvPr/>
        </p:nvGrpSpPr>
        <p:grpSpPr>
          <a:xfrm>
            <a:off x="833438" y="784225"/>
            <a:ext cx="2802897" cy="616386"/>
            <a:chOff x="833438" y="784225"/>
            <a:chExt cx="2802897" cy="616386"/>
          </a:xfrm>
        </p:grpSpPr>
        <p:grpSp>
          <p:nvGrpSpPr>
            <p:cNvPr id="19" name="组合 18"/>
            <p:cNvGrpSpPr>
              <a:grpSpLocks/>
            </p:cNvGrpSpPr>
            <p:nvPr/>
          </p:nvGrpSpPr>
          <p:grpSpPr bwMode="auto">
            <a:xfrm>
              <a:off x="1384300" y="784225"/>
              <a:ext cx="2252035" cy="616386"/>
              <a:chOff x="3779710" y="1777379"/>
              <a:chExt cx="2659106" cy="617494"/>
            </a:xfrm>
          </p:grpSpPr>
          <p:sp>
            <p:nvSpPr>
              <p:cNvPr id="21" name="矩形 20"/>
              <p:cNvSpPr/>
              <p:nvPr/>
            </p:nvSpPr>
            <p:spPr>
              <a:xfrm>
                <a:off x="3779710" y="1777379"/>
                <a:ext cx="26591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22" name="TextBox 37"/>
              <p:cNvSpPr txBox="1">
                <a:spLocks noChangeArrowheads="1"/>
              </p:cNvSpPr>
              <p:nvPr/>
            </p:nvSpPr>
            <p:spPr bwMode="auto">
              <a:xfrm>
                <a:off x="3955605" y="1809047"/>
                <a:ext cx="248321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smtClean="0">
                    <a:solidFill>
                      <a:srgbClr val="1F497D"/>
                    </a:solidFill>
                    <a:latin typeface="微软雅黑" panose="020B0503020204020204" pitchFamily="34" charset="-122"/>
                    <a:ea typeface="微软雅黑" panose="020B0503020204020204" pitchFamily="34" charset="-122"/>
                  </a:rPr>
                  <a:t>护理评估</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20" name="矩形 19"/>
            <p:cNvSpPr/>
            <p:nvPr/>
          </p:nvSpPr>
          <p:spPr bwMode="auto">
            <a:xfrm>
              <a:off x="833438" y="784225"/>
              <a:ext cx="550862" cy="608013"/>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grpSp>
    </p:spTree>
    <p:extLst>
      <p:ext uri="{BB962C8B-B14F-4D97-AF65-F5344CB8AC3E}">
        <p14:creationId xmlns:p14="http://schemas.microsoft.com/office/powerpoint/2010/main" val="257145561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3101624" cy="461665"/>
            <a:chOff x="1108869" y="1622378"/>
            <a:chExt cx="3101624" cy="461665"/>
          </a:xfrm>
        </p:grpSpPr>
        <p:sp>
          <p:nvSpPr>
            <p:cNvPr id="14" name="Text Box 2"/>
            <p:cNvSpPr txBox="1">
              <a:spLocks noChangeArrowheads="1"/>
            </p:cNvSpPr>
            <p:nvPr/>
          </p:nvSpPr>
          <p:spPr bwMode="auto">
            <a:xfrm>
              <a:off x="1533269" y="1622378"/>
              <a:ext cx="2677224"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实验室及其他检查</a:t>
              </a:r>
              <a:endParaRPr kumimoji="1" lang="zh-CN" altLang="en-US"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3</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18" name="Rectangle 4"/>
          <p:cNvSpPr>
            <a:spLocks noChangeArrowheads="1"/>
          </p:cNvSpPr>
          <p:nvPr/>
        </p:nvSpPr>
        <p:spPr bwMode="auto">
          <a:xfrm>
            <a:off x="1380332" y="2189696"/>
            <a:ext cx="7081497" cy="4094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57200" lvl="0" indent="-457200">
              <a:spcBef>
                <a:spcPct val="50000"/>
              </a:spcBef>
              <a:buAutoNum type="arabicPeriod" startAt="6"/>
            </a:pPr>
            <a:r>
              <a:rPr lang="zh-CN" altLang="en-US" sz="2000" dirty="0" smtClean="0">
                <a:solidFill>
                  <a:srgbClr val="1F497D"/>
                </a:solidFill>
                <a:latin typeface="微软雅黑" panose="020B0503020204020204" pitchFamily="34" charset="-122"/>
                <a:ea typeface="微软雅黑" panose="020B0503020204020204" pitchFamily="34" charset="-122"/>
              </a:rPr>
              <a:t>肺功能检查：通过对肺通气和肺换气功能进行测定，以了解呼吸系统疾病对肺功能损害的程度和性质的检测方法，常用方法：</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1</a:t>
            </a:r>
            <a:r>
              <a:rPr lang="zh-CN" altLang="en-US" sz="2000" dirty="0" smtClean="0">
                <a:solidFill>
                  <a:srgbClr val="1F497D"/>
                </a:solidFill>
                <a:latin typeface="微软雅黑" panose="020B0503020204020204" pitchFamily="34" charset="-122"/>
                <a:ea typeface="微软雅黑" panose="020B0503020204020204" pitchFamily="34" charset="-122"/>
              </a:rPr>
              <a:t>）肺活量（</a:t>
            </a:r>
            <a:r>
              <a:rPr lang="en-US" altLang="zh-CN" sz="2000" dirty="0" smtClean="0">
                <a:solidFill>
                  <a:srgbClr val="1F497D"/>
                </a:solidFill>
                <a:latin typeface="微软雅黑" panose="020B0503020204020204" pitchFamily="34" charset="-122"/>
                <a:ea typeface="微软雅黑" panose="020B0503020204020204" pitchFamily="34" charset="-122"/>
              </a:rPr>
              <a:t>CV</a:t>
            </a:r>
            <a:r>
              <a:rPr lang="zh-CN" altLang="en-US" sz="2000" dirty="0" smtClean="0">
                <a:solidFill>
                  <a:srgbClr val="1F497D"/>
                </a:solidFill>
                <a:latin typeface="微软雅黑" panose="020B0503020204020204" pitchFamily="34" charset="-122"/>
                <a:ea typeface="微软雅黑" panose="020B0503020204020204" pitchFamily="34" charset="-122"/>
              </a:rPr>
              <a:t>）：是尽力吸气后缓慢而完全的呼出的最大气量。男性正常为</a:t>
            </a:r>
            <a:r>
              <a:rPr lang="en-US" altLang="zh-CN" sz="2000" dirty="0" smtClean="0">
                <a:solidFill>
                  <a:srgbClr val="1F497D"/>
                </a:solidFill>
                <a:latin typeface="微软雅黑" panose="020B0503020204020204" pitchFamily="34" charset="-122"/>
                <a:ea typeface="微软雅黑" panose="020B0503020204020204" pitchFamily="34" charset="-122"/>
              </a:rPr>
              <a:t>3500ml</a:t>
            </a:r>
            <a:r>
              <a:rPr lang="zh-CN" altLang="en-US" sz="2000" dirty="0" smtClean="0">
                <a:solidFill>
                  <a:srgbClr val="1F497D"/>
                </a:solidFill>
                <a:latin typeface="微软雅黑" panose="020B0503020204020204" pitchFamily="34" charset="-122"/>
                <a:ea typeface="微软雅黑" panose="020B0503020204020204" pitchFamily="34" charset="-122"/>
              </a:rPr>
              <a:t>，女性为</a:t>
            </a:r>
            <a:r>
              <a:rPr lang="en-US" altLang="zh-CN" sz="2000" dirty="0" smtClean="0">
                <a:solidFill>
                  <a:srgbClr val="1F497D"/>
                </a:solidFill>
                <a:latin typeface="微软雅黑" panose="020B0503020204020204" pitchFamily="34" charset="-122"/>
                <a:ea typeface="微软雅黑" panose="020B0503020204020204" pitchFamily="34" charset="-122"/>
              </a:rPr>
              <a:t>2500ml.</a:t>
            </a:r>
          </a:p>
          <a:p>
            <a:pPr marL="0" lvl="0" indent="0">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2</a:t>
            </a:r>
            <a:r>
              <a:rPr lang="zh-CN" altLang="en-US" sz="2000" dirty="0" smtClean="0">
                <a:solidFill>
                  <a:srgbClr val="1F497D"/>
                </a:solidFill>
                <a:latin typeface="微软雅黑" panose="020B0503020204020204" pitchFamily="34" charset="-122"/>
                <a:ea typeface="微软雅黑" panose="020B0503020204020204" pitchFamily="34" charset="-122"/>
              </a:rPr>
              <a:t>）残气量（</a:t>
            </a:r>
            <a:r>
              <a:rPr lang="en-US" altLang="zh-CN" sz="2000" dirty="0" smtClean="0">
                <a:solidFill>
                  <a:srgbClr val="1F497D"/>
                </a:solidFill>
                <a:latin typeface="微软雅黑" panose="020B0503020204020204" pitchFamily="34" charset="-122"/>
                <a:ea typeface="微软雅黑" panose="020B0503020204020204" pitchFamily="34" charset="-122"/>
              </a:rPr>
              <a:t>RV</a:t>
            </a:r>
            <a:r>
              <a:rPr lang="zh-CN" altLang="en-US" sz="2000" dirty="0" smtClean="0">
                <a:solidFill>
                  <a:srgbClr val="1F497D"/>
                </a:solidFill>
                <a:latin typeface="微软雅黑" panose="020B0503020204020204" pitchFamily="34" charset="-122"/>
                <a:ea typeface="微软雅黑" panose="020B0503020204020204" pitchFamily="34" charset="-122"/>
              </a:rPr>
              <a:t>）：是补呼气后，非内不能被呼出的残留气量。男性为</a:t>
            </a:r>
            <a:r>
              <a:rPr lang="en-US" altLang="zh-CN" sz="2000" dirty="0" smtClean="0">
                <a:solidFill>
                  <a:srgbClr val="1F497D"/>
                </a:solidFill>
                <a:latin typeface="微软雅黑" panose="020B0503020204020204" pitchFamily="34" charset="-122"/>
                <a:ea typeface="微软雅黑" panose="020B0503020204020204" pitchFamily="34" charset="-122"/>
              </a:rPr>
              <a:t>1500ml</a:t>
            </a:r>
            <a:r>
              <a:rPr lang="zh-CN" altLang="en-US" sz="2000" dirty="0" smtClean="0">
                <a:solidFill>
                  <a:srgbClr val="1F497D"/>
                </a:solidFill>
                <a:latin typeface="微软雅黑" panose="020B0503020204020204" pitchFamily="34" charset="-122"/>
                <a:ea typeface="微软雅黑" panose="020B0503020204020204" pitchFamily="34" charset="-122"/>
              </a:rPr>
              <a:t>，女为</a:t>
            </a:r>
            <a:r>
              <a:rPr lang="en-US" altLang="zh-CN" sz="2000" dirty="0" smtClean="0">
                <a:solidFill>
                  <a:srgbClr val="1F497D"/>
                </a:solidFill>
                <a:latin typeface="微软雅黑" panose="020B0503020204020204" pitchFamily="34" charset="-122"/>
                <a:ea typeface="微软雅黑" panose="020B0503020204020204" pitchFamily="34" charset="-122"/>
              </a:rPr>
              <a:t>1000ml. </a:t>
            </a:r>
            <a:r>
              <a:rPr lang="zh-CN" altLang="en-US" sz="2000" dirty="0" smtClean="0">
                <a:solidFill>
                  <a:srgbClr val="1F497D"/>
                </a:solidFill>
                <a:latin typeface="微软雅黑" panose="020B0503020204020204" pitchFamily="34" charset="-122"/>
                <a:ea typeface="微软雅黑" panose="020B0503020204020204" pitchFamily="34" charset="-122"/>
              </a:rPr>
              <a:t>残气量受肺弹性回缩力的影响。</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3</a:t>
            </a:r>
            <a:r>
              <a:rPr lang="zh-CN" altLang="en-US" sz="2000" dirty="0" smtClean="0">
                <a:solidFill>
                  <a:srgbClr val="1F497D"/>
                </a:solidFill>
                <a:latin typeface="微软雅黑" panose="020B0503020204020204" pitchFamily="34" charset="-122"/>
                <a:ea typeface="微软雅黑" panose="020B0503020204020204" pitchFamily="34" charset="-122"/>
              </a:rPr>
              <a:t>）肺总容量（</a:t>
            </a:r>
            <a:r>
              <a:rPr lang="en-US" altLang="zh-CN" sz="2000" dirty="0" smtClean="0">
                <a:solidFill>
                  <a:srgbClr val="1F497D"/>
                </a:solidFill>
                <a:latin typeface="微软雅黑" panose="020B0503020204020204" pitchFamily="34" charset="-122"/>
                <a:ea typeface="微软雅黑" panose="020B0503020204020204" pitchFamily="34" charset="-122"/>
              </a:rPr>
              <a:t>TLC</a:t>
            </a:r>
            <a:r>
              <a:rPr lang="zh-CN" altLang="en-US" sz="2000" dirty="0" smtClean="0">
                <a:solidFill>
                  <a:srgbClr val="1F497D"/>
                </a:solidFill>
                <a:latin typeface="微软雅黑" panose="020B0503020204020204" pitchFamily="34" charset="-122"/>
                <a:ea typeface="微软雅黑" panose="020B0503020204020204" pitchFamily="34" charset="-122"/>
              </a:rPr>
              <a:t>）：深吸气后肺内容纳的重气量</a:t>
            </a:r>
            <a:r>
              <a:rPr lang="en-US" altLang="zh-CN" sz="2000" dirty="0" smtClean="0">
                <a:solidFill>
                  <a:srgbClr val="1F497D"/>
                </a:solidFill>
                <a:latin typeface="微软雅黑" panose="020B0503020204020204" pitchFamily="34" charset="-122"/>
                <a:ea typeface="微软雅黑" panose="020B0503020204020204" pitchFamily="34" charset="-122"/>
              </a:rPr>
              <a:t>=</a:t>
            </a:r>
            <a:r>
              <a:rPr lang="zh-CN" altLang="en-US" sz="2000" dirty="0" smtClean="0">
                <a:solidFill>
                  <a:srgbClr val="1F497D"/>
                </a:solidFill>
                <a:latin typeface="微软雅黑" panose="020B0503020204020204" pitchFamily="34" charset="-122"/>
                <a:ea typeface="微软雅黑" panose="020B0503020204020204" pitchFamily="34" charset="-122"/>
              </a:rPr>
              <a:t>肺活量</a:t>
            </a:r>
            <a:r>
              <a:rPr lang="en-US" altLang="zh-CN" sz="2000" dirty="0" smtClean="0">
                <a:solidFill>
                  <a:srgbClr val="1F497D"/>
                </a:solidFill>
                <a:latin typeface="微软雅黑" panose="020B0503020204020204" pitchFamily="34" charset="-122"/>
                <a:ea typeface="微软雅黑" panose="020B0503020204020204" pitchFamily="34" charset="-122"/>
              </a:rPr>
              <a:t>+</a:t>
            </a:r>
            <a:r>
              <a:rPr lang="zh-CN" altLang="en-US" sz="2000" dirty="0" smtClean="0">
                <a:solidFill>
                  <a:srgbClr val="1F497D"/>
                </a:solidFill>
                <a:latin typeface="微软雅黑" panose="020B0503020204020204" pitchFamily="34" charset="-122"/>
                <a:ea typeface="微软雅黑" panose="020B0503020204020204" pitchFamily="34" charset="-122"/>
              </a:rPr>
              <a:t>残气量。</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0" lvl="0" indent="0">
              <a:spcBef>
                <a:spcPct val="50000"/>
              </a:spcBef>
            </a:pPr>
            <a:r>
              <a:rPr lang="en-US" altLang="zh-CN" sz="2000" dirty="0" smtClean="0">
                <a:solidFill>
                  <a:srgbClr val="1F497D"/>
                </a:solidFill>
                <a:latin typeface="微软雅黑" panose="020B0503020204020204" pitchFamily="34" charset="-122"/>
                <a:ea typeface="微软雅黑" panose="020B0503020204020204" pitchFamily="34" charset="-122"/>
              </a:rPr>
              <a:t>4</a:t>
            </a:r>
            <a:r>
              <a:rPr lang="zh-CN" altLang="en-US" sz="2000" dirty="0" smtClean="0">
                <a:solidFill>
                  <a:srgbClr val="1F497D"/>
                </a:solidFill>
                <a:latin typeface="微软雅黑" panose="020B0503020204020204" pitchFamily="34" charset="-122"/>
                <a:ea typeface="微软雅黑" panose="020B0503020204020204" pitchFamily="34" charset="-122"/>
              </a:rPr>
              <a:t>）用力肺活量（</a:t>
            </a:r>
            <a:r>
              <a:rPr lang="en-US" altLang="zh-CN" sz="2000" dirty="0" smtClean="0">
                <a:solidFill>
                  <a:srgbClr val="1F497D"/>
                </a:solidFill>
                <a:latin typeface="微软雅黑" panose="020B0503020204020204" pitchFamily="34" charset="-122"/>
                <a:ea typeface="微软雅黑" panose="020B0503020204020204" pitchFamily="34" charset="-122"/>
              </a:rPr>
              <a:t>FVC</a:t>
            </a:r>
            <a:r>
              <a:rPr lang="zh-CN" altLang="en-US" sz="2000" dirty="0" smtClean="0">
                <a:solidFill>
                  <a:srgbClr val="1F497D"/>
                </a:solidFill>
                <a:latin typeface="微软雅黑" panose="020B0503020204020204" pitchFamily="34" charset="-122"/>
                <a:ea typeface="微软雅黑" panose="020B0503020204020204" pitchFamily="34" charset="-122"/>
              </a:rPr>
              <a:t>）：尽力最大吸气后，尽力尽快呼气所能呼出的最大气量。</a:t>
            </a:r>
            <a:endParaRPr lang="en-US" altLang="zh-CN" sz="2000" dirty="0" smtClean="0">
              <a:solidFill>
                <a:srgbClr val="1F497D"/>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833438" y="784225"/>
            <a:ext cx="2802897" cy="616386"/>
            <a:chOff x="833438" y="784225"/>
            <a:chExt cx="2802897" cy="616386"/>
          </a:xfrm>
        </p:grpSpPr>
        <p:grpSp>
          <p:nvGrpSpPr>
            <p:cNvPr id="15" name="组合 14"/>
            <p:cNvGrpSpPr>
              <a:grpSpLocks/>
            </p:cNvGrpSpPr>
            <p:nvPr/>
          </p:nvGrpSpPr>
          <p:grpSpPr bwMode="auto">
            <a:xfrm>
              <a:off x="1384300" y="784225"/>
              <a:ext cx="2252035" cy="616386"/>
              <a:chOff x="3779710" y="1777379"/>
              <a:chExt cx="2659106" cy="617494"/>
            </a:xfrm>
          </p:grpSpPr>
          <p:sp>
            <p:nvSpPr>
              <p:cNvPr id="20" name="矩形 19"/>
              <p:cNvSpPr/>
              <p:nvPr/>
            </p:nvSpPr>
            <p:spPr>
              <a:xfrm>
                <a:off x="3779710" y="1777379"/>
                <a:ext cx="26591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21" name="TextBox 37"/>
              <p:cNvSpPr txBox="1">
                <a:spLocks noChangeArrowheads="1"/>
              </p:cNvSpPr>
              <p:nvPr/>
            </p:nvSpPr>
            <p:spPr bwMode="auto">
              <a:xfrm>
                <a:off x="3955605" y="1809047"/>
                <a:ext cx="248321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smtClean="0">
                    <a:solidFill>
                      <a:srgbClr val="1F497D"/>
                    </a:solidFill>
                    <a:latin typeface="微软雅黑" panose="020B0503020204020204" pitchFamily="34" charset="-122"/>
                    <a:ea typeface="微软雅黑" panose="020B0503020204020204" pitchFamily="34" charset="-122"/>
                  </a:rPr>
                  <a:t>护理评估</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19" name="矩形 18"/>
            <p:cNvSpPr/>
            <p:nvPr/>
          </p:nvSpPr>
          <p:spPr bwMode="auto">
            <a:xfrm>
              <a:off x="833438" y="784225"/>
              <a:ext cx="550862" cy="608013"/>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14766" y="2189696"/>
            <a:ext cx="2902857" cy="3898122"/>
          </a:xfrm>
          <a:prstGeom prst="rect">
            <a:avLst/>
          </a:prstGeom>
          <a:ln>
            <a:noFill/>
          </a:ln>
          <a:effectLst>
            <a:softEdge rad="112500"/>
          </a:effectLst>
        </p:spPr>
      </p:pic>
    </p:spTree>
    <p:extLst>
      <p:ext uri="{BB962C8B-B14F-4D97-AF65-F5344CB8AC3E}">
        <p14:creationId xmlns:p14="http://schemas.microsoft.com/office/powerpoint/2010/main" val="1048478370"/>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3101624" cy="461665"/>
            <a:chOff x="1108869" y="1622378"/>
            <a:chExt cx="3101624" cy="461665"/>
          </a:xfrm>
        </p:grpSpPr>
        <p:sp>
          <p:nvSpPr>
            <p:cNvPr id="14" name="Text Box 2"/>
            <p:cNvSpPr txBox="1">
              <a:spLocks noChangeArrowheads="1"/>
            </p:cNvSpPr>
            <p:nvPr/>
          </p:nvSpPr>
          <p:spPr bwMode="auto">
            <a:xfrm>
              <a:off x="1533269" y="1622378"/>
              <a:ext cx="2677224"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实验室及其他检查</a:t>
              </a:r>
              <a:endParaRPr kumimoji="1" lang="zh-CN" altLang="en-US"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3</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18" name="Rectangle 4"/>
          <p:cNvSpPr>
            <a:spLocks noChangeArrowheads="1"/>
          </p:cNvSpPr>
          <p:nvPr/>
        </p:nvSpPr>
        <p:spPr bwMode="auto">
          <a:xfrm>
            <a:off x="4592494" y="2473840"/>
            <a:ext cx="6844763" cy="3509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lvl="0" indent="0">
              <a:lnSpc>
                <a:spcPct val="120000"/>
              </a:lnSpc>
              <a:spcBef>
                <a:spcPct val="50000"/>
              </a:spcBef>
            </a:pPr>
            <a:r>
              <a:rPr lang="zh-CN" altLang="en-US" sz="2000" dirty="0" smtClean="0">
                <a:solidFill>
                  <a:srgbClr val="1F497D"/>
                </a:solidFill>
                <a:latin typeface="微软雅黑" panose="020B0503020204020204" pitchFamily="34" charset="-122"/>
                <a:ea typeface="微软雅黑" panose="020B0503020204020204" pitchFamily="34" charset="-122"/>
              </a:rPr>
              <a:t>临床上常通过对肺功能检查的各项指标进行综合分析以评价病人的肺功能状况，并为疾病的诊断和治疗提供证据。</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342900" lvl="0" indent="-342900">
              <a:lnSpc>
                <a:spcPct val="120000"/>
              </a:lnSpc>
              <a:spcBef>
                <a:spcPct val="50000"/>
              </a:spcBef>
              <a:buFont typeface="Wingdings" panose="05000000000000000000" pitchFamily="2" charset="2"/>
              <a:buChar char="Ø"/>
            </a:pPr>
            <a:r>
              <a:rPr lang="en-US" altLang="zh-CN" sz="2000" dirty="0" smtClean="0">
                <a:solidFill>
                  <a:srgbClr val="1F497D"/>
                </a:solidFill>
                <a:latin typeface="微软雅黑" panose="020B0503020204020204" pitchFamily="34" charset="-122"/>
                <a:ea typeface="微软雅黑" panose="020B0503020204020204" pitchFamily="34" charset="-122"/>
              </a:rPr>
              <a:t>FRC</a:t>
            </a:r>
            <a:r>
              <a:rPr lang="zh-CN" altLang="en-US" sz="2000" dirty="0" smtClean="0">
                <a:solidFill>
                  <a:srgbClr val="1F497D"/>
                </a:solidFill>
                <a:latin typeface="微软雅黑" panose="020B0503020204020204" pitchFamily="34" charset="-122"/>
                <a:ea typeface="微软雅黑" panose="020B0503020204020204" pitchFamily="34" charset="-122"/>
              </a:rPr>
              <a:t>和</a:t>
            </a:r>
            <a:r>
              <a:rPr lang="en-US" altLang="zh-CN" sz="2000" dirty="0" smtClean="0">
                <a:solidFill>
                  <a:srgbClr val="1F497D"/>
                </a:solidFill>
                <a:latin typeface="微软雅黑" panose="020B0503020204020204" pitchFamily="34" charset="-122"/>
                <a:ea typeface="微软雅黑" panose="020B0503020204020204" pitchFamily="34" charset="-122"/>
              </a:rPr>
              <a:t>RV</a:t>
            </a:r>
            <a:r>
              <a:rPr lang="zh-CN" altLang="en-US" sz="2000" dirty="0" smtClean="0">
                <a:solidFill>
                  <a:srgbClr val="1F497D"/>
                </a:solidFill>
                <a:latin typeface="微软雅黑" panose="020B0503020204020204" pitchFamily="34" charset="-122"/>
                <a:ea typeface="微软雅黑" panose="020B0503020204020204" pitchFamily="34" charset="-122"/>
              </a:rPr>
              <a:t>的升高见于气道阻力增加，降低见于肺顺应性下降。</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342900" lvl="0" indent="-342900">
              <a:lnSpc>
                <a:spcPct val="120000"/>
              </a:lnSpc>
              <a:spcBef>
                <a:spcPct val="50000"/>
              </a:spcBef>
              <a:buFont typeface="Wingdings" panose="05000000000000000000" pitchFamily="2" charset="2"/>
              <a:buChar char="Ø"/>
            </a:pPr>
            <a:r>
              <a:rPr lang="en-US" altLang="zh-CN" sz="2000" dirty="0" smtClean="0">
                <a:solidFill>
                  <a:srgbClr val="1F497D"/>
                </a:solidFill>
                <a:latin typeface="微软雅黑" panose="020B0503020204020204" pitchFamily="34" charset="-122"/>
                <a:ea typeface="微软雅黑" panose="020B0503020204020204" pitchFamily="34" charset="-122"/>
              </a:rPr>
              <a:t>TLC, FVC, RV</a:t>
            </a:r>
            <a:r>
              <a:rPr lang="zh-CN" altLang="en-US" sz="2000" dirty="0" smtClean="0">
                <a:solidFill>
                  <a:srgbClr val="1F497D"/>
                </a:solidFill>
                <a:latin typeface="微软雅黑" panose="020B0503020204020204" pitchFamily="34" charset="-122"/>
                <a:ea typeface="微软雅黑" panose="020B0503020204020204" pitchFamily="34" charset="-122"/>
              </a:rPr>
              <a:t>降低，</a:t>
            </a:r>
            <a:r>
              <a:rPr lang="en-US" altLang="zh-CN" sz="2000" dirty="0" smtClean="0">
                <a:solidFill>
                  <a:srgbClr val="1F497D"/>
                </a:solidFill>
                <a:latin typeface="微软雅黑" panose="020B0503020204020204" pitchFamily="34" charset="-122"/>
                <a:ea typeface="微软雅黑" panose="020B0503020204020204" pitchFamily="34" charset="-122"/>
              </a:rPr>
              <a:t>RV/TLC%</a:t>
            </a:r>
            <a:r>
              <a:rPr lang="zh-CN" altLang="en-US" sz="2000" dirty="0" smtClean="0">
                <a:solidFill>
                  <a:srgbClr val="1F497D"/>
                </a:solidFill>
                <a:latin typeface="微软雅黑" panose="020B0503020204020204" pitchFamily="34" charset="-122"/>
                <a:ea typeface="微软雅黑" panose="020B0503020204020204" pitchFamily="34" charset="-122"/>
              </a:rPr>
              <a:t>正常或增高，提示弥散功能降低，见于限制性通气损害如：肺间质纤维化等</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342900" lvl="0" indent="-342900">
              <a:lnSpc>
                <a:spcPct val="120000"/>
              </a:lnSpc>
              <a:spcBef>
                <a:spcPct val="50000"/>
              </a:spcBef>
              <a:buFont typeface="Wingdings" panose="05000000000000000000" pitchFamily="2" charset="2"/>
              <a:buChar char="Ø"/>
            </a:pPr>
            <a:r>
              <a:rPr lang="en-US" altLang="zh-CN" sz="2000" dirty="0" smtClean="0">
                <a:solidFill>
                  <a:srgbClr val="1F497D"/>
                </a:solidFill>
                <a:latin typeface="微软雅黑" panose="020B0503020204020204" pitchFamily="34" charset="-122"/>
                <a:ea typeface="微软雅黑" panose="020B0503020204020204" pitchFamily="34" charset="-122"/>
              </a:rPr>
              <a:t>RV, RV/TLC%</a:t>
            </a:r>
            <a:r>
              <a:rPr lang="zh-CN" altLang="en-US" sz="2000" dirty="0" smtClean="0">
                <a:solidFill>
                  <a:srgbClr val="1F497D"/>
                </a:solidFill>
                <a:latin typeface="微软雅黑" panose="020B0503020204020204" pitchFamily="34" charset="-122"/>
                <a:ea typeface="微软雅黑" panose="020B0503020204020204" pitchFamily="34" charset="-122"/>
              </a:rPr>
              <a:t>明显增加，是阻塞性通气功能障碍的表现，常见于慢性阻塞性肺疾病（</a:t>
            </a:r>
            <a:r>
              <a:rPr lang="en-US" altLang="zh-CN" sz="2000" dirty="0" smtClean="0">
                <a:solidFill>
                  <a:srgbClr val="1F497D"/>
                </a:solidFill>
                <a:latin typeface="微软雅黑" panose="020B0503020204020204" pitchFamily="34" charset="-122"/>
                <a:ea typeface="微软雅黑" panose="020B0503020204020204" pitchFamily="34" charset="-122"/>
              </a:rPr>
              <a:t>COPD</a:t>
            </a:r>
            <a:r>
              <a:rPr lang="zh-CN" altLang="en-US" sz="2000" dirty="0" smtClean="0">
                <a:solidFill>
                  <a:srgbClr val="1F497D"/>
                </a:solidFill>
                <a:latin typeface="微软雅黑" panose="020B0503020204020204" pitchFamily="34" charset="-122"/>
                <a:ea typeface="微软雅黑" panose="020B0503020204020204" pitchFamily="34" charset="-122"/>
              </a:rPr>
              <a:t>）</a:t>
            </a:r>
            <a:r>
              <a:rPr lang="zh-CN" altLang="en-US" sz="2000" dirty="0">
                <a:solidFill>
                  <a:srgbClr val="1F497D"/>
                </a:solidFill>
                <a:latin typeface="微软雅黑" panose="020B0503020204020204" pitchFamily="34" charset="-122"/>
                <a:ea typeface="微软雅黑" panose="020B0503020204020204" pitchFamily="34" charset="-122"/>
              </a:rPr>
              <a:t>。</a:t>
            </a:r>
            <a:endParaRPr lang="en-US" altLang="zh-CN" sz="2000" dirty="0" smtClean="0">
              <a:solidFill>
                <a:srgbClr val="1F497D"/>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833438" y="784225"/>
            <a:ext cx="2802897" cy="616386"/>
            <a:chOff x="833438" y="784225"/>
            <a:chExt cx="2802897" cy="616386"/>
          </a:xfrm>
        </p:grpSpPr>
        <p:grpSp>
          <p:nvGrpSpPr>
            <p:cNvPr id="15" name="组合 14"/>
            <p:cNvGrpSpPr>
              <a:grpSpLocks/>
            </p:cNvGrpSpPr>
            <p:nvPr/>
          </p:nvGrpSpPr>
          <p:grpSpPr bwMode="auto">
            <a:xfrm>
              <a:off x="1384300" y="784225"/>
              <a:ext cx="2252035" cy="616386"/>
              <a:chOff x="3779710" y="1777379"/>
              <a:chExt cx="2659106" cy="617494"/>
            </a:xfrm>
          </p:grpSpPr>
          <p:sp>
            <p:nvSpPr>
              <p:cNvPr id="20" name="矩形 19"/>
              <p:cNvSpPr/>
              <p:nvPr/>
            </p:nvSpPr>
            <p:spPr>
              <a:xfrm>
                <a:off x="3779710" y="1777379"/>
                <a:ext cx="2659106" cy="609106"/>
              </a:xfrm>
              <a:prstGeom prst="rect">
                <a:avLst/>
              </a:prstGeom>
              <a:noFill/>
              <a:ln w="12700" cap="flat" cmpd="sng" algn="ctr">
                <a:solidFill>
                  <a:schemeClr val="tx2"/>
                </a:solidFill>
                <a:prstDash val="solid"/>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799" kern="0">
                  <a:solidFill>
                    <a:sysClr val="window" lastClr="FFFFFF"/>
                  </a:solidFill>
                  <a:latin typeface="+mn-lt"/>
                  <a:ea typeface="微软雅黑"/>
                </a:endParaRPr>
              </a:p>
            </p:txBody>
          </p:sp>
          <p:sp>
            <p:nvSpPr>
              <p:cNvPr id="21" name="TextBox 37"/>
              <p:cNvSpPr txBox="1">
                <a:spLocks noChangeArrowheads="1"/>
              </p:cNvSpPr>
              <p:nvPr/>
            </p:nvSpPr>
            <p:spPr bwMode="auto">
              <a:xfrm>
                <a:off x="3955605" y="1809047"/>
                <a:ext cx="2483211" cy="58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smtClean="0">
                    <a:solidFill>
                      <a:srgbClr val="1F497D"/>
                    </a:solidFill>
                    <a:latin typeface="微软雅黑" panose="020B0503020204020204" pitchFamily="34" charset="-122"/>
                    <a:ea typeface="微软雅黑" panose="020B0503020204020204" pitchFamily="34" charset="-122"/>
                  </a:rPr>
                  <a:t>护理评估</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19" name="矩形 18"/>
            <p:cNvSpPr/>
            <p:nvPr/>
          </p:nvSpPr>
          <p:spPr bwMode="auto">
            <a:xfrm>
              <a:off x="833438" y="784225"/>
              <a:ext cx="550862" cy="608013"/>
            </a:xfrm>
            <a:prstGeom prst="rect">
              <a:avLst/>
            </a:prstGeom>
            <a:solidFill>
              <a:schemeClr val="tx2"/>
            </a:solidFill>
            <a:ln w="12700" cap="flat" cmpd="sng" algn="ctr">
              <a:solidFill>
                <a:schemeClr val="tx2"/>
              </a:solidFill>
              <a:prstDash val="solid"/>
            </a:ln>
            <a:effectLst/>
          </p:spPr>
          <p:txBody>
            <a:bodyPr anchor="ctr"/>
            <a:lstStyle/>
            <a:p>
              <a:pPr algn="ctr" eaLnBrk="1" fontAlgn="auto" hangingPunct="1">
                <a:spcBef>
                  <a:spcPts val="0"/>
                </a:spcBef>
                <a:spcAft>
                  <a:spcPts val="0"/>
                </a:spcAft>
                <a:defRPr/>
              </a:pPr>
              <a:r>
                <a:rPr lang="zh-CN" altLang="en-US" sz="2800" b="1" kern="0" dirty="0" smtClean="0">
                  <a:solidFill>
                    <a:sysClr val="window" lastClr="FFFFFF"/>
                  </a:solidFill>
                  <a:latin typeface="华文琥珀" panose="02010800040101010101" pitchFamily="2" charset="-122"/>
                  <a:ea typeface="华文琥珀" panose="02010800040101010101" pitchFamily="2" charset="-122"/>
                </a:rPr>
                <a:t>二</a:t>
              </a:r>
              <a:endParaRPr lang="zh-CN" altLang="en-US" sz="2800" b="1" kern="0" dirty="0">
                <a:solidFill>
                  <a:sysClr val="window" lastClr="FFFFFF"/>
                </a:solidFill>
                <a:latin typeface="华文琥珀" panose="02010800040101010101" pitchFamily="2" charset="-122"/>
                <a:ea typeface="华文琥珀" panose="02010800040101010101" pitchFamily="2" charset="-122"/>
              </a:endParaRPr>
            </a:p>
          </p:txBody>
        </p:sp>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275" y="2976821"/>
            <a:ext cx="3497129" cy="2809360"/>
          </a:xfrm>
          <a:prstGeom prst="rect">
            <a:avLst/>
          </a:prstGeom>
          <a:ln>
            <a:noFill/>
          </a:ln>
          <a:effectLst>
            <a:softEdge rad="112500"/>
          </a:effectLst>
        </p:spPr>
      </p:pic>
    </p:spTree>
    <p:extLst>
      <p:ext uri="{BB962C8B-B14F-4D97-AF65-F5344CB8AC3E}">
        <p14:creationId xmlns:p14="http://schemas.microsoft.com/office/powerpoint/2010/main" val="2468910163"/>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t1.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94126" y="2497139"/>
            <a:ext cx="4286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descr="t2.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08414" y="2530476"/>
            <a:ext cx="210343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descr="t3.png"/>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62351" y="2516188"/>
            <a:ext cx="172402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descr="t4.png"/>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5675" y="3606801"/>
            <a:ext cx="4191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h2.png"/>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24364" y="2808288"/>
            <a:ext cx="107632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descr="h1副本.png"/>
          <p:cNvPicPr>
            <a:picLocks noChangeAspect="1"/>
          </p:cNvPicPr>
          <p:nvPr/>
        </p:nvPicPr>
        <p:blipFill>
          <a:blip r:embed="rId8">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73525" y="2747964"/>
            <a:ext cx="14859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h4.png"/>
          <p:cNvPicPr>
            <a:picLocks noChangeAspect="1"/>
          </p:cNvPicPr>
          <p:nvPr/>
        </p:nvPicPr>
        <p:blipFill>
          <a:blip r:embed="rId9">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22825" y="3509964"/>
            <a:ext cx="4191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he.png"/>
          <p:cNvPicPr>
            <a:picLocks noChangeAspect="1"/>
          </p:cNvPicPr>
          <p:nvPr/>
        </p:nvPicPr>
        <p:blipFill>
          <a:blip r:embed="rId10">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68864" y="3498851"/>
            <a:ext cx="10191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descr="h3.png"/>
          <p:cNvPicPr>
            <a:picLocks noChangeAspect="1"/>
          </p:cNvPicPr>
          <p:nvPr/>
        </p:nvPicPr>
        <p:blipFill>
          <a:blip r:embed="rId11">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38651" y="3509964"/>
            <a:ext cx="7905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descr="e1.png"/>
          <p:cNvPicPr>
            <a:picLocks noChangeAspect="1"/>
          </p:cNvPicPr>
          <p:nvPr/>
        </p:nvPicPr>
        <p:blipFill>
          <a:blip r:embed="rId1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03838" y="3492500"/>
            <a:ext cx="4953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descr="e1.png"/>
          <p:cNvPicPr>
            <a:picLocks noChangeAspect="1"/>
          </p:cNvPicPr>
          <p:nvPr/>
        </p:nvPicPr>
        <p:blipFill>
          <a:blip r:embed="rId1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31075" y="2921000"/>
            <a:ext cx="1714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descr="e2.png"/>
          <p:cNvPicPr>
            <a:picLocks noChangeAspect="1"/>
          </p:cNvPicPr>
          <p:nvPr/>
        </p:nvPicPr>
        <p:blipFill>
          <a:blip r:embed="rId1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69175" y="2827339"/>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descr="e3.png"/>
          <p:cNvPicPr>
            <a:picLocks noChangeAspect="1"/>
          </p:cNvPicPr>
          <p:nvPr/>
        </p:nvPicPr>
        <p:blipFill>
          <a:blip r:embed="rId1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83375" y="2714625"/>
            <a:ext cx="1143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28" descr="e4.png"/>
          <p:cNvPicPr>
            <a:picLocks noChangeAspect="1"/>
          </p:cNvPicPr>
          <p:nvPr/>
        </p:nvPicPr>
        <p:blipFill>
          <a:blip r:embed="rId16">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4" y="3076576"/>
            <a:ext cx="136048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30" descr="n1.png"/>
          <p:cNvPicPr>
            <a:picLocks noChangeAspect="1"/>
          </p:cNvPicPr>
          <p:nvPr/>
        </p:nvPicPr>
        <p:blipFill>
          <a:blip r:embed="rId17">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589339"/>
            <a:ext cx="33337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descr="e5.png"/>
          <p:cNvPicPr>
            <a:picLocks noChangeAspect="1"/>
          </p:cNvPicPr>
          <p:nvPr/>
        </p:nvPicPr>
        <p:blipFill>
          <a:blip r:embed="rId18">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3" y="3589338"/>
            <a:ext cx="13890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32" descr="n2.png"/>
          <p:cNvPicPr>
            <a:picLocks noChangeAspect="1"/>
          </p:cNvPicPr>
          <p:nvPr/>
        </p:nvPicPr>
        <p:blipFill>
          <a:blip r:embed="rId19">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619500"/>
            <a:ext cx="5429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33" descr="n3.png"/>
          <p:cNvPicPr>
            <a:picLocks noChangeAspect="1"/>
          </p:cNvPicPr>
          <p:nvPr/>
        </p:nvPicPr>
        <p:blipFill>
          <a:blip r:embed="rId20">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6638" y="3665538"/>
            <a:ext cx="285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35" descr="d2.png"/>
          <p:cNvPicPr>
            <a:picLocks noChangeAspect="1"/>
          </p:cNvPicPr>
          <p:nvPr/>
        </p:nvPicPr>
        <p:blipFill>
          <a:blip r:embed="rId21">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94613" y="3627439"/>
            <a:ext cx="4000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34" descr="d1.png"/>
          <p:cNvPicPr>
            <a:picLocks noChangeAspect="1"/>
          </p:cNvPicPr>
          <p:nvPr/>
        </p:nvPicPr>
        <p:blipFill>
          <a:blip r:embed="rId2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435850" y="3619501"/>
            <a:ext cx="66675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descr="d4.png"/>
          <p:cNvPicPr>
            <a:picLocks noChangeAspect="1"/>
          </p:cNvPicPr>
          <p:nvPr/>
        </p:nvPicPr>
        <p:blipFill>
          <a:blip r:embed="rId2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15276" y="3171825"/>
            <a:ext cx="6953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41" descr="d3.png"/>
          <p:cNvPicPr>
            <a:picLocks noChangeAspect="1"/>
          </p:cNvPicPr>
          <p:nvPr/>
        </p:nvPicPr>
        <p:blipFill>
          <a:blip r:embed="rId2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66051" y="3171825"/>
            <a:ext cx="8286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36" descr="羽毛.png"/>
          <p:cNvPicPr>
            <a:picLocks noChangeAspect="1"/>
          </p:cNvPicPr>
          <p:nvPr/>
        </p:nvPicPr>
        <p:blipFill>
          <a:blip r:embed="rId25" cstate="print">
            <a:extLst>
              <a:ext uri="{28A0092B-C50C-407E-A947-70E740481C1C}">
                <a14:useLocalDpi xmlns:a14="http://schemas.microsoft.com/office/drawing/2010/main" val="0"/>
              </a:ext>
            </a:extLst>
          </a:blip>
          <a:srcRect/>
          <a:stretch>
            <a:fillRect/>
          </a:stretch>
        </p:blipFill>
        <p:spPr bwMode="auto">
          <a:xfrm rot="1350554">
            <a:off x="12544425" y="501651"/>
            <a:ext cx="1239838" cy="396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788374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0"/>
                                  </p:stCondLst>
                                  <p:childTnLst>
                                    <p:animMotion origin="layout" path="M -0.72344 -0.24339 C -0.72291 -0.23622 -0.72239 -0.22881 -0.72778 -0.21585 C -0.73316 -0.20288 -0.75173 -0.17302 -0.75573 -0.16492 " pathEditMode="fixed" rAng="0" ptsTypes="aaA">
                                      <p:cBhvr>
                                        <p:cTn id="6" dur="70" fill="hold"/>
                                        <p:tgtEl>
                                          <p:spTgt spid="37"/>
                                        </p:tgtEl>
                                        <p:attrNameLst>
                                          <p:attrName>ppt_x</p:attrName>
                                          <p:attrName>ppt_y</p:attrName>
                                        </p:attrNameLst>
                                      </p:cBhvr>
                                      <p:rCtr x="-1600" y="3900"/>
                                    </p:animMotion>
                                  </p:childTnLst>
                                </p:cTn>
                              </p:par>
                              <p:par>
                                <p:cTn id="7" presetID="22" presetClass="entr" presetSubtype="1"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wipe(up)">
                                      <p:cBhvr>
                                        <p:cTn id="9" dur="70"/>
                                        <p:tgtEl>
                                          <p:spTgt spid="15"/>
                                        </p:tgtEl>
                                      </p:cBhvr>
                                    </p:animEffect>
                                  </p:childTnLst>
                                </p:cTn>
                              </p:par>
                            </p:childTnLst>
                          </p:cTn>
                        </p:par>
                        <p:par>
                          <p:cTn id="10" fill="hold" nodeType="afterGroup">
                            <p:stCondLst>
                              <p:cond delay="70"/>
                            </p:stCondLst>
                            <p:childTnLst>
                              <p:par>
                                <p:cTn id="11" presetID="0" presetClass="path" presetSubtype="0" accel="50000" decel="50000" fill="hold" nodeType="afterEffect">
                                  <p:stCondLst>
                                    <p:cond delay="0"/>
                                  </p:stCondLst>
                                  <p:childTnLst>
                                    <p:animMotion origin="layout" path="M -0.75573 -0.16492 C -0.74115 -0.1802 -0.72639 -0.19548 -0.71441 -0.20613 C -0.70243 -0.21677 -0.70642 -0.22557 -0.68368 -0.22951 C -0.66094 -0.23344 -0.60295 -0.22765 -0.57778 -0.22951 C -0.5526 -0.23136 -0.53854 -0.239 -0.53212 -0.24131 " pathEditMode="fixed" ptsTypes="aaaaA">
                                      <p:cBhvr>
                                        <p:cTn id="12" dur="70" fill="hold"/>
                                        <p:tgtEl>
                                          <p:spTgt spid="37"/>
                                        </p:tgtEl>
                                        <p:attrNameLst>
                                          <p:attrName>ppt_x</p:attrName>
                                          <p:attrName>ppt_y</p:attrName>
                                        </p:attrNameLst>
                                      </p:cBhvr>
                                    </p:animMotion>
                                  </p:childTnLst>
                                </p:cTn>
                              </p:par>
                              <p:par>
                                <p:cTn id="13" presetID="22" presetClass="entr" presetSubtype="8"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70"/>
                                        <p:tgtEl>
                                          <p:spTgt spid="16"/>
                                        </p:tgtEl>
                                      </p:cBhvr>
                                    </p:animEffect>
                                  </p:childTnLst>
                                </p:cTn>
                              </p:par>
                            </p:childTnLst>
                          </p:cTn>
                        </p:par>
                        <p:par>
                          <p:cTn id="16" fill="hold" nodeType="afterGroup">
                            <p:stCondLst>
                              <p:cond delay="140"/>
                            </p:stCondLst>
                            <p:childTnLst>
                              <p:par>
                                <p:cTn id="17" presetID="0" presetClass="path" presetSubtype="0" accel="50000" decel="50000" fill="hold" nodeType="afterEffect">
                                  <p:stCondLst>
                                    <p:cond delay="0"/>
                                  </p:stCondLst>
                                  <p:childTnLst>
                                    <p:animMotion origin="layout" path="M -0.59965 -0.24177 C -0.6217 -0.21076 -0.64357 -0.17974 -0.6658 -0.14386 C -0.68802 -0.10798 -0.71875 -0.04988 -0.7335 -0.02626 C -0.74826 -0.00265 -0.74809 -0.00682 -0.75416 -0.00265 C -0.76024 0.00151 -0.76493 -0.0008 -0.77031 -0.00057 C -0.77569 -0.00034 -0.78767 -0.00034 -0.78646 -0.00057 " pathEditMode="fixed" rAng="0" ptsTypes="aaaaaA">
                                      <p:cBhvr>
                                        <p:cTn id="18" dur="70" fill="hold"/>
                                        <p:tgtEl>
                                          <p:spTgt spid="37"/>
                                        </p:tgtEl>
                                        <p:attrNameLst>
                                          <p:attrName>ppt_x</p:attrName>
                                          <p:attrName>ppt_y</p:attrName>
                                        </p:attrNameLst>
                                      </p:cBhvr>
                                      <p:rCtr x="-9400" y="12200"/>
                                    </p:animMotion>
                                  </p:childTnLst>
                                </p:cTn>
                              </p:par>
                              <p:par>
                                <p:cTn id="19" presetID="22" presetClass="entr" presetSubtype="1"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70"/>
                                        <p:tgtEl>
                                          <p:spTgt spid="17"/>
                                        </p:tgtEl>
                                      </p:cBhvr>
                                    </p:animEffect>
                                  </p:childTnLst>
                                </p:cTn>
                              </p:par>
                            </p:childTnLst>
                          </p:cTn>
                        </p:par>
                        <p:par>
                          <p:cTn id="22" fill="hold" nodeType="afterGroup">
                            <p:stCondLst>
                              <p:cond delay="210"/>
                            </p:stCondLst>
                            <p:childTnLst>
                              <p:par>
                                <p:cTn id="23" presetID="0" presetClass="path" presetSubtype="0" accel="50000" decel="50000" fill="hold" nodeType="afterEffect">
                                  <p:stCondLst>
                                    <p:cond delay="0"/>
                                  </p:stCondLst>
                                  <p:childTnLst>
                                    <p:animMotion origin="layout" path="M -0.78646 -0.00057 C -0.79028 -0.00543 -0.79393 -0.01029 -0.79375 -0.01816 C -0.79358 -0.02603 -0.78907 -0.03946 -0.7849 -0.04756 C -0.78073 -0.05566 -0.77361 -0.06191 -0.76875 -0.06724 C -0.76389 -0.07256 -0.76077 -0.07001 -0.75556 -0.07904 " pathEditMode="fixed" ptsTypes="aaaaA">
                                      <p:cBhvr>
                                        <p:cTn id="24" dur="70" fill="hold"/>
                                        <p:tgtEl>
                                          <p:spTgt spid="37"/>
                                        </p:tgtEl>
                                        <p:attrNameLst>
                                          <p:attrName>ppt_x</p:attrName>
                                          <p:attrName>ppt_y</p:attrName>
                                        </p:attrNameLst>
                                      </p:cBhvr>
                                    </p:animMotion>
                                  </p:childTnLst>
                                </p:cTn>
                              </p:par>
                              <p:par>
                                <p:cTn id="25" presetID="2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70"/>
                                        <p:tgtEl>
                                          <p:spTgt spid="18"/>
                                        </p:tgtEl>
                                      </p:cBhvr>
                                    </p:animEffect>
                                  </p:childTnLst>
                                </p:cTn>
                              </p:par>
                            </p:childTnLst>
                          </p:cTn>
                        </p:par>
                        <p:par>
                          <p:cTn id="28" fill="hold" nodeType="afterGroup">
                            <p:stCondLst>
                              <p:cond delay="280"/>
                            </p:stCondLst>
                            <p:childTnLst>
                              <p:par>
                                <p:cTn id="29" presetID="0" presetClass="path" presetSubtype="0" accel="50000" decel="50000" fill="hold" nodeType="afterEffect">
                                  <p:stCondLst>
                                    <p:cond delay="0"/>
                                  </p:stCondLst>
                                  <p:childTnLst>
                                    <p:animMotion origin="layout" path="M -0.75555 -0.07905 C -0.75069 -0.08368 -0.74583 -0.08831 -0.74149 -0.08645 C -0.73715 -0.0846 -0.73125 -0.07835 -0.72951 -0.06747 C -0.72777 -0.05659 -0.73055 -0.02858 -0.73055 -0.02118 " pathEditMode="fixed" ptsTypes="aaaA">
                                      <p:cBhvr>
                                        <p:cTn id="30" dur="70" fill="hold"/>
                                        <p:tgtEl>
                                          <p:spTgt spid="37"/>
                                        </p:tgtEl>
                                        <p:attrNameLst>
                                          <p:attrName>ppt_x</p:attrName>
                                          <p:attrName>ppt_y</p:attrName>
                                        </p:attrNameLst>
                                      </p:cBhvr>
                                    </p:animMotion>
                                  </p:childTnLst>
                                </p:cTn>
                              </p:par>
                            </p:childTnLst>
                          </p:cTn>
                        </p:par>
                        <p:par>
                          <p:cTn id="31" fill="hold" nodeType="afterGroup">
                            <p:stCondLst>
                              <p:cond delay="350"/>
                            </p:stCondLst>
                            <p:childTnLst>
                              <p:par>
                                <p:cTn id="32" presetID="0" presetClass="path" presetSubtype="0" accel="50000" decel="50000" fill="hold" nodeType="afterEffect">
                                  <p:stCondLst>
                                    <p:cond delay="0"/>
                                  </p:stCondLst>
                                  <p:childTnLst>
                                    <p:animMotion origin="layout" path="M -0.73055 -0.02118 C -0.72864 -0.0184 -0.72656 -0.01562 -0.71753 -0.02256 C -0.7085 -0.02951 -0.68906 -0.04965 -0.67621 -0.0633 C -0.66336 -0.07696 -0.65208 -0.08946 -0.64027 -0.1052 C -0.62847 -0.12094 -0.61631 -0.14155 -0.60555 -0.15752 C -0.59479 -0.17349 -0.58107 -0.19432 -0.57621 -0.20104 " pathEditMode="fixed" ptsTypes="aaaaaA">
                                      <p:cBhvr>
                                        <p:cTn id="33" dur="70" fill="hold"/>
                                        <p:tgtEl>
                                          <p:spTgt spid="37"/>
                                        </p:tgtEl>
                                        <p:attrNameLst>
                                          <p:attrName>ppt_x</p:attrName>
                                          <p:attrName>ppt_y</p:attrName>
                                        </p:attrNameLst>
                                      </p:cBhvr>
                                    </p:animMotion>
                                  </p:childTnLst>
                                </p:cTn>
                              </p:par>
                              <p:par>
                                <p:cTn id="34" presetID="22" presetClass="entr" presetSubtype="4"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70"/>
                                        <p:tgtEl>
                                          <p:spTgt spid="19"/>
                                        </p:tgtEl>
                                      </p:cBhvr>
                                    </p:animEffect>
                                  </p:childTnLst>
                                </p:cTn>
                              </p:par>
                            </p:childTnLst>
                          </p:cTn>
                        </p:par>
                        <p:par>
                          <p:cTn id="37" fill="hold" nodeType="afterGroup">
                            <p:stCondLst>
                              <p:cond delay="420"/>
                            </p:stCondLst>
                            <p:childTnLst>
                              <p:par>
                                <p:cTn id="38" presetID="0" presetClass="path" presetSubtype="0" accel="50000" decel="50000" fill="hold" nodeType="afterEffect">
                                  <p:stCondLst>
                                    <p:cond delay="0"/>
                                  </p:stCondLst>
                                  <p:childTnLst>
                                    <p:animMotion origin="layout" path="M -0.57309 -0.20103 C -0.58871 -0.17858 -0.60434 -0.15589 -0.61666 -0.13714 C -0.62899 -0.11839 -0.63732 -0.10358 -0.64705 -0.08784 C -0.65677 -0.0721 -0.6691 -0.05427 -0.67535 -0.04293 C -0.6816 -0.03159 -0.68507 -0.02256 -0.68507 -0.01978 " pathEditMode="fixed" rAng="0" ptsTypes="aaaaA">
                                      <p:cBhvr>
                                        <p:cTn id="39" dur="70" fill="hold"/>
                                        <p:tgtEl>
                                          <p:spTgt spid="37"/>
                                        </p:tgtEl>
                                        <p:attrNameLst>
                                          <p:attrName>ppt_x</p:attrName>
                                          <p:attrName>ppt_y</p:attrName>
                                        </p:attrNameLst>
                                      </p:cBhvr>
                                      <p:rCtr x="-5600" y="9100"/>
                                    </p:animMotion>
                                  </p:childTnLst>
                                </p:cTn>
                              </p:par>
                              <p:par>
                                <p:cTn id="40" presetID="22" presetClass="entr" presetSubtype="1"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70"/>
                                        <p:tgtEl>
                                          <p:spTgt spid="20"/>
                                        </p:tgtEl>
                                      </p:cBhvr>
                                    </p:animEffect>
                                  </p:childTnLst>
                                </p:cTn>
                              </p:par>
                            </p:childTnLst>
                          </p:cTn>
                        </p:par>
                        <p:par>
                          <p:cTn id="43" fill="hold" nodeType="afterGroup">
                            <p:stCondLst>
                              <p:cond delay="490"/>
                            </p:stCondLst>
                            <p:childTnLst>
                              <p:par>
                                <p:cTn id="44" presetID="0" presetClass="path" presetSubtype="0" accel="50000" decel="50000" fill="hold" nodeType="afterEffect">
                                  <p:stCondLst>
                                    <p:cond delay="0"/>
                                  </p:stCondLst>
                                  <p:childTnLst>
                                    <p:animMotion origin="layout" path="M -0.68507 -0.01979 C -0.67778 -0.02882 -0.67049 -0.03784 -0.66545 -0.04432 C -0.66042 -0.05081 -0.65851 -0.05451 -0.65469 -0.05891 C -0.65087 -0.06331 -0.6474 -0.06585 -0.64271 -0.07048 C -0.63802 -0.07511 -0.6309 -0.08252 -0.62639 -0.08645 C -0.62188 -0.09039 -0.6184 -0.09201 -0.61545 -0.09363 C -0.6125 -0.09525 -0.6099 -0.09641 -0.60903 -0.09664 " pathEditMode="fixed" ptsTypes="aaaaaaA">
                                      <p:cBhvr>
                                        <p:cTn id="45" dur="70" fill="hold"/>
                                        <p:tgtEl>
                                          <p:spTgt spid="37"/>
                                        </p:tgtEl>
                                        <p:attrNameLst>
                                          <p:attrName>ppt_x</p:attrName>
                                          <p:attrName>ppt_y</p:attrName>
                                        </p:attrNameLst>
                                      </p:cBhvr>
                                    </p:animMotion>
                                  </p:childTnLst>
                                </p:cTn>
                              </p:par>
                              <p:par>
                                <p:cTn id="46" presetID="22" presetClass="entr" presetSubtype="4"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70"/>
                                        <p:tgtEl>
                                          <p:spTgt spid="24"/>
                                        </p:tgtEl>
                                      </p:cBhvr>
                                    </p:animEffect>
                                  </p:childTnLst>
                                </p:cTn>
                              </p:par>
                            </p:childTnLst>
                          </p:cTn>
                        </p:par>
                        <p:par>
                          <p:cTn id="49" fill="hold" nodeType="afterGroup">
                            <p:stCondLst>
                              <p:cond delay="560"/>
                            </p:stCondLst>
                            <p:childTnLst>
                              <p:par>
                                <p:cTn id="50" presetID="0" presetClass="path" presetSubtype="0" accel="50000" decel="50000" fill="hold" nodeType="afterEffect">
                                  <p:stCondLst>
                                    <p:cond delay="0"/>
                                  </p:stCondLst>
                                  <p:childTnLst>
                                    <p:animMotion origin="layout" path="M -0.60903 -0.09664 C -0.6059 -0.09594 -0.60278 -0.09525 -0.60347 -0.09224 C -0.60417 -0.08923 -0.60972 -0.0846 -0.61337 -0.07905 C -0.61701 -0.07349 -0.62083 -0.06493 -0.62535 -0.05891 C -0.62986 -0.05289 -0.63733 -0.04895 -0.64045 -0.04294 C -0.64358 -0.03692 -0.64323 -0.02511 -0.64375 -0.02257 " pathEditMode="fixed" ptsTypes="aaaaaA">
                                      <p:cBhvr>
                                        <p:cTn id="51" dur="70" fill="hold"/>
                                        <p:tgtEl>
                                          <p:spTgt spid="37"/>
                                        </p:tgtEl>
                                        <p:attrNameLst>
                                          <p:attrName>ppt_x</p:attrName>
                                          <p:attrName>ppt_y</p:attrName>
                                        </p:attrNameLst>
                                      </p:cBhvr>
                                    </p:animMotion>
                                  </p:childTnLst>
                                </p:cTn>
                              </p:par>
                              <p:par>
                                <p:cTn id="52" presetID="22" presetClass="entr" presetSubtype="2"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right)">
                                      <p:cBhvr>
                                        <p:cTn id="54" dur="70"/>
                                        <p:tgtEl>
                                          <p:spTgt spid="21"/>
                                        </p:tgtEl>
                                      </p:cBhvr>
                                    </p:animEffect>
                                  </p:childTnLst>
                                </p:cTn>
                              </p:par>
                            </p:childTnLst>
                          </p:cTn>
                        </p:par>
                        <p:par>
                          <p:cTn id="55" fill="hold" nodeType="afterGroup">
                            <p:stCondLst>
                              <p:cond delay="630"/>
                            </p:stCondLst>
                            <p:childTnLst>
                              <p:par>
                                <p:cTn id="56" presetID="0" presetClass="path" presetSubtype="0" accel="50000" decel="50000" fill="hold" nodeType="afterEffect">
                                  <p:stCondLst>
                                    <p:cond delay="0"/>
                                  </p:stCondLst>
                                  <p:childTnLst>
                                    <p:animMotion origin="layout" path="M -0.64375 -0.02256 C -0.6401 -0.02001 -0.63628 -0.01723 -0.63073 -0.01955 C -0.62517 -0.02186 -0.61597 -0.03297 -0.61007 -0.03714 C -0.60417 -0.04131 -0.60087 -0.04177 -0.59479 -0.04432 C -0.58871 -0.04686 -0.57847 -0.0501 -0.57309 -0.05288 C -0.56771 -0.05566 -0.56684 -0.05797 -0.56215 -0.06168 C -0.55746 -0.06538 -0.54913 -0.06908 -0.54479 -0.07464 C -0.54045 -0.0802 -0.53646 -0.09061 -0.53611 -0.09501 C -0.53576 -0.09941 -0.54219 -0.09987 -0.54271 -0.1008 " pathEditMode="fixed" ptsTypes="aaaaaaaaA">
                                      <p:cBhvr>
                                        <p:cTn id="57" dur="70" fill="hold"/>
                                        <p:tgtEl>
                                          <p:spTgt spid="37"/>
                                        </p:tgtEl>
                                        <p:attrNameLst>
                                          <p:attrName>ppt_x</p:attrName>
                                          <p:attrName>ppt_y</p:attrName>
                                        </p:attrNameLst>
                                      </p:cBhvr>
                                    </p:animMotion>
                                  </p:childTnLst>
                                </p:cTn>
                              </p:par>
                              <p:par>
                                <p:cTn id="58" presetID="22" presetClass="entr" presetSubtype="4"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70"/>
                                        <p:tgtEl>
                                          <p:spTgt spid="22"/>
                                        </p:tgtEl>
                                      </p:cBhvr>
                                    </p:animEffect>
                                  </p:childTnLst>
                                </p:cTn>
                              </p:par>
                            </p:childTnLst>
                          </p:cTn>
                        </p:par>
                        <p:par>
                          <p:cTn id="61" fill="hold" nodeType="afterGroup">
                            <p:stCondLst>
                              <p:cond delay="700"/>
                            </p:stCondLst>
                            <p:childTnLst>
                              <p:par>
                                <p:cTn id="62" presetID="0" presetClass="path" presetSubtype="0" accel="50000" decel="50000" fill="hold" nodeType="afterEffect">
                                  <p:stCondLst>
                                    <p:cond delay="0"/>
                                  </p:stCondLst>
                                  <p:childTnLst>
                                    <p:animMotion origin="layout" path="M -0.54271 -0.1008 C -0.54653 -0.09941 -0.55035 -0.09802 -0.55451 -0.09501 C -0.55868 -0.092 -0.56285 -0.08807 -0.56771 -0.08205 C -0.57257 -0.07603 -0.58038 -0.06607 -0.58385 -0.05867 C -0.58733 -0.05126 -0.58767 -0.04293 -0.58837 -0.03714 C -0.58906 -0.03135 -0.5901 -0.02695 -0.58837 -0.02395 C -0.58663 -0.02094 -0.58055 -0.02001 -0.57743 -0.01955 C -0.5743 -0.01908 -0.57135 -0.02024 -0.56979 -0.02117 " pathEditMode="fixed" ptsTypes="aaaaaaaA">
                                      <p:cBhvr>
                                        <p:cTn id="63" dur="70" fill="hold"/>
                                        <p:tgtEl>
                                          <p:spTgt spid="37"/>
                                        </p:tgtEl>
                                        <p:attrNameLst>
                                          <p:attrName>ppt_x</p:attrName>
                                          <p:attrName>ppt_y</p:attrName>
                                        </p:attrNameLst>
                                      </p:cBhvr>
                                    </p:animMotion>
                                  </p:childTnLst>
                                </p:cTn>
                              </p:par>
                              <p:par>
                                <p:cTn id="64" presetID="22" presetClass="entr" presetSubtype="1"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70"/>
                                        <p:tgtEl>
                                          <p:spTgt spid="25"/>
                                        </p:tgtEl>
                                      </p:cBhvr>
                                    </p:animEffect>
                                  </p:childTnLst>
                                </p:cTn>
                              </p:par>
                            </p:childTnLst>
                          </p:cTn>
                        </p:par>
                        <p:par>
                          <p:cTn id="67" fill="hold" nodeType="afterGroup">
                            <p:stCondLst>
                              <p:cond delay="770"/>
                            </p:stCondLst>
                            <p:childTnLst>
                              <p:par>
                                <p:cTn id="68" presetID="0" presetClass="path" presetSubtype="0" accel="50000" decel="50000" fill="hold" nodeType="afterEffect">
                                  <p:stCondLst>
                                    <p:cond delay="0"/>
                                  </p:stCondLst>
                                  <p:childTnLst>
                                    <p:animMotion origin="layout" path="M -0.56979 -0.02117 C -0.56197 -0.02395 -0.55416 -0.02673 -0.54635 -0.03228 C -0.53854 -0.03784 -0.54999 -0.02927 -0.52308 -0.0545 C -0.49618 -0.07974 -0.41388 -0.16122 -0.38472 -0.18344 C -0.35555 -0.20566 -0.3526 -0.18899 -0.34808 -0.18784 C -0.34357 -0.18668 -0.35659 -0.17835 -0.35798 -0.17673 " pathEditMode="fixed" rAng="0" ptsTypes="aaaaaA">
                                      <p:cBhvr>
                                        <p:cTn id="69" dur="70" fill="hold"/>
                                        <p:tgtEl>
                                          <p:spTgt spid="37"/>
                                        </p:tgtEl>
                                        <p:attrNameLst>
                                          <p:attrName>ppt_x</p:attrName>
                                          <p:attrName>ppt_y</p:attrName>
                                        </p:attrNameLst>
                                      </p:cBhvr>
                                      <p:rCtr x="11300" y="-9200"/>
                                    </p:animMotion>
                                  </p:childTnLst>
                                </p:cTn>
                              </p:par>
                            </p:childTnLst>
                          </p:cTn>
                        </p:par>
                        <p:par>
                          <p:cTn id="70" fill="hold" nodeType="afterGroup">
                            <p:stCondLst>
                              <p:cond delay="840"/>
                            </p:stCondLst>
                            <p:childTnLst>
                              <p:par>
                                <p:cTn id="71" presetID="0" presetClass="path" presetSubtype="0" accel="50000" decel="50000" fill="hold" nodeType="afterEffect">
                                  <p:stCondLst>
                                    <p:cond delay="0"/>
                                  </p:stCondLst>
                                  <p:childTnLst>
                                    <p:animMotion origin="layout" path="M -0.35798 -0.17673 C -0.36198 -0.17534 -0.3658 -0.17395 -0.36771 -0.17163 C -0.36962 -0.16932 -0.37048 -0.16423 -0.36996 -0.16307 C -0.36944 -0.16191 -0.3658 -0.164 -0.36475 -0.16423 " pathEditMode="fixed" rAng="0" ptsTypes="aaaa">
                                      <p:cBhvr>
                                        <p:cTn id="72" dur="70" fill="hold"/>
                                        <p:tgtEl>
                                          <p:spTgt spid="37"/>
                                        </p:tgtEl>
                                        <p:attrNameLst>
                                          <p:attrName>ppt_x</p:attrName>
                                          <p:attrName>ppt_y</p:attrName>
                                        </p:attrNameLst>
                                      </p:cBhvr>
                                      <p:rCtr x="-600" y="700"/>
                                    </p:animMotion>
                                  </p:childTnLst>
                                </p:cTn>
                              </p:par>
                              <p:par>
                                <p:cTn id="73" presetID="22" presetClass="entr" presetSubtype="1" fill="hold"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up)">
                                      <p:cBhvr>
                                        <p:cTn id="75" dur="70"/>
                                        <p:tgtEl>
                                          <p:spTgt spid="26"/>
                                        </p:tgtEl>
                                      </p:cBhvr>
                                    </p:animEffect>
                                  </p:childTnLst>
                                </p:cTn>
                              </p:par>
                            </p:childTnLst>
                          </p:cTn>
                        </p:par>
                        <p:par>
                          <p:cTn id="76" fill="hold" nodeType="afterGroup">
                            <p:stCondLst>
                              <p:cond delay="910"/>
                            </p:stCondLst>
                            <p:childTnLst>
                              <p:par>
                                <p:cTn id="77" presetID="0" presetClass="path" presetSubtype="0" accel="50000" decel="50000" fill="hold" nodeType="afterEffect">
                                  <p:stCondLst>
                                    <p:cond delay="0"/>
                                  </p:stCondLst>
                                  <p:childTnLst>
                                    <p:animMotion origin="layout" path="M -0.36475 -0.16423 C -0.36146 -0.164 -0.35798 -0.16353 -0.35364 -0.16515 C -0.3493 -0.16677 -0.34305 -0.17094 -0.33906 -0.17372 C -0.33507 -0.1765 -0.33229 -0.17881 -0.32986 -0.18205 C -0.32743 -0.18529 -0.32517 -0.19131 -0.3243 -0.19386 C -0.32343 -0.1964 -0.32465 -0.19687 -0.32465 -0.19756 " pathEditMode="fixed" rAng="0" ptsTypes="aaaaaA">
                                      <p:cBhvr>
                                        <p:cTn id="78" dur="70" fill="hold"/>
                                        <p:tgtEl>
                                          <p:spTgt spid="37"/>
                                        </p:tgtEl>
                                        <p:attrNameLst>
                                          <p:attrName>ppt_x</p:attrName>
                                          <p:attrName>ppt_y</p:attrName>
                                        </p:attrNameLst>
                                      </p:cBhvr>
                                      <p:rCtr x="2100" y="-1600"/>
                                    </p:animMotion>
                                  </p:childTnLst>
                                </p:cTn>
                              </p:par>
                              <p:par>
                                <p:cTn id="79" presetID="22" presetClass="entr" presetSubtype="4"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down)">
                                      <p:cBhvr>
                                        <p:cTn id="81" dur="70"/>
                                        <p:tgtEl>
                                          <p:spTgt spid="27"/>
                                        </p:tgtEl>
                                      </p:cBhvr>
                                    </p:animEffect>
                                  </p:childTnLst>
                                </p:cTn>
                              </p:par>
                            </p:childTnLst>
                          </p:cTn>
                        </p:par>
                        <p:par>
                          <p:cTn id="82" fill="hold" nodeType="afterGroup">
                            <p:stCondLst>
                              <p:cond delay="980"/>
                            </p:stCondLst>
                            <p:childTnLst>
                              <p:par>
                                <p:cTn id="83" presetID="0" presetClass="path" presetSubtype="0" accel="50000" decel="50000" fill="hold" nodeType="afterEffect">
                                  <p:stCondLst>
                                    <p:cond delay="0"/>
                                  </p:stCondLst>
                                  <p:childTnLst>
                                    <p:animMotion origin="layout" path="M -0.32465 -0.19756 C -0.32587 -0.20033 -0.32708 -0.20288 -0.32986 -0.2045 C -0.33264 -0.20612 -0.3309 -0.20867 -0.34097 -0.20774 C -0.35104 -0.20682 -0.3757 -0.20427 -0.39063 -0.19964 C -0.40556 -0.19501 -0.42222 -0.18645 -0.43108 -0.17973 C -0.43993 -0.17302 -0.44167 -0.16283 -0.44375 -0.15959 " pathEditMode="fixed" ptsTypes="aaaaaA">
                                      <p:cBhvr>
                                        <p:cTn id="84" dur="70" fill="hold"/>
                                        <p:tgtEl>
                                          <p:spTgt spid="37"/>
                                        </p:tgtEl>
                                        <p:attrNameLst>
                                          <p:attrName>ppt_x</p:attrName>
                                          <p:attrName>ppt_y</p:attrName>
                                        </p:attrNameLst>
                                      </p:cBhvr>
                                    </p:animMotion>
                                  </p:childTnLst>
                                </p:cTn>
                              </p:par>
                              <p:par>
                                <p:cTn id="85" presetID="22" presetClass="entr" presetSubtype="2" fill="hold"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right)">
                                      <p:cBhvr>
                                        <p:cTn id="87" dur="70"/>
                                        <p:tgtEl>
                                          <p:spTgt spid="28"/>
                                        </p:tgtEl>
                                      </p:cBhvr>
                                    </p:animEffect>
                                  </p:childTnLst>
                                </p:cTn>
                              </p:par>
                            </p:childTnLst>
                          </p:cTn>
                        </p:par>
                        <p:par>
                          <p:cTn id="88" fill="hold" nodeType="afterGroup">
                            <p:stCondLst>
                              <p:cond delay="1050"/>
                            </p:stCondLst>
                            <p:childTnLst>
                              <p:par>
                                <p:cTn id="89" presetID="0" presetClass="path" presetSubtype="0" accel="50000" decel="50000" fill="hold" nodeType="afterEffect">
                                  <p:stCondLst>
                                    <p:cond delay="0"/>
                                  </p:stCondLst>
                                  <p:childTnLst>
                                    <p:animMotion origin="layout" path="M -0.44375 -0.1596 C -0.44445 -0.1545 -0.44514 -0.14941 -0.44306 -0.14594 C -0.44097 -0.14247 -0.43768 -0.14062 -0.43125 -0.13807 C -0.42483 -0.13552 -0.41459 -0.13251 -0.40469 -0.13112 C -0.39479 -0.12974 -0.3724 -0.13043 -0.3717 -0.12927 C -0.37101 -0.12812 -0.38941 -0.12649 -0.40035 -0.12441 C -0.41129 -0.12233 -0.42535 -0.12071 -0.43716 -0.11654 C -0.44896 -0.11237 -0.46163 -0.10474 -0.47101 -0.09872 C -0.48038 -0.0927 -0.48733 -0.08853 -0.49375 -0.0802 C -0.50018 -0.07187 -0.50747 -0.05566 -0.5099 -0.04872 C -0.51233 -0.04177 -0.50868 -0.03992 -0.50851 -0.03807 " pathEditMode="fixed" ptsTypes="aaaaaaaaaaA">
                                      <p:cBhvr>
                                        <p:cTn id="90" dur="70" fill="hold"/>
                                        <p:tgtEl>
                                          <p:spTgt spid="37"/>
                                        </p:tgtEl>
                                        <p:attrNameLst>
                                          <p:attrName>ppt_x</p:attrName>
                                          <p:attrName>ppt_y</p:attrName>
                                        </p:attrNameLst>
                                      </p:cBhvr>
                                    </p:animMotion>
                                  </p:childTnLst>
                                </p:cTn>
                              </p:par>
                              <p:par>
                                <p:cTn id="91" presetID="22" presetClass="entr" presetSubtype="1" fill="hold"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70"/>
                                        <p:tgtEl>
                                          <p:spTgt spid="29"/>
                                        </p:tgtEl>
                                      </p:cBhvr>
                                    </p:animEffect>
                                  </p:childTnLst>
                                </p:cTn>
                              </p:par>
                            </p:childTnLst>
                          </p:cTn>
                        </p:par>
                        <p:par>
                          <p:cTn id="94" fill="hold" nodeType="afterGroup">
                            <p:stCondLst>
                              <p:cond delay="1120"/>
                            </p:stCondLst>
                            <p:childTnLst>
                              <p:par>
                                <p:cTn id="95" presetID="0" presetClass="path" presetSubtype="0" accel="50000" decel="50000" fill="hold" nodeType="afterEffect">
                                  <p:stCondLst>
                                    <p:cond delay="0"/>
                                  </p:stCondLst>
                                  <p:childTnLst>
                                    <p:animMotion origin="layout" path="M -0.5085 -0.03807 C -0.50712 -0.03483 -0.50364 -0.02302 -0.49982 -0.01909 C -0.496 -0.01515 -0.49149 -0.01538 -0.48524 -0.014 C -0.47899 -0.01261 -0.46979 -0.01076 -0.46267 -0.01122 C -0.45555 -0.01168 -0.45069 -0.01168 -0.44201 -0.01654 C -0.43333 -0.0214 -0.41753 -0.03483 -0.41059 -0.04015 C -0.40364 -0.04548 -0.40729 -0.04224 -0.39982 -0.04918 C -0.39236 -0.05613 -0.37257 -0.07557 -0.36545 -0.08251 " pathEditMode="fixed" rAng="0" ptsTypes="aaaaaaaa">
                                      <p:cBhvr>
                                        <p:cTn id="96" dur="70" fill="hold"/>
                                        <p:tgtEl>
                                          <p:spTgt spid="37"/>
                                        </p:tgtEl>
                                        <p:attrNameLst>
                                          <p:attrName>ppt_x</p:attrName>
                                          <p:attrName>ppt_y</p:attrName>
                                        </p:attrNameLst>
                                      </p:cBhvr>
                                      <p:rCtr x="7200" y="-900"/>
                                    </p:animMotion>
                                  </p:childTnLst>
                                </p:cTn>
                              </p:par>
                              <p:par>
                                <p:cTn id="97" presetID="22" presetClass="entr" presetSubtype="8" fill="hold"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wipe(left)">
                                      <p:cBhvr>
                                        <p:cTn id="99" dur="70"/>
                                        <p:tgtEl>
                                          <p:spTgt spid="30"/>
                                        </p:tgtEl>
                                      </p:cBhvr>
                                    </p:animEffect>
                                  </p:childTnLst>
                                </p:cTn>
                              </p:par>
                            </p:childTnLst>
                          </p:cTn>
                        </p:par>
                        <p:par>
                          <p:cTn id="100" fill="hold" nodeType="afterGroup">
                            <p:stCondLst>
                              <p:cond delay="1190"/>
                            </p:stCondLst>
                            <p:childTnLst>
                              <p:par>
                                <p:cTn id="101" presetID="0" presetClass="path" presetSubtype="0" accel="50000" decel="50000" fill="hold" nodeType="afterEffect">
                                  <p:stCondLst>
                                    <p:cond delay="0"/>
                                  </p:stCondLst>
                                  <p:childTnLst>
                                    <p:animMotion origin="layout" path="M -0.36337 -0.08113 C -0.36337 -0.08089 -0.37864 -0.05636 -0.39375 -0.03159 " pathEditMode="fixed" rAng="0" ptsTypes="aA">
                                      <p:cBhvr>
                                        <p:cTn id="102" dur="70" fill="hold"/>
                                        <p:tgtEl>
                                          <p:spTgt spid="37"/>
                                        </p:tgtEl>
                                        <p:attrNameLst>
                                          <p:attrName>ppt_x</p:attrName>
                                          <p:attrName>ppt_y</p:attrName>
                                        </p:attrNameLst>
                                      </p:cBhvr>
                                      <p:rCtr x="-1500" y="2500"/>
                                    </p:animMotion>
                                  </p:childTnLst>
                                </p:cTn>
                              </p:par>
                              <p:par>
                                <p:cTn id="103" presetID="22" presetClass="entr" presetSubtype="1" fill="hold"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up)">
                                      <p:cBhvr>
                                        <p:cTn id="105" dur="70"/>
                                        <p:tgtEl>
                                          <p:spTgt spid="31"/>
                                        </p:tgtEl>
                                      </p:cBhvr>
                                    </p:animEffect>
                                  </p:childTnLst>
                                </p:cTn>
                              </p:par>
                            </p:childTnLst>
                          </p:cTn>
                        </p:par>
                        <p:par>
                          <p:cTn id="106" fill="hold" nodeType="afterGroup">
                            <p:stCondLst>
                              <p:cond delay="1260"/>
                            </p:stCondLst>
                            <p:childTnLst>
                              <p:par>
                                <p:cTn id="107" presetID="0" presetClass="path" presetSubtype="0" accel="50000" decel="50000" fill="hold" nodeType="afterEffect">
                                  <p:stCondLst>
                                    <p:cond delay="0"/>
                                  </p:stCondLst>
                                  <p:childTnLst>
                                    <p:animMotion origin="layout" path="M -0.39375 -0.03159 C -0.38733 -0.03992 -0.3809 -0.04803 -0.37413 -0.0552 C -0.36736 -0.06238 -0.35764 -0.07117 -0.35261 -0.07488 C -0.34757 -0.07858 -0.34583 -0.07742 -0.34375 -0.07742 " pathEditMode="fixed" ptsTypes="aaaA">
                                      <p:cBhvr>
                                        <p:cTn id="108" dur="70" fill="hold"/>
                                        <p:tgtEl>
                                          <p:spTgt spid="37"/>
                                        </p:tgtEl>
                                        <p:attrNameLst>
                                          <p:attrName>ppt_x</p:attrName>
                                          <p:attrName>ppt_y</p:attrName>
                                        </p:attrNameLst>
                                      </p:cBhvr>
                                    </p:animMotion>
                                  </p:childTnLst>
                                </p:cTn>
                              </p:par>
                              <p:par>
                                <p:cTn id="109" presetID="22" presetClass="entr" presetSubtype="8" fill="hold" nodeType="with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70"/>
                                        <p:tgtEl>
                                          <p:spTgt spid="33"/>
                                        </p:tgtEl>
                                      </p:cBhvr>
                                    </p:animEffect>
                                  </p:childTnLst>
                                </p:cTn>
                              </p:par>
                            </p:childTnLst>
                          </p:cTn>
                        </p:par>
                        <p:par>
                          <p:cTn id="112" fill="hold" nodeType="afterGroup">
                            <p:stCondLst>
                              <p:cond delay="1330"/>
                            </p:stCondLst>
                            <p:childTnLst>
                              <p:par>
                                <p:cTn id="113" presetID="0" presetClass="path" presetSubtype="0" accel="50000" decel="50000" fill="hold" nodeType="afterEffect">
                                  <p:stCondLst>
                                    <p:cond delay="0"/>
                                  </p:stCondLst>
                                  <p:childTnLst>
                                    <p:animMotion origin="layout" path="M -0.34427 -0.07673 C -0.34462 -0.07326 -0.34479 -0.06955 -0.34826 -0.06353 C -0.35173 -0.05751 -0.36232 -0.04594 -0.36493 -0.04015 C -0.36753 -0.03437 -0.36441 -0.02997 -0.36389 -0.02835 " pathEditMode="fixed" rAng="0" ptsTypes="aaaA">
                                      <p:cBhvr>
                                        <p:cTn id="114" dur="70" fill="hold"/>
                                        <p:tgtEl>
                                          <p:spTgt spid="37"/>
                                        </p:tgtEl>
                                        <p:attrNameLst>
                                          <p:attrName>ppt_x</p:attrName>
                                          <p:attrName>ppt_y</p:attrName>
                                        </p:attrNameLst>
                                      </p:cBhvr>
                                      <p:rCtr x="-1200" y="2400"/>
                                    </p:animMotion>
                                  </p:childTnLst>
                                </p:cTn>
                              </p:par>
                              <p:par>
                                <p:cTn id="115" presetID="22" presetClass="entr" presetSubtype="1" fill="hold" nodeType="with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wipe(up)">
                                      <p:cBhvr>
                                        <p:cTn id="117" dur="70"/>
                                        <p:tgtEl>
                                          <p:spTgt spid="34"/>
                                        </p:tgtEl>
                                      </p:cBhvr>
                                    </p:animEffect>
                                  </p:childTnLst>
                                </p:cTn>
                              </p:par>
                            </p:childTnLst>
                          </p:cTn>
                        </p:par>
                        <p:par>
                          <p:cTn id="118" fill="hold" nodeType="afterGroup">
                            <p:stCondLst>
                              <p:cond delay="1400"/>
                            </p:stCondLst>
                            <p:childTnLst>
                              <p:par>
                                <p:cTn id="119" presetID="22" presetClass="entr" presetSubtype="8" fill="hold" nodeType="afterEffect">
                                  <p:stCondLst>
                                    <p:cond delay="0"/>
                                  </p:stCondLst>
                                  <p:childTnLst>
                                    <p:set>
                                      <p:cBhvr>
                                        <p:cTn id="120" dur="1" fill="hold">
                                          <p:stCondLst>
                                            <p:cond delay="0"/>
                                          </p:stCondLst>
                                        </p:cTn>
                                        <p:tgtEl>
                                          <p:spTgt spid="35"/>
                                        </p:tgtEl>
                                        <p:attrNameLst>
                                          <p:attrName>style.visibility</p:attrName>
                                        </p:attrNameLst>
                                      </p:cBhvr>
                                      <p:to>
                                        <p:strVal val="visible"/>
                                      </p:to>
                                    </p:set>
                                    <p:animEffect transition="in" filter="wipe(left)">
                                      <p:cBhvr>
                                        <p:cTn id="121" dur="70"/>
                                        <p:tgtEl>
                                          <p:spTgt spid="35"/>
                                        </p:tgtEl>
                                      </p:cBhvr>
                                    </p:animEffect>
                                  </p:childTnLst>
                                </p:cTn>
                              </p:par>
                              <p:par>
                                <p:cTn id="122" presetID="0" presetClass="path" presetSubtype="0" accel="50000" decel="50000" fill="hold" nodeType="withEffect">
                                  <p:stCondLst>
                                    <p:cond delay="0"/>
                                  </p:stCondLst>
                                  <p:childTnLst>
                                    <p:animMotion origin="layout" path="M -0.36388 -0.02834 C -0.36076 -0.02695 -0.35746 -0.02556 -0.35312 -0.02834 C -0.34878 -0.03112 -0.34444 -0.03829 -0.3375 -0.04547 C -0.33055 -0.05265 -0.31753 -0.06584 -0.31093 -0.07163 C -0.30434 -0.07742 -0.30173 -0.07904 -0.29826 -0.0795 C -0.29479 -0.07996 -0.29184 -0.0751 -0.29045 -0.07417 " pathEditMode="fixed" rAng="0" ptsTypes="aaaaaA">
                                      <p:cBhvr>
                                        <p:cTn id="123" dur="70" fill="hold"/>
                                        <p:tgtEl>
                                          <p:spTgt spid="37"/>
                                        </p:tgtEl>
                                        <p:attrNameLst>
                                          <p:attrName>ppt_x</p:attrName>
                                          <p:attrName>ppt_y</p:attrName>
                                        </p:attrNameLst>
                                      </p:cBhvr>
                                      <p:rCtr x="3700" y="-2500"/>
                                    </p:animMotion>
                                  </p:childTnLst>
                                </p:cTn>
                              </p:par>
                            </p:childTnLst>
                          </p:cTn>
                        </p:par>
                        <p:par>
                          <p:cTn id="124" fill="hold" nodeType="afterGroup">
                            <p:stCondLst>
                              <p:cond delay="1470"/>
                            </p:stCondLst>
                            <p:childTnLst>
                              <p:par>
                                <p:cTn id="125" presetID="22" presetClass="entr" presetSubtype="1" fill="hold" nodeType="afterEffect">
                                  <p:stCondLst>
                                    <p:cond delay="0"/>
                                  </p:stCondLst>
                                  <p:childTnLst>
                                    <p:set>
                                      <p:cBhvr>
                                        <p:cTn id="126" dur="1" fill="hold">
                                          <p:stCondLst>
                                            <p:cond delay="0"/>
                                          </p:stCondLst>
                                        </p:cTn>
                                        <p:tgtEl>
                                          <p:spTgt spid="36"/>
                                        </p:tgtEl>
                                        <p:attrNameLst>
                                          <p:attrName>style.visibility</p:attrName>
                                        </p:attrNameLst>
                                      </p:cBhvr>
                                      <p:to>
                                        <p:strVal val="visible"/>
                                      </p:to>
                                    </p:set>
                                    <p:animEffect transition="in" filter="wipe(up)">
                                      <p:cBhvr>
                                        <p:cTn id="127" dur="70"/>
                                        <p:tgtEl>
                                          <p:spTgt spid="36"/>
                                        </p:tgtEl>
                                      </p:cBhvr>
                                    </p:animEffect>
                                  </p:childTnLst>
                                </p:cTn>
                              </p:par>
                              <p:par>
                                <p:cTn id="128" presetID="0" presetClass="path" presetSubtype="0" accel="50000" decel="50000" fill="hold" nodeType="withEffect">
                                  <p:stCondLst>
                                    <p:cond delay="0"/>
                                  </p:stCondLst>
                                  <p:childTnLst>
                                    <p:animMotion origin="layout" path="M -0.29045 -0.07418 C -0.2941 -0.07557 -0.29757 -0.07696 -0.30122 -0.07557 C -0.30486 -0.07418 -0.30816 -0.07001 -0.31198 -0.06631 C -0.3158 -0.0626 -0.32153 -0.05774 -0.32379 -0.05335 C -0.32604 -0.04895 -0.32552 -0.04385 -0.3257 -0.04015 C -0.32587 -0.03645 -0.32483 -0.03251 -0.32465 -0.03112 " pathEditMode="fixed" ptsTypes="aaaaaA">
                                      <p:cBhvr>
                                        <p:cTn id="129" dur="70" fill="hold"/>
                                        <p:tgtEl>
                                          <p:spTgt spid="37"/>
                                        </p:tgtEl>
                                        <p:attrNameLst>
                                          <p:attrName>ppt_x</p:attrName>
                                          <p:attrName>ppt_y</p:attrName>
                                        </p:attrNameLst>
                                      </p:cBhvr>
                                    </p:animMotion>
                                  </p:childTnLst>
                                </p:cTn>
                              </p:par>
                            </p:childTnLst>
                          </p:cTn>
                        </p:par>
                        <p:par>
                          <p:cTn id="130" fill="hold" nodeType="afterGroup">
                            <p:stCondLst>
                              <p:cond delay="1540"/>
                            </p:stCondLst>
                            <p:childTnLst>
                              <p:par>
                                <p:cTn id="131" presetID="22" presetClass="entr" presetSubtype="4" fill="hold" nodeType="afterEffect">
                                  <p:stCondLst>
                                    <p:cond delay="0"/>
                                  </p:stCondLst>
                                  <p:childTnLst>
                                    <p:set>
                                      <p:cBhvr>
                                        <p:cTn id="132" dur="1" fill="hold">
                                          <p:stCondLst>
                                            <p:cond delay="0"/>
                                          </p:stCondLst>
                                        </p:cTn>
                                        <p:tgtEl>
                                          <p:spTgt spid="42"/>
                                        </p:tgtEl>
                                        <p:attrNameLst>
                                          <p:attrName>style.visibility</p:attrName>
                                        </p:attrNameLst>
                                      </p:cBhvr>
                                      <p:to>
                                        <p:strVal val="visible"/>
                                      </p:to>
                                    </p:set>
                                    <p:animEffect transition="in" filter="wipe(down)">
                                      <p:cBhvr>
                                        <p:cTn id="133" dur="70"/>
                                        <p:tgtEl>
                                          <p:spTgt spid="42"/>
                                        </p:tgtEl>
                                      </p:cBhvr>
                                    </p:animEffect>
                                  </p:childTnLst>
                                </p:cTn>
                              </p:par>
                              <p:par>
                                <p:cTn id="134" presetID="0" presetClass="path" presetSubtype="0" accel="50000" decel="50000" fill="hold" nodeType="withEffect">
                                  <p:stCondLst>
                                    <p:cond delay="0"/>
                                  </p:stCondLst>
                                  <p:childTnLst>
                                    <p:animMotion origin="layout" path="M -0.32466 -0.03113 C -0.32118 -0.0339 -0.31771 -0.03668 -0.31389 -0.04038 C -0.31007 -0.04409 -0.30677 -0.04548 -0.30122 -0.05335 C -0.29566 -0.06122 -0.28768 -0.0758 -0.28056 -0.08738 C -0.27344 -0.09895 -0.26597 -0.11284 -0.25903 -0.12279 C -0.25209 -0.13275 -0.24341 -0.14293 -0.23941 -0.14756 " pathEditMode="fixed" ptsTypes="aaaaaA">
                                      <p:cBhvr>
                                        <p:cTn id="135" dur="70" fill="hold"/>
                                        <p:tgtEl>
                                          <p:spTgt spid="37"/>
                                        </p:tgtEl>
                                        <p:attrNameLst>
                                          <p:attrName>ppt_x</p:attrName>
                                          <p:attrName>ppt_y</p:attrName>
                                        </p:attrNameLst>
                                      </p:cBhvr>
                                    </p:animMotion>
                                  </p:childTnLst>
                                </p:cTn>
                              </p:par>
                            </p:childTnLst>
                          </p:cTn>
                        </p:par>
                        <p:par>
                          <p:cTn id="136" fill="hold" nodeType="afterGroup">
                            <p:stCondLst>
                              <p:cond delay="1610"/>
                            </p:stCondLst>
                            <p:childTnLst>
                              <p:par>
                                <p:cTn id="137" presetID="22" presetClass="entr" presetSubtype="1" fill="hold" nodeType="after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wipe(up)">
                                      <p:cBhvr>
                                        <p:cTn id="139" dur="70"/>
                                        <p:tgtEl>
                                          <p:spTgt spid="43"/>
                                        </p:tgtEl>
                                      </p:cBhvr>
                                    </p:animEffect>
                                  </p:childTnLst>
                                </p:cTn>
                              </p:par>
                              <p:par>
                                <p:cTn id="140" presetID="0" presetClass="path" presetSubtype="0" accel="50000" decel="50000" fill="hold" nodeType="withEffect">
                                  <p:stCondLst>
                                    <p:cond delay="0"/>
                                  </p:stCondLst>
                                  <p:childTnLst>
                                    <p:animMotion origin="layout" path="M -0.23628 -0.14756 C -0.23889 -0.14409 -0.24687 -0.13367 -0.25173 -0.12626 C -0.2566 -0.11886 -0.2566 -0.11839 -0.2658 -0.10312 C -0.275 -0.08784 -0.30191 -0.0464 -0.30694 -0.0339 C -0.31198 -0.0214 -0.29774 -0.02951 -0.29618 -0.02858 " pathEditMode="fixed" rAng="0" ptsTypes="aaaaa">
                                      <p:cBhvr>
                                        <p:cTn id="141" dur="70" fill="hold"/>
                                        <p:tgtEl>
                                          <p:spTgt spid="37"/>
                                        </p:tgtEl>
                                        <p:attrNameLst>
                                          <p:attrName>ppt_x</p:attrName>
                                          <p:attrName>ppt_y</p:attrName>
                                        </p:attrNameLst>
                                      </p:cBhvr>
                                      <p:rCtr x="-3800" y="6300"/>
                                    </p:animMotion>
                                  </p:childTnLst>
                                </p:cTn>
                              </p:par>
                            </p:childTnLst>
                          </p:cTn>
                        </p:par>
                        <p:par>
                          <p:cTn id="142" fill="hold" nodeType="afterGroup">
                            <p:stCondLst>
                              <p:cond delay="1680"/>
                            </p:stCondLst>
                            <p:childTnLst>
                              <p:par>
                                <p:cTn id="143" presetID="0" presetClass="path" presetSubtype="0" accel="50000" decel="50000" fill="hold" nodeType="afterEffect">
                                  <p:stCondLst>
                                    <p:cond delay="0"/>
                                  </p:stCondLst>
                                  <p:childTnLst>
                                    <p:animMotion origin="layout" path="M -0.29618 -0.02858 C -0.28611 -0.03205 -0.26701 -0.02904 -0.23524 -0.04918 C -0.20347 -0.06932 -0.14826 -0.11816 -0.10503 -0.15011 C -0.0618 -0.18205 -0.00225 -0.22233 0.02466 -0.24131 " pathEditMode="fixed" rAng="0" ptsTypes="aaaa">
                                      <p:cBhvr>
                                        <p:cTn id="144" dur="70" fill="hold"/>
                                        <p:tgtEl>
                                          <p:spTgt spid="37"/>
                                        </p:tgtEl>
                                        <p:attrNameLst>
                                          <p:attrName>ppt_x</p:attrName>
                                          <p:attrName>ppt_y</p:attrName>
                                        </p:attrNameLst>
                                      </p:cBhvr>
                                      <p:rCtr x="16000" y="-10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FA4453"/>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149947" y="4396618"/>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1</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FA4453"/>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2" name="组合 8"/>
          <p:cNvGrpSpPr>
            <a:grpSpLocks/>
          </p:cNvGrpSpPr>
          <p:nvPr/>
        </p:nvGrpSpPr>
        <p:grpSpPr bwMode="auto">
          <a:xfrm>
            <a:off x="3930649" y="2757147"/>
            <a:ext cx="4493543" cy="725487"/>
            <a:chOff x="3284033" y="2260555"/>
            <a:chExt cx="4626257" cy="699547"/>
          </a:xfrm>
        </p:grpSpPr>
        <p:sp>
          <p:nvSpPr>
            <p:cNvPr id="10" name="AutoShape 4"/>
            <p:cNvSpPr>
              <a:spLocks noChangeArrowheads="1"/>
            </p:cNvSpPr>
            <p:nvPr/>
          </p:nvSpPr>
          <p:spPr bwMode="gray">
            <a:xfrm>
              <a:off x="3284033" y="2260555"/>
              <a:ext cx="4262478" cy="699547"/>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7" y="2309539"/>
              <a:ext cx="1077764" cy="556515"/>
            </a:xfrm>
            <a:prstGeom prst="roundRect">
              <a:avLst>
                <a:gd name="adj" fmla="val 11921"/>
              </a:avLst>
            </a:prstGeom>
            <a:solidFill>
              <a:srgbClr val="FA4453"/>
            </a:solidFill>
            <a:ln>
              <a:solidFill>
                <a:srgbClr val="FA4453"/>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409130"/>
                </a:solidFill>
              </a:endParaRPr>
            </a:p>
          </p:txBody>
        </p:sp>
        <p:sp>
          <p:nvSpPr>
            <p:cNvPr id="12" name="Text Box 8"/>
            <p:cNvSpPr txBox="1">
              <a:spLocks noChangeArrowheads="1"/>
            </p:cNvSpPr>
            <p:nvPr/>
          </p:nvSpPr>
          <p:spPr bwMode="gray">
            <a:xfrm>
              <a:off x="3708287" y="2361540"/>
              <a:ext cx="350204" cy="445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1</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3" name="文本框 2"/>
            <p:cNvSpPr txBox="1">
              <a:spLocks noChangeArrowheads="1"/>
            </p:cNvSpPr>
            <p:nvPr/>
          </p:nvSpPr>
          <p:spPr bwMode="auto">
            <a:xfrm>
              <a:off x="4702729" y="2302187"/>
              <a:ext cx="3207561" cy="56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FA4453"/>
                  </a:solidFill>
                  <a:latin typeface="微软雅黑" panose="020B0503020204020204" pitchFamily="34" charset="-122"/>
                  <a:ea typeface="微软雅黑" panose="020B0503020204020204" pitchFamily="34" charset="-122"/>
                </a:rPr>
                <a:t>呼吸系统的结构</a:t>
              </a:r>
            </a:p>
          </p:txBody>
        </p:sp>
      </p:grpSp>
    </p:spTree>
    <p:extLst>
      <p:ext uri="{BB962C8B-B14F-4D97-AF65-F5344CB8AC3E}">
        <p14:creationId xmlns:p14="http://schemas.microsoft.com/office/powerpoint/2010/main" val="3751005664"/>
      </p:ext>
    </p:extLst>
  </p:cSld>
  <p:clrMapOvr>
    <a:masterClrMapping/>
  </p:clrMapOvr>
  <p:transition>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pic>
        <p:nvPicPr>
          <p:cNvPr id="20" name="Picture 3" descr="016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6754326" y="1052047"/>
            <a:ext cx="4284662" cy="3106738"/>
          </a:xfrm>
          <a:prstGeom prst="rect">
            <a:avLst/>
          </a:prstGeom>
          <a:noFill/>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 name="Picture 4" descr="intrpul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062868" y="4149029"/>
            <a:ext cx="3225392" cy="2708971"/>
          </a:xfrm>
          <a:prstGeom prst="rect">
            <a:avLst/>
          </a:prstGeom>
          <a:noFill/>
          <a:ln/>
          <a:extLs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 name="组合 3"/>
          <p:cNvGrpSpPr/>
          <p:nvPr/>
        </p:nvGrpSpPr>
        <p:grpSpPr>
          <a:xfrm>
            <a:off x="397618" y="2409285"/>
            <a:ext cx="6356708" cy="2865831"/>
            <a:chOff x="1332795" y="2481606"/>
            <a:chExt cx="6356708" cy="2865831"/>
          </a:xfrm>
        </p:grpSpPr>
        <p:sp>
          <p:nvSpPr>
            <p:cNvPr id="19" name="Rectangle 2"/>
            <p:cNvSpPr txBox="1">
              <a:spLocks noChangeArrowheads="1"/>
            </p:cNvSpPr>
            <p:nvPr/>
          </p:nvSpPr>
          <p:spPr>
            <a:xfrm>
              <a:off x="1332795" y="2481606"/>
              <a:ext cx="6356708" cy="2865831"/>
            </a:xfrm>
            <a:prstGeom prst="rect">
              <a:avLst/>
            </a:prstGeom>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zh-CN" altLang="zh-CN" sz="2000" dirty="0" smtClean="0">
                  <a:solidFill>
                    <a:srgbClr val="1F497D"/>
                  </a:solidFill>
                  <a:latin typeface="微软雅黑" panose="020B0503020204020204" pitchFamily="34" charset="-122"/>
                  <a:ea typeface="微软雅黑" panose="020B0503020204020204" pitchFamily="34" charset="-122"/>
                </a:rPr>
                <a:t>　　　　　　　    　鼻</a:t>
              </a:r>
              <a:r>
                <a:rPr lang="en-US" altLang="zh-CN" sz="1800" dirty="0" smtClean="0">
                  <a:solidFill>
                    <a:srgbClr val="1F497D"/>
                  </a:solidFill>
                  <a:latin typeface="微软雅黑" panose="020B0503020204020204" pitchFamily="34" charset="-122"/>
                  <a:ea typeface="微软雅黑" panose="020B0503020204020204" pitchFamily="34" charset="-122"/>
                </a:rPr>
                <a:t>(</a:t>
              </a:r>
              <a:r>
                <a:rPr lang="zh-CN" altLang="en-US" sz="1800" dirty="0" smtClean="0">
                  <a:solidFill>
                    <a:srgbClr val="1F497D"/>
                  </a:solidFill>
                  <a:latin typeface="微软雅黑" panose="020B0503020204020204" pitchFamily="34" charset="-122"/>
                  <a:ea typeface="微软雅黑" panose="020B0503020204020204" pitchFamily="34" charset="-122"/>
                </a:rPr>
                <a:t>加热加湿、净化气体</a:t>
              </a:r>
              <a:r>
                <a:rPr lang="en-US" altLang="zh-CN" sz="1800" dirty="0" smtClean="0">
                  <a:solidFill>
                    <a:srgbClr val="1F497D"/>
                  </a:solidFill>
                  <a:latin typeface="微软雅黑" panose="020B0503020204020204" pitchFamily="34" charset="-122"/>
                  <a:ea typeface="微软雅黑" panose="020B0503020204020204" pitchFamily="34" charset="-122"/>
                </a:rPr>
                <a:t>)</a:t>
              </a:r>
              <a:endParaRPr lang="zh-CN" altLang="zh-CN" sz="1800" dirty="0" smtClean="0">
                <a:solidFill>
                  <a:srgbClr val="1F497D"/>
                </a:solidFill>
                <a:latin typeface="微软雅黑" panose="020B0503020204020204" pitchFamily="34" charset="-122"/>
                <a:ea typeface="微软雅黑" panose="020B0503020204020204" pitchFamily="34" charset="-122"/>
              </a:endParaRPr>
            </a:p>
            <a:p>
              <a:pPr>
                <a:buFontTx/>
                <a:buNone/>
              </a:pPr>
              <a:r>
                <a:rPr lang="zh-CN" altLang="zh-CN" sz="2000" dirty="0" smtClean="0">
                  <a:solidFill>
                    <a:srgbClr val="1F497D"/>
                  </a:solidFill>
                  <a:latin typeface="微软雅黑" panose="020B0503020204020204" pitchFamily="34" charset="-122"/>
                  <a:ea typeface="微软雅黑" panose="020B0503020204020204" pitchFamily="34" charset="-122"/>
                </a:rPr>
                <a:t>　　　   上呼吸道 　咽</a:t>
              </a:r>
              <a:r>
                <a:rPr lang="en-US" altLang="zh-CN" sz="1800" dirty="0" smtClean="0">
                  <a:solidFill>
                    <a:srgbClr val="1F497D"/>
                  </a:solidFill>
                  <a:latin typeface="微软雅黑" panose="020B0503020204020204" pitchFamily="34" charset="-122"/>
                  <a:ea typeface="微软雅黑" panose="020B0503020204020204" pitchFamily="34" charset="-122"/>
                </a:rPr>
                <a:t>(</a:t>
              </a:r>
              <a:r>
                <a:rPr lang="zh-CN" altLang="en-US" sz="1800" dirty="0" smtClean="0">
                  <a:solidFill>
                    <a:srgbClr val="1F497D"/>
                  </a:solidFill>
                  <a:latin typeface="微软雅黑" panose="020B0503020204020204" pitchFamily="34" charset="-122"/>
                  <a:ea typeface="微软雅黑" panose="020B0503020204020204" pitchFamily="34" charset="-122"/>
                </a:rPr>
                <a:t>防止食物及口腔分泌物误入呼吸道</a:t>
              </a:r>
              <a:r>
                <a:rPr lang="en-US" altLang="zh-CN" sz="1800" dirty="0" smtClean="0">
                  <a:solidFill>
                    <a:srgbClr val="1F497D"/>
                  </a:solidFill>
                  <a:latin typeface="微软雅黑" panose="020B0503020204020204" pitchFamily="34" charset="-122"/>
                  <a:ea typeface="微软雅黑" panose="020B0503020204020204" pitchFamily="34" charset="-122"/>
                </a:rPr>
                <a:t>)</a:t>
              </a:r>
              <a:endParaRPr lang="zh-CN" altLang="zh-CN" sz="1800" dirty="0" smtClean="0">
                <a:solidFill>
                  <a:srgbClr val="1F497D"/>
                </a:solidFill>
                <a:latin typeface="微软雅黑" panose="020B0503020204020204" pitchFamily="34" charset="-122"/>
                <a:ea typeface="微软雅黑" panose="020B0503020204020204" pitchFamily="34" charset="-122"/>
              </a:endParaRPr>
            </a:p>
            <a:p>
              <a:pPr>
                <a:buFontTx/>
                <a:buNone/>
              </a:pPr>
              <a:r>
                <a:rPr lang="zh-CN" altLang="zh-CN" sz="2000" dirty="0" smtClean="0">
                  <a:solidFill>
                    <a:srgbClr val="1F497D"/>
                  </a:solidFill>
                  <a:latin typeface="微软雅黑" panose="020B0503020204020204" pitchFamily="34" charset="-122"/>
                  <a:ea typeface="微软雅黑" panose="020B0503020204020204" pitchFamily="34" charset="-122"/>
                </a:rPr>
                <a:t>　　　　　　　    　喉</a:t>
              </a:r>
              <a:r>
                <a:rPr lang="en-US" altLang="zh-CN" sz="1800" dirty="0" smtClean="0">
                  <a:solidFill>
                    <a:srgbClr val="1F497D"/>
                  </a:solidFill>
                  <a:latin typeface="微软雅黑" panose="020B0503020204020204" pitchFamily="34" charset="-122"/>
                  <a:ea typeface="微软雅黑" panose="020B0503020204020204" pitchFamily="34" charset="-122"/>
                </a:rPr>
                <a:t>(</a:t>
              </a:r>
              <a:r>
                <a:rPr lang="zh-CN" altLang="en-US" sz="1800" dirty="0" smtClean="0">
                  <a:solidFill>
                    <a:srgbClr val="1F497D"/>
                  </a:solidFill>
                  <a:latin typeface="微软雅黑" panose="020B0503020204020204" pitchFamily="34" charset="-122"/>
                  <a:ea typeface="微软雅黑" panose="020B0503020204020204" pitchFamily="34" charset="-122"/>
                </a:rPr>
                <a:t>由甲状软骨和环状软骨构成</a:t>
              </a:r>
              <a:r>
                <a:rPr lang="en-US" altLang="zh-CN" sz="1800" dirty="0" smtClean="0">
                  <a:solidFill>
                    <a:srgbClr val="1F497D"/>
                  </a:solidFill>
                  <a:latin typeface="微软雅黑" panose="020B0503020204020204" pitchFamily="34" charset="-122"/>
                  <a:ea typeface="微软雅黑" panose="020B0503020204020204" pitchFamily="34" charset="-122"/>
                </a:rPr>
                <a:t>)</a:t>
              </a:r>
              <a:endParaRPr lang="zh-CN" altLang="zh-CN" sz="2000" dirty="0" smtClean="0">
                <a:solidFill>
                  <a:srgbClr val="1F497D"/>
                </a:solidFill>
                <a:latin typeface="微软雅黑" panose="020B0503020204020204" pitchFamily="34" charset="-122"/>
                <a:ea typeface="微软雅黑" panose="020B0503020204020204" pitchFamily="34" charset="-122"/>
              </a:endParaRPr>
            </a:p>
            <a:p>
              <a:pPr>
                <a:buFontTx/>
                <a:buNone/>
              </a:pPr>
              <a:r>
                <a:rPr lang="zh-CN" altLang="zh-CN" sz="2000" dirty="0" smtClean="0">
                  <a:solidFill>
                    <a:srgbClr val="1F497D"/>
                  </a:solidFill>
                  <a:latin typeface="微软雅黑" panose="020B0503020204020204" pitchFamily="34" charset="-122"/>
                  <a:ea typeface="微软雅黑" panose="020B0503020204020204" pitchFamily="34" charset="-122"/>
                </a:rPr>
                <a:t>呼吸道　</a:t>
              </a:r>
            </a:p>
            <a:p>
              <a:pPr>
                <a:buFontTx/>
                <a:buNone/>
              </a:pPr>
              <a:r>
                <a:rPr lang="zh-CN" altLang="zh-CN" sz="2000" dirty="0" smtClean="0">
                  <a:solidFill>
                    <a:srgbClr val="1F497D"/>
                  </a:solidFill>
                  <a:latin typeface="微软雅黑" panose="020B0503020204020204" pitchFamily="34" charset="-122"/>
                  <a:ea typeface="微软雅黑" panose="020B0503020204020204" pitchFamily="34" charset="-122"/>
                </a:rPr>
                <a:t>　　　　　　　    　气管</a:t>
              </a:r>
            </a:p>
            <a:p>
              <a:pPr>
                <a:buFontTx/>
                <a:buNone/>
              </a:pPr>
              <a:r>
                <a:rPr lang="zh-CN" altLang="zh-CN" sz="2000" dirty="0" smtClean="0">
                  <a:solidFill>
                    <a:srgbClr val="1F497D"/>
                  </a:solidFill>
                  <a:latin typeface="微软雅黑" panose="020B0503020204020204" pitchFamily="34" charset="-122"/>
                  <a:ea typeface="微软雅黑" panose="020B0503020204020204" pitchFamily="34" charset="-122"/>
                </a:rPr>
                <a:t>　　   　下呼吸道 　支气管</a:t>
              </a:r>
            </a:p>
            <a:p>
              <a:pPr>
                <a:buFontTx/>
                <a:buNone/>
              </a:pPr>
              <a:r>
                <a:rPr lang="zh-CN" altLang="zh-CN" sz="2000" dirty="0" smtClean="0">
                  <a:solidFill>
                    <a:srgbClr val="1F497D"/>
                  </a:solidFill>
                  <a:latin typeface="微软雅黑" panose="020B0503020204020204" pitchFamily="34" charset="-122"/>
                  <a:ea typeface="微软雅黑" panose="020B0503020204020204" pitchFamily="34" charset="-122"/>
                </a:rPr>
                <a:t>　　　　　　　    　肺内分支</a:t>
              </a:r>
              <a:endParaRPr lang="zh-CN" altLang="zh-CN" sz="2000" dirty="0">
                <a:solidFill>
                  <a:srgbClr val="1F497D"/>
                </a:solidFill>
                <a:latin typeface="微软雅黑" panose="020B0503020204020204" pitchFamily="34" charset="-122"/>
                <a:ea typeface="微软雅黑" panose="020B0503020204020204" pitchFamily="34" charset="-122"/>
              </a:endParaRPr>
            </a:p>
          </p:txBody>
        </p:sp>
        <p:sp>
          <p:nvSpPr>
            <p:cNvPr id="22" name="AutoShape 5"/>
            <p:cNvSpPr>
              <a:spLocks/>
            </p:cNvSpPr>
            <p:nvPr/>
          </p:nvSpPr>
          <p:spPr bwMode="auto">
            <a:xfrm>
              <a:off x="2200275" y="3067911"/>
              <a:ext cx="215900" cy="1568109"/>
            </a:xfrm>
            <a:prstGeom prst="leftBrace">
              <a:avLst>
                <a:gd name="adj1" fmla="val 94485"/>
                <a:gd name="adj2" fmla="val 49190"/>
              </a:avLst>
            </a:prstGeom>
            <a:noFill/>
            <a:ln w="3175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23" name="AutoShape 5"/>
            <p:cNvSpPr>
              <a:spLocks/>
            </p:cNvSpPr>
            <p:nvPr/>
          </p:nvSpPr>
          <p:spPr bwMode="auto">
            <a:xfrm>
              <a:off x="3543852" y="2598485"/>
              <a:ext cx="139868" cy="938852"/>
            </a:xfrm>
            <a:prstGeom prst="leftBrace">
              <a:avLst>
                <a:gd name="adj1" fmla="val 94485"/>
                <a:gd name="adj2" fmla="val 49190"/>
              </a:avLst>
            </a:prstGeom>
            <a:noFill/>
            <a:ln w="3175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24" name="AutoShape 5"/>
            <p:cNvSpPr>
              <a:spLocks/>
            </p:cNvSpPr>
            <p:nvPr/>
          </p:nvSpPr>
          <p:spPr bwMode="auto">
            <a:xfrm>
              <a:off x="3543852" y="4132426"/>
              <a:ext cx="139868" cy="1007188"/>
            </a:xfrm>
            <a:prstGeom prst="leftBrace">
              <a:avLst>
                <a:gd name="adj1" fmla="val 94485"/>
                <a:gd name="adj2" fmla="val 49190"/>
              </a:avLst>
            </a:prstGeom>
            <a:noFill/>
            <a:ln w="3175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grpSp>
      <p:grpSp>
        <p:nvGrpSpPr>
          <p:cNvPr id="18" name="组合 17"/>
          <p:cNvGrpSpPr/>
          <p:nvPr/>
        </p:nvGrpSpPr>
        <p:grpSpPr>
          <a:xfrm>
            <a:off x="1092997" y="864454"/>
            <a:ext cx="4128359" cy="584775"/>
            <a:chOff x="1108870" y="1622378"/>
            <a:chExt cx="2978715" cy="584775"/>
          </a:xfrm>
        </p:grpSpPr>
        <p:sp>
          <p:nvSpPr>
            <p:cNvPr id="26" name="Text Box 2"/>
            <p:cNvSpPr txBox="1">
              <a:spLocks noChangeArrowheads="1"/>
            </p:cNvSpPr>
            <p:nvPr/>
          </p:nvSpPr>
          <p:spPr bwMode="auto">
            <a:xfrm>
              <a:off x="1533268" y="1622378"/>
              <a:ext cx="2554317"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呼吸道</a:t>
              </a:r>
              <a:endParaRPr kumimoji="1" lang="en-US" altLang="zh-CN" sz="3200" b="1" dirty="0">
                <a:solidFill>
                  <a:srgbClr val="1F497D"/>
                </a:solidFill>
                <a:latin typeface="微软雅黑" panose="020B0503020204020204" pitchFamily="34" charset="-122"/>
                <a:ea typeface="微软雅黑" panose="020B0503020204020204" pitchFamily="34" charset="-122"/>
              </a:endParaRPr>
            </a:p>
          </p:txBody>
        </p:sp>
        <p:sp>
          <p:nvSpPr>
            <p:cNvPr id="27"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1</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1822217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092997" y="864454"/>
            <a:ext cx="3956867" cy="584775"/>
            <a:chOff x="1108870" y="1622378"/>
            <a:chExt cx="2854979" cy="584775"/>
          </a:xfrm>
        </p:grpSpPr>
        <p:sp>
          <p:nvSpPr>
            <p:cNvPr id="14" name="Text Box 2"/>
            <p:cNvSpPr txBox="1">
              <a:spLocks noChangeArrowheads="1"/>
            </p:cNvSpPr>
            <p:nvPr/>
          </p:nvSpPr>
          <p:spPr bwMode="auto">
            <a:xfrm>
              <a:off x="1533269" y="1622378"/>
              <a:ext cx="2430580"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smtClean="0">
                  <a:solidFill>
                    <a:srgbClr val="1F497D"/>
                  </a:solidFill>
                  <a:latin typeface="微软雅黑" panose="020B0503020204020204" pitchFamily="34" charset="-122"/>
                  <a:ea typeface="微软雅黑" panose="020B0503020204020204" pitchFamily="34" charset="-122"/>
                </a:rPr>
                <a:t>上呼吸道</a:t>
              </a:r>
              <a:r>
                <a:rPr kumimoji="1" lang="en-US" altLang="zh-CN" sz="3200" b="1" dirty="0" smtClean="0">
                  <a:solidFill>
                    <a:srgbClr val="1F497D"/>
                  </a:solidFill>
                  <a:latin typeface="微软雅黑" panose="020B0503020204020204" pitchFamily="34" charset="-122"/>
                  <a:ea typeface="微软雅黑" panose="020B0503020204020204" pitchFamily="34" charset="-122"/>
                </a:rPr>
                <a:t>-</a:t>
              </a:r>
              <a:r>
                <a:rPr kumimoji="1" lang="zh-CN" altLang="en-US" sz="3200" b="1" dirty="0" smtClean="0">
                  <a:solidFill>
                    <a:srgbClr val="1F497D"/>
                  </a:solidFill>
                  <a:latin typeface="微软雅黑" panose="020B0503020204020204" pitchFamily="34" charset="-122"/>
                  <a:ea typeface="微软雅黑" panose="020B0503020204020204" pitchFamily="34" charset="-122"/>
                </a:rPr>
                <a:t>鼻腔</a:t>
              </a:r>
              <a:endParaRPr kumimoji="1" lang="en-US" altLang="zh-CN" sz="32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a:solidFill>
                    <a:schemeClr val="bg1"/>
                  </a:solidFill>
                  <a:latin typeface="微软雅黑" panose="020B0503020204020204" pitchFamily="34" charset="-122"/>
                  <a:ea typeface="微软雅黑" panose="020B0503020204020204" pitchFamily="34" charset="-122"/>
                </a:rPr>
                <a:t>1</a:t>
              </a:r>
            </a:p>
          </p:txBody>
        </p:sp>
      </p:grpSp>
      <p:sp>
        <p:nvSpPr>
          <p:cNvPr id="39" name="Text Box 2"/>
          <p:cNvSpPr txBox="1">
            <a:spLocks noChangeArrowheads="1"/>
          </p:cNvSpPr>
          <p:nvPr/>
        </p:nvSpPr>
        <p:spPr bwMode="auto">
          <a:xfrm>
            <a:off x="1845333" y="3439377"/>
            <a:ext cx="186013" cy="770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lgn="ctr" eaLnBrk="0" hangingPunct="0"/>
            <a:endParaRPr lang="zh-CN" altLang="zh-CN" sz="4400">
              <a:solidFill>
                <a:schemeClr val="accent2"/>
              </a:solidFill>
              <a:effectLst>
                <a:outerShdw blurRad="38100" dist="38100" dir="2700000" algn="tl">
                  <a:srgbClr val="000000"/>
                </a:outerShdw>
              </a:effectLst>
              <a:latin typeface="Times New Roman" panose="02020603050405020304" pitchFamily="18" charset="0"/>
            </a:endParaRPr>
          </a:p>
        </p:txBody>
      </p:sp>
      <p:sp>
        <p:nvSpPr>
          <p:cNvPr id="40" name="Text Box 4"/>
          <p:cNvSpPr txBox="1">
            <a:spLocks noChangeArrowheads="1"/>
          </p:cNvSpPr>
          <p:nvPr/>
        </p:nvSpPr>
        <p:spPr bwMode="auto">
          <a:xfrm>
            <a:off x="6202387" y="2554931"/>
            <a:ext cx="4451349" cy="2653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p>
            <a:pPr algn="just" eaLnBrk="0" hangingPunct="0">
              <a:lnSpc>
                <a:spcPct val="130000"/>
              </a:lnSpc>
            </a:pPr>
            <a:r>
              <a:rPr lang="zh-CN" altLang="zh-CN" sz="2000" b="1" i="1" dirty="0" smtClean="0">
                <a:solidFill>
                  <a:srgbClr val="1F497D"/>
                </a:solidFill>
                <a:latin typeface="微软雅黑" panose="020B0503020204020204" pitchFamily="34" charset="-122"/>
                <a:ea typeface="微软雅黑" panose="020B0503020204020204" pitchFamily="34" charset="-122"/>
              </a:rPr>
              <a:t>功能：</a:t>
            </a:r>
            <a:endParaRPr lang="en-US" altLang="zh-CN" b="1" dirty="0" smtClean="0">
              <a:solidFill>
                <a:srgbClr val="1F497D"/>
              </a:solidFill>
              <a:latin typeface="微软雅黑" panose="020B0503020204020204" pitchFamily="34" charset="-122"/>
              <a:ea typeface="微软雅黑" panose="020B0503020204020204" pitchFamily="34" charset="-122"/>
            </a:endParaRPr>
          </a:p>
          <a:p>
            <a:pPr marL="342900" indent="-342900" algn="just" eaLnBrk="0" hangingPunct="0">
              <a:lnSpc>
                <a:spcPct val="130000"/>
              </a:lnSpc>
              <a:buFont typeface="Wingdings" panose="05000000000000000000" pitchFamily="2" charset="2"/>
              <a:buChar char="Ø"/>
            </a:pPr>
            <a:r>
              <a:rPr lang="zh-CN" altLang="en-US" dirty="0" smtClean="0">
                <a:solidFill>
                  <a:srgbClr val="1F497D"/>
                </a:solidFill>
                <a:latin typeface="微软雅黑" panose="020B0503020204020204" pitchFamily="34" charset="-122"/>
                <a:ea typeface="微软雅黑" panose="020B0503020204020204" pitchFamily="34" charset="-122"/>
              </a:rPr>
              <a:t>加湿、湿滑和净化作用，可将空气加温至</a:t>
            </a:r>
            <a:r>
              <a:rPr lang="en-US" altLang="zh-CN" dirty="0" smtClean="0">
                <a:solidFill>
                  <a:srgbClr val="1F497D"/>
                </a:solidFill>
                <a:latin typeface="微软雅黑" panose="020B0503020204020204" pitchFamily="34" charset="-122"/>
                <a:ea typeface="微软雅黑" panose="020B0503020204020204" pitchFamily="34" charset="-122"/>
              </a:rPr>
              <a:t>37</a:t>
            </a:r>
            <a:r>
              <a:rPr lang="zh-CN" altLang="en-US" dirty="0" smtClean="0">
                <a:solidFill>
                  <a:srgbClr val="1F497D"/>
                </a:solidFill>
                <a:latin typeface="微软雅黑" panose="020B0503020204020204" pitchFamily="34" charset="-122"/>
                <a:ea typeface="微软雅黑" panose="020B0503020204020204" pitchFamily="34" charset="-122"/>
              </a:rPr>
              <a:t>℃，并达到</a:t>
            </a:r>
            <a:r>
              <a:rPr lang="en-US" altLang="zh-CN" dirty="0" smtClean="0">
                <a:solidFill>
                  <a:srgbClr val="1F497D"/>
                </a:solidFill>
                <a:latin typeface="微软雅黑" panose="020B0503020204020204" pitchFamily="34" charset="-122"/>
                <a:ea typeface="微软雅黑" panose="020B0503020204020204" pitchFamily="34" charset="-122"/>
              </a:rPr>
              <a:t>95%</a:t>
            </a:r>
            <a:r>
              <a:rPr lang="zh-CN" altLang="en-US" dirty="0" smtClean="0">
                <a:solidFill>
                  <a:srgbClr val="1F497D"/>
                </a:solidFill>
                <a:latin typeface="微软雅黑" panose="020B0503020204020204" pitchFamily="34" charset="-122"/>
                <a:ea typeface="微软雅黑" panose="020B0503020204020204" pitchFamily="34" charset="-122"/>
              </a:rPr>
              <a:t>的相对湿度，使进入肺部的气体适合人体的生理需求。故临床上气管切开或气管插管病人应用机械通气给氧治疗时，吸入的气体均需经过湿化和加温。</a:t>
            </a:r>
            <a:endParaRPr lang="zh-CN" altLang="zh-CN" dirty="0">
              <a:solidFill>
                <a:srgbClr val="1F497D"/>
              </a:solidFill>
              <a:latin typeface="微软雅黑" panose="020B0503020204020204" pitchFamily="34" charset="-122"/>
              <a:ea typeface="微软雅黑" panose="020B0503020204020204" pitchFamily="34" charset="-122"/>
            </a:endParaRPr>
          </a:p>
        </p:txBody>
      </p:sp>
      <p:pic>
        <p:nvPicPr>
          <p:cNvPr id="41" name="Picture 5" descr="nosejpg"/>
          <p:cNvPicPr>
            <a:picLocks noChangeAspect="1" noChangeArrowheads="1"/>
          </p:cNvPicPr>
          <p:nvPr/>
        </p:nvPicPr>
        <p:blipFill>
          <a:blip r:embed="rId2" cstate="print">
            <a:clrChange>
              <a:clrFrom>
                <a:srgbClr val="E3E0DB"/>
              </a:clrFrom>
              <a:clrTo>
                <a:srgbClr val="E3E0DB">
                  <a:alpha val="0"/>
                </a:srgbClr>
              </a:clrTo>
            </a:clrChange>
            <a:extLst>
              <a:ext uri="{28A0092B-C50C-407E-A947-70E740481C1C}">
                <a14:useLocalDpi xmlns:a14="http://schemas.microsoft.com/office/drawing/2010/main" val="0"/>
              </a:ext>
            </a:extLst>
          </a:blip>
          <a:srcRect/>
          <a:stretch>
            <a:fillRect/>
          </a:stretch>
        </p:blipFill>
        <p:spPr>
          <a:xfrm>
            <a:off x="1054100" y="2647215"/>
            <a:ext cx="4464050" cy="1890713"/>
          </a:xfrm>
          <a:prstGeom prst="rect">
            <a:avLst/>
          </a:prstGeom>
          <a:noFill/>
          <a:ln/>
          <a:extLst>
            <a:ext uri="{909E8E84-426E-40DD-AFC4-6F175D3DCCD1}">
              <a14:hiddenFill xmlns:a14="http://schemas.microsoft.com/office/drawing/2010/main">
                <a:solidFill>
                  <a:srgbClr val="FFFFFF"/>
                </a:solidFill>
              </a14:hiddenFill>
            </a:ext>
          </a:extLst>
        </p:spPr>
      </p:pic>
      <p:sp>
        <p:nvSpPr>
          <p:cNvPr id="42" name="Rectangle 6"/>
          <p:cNvSpPr>
            <a:spLocks noChangeArrowheads="1"/>
          </p:cNvSpPr>
          <p:nvPr/>
        </p:nvSpPr>
        <p:spPr bwMode="auto">
          <a:xfrm>
            <a:off x="1341438" y="6320689"/>
            <a:ext cx="6412012" cy="369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eaLnBrk="0" hangingPunct="0"/>
            <a:r>
              <a:rPr lang="zh-CN" altLang="zh-CN" dirty="0">
                <a:solidFill>
                  <a:srgbClr val="1F497D"/>
                </a:solidFill>
                <a:latin typeface="微软雅黑" panose="020B0503020204020204" pitchFamily="34" charset="-122"/>
                <a:ea typeface="微软雅黑" panose="020B0503020204020204" pitchFamily="34" charset="-122"/>
              </a:rPr>
              <a:t>不论外界温度是多少? 吸入的空气经鼻腔湿化且加温至32</a:t>
            </a:r>
            <a:r>
              <a:rPr lang="zh-CN" altLang="zh-CN" dirty="0">
                <a:solidFill>
                  <a:srgbClr val="1F497D"/>
                </a:solidFill>
                <a:latin typeface="微软雅黑" panose="020B0503020204020204" pitchFamily="34" charset="-122"/>
                <a:ea typeface="微软雅黑" panose="020B0503020204020204" pitchFamily="34" charset="-122"/>
                <a:cs typeface="Times New Roman" panose="02020603050405020304" pitchFamily="18" charset="0"/>
              </a:rPr>
              <a:t>º</a:t>
            </a:r>
            <a:r>
              <a:rPr lang="zh-CN" altLang="zh-CN" dirty="0">
                <a:solidFill>
                  <a:srgbClr val="1F497D"/>
                </a:solidFill>
                <a:latin typeface="微软雅黑" panose="020B0503020204020204" pitchFamily="34" charset="-122"/>
                <a:ea typeface="微软雅黑" panose="020B0503020204020204" pitchFamily="34" charset="-122"/>
              </a:rPr>
              <a:t>C。</a:t>
            </a:r>
          </a:p>
        </p:txBody>
      </p:sp>
      <p:sp>
        <p:nvSpPr>
          <p:cNvPr id="43" name="Text Box 7"/>
          <p:cNvSpPr txBox="1">
            <a:spLocks noChangeArrowheads="1"/>
          </p:cNvSpPr>
          <p:nvPr/>
        </p:nvSpPr>
        <p:spPr bwMode="auto">
          <a:xfrm>
            <a:off x="3754463" y="5208607"/>
            <a:ext cx="1295400" cy="604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60000"/>
              </a:lnSpc>
              <a:spcBef>
                <a:spcPct val="50000"/>
              </a:spcBef>
            </a:pPr>
            <a:r>
              <a:rPr lang="zh-CN" altLang="zh-CN" dirty="0">
                <a:solidFill>
                  <a:srgbClr val="1F497D"/>
                </a:solidFill>
                <a:latin typeface="微软雅黑" panose="020B0503020204020204" pitchFamily="34" charset="-122"/>
                <a:ea typeface="微软雅黑" panose="020B0503020204020204" pitchFamily="34" charset="-122"/>
              </a:rPr>
              <a:t>粘液腺</a:t>
            </a:r>
            <a:br>
              <a:rPr lang="zh-CN" altLang="zh-CN" dirty="0">
                <a:solidFill>
                  <a:srgbClr val="1F497D"/>
                </a:solidFill>
                <a:latin typeface="微软雅黑" panose="020B0503020204020204" pitchFamily="34" charset="-122"/>
                <a:ea typeface="微软雅黑" panose="020B0503020204020204" pitchFamily="34" charset="-122"/>
              </a:rPr>
            </a:br>
            <a:r>
              <a:rPr lang="zh-CN" altLang="zh-CN" dirty="0">
                <a:solidFill>
                  <a:srgbClr val="1F497D"/>
                </a:solidFill>
                <a:latin typeface="微软雅黑" panose="020B0503020204020204" pitchFamily="34" charset="-122"/>
                <a:ea typeface="微软雅黑" panose="020B0503020204020204" pitchFamily="34" charset="-122"/>
              </a:rPr>
              <a:t>    </a:t>
            </a:r>
            <a:br>
              <a:rPr lang="zh-CN" altLang="zh-CN" dirty="0">
                <a:solidFill>
                  <a:srgbClr val="1F497D"/>
                </a:solidFill>
                <a:latin typeface="微软雅黑" panose="020B0503020204020204" pitchFamily="34" charset="-122"/>
                <a:ea typeface="微软雅黑" panose="020B0503020204020204" pitchFamily="34" charset="-122"/>
              </a:rPr>
            </a:br>
            <a:r>
              <a:rPr lang="zh-CN" altLang="zh-CN" dirty="0">
                <a:solidFill>
                  <a:srgbClr val="1F497D"/>
                </a:solidFill>
                <a:latin typeface="微软雅黑" panose="020B0503020204020204" pitchFamily="34" charset="-122"/>
                <a:ea typeface="微软雅黑" panose="020B0503020204020204" pitchFamily="34" charset="-122"/>
              </a:rPr>
              <a:t>    －湿润</a:t>
            </a:r>
          </a:p>
        </p:txBody>
      </p:sp>
      <p:sp>
        <p:nvSpPr>
          <p:cNvPr id="44" name="Line 8"/>
          <p:cNvSpPr>
            <a:spLocks noChangeShapeType="1"/>
          </p:cNvSpPr>
          <p:nvPr/>
        </p:nvSpPr>
        <p:spPr bwMode="auto">
          <a:xfrm flipV="1">
            <a:off x="4222750" y="4376003"/>
            <a:ext cx="0" cy="719137"/>
          </a:xfrm>
          <a:prstGeom prst="line">
            <a:avLst/>
          </a:prstGeom>
          <a:noFill/>
          <a:ln w="19050" cmpd="sng">
            <a:solidFill>
              <a:srgbClr val="CC33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p>
            <a:endParaRPr lang="zh-CN" altLang="en-US"/>
          </a:p>
        </p:txBody>
      </p:sp>
      <p:sp>
        <p:nvSpPr>
          <p:cNvPr id="45" name="Rectangle 9"/>
          <p:cNvSpPr>
            <a:spLocks noChangeArrowheads="1"/>
          </p:cNvSpPr>
          <p:nvPr/>
        </p:nvSpPr>
        <p:spPr bwMode="auto">
          <a:xfrm>
            <a:off x="2459063" y="5210890"/>
            <a:ext cx="1295400" cy="6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spAutoFit/>
          </a:bodyPr>
          <a:lstStyle/>
          <a:p>
            <a:pPr eaLnBrk="0" hangingPunct="0">
              <a:lnSpc>
                <a:spcPct val="60000"/>
              </a:lnSpc>
            </a:pPr>
            <a:r>
              <a:rPr lang="zh-CN" altLang="zh-CN" dirty="0">
                <a:solidFill>
                  <a:srgbClr val="FF0066"/>
                </a:solidFill>
                <a:latin typeface="微软雅黑" panose="020B0503020204020204" pitchFamily="34" charset="-122"/>
                <a:ea typeface="微软雅黑" panose="020B0503020204020204" pitchFamily="34" charset="-122"/>
              </a:rPr>
              <a:t>毛细血管</a:t>
            </a:r>
            <a:br>
              <a:rPr lang="zh-CN" altLang="zh-CN" dirty="0">
                <a:solidFill>
                  <a:srgbClr val="FF0066"/>
                </a:solidFill>
                <a:latin typeface="微软雅黑" panose="020B0503020204020204" pitchFamily="34" charset="-122"/>
                <a:ea typeface="微软雅黑" panose="020B0503020204020204" pitchFamily="34" charset="-122"/>
              </a:rPr>
            </a:br>
            <a:r>
              <a:rPr lang="zh-CN" altLang="zh-CN" dirty="0">
                <a:solidFill>
                  <a:srgbClr val="FF0066"/>
                </a:solidFill>
                <a:latin typeface="微软雅黑" panose="020B0503020204020204" pitchFamily="34" charset="-122"/>
                <a:ea typeface="微软雅黑" panose="020B0503020204020204" pitchFamily="34" charset="-122"/>
              </a:rPr>
              <a:t/>
            </a:r>
            <a:br>
              <a:rPr lang="zh-CN" altLang="zh-CN" dirty="0">
                <a:solidFill>
                  <a:srgbClr val="FF0066"/>
                </a:solidFill>
                <a:latin typeface="微软雅黑" panose="020B0503020204020204" pitchFamily="34" charset="-122"/>
                <a:ea typeface="微软雅黑" panose="020B0503020204020204" pitchFamily="34" charset="-122"/>
              </a:rPr>
            </a:br>
            <a:r>
              <a:rPr lang="zh-CN" altLang="zh-CN" dirty="0">
                <a:solidFill>
                  <a:srgbClr val="FF0066"/>
                </a:solidFill>
                <a:latin typeface="微软雅黑" panose="020B0503020204020204" pitchFamily="34" charset="-122"/>
                <a:ea typeface="微软雅黑" panose="020B0503020204020204" pitchFamily="34" charset="-122"/>
              </a:rPr>
              <a:t>    －加温</a:t>
            </a:r>
          </a:p>
        </p:txBody>
      </p:sp>
      <p:sp>
        <p:nvSpPr>
          <p:cNvPr id="46" name="Line 10"/>
          <p:cNvSpPr>
            <a:spLocks noChangeShapeType="1"/>
          </p:cNvSpPr>
          <p:nvPr/>
        </p:nvSpPr>
        <p:spPr bwMode="auto">
          <a:xfrm flipV="1">
            <a:off x="3070225" y="4376003"/>
            <a:ext cx="0" cy="719137"/>
          </a:xfrm>
          <a:prstGeom prst="line">
            <a:avLst/>
          </a:prstGeom>
          <a:noFill/>
          <a:ln w="19050" cmpd="sng">
            <a:solidFill>
              <a:srgbClr val="CC33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p>
            <a:endParaRPr lang="zh-CN" altLang="en-US"/>
          </a:p>
        </p:txBody>
      </p:sp>
      <p:sp>
        <p:nvSpPr>
          <p:cNvPr id="47" name="Rectangle 11"/>
          <p:cNvSpPr>
            <a:spLocks noChangeArrowheads="1"/>
          </p:cNvSpPr>
          <p:nvPr/>
        </p:nvSpPr>
        <p:spPr bwMode="auto">
          <a:xfrm>
            <a:off x="1304902" y="5095067"/>
            <a:ext cx="1154162" cy="6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lnSpc>
                <a:spcPct val="110000"/>
              </a:lnSpc>
              <a:spcBef>
                <a:spcPct val="50000"/>
              </a:spcBef>
            </a:pPr>
            <a:r>
              <a:rPr lang="zh-CN" altLang="zh-CN" dirty="0">
                <a:latin typeface="微软雅黑" panose="020B0503020204020204" pitchFamily="34" charset="-122"/>
                <a:ea typeface="微软雅黑" panose="020B0503020204020204" pitchFamily="34" charset="-122"/>
              </a:rPr>
              <a:t>纤毛</a:t>
            </a:r>
            <a:br>
              <a:rPr lang="zh-CN" altLang="zh-CN" dirty="0">
                <a:latin typeface="微软雅黑" panose="020B0503020204020204" pitchFamily="34" charset="-122"/>
                <a:ea typeface="微软雅黑" panose="020B0503020204020204" pitchFamily="34" charset="-122"/>
              </a:rPr>
            </a:br>
            <a:r>
              <a:rPr lang="zh-CN" altLang="zh-CN" dirty="0">
                <a:latin typeface="微软雅黑" panose="020B0503020204020204" pitchFamily="34" charset="-122"/>
                <a:ea typeface="微软雅黑" panose="020B0503020204020204" pitchFamily="34" charset="-122"/>
              </a:rPr>
              <a:t>    －除尘</a:t>
            </a:r>
          </a:p>
        </p:txBody>
      </p:sp>
      <p:sp>
        <p:nvSpPr>
          <p:cNvPr id="48" name="Line 12"/>
          <p:cNvSpPr>
            <a:spLocks noChangeShapeType="1"/>
          </p:cNvSpPr>
          <p:nvPr/>
        </p:nvSpPr>
        <p:spPr bwMode="auto">
          <a:xfrm flipV="1">
            <a:off x="1846263" y="4376003"/>
            <a:ext cx="0" cy="719137"/>
          </a:xfrm>
          <a:prstGeom prst="line">
            <a:avLst/>
          </a:prstGeom>
          <a:noFill/>
          <a:ln w="19050" cmpd="sng">
            <a:solidFill>
              <a:srgbClr val="CC33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p>
            <a:endParaRPr lang="zh-CN" altLang="en-US"/>
          </a:p>
        </p:txBody>
      </p:sp>
      <p:sp>
        <p:nvSpPr>
          <p:cNvPr id="49" name="AutoShape 13"/>
          <p:cNvSpPr>
            <a:spLocks noChangeArrowheads="1"/>
          </p:cNvSpPr>
          <p:nvPr/>
        </p:nvSpPr>
        <p:spPr bwMode="auto">
          <a:xfrm>
            <a:off x="1341439" y="5095140"/>
            <a:ext cx="1081087" cy="720725"/>
          </a:xfrm>
          <a:prstGeom prst="roundRect">
            <a:avLst>
              <a:gd name="adj" fmla="val 16667"/>
            </a:avLst>
          </a:prstGeom>
          <a:noFill/>
          <a:ln w="952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p>
            <a:endParaRPr lang="zh-CN" altLang="en-US"/>
          </a:p>
        </p:txBody>
      </p:sp>
      <p:sp>
        <p:nvSpPr>
          <p:cNvPr id="50" name="AutoShape 14"/>
          <p:cNvSpPr>
            <a:spLocks noChangeArrowheads="1"/>
          </p:cNvSpPr>
          <p:nvPr/>
        </p:nvSpPr>
        <p:spPr bwMode="auto">
          <a:xfrm>
            <a:off x="2493963" y="5095140"/>
            <a:ext cx="1079500" cy="720725"/>
          </a:xfrm>
          <a:prstGeom prst="roundRect">
            <a:avLst>
              <a:gd name="adj" fmla="val 16667"/>
            </a:avLst>
          </a:prstGeom>
          <a:noFill/>
          <a:ln w="9525" cmpd="sng">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p>
            <a:endParaRPr lang="zh-CN" altLang="en-US"/>
          </a:p>
        </p:txBody>
      </p:sp>
      <p:sp>
        <p:nvSpPr>
          <p:cNvPr id="51" name="AutoShape 15"/>
          <p:cNvSpPr>
            <a:spLocks noChangeArrowheads="1"/>
          </p:cNvSpPr>
          <p:nvPr/>
        </p:nvSpPr>
        <p:spPr bwMode="auto">
          <a:xfrm>
            <a:off x="3717926" y="5095140"/>
            <a:ext cx="1152525" cy="720725"/>
          </a:xfrm>
          <a:prstGeom prst="roundRect">
            <a:avLst>
              <a:gd name="adj" fmla="val 16667"/>
            </a:avLst>
          </a:prstGeom>
          <a:noFill/>
          <a:ln w="9525" cmpd="sng">
            <a:solidFill>
              <a:srgbClr val="FF99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p>
            <a:endParaRPr lang="zh-CN" altLang="en-US"/>
          </a:p>
        </p:txBody>
      </p:sp>
    </p:spTree>
    <p:extLst>
      <p:ext uri="{BB962C8B-B14F-4D97-AF65-F5344CB8AC3E}">
        <p14:creationId xmlns:p14="http://schemas.microsoft.com/office/powerpoint/2010/main" val="2252741672"/>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4" name="Text Box 3"/>
          <p:cNvSpPr txBox="1">
            <a:spLocks noChangeArrowheads="1"/>
          </p:cNvSpPr>
          <p:nvPr/>
        </p:nvSpPr>
        <p:spPr bwMode="auto">
          <a:xfrm>
            <a:off x="2639083" y="2852738"/>
            <a:ext cx="186013" cy="770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lgn="ctr" eaLnBrk="0" hangingPunct="0"/>
            <a:endParaRPr lang="zh-CN" altLang="zh-CN" sz="4400">
              <a:solidFill>
                <a:schemeClr val="accent2"/>
              </a:solidFill>
              <a:effectLst>
                <a:outerShdw blurRad="38100" dist="38100" dir="2700000" algn="tl">
                  <a:srgbClr val="000000"/>
                </a:outerShdw>
              </a:effectLst>
              <a:latin typeface="Times New Roman" panose="02020603050405020304" pitchFamily="18" charset="0"/>
            </a:endParaRPr>
          </a:p>
        </p:txBody>
      </p:sp>
      <p:grpSp>
        <p:nvGrpSpPr>
          <p:cNvPr id="3" name="组合 2"/>
          <p:cNvGrpSpPr/>
          <p:nvPr/>
        </p:nvGrpSpPr>
        <p:grpSpPr>
          <a:xfrm>
            <a:off x="7112000" y="2304056"/>
            <a:ext cx="2791854" cy="2984036"/>
            <a:chOff x="2711451" y="1916113"/>
            <a:chExt cx="2791854" cy="2984036"/>
          </a:xfrm>
        </p:grpSpPr>
        <p:pic>
          <p:nvPicPr>
            <p:cNvPr id="23" name="Picture 2" descr="bre&amp;swa"/>
            <p:cNvPicPr>
              <a:picLocks noChangeAspect="1" noChangeArrowheads="1"/>
            </p:cNvPicPr>
            <p:nvPr/>
          </p:nvPicPr>
          <p:blipFill rotWithShape="1">
            <a:blip r:embed="rId2" cstate="print">
              <a:clrChange>
                <a:clrFrom>
                  <a:srgbClr val="FFFCF3"/>
                </a:clrFrom>
                <a:clrTo>
                  <a:srgbClr val="FFFCF3">
                    <a:alpha val="0"/>
                  </a:srgbClr>
                </a:clrTo>
              </a:clrChange>
              <a:extLst>
                <a:ext uri="{28A0092B-C50C-407E-A947-70E740481C1C}">
                  <a14:useLocalDpi xmlns:a14="http://schemas.microsoft.com/office/drawing/2010/main" val="0"/>
                </a:ext>
              </a:extLst>
            </a:blip>
            <a:srcRect l="26708" r="18805"/>
            <a:stretch/>
          </p:blipFill>
          <p:spPr>
            <a:xfrm>
              <a:off x="2953288" y="1916113"/>
              <a:ext cx="2550017" cy="2303462"/>
            </a:xfrm>
            <a:prstGeom prst="rect">
              <a:avLst/>
            </a:prstGeom>
            <a:noFill/>
            <a:ln/>
            <a:extLst>
              <a:ext uri="{909E8E84-426E-40DD-AFC4-6F175D3DCCD1}">
                <a14:hiddenFill xmlns:a14="http://schemas.microsoft.com/office/drawing/2010/main">
                  <a:solidFill>
                    <a:srgbClr val="FFFFFF"/>
                  </a:solidFill>
                </a14:hiddenFill>
              </a:ext>
            </a:extLst>
          </p:spPr>
        </p:pic>
        <p:sp>
          <p:nvSpPr>
            <p:cNvPr id="26" name="Line 5"/>
            <p:cNvSpPr>
              <a:spLocks noChangeShapeType="1"/>
            </p:cNvSpPr>
            <p:nvPr/>
          </p:nvSpPr>
          <p:spPr bwMode="auto">
            <a:xfrm flipH="1" flipV="1">
              <a:off x="4727576" y="3141663"/>
              <a:ext cx="504825" cy="1295400"/>
            </a:xfrm>
            <a:prstGeom prst="line">
              <a:avLst/>
            </a:prstGeom>
            <a:noFill/>
            <a:ln w="19050" cmpd="sng">
              <a:solidFill>
                <a:srgbClr val="CC33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p>
              <a:endParaRPr lang="zh-CN" altLang="en-US"/>
            </a:p>
          </p:txBody>
        </p:sp>
        <p:sp>
          <p:nvSpPr>
            <p:cNvPr id="27" name="Line 6"/>
            <p:cNvSpPr>
              <a:spLocks noChangeShapeType="1"/>
            </p:cNvSpPr>
            <p:nvPr/>
          </p:nvSpPr>
          <p:spPr bwMode="auto">
            <a:xfrm flipH="1" flipV="1">
              <a:off x="3790951" y="3141663"/>
              <a:ext cx="1368425" cy="1295400"/>
            </a:xfrm>
            <a:prstGeom prst="line">
              <a:avLst/>
            </a:prstGeom>
            <a:noFill/>
            <a:ln w="19050" cmpd="sng">
              <a:solidFill>
                <a:srgbClr val="CC33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p>
              <a:endParaRPr lang="zh-CN" altLang="en-US"/>
            </a:p>
          </p:txBody>
        </p:sp>
        <p:sp>
          <p:nvSpPr>
            <p:cNvPr id="28" name="Rectangle 7"/>
            <p:cNvSpPr>
              <a:spLocks noChangeArrowheads="1"/>
            </p:cNvSpPr>
            <p:nvPr/>
          </p:nvSpPr>
          <p:spPr bwMode="auto">
            <a:xfrm>
              <a:off x="2711451" y="4613275"/>
              <a:ext cx="650819" cy="286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lnSpc>
                  <a:spcPct val="70000"/>
                </a:lnSpc>
                <a:spcBef>
                  <a:spcPct val="50000"/>
                </a:spcBef>
              </a:pPr>
              <a:r>
                <a:rPr lang="zh-CN" altLang="zh-CN" b="1">
                  <a:latin typeface="Times New Roman" panose="02020603050405020304" pitchFamily="18" charset="0"/>
                </a:rPr>
                <a:t>会厌</a:t>
              </a:r>
              <a:endParaRPr lang="zh-CN" altLang="zh-CN">
                <a:latin typeface="Times New Roman" panose="02020603050405020304" pitchFamily="18" charset="0"/>
              </a:endParaRPr>
            </a:p>
          </p:txBody>
        </p:sp>
        <p:sp>
          <p:nvSpPr>
            <p:cNvPr id="29" name="Line 8"/>
            <p:cNvSpPr>
              <a:spLocks noChangeShapeType="1"/>
            </p:cNvSpPr>
            <p:nvPr/>
          </p:nvSpPr>
          <p:spPr bwMode="auto">
            <a:xfrm flipV="1">
              <a:off x="3000375" y="3429000"/>
              <a:ext cx="719138" cy="1079500"/>
            </a:xfrm>
            <a:prstGeom prst="line">
              <a:avLst/>
            </a:prstGeom>
            <a:noFill/>
            <a:ln w="19050" cmpd="sng">
              <a:solidFill>
                <a:srgbClr val="CC33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p>
              <a:endParaRPr lang="zh-CN" altLang="en-US"/>
            </a:p>
          </p:txBody>
        </p:sp>
        <p:sp>
          <p:nvSpPr>
            <p:cNvPr id="30" name="Rectangle 9"/>
            <p:cNvSpPr>
              <a:spLocks noChangeArrowheads="1"/>
            </p:cNvSpPr>
            <p:nvPr/>
          </p:nvSpPr>
          <p:spPr bwMode="auto">
            <a:xfrm>
              <a:off x="4800601" y="4365625"/>
              <a:ext cx="650819" cy="369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spcBef>
                  <a:spcPct val="50000"/>
                </a:spcBef>
              </a:pPr>
              <a:r>
                <a:rPr lang="zh-CN" altLang="zh-CN" b="1">
                  <a:latin typeface="Times New Roman" panose="02020603050405020304" pitchFamily="18" charset="0"/>
                </a:rPr>
                <a:t>软腭</a:t>
              </a:r>
            </a:p>
          </p:txBody>
        </p:sp>
        <p:sp>
          <p:nvSpPr>
            <p:cNvPr id="32" name="Line 11"/>
            <p:cNvSpPr>
              <a:spLocks noChangeShapeType="1"/>
            </p:cNvSpPr>
            <p:nvPr/>
          </p:nvSpPr>
          <p:spPr bwMode="auto">
            <a:xfrm flipV="1">
              <a:off x="3071813" y="3573464"/>
              <a:ext cx="1511300" cy="935037"/>
            </a:xfrm>
            <a:prstGeom prst="line">
              <a:avLst/>
            </a:prstGeom>
            <a:noFill/>
            <a:ln w="19050" cmpd="sng">
              <a:solidFill>
                <a:srgbClr val="CC33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p>
              <a:endParaRPr lang="zh-CN" altLang="en-US"/>
            </a:p>
          </p:txBody>
        </p:sp>
      </p:grpSp>
      <p:sp>
        <p:nvSpPr>
          <p:cNvPr id="33" name="Text Box 4"/>
          <p:cNvSpPr txBox="1">
            <a:spLocks noChangeArrowheads="1"/>
          </p:cNvSpPr>
          <p:nvPr/>
        </p:nvSpPr>
        <p:spPr bwMode="auto">
          <a:xfrm>
            <a:off x="1380332" y="2634416"/>
            <a:ext cx="4451349" cy="2653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p>
            <a:pPr eaLnBrk="0" hangingPunct="0">
              <a:lnSpc>
                <a:spcPct val="130000"/>
              </a:lnSpc>
            </a:pPr>
            <a:r>
              <a:rPr lang="zh-CN" altLang="en-US" sz="2000" i="1" dirty="0">
                <a:solidFill>
                  <a:srgbClr val="1F497D"/>
                </a:solidFill>
                <a:latin typeface="微软雅黑" panose="020B0503020204020204" pitchFamily="34" charset="-122"/>
                <a:ea typeface="微软雅黑" panose="020B0503020204020204" pitchFamily="34" charset="-122"/>
              </a:rPr>
              <a:t>功能</a:t>
            </a:r>
          </a:p>
          <a:p>
            <a:pPr marL="285750" indent="-285750" eaLnBrk="0" hangingPunct="0">
              <a:lnSpc>
                <a:spcPct val="130000"/>
              </a:lnSpc>
              <a:buFont typeface="Wingdings" panose="05000000000000000000" pitchFamily="2" charset="2"/>
              <a:buChar char="Ø"/>
            </a:pPr>
            <a:r>
              <a:rPr lang="zh-CN" altLang="en-US" dirty="0" smtClean="0">
                <a:solidFill>
                  <a:srgbClr val="1F497D"/>
                </a:solidFill>
                <a:latin typeface="微软雅黑" panose="020B0503020204020204" pitchFamily="34" charset="-122"/>
                <a:ea typeface="微软雅黑" panose="020B0503020204020204" pitchFamily="34" charset="-122"/>
              </a:rPr>
              <a:t>咽是呼吸道和消化道的共同通道，吞咽时会厌软骨将喉关闭，可防止食物及口腔分泌物误入呼吸道。</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285750" indent="-285750" eaLnBrk="0" hangingPunct="0">
              <a:lnSpc>
                <a:spcPct val="130000"/>
              </a:lnSpc>
              <a:buFont typeface="Wingdings" panose="05000000000000000000" pitchFamily="2" charset="2"/>
              <a:buChar char="Ø"/>
            </a:pPr>
            <a:r>
              <a:rPr lang="zh-CN" altLang="en-US" dirty="0" smtClean="0">
                <a:solidFill>
                  <a:srgbClr val="1F497D"/>
                </a:solidFill>
                <a:latin typeface="微软雅黑" panose="020B0503020204020204" pitchFamily="34" charset="-122"/>
                <a:ea typeface="微软雅黑" panose="020B0503020204020204" pitchFamily="34" charset="-122"/>
              </a:rPr>
              <a:t>喉由甲状软骨和环状软骨构成，环甲膜连接甲状软骨和环状软骨，是喉梗阻进行环甲膜穿刺的部位。</a:t>
            </a:r>
            <a:endParaRPr lang="zh-CN" altLang="en-US" dirty="0">
              <a:solidFill>
                <a:srgbClr val="1F497D"/>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092997" y="864454"/>
            <a:ext cx="3956867" cy="584775"/>
            <a:chOff x="1108870" y="1622378"/>
            <a:chExt cx="2854979" cy="584775"/>
          </a:xfrm>
        </p:grpSpPr>
        <p:sp>
          <p:nvSpPr>
            <p:cNvPr id="21" name="Text Box 2"/>
            <p:cNvSpPr txBox="1">
              <a:spLocks noChangeArrowheads="1"/>
            </p:cNvSpPr>
            <p:nvPr/>
          </p:nvSpPr>
          <p:spPr bwMode="auto">
            <a:xfrm>
              <a:off x="1533269" y="1622378"/>
              <a:ext cx="2430580"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上呼吸道</a:t>
              </a:r>
              <a:r>
                <a:rPr kumimoji="1" lang="en-US" altLang="zh-CN" sz="3200" b="1" dirty="0">
                  <a:solidFill>
                    <a:srgbClr val="1F497D"/>
                  </a:solidFill>
                  <a:latin typeface="微软雅黑" panose="020B0503020204020204" pitchFamily="34" charset="-122"/>
                  <a:ea typeface="微软雅黑" panose="020B0503020204020204" pitchFamily="34" charset="-122"/>
                </a:rPr>
                <a:t>-</a:t>
              </a:r>
              <a:r>
                <a:rPr kumimoji="1" lang="zh-CN" altLang="en-US" sz="3200" b="1" dirty="0">
                  <a:solidFill>
                    <a:srgbClr val="1F497D"/>
                  </a:solidFill>
                  <a:latin typeface="微软雅黑" panose="020B0503020204020204" pitchFamily="34" charset="-122"/>
                  <a:ea typeface="微软雅黑" panose="020B0503020204020204" pitchFamily="34" charset="-122"/>
                </a:rPr>
                <a:t>咽 、喉</a:t>
              </a:r>
              <a:endParaRPr kumimoji="1" lang="en-US" altLang="zh-CN" sz="3200" b="1" dirty="0">
                <a:solidFill>
                  <a:srgbClr val="1F497D"/>
                </a:solidFill>
                <a:latin typeface="微软雅黑" panose="020B0503020204020204" pitchFamily="34" charset="-122"/>
                <a:ea typeface="微软雅黑" panose="020B0503020204020204" pitchFamily="34" charset="-122"/>
              </a:endParaRPr>
            </a:p>
          </p:txBody>
        </p:sp>
        <p:sp>
          <p:nvSpPr>
            <p:cNvPr id="22"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a:solidFill>
                    <a:schemeClr val="bg1"/>
                  </a:solidFill>
                  <a:latin typeface="微软雅黑" panose="020B0503020204020204" pitchFamily="34" charset="-122"/>
                  <a:ea typeface="微软雅黑" panose="020B0503020204020204" pitchFamily="34" charset="-122"/>
                </a:rPr>
                <a:t>1</a:t>
              </a:r>
            </a:p>
          </p:txBody>
        </p:sp>
      </p:grpSp>
    </p:spTree>
    <p:extLst>
      <p:ext uri="{BB962C8B-B14F-4D97-AF65-F5344CB8AC3E}">
        <p14:creationId xmlns:p14="http://schemas.microsoft.com/office/powerpoint/2010/main" val="38818111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outVertical)">
                                      <p:cBhvr>
                                        <p:cTn id="1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4" name="Text Box 3"/>
          <p:cNvSpPr txBox="1">
            <a:spLocks noChangeArrowheads="1"/>
          </p:cNvSpPr>
          <p:nvPr/>
        </p:nvSpPr>
        <p:spPr bwMode="auto">
          <a:xfrm>
            <a:off x="2639083" y="2852738"/>
            <a:ext cx="186013" cy="770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lgn="ctr" eaLnBrk="0" hangingPunct="0"/>
            <a:endParaRPr lang="zh-CN" altLang="zh-CN" sz="4400">
              <a:solidFill>
                <a:schemeClr val="accent2"/>
              </a:solidFill>
              <a:effectLst>
                <a:outerShdw blurRad="38100" dist="38100" dir="2700000" algn="tl">
                  <a:srgbClr val="000000"/>
                </a:outerShdw>
              </a:effectLst>
              <a:latin typeface="Times New Roman" panose="02020603050405020304" pitchFamily="18" charset="0"/>
            </a:endParaRPr>
          </a:p>
        </p:txBody>
      </p:sp>
      <p:sp>
        <p:nvSpPr>
          <p:cNvPr id="33" name="Text Box 4"/>
          <p:cNvSpPr txBox="1">
            <a:spLocks noChangeArrowheads="1"/>
          </p:cNvSpPr>
          <p:nvPr/>
        </p:nvSpPr>
        <p:spPr bwMode="auto">
          <a:xfrm>
            <a:off x="5516683" y="4050585"/>
            <a:ext cx="5954101" cy="2093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p>
            <a:pPr eaLnBrk="0" hangingPunct="0">
              <a:lnSpc>
                <a:spcPct val="130000"/>
              </a:lnSpc>
            </a:pPr>
            <a:r>
              <a:rPr lang="zh-CN" altLang="en-US" sz="2000" dirty="0" smtClean="0">
                <a:solidFill>
                  <a:srgbClr val="1F497D"/>
                </a:solidFill>
                <a:latin typeface="微软雅黑" panose="020B0503020204020204" pitchFamily="34" charset="-122"/>
                <a:ea typeface="微软雅黑" panose="020B0503020204020204" pitchFamily="34" charset="-122"/>
              </a:rPr>
              <a:t>       气道内的流速与其所流经的管腔横截面积成反比。从气管到呼吸性细支气管，随着气道的逐级分支，气道相应横截面积总数逐级增大，造成气流速度逐渐减慢，使气体在肺泡内基本均匀。发生炎症时，小气道容易痉挛导致通气障碍。</a:t>
            </a:r>
            <a:endParaRPr lang="zh-CN" altLang="en-US" sz="2000" dirty="0">
              <a:solidFill>
                <a:srgbClr val="1F497D"/>
              </a:solidFill>
              <a:latin typeface="微软雅黑" panose="020B0503020204020204" pitchFamily="34" charset="-122"/>
              <a:ea typeface="微软雅黑" panose="020B0503020204020204" pitchFamily="34" charset="-122"/>
            </a:endParaRPr>
          </a:p>
        </p:txBody>
      </p:sp>
      <p:sp>
        <p:nvSpPr>
          <p:cNvPr id="35" name="Text Box 4"/>
          <p:cNvSpPr txBox="1">
            <a:spLocks noChangeArrowheads="1"/>
          </p:cNvSpPr>
          <p:nvPr/>
        </p:nvSpPr>
        <p:spPr bwMode="auto">
          <a:xfrm>
            <a:off x="5516683" y="2317833"/>
            <a:ext cx="5713096" cy="1447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p>
            <a:pPr eaLnBrk="0" hangingPunct="0">
              <a:lnSpc>
                <a:spcPct val="110000"/>
              </a:lnSpc>
            </a:pPr>
            <a:r>
              <a:rPr lang="zh-CN" altLang="zh-CN" sz="2000" b="1" i="1" dirty="0">
                <a:solidFill>
                  <a:srgbClr val="1F497D"/>
                </a:solidFill>
                <a:latin typeface="微软雅黑" panose="020B0503020204020204" pitchFamily="34" charset="-122"/>
                <a:ea typeface="微软雅黑" panose="020B0503020204020204" pitchFamily="34" charset="-122"/>
              </a:rPr>
              <a:t>构成：</a:t>
            </a:r>
          </a:p>
          <a:p>
            <a:pPr eaLnBrk="0" hangingPunct="0">
              <a:lnSpc>
                <a:spcPct val="110000"/>
              </a:lnSpc>
            </a:pPr>
            <a:r>
              <a:rPr lang="zh-CN" altLang="en-US" sz="2000" dirty="0" smtClean="0">
                <a:solidFill>
                  <a:srgbClr val="1F497D"/>
                </a:solidFill>
                <a:latin typeface="微软雅黑" panose="020B0503020204020204" pitchFamily="34" charset="-122"/>
                <a:ea typeface="微软雅黑" panose="020B0503020204020204" pitchFamily="34" charset="-122"/>
              </a:rPr>
              <a:t>环状软骨以下的气管和支气管为下呼吸道，是气体传导通道。</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eaLnBrk="0" hangingPunct="0">
              <a:lnSpc>
                <a:spcPct val="110000"/>
              </a:lnSpc>
            </a:pPr>
            <a:r>
              <a:rPr lang="zh-CN" altLang="en-US" sz="2000" dirty="0" smtClean="0">
                <a:solidFill>
                  <a:srgbClr val="1F497D"/>
                </a:solidFill>
                <a:latin typeface="微软雅黑" panose="020B0503020204020204" pitchFamily="34" charset="-122"/>
                <a:ea typeface="微软雅黑" panose="020B0503020204020204" pitchFamily="34" charset="-122"/>
              </a:rPr>
              <a:t>气管向下逐渐分级，通常分</a:t>
            </a:r>
            <a:r>
              <a:rPr lang="en-US" altLang="zh-CN" sz="2000" dirty="0" smtClean="0">
                <a:solidFill>
                  <a:srgbClr val="1F497D"/>
                </a:solidFill>
                <a:latin typeface="微软雅黑" panose="020B0503020204020204" pitchFamily="34" charset="-122"/>
                <a:ea typeface="微软雅黑" panose="020B0503020204020204" pitchFamily="34" charset="-122"/>
              </a:rPr>
              <a:t>23</a:t>
            </a:r>
            <a:r>
              <a:rPr lang="zh-CN" altLang="en-US" sz="2000" dirty="0" smtClean="0">
                <a:solidFill>
                  <a:srgbClr val="1F497D"/>
                </a:solidFill>
                <a:latin typeface="微软雅黑" panose="020B0503020204020204" pitchFamily="34" charset="-122"/>
                <a:ea typeface="微软雅黑" panose="020B0503020204020204" pitchFamily="34" charset="-122"/>
              </a:rPr>
              <a:t>级。</a:t>
            </a:r>
            <a:endParaRPr lang="zh-CN" altLang="zh-CN" sz="2000" dirty="0">
              <a:solidFill>
                <a:srgbClr val="1F497D"/>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1779" r="21722" b="11198"/>
          <a:stretch/>
        </p:blipFill>
        <p:spPr>
          <a:xfrm>
            <a:off x="1710743" y="2084043"/>
            <a:ext cx="3013657" cy="4060065"/>
          </a:xfrm>
          <a:prstGeom prst="rect">
            <a:avLst/>
          </a:prstGeom>
        </p:spPr>
      </p:pic>
      <p:grpSp>
        <p:nvGrpSpPr>
          <p:cNvPr id="15" name="组合 14"/>
          <p:cNvGrpSpPr/>
          <p:nvPr/>
        </p:nvGrpSpPr>
        <p:grpSpPr>
          <a:xfrm>
            <a:off x="1092997" y="864454"/>
            <a:ext cx="3956867" cy="584775"/>
            <a:chOff x="1108870" y="1622378"/>
            <a:chExt cx="2854979" cy="584775"/>
          </a:xfrm>
        </p:grpSpPr>
        <p:sp>
          <p:nvSpPr>
            <p:cNvPr id="18" name="Text Box 2"/>
            <p:cNvSpPr txBox="1">
              <a:spLocks noChangeArrowheads="1"/>
            </p:cNvSpPr>
            <p:nvPr/>
          </p:nvSpPr>
          <p:spPr bwMode="auto">
            <a:xfrm>
              <a:off x="1533269" y="1622378"/>
              <a:ext cx="2430580"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 下呼吸道</a:t>
              </a:r>
              <a:endParaRPr kumimoji="1" lang="en-US" altLang="zh-CN" sz="3200" b="1" dirty="0">
                <a:solidFill>
                  <a:srgbClr val="1F497D"/>
                </a:solidFill>
                <a:latin typeface="微软雅黑" panose="020B0503020204020204" pitchFamily="34" charset="-122"/>
                <a:ea typeface="微软雅黑" panose="020B0503020204020204" pitchFamily="34" charset="-122"/>
              </a:endParaRPr>
            </a:p>
          </p:txBody>
        </p:sp>
        <p:sp>
          <p:nvSpPr>
            <p:cNvPr id="19"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2</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46637548"/>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500"/>
                                        <p:tgtEl>
                                          <p:spTgt spid="3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4" name="Text Box 3"/>
          <p:cNvSpPr txBox="1">
            <a:spLocks noChangeArrowheads="1"/>
          </p:cNvSpPr>
          <p:nvPr/>
        </p:nvSpPr>
        <p:spPr bwMode="auto">
          <a:xfrm>
            <a:off x="2639083" y="2852738"/>
            <a:ext cx="186013" cy="770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lgn="ctr" eaLnBrk="0" hangingPunct="0"/>
            <a:endParaRPr lang="zh-CN" altLang="zh-CN" sz="4400">
              <a:solidFill>
                <a:schemeClr val="accent2"/>
              </a:solidFill>
              <a:effectLst>
                <a:outerShdw blurRad="38100" dist="38100" dir="2700000" algn="tl">
                  <a:srgbClr val="000000"/>
                </a:outerShdw>
              </a:effectLst>
              <a:latin typeface="Times New Roman" panose="02020603050405020304" pitchFamily="18" charset="0"/>
            </a:endParaRPr>
          </a:p>
        </p:txBody>
      </p:sp>
      <p:sp>
        <p:nvSpPr>
          <p:cNvPr id="35" name="Text Box 4"/>
          <p:cNvSpPr txBox="1">
            <a:spLocks noChangeArrowheads="1"/>
          </p:cNvSpPr>
          <p:nvPr/>
        </p:nvSpPr>
        <p:spPr bwMode="auto">
          <a:xfrm>
            <a:off x="1533268" y="2305810"/>
            <a:ext cx="6153481" cy="431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p>
            <a:pPr eaLnBrk="0" hangingPunct="0">
              <a:lnSpc>
                <a:spcPct val="110000"/>
              </a:lnSpc>
            </a:pPr>
            <a:r>
              <a:rPr lang="zh-CN" altLang="en-US" sz="2000" b="1" dirty="0" smtClean="0">
                <a:solidFill>
                  <a:srgbClr val="1F497D"/>
                </a:solidFill>
                <a:latin typeface="微软雅黑" panose="020B0503020204020204" pitchFamily="34" charset="-122"/>
                <a:ea typeface="微软雅黑" panose="020B0503020204020204" pitchFamily="34" charset="-122"/>
              </a:rPr>
              <a:t>气管和支气管主要由粘膜、粘膜下层和外膜层构成</a:t>
            </a:r>
            <a:endParaRPr lang="zh-CN" altLang="en-US" sz="2000" dirty="0">
              <a:solidFill>
                <a:srgbClr val="1F497D"/>
              </a:solidFill>
              <a:latin typeface="微软雅黑" panose="020B0503020204020204" pitchFamily="34" charset="-122"/>
              <a:ea typeface="微软雅黑" panose="020B0503020204020204" pitchFamily="34" charset="-122"/>
            </a:endParaRPr>
          </a:p>
        </p:txBody>
      </p:sp>
      <p:sp>
        <p:nvSpPr>
          <p:cNvPr id="18" name="Text Box 4"/>
          <p:cNvSpPr txBox="1">
            <a:spLocks noChangeArrowheads="1"/>
          </p:cNvSpPr>
          <p:nvPr/>
        </p:nvSpPr>
        <p:spPr bwMode="auto">
          <a:xfrm>
            <a:off x="833438" y="3079853"/>
            <a:ext cx="7295854" cy="2862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p>
            <a:pPr marL="457200" indent="-457200" eaLnBrk="0" hangingPunct="0">
              <a:lnSpc>
                <a:spcPct val="150000"/>
              </a:lnSpc>
              <a:buAutoNum type="arabicPeriod"/>
            </a:pPr>
            <a:r>
              <a:rPr lang="zh-CN" altLang="en-US" sz="2000" dirty="0" smtClean="0">
                <a:solidFill>
                  <a:srgbClr val="1F497D"/>
                </a:solidFill>
                <a:latin typeface="微软雅黑" panose="020B0503020204020204" pitchFamily="34" charset="-122"/>
                <a:ea typeface="微软雅黑" panose="020B0503020204020204" pitchFamily="34" charset="-122"/>
              </a:rPr>
              <a:t>粘膜：粘膜表层几乎全部由纤毛柱状上皮构成。纤毛以同一频率向咽侧摆动，起清除呼吸道内的分泌物和异物的作用。纤毛活动减弱可导致呼吸道防御功能下降。</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457200" indent="-457200" eaLnBrk="0" hangingPunct="0">
              <a:lnSpc>
                <a:spcPct val="150000"/>
              </a:lnSpc>
              <a:buAutoNum type="arabicPeriod"/>
            </a:pPr>
            <a:r>
              <a:rPr lang="zh-CN" altLang="en-US" sz="2000" dirty="0" smtClean="0">
                <a:solidFill>
                  <a:srgbClr val="1F497D"/>
                </a:solidFill>
                <a:latin typeface="微软雅黑" panose="020B0503020204020204" pitchFamily="34" charset="-122"/>
                <a:ea typeface="微软雅黑" panose="020B0503020204020204" pitchFamily="34" charset="-122"/>
              </a:rPr>
              <a:t>粘膜下层：为疏松结缔组织层，含有粘液腺和粘液浆液腺。</a:t>
            </a:r>
            <a:endParaRPr lang="en-US" altLang="zh-CN" sz="2000" dirty="0" smtClean="0">
              <a:solidFill>
                <a:srgbClr val="1F497D"/>
              </a:solidFill>
              <a:latin typeface="微软雅黑" panose="020B0503020204020204" pitchFamily="34" charset="-122"/>
              <a:ea typeface="微软雅黑" panose="020B0503020204020204" pitchFamily="34" charset="-122"/>
            </a:endParaRPr>
          </a:p>
          <a:p>
            <a:pPr marL="457200" indent="-457200" eaLnBrk="0" hangingPunct="0">
              <a:lnSpc>
                <a:spcPct val="150000"/>
              </a:lnSpc>
              <a:buAutoNum type="arabicPeriod"/>
            </a:pPr>
            <a:r>
              <a:rPr lang="zh-CN" altLang="en-US" sz="2000" dirty="0" smtClean="0">
                <a:solidFill>
                  <a:srgbClr val="1F497D"/>
                </a:solidFill>
                <a:latin typeface="微软雅黑" panose="020B0503020204020204" pitchFamily="34" charset="-122"/>
                <a:ea typeface="微软雅黑" panose="020B0503020204020204" pitchFamily="34" charset="-122"/>
              </a:rPr>
              <a:t>外膜：由软骨、结缔组织和平滑肌构成。气管平滑肌的舒缩受神经和体液因素的影响，是决定气道阻力的重要因素。</a:t>
            </a:r>
            <a:endParaRPr lang="zh-CN" altLang="en-US" sz="2000" dirty="0">
              <a:solidFill>
                <a:srgbClr val="1F497D"/>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8129292" y="2852738"/>
            <a:ext cx="3881115" cy="3301319"/>
            <a:chOff x="8129292" y="2852738"/>
            <a:chExt cx="3881115" cy="3301319"/>
          </a:xfrm>
        </p:grpSpPr>
        <p:grpSp>
          <p:nvGrpSpPr>
            <p:cNvPr id="9" name="组合 8"/>
            <p:cNvGrpSpPr/>
            <p:nvPr/>
          </p:nvGrpSpPr>
          <p:grpSpPr>
            <a:xfrm>
              <a:off x="8129292" y="2852738"/>
              <a:ext cx="3881115" cy="3301319"/>
              <a:chOff x="8129292" y="2852738"/>
              <a:chExt cx="3881115" cy="3301319"/>
            </a:xfrm>
          </p:grpSpPr>
          <p:pic>
            <p:nvPicPr>
              <p:cNvPr id="15" name="图片 14"/>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 r="54689"/>
              <a:stretch/>
            </p:blipFill>
            <p:spPr>
              <a:xfrm>
                <a:off x="8129292" y="2852738"/>
                <a:ext cx="3881115" cy="3301319"/>
              </a:xfrm>
              <a:prstGeom prst="rect">
                <a:avLst/>
              </a:prstGeom>
            </p:spPr>
          </p:pic>
          <p:cxnSp>
            <p:nvCxnSpPr>
              <p:cNvPr id="6" name="直接连接符 5"/>
              <p:cNvCxnSpPr/>
              <p:nvPr/>
            </p:nvCxnSpPr>
            <p:spPr>
              <a:xfrm>
                <a:off x="9826171" y="5457371"/>
                <a:ext cx="1364343" cy="304800"/>
              </a:xfrm>
              <a:prstGeom prst="line">
                <a:avLst/>
              </a:prstGeom>
            </p:spPr>
            <p:style>
              <a:lnRef idx="1">
                <a:schemeClr val="dk1"/>
              </a:lnRef>
              <a:fillRef idx="0">
                <a:schemeClr val="dk1"/>
              </a:fillRef>
              <a:effectRef idx="0">
                <a:schemeClr val="dk1"/>
              </a:effectRef>
              <a:fontRef idx="minor">
                <a:schemeClr val="tx1"/>
              </a:fontRef>
            </p:style>
          </p:cxnSp>
          <p:sp>
            <p:nvSpPr>
              <p:cNvPr id="8" name="文本框 7"/>
              <p:cNvSpPr txBox="1"/>
              <p:nvPr/>
            </p:nvSpPr>
            <p:spPr>
              <a:xfrm>
                <a:off x="11120771" y="5638270"/>
                <a:ext cx="748923" cy="261610"/>
              </a:xfrm>
              <a:prstGeom prst="rect">
                <a:avLst/>
              </a:prstGeom>
              <a:noFill/>
            </p:spPr>
            <p:txBody>
              <a:bodyPr wrap="none" rtlCol="0">
                <a:spAutoFit/>
              </a:bodyPr>
              <a:lstStyle/>
              <a:p>
                <a:r>
                  <a:rPr lang="zh-CN" altLang="en-US" sz="1100" b="1" dirty="0" smtClean="0">
                    <a:latin typeface="华文细黑" panose="02010600040101010101" pitchFamily="2" charset="-122"/>
                    <a:ea typeface="华文细黑" panose="02010600040101010101" pitchFamily="2" charset="-122"/>
                  </a:rPr>
                  <a:t>粘膜下层</a:t>
                </a:r>
                <a:endParaRPr lang="zh-CN" altLang="en-US" sz="1100" b="1" dirty="0">
                  <a:latin typeface="华文细黑" panose="02010600040101010101" pitchFamily="2" charset="-122"/>
                  <a:ea typeface="华文细黑" panose="02010600040101010101" pitchFamily="2" charset="-122"/>
                </a:endParaRPr>
              </a:p>
            </p:txBody>
          </p:sp>
        </p:grpSp>
        <p:sp>
          <p:nvSpPr>
            <p:cNvPr id="10" name="文本框 9"/>
            <p:cNvSpPr txBox="1"/>
            <p:nvPr/>
          </p:nvSpPr>
          <p:spPr>
            <a:xfrm>
              <a:off x="11156892" y="3759200"/>
              <a:ext cx="712802" cy="276999"/>
            </a:xfrm>
            <a:prstGeom prst="rect">
              <a:avLst/>
            </a:prstGeom>
            <a:solidFill>
              <a:schemeClr val="bg1"/>
            </a:solidFill>
          </p:spPr>
          <p:txBody>
            <a:bodyPr wrap="square" rtlCol="0">
              <a:spAutoFit/>
            </a:bodyPr>
            <a:lstStyle/>
            <a:p>
              <a:r>
                <a:rPr lang="zh-CN" altLang="en-US" sz="1200" b="1" dirty="0" smtClean="0"/>
                <a:t>外膜</a:t>
              </a:r>
              <a:endParaRPr lang="zh-CN" altLang="en-US" sz="1200" b="1" dirty="0"/>
            </a:p>
          </p:txBody>
        </p:sp>
      </p:grpSp>
      <p:grpSp>
        <p:nvGrpSpPr>
          <p:cNvPr id="19" name="组合 18"/>
          <p:cNvGrpSpPr/>
          <p:nvPr/>
        </p:nvGrpSpPr>
        <p:grpSpPr>
          <a:xfrm>
            <a:off x="1092997" y="864454"/>
            <a:ext cx="4128359" cy="584775"/>
            <a:chOff x="1108870" y="1622378"/>
            <a:chExt cx="2978715" cy="584775"/>
          </a:xfrm>
        </p:grpSpPr>
        <p:sp>
          <p:nvSpPr>
            <p:cNvPr id="20" name="Text Box 2"/>
            <p:cNvSpPr txBox="1">
              <a:spLocks noChangeArrowheads="1"/>
            </p:cNvSpPr>
            <p:nvPr/>
          </p:nvSpPr>
          <p:spPr bwMode="auto">
            <a:xfrm>
              <a:off x="1533268" y="1622378"/>
              <a:ext cx="2554317"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呼吸道的组织结构</a:t>
              </a:r>
              <a:endParaRPr kumimoji="1" lang="en-US" altLang="zh-CN" sz="3200" b="1" dirty="0">
                <a:solidFill>
                  <a:srgbClr val="1F497D"/>
                </a:solidFill>
                <a:latin typeface="微软雅黑" panose="020B0503020204020204" pitchFamily="34" charset="-122"/>
                <a:ea typeface="微软雅黑" panose="020B0503020204020204" pitchFamily="34" charset="-122"/>
              </a:endParaRPr>
            </a:p>
          </p:txBody>
        </p:sp>
        <p:sp>
          <p:nvSpPr>
            <p:cNvPr id="21"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3</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8193710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24" name="Text Box 3"/>
          <p:cNvSpPr txBox="1">
            <a:spLocks noChangeArrowheads="1"/>
          </p:cNvSpPr>
          <p:nvPr/>
        </p:nvSpPr>
        <p:spPr bwMode="auto">
          <a:xfrm>
            <a:off x="2639083" y="2852738"/>
            <a:ext cx="186013" cy="770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algn="ctr" eaLnBrk="0" hangingPunct="0"/>
            <a:endParaRPr lang="zh-CN" altLang="zh-CN" sz="4400">
              <a:solidFill>
                <a:schemeClr val="accent2"/>
              </a:solidFill>
              <a:effectLst>
                <a:outerShdw blurRad="38100" dist="38100" dir="2700000" algn="tl">
                  <a:srgbClr val="000000"/>
                </a:outerShdw>
              </a:effectLst>
              <a:latin typeface="Times New Roman" panose="02020603050405020304" pitchFamily="18" charset="0"/>
            </a:endParaRPr>
          </a:p>
        </p:txBody>
      </p:sp>
      <p:sp>
        <p:nvSpPr>
          <p:cNvPr id="19" name="Rectangle 4"/>
          <p:cNvSpPr>
            <a:spLocks noChangeArrowheads="1"/>
          </p:cNvSpPr>
          <p:nvPr/>
        </p:nvSpPr>
        <p:spPr bwMode="auto">
          <a:xfrm>
            <a:off x="6714587" y="2573200"/>
            <a:ext cx="4492624" cy="1754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lvl1pPr marL="444500" indent="-444500">
              <a:defRPr>
                <a:solidFill>
                  <a:schemeClr val="tx1"/>
                </a:solidFill>
                <a:latin typeface="Arial" panose="020B0604020202020204" pitchFamily="34" charset="0"/>
                <a:ea typeface="宋体" panose="02010600030101010101" pitchFamily="2" charset="-122"/>
              </a:defRPr>
            </a:lvl1pPr>
            <a:lvl2pPr marL="623888">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eaLnBrk="0" hangingPunct="0">
              <a:lnSpc>
                <a:spcPct val="150000"/>
              </a:lnSpc>
            </a:pPr>
            <a:r>
              <a:rPr lang="en-US" altLang="zh-CN" dirty="0" smtClean="0">
                <a:solidFill>
                  <a:srgbClr val="1F497D"/>
                </a:solidFill>
                <a:latin typeface="微软雅黑" panose="020B0503020204020204" pitchFamily="34" charset="-122"/>
                <a:ea typeface="微软雅黑" panose="020B0503020204020204" pitchFamily="34" charset="-122"/>
              </a:rPr>
              <a:t>1. </a:t>
            </a:r>
            <a:r>
              <a:rPr lang="zh-CN" altLang="en-US" dirty="0" smtClean="0">
                <a:solidFill>
                  <a:srgbClr val="1F497D"/>
                </a:solidFill>
                <a:latin typeface="微软雅黑" panose="020B0503020204020204" pitchFamily="34" charset="-122"/>
                <a:ea typeface="微软雅黑" panose="020B0503020204020204" pitchFamily="34" charset="-122"/>
              </a:rPr>
              <a:t>肺泡：是气体交换的场所，周围有丰富的毛细血管网。每个肺泡上有</a:t>
            </a:r>
            <a:r>
              <a:rPr lang="en-US" altLang="zh-CN" dirty="0" smtClean="0">
                <a:solidFill>
                  <a:srgbClr val="1F497D"/>
                </a:solidFill>
                <a:latin typeface="微软雅黑" panose="020B0503020204020204" pitchFamily="34" charset="-122"/>
                <a:ea typeface="微软雅黑" panose="020B0503020204020204" pitchFamily="34" charset="-122"/>
              </a:rPr>
              <a:t>1-2</a:t>
            </a:r>
            <a:r>
              <a:rPr lang="zh-CN" altLang="en-US" dirty="0" smtClean="0">
                <a:solidFill>
                  <a:srgbClr val="1F497D"/>
                </a:solidFill>
                <a:latin typeface="微软雅黑" panose="020B0503020204020204" pitchFamily="34" charset="-122"/>
                <a:ea typeface="微软雅黑" panose="020B0503020204020204" pitchFamily="34" charset="-122"/>
              </a:rPr>
              <a:t>个肺泡孔，相邻肺泡间气体、液体可经肺泡孔相通。肺泡具有巨大的呼吸储备力。</a:t>
            </a:r>
            <a:endParaRPr lang="zh-CN" altLang="en-US" dirty="0">
              <a:solidFill>
                <a:srgbClr val="1F497D"/>
              </a:solidFill>
              <a:latin typeface="微软雅黑" panose="020B0503020204020204" pitchFamily="34" charset="-122"/>
              <a:ea typeface="微软雅黑" panose="020B0503020204020204" pitchFamily="34" charset="-122"/>
            </a:endParaRPr>
          </a:p>
        </p:txBody>
      </p:sp>
      <p:sp>
        <p:nvSpPr>
          <p:cNvPr id="18" name="Text Box 5"/>
          <p:cNvSpPr txBox="1">
            <a:spLocks noChangeArrowheads="1"/>
          </p:cNvSpPr>
          <p:nvPr/>
        </p:nvSpPr>
        <p:spPr bwMode="auto">
          <a:xfrm>
            <a:off x="1108868" y="4946128"/>
            <a:ext cx="9077123" cy="1754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2075" tIns="46038" rIns="92075" bIns="46038">
            <a:spAutoFit/>
          </a:bodyPr>
          <a:lstStyle/>
          <a:p>
            <a:pPr eaLnBrk="0" hangingPunct="0">
              <a:lnSpc>
                <a:spcPct val="150000"/>
              </a:lnSpc>
            </a:pPr>
            <a:r>
              <a:rPr lang="en-US" altLang="zh-CN" dirty="0" smtClean="0">
                <a:solidFill>
                  <a:srgbClr val="1F497D"/>
                </a:solidFill>
                <a:latin typeface="微软雅黑" panose="020B0503020204020204" pitchFamily="34" charset="-122"/>
                <a:ea typeface="微软雅黑" panose="020B0503020204020204" pitchFamily="34" charset="-122"/>
              </a:rPr>
              <a:t>2. </a:t>
            </a:r>
            <a:r>
              <a:rPr lang="zh-CN" altLang="en-US" dirty="0" smtClean="0">
                <a:solidFill>
                  <a:srgbClr val="1F497D"/>
                </a:solidFill>
                <a:latin typeface="微软雅黑" panose="020B0503020204020204" pitchFamily="34" charset="-122"/>
                <a:ea typeface="微软雅黑" panose="020B0503020204020204" pitchFamily="34" charset="-122"/>
              </a:rPr>
              <a:t>肺泡上皮细胞 由两层细胞组成：</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eaLnBrk="0" hangingPunct="0">
              <a:lnSpc>
                <a:spcPct val="150000"/>
              </a:lnSpc>
              <a:buFont typeface="+mj-ea"/>
              <a:buAutoNum type="circleNumDbPlain"/>
            </a:pPr>
            <a:r>
              <a:rPr lang="en-US" altLang="zh-CN" dirty="0" smtClean="0">
                <a:solidFill>
                  <a:srgbClr val="1F497D"/>
                </a:solidFill>
                <a:latin typeface="微软雅黑" panose="020B0503020204020204" pitchFamily="34" charset="-122"/>
                <a:ea typeface="微软雅黑" panose="020B0503020204020204" pitchFamily="34" charset="-122"/>
              </a:rPr>
              <a:t>I </a:t>
            </a:r>
            <a:r>
              <a:rPr lang="zh-CN" altLang="en-US" dirty="0" smtClean="0">
                <a:solidFill>
                  <a:srgbClr val="1F497D"/>
                </a:solidFill>
                <a:latin typeface="微软雅黑" panose="020B0503020204020204" pitchFamily="34" charset="-122"/>
                <a:ea typeface="微软雅黑" panose="020B0503020204020204" pitchFamily="34" charset="-122"/>
              </a:rPr>
              <a:t>型细胞：覆盖肺泡总面积</a:t>
            </a:r>
            <a:r>
              <a:rPr lang="en-US" altLang="zh-CN" dirty="0" smtClean="0">
                <a:solidFill>
                  <a:srgbClr val="1F497D"/>
                </a:solidFill>
                <a:latin typeface="微软雅黑" panose="020B0503020204020204" pitchFamily="34" charset="-122"/>
                <a:ea typeface="微软雅黑" panose="020B0503020204020204" pitchFamily="34" charset="-122"/>
              </a:rPr>
              <a:t>95%</a:t>
            </a:r>
            <a:r>
              <a:rPr lang="zh-CN" altLang="en-US" dirty="0" smtClean="0">
                <a:solidFill>
                  <a:srgbClr val="1F497D"/>
                </a:solidFill>
                <a:latin typeface="微软雅黑" panose="020B0503020204020204" pitchFamily="34" charset="-122"/>
                <a:ea typeface="微软雅黑" panose="020B0503020204020204" pitchFamily="34" charset="-122"/>
              </a:rPr>
              <a:t>，与相邻毛细血管内皮细胞紧密相贴，合称肺泡</a:t>
            </a:r>
            <a:r>
              <a:rPr lang="en-US" altLang="zh-CN" dirty="0" smtClean="0">
                <a:solidFill>
                  <a:srgbClr val="1F497D"/>
                </a:solidFill>
                <a:latin typeface="微软雅黑" panose="020B0503020204020204" pitchFamily="34" charset="-122"/>
                <a:ea typeface="微软雅黑" panose="020B0503020204020204" pitchFamily="34" charset="-122"/>
              </a:rPr>
              <a:t>-</a:t>
            </a:r>
            <a:r>
              <a:rPr lang="zh-CN" altLang="en-US" dirty="0" smtClean="0">
                <a:solidFill>
                  <a:srgbClr val="1F497D"/>
                </a:solidFill>
                <a:latin typeface="微软雅黑" panose="020B0503020204020204" pitchFamily="34" charset="-122"/>
                <a:ea typeface="微软雅黑" panose="020B0503020204020204" pitchFamily="34" charset="-122"/>
              </a:rPr>
              <a:t>毛细血管膜（呼吸膜）是气体交换场所。</a:t>
            </a:r>
            <a:endParaRPr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eaLnBrk="0" hangingPunct="0">
              <a:lnSpc>
                <a:spcPct val="150000"/>
              </a:lnSpc>
              <a:buFont typeface="+mj-ea"/>
              <a:buAutoNum type="circleNumDbPlain"/>
            </a:pPr>
            <a:r>
              <a:rPr lang="en-US" altLang="zh-CN" dirty="0" smtClean="0">
                <a:solidFill>
                  <a:srgbClr val="1F497D"/>
                </a:solidFill>
                <a:latin typeface="微软雅黑" panose="020B0503020204020204" pitchFamily="34" charset="-122"/>
                <a:ea typeface="微软雅黑" panose="020B0503020204020204" pitchFamily="34" charset="-122"/>
              </a:rPr>
              <a:t>II</a:t>
            </a:r>
            <a:r>
              <a:rPr lang="zh-CN" altLang="en-US" dirty="0" smtClean="0">
                <a:solidFill>
                  <a:srgbClr val="1F497D"/>
                </a:solidFill>
                <a:latin typeface="微软雅黑" panose="020B0503020204020204" pitchFamily="34" charset="-122"/>
                <a:ea typeface="微软雅黑" panose="020B0503020204020204" pitchFamily="34" charset="-122"/>
              </a:rPr>
              <a:t>型细胞：分泌表面活性物质，降低肺泡表面张力，维持肺泡容量，防止肺泡萎缩。</a:t>
            </a:r>
            <a:endParaRPr lang="zh-CN" altLang="zh-CN" dirty="0">
              <a:solidFill>
                <a:srgbClr val="1F497D"/>
              </a:solidFill>
              <a:latin typeface="微软雅黑" panose="020B0503020204020204" pitchFamily="34" charset="-122"/>
              <a:ea typeface="微软雅黑" panose="020B0503020204020204" pitchFamily="34" charset="-122"/>
            </a:endParaRPr>
          </a:p>
        </p:txBody>
      </p:sp>
      <p:grpSp>
        <p:nvGrpSpPr>
          <p:cNvPr id="20" name="Group 6"/>
          <p:cNvGrpSpPr>
            <a:grpSpLocks/>
          </p:cNvGrpSpPr>
          <p:nvPr/>
        </p:nvGrpSpPr>
        <p:grpSpPr bwMode="auto">
          <a:xfrm>
            <a:off x="1480882" y="2242170"/>
            <a:ext cx="4568825" cy="2520950"/>
            <a:chOff x="0" y="0"/>
            <a:chExt cx="2878" cy="1588"/>
          </a:xfrm>
        </p:grpSpPr>
        <p:pic>
          <p:nvPicPr>
            <p:cNvPr id="22" name="Picture 7" descr="lobe"/>
            <p:cNvPicPr>
              <a:picLocks noChangeAspect="1" noChangeArrowheads="1"/>
            </p:cNvPicPr>
            <p:nvPr/>
          </p:nvPicPr>
          <p:blipFill>
            <a:blip r:embed="rId2">
              <a:clrChange>
                <a:clrFrom>
                  <a:srgbClr val="F8F8EC"/>
                </a:clrFrom>
                <a:clrTo>
                  <a:srgbClr val="F8F8EC">
                    <a:alpha val="0"/>
                  </a:srgbClr>
                </a:clrTo>
              </a:clrChange>
              <a:extLst>
                <a:ext uri="{28A0092B-C50C-407E-A947-70E740481C1C}">
                  <a14:useLocalDpi xmlns:a14="http://schemas.microsoft.com/office/drawing/2010/main" val="0"/>
                </a:ext>
              </a:extLst>
            </a:blip>
            <a:srcRect/>
            <a:stretch>
              <a:fillRect/>
            </a:stretch>
          </p:blipFill>
          <p:spPr bwMode="auto">
            <a:xfrm>
              <a:off x="0" y="0"/>
              <a:ext cx="1254"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 descr="aveol"/>
            <p:cNvPicPr>
              <a:picLocks noChangeAspect="1" noChangeArrowheads="1"/>
            </p:cNvPicPr>
            <p:nvPr/>
          </p:nvPicPr>
          <p:blipFill>
            <a:blip r:embed="rId3">
              <a:clrChange>
                <a:clrFrom>
                  <a:srgbClr val="F8F8EC"/>
                </a:clrFrom>
                <a:clrTo>
                  <a:srgbClr val="F8F8EC">
                    <a:alpha val="0"/>
                  </a:srgbClr>
                </a:clrTo>
              </a:clrChange>
              <a:extLst>
                <a:ext uri="{28A0092B-C50C-407E-A947-70E740481C1C}">
                  <a14:useLocalDpi xmlns:a14="http://schemas.microsoft.com/office/drawing/2010/main" val="0"/>
                </a:ext>
              </a:extLst>
            </a:blip>
            <a:srcRect/>
            <a:stretch>
              <a:fillRect/>
            </a:stretch>
          </p:blipFill>
          <p:spPr bwMode="auto">
            <a:xfrm>
              <a:off x="1614" y="315"/>
              <a:ext cx="1264" cy="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Line 9"/>
            <p:cNvSpPr>
              <a:spLocks noChangeShapeType="1"/>
            </p:cNvSpPr>
            <p:nvPr/>
          </p:nvSpPr>
          <p:spPr bwMode="auto">
            <a:xfrm>
              <a:off x="1043" y="1270"/>
              <a:ext cx="635" cy="0"/>
            </a:xfrm>
            <a:prstGeom prst="line">
              <a:avLst/>
            </a:prstGeom>
            <a:noFill/>
            <a:ln w="57150"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p>
              <a:endParaRPr lang="zh-CN" altLang="en-US"/>
            </a:p>
          </p:txBody>
        </p:sp>
      </p:grpSp>
      <p:sp>
        <p:nvSpPr>
          <p:cNvPr id="3" name="文本框 2"/>
          <p:cNvSpPr txBox="1"/>
          <p:nvPr/>
        </p:nvSpPr>
        <p:spPr>
          <a:xfrm>
            <a:off x="1662113" y="2379777"/>
            <a:ext cx="325730"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肺</a:t>
            </a:r>
            <a:endParaRPr lang="zh-CN" altLang="en-US" sz="1100" dirty="0">
              <a:latin typeface="微软雅黑" panose="020B0503020204020204" pitchFamily="34" charset="-122"/>
              <a:ea typeface="微软雅黑" panose="020B0503020204020204" pitchFamily="34" charset="-122"/>
            </a:endParaRPr>
          </a:p>
        </p:txBody>
      </p:sp>
      <p:sp>
        <p:nvSpPr>
          <p:cNvPr id="31" name="文本框 30"/>
          <p:cNvSpPr txBox="1"/>
          <p:nvPr/>
        </p:nvSpPr>
        <p:spPr>
          <a:xfrm>
            <a:off x="1760858" y="4615675"/>
            <a:ext cx="453970" cy="200055"/>
          </a:xfrm>
          <a:prstGeom prst="rect">
            <a:avLst/>
          </a:prstGeom>
          <a:noFill/>
        </p:spPr>
        <p:txBody>
          <a:bodyPr wrap="none" rtlCol="0">
            <a:spAutoFit/>
          </a:bodyPr>
          <a:lstStyle/>
          <a:p>
            <a:r>
              <a:rPr lang="zh-CN" altLang="en-US" sz="700" dirty="0" smtClean="0">
                <a:latin typeface="微软雅黑" panose="020B0503020204020204" pitchFamily="34" charset="-122"/>
                <a:ea typeface="微软雅黑" panose="020B0503020204020204" pitchFamily="34" charset="-122"/>
              </a:rPr>
              <a:t>肺下叶</a:t>
            </a:r>
            <a:endParaRPr lang="zh-CN" altLang="en-US" sz="700"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2185113" y="4515647"/>
            <a:ext cx="453970" cy="200055"/>
          </a:xfrm>
          <a:prstGeom prst="rect">
            <a:avLst/>
          </a:prstGeom>
          <a:noFill/>
        </p:spPr>
        <p:txBody>
          <a:bodyPr wrap="none" rtlCol="0">
            <a:spAutoFit/>
          </a:bodyPr>
          <a:lstStyle/>
          <a:p>
            <a:r>
              <a:rPr lang="zh-CN" altLang="en-US" sz="700" dirty="0" smtClean="0">
                <a:latin typeface="微软雅黑" panose="020B0503020204020204" pitchFamily="34" charset="-122"/>
                <a:ea typeface="微软雅黑" panose="020B0503020204020204" pitchFamily="34" charset="-122"/>
              </a:rPr>
              <a:t>肺中叶</a:t>
            </a:r>
            <a:endParaRPr lang="zh-CN" altLang="en-US" sz="7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4270430" y="3892240"/>
            <a:ext cx="364202" cy="200055"/>
          </a:xfrm>
          <a:prstGeom prst="rect">
            <a:avLst/>
          </a:prstGeom>
          <a:noFill/>
        </p:spPr>
        <p:txBody>
          <a:bodyPr wrap="none" rtlCol="0">
            <a:spAutoFit/>
          </a:bodyPr>
          <a:lstStyle/>
          <a:p>
            <a:r>
              <a:rPr lang="zh-CN" altLang="en-US" sz="700" dirty="0" smtClean="0">
                <a:latin typeface="微软雅黑" panose="020B0503020204020204" pitchFamily="34" charset="-122"/>
                <a:ea typeface="微软雅黑" panose="020B0503020204020204" pitchFamily="34" charset="-122"/>
              </a:rPr>
              <a:t>肺泡</a:t>
            </a:r>
            <a:endParaRPr lang="zh-CN" altLang="en-US" sz="700" dirty="0">
              <a:latin typeface="微软雅黑" panose="020B0503020204020204" pitchFamily="34" charset="-122"/>
              <a:ea typeface="微软雅黑" panose="020B0503020204020204" pitchFamily="34" charset="-122"/>
            </a:endParaRPr>
          </a:p>
        </p:txBody>
      </p:sp>
      <p:grpSp>
        <p:nvGrpSpPr>
          <p:cNvPr id="21" name="组合 20"/>
          <p:cNvGrpSpPr/>
          <p:nvPr/>
        </p:nvGrpSpPr>
        <p:grpSpPr>
          <a:xfrm>
            <a:off x="1092997" y="864454"/>
            <a:ext cx="4128359" cy="584775"/>
            <a:chOff x="1108870" y="1622378"/>
            <a:chExt cx="2978715" cy="584775"/>
          </a:xfrm>
        </p:grpSpPr>
        <p:sp>
          <p:nvSpPr>
            <p:cNvPr id="27" name="Text Box 2"/>
            <p:cNvSpPr txBox="1">
              <a:spLocks noChangeArrowheads="1"/>
            </p:cNvSpPr>
            <p:nvPr/>
          </p:nvSpPr>
          <p:spPr bwMode="auto">
            <a:xfrm>
              <a:off x="1533268" y="1622378"/>
              <a:ext cx="2554317" cy="58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3200" b="1" dirty="0">
                  <a:solidFill>
                    <a:srgbClr val="1F497D"/>
                  </a:solidFill>
                  <a:latin typeface="微软雅黑" panose="020B0503020204020204" pitchFamily="34" charset="-122"/>
                  <a:ea typeface="微软雅黑" panose="020B0503020204020204" pitchFamily="34" charset="-122"/>
                </a:rPr>
                <a:t>肺</a:t>
              </a:r>
              <a:endParaRPr kumimoji="1" lang="zh-CN" altLang="en-US" sz="3200" b="1" dirty="0">
                <a:solidFill>
                  <a:srgbClr val="1F497D"/>
                </a:solidFill>
                <a:latin typeface="微软雅黑" panose="020B0503020204020204" pitchFamily="34" charset="-122"/>
                <a:ea typeface="微软雅黑" panose="020B0503020204020204" pitchFamily="34" charset="-122"/>
              </a:endParaRPr>
            </a:p>
          </p:txBody>
        </p:sp>
        <p:sp>
          <p:nvSpPr>
            <p:cNvPr id="28" name="Rectangle 18"/>
            <p:cNvSpPr>
              <a:spLocks noChangeArrowheads="1"/>
            </p:cNvSpPr>
            <p:nvPr/>
          </p:nvSpPr>
          <p:spPr bwMode="auto">
            <a:xfrm>
              <a:off x="1108870" y="1717480"/>
              <a:ext cx="253610" cy="392166"/>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4</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93638828"/>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outVertical)">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417</TotalTime>
  <Words>2120</Words>
  <Application>Microsoft Office PowerPoint</Application>
  <PresentationFormat>宽屏</PresentationFormat>
  <Paragraphs>209</Paragraphs>
  <Slides>28</Slides>
  <Notes>4</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28</vt:i4>
      </vt:variant>
    </vt:vector>
  </HeadingPairs>
  <TitlesOfParts>
    <vt:vector size="40" baseType="lpstr">
      <vt:lpstr>BatangChe</vt:lpstr>
      <vt:lpstr>华文琥珀</vt:lpstr>
      <vt:lpstr>华文细黑</vt:lpstr>
      <vt:lpstr>宋体</vt:lpstr>
      <vt:lpstr>微软雅黑</vt:lpstr>
      <vt:lpstr>Arial</vt:lpstr>
      <vt:lpstr>Calibri</vt:lpstr>
      <vt:lpstr>Calibri Light</vt:lpstr>
      <vt:lpstr>Times New Roman</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清云_612</dc:creator>
  <cp:lastModifiedBy>清云_612</cp:lastModifiedBy>
  <cp:revision>73</cp:revision>
  <dcterms:created xsi:type="dcterms:W3CDTF">2016-01-22T15:41:03Z</dcterms:created>
  <dcterms:modified xsi:type="dcterms:W3CDTF">2016-01-25T04:56:07Z</dcterms:modified>
</cp:coreProperties>
</file>