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4"/>
  </p:notesMasterIdLst>
  <p:handoutMasterIdLst>
    <p:handoutMasterId r:id="rId45"/>
  </p:handoutMasterIdLst>
  <p:sldIdLst>
    <p:sldId id="385" r:id="rId2"/>
    <p:sldId id="387" r:id="rId3"/>
    <p:sldId id="390" r:id="rId4"/>
    <p:sldId id="397" r:id="rId5"/>
    <p:sldId id="459" r:id="rId6"/>
    <p:sldId id="460" r:id="rId7"/>
    <p:sldId id="431" r:id="rId8"/>
    <p:sldId id="461" r:id="rId9"/>
    <p:sldId id="464" r:id="rId10"/>
    <p:sldId id="489" r:id="rId11"/>
    <p:sldId id="490" r:id="rId12"/>
    <p:sldId id="474" r:id="rId13"/>
    <p:sldId id="476" r:id="rId14"/>
    <p:sldId id="502" r:id="rId15"/>
    <p:sldId id="479" r:id="rId16"/>
    <p:sldId id="480" r:id="rId17"/>
    <p:sldId id="481" r:id="rId18"/>
    <p:sldId id="482" r:id="rId19"/>
    <p:sldId id="483" r:id="rId20"/>
    <p:sldId id="485" r:id="rId21"/>
    <p:sldId id="506" r:id="rId22"/>
    <p:sldId id="507" r:id="rId23"/>
    <p:sldId id="503" r:id="rId24"/>
    <p:sldId id="504" r:id="rId25"/>
    <p:sldId id="505" r:id="rId26"/>
    <p:sldId id="468" r:id="rId27"/>
    <p:sldId id="434" r:id="rId28"/>
    <p:sldId id="456" r:id="rId29"/>
    <p:sldId id="508" r:id="rId30"/>
    <p:sldId id="512" r:id="rId31"/>
    <p:sldId id="510" r:id="rId32"/>
    <p:sldId id="511" r:id="rId33"/>
    <p:sldId id="491" r:id="rId34"/>
    <p:sldId id="492" r:id="rId35"/>
    <p:sldId id="493" r:id="rId36"/>
    <p:sldId id="494" r:id="rId37"/>
    <p:sldId id="509" r:id="rId38"/>
    <p:sldId id="497" r:id="rId39"/>
    <p:sldId id="418" r:id="rId40"/>
    <p:sldId id="500" r:id="rId41"/>
    <p:sldId id="513" r:id="rId42"/>
    <p:sldId id="446" r:id="rId4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4453"/>
    <a:srgbClr val="FF0066"/>
    <a:srgbClr val="44546A"/>
    <a:srgbClr val="FAC09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7" autoAdjust="0"/>
    <p:restoredTop sz="93874" autoAdjust="0"/>
  </p:normalViewPr>
  <p:slideViewPr>
    <p:cSldViewPr snapToGrid="0">
      <p:cViewPr varScale="1">
        <p:scale>
          <a:sx n="70" d="100"/>
          <a:sy n="70" d="100"/>
        </p:scale>
        <p:origin x="53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AD0E51A-9876-4DCA-92B3-3D306C9EB2D3}" type="datetimeFigureOut">
              <a:rPr lang="zh-CN" altLang="en-US"/>
              <a:pPr>
                <a:defRPr/>
              </a:pPr>
              <a:t>2016/11/3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318D882-5190-4365-A64B-3FAC4CC489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04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F7CF22CB-CEBC-4AB8-9957-924AF070BB37}" type="datetimeFigureOut">
              <a:rPr lang="zh-CN" altLang="en-US"/>
              <a:pPr>
                <a:defRPr/>
              </a:pPr>
              <a:t>2016/11/3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F0B7C1F-1703-4519-8782-71406805A6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890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FC9DD77-9DF8-4E7E-84F8-999AA72B77EF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1713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7EDBA9A-47D3-422F-BB5B-21F6EB3ABD1D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52581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B86B4C-D5C7-4290-803D-96736EA46671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24593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F9CAF63-D746-4D96-8FA6-3AAEA9F3EACB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41054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9F78C5-D3B6-4FC9-9D8B-58264CC9643D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567256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6BDFE27-2BC1-4055-B536-6E484CD53A10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14850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E046AEB-F120-4FB4-BCB6-EAB53D8A02D2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76395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B39872-7EBB-41A7-AC17-7D3F1B59C343}" type="slidenum">
              <a:rPr lang="zh-CN" altLang="en-US" smtClean="0"/>
              <a:pPr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10986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273CD4E-4CA2-400B-B958-240658F302AC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32657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5892F7C-D5B0-4676-9835-C7B05F277F9F}" type="slidenum">
              <a:rPr lang="zh-CN" altLang="en-US" smtClean="0"/>
              <a:pPr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584112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7541737-6B7C-4ABA-A939-EC96BB14CF01}" type="slidenum">
              <a:rPr lang="zh-CN" altLang="en-US" smtClean="0"/>
              <a:pPr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47002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ea typeface="黑体" panose="02010609060101010101" pitchFamily="49" charset="-122"/>
              </a:rPr>
              <a:t>1999年美国医学研究院的报告显示，差错事故可以造成每年近万人的死亡，死亡人数占所有死亡原因的第8位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3E543F6-4DAB-49A9-95AA-C887B228FBD2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850138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431CE9D-6AF2-4034-834B-5508DF654E51}" type="slidenum">
              <a:rPr lang="zh-CN" altLang="en-US" smtClean="0"/>
              <a:pPr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079906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E3F6205-2BD7-4FC9-B5DA-872C9875BDB1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291898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5228391-E541-4EA5-A104-2060EF542188}" type="slidenum">
              <a:rPr lang="zh-CN" altLang="en-US" smtClean="0"/>
              <a:pPr/>
              <a:t>25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069073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A037F2F-8433-4E0B-B6BE-EEB13965D94F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424196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E44332E-885F-42D9-939B-BEED369C8D47}" type="slidenum">
              <a:rPr lang="zh-CN" altLang="en-US" smtClean="0"/>
              <a:pPr/>
              <a:t>39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13336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4213" y="1141413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98DF775-3EC1-470D-870F-AA764269E5F3}" type="slidenum">
              <a:rPr lang="zh-CN" altLang="en-US"/>
              <a:pPr algn="r" eaLnBrk="1" hangingPunct="1">
                <a:spcBef>
                  <a:spcPct val="0"/>
                </a:spcBef>
              </a:pPr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82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7ABAA9F-E685-417C-BB4E-BC26D07C29BA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92160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F75DA22-2FFA-4AE9-9660-62616899D546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2524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15D4943-CADF-4ADE-8FE7-58BC5DE146DC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96773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E4626C-185B-4094-9188-934D882D157A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00931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627B771-049B-4AAA-B01B-2461FDA1A594}" type="slidenum">
              <a:rPr lang="zh-CN" altLang="en-US" smtClean="0"/>
              <a:pPr/>
              <a:t>10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90959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228D4C4-217A-4DE6-9077-8333A8688C83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93661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anose="02010609060101010101" pitchFamily="49" charset="-122"/>
            </a:endParaRPr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82CC0A5-A647-4A93-AE8E-63BB042B42FD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84495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72702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141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42952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64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4416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241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1" b="7060"/>
          <a:stretch>
            <a:fillRect/>
          </a:stretch>
        </p:blipFill>
        <p:spPr bwMode="auto">
          <a:xfrm>
            <a:off x="-23813" y="0"/>
            <a:ext cx="12215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9202738" y="5443538"/>
            <a:ext cx="3032125" cy="785812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2116138" y="2471738"/>
            <a:ext cx="80216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7200" b="1" dirty="0">
                <a:solidFill>
                  <a:srgbClr val="FA4453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手术室的护理安全</a:t>
            </a: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9267825" y="5575300"/>
            <a:ext cx="29670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7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3425" y="2062163"/>
            <a:ext cx="56816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支气管、肺富含氧气、肠道富含氨气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皮肤消毒脱碘的酒精未完全干燥，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电刀头绝缘层破损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负极板使用不正确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电刀意外触发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激光误按操作按钮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51668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2.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烧伤或灼伤的危险因素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315" y="1858735"/>
            <a:ext cx="5352823" cy="4038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11825" y="2135188"/>
            <a:ext cx="5441950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头面部手术时禁止开放性给氧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按规程安全使用电外科、激光等设备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皮肤消毒时，用三型安尔碘消毒皮肤，碘过敏者，待酒精完全完全干燥、挥发后才使用电刀。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50657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烧伤或灼伤的防范措施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69" y="1873249"/>
            <a:ext cx="4733018" cy="3647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29375" y="2097088"/>
            <a:ext cx="27574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常见意外伤害分类一</a:t>
            </a: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人为原因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器械原因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自然原因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570388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3.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手术中的意外伤害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7" t="-419" r="8612" b="419"/>
          <a:stretch/>
        </p:blipFill>
        <p:spPr>
          <a:xfrm>
            <a:off x="950686" y="2097643"/>
            <a:ext cx="4886114" cy="4004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000" y="1747838"/>
            <a:ext cx="609600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手术前护士应根据手术需要准备器械，并应检查其性能是否良好。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施行重大或特殊手术所需特殊器械，手术者应在手术前一日亲自检查是否备齐、适用。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在进行重要手术步骤前，手术者应先检查器械是否适用。发现有坏损器械，应交巡回护士处理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应备有急用的器械单包。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36537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1840536"/>
            <a:ext cx="5293757" cy="3970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703888" y="1617663"/>
            <a:ext cx="56467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AutoNum type="circleNumDbPlain" startAt="5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手术室内使用电炉、酒精灯等，要远离乙醚、氧气等，以防爆炸；</a:t>
            </a:r>
            <a:endParaRPr lang="en-US" altLang="zh-CN" sz="24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 startAt="5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注意做好预防火灾的应急措施；</a:t>
            </a:r>
          </a:p>
          <a:p>
            <a:pPr eaLnBrk="1" hangingPunct="1">
              <a:lnSpc>
                <a:spcPct val="150000"/>
              </a:lnSpc>
              <a:buFontTx/>
              <a:buAutoNum type="circleNumDbPlain" startAt="5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手术室内应配有自备发电机和蓄电池等应急电源，应有完善的自然灾害逃生方案及措施</a:t>
            </a:r>
          </a:p>
        </p:txBody>
      </p:sp>
      <p:sp>
        <p:nvSpPr>
          <p:cNvPr id="26627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36537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7"/>
          <a:stretch/>
        </p:blipFill>
        <p:spPr>
          <a:xfrm>
            <a:off x="507998" y="1809911"/>
            <a:ext cx="5090776" cy="3821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06625" y="2024063"/>
            <a:ext cx="26558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病人的因素</a:t>
            </a: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手术的因素</a:t>
            </a: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术部的污染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564673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4.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手术切口部位感染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5" r="4555"/>
          <a:stretch/>
        </p:blipFill>
        <p:spPr>
          <a:xfrm>
            <a:off x="4862286" y="1876249"/>
            <a:ext cx="5341258" cy="4181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84225" y="2154238"/>
            <a:ext cx="5630863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感染与年龄（老人、婴幼儿多见）、性别（男</a:t>
            </a: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›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女）、患者自身免疫力、自身排异反应、肥胖、营养不良、慢性消耗性疾病、原有感染、吸烟等不良嗜好、药物（放化疗药物）、术前住院时间有关。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22288" y="442913"/>
            <a:ext cx="3236912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病人的因素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998" y="2053004"/>
            <a:ext cx="3789807" cy="3486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0000" y="1365250"/>
            <a:ext cx="6400800" cy="466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术前备皮、术部消毒：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术前备皮时皮肤被刮破，最常见胫腓骨部位及皮肤凹陷部位，骨折后石膏固定的患肢未能进行基本的清洗，手术部位的毛发过长。术部消毒范围过小，不完全，备皮时间过早。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手术部位、长度、深度、时间：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术部切口过大，暴露时间过长，组织损伤严重。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药物、引流、敷料：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滥用抗生素，使病原菌耐药性增强，引流不畅，引流液反流。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术中输血：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血液不和要求，含有传染病的病原体。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2369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手术的因素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2266" r="7619" b="-2266"/>
          <a:stretch/>
        </p:blipFill>
        <p:spPr>
          <a:xfrm>
            <a:off x="507998" y="1886630"/>
            <a:ext cx="4417178" cy="3686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3888" y="1365250"/>
            <a:ext cx="6226175" cy="517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手术室环境：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手术室的摆放、 手术设备的消毒及室内空气质量不合格，专科手术间物品准备不充分，手术间卫生清洁不到位。</a:t>
            </a:r>
            <a:b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手术用物：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手术患者未能着病号服，消毒灭菌溶液等未达到合格要求，手术器械未灭菌或被污染、器械的重复使用，物品超出有效期。敷料未达到无菌，或污染后为及时更换。</a:t>
            </a:r>
            <a:b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手术工作人员：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手卫生不合要求，未严格遵守无菌操作，消毒隔离制度，手术工作人员的感染传播，着装不合理、术中人员流动。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2369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术部的污染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37"/>
          <a:stretch/>
        </p:blipFill>
        <p:spPr>
          <a:xfrm>
            <a:off x="6966859" y="1840050"/>
            <a:ext cx="4736871" cy="4221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25600" y="1539875"/>
            <a:ext cx="8955088" cy="466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做好术前病人的准备：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尽量缩短患者住院时间，做好术前检查，治疗感染、慢性疾病，糖尿病者应控制后再给予手术。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合理使用抗生素：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对于手术时间过长（超过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3h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）、失血量过大（超过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500ml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）和涉及空腔脏器的污染切口手术除了术前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2h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使用抗生素外，在切皮前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内选择合理种类和合理剂量的抗生素。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强化手术工作者的卫生：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强化洗手的时间和方法，配备先进的洗手设施、干手设施和手部消毒灭菌剂。正确着装，医务人员患有皮肤感染或呼吸道感染疾病者不应当参加手术，术中严格遵循无菌技术操作原则，工作中强化慎独理念。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2369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4120" name="TextBox 37"/>
            <p:cNvSpPr txBox="1">
              <a:spLocks noChangeArrowheads="1"/>
            </p:cNvSpPr>
            <p:nvPr/>
          </p:nvSpPr>
          <p:spPr bwMode="auto">
            <a:xfrm>
              <a:off x="3955605" y="1809048"/>
              <a:ext cx="3444600" cy="708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</p:grpSp>
      <p:pic>
        <p:nvPicPr>
          <p:cNvPr id="4099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698500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8" name="组合 8"/>
          <p:cNvGrpSpPr>
            <a:grpSpLocks/>
          </p:cNvGrpSpPr>
          <p:nvPr/>
        </p:nvGrpSpPr>
        <p:grpSpPr bwMode="auto">
          <a:xfrm>
            <a:off x="3260725" y="2436813"/>
            <a:ext cx="4019550" cy="519112"/>
            <a:chOff x="3699002" y="2498394"/>
            <a:chExt cx="4138164" cy="500381"/>
          </a:xfrm>
        </p:grpSpPr>
        <p:sp>
          <p:nvSpPr>
            <p:cNvPr id="40" name="AutoShape 6"/>
            <p:cNvSpPr>
              <a:spLocks noChangeArrowheads="1"/>
            </p:cNvSpPr>
            <p:nvPr/>
          </p:nvSpPr>
          <p:spPr bwMode="gray">
            <a:xfrm>
              <a:off x="3699002" y="2498394"/>
              <a:ext cx="562215" cy="500381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1F497D"/>
                </a:solidFill>
              </a:endParaRPr>
            </a:p>
          </p:txBody>
        </p:sp>
        <p:sp>
          <p:nvSpPr>
            <p:cNvPr id="41" name="Text Box 8"/>
            <p:cNvSpPr txBox="1">
              <a:spLocks noChangeArrowheads="1"/>
            </p:cNvSpPr>
            <p:nvPr/>
          </p:nvSpPr>
          <p:spPr bwMode="gray">
            <a:xfrm>
              <a:off x="3831385" y="2553482"/>
              <a:ext cx="323601" cy="3871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4118" name="文本框 41"/>
            <p:cNvSpPr txBox="1">
              <a:spLocks noChangeArrowheads="1"/>
            </p:cNvSpPr>
            <p:nvPr/>
          </p:nvSpPr>
          <p:spPr bwMode="auto">
            <a:xfrm>
              <a:off x="4578415" y="2553616"/>
              <a:ext cx="3258751" cy="445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zh-CN" altLang="en-US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260725" y="3140075"/>
            <a:ext cx="4376738" cy="546100"/>
            <a:chOff x="4061071" y="2406902"/>
            <a:chExt cx="4505795" cy="52576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6902"/>
              <a:ext cx="567106" cy="516593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6913" y="2487907"/>
              <a:ext cx="310519" cy="356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4115" name="文本框 49"/>
            <p:cNvSpPr txBox="1">
              <a:spLocks noChangeArrowheads="1"/>
            </p:cNvSpPr>
            <p:nvPr/>
          </p:nvSpPr>
          <p:spPr bwMode="auto">
            <a:xfrm>
              <a:off x="4901069" y="2487507"/>
              <a:ext cx="3665797" cy="445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患者的安全及护理措施</a:t>
              </a:r>
            </a:p>
          </p:txBody>
        </p:sp>
      </p:grpSp>
      <p:grpSp>
        <p:nvGrpSpPr>
          <p:cNvPr id="51" name="组合 8"/>
          <p:cNvGrpSpPr>
            <a:grpSpLocks/>
          </p:cNvGrpSpPr>
          <p:nvPr/>
        </p:nvGrpSpPr>
        <p:grpSpPr bwMode="auto">
          <a:xfrm>
            <a:off x="3260725" y="3817938"/>
            <a:ext cx="4972050" cy="514350"/>
            <a:chOff x="3601094" y="2514076"/>
            <a:chExt cx="5118457" cy="494918"/>
          </a:xfrm>
        </p:grpSpPr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3601094" y="2514076"/>
              <a:ext cx="555643" cy="49491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54" name="Text Box 8"/>
            <p:cNvSpPr txBox="1">
              <a:spLocks noChangeArrowheads="1"/>
            </p:cNvSpPr>
            <p:nvPr/>
          </p:nvSpPr>
          <p:spPr bwMode="gray">
            <a:xfrm>
              <a:off x="3749811" y="2595034"/>
              <a:ext cx="312140" cy="355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4112" name="文本框 54"/>
            <p:cNvSpPr txBox="1">
              <a:spLocks noChangeArrowheads="1"/>
            </p:cNvSpPr>
            <p:nvPr/>
          </p:nvSpPr>
          <p:spPr bwMode="auto">
            <a:xfrm>
              <a:off x="4441091" y="2563836"/>
              <a:ext cx="4278460" cy="445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工作人员的安全及护理措施</a:t>
              </a:r>
            </a:p>
          </p:txBody>
        </p:sp>
      </p:grpSp>
      <p:sp>
        <p:nvSpPr>
          <p:cNvPr id="4104" name="TextBox 10"/>
          <p:cNvSpPr>
            <a:spLocks noChangeArrowheads="1"/>
          </p:cNvSpPr>
          <p:nvPr/>
        </p:nvSpPr>
        <p:spPr bwMode="auto">
          <a:xfrm>
            <a:off x="909638" y="2952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4105" name="TextBox 11"/>
          <p:cNvSpPr>
            <a:spLocks noChangeArrowheads="1"/>
          </p:cNvSpPr>
          <p:nvPr/>
        </p:nvSpPr>
        <p:spPr bwMode="auto">
          <a:xfrm>
            <a:off x="1692275" y="3429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7" name="组合 8"/>
          <p:cNvGrpSpPr>
            <a:grpSpLocks/>
          </p:cNvGrpSpPr>
          <p:nvPr/>
        </p:nvGrpSpPr>
        <p:grpSpPr bwMode="auto">
          <a:xfrm>
            <a:off x="3260725" y="4516438"/>
            <a:ext cx="3805238" cy="512762"/>
            <a:chOff x="3601094" y="2514076"/>
            <a:chExt cx="3917443" cy="494918"/>
          </a:xfrm>
        </p:grpSpPr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>
              <a:off x="3601094" y="2514076"/>
              <a:ext cx="555666" cy="49491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29" name="Text Box 8"/>
            <p:cNvSpPr txBox="1">
              <a:spLocks noChangeArrowheads="1"/>
            </p:cNvSpPr>
            <p:nvPr/>
          </p:nvSpPr>
          <p:spPr bwMode="gray">
            <a:xfrm>
              <a:off x="3749817" y="2595285"/>
              <a:ext cx="312153" cy="357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4</a:t>
              </a:r>
            </a:p>
          </p:txBody>
        </p:sp>
        <p:sp>
          <p:nvSpPr>
            <p:cNvPr id="4109" name="文本框 29"/>
            <p:cNvSpPr txBox="1">
              <a:spLocks noChangeArrowheads="1"/>
            </p:cNvSpPr>
            <p:nvPr/>
          </p:nvSpPr>
          <p:spPr bwMode="auto">
            <a:xfrm>
              <a:off x="4441092" y="2563836"/>
              <a:ext cx="3077445" cy="445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小结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3713" y="1985963"/>
            <a:ext cx="5907087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术后加强术部护理：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确保引流通畅，防止逆流，及时更换无菌敷料，严密观察术后病情变化，及时合理用药。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术后器械管理：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对于手术器械先初步清洗，后交由消毒供应中心自动清洗机清洗、烘干后人工打包、高压灭菌后经清洁通道传递至手术室无菌物品间。定时做无菌物品的无菌试验监测。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2369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976" y="2120702"/>
            <a:ext cx="5268109" cy="3512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4400" y="2368550"/>
            <a:ext cx="4267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用药和输血前没有进行“三查七对，导致用错药、剂量错误和输血错误。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0817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5.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术中用错药、输错血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393" y="2112359"/>
            <a:ext cx="5006521" cy="3343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35538" y="1611313"/>
            <a:ext cx="6762750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使用任何注射药物，应先核对瓶签，并同另一人核对浓度，剂量和有效期限，核对无误后方可使用。</a:t>
            </a:r>
            <a:endParaRPr lang="en-US" altLang="zh-CN" sz="20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瓶签脱落，字迹不清或有疑问者，一律不用。用过的空瓶应放在固定地点以备核对，待手术完毕方可弃去。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手术台上应采用不同式样的容器盛局麻药液，以免与其他药液混淆。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执行口头医嘱用药，要重复一遍， 确认无误方可执行，并做记录。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输血前巡回护士与麻醉医师应仔细核对患者姓名、病区、住院号、血型、</a:t>
            </a:r>
            <a:r>
              <a:rPr lang="en-US" altLang="zh-CN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 </a:t>
            </a:r>
            <a:r>
              <a:rPr lang="zh-CN" altLang="en-US" sz="20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因子、采血时间。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50371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防止错用药物和输错血</a:t>
            </a:r>
          </a:p>
        </p:txBody>
      </p:sp>
      <p:pic>
        <p:nvPicPr>
          <p:cNvPr id="4301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00" y="3652838"/>
            <a:ext cx="5219700" cy="320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9775" y="2078038"/>
            <a:ext cx="59658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手术中异物遗留在病人体内，将会给病人带来极大的痛苦，往往需要再次手术将异物取出，有时甚至危及生命。主要原因有：</a:t>
            </a:r>
            <a:endParaRPr lang="en-US" altLang="zh-CN" sz="24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器械敷料清点不清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器械准备不全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清点制度不规范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58928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6.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常见异物遗留的原因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8"/>
          <a:stretch/>
        </p:blipFill>
        <p:spPr>
          <a:xfrm>
            <a:off x="6879771" y="1660973"/>
            <a:ext cx="5159829" cy="4251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56225" y="1928813"/>
            <a:ext cx="6183313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建立完善手术室安全管理制度， 确保手术室护士在工作中有章可循，提高手术室工作的有序性，杜绝护理差错、事故的发生。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保证手术器械完好，用物准备齐全 根据手术方式充分准备适宜的手术器械、用物，保证手术器械、敷料性能良好、质量过关，对陈旧、已损坏的器械及时更换。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444182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1812187"/>
            <a:ext cx="4862869" cy="3647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743" y="1734599"/>
            <a:ext cx="5638800" cy="422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7488" y="1517650"/>
            <a:ext cx="5937250" cy="466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严格执行手术清点制度，及时记录。术前术后认真清点器械、纱布、纱布垫、棉球、缝针等每件物品的数目。</a:t>
            </a:r>
            <a:endParaRPr lang="en-US" altLang="zh-CN" sz="22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手术台上掉下的物品及时捡起放在固定的地方，便于核对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任何人未经允许不得拿出手术间。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手术意外、术中大出血时器械护士要牢在胸腹或深部组织填入的纱条、纱垫或留置的止血钳的数目，防止遗留。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444182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04" name="组合 8"/>
          <p:cNvGrpSpPr>
            <a:grpSpLocks/>
          </p:cNvGrpSpPr>
          <p:nvPr/>
        </p:nvGrpSpPr>
        <p:grpSpPr bwMode="auto">
          <a:xfrm>
            <a:off x="3108325" y="2503488"/>
            <a:ext cx="6473825" cy="725487"/>
            <a:chOff x="3284033" y="2260555"/>
            <a:chExt cx="6665054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9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71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79" y="2320253"/>
              <a:ext cx="349760" cy="445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51208" name="文本框 2"/>
            <p:cNvSpPr txBox="1">
              <a:spLocks noChangeArrowheads="1"/>
            </p:cNvSpPr>
            <p:nvPr/>
          </p:nvSpPr>
          <p:spPr bwMode="auto">
            <a:xfrm>
              <a:off x="4713921" y="2309539"/>
              <a:ext cx="5235166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工作人员的安全及护理措施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409950" y="1717675"/>
            <a:ext cx="4751388" cy="4095750"/>
            <a:chOff x="4586325" y="1848548"/>
            <a:chExt cx="4750611" cy="4096190"/>
          </a:xfrm>
        </p:grpSpPr>
        <p:sp>
          <p:nvSpPr>
            <p:cNvPr id="6" name="六边形 5"/>
            <p:cNvSpPr/>
            <p:nvPr/>
          </p:nvSpPr>
          <p:spPr>
            <a:xfrm rot="1800000">
              <a:off x="4586325" y="1848548"/>
              <a:ext cx="4750611" cy="4096190"/>
            </a:xfrm>
            <a:prstGeom prst="hexagon">
              <a:avLst>
                <a:gd name="adj" fmla="val 28663"/>
                <a:gd name="vf" fmla="val 115470"/>
              </a:avLst>
            </a:prstGeom>
            <a:ln>
              <a:solidFill>
                <a:srgbClr val="44546A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</a:endParaRPr>
            </a:p>
          </p:txBody>
        </p:sp>
        <p:pic>
          <p:nvPicPr>
            <p:cNvPr id="15" name="Picture 4" descr="MPj0430503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9102" y="2842721"/>
              <a:ext cx="1742314" cy="170404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6" name="直接箭头连接符 15"/>
          <p:cNvCxnSpPr/>
          <p:nvPr/>
        </p:nvCxnSpPr>
        <p:spPr>
          <a:xfrm rot="16200000" flipV="1">
            <a:off x="4991100" y="2370138"/>
            <a:ext cx="357188" cy="214312"/>
          </a:xfrm>
          <a:prstGeom prst="straightConnector1">
            <a:avLst/>
          </a:prstGeom>
          <a:ln w="19050">
            <a:solidFill>
              <a:srgbClr val="4454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5400000" flipH="1" flipV="1">
            <a:off x="6348413" y="2370137"/>
            <a:ext cx="357188" cy="214313"/>
          </a:xfrm>
          <a:prstGeom prst="straightConnector1">
            <a:avLst/>
          </a:prstGeom>
          <a:ln w="19050">
            <a:solidFill>
              <a:srgbClr val="4454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10800000">
            <a:off x="4705350" y="3513138"/>
            <a:ext cx="285750" cy="25400"/>
          </a:xfrm>
          <a:prstGeom prst="straightConnector1">
            <a:avLst/>
          </a:prstGeom>
          <a:ln w="19050">
            <a:solidFill>
              <a:srgbClr val="4454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6634163" y="3525838"/>
            <a:ext cx="301625" cy="58737"/>
          </a:xfrm>
          <a:prstGeom prst="straightConnector1">
            <a:avLst/>
          </a:prstGeom>
          <a:ln w="19050">
            <a:solidFill>
              <a:srgbClr val="4454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4913313" y="4538663"/>
            <a:ext cx="238125" cy="501650"/>
          </a:xfrm>
          <a:prstGeom prst="straightConnector1">
            <a:avLst/>
          </a:prstGeom>
          <a:ln w="19050">
            <a:solidFill>
              <a:srgbClr val="4454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rot="16200000" flipH="1">
            <a:off x="6296025" y="4591050"/>
            <a:ext cx="509588" cy="261938"/>
          </a:xfrm>
          <a:prstGeom prst="straightConnector1">
            <a:avLst/>
          </a:prstGeom>
          <a:ln w="19050">
            <a:solidFill>
              <a:srgbClr val="4454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423862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工作人员的安全</a:t>
            </a:r>
          </a:p>
        </p:txBody>
      </p:sp>
      <p:sp>
        <p:nvSpPr>
          <p:cNvPr id="8" name="TextBox 53"/>
          <p:cNvSpPr txBox="1">
            <a:spLocks/>
          </p:cNvSpPr>
          <p:nvPr/>
        </p:nvSpPr>
        <p:spPr>
          <a:xfrm>
            <a:off x="3419230" y="1750782"/>
            <a:ext cx="1796066" cy="510778"/>
          </a:xfrm>
          <a:prstGeom prst="roundRect">
            <a:avLst/>
          </a:prstGeom>
          <a:ln>
            <a:solidFill>
              <a:srgbClr val="44546A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锐器损伤</a:t>
            </a:r>
          </a:p>
        </p:txBody>
      </p:sp>
      <p:sp>
        <p:nvSpPr>
          <p:cNvPr id="9" name="TextBox 54"/>
          <p:cNvSpPr txBox="1"/>
          <p:nvPr/>
        </p:nvSpPr>
        <p:spPr>
          <a:xfrm>
            <a:off x="6303511" y="1787458"/>
            <a:ext cx="2168179" cy="510778"/>
          </a:xfrm>
          <a:prstGeom prst="roundRect">
            <a:avLst/>
          </a:prstGeom>
          <a:ln>
            <a:solidFill>
              <a:srgbClr val="44546A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心理压力过重</a:t>
            </a:r>
          </a:p>
        </p:txBody>
      </p:sp>
      <p:sp>
        <p:nvSpPr>
          <p:cNvPr id="11" name="TextBox 61"/>
          <p:cNvSpPr txBox="1"/>
          <p:nvPr/>
        </p:nvSpPr>
        <p:spPr>
          <a:xfrm>
            <a:off x="2422339" y="3299464"/>
            <a:ext cx="2139899" cy="510778"/>
          </a:xfrm>
          <a:prstGeom prst="roundRect">
            <a:avLst/>
          </a:prstGeom>
          <a:ln>
            <a:solidFill>
              <a:srgbClr val="44546A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体力操作损伤</a:t>
            </a:r>
          </a:p>
        </p:txBody>
      </p:sp>
      <p:sp>
        <p:nvSpPr>
          <p:cNvPr id="12" name="TextBox 67"/>
          <p:cNvSpPr txBox="1"/>
          <p:nvPr/>
        </p:nvSpPr>
        <p:spPr>
          <a:xfrm>
            <a:off x="7006964" y="3350948"/>
            <a:ext cx="1857388" cy="510778"/>
          </a:xfrm>
          <a:prstGeom prst="roundRect">
            <a:avLst/>
          </a:prstGeom>
          <a:ln>
            <a:solidFill>
              <a:srgbClr val="44546A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生物危害</a:t>
            </a:r>
          </a:p>
        </p:txBody>
      </p:sp>
      <p:sp>
        <p:nvSpPr>
          <p:cNvPr id="13" name="TextBox 69"/>
          <p:cNvSpPr txBox="1"/>
          <p:nvPr/>
        </p:nvSpPr>
        <p:spPr>
          <a:xfrm>
            <a:off x="3021347" y="5108535"/>
            <a:ext cx="2160580" cy="510778"/>
          </a:xfrm>
          <a:prstGeom prst="roundRect">
            <a:avLst/>
          </a:prstGeom>
          <a:ln>
            <a:solidFill>
              <a:srgbClr val="44546A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各类手术废气</a:t>
            </a:r>
          </a:p>
        </p:txBody>
      </p:sp>
      <p:sp>
        <p:nvSpPr>
          <p:cNvPr id="14" name="TextBox 75"/>
          <p:cNvSpPr txBox="1"/>
          <p:nvPr/>
        </p:nvSpPr>
        <p:spPr>
          <a:xfrm>
            <a:off x="6133874" y="5019549"/>
            <a:ext cx="2857520" cy="919401"/>
          </a:xfrm>
          <a:prstGeom prst="roundRect">
            <a:avLst/>
          </a:prstGeom>
          <a:ln>
            <a:solidFill>
              <a:srgbClr val="44546A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b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辐射、放射、激光危害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1000" y="1603375"/>
            <a:ext cx="65278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打针、输液、配药、传递器械是手术室护士的基本操作，手术室护士经常与手术创口接触，直接接触病人的血液、体液；在执行医疗护理活动的过程中，难免被血液、体液污染的针头、刀片、安瓿等锐器刺伤。</a:t>
            </a:r>
            <a:endParaRPr lang="en-US" altLang="zh-CN" sz="220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术中锐器伤、骨科手术操作如敲打、器械的意外松脱或脱落都可能造成手术人员的眼睛、皮肤、黏膜的污染。最具威胁的感染性疾病如乙肝、丙肝和艾滋病等，它们通过血液传播的机率最高。</a:t>
            </a:r>
            <a:endParaRPr lang="en-US" altLang="zh-CN" sz="220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3385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1.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锐器损伤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45"/>
          <a:stretch/>
        </p:blipFill>
        <p:spPr>
          <a:xfrm>
            <a:off x="7170058" y="1603927"/>
            <a:ext cx="4470400" cy="4475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54600" y="1546225"/>
            <a:ext cx="65278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增强自我防护意识，正确认识职业暴露     医疗单位的工作人员，由于职业关系接触感染者的血液或其他体液而致感染的称职业暴露。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安全处理针头、刀片  用过的针头禁止双手回套针帽，应及时放入利器盒内。传递刀、缝针时放慢速度，或将手术刀放在弯盘中传递，避免直接手</a:t>
            </a:r>
            <a:r>
              <a:rPr lang="en-US" altLang="zh-CN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手接触。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00513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防治措施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0"/>
          <a:stretch/>
        </p:blipFill>
        <p:spPr>
          <a:xfrm>
            <a:off x="333286" y="1545870"/>
            <a:ext cx="4720703" cy="3766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4557713" y="2503488"/>
            <a:ext cx="4140200" cy="725487"/>
            <a:chOff x="3284033" y="2260555"/>
            <a:chExt cx="4262547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83" y="2320253"/>
              <a:ext cx="349764" cy="445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13922" y="2309539"/>
              <a:ext cx="1259652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000" y="1768475"/>
            <a:ext cx="558800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在工作安排中，我们注意安排和适当调整洗手和巡回工作的次数，既要保证工作的连续性，又要注意缓解护士因工作姿势带来的身心疲劳；缓解紧张程度。</a:t>
            </a:r>
            <a:endParaRPr lang="en-US" altLang="zh-CN" sz="220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尽量减轻行为负荷，借助有效客观条件，注意节约体力和能量，不断地改善工作条件，简化人工运作的行程和程序，减少无效劳动，合理设计工作流程。创造良好的工作环境。 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59801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2.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体力操作损伤及防护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58" y="2046514"/>
            <a:ext cx="5396680" cy="3599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000" y="2165350"/>
            <a:ext cx="59563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手术过程中持续产生着的各类废气，包括：使用电刀时产生的有害烟雾，关节置换手术中所使用的骨水泥味，血腥味，肠道手术中的粪便味，病人和工作人员呼出的二氧化碳等，均会对人体产生不良刺激。加上手术时门窗紧闭，空调系统通风量受限制，医护人员只能忍受这些异味的侵袭。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2992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3.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手术废气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056" y="2032907"/>
            <a:ext cx="5223660" cy="391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459288" y="1582738"/>
            <a:ext cx="7442200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减少异味的产生  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在使用电刀的过程中，及时吸出产生的烟雾；病人于术前做好充分的肠道准备，减少术中粪便污染术野；控制参观人数，减少二氧化碳的产生。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保证一定的通风量  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装备良好的层流过滤设施，随时排除异味，增加新鲜空气，维持室内一定的含氧量。最好选用能生成并释放负离子的空调通风设备，以适当增加室内负离子，满足人体正常的生理需要。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做好个人防护  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工作时可佩戴有吸附功能的口罩，工作之余加强自身健康维护，保持良好的呼吸道及心肺功能。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420846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手术废气防治措施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" t="-386" r="13365" b="386"/>
          <a:stretch/>
        </p:blipFill>
        <p:spPr>
          <a:xfrm>
            <a:off x="159520" y="1961855"/>
            <a:ext cx="4299380" cy="3469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00100" y="2489200"/>
            <a:ext cx="533876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手术室医护人员从事的临床工作</a:t>
            </a:r>
            <a:r>
              <a:rPr lang="en-US" altLang="zh-CN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特别是随着各类手术的开展和病人对手术要求的进一步提高</a:t>
            </a:r>
            <a:r>
              <a:rPr lang="en-US" altLang="zh-CN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,X</a:t>
            </a: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射线在手术中运用越来越多。如果防护不符合标准</a:t>
            </a:r>
            <a:r>
              <a:rPr lang="en-US" altLang="zh-CN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会产生不必要的损伤。 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54526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4.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辐射、放射、激光危害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303" y="2269508"/>
            <a:ext cx="4960604" cy="3301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33925" y="1227138"/>
            <a:ext cx="6862763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线照射的手术时，护士应穿防护服、围脖及腰托，或暂时回避，以减少</a:t>
            </a:r>
            <a:r>
              <a:rPr lang="en-US" altLang="zh-CN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线的接触。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有条件者可在墙壁、门内置铅板以加强隔绝。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排班时最还好不安排孕妇参与此类手术，欲受孕者亦应当注意，合理安排以减少手术人员频繁接受</a:t>
            </a:r>
            <a:r>
              <a:rPr lang="en-US" altLang="zh-CN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线照射机会。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同时加强饮食调节，适当添加优质蛋白质，并注意休息以保证体力。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加强设备检修和维修，特殊危险部位要有显著标准。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249488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防护措施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2" t="-1266" r="27965" b="1266"/>
          <a:stretch/>
        </p:blipFill>
        <p:spPr>
          <a:xfrm>
            <a:off x="948339" y="1446374"/>
            <a:ext cx="3618752" cy="422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20775" y="1365250"/>
            <a:ext cx="5788025" cy="4524375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乙肝、丙肝</a:t>
            </a: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艾滋病</a:t>
            </a: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梅毒</a:t>
            </a: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疟疾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除了病毒还有一些细菌、真菌等的致病微生物，如：铜绿假单胞菌、破伤风杆菌、金黄色葡萄球菌等，甚至还有一些寄生虫，如疟原虫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2992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5.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生物危害</a:t>
            </a:r>
          </a:p>
        </p:txBody>
      </p:sp>
      <p:pic>
        <p:nvPicPr>
          <p:cNvPr id="61444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675" y="2098675"/>
            <a:ext cx="3883025" cy="37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83175" y="2314575"/>
            <a:ext cx="554196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定期进行健康检查和相关疫苗的接种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术前应自我检查  手部皮肤有破损者原则上暂不参见手术的洗手工作，尤其是某些感染性手术。而担当巡回护士时应做好自我防护。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2992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生物危害防治措施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9" r="21428"/>
          <a:stretch/>
        </p:blipFill>
        <p:spPr>
          <a:xfrm>
            <a:off x="1349829" y="2016536"/>
            <a:ext cx="3477662" cy="3803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1688" y="1560513"/>
            <a:ext cx="10345737" cy="3970337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术中根据具体情况做好充分准备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穿手术衣：</a:t>
            </a: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应具有良好的防水性能，做好选择一次性手术衣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戴手套：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虽然不能防止针刺伤，但能减少血液进入的量，从而降低感染的危险性。手套有破损或污染时及时更换，必要时可戴双层手套。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面罩、护目镜：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避免术中可能出现血液溅到护士头面部，增加感染的机会。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严谨操作：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应高度思想集中，规范操作，正确传递锐利器械，及时收回并妥善放置，以免伤及自身和他人。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2992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生物危害防治措施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81600" y="1881188"/>
            <a:ext cx="6734175" cy="4248150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培养无私的奉献精神，是保证良好心态的基础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高品质的业务水平能增加的自信心，也是向病人提供优质服务的保证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锻炼并培养良好的心里素质，可是护士更好地适应工作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一切源于健康的体魄</a:t>
            </a:r>
            <a:endParaRPr lang="en-US" altLang="zh-CN" sz="20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自我定位正确，并顾及他人的利益和感受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、慎独精神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、协调能力</a:t>
            </a:r>
          </a:p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、关爱病人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62992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6.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身心健康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4" t="1243" r="4384" b="-1243"/>
          <a:stretch/>
        </p:blipFill>
        <p:spPr>
          <a:xfrm>
            <a:off x="507998" y="2099274"/>
            <a:ext cx="4528459" cy="350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4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5540" name="组合 8"/>
          <p:cNvGrpSpPr>
            <a:grpSpLocks/>
          </p:cNvGrpSpPr>
          <p:nvPr/>
        </p:nvGrpSpPr>
        <p:grpSpPr bwMode="auto">
          <a:xfrm>
            <a:off x="4119563" y="2579688"/>
            <a:ext cx="4140200" cy="725487"/>
            <a:chOff x="3284033" y="2260555"/>
            <a:chExt cx="4262547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83" y="2320253"/>
              <a:ext cx="349764" cy="445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4</a:t>
              </a:r>
            </a:p>
          </p:txBody>
        </p:sp>
        <p:sp>
          <p:nvSpPr>
            <p:cNvPr id="65544" name="文本框 2"/>
            <p:cNvSpPr txBox="1">
              <a:spLocks noChangeArrowheads="1"/>
            </p:cNvSpPr>
            <p:nvPr/>
          </p:nvSpPr>
          <p:spPr bwMode="auto">
            <a:xfrm>
              <a:off x="4800545" y="2328394"/>
              <a:ext cx="1295377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小结</a:t>
              </a:r>
              <a:endParaRPr lang="en-US" altLang="zh-CN" sz="3200" b="1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149850" y="1714500"/>
            <a:ext cx="61134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众所周知，手术室是个工作量大、工作时间长、风险高的岗位，在繁忙的工作中存在着各种各样安全与不安全隐患，任何极为简单或看似微不足道的手术，在其过程中都存在着潜在的风险。手术室护理工作的每一个环节都应该严格进行质量监控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1447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概述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9394" y="1876356"/>
            <a:ext cx="4227308" cy="3092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44613" y="1908175"/>
            <a:ext cx="9329737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安全是手术室永恒的主题，细节决定成败。规范手术中的每个细节，加强手术室新上岗人员的培训，全面地加强质量控制，科学化、规范化的管理为手术者提供一个安全的环境，有效地降低手术部位的感染是每个手术室护士义不容辞的职责。我们要严格要求自己，为患者保驾护航！！</a:t>
            </a:r>
            <a:endParaRPr lang="en-US" altLang="zh-CN" sz="240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094288" y="603250"/>
            <a:ext cx="1828800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小结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94487" y="2126539"/>
            <a:ext cx="932973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热汗古丽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阿不力孜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热孜完古丽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阿依丁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手术室护理中存在的安全隐患及对策分析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世界最新医学信息文摘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2016(08) </a:t>
            </a: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王学兰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手术室素质培养探讨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中国社区医师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医学专业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 2012(03) </a:t>
            </a: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刘新颖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手术室患者安全管理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当代医学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2010(22) </a:t>
            </a: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冉俊辉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手术室实施护理安全管理的效果分析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[J]. 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大家健康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学术版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 2014(23) </a:t>
            </a:r>
            <a:endParaRPr lang="en-US" altLang="zh-CN" sz="20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63231" y="562307"/>
            <a:ext cx="1828800" cy="52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参考文献</a:t>
            </a:r>
            <a:endParaRPr lang="zh-CN" altLang="en-US" sz="32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380225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椭圆 2"/>
          <p:cNvSpPr>
            <a:spLocks noChangeArrowheads="1"/>
          </p:cNvSpPr>
          <p:nvPr/>
        </p:nvSpPr>
        <p:spPr bwMode="auto">
          <a:xfrm rot="-904470">
            <a:off x="2833688" y="3273425"/>
            <a:ext cx="1219200" cy="12192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0">
            <a:solidFill>
              <a:srgbClr val="F56767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8611" name="文本框 3"/>
          <p:cNvSpPr txBox="1">
            <a:spLocks noChangeArrowheads="1"/>
          </p:cNvSpPr>
          <p:nvPr/>
        </p:nvSpPr>
        <p:spPr bwMode="auto">
          <a:xfrm rot="-951414">
            <a:off x="3962400" y="2159000"/>
            <a:ext cx="6575425" cy="87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56767"/>
                </a:solidFill>
                <a:latin typeface="Britannic Bold" panose="020B0903060703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THANKS EVERYBODY</a:t>
            </a:r>
            <a:endParaRPr lang="zh-CN" altLang="en-US" sz="4800">
              <a:solidFill>
                <a:srgbClr val="F56767"/>
              </a:solidFill>
              <a:latin typeface="Britannic Bold" panose="020B0903060703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85825" y="2324100"/>
            <a:ext cx="4689475" cy="1754188"/>
          </a:xfrm>
          <a:prstGeom prst="rect">
            <a:avLst/>
          </a:prstGeom>
          <a:ln w="2857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主要从以下几点做主要介绍：</a:t>
            </a:r>
            <a:endParaRPr lang="en-US" altLang="zh-CN" sz="24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手术室患者的安全及措施</a:t>
            </a:r>
            <a:endParaRPr lang="en-US" altLang="zh-CN" sz="24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手术室医护人员的安全及措施</a:t>
            </a:r>
          </a:p>
        </p:txBody>
      </p:sp>
      <p:sp>
        <p:nvSpPr>
          <p:cNvPr id="9219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166846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概述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57" y="1665343"/>
            <a:ext cx="4963886" cy="37207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268" name="组合 8"/>
          <p:cNvGrpSpPr>
            <a:grpSpLocks/>
          </p:cNvGrpSpPr>
          <p:nvPr/>
        </p:nvGrpSpPr>
        <p:grpSpPr bwMode="auto">
          <a:xfrm>
            <a:off x="3514725" y="2517775"/>
            <a:ext cx="5661025" cy="725488"/>
            <a:chOff x="3284033" y="2260555"/>
            <a:chExt cx="5827613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034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499" y="2309539"/>
              <a:ext cx="1086753" cy="57249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32" y="2320254"/>
              <a:ext cx="349722" cy="44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11272" name="文本框 2"/>
            <p:cNvSpPr txBox="1">
              <a:spLocks noChangeArrowheads="1"/>
            </p:cNvSpPr>
            <p:nvPr/>
          </p:nvSpPr>
          <p:spPr bwMode="auto">
            <a:xfrm>
              <a:off x="4713921" y="2309538"/>
              <a:ext cx="4397725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患者的安全及防护措施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0" t="3169" r="22597"/>
          <a:stretch>
            <a:fillRect/>
          </a:stretch>
        </p:blipFill>
        <p:spPr bwMode="auto">
          <a:xfrm>
            <a:off x="5481638" y="2808288"/>
            <a:ext cx="1385887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4417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患者的安全</a:t>
            </a:r>
          </a:p>
        </p:txBody>
      </p:sp>
      <p:sp>
        <p:nvSpPr>
          <p:cNvPr id="46" name="圆角矩形 45"/>
          <p:cNvSpPr/>
          <p:nvPr/>
        </p:nvSpPr>
        <p:spPr bwMode="auto">
          <a:xfrm>
            <a:off x="7581900" y="1444625"/>
            <a:ext cx="2187575" cy="468313"/>
          </a:xfrm>
          <a:prstGeom prst="roundRect">
            <a:avLst>
              <a:gd name="adj" fmla="val 10417"/>
            </a:avLst>
          </a:prstGeom>
          <a:noFill/>
          <a:ln w="38100">
            <a:solidFill>
              <a:srgbClr val="44546A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1" hangingPunct="1">
              <a:defRPr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异物遗留体内 </a:t>
            </a:r>
          </a:p>
        </p:txBody>
      </p:sp>
      <p:sp>
        <p:nvSpPr>
          <p:cNvPr id="47" name="圆角矩形 46"/>
          <p:cNvSpPr/>
          <p:nvPr/>
        </p:nvSpPr>
        <p:spPr bwMode="auto">
          <a:xfrm>
            <a:off x="8438940" y="3373458"/>
            <a:ext cx="1849521" cy="629092"/>
          </a:xfrm>
          <a:prstGeom prst="roundRect">
            <a:avLst>
              <a:gd name="adj" fmla="val 10417"/>
            </a:avLst>
          </a:prstGeom>
          <a:noFill/>
          <a:ln w="38100">
            <a:solidFill>
              <a:srgbClr val="44546A"/>
            </a:solidFill>
          </a:ln>
          <a:effectLst/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1" hangingPunct="1">
              <a:defRPr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用错药物及血液制品 </a:t>
            </a:r>
          </a:p>
        </p:txBody>
      </p:sp>
      <p:sp>
        <p:nvSpPr>
          <p:cNvPr id="48" name="圆角矩形 47"/>
          <p:cNvSpPr/>
          <p:nvPr/>
        </p:nvSpPr>
        <p:spPr bwMode="auto">
          <a:xfrm>
            <a:off x="7653338" y="5230813"/>
            <a:ext cx="2109787" cy="468312"/>
          </a:xfrm>
          <a:prstGeom prst="roundRect">
            <a:avLst>
              <a:gd name="adj" fmla="val 10417"/>
            </a:avLst>
          </a:prstGeom>
          <a:noFill/>
          <a:ln w="38100">
            <a:solidFill>
              <a:srgbClr val="44546A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1" hangingPunct="1">
              <a:defRPr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手术切口部位感染 </a:t>
            </a:r>
          </a:p>
        </p:txBody>
      </p:sp>
      <p:sp>
        <p:nvSpPr>
          <p:cNvPr id="49" name="圆角矩形 48"/>
          <p:cNvSpPr/>
          <p:nvPr/>
        </p:nvSpPr>
        <p:spPr bwMode="auto">
          <a:xfrm>
            <a:off x="2152650" y="1444625"/>
            <a:ext cx="2660650" cy="785813"/>
          </a:xfrm>
          <a:prstGeom prst="roundRect">
            <a:avLst>
              <a:gd name="adj" fmla="val 10417"/>
            </a:avLst>
          </a:prstGeom>
          <a:noFill/>
          <a:ln w="38100">
            <a:solidFill>
              <a:srgbClr val="44546A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错误病人、错误手术方式、错误部位</a:t>
            </a:r>
          </a:p>
        </p:txBody>
      </p:sp>
      <p:sp>
        <p:nvSpPr>
          <p:cNvPr id="50" name="圆角矩形 49"/>
          <p:cNvSpPr/>
          <p:nvPr/>
        </p:nvSpPr>
        <p:spPr bwMode="auto">
          <a:xfrm>
            <a:off x="2152650" y="3516313"/>
            <a:ext cx="1797050" cy="468312"/>
          </a:xfrm>
          <a:prstGeom prst="roundRect">
            <a:avLst>
              <a:gd name="adj" fmla="val 10417"/>
            </a:avLst>
          </a:prstGeom>
          <a:noFill/>
          <a:ln w="38100">
            <a:solidFill>
              <a:srgbClr val="44546A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1" hangingPunct="1">
              <a:defRPr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烧伤或灼伤 </a:t>
            </a:r>
          </a:p>
        </p:txBody>
      </p:sp>
      <p:sp>
        <p:nvSpPr>
          <p:cNvPr id="51" name="圆角矩形 50"/>
          <p:cNvSpPr/>
          <p:nvPr/>
        </p:nvSpPr>
        <p:spPr bwMode="auto">
          <a:xfrm>
            <a:off x="2509586" y="5230846"/>
            <a:ext cx="2214578" cy="571504"/>
          </a:xfrm>
          <a:prstGeom prst="roundRect">
            <a:avLst>
              <a:gd name="adj" fmla="val 10417"/>
            </a:avLst>
          </a:prstGeom>
          <a:noFill/>
          <a:ln w="38100">
            <a:solidFill>
              <a:srgbClr val="44546A"/>
            </a:solidFill>
          </a:ln>
          <a:effectLst/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1" hangingPunct="1">
              <a:defRPr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手术体位损伤 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081463" y="1511300"/>
            <a:ext cx="4332287" cy="4251325"/>
            <a:chOff x="4081222" y="1511451"/>
            <a:chExt cx="4333268" cy="4251196"/>
          </a:xfrm>
        </p:grpSpPr>
        <p:sp>
          <p:nvSpPr>
            <p:cNvPr id="43" name="Oval 11"/>
            <p:cNvSpPr>
              <a:spLocks noChangeArrowheads="1"/>
            </p:cNvSpPr>
            <p:nvPr/>
          </p:nvSpPr>
          <p:spPr bwMode="auto">
            <a:xfrm>
              <a:off x="4125958" y="2848441"/>
              <a:ext cx="4251197" cy="1577217"/>
            </a:xfrm>
            <a:prstGeom prst="ellipse">
              <a:avLst/>
            </a:prstGeom>
            <a:noFill/>
            <a:ln w="44450">
              <a:solidFill>
                <a:schemeClr val="tx1">
                  <a:lumMod val="65000"/>
                  <a:lumOff val="35000"/>
                  <a:alpha val="50000"/>
                </a:schemeClr>
              </a:solidFill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 prstMaterial="clear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 rot="3293441" flipH="1">
              <a:off x="4125959" y="2848441"/>
              <a:ext cx="4251195" cy="1577217"/>
            </a:xfrm>
            <a:prstGeom prst="ellipse">
              <a:avLst/>
            </a:prstGeom>
            <a:noFill/>
            <a:ln w="44450">
              <a:solidFill>
                <a:schemeClr val="tx1">
                  <a:lumMod val="65000"/>
                  <a:lumOff val="35000"/>
                  <a:alpha val="50000"/>
                </a:schemeClr>
              </a:solidFill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 prstMaterial="clear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11"/>
            <p:cNvSpPr>
              <a:spLocks noChangeArrowheads="1"/>
            </p:cNvSpPr>
            <p:nvPr/>
          </p:nvSpPr>
          <p:spPr bwMode="auto">
            <a:xfrm rot="18306559">
              <a:off x="4109016" y="2848440"/>
              <a:ext cx="4251195" cy="1577217"/>
            </a:xfrm>
            <a:prstGeom prst="ellipse">
              <a:avLst/>
            </a:prstGeom>
            <a:noFill/>
            <a:ln w="44450">
              <a:solidFill>
                <a:schemeClr val="tx1">
                  <a:lumMod val="65000"/>
                  <a:lumOff val="35000"/>
                  <a:alpha val="50000"/>
                </a:schemeClr>
              </a:solidFill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 prstMaterial="clear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39"/>
            <p:cNvGrpSpPr>
              <a:grpSpLocks noChangeAspect="1"/>
            </p:cNvGrpSpPr>
            <p:nvPr/>
          </p:nvGrpSpPr>
          <p:grpSpPr bwMode="auto">
            <a:xfrm>
              <a:off x="7081618" y="4873656"/>
              <a:ext cx="573545" cy="573544"/>
              <a:chOff x="4776334" y="4404800"/>
              <a:chExt cx="1012166" cy="1008000"/>
            </a:xfrm>
            <a:solidFill>
              <a:srgbClr val="00B050"/>
            </a:solidFill>
          </p:grpSpPr>
          <p:sp>
            <p:nvSpPr>
              <p:cNvPr id="53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w="101600" prst="convex"/>
                <a:bevelB w="0" h="63500"/>
                <a:contourClr>
                  <a:srgbClr val="60B0CE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椭圆 53"/>
              <p:cNvSpPr>
                <a:spLocks/>
              </p:cNvSpPr>
              <p:nvPr/>
            </p:nvSpPr>
            <p:spPr>
              <a:xfrm rot="19388639">
                <a:off x="4776334" y="4463533"/>
                <a:ext cx="683810" cy="468284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0"/>
            <p:cNvGrpSpPr>
              <a:grpSpLocks noChangeAspect="1"/>
            </p:cNvGrpSpPr>
            <p:nvPr/>
          </p:nvGrpSpPr>
          <p:grpSpPr bwMode="auto">
            <a:xfrm>
              <a:off x="4867040" y="1801822"/>
              <a:ext cx="571504" cy="571504"/>
              <a:chOff x="4776334" y="4404800"/>
              <a:chExt cx="1012166" cy="1008000"/>
            </a:xfrm>
            <a:solidFill>
              <a:schemeClr val="tx2"/>
            </a:solidFill>
          </p:grpSpPr>
          <p:sp>
            <p:nvSpPr>
              <p:cNvPr id="57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w="101600" prst="convex"/>
                <a:bevelB w="0" h="63500"/>
                <a:contourClr>
                  <a:srgbClr val="60B0CE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>
                <a:spLocks/>
              </p:cNvSpPr>
              <p:nvPr/>
            </p:nvSpPr>
            <p:spPr>
              <a:xfrm rot="19388639">
                <a:off x="4776334" y="4463534"/>
                <a:ext cx="683810" cy="468283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组合 55"/>
            <p:cNvGrpSpPr>
              <a:grpSpLocks noChangeAspect="1"/>
            </p:cNvGrpSpPr>
            <p:nvPr/>
          </p:nvGrpSpPr>
          <p:grpSpPr bwMode="auto">
            <a:xfrm>
              <a:off x="4800840" y="4873655"/>
              <a:ext cx="616162" cy="616161"/>
              <a:chOff x="4776334" y="4404800"/>
              <a:chExt cx="1012166" cy="1008000"/>
            </a:xfrm>
            <a:solidFill>
              <a:srgbClr val="EA718A"/>
            </a:solidFill>
          </p:grpSpPr>
          <p:sp>
            <p:nvSpPr>
              <p:cNvPr id="61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60B0CE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椭圆 61"/>
              <p:cNvSpPr>
                <a:spLocks/>
              </p:cNvSpPr>
              <p:nvPr/>
            </p:nvSpPr>
            <p:spPr>
              <a:xfrm rot="19388639">
                <a:off x="4776334" y="4463533"/>
                <a:ext cx="683810" cy="468284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4" name="组合 65"/>
            <p:cNvGrpSpPr>
              <a:grpSpLocks noChangeAspect="1"/>
            </p:cNvGrpSpPr>
            <p:nvPr/>
          </p:nvGrpSpPr>
          <p:grpSpPr bwMode="auto">
            <a:xfrm>
              <a:off x="4081222" y="3373458"/>
              <a:ext cx="571503" cy="571504"/>
              <a:chOff x="4776334" y="4404800"/>
              <a:chExt cx="1012166" cy="1008000"/>
            </a:xfrm>
            <a:solidFill>
              <a:srgbClr val="C00000"/>
            </a:solidFill>
          </p:grpSpPr>
          <p:sp>
            <p:nvSpPr>
              <p:cNvPr id="65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60B0CE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椭圆 65"/>
              <p:cNvSpPr>
                <a:spLocks/>
              </p:cNvSpPr>
              <p:nvPr/>
            </p:nvSpPr>
            <p:spPr>
              <a:xfrm rot="19388639">
                <a:off x="4776334" y="4463534"/>
                <a:ext cx="683810" cy="468283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8" name="组合 69"/>
            <p:cNvGrpSpPr>
              <a:grpSpLocks noChangeAspect="1"/>
            </p:cNvGrpSpPr>
            <p:nvPr/>
          </p:nvGrpSpPr>
          <p:grpSpPr bwMode="auto">
            <a:xfrm>
              <a:off x="7010180" y="1801822"/>
              <a:ext cx="604607" cy="604608"/>
              <a:chOff x="4776334" y="4404800"/>
              <a:chExt cx="1012166" cy="1008000"/>
            </a:xfrm>
            <a:solidFill>
              <a:srgbClr val="7030A0"/>
            </a:solidFill>
          </p:grpSpPr>
          <p:sp>
            <p:nvSpPr>
              <p:cNvPr id="69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60B0CE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椭圆 69"/>
              <p:cNvSpPr>
                <a:spLocks/>
              </p:cNvSpPr>
              <p:nvPr/>
            </p:nvSpPr>
            <p:spPr>
              <a:xfrm rot="19388639">
                <a:off x="4776334" y="4463534"/>
                <a:ext cx="683810" cy="468283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椭圆 70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146"/>
            <p:cNvSpPr txBox="1">
              <a:spLocks noChangeArrowheads="1"/>
            </p:cNvSpPr>
            <p:nvPr/>
          </p:nvSpPr>
          <p:spPr bwMode="auto">
            <a:xfrm>
              <a:off x="7367530" y="3456397"/>
              <a:ext cx="1046960" cy="3231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3" name="组合 39"/>
            <p:cNvGrpSpPr>
              <a:grpSpLocks noChangeAspect="1"/>
            </p:cNvGrpSpPr>
            <p:nvPr/>
          </p:nvGrpSpPr>
          <p:grpSpPr bwMode="auto">
            <a:xfrm>
              <a:off x="7795998" y="3373458"/>
              <a:ext cx="579435" cy="579434"/>
              <a:chOff x="4776334" y="4404800"/>
              <a:chExt cx="1012166" cy="1008000"/>
            </a:xfrm>
            <a:solidFill>
              <a:srgbClr val="60B0CE"/>
            </a:solidFill>
          </p:grpSpPr>
          <p:sp>
            <p:nvSpPr>
              <p:cNvPr id="74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pFill/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w="101600" prst="convex"/>
                <a:bevelB w="0" h="63500"/>
                <a:contourClr>
                  <a:srgbClr val="60B0CE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>
                <a:spLocks/>
              </p:cNvSpPr>
              <p:nvPr/>
            </p:nvSpPr>
            <p:spPr>
              <a:xfrm rot="19388639">
                <a:off x="4776334" y="4463533"/>
                <a:ext cx="683810" cy="468284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 contourW="12700">
                <a:contourClr>
                  <a:srgbClr val="60B0CE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 animBg="1"/>
      <p:bldP spid="48" grpId="0" animBg="1"/>
      <p:bldP spid="49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6913" y="2073275"/>
            <a:ext cx="592455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手术室巡回护士接患者时未认真核对，导致接错患者，没有在手术单上注明手术部位在何侧，术前没有认真核对导致手术部位错误。</a:t>
            </a:r>
            <a:endParaRPr lang="en-US" altLang="zh-CN" sz="240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巡回护士摆体位时</a:t>
            </a:r>
            <a:r>
              <a:rPr lang="en-US" altLang="zh-CN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未能认真查对手术名称、手术部位，将左侧卧位摆成右侧卧位， 错把健侧当成患侧进行手术。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1020286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1. </a:t>
            </a:r>
            <a:r>
              <a:rPr lang="zh-CN" altLang="en-US" sz="44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错误病人、错误手术方式、错误部位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98" y="2072906"/>
            <a:ext cx="4686225" cy="3335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65713" y="1423988"/>
            <a:ext cx="6778625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到病室接患者时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根据手术通知单核对患者的病室、床号、姓名、住院号、手术名称、手术部位及规定手术时间。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麻醉前与麻醉医生再次核对病人的姓名、性别、住院号、手术名称、手术部位等。对清醒病人应向患者本人询问手术部位并根据病人的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光片、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 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片确认部位。</a:t>
            </a:r>
          </a:p>
          <a:p>
            <a:pPr algn="just"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手术开始前手术医生要与器械、巡回护士再次确定病人姓名、手术部位</a:t>
            </a:r>
            <a:r>
              <a:rPr lang="en-US" altLang="zh-CN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确认无误后方能进行手术。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2637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3716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8288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2860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743200" indent="-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6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防范措施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0" y="2159520"/>
            <a:ext cx="4726496" cy="3190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</TotalTime>
  <Pages>0</Pages>
  <Words>2665</Words>
  <Characters>0</Characters>
  <Application>Microsoft Office PowerPoint</Application>
  <DocSecurity>0</DocSecurity>
  <PresentationFormat>宽屏</PresentationFormat>
  <Lines>0</Lines>
  <Paragraphs>198</Paragraphs>
  <Slides>42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BatangChe</vt:lpstr>
      <vt:lpstr>黑体</vt:lpstr>
      <vt:lpstr>宋体</vt:lpstr>
      <vt:lpstr>微软雅黑</vt:lpstr>
      <vt:lpstr>微软雅黑</vt:lpstr>
      <vt:lpstr>Arial</vt:lpstr>
      <vt:lpstr>Britannic Bold</vt:lpstr>
      <vt:lpstr>Calibri</vt:lpstr>
      <vt:lpstr>Calibri Light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198</cp:revision>
  <dcterms:created xsi:type="dcterms:W3CDTF">2014-03-17T14:50:00Z</dcterms:created>
  <dcterms:modified xsi:type="dcterms:W3CDTF">2016-11-03T12:43:27Z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