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26" r:id="rId2"/>
    <p:sldId id="328" r:id="rId3"/>
    <p:sldId id="432" r:id="rId4"/>
    <p:sldId id="322" r:id="rId5"/>
    <p:sldId id="411" r:id="rId6"/>
    <p:sldId id="420" r:id="rId7"/>
    <p:sldId id="421" r:id="rId8"/>
    <p:sldId id="433" r:id="rId9"/>
    <p:sldId id="340" r:id="rId10"/>
    <p:sldId id="427" r:id="rId11"/>
    <p:sldId id="435" r:id="rId12"/>
    <p:sldId id="436" r:id="rId13"/>
    <p:sldId id="437" r:id="rId14"/>
    <p:sldId id="422" r:id="rId15"/>
    <p:sldId id="438" r:id="rId16"/>
    <p:sldId id="439" r:id="rId17"/>
    <p:sldId id="440" r:id="rId18"/>
    <p:sldId id="424" r:id="rId19"/>
    <p:sldId id="426" r:id="rId20"/>
    <p:sldId id="425" r:id="rId21"/>
    <p:sldId id="429" r:id="rId22"/>
    <p:sldId id="430" r:id="rId23"/>
    <p:sldId id="417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E7FC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47" autoAdjust="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35D7622-291A-4E10-854A-083F95B085D4}" type="datetimeFigureOut">
              <a:rPr lang="zh-CN" altLang="en-US"/>
              <a:pPr>
                <a:defRPr/>
              </a:pPr>
              <a:t>2016/3/20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4829B5A-BABE-43BF-88D9-1787D6F771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684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512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159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520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6241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924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1560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4260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234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43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2976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299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034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5916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3681BC-9EA4-473C-ACC7-7D5B3B7DAC71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F057478-9282-4B6A-B444-C4BFD6917574}" type="slidenum">
              <a:rPr lang="zh-CN" altLang="en-US" sz="1200" i="0">
                <a:latin typeface="Calibri" panose="020F0502020204030204" pitchFamily="34" charset="0"/>
              </a:rPr>
              <a:pPr algn="r" eaLnBrk="1" hangingPunct="1"/>
              <a:t>23</a:t>
            </a:fld>
            <a:endParaRPr lang="en-US" altLang="zh-CN" sz="1200" i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099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260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907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394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2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280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9497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829B5A-BABE-43BF-88D9-1787D6F771B5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886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92014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266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414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45321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2" r:id="rId4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21" Type="http://schemas.openxmlformats.org/officeDocument/2006/relationships/image" Target="../media/image35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8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openxmlformats.org/officeDocument/2006/relationships/image" Target="../media/image37.png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2156311" y="1908512"/>
            <a:ext cx="783810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肠穿孔的业务学习</a:t>
            </a:r>
            <a:endParaRPr lang="zh-CN" altLang="en-US" sz="6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3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5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90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4"/>
          <p:cNvSpPr>
            <a:spLocks noChangeArrowheads="1"/>
          </p:cNvSpPr>
          <p:nvPr/>
        </p:nvSpPr>
        <p:spPr bwMode="auto">
          <a:xfrm>
            <a:off x="4852589" y="3681284"/>
            <a:ext cx="24455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主讲人：</a:t>
            </a:r>
            <a:r>
              <a:rPr lang="en-US" altLang="zh-CN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1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84300" y="1689887"/>
            <a:ext cx="18675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术前准备</a:t>
            </a: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33438" y="784225"/>
            <a:ext cx="2683485" cy="616387"/>
            <a:chOff x="3129276" y="1777379"/>
            <a:chExt cx="3168545" cy="617495"/>
          </a:xfrm>
        </p:grpSpPr>
        <p:sp>
          <p:nvSpPr>
            <p:cNvPr id="17" name="矩形 16"/>
            <p:cNvSpPr/>
            <p:nvPr/>
          </p:nvSpPr>
          <p:spPr>
            <a:xfrm>
              <a:off x="3779710" y="1777379"/>
              <a:ext cx="2518110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2342214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578979" y="2336218"/>
            <a:ext cx="5193714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禁食禁饮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胃肠减压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纠正水、电解质与酸碱平衡失调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抗生素的应用；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解痉剂的应用；观察病情；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体位：半卧位，呕吐时头偏向一侧；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严密观察病情；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常规术前准备，需肠切除者需做肠道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1" name="图片 20"/>
          <p:cNvPicPr>
            <a:picLocks noChangeAspect="1"/>
          </p:cNvPicPr>
          <p:nvPr/>
        </p:nvPicPr>
        <p:blipFill>
          <a:blip r:embed="rId3">
            <a:clrChange>
              <a:clrFrom>
                <a:srgbClr val="EAF8E9"/>
              </a:clrFrom>
              <a:clrTo>
                <a:srgbClr val="EAF8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8" b="5026"/>
          <a:stretch>
            <a:fillRect/>
          </a:stretch>
        </p:blipFill>
        <p:spPr bwMode="auto">
          <a:xfrm>
            <a:off x="47207" y="3530991"/>
            <a:ext cx="3469716" cy="332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0346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643532" y="2010411"/>
            <a:ext cx="20960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术后护理诊断</a:t>
            </a:r>
            <a:endParaRPr lang="zh-CN" altLang="en-US" sz="24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33438" y="784225"/>
            <a:ext cx="2683485" cy="616387"/>
            <a:chOff x="3129276" y="1777379"/>
            <a:chExt cx="3168545" cy="617495"/>
          </a:xfrm>
        </p:grpSpPr>
        <p:sp>
          <p:nvSpPr>
            <p:cNvPr id="17" name="矩形 16"/>
            <p:cNvSpPr/>
            <p:nvPr/>
          </p:nvSpPr>
          <p:spPr>
            <a:xfrm>
              <a:off x="3779710" y="1777379"/>
              <a:ext cx="2518110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2342214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868616" y="2771334"/>
            <a:ext cx="6316393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灌注量异常 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与肠梗阻致体液丧失有关</a:t>
            </a: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疼痛 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与肠内容物不能正常运行或通过肠道障碍有关</a:t>
            </a: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舒适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的改变 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腹胀、呕吐，与肠梗阻致肠腔积液积气有关。</a:t>
            </a: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体液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 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与呕吐、禁食、肠腔积液、胃肠减压有关</a:t>
            </a: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电解质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酸碱失衡 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与肠腔积液，大量丢失胃肠道液体有关</a:t>
            </a: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潜在</a:t>
            </a:r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并发症 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肠坏死、腹腔感染、休克有关</a:t>
            </a:r>
          </a:p>
          <a:p>
            <a:pPr marL="457200" indent="-457200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营养失调 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低于机体需要量，与禁食、呕吐有关</a:t>
            </a:r>
          </a:p>
        </p:txBody>
      </p:sp>
      <p:pic>
        <p:nvPicPr>
          <p:cNvPr id="9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87"/>
          <a:stretch>
            <a:fillRect/>
          </a:stretch>
        </p:blipFill>
        <p:spPr bwMode="auto">
          <a:xfrm flipH="1">
            <a:off x="696594" y="2771334"/>
            <a:ext cx="1937093" cy="408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726374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643533" y="2010411"/>
            <a:ext cx="21664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术后护理</a:t>
            </a:r>
            <a:r>
              <a:rPr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33438" y="784225"/>
            <a:ext cx="2683485" cy="616387"/>
            <a:chOff x="3129276" y="1777379"/>
            <a:chExt cx="3168545" cy="617495"/>
          </a:xfrm>
        </p:grpSpPr>
        <p:sp>
          <p:nvSpPr>
            <p:cNvPr id="17" name="矩形 16"/>
            <p:cNvSpPr/>
            <p:nvPr/>
          </p:nvSpPr>
          <p:spPr>
            <a:xfrm>
              <a:off x="3779710" y="1777379"/>
              <a:ext cx="2518110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2342214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643533" y="2756487"/>
            <a:ext cx="3629464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维持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生命体征平稳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减轻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疼痛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缓解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腹胀、呕吐不适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维持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水电解质酸碱平衡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预防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或及时发现并发症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摄入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足够的营养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651" y="3780692"/>
            <a:ext cx="4103077" cy="3077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994473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643532" y="2010411"/>
            <a:ext cx="20960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术后护理</a:t>
            </a:r>
            <a:r>
              <a:rPr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33438" y="784225"/>
            <a:ext cx="2683485" cy="616387"/>
            <a:chOff x="3129276" y="1777379"/>
            <a:chExt cx="3168545" cy="617495"/>
          </a:xfrm>
        </p:grpSpPr>
        <p:sp>
          <p:nvSpPr>
            <p:cNvPr id="17" name="矩形 16"/>
            <p:cNvSpPr/>
            <p:nvPr/>
          </p:nvSpPr>
          <p:spPr>
            <a:xfrm>
              <a:off x="3779710" y="1777379"/>
              <a:ext cx="2518110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2342214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981159" y="2897945"/>
            <a:ext cx="7202656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体征是否平稳，组织灌注量是否恢复正常。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疼痛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是否减轻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是否舒适，腹痛、腹胀、呕吐得到缓解，肠蠕动恢复正常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补充足够的液体，脱水或电解质酸碱失衡是否得到相应的处理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并发症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是否得到预防或及时发现。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摄入足够的营养</a:t>
            </a:r>
          </a:p>
        </p:txBody>
      </p:sp>
    </p:spTree>
    <p:extLst>
      <p:ext uri="{BB962C8B-B14F-4D97-AF65-F5344CB8AC3E}">
        <p14:creationId xmlns:p14="http://schemas.microsoft.com/office/powerpoint/2010/main" val="164697517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84300" y="1678832"/>
            <a:ext cx="24843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33438" y="784225"/>
            <a:ext cx="2683485" cy="616387"/>
            <a:chOff x="3129276" y="1777379"/>
            <a:chExt cx="3168545" cy="617495"/>
          </a:xfrm>
        </p:grpSpPr>
        <p:sp>
          <p:nvSpPr>
            <p:cNvPr id="17" name="矩形 16"/>
            <p:cNvSpPr/>
            <p:nvPr/>
          </p:nvSpPr>
          <p:spPr>
            <a:xfrm>
              <a:off x="3779710" y="1777379"/>
              <a:ext cx="2518110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2342214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384300" y="2538109"/>
            <a:ext cx="6562634" cy="383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体位：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血压平稳后半卧位；</a:t>
            </a: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术后禁食，胃肠减压；肠功能恢复后停止胃肠减压，改半量流质，进食后无不适，三天后改半流，十天后改软食；</a:t>
            </a: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输液：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记出入量，以保持水电解质酸碱平衡；</a:t>
            </a: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观察病情变化：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生命体征，有无腹痛腹胀呕吐及肛门排气；</a:t>
            </a: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术后并发症的观察和护理：</a:t>
            </a: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肠梗阻：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阵发性疼痛腹胀及呕吐；</a:t>
            </a: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腹腔内感染及肠瘘：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术后一周，腹部胀痛持续发热白细胞计数升高，切口红肿等。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" t="17410" b="13805"/>
          <a:stretch>
            <a:fillRect/>
          </a:stretch>
        </p:blipFill>
        <p:spPr bwMode="auto">
          <a:xfrm>
            <a:off x="8102991" y="3747952"/>
            <a:ext cx="4089009" cy="311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89342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84300" y="1679239"/>
            <a:ext cx="5106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焦虑</a:t>
            </a:r>
            <a:r>
              <a:rPr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：与担心手术预后有关</a:t>
            </a: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782259" y="778537"/>
            <a:ext cx="3902283" cy="616386"/>
            <a:chOff x="3779710" y="1777379"/>
            <a:chExt cx="4607651" cy="617494"/>
          </a:xfrm>
        </p:grpSpPr>
        <p:sp>
          <p:nvSpPr>
            <p:cNvPr id="17" name="矩形 16"/>
            <p:cNvSpPr/>
            <p:nvPr/>
          </p:nvSpPr>
          <p:spPr>
            <a:xfrm>
              <a:off x="3779710" y="1777379"/>
              <a:ext cx="4607651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3955606" y="1809047"/>
              <a:ext cx="4431754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术后主要护理问题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997079" y="2858601"/>
            <a:ext cx="645067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护理措施：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1.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评估患者焦虑的内容和程度。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2.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保持病房整洁、安静，减少不良刺激，注意休息，保证睡眠。</a:t>
            </a:r>
            <a:endParaRPr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3.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 向患者介绍手术的方法、预后及成功的病例。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4.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积极开导病人，鼓励患者家属给予其精神支持与关爱，树立其战胜疾病的信心。</a:t>
            </a:r>
            <a:endParaRPr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pic>
        <p:nvPicPr>
          <p:cNvPr id="22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CFB"/>
              </a:clrFrom>
              <a:clrTo>
                <a:srgbClr val="FFFC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23" y="3559126"/>
            <a:ext cx="3687863" cy="3298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766351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84300" y="1709288"/>
            <a:ext cx="5106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排尿</a:t>
            </a:r>
            <a:r>
              <a:rPr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模式改变：与留置导尿有关</a:t>
            </a: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030387" y="2670873"/>
            <a:ext cx="675561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护理</a:t>
            </a:r>
            <a:r>
              <a:rPr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措施</a:t>
            </a:r>
            <a:r>
              <a:rPr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：</a:t>
            </a:r>
            <a:endParaRPr lang="en-US" altLang="zh-CN" sz="2000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1.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倾听患者主诉，向其详细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讲解留置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尿管的目的及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意义。</a:t>
            </a:r>
            <a:endParaRPr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eaLnBrk="1" fontAlgn="ctr" hangingPunct="1">
              <a:lnSpc>
                <a:spcPct val="150000"/>
              </a:lnSpc>
            </a:pPr>
            <a:r>
              <a:rPr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2.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妥善固定尿管于床边，长度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适宜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，以利于患者床上活动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。防止</a:t>
            </a:r>
            <a:r>
              <a:rPr lang="zh-CN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受压、打折、滑脱，床头有</a:t>
            </a:r>
            <a:r>
              <a:rPr lang="zh-CN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警示标识。</a:t>
            </a:r>
            <a:endParaRPr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ctr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会阴护理每天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次，操作时动作轻柔，防止牵拉尿管，减少刺激。</a:t>
            </a:r>
          </a:p>
          <a:p>
            <a:pPr eaLnBrk="1" fontAlgn="ctr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协助患者多饮水，每日饮水量</a:t>
            </a: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2000-3000ml</a:t>
            </a:r>
            <a:r>
              <a:rPr lang="zh-CN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eaLnBrk="1" fontAlgn="ctr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保持尿液引流通畅，必要时</a:t>
            </a:r>
            <a:r>
              <a:rPr lang="zh-CN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挤捏</a:t>
            </a:r>
            <a:r>
              <a:rPr lang="zh-CN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尿管，防止发生堵塞</a:t>
            </a:r>
            <a:r>
              <a:rPr lang="zh-CN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782259" y="778537"/>
            <a:ext cx="3902283" cy="616386"/>
            <a:chOff x="3779710" y="1777379"/>
            <a:chExt cx="4607651" cy="617494"/>
          </a:xfrm>
        </p:grpSpPr>
        <p:sp>
          <p:nvSpPr>
            <p:cNvPr id="29" name="矩形 28"/>
            <p:cNvSpPr/>
            <p:nvPr/>
          </p:nvSpPr>
          <p:spPr>
            <a:xfrm>
              <a:off x="3779710" y="1777379"/>
              <a:ext cx="4607651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30" name="TextBox 37"/>
            <p:cNvSpPr txBox="1">
              <a:spLocks noChangeArrowheads="1"/>
            </p:cNvSpPr>
            <p:nvPr/>
          </p:nvSpPr>
          <p:spPr bwMode="auto">
            <a:xfrm>
              <a:off x="3955606" y="1809047"/>
              <a:ext cx="4431754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术后主要护理问题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5"/>
          <a:stretch>
            <a:fillRect/>
          </a:stretch>
        </p:blipFill>
        <p:spPr bwMode="auto">
          <a:xfrm>
            <a:off x="9167439" y="2658794"/>
            <a:ext cx="3024562" cy="419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385659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84300" y="1709288"/>
            <a:ext cx="34865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疼痛：与手术有关</a:t>
            </a:r>
            <a:endParaRPr lang="zh-CN" altLang="en-US" sz="24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053746" y="2710716"/>
            <a:ext cx="6598077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护理</a:t>
            </a:r>
            <a:r>
              <a:rPr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措施</a:t>
            </a:r>
            <a:r>
              <a:rPr lang="zh-CN" altLang="en-US" sz="2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：</a:t>
            </a:r>
            <a:endParaRPr lang="en-US" altLang="zh-CN" sz="2000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1</a:t>
            </a:r>
            <a:r>
              <a:rPr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.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持续动态评估患者疼痛的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部位、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程度、性质及持续时间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2.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术后指导患者及家属镇痛泵的使用方法，遵医嘱应用止痛药物</a:t>
            </a:r>
            <a:endParaRPr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3</a:t>
            </a:r>
            <a:r>
              <a:rPr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.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倾听患者主诉，与患者交谈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分散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注意力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4.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尽可能的满足患者对舒适的需要，帮助患者更换体位减少压破</a:t>
            </a:r>
            <a:endParaRPr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4.</a:t>
            </a: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保持病房环境安静、舒适，减少不良刺激。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782259" y="778537"/>
            <a:ext cx="3902283" cy="616386"/>
            <a:chOff x="3779710" y="1777379"/>
            <a:chExt cx="4607651" cy="617494"/>
          </a:xfrm>
        </p:grpSpPr>
        <p:sp>
          <p:nvSpPr>
            <p:cNvPr id="26" name="矩形 25"/>
            <p:cNvSpPr/>
            <p:nvPr/>
          </p:nvSpPr>
          <p:spPr>
            <a:xfrm>
              <a:off x="3779710" y="1777379"/>
              <a:ext cx="4607651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27" name="TextBox 37"/>
            <p:cNvSpPr txBox="1">
              <a:spLocks noChangeArrowheads="1"/>
            </p:cNvSpPr>
            <p:nvPr/>
          </p:nvSpPr>
          <p:spPr bwMode="auto">
            <a:xfrm>
              <a:off x="3955606" y="1809047"/>
              <a:ext cx="4431754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术后主要护理问题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8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" t="17410" b="13805"/>
          <a:stretch>
            <a:fillRect/>
          </a:stretch>
        </p:blipFill>
        <p:spPr bwMode="auto">
          <a:xfrm>
            <a:off x="0" y="3826412"/>
            <a:ext cx="3986685" cy="303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794413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384300" y="784225"/>
            <a:ext cx="2639061" cy="616388"/>
            <a:chOff x="3779710" y="1777379"/>
            <a:chExt cx="3116091" cy="617496"/>
          </a:xfrm>
        </p:grpSpPr>
        <p:sp>
          <p:nvSpPr>
            <p:cNvPr id="17" name="矩形 16"/>
            <p:cNvSpPr/>
            <p:nvPr/>
          </p:nvSpPr>
          <p:spPr>
            <a:xfrm>
              <a:off x="3779710" y="1777379"/>
              <a:ext cx="3116091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2940194" cy="585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导管的</a:t>
              </a:r>
              <a:r>
                <a:rPr lang="zh-CN" altLang="en-US" sz="32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</a:t>
              </a:r>
              <a:endPara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499109" y="2160630"/>
            <a:ext cx="5145331" cy="2951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静脉置管的护理</a:t>
            </a:r>
            <a:endParaRPr lang="en-US" altLang="zh-CN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妥善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固定，保持通畅</a:t>
            </a: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医嘱合理控制补液速度与量</a:t>
            </a: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局部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刺激性强的药物由中心静脉输入</a:t>
            </a: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避免由中心静脉输入血液制品</a:t>
            </a: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血管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活性药物应单独通道泵入，保持通道上其他液体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速度基本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匀速，避免快速扩容等。</a:t>
            </a:r>
          </a:p>
        </p:txBody>
      </p:sp>
      <p:pic>
        <p:nvPicPr>
          <p:cNvPr id="14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" t="6223" b="6011"/>
          <a:stretch/>
        </p:blipFill>
        <p:spPr bwMode="auto">
          <a:xfrm>
            <a:off x="0" y="3896205"/>
            <a:ext cx="4511040" cy="296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137282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255469" y="2314129"/>
            <a:ext cx="7157011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导尿管的护理</a:t>
            </a:r>
            <a:endParaRPr lang="en-US" altLang="zh-CN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导尿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管尾端应接无菌引流袋，每日更换一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更换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导尿管、引流袋时注意无菌操作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，导尿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管需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7~10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日更换一次。 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每日清洗尿道口分泌物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1~2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次，常用新洁尔灭棉球清洗。        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留置导尿管时，需定期冲洗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膀胱。 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气囊导尿管时必须将气囊内的液体抽尽，使气囊塌陷后再拨。  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3~4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小时定时开放一次，以利膀胱排尿功能恢复。</a:t>
            </a:r>
          </a:p>
        </p:txBody>
      </p:sp>
      <p:pic>
        <p:nvPicPr>
          <p:cNvPr id="10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t="1892" r="1630" b="2055"/>
          <a:stretch>
            <a:fillRect/>
          </a:stretch>
        </p:blipFill>
        <p:spPr bwMode="auto">
          <a:xfrm>
            <a:off x="7894638" y="3771900"/>
            <a:ext cx="4297362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384300" y="784225"/>
            <a:ext cx="2639061" cy="616388"/>
            <a:chOff x="3779710" y="1777379"/>
            <a:chExt cx="3116091" cy="617496"/>
          </a:xfrm>
        </p:grpSpPr>
        <p:sp>
          <p:nvSpPr>
            <p:cNvPr id="12" name="矩形 11"/>
            <p:cNvSpPr/>
            <p:nvPr/>
          </p:nvSpPr>
          <p:spPr>
            <a:xfrm>
              <a:off x="3779710" y="1777379"/>
              <a:ext cx="3116091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4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2940194" cy="585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导管的</a:t>
              </a:r>
              <a:r>
                <a:rPr lang="zh-CN" altLang="en-US" sz="32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</a:t>
              </a:r>
              <a:endPara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265507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36" t="-612" r="10442" b="32080"/>
          <a:stretch>
            <a:fillRect/>
          </a:stretch>
        </p:blipFill>
        <p:spPr bwMode="auto">
          <a:xfrm>
            <a:off x="8342313" y="2882900"/>
            <a:ext cx="3854450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688975" y="1027113"/>
            <a:ext cx="3067050" cy="739775"/>
            <a:chOff x="3779912" y="1777380"/>
            <a:chExt cx="3620293" cy="739738"/>
          </a:xfrm>
        </p:grpSpPr>
        <p:sp>
          <p:nvSpPr>
            <p:cNvPr id="65" name="矩形 64"/>
            <p:cNvSpPr/>
            <p:nvPr/>
          </p:nvSpPr>
          <p:spPr>
            <a:xfrm>
              <a:off x="3779912" y="1777380"/>
              <a:ext cx="3035649" cy="739738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4122" name="TextBox 37"/>
            <p:cNvSpPr txBox="1">
              <a:spLocks noChangeArrowheads="1"/>
            </p:cNvSpPr>
            <p:nvPr/>
          </p:nvSpPr>
          <p:spPr bwMode="auto">
            <a:xfrm>
              <a:off x="3955605" y="1809048"/>
              <a:ext cx="3444600" cy="708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  <a:endParaRPr lang="zh-CN" altLang="en-US" sz="4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756025" y="3374891"/>
            <a:ext cx="3566477" cy="616600"/>
            <a:chOff x="3302248" y="3313083"/>
            <a:chExt cx="4129304" cy="699547"/>
          </a:xfrm>
        </p:grpSpPr>
        <p:sp>
          <p:nvSpPr>
            <p:cNvPr id="31" name="AutoShape 4"/>
            <p:cNvSpPr>
              <a:spLocks noChangeArrowheads="1"/>
            </p:cNvSpPr>
            <p:nvPr/>
          </p:nvSpPr>
          <p:spPr bwMode="gray">
            <a:xfrm>
              <a:off x="3302248" y="3313083"/>
              <a:ext cx="4129304" cy="699547"/>
            </a:xfrm>
            <a:prstGeom prst="roundRect">
              <a:avLst>
                <a:gd name="adj" fmla="val 10889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2" name="AutoShape 6"/>
            <p:cNvSpPr>
              <a:spLocks noChangeArrowheads="1"/>
            </p:cNvSpPr>
            <p:nvPr/>
          </p:nvSpPr>
          <p:spPr bwMode="gray">
            <a:xfrm>
              <a:off x="3362583" y="3362370"/>
              <a:ext cx="1087623" cy="572357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4115" name="Text Box 8"/>
            <p:cNvSpPr txBox="1">
              <a:spLocks noChangeArrowheads="1"/>
            </p:cNvSpPr>
            <p:nvPr/>
          </p:nvSpPr>
          <p:spPr bwMode="gray">
            <a:xfrm>
              <a:off x="3621247" y="3373497"/>
              <a:ext cx="570157" cy="5237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en-US" altLang="zh-CN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16" name="文本框 33"/>
            <p:cNvSpPr txBox="1">
              <a:spLocks noChangeArrowheads="1"/>
            </p:cNvSpPr>
            <p:nvPr/>
          </p:nvSpPr>
          <p:spPr bwMode="auto">
            <a:xfrm>
              <a:off x="4539583" y="3366298"/>
              <a:ext cx="2736593" cy="462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756025" y="2471738"/>
            <a:ext cx="3566477" cy="616600"/>
            <a:chOff x="3302247" y="4482660"/>
            <a:chExt cx="4129310" cy="698928"/>
          </a:xfrm>
        </p:grpSpPr>
        <p:sp>
          <p:nvSpPr>
            <p:cNvPr id="35" name="AutoShape 4"/>
            <p:cNvSpPr>
              <a:spLocks noChangeArrowheads="1"/>
            </p:cNvSpPr>
            <p:nvPr/>
          </p:nvSpPr>
          <p:spPr bwMode="gray">
            <a:xfrm>
              <a:off x="3302247" y="4482660"/>
              <a:ext cx="4129310" cy="698928"/>
            </a:xfrm>
            <a:prstGeom prst="roundRect">
              <a:avLst>
                <a:gd name="adj" fmla="val 10889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6" name="AutoShape 6"/>
            <p:cNvSpPr>
              <a:spLocks noChangeArrowheads="1"/>
            </p:cNvSpPr>
            <p:nvPr/>
          </p:nvSpPr>
          <p:spPr bwMode="gray">
            <a:xfrm>
              <a:off x="3362582" y="4531903"/>
              <a:ext cx="1087624" cy="571850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4111" name="Text Box 8"/>
            <p:cNvSpPr txBox="1">
              <a:spLocks noChangeArrowheads="1"/>
            </p:cNvSpPr>
            <p:nvPr/>
          </p:nvSpPr>
          <p:spPr bwMode="gray">
            <a:xfrm>
              <a:off x="3621249" y="4543022"/>
              <a:ext cx="570158" cy="5233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en-US" altLang="zh-CN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12" name="文本框 37"/>
            <p:cNvSpPr txBox="1">
              <a:spLocks noChangeArrowheads="1"/>
            </p:cNvSpPr>
            <p:nvPr/>
          </p:nvSpPr>
          <p:spPr bwMode="auto">
            <a:xfrm>
              <a:off x="4539584" y="4535875"/>
              <a:ext cx="2525569" cy="461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病史</a:t>
              </a:r>
              <a:r>
                <a:rPr lang="zh-CN" altLang="en-US" sz="24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简介</a:t>
              </a:r>
              <a:endPara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756025" y="4262324"/>
            <a:ext cx="3566477" cy="616600"/>
            <a:chOff x="3302248" y="3313083"/>
            <a:chExt cx="4129304" cy="699547"/>
          </a:xfrm>
        </p:grpSpPr>
        <p:sp>
          <p:nvSpPr>
            <p:cNvPr id="23" name="AutoShape 4"/>
            <p:cNvSpPr>
              <a:spLocks noChangeArrowheads="1"/>
            </p:cNvSpPr>
            <p:nvPr/>
          </p:nvSpPr>
          <p:spPr bwMode="gray">
            <a:xfrm>
              <a:off x="3302248" y="3313083"/>
              <a:ext cx="4129304" cy="699547"/>
            </a:xfrm>
            <a:prstGeom prst="roundRect">
              <a:avLst>
                <a:gd name="adj" fmla="val 10889"/>
              </a:avLst>
            </a:prstGeom>
            <a:noFill/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25" name="AutoShape 6"/>
            <p:cNvSpPr>
              <a:spLocks noChangeArrowheads="1"/>
            </p:cNvSpPr>
            <p:nvPr/>
          </p:nvSpPr>
          <p:spPr bwMode="gray">
            <a:xfrm>
              <a:off x="3362583" y="3362370"/>
              <a:ext cx="1087623" cy="572357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26" name="Text Box 8"/>
            <p:cNvSpPr txBox="1">
              <a:spLocks noChangeArrowheads="1"/>
            </p:cNvSpPr>
            <p:nvPr/>
          </p:nvSpPr>
          <p:spPr bwMode="gray">
            <a:xfrm>
              <a:off x="3621247" y="3373497"/>
              <a:ext cx="570157" cy="5237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en-US" altLang="zh-CN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33"/>
            <p:cNvSpPr txBox="1">
              <a:spLocks noChangeArrowheads="1"/>
            </p:cNvSpPr>
            <p:nvPr/>
          </p:nvSpPr>
          <p:spPr bwMode="auto">
            <a:xfrm>
              <a:off x="4539583" y="3366298"/>
              <a:ext cx="2736593" cy="462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</a:t>
              </a:r>
              <a:endPara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直接连接符 5"/>
          <p:cNvSpPr>
            <a:spLocks noChangeShapeType="1"/>
          </p:cNvSpPr>
          <p:nvPr/>
        </p:nvSpPr>
        <p:spPr bwMode="auto">
          <a:xfrm>
            <a:off x="755650" y="771525"/>
            <a:ext cx="10799763" cy="0"/>
          </a:xfrm>
          <a:prstGeom prst="line">
            <a:avLst/>
          </a:prstGeom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>
              <a:solidFill>
                <a:srgbClr val="1F497D"/>
              </a:solidFill>
            </a:endParaRPr>
          </a:p>
        </p:txBody>
      </p:sp>
      <p:sp>
        <p:nvSpPr>
          <p:cNvPr id="29" name="TextBox 10"/>
          <p:cNvSpPr>
            <a:spLocks noChangeArrowheads="1"/>
          </p:cNvSpPr>
          <p:nvPr/>
        </p:nvSpPr>
        <p:spPr bwMode="auto">
          <a:xfrm>
            <a:off x="909638" y="282575"/>
            <a:ext cx="782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30" name="TextBox 11"/>
          <p:cNvSpPr>
            <a:spLocks noChangeArrowheads="1"/>
          </p:cNvSpPr>
          <p:nvPr/>
        </p:nvSpPr>
        <p:spPr bwMode="auto">
          <a:xfrm>
            <a:off x="1692275" y="330200"/>
            <a:ext cx="1511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427018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5205047" y="2236662"/>
            <a:ext cx="6541477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胃管的护理</a:t>
            </a:r>
            <a:endParaRPr lang="en-US" altLang="zh-CN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胃管通畅，经常挤压胃管，勿使管腔堵塞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胃管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可给病人带来严重不适，应向病人解释，争取配合。 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每日清洗插胃管之鼻孔处分泌物，并妥善固定胃管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注意胃液颜色、性质、量，详细记录。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必要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的口服药物须经研碎后调水注入，夹管半水时。 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鼓励病人深呼吸、咳痰，预防肺部并发症。  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根据病情适时拨管，一般的腹部手术，术后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2~3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天可拨管。</a:t>
            </a: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3" y="2814644"/>
            <a:ext cx="4676775" cy="3667125"/>
          </a:xfrm>
          <a:prstGeom prst="rect">
            <a:avLst/>
          </a:prstGeom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1384300" y="784225"/>
            <a:ext cx="2639061" cy="616388"/>
            <a:chOff x="3779710" y="1777379"/>
            <a:chExt cx="3116091" cy="617496"/>
          </a:xfrm>
        </p:grpSpPr>
        <p:sp>
          <p:nvSpPr>
            <p:cNvPr id="14" name="矩形 13"/>
            <p:cNvSpPr/>
            <p:nvPr/>
          </p:nvSpPr>
          <p:spPr>
            <a:xfrm>
              <a:off x="3779710" y="1777379"/>
              <a:ext cx="3116091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6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2940194" cy="585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导管的</a:t>
              </a:r>
              <a:r>
                <a:rPr lang="zh-CN" altLang="en-US" sz="32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</a:t>
              </a:r>
              <a:endPara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962755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930649" y="2757147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20253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30" y="2302187"/>
              <a:ext cx="1989923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273238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33438" y="784225"/>
            <a:ext cx="2809413" cy="616387"/>
            <a:chOff x="3129276" y="1777379"/>
            <a:chExt cx="3317235" cy="617495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2666801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334176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45790" y="2522760"/>
            <a:ext cx="700582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告知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病人注意饮食卫生，不吃不洁的食物，避免暴饮暴食。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嘱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病人出院后进易消化食物，少食刺激性食物；避免腹部受凉和饭后剧烈活动；保持大便的通畅。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老年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便秘者应及时服用缓泻剂，以保持大便通畅。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出院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后若有腹痛、腹胀、停止排气排便等不适，及时就诊。</a:t>
            </a:r>
          </a:p>
        </p:txBody>
      </p:sp>
      <p:pic>
        <p:nvPicPr>
          <p:cNvPr id="15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4F9F2"/>
              </a:clrFrom>
              <a:clrTo>
                <a:srgbClr val="F4F9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3037" y="2283610"/>
            <a:ext cx="3128963" cy="457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684211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1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669613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149947" y="4396618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930649" y="2757147"/>
            <a:ext cx="4198939" cy="725487"/>
            <a:chOff x="3284033" y="2260555"/>
            <a:chExt cx="4322952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08287" y="2361540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30" y="2302187"/>
              <a:ext cx="2904255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病史简介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8267531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30" name="矩形 29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7175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病例简介</a:t>
              </a:r>
            </a:p>
          </p:txBody>
        </p:sp>
      </p:grpSp>
      <p:cxnSp>
        <p:nvCxnSpPr>
          <p:cNvPr id="9" name="直接连接符 8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946690" y="1994122"/>
            <a:ext cx="7563070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基本情况：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              </a:t>
            </a: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性别：</a:t>
            </a: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科室：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普外科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            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           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年龄：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                                </a:t>
            </a:r>
            <a:endParaRPr lang="en-US" altLang="zh-CN" sz="2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入院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       </a:t>
            </a:r>
            <a:endParaRPr lang="en-US" altLang="zh-CN" sz="2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病史陈述者：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患者本人                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可靠程度：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可靠         </a:t>
            </a:r>
            <a:endParaRPr lang="en-US" altLang="zh-CN" sz="2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主诉：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反复腹胀恶心呕吐半年。</a:t>
            </a:r>
            <a:endParaRPr lang="en-US" altLang="zh-CN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561405" y="2679715"/>
            <a:ext cx="82804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547337" y="5550085"/>
            <a:ext cx="82804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380" y="4628271"/>
            <a:ext cx="3143392" cy="236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30" name="矩形 29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7175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病例简介</a:t>
              </a:r>
            </a:p>
          </p:txBody>
        </p:sp>
      </p:grpSp>
      <p:cxnSp>
        <p:nvCxnSpPr>
          <p:cNvPr id="9" name="直接连接符 8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956050" y="1908099"/>
            <a:ext cx="6239365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辅助检查：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外院检查：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胃镜：十二指肠球部溃疡伴不完全梗阻、胃潴留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消化道造影：十二指肠球部溃疡伴胃潴留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入院检查：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血型：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RH+ O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胃镜：十二指肠球部梗阻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184993" y="4308756"/>
            <a:ext cx="4421978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初步诊断：</a:t>
            </a:r>
            <a:endParaRPr lang="en-US" altLang="zh-CN" sz="28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十二指肠球部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溃疡伴不完全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梗阻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胃潴留</a:t>
            </a:r>
            <a:endParaRPr lang="zh-CN" altLang="en-US" sz="20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19" y="2932484"/>
            <a:ext cx="28575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42318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30" name="矩形 29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7175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病例简介</a:t>
              </a:r>
            </a:p>
          </p:txBody>
        </p:sp>
      </p:grpSp>
      <p:cxnSp>
        <p:nvCxnSpPr>
          <p:cNvPr id="9" name="直接连接符 8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066854" y="2095347"/>
            <a:ext cx="188919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病情发展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193418" y="3780501"/>
            <a:ext cx="770968" cy="330030"/>
          </a:xfrm>
          <a:prstGeom prst="line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488081" y="3767624"/>
            <a:ext cx="770968" cy="330030"/>
          </a:xfrm>
          <a:prstGeom prst="line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8826265" y="3780501"/>
            <a:ext cx="770968" cy="330030"/>
          </a:xfrm>
          <a:prstGeom prst="line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5346747" y="3758330"/>
            <a:ext cx="770968" cy="330030"/>
          </a:xfrm>
          <a:prstGeom prst="line">
            <a:avLst/>
          </a:prstGeom>
          <a:ln w="57150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7670052" y="3780501"/>
            <a:ext cx="770968" cy="330030"/>
          </a:xfrm>
          <a:prstGeom prst="line">
            <a:avLst/>
          </a:prstGeom>
          <a:ln w="57150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3774932" y="4000989"/>
            <a:ext cx="454722" cy="450761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4917672" y="3412850"/>
            <a:ext cx="454722" cy="45076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6080073" y="4000989"/>
            <a:ext cx="454722" cy="450761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7246170" y="3458856"/>
            <a:ext cx="454722" cy="45076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8397301" y="4000989"/>
            <a:ext cx="454722" cy="450761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9525965" y="3439282"/>
            <a:ext cx="454722" cy="45076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5766976" y="4331019"/>
            <a:ext cx="105879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ICU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9476746" y="2990888"/>
            <a:ext cx="675144" cy="418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出院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5682114" y="2652470"/>
            <a:ext cx="1788190" cy="665913"/>
          </a:xfrm>
          <a:prstGeom prst="wedgeRectCallout">
            <a:avLst>
              <a:gd name="adj1" fmla="val -16296"/>
              <a:gd name="adj2" fmla="val 138792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16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胃大部切除，残胃空肠</a:t>
            </a:r>
            <a:r>
              <a:rPr lang="en-US" altLang="zh-CN" sz="16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R-Y</a:t>
            </a:r>
            <a:r>
              <a:rPr lang="zh-CN" altLang="en-US" sz="16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吻合术</a:t>
            </a:r>
            <a:endParaRPr lang="zh-CN" altLang="en-US" sz="16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7233" y="3514208"/>
            <a:ext cx="2733850" cy="3312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4375481" y="3968363"/>
            <a:ext cx="89195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just" eaLnBrk="1" hangingPunct="1">
              <a:lnSpc>
                <a:spcPct val="150000"/>
              </a:lnSpc>
            </a:pPr>
            <a:r>
              <a:rPr lang="en-US" altLang="zh-CN" sz="1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转外科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7016548" y="3853701"/>
            <a:ext cx="10645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2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转科出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ICU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8749731" y="3963512"/>
            <a:ext cx="10645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2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转科出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ICU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8089574" y="4432015"/>
            <a:ext cx="105879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ICU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3344288" y="4399537"/>
            <a:ext cx="1356794" cy="70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深静脉置管术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1812925" y="3828783"/>
            <a:ext cx="770968" cy="330030"/>
          </a:xfrm>
          <a:prstGeom prst="line">
            <a:avLst/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 flipV="1">
            <a:off x="2966254" y="3806612"/>
            <a:ext cx="770968" cy="330030"/>
          </a:xfrm>
          <a:prstGeom prst="line">
            <a:avLst/>
          </a:prstGeom>
          <a:ln w="57150"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1394439" y="4049271"/>
            <a:ext cx="454722" cy="450761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54" name="椭圆 53"/>
          <p:cNvSpPr/>
          <p:nvPr/>
        </p:nvSpPr>
        <p:spPr>
          <a:xfrm>
            <a:off x="2537179" y="3461132"/>
            <a:ext cx="454722" cy="45076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55" name="Rectangle 5"/>
          <p:cNvSpPr>
            <a:spLocks noChangeArrowheads="1"/>
          </p:cNvSpPr>
          <p:nvPr/>
        </p:nvSpPr>
        <p:spPr bwMode="auto">
          <a:xfrm>
            <a:off x="1041811" y="4480414"/>
            <a:ext cx="114734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月发病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Rectangle 5"/>
          <p:cNvSpPr>
            <a:spLocks noChangeArrowheads="1"/>
          </p:cNvSpPr>
          <p:nvPr/>
        </p:nvSpPr>
        <p:spPr bwMode="auto">
          <a:xfrm>
            <a:off x="2305963" y="3863611"/>
            <a:ext cx="1040578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入院</a:t>
            </a:r>
            <a:endParaRPr lang="en-US" altLang="zh-CN" sz="14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（肠梗阻）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Rectangle 5"/>
          <p:cNvSpPr>
            <a:spLocks noChangeArrowheads="1"/>
          </p:cNvSpPr>
          <p:nvPr/>
        </p:nvSpPr>
        <p:spPr bwMode="auto">
          <a:xfrm>
            <a:off x="3068435" y="3199984"/>
            <a:ext cx="1028989" cy="70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4633763" y="2717124"/>
            <a:ext cx="103550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50000"/>
              </a:lnSpc>
            </a:pPr>
            <a:r>
              <a:rPr lang="en-US" altLang="zh-CN" sz="1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术前准备</a:t>
            </a:r>
            <a:endParaRPr lang="zh-CN" altLang="en-US" sz="16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Rectangle 5"/>
          <p:cNvSpPr>
            <a:spLocks noChangeArrowheads="1"/>
          </p:cNvSpPr>
          <p:nvPr/>
        </p:nvSpPr>
        <p:spPr bwMode="auto">
          <a:xfrm>
            <a:off x="7758274" y="3302301"/>
            <a:ext cx="10645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2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伤口疼痛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标注 59"/>
          <p:cNvSpPr/>
          <p:nvPr/>
        </p:nvSpPr>
        <p:spPr>
          <a:xfrm>
            <a:off x="6970219" y="4592483"/>
            <a:ext cx="1173261" cy="665913"/>
          </a:xfrm>
          <a:prstGeom prst="wedgeRectCallout">
            <a:avLst>
              <a:gd name="adj1" fmla="val 61691"/>
              <a:gd name="adj2" fmla="val -74809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16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复杂肠粘连松解术</a:t>
            </a:r>
            <a:endParaRPr lang="zh-CN" altLang="en-US" sz="16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289453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3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6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75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9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2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3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6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8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95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1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25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4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15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4" grpId="0"/>
      <p:bldP spid="35" grpId="0"/>
      <p:bldP spid="2" grpId="0" animBg="1"/>
      <p:bldP spid="37" grpId="0"/>
      <p:bldP spid="39" grpId="0"/>
      <p:bldP spid="40" grpId="0"/>
      <p:bldP spid="41" grpId="0"/>
      <p:bldP spid="42" grpId="0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30" name="矩形 29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7175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病例简介</a:t>
              </a:r>
            </a:p>
          </p:txBody>
        </p:sp>
      </p:grpSp>
      <p:cxnSp>
        <p:nvCxnSpPr>
          <p:cNvPr id="9" name="直接连接符 8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384300" y="1754166"/>
            <a:ext cx="188919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手术情况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927295" y="2641913"/>
            <a:ext cx="6148754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患者在全麻下行胃大部切除，残胃空肠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R-Y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吻合。术后神志清，带鼻吸氧管入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ICU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 85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BP 156/78mmHg RR 15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SpO2: 100%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双肺呼吸音清，未闻及明显罗音。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腹腔引流管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根，引流量：少量淡血性液体。</a:t>
            </a:r>
            <a:endParaRPr lang="en-US" altLang="zh-CN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动脉血气：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 7.38 PO</a:t>
            </a:r>
            <a:r>
              <a:rPr lang="en-US" altLang="zh-CN" baseline="-25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:158mmHg PCO</a:t>
            </a:r>
            <a:r>
              <a:rPr lang="en-US" altLang="zh-CN" baseline="-25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40mmHg K</a:t>
            </a:r>
            <a:r>
              <a:rPr lang="en-US" altLang="zh-CN" baseline="30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3.2mmol/L Na</a:t>
            </a:r>
            <a:r>
              <a:rPr lang="en-US" altLang="zh-CN" baseline="30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138mmol/L HCO</a:t>
            </a:r>
            <a:r>
              <a:rPr lang="en-US" altLang="zh-CN" baseline="-25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baseline="30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en-US" altLang="zh-CN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23.7mmol/L BE -1.4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58"/>
          <a:stretch/>
        </p:blipFill>
        <p:spPr>
          <a:xfrm>
            <a:off x="7382023" y="2641913"/>
            <a:ext cx="4346916" cy="2937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059501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149947" y="4396618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930649" y="2757147"/>
            <a:ext cx="4198939" cy="725487"/>
            <a:chOff x="3284033" y="2260555"/>
            <a:chExt cx="4322952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08287" y="2361540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30" y="2302187"/>
              <a:ext cx="2904255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462304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84300" y="1610544"/>
            <a:ext cx="1740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护理评估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883" y="4726744"/>
            <a:ext cx="4124062" cy="2131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直接连接符 12"/>
          <p:cNvCxnSpPr/>
          <p:nvPr/>
        </p:nvCxnSpPr>
        <p:spPr bwMode="auto">
          <a:xfrm>
            <a:off x="549275" y="433337"/>
            <a:ext cx="10800000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33438" y="784225"/>
            <a:ext cx="2683485" cy="616387"/>
            <a:chOff x="3129276" y="1777379"/>
            <a:chExt cx="3168545" cy="617495"/>
          </a:xfrm>
        </p:grpSpPr>
        <p:sp>
          <p:nvSpPr>
            <p:cNvPr id="17" name="矩形 16"/>
            <p:cNvSpPr/>
            <p:nvPr/>
          </p:nvSpPr>
          <p:spPr>
            <a:xfrm>
              <a:off x="3779710" y="1777379"/>
              <a:ext cx="2518110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3955607" y="1809048"/>
              <a:ext cx="2342214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384300" y="2633867"/>
            <a:ext cx="5555016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  病人的年龄，有无感染，饮食不当、过劳等诱因，既往有无腹部手术及外伤史、克罗恩病、溃疡性结肠炎、结肠憩室、肿瘤等病史。</a:t>
            </a:r>
          </a:p>
          <a:p>
            <a:pPr marL="285750" indent="-285750" algn="just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身体</a:t>
            </a:r>
            <a:r>
              <a:rPr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状况  评估局部和全身各种体征出现的时间及动态变化的过程。</a:t>
            </a:r>
          </a:p>
        </p:txBody>
      </p:sp>
    </p:spTree>
    <p:extLst>
      <p:ext uri="{BB962C8B-B14F-4D97-AF65-F5344CB8AC3E}">
        <p14:creationId xmlns:p14="http://schemas.microsoft.com/office/powerpoint/2010/main" val="409016166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</TotalTime>
  <Words>1396</Words>
  <Application>Microsoft Office PowerPoint</Application>
  <PresentationFormat>宽屏</PresentationFormat>
  <Paragraphs>209</Paragraphs>
  <Slides>23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BatangChe</vt:lpstr>
      <vt:lpstr>黑体</vt:lpstr>
      <vt:lpstr>华文琥珀</vt:lpstr>
      <vt:lpstr>宋体</vt:lpstr>
      <vt:lpstr>微软雅黑</vt:lpstr>
      <vt:lpstr>Arial</vt:lpstr>
      <vt:lpstr>Calibri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Dada</dc:creator>
  <cp:lastModifiedBy>清云_612</cp:lastModifiedBy>
  <cp:revision>290</cp:revision>
  <dcterms:created xsi:type="dcterms:W3CDTF">2013-12-09T09:15:38Z</dcterms:created>
  <dcterms:modified xsi:type="dcterms:W3CDTF">2016-03-19T17:11:28Z</dcterms:modified>
</cp:coreProperties>
</file>