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26" r:id="rId2"/>
    <p:sldId id="527" r:id="rId3"/>
    <p:sldId id="585" r:id="rId4"/>
    <p:sldId id="322" r:id="rId5"/>
    <p:sldId id="528" r:id="rId6"/>
    <p:sldId id="570" r:id="rId7"/>
    <p:sldId id="556" r:id="rId8"/>
    <p:sldId id="553" r:id="rId9"/>
    <p:sldId id="554" r:id="rId10"/>
    <p:sldId id="573" r:id="rId11"/>
    <p:sldId id="574" r:id="rId12"/>
    <p:sldId id="586" r:id="rId13"/>
    <p:sldId id="555" r:id="rId14"/>
    <p:sldId id="565" r:id="rId15"/>
    <p:sldId id="566" r:id="rId16"/>
    <p:sldId id="567" r:id="rId17"/>
    <p:sldId id="568" r:id="rId18"/>
    <p:sldId id="569" r:id="rId19"/>
    <p:sldId id="575" r:id="rId20"/>
    <p:sldId id="576" r:id="rId21"/>
    <p:sldId id="577" r:id="rId22"/>
    <p:sldId id="578" r:id="rId23"/>
    <p:sldId id="579" r:id="rId24"/>
    <p:sldId id="580" r:id="rId25"/>
    <p:sldId id="581" r:id="rId26"/>
    <p:sldId id="582" r:id="rId27"/>
    <p:sldId id="587" r:id="rId28"/>
    <p:sldId id="584" r:id="rId29"/>
    <p:sldId id="451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4F81BD"/>
    <a:srgbClr val="C0504D"/>
    <a:srgbClr val="4BACC6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0" autoAdjust="0"/>
    <p:restoredTop sz="91547" autoAdjust="0"/>
  </p:normalViewPr>
  <p:slideViewPr>
    <p:cSldViewPr snapToGrid="0">
      <p:cViewPr varScale="1">
        <p:scale>
          <a:sx n="68" d="100"/>
          <a:sy n="68" d="100"/>
        </p:scale>
        <p:origin x="2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97D417-13B3-4D7A-AC56-816BDA48A706}" type="datetimeFigureOut">
              <a:rPr lang="zh-CN" altLang="en-US"/>
              <a:pPr>
                <a:defRPr/>
              </a:pPr>
              <a:t>2015/12/25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B8DA95-C116-4E8C-9932-A65F61A74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55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9EAF7A-F827-49EE-BD2D-1C6D9C35869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7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33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909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70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29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95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84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674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32128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7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3" r:id="rId3"/>
    <p:sldLayoutId id="2147483984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681956" y="1837699"/>
            <a:ext cx="8956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肿瘤病人的护理</a:t>
            </a: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999830" y="3283263"/>
            <a:ext cx="2151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962717" y="2488984"/>
            <a:ext cx="534820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恶性肿瘤治疗原则：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以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手术为主的综合治疗。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方法：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早期手术切除原发灶为主；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中期手术辅以局部放疗或全身化疗；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晚期综合治疗，如放疗或化疗，全身支持疗法。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传统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的治疗方法：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外科治疗、放疗、化疗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33438" y="1654875"/>
            <a:ext cx="2518848" cy="461665"/>
            <a:chOff x="561975" y="1738270"/>
            <a:chExt cx="2518848" cy="461665"/>
          </a:xfrm>
        </p:grpSpPr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917844" y="1738270"/>
              <a:ext cx="2162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肿瘤治疗</a:t>
              </a: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 </a:t>
              </a: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561975" y="182314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8" y="2488984"/>
            <a:ext cx="4118376" cy="3219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80857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973137" y="2427102"/>
            <a:ext cx="41794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手术治疗方式：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根治手术，用于早、中期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肿瘤姑息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手术，用于部分晚期肿瘤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227967" y="2358725"/>
            <a:ext cx="4352946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放疗：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对增殖状态的肿瘤细胞有抑制杀伤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作用肿瘤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对放射线的敏感性分高、中、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低度包括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外照射和内照射。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227967" y="4128993"/>
            <a:ext cx="435294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化疗：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为全身性治疗，在预防和消除肿瘤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远处转移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方面优于手术和放疗。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常用药物：细胞毒类；抗代谢类；抗生素类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；生物碱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类；激素类等。 </a:t>
            </a:r>
          </a:p>
        </p:txBody>
      </p:sp>
      <p:pic>
        <p:nvPicPr>
          <p:cNvPr id="18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1701" r="3806" b="6496"/>
          <a:stretch>
            <a:fillRect/>
          </a:stretch>
        </p:blipFill>
        <p:spPr bwMode="auto">
          <a:xfrm>
            <a:off x="1108869" y="3543013"/>
            <a:ext cx="3469037" cy="292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833438" y="1654875"/>
            <a:ext cx="2518848" cy="461665"/>
            <a:chOff x="561975" y="1738270"/>
            <a:chExt cx="2518848" cy="461665"/>
          </a:xfrm>
        </p:grpSpPr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917844" y="1738270"/>
              <a:ext cx="21629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肿瘤治疗</a:t>
              </a: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 </a:t>
              </a: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561975" y="182314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5321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697437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85043" y="2517140"/>
            <a:ext cx="5837187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1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、健康史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外源性因素：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1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、环境因素：如物理、化学、生物。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2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、不良生活方式：如饮食与吸烟。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3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、慢性刺激与炎症：如经久不愈的溃疡等。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内源性因素：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遗传、内分泌、免疫、精神等。 </a:t>
            </a:r>
          </a:p>
        </p:txBody>
      </p:sp>
      <p:pic>
        <p:nvPicPr>
          <p:cNvPr id="1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"/>
          <a:stretch>
            <a:fillRect/>
          </a:stretch>
        </p:blipFill>
        <p:spPr bwMode="auto">
          <a:xfrm>
            <a:off x="9648092" y="2784426"/>
            <a:ext cx="2010508" cy="3959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07402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807869" y="2238257"/>
            <a:ext cx="5457359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2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、身心状况</a:t>
            </a:r>
            <a:endParaRPr kumimoji="1"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（</a:t>
            </a:r>
            <a:r>
              <a:rPr kumimoji="1" lang="en-US" altLang="zh-CN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1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）躯体表现</a:t>
            </a:r>
          </a:p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局部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表现  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取决于肿瘤的性质、所在部位及发展程度。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807869" y="4175188"/>
            <a:ext cx="58371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A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、肿块：是位于体表或潜在肿瘤的首要症状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良性肿瘤         恶性肿瘤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块圆，光滑    不规则，表面不平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边界清楚      边界不清，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巨大，活动    不大，活动度小甚至固定</a:t>
            </a:r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3361"/>
            <a:ext cx="3761350" cy="283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5262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585043" y="2302250"/>
            <a:ext cx="5159399" cy="410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B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、疼痛：见于中、晚期恶性肿瘤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表现为持续顽固性刺痛、跳痛、隐痛、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烧灼痛或放射痛。</a:t>
            </a:r>
          </a:p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C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、溃疡：见于恶性肿瘤，为恶臭及血性分泌物。</a:t>
            </a:r>
          </a:p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D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、出血：上消化道为呕血或黑便；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下消化道为血便或粘液血便；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肺肿瘤有咯血或血痰；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泌尿道肿瘤有血尿；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肝癌破裂有腹腔内出血。</a:t>
            </a:r>
          </a:p>
          <a:p>
            <a:pPr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E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、梗阻：压迫空腔器官引起的症状。</a:t>
            </a:r>
          </a:p>
        </p:txBody>
      </p:sp>
      <p:pic>
        <p:nvPicPr>
          <p:cNvPr id="1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828" y="2957263"/>
            <a:ext cx="2668172" cy="390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78105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927929" y="2683369"/>
            <a:ext cx="3911272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全身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表现    </a:t>
            </a:r>
          </a:p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早期：症状不明显。</a:t>
            </a:r>
          </a:p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中期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：慢性消耗症状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，如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消瘦、乏力、体重下降等。</a:t>
            </a:r>
          </a:p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晚期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：恶病质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表现，如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严重贫血、低蛋白血症、浮肿等。 </a:t>
            </a:r>
          </a:p>
        </p:txBody>
      </p:sp>
      <p:pic>
        <p:nvPicPr>
          <p:cNvPr id="14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26" b="8528"/>
          <a:stretch/>
        </p:blipFill>
        <p:spPr bwMode="auto">
          <a:xfrm>
            <a:off x="0" y="4114800"/>
            <a:ext cx="4417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0513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510559" y="2724131"/>
            <a:ext cx="534260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（</a:t>
            </a:r>
            <a:r>
              <a:rPr kumimoji="1"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2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）及时进行辅助检查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影像学检查：</a:t>
            </a: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X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线；</a:t>
            </a: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CT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扫描；超声显像等 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内镜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检查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病理学检查：是目前确定诊断的最可靠方法。 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实验室检查：免疫学检查、癌胚抗原测定等。 </a:t>
            </a:r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CFFDA"/>
              </a:clrFrom>
              <a:clrTo>
                <a:srgbClr val="FCFFD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1" t="5984" b="5099"/>
          <a:stretch/>
        </p:blipFill>
        <p:spPr bwMode="auto">
          <a:xfrm>
            <a:off x="8084456" y="3894035"/>
            <a:ext cx="4107543" cy="296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97587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955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（一）护理评估 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657041" y="2610911"/>
            <a:ext cx="5539227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3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、心理状况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未确诊前：焦虑；  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确诊后：震惊、否认、愤怒</a:t>
            </a:r>
          </a:p>
          <a:p>
            <a:pPr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开始治疗后：忧虑、恐惧，甚至消沉、绝望。 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657041" y="4577601"/>
            <a:ext cx="49313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在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肿瘤护理中，心理护理、社会支持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占有特别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重要的位置。</a:t>
            </a:r>
          </a:p>
        </p:txBody>
      </p:sp>
      <p:pic>
        <p:nvPicPr>
          <p:cNvPr id="16" name="Picture 7" descr="j02167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9" y="3226524"/>
            <a:ext cx="2570956" cy="363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3648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655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</a:t>
            </a: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kumimoji="1"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33269" y="2757744"/>
            <a:ext cx="6936327" cy="2640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焦虑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与癌症诊断、担忧疾病预后、医疗费用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等有关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。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营养失调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低于机体需要量  与代谢性消耗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过多、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消化吸收障碍、放疗、化疗后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食欲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减退、恶心、呕吐等有关。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慢性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疼痛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与肿瘤生长侵及神经、肿瘤压迫有关。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体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像紊乱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与手术，放疗、化疗后形象改变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等有关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。</a:t>
            </a:r>
          </a:p>
          <a:p>
            <a:pPr marL="285750" indent="-285750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潜在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并发症 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感染、骨髓抑制、静脉炎等。</a:t>
            </a:r>
          </a:p>
        </p:txBody>
      </p:sp>
      <p:pic>
        <p:nvPicPr>
          <p:cNvPr id="17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6"/>
          <a:stretch>
            <a:fillRect/>
          </a:stretch>
        </p:blipFill>
        <p:spPr bwMode="auto">
          <a:xfrm>
            <a:off x="8488933" y="3918857"/>
            <a:ext cx="3169667" cy="292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28250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直接连接符 7"/>
          <p:cNvSpPr>
            <a:spLocks noChangeShapeType="1"/>
          </p:cNvSpPr>
          <p:nvPr/>
        </p:nvSpPr>
        <p:spPr bwMode="auto">
          <a:xfrm flipV="1">
            <a:off x="1646238" y="339725"/>
            <a:ext cx="0" cy="288925"/>
          </a:xfrm>
          <a:prstGeom prst="line">
            <a:avLst/>
          </a:prstGeom>
          <a:ln>
            <a:solidFill>
              <a:srgbClr val="1F497D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909638" y="2825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" name="TextBox 11"/>
          <p:cNvSpPr>
            <a:spLocks noChangeArrowheads="1"/>
          </p:cNvSpPr>
          <p:nvPr/>
        </p:nvSpPr>
        <p:spPr bwMode="auto">
          <a:xfrm>
            <a:off x="1692275" y="3302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127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87911" y="2876550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837819" y="1058782"/>
            <a:ext cx="2918206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  <a:endParaRPr lang="en-US" altLang="zh-CN" sz="4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 bwMode="auto">
          <a:xfrm>
            <a:off x="563342" y="672486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56025" y="2358776"/>
            <a:ext cx="3566432" cy="777997"/>
            <a:chOff x="3284032" y="2260555"/>
            <a:chExt cx="4703662" cy="814941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gray">
            <a:xfrm>
              <a:off x="3284032" y="2260555"/>
              <a:ext cx="4703662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AutoShape 6"/>
            <p:cNvSpPr>
              <a:spLocks noChangeArrowheads="1"/>
            </p:cNvSpPr>
            <p:nvPr/>
          </p:nvSpPr>
          <p:spPr bwMode="gray">
            <a:xfrm>
              <a:off x="3344360" y="2309730"/>
              <a:ext cx="1087464" cy="572644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gray">
            <a:xfrm>
              <a:off x="3696794" y="2320833"/>
              <a:ext cx="382597" cy="518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6" name="文本框 2"/>
            <p:cNvSpPr txBox="1">
              <a:spLocks noChangeArrowheads="1"/>
            </p:cNvSpPr>
            <p:nvPr/>
          </p:nvSpPr>
          <p:spPr bwMode="auto">
            <a:xfrm>
              <a:off x="4956963" y="2300518"/>
              <a:ext cx="2203833" cy="774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3774766" y="3355221"/>
            <a:ext cx="3603913" cy="666318"/>
            <a:chOff x="3302248" y="3313083"/>
            <a:chExt cx="4752462" cy="699547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752462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gray">
            <a:xfrm>
              <a:off x="3663975" y="3373498"/>
              <a:ext cx="484499" cy="549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6" name="文本框 33"/>
            <p:cNvSpPr txBox="1">
              <a:spLocks noChangeArrowheads="1"/>
            </p:cNvSpPr>
            <p:nvPr/>
          </p:nvSpPr>
          <p:spPr bwMode="auto">
            <a:xfrm>
              <a:off x="5024382" y="3366238"/>
              <a:ext cx="2270879" cy="54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56025" y="4311176"/>
            <a:ext cx="3603913" cy="666318"/>
            <a:chOff x="3302248" y="3313083"/>
            <a:chExt cx="4752462" cy="699547"/>
          </a:xfrm>
        </p:grpSpPr>
        <p:sp>
          <p:nvSpPr>
            <p:cNvPr id="48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752462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Text Box 8"/>
            <p:cNvSpPr txBox="1">
              <a:spLocks noChangeArrowheads="1"/>
            </p:cNvSpPr>
            <p:nvPr/>
          </p:nvSpPr>
          <p:spPr bwMode="gray">
            <a:xfrm>
              <a:off x="3663974" y="3373498"/>
              <a:ext cx="484500" cy="549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1" name="文本框 33"/>
            <p:cNvSpPr txBox="1">
              <a:spLocks noChangeArrowheads="1"/>
            </p:cNvSpPr>
            <p:nvPr/>
          </p:nvSpPr>
          <p:spPr bwMode="auto">
            <a:xfrm>
              <a:off x="5024382" y="3366238"/>
              <a:ext cx="2270879" cy="54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85615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655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护理目标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013212" y="2694774"/>
            <a:ext cx="485583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病人心理状态稳定，能正视和接受现实，焦虑程度减轻；应对疾病的知识及能力有所提高，能积极主动配合治疗；放疗、化疗反应减轻，疼痛缓解；营养状况得到改善。</a:t>
            </a:r>
          </a:p>
        </p:txBody>
      </p:sp>
      <p:pic>
        <p:nvPicPr>
          <p:cNvPr id="1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95378" y="3715657"/>
            <a:ext cx="4131470" cy="314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2171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655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4986178" y="2504313"/>
            <a:ext cx="4790969" cy="31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心理</a:t>
            </a: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护理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加强护患沟通，建立良好的护患关系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密切观察病人心理反应及分期，给予相应的心理支持和疏导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促进病人间良好的情绪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交流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争取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家属亲友的密切配合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合理使用心理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疗法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pic>
        <p:nvPicPr>
          <p:cNvPr id="1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1" y="3511920"/>
            <a:ext cx="3581784" cy="334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1076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655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161113" y="2676797"/>
            <a:ext cx="5395881" cy="2944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营养支持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评估原因、程度。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加强营养知识教育，制订合理的饮食计划，鼓励病人摄取足够多的营养，给病人创造一个愉快舒适的进餐环境。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必要时遵医嘱给予肠内、外营养支持。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定期测体重。</a:t>
            </a:r>
          </a:p>
        </p:txBody>
      </p:sp>
      <p:pic>
        <p:nvPicPr>
          <p:cNvPr id="1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8389256" y="3209164"/>
            <a:ext cx="3802743" cy="364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459132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2655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067250" y="2041184"/>
            <a:ext cx="539588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疼痛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的护理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评估疼痛的原因、程度、部位、性质、持续时间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选择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控制疼痛的方法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药物止痛：三级止痛阶梯治疗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方案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非药物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止痛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24425" y="4349508"/>
            <a:ext cx="4827697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三阶梯</a:t>
            </a: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止痛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一级止痛：非麻醉性解热镇痛药（阿司匹林）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二级止痛：弱麻醉剂（可待因）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三级止痛：强麻醉剂（吗啡、哌替啶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）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pic>
        <p:nvPicPr>
          <p:cNvPr id="18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892" r="1630" b="2055"/>
          <a:stretch>
            <a:fillRect/>
          </a:stretch>
        </p:blipFill>
        <p:spPr bwMode="auto">
          <a:xfrm>
            <a:off x="-260689" y="3637741"/>
            <a:ext cx="4484346" cy="322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21778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4695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（五）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肿瘤病人手术治疗的护理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108870" y="2525515"/>
            <a:ext cx="441973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特点：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切除范围广、手术时间长、病人年龄大、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全身营养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差、手术危险性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大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249080" y="2189709"/>
            <a:ext cx="4180583" cy="419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手术</a:t>
            </a: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前除常规准备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心理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护理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加强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营养，做好术前准备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手术</a:t>
            </a: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后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密切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观察病情变化防止并发症的发生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缓解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疼痛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术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后康复训练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重建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器官的自理训练</a:t>
            </a: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健康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指导</a:t>
            </a:r>
          </a:p>
        </p:txBody>
      </p:sp>
      <p:pic>
        <p:nvPicPr>
          <p:cNvPr id="17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3799058"/>
            <a:ext cx="4324289" cy="305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0329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4695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（六）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肿瘤病人放射治疗的护理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108870" y="2525515"/>
            <a:ext cx="4419734" cy="39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特点：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无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选择性的、损伤性的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108869" y="2922098"/>
            <a:ext cx="508091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原则：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确诊后选择（根治性、姑息性、综合性）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1108870" y="3394314"/>
            <a:ext cx="4419734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禁忌证：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白细胞＜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3x1</a:t>
            </a: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0</a:t>
            </a:r>
            <a:r>
              <a:rPr kumimoji="1" lang="en-US" altLang="zh-CN" baseline="30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9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/L   </a:t>
            </a: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           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血小板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＜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80x10</a:t>
            </a:r>
            <a:r>
              <a:rPr kumimoji="1" lang="en-US" altLang="zh-CN" baseline="30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9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/L</a:t>
            </a:r>
            <a:endParaRPr kumimoji="1" lang="en-US" altLang="zh-CN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08869" y="4424667"/>
            <a:ext cx="31958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放射反应：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骨髓抑制、皮肤粘膜改变、胃肠道反应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6189785" y="2189709"/>
            <a:ext cx="451469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措施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心理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护理</a:t>
            </a: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做好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放疗前的准备：各项检查、照射部位定位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、标记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、治疗、护理</a:t>
            </a: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放射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反应的护理：全身反应、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局部反应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休息与活动、饮食指导</a:t>
            </a: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皮肤护理：清洁、干燥、无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刺激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粘膜护理：清洁</a:t>
            </a: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照射器官反应：病情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观察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预防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感染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pic>
        <p:nvPicPr>
          <p:cNvPr id="25" name="图片 3" descr="001004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5625" r="30208" b="8333"/>
          <a:stretch>
            <a:fillRect/>
          </a:stretch>
        </p:blipFill>
        <p:spPr bwMode="auto">
          <a:xfrm>
            <a:off x="10790238" y="4338638"/>
            <a:ext cx="1277937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56609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3" grpId="0"/>
      <p:bldP spid="16" grpId="0"/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33439" y="1728044"/>
            <a:ext cx="4695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（七）</a:t>
            </a:r>
            <a:r>
              <a:rPr kumimoji="1"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肿瘤病人化学治疗的护理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72071" y="2816446"/>
            <a:ext cx="3702282" cy="2733056"/>
            <a:chOff x="3181021" y="2888372"/>
            <a:chExt cx="3702282" cy="2733056"/>
          </a:xfrm>
        </p:grpSpPr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3181021" y="2888372"/>
              <a:ext cx="1409247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zh-CN" altLang="en-US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护理评估：</a:t>
              </a: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3181021" y="3313104"/>
              <a:ext cx="3702282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身体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状况</a:t>
              </a:r>
            </a:p>
            <a:p>
              <a:pPr marL="285750" indent="-285750" algn="just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心理反应</a:t>
              </a:r>
            </a:p>
            <a:p>
              <a:pPr marL="285750" indent="-285750" algn="just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化疗后的反应：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       局部  </a:t>
              </a:r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(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组织坏死、静脉炎</a:t>
              </a:r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)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       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全身  </a:t>
              </a:r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(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骨髓抑制、消化系统反应、肝肾毒性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反应皮肤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反应、脱发</a:t>
              </a:r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)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36048" y="2923244"/>
            <a:ext cx="4259267" cy="2626258"/>
            <a:chOff x="7003819" y="2856671"/>
            <a:chExt cx="4259267" cy="2626258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7003819" y="2856671"/>
              <a:ext cx="1504204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</a:t>
              </a:r>
              <a:r>
                <a:rPr kumimoji="1" lang="zh-CN" altLang="en-US" sz="20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7003820" y="3313104"/>
              <a:ext cx="4259266" cy="2169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心理护理</a:t>
              </a:r>
              <a:endPara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spcBef>
                  <a:spcPct val="50000"/>
                </a:spcBef>
                <a:buFont typeface="Wingdings" panose="05000000000000000000" pitchFamily="2" charset="2"/>
                <a:buChar char="Ø"/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选择合适的给药途径和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endPara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spcBef>
                  <a:spcPct val="50000"/>
                </a:spcBef>
                <a:buFont typeface="+mj-ea"/>
                <a:buAutoNum type="circleNumDbPlain"/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全身给药：口服、肌注、静脉、动脉</a:t>
              </a:r>
            </a:p>
            <a:p>
              <a:pPr marL="342900" indent="-342900">
                <a:spcBef>
                  <a:spcPct val="50000"/>
                </a:spcBef>
                <a:buFont typeface="+mj-ea"/>
                <a:buAutoNum type="circleNumDbPlain"/>
              </a:pP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局部给药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：腔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内注射、膀胱内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灌注 半身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阻断化疗、鞘内注射、瘤内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注射、局部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外涂或冲洗</a:t>
              </a:r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创面</a:t>
              </a:r>
              <a:endPara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9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7" b="5399"/>
          <a:stretch/>
        </p:blipFill>
        <p:spPr bwMode="auto">
          <a:xfrm>
            <a:off x="56161" y="2790150"/>
            <a:ext cx="2954215" cy="408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44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042265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8" y="1809049"/>
              <a:ext cx="235882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08869" y="2044740"/>
            <a:ext cx="7033900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疾病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知识指导：向病人和家属介绍诊断性检查、治疗、护理和康复方面的知识。</a:t>
            </a: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功能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锻炼指导：教育病人树立正确的自我价值观，学会新的自我照顾方法；进行功能锻炼，尽早适应社会及身体功能改变。</a:t>
            </a: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加强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肿瘤三级预防的宣教：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一级预防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：病因预防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二级预防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：早发现、早诊断、早治疗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三级预防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：诊断和治疗后的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康复</a:t>
            </a:r>
            <a:endParaRPr kumimoji="1"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417" y="2991823"/>
            <a:ext cx="4580583" cy="334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58306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387248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55" y="2320253"/>
              <a:ext cx="313802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614655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0904" y="3479410"/>
            <a:ext cx="2057400" cy="457200"/>
            <a:chOff x="1384300" y="3634154"/>
            <a:chExt cx="2057400" cy="457200"/>
          </a:xfrm>
        </p:grpSpPr>
        <p:sp>
          <p:nvSpPr>
            <p:cNvPr id="15" name="Text Box 3"/>
            <p:cNvSpPr txBox="1">
              <a:spLocks noChangeArrowheads="1"/>
            </p:cNvSpPr>
            <p:nvPr/>
          </p:nvSpPr>
          <p:spPr bwMode="auto">
            <a:xfrm>
              <a:off x="1384300" y="3634154"/>
              <a:ext cx="20574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机体细胞</a:t>
              </a: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1460500" y="3634154"/>
              <a:ext cx="1903413" cy="457200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22104" y="3174610"/>
            <a:ext cx="2362200" cy="1015663"/>
            <a:chOff x="3365500" y="3329354"/>
            <a:chExt cx="2362200" cy="1015663"/>
          </a:xfrm>
        </p:grpSpPr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3441700" y="3329354"/>
              <a:ext cx="21336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内外有害因素</a:t>
              </a:r>
            </a:p>
            <a:p>
              <a:pPr algn="ctr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长期作用</a:t>
              </a:r>
              <a:endParaRPr kumimoji="1"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>
              <a:off x="3365500" y="3862754"/>
              <a:ext cx="2362200" cy="0"/>
            </a:xfrm>
            <a:prstGeom prst="line">
              <a:avLst/>
            </a:prstGeom>
            <a:noFill/>
            <a:ln w="28575">
              <a:solidFill>
                <a:srgbClr val="1F497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84304" y="3098410"/>
            <a:ext cx="1600200" cy="1143000"/>
            <a:chOff x="5727700" y="3253154"/>
            <a:chExt cx="1600200" cy="1143000"/>
          </a:xfrm>
        </p:grpSpPr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727700" y="3405554"/>
              <a:ext cx="16002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过度增生异常分化</a:t>
              </a:r>
              <a:endParaRPr kumimoji="1"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5727700" y="3253154"/>
              <a:ext cx="1447800" cy="1143000"/>
            </a:xfrm>
            <a:prstGeom prst="octagon">
              <a:avLst>
                <a:gd name="adj" fmla="val 29287"/>
              </a:avLst>
            </a:prstGeom>
            <a:noFill/>
            <a:ln w="28575">
              <a:solidFill>
                <a:srgbClr val="1F497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2104" y="3448454"/>
            <a:ext cx="2286000" cy="457200"/>
            <a:chOff x="7175500" y="3603198"/>
            <a:chExt cx="2286000" cy="457200"/>
          </a:xfrm>
        </p:grpSpPr>
        <p:sp>
          <p:nvSpPr>
            <p:cNvPr id="22" name="Line 11"/>
            <p:cNvSpPr>
              <a:spLocks noChangeShapeType="1"/>
            </p:cNvSpPr>
            <p:nvPr/>
          </p:nvSpPr>
          <p:spPr bwMode="auto">
            <a:xfrm>
              <a:off x="7175500" y="3862754"/>
              <a:ext cx="762000" cy="0"/>
            </a:xfrm>
            <a:prstGeom prst="line">
              <a:avLst/>
            </a:prstGeom>
            <a:noFill/>
            <a:ln w="28575">
              <a:solidFill>
                <a:srgbClr val="1F497D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7937500" y="3603198"/>
              <a:ext cx="15240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新生物</a:t>
              </a:r>
              <a:endParaRPr kumimoji="1"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8894104" y="3174610"/>
            <a:ext cx="1143000" cy="990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08869" y="1622379"/>
            <a:ext cx="3055168" cy="461665"/>
            <a:chOff x="1108869" y="1622379"/>
            <a:chExt cx="3055168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384300" y="1622379"/>
              <a:ext cx="27797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肿瘤</a:t>
              </a:r>
              <a:r>
                <a:rPr kumimoji="1" lang="en-US" altLang="zh-CN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(tumor)</a:t>
              </a: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概念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1896525" y="3144932"/>
            <a:ext cx="287337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2"/>
              </a:buBlip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肿瘤（</a:t>
            </a: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tumor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5" name="Line 4"/>
          <p:cNvSpPr>
            <a:spLocks noChangeShapeType="1"/>
          </p:cNvSpPr>
          <p:nvPr/>
        </p:nvSpPr>
        <p:spPr bwMode="auto">
          <a:xfrm flipV="1">
            <a:off x="4892931" y="2889565"/>
            <a:ext cx="990600" cy="5334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0458C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6" name="Line 5"/>
          <p:cNvSpPr>
            <a:spLocks noChangeShapeType="1"/>
          </p:cNvSpPr>
          <p:nvPr/>
        </p:nvSpPr>
        <p:spPr bwMode="auto">
          <a:xfrm>
            <a:off x="4892931" y="3537265"/>
            <a:ext cx="990600" cy="4572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0458C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6045456" y="2600640"/>
            <a:ext cx="990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</a:t>
            </a:r>
          </a:p>
          <a:p>
            <a:pPr eaLnBrk="1" hangingPunct="1">
              <a:spcBef>
                <a:spcPct val="50000"/>
              </a:spcBef>
            </a:pPr>
            <a:endParaRPr kumimoji="1" lang="zh-CN" altLang="en-US" sz="2400" b="1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b="1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恶性</a:t>
            </a:r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5974019" y="3248340"/>
            <a:ext cx="1914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交界性肿瘤</a:t>
            </a:r>
          </a:p>
        </p:txBody>
      </p:sp>
      <p:sp>
        <p:nvSpPr>
          <p:cNvPr id="39" name="Line 8"/>
          <p:cNvSpPr>
            <a:spLocks noChangeShapeType="1"/>
          </p:cNvSpPr>
          <p:nvPr/>
        </p:nvSpPr>
        <p:spPr bwMode="auto">
          <a:xfrm flipV="1">
            <a:off x="7342444" y="3464240"/>
            <a:ext cx="685800" cy="4572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0458C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0" name="Line 9"/>
          <p:cNvSpPr>
            <a:spLocks noChangeShapeType="1"/>
          </p:cNvSpPr>
          <p:nvPr/>
        </p:nvSpPr>
        <p:spPr bwMode="auto">
          <a:xfrm>
            <a:off x="7342444" y="3969065"/>
            <a:ext cx="685800" cy="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0458C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8134606" y="3248340"/>
            <a:ext cx="1824038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癌</a:t>
            </a:r>
            <a:r>
              <a:rPr kumimoji="1"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(cancer)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肉瘤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96525" y="1722244"/>
            <a:ext cx="1228067" cy="461665"/>
            <a:chOff x="1835278" y="1614294"/>
            <a:chExt cx="12280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9566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354120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5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2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25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35" grpId="0" animBg="1"/>
      <p:bldP spid="36" grpId="0" animBg="1"/>
      <p:bldP spid="37" grpId="0" build="p" autoUpdateAnimBg="0"/>
      <p:bldP spid="38" grpId="0" autoUpdateAnimBg="0"/>
      <p:bldP spid="39" grpId="0" animBg="1"/>
      <p:bldP spid="40" grpId="0" animBg="1"/>
      <p:bldP spid="4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167988" y="2505538"/>
            <a:ext cx="5480734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良性肿瘤：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一般称为“瘤”。</a:t>
            </a: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恶性肿瘤：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来源于上皮组织的恶性肿瘤称为“癌”；来源于间叶组织者称为“肉瘤”。 </a:t>
            </a:r>
            <a:endParaRPr kumimoji="1" lang="en-US" altLang="zh-CN" sz="20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交界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性肿瘤：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组织形态和生物学行为介于良性和恶性之间者称为交界性肿瘤。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896525" y="1722244"/>
            <a:ext cx="1228067" cy="461665"/>
            <a:chOff x="1835278" y="1614294"/>
            <a:chExt cx="1228067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9566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ADF00"/>
              </a:clrFrom>
              <a:clrTo>
                <a:srgbClr val="DADF00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037" y="3714956"/>
            <a:ext cx="3914963" cy="326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107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50878"/>
              </p:ext>
            </p:extLst>
          </p:nvPr>
        </p:nvGraphicFramePr>
        <p:xfrm>
          <a:off x="2777357" y="2474428"/>
          <a:ext cx="6484630" cy="322668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242315"/>
                <a:gridCol w="3242315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zh-CN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kumimoji="1" lang="zh-CN" altLang="en-US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良性肿瘤 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3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24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恶性肿瘤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呈膨胀性缓慢生长 </a:t>
                      </a:r>
                      <a:endParaRPr lang="zh-CN" altLang="en-US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3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呈浸润性破坏性快速生长</a:t>
                      </a:r>
                    </a:p>
                    <a:p>
                      <a:endParaRPr lang="zh-CN" altLang="en-US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病程长 </a:t>
                      </a:r>
                      <a:endParaRPr lang="zh-CN" altLang="en-US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3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病程短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伴组织坏死、溃疡、出血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沿淋巴、血管播散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3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6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不发生转移 </a:t>
                      </a:r>
                      <a:endParaRPr lang="zh-CN" altLang="en-US" dirty="0" smtClean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直接浸润</a:t>
                      </a:r>
                      <a:endParaRPr kumimoji="1" lang="en-US" altLang="zh-CN" sz="1800" dirty="0" smtClean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种植转移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不危及生命 </a:t>
                      </a:r>
                      <a:endParaRPr lang="zh-CN" altLang="en-US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3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CN" altLang="en-US" sz="180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危及生命    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865432" y="1654875"/>
            <a:ext cx="4063847" cy="461665"/>
            <a:chOff x="865432" y="1654875"/>
            <a:chExt cx="406384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136895" y="1654875"/>
              <a:ext cx="37923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良性肿瘤与恶性肿瘤鉴别 </a:t>
              </a: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865432" y="1749975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847146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773702" y="2414792"/>
            <a:ext cx="4683368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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外源性（致癌因素）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环境因素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（物理、化学、生物）</a:t>
            </a: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不良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生活习惯</a:t>
            </a: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慢性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刺激与炎症（癌前病变）</a:t>
            </a:r>
            <a:endParaRPr kumimoji="1"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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内源性（促癌因素</a:t>
            </a: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1" lang="en-US" altLang="zh-CN" sz="20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遗传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内分泌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免疫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</a:p>
          <a:p>
            <a:pPr marL="457200" indent="-457200"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</a:t>
            </a: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endParaRPr kumimoji="1" lang="en-US" altLang="zh-CN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3438" y="1676870"/>
            <a:ext cx="5796622" cy="461665"/>
            <a:chOff x="561975" y="1728044"/>
            <a:chExt cx="5796622" cy="461665"/>
          </a:xfrm>
        </p:grpSpPr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833439" y="1728044"/>
              <a:ext cx="5525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肿瘤的发生与哪些因素有关？（病因）</a:t>
              </a: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561975" y="182314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137" y="3025410"/>
            <a:ext cx="4716389" cy="27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021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358597" y="2348328"/>
            <a:ext cx="5217941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二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种生长</a:t>
            </a: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方式</a:t>
            </a:r>
            <a:endParaRPr kumimoji="1"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膨胀性生长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（良）、浸润性生长（恶）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三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个</a:t>
            </a: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阶段</a:t>
            </a:r>
            <a:endParaRPr kumimoji="1"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癌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前期、原位癌、浸润癌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三</a:t>
            </a:r>
            <a:r>
              <a:rPr kumimoji="1"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级</a:t>
            </a: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分化</a:t>
            </a:r>
            <a:endParaRPr kumimoji="1"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高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分化、中分化、低分化（未分化）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四种转移</a:t>
            </a:r>
            <a:endParaRPr kumimoji="1"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Monotype Sorts" pitchFamily="2" charset="2"/>
              </a:rPr>
              <a:t>直接蔓延、淋巴及血运转移、种植性转移</a:t>
            </a:r>
            <a:endParaRPr kumimoji="1"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Monotype Sorts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88642" y="2517140"/>
            <a:ext cx="3805237" cy="3928507"/>
            <a:chOff x="1384300" y="2588468"/>
            <a:chExt cx="3805237" cy="3928507"/>
          </a:xfrm>
        </p:grpSpPr>
        <p:pic>
          <p:nvPicPr>
            <p:cNvPr id="13" name="Picture 5" descr="DCP003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300" y="2588468"/>
              <a:ext cx="3805237" cy="35591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649068" y="6147643"/>
              <a:ext cx="11351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Monotype Sorts" pitchFamily="2" charset="2"/>
                </a:rPr>
                <a:t>淋巴转移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3438" y="1683874"/>
            <a:ext cx="5809322" cy="461665"/>
            <a:chOff x="549275" y="1728044"/>
            <a:chExt cx="5809322" cy="461665"/>
          </a:xfrm>
        </p:grpSpPr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833439" y="1728044"/>
              <a:ext cx="5525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肿瘤是如何生长发展的？（病理）</a:t>
              </a:r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549275" y="182314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400298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1560</Words>
  <Application>Microsoft Office PowerPoint</Application>
  <PresentationFormat>宽屏</PresentationFormat>
  <Paragraphs>263</Paragraphs>
  <Slides>29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BatangChe</vt:lpstr>
      <vt:lpstr>Monotype Sorts</vt:lpstr>
      <vt:lpstr>华文琥珀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252</cp:revision>
  <dcterms:created xsi:type="dcterms:W3CDTF">2013-12-09T09:15:38Z</dcterms:created>
  <dcterms:modified xsi:type="dcterms:W3CDTF">2015-12-24T18:25:39Z</dcterms:modified>
</cp:coreProperties>
</file>