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2"/>
  </p:notesMasterIdLst>
  <p:sldIdLst>
    <p:sldId id="385" r:id="rId3"/>
    <p:sldId id="387" r:id="rId4"/>
    <p:sldId id="389" r:id="rId5"/>
    <p:sldId id="475" r:id="rId6"/>
    <p:sldId id="462" r:id="rId7"/>
    <p:sldId id="481" r:id="rId8"/>
    <p:sldId id="476" r:id="rId9"/>
    <p:sldId id="482" r:id="rId10"/>
    <p:sldId id="477" r:id="rId11"/>
    <p:sldId id="484" r:id="rId12"/>
    <p:sldId id="390" r:id="rId13"/>
    <p:sldId id="388" r:id="rId14"/>
    <p:sldId id="465" r:id="rId15"/>
    <p:sldId id="360" r:id="rId16"/>
    <p:sldId id="483" r:id="rId17"/>
    <p:sldId id="401" r:id="rId18"/>
    <p:sldId id="466" r:id="rId19"/>
    <p:sldId id="463" r:id="rId20"/>
    <p:sldId id="422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4546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14" autoAdjust="0"/>
  </p:normalViewPr>
  <p:slideViewPr>
    <p:cSldViewPr snapToGrid="0">
      <p:cViewPr>
        <p:scale>
          <a:sx n="66" d="100"/>
          <a:sy n="66" d="100"/>
        </p:scale>
        <p:origin x="744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33E1685A-4FCF-48DB-B17A-72FEEC415361}" type="datetimeFigureOut">
              <a:rPr lang="zh-CN" altLang="en-US"/>
              <a:pPr>
                <a:defRPr/>
              </a:pPr>
              <a:t>2016/4/18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E04CD8A-EC0C-4D88-B3D4-AF0C4BCFA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24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4F47B8-AB40-44C4-840D-BEC22AFD81D6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268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61424A4-ECBB-4843-A1F3-17A63D4F4500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51441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C17D6B-4AC3-4B8B-A0EB-8804BFD8A8EF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63934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498B05-4A76-4078-A6A4-294C8358A33C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  <p:sp>
        <p:nvSpPr>
          <p:cNvPr id="5120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7C4514B-F6DB-49DB-9372-EA75C6B48B92}" type="slidenum">
              <a:rPr lang="zh-CN" altLang="en-US" sz="1200">
                <a:latin typeface="Calibri" panose="020F0502020204030204" pitchFamily="34" charset="0"/>
              </a:rPr>
              <a:pPr algn="r" eaLnBrk="1" hangingPunct="1"/>
              <a:t>19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D3156-E243-47C3-A9D9-8F079907EF2F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97C1-EBC3-4E3D-9ADC-D92548A06D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5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F9F52-9B68-432E-BE6C-EE90193073F9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721C6-8B64-4169-8C63-262AADD491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75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605BB-E272-438D-B5E7-DA7F86FE1E46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8EE07-9ECB-40CF-96C2-53CE573478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8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0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852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72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4100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329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055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882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4D12D-8794-46E1-88DD-63C1964E647E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5674E-A444-4151-843D-9C6BF2CCBF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1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1CC3-2901-4272-AF44-DD1545482F04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956B9-0B71-418F-88C5-903DA1562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8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A476A-0F6B-46BE-826E-86B35687C575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7DA73-A278-478F-9952-56B70D6F81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9C345-00AA-4577-B4C7-F06535E36BC3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2F1C6-A4CA-4B1B-AC19-D8322B1D2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95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D6DE6-6D9A-47C2-8200-384227712561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CFE57-EBA4-42B6-9469-758FA55DFA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542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CF001-2CE1-44D8-B28E-573B612D0154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6CC7F-3E7B-40C6-B8ED-4846F8A7F3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4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67E4D-037C-4BAF-B7F1-B91F47A0EDD1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C31AB-FB30-44F0-A82F-00F64F5B6E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3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CC28F-6555-4DDF-8060-EE9328AE2DD6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2311C-C017-4FEF-A6EB-A9B628880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4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34C7B-1313-48DA-A483-2C3117833F80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A3C86-6642-4635-9CF0-71258C7BA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18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FB5A43E-1C1A-43FA-B2A2-E97FB9350863}" type="datetime1">
              <a:rPr lang="zh-CN" altLang="en-US"/>
              <a:pPr>
                <a:defRPr/>
              </a:pPr>
              <a:t>2016/4/18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D14A1E-146F-46ED-A14A-5983AEA906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7" r:id="rId13"/>
    <p:sldLayoutId id="214748371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4" r:id="rId2"/>
    <p:sldLayoutId id="2147483715" r:id="rId3"/>
    <p:sldLayoutId id="2147483716" r:id="rId4"/>
    <p:sldLayoutId id="2147483722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842293" y="1235205"/>
            <a:ext cx="80168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6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类风湿关节炎的护理与健康宣教</a:t>
            </a:r>
            <a:endParaRPr lang="zh-CN" alt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591050" y="3662988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预后</a:t>
            </a:r>
            <a:endParaRPr lang="zh-CN" altLang="en-US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31324" y="1812303"/>
            <a:ext cx="5731099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lvl="0" indent="-342900" algn="just" eaLnBrk="1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大多数患者病程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迁延</a:t>
            </a:r>
            <a:endParaRPr lang="en-US" altLang="zh-CN" sz="24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 eaLnBrk="1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年致残率较高，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年内关节破坏达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en-US" altLang="zh-CN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</a:p>
          <a:p>
            <a:pPr marL="342900" lvl="0" indent="-342900" algn="just" eaLnBrk="1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、正确治疗使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以上的患者病情缓解</a:t>
            </a:r>
          </a:p>
          <a:p>
            <a:pPr marL="342900" lvl="0" indent="-342900" algn="just" eaLnBrk="1" hangingPunct="1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只有少数患者最终致残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" name="Picture 7" descr="xinsrc_24080328153779621913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851" y="2910625"/>
            <a:ext cx="4404149" cy="364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55738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580" name="组合 8"/>
          <p:cNvGrpSpPr>
            <a:grpSpLocks/>
          </p:cNvGrpSpPr>
          <p:nvPr/>
        </p:nvGrpSpPr>
        <p:grpSpPr bwMode="auto">
          <a:xfrm>
            <a:off x="3793368" y="2608474"/>
            <a:ext cx="6316662" cy="1015663"/>
            <a:chOff x="3284033" y="2090976"/>
            <a:chExt cx="6502857" cy="97871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52" y="2320440"/>
              <a:ext cx="349739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24584" name="文本框 2"/>
            <p:cNvSpPr txBox="1">
              <a:spLocks noChangeArrowheads="1"/>
            </p:cNvSpPr>
            <p:nvPr/>
          </p:nvSpPr>
          <p:spPr bwMode="auto">
            <a:xfrm>
              <a:off x="4702728" y="2090976"/>
              <a:ext cx="5084162" cy="97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429577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0519" y="1635755"/>
            <a:ext cx="7180033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应卧床休息，一般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舒适体位，限制受累关节活动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，保持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肢体温暖，维持良好血压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晨僵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的护理：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病人起床时进行温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水浴或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侵泡僵硬感觉的关节，活动关节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，按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医嘱给予抗炎药物。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肢体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活动与关节功能的维护：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症状控制后，及早锻炼，从被动向主动活动渐进，防止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痉挛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，也可用理疗。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饮食护理：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足量的蛋白质、维生素饮食，以提供组织修复的需要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缓解</a:t>
            </a:r>
            <a:r>
              <a:rPr lang="zh-CN" altLang="en-US" sz="22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的病人应加强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活动，在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指导下进行功能锻炼。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552" y="2485623"/>
            <a:ext cx="4561448" cy="408345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999" y="515938"/>
            <a:ext cx="2492777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92986" y="1841768"/>
            <a:ext cx="6901032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卧床不起的患者注意保持正确体位。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肩关节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不能处于外旋位，肩两侧可顶枕头等物品，双臂间置枕头维持肩关节外展位，维持功能位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手掌可握小卷轴，维持指关节伸展。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髋关节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两侧放置靠垫，预防髋关节外旋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躺者小腿处垫枕头，防止膝关节固定于屈曲位。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足下垂。 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069"/>
          <a:stretch/>
        </p:blipFill>
        <p:spPr>
          <a:xfrm>
            <a:off x="0" y="2576624"/>
            <a:ext cx="4350787" cy="39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399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症状护理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53244" y="1545554"/>
            <a:ext cx="6507409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肿痛关节按摩并辅以热水疗，蜡疗等。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急性者可给予短期内（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周）使用夹板制动，保持关节功能位。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病情许可的情况下应注意关节的活动，给予功能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锻炼，并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配合一定的被动肢体运动，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但已有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强直的关节禁止剧烈运动。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关节活动受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限，生活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不能完全自理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者，应做好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生活护理，增强舒适感。 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病人自理意识。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CE9"/>
              </a:clrFrom>
              <a:clrTo>
                <a:srgbClr val="FFFCE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73" b="5942"/>
          <a:stretch/>
        </p:blipFill>
        <p:spPr>
          <a:xfrm flipH="1">
            <a:off x="7255806" y="2743200"/>
            <a:ext cx="4936194" cy="380011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621566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病情观察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00997" y="1635705"/>
            <a:ext cx="6507409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注意观察非甾体消炎药及免疫抑制剂的副作用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肿痛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情况、活动情况、自理情况及关节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贫血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情况。 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肺部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情况：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肺间质纤维化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神经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压迫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注意观察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周围皮损情况：由于血管炎引起。 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关节炎影响程度的测量标准。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6FFEE"/>
              </a:clrFrom>
              <a:clrTo>
                <a:srgbClr val="F6FFE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28" b="5026"/>
          <a:stretch>
            <a:fillRect/>
          </a:stretch>
        </p:blipFill>
        <p:spPr bwMode="auto">
          <a:xfrm>
            <a:off x="0" y="2938418"/>
            <a:ext cx="3786389" cy="363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11150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3796" name="组合 8"/>
          <p:cNvGrpSpPr>
            <a:grpSpLocks/>
          </p:cNvGrpSpPr>
          <p:nvPr/>
        </p:nvGrpSpPr>
        <p:grpSpPr bwMode="auto">
          <a:xfrm>
            <a:off x="3901280" y="2384424"/>
            <a:ext cx="5848142" cy="1015663"/>
            <a:chOff x="3284033" y="2090975"/>
            <a:chExt cx="6020526" cy="978716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852" y="2320440"/>
              <a:ext cx="349739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33800" name="文本框 2"/>
            <p:cNvSpPr txBox="1">
              <a:spLocks noChangeArrowheads="1"/>
            </p:cNvSpPr>
            <p:nvPr/>
          </p:nvSpPr>
          <p:spPr bwMode="auto">
            <a:xfrm>
              <a:off x="4702728" y="2090975"/>
              <a:ext cx="4601831" cy="97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康复</a:t>
              </a:r>
              <a:r>
                <a:rPr lang="zh-CN" altLang="en-US" sz="3200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训练</a:t>
              </a:r>
              <a:endParaRPr lang="en-US" altLang="zh-CN" sz="3200" b="1" dirty="0" smtClean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(Rehabilitation training)</a:t>
              </a:r>
              <a:endParaRPr lang="en-US" altLang="zh-CN" sz="3200" b="1" dirty="0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9464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健康宣教</a:t>
            </a:r>
            <a:endParaRPr lang="zh-CN" altLang="en-US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0760" y="1638771"/>
            <a:ext cx="735670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病人解释遵医嘱服药的重要性及用药的注意事项。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病人每天有计划地进行锻炼，增强机体的抗病能力，保护关节功能，防止废用。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病人和亲属解释合理饮食，做到高热量、高蛋白质、富含钙、维生素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、维生素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和维生素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的饮食。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嘱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病人避免感染、寒冷、潮湿、过度劳累、精神刺激等各种诱因。病情复发时，应及早就医，以免重要脏器受损。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过度强烈使用小关节，避免关节长时间保持一个位置，避免关节长时间处于变形位置，避免过度体力消耗。 </a:t>
            </a: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>
            <a:fillRect/>
          </a:stretch>
        </p:blipFill>
        <p:spPr bwMode="auto">
          <a:xfrm>
            <a:off x="9019203" y="2165592"/>
            <a:ext cx="3172797" cy="440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20799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946400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康复训练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86828" y="1085693"/>
            <a:ext cx="357303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主动活动</a:t>
            </a:r>
            <a:r>
              <a:rPr lang="zh-CN" altLang="en-US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锻炼</a:t>
            </a:r>
            <a:endParaRPr lang="en-US" altLang="zh-CN" sz="2400" b="1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直腿抬高锻炼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俯卧位屈膝锻炼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座椅位抬腿锻炼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下地负重及行走练习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主动屈膝锻炼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被动锻炼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压腿练习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弯腿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0" y="2081285"/>
            <a:ext cx="3744686" cy="448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972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0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44546A"/>
                </a:solidFill>
                <a:latin typeface="+mn-lt"/>
                <a:ea typeface="微软雅黑"/>
              </a:endParaRPr>
            </a:p>
          </p:txBody>
        </p:sp>
        <p:sp>
          <p:nvSpPr>
            <p:cNvPr id="9240" name="TextBox 37"/>
            <p:cNvSpPr txBox="1">
              <a:spLocks noChangeArrowheads="1"/>
            </p:cNvSpPr>
            <p:nvPr/>
          </p:nvSpPr>
          <p:spPr bwMode="auto">
            <a:xfrm>
              <a:off x="3955605" y="1809048"/>
              <a:ext cx="3444600" cy="708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b="1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</a:p>
          </p:txBody>
        </p:sp>
      </p:grpSp>
      <p:pic>
        <p:nvPicPr>
          <p:cNvPr id="9219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698500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28570" y="2447089"/>
            <a:ext cx="3983037" cy="738664"/>
            <a:chOff x="3877183" y="2408261"/>
            <a:chExt cx="4100143" cy="712883"/>
          </a:xfrm>
        </p:grpSpPr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877183" y="2471766"/>
              <a:ext cx="562156" cy="517847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44546A"/>
                </a:solidFill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4019356" y="2537646"/>
              <a:ext cx="325201" cy="384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9238" name="文本框 2"/>
            <p:cNvSpPr txBox="1">
              <a:spLocks noChangeArrowheads="1"/>
            </p:cNvSpPr>
            <p:nvPr/>
          </p:nvSpPr>
          <p:spPr bwMode="auto">
            <a:xfrm>
              <a:off x="4756562" y="2408261"/>
              <a:ext cx="3220764" cy="712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en-US" altLang="zh-CN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8"/>
          <p:cNvGrpSpPr>
            <a:grpSpLocks/>
          </p:cNvGrpSpPr>
          <p:nvPr/>
        </p:nvGrpSpPr>
        <p:grpSpPr bwMode="auto">
          <a:xfrm>
            <a:off x="3422578" y="3405228"/>
            <a:ext cx="4014787" cy="738664"/>
            <a:chOff x="3699002" y="2485406"/>
            <a:chExt cx="4133230" cy="712713"/>
          </a:xfrm>
        </p:grpSpPr>
        <p:sp>
          <p:nvSpPr>
            <p:cNvPr id="40" name="AutoShape 6"/>
            <p:cNvSpPr>
              <a:spLocks noChangeArrowheads="1"/>
            </p:cNvSpPr>
            <p:nvPr/>
          </p:nvSpPr>
          <p:spPr bwMode="gray">
            <a:xfrm>
              <a:off x="3699002" y="2497660"/>
              <a:ext cx="562211" cy="500875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4546A"/>
                </a:solidFill>
              </a:endParaRPr>
            </a:p>
          </p:txBody>
        </p:sp>
        <p:sp>
          <p:nvSpPr>
            <p:cNvPr id="41" name="Text Box 8"/>
            <p:cNvSpPr txBox="1">
              <a:spLocks noChangeArrowheads="1"/>
            </p:cNvSpPr>
            <p:nvPr/>
          </p:nvSpPr>
          <p:spPr bwMode="gray">
            <a:xfrm>
              <a:off x="3831383" y="2554333"/>
              <a:ext cx="323598" cy="385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</a:p>
          </p:txBody>
        </p:sp>
        <p:sp>
          <p:nvSpPr>
            <p:cNvPr id="9235" name="文本框 41"/>
            <p:cNvSpPr txBox="1">
              <a:spLocks noChangeArrowheads="1"/>
            </p:cNvSpPr>
            <p:nvPr/>
          </p:nvSpPr>
          <p:spPr bwMode="auto">
            <a:xfrm>
              <a:off x="4573481" y="2485406"/>
              <a:ext cx="3258751" cy="7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护理原则</a:t>
              </a:r>
              <a:endParaRPr lang="en-US" altLang="zh-CN" sz="24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(Nursing principle)</a:t>
              </a:r>
              <a:endPara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3428570" y="4199926"/>
            <a:ext cx="4698977" cy="738664"/>
            <a:chOff x="4061071" y="2309446"/>
            <a:chExt cx="4837171" cy="712713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7477"/>
              <a:ext cx="567063" cy="516192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44546A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6903" y="2487126"/>
              <a:ext cx="310496" cy="356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9232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957757" cy="7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健康宣教</a:t>
              </a:r>
              <a:endPara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b="1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(Health Education)</a:t>
              </a:r>
            </a:p>
          </p:txBody>
        </p:sp>
      </p:grpSp>
      <p:sp>
        <p:nvSpPr>
          <p:cNvPr id="9225" name="TextBox 10"/>
          <p:cNvSpPr>
            <a:spLocks noChangeArrowheads="1"/>
          </p:cNvSpPr>
          <p:nvPr/>
        </p:nvSpPr>
        <p:spPr bwMode="auto">
          <a:xfrm>
            <a:off x="909638" y="2952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9226" name="TextBox 11"/>
          <p:cNvSpPr>
            <a:spLocks noChangeArrowheads="1"/>
          </p:cNvSpPr>
          <p:nvPr/>
        </p:nvSpPr>
        <p:spPr bwMode="auto">
          <a:xfrm>
            <a:off x="1692275" y="3429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b="1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244" name="组合 8"/>
          <p:cNvGrpSpPr>
            <a:grpSpLocks/>
          </p:cNvGrpSpPr>
          <p:nvPr/>
        </p:nvGrpSpPr>
        <p:grpSpPr bwMode="auto">
          <a:xfrm>
            <a:off x="3432760" y="2358668"/>
            <a:ext cx="6316662" cy="1015663"/>
            <a:chOff x="3284033" y="2090977"/>
            <a:chExt cx="6502857" cy="978716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780"/>
              <a:ext cx="4262240" cy="699096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1" y="2309732"/>
              <a:ext cx="1086806" cy="572127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30" y="2320440"/>
              <a:ext cx="313785" cy="461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4702728" y="2090977"/>
              <a:ext cx="5084162" cy="978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</a:p>
            <a:p>
              <a:pPr eaLnBrk="1" hangingPunct="1"/>
              <a:r>
                <a:rPr lang="en-US" altLang="zh-CN" sz="28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1475346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69868" y="1935967"/>
            <a:ext cx="5511236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类风湿性关节炎 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是一种以关节病变为主的慢性全身自身免疫性疾病。主要临床表现为小关节滑膜所致的关节肿痛，继而软骨破坏、关节间隙变窄，晚期因严重骨质破坏、吸收导致关节僵直、畸形、功能障碍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是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一种病因不明的自身免疫性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疾病，多见于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中年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女性。我国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患病率约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0.32-0.36%</a:t>
            </a: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911" y="1475570"/>
            <a:ext cx="4997450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27442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1" y="515938"/>
            <a:ext cx="2763234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69914" y="1817688"/>
            <a:ext cx="5025560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晨僵、疼痛、压痛、肿胀及活动受限，初呈游走性，以后固定。</a:t>
            </a: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周围可发生腱鞘炎、滑囊炎、肌萎缩等。</a:t>
            </a:r>
          </a:p>
          <a:p>
            <a:pPr marL="342900" indent="-342900" algn="just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zh-CN" altLang="en-US" sz="22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</a:t>
            </a:r>
            <a:r>
              <a:rPr lang="zh-CN" altLang="en-US" sz="22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下结节，多见于关节突起部及经常受压处，质韧如橡皮，无明显压痛，存在时间较长。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76439" y="1589088"/>
            <a:ext cx="4305300" cy="4144884"/>
            <a:chOff x="7451390" y="1757766"/>
            <a:chExt cx="4305300" cy="41448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1390" y="1757766"/>
              <a:ext cx="4305300" cy="379095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787948" y="55333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易侵犯关节</a:t>
              </a:r>
              <a:endParaRPr lang="zh-CN" altLang="en-US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886396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251853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辅助检查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65985" y="1031093"/>
            <a:ext cx="6389396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实验室检查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一般检查：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、尿常规、血沉、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C-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反应蛋白、生化（肝、肾功能）、免疫球蛋白、蛋白电泳、补体等。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自身抗体：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类风湿因子（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RF-</a:t>
            </a:r>
            <a:r>
              <a:rPr lang="en-US" altLang="zh-CN" sz="2000" dirty="0" err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IgM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）、抗环状瓜氨酸（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CCP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）抗体、类风湿因子</a:t>
            </a:r>
            <a:r>
              <a:rPr lang="en-US" altLang="zh-CN" sz="2000" dirty="0" err="1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IgG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IgA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ea"/>
              <a:buAutoNum type="circleNumDbPlain"/>
            </a:pP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遗传标记：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HLA-DR4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HLA-DR1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亚型。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影像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学检查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片、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检查、</a:t>
            </a:r>
            <a:r>
              <a:rPr lang="en-US" altLang="zh-CN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MRI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检查、超声</a:t>
            </a:r>
            <a:endParaRPr lang="en-US" altLang="zh-CN" sz="2000" dirty="0" smtClean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特殊检查</a:t>
            </a:r>
          </a:p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穿刺术</a:t>
            </a:r>
            <a:r>
              <a:rPr lang="zh-CN" altLang="en-US" sz="18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</a:t>
            </a:r>
            <a:r>
              <a:rPr lang="zh-CN" altLang="en-US" sz="18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镜及关节</a:t>
            </a:r>
            <a:r>
              <a:rPr lang="zh-CN" altLang="en-US" sz="18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滑膜活检</a:t>
            </a:r>
            <a:endParaRPr lang="en-US" altLang="zh-CN" sz="18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EF"/>
              </a:clrFrom>
              <a:clrTo>
                <a:srgbClr val="FEFFE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75" r="1223" b="5098"/>
          <a:stretch/>
        </p:blipFill>
        <p:spPr bwMode="auto">
          <a:xfrm>
            <a:off x="0" y="3167941"/>
            <a:ext cx="4702630" cy="337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66572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  <a:endParaRPr lang="zh-CN" altLang="en-US" b="1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6980" y="1707284"/>
            <a:ext cx="5900584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年早期</a:t>
            </a: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ERA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）分类诊断标准：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晨僵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≥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分钟；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个关节区的关节炎；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手关节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炎；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类风湿因子（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）阳性；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</a:t>
            </a: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CCP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抗体阳性。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altLang="zh-CN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个关节区包括：双侧肘、腕、掌指、近端指间、膝、踝和跖趾关节；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≥</a:t>
            </a: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条可诊断</a:t>
            </a:r>
            <a:r>
              <a:rPr lang="en-US" altLang="zh-CN" sz="20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</a:t>
            </a:r>
            <a:r>
              <a:rPr lang="zh-CN" altLang="en-US" sz="20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851" y="1924050"/>
            <a:ext cx="4789487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856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治疗原则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61114" y="1986377"/>
            <a:ext cx="587001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控制关节及其他组织的炎症，缓解症状。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关节功能和防止畸形。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修复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受损关节以减轻疼痛和恢复功能。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晚期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患者可行关节畸形矫形外科手术。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最大限度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的提高患者的生活质量，是最高</a:t>
            </a: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目标。</a:t>
            </a:r>
            <a:endParaRPr lang="zh-CN" altLang="en-US" sz="24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r="12752"/>
          <a:stretch/>
        </p:blipFill>
        <p:spPr>
          <a:xfrm>
            <a:off x="636789" y="1986377"/>
            <a:ext cx="4228687" cy="3319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108472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515938"/>
            <a:ext cx="3844925" cy="849312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治疗原则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192699" y="1903135"/>
            <a:ext cx="5731099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lvl="0" algn="just" eaLnBrk="1" hangingPunct="1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400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用药原则</a:t>
            </a:r>
          </a:p>
          <a:p>
            <a:pPr marL="457200" lvl="0" indent="-457200" algn="just" eaLnBrk="1" hangingPunct="1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早期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轻型病例以口服阿司匹林、消炎痛等为主。</a:t>
            </a:r>
          </a:p>
          <a:p>
            <a:pPr marL="457200" lvl="0" indent="-457200" algn="just" eaLnBrk="1" hangingPunct="1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中期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及晚期病例可加用免疫抑制剂或氯奎、雷公藤多甙片等。</a:t>
            </a:r>
          </a:p>
          <a:p>
            <a:pPr marL="457200" lvl="0" indent="-457200" algn="just" eaLnBrk="1" hangingPunct="1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症患者或有严重并发症，严重关节外病变可加用糖皮质激素和“</a:t>
            </a:r>
            <a:r>
              <a:rPr lang="en-US" altLang="zh-CN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C”</a:t>
            </a:r>
            <a:r>
              <a:rPr lang="zh-CN" altLang="en-US" sz="24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项药物，但用量应少、时间宜短。</a:t>
            </a:r>
            <a:endParaRPr lang="zh-CN" altLang="en-US" sz="2000" dirty="0">
              <a:solidFill>
                <a:srgbClr val="4454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274425" y="5183188"/>
            <a:ext cx="1878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楷体_GB2312"/>
                <a:ea typeface="黑体" panose="02010609060101010101" pitchFamily="49" charset="-122"/>
              </a:rPr>
              <a:t>皮肤搔痒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2" name="Rectangle 12"/>
          <p:cNvSpPr>
            <a:spLocks noChangeArrowheads="1"/>
          </p:cNvSpPr>
          <p:nvPr/>
        </p:nvSpPr>
        <p:spPr bwMode="auto">
          <a:xfrm>
            <a:off x="11118850" y="1360488"/>
            <a:ext cx="1095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多食</a:t>
            </a:r>
            <a:endParaRPr lang="zh-CN" sz="24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58"/>
          <p:cNvSpPr>
            <a:spLocks noChangeArrowheads="1"/>
          </p:cNvSpPr>
          <p:nvPr/>
        </p:nvSpPr>
        <p:spPr bwMode="auto">
          <a:xfrm>
            <a:off x="0" y="6569075"/>
            <a:ext cx="12239625" cy="288925"/>
          </a:xfrm>
          <a:prstGeom prst="rect">
            <a:avLst/>
          </a:prstGeom>
          <a:solidFill>
            <a:srgbClr val="44546A"/>
          </a:solidFill>
          <a:ln w="25400">
            <a:solidFill>
              <a:srgbClr val="395E8A"/>
            </a:solidFill>
            <a:bevel/>
            <a:headEnd/>
            <a:tailEnd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312322"/>
            <a:ext cx="3960812" cy="440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4655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1099</TotalTime>
  <Pages>0</Pages>
  <Words>899</Words>
  <Characters>0</Characters>
  <Application>Microsoft Office PowerPoint</Application>
  <DocSecurity>0</DocSecurity>
  <PresentationFormat>宽屏</PresentationFormat>
  <Lines>0</Lines>
  <Paragraphs>124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BatangChe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概述</vt:lpstr>
      <vt:lpstr>临床表现</vt:lpstr>
      <vt:lpstr>辅助检查</vt:lpstr>
      <vt:lpstr>诊断</vt:lpstr>
      <vt:lpstr>治疗原则</vt:lpstr>
      <vt:lpstr>治疗原则</vt:lpstr>
      <vt:lpstr>预后</vt:lpstr>
      <vt:lpstr>PowerPoint 演示文稿</vt:lpstr>
      <vt:lpstr>一般护理</vt:lpstr>
      <vt:lpstr>症状护理</vt:lpstr>
      <vt:lpstr>症状护理</vt:lpstr>
      <vt:lpstr>病情观察</vt:lpstr>
      <vt:lpstr>PowerPoint 演示文稿</vt:lpstr>
      <vt:lpstr>健康宣教</vt:lpstr>
      <vt:lpstr>康复训练</vt:lpstr>
      <vt:lpstr>PowerPoint 演示文稿</vt:lpstr>
    </vt:vector>
  </TitlesOfParts>
  <Manager/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Sky123.Org</dc:creator>
  <cp:keywords/>
  <dc:description/>
  <cp:lastModifiedBy>清云_612</cp:lastModifiedBy>
  <cp:revision>211</cp:revision>
  <dcterms:created xsi:type="dcterms:W3CDTF">2014-03-17T14:50:00Z</dcterms:created>
  <dcterms:modified xsi:type="dcterms:W3CDTF">2016-04-18T16:35:00Z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