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media/image8.jp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</p:sldMasterIdLst>
  <p:notesMasterIdLst>
    <p:notesMasterId r:id="rId23"/>
  </p:notesMasterIdLst>
  <p:sldIdLst>
    <p:sldId id="505" r:id="rId3"/>
    <p:sldId id="492" r:id="rId4"/>
    <p:sldId id="493" r:id="rId5"/>
    <p:sldId id="475" r:id="rId6"/>
    <p:sldId id="507" r:id="rId7"/>
    <p:sldId id="495" r:id="rId8"/>
    <p:sldId id="506" r:id="rId9"/>
    <p:sldId id="462" r:id="rId10"/>
    <p:sldId id="490" r:id="rId11"/>
    <p:sldId id="482" r:id="rId12"/>
    <p:sldId id="477" r:id="rId13"/>
    <p:sldId id="494" r:id="rId14"/>
    <p:sldId id="388" r:id="rId15"/>
    <p:sldId id="508" r:id="rId16"/>
    <p:sldId id="465" r:id="rId17"/>
    <p:sldId id="512" r:id="rId18"/>
    <p:sldId id="509" r:id="rId19"/>
    <p:sldId id="511" r:id="rId20"/>
    <p:sldId id="510" r:id="rId21"/>
    <p:sldId id="422" r:id="rId22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44546A"/>
    <a:srgbClr val="F5F5F5"/>
    <a:srgbClr val="7F7F7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414" autoAdjust="0"/>
  </p:normalViewPr>
  <p:slideViewPr>
    <p:cSldViewPr snapToGrid="0">
      <p:cViewPr varScale="1">
        <p:scale>
          <a:sx n="74" d="100"/>
          <a:sy n="74" d="100"/>
        </p:scale>
        <p:origin x="552" y="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6" cy="72006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fld id="{33E1685A-4FCF-48DB-B17A-72FEEC415361}" type="datetimeFigureOut">
              <a:rPr lang="zh-CN" altLang="en-US"/>
              <a:pPr>
                <a:defRPr/>
              </a:pPr>
              <a:t>2016/10/24 Monday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fld id="{0E04CD8A-EC0C-4D88-B3D4-AF0C4BCFAB5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102469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26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1126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DE4F47B8-AB40-44C4-840D-BEC22AFD81D6}" type="slidenum">
              <a:rPr lang="zh-CN" altLang="en-US" smtClean="0"/>
              <a:pPr/>
              <a:t>3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360331800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26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1126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DE4F47B8-AB40-44C4-840D-BEC22AFD81D6}" type="slidenum">
              <a:rPr lang="zh-CN" altLang="en-US" smtClean="0"/>
              <a:pPr/>
              <a:t>12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12225077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D2498B05-4A76-4078-A6A4-294C8358A33C}" type="slidenum">
              <a:rPr lang="en-US" altLang="zh-CN" smtClean="0"/>
              <a:pPr/>
              <a:t>20</a:t>
            </a:fld>
            <a:endParaRPr lang="en-US" altLang="zh-CN" smtClean="0"/>
          </a:p>
        </p:txBody>
      </p:sp>
      <p:sp>
        <p:nvSpPr>
          <p:cNvPr id="51203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04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1205" name="灯片编号占位符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fld id="{87C4514B-F6DB-49DB-9372-EA75C6B48B92}" type="slidenum">
              <a:rPr lang="zh-CN" altLang="en-US" sz="1200">
                <a:latin typeface="Calibri" panose="020F0502020204030204" pitchFamily="34" charset="0"/>
              </a:rPr>
              <a:pPr algn="r" eaLnBrk="1" hangingPunct="1"/>
              <a:t>20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7148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9D3156-E243-47C3-A9D9-8F079907EF2F}" type="datetime1">
              <a:rPr lang="zh-CN" altLang="en-US"/>
              <a:pPr>
                <a:defRPr/>
              </a:pPr>
              <a:t>2016/10/24 Monday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8397C1-EBC3-4E3D-9ADC-D92548A06D57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24542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AF9F52-9B68-432E-BE6C-EE90193073F9}" type="datetime1">
              <a:rPr lang="zh-CN" altLang="en-US"/>
              <a:pPr>
                <a:defRPr/>
              </a:pPr>
              <a:t>2016/10/24 Monday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5721C6-8B64-4169-8C63-262AADD4914A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27519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2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3605BB-E272-438D-B5E7-DA7F86FE1E46}" type="datetime1">
              <a:rPr lang="zh-CN" altLang="en-US"/>
              <a:pPr>
                <a:defRPr/>
              </a:pPr>
              <a:t>2016/10/24 Monday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C8EE07-9ECB-40CF-96C2-53CE57347837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07848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74D12D-8794-46E1-88DD-63C1964E647E}" type="datetime1">
              <a:rPr lang="zh-CN" altLang="en-US"/>
              <a:pPr>
                <a:defRPr/>
              </a:pPr>
              <a:t>2016/10/24 Monday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65674E-A444-4151-843D-9C6BF2CCBF2F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057087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1614490" y="0"/>
            <a:ext cx="107951" cy="6858000"/>
          </a:xfrm>
          <a:prstGeom prst="rect">
            <a:avLst/>
          </a:prstGeom>
          <a:solidFill>
            <a:srgbClr val="FFFFFF">
              <a:alpha val="1803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3" tIns="45702" rIns="91403" bIns="45702" anchor="ctr"/>
          <a:lstStyle/>
          <a:p>
            <a:pPr algn="ctr" defTabSz="913996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99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2126246"/>
      </p:ext>
    </p:extLst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6207525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338640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1614490" y="0"/>
            <a:ext cx="107951" cy="6858000"/>
          </a:xfrm>
          <a:prstGeom prst="rect">
            <a:avLst/>
          </a:prstGeom>
          <a:solidFill>
            <a:srgbClr val="FFFFFF">
              <a:alpha val="1803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3" tIns="45702" rIns="91403" bIns="45702" anchor="ctr"/>
          <a:lstStyle/>
          <a:p>
            <a:pPr algn="ctr" defTabSz="913996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99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4441008"/>
      </p:ext>
    </p:extLst>
  </p:cSld>
  <p:clrMapOvr>
    <a:masterClrMapping/>
  </p:clrMapOvr>
  <p:transition spd="slow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5032921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尾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03088252"/>
      </p:ext>
    </p:extLst>
  </p:cSld>
  <p:clrMapOvr>
    <a:masterClrMapping/>
  </p:clrMapOvr>
  <p:transition spd="slow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74D12D-8794-46E1-88DD-63C1964E647E}" type="datetime1">
              <a:rPr lang="zh-CN" altLang="en-US"/>
              <a:pPr>
                <a:defRPr/>
              </a:pPr>
              <a:t>2016/10/24 Monday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610600" y="6356354"/>
            <a:ext cx="2743200" cy="36512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65674E-A444-4151-843D-9C6BF2CCBF2F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99150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0E1CC3-2901-4272-AF44-DD1545482F04}" type="datetime1">
              <a:rPr lang="zh-CN" altLang="en-US"/>
              <a:pPr>
                <a:defRPr/>
              </a:pPr>
              <a:t>2016/10/24 Monday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3956B9-0B71-418F-88C5-903DA156255B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771824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74D12D-8794-46E1-88DD-63C1964E647E}" type="datetime1">
              <a:rPr lang="zh-CN" altLang="en-US"/>
              <a:pPr>
                <a:defRPr/>
              </a:pPr>
              <a:t>2016/10/24 Monday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610600" y="6356354"/>
            <a:ext cx="2743200" cy="36512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65674E-A444-4151-843D-9C6BF2CCBF2F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85221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42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7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EA476A-0F6B-46BE-826E-86B35687C575}" type="datetime1">
              <a:rPr lang="zh-CN" altLang="en-US"/>
              <a:pPr>
                <a:defRPr/>
              </a:pPr>
              <a:t>2016/10/24 Monday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57DA73-A278-478F-9952-56B70D6F8155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18436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69C345-00AA-4577-B4C7-F06535E36BC3}" type="datetime1">
              <a:rPr lang="zh-CN" altLang="en-US"/>
              <a:pPr>
                <a:defRPr/>
              </a:pPr>
              <a:t>2016/10/24 Monday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82F1C6-A4CA-4B1B-AC19-D8322B1D2C6F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09578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2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2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6D6DE6-6D9A-47C2-8200-384227712561}" type="datetime1">
              <a:rPr lang="zh-CN" altLang="en-US"/>
              <a:pPr>
                <a:defRPr/>
              </a:pPr>
              <a:t>2016/10/24 Monday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5CFE57-EBA4-42B6-9469-758FA55DFA8C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25423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7CF001-2CE1-44D8-B28E-573B612D0154}" type="datetime1">
              <a:rPr lang="zh-CN" altLang="en-US"/>
              <a:pPr>
                <a:defRPr/>
              </a:pPr>
              <a:t>2016/10/24 Monday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36CC7F-3E7B-40C6-B8ED-4846F8A7F334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54451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D67E4D-037C-4BAF-B7F1-B91F47A0EDD1}" type="datetime1">
              <a:rPr lang="zh-CN" altLang="en-US"/>
              <a:pPr>
                <a:defRPr/>
              </a:pPr>
              <a:t>2016/10/24 Monday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3C31AB-FB30-44F0-A82F-00F64F5B6E8C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98369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9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ECC28F-6555-4DDF-8060-EE9328AE2DD6}" type="datetime1">
              <a:rPr lang="zh-CN" altLang="en-US"/>
              <a:pPr>
                <a:defRPr/>
              </a:pPr>
              <a:t>2016/10/24 Monday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02311C-C017-4FEF-A6EB-A9B628880A4D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66409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9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>
              <a:sym typeface="Calibri" panose="020F0502020204030204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334C7B-1313-48DA-A483-2C3117833F80}" type="datetime1">
              <a:rPr lang="zh-CN" altLang="en-US"/>
              <a:pPr>
                <a:defRPr/>
              </a:pPr>
              <a:t>2016/10/24 Monday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2A3C86-6642-4635-9CF0-71258C7BA80E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71847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9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>
                <a:sym typeface="Calibri Light" panose="020F0302020204030204" pitchFamily="34" charset="0"/>
              </a:rPr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>
                <a:sym typeface="Calibri" panose="020F0502020204030204" pitchFamily="34" charset="0"/>
              </a:rPr>
              <a:t>单击此处编辑母版文本样式</a:t>
            </a:r>
          </a:p>
          <a:p>
            <a:pPr lvl="1"/>
            <a:r>
              <a:rPr lang="zh-CN" smtClean="0">
                <a:sym typeface="Calibri" panose="020F0502020204030204" pitchFamily="34" charset="0"/>
              </a:rPr>
              <a:t>第二级</a:t>
            </a:r>
          </a:p>
          <a:p>
            <a:pPr lvl="2"/>
            <a:r>
              <a:rPr lang="zh-CN" smtClean="0">
                <a:sym typeface="Calibri" panose="020F0502020204030204" pitchFamily="34" charset="0"/>
              </a:rPr>
              <a:t>第三级</a:t>
            </a:r>
          </a:p>
          <a:p>
            <a:pPr lvl="3"/>
            <a:r>
              <a:rPr lang="zh-CN" smtClean="0">
                <a:sym typeface="Calibri" panose="020F0502020204030204" pitchFamily="34" charset="0"/>
              </a:rPr>
              <a:t>第四级</a:t>
            </a:r>
          </a:p>
          <a:p>
            <a:pPr lvl="4"/>
            <a:r>
              <a:rPr lang="zh-CN" smtClean="0">
                <a:sym typeface="Calibri" panose="020F0502020204030204" pitchFamily="34" charset="0"/>
              </a:rPr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4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CFB5A43E-1C1A-43FA-B2A2-E97FB9350863}" type="datetime1">
              <a:rPr lang="zh-CN" altLang="en-US"/>
              <a:pPr>
                <a:defRPr/>
              </a:pPr>
              <a:t>2016/10/24 Monday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4"/>
            <a:ext cx="411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4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D2D14A1E-146F-46ED-A14A-5983AEA906F2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703" r:id="rId2"/>
    <p:sldLayoutId id="2147483704" r:id="rId3"/>
    <p:sldLayoutId id="2147483705" r:id="rId4"/>
    <p:sldLayoutId id="2147483706" r:id="rId5"/>
    <p:sldLayoutId id="2147483707" r:id="rId6"/>
    <p:sldLayoutId id="2147483708" r:id="rId7"/>
    <p:sldLayoutId id="2147483709" r:id="rId8"/>
    <p:sldLayoutId id="2147483710" r:id="rId9"/>
    <p:sldLayoutId id="2147483711" r:id="rId10"/>
    <p:sldLayoutId id="2147483712" r:id="rId11"/>
    <p:sldLayoutId id="2147483713" r:id="rId12"/>
    <p:sldLayoutId id="2147483725" r:id="rId13"/>
    <p:sldLayoutId id="2147483726" r:id="rId14"/>
    <p:sldLayoutId id="2147483727" r:id="rId15"/>
  </p:sldLayoutIdLst>
  <p:timing>
    <p:tnLst>
      <p:par>
        <p:cTn id="1" dur="indefinite" restart="never" nodeType="tmRoot"/>
      </p:par>
    </p:tnLst>
  </p:timing>
  <p:hf sldNum="0" hdr="0" ftr="0"/>
  <p:txStyles>
    <p:titleStyle>
      <a:lvl1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  <a:sym typeface="Calibri Light" panose="020F0302020204030204" pitchFamily="34" charset="0"/>
        </a:defRPr>
      </a:lvl1pPr>
      <a:lvl2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2pPr>
      <a:lvl3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3pPr>
      <a:lvl4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4pPr>
      <a:lvl5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5pPr>
      <a:lvl6pPr marL="13716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6pPr>
      <a:lvl7pPr marL="18288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7pPr>
      <a:lvl8pPr marL="22860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8pPr>
      <a:lvl9pPr marL="27432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14" r:id="rId2"/>
    <p:sldLayoutId id="2147483716" r:id="rId3"/>
    <p:sldLayoutId id="2147483722" r:id="rId4"/>
    <p:sldLayoutId id="2147483723" r:id="rId5"/>
  </p:sldLayoutIdLst>
  <p:transition spd="slow"/>
  <p:timing>
    <p:tnLst>
      <p:par>
        <p:cTn id="1" dur="indefinite" restart="never" nodeType="tmRoot"/>
      </p:par>
    </p:tnLst>
  </p:timing>
  <p:txStyles>
    <p:titleStyle>
      <a:lvl1pPr algn="ctr" defTabSz="912813" rtl="0" eaLnBrk="0" fontAlgn="base" hangingPunct="0">
        <a:spcBef>
          <a:spcPct val="0"/>
        </a:spcBef>
        <a:spcAft>
          <a:spcPct val="0"/>
        </a:spcAft>
        <a:defRPr sz="4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912813" rtl="0" eaLnBrk="0" fontAlgn="base" hangingPunct="0">
        <a:spcBef>
          <a:spcPct val="0"/>
        </a:spcBef>
        <a:spcAft>
          <a:spcPct val="0"/>
        </a:spcAft>
        <a:defRPr sz="4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defTabSz="912813" rtl="0" eaLnBrk="0" fontAlgn="base" hangingPunct="0">
        <a:spcBef>
          <a:spcPct val="0"/>
        </a:spcBef>
        <a:spcAft>
          <a:spcPct val="0"/>
        </a:spcAft>
        <a:defRPr sz="4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defTabSz="912813" rtl="0" eaLnBrk="0" fontAlgn="base" hangingPunct="0">
        <a:spcBef>
          <a:spcPct val="0"/>
        </a:spcBef>
        <a:spcAft>
          <a:spcPct val="0"/>
        </a:spcAft>
        <a:defRPr sz="4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defTabSz="912813" rtl="0" eaLnBrk="0" fontAlgn="base" hangingPunct="0">
        <a:spcBef>
          <a:spcPct val="0"/>
        </a:spcBef>
        <a:spcAft>
          <a:spcPct val="0"/>
        </a:spcAft>
        <a:defRPr sz="4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defTabSz="912813" rtl="0" fontAlgn="base">
        <a:spcBef>
          <a:spcPct val="0"/>
        </a:spcBef>
        <a:spcAft>
          <a:spcPct val="0"/>
        </a:spcAft>
        <a:defRPr sz="4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defTabSz="912813" rtl="0" fontAlgn="base">
        <a:spcBef>
          <a:spcPct val="0"/>
        </a:spcBef>
        <a:spcAft>
          <a:spcPct val="0"/>
        </a:spcAft>
        <a:defRPr sz="4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defTabSz="912813" rtl="0" fontAlgn="base">
        <a:spcBef>
          <a:spcPct val="0"/>
        </a:spcBef>
        <a:spcAft>
          <a:spcPct val="0"/>
        </a:spcAft>
        <a:defRPr sz="4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defTabSz="912813" rtl="0" fontAlgn="base">
        <a:spcBef>
          <a:spcPct val="0"/>
        </a:spcBef>
        <a:spcAft>
          <a:spcPct val="0"/>
        </a:spcAft>
        <a:defRPr sz="4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1313" indent="-341313" algn="l" defTabSz="912813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100" kern="1200">
          <a:solidFill>
            <a:schemeClr val="tx1"/>
          </a:solidFill>
          <a:latin typeface="+mn-lt"/>
          <a:ea typeface="+mn-ea"/>
          <a:cs typeface="+mn-cs"/>
        </a:defRPr>
      </a:lvl1pPr>
      <a:lvl2pPr marL="741363" indent="-284163" algn="l" defTabSz="912813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141413" indent="-227013" algn="l" defTabSz="912813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613" indent="-227013" algn="l" defTabSz="912813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2055813" indent="-227013" algn="l" defTabSz="912813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513490" indent="-228498" algn="l" defTabSz="913996" rtl="0" eaLnBrk="1" latinLnBrk="0" hangingPunct="1">
        <a:spcBef>
          <a:spcPct val="20000"/>
        </a:spcBef>
        <a:buFont typeface="Arial" pitchFamily="34" charset="0"/>
        <a:buChar char="•"/>
        <a:defRPr sz="1999" kern="1200">
          <a:solidFill>
            <a:schemeClr val="tx1"/>
          </a:solidFill>
          <a:latin typeface="+mn-lt"/>
          <a:ea typeface="+mn-ea"/>
          <a:cs typeface="+mn-cs"/>
        </a:defRPr>
      </a:lvl6pPr>
      <a:lvl7pPr marL="2970488" indent="-228498" algn="l" defTabSz="913996" rtl="0" eaLnBrk="1" latinLnBrk="0" hangingPunct="1">
        <a:spcBef>
          <a:spcPct val="20000"/>
        </a:spcBef>
        <a:buFont typeface="Arial" pitchFamily="34" charset="0"/>
        <a:buChar char="•"/>
        <a:defRPr sz="1999" kern="1200">
          <a:solidFill>
            <a:schemeClr val="tx1"/>
          </a:solidFill>
          <a:latin typeface="+mn-lt"/>
          <a:ea typeface="+mn-ea"/>
          <a:cs typeface="+mn-cs"/>
        </a:defRPr>
      </a:lvl7pPr>
      <a:lvl8pPr marL="3427485" indent="-228498" algn="l" defTabSz="913996" rtl="0" eaLnBrk="1" latinLnBrk="0" hangingPunct="1">
        <a:spcBef>
          <a:spcPct val="20000"/>
        </a:spcBef>
        <a:buFont typeface="Arial" pitchFamily="34" charset="0"/>
        <a:buChar char="•"/>
        <a:defRPr sz="1999" kern="1200">
          <a:solidFill>
            <a:schemeClr val="tx1"/>
          </a:solidFill>
          <a:latin typeface="+mn-lt"/>
          <a:ea typeface="+mn-ea"/>
          <a:cs typeface="+mn-cs"/>
        </a:defRPr>
      </a:lvl8pPr>
      <a:lvl9pPr marL="3884484" indent="-228498" algn="l" defTabSz="913996" rtl="0" eaLnBrk="1" latinLnBrk="0" hangingPunct="1">
        <a:spcBef>
          <a:spcPct val="20000"/>
        </a:spcBef>
        <a:buFont typeface="Arial" pitchFamily="34" charset="0"/>
        <a:buChar char="•"/>
        <a:defRPr sz="199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3996" rtl="0" eaLnBrk="1" latinLnBrk="0" hangingPunct="1">
        <a:defRPr sz="1699" kern="1200">
          <a:solidFill>
            <a:schemeClr val="tx1"/>
          </a:solidFill>
          <a:latin typeface="+mn-lt"/>
          <a:ea typeface="+mn-ea"/>
          <a:cs typeface="+mn-cs"/>
        </a:defRPr>
      </a:lvl1pPr>
      <a:lvl2pPr marL="456999" algn="l" defTabSz="913996" rtl="0" eaLnBrk="1" latinLnBrk="0" hangingPunct="1">
        <a:defRPr sz="1699" kern="1200">
          <a:solidFill>
            <a:schemeClr val="tx1"/>
          </a:solidFill>
          <a:latin typeface="+mn-lt"/>
          <a:ea typeface="+mn-ea"/>
          <a:cs typeface="+mn-cs"/>
        </a:defRPr>
      </a:lvl2pPr>
      <a:lvl3pPr marL="913996" algn="l" defTabSz="913996" rtl="0" eaLnBrk="1" latinLnBrk="0" hangingPunct="1">
        <a:defRPr sz="1699" kern="1200">
          <a:solidFill>
            <a:schemeClr val="tx1"/>
          </a:solidFill>
          <a:latin typeface="+mn-lt"/>
          <a:ea typeface="+mn-ea"/>
          <a:cs typeface="+mn-cs"/>
        </a:defRPr>
      </a:lvl3pPr>
      <a:lvl4pPr marL="1370995" algn="l" defTabSz="913996" rtl="0" eaLnBrk="1" latinLnBrk="0" hangingPunct="1">
        <a:defRPr sz="1699" kern="1200">
          <a:solidFill>
            <a:schemeClr val="tx1"/>
          </a:solidFill>
          <a:latin typeface="+mn-lt"/>
          <a:ea typeface="+mn-ea"/>
          <a:cs typeface="+mn-cs"/>
        </a:defRPr>
      </a:lvl4pPr>
      <a:lvl5pPr marL="1827992" algn="l" defTabSz="913996" rtl="0" eaLnBrk="1" latinLnBrk="0" hangingPunct="1">
        <a:defRPr sz="1699" kern="1200">
          <a:solidFill>
            <a:schemeClr val="tx1"/>
          </a:solidFill>
          <a:latin typeface="+mn-lt"/>
          <a:ea typeface="+mn-ea"/>
          <a:cs typeface="+mn-cs"/>
        </a:defRPr>
      </a:lvl5pPr>
      <a:lvl6pPr marL="2284990" algn="l" defTabSz="913996" rtl="0" eaLnBrk="1" latinLnBrk="0" hangingPunct="1">
        <a:defRPr sz="1699" kern="1200">
          <a:solidFill>
            <a:schemeClr val="tx1"/>
          </a:solidFill>
          <a:latin typeface="+mn-lt"/>
          <a:ea typeface="+mn-ea"/>
          <a:cs typeface="+mn-cs"/>
        </a:defRPr>
      </a:lvl6pPr>
      <a:lvl7pPr marL="2741988" algn="l" defTabSz="913996" rtl="0" eaLnBrk="1" latinLnBrk="0" hangingPunct="1">
        <a:defRPr sz="1699" kern="1200">
          <a:solidFill>
            <a:schemeClr val="tx1"/>
          </a:solidFill>
          <a:latin typeface="+mn-lt"/>
          <a:ea typeface="+mn-ea"/>
          <a:cs typeface="+mn-cs"/>
        </a:defRPr>
      </a:lvl7pPr>
      <a:lvl8pPr marL="3198987" algn="l" defTabSz="913996" rtl="0" eaLnBrk="1" latinLnBrk="0" hangingPunct="1">
        <a:defRPr sz="1699" kern="1200">
          <a:solidFill>
            <a:schemeClr val="tx1"/>
          </a:solidFill>
          <a:latin typeface="+mn-lt"/>
          <a:ea typeface="+mn-ea"/>
          <a:cs typeface="+mn-cs"/>
        </a:defRPr>
      </a:lvl8pPr>
      <a:lvl9pPr marL="3655984" algn="l" defTabSz="913996" rtl="0" eaLnBrk="1" latinLnBrk="0" hangingPunct="1">
        <a:defRPr sz="16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13" Type="http://schemas.openxmlformats.org/officeDocument/2006/relationships/image" Target="../media/image28.png"/><Relationship Id="rId18" Type="http://schemas.openxmlformats.org/officeDocument/2006/relationships/image" Target="../media/image33.png"/><Relationship Id="rId3" Type="http://schemas.openxmlformats.org/officeDocument/2006/relationships/image" Target="../media/image18.png"/><Relationship Id="rId21" Type="http://schemas.openxmlformats.org/officeDocument/2006/relationships/image" Target="../media/image36.png"/><Relationship Id="rId7" Type="http://schemas.openxmlformats.org/officeDocument/2006/relationships/image" Target="../media/image22.png"/><Relationship Id="rId12" Type="http://schemas.openxmlformats.org/officeDocument/2006/relationships/image" Target="../media/image27.png"/><Relationship Id="rId17" Type="http://schemas.openxmlformats.org/officeDocument/2006/relationships/image" Target="../media/image32.png"/><Relationship Id="rId25" Type="http://schemas.openxmlformats.org/officeDocument/2006/relationships/image" Target="../media/image40.png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31.png"/><Relationship Id="rId20" Type="http://schemas.openxmlformats.org/officeDocument/2006/relationships/image" Target="../media/image3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11" Type="http://schemas.openxmlformats.org/officeDocument/2006/relationships/image" Target="../media/image26.png"/><Relationship Id="rId24" Type="http://schemas.openxmlformats.org/officeDocument/2006/relationships/image" Target="../media/image39.png"/><Relationship Id="rId5" Type="http://schemas.openxmlformats.org/officeDocument/2006/relationships/image" Target="../media/image20.png"/><Relationship Id="rId15" Type="http://schemas.openxmlformats.org/officeDocument/2006/relationships/image" Target="../media/image30.png"/><Relationship Id="rId23" Type="http://schemas.openxmlformats.org/officeDocument/2006/relationships/image" Target="../media/image38.png"/><Relationship Id="rId10" Type="http://schemas.openxmlformats.org/officeDocument/2006/relationships/image" Target="../media/image25.png"/><Relationship Id="rId19" Type="http://schemas.openxmlformats.org/officeDocument/2006/relationships/image" Target="../media/image34.png"/><Relationship Id="rId4" Type="http://schemas.openxmlformats.org/officeDocument/2006/relationships/image" Target="../media/image19.png"/><Relationship Id="rId9" Type="http://schemas.openxmlformats.org/officeDocument/2006/relationships/image" Target="../media/image24.png"/><Relationship Id="rId14" Type="http://schemas.openxmlformats.org/officeDocument/2006/relationships/image" Target="../media/image29.png"/><Relationship Id="rId22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6.jp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矩形 6"/>
          <p:cNvSpPr>
            <a:spLocks noChangeArrowheads="1"/>
          </p:cNvSpPr>
          <p:nvPr/>
        </p:nvSpPr>
        <p:spPr bwMode="auto">
          <a:xfrm>
            <a:off x="0" y="1766888"/>
            <a:ext cx="1296988" cy="115728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075" name="矩形 7"/>
          <p:cNvSpPr>
            <a:spLocks noChangeArrowheads="1"/>
          </p:cNvSpPr>
          <p:nvPr/>
        </p:nvSpPr>
        <p:spPr bwMode="auto">
          <a:xfrm>
            <a:off x="11023600" y="1766888"/>
            <a:ext cx="1168400" cy="115728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076" name="文本框 13"/>
          <p:cNvSpPr>
            <a:spLocks noChangeArrowheads="1"/>
          </p:cNvSpPr>
          <p:nvPr/>
        </p:nvSpPr>
        <p:spPr bwMode="auto">
          <a:xfrm>
            <a:off x="1663700" y="1791533"/>
            <a:ext cx="8956675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6600" b="1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低蛋白血症</a:t>
            </a:r>
            <a:r>
              <a:rPr lang="zh-CN" altLang="en-US" sz="6600" b="1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的业务学习</a:t>
            </a:r>
            <a:endParaRPr lang="zh-CN" altLang="en-US" sz="6600" b="1" dirty="0">
              <a:solidFill>
                <a:srgbClr val="1F497D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078" name="矩形 26"/>
          <p:cNvSpPr>
            <a:spLocks noChangeArrowheads="1"/>
          </p:cNvSpPr>
          <p:nvPr/>
        </p:nvSpPr>
        <p:spPr bwMode="auto">
          <a:xfrm>
            <a:off x="1628779" y="5699129"/>
            <a:ext cx="530225" cy="115887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079" name="矩形 27"/>
          <p:cNvSpPr>
            <a:spLocks noChangeArrowheads="1"/>
          </p:cNvSpPr>
          <p:nvPr/>
        </p:nvSpPr>
        <p:spPr bwMode="auto">
          <a:xfrm>
            <a:off x="2325692" y="6118229"/>
            <a:ext cx="447675" cy="739775"/>
          </a:xfrm>
          <a:prstGeom prst="rect">
            <a:avLst/>
          </a:prstGeom>
          <a:solidFill>
            <a:schemeClr val="accent3">
              <a:lumMod val="50000"/>
            </a:schemeClr>
          </a:solidFill>
          <a:ln>
            <a:noFill/>
          </a:ln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080" name="矩形 28"/>
          <p:cNvSpPr>
            <a:spLocks noChangeArrowheads="1"/>
          </p:cNvSpPr>
          <p:nvPr/>
        </p:nvSpPr>
        <p:spPr bwMode="auto">
          <a:xfrm>
            <a:off x="2941642" y="5851529"/>
            <a:ext cx="530225" cy="100647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081" name="等腰三角形 46"/>
          <p:cNvSpPr>
            <a:spLocks noChangeArrowheads="1"/>
          </p:cNvSpPr>
          <p:nvPr/>
        </p:nvSpPr>
        <p:spPr bwMode="auto">
          <a:xfrm>
            <a:off x="3640138" y="5645150"/>
            <a:ext cx="950912" cy="1212850"/>
          </a:xfrm>
          <a:prstGeom prst="triangle">
            <a:avLst>
              <a:gd name="adj" fmla="val 50000"/>
            </a:avLst>
          </a:prstGeom>
          <a:solidFill>
            <a:schemeClr val="accent3">
              <a:lumMod val="50000"/>
            </a:schemeClr>
          </a:solidFill>
          <a:ln>
            <a:noFill/>
          </a:ln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082" name="等腰三角形 47"/>
          <p:cNvSpPr>
            <a:spLocks noChangeArrowheads="1"/>
          </p:cNvSpPr>
          <p:nvPr/>
        </p:nvSpPr>
        <p:spPr bwMode="auto">
          <a:xfrm>
            <a:off x="4759329" y="6118229"/>
            <a:ext cx="739775" cy="739775"/>
          </a:xfrm>
          <a:prstGeom prst="triangle">
            <a:avLst>
              <a:gd name="adj" fmla="val 50000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083" name="等腰三角形 48"/>
          <p:cNvSpPr>
            <a:spLocks noChangeArrowheads="1"/>
          </p:cNvSpPr>
          <p:nvPr/>
        </p:nvSpPr>
        <p:spPr bwMode="auto">
          <a:xfrm>
            <a:off x="5702304" y="5645150"/>
            <a:ext cx="746125" cy="1212850"/>
          </a:xfrm>
          <a:prstGeom prst="triangle">
            <a:avLst>
              <a:gd name="adj" fmla="val 50000"/>
            </a:avLst>
          </a:prstGeom>
          <a:solidFill>
            <a:srgbClr val="FBCE45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084" name="矩形 49"/>
          <p:cNvSpPr>
            <a:spLocks noChangeArrowheads="1"/>
          </p:cNvSpPr>
          <p:nvPr/>
        </p:nvSpPr>
        <p:spPr bwMode="auto">
          <a:xfrm>
            <a:off x="6750050" y="5699129"/>
            <a:ext cx="528638" cy="115887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085" name="矩形 50"/>
          <p:cNvSpPr>
            <a:spLocks noChangeArrowheads="1"/>
          </p:cNvSpPr>
          <p:nvPr/>
        </p:nvSpPr>
        <p:spPr bwMode="auto">
          <a:xfrm>
            <a:off x="7445379" y="6118229"/>
            <a:ext cx="447675" cy="739775"/>
          </a:xfrm>
          <a:prstGeom prst="rect">
            <a:avLst/>
          </a:prstGeom>
          <a:solidFill>
            <a:srgbClr val="F4A03B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086" name="矩形 51"/>
          <p:cNvSpPr>
            <a:spLocks noChangeArrowheads="1"/>
          </p:cNvSpPr>
          <p:nvPr/>
        </p:nvSpPr>
        <p:spPr bwMode="auto">
          <a:xfrm>
            <a:off x="8061329" y="5851529"/>
            <a:ext cx="530225" cy="100647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087" name="等腰三角形 52"/>
          <p:cNvSpPr>
            <a:spLocks noChangeArrowheads="1"/>
          </p:cNvSpPr>
          <p:nvPr/>
        </p:nvSpPr>
        <p:spPr bwMode="auto">
          <a:xfrm>
            <a:off x="8759829" y="5645150"/>
            <a:ext cx="950913" cy="1212850"/>
          </a:xfrm>
          <a:prstGeom prst="triangle">
            <a:avLst>
              <a:gd name="adj" fmla="val 50000"/>
            </a:avLst>
          </a:prstGeom>
          <a:solidFill>
            <a:schemeClr val="accent3">
              <a:lumMod val="50000"/>
            </a:schemeClr>
          </a:solidFill>
          <a:ln>
            <a:noFill/>
          </a:ln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088" name="等腰三角形 53"/>
          <p:cNvSpPr>
            <a:spLocks noChangeArrowheads="1"/>
          </p:cNvSpPr>
          <p:nvPr/>
        </p:nvSpPr>
        <p:spPr bwMode="auto">
          <a:xfrm>
            <a:off x="9879013" y="6118229"/>
            <a:ext cx="741362" cy="739775"/>
          </a:xfrm>
          <a:prstGeom prst="triangle">
            <a:avLst>
              <a:gd name="adj" fmla="val 50000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089" name="等腰三角形 54"/>
          <p:cNvSpPr>
            <a:spLocks noChangeArrowheads="1"/>
          </p:cNvSpPr>
          <p:nvPr/>
        </p:nvSpPr>
        <p:spPr bwMode="auto">
          <a:xfrm>
            <a:off x="10821988" y="5645150"/>
            <a:ext cx="746125" cy="1212850"/>
          </a:xfrm>
          <a:prstGeom prst="triangle">
            <a:avLst>
              <a:gd name="adj" fmla="val 50000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090" name="等腰三角形 55"/>
          <p:cNvSpPr>
            <a:spLocks noChangeArrowheads="1"/>
          </p:cNvSpPr>
          <p:nvPr/>
        </p:nvSpPr>
        <p:spPr bwMode="auto">
          <a:xfrm>
            <a:off x="650875" y="5645150"/>
            <a:ext cx="746125" cy="1212850"/>
          </a:xfrm>
          <a:prstGeom prst="triangle">
            <a:avLst>
              <a:gd name="adj" fmla="val 50000"/>
            </a:avLst>
          </a:prstGeom>
          <a:solidFill>
            <a:srgbClr val="FBCE45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8" name="文本框 14"/>
          <p:cNvSpPr>
            <a:spLocks noChangeArrowheads="1"/>
          </p:cNvSpPr>
          <p:nvPr/>
        </p:nvSpPr>
        <p:spPr bwMode="auto">
          <a:xfrm>
            <a:off x="4344061" y="3544918"/>
            <a:ext cx="3595952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400" b="1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内科</a:t>
            </a:r>
            <a:endParaRPr lang="en-US" altLang="zh-CN" sz="2400" b="1" dirty="0" smtClean="0">
              <a:solidFill>
                <a:srgbClr val="1F497D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400" b="1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主讲人</a:t>
            </a:r>
            <a:r>
              <a:rPr lang="zh-CN" altLang="en-US" sz="2400" b="1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：</a:t>
            </a:r>
            <a:r>
              <a:rPr lang="en-US" altLang="zh-CN" sz="2400" b="1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XXX</a:t>
            </a:r>
            <a:endParaRPr lang="zh-CN" altLang="en-US" sz="2400" b="1" dirty="0">
              <a:solidFill>
                <a:srgbClr val="1F497D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09582344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10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200"/>
                            </p:stCondLst>
                            <p:childTnLst>
                              <p:par>
                                <p:cTn id="3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"/>
                                        <p:tgtEl>
                                          <p:spTgt spid="3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" fill="hold"/>
                                        <p:tgtEl>
                                          <p:spTgt spid="30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" fill="hold"/>
                                        <p:tgtEl>
                                          <p:spTgt spid="30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"/>
                                        <p:tgtEl>
                                          <p:spTgt spid="30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"/>
                                        <p:tgtEl>
                                          <p:spTgt spid="3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" fill="hold"/>
                                        <p:tgtEl>
                                          <p:spTgt spid="30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" fill="hold"/>
                                        <p:tgtEl>
                                          <p:spTgt spid="30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"/>
                                        <p:tgtEl>
                                          <p:spTgt spid="30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30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"/>
                                        <p:tgtEl>
                                          <p:spTgt spid="3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400"/>
                            </p:stCondLst>
                            <p:childTnLst>
                              <p:par>
                                <p:cTn id="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"/>
                                        <p:tgtEl>
                                          <p:spTgt spid="3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" fill="hold"/>
                                        <p:tgtEl>
                                          <p:spTgt spid="30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" fill="hold"/>
                                        <p:tgtEl>
                                          <p:spTgt spid="30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"/>
                                        <p:tgtEl>
                                          <p:spTgt spid="30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7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" fill="hold"/>
                                        <p:tgtEl>
                                          <p:spTgt spid="30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" fill="hold"/>
                                        <p:tgtEl>
                                          <p:spTgt spid="30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"/>
                                        <p:tgtEl>
                                          <p:spTgt spid="30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" fill="hold"/>
                                        <p:tgtEl>
                                          <p:spTgt spid="30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" fill="hold"/>
                                        <p:tgtEl>
                                          <p:spTgt spid="30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100"/>
                                        <p:tgtEl>
                                          <p:spTgt spid="30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 nodeType="afterGroup">
                            <p:stCondLst>
                              <p:cond delay="600"/>
                            </p:stCondLst>
                            <p:childTnLst>
                              <p:par>
                                <p:cTn id="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100" fill="hold"/>
                                        <p:tgtEl>
                                          <p:spTgt spid="30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" fill="hold"/>
                                        <p:tgtEl>
                                          <p:spTgt spid="30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100"/>
                                        <p:tgtEl>
                                          <p:spTgt spid="30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 nodeType="afterGroup">
                            <p:stCondLst>
                              <p:cond delay="700"/>
                            </p:stCondLst>
                            <p:childTnLst>
                              <p:par>
                                <p:cTn id="8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" grpId="0" animBg="1"/>
      <p:bldP spid="3075" grpId="0" animBg="1"/>
      <p:bldP spid="3076" grpId="0"/>
      <p:bldP spid="3078" grpId="0" animBg="1"/>
      <p:bldP spid="3079" grpId="0" animBg="1"/>
      <p:bldP spid="3080" grpId="0" animBg="1"/>
      <p:bldP spid="3081" grpId="0" animBg="1"/>
      <p:bldP spid="3082" grpId="0" animBg="1"/>
      <p:bldP spid="3083" grpId="0" animBg="1"/>
      <p:bldP spid="3084" grpId="0" animBg="1"/>
      <p:bldP spid="3085" grpId="0" animBg="1"/>
      <p:bldP spid="3086" grpId="0" animBg="1"/>
      <p:bldP spid="3087" grpId="0" animBg="1"/>
      <p:bldP spid="3088" grpId="0" animBg="1"/>
      <p:bldP spid="3089" grpId="0" animBg="1"/>
      <p:bldP spid="3090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508000" y="515938"/>
            <a:ext cx="1773727" cy="849312"/>
          </a:xfrm>
        </p:spPr>
        <p:txBody>
          <a:bodyPr/>
          <a:lstStyle/>
          <a:p>
            <a:pPr eaLnBrk="1" hangingPunct="1"/>
            <a:r>
              <a:rPr lang="zh-CN" altLang="en-US" b="1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诊断</a:t>
            </a:r>
            <a:endParaRPr lang="zh-CN" altLang="en-US" b="1" dirty="0">
              <a:solidFill>
                <a:srgbClr val="4454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4532515" y="1928314"/>
            <a:ext cx="5167090" cy="2862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just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血浆</a:t>
            </a:r>
            <a:r>
              <a:rPr lang="zh-CN" altLang="en-US" sz="24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总蛋白质</a:t>
            </a:r>
            <a:r>
              <a:rPr lang="en-US" altLang="zh-CN" sz="24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&lt;6.0g</a:t>
            </a:r>
            <a:r>
              <a:rPr lang="zh-CN" altLang="en-US" sz="24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％有相应临床表现即可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确诊</a:t>
            </a:r>
            <a:r>
              <a:rPr lang="zh-CN" altLang="en-US" sz="24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400" dirty="0" smtClean="0">
              <a:solidFill>
                <a:srgbClr val="4454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血浆</a:t>
            </a:r>
            <a:r>
              <a:rPr lang="zh-CN" altLang="en-US" sz="24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总蛋白质，特别是血浆白蛋白的减少。人卫版八年制内科书：血浆</a:t>
            </a:r>
            <a:r>
              <a:rPr lang="zh-CN" altLang="en-US" sz="24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白蛋白</a:t>
            </a:r>
            <a:r>
              <a:rPr lang="en-US" altLang="zh-CN" sz="24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&lt;30g/L</a:t>
            </a:r>
            <a:r>
              <a:rPr lang="zh-CN" altLang="en-US" sz="24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200" dirty="0">
              <a:solidFill>
                <a:srgbClr val="4454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58"/>
          <p:cNvSpPr>
            <a:spLocks noChangeArrowheads="1"/>
          </p:cNvSpPr>
          <p:nvPr/>
        </p:nvSpPr>
        <p:spPr bwMode="auto">
          <a:xfrm>
            <a:off x="2" y="6569079"/>
            <a:ext cx="12239625" cy="288925"/>
          </a:xfrm>
          <a:prstGeom prst="rect">
            <a:avLst/>
          </a:prstGeom>
          <a:solidFill>
            <a:srgbClr val="44546A"/>
          </a:solidFill>
          <a:ln w="25400">
            <a:solidFill>
              <a:srgbClr val="395E8A"/>
            </a:solidFill>
            <a:bevel/>
            <a:headEnd/>
            <a:tailEnd/>
          </a:ln>
          <a:ex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98" b="3005"/>
          <a:stretch/>
        </p:blipFill>
        <p:spPr>
          <a:xfrm>
            <a:off x="508000" y="1999727"/>
            <a:ext cx="3278337" cy="4569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1084721"/>
      </p:ext>
    </p:extLst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/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508000" y="515938"/>
            <a:ext cx="3844925" cy="849312"/>
          </a:xfrm>
        </p:spPr>
        <p:txBody>
          <a:bodyPr/>
          <a:lstStyle/>
          <a:p>
            <a:pPr eaLnBrk="1" hangingPunct="1"/>
            <a:r>
              <a:rPr lang="zh-CN" altLang="en-US" b="1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治疗原则</a:t>
            </a: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1209717" y="1726956"/>
            <a:ext cx="5370543" cy="41549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342900" indent="-342900" algn="just"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zh-CN" altLang="en-US" sz="22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治疗</a:t>
            </a:r>
            <a:r>
              <a:rPr lang="zh-CN" altLang="en-US" sz="22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引起蛋白质摄入不足、丢失过多、分解亢进的原发</a:t>
            </a:r>
            <a:r>
              <a:rPr lang="zh-CN" altLang="en-US" sz="22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疾病；</a:t>
            </a:r>
            <a:endParaRPr lang="en-US" altLang="zh-CN" sz="2200" dirty="0" smtClean="0">
              <a:solidFill>
                <a:srgbClr val="4454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 algn="just"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zh-CN" altLang="en-US" sz="22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若</a:t>
            </a:r>
            <a:r>
              <a:rPr lang="zh-CN" altLang="en-US" sz="22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原发疾病无禁忌，可给予高蛋白质、高热量的</a:t>
            </a:r>
            <a:r>
              <a:rPr lang="zh-CN" altLang="en-US" sz="22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饮食；</a:t>
            </a:r>
            <a:endParaRPr lang="en-US" altLang="zh-CN" sz="2200" dirty="0" smtClean="0">
              <a:solidFill>
                <a:srgbClr val="4454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 algn="just"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zh-CN" altLang="en-US" sz="22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酌情</a:t>
            </a:r>
            <a:r>
              <a:rPr lang="zh-CN" altLang="en-US" sz="22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使用促进蛋白质合成的</a:t>
            </a:r>
            <a:r>
              <a:rPr lang="zh-CN" altLang="en-US" sz="22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药物；</a:t>
            </a:r>
            <a:endParaRPr lang="en-US" altLang="zh-CN" sz="2200" dirty="0" smtClean="0">
              <a:solidFill>
                <a:srgbClr val="4454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 algn="just"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zh-CN" altLang="en-US" sz="22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消化</a:t>
            </a:r>
            <a:r>
              <a:rPr lang="zh-CN" altLang="en-US" sz="22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功能差者，可予流食或半流食，同时补充足够的</a:t>
            </a:r>
            <a:r>
              <a:rPr lang="zh-CN" altLang="en-US" sz="22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维生素；</a:t>
            </a:r>
            <a:endParaRPr lang="en-US" altLang="zh-CN" sz="2200" dirty="0" smtClean="0">
              <a:solidFill>
                <a:srgbClr val="4454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 algn="just"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zh-CN" altLang="en-US" sz="22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病情</a:t>
            </a:r>
            <a:r>
              <a:rPr lang="zh-CN" altLang="en-US" sz="22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严重者，可输入血浆或白蛋白。</a:t>
            </a:r>
          </a:p>
        </p:txBody>
      </p:sp>
      <p:sp>
        <p:nvSpPr>
          <p:cNvPr id="7" name="矩形 58"/>
          <p:cNvSpPr>
            <a:spLocks noChangeArrowheads="1"/>
          </p:cNvSpPr>
          <p:nvPr/>
        </p:nvSpPr>
        <p:spPr bwMode="auto">
          <a:xfrm>
            <a:off x="2" y="6569079"/>
            <a:ext cx="12239625" cy="288925"/>
          </a:xfrm>
          <a:prstGeom prst="rect">
            <a:avLst/>
          </a:prstGeom>
          <a:solidFill>
            <a:srgbClr val="44546A"/>
          </a:solidFill>
          <a:ln w="25400">
            <a:solidFill>
              <a:srgbClr val="395E8A"/>
            </a:solidFill>
            <a:bevel/>
            <a:headEnd/>
            <a:tailEnd/>
          </a:ln>
          <a:ex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596" b="4215"/>
          <a:stretch/>
        </p:blipFill>
        <p:spPr>
          <a:xfrm>
            <a:off x="6942880" y="1838737"/>
            <a:ext cx="4409584" cy="39314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735465571"/>
      </p:ext>
    </p:extLst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" name="组合 1"/>
          <p:cNvGrpSpPr>
            <a:grpSpLocks/>
          </p:cNvGrpSpPr>
          <p:nvPr/>
        </p:nvGrpSpPr>
        <p:grpSpPr bwMode="auto">
          <a:xfrm>
            <a:off x="2012950" y="5524500"/>
            <a:ext cx="7975600" cy="1333500"/>
            <a:chOff x="971550" y="4156075"/>
            <a:chExt cx="7200900" cy="1008063"/>
          </a:xfrm>
          <a:solidFill>
            <a:srgbClr val="7F7F7F"/>
          </a:solidFill>
        </p:grpSpPr>
        <p:sp>
          <p:nvSpPr>
            <p:cNvPr id="7174" name="流程图: 合并 38"/>
            <p:cNvSpPr>
              <a:spLocks noChangeArrowheads="1"/>
            </p:cNvSpPr>
            <p:nvPr/>
          </p:nvSpPr>
          <p:spPr bwMode="auto">
            <a:xfrm rot="10800000">
              <a:off x="971550" y="4156075"/>
              <a:ext cx="7200900" cy="1008063"/>
            </a:xfrm>
            <a:prstGeom prst="flowChartMerg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7175" name="流程图: 合并 40"/>
            <p:cNvSpPr>
              <a:spLocks noChangeArrowheads="1"/>
            </p:cNvSpPr>
            <p:nvPr/>
          </p:nvSpPr>
          <p:spPr bwMode="auto">
            <a:xfrm rot="10800000">
              <a:off x="1187450" y="4227513"/>
              <a:ext cx="6769100" cy="936625"/>
            </a:xfrm>
            <a:prstGeom prst="flowChartMerge">
              <a:avLst/>
            </a:prstGeom>
            <a:grpFill/>
            <a:ln w="6350">
              <a:solidFill>
                <a:srgbClr val="7F7F7F"/>
              </a:solidFill>
              <a:prstDash val="sysDash"/>
              <a:bevel/>
              <a:headEnd/>
              <a:tailEnd/>
            </a:ln>
            <a:extLst/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endParaRPr lang="zh-CN" altLang="zh-CN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7176" name="TextBox 41"/>
            <p:cNvSpPr>
              <a:spLocks noChangeArrowheads="1"/>
            </p:cNvSpPr>
            <p:nvPr/>
          </p:nvSpPr>
          <p:spPr bwMode="auto">
            <a:xfrm>
              <a:off x="4038685" y="4396617"/>
              <a:ext cx="844103" cy="76752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en-US" altLang="zh-CN" sz="6000" b="1" dirty="0">
                  <a:solidFill>
                    <a:schemeClr val="bg1"/>
                  </a:solidFill>
                  <a:latin typeface="BatangChe" pitchFamily="1" charset="-127"/>
                  <a:ea typeface="BatangChe" pitchFamily="1" charset="-127"/>
                  <a:sym typeface="BatangChe" pitchFamily="1" charset="-127"/>
                </a:rPr>
                <a:t>2</a:t>
              </a:r>
              <a:endParaRPr lang="zh-CN" altLang="en-US" sz="6000" b="1" dirty="0">
                <a:solidFill>
                  <a:schemeClr val="bg1"/>
                </a:solidFill>
                <a:latin typeface="BatangChe" pitchFamily="1" charset="-127"/>
                <a:ea typeface="BatangChe" pitchFamily="1" charset="-127"/>
                <a:sym typeface="BatangChe" pitchFamily="1" charset="-127"/>
              </a:endParaRPr>
            </a:p>
          </p:txBody>
        </p:sp>
      </p:grpSp>
      <p:grpSp>
        <p:nvGrpSpPr>
          <p:cNvPr id="7171" name="组合 2"/>
          <p:cNvGrpSpPr>
            <a:grpSpLocks/>
          </p:cNvGrpSpPr>
          <p:nvPr/>
        </p:nvGrpSpPr>
        <p:grpSpPr bwMode="auto">
          <a:xfrm>
            <a:off x="0" y="0"/>
            <a:ext cx="1547813" cy="534988"/>
            <a:chOff x="-106363" y="-20638"/>
            <a:chExt cx="1006476" cy="347663"/>
          </a:xfrm>
          <a:solidFill>
            <a:srgbClr val="7F7F7F"/>
          </a:solidFill>
        </p:grpSpPr>
        <p:sp>
          <p:nvSpPr>
            <p:cNvPr id="7172" name="流程图: 合并 53"/>
            <p:cNvSpPr>
              <a:spLocks noChangeArrowheads="1"/>
            </p:cNvSpPr>
            <p:nvPr/>
          </p:nvSpPr>
          <p:spPr bwMode="auto">
            <a:xfrm>
              <a:off x="-106363" y="-20638"/>
              <a:ext cx="1006476" cy="347663"/>
            </a:xfrm>
            <a:prstGeom prst="flowChartMerg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7173" name="流程图: 合并 54"/>
            <p:cNvSpPr>
              <a:spLocks noChangeArrowheads="1"/>
            </p:cNvSpPr>
            <p:nvPr/>
          </p:nvSpPr>
          <p:spPr bwMode="auto">
            <a:xfrm>
              <a:off x="0" y="-20638"/>
              <a:ext cx="755650" cy="288926"/>
            </a:xfrm>
            <a:prstGeom prst="flowChartMerge">
              <a:avLst/>
            </a:prstGeom>
            <a:grpFill/>
            <a:ln w="6350">
              <a:solidFill>
                <a:srgbClr val="7F7F7F"/>
              </a:solidFill>
              <a:prstDash val="sysDot"/>
              <a:bevel/>
              <a:headEnd/>
              <a:tailEnd/>
            </a:ln>
            <a:extLst/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endParaRPr lang="zh-CN" altLang="zh-CN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10244" name="组合 8"/>
          <p:cNvGrpSpPr>
            <a:grpSpLocks/>
          </p:cNvGrpSpPr>
          <p:nvPr/>
        </p:nvGrpSpPr>
        <p:grpSpPr bwMode="auto">
          <a:xfrm>
            <a:off x="3846253" y="2340921"/>
            <a:ext cx="5297751" cy="1015663"/>
            <a:chOff x="3284033" y="2098694"/>
            <a:chExt cx="5453912" cy="978717"/>
          </a:xfrm>
        </p:grpSpPr>
        <p:sp>
          <p:nvSpPr>
            <p:cNvPr id="10" name="AutoShape 4"/>
            <p:cNvSpPr>
              <a:spLocks noChangeArrowheads="1"/>
            </p:cNvSpPr>
            <p:nvPr/>
          </p:nvSpPr>
          <p:spPr bwMode="gray">
            <a:xfrm>
              <a:off x="3284033" y="2260780"/>
              <a:ext cx="4262240" cy="699096"/>
            </a:xfrm>
            <a:prstGeom prst="roundRect">
              <a:avLst>
                <a:gd name="adj" fmla="val 10889"/>
              </a:avLst>
            </a:prstGeom>
            <a:noFill/>
            <a:ln>
              <a:noFill/>
              <a:headEnd/>
              <a:tailEnd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b="1">
                <a:ln w="22225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1" name="AutoShape 6"/>
            <p:cNvSpPr>
              <a:spLocks noChangeArrowheads="1"/>
            </p:cNvSpPr>
            <p:nvPr/>
          </p:nvSpPr>
          <p:spPr bwMode="gray">
            <a:xfrm>
              <a:off x="3345319" y="2301988"/>
              <a:ext cx="1086806" cy="572127"/>
            </a:xfrm>
            <a:prstGeom prst="roundRect">
              <a:avLst>
                <a:gd name="adj" fmla="val 11921"/>
              </a:avLst>
            </a:prstGeom>
            <a:solidFill>
              <a:srgbClr val="7F7F7F"/>
            </a:solidFill>
            <a:ln>
              <a:solidFill>
                <a:srgbClr val="7F7F7F"/>
              </a:solidFill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solidFill>
                  <a:srgbClr val="78AA0A"/>
                </a:solidFill>
              </a:endParaRPr>
            </a:p>
          </p:txBody>
        </p:sp>
        <p:sp>
          <p:nvSpPr>
            <p:cNvPr id="12" name="Text Box 8"/>
            <p:cNvSpPr txBox="1">
              <a:spLocks noChangeArrowheads="1"/>
            </p:cNvSpPr>
            <p:nvPr/>
          </p:nvSpPr>
          <p:spPr bwMode="gray">
            <a:xfrm>
              <a:off x="3713630" y="2320440"/>
              <a:ext cx="350185" cy="44487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+mn-lt"/>
                  <a:ea typeface="+mn-ea"/>
                </a:rPr>
                <a:t>2</a:t>
              </a:r>
            </a:p>
          </p:txBody>
        </p:sp>
        <p:sp>
          <p:nvSpPr>
            <p:cNvPr id="10248" name="文本框 2"/>
            <p:cNvSpPr txBox="1">
              <a:spLocks noChangeArrowheads="1"/>
            </p:cNvSpPr>
            <p:nvPr/>
          </p:nvSpPr>
          <p:spPr bwMode="auto">
            <a:xfrm>
              <a:off x="4637514" y="2098694"/>
              <a:ext cx="4100431" cy="9787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3200" b="1" dirty="0">
                  <a:solidFill>
                    <a:srgbClr val="44546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护理原则</a:t>
              </a:r>
            </a:p>
            <a:p>
              <a:pPr eaLnBrk="1" hangingPunct="1"/>
              <a:r>
                <a:rPr lang="en-US" altLang="zh-CN" sz="2800" b="1" dirty="0">
                  <a:solidFill>
                    <a:srgbClr val="44546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(Nursing principle)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075146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flythrough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508000" y="515938"/>
            <a:ext cx="4295775" cy="849312"/>
          </a:xfrm>
        </p:spPr>
        <p:txBody>
          <a:bodyPr/>
          <a:lstStyle/>
          <a:p>
            <a:pPr eaLnBrk="1" hangingPunct="1"/>
            <a:r>
              <a:rPr lang="zh-CN" altLang="en-US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基础护理 </a:t>
            </a:r>
            <a:endParaRPr lang="zh-CN" altLang="en-US" b="1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2147714" y="2028096"/>
            <a:ext cx="5312121" cy="3185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indent="0" algn="just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400" b="1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 </a:t>
            </a:r>
            <a:r>
              <a:rPr lang="zh-CN" altLang="en-US" sz="2400" b="1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心理护理</a:t>
            </a:r>
            <a:endParaRPr lang="en-US" altLang="zh-CN" sz="2400" b="1" dirty="0" smtClean="0">
              <a:solidFill>
                <a:srgbClr val="4454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7200" indent="-457200" algn="just" eaLnBrk="1" hangingPunct="1">
              <a:lnSpc>
                <a:spcPct val="150000"/>
              </a:lnSpc>
              <a:spcBef>
                <a:spcPct val="0"/>
              </a:spcBef>
              <a:buFont typeface="+mj-ea"/>
              <a:buAutoNum type="circleNumDbPlain"/>
            </a:pPr>
            <a:r>
              <a:rPr lang="zh-CN" altLang="en-US" sz="22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每天</a:t>
            </a:r>
            <a:r>
              <a:rPr lang="zh-CN" altLang="en-US" sz="22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多与病人交流，耐心解答病人提出的问题，建立良好的护患关系</a:t>
            </a:r>
            <a:r>
              <a:rPr lang="zh-CN" altLang="en-US" sz="22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200" dirty="0" smtClean="0">
              <a:solidFill>
                <a:srgbClr val="4454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7200" indent="-457200" algn="just" eaLnBrk="1" hangingPunct="1">
              <a:lnSpc>
                <a:spcPct val="150000"/>
              </a:lnSpc>
              <a:spcBef>
                <a:spcPct val="0"/>
              </a:spcBef>
              <a:buFont typeface="+mj-ea"/>
              <a:buAutoNum type="circleNumDbPlain"/>
            </a:pPr>
            <a:r>
              <a:rPr lang="zh-CN" altLang="en-US" sz="22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向</a:t>
            </a:r>
            <a:r>
              <a:rPr lang="zh-CN" altLang="en-US" sz="22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病人及家属交代相关病情及注意</a:t>
            </a:r>
            <a:r>
              <a:rPr lang="zh-CN" altLang="en-US" sz="22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事项；取得</a:t>
            </a:r>
            <a:r>
              <a:rPr lang="zh-CN" altLang="en-US" sz="22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患方积极</a:t>
            </a:r>
            <a:r>
              <a:rPr lang="zh-CN" altLang="en-US" sz="22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配合，有利于</a:t>
            </a:r>
            <a:r>
              <a:rPr lang="zh-CN" altLang="en-US" sz="22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提高治疗及护理效果。 </a:t>
            </a:r>
          </a:p>
        </p:txBody>
      </p:sp>
      <p:sp>
        <p:nvSpPr>
          <p:cNvPr id="6" name="矩形 58"/>
          <p:cNvSpPr>
            <a:spLocks noChangeArrowheads="1"/>
          </p:cNvSpPr>
          <p:nvPr/>
        </p:nvSpPr>
        <p:spPr bwMode="auto">
          <a:xfrm>
            <a:off x="2" y="6569079"/>
            <a:ext cx="12239625" cy="288925"/>
          </a:xfrm>
          <a:prstGeom prst="rect">
            <a:avLst/>
          </a:prstGeom>
          <a:solidFill>
            <a:srgbClr val="44546A"/>
          </a:solidFill>
          <a:ln w="25400">
            <a:solidFill>
              <a:srgbClr val="395E8A"/>
            </a:solidFill>
            <a:bevel/>
            <a:headEnd/>
            <a:tailEnd/>
          </a:ln>
          <a:ex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EF8F8"/>
              </a:clrFrom>
              <a:clrTo>
                <a:srgbClr val="FEF8F8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83" b="5671"/>
          <a:stretch/>
        </p:blipFill>
        <p:spPr>
          <a:xfrm>
            <a:off x="8081473" y="2725343"/>
            <a:ext cx="4110527" cy="3843736"/>
          </a:xfrm>
          <a:prstGeom prst="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/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508000" y="515938"/>
            <a:ext cx="4295775" cy="849312"/>
          </a:xfrm>
        </p:spPr>
        <p:txBody>
          <a:bodyPr/>
          <a:lstStyle/>
          <a:p>
            <a:pPr eaLnBrk="1" hangingPunct="1"/>
            <a:r>
              <a:rPr lang="zh-CN" altLang="en-US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基础护理 </a:t>
            </a:r>
            <a:endParaRPr lang="zh-CN" altLang="en-US" b="1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5266892" y="1043143"/>
            <a:ext cx="6197024" cy="5216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indent="0" algn="just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400" b="1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 </a:t>
            </a:r>
            <a:r>
              <a:rPr lang="zh-CN" altLang="en-US" sz="2400" b="1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生活护理</a:t>
            </a:r>
            <a:endParaRPr lang="en-US" altLang="zh-CN" sz="2400" b="1" dirty="0" smtClean="0">
              <a:solidFill>
                <a:srgbClr val="4454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7200" indent="-457200" algn="just" eaLnBrk="1" hangingPunct="1">
              <a:lnSpc>
                <a:spcPct val="150000"/>
              </a:lnSpc>
              <a:spcBef>
                <a:spcPct val="0"/>
              </a:spcBef>
              <a:buFont typeface="+mj-ea"/>
              <a:buAutoNum type="circleNumDbPlain"/>
            </a:pPr>
            <a:r>
              <a:rPr lang="zh-CN" altLang="en-US" sz="22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保持</a:t>
            </a:r>
            <a:r>
              <a:rPr lang="zh-CN" altLang="en-US" sz="22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床单平坦、整洁、干燥、柔软，以免碎屑、残渣等损伤皮肤</a:t>
            </a:r>
            <a:r>
              <a:rPr lang="zh-CN" altLang="en-US" sz="22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200" dirty="0" smtClean="0">
              <a:solidFill>
                <a:srgbClr val="4454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7200" indent="-457200" algn="just" eaLnBrk="1" hangingPunct="1">
              <a:lnSpc>
                <a:spcPct val="150000"/>
              </a:lnSpc>
              <a:spcBef>
                <a:spcPct val="0"/>
              </a:spcBef>
              <a:buFont typeface="+mj-ea"/>
              <a:buAutoNum type="circleNumDbPlain"/>
            </a:pPr>
            <a:r>
              <a:rPr lang="zh-CN" altLang="en-US" sz="22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</a:t>
            </a:r>
            <a:r>
              <a:rPr lang="zh-CN" altLang="en-US" sz="22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出汗较多的病人，更要做好臀、背部的护理。及时更换湿、污的衣服、被褥</a:t>
            </a:r>
            <a:r>
              <a:rPr lang="zh-CN" altLang="en-US" sz="22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200" dirty="0" smtClean="0">
              <a:solidFill>
                <a:srgbClr val="4454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7200" indent="-457200" algn="just" eaLnBrk="1" hangingPunct="1">
              <a:lnSpc>
                <a:spcPct val="150000"/>
              </a:lnSpc>
              <a:spcBef>
                <a:spcPct val="0"/>
              </a:spcBef>
              <a:buFont typeface="+mj-ea"/>
              <a:buAutoNum type="circleNumDbPlain"/>
            </a:pPr>
            <a:r>
              <a:rPr lang="zh-CN" altLang="en-US" sz="22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经常</a:t>
            </a:r>
            <a:r>
              <a:rPr lang="zh-CN" altLang="en-US" sz="22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用温水擦洗受浸渍部位，以保持皮肤光滑，干燥</a:t>
            </a:r>
            <a:r>
              <a:rPr lang="zh-CN" altLang="en-US" sz="22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。指导</a:t>
            </a:r>
            <a:r>
              <a:rPr lang="zh-CN" altLang="en-US" sz="22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病人穿宽松舒 适的全棉内衣，以薄为宜，减少对皮肤的摩擦</a:t>
            </a:r>
            <a:r>
              <a:rPr lang="zh-CN" altLang="en-US" sz="22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200" dirty="0" smtClean="0">
              <a:solidFill>
                <a:srgbClr val="4454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7200" indent="-457200" algn="just" eaLnBrk="1" hangingPunct="1">
              <a:lnSpc>
                <a:spcPct val="150000"/>
              </a:lnSpc>
              <a:spcBef>
                <a:spcPct val="0"/>
              </a:spcBef>
              <a:buFont typeface="+mj-ea"/>
              <a:buAutoNum type="circleNumDbPlain"/>
            </a:pPr>
            <a:r>
              <a:rPr lang="zh-CN" altLang="en-US" sz="22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每日</a:t>
            </a:r>
            <a:r>
              <a:rPr lang="zh-CN" altLang="en-US" sz="22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定时叩背，鼓励病人自主咳嗽，及时排痰．避免发生肺部感染等并发症</a:t>
            </a:r>
            <a:r>
              <a:rPr lang="zh-CN" altLang="en-US" sz="22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200" dirty="0">
              <a:solidFill>
                <a:srgbClr val="4454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8"/>
          <p:cNvSpPr>
            <a:spLocks noChangeArrowheads="1"/>
          </p:cNvSpPr>
          <p:nvPr/>
        </p:nvSpPr>
        <p:spPr bwMode="auto">
          <a:xfrm>
            <a:off x="2" y="6569079"/>
            <a:ext cx="12239625" cy="288925"/>
          </a:xfrm>
          <a:prstGeom prst="rect">
            <a:avLst/>
          </a:prstGeom>
          <a:solidFill>
            <a:srgbClr val="44546A"/>
          </a:solidFill>
          <a:ln w="25400">
            <a:solidFill>
              <a:srgbClr val="395E8A"/>
            </a:solidFill>
            <a:bevel/>
            <a:headEnd/>
            <a:tailEnd/>
          </a:ln>
          <a:ex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5"/>
              </a:clrFrom>
              <a:clrTo>
                <a:srgbClr val="FFFFF5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2" t="1394" r="1039" b="6197"/>
          <a:stretch/>
        </p:blipFill>
        <p:spPr>
          <a:xfrm>
            <a:off x="18952" y="3127761"/>
            <a:ext cx="5037699" cy="3415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7932603"/>
      </p:ext>
    </p:extLst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/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507999" y="515938"/>
            <a:ext cx="2688128" cy="849312"/>
          </a:xfrm>
        </p:spPr>
        <p:txBody>
          <a:bodyPr/>
          <a:lstStyle/>
          <a:p>
            <a:pPr eaLnBrk="1" hangingPunct="1"/>
            <a:r>
              <a:rPr lang="zh-CN" altLang="en-US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用药护理 </a:t>
            </a: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1650063" y="1860097"/>
            <a:ext cx="5066931" cy="31393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457200" indent="-457200" algn="just" eaLnBrk="1" hangingPunct="1">
              <a:lnSpc>
                <a:spcPct val="150000"/>
              </a:lnSpc>
              <a:spcBef>
                <a:spcPct val="0"/>
              </a:spcBef>
              <a:buFont typeface="+mj-ea"/>
              <a:buAutoNum type="circleNumDbPlain"/>
            </a:pPr>
            <a:r>
              <a:rPr lang="zh-CN" altLang="en-US" sz="22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遵</a:t>
            </a:r>
            <a:r>
              <a:rPr lang="zh-CN" altLang="en-US" sz="22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医嘱正确实施治疗，用药及时、准确、安排合理，并观察、了解病人的反应</a:t>
            </a:r>
            <a:r>
              <a:rPr lang="zh-CN" altLang="en-US" sz="22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200" dirty="0" smtClean="0">
              <a:solidFill>
                <a:srgbClr val="4454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7200" indent="-457200" algn="just" eaLnBrk="1" hangingPunct="1">
              <a:lnSpc>
                <a:spcPct val="150000"/>
              </a:lnSpc>
              <a:spcBef>
                <a:spcPct val="0"/>
              </a:spcBef>
              <a:buFont typeface="+mj-ea"/>
              <a:buAutoNum type="circleNumDbPlain"/>
            </a:pPr>
            <a:r>
              <a:rPr lang="zh-CN" altLang="en-US" sz="22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视</a:t>
            </a:r>
            <a:r>
              <a:rPr lang="zh-CN" altLang="en-US" sz="22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病情使用促进蛋白质合成的药物，输入血浆或自蛋白，酌情给予利尿剂，排除过多的体液。</a:t>
            </a:r>
            <a:endParaRPr lang="en-US" altLang="zh-CN" sz="2200" dirty="0">
              <a:solidFill>
                <a:srgbClr val="4454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58"/>
          <p:cNvSpPr>
            <a:spLocks noChangeArrowheads="1"/>
          </p:cNvSpPr>
          <p:nvPr/>
        </p:nvSpPr>
        <p:spPr bwMode="auto">
          <a:xfrm>
            <a:off x="2" y="6569079"/>
            <a:ext cx="12239625" cy="288925"/>
          </a:xfrm>
          <a:prstGeom prst="rect">
            <a:avLst/>
          </a:prstGeom>
          <a:solidFill>
            <a:srgbClr val="44546A"/>
          </a:solidFill>
          <a:ln w="25400">
            <a:solidFill>
              <a:srgbClr val="395E8A"/>
            </a:solidFill>
            <a:bevel/>
            <a:headEnd/>
            <a:tailEnd/>
          </a:ln>
          <a:ex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33" t="8196"/>
          <a:stretch/>
        </p:blipFill>
        <p:spPr>
          <a:xfrm>
            <a:off x="6563170" y="3290131"/>
            <a:ext cx="5628830" cy="32789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3139947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/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507999" y="515938"/>
            <a:ext cx="4286192" cy="849312"/>
          </a:xfrm>
        </p:spPr>
        <p:txBody>
          <a:bodyPr/>
          <a:lstStyle/>
          <a:p>
            <a:pPr eaLnBrk="1" hangingPunct="1"/>
            <a:r>
              <a:rPr lang="zh-CN" altLang="en-US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各种导管的护理</a:t>
            </a:r>
            <a:endParaRPr lang="zh-CN" altLang="en-US" b="1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2156351" y="2228376"/>
            <a:ext cx="5275679" cy="31393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457200" indent="-457200" algn="just" eaLnBrk="1" hangingPunct="1">
              <a:lnSpc>
                <a:spcPct val="150000"/>
              </a:lnSpc>
              <a:spcBef>
                <a:spcPct val="0"/>
              </a:spcBef>
              <a:buFont typeface="+mj-ea"/>
              <a:buAutoNum type="circleNumDbPlain"/>
            </a:pPr>
            <a:r>
              <a:rPr lang="zh-CN" altLang="en-US" sz="22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若</a:t>
            </a:r>
            <a:r>
              <a:rPr lang="zh-CN" altLang="en-US" sz="22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病人身上有吸氧管、胃管、导尿管，将会导致病人床上活动受限，潜在皮肤完整性受损的危险，必须定时查看、定时冲洗、定时更换</a:t>
            </a:r>
            <a:r>
              <a:rPr lang="zh-CN" altLang="en-US" sz="22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200" dirty="0" smtClean="0">
              <a:solidFill>
                <a:srgbClr val="4454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7200" indent="-457200" algn="just" eaLnBrk="1" hangingPunct="1">
              <a:lnSpc>
                <a:spcPct val="150000"/>
              </a:lnSpc>
              <a:spcBef>
                <a:spcPct val="0"/>
              </a:spcBef>
              <a:buFont typeface="+mj-ea"/>
              <a:buAutoNum type="circleNumDbPlain"/>
            </a:pPr>
            <a:r>
              <a:rPr lang="zh-CN" altLang="en-US" sz="22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准确</a:t>
            </a:r>
            <a:r>
              <a:rPr lang="zh-CN" altLang="en-US" sz="22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记录</a:t>
            </a:r>
            <a:r>
              <a:rPr lang="en-US" altLang="zh-CN" sz="22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24 h</a:t>
            </a:r>
            <a:r>
              <a:rPr lang="zh-CN" altLang="en-US" sz="22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出入量，严密观察病情变化。</a:t>
            </a:r>
            <a:endParaRPr lang="en-US" altLang="zh-CN" sz="2200" dirty="0">
              <a:solidFill>
                <a:srgbClr val="4454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58"/>
          <p:cNvSpPr>
            <a:spLocks noChangeArrowheads="1"/>
          </p:cNvSpPr>
          <p:nvPr/>
        </p:nvSpPr>
        <p:spPr bwMode="auto">
          <a:xfrm>
            <a:off x="2" y="6569079"/>
            <a:ext cx="12239625" cy="288925"/>
          </a:xfrm>
          <a:prstGeom prst="rect">
            <a:avLst/>
          </a:prstGeom>
          <a:solidFill>
            <a:srgbClr val="44546A"/>
          </a:solidFill>
          <a:ln w="25400">
            <a:solidFill>
              <a:srgbClr val="395E8A"/>
            </a:solidFill>
            <a:bevel/>
            <a:headEnd/>
            <a:tailEnd/>
          </a:ln>
          <a:ex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EE9"/>
              </a:clrFrom>
              <a:clrTo>
                <a:srgbClr val="FFFEE9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7" t="4611" r="1" b="4299"/>
          <a:stretch/>
        </p:blipFill>
        <p:spPr>
          <a:xfrm>
            <a:off x="8767984" y="1766611"/>
            <a:ext cx="3424015" cy="47965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3131249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/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508000" y="515938"/>
            <a:ext cx="4295775" cy="849312"/>
          </a:xfrm>
        </p:spPr>
        <p:txBody>
          <a:bodyPr/>
          <a:lstStyle/>
          <a:p>
            <a:pPr eaLnBrk="1" hangingPunct="1"/>
            <a:r>
              <a:rPr lang="zh-CN" altLang="en-US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对症护理 </a:t>
            </a: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4882331" y="1177174"/>
            <a:ext cx="5936644" cy="46491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indent="0" algn="just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400" b="1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 </a:t>
            </a:r>
            <a:r>
              <a:rPr lang="zh-CN" altLang="en-US" sz="2400" b="1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水肿的护理</a:t>
            </a:r>
            <a:endParaRPr lang="en-US" altLang="zh-CN" sz="2400" b="1" dirty="0" smtClean="0">
              <a:solidFill>
                <a:srgbClr val="4454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7200" indent="-457200" algn="just" eaLnBrk="1" hangingPunct="1">
              <a:lnSpc>
                <a:spcPct val="150000"/>
              </a:lnSpc>
              <a:spcBef>
                <a:spcPct val="0"/>
              </a:spcBef>
              <a:buFont typeface="+mj-ea"/>
              <a:buAutoNum type="circleNumDbPlain"/>
            </a:pPr>
            <a:r>
              <a:rPr lang="zh-CN" altLang="en-US" sz="22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应</a:t>
            </a:r>
            <a:r>
              <a:rPr lang="zh-CN" altLang="en-US" sz="22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防止肢体弯曲影响血液回流；下肢水肿必须绝对卧床休息，给予抬高双下肢，适当在床上做主动、被动</a:t>
            </a:r>
            <a:r>
              <a:rPr lang="zh-CN" altLang="en-US" sz="22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运动；  </a:t>
            </a:r>
            <a:endParaRPr lang="en-US" altLang="zh-CN" sz="2200" dirty="0" smtClean="0">
              <a:solidFill>
                <a:srgbClr val="4454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7200" indent="-457200" algn="just" eaLnBrk="1" hangingPunct="1">
              <a:lnSpc>
                <a:spcPct val="150000"/>
              </a:lnSpc>
              <a:spcBef>
                <a:spcPct val="0"/>
              </a:spcBef>
              <a:buFont typeface="+mj-ea"/>
              <a:buAutoNum type="circleNumDbPlain"/>
            </a:pPr>
            <a:r>
              <a:rPr lang="zh-CN" altLang="en-US" sz="22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各种</a:t>
            </a:r>
            <a:r>
              <a:rPr lang="zh-CN" altLang="en-US" sz="22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治疗应严格遵守无菌技术操作原则，工作人员接触病人前后要认真洗手，严防医院</a:t>
            </a:r>
            <a:r>
              <a:rPr lang="zh-CN" altLang="en-US" sz="22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感染；</a:t>
            </a:r>
            <a:endParaRPr lang="en-US" altLang="zh-CN" sz="2200" dirty="0" smtClean="0">
              <a:solidFill>
                <a:srgbClr val="4454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7200" indent="-457200" algn="just" eaLnBrk="1" hangingPunct="1">
              <a:lnSpc>
                <a:spcPct val="150000"/>
              </a:lnSpc>
              <a:spcBef>
                <a:spcPct val="0"/>
              </a:spcBef>
              <a:buFont typeface="+mj-ea"/>
              <a:buAutoNum type="circleNumDbPlain"/>
            </a:pPr>
            <a:r>
              <a:rPr lang="zh-CN" altLang="en-US" sz="22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每日</a:t>
            </a:r>
            <a:r>
              <a:rPr lang="zh-CN" altLang="en-US" sz="22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仔细观察水肿部位皮肤有无发红或苍白，及时发现破溃处，并给予必要的处理</a:t>
            </a:r>
            <a:r>
              <a:rPr lang="zh-CN" altLang="en-US" sz="22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200" dirty="0">
              <a:solidFill>
                <a:srgbClr val="4454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8"/>
          <p:cNvSpPr>
            <a:spLocks noChangeArrowheads="1"/>
          </p:cNvSpPr>
          <p:nvPr/>
        </p:nvSpPr>
        <p:spPr bwMode="auto">
          <a:xfrm>
            <a:off x="2" y="6569079"/>
            <a:ext cx="12239625" cy="288925"/>
          </a:xfrm>
          <a:prstGeom prst="rect">
            <a:avLst/>
          </a:prstGeom>
          <a:solidFill>
            <a:srgbClr val="44546A"/>
          </a:solidFill>
          <a:ln w="25400">
            <a:solidFill>
              <a:srgbClr val="395E8A"/>
            </a:solidFill>
            <a:bevel/>
            <a:headEnd/>
            <a:tailEnd/>
          </a:ln>
          <a:ex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7" name="图片 20"/>
          <p:cNvPicPr>
            <a:picLocks noChangeAspect="1"/>
          </p:cNvPicPr>
          <p:nvPr/>
        </p:nvPicPr>
        <p:blipFill>
          <a:blip r:embed="rId2">
            <a:clrChange>
              <a:clrFrom>
                <a:srgbClr val="F6FFEE"/>
              </a:clrFrom>
              <a:clrTo>
                <a:srgbClr val="F6FFEE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5128" b="5026"/>
          <a:stretch>
            <a:fillRect/>
          </a:stretch>
        </p:blipFill>
        <p:spPr bwMode="auto">
          <a:xfrm>
            <a:off x="0" y="2671032"/>
            <a:ext cx="4034971" cy="38690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38790609"/>
      </p:ext>
    </p:extLst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/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508000" y="515938"/>
            <a:ext cx="4295775" cy="849312"/>
          </a:xfrm>
        </p:spPr>
        <p:txBody>
          <a:bodyPr/>
          <a:lstStyle/>
          <a:p>
            <a:pPr eaLnBrk="1" hangingPunct="1"/>
            <a:r>
              <a:rPr lang="zh-CN" altLang="en-US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对症护理 </a:t>
            </a: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1139272" y="1685817"/>
            <a:ext cx="6047741" cy="36933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indent="0" algn="just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400" b="1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 </a:t>
            </a:r>
            <a:r>
              <a:rPr lang="zh-CN" altLang="en-US" sz="2400" b="1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皮肤</a:t>
            </a:r>
            <a:r>
              <a:rPr lang="zh-CN" altLang="en-US" sz="2400" b="1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破溃处渗液不止</a:t>
            </a:r>
            <a:r>
              <a:rPr lang="zh-CN" altLang="en-US" sz="2400" b="1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者的护理</a:t>
            </a:r>
            <a:endParaRPr lang="en-US" altLang="zh-CN" sz="2400" b="1" dirty="0" smtClean="0">
              <a:solidFill>
                <a:srgbClr val="4454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7200" indent="-457200" algn="just" eaLnBrk="1" hangingPunct="1">
              <a:lnSpc>
                <a:spcPct val="150000"/>
              </a:lnSpc>
              <a:spcBef>
                <a:spcPct val="0"/>
              </a:spcBef>
              <a:buFont typeface="+mj-ea"/>
              <a:buAutoNum type="circleNumDbPlain"/>
            </a:pPr>
            <a:r>
              <a:rPr lang="zh-CN" altLang="en-US" sz="22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创面</a:t>
            </a:r>
            <a:r>
              <a:rPr lang="zh-CN" altLang="en-US" sz="22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处理原则为暴露、十燥、</a:t>
            </a:r>
            <a:r>
              <a:rPr lang="zh-CN" altLang="en-US" sz="22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无菌；</a:t>
            </a:r>
            <a:endParaRPr lang="en-US" altLang="zh-CN" sz="2200" dirty="0" smtClean="0">
              <a:solidFill>
                <a:srgbClr val="4454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7200" indent="-457200" algn="just" eaLnBrk="1" hangingPunct="1">
              <a:lnSpc>
                <a:spcPct val="150000"/>
              </a:lnSpc>
              <a:spcBef>
                <a:spcPct val="0"/>
              </a:spcBef>
              <a:buFont typeface="+mj-ea"/>
              <a:buAutoNum type="circleNumDbPlain"/>
            </a:pPr>
            <a:r>
              <a:rPr lang="zh-CN" altLang="en-US" sz="22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严禁</a:t>
            </a:r>
            <a:r>
              <a:rPr lang="zh-CN" altLang="en-US" sz="22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敷料覆盖，应使创面暴露，保持局部清洁、干燥</a:t>
            </a:r>
            <a:r>
              <a:rPr lang="zh-CN" altLang="en-US" sz="22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en-US" altLang="zh-CN" sz="2200" dirty="0" smtClean="0">
              <a:solidFill>
                <a:srgbClr val="4454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7200" indent="-457200" algn="just" eaLnBrk="1" hangingPunct="1">
              <a:lnSpc>
                <a:spcPct val="150000"/>
              </a:lnSpc>
              <a:spcBef>
                <a:spcPct val="0"/>
              </a:spcBef>
              <a:buFont typeface="+mj-ea"/>
              <a:buAutoNum type="circleNumDbPlain"/>
            </a:pPr>
            <a:r>
              <a:rPr lang="zh-CN" altLang="en-US" sz="22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zh-CN" altLang="en-US" sz="22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破溃感染初期创面表浅时，每日用</a:t>
            </a:r>
            <a:r>
              <a:rPr lang="en-US" altLang="zh-CN" sz="22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2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％过氧化氢和生理盐水清洁创面</a:t>
            </a:r>
            <a:r>
              <a:rPr lang="en-US" altLang="zh-CN" sz="22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2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次，用红外线照射每日</a:t>
            </a:r>
            <a:r>
              <a:rPr lang="en-US" altLang="zh-CN" sz="22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2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次，每日外涂碘伏原液</a:t>
            </a:r>
            <a:r>
              <a:rPr lang="en-US" altLang="zh-CN" sz="22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2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次或</a:t>
            </a:r>
            <a:r>
              <a:rPr lang="en-US" altLang="zh-CN" sz="22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2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次。  </a:t>
            </a:r>
            <a:endParaRPr lang="en-US" altLang="zh-CN" sz="2200" dirty="0" smtClean="0">
              <a:solidFill>
                <a:srgbClr val="4454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8"/>
          <p:cNvSpPr>
            <a:spLocks noChangeArrowheads="1"/>
          </p:cNvSpPr>
          <p:nvPr/>
        </p:nvSpPr>
        <p:spPr bwMode="auto">
          <a:xfrm>
            <a:off x="2" y="6569079"/>
            <a:ext cx="12239625" cy="288925"/>
          </a:xfrm>
          <a:prstGeom prst="rect">
            <a:avLst/>
          </a:prstGeom>
          <a:solidFill>
            <a:srgbClr val="44546A"/>
          </a:solidFill>
          <a:ln w="25400">
            <a:solidFill>
              <a:srgbClr val="395E8A"/>
            </a:solidFill>
            <a:bevel/>
            <a:headEnd/>
            <a:tailEnd/>
          </a:ln>
          <a:ex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1F8FF"/>
              </a:clrFrom>
              <a:clrTo>
                <a:srgbClr val="F1F8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5" t="14084" r="1097" b="5168"/>
          <a:stretch/>
        </p:blipFill>
        <p:spPr>
          <a:xfrm>
            <a:off x="7620000" y="2555193"/>
            <a:ext cx="4572000" cy="4013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9741390"/>
      </p:ext>
    </p:extLst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/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508000" y="515938"/>
            <a:ext cx="2859043" cy="849312"/>
          </a:xfrm>
        </p:spPr>
        <p:txBody>
          <a:bodyPr/>
          <a:lstStyle/>
          <a:p>
            <a:pPr eaLnBrk="1" hangingPunct="1"/>
            <a:r>
              <a:rPr lang="zh-CN" altLang="en-US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饮食护理 </a:t>
            </a:r>
            <a:endParaRPr lang="zh-CN" altLang="en-US" b="1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4985995" y="1572981"/>
            <a:ext cx="5756068" cy="41549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457200" indent="-457200" algn="just" eaLnBrk="1" hangingPunct="1">
              <a:lnSpc>
                <a:spcPct val="150000"/>
              </a:lnSpc>
              <a:spcBef>
                <a:spcPct val="0"/>
              </a:spcBef>
              <a:buFont typeface="+mj-ea"/>
              <a:buAutoNum type="circleNumDbPlain"/>
            </a:pPr>
            <a:r>
              <a:rPr lang="zh-CN" altLang="en-US" sz="22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首先</a:t>
            </a:r>
            <a:r>
              <a:rPr lang="zh-CN" altLang="en-US" sz="22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应治疗引起蛋白质摄入不足、丢失过多、分解亢进的原发</a:t>
            </a:r>
            <a:r>
              <a:rPr lang="zh-CN" altLang="en-US" sz="22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疾病；</a:t>
            </a:r>
            <a:endParaRPr lang="en-US" altLang="zh-CN" sz="2200" dirty="0" smtClean="0">
              <a:solidFill>
                <a:srgbClr val="4454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7200" indent="-457200" algn="just" eaLnBrk="1" hangingPunct="1">
              <a:lnSpc>
                <a:spcPct val="150000"/>
              </a:lnSpc>
              <a:spcBef>
                <a:spcPct val="0"/>
              </a:spcBef>
              <a:buFont typeface="+mj-ea"/>
              <a:buAutoNum type="circleNumDbPlain"/>
            </a:pPr>
            <a:r>
              <a:rPr lang="zh-CN" altLang="en-US" sz="22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</a:t>
            </a:r>
            <a:r>
              <a:rPr lang="zh-CN" altLang="en-US" sz="22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严重水肿病人应暂时限制食盐，待水肿消退后，则应及时恢复食盐量，以免食欲减退而不能摄入足够的</a:t>
            </a:r>
            <a:r>
              <a:rPr lang="zh-CN" altLang="en-US" sz="22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蛋白；</a:t>
            </a:r>
            <a:endParaRPr lang="en-US" altLang="zh-CN" sz="2200" dirty="0" smtClean="0">
              <a:solidFill>
                <a:srgbClr val="4454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7200" indent="-457200" algn="just" eaLnBrk="1" hangingPunct="1">
              <a:lnSpc>
                <a:spcPct val="150000"/>
              </a:lnSpc>
              <a:spcBef>
                <a:spcPct val="0"/>
              </a:spcBef>
              <a:buFont typeface="+mj-ea"/>
              <a:buAutoNum type="circleNumDbPlain"/>
            </a:pPr>
            <a:r>
              <a:rPr lang="zh-CN" altLang="en-US" sz="22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若</a:t>
            </a:r>
            <a:r>
              <a:rPr lang="zh-CN" altLang="en-US" sz="22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原发疾病无禁忌，可给予高蛋白质、高热量的饮食，使每日摄入蛋白质达</a:t>
            </a:r>
            <a:r>
              <a:rPr lang="en-US" altLang="zh-CN" sz="22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60g-80g</a:t>
            </a:r>
            <a:r>
              <a:rPr lang="zh-CN" altLang="en-US" sz="22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，保证充足热量供应。</a:t>
            </a:r>
          </a:p>
        </p:txBody>
      </p:sp>
      <p:sp>
        <p:nvSpPr>
          <p:cNvPr id="6" name="矩形 58"/>
          <p:cNvSpPr>
            <a:spLocks noChangeArrowheads="1"/>
          </p:cNvSpPr>
          <p:nvPr/>
        </p:nvSpPr>
        <p:spPr bwMode="auto">
          <a:xfrm>
            <a:off x="2" y="6569079"/>
            <a:ext cx="12239625" cy="288925"/>
          </a:xfrm>
          <a:prstGeom prst="rect">
            <a:avLst/>
          </a:prstGeom>
          <a:solidFill>
            <a:srgbClr val="44546A"/>
          </a:solidFill>
          <a:ln w="25400">
            <a:solidFill>
              <a:srgbClr val="395E8A"/>
            </a:solidFill>
            <a:bevel/>
            <a:headEnd/>
            <a:tailEnd/>
          </a:ln>
          <a:ex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DEE"/>
              </a:clrFrom>
              <a:clrTo>
                <a:srgbClr val="FFFDE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85" y="2392822"/>
            <a:ext cx="4111003" cy="41762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6815249"/>
      </p:ext>
    </p:extLst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Documents and Settings\Administrator\桌面\ZCOOL_Floral Templates2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9F2E0"/>
              </a:clrFrom>
              <a:clrTo>
                <a:srgbClr val="F9F2E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307" t="-854" r="7481" b="32323"/>
          <a:stretch>
            <a:fillRect/>
          </a:stretch>
        </p:blipFill>
        <p:spPr bwMode="auto">
          <a:xfrm>
            <a:off x="8154992" y="2557463"/>
            <a:ext cx="4084637" cy="4017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1" name="直接连接符 20"/>
          <p:cNvCxnSpPr/>
          <p:nvPr/>
        </p:nvCxnSpPr>
        <p:spPr bwMode="auto">
          <a:xfrm>
            <a:off x="549277" y="801688"/>
            <a:ext cx="11109325" cy="0"/>
          </a:xfrm>
          <a:prstGeom prst="line">
            <a:avLst/>
          </a:prstGeom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grpSp>
        <p:nvGrpSpPr>
          <p:cNvPr id="3" name="组合 2"/>
          <p:cNvGrpSpPr/>
          <p:nvPr/>
        </p:nvGrpSpPr>
        <p:grpSpPr>
          <a:xfrm>
            <a:off x="3563202" y="2588280"/>
            <a:ext cx="4433887" cy="830997"/>
            <a:chOff x="3436938" y="2439992"/>
            <a:chExt cx="4433887" cy="830997"/>
          </a:xfrm>
        </p:grpSpPr>
        <p:grpSp>
          <p:nvGrpSpPr>
            <p:cNvPr id="2" name="组合 1"/>
            <p:cNvGrpSpPr/>
            <p:nvPr/>
          </p:nvGrpSpPr>
          <p:grpSpPr>
            <a:xfrm>
              <a:off x="3436938" y="2545008"/>
              <a:ext cx="546100" cy="519113"/>
              <a:chOff x="3436938" y="2545008"/>
              <a:chExt cx="546100" cy="519113"/>
            </a:xfrm>
          </p:grpSpPr>
          <p:sp>
            <p:nvSpPr>
              <p:cNvPr id="40" name="AutoShape 6"/>
              <p:cNvSpPr>
                <a:spLocks noChangeArrowheads="1"/>
              </p:cNvSpPr>
              <p:nvPr/>
            </p:nvSpPr>
            <p:spPr bwMode="gray">
              <a:xfrm>
                <a:off x="3436938" y="2545008"/>
                <a:ext cx="546100" cy="519113"/>
              </a:xfrm>
              <a:prstGeom prst="roundRect">
                <a:avLst>
                  <a:gd name="adj" fmla="val 11921"/>
                </a:avLst>
              </a:prstGeom>
              <a:solidFill>
                <a:srgbClr val="1F497D"/>
              </a:solidFill>
              <a:ln>
                <a:solidFill>
                  <a:srgbClr val="1F497D"/>
                </a:solidFill>
                <a:headEnd/>
                <a:tailEnd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rgbClr val="44546A"/>
                  </a:solidFill>
                </a:endParaRPr>
              </a:p>
            </p:txBody>
          </p:sp>
          <p:sp>
            <p:nvSpPr>
              <p:cNvPr id="41" name="Text Box 8"/>
              <p:cNvSpPr txBox="1">
                <a:spLocks noChangeArrowheads="1"/>
              </p:cNvSpPr>
              <p:nvPr/>
            </p:nvSpPr>
            <p:spPr bwMode="gray">
              <a:xfrm>
                <a:off x="3550282" y="2595804"/>
                <a:ext cx="340158" cy="46166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240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+mn-lt"/>
                    <a:ea typeface="+mn-ea"/>
                  </a:rPr>
                  <a:t>1</a:t>
                </a:r>
              </a:p>
            </p:txBody>
          </p:sp>
        </p:grpSp>
        <p:sp>
          <p:nvSpPr>
            <p:cNvPr id="8211" name="文本框 41"/>
            <p:cNvSpPr txBox="1">
              <a:spLocks noChangeArrowheads="1"/>
            </p:cNvSpPr>
            <p:nvPr/>
          </p:nvSpPr>
          <p:spPr bwMode="auto">
            <a:xfrm>
              <a:off x="4286358" y="2439992"/>
              <a:ext cx="3584467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800" b="1" dirty="0">
                  <a:solidFill>
                    <a:srgbClr val="44546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相关知识</a:t>
              </a:r>
            </a:p>
            <a:p>
              <a:pPr eaLnBrk="1" hangingPunct="1"/>
              <a:r>
                <a:rPr lang="en-US" altLang="zh-CN" sz="2000" b="1" dirty="0">
                  <a:solidFill>
                    <a:srgbClr val="44546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(Related knowledge)</a:t>
              </a:r>
            </a:p>
          </p:txBody>
        </p:sp>
      </p:grpSp>
      <p:grpSp>
        <p:nvGrpSpPr>
          <p:cNvPr id="43" name="组合 8"/>
          <p:cNvGrpSpPr>
            <a:grpSpLocks/>
          </p:cNvGrpSpPr>
          <p:nvPr/>
        </p:nvGrpSpPr>
        <p:grpSpPr bwMode="auto">
          <a:xfrm>
            <a:off x="3563202" y="3990398"/>
            <a:ext cx="3983037" cy="830997"/>
            <a:chOff x="4061071" y="2309446"/>
            <a:chExt cx="4100176" cy="801803"/>
          </a:xfrm>
        </p:grpSpPr>
        <p:sp>
          <p:nvSpPr>
            <p:cNvPr id="46" name="AutoShape 6"/>
            <p:cNvSpPr>
              <a:spLocks noChangeArrowheads="1"/>
            </p:cNvSpPr>
            <p:nvPr/>
          </p:nvSpPr>
          <p:spPr bwMode="gray">
            <a:xfrm>
              <a:off x="4061071" y="2407477"/>
              <a:ext cx="567063" cy="516192"/>
            </a:xfrm>
            <a:prstGeom prst="roundRect">
              <a:avLst>
                <a:gd name="adj" fmla="val 11921"/>
              </a:avLst>
            </a:prstGeom>
            <a:solidFill>
              <a:srgbClr val="1F497D"/>
            </a:solidFill>
            <a:ln>
              <a:solidFill>
                <a:srgbClr val="1F497D"/>
              </a:solidFill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>
                <a:solidFill>
                  <a:srgbClr val="44546A"/>
                </a:solidFill>
              </a:endParaRPr>
            </a:p>
          </p:txBody>
        </p:sp>
        <p:sp>
          <p:nvSpPr>
            <p:cNvPr id="48" name="Text Box 8"/>
            <p:cNvSpPr txBox="1">
              <a:spLocks noChangeArrowheads="1"/>
            </p:cNvSpPr>
            <p:nvPr/>
          </p:nvSpPr>
          <p:spPr bwMode="gray">
            <a:xfrm>
              <a:off x="4180271" y="2487126"/>
              <a:ext cx="323760" cy="38605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+mn-lt"/>
                  <a:ea typeface="+mn-ea"/>
                </a:rPr>
                <a:t>2</a:t>
              </a:r>
            </a:p>
          </p:txBody>
        </p:sp>
        <p:sp>
          <p:nvSpPr>
            <p:cNvPr id="8208" name="文本框 49"/>
            <p:cNvSpPr txBox="1">
              <a:spLocks noChangeArrowheads="1"/>
            </p:cNvSpPr>
            <p:nvPr/>
          </p:nvSpPr>
          <p:spPr bwMode="auto">
            <a:xfrm>
              <a:off x="4940485" y="2309446"/>
              <a:ext cx="3220762" cy="8018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800" b="1" dirty="0">
                  <a:solidFill>
                    <a:srgbClr val="44546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护理原则</a:t>
              </a:r>
            </a:p>
            <a:p>
              <a:pPr eaLnBrk="1" hangingPunct="1"/>
              <a:r>
                <a:rPr lang="en-US" altLang="zh-CN" sz="2000" b="1" dirty="0">
                  <a:solidFill>
                    <a:srgbClr val="44546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(Nursing Precautions)</a:t>
              </a:r>
              <a:endParaRPr lang="zh-CN" altLang="en-US" sz="2000" b="1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8199" name="TextBox 10"/>
          <p:cNvSpPr>
            <a:spLocks noChangeArrowheads="1"/>
          </p:cNvSpPr>
          <p:nvPr/>
        </p:nvSpPr>
        <p:spPr bwMode="auto">
          <a:xfrm>
            <a:off x="733425" y="295275"/>
            <a:ext cx="9588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800" b="1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目录</a:t>
            </a:r>
          </a:p>
        </p:txBody>
      </p:sp>
      <p:sp>
        <p:nvSpPr>
          <p:cNvPr id="8200" name="TextBox 11"/>
          <p:cNvSpPr>
            <a:spLocks noChangeArrowheads="1"/>
          </p:cNvSpPr>
          <p:nvPr/>
        </p:nvSpPr>
        <p:spPr bwMode="auto">
          <a:xfrm>
            <a:off x="1641475" y="446088"/>
            <a:ext cx="15113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000" b="1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Contents</a:t>
            </a:r>
            <a:endParaRPr lang="zh-CN" altLang="en-US" sz="2000" b="1" dirty="0">
              <a:solidFill>
                <a:srgbClr val="44546A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5" name="流程图: 延期 8"/>
          <p:cNvSpPr/>
          <p:nvPr/>
        </p:nvSpPr>
        <p:spPr>
          <a:xfrm>
            <a:off x="44450" y="2720975"/>
            <a:ext cx="3108325" cy="1901825"/>
          </a:xfrm>
          <a:custGeom>
            <a:avLst/>
            <a:gdLst>
              <a:gd name="connsiteX0" fmla="*/ 0 w 2304653"/>
              <a:gd name="connsiteY0" fmla="*/ 0 h 1872208"/>
              <a:gd name="connsiteX1" fmla="*/ 1152327 w 2304653"/>
              <a:gd name="connsiteY1" fmla="*/ 0 h 1872208"/>
              <a:gd name="connsiteX2" fmla="*/ 2304654 w 2304653"/>
              <a:gd name="connsiteY2" fmla="*/ 936104 h 1872208"/>
              <a:gd name="connsiteX3" fmla="*/ 1152327 w 2304653"/>
              <a:gd name="connsiteY3" fmla="*/ 1872208 h 1872208"/>
              <a:gd name="connsiteX4" fmla="*/ 0 w 2304653"/>
              <a:gd name="connsiteY4" fmla="*/ 1872208 h 1872208"/>
              <a:gd name="connsiteX5" fmla="*/ 0 w 2304653"/>
              <a:gd name="connsiteY5" fmla="*/ 0 h 1872208"/>
              <a:gd name="connsiteX0-1" fmla="*/ 0 w 3204064"/>
              <a:gd name="connsiteY0-2" fmla="*/ 0 h 1887198"/>
              <a:gd name="connsiteX1-3" fmla="*/ 2051737 w 3204064"/>
              <a:gd name="connsiteY1-4" fmla="*/ 14990 h 1887198"/>
              <a:gd name="connsiteX2-5" fmla="*/ 3204064 w 3204064"/>
              <a:gd name="connsiteY2-6" fmla="*/ 951094 h 1887198"/>
              <a:gd name="connsiteX3-7" fmla="*/ 2051737 w 3204064"/>
              <a:gd name="connsiteY3-8" fmla="*/ 1887198 h 1887198"/>
              <a:gd name="connsiteX4-9" fmla="*/ 899410 w 3204064"/>
              <a:gd name="connsiteY4-10" fmla="*/ 1887198 h 1887198"/>
              <a:gd name="connsiteX5-11" fmla="*/ 0 w 3204064"/>
              <a:gd name="connsiteY5-12" fmla="*/ 0 h 1887198"/>
              <a:gd name="connsiteX0-13" fmla="*/ 0 w 3204064"/>
              <a:gd name="connsiteY0-14" fmla="*/ 0 h 1887198"/>
              <a:gd name="connsiteX1-15" fmla="*/ 2051737 w 3204064"/>
              <a:gd name="connsiteY1-16" fmla="*/ 14990 h 1887198"/>
              <a:gd name="connsiteX2-17" fmla="*/ 3204064 w 3204064"/>
              <a:gd name="connsiteY2-18" fmla="*/ 951094 h 1887198"/>
              <a:gd name="connsiteX3-19" fmla="*/ 2051737 w 3204064"/>
              <a:gd name="connsiteY3-20" fmla="*/ 1887198 h 1887198"/>
              <a:gd name="connsiteX4-21" fmla="*/ 29980 w 3204064"/>
              <a:gd name="connsiteY4-22" fmla="*/ 1887198 h 1887198"/>
              <a:gd name="connsiteX5-23" fmla="*/ 0 w 3204064"/>
              <a:gd name="connsiteY5-24" fmla="*/ 0 h 1887198"/>
              <a:gd name="connsiteX0-25" fmla="*/ 0 w 3189073"/>
              <a:gd name="connsiteY0-26" fmla="*/ 0 h 1872208"/>
              <a:gd name="connsiteX1-27" fmla="*/ 2036746 w 3189073"/>
              <a:gd name="connsiteY1-28" fmla="*/ 0 h 1872208"/>
              <a:gd name="connsiteX2-29" fmla="*/ 3189073 w 3189073"/>
              <a:gd name="connsiteY2-30" fmla="*/ 936104 h 1872208"/>
              <a:gd name="connsiteX3-31" fmla="*/ 2036746 w 3189073"/>
              <a:gd name="connsiteY3-32" fmla="*/ 1872208 h 1872208"/>
              <a:gd name="connsiteX4-33" fmla="*/ 14989 w 3189073"/>
              <a:gd name="connsiteY4-34" fmla="*/ 1872208 h 1872208"/>
              <a:gd name="connsiteX5-35" fmla="*/ 0 w 3189073"/>
              <a:gd name="connsiteY5-36" fmla="*/ 0 h 1872208"/>
              <a:gd name="connsiteX0-37" fmla="*/ 0 w 3848302"/>
              <a:gd name="connsiteY0-38" fmla="*/ 14991 h 1872208"/>
              <a:gd name="connsiteX1-39" fmla="*/ 2695975 w 3848302"/>
              <a:gd name="connsiteY1-40" fmla="*/ 0 h 1872208"/>
              <a:gd name="connsiteX2-41" fmla="*/ 3848302 w 3848302"/>
              <a:gd name="connsiteY2-42" fmla="*/ 936104 h 1872208"/>
              <a:gd name="connsiteX3-43" fmla="*/ 2695975 w 3848302"/>
              <a:gd name="connsiteY3-44" fmla="*/ 1872208 h 1872208"/>
              <a:gd name="connsiteX4-45" fmla="*/ 674218 w 3848302"/>
              <a:gd name="connsiteY4-46" fmla="*/ 1872208 h 1872208"/>
              <a:gd name="connsiteX5-47" fmla="*/ 0 w 3848302"/>
              <a:gd name="connsiteY5-48" fmla="*/ 14991 h 1872208"/>
              <a:gd name="connsiteX0-49" fmla="*/ 0 w 3848302"/>
              <a:gd name="connsiteY0-50" fmla="*/ 14991 h 1902188"/>
              <a:gd name="connsiteX1-51" fmla="*/ 2695975 w 3848302"/>
              <a:gd name="connsiteY1-52" fmla="*/ 0 h 1902188"/>
              <a:gd name="connsiteX2-53" fmla="*/ 3848302 w 3848302"/>
              <a:gd name="connsiteY2-54" fmla="*/ 936104 h 1902188"/>
              <a:gd name="connsiteX3-55" fmla="*/ 2695975 w 3848302"/>
              <a:gd name="connsiteY3-56" fmla="*/ 1872208 h 1902188"/>
              <a:gd name="connsiteX4-57" fmla="*/ 31469 w 3848302"/>
              <a:gd name="connsiteY4-58" fmla="*/ 1902188 h 1902188"/>
              <a:gd name="connsiteX5-59" fmla="*/ 0 w 3848302"/>
              <a:gd name="connsiteY5-60" fmla="*/ 14991 h 1902188"/>
              <a:gd name="connsiteX0-61" fmla="*/ 0 w 3864784"/>
              <a:gd name="connsiteY0-62" fmla="*/ 29981 h 1902188"/>
              <a:gd name="connsiteX1-63" fmla="*/ 2712457 w 3864784"/>
              <a:gd name="connsiteY1-64" fmla="*/ 0 h 1902188"/>
              <a:gd name="connsiteX2-65" fmla="*/ 3864784 w 3864784"/>
              <a:gd name="connsiteY2-66" fmla="*/ 936104 h 1902188"/>
              <a:gd name="connsiteX3-67" fmla="*/ 2712457 w 3864784"/>
              <a:gd name="connsiteY3-68" fmla="*/ 1872208 h 1902188"/>
              <a:gd name="connsiteX4-69" fmla="*/ 47951 w 3864784"/>
              <a:gd name="connsiteY4-70" fmla="*/ 1902188 h 1902188"/>
              <a:gd name="connsiteX5-71" fmla="*/ 0 w 3864784"/>
              <a:gd name="connsiteY5-72" fmla="*/ 29981 h 1902188"/>
              <a:gd name="connsiteX0-73" fmla="*/ 0 w 3831822"/>
              <a:gd name="connsiteY0-74" fmla="*/ 14990 h 1902188"/>
              <a:gd name="connsiteX1-75" fmla="*/ 2679495 w 3831822"/>
              <a:gd name="connsiteY1-76" fmla="*/ 0 h 1902188"/>
              <a:gd name="connsiteX2-77" fmla="*/ 3831822 w 3831822"/>
              <a:gd name="connsiteY2-78" fmla="*/ 936104 h 1902188"/>
              <a:gd name="connsiteX3-79" fmla="*/ 2679495 w 3831822"/>
              <a:gd name="connsiteY3-80" fmla="*/ 1872208 h 1902188"/>
              <a:gd name="connsiteX4-81" fmla="*/ 14989 w 3831822"/>
              <a:gd name="connsiteY4-82" fmla="*/ 1902188 h 1902188"/>
              <a:gd name="connsiteX5-83" fmla="*/ 0 w 3831822"/>
              <a:gd name="connsiteY5-84" fmla="*/ 14990 h 1902188"/>
            </a:gdLst>
            <a:ahLst/>
            <a:cxnLst>
              <a:cxn ang="0">
                <a:pos x="connsiteX0-73" y="connsiteY0-74"/>
              </a:cxn>
              <a:cxn ang="0">
                <a:pos x="connsiteX1-75" y="connsiteY1-76"/>
              </a:cxn>
              <a:cxn ang="0">
                <a:pos x="connsiteX2-77" y="connsiteY2-78"/>
              </a:cxn>
              <a:cxn ang="0">
                <a:pos x="connsiteX3-79" y="connsiteY3-80"/>
              </a:cxn>
              <a:cxn ang="0">
                <a:pos x="connsiteX4-81" y="connsiteY4-82"/>
              </a:cxn>
              <a:cxn ang="0">
                <a:pos x="connsiteX5-83" y="connsiteY5-84"/>
              </a:cxn>
            </a:cxnLst>
            <a:rect l="l" t="t" r="r" b="b"/>
            <a:pathLst>
              <a:path w="3831822" h="1902188">
                <a:moveTo>
                  <a:pt x="0" y="14990"/>
                </a:moveTo>
                <a:lnTo>
                  <a:pt x="2679495" y="0"/>
                </a:lnTo>
                <a:cubicBezTo>
                  <a:pt x="3315908" y="0"/>
                  <a:pt x="3831822" y="419108"/>
                  <a:pt x="3831822" y="936104"/>
                </a:cubicBezTo>
                <a:cubicBezTo>
                  <a:pt x="3831822" y="1453100"/>
                  <a:pt x="3315908" y="1872208"/>
                  <a:pt x="2679495" y="1872208"/>
                </a:cubicBezTo>
                <a:lnTo>
                  <a:pt x="14989" y="1902188"/>
                </a:lnTo>
                <a:lnTo>
                  <a:pt x="0" y="14990"/>
                </a:lnTo>
                <a:close/>
              </a:path>
            </a:pathLst>
          </a:custGeom>
          <a:solidFill>
            <a:srgbClr val="44546A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4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主要内容</a:t>
            </a:r>
          </a:p>
        </p:txBody>
      </p:sp>
      <p:sp>
        <p:nvSpPr>
          <p:cNvPr id="8202" name="矩形 58"/>
          <p:cNvSpPr>
            <a:spLocks noChangeArrowheads="1"/>
          </p:cNvSpPr>
          <p:nvPr/>
        </p:nvSpPr>
        <p:spPr bwMode="auto">
          <a:xfrm>
            <a:off x="2" y="6569079"/>
            <a:ext cx="12239625" cy="288925"/>
          </a:xfrm>
          <a:prstGeom prst="rect">
            <a:avLst/>
          </a:prstGeom>
          <a:solidFill>
            <a:srgbClr val="44546A"/>
          </a:solidFill>
          <a:ln w="25400">
            <a:solidFill>
              <a:srgbClr val="395E8A"/>
            </a:solidFill>
            <a:bevel/>
            <a:headEnd/>
            <a:tailEnd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58080233"/>
      </p:ext>
    </p:extLst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t1.png"/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4130" y="2497143"/>
            <a:ext cx="428625" cy="61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图片 15" descr="t2.png"/>
          <p:cNvPicPr>
            <a:picLocks noChangeAspect="1"/>
          </p:cNvPicPr>
          <p:nvPr/>
        </p:nvPicPr>
        <p:blipFill>
          <a:blip r:embed="rId4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8418" y="2530480"/>
            <a:ext cx="2103437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图片 16" descr="t3.png"/>
          <p:cNvPicPr>
            <a:picLocks noChangeAspect="1"/>
          </p:cNvPicPr>
          <p:nvPr/>
        </p:nvPicPr>
        <p:blipFill>
          <a:blip r:embed="rId5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2355" y="2516188"/>
            <a:ext cx="1724025" cy="173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图片 17" descr="t4.png"/>
          <p:cNvPicPr>
            <a:picLocks noChangeAspect="1"/>
          </p:cNvPicPr>
          <p:nvPr/>
        </p:nvPicPr>
        <p:blipFill>
          <a:blip r:embed="rId6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5675" y="3606805"/>
            <a:ext cx="419100" cy="56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图片 19" descr="h2.png"/>
          <p:cNvPicPr>
            <a:picLocks noChangeAspect="1"/>
          </p:cNvPicPr>
          <p:nvPr/>
        </p:nvPicPr>
        <p:blipFill>
          <a:blip r:embed="rId7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4368" y="2808288"/>
            <a:ext cx="1076325" cy="1257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图片 18" descr="h1副本.png"/>
          <p:cNvPicPr>
            <a:picLocks noChangeAspect="1"/>
          </p:cNvPicPr>
          <p:nvPr/>
        </p:nvPicPr>
        <p:blipFill>
          <a:blip r:embed="rId8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3525" y="2747968"/>
            <a:ext cx="1485900" cy="1304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图片 20" descr="h4.png"/>
          <p:cNvPicPr>
            <a:picLocks noChangeAspect="1"/>
          </p:cNvPicPr>
          <p:nvPr/>
        </p:nvPicPr>
        <p:blipFill>
          <a:blip r:embed="rId9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2825" y="3509968"/>
            <a:ext cx="419100" cy="54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图片 21" descr="he.png"/>
          <p:cNvPicPr>
            <a:picLocks noChangeAspect="1"/>
          </p:cNvPicPr>
          <p:nvPr/>
        </p:nvPicPr>
        <p:blipFill>
          <a:blip r:embed="rId10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8868" y="3498855"/>
            <a:ext cx="1019175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图片 23" descr="h3.png"/>
          <p:cNvPicPr>
            <a:picLocks noChangeAspect="1"/>
          </p:cNvPicPr>
          <p:nvPr/>
        </p:nvPicPr>
        <p:blipFill>
          <a:blip r:embed="rId11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8655" y="3509968"/>
            <a:ext cx="790575" cy="54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图片 24" descr="e1.png"/>
          <p:cNvPicPr>
            <a:picLocks noChangeAspect="1"/>
          </p:cNvPicPr>
          <p:nvPr/>
        </p:nvPicPr>
        <p:blipFill>
          <a:blip r:embed="rId1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3838" y="3492500"/>
            <a:ext cx="495300" cy="590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图片 25" descr="e1.png"/>
          <p:cNvPicPr>
            <a:picLocks noChangeAspect="1"/>
          </p:cNvPicPr>
          <p:nvPr/>
        </p:nvPicPr>
        <p:blipFill>
          <a:blip r:embed="rId1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1075" y="2921000"/>
            <a:ext cx="171450" cy="19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图片 26" descr="e2.png"/>
          <p:cNvPicPr>
            <a:picLocks noChangeAspect="1"/>
          </p:cNvPicPr>
          <p:nvPr/>
        </p:nvPicPr>
        <p:blipFill>
          <a:blip r:embed="rId14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9175" y="2827343"/>
            <a:ext cx="4572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图片 27" descr="e3.png"/>
          <p:cNvPicPr>
            <a:picLocks noChangeAspect="1"/>
          </p:cNvPicPr>
          <p:nvPr/>
        </p:nvPicPr>
        <p:blipFill>
          <a:blip r:embed="rId15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3375" y="2714625"/>
            <a:ext cx="1143000" cy="36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图片 28" descr="e4.png"/>
          <p:cNvPicPr>
            <a:picLocks noChangeAspect="1"/>
          </p:cNvPicPr>
          <p:nvPr/>
        </p:nvPicPr>
        <p:blipFill>
          <a:blip r:embed="rId16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5368" y="3076580"/>
            <a:ext cx="1360487" cy="90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图片 30" descr="n1.png"/>
          <p:cNvPicPr>
            <a:picLocks noChangeAspect="1"/>
          </p:cNvPicPr>
          <p:nvPr/>
        </p:nvPicPr>
        <p:blipFill>
          <a:blip r:embed="rId17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9468" y="3589343"/>
            <a:ext cx="333375" cy="39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图片 29" descr="e5.png"/>
          <p:cNvPicPr>
            <a:picLocks noChangeAspect="1"/>
          </p:cNvPicPr>
          <p:nvPr/>
        </p:nvPicPr>
        <p:blipFill>
          <a:blip r:embed="rId18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5363" y="3589338"/>
            <a:ext cx="1389062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图片 32" descr="n2.png"/>
          <p:cNvPicPr>
            <a:picLocks noChangeAspect="1"/>
          </p:cNvPicPr>
          <p:nvPr/>
        </p:nvPicPr>
        <p:blipFill>
          <a:blip r:embed="rId19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9468" y="3619500"/>
            <a:ext cx="542925" cy="36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图片 33" descr="n3.png"/>
          <p:cNvPicPr>
            <a:picLocks noChangeAspect="1"/>
          </p:cNvPicPr>
          <p:nvPr/>
        </p:nvPicPr>
        <p:blipFill>
          <a:blip r:embed="rId20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6638" y="3665538"/>
            <a:ext cx="28575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" name="图片 35" descr="d2.png"/>
          <p:cNvPicPr>
            <a:picLocks noChangeAspect="1"/>
          </p:cNvPicPr>
          <p:nvPr/>
        </p:nvPicPr>
        <p:blipFill>
          <a:blip r:embed="rId21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4613" y="3627443"/>
            <a:ext cx="400050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图片 34" descr="d1.png"/>
          <p:cNvPicPr>
            <a:picLocks noChangeAspect="1"/>
          </p:cNvPicPr>
          <p:nvPr/>
        </p:nvPicPr>
        <p:blipFill>
          <a:blip r:embed="rId2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35850" y="3619505"/>
            <a:ext cx="666750" cy="39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" name="图片 42" descr="d4.png"/>
          <p:cNvPicPr>
            <a:picLocks noChangeAspect="1"/>
          </p:cNvPicPr>
          <p:nvPr/>
        </p:nvPicPr>
        <p:blipFill>
          <a:blip r:embed="rId2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15280" y="3171825"/>
            <a:ext cx="695325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" name="图片 41" descr="d3.png"/>
          <p:cNvPicPr>
            <a:picLocks noChangeAspect="1"/>
          </p:cNvPicPr>
          <p:nvPr/>
        </p:nvPicPr>
        <p:blipFill>
          <a:blip r:embed="rId24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66055" y="3171825"/>
            <a:ext cx="828675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图片 36" descr="羽毛.png"/>
          <p:cNvPicPr>
            <a:picLocks noChangeAspect="1"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350554">
            <a:off x="12544425" y="501650"/>
            <a:ext cx="1239838" cy="3967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72344 -0.24339 C -0.72291 -0.23622 -0.72239 -0.22881 -0.72778 -0.21585 C -0.73316 -0.20288 -0.75173 -0.17302 -0.75573 -0.16492 " pathEditMode="fixed" rAng="0" ptsTypes="aaA">
                                      <p:cBhvr>
                                        <p:cTn id="6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00" y="39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" dur="7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70"/>
                            </p:stCondLst>
                            <p:childTnLst>
                              <p:par>
                                <p:cTn id="11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75573 -0.16492 C -0.74115 -0.1802 -0.72639 -0.19548 -0.71441 -0.20613 C -0.70243 -0.21677 -0.70642 -0.22557 -0.68368 -0.22951 C -0.66094 -0.23344 -0.60295 -0.22765 -0.57778 -0.22951 C -0.5526 -0.23136 -0.53854 -0.239 -0.53212 -0.24131 " pathEditMode="fixed" ptsTypes="aaaaA">
                                      <p:cBhvr>
                                        <p:cTn id="12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7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40"/>
                            </p:stCondLst>
                            <p:childTnLst>
                              <p:par>
                                <p:cTn id="17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59965 -0.24177 C -0.6217 -0.21076 -0.64357 -0.17974 -0.6658 -0.14386 C -0.68802 -0.10798 -0.71875 -0.04988 -0.7335 -0.02626 C -0.74826 -0.00265 -0.74809 -0.00682 -0.75416 -0.00265 C -0.76024 0.00151 -0.76493 -0.0008 -0.77031 -0.00057 C -0.77569 -0.00034 -0.78767 -0.00034 -0.78646 -0.00057 " pathEditMode="fixed" rAng="0" ptsTypes="aaaaaA">
                                      <p:cBhvr>
                                        <p:cTn id="18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400" y="12200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7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210"/>
                            </p:stCondLst>
                            <p:childTnLst>
                              <p:par>
                                <p:cTn id="23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78646 -0.00057 C -0.79028 -0.00543 -0.79393 -0.01029 -0.79375 -0.01816 C -0.79358 -0.02603 -0.78907 -0.03946 -0.7849 -0.04756 C -0.78073 -0.05566 -0.77361 -0.06191 -0.76875 -0.06724 C -0.76389 -0.07256 -0.76077 -0.07001 -0.75556 -0.07904 " pathEditMode="fixed" ptsTypes="aaaaA">
                                      <p:cBhvr>
                                        <p:cTn id="24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7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280"/>
                            </p:stCondLst>
                            <p:childTnLst>
                              <p:par>
                                <p:cTn id="29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75555 -0.07905 C -0.75069 -0.08368 -0.74583 -0.08831 -0.74149 -0.08645 C -0.73715 -0.0846 -0.73125 -0.07835 -0.72951 -0.06747 C -0.72777 -0.05659 -0.73055 -0.02858 -0.73055 -0.02118 " pathEditMode="fixed" ptsTypes="aaaA">
                                      <p:cBhvr>
                                        <p:cTn id="30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350"/>
                            </p:stCondLst>
                            <p:childTnLst>
                              <p:par>
                                <p:cTn id="32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73055 -0.02118 C -0.72864 -0.0184 -0.72656 -0.01562 -0.71753 -0.02256 C -0.7085 -0.02951 -0.68906 -0.04965 -0.67621 -0.0633 C -0.66336 -0.07696 -0.65208 -0.08946 -0.64027 -0.1052 C -0.62847 -0.12094 -0.61631 -0.14155 -0.60555 -0.15752 C -0.59479 -0.17349 -0.58107 -0.19432 -0.57621 -0.20104 " pathEditMode="fixed" ptsTypes="aaaaaA">
                                      <p:cBhvr>
                                        <p:cTn id="33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7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420"/>
                            </p:stCondLst>
                            <p:childTnLst>
                              <p:par>
                                <p:cTn id="3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57309 -0.20103 C -0.58871 -0.17858 -0.60434 -0.15589 -0.61666 -0.13714 C -0.62899 -0.11839 -0.63732 -0.10358 -0.64705 -0.08784 C -0.65677 -0.0721 -0.6691 -0.05427 -0.67535 -0.04293 C -0.6816 -0.03159 -0.68507 -0.02256 -0.68507 -0.01978 " pathEditMode="fixed" rAng="0" ptsTypes="aaaaA">
                                      <p:cBhvr>
                                        <p:cTn id="39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600" y="9100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7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490"/>
                            </p:stCondLst>
                            <p:childTnLst>
                              <p:par>
                                <p:cTn id="44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68507 -0.01979 C -0.67778 -0.02882 -0.67049 -0.03784 -0.66545 -0.04432 C -0.66042 -0.05081 -0.65851 -0.05451 -0.65469 -0.05891 C -0.65087 -0.06331 -0.6474 -0.06585 -0.64271 -0.07048 C -0.63802 -0.07511 -0.6309 -0.08252 -0.62639 -0.08645 C -0.62188 -0.09039 -0.6184 -0.09201 -0.61545 -0.09363 C -0.6125 -0.09525 -0.6099 -0.09641 -0.60903 -0.09664 " pathEditMode="fixed" ptsTypes="aaaaaaA">
                                      <p:cBhvr>
                                        <p:cTn id="45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7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560"/>
                            </p:stCondLst>
                            <p:childTnLst>
                              <p:par>
                                <p:cTn id="50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60903 -0.09664 C -0.6059 -0.09594 -0.60278 -0.09525 -0.60347 -0.09224 C -0.60417 -0.08923 -0.60972 -0.0846 -0.61337 -0.07905 C -0.61701 -0.07349 -0.62083 -0.06493 -0.62535 -0.05891 C -0.62986 -0.05289 -0.63733 -0.04895 -0.64045 -0.04294 C -0.64358 -0.03692 -0.64323 -0.02511 -0.64375 -0.02257 " pathEditMode="fixed" ptsTypes="aaaaaA">
                                      <p:cBhvr>
                                        <p:cTn id="51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2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7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 nodeType="afterGroup">
                            <p:stCondLst>
                              <p:cond delay="630"/>
                            </p:stCondLst>
                            <p:childTnLst>
                              <p:par>
                                <p:cTn id="56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64375 -0.02256 C -0.6401 -0.02001 -0.63628 -0.01723 -0.63073 -0.01955 C -0.62517 -0.02186 -0.61597 -0.03297 -0.61007 -0.03714 C -0.60417 -0.04131 -0.60087 -0.04177 -0.59479 -0.04432 C -0.58871 -0.04686 -0.57847 -0.0501 -0.57309 -0.05288 C -0.56771 -0.05566 -0.56684 -0.05797 -0.56215 -0.06168 C -0.55746 -0.06538 -0.54913 -0.06908 -0.54479 -0.07464 C -0.54045 -0.0802 -0.53646 -0.09061 -0.53611 -0.09501 C -0.53576 -0.09941 -0.54219 -0.09987 -0.54271 -0.1008 " pathEditMode="fixed" ptsTypes="aaaaaaaaA">
                                      <p:cBhvr>
                                        <p:cTn id="57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7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 nodeType="afterGroup">
                            <p:stCondLst>
                              <p:cond delay="700"/>
                            </p:stCondLst>
                            <p:childTnLst>
                              <p:par>
                                <p:cTn id="62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54271 -0.1008 C -0.54653 -0.09941 -0.55035 -0.09802 -0.55451 -0.09501 C -0.55868 -0.092 -0.56285 -0.08807 -0.56771 -0.08205 C -0.57257 -0.07603 -0.58038 -0.06607 -0.58385 -0.05867 C -0.58733 -0.05126 -0.58767 -0.04293 -0.58837 -0.03714 C -0.58906 -0.03135 -0.5901 -0.02695 -0.58837 -0.02395 C -0.58663 -0.02094 -0.58055 -0.02001 -0.57743 -0.01955 C -0.5743 -0.01908 -0.57135 -0.02024 -0.56979 -0.02117 " pathEditMode="fixed" ptsTypes="aaaaaaaA">
                                      <p:cBhvr>
                                        <p:cTn id="63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7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 nodeType="afterGroup">
                            <p:stCondLst>
                              <p:cond delay="770"/>
                            </p:stCondLst>
                            <p:childTnLst>
                              <p:par>
                                <p:cTn id="6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56979 -0.02117 C -0.56197 -0.02395 -0.55416 -0.02673 -0.54635 -0.03228 C -0.53854 -0.03784 -0.54999 -0.02927 -0.52308 -0.0545 C -0.49618 -0.07974 -0.41388 -0.16122 -0.38472 -0.18344 C -0.35555 -0.20566 -0.3526 -0.18899 -0.34808 -0.18784 C -0.34357 -0.18668 -0.35659 -0.17835 -0.35798 -0.17673 " pathEditMode="fixed" rAng="0" ptsTypes="aaaaaA">
                                      <p:cBhvr>
                                        <p:cTn id="69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300" y="-9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 nodeType="afterGroup">
                            <p:stCondLst>
                              <p:cond delay="840"/>
                            </p:stCondLst>
                            <p:childTnLst>
                              <p:par>
                                <p:cTn id="71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5798 -0.17673 C -0.36198 -0.17534 -0.3658 -0.17395 -0.36771 -0.17163 C -0.36962 -0.16932 -0.37048 -0.16423 -0.36996 -0.16307 C -0.36944 -0.16191 -0.3658 -0.164 -0.36475 -0.16423 " pathEditMode="fixed" rAng="0" ptsTypes="aaaa">
                                      <p:cBhvr>
                                        <p:cTn id="72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00" y="700"/>
                                    </p:animMotion>
                                  </p:childTnLst>
                                </p:cTn>
                              </p:par>
                              <p:par>
                                <p:cTn id="7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7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 nodeType="afterGroup">
                            <p:stCondLst>
                              <p:cond delay="910"/>
                            </p:stCondLst>
                            <p:childTnLst>
                              <p:par>
                                <p:cTn id="77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6475 -0.16423 C -0.36146 -0.164 -0.35798 -0.16353 -0.35364 -0.16515 C -0.3493 -0.16677 -0.34305 -0.17094 -0.33906 -0.17372 C -0.33507 -0.1765 -0.33229 -0.17881 -0.32986 -0.18205 C -0.32743 -0.18529 -0.32517 -0.19131 -0.3243 -0.19386 C -0.32343 -0.1964 -0.32465 -0.19687 -0.32465 -0.19756 " pathEditMode="fixed" rAng="0" ptsTypes="aaaaaA">
                                      <p:cBhvr>
                                        <p:cTn id="78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00" y="-1600"/>
                                    </p:animMotion>
                                  </p:childTnLst>
                                </p:cTn>
                              </p:par>
                              <p:par>
                                <p:cTn id="7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7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 nodeType="afterGroup">
                            <p:stCondLst>
                              <p:cond delay="980"/>
                            </p:stCondLst>
                            <p:childTnLst>
                              <p:par>
                                <p:cTn id="83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2465 -0.19756 C -0.32587 -0.20033 -0.32708 -0.20288 -0.32986 -0.2045 C -0.33264 -0.20612 -0.3309 -0.20867 -0.34097 -0.20774 C -0.35104 -0.20682 -0.3757 -0.20427 -0.39063 -0.19964 C -0.40556 -0.19501 -0.42222 -0.18645 -0.43108 -0.17973 C -0.43993 -0.17302 -0.44167 -0.16283 -0.44375 -0.15959 " pathEditMode="fixed" ptsTypes="aaaaaA">
                                      <p:cBhvr>
                                        <p:cTn id="84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7" dur="7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 nodeType="afterGroup">
                            <p:stCondLst>
                              <p:cond delay="1050"/>
                            </p:stCondLst>
                            <p:childTnLst>
                              <p:par>
                                <p:cTn id="89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44375 -0.1596 C -0.44445 -0.1545 -0.44514 -0.14941 -0.44306 -0.14594 C -0.44097 -0.14247 -0.43768 -0.14062 -0.43125 -0.13807 C -0.42483 -0.13552 -0.41459 -0.13251 -0.40469 -0.13112 C -0.39479 -0.12974 -0.3724 -0.13043 -0.3717 -0.12927 C -0.37101 -0.12812 -0.38941 -0.12649 -0.40035 -0.12441 C -0.41129 -0.12233 -0.42535 -0.12071 -0.43716 -0.11654 C -0.44896 -0.11237 -0.46163 -0.10474 -0.47101 -0.09872 C -0.48038 -0.0927 -0.48733 -0.08853 -0.49375 -0.0802 C -0.50018 -0.07187 -0.50747 -0.05566 -0.5099 -0.04872 C -0.51233 -0.04177 -0.50868 -0.03992 -0.50851 -0.03807 " pathEditMode="fixed" ptsTypes="aaaaaaaaaaA">
                                      <p:cBhvr>
                                        <p:cTn id="90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3" dur="7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 nodeType="afterGroup">
                            <p:stCondLst>
                              <p:cond delay="1120"/>
                            </p:stCondLst>
                            <p:childTnLst>
                              <p:par>
                                <p:cTn id="9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5085 -0.03807 C -0.50712 -0.03483 -0.50364 -0.02302 -0.49982 -0.01909 C -0.496 -0.01515 -0.49149 -0.01538 -0.48524 -0.014 C -0.47899 -0.01261 -0.46979 -0.01076 -0.46267 -0.01122 C -0.45555 -0.01168 -0.45069 -0.01168 -0.44201 -0.01654 C -0.43333 -0.0214 -0.41753 -0.03483 -0.41059 -0.04015 C -0.40364 -0.04548 -0.40729 -0.04224 -0.39982 -0.04918 C -0.39236 -0.05613 -0.37257 -0.07557 -0.36545 -0.08251 " pathEditMode="fixed" rAng="0" ptsTypes="aaaaaaaa">
                                      <p:cBhvr>
                                        <p:cTn id="96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200" y="-900"/>
                                    </p:animMotion>
                                  </p:childTnLst>
                                </p:cTn>
                              </p:par>
                              <p:par>
                                <p:cTn id="9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7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 nodeType="afterGroup">
                            <p:stCondLst>
                              <p:cond delay="1190"/>
                            </p:stCondLst>
                            <p:childTnLst>
                              <p:par>
                                <p:cTn id="101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6337 -0.08113 C -0.36337 -0.08089 -0.37864 -0.05636 -0.39375 -0.03159 " pathEditMode="fixed" rAng="0" ptsTypes="aA">
                                      <p:cBhvr>
                                        <p:cTn id="102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00" y="2500"/>
                                    </p:animMotion>
                                  </p:childTnLst>
                                </p:cTn>
                              </p:par>
                              <p:par>
                                <p:cTn id="10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5" dur="7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 nodeType="afterGroup">
                            <p:stCondLst>
                              <p:cond delay="1260"/>
                            </p:stCondLst>
                            <p:childTnLst>
                              <p:par>
                                <p:cTn id="107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9375 -0.03159 C -0.38733 -0.03992 -0.3809 -0.04803 -0.37413 -0.0552 C -0.36736 -0.06238 -0.35764 -0.07117 -0.35261 -0.07488 C -0.34757 -0.07858 -0.34583 -0.07742 -0.34375 -0.07742 " pathEditMode="fixed" ptsTypes="aaaA">
                                      <p:cBhvr>
                                        <p:cTn id="108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7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 nodeType="afterGroup">
                            <p:stCondLst>
                              <p:cond delay="1330"/>
                            </p:stCondLst>
                            <p:childTnLst>
                              <p:par>
                                <p:cTn id="113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4427 -0.07673 C -0.34462 -0.07326 -0.34479 -0.06955 -0.34826 -0.06353 C -0.35173 -0.05751 -0.36232 -0.04594 -0.36493 -0.04015 C -0.36753 -0.03437 -0.36441 -0.02997 -0.36389 -0.02835 " pathEditMode="fixed" rAng="0" ptsTypes="aaaA">
                                      <p:cBhvr>
                                        <p:cTn id="114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00" y="2400"/>
                                    </p:animMotion>
                                  </p:childTnLst>
                                </p:cTn>
                              </p:par>
                              <p:par>
                                <p:cTn id="11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7" dur="7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 nodeType="afterGroup">
                            <p:stCondLst>
                              <p:cond delay="1400"/>
                            </p:stCondLst>
                            <p:childTnLst>
                              <p:par>
                                <p:cTn id="1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7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6388 -0.02834 C -0.36076 -0.02695 -0.35746 -0.02556 -0.35312 -0.02834 C -0.34878 -0.03112 -0.34444 -0.03829 -0.3375 -0.04547 C -0.33055 -0.05265 -0.31753 -0.06584 -0.31093 -0.07163 C -0.30434 -0.07742 -0.30173 -0.07904 -0.29826 -0.0795 C -0.29479 -0.07996 -0.29184 -0.0751 -0.29045 -0.07417 " pathEditMode="fixed" rAng="0" ptsTypes="aaaaaA">
                                      <p:cBhvr>
                                        <p:cTn id="123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00" y="-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 nodeType="afterGroup">
                            <p:stCondLst>
                              <p:cond delay="1470"/>
                            </p:stCondLst>
                            <p:childTnLst>
                              <p:par>
                                <p:cTn id="1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7" dur="7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9045 -0.07418 C -0.2941 -0.07557 -0.29757 -0.07696 -0.30122 -0.07557 C -0.30486 -0.07418 -0.30816 -0.07001 -0.31198 -0.06631 C -0.3158 -0.0626 -0.32153 -0.05774 -0.32379 -0.05335 C -0.32604 -0.04895 -0.32552 -0.04385 -0.3257 -0.04015 C -0.32587 -0.03645 -0.32483 -0.03251 -0.32465 -0.03112 " pathEditMode="fixed" ptsTypes="aaaaaA">
                                      <p:cBhvr>
                                        <p:cTn id="129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 nodeType="afterGroup">
                            <p:stCondLst>
                              <p:cond delay="1540"/>
                            </p:stCondLst>
                            <p:childTnLst>
                              <p:par>
                                <p:cTn id="13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3" dur="7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2466 -0.03113 C -0.32118 -0.0339 -0.31771 -0.03668 -0.31389 -0.04038 C -0.31007 -0.04409 -0.30677 -0.04548 -0.30122 -0.05335 C -0.29566 -0.06122 -0.28768 -0.0758 -0.28056 -0.08738 C -0.27344 -0.09895 -0.26597 -0.11284 -0.25903 -0.12279 C -0.25209 -0.13275 -0.24341 -0.14293 -0.23941 -0.14756 " pathEditMode="fixed" ptsTypes="aaaaaA">
                                      <p:cBhvr>
                                        <p:cTn id="135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 nodeType="afterGroup">
                            <p:stCondLst>
                              <p:cond delay="1610"/>
                            </p:stCondLst>
                            <p:childTnLst>
                              <p:par>
                                <p:cTn id="13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9" dur="7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3628 -0.14756 C -0.23889 -0.14409 -0.24687 -0.13367 -0.25173 -0.12626 C -0.2566 -0.11886 -0.2566 -0.11839 -0.2658 -0.10312 C -0.275 -0.08784 -0.30191 -0.0464 -0.30694 -0.0339 C -0.31198 -0.0214 -0.29774 -0.02951 -0.29618 -0.02858 " pathEditMode="fixed" rAng="0" ptsTypes="aaaaa">
                                      <p:cBhvr>
                                        <p:cTn id="141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00" y="6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 nodeType="afterGroup">
                            <p:stCondLst>
                              <p:cond delay="1680"/>
                            </p:stCondLst>
                            <p:childTnLst>
                              <p:par>
                                <p:cTn id="143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9618 -0.02858 C -0.28611 -0.03205 -0.26701 -0.02904 -0.23524 -0.04918 C -0.20347 -0.06932 -0.14826 -0.11816 -0.10503 -0.15011 C -0.0618 -0.18205 -0.00225 -0.22233 0.02466 -0.24131 " pathEditMode="fixed" rAng="0" ptsTypes="aaaa">
                                      <p:cBhvr>
                                        <p:cTn id="144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000" y="-10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" name="组合 1"/>
          <p:cNvGrpSpPr>
            <a:grpSpLocks/>
          </p:cNvGrpSpPr>
          <p:nvPr/>
        </p:nvGrpSpPr>
        <p:grpSpPr bwMode="auto">
          <a:xfrm>
            <a:off x="2012950" y="5524500"/>
            <a:ext cx="7975600" cy="1333500"/>
            <a:chOff x="971550" y="4156075"/>
            <a:chExt cx="7200900" cy="1008063"/>
          </a:xfrm>
          <a:solidFill>
            <a:srgbClr val="7F7F7F"/>
          </a:solidFill>
        </p:grpSpPr>
        <p:sp>
          <p:nvSpPr>
            <p:cNvPr id="7174" name="流程图: 合并 38"/>
            <p:cNvSpPr>
              <a:spLocks noChangeArrowheads="1"/>
            </p:cNvSpPr>
            <p:nvPr/>
          </p:nvSpPr>
          <p:spPr bwMode="auto">
            <a:xfrm rot="10800000">
              <a:off x="971550" y="4156075"/>
              <a:ext cx="7200900" cy="1008063"/>
            </a:xfrm>
            <a:prstGeom prst="flowChartMerg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7175" name="流程图: 合并 40"/>
            <p:cNvSpPr>
              <a:spLocks noChangeArrowheads="1"/>
            </p:cNvSpPr>
            <p:nvPr/>
          </p:nvSpPr>
          <p:spPr bwMode="auto">
            <a:xfrm rot="10800000">
              <a:off x="1187450" y="4227513"/>
              <a:ext cx="6769100" cy="936625"/>
            </a:xfrm>
            <a:prstGeom prst="flowChartMerge">
              <a:avLst/>
            </a:prstGeom>
            <a:grpFill/>
            <a:ln w="6350">
              <a:solidFill>
                <a:srgbClr val="7F7F7F"/>
              </a:solidFill>
              <a:prstDash val="sysDash"/>
              <a:bevel/>
              <a:headEnd/>
              <a:tailEnd/>
            </a:ln>
            <a:extLst/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endParaRPr lang="zh-CN" altLang="zh-CN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7176" name="TextBox 41"/>
            <p:cNvSpPr>
              <a:spLocks noChangeArrowheads="1"/>
            </p:cNvSpPr>
            <p:nvPr/>
          </p:nvSpPr>
          <p:spPr bwMode="auto">
            <a:xfrm>
              <a:off x="4038685" y="4396617"/>
              <a:ext cx="844103" cy="76752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en-US" altLang="zh-CN" sz="6000" b="1">
                  <a:solidFill>
                    <a:schemeClr val="bg1"/>
                  </a:solidFill>
                  <a:latin typeface="BatangChe" pitchFamily="1" charset="-127"/>
                  <a:ea typeface="BatangChe" pitchFamily="1" charset="-127"/>
                  <a:sym typeface="BatangChe" pitchFamily="1" charset="-127"/>
                </a:rPr>
                <a:t>1</a:t>
              </a:r>
              <a:endParaRPr lang="zh-CN" altLang="en-US" sz="6000" b="1">
                <a:solidFill>
                  <a:schemeClr val="bg1"/>
                </a:solidFill>
                <a:latin typeface="BatangChe" pitchFamily="1" charset="-127"/>
                <a:ea typeface="BatangChe" pitchFamily="1" charset="-127"/>
                <a:sym typeface="BatangChe" pitchFamily="1" charset="-127"/>
              </a:endParaRPr>
            </a:p>
          </p:txBody>
        </p:sp>
      </p:grpSp>
      <p:grpSp>
        <p:nvGrpSpPr>
          <p:cNvPr id="7171" name="组合 2"/>
          <p:cNvGrpSpPr>
            <a:grpSpLocks/>
          </p:cNvGrpSpPr>
          <p:nvPr/>
        </p:nvGrpSpPr>
        <p:grpSpPr bwMode="auto">
          <a:xfrm>
            <a:off x="0" y="0"/>
            <a:ext cx="1547813" cy="534988"/>
            <a:chOff x="-106363" y="-20638"/>
            <a:chExt cx="1006476" cy="347663"/>
          </a:xfrm>
          <a:solidFill>
            <a:srgbClr val="7F7F7F"/>
          </a:solidFill>
        </p:grpSpPr>
        <p:sp>
          <p:nvSpPr>
            <p:cNvPr id="7172" name="流程图: 合并 53"/>
            <p:cNvSpPr>
              <a:spLocks noChangeArrowheads="1"/>
            </p:cNvSpPr>
            <p:nvPr/>
          </p:nvSpPr>
          <p:spPr bwMode="auto">
            <a:xfrm>
              <a:off x="-106363" y="-20638"/>
              <a:ext cx="1006476" cy="347663"/>
            </a:xfrm>
            <a:prstGeom prst="flowChartMerg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7173" name="流程图: 合并 54"/>
            <p:cNvSpPr>
              <a:spLocks noChangeArrowheads="1"/>
            </p:cNvSpPr>
            <p:nvPr/>
          </p:nvSpPr>
          <p:spPr bwMode="auto">
            <a:xfrm>
              <a:off x="0" y="-20638"/>
              <a:ext cx="755650" cy="288926"/>
            </a:xfrm>
            <a:prstGeom prst="flowChartMerge">
              <a:avLst/>
            </a:prstGeom>
            <a:grpFill/>
            <a:ln w="6350">
              <a:solidFill>
                <a:srgbClr val="7F7F7F"/>
              </a:solidFill>
              <a:prstDash val="sysDot"/>
              <a:bevel/>
              <a:headEnd/>
              <a:tailEnd/>
            </a:ln>
            <a:extLst/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endParaRPr lang="zh-CN" altLang="zh-CN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10244" name="组合 8"/>
          <p:cNvGrpSpPr>
            <a:grpSpLocks/>
          </p:cNvGrpSpPr>
          <p:nvPr/>
        </p:nvGrpSpPr>
        <p:grpSpPr bwMode="auto">
          <a:xfrm>
            <a:off x="3846253" y="2340920"/>
            <a:ext cx="5297751" cy="1015663"/>
            <a:chOff x="3284033" y="2098694"/>
            <a:chExt cx="5453912" cy="978717"/>
          </a:xfrm>
        </p:grpSpPr>
        <p:sp>
          <p:nvSpPr>
            <p:cNvPr id="10" name="AutoShape 4"/>
            <p:cNvSpPr>
              <a:spLocks noChangeArrowheads="1"/>
            </p:cNvSpPr>
            <p:nvPr/>
          </p:nvSpPr>
          <p:spPr bwMode="gray">
            <a:xfrm>
              <a:off x="3284033" y="2260780"/>
              <a:ext cx="4262240" cy="699096"/>
            </a:xfrm>
            <a:prstGeom prst="roundRect">
              <a:avLst>
                <a:gd name="adj" fmla="val 10889"/>
              </a:avLst>
            </a:prstGeom>
            <a:noFill/>
            <a:ln>
              <a:noFill/>
              <a:headEnd/>
              <a:tailEnd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b="1">
                <a:ln w="22225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1" name="AutoShape 6"/>
            <p:cNvSpPr>
              <a:spLocks noChangeArrowheads="1"/>
            </p:cNvSpPr>
            <p:nvPr/>
          </p:nvSpPr>
          <p:spPr bwMode="gray">
            <a:xfrm>
              <a:off x="3345319" y="2301988"/>
              <a:ext cx="1086806" cy="572127"/>
            </a:xfrm>
            <a:prstGeom prst="roundRect">
              <a:avLst>
                <a:gd name="adj" fmla="val 11921"/>
              </a:avLst>
            </a:prstGeom>
            <a:solidFill>
              <a:srgbClr val="7F7F7F"/>
            </a:solidFill>
            <a:ln>
              <a:solidFill>
                <a:srgbClr val="7F7F7F"/>
              </a:solidFill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solidFill>
                  <a:srgbClr val="78AA0A"/>
                </a:solidFill>
              </a:endParaRPr>
            </a:p>
          </p:txBody>
        </p:sp>
        <p:sp>
          <p:nvSpPr>
            <p:cNvPr id="12" name="Text Box 8"/>
            <p:cNvSpPr txBox="1">
              <a:spLocks noChangeArrowheads="1"/>
            </p:cNvSpPr>
            <p:nvPr/>
          </p:nvSpPr>
          <p:spPr bwMode="gray">
            <a:xfrm>
              <a:off x="3713630" y="2320440"/>
              <a:ext cx="350185" cy="44487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+mn-lt"/>
                  <a:ea typeface="+mn-ea"/>
                </a:rPr>
                <a:t>1</a:t>
              </a:r>
            </a:p>
          </p:txBody>
        </p:sp>
        <p:sp>
          <p:nvSpPr>
            <p:cNvPr id="10248" name="文本框 2"/>
            <p:cNvSpPr txBox="1">
              <a:spLocks noChangeArrowheads="1"/>
            </p:cNvSpPr>
            <p:nvPr/>
          </p:nvSpPr>
          <p:spPr bwMode="auto">
            <a:xfrm>
              <a:off x="4637514" y="2098694"/>
              <a:ext cx="4100431" cy="9787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3200" b="1" dirty="0">
                  <a:solidFill>
                    <a:srgbClr val="44546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相关知识</a:t>
              </a:r>
            </a:p>
            <a:p>
              <a:pPr eaLnBrk="1" hangingPunct="1"/>
              <a:r>
                <a:rPr lang="en-US" altLang="zh-CN" sz="2800" b="1" dirty="0">
                  <a:solidFill>
                    <a:srgbClr val="44546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(Related knowledge)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55837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flythrough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508001" y="515938"/>
            <a:ext cx="1475346" cy="849312"/>
          </a:xfrm>
        </p:spPr>
        <p:txBody>
          <a:bodyPr/>
          <a:lstStyle/>
          <a:p>
            <a:pPr eaLnBrk="1" hangingPunct="1"/>
            <a:r>
              <a:rPr lang="zh-CN" altLang="en-US" b="1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概述</a:t>
            </a: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816733" y="1641883"/>
            <a:ext cx="5225144" cy="35086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just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b="1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低</a:t>
            </a:r>
            <a:r>
              <a:rPr lang="zh-CN" altLang="en-US" b="1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蛋白血</a:t>
            </a:r>
            <a:r>
              <a:rPr lang="zh-CN" altLang="en-US" b="1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症 </a:t>
            </a:r>
            <a:r>
              <a:rPr lang="zh-CN" altLang="en-US" sz="24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</a:t>
            </a:r>
            <a:r>
              <a:rPr lang="zh-CN" altLang="en-US" sz="24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一种营养缺乏的特殊表现。由于长期的</a:t>
            </a:r>
            <a:r>
              <a:rPr lang="zh-CN" altLang="en-US" sz="24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负氮平衡</a:t>
            </a:r>
            <a:r>
              <a:rPr lang="zh-CN" altLang="en-US" sz="24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24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导致</a:t>
            </a:r>
            <a:r>
              <a:rPr lang="zh-CN" altLang="en-US" sz="24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血浆蛋白减少</a:t>
            </a:r>
            <a:r>
              <a:rPr lang="en-US" altLang="zh-CN" sz="24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胶体渗透压</a:t>
            </a:r>
            <a:r>
              <a:rPr lang="zh-CN" altLang="en-US" sz="24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降低，使</a:t>
            </a:r>
            <a:r>
              <a:rPr lang="zh-CN" altLang="en-US" sz="24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组织间潴留过多的</a:t>
            </a:r>
            <a:r>
              <a:rPr lang="zh-CN" altLang="en-US" sz="24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水分，出现</a:t>
            </a:r>
            <a:r>
              <a:rPr lang="zh-CN" altLang="en-US" sz="24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全身水肿为特征的营养不良性疾病。也可以叫做水肿性营养不良。</a:t>
            </a:r>
          </a:p>
        </p:txBody>
      </p:sp>
      <p:sp>
        <p:nvSpPr>
          <p:cNvPr id="6" name="矩形 58"/>
          <p:cNvSpPr>
            <a:spLocks noChangeArrowheads="1"/>
          </p:cNvSpPr>
          <p:nvPr/>
        </p:nvSpPr>
        <p:spPr bwMode="auto">
          <a:xfrm>
            <a:off x="2" y="6569079"/>
            <a:ext cx="12239625" cy="288925"/>
          </a:xfrm>
          <a:prstGeom prst="rect">
            <a:avLst/>
          </a:prstGeom>
          <a:solidFill>
            <a:srgbClr val="44546A"/>
          </a:solidFill>
          <a:ln w="25400">
            <a:solidFill>
              <a:srgbClr val="395E8A"/>
            </a:solidFill>
            <a:bevel/>
            <a:headEnd/>
            <a:tailEnd/>
          </a:ln>
          <a:ex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52690" y="1797855"/>
            <a:ext cx="4892341" cy="3352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2744237"/>
      </p:ext>
    </p:extLst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250"/>
                            </p:stCondLst>
                            <p:childTnLst>
                              <p:par>
                                <p:cTn id="1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/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508001" y="515938"/>
            <a:ext cx="2594122" cy="849312"/>
          </a:xfrm>
        </p:spPr>
        <p:txBody>
          <a:bodyPr/>
          <a:lstStyle/>
          <a:p>
            <a:pPr eaLnBrk="1" hangingPunct="1"/>
            <a:r>
              <a:rPr lang="zh-CN" altLang="en-US" b="1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发病机制</a:t>
            </a: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5576740" y="1736582"/>
            <a:ext cx="5695162" cy="37394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342900" indent="-342900" algn="just"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l"/>
            </a:pPr>
            <a:r>
              <a:rPr lang="zh-CN" altLang="en-US" sz="2400" b="1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氮</a:t>
            </a:r>
            <a:r>
              <a:rPr lang="zh-CN" altLang="en-US" sz="2400" b="1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负</a:t>
            </a:r>
            <a:r>
              <a:rPr lang="zh-CN" altLang="en-US" sz="2400" b="1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平衡：</a:t>
            </a:r>
            <a:r>
              <a:rPr lang="zh-CN" altLang="en-US" sz="22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</a:t>
            </a:r>
            <a:r>
              <a:rPr lang="zh-CN" altLang="en-US" sz="22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皮下脂肪和骨骼肌显著消耗，病人日益消瘦，严重者呈恶液质</a:t>
            </a:r>
            <a:r>
              <a:rPr lang="zh-CN" altLang="en-US" sz="22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状态。</a:t>
            </a:r>
            <a:endParaRPr lang="en-US" altLang="zh-CN" sz="2400" dirty="0" smtClean="0">
              <a:solidFill>
                <a:srgbClr val="4454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 algn="just"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l"/>
            </a:pPr>
            <a:r>
              <a:rPr lang="zh-CN" altLang="en-US" sz="2400" b="1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白蛋白：</a:t>
            </a:r>
            <a:r>
              <a:rPr lang="zh-CN" altLang="en-US" sz="22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分子量</a:t>
            </a:r>
            <a:r>
              <a:rPr lang="zh-CN" altLang="en-US" sz="22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较小，是维持胶体渗透压的主要</a:t>
            </a:r>
            <a:r>
              <a:rPr lang="zh-CN" altLang="en-US" sz="22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成分，因血浆</a:t>
            </a:r>
            <a:r>
              <a:rPr lang="zh-CN" altLang="en-US" sz="22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的渗透压较高，从而使水分有从组织液进入血浆的趋势。血浆白蛋白减少时，有效渗透压减低，使组织间潴留过多的水分，而出现</a:t>
            </a:r>
            <a:r>
              <a:rPr lang="zh-CN" altLang="en-US" sz="22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浮肿。</a:t>
            </a:r>
            <a:endParaRPr lang="zh-CN" altLang="en-US" sz="2200" dirty="0">
              <a:solidFill>
                <a:srgbClr val="4454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8"/>
          <p:cNvSpPr>
            <a:spLocks noChangeArrowheads="1"/>
          </p:cNvSpPr>
          <p:nvPr/>
        </p:nvSpPr>
        <p:spPr bwMode="auto">
          <a:xfrm>
            <a:off x="2" y="6569079"/>
            <a:ext cx="12239625" cy="288925"/>
          </a:xfrm>
          <a:prstGeom prst="rect">
            <a:avLst/>
          </a:prstGeom>
          <a:solidFill>
            <a:srgbClr val="44546A"/>
          </a:solidFill>
          <a:ln w="25400">
            <a:solidFill>
              <a:srgbClr val="395E8A"/>
            </a:solidFill>
            <a:bevel/>
            <a:headEnd/>
            <a:tailEnd/>
          </a:ln>
          <a:ex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46" t="8271" r="6796" b="15093"/>
          <a:stretch/>
        </p:blipFill>
        <p:spPr>
          <a:xfrm>
            <a:off x="649481" y="2215276"/>
            <a:ext cx="4734370" cy="35037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7508947"/>
      </p:ext>
    </p:extLst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250"/>
                            </p:stCondLst>
                            <p:childTnLst>
                              <p:par>
                                <p:cTn id="1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/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508001" y="515938"/>
            <a:ext cx="1320799" cy="849312"/>
          </a:xfrm>
        </p:spPr>
        <p:txBody>
          <a:bodyPr/>
          <a:lstStyle/>
          <a:p>
            <a:pPr algn="l" eaLnBrk="1" hangingPunct="1"/>
            <a:r>
              <a:rPr lang="zh-CN" altLang="en-US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病因</a:t>
            </a:r>
            <a:endParaRPr lang="zh-CN" altLang="en-US" b="1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2423887" y="1736410"/>
            <a:ext cx="8430726" cy="1107996"/>
          </a:xfrm>
          <a:prstGeom prst="rect">
            <a:avLst/>
          </a:prstGeom>
          <a:solidFill>
            <a:schemeClr val="bg1">
              <a:lumMod val="85000"/>
            </a:schemeClr>
          </a:solidFill>
          <a:ln w="28575">
            <a:solidFill>
              <a:srgbClr val="44546A"/>
            </a:solidFill>
          </a:ln>
          <a:extLst/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just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2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各种原因引起的食欲不振及</a:t>
            </a:r>
            <a:r>
              <a:rPr lang="zh-CN" altLang="en-US" sz="22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厌食</a:t>
            </a:r>
            <a:r>
              <a:rPr lang="zh-CN" altLang="en-US" sz="22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22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严重</a:t>
            </a:r>
            <a:r>
              <a:rPr lang="zh-CN" altLang="en-US" sz="22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的心、肺、肝、肾脏疾患，胃肠道</a:t>
            </a:r>
            <a:r>
              <a:rPr lang="zh-CN" altLang="en-US" sz="22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淤血，脑</a:t>
            </a:r>
            <a:r>
              <a:rPr lang="zh-CN" altLang="en-US" sz="22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部病变</a:t>
            </a:r>
            <a:r>
              <a:rPr lang="zh-CN" altLang="en-US" sz="22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；消化道梗阻，摄食困难如食道癌</a:t>
            </a:r>
            <a:r>
              <a:rPr lang="zh-CN" altLang="en-US" sz="22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sz="22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胃癌</a:t>
            </a:r>
            <a:r>
              <a:rPr lang="zh-CN" altLang="en-US" sz="22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</a:t>
            </a:r>
          </a:p>
        </p:txBody>
      </p:sp>
      <p:sp>
        <p:nvSpPr>
          <p:cNvPr id="7" name="矩形 58"/>
          <p:cNvSpPr>
            <a:spLocks noChangeArrowheads="1"/>
          </p:cNvSpPr>
          <p:nvPr/>
        </p:nvSpPr>
        <p:spPr bwMode="auto">
          <a:xfrm>
            <a:off x="2" y="6569079"/>
            <a:ext cx="12239625" cy="288925"/>
          </a:xfrm>
          <a:prstGeom prst="rect">
            <a:avLst/>
          </a:prstGeom>
          <a:solidFill>
            <a:srgbClr val="44546A"/>
          </a:solidFill>
          <a:ln w="25400">
            <a:solidFill>
              <a:srgbClr val="395E8A"/>
            </a:solidFill>
            <a:bevel/>
            <a:headEnd/>
            <a:tailEnd/>
          </a:ln>
          <a:ex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658026" y="1635630"/>
            <a:ext cx="1668142" cy="1225868"/>
          </a:xfrm>
          <a:prstGeom prst="roundRect">
            <a:avLst/>
          </a:prstGeom>
          <a:solidFill>
            <a:srgbClr val="44546A"/>
          </a:solidFill>
          <a:ln w="28575">
            <a:solidFill>
              <a:srgbClr val="44546A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蛋白摄入不足或吸收不良</a:t>
            </a:r>
            <a:endParaRPr lang="zh-CN" altLang="en-US" sz="2200" dirty="0">
              <a:solidFill>
                <a:schemeClr val="bg1"/>
              </a:solidFill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658026" y="5234879"/>
            <a:ext cx="1626137" cy="783193"/>
          </a:xfrm>
          <a:prstGeom prst="roundRect">
            <a:avLst/>
          </a:prstGeom>
          <a:solidFill>
            <a:srgbClr val="44546A"/>
          </a:solidFill>
          <a:ln w="28575">
            <a:solidFill>
              <a:srgbClr val="44546A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蛋白质合成障碍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658025" y="3133469"/>
            <a:ext cx="1626137" cy="783193"/>
          </a:xfrm>
          <a:prstGeom prst="roundRect">
            <a:avLst/>
          </a:prstGeom>
          <a:solidFill>
            <a:srgbClr val="44546A"/>
          </a:solidFill>
          <a:ln w="28575">
            <a:solidFill>
              <a:srgbClr val="44546A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长期大量蛋白质丢失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2423887" y="5356304"/>
            <a:ext cx="8430726" cy="540341"/>
          </a:xfrm>
          <a:prstGeom prst="rect">
            <a:avLst/>
          </a:prstGeom>
          <a:solidFill>
            <a:schemeClr val="bg1">
              <a:lumMod val="85000"/>
            </a:schemeClr>
          </a:solidFill>
          <a:ln w="28575">
            <a:solidFill>
              <a:srgbClr val="44546A"/>
            </a:solidFill>
          </a:ln>
          <a:extLst/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just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2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各种</a:t>
            </a:r>
            <a:r>
              <a:rPr lang="zh-CN" altLang="en-US" sz="22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原因的肝损害使肝脏蛋白合成能力减低，血浆蛋白质合成减少</a:t>
            </a: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2423887" y="2949185"/>
            <a:ext cx="8430726" cy="1048172"/>
          </a:xfrm>
          <a:prstGeom prst="rect">
            <a:avLst/>
          </a:prstGeom>
          <a:solidFill>
            <a:schemeClr val="bg1">
              <a:lumMod val="85000"/>
            </a:schemeClr>
          </a:solidFill>
          <a:ln w="28575">
            <a:solidFill>
              <a:srgbClr val="44546A"/>
            </a:solidFill>
          </a:ln>
          <a:extLst/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just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2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消化道</a:t>
            </a:r>
            <a:r>
              <a:rPr lang="zh-CN" altLang="en-US" sz="22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溃疡、</a:t>
            </a:r>
            <a:r>
              <a:rPr lang="zh-CN" altLang="en-US" sz="22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痔疮、月经过多；终</a:t>
            </a:r>
            <a:r>
              <a:rPr lang="zh-CN" altLang="en-US" sz="22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末期肾病腹膜透析</a:t>
            </a:r>
            <a:r>
              <a:rPr lang="zh-CN" altLang="en-US" sz="22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治疗；肾病</a:t>
            </a:r>
            <a:r>
              <a:rPr lang="zh-CN" altLang="en-US" sz="22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综合征</a:t>
            </a:r>
            <a:r>
              <a:rPr lang="zh-CN" altLang="en-US" sz="22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、恶性高血压</a:t>
            </a:r>
            <a:r>
              <a:rPr lang="zh-CN" altLang="en-US" sz="22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sz="22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糖尿病肾病；消化道恶性肿瘤、</a:t>
            </a:r>
            <a:r>
              <a:rPr lang="zh-CN" altLang="en-US" sz="22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局限性肠炎</a:t>
            </a:r>
            <a:r>
              <a:rPr lang="zh-CN" altLang="en-US" sz="22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等。</a:t>
            </a:r>
            <a:endParaRPr lang="zh-CN" altLang="en-US" sz="2200" dirty="0">
              <a:solidFill>
                <a:srgbClr val="4454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658025" y="4187002"/>
            <a:ext cx="1626137" cy="851297"/>
          </a:xfrm>
          <a:prstGeom prst="roundRect">
            <a:avLst/>
          </a:prstGeom>
          <a:solidFill>
            <a:srgbClr val="44546A"/>
          </a:solidFill>
          <a:ln w="28575">
            <a:solidFill>
              <a:srgbClr val="44546A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蛋白质分解加速</a:t>
            </a:r>
            <a:endParaRPr lang="zh-CN" altLang="en-US" sz="2200" dirty="0">
              <a:solidFill>
                <a:schemeClr val="bg1"/>
              </a:solidFill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2423887" y="4102136"/>
            <a:ext cx="8430726" cy="1107996"/>
          </a:xfrm>
          <a:prstGeom prst="rect">
            <a:avLst/>
          </a:prstGeom>
          <a:solidFill>
            <a:schemeClr val="bg1">
              <a:lumMod val="85000"/>
            </a:schemeClr>
          </a:solidFill>
          <a:ln w="28575">
            <a:solidFill>
              <a:srgbClr val="44546A"/>
            </a:solidFill>
          </a:ln>
          <a:extLst/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just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2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长期</a:t>
            </a:r>
            <a:r>
              <a:rPr lang="zh-CN" altLang="en-US" sz="22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发热、恶性肿瘤、皮质醇增多症、甲状腺功能亢进等，使蛋白质分解超过合成，而导致低蛋白血症。</a:t>
            </a:r>
          </a:p>
        </p:txBody>
      </p:sp>
    </p:spTree>
    <p:extLst>
      <p:ext uri="{BB962C8B-B14F-4D97-AF65-F5344CB8AC3E}">
        <p14:creationId xmlns:p14="http://schemas.microsoft.com/office/powerpoint/2010/main" val="830493886"/>
      </p:ext>
    </p:extLst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5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75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25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6" grpId="0" animBg="1"/>
      <p:bldP spid="11" grpId="0" animBg="1"/>
      <p:bldP spid="12" grpId="0" animBg="1"/>
      <p:bldP spid="10" grpId="0" animBg="1"/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508002" y="515938"/>
            <a:ext cx="2500118" cy="849312"/>
          </a:xfrm>
        </p:spPr>
        <p:txBody>
          <a:bodyPr/>
          <a:lstStyle/>
          <a:p>
            <a:pPr algn="l" eaLnBrk="1" hangingPunct="1"/>
            <a:r>
              <a:rPr lang="zh-CN" altLang="en-US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多发人群</a:t>
            </a:r>
          </a:p>
        </p:txBody>
      </p:sp>
      <p:sp>
        <p:nvSpPr>
          <p:cNvPr id="7" name="矩形 58"/>
          <p:cNvSpPr>
            <a:spLocks noChangeArrowheads="1"/>
          </p:cNvSpPr>
          <p:nvPr/>
        </p:nvSpPr>
        <p:spPr bwMode="auto">
          <a:xfrm>
            <a:off x="2" y="6569079"/>
            <a:ext cx="12239625" cy="288925"/>
          </a:xfrm>
          <a:prstGeom prst="rect">
            <a:avLst/>
          </a:prstGeom>
          <a:solidFill>
            <a:srgbClr val="44546A"/>
          </a:solidFill>
          <a:ln w="25400">
            <a:solidFill>
              <a:srgbClr val="395E8A"/>
            </a:solidFill>
            <a:bevel/>
            <a:headEnd/>
            <a:tailEnd/>
          </a:ln>
          <a:ex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240209" y="2077808"/>
            <a:ext cx="9322391" cy="3194949"/>
            <a:chOff x="1214571" y="1496693"/>
            <a:chExt cx="9322391" cy="3194949"/>
          </a:xfrm>
        </p:grpSpPr>
        <p:sp>
          <p:nvSpPr>
            <p:cNvPr id="2" name="矩形 1"/>
            <p:cNvSpPr>
              <a:spLocks noChangeArrowheads="1"/>
            </p:cNvSpPr>
            <p:nvPr/>
          </p:nvSpPr>
          <p:spPr bwMode="auto">
            <a:xfrm>
              <a:off x="1214571" y="4149305"/>
              <a:ext cx="3093577" cy="4996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just" eaLnBrk="1" hangingPunct="1">
                <a:lnSpc>
                  <a:spcPct val="150000"/>
                </a:lnSpc>
                <a:spcBef>
                  <a:spcPct val="0"/>
                </a:spcBef>
                <a:buNone/>
              </a:pPr>
              <a:r>
                <a:rPr lang="en-US" altLang="zh-CN" sz="2000" dirty="0" smtClean="0">
                  <a:solidFill>
                    <a:srgbClr val="44546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</a:t>
              </a:r>
              <a:r>
                <a:rPr lang="zh-CN" altLang="en-US" sz="2000" dirty="0">
                  <a:solidFill>
                    <a:srgbClr val="44546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个月至</a:t>
              </a:r>
              <a:r>
                <a:rPr lang="en-US" altLang="zh-CN" sz="2000" dirty="0">
                  <a:solidFill>
                    <a:srgbClr val="44546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  <a:r>
                <a:rPr lang="zh-CN" altLang="en-US" sz="2000" dirty="0">
                  <a:solidFill>
                    <a:srgbClr val="44546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岁之间的</a:t>
              </a:r>
              <a:r>
                <a:rPr lang="zh-CN" altLang="en-US" sz="2000" dirty="0" smtClean="0">
                  <a:solidFill>
                    <a:srgbClr val="44546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儿童</a:t>
              </a:r>
              <a:endParaRPr lang="zh-CN" altLang="en-US" sz="20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矩形 4"/>
            <p:cNvSpPr>
              <a:spLocks noChangeArrowheads="1"/>
            </p:cNvSpPr>
            <p:nvPr/>
          </p:nvSpPr>
          <p:spPr bwMode="auto">
            <a:xfrm>
              <a:off x="4366364" y="4137644"/>
              <a:ext cx="3008658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just" eaLnBrk="1" hangingPunct="1">
                <a:lnSpc>
                  <a:spcPct val="150000"/>
                </a:lnSpc>
                <a:spcBef>
                  <a:spcPct val="0"/>
                </a:spcBef>
                <a:buNone/>
              </a:pPr>
              <a:r>
                <a:rPr lang="zh-CN" altLang="en-US" sz="2000" dirty="0" smtClean="0">
                  <a:solidFill>
                    <a:srgbClr val="44546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断奶</a:t>
              </a:r>
              <a:r>
                <a:rPr lang="zh-CN" altLang="en-US" sz="2000" dirty="0">
                  <a:solidFill>
                    <a:srgbClr val="44546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时及断奶前后的</a:t>
              </a:r>
              <a:r>
                <a:rPr lang="zh-CN" altLang="en-US" sz="2000" dirty="0" smtClean="0">
                  <a:solidFill>
                    <a:srgbClr val="44546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婴儿</a:t>
              </a:r>
              <a:endParaRPr lang="zh-CN" altLang="en-US" sz="20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矩形 7"/>
            <p:cNvSpPr>
              <a:spLocks noChangeArrowheads="1"/>
            </p:cNvSpPr>
            <p:nvPr/>
          </p:nvSpPr>
          <p:spPr bwMode="auto">
            <a:xfrm>
              <a:off x="7879221" y="4183810"/>
              <a:ext cx="2486827" cy="4996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50000"/>
                </a:lnSpc>
                <a:spcBef>
                  <a:spcPct val="0"/>
                </a:spcBef>
                <a:buNone/>
              </a:pPr>
              <a:r>
                <a:rPr lang="zh-CN" altLang="en-US" sz="2000" dirty="0">
                  <a:solidFill>
                    <a:srgbClr val="44546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轻型病例</a:t>
              </a:r>
              <a:r>
                <a:rPr lang="zh-CN" altLang="en-US" sz="2000" dirty="0" smtClean="0">
                  <a:solidFill>
                    <a:srgbClr val="44546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大多为老人</a:t>
              </a:r>
              <a:endParaRPr lang="zh-CN" altLang="en-US" sz="20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683" t="2542" r="16803" b="37323"/>
            <a:stretch/>
          </p:blipFill>
          <p:spPr>
            <a:xfrm>
              <a:off x="1267987" y="1544762"/>
              <a:ext cx="2657740" cy="2627611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62869" y="1694271"/>
              <a:ext cx="3311495" cy="2478102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465" t="3793" r="14137"/>
            <a:stretch/>
          </p:blipFill>
          <p:spPr>
            <a:xfrm>
              <a:off x="7708305" y="1496693"/>
              <a:ext cx="2828657" cy="267568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15894385"/>
      </p:ext>
    </p:extLst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508001" y="515938"/>
            <a:ext cx="2763234" cy="849312"/>
          </a:xfrm>
        </p:spPr>
        <p:txBody>
          <a:bodyPr/>
          <a:lstStyle/>
          <a:p>
            <a:pPr eaLnBrk="1" hangingPunct="1"/>
            <a:r>
              <a:rPr lang="zh-CN" altLang="en-US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临床表现</a:t>
            </a: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5979608" y="1689501"/>
            <a:ext cx="5053784" cy="41549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342900" indent="-342900" algn="just"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u"/>
            </a:pPr>
            <a:r>
              <a:rPr lang="zh-CN" altLang="en-US" sz="22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营养不良，严重</a:t>
            </a:r>
            <a:r>
              <a:rPr lang="zh-CN" altLang="en-US" sz="22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者呈恶液质</a:t>
            </a:r>
            <a:r>
              <a:rPr lang="zh-CN" altLang="en-US" sz="22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状态；</a:t>
            </a:r>
            <a:endParaRPr lang="en-US" altLang="zh-CN" sz="2200" dirty="0" smtClean="0">
              <a:solidFill>
                <a:srgbClr val="4454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 algn="just"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u"/>
            </a:pPr>
            <a:r>
              <a:rPr lang="zh-CN" altLang="en-US" sz="22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胃肠道</a:t>
            </a:r>
            <a:r>
              <a:rPr lang="zh-CN" altLang="en-US" sz="22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粘膜萎缩，胃酸分泌减少，消化酶减少，因而食欲</a:t>
            </a:r>
            <a:r>
              <a:rPr lang="zh-CN" altLang="en-US" sz="22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差</a:t>
            </a:r>
            <a:r>
              <a:rPr lang="zh-CN" altLang="en-US" sz="22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en-US" altLang="zh-CN" sz="2200" dirty="0" smtClean="0">
              <a:solidFill>
                <a:srgbClr val="4454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 algn="just"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u"/>
            </a:pPr>
            <a:r>
              <a:rPr lang="zh-CN" altLang="en-US" sz="22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疲乏</a:t>
            </a:r>
            <a:r>
              <a:rPr lang="zh-CN" altLang="en-US" sz="22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、无力也是常见症状，病人不爱活动，体力下降，反应渐趋迟钝，记忆力衰退</a:t>
            </a:r>
            <a:r>
              <a:rPr lang="zh-CN" altLang="en-US" sz="22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200" dirty="0" smtClean="0">
              <a:solidFill>
                <a:srgbClr val="4454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 algn="just"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u"/>
            </a:pPr>
            <a:r>
              <a:rPr lang="zh-CN" altLang="en-US" sz="22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</a:t>
            </a:r>
            <a:r>
              <a:rPr lang="zh-CN" altLang="en-US" sz="22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有轻、中度贫血，经常头晕，可有体位性低血压和心动过缓</a:t>
            </a:r>
            <a:r>
              <a:rPr lang="zh-CN" altLang="en-US" sz="22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200" dirty="0" smtClean="0">
              <a:solidFill>
                <a:srgbClr val="4454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342" name="Rectangle 12"/>
          <p:cNvSpPr>
            <a:spLocks noChangeArrowheads="1"/>
          </p:cNvSpPr>
          <p:nvPr/>
        </p:nvSpPr>
        <p:spPr bwMode="auto">
          <a:xfrm>
            <a:off x="11118850" y="1360488"/>
            <a:ext cx="10953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多食</a:t>
            </a:r>
            <a:endParaRPr lang="zh-CN" altLang="en-US" sz="2400">
              <a:solidFill>
                <a:schemeClr val="bg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" name="矩形 58"/>
          <p:cNvSpPr>
            <a:spLocks noChangeArrowheads="1"/>
          </p:cNvSpPr>
          <p:nvPr/>
        </p:nvSpPr>
        <p:spPr bwMode="auto">
          <a:xfrm>
            <a:off x="2" y="6569079"/>
            <a:ext cx="12239625" cy="288925"/>
          </a:xfrm>
          <a:prstGeom prst="rect">
            <a:avLst/>
          </a:prstGeom>
          <a:solidFill>
            <a:srgbClr val="44546A"/>
          </a:solidFill>
          <a:ln w="25400">
            <a:solidFill>
              <a:srgbClr val="395E8A"/>
            </a:solidFill>
            <a:bevel/>
            <a:headEnd/>
            <a:tailEnd/>
          </a:ln>
          <a:ex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20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315" r="9248"/>
          <a:stretch/>
        </p:blipFill>
        <p:spPr>
          <a:xfrm>
            <a:off x="307649" y="1881506"/>
            <a:ext cx="5494946" cy="3573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8863962"/>
      </p:ext>
    </p:extLst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/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508001" y="515938"/>
            <a:ext cx="2763234" cy="849312"/>
          </a:xfrm>
        </p:spPr>
        <p:txBody>
          <a:bodyPr/>
          <a:lstStyle/>
          <a:p>
            <a:pPr eaLnBrk="1" hangingPunct="1"/>
            <a:r>
              <a:rPr lang="zh-CN" altLang="en-US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临床表现</a:t>
            </a: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633300" y="1889415"/>
            <a:ext cx="3938699" cy="3416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342900" indent="-342900" algn="just"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u"/>
            </a:pPr>
            <a:r>
              <a:rPr lang="zh-CN" altLang="en-US" sz="2400" b="1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浮肿</a:t>
            </a:r>
            <a:r>
              <a:rPr lang="zh-CN" altLang="en-US" sz="24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，严重</a:t>
            </a:r>
            <a:r>
              <a:rPr lang="zh-CN" altLang="en-US" sz="24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时可出现胸水及</a:t>
            </a:r>
            <a:r>
              <a:rPr lang="zh-CN" altLang="en-US" sz="24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腹水</a:t>
            </a:r>
            <a:r>
              <a:rPr lang="zh-CN" altLang="en-US" sz="24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en-US" altLang="zh-CN" sz="2400" dirty="0" smtClean="0">
              <a:solidFill>
                <a:srgbClr val="4454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 algn="just"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u"/>
            </a:pPr>
            <a:r>
              <a:rPr lang="zh-CN" altLang="en-US" sz="24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性功能</a:t>
            </a:r>
            <a:r>
              <a:rPr lang="zh-CN" altLang="en-US" sz="24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减退、闭经、骨质疏松、机体抵抗力</a:t>
            </a:r>
            <a:r>
              <a:rPr lang="zh-CN" altLang="en-US" sz="24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差等；</a:t>
            </a:r>
            <a:endParaRPr lang="en-US" altLang="zh-CN" sz="2400" dirty="0" smtClean="0">
              <a:solidFill>
                <a:srgbClr val="4454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 algn="just"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u"/>
            </a:pPr>
            <a:r>
              <a:rPr lang="zh-CN" altLang="en-US" sz="24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血浆</a:t>
            </a:r>
            <a:r>
              <a:rPr lang="zh-CN" altLang="en-US" sz="24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纤维蛋白原减少者可有出血</a:t>
            </a:r>
            <a:r>
              <a:rPr lang="zh-CN" altLang="en-US" sz="24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倾向。</a:t>
            </a:r>
            <a:endParaRPr lang="zh-CN" altLang="en-US" sz="2400" dirty="0">
              <a:solidFill>
                <a:srgbClr val="4454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342" name="Rectangle 12"/>
          <p:cNvSpPr>
            <a:spLocks noChangeArrowheads="1"/>
          </p:cNvSpPr>
          <p:nvPr/>
        </p:nvSpPr>
        <p:spPr bwMode="auto">
          <a:xfrm>
            <a:off x="11118850" y="1360488"/>
            <a:ext cx="10953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多食</a:t>
            </a:r>
            <a:endParaRPr lang="zh-CN" altLang="en-US" sz="2400">
              <a:solidFill>
                <a:schemeClr val="bg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" name="矩形 58"/>
          <p:cNvSpPr>
            <a:spLocks noChangeArrowheads="1"/>
          </p:cNvSpPr>
          <p:nvPr/>
        </p:nvSpPr>
        <p:spPr bwMode="auto">
          <a:xfrm>
            <a:off x="2" y="6569079"/>
            <a:ext cx="12239625" cy="288925"/>
          </a:xfrm>
          <a:prstGeom prst="rect">
            <a:avLst/>
          </a:prstGeom>
          <a:solidFill>
            <a:srgbClr val="44546A"/>
          </a:solidFill>
          <a:ln w="25400">
            <a:solidFill>
              <a:srgbClr val="395E8A"/>
            </a:solidFill>
            <a:bevel/>
            <a:headEnd/>
            <a:tailEnd/>
          </a:ln>
          <a:ex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17" r="6336"/>
          <a:stretch/>
        </p:blipFill>
        <p:spPr>
          <a:xfrm>
            <a:off x="5173374" y="2144586"/>
            <a:ext cx="6493163" cy="3025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7332999"/>
      </p:ext>
    </p:extLst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/>
      <p:bldP spid="2" grpId="0"/>
    </p:bldLst>
  </p:timing>
</p:sld>
</file>

<file path=ppt/theme/theme1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1480</TotalTime>
  <Pages>0</Pages>
  <Words>1027</Words>
  <Characters>0</Characters>
  <Application>Microsoft Office PowerPoint</Application>
  <DocSecurity>0</DocSecurity>
  <PresentationFormat>宽屏</PresentationFormat>
  <Lines>0</Lines>
  <Paragraphs>92</Paragraphs>
  <Slides>20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20</vt:i4>
      </vt:variant>
    </vt:vector>
  </HeadingPairs>
  <TitlesOfParts>
    <vt:vector size="31" baseType="lpstr">
      <vt:lpstr>BatangChe</vt:lpstr>
      <vt:lpstr>黑体</vt:lpstr>
      <vt:lpstr>宋体</vt:lpstr>
      <vt:lpstr>微软雅黑</vt:lpstr>
      <vt:lpstr>Arial</vt:lpstr>
      <vt:lpstr>Calibri</vt:lpstr>
      <vt:lpstr>Calibri Light</vt:lpstr>
      <vt:lpstr>Times New Roman</vt:lpstr>
      <vt:lpstr>Wingdings</vt:lpstr>
      <vt:lpstr>Office 主题</vt:lpstr>
      <vt:lpstr>1_Office 主题</vt:lpstr>
      <vt:lpstr>PowerPoint 演示文稿</vt:lpstr>
      <vt:lpstr>PowerPoint 演示文稿</vt:lpstr>
      <vt:lpstr>PowerPoint 演示文稿</vt:lpstr>
      <vt:lpstr>概述</vt:lpstr>
      <vt:lpstr>发病机制</vt:lpstr>
      <vt:lpstr>病因</vt:lpstr>
      <vt:lpstr>多发人群</vt:lpstr>
      <vt:lpstr>临床表现</vt:lpstr>
      <vt:lpstr>临床表现</vt:lpstr>
      <vt:lpstr>诊断</vt:lpstr>
      <vt:lpstr>治疗原则</vt:lpstr>
      <vt:lpstr>PowerPoint 演示文稿</vt:lpstr>
      <vt:lpstr>基础护理 </vt:lpstr>
      <vt:lpstr>基础护理 </vt:lpstr>
      <vt:lpstr>用药护理 </vt:lpstr>
      <vt:lpstr>各种导管的护理</vt:lpstr>
      <vt:lpstr>对症护理 </vt:lpstr>
      <vt:lpstr>对症护理 </vt:lpstr>
      <vt:lpstr>饮食护理 </vt:lpstr>
      <vt:lpstr>PowerPoint 演示文稿</vt:lpstr>
    </vt:vector>
  </TitlesOfParts>
  <Manager/>
  <Company>Sky123.Org</Company>
  <LinksUpToDate>false</LinksUpToDate>
  <CharactersWithSpaces>0</CharactersWithSpaces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>Sky123.Org</dc:creator>
  <cp:keywords/>
  <dc:description/>
  <cp:lastModifiedBy>清云_612</cp:lastModifiedBy>
  <cp:revision>281</cp:revision>
  <dcterms:created xsi:type="dcterms:W3CDTF">2014-03-17T14:50:00Z</dcterms:created>
  <dcterms:modified xsi:type="dcterms:W3CDTF">2016-10-24T14:13:54Z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2052-9.1.0.4716</vt:lpwstr>
  </property>
</Properties>
</file>