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326" r:id="rId2"/>
    <p:sldId id="322" r:id="rId3"/>
    <p:sldId id="257" r:id="rId4"/>
    <p:sldId id="343" r:id="rId5"/>
    <p:sldId id="345" r:id="rId6"/>
    <p:sldId id="344" r:id="rId7"/>
    <p:sldId id="342" r:id="rId8"/>
    <p:sldId id="347" r:id="rId9"/>
    <p:sldId id="352" r:id="rId10"/>
    <p:sldId id="348" r:id="rId11"/>
    <p:sldId id="350" r:id="rId12"/>
    <p:sldId id="351" r:id="rId13"/>
    <p:sldId id="354" r:id="rId14"/>
    <p:sldId id="355" r:id="rId15"/>
    <p:sldId id="357" r:id="rId16"/>
    <p:sldId id="366" r:id="rId17"/>
    <p:sldId id="358" r:id="rId18"/>
    <p:sldId id="360" r:id="rId19"/>
    <p:sldId id="362" r:id="rId20"/>
    <p:sldId id="364" r:id="rId21"/>
    <p:sldId id="368" r:id="rId22"/>
    <p:sldId id="385" r:id="rId23"/>
    <p:sldId id="386" r:id="rId24"/>
    <p:sldId id="369" r:id="rId25"/>
    <p:sldId id="384" r:id="rId26"/>
    <p:sldId id="373" r:id="rId27"/>
    <p:sldId id="371" r:id="rId28"/>
    <p:sldId id="375" r:id="rId29"/>
    <p:sldId id="377" r:id="rId30"/>
    <p:sldId id="379" r:id="rId31"/>
    <p:sldId id="381" r:id="rId32"/>
    <p:sldId id="382" r:id="rId33"/>
    <p:sldId id="282" r:id="rId3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C0504D"/>
    <a:srgbClr val="4F81BD"/>
    <a:srgbClr val="4BACC6"/>
    <a:srgbClr val="E7F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56" autoAdjust="0"/>
    <p:restoredTop sz="91547" autoAdjust="0"/>
  </p:normalViewPr>
  <p:slideViewPr>
    <p:cSldViewPr snapToGrid="0">
      <p:cViewPr varScale="1">
        <p:scale>
          <a:sx n="68" d="100"/>
          <a:sy n="68" d="100"/>
        </p:scale>
        <p:origin x="47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4897D417-13B3-4D7A-AC56-816BDA48A706}" type="datetimeFigureOut">
              <a:rPr lang="zh-CN" altLang="en-US"/>
              <a:pPr>
                <a:defRPr/>
              </a:pPr>
              <a:t>2016/11/3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5EB8DA95-C116-4E8C-9932-A65F61A74F65}" type="slidenum">
              <a:rPr lang="zh-CN" altLang="en-US"/>
              <a:pPr>
                <a:defRPr/>
              </a:pPr>
              <a:t>‹#›</a:t>
            </a:fld>
            <a:endParaRPr lang="zh-CN" altLang="en-US"/>
          </a:p>
        </p:txBody>
      </p:sp>
    </p:spTree>
    <p:extLst>
      <p:ext uri="{BB962C8B-B14F-4D97-AF65-F5344CB8AC3E}">
        <p14:creationId xmlns:p14="http://schemas.microsoft.com/office/powerpoint/2010/main" val="1439455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EB8DA95-C116-4E8C-9932-A65F61A74F65}" type="slidenum">
              <a:rPr lang="zh-CN" altLang="en-US" smtClean="0"/>
              <a:pPr>
                <a:defRPr/>
              </a:pPr>
              <a:t>6</a:t>
            </a:fld>
            <a:endParaRPr lang="zh-CN" altLang="en-US"/>
          </a:p>
        </p:txBody>
      </p:sp>
    </p:spTree>
    <p:extLst>
      <p:ext uri="{BB962C8B-B14F-4D97-AF65-F5344CB8AC3E}">
        <p14:creationId xmlns:p14="http://schemas.microsoft.com/office/powerpoint/2010/main" val="499765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eaLnBrk="1" fontAlgn="auto" hangingPunct="1">
              <a:spcBef>
                <a:spcPts val="0"/>
              </a:spcBef>
              <a:spcAft>
                <a:spcPts val="0"/>
              </a:spcAft>
              <a:defRPr/>
            </a:pPr>
            <a:endParaRPr lang="zh-CN" altLang="en-US" sz="1699">
              <a:solidFill>
                <a:prstClr val="white"/>
              </a:solidFill>
            </a:endParaRPr>
          </a:p>
        </p:txBody>
      </p:sp>
    </p:spTree>
    <p:extLst>
      <p:ext uri="{BB962C8B-B14F-4D97-AF65-F5344CB8AC3E}">
        <p14:creationId xmlns:p14="http://schemas.microsoft.com/office/powerpoint/2010/main" val="192358447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467467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1625600" y="1219200"/>
            <a:ext cx="10160000" cy="49530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116864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F2F2F2"/>
          </a:fgClr>
          <a:bgClr>
            <a:schemeClr val="bg1"/>
          </a:bgClr>
        </a:pattFill>
        <a:effectLst/>
      </p:bgPr>
    </p:bg>
    <p:spTree>
      <p:nvGrpSpPr>
        <p:cNvPr id="1" name=""/>
        <p:cNvGrpSpPr/>
        <p:nvPr/>
      </p:nvGrpSpPr>
      <p:grpSpPr>
        <a:xfrm>
          <a:off x="0" y="0"/>
          <a:ext cx="0" cy="0"/>
          <a:chOff x="0" y="0"/>
          <a:chExt cx="0" cy="0"/>
        </a:xfrm>
      </p:grpSpPr>
      <p:cxnSp>
        <p:nvCxnSpPr>
          <p:cNvPr id="11" name="直接连接符 10"/>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Tree>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Lst>
  <p:transition spd="slow"/>
  <p:timing>
    <p:tnLst>
      <p:par>
        <p:cTn id="1" dur="indefinite" restart="never" nodeType="tmRoot"/>
      </p:par>
    </p:tnLst>
  </p:timing>
  <p:txStyles>
    <p:titleStyle>
      <a:lvl1pPr algn="ctr" defTabSz="912813" rtl="0" eaLnBrk="0" fontAlgn="base" hangingPunct="0">
        <a:spcBef>
          <a:spcPct val="0"/>
        </a:spcBef>
        <a:spcAft>
          <a:spcPct val="0"/>
        </a:spcAft>
        <a:defRPr sz="4300" kern="1200">
          <a:solidFill>
            <a:schemeClr val="tx1"/>
          </a:solidFill>
          <a:latin typeface="+mj-lt"/>
          <a:ea typeface="+mj-ea"/>
          <a:cs typeface="+mj-cs"/>
        </a:defRPr>
      </a:lvl1pPr>
      <a:lvl2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6"/>
          <p:cNvSpPr>
            <a:spLocks noChangeArrowheads="1"/>
          </p:cNvSpPr>
          <p:nvPr/>
        </p:nvSpPr>
        <p:spPr bwMode="auto">
          <a:xfrm>
            <a:off x="0" y="1766888"/>
            <a:ext cx="1296988" cy="1157287"/>
          </a:xfrm>
          <a:prstGeom prst="rect">
            <a:avLst/>
          </a:prstGeom>
          <a:solidFill>
            <a:schemeClr val="accent6">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5" name="矩形 7"/>
          <p:cNvSpPr>
            <a:spLocks noChangeArrowheads="1"/>
          </p:cNvSpPr>
          <p:nvPr/>
        </p:nvSpPr>
        <p:spPr bwMode="auto">
          <a:xfrm>
            <a:off x="11023600" y="1766888"/>
            <a:ext cx="1168400" cy="1157287"/>
          </a:xfrm>
          <a:prstGeom prst="rect">
            <a:avLst/>
          </a:prstGeom>
          <a:solidFill>
            <a:schemeClr val="accent6">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6" name="文本框 13"/>
          <p:cNvSpPr>
            <a:spLocks noChangeArrowheads="1"/>
          </p:cNvSpPr>
          <p:nvPr/>
        </p:nvSpPr>
        <p:spPr bwMode="auto">
          <a:xfrm>
            <a:off x="1681956" y="1837699"/>
            <a:ext cx="89566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6000" b="1" dirty="0" smtClean="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PICC</a:t>
            </a:r>
            <a:r>
              <a:rPr lang="zh-CN" altLang="en-US" sz="6000" b="1" dirty="0" smtClean="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相关静脉血栓的护理</a:t>
            </a:r>
            <a:endParaRPr lang="zh-CN" altLang="en-US" sz="60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8" name="矩形 26"/>
          <p:cNvSpPr>
            <a:spLocks noChangeArrowheads="1"/>
          </p:cNvSpPr>
          <p:nvPr/>
        </p:nvSpPr>
        <p:spPr bwMode="auto">
          <a:xfrm>
            <a:off x="1628775" y="5699125"/>
            <a:ext cx="530225" cy="1158875"/>
          </a:xfrm>
          <a:prstGeom prst="rect">
            <a:avLst/>
          </a:prstGeom>
          <a:solidFill>
            <a:schemeClr val="accent2">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9" name="矩形 27"/>
          <p:cNvSpPr>
            <a:spLocks noChangeArrowheads="1"/>
          </p:cNvSpPr>
          <p:nvPr/>
        </p:nvSpPr>
        <p:spPr bwMode="auto">
          <a:xfrm>
            <a:off x="2325688" y="6118225"/>
            <a:ext cx="447675" cy="739775"/>
          </a:xfrm>
          <a:prstGeom prst="rect">
            <a:avLst/>
          </a:prstGeom>
          <a:solidFill>
            <a:schemeClr val="accent3">
              <a:lumMod val="5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0" name="矩形 28"/>
          <p:cNvSpPr>
            <a:spLocks noChangeArrowheads="1"/>
          </p:cNvSpPr>
          <p:nvPr/>
        </p:nvSpPr>
        <p:spPr bwMode="auto">
          <a:xfrm>
            <a:off x="2941638" y="5851525"/>
            <a:ext cx="530225" cy="1006475"/>
          </a:xfrm>
          <a:prstGeom prst="rect">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1" name="等腰三角形 46"/>
          <p:cNvSpPr>
            <a:spLocks noChangeArrowheads="1"/>
          </p:cNvSpPr>
          <p:nvPr/>
        </p:nvSpPr>
        <p:spPr bwMode="auto">
          <a:xfrm>
            <a:off x="3640138" y="5645150"/>
            <a:ext cx="950912" cy="1212850"/>
          </a:xfrm>
          <a:prstGeom prst="triangle">
            <a:avLst>
              <a:gd name="adj" fmla="val 50000"/>
            </a:avLst>
          </a:prstGeom>
          <a:solidFill>
            <a:schemeClr val="accent3">
              <a:lumMod val="5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2" name="等腰三角形 47"/>
          <p:cNvSpPr>
            <a:spLocks noChangeArrowheads="1"/>
          </p:cNvSpPr>
          <p:nvPr/>
        </p:nvSpPr>
        <p:spPr bwMode="auto">
          <a:xfrm>
            <a:off x="4759325" y="6118225"/>
            <a:ext cx="739775" cy="739775"/>
          </a:xfrm>
          <a:prstGeom prst="triangle">
            <a:avLst>
              <a:gd name="adj" fmla="val 50000"/>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3" name="等腰三角形 48"/>
          <p:cNvSpPr>
            <a:spLocks noChangeArrowheads="1"/>
          </p:cNvSpPr>
          <p:nvPr/>
        </p:nvSpPr>
        <p:spPr bwMode="auto">
          <a:xfrm>
            <a:off x="5702300"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4" name="矩形 49"/>
          <p:cNvSpPr>
            <a:spLocks noChangeArrowheads="1"/>
          </p:cNvSpPr>
          <p:nvPr/>
        </p:nvSpPr>
        <p:spPr bwMode="auto">
          <a:xfrm>
            <a:off x="6750050" y="5699125"/>
            <a:ext cx="528638" cy="1158875"/>
          </a:xfrm>
          <a:prstGeom prst="rect">
            <a:avLst/>
          </a:prstGeom>
          <a:solidFill>
            <a:schemeClr val="accent2">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5" name="矩形 50"/>
          <p:cNvSpPr>
            <a:spLocks noChangeArrowheads="1"/>
          </p:cNvSpPr>
          <p:nvPr/>
        </p:nvSpPr>
        <p:spPr bwMode="auto">
          <a:xfrm>
            <a:off x="7445375" y="6118225"/>
            <a:ext cx="447675" cy="739775"/>
          </a:xfrm>
          <a:prstGeom prst="rect">
            <a:avLst/>
          </a:prstGeom>
          <a:solidFill>
            <a:srgbClr val="F4A0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51"/>
          <p:cNvSpPr>
            <a:spLocks noChangeArrowheads="1"/>
          </p:cNvSpPr>
          <p:nvPr/>
        </p:nvSpPr>
        <p:spPr bwMode="auto">
          <a:xfrm>
            <a:off x="8061325" y="5851525"/>
            <a:ext cx="530225" cy="1006475"/>
          </a:xfrm>
          <a:prstGeom prst="rect">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7" name="等腰三角形 52"/>
          <p:cNvSpPr>
            <a:spLocks noChangeArrowheads="1"/>
          </p:cNvSpPr>
          <p:nvPr/>
        </p:nvSpPr>
        <p:spPr bwMode="auto">
          <a:xfrm>
            <a:off x="8759825" y="5645150"/>
            <a:ext cx="950913" cy="1212850"/>
          </a:xfrm>
          <a:prstGeom prst="triangle">
            <a:avLst>
              <a:gd name="adj" fmla="val 50000"/>
            </a:avLst>
          </a:prstGeom>
          <a:solidFill>
            <a:schemeClr val="accent3">
              <a:lumMod val="5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8" name="等腰三角形 53"/>
          <p:cNvSpPr>
            <a:spLocks noChangeArrowheads="1"/>
          </p:cNvSpPr>
          <p:nvPr/>
        </p:nvSpPr>
        <p:spPr bwMode="auto">
          <a:xfrm>
            <a:off x="9879013" y="6118225"/>
            <a:ext cx="741362" cy="739775"/>
          </a:xfrm>
          <a:prstGeom prst="triangle">
            <a:avLst>
              <a:gd name="adj" fmla="val 50000"/>
            </a:avLst>
          </a:prstGeom>
          <a:solidFill>
            <a:schemeClr val="accent1">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9" name="等腰三角形 54"/>
          <p:cNvSpPr>
            <a:spLocks noChangeArrowheads="1"/>
          </p:cNvSpPr>
          <p:nvPr/>
        </p:nvSpPr>
        <p:spPr bwMode="auto">
          <a:xfrm>
            <a:off x="10821988" y="5645150"/>
            <a:ext cx="746125" cy="1212850"/>
          </a:xfrm>
          <a:prstGeom prst="triangle">
            <a:avLst>
              <a:gd name="adj" fmla="val 50000"/>
            </a:avLst>
          </a:prstGeom>
          <a:solidFill>
            <a:schemeClr val="accent2">
              <a:lumMod val="60000"/>
              <a:lumOff val="40000"/>
            </a:schemeClr>
          </a:solidFill>
          <a:ln>
            <a:noFill/>
          </a:ln>
        </p:spPr>
        <p:txBody>
          <a:bodyPr anchor="ctr"/>
          <a:lstStyle/>
          <a:p>
            <a:pPr algn="ctr" eaLnBrk="1" hangingPunct="1">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90" name="等腰三角形 55"/>
          <p:cNvSpPr>
            <a:spLocks noChangeArrowheads="1"/>
          </p:cNvSpPr>
          <p:nvPr/>
        </p:nvSpPr>
        <p:spPr bwMode="auto">
          <a:xfrm>
            <a:off x="650875"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文本框 14"/>
          <p:cNvSpPr>
            <a:spLocks noChangeArrowheads="1"/>
          </p:cNvSpPr>
          <p:nvPr/>
        </p:nvSpPr>
        <p:spPr bwMode="auto">
          <a:xfrm>
            <a:off x="4999830" y="3283263"/>
            <a:ext cx="21510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b="1"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肿瘤科          刘琳</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 fill="hold"/>
                                        <p:tgtEl>
                                          <p:spTgt spid="3074"/>
                                        </p:tgtEl>
                                        <p:attrNameLst>
                                          <p:attrName>ppt_w</p:attrName>
                                        </p:attrNameLst>
                                      </p:cBhvr>
                                      <p:tavLst>
                                        <p:tav tm="0">
                                          <p:val>
                                            <p:fltVal val="0"/>
                                          </p:val>
                                        </p:tav>
                                        <p:tav tm="100000">
                                          <p:val>
                                            <p:strVal val="#ppt_w"/>
                                          </p:val>
                                        </p:tav>
                                      </p:tavLst>
                                    </p:anim>
                                    <p:anim calcmode="lin" valueType="num">
                                      <p:cBhvr>
                                        <p:cTn id="8" dur="100" fill="hold"/>
                                        <p:tgtEl>
                                          <p:spTgt spid="3074"/>
                                        </p:tgtEl>
                                        <p:attrNameLst>
                                          <p:attrName>ppt_h</p:attrName>
                                        </p:attrNameLst>
                                      </p:cBhvr>
                                      <p:tavLst>
                                        <p:tav tm="0">
                                          <p:val>
                                            <p:fltVal val="0"/>
                                          </p:val>
                                        </p:tav>
                                        <p:tav tm="100000">
                                          <p:val>
                                            <p:strVal val="#ppt_h"/>
                                          </p:val>
                                        </p:tav>
                                      </p:tavLst>
                                    </p:anim>
                                    <p:animEffect transition="in" filter="fade">
                                      <p:cBhvr>
                                        <p:cTn id="9" dur="100"/>
                                        <p:tgtEl>
                                          <p:spTgt spid="307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100" fill="hold"/>
                                        <p:tgtEl>
                                          <p:spTgt spid="3075"/>
                                        </p:tgtEl>
                                        <p:attrNameLst>
                                          <p:attrName>ppt_w</p:attrName>
                                        </p:attrNameLst>
                                      </p:cBhvr>
                                      <p:tavLst>
                                        <p:tav tm="0">
                                          <p:val>
                                            <p:fltVal val="0"/>
                                          </p:val>
                                        </p:tav>
                                        <p:tav tm="100000">
                                          <p:val>
                                            <p:strVal val="#ppt_w"/>
                                          </p:val>
                                        </p:tav>
                                      </p:tavLst>
                                    </p:anim>
                                    <p:anim calcmode="lin" valueType="num">
                                      <p:cBhvr>
                                        <p:cTn id="13" dur="100" fill="hold"/>
                                        <p:tgtEl>
                                          <p:spTgt spid="3075"/>
                                        </p:tgtEl>
                                        <p:attrNameLst>
                                          <p:attrName>ppt_h</p:attrName>
                                        </p:attrNameLst>
                                      </p:cBhvr>
                                      <p:tavLst>
                                        <p:tav tm="0">
                                          <p:val>
                                            <p:fltVal val="0"/>
                                          </p:val>
                                        </p:tav>
                                        <p:tav tm="100000">
                                          <p:val>
                                            <p:strVal val="#ppt_h"/>
                                          </p:val>
                                        </p:tav>
                                      </p:tavLst>
                                    </p:anim>
                                    <p:animEffect transition="in" filter="fade">
                                      <p:cBhvr>
                                        <p:cTn id="14" dur="100"/>
                                        <p:tgtEl>
                                          <p:spTgt spid="307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p:cTn id="17" dur="100" fill="hold"/>
                                        <p:tgtEl>
                                          <p:spTgt spid="3078"/>
                                        </p:tgtEl>
                                        <p:attrNameLst>
                                          <p:attrName>ppt_w</p:attrName>
                                        </p:attrNameLst>
                                      </p:cBhvr>
                                      <p:tavLst>
                                        <p:tav tm="0">
                                          <p:val>
                                            <p:fltVal val="0"/>
                                          </p:val>
                                        </p:tav>
                                        <p:tav tm="100000">
                                          <p:val>
                                            <p:strVal val="#ppt_w"/>
                                          </p:val>
                                        </p:tav>
                                      </p:tavLst>
                                    </p:anim>
                                    <p:anim calcmode="lin" valueType="num">
                                      <p:cBhvr>
                                        <p:cTn id="18" dur="100" fill="hold"/>
                                        <p:tgtEl>
                                          <p:spTgt spid="3078"/>
                                        </p:tgtEl>
                                        <p:attrNameLst>
                                          <p:attrName>ppt_h</p:attrName>
                                        </p:attrNameLst>
                                      </p:cBhvr>
                                      <p:tavLst>
                                        <p:tav tm="0">
                                          <p:val>
                                            <p:fltVal val="0"/>
                                          </p:val>
                                        </p:tav>
                                        <p:tav tm="100000">
                                          <p:val>
                                            <p:strVal val="#ppt_h"/>
                                          </p:val>
                                        </p:tav>
                                      </p:tavLst>
                                    </p:anim>
                                    <p:animEffect transition="in" filter="fade">
                                      <p:cBhvr>
                                        <p:cTn id="19" dur="100"/>
                                        <p:tgtEl>
                                          <p:spTgt spid="30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80"/>
                                        </p:tgtEl>
                                        <p:attrNameLst>
                                          <p:attrName>style.visibility</p:attrName>
                                        </p:attrNameLst>
                                      </p:cBhvr>
                                      <p:to>
                                        <p:strVal val="visible"/>
                                      </p:to>
                                    </p:set>
                                    <p:anim calcmode="lin" valueType="num">
                                      <p:cBhvr>
                                        <p:cTn id="22" dur="100" fill="hold"/>
                                        <p:tgtEl>
                                          <p:spTgt spid="3080"/>
                                        </p:tgtEl>
                                        <p:attrNameLst>
                                          <p:attrName>ppt_w</p:attrName>
                                        </p:attrNameLst>
                                      </p:cBhvr>
                                      <p:tavLst>
                                        <p:tav tm="0">
                                          <p:val>
                                            <p:fltVal val="0"/>
                                          </p:val>
                                        </p:tav>
                                        <p:tav tm="100000">
                                          <p:val>
                                            <p:strVal val="#ppt_w"/>
                                          </p:val>
                                        </p:tav>
                                      </p:tavLst>
                                    </p:anim>
                                    <p:anim calcmode="lin" valueType="num">
                                      <p:cBhvr>
                                        <p:cTn id="23" dur="100" fill="hold"/>
                                        <p:tgtEl>
                                          <p:spTgt spid="3080"/>
                                        </p:tgtEl>
                                        <p:attrNameLst>
                                          <p:attrName>ppt_h</p:attrName>
                                        </p:attrNameLst>
                                      </p:cBhvr>
                                      <p:tavLst>
                                        <p:tav tm="0">
                                          <p:val>
                                            <p:fltVal val="0"/>
                                          </p:val>
                                        </p:tav>
                                        <p:tav tm="100000">
                                          <p:val>
                                            <p:strVal val="#ppt_h"/>
                                          </p:val>
                                        </p:tav>
                                      </p:tavLst>
                                    </p:anim>
                                    <p:animEffect transition="in" filter="fade">
                                      <p:cBhvr>
                                        <p:cTn id="24" dur="100"/>
                                        <p:tgtEl>
                                          <p:spTgt spid="3080"/>
                                        </p:tgtEl>
                                      </p:cBhvr>
                                    </p:animEffect>
                                  </p:childTnLst>
                                </p:cTn>
                              </p:par>
                            </p:childTnLst>
                          </p:cTn>
                        </p:par>
                        <p:par>
                          <p:cTn id="25" fill="hold" nodeType="afterGroup">
                            <p:stCondLst>
                              <p:cond delay="100"/>
                            </p:stCondLst>
                            <p:childTnLst>
                              <p:par>
                                <p:cTn id="26" presetID="53" presetClass="entr" presetSubtype="16" fill="hold" grpId="0" nodeType="afterEffect">
                                  <p:stCondLst>
                                    <p:cond delay="0"/>
                                  </p:stCondLst>
                                  <p:childTnLst>
                                    <p:set>
                                      <p:cBhvr>
                                        <p:cTn id="27" dur="1" fill="hold">
                                          <p:stCondLst>
                                            <p:cond delay="0"/>
                                          </p:stCondLst>
                                        </p:cTn>
                                        <p:tgtEl>
                                          <p:spTgt spid="3079"/>
                                        </p:tgtEl>
                                        <p:attrNameLst>
                                          <p:attrName>style.visibility</p:attrName>
                                        </p:attrNameLst>
                                      </p:cBhvr>
                                      <p:to>
                                        <p:strVal val="visible"/>
                                      </p:to>
                                    </p:set>
                                    <p:anim calcmode="lin" valueType="num">
                                      <p:cBhvr>
                                        <p:cTn id="28" dur="100" fill="hold"/>
                                        <p:tgtEl>
                                          <p:spTgt spid="3079"/>
                                        </p:tgtEl>
                                        <p:attrNameLst>
                                          <p:attrName>ppt_w</p:attrName>
                                        </p:attrNameLst>
                                      </p:cBhvr>
                                      <p:tavLst>
                                        <p:tav tm="0">
                                          <p:val>
                                            <p:fltVal val="0"/>
                                          </p:val>
                                        </p:tav>
                                        <p:tav tm="100000">
                                          <p:val>
                                            <p:strVal val="#ppt_w"/>
                                          </p:val>
                                        </p:tav>
                                      </p:tavLst>
                                    </p:anim>
                                    <p:anim calcmode="lin" valueType="num">
                                      <p:cBhvr>
                                        <p:cTn id="29" dur="100" fill="hold"/>
                                        <p:tgtEl>
                                          <p:spTgt spid="3079"/>
                                        </p:tgtEl>
                                        <p:attrNameLst>
                                          <p:attrName>ppt_h</p:attrName>
                                        </p:attrNameLst>
                                      </p:cBhvr>
                                      <p:tavLst>
                                        <p:tav tm="0">
                                          <p:val>
                                            <p:fltVal val="0"/>
                                          </p:val>
                                        </p:tav>
                                        <p:tav tm="100000">
                                          <p:val>
                                            <p:strVal val="#ppt_h"/>
                                          </p:val>
                                        </p:tav>
                                      </p:tavLst>
                                    </p:anim>
                                    <p:animEffect transition="in" filter="fade">
                                      <p:cBhvr>
                                        <p:cTn id="30" dur="100"/>
                                        <p:tgtEl>
                                          <p:spTgt spid="3079"/>
                                        </p:tgtEl>
                                      </p:cBhvr>
                                    </p:animEffect>
                                  </p:childTnLst>
                                </p:cTn>
                              </p:par>
                            </p:childTnLst>
                          </p:cTn>
                        </p:par>
                        <p:par>
                          <p:cTn id="31" fill="hold" nodeType="afterGroup">
                            <p:stCondLst>
                              <p:cond delay="200"/>
                            </p:stCondLst>
                            <p:childTnLst>
                              <p:par>
                                <p:cTn id="32" presetID="53" presetClass="entr" presetSubtype="16" fill="hold" grpId="0" nodeType="afterEffect">
                                  <p:stCondLst>
                                    <p:cond delay="0"/>
                                  </p:stCondLst>
                                  <p:childTnLst>
                                    <p:set>
                                      <p:cBhvr>
                                        <p:cTn id="33" dur="1" fill="hold">
                                          <p:stCondLst>
                                            <p:cond delay="0"/>
                                          </p:stCondLst>
                                        </p:cTn>
                                        <p:tgtEl>
                                          <p:spTgt spid="3081"/>
                                        </p:tgtEl>
                                        <p:attrNameLst>
                                          <p:attrName>style.visibility</p:attrName>
                                        </p:attrNameLst>
                                      </p:cBhvr>
                                      <p:to>
                                        <p:strVal val="visible"/>
                                      </p:to>
                                    </p:set>
                                    <p:anim calcmode="lin" valueType="num">
                                      <p:cBhvr>
                                        <p:cTn id="34" dur="100" fill="hold"/>
                                        <p:tgtEl>
                                          <p:spTgt spid="3081"/>
                                        </p:tgtEl>
                                        <p:attrNameLst>
                                          <p:attrName>ppt_w</p:attrName>
                                        </p:attrNameLst>
                                      </p:cBhvr>
                                      <p:tavLst>
                                        <p:tav tm="0">
                                          <p:val>
                                            <p:fltVal val="0"/>
                                          </p:val>
                                        </p:tav>
                                        <p:tav tm="100000">
                                          <p:val>
                                            <p:strVal val="#ppt_w"/>
                                          </p:val>
                                        </p:tav>
                                      </p:tavLst>
                                    </p:anim>
                                    <p:anim calcmode="lin" valueType="num">
                                      <p:cBhvr>
                                        <p:cTn id="35" dur="100" fill="hold"/>
                                        <p:tgtEl>
                                          <p:spTgt spid="3081"/>
                                        </p:tgtEl>
                                        <p:attrNameLst>
                                          <p:attrName>ppt_h</p:attrName>
                                        </p:attrNameLst>
                                      </p:cBhvr>
                                      <p:tavLst>
                                        <p:tav tm="0">
                                          <p:val>
                                            <p:fltVal val="0"/>
                                          </p:val>
                                        </p:tav>
                                        <p:tav tm="100000">
                                          <p:val>
                                            <p:strVal val="#ppt_h"/>
                                          </p:val>
                                        </p:tav>
                                      </p:tavLst>
                                    </p:anim>
                                    <p:animEffect transition="in" filter="fade">
                                      <p:cBhvr>
                                        <p:cTn id="36" dur="100"/>
                                        <p:tgtEl>
                                          <p:spTgt spid="308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085"/>
                                        </p:tgtEl>
                                        <p:attrNameLst>
                                          <p:attrName>style.visibility</p:attrName>
                                        </p:attrNameLst>
                                      </p:cBhvr>
                                      <p:to>
                                        <p:strVal val="visible"/>
                                      </p:to>
                                    </p:set>
                                    <p:anim calcmode="lin" valueType="num">
                                      <p:cBhvr>
                                        <p:cTn id="39" dur="100" fill="hold"/>
                                        <p:tgtEl>
                                          <p:spTgt spid="3085"/>
                                        </p:tgtEl>
                                        <p:attrNameLst>
                                          <p:attrName>ppt_w</p:attrName>
                                        </p:attrNameLst>
                                      </p:cBhvr>
                                      <p:tavLst>
                                        <p:tav tm="0">
                                          <p:val>
                                            <p:fltVal val="0"/>
                                          </p:val>
                                        </p:tav>
                                        <p:tav tm="100000">
                                          <p:val>
                                            <p:strVal val="#ppt_w"/>
                                          </p:val>
                                        </p:tav>
                                      </p:tavLst>
                                    </p:anim>
                                    <p:anim calcmode="lin" valueType="num">
                                      <p:cBhvr>
                                        <p:cTn id="40" dur="100" fill="hold"/>
                                        <p:tgtEl>
                                          <p:spTgt spid="3085"/>
                                        </p:tgtEl>
                                        <p:attrNameLst>
                                          <p:attrName>ppt_h</p:attrName>
                                        </p:attrNameLst>
                                      </p:cBhvr>
                                      <p:tavLst>
                                        <p:tav tm="0">
                                          <p:val>
                                            <p:fltVal val="0"/>
                                          </p:val>
                                        </p:tav>
                                        <p:tav tm="100000">
                                          <p:val>
                                            <p:strVal val="#ppt_h"/>
                                          </p:val>
                                        </p:tav>
                                      </p:tavLst>
                                    </p:anim>
                                    <p:animEffect transition="in" filter="fade">
                                      <p:cBhvr>
                                        <p:cTn id="41" dur="100"/>
                                        <p:tgtEl>
                                          <p:spTgt spid="308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082"/>
                                        </p:tgtEl>
                                        <p:attrNameLst>
                                          <p:attrName>style.visibility</p:attrName>
                                        </p:attrNameLst>
                                      </p:cBhvr>
                                      <p:to>
                                        <p:strVal val="visible"/>
                                      </p:to>
                                    </p:set>
                                    <p:anim calcmode="lin" valueType="num">
                                      <p:cBhvr>
                                        <p:cTn id="44" dur="100" fill="hold"/>
                                        <p:tgtEl>
                                          <p:spTgt spid="3082"/>
                                        </p:tgtEl>
                                        <p:attrNameLst>
                                          <p:attrName>ppt_w</p:attrName>
                                        </p:attrNameLst>
                                      </p:cBhvr>
                                      <p:tavLst>
                                        <p:tav tm="0">
                                          <p:val>
                                            <p:fltVal val="0"/>
                                          </p:val>
                                        </p:tav>
                                        <p:tav tm="100000">
                                          <p:val>
                                            <p:strVal val="#ppt_w"/>
                                          </p:val>
                                        </p:tav>
                                      </p:tavLst>
                                    </p:anim>
                                    <p:anim calcmode="lin" valueType="num">
                                      <p:cBhvr>
                                        <p:cTn id="45" dur="100" fill="hold"/>
                                        <p:tgtEl>
                                          <p:spTgt spid="3082"/>
                                        </p:tgtEl>
                                        <p:attrNameLst>
                                          <p:attrName>ppt_h</p:attrName>
                                        </p:attrNameLst>
                                      </p:cBhvr>
                                      <p:tavLst>
                                        <p:tav tm="0">
                                          <p:val>
                                            <p:fltVal val="0"/>
                                          </p:val>
                                        </p:tav>
                                        <p:tav tm="100000">
                                          <p:val>
                                            <p:strVal val="#ppt_h"/>
                                          </p:val>
                                        </p:tav>
                                      </p:tavLst>
                                    </p:anim>
                                    <p:animEffect transition="in" filter="fade">
                                      <p:cBhvr>
                                        <p:cTn id="46" dur="100"/>
                                        <p:tgtEl>
                                          <p:spTgt spid="308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87"/>
                                        </p:tgtEl>
                                        <p:attrNameLst>
                                          <p:attrName>style.visibility</p:attrName>
                                        </p:attrNameLst>
                                      </p:cBhvr>
                                      <p:to>
                                        <p:strVal val="visible"/>
                                      </p:to>
                                    </p:set>
                                    <p:anim calcmode="lin" valueType="num">
                                      <p:cBhvr>
                                        <p:cTn id="49" dur="100" fill="hold"/>
                                        <p:tgtEl>
                                          <p:spTgt spid="3087"/>
                                        </p:tgtEl>
                                        <p:attrNameLst>
                                          <p:attrName>ppt_w</p:attrName>
                                        </p:attrNameLst>
                                      </p:cBhvr>
                                      <p:tavLst>
                                        <p:tav tm="0">
                                          <p:val>
                                            <p:fltVal val="0"/>
                                          </p:val>
                                        </p:tav>
                                        <p:tav tm="100000">
                                          <p:val>
                                            <p:strVal val="#ppt_w"/>
                                          </p:val>
                                        </p:tav>
                                      </p:tavLst>
                                    </p:anim>
                                    <p:anim calcmode="lin" valueType="num">
                                      <p:cBhvr>
                                        <p:cTn id="50" dur="100" fill="hold"/>
                                        <p:tgtEl>
                                          <p:spTgt spid="3087"/>
                                        </p:tgtEl>
                                        <p:attrNameLst>
                                          <p:attrName>ppt_h</p:attrName>
                                        </p:attrNameLst>
                                      </p:cBhvr>
                                      <p:tavLst>
                                        <p:tav tm="0">
                                          <p:val>
                                            <p:fltVal val="0"/>
                                          </p:val>
                                        </p:tav>
                                        <p:tav tm="100000">
                                          <p:val>
                                            <p:strVal val="#ppt_h"/>
                                          </p:val>
                                        </p:tav>
                                      </p:tavLst>
                                    </p:anim>
                                    <p:animEffect transition="in" filter="fade">
                                      <p:cBhvr>
                                        <p:cTn id="51" dur="100"/>
                                        <p:tgtEl>
                                          <p:spTgt spid="3087"/>
                                        </p:tgtEl>
                                      </p:cBhvr>
                                    </p:animEffect>
                                  </p:childTnLst>
                                </p:cTn>
                              </p:par>
                            </p:childTnLst>
                          </p:cTn>
                        </p:par>
                        <p:par>
                          <p:cTn id="52" fill="hold" nodeType="afterGroup">
                            <p:stCondLst>
                              <p:cond delay="300"/>
                            </p:stCondLst>
                            <p:childTnLst>
                              <p:par>
                                <p:cTn id="53" presetID="53" presetClass="entr" presetSubtype="16" fill="hold" grpId="0" nodeType="afterEffect">
                                  <p:stCondLst>
                                    <p:cond delay="0"/>
                                  </p:stCondLst>
                                  <p:childTnLst>
                                    <p:set>
                                      <p:cBhvr>
                                        <p:cTn id="54" dur="1" fill="hold">
                                          <p:stCondLst>
                                            <p:cond delay="0"/>
                                          </p:stCondLst>
                                        </p:cTn>
                                        <p:tgtEl>
                                          <p:spTgt spid="3084"/>
                                        </p:tgtEl>
                                        <p:attrNameLst>
                                          <p:attrName>style.visibility</p:attrName>
                                        </p:attrNameLst>
                                      </p:cBhvr>
                                      <p:to>
                                        <p:strVal val="visible"/>
                                      </p:to>
                                    </p:set>
                                    <p:anim calcmode="lin" valueType="num">
                                      <p:cBhvr>
                                        <p:cTn id="55" dur="100" fill="hold"/>
                                        <p:tgtEl>
                                          <p:spTgt spid="3084"/>
                                        </p:tgtEl>
                                        <p:attrNameLst>
                                          <p:attrName>ppt_w</p:attrName>
                                        </p:attrNameLst>
                                      </p:cBhvr>
                                      <p:tavLst>
                                        <p:tav tm="0">
                                          <p:val>
                                            <p:fltVal val="0"/>
                                          </p:val>
                                        </p:tav>
                                        <p:tav tm="100000">
                                          <p:val>
                                            <p:strVal val="#ppt_w"/>
                                          </p:val>
                                        </p:tav>
                                      </p:tavLst>
                                    </p:anim>
                                    <p:anim calcmode="lin" valueType="num">
                                      <p:cBhvr>
                                        <p:cTn id="56" dur="100" fill="hold"/>
                                        <p:tgtEl>
                                          <p:spTgt spid="3084"/>
                                        </p:tgtEl>
                                        <p:attrNameLst>
                                          <p:attrName>ppt_h</p:attrName>
                                        </p:attrNameLst>
                                      </p:cBhvr>
                                      <p:tavLst>
                                        <p:tav tm="0">
                                          <p:val>
                                            <p:fltVal val="0"/>
                                          </p:val>
                                        </p:tav>
                                        <p:tav tm="100000">
                                          <p:val>
                                            <p:strVal val="#ppt_h"/>
                                          </p:val>
                                        </p:tav>
                                      </p:tavLst>
                                    </p:anim>
                                    <p:animEffect transition="in" filter="fade">
                                      <p:cBhvr>
                                        <p:cTn id="57" dur="100"/>
                                        <p:tgtEl>
                                          <p:spTgt spid="3084"/>
                                        </p:tgtEl>
                                      </p:cBhvr>
                                    </p:animEffect>
                                  </p:childTnLst>
                                </p:cTn>
                              </p:par>
                            </p:childTnLst>
                          </p:cTn>
                        </p:par>
                        <p:par>
                          <p:cTn id="58" fill="hold" nodeType="afterGroup">
                            <p:stCondLst>
                              <p:cond delay="400"/>
                            </p:stCondLst>
                            <p:childTnLst>
                              <p:par>
                                <p:cTn id="59" presetID="53" presetClass="entr" presetSubtype="16" fill="hold" grpId="0" nodeType="afterEffect">
                                  <p:stCondLst>
                                    <p:cond delay="0"/>
                                  </p:stCondLst>
                                  <p:childTnLst>
                                    <p:set>
                                      <p:cBhvr>
                                        <p:cTn id="60" dur="1" fill="hold">
                                          <p:stCondLst>
                                            <p:cond delay="0"/>
                                          </p:stCondLst>
                                        </p:cTn>
                                        <p:tgtEl>
                                          <p:spTgt spid="3083"/>
                                        </p:tgtEl>
                                        <p:attrNameLst>
                                          <p:attrName>style.visibility</p:attrName>
                                        </p:attrNameLst>
                                      </p:cBhvr>
                                      <p:to>
                                        <p:strVal val="visible"/>
                                      </p:to>
                                    </p:set>
                                    <p:anim calcmode="lin" valueType="num">
                                      <p:cBhvr>
                                        <p:cTn id="61" dur="100" fill="hold"/>
                                        <p:tgtEl>
                                          <p:spTgt spid="3083"/>
                                        </p:tgtEl>
                                        <p:attrNameLst>
                                          <p:attrName>ppt_w</p:attrName>
                                        </p:attrNameLst>
                                      </p:cBhvr>
                                      <p:tavLst>
                                        <p:tav tm="0">
                                          <p:val>
                                            <p:fltVal val="0"/>
                                          </p:val>
                                        </p:tav>
                                        <p:tav tm="100000">
                                          <p:val>
                                            <p:strVal val="#ppt_w"/>
                                          </p:val>
                                        </p:tav>
                                      </p:tavLst>
                                    </p:anim>
                                    <p:anim calcmode="lin" valueType="num">
                                      <p:cBhvr>
                                        <p:cTn id="62" dur="100" fill="hold"/>
                                        <p:tgtEl>
                                          <p:spTgt spid="3083"/>
                                        </p:tgtEl>
                                        <p:attrNameLst>
                                          <p:attrName>ppt_h</p:attrName>
                                        </p:attrNameLst>
                                      </p:cBhvr>
                                      <p:tavLst>
                                        <p:tav tm="0">
                                          <p:val>
                                            <p:fltVal val="0"/>
                                          </p:val>
                                        </p:tav>
                                        <p:tav tm="100000">
                                          <p:val>
                                            <p:strVal val="#ppt_h"/>
                                          </p:val>
                                        </p:tav>
                                      </p:tavLst>
                                    </p:anim>
                                    <p:animEffect transition="in" filter="fade">
                                      <p:cBhvr>
                                        <p:cTn id="63" dur="100"/>
                                        <p:tgtEl>
                                          <p:spTgt spid="308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086"/>
                                        </p:tgtEl>
                                        <p:attrNameLst>
                                          <p:attrName>style.visibility</p:attrName>
                                        </p:attrNameLst>
                                      </p:cBhvr>
                                      <p:to>
                                        <p:strVal val="visible"/>
                                      </p:to>
                                    </p:set>
                                    <p:anim calcmode="lin" valueType="num">
                                      <p:cBhvr>
                                        <p:cTn id="66" dur="100" fill="hold"/>
                                        <p:tgtEl>
                                          <p:spTgt spid="3086"/>
                                        </p:tgtEl>
                                        <p:attrNameLst>
                                          <p:attrName>ppt_w</p:attrName>
                                        </p:attrNameLst>
                                      </p:cBhvr>
                                      <p:tavLst>
                                        <p:tav tm="0">
                                          <p:val>
                                            <p:fltVal val="0"/>
                                          </p:val>
                                        </p:tav>
                                        <p:tav tm="100000">
                                          <p:val>
                                            <p:strVal val="#ppt_w"/>
                                          </p:val>
                                        </p:tav>
                                      </p:tavLst>
                                    </p:anim>
                                    <p:anim calcmode="lin" valueType="num">
                                      <p:cBhvr>
                                        <p:cTn id="67" dur="100" fill="hold"/>
                                        <p:tgtEl>
                                          <p:spTgt spid="3086"/>
                                        </p:tgtEl>
                                        <p:attrNameLst>
                                          <p:attrName>ppt_h</p:attrName>
                                        </p:attrNameLst>
                                      </p:cBhvr>
                                      <p:tavLst>
                                        <p:tav tm="0">
                                          <p:val>
                                            <p:fltVal val="0"/>
                                          </p:val>
                                        </p:tav>
                                        <p:tav tm="100000">
                                          <p:val>
                                            <p:strVal val="#ppt_h"/>
                                          </p:val>
                                        </p:tav>
                                      </p:tavLst>
                                    </p:anim>
                                    <p:animEffect transition="in" filter="fade">
                                      <p:cBhvr>
                                        <p:cTn id="68" dur="100"/>
                                        <p:tgtEl>
                                          <p:spTgt spid="3086"/>
                                        </p:tgtEl>
                                      </p:cBhvr>
                                    </p:animEffect>
                                  </p:childTnLst>
                                </p:cTn>
                              </p:par>
                            </p:childTnLst>
                          </p:cTn>
                        </p:par>
                        <p:par>
                          <p:cTn id="69" fill="hold" nodeType="afterGroup">
                            <p:stCondLst>
                              <p:cond delay="500"/>
                            </p:stCondLst>
                            <p:childTnLst>
                              <p:par>
                                <p:cTn id="70" presetID="53" presetClass="entr" presetSubtype="16" fill="hold" grpId="0" nodeType="afterEffect">
                                  <p:stCondLst>
                                    <p:cond delay="0"/>
                                  </p:stCondLst>
                                  <p:childTnLst>
                                    <p:set>
                                      <p:cBhvr>
                                        <p:cTn id="71" dur="1" fill="hold">
                                          <p:stCondLst>
                                            <p:cond delay="0"/>
                                          </p:stCondLst>
                                        </p:cTn>
                                        <p:tgtEl>
                                          <p:spTgt spid="3090"/>
                                        </p:tgtEl>
                                        <p:attrNameLst>
                                          <p:attrName>style.visibility</p:attrName>
                                        </p:attrNameLst>
                                      </p:cBhvr>
                                      <p:to>
                                        <p:strVal val="visible"/>
                                      </p:to>
                                    </p:set>
                                    <p:anim calcmode="lin" valueType="num">
                                      <p:cBhvr>
                                        <p:cTn id="72" dur="100" fill="hold"/>
                                        <p:tgtEl>
                                          <p:spTgt spid="3090"/>
                                        </p:tgtEl>
                                        <p:attrNameLst>
                                          <p:attrName>ppt_w</p:attrName>
                                        </p:attrNameLst>
                                      </p:cBhvr>
                                      <p:tavLst>
                                        <p:tav tm="0">
                                          <p:val>
                                            <p:fltVal val="0"/>
                                          </p:val>
                                        </p:tav>
                                        <p:tav tm="100000">
                                          <p:val>
                                            <p:strVal val="#ppt_w"/>
                                          </p:val>
                                        </p:tav>
                                      </p:tavLst>
                                    </p:anim>
                                    <p:anim calcmode="lin" valueType="num">
                                      <p:cBhvr>
                                        <p:cTn id="73" dur="100" fill="hold"/>
                                        <p:tgtEl>
                                          <p:spTgt spid="3090"/>
                                        </p:tgtEl>
                                        <p:attrNameLst>
                                          <p:attrName>ppt_h</p:attrName>
                                        </p:attrNameLst>
                                      </p:cBhvr>
                                      <p:tavLst>
                                        <p:tav tm="0">
                                          <p:val>
                                            <p:fltVal val="0"/>
                                          </p:val>
                                        </p:tav>
                                        <p:tav tm="100000">
                                          <p:val>
                                            <p:strVal val="#ppt_h"/>
                                          </p:val>
                                        </p:tav>
                                      </p:tavLst>
                                    </p:anim>
                                    <p:animEffect transition="in" filter="fade">
                                      <p:cBhvr>
                                        <p:cTn id="74" dur="100"/>
                                        <p:tgtEl>
                                          <p:spTgt spid="309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88"/>
                                        </p:tgtEl>
                                        <p:attrNameLst>
                                          <p:attrName>style.visibility</p:attrName>
                                        </p:attrNameLst>
                                      </p:cBhvr>
                                      <p:to>
                                        <p:strVal val="visible"/>
                                      </p:to>
                                    </p:set>
                                    <p:anim calcmode="lin" valueType="num">
                                      <p:cBhvr>
                                        <p:cTn id="77" dur="100" fill="hold"/>
                                        <p:tgtEl>
                                          <p:spTgt spid="3088"/>
                                        </p:tgtEl>
                                        <p:attrNameLst>
                                          <p:attrName>ppt_w</p:attrName>
                                        </p:attrNameLst>
                                      </p:cBhvr>
                                      <p:tavLst>
                                        <p:tav tm="0">
                                          <p:val>
                                            <p:fltVal val="0"/>
                                          </p:val>
                                        </p:tav>
                                        <p:tav tm="100000">
                                          <p:val>
                                            <p:strVal val="#ppt_w"/>
                                          </p:val>
                                        </p:tav>
                                      </p:tavLst>
                                    </p:anim>
                                    <p:anim calcmode="lin" valueType="num">
                                      <p:cBhvr>
                                        <p:cTn id="78" dur="100" fill="hold"/>
                                        <p:tgtEl>
                                          <p:spTgt spid="3088"/>
                                        </p:tgtEl>
                                        <p:attrNameLst>
                                          <p:attrName>ppt_h</p:attrName>
                                        </p:attrNameLst>
                                      </p:cBhvr>
                                      <p:tavLst>
                                        <p:tav tm="0">
                                          <p:val>
                                            <p:fltVal val="0"/>
                                          </p:val>
                                        </p:tav>
                                        <p:tav tm="100000">
                                          <p:val>
                                            <p:strVal val="#ppt_h"/>
                                          </p:val>
                                        </p:tav>
                                      </p:tavLst>
                                    </p:anim>
                                    <p:animEffect transition="in" filter="fade">
                                      <p:cBhvr>
                                        <p:cTn id="79" dur="100"/>
                                        <p:tgtEl>
                                          <p:spTgt spid="3088"/>
                                        </p:tgtEl>
                                      </p:cBhvr>
                                    </p:animEffect>
                                  </p:childTnLst>
                                </p:cTn>
                              </p:par>
                            </p:childTnLst>
                          </p:cTn>
                        </p:par>
                        <p:par>
                          <p:cTn id="80" fill="hold" nodeType="afterGroup">
                            <p:stCondLst>
                              <p:cond delay="600"/>
                            </p:stCondLst>
                            <p:childTnLst>
                              <p:par>
                                <p:cTn id="81" presetID="53" presetClass="entr" presetSubtype="16" fill="hold" grpId="0" nodeType="afterEffect">
                                  <p:stCondLst>
                                    <p:cond delay="0"/>
                                  </p:stCondLst>
                                  <p:childTnLst>
                                    <p:set>
                                      <p:cBhvr>
                                        <p:cTn id="82" dur="1" fill="hold">
                                          <p:stCondLst>
                                            <p:cond delay="0"/>
                                          </p:stCondLst>
                                        </p:cTn>
                                        <p:tgtEl>
                                          <p:spTgt spid="3089"/>
                                        </p:tgtEl>
                                        <p:attrNameLst>
                                          <p:attrName>style.visibility</p:attrName>
                                        </p:attrNameLst>
                                      </p:cBhvr>
                                      <p:to>
                                        <p:strVal val="visible"/>
                                      </p:to>
                                    </p:set>
                                    <p:anim calcmode="lin" valueType="num">
                                      <p:cBhvr>
                                        <p:cTn id="83" dur="100" fill="hold"/>
                                        <p:tgtEl>
                                          <p:spTgt spid="3089"/>
                                        </p:tgtEl>
                                        <p:attrNameLst>
                                          <p:attrName>ppt_w</p:attrName>
                                        </p:attrNameLst>
                                      </p:cBhvr>
                                      <p:tavLst>
                                        <p:tav tm="0">
                                          <p:val>
                                            <p:fltVal val="0"/>
                                          </p:val>
                                        </p:tav>
                                        <p:tav tm="100000">
                                          <p:val>
                                            <p:strVal val="#ppt_w"/>
                                          </p:val>
                                        </p:tav>
                                      </p:tavLst>
                                    </p:anim>
                                    <p:anim calcmode="lin" valueType="num">
                                      <p:cBhvr>
                                        <p:cTn id="84" dur="100" fill="hold"/>
                                        <p:tgtEl>
                                          <p:spTgt spid="3089"/>
                                        </p:tgtEl>
                                        <p:attrNameLst>
                                          <p:attrName>ppt_h</p:attrName>
                                        </p:attrNameLst>
                                      </p:cBhvr>
                                      <p:tavLst>
                                        <p:tav tm="0">
                                          <p:val>
                                            <p:fltVal val="0"/>
                                          </p:val>
                                        </p:tav>
                                        <p:tav tm="100000">
                                          <p:val>
                                            <p:strVal val="#ppt_h"/>
                                          </p:val>
                                        </p:tav>
                                      </p:tavLst>
                                    </p:anim>
                                    <p:animEffect transition="in" filter="fade">
                                      <p:cBhvr>
                                        <p:cTn id="85" dur="100"/>
                                        <p:tgtEl>
                                          <p:spTgt spid="3089"/>
                                        </p:tgtEl>
                                      </p:cBhvr>
                                    </p:animEffect>
                                  </p:childTnLst>
                                </p:cTn>
                              </p:par>
                            </p:childTnLst>
                          </p:cTn>
                        </p:par>
                        <p:par>
                          <p:cTn id="86" fill="hold" nodeType="afterGroup">
                            <p:stCondLst>
                              <p:cond delay="700"/>
                            </p:stCondLst>
                            <p:childTnLst>
                              <p:par>
                                <p:cTn id="87" presetID="53" presetClass="entr" presetSubtype="16" fill="hold" grpId="0" nodeType="afterEffect">
                                  <p:stCondLst>
                                    <p:cond delay="0"/>
                                  </p:stCondLst>
                                  <p:childTnLst>
                                    <p:set>
                                      <p:cBhvr>
                                        <p:cTn id="88" dur="1" fill="hold">
                                          <p:stCondLst>
                                            <p:cond delay="0"/>
                                          </p:stCondLst>
                                        </p:cTn>
                                        <p:tgtEl>
                                          <p:spTgt spid="3076"/>
                                        </p:tgtEl>
                                        <p:attrNameLst>
                                          <p:attrName>style.visibility</p:attrName>
                                        </p:attrNameLst>
                                      </p:cBhvr>
                                      <p:to>
                                        <p:strVal val="visible"/>
                                      </p:to>
                                    </p:set>
                                    <p:anim calcmode="lin" valueType="num">
                                      <p:cBhvr>
                                        <p:cTn id="89" dur="500" fill="hold"/>
                                        <p:tgtEl>
                                          <p:spTgt spid="3076"/>
                                        </p:tgtEl>
                                        <p:attrNameLst>
                                          <p:attrName>ppt_w</p:attrName>
                                        </p:attrNameLst>
                                      </p:cBhvr>
                                      <p:tavLst>
                                        <p:tav tm="0">
                                          <p:val>
                                            <p:fltVal val="0"/>
                                          </p:val>
                                        </p:tav>
                                        <p:tav tm="100000">
                                          <p:val>
                                            <p:strVal val="#ppt_w"/>
                                          </p:val>
                                        </p:tav>
                                      </p:tavLst>
                                    </p:anim>
                                    <p:anim calcmode="lin" valueType="num">
                                      <p:cBhvr>
                                        <p:cTn id="90" dur="500" fill="hold"/>
                                        <p:tgtEl>
                                          <p:spTgt spid="3076"/>
                                        </p:tgtEl>
                                        <p:attrNameLst>
                                          <p:attrName>ppt_h</p:attrName>
                                        </p:attrNameLst>
                                      </p:cBhvr>
                                      <p:tavLst>
                                        <p:tav tm="0">
                                          <p:val>
                                            <p:fltVal val="0"/>
                                          </p:val>
                                        </p:tav>
                                        <p:tav tm="100000">
                                          <p:val>
                                            <p:strVal val="#ppt_h"/>
                                          </p:val>
                                        </p:tav>
                                      </p:tavLst>
                                    </p:anim>
                                    <p:animEffect transition="in" filter="fade">
                                      <p:cBhvr>
                                        <p:cTn id="91" dur="500"/>
                                        <p:tgtEl>
                                          <p:spTgt spid="3076"/>
                                        </p:tgtEl>
                                      </p:cBhvr>
                                    </p:animEffect>
                                  </p:childTnLst>
                                </p:cTn>
                              </p:par>
                            </p:childTnLst>
                          </p:cTn>
                        </p:par>
                        <p:par>
                          <p:cTn id="92" fill="hold">
                            <p:stCondLst>
                              <p:cond delay="1200"/>
                            </p:stCondLst>
                            <p:childTnLst>
                              <p:par>
                                <p:cTn id="93" presetID="42"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p:cBhvr>
                                        <p:cTn id="95" dur="250"/>
                                        <p:tgtEl>
                                          <p:spTgt spid="18"/>
                                        </p:tgtEl>
                                      </p:cBhvr>
                                    </p:animEffect>
                                    <p:anim calcmode="lin" valueType="num">
                                      <p:cBhvr>
                                        <p:cTn id="96" dur="250" fill="hold"/>
                                        <p:tgtEl>
                                          <p:spTgt spid="18"/>
                                        </p:tgtEl>
                                        <p:attrNameLst>
                                          <p:attrName>ppt_x</p:attrName>
                                        </p:attrNameLst>
                                      </p:cBhvr>
                                      <p:tavLst>
                                        <p:tav tm="0">
                                          <p:val>
                                            <p:strVal val="#ppt_x"/>
                                          </p:val>
                                        </p:tav>
                                        <p:tav tm="100000">
                                          <p:val>
                                            <p:strVal val="#ppt_x"/>
                                          </p:val>
                                        </p:tav>
                                      </p:tavLst>
                                    </p:anim>
                                    <p:anim calcmode="lin" valueType="num">
                                      <p:cBhvr>
                                        <p:cTn id="9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6" grpId="0"/>
      <p:bldP spid="3078" grpId="0" animBg="1"/>
      <p:bldP spid="3079" grpId="0" animBg="1"/>
      <p:bldP spid="3080" grpId="0" animBg="1"/>
      <p:bldP spid="3081" grpId="0" animBg="1"/>
      <p:bldP spid="3082" grpId="0" animBg="1"/>
      <p:bldP spid="3083" grpId="0" animBg="1"/>
      <p:bldP spid="3084" grpId="0" animBg="1"/>
      <p:bldP spid="3085" grpId="0" animBg="1"/>
      <p:bldP spid="3086" grpId="0" animBg="1"/>
      <p:bldP spid="3087" grpId="0" animBg="1"/>
      <p:bldP spid="3088" grpId="0" animBg="1"/>
      <p:bldP spid="3089" grpId="0" animBg="1"/>
      <p:bldP spid="3090" grpId="0" animBg="1"/>
      <p:bldP spid="18"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110664" y="1473368"/>
            <a:ext cx="772853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dirty="0" smtClean="0">
                <a:solidFill>
                  <a:schemeClr val="tx2"/>
                </a:solidFill>
                <a:latin typeface="微软雅黑" panose="020B0503020204020204" pitchFamily="34" charset="-122"/>
                <a:ea typeface="微软雅黑" panose="020B0503020204020204" pitchFamily="34" charset="-122"/>
              </a:rPr>
              <a:t>       当</a:t>
            </a:r>
            <a:r>
              <a:rPr lang="zh-CN" altLang="en-US" dirty="0">
                <a:solidFill>
                  <a:schemeClr val="tx2"/>
                </a:solidFill>
                <a:latin typeface="微软雅黑" panose="020B0503020204020204" pitchFamily="34" charset="-122"/>
                <a:ea typeface="微软雅黑" panose="020B0503020204020204" pitchFamily="34" charset="-122"/>
              </a:rPr>
              <a:t>患者主诉置管侧肢体不适</a:t>
            </a:r>
            <a:r>
              <a:rPr lang="en-US" altLang="zh-CN" dirty="0">
                <a:solidFill>
                  <a:schemeClr val="tx2"/>
                </a:solidFill>
                <a:latin typeface="微软雅黑" panose="020B0503020204020204" pitchFamily="34" charset="-122"/>
                <a:ea typeface="微软雅黑" panose="020B0503020204020204" pitchFamily="34" charset="-122"/>
              </a:rPr>
              <a:t>(</a:t>
            </a:r>
            <a:r>
              <a:rPr lang="zh-CN" altLang="en-US" dirty="0">
                <a:solidFill>
                  <a:schemeClr val="tx2"/>
                </a:solidFill>
                <a:latin typeface="微软雅黑" panose="020B0503020204020204" pitchFamily="34" charset="-122"/>
                <a:ea typeface="微软雅黑" panose="020B0503020204020204" pitchFamily="34" charset="-122"/>
              </a:rPr>
              <a:t>穿刺点延迟愈合并渗血、臂围增粗、上肢或肩颈部酸胀、局部红、肿、热、痛等</a:t>
            </a:r>
            <a:r>
              <a:rPr lang="en-US" altLang="zh-CN" dirty="0">
                <a:solidFill>
                  <a:schemeClr val="tx2"/>
                </a:solidFill>
                <a:latin typeface="微软雅黑" panose="020B0503020204020204" pitchFamily="34" charset="-122"/>
                <a:ea typeface="微软雅黑" panose="020B0503020204020204" pitchFamily="34" charset="-122"/>
              </a:rPr>
              <a:t>)</a:t>
            </a:r>
            <a:r>
              <a:rPr lang="zh-CN" altLang="en-US" dirty="0">
                <a:solidFill>
                  <a:schemeClr val="tx2"/>
                </a:solidFill>
                <a:latin typeface="微软雅黑" panose="020B0503020204020204" pitchFamily="34" charset="-122"/>
                <a:ea typeface="微软雅黑" panose="020B0503020204020204" pitchFamily="34" charset="-122"/>
              </a:rPr>
              <a:t>、护士应按此流程处理。</a:t>
            </a:r>
          </a:p>
        </p:txBody>
      </p:sp>
      <p:grpSp>
        <p:nvGrpSpPr>
          <p:cNvPr id="3" name="组合 2"/>
          <p:cNvGrpSpPr/>
          <p:nvPr/>
        </p:nvGrpSpPr>
        <p:grpSpPr>
          <a:xfrm>
            <a:off x="3453032" y="2446013"/>
            <a:ext cx="5676900" cy="4103478"/>
            <a:chOff x="3453032" y="2446013"/>
            <a:chExt cx="5676900" cy="4103478"/>
          </a:xfrm>
        </p:grpSpPr>
        <p:sp>
          <p:nvSpPr>
            <p:cNvPr id="52" name="Rectangle 14"/>
            <p:cNvSpPr>
              <a:spLocks noChangeArrowheads="1"/>
            </p:cNvSpPr>
            <p:nvPr/>
          </p:nvSpPr>
          <p:spPr bwMode="auto">
            <a:xfrm>
              <a:off x="3453032" y="2446013"/>
              <a:ext cx="4495800" cy="3048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pPr eaLnBrk="0" hangingPunct="0">
                <a:buFontTx/>
                <a:buNone/>
              </a:pPr>
              <a:r>
                <a:rPr lang="zh-CN" altLang="en-US" sz="1600" b="1" dirty="0">
                  <a:solidFill>
                    <a:schemeClr val="tx2"/>
                  </a:solidFill>
                  <a:latin typeface="微软雅黑" panose="020B0503020204020204" pitchFamily="34" charset="-122"/>
                  <a:ea typeface="微软雅黑" panose="020B0503020204020204" pitchFamily="34" charset="-122"/>
                </a:rPr>
                <a:t>置管侧手臂出现红、肿、热、痛等静脉炎症状时</a:t>
              </a:r>
            </a:p>
          </p:txBody>
        </p:sp>
        <p:sp>
          <p:nvSpPr>
            <p:cNvPr id="53" name="Rectangle 11"/>
            <p:cNvSpPr>
              <a:spLocks noChangeArrowheads="1"/>
            </p:cNvSpPr>
            <p:nvPr/>
          </p:nvSpPr>
          <p:spPr bwMode="auto">
            <a:xfrm>
              <a:off x="5313329" y="4060203"/>
              <a:ext cx="2459605" cy="311408"/>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1">
                  <a:solidFill>
                    <a:schemeClr val="tx2"/>
                  </a:solidFill>
                  <a:latin typeface="微软雅黑" panose="020B0503020204020204" pitchFamily="34" charset="-122"/>
                  <a:ea typeface="微软雅黑" panose="020B0503020204020204" pitchFamily="34" charset="-122"/>
                </a:rPr>
                <a:t>患肢停止输液，制动抬高</a:t>
              </a:r>
            </a:p>
          </p:txBody>
        </p:sp>
        <p:sp>
          <p:nvSpPr>
            <p:cNvPr id="54" name="Rectangle 10"/>
            <p:cNvSpPr>
              <a:spLocks noChangeArrowheads="1"/>
            </p:cNvSpPr>
            <p:nvPr/>
          </p:nvSpPr>
          <p:spPr bwMode="auto">
            <a:xfrm>
              <a:off x="4014938" y="3526803"/>
              <a:ext cx="1385194" cy="3048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1">
                  <a:solidFill>
                    <a:schemeClr val="tx2"/>
                  </a:solidFill>
                  <a:latin typeface="微软雅黑" panose="020B0503020204020204" pitchFamily="34" charset="-122"/>
                  <a:ea typeface="微软雅黑" panose="020B0503020204020204" pitchFamily="34" charset="-122"/>
                </a:rPr>
                <a:t>静脉炎处理</a:t>
              </a:r>
            </a:p>
          </p:txBody>
        </p:sp>
        <p:sp>
          <p:nvSpPr>
            <p:cNvPr id="55" name="Rectangle 6"/>
            <p:cNvSpPr>
              <a:spLocks noChangeArrowheads="1"/>
            </p:cNvSpPr>
            <p:nvPr/>
          </p:nvSpPr>
          <p:spPr bwMode="auto">
            <a:xfrm>
              <a:off x="5982876" y="3512813"/>
              <a:ext cx="1044312" cy="312182"/>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1">
                  <a:solidFill>
                    <a:schemeClr val="tx2"/>
                  </a:solidFill>
                  <a:latin typeface="微软雅黑" panose="020B0503020204020204" pitchFamily="34" charset="-122"/>
                  <a:ea typeface="微软雅黑" panose="020B0503020204020204" pitchFamily="34" charset="-122"/>
                </a:rPr>
                <a:t>血栓处理</a:t>
              </a:r>
            </a:p>
          </p:txBody>
        </p:sp>
        <p:sp>
          <p:nvSpPr>
            <p:cNvPr id="56" name="AutoShape 9"/>
            <p:cNvSpPr>
              <a:spLocks noChangeArrowheads="1"/>
            </p:cNvSpPr>
            <p:nvPr/>
          </p:nvSpPr>
          <p:spPr bwMode="auto">
            <a:xfrm rot="1984755">
              <a:off x="4783357" y="3290266"/>
              <a:ext cx="95250" cy="246062"/>
            </a:xfrm>
            <a:prstGeom prst="downArrow">
              <a:avLst>
                <a:gd name="adj1" fmla="val 50000"/>
                <a:gd name="adj2" fmla="val 64583"/>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sp>
          <p:nvSpPr>
            <p:cNvPr id="57" name="Text Box 12"/>
            <p:cNvSpPr txBox="1">
              <a:spLocks noChangeArrowheads="1"/>
            </p:cNvSpPr>
            <p:nvPr/>
          </p:nvSpPr>
          <p:spPr bwMode="auto">
            <a:xfrm>
              <a:off x="4723926" y="2993403"/>
              <a:ext cx="2069710" cy="301496"/>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1" dirty="0">
                  <a:solidFill>
                    <a:schemeClr val="tx2"/>
                  </a:solidFill>
                  <a:latin typeface="微软雅黑" panose="020B0503020204020204" pitchFamily="34" charset="-122"/>
                  <a:ea typeface="微软雅黑" panose="020B0503020204020204" pitchFamily="34" charset="-122"/>
                </a:rPr>
                <a:t>测臂围，行</a:t>
              </a:r>
              <a:r>
                <a:rPr lang="en-US" altLang="zh-CN" sz="1600" b="1" dirty="0">
                  <a:solidFill>
                    <a:schemeClr val="tx2"/>
                  </a:solidFill>
                  <a:latin typeface="微软雅黑" panose="020B0503020204020204" pitchFamily="34" charset="-122"/>
                  <a:ea typeface="微软雅黑" panose="020B0503020204020204" pitchFamily="34" charset="-122"/>
                </a:rPr>
                <a:t>B</a:t>
              </a:r>
              <a:r>
                <a:rPr lang="zh-CN" altLang="en-US" sz="1600" b="1" dirty="0">
                  <a:solidFill>
                    <a:schemeClr val="tx2"/>
                  </a:solidFill>
                  <a:latin typeface="微软雅黑" panose="020B0503020204020204" pitchFamily="34" charset="-122"/>
                  <a:ea typeface="微软雅黑" panose="020B0503020204020204" pitchFamily="34" charset="-122"/>
                </a:rPr>
                <a:t>超检查</a:t>
              </a:r>
            </a:p>
          </p:txBody>
        </p:sp>
        <p:sp>
          <p:nvSpPr>
            <p:cNvPr id="58" name="AutoShape 13"/>
            <p:cNvSpPr>
              <a:spLocks noChangeArrowheads="1"/>
            </p:cNvSpPr>
            <p:nvPr/>
          </p:nvSpPr>
          <p:spPr bwMode="auto">
            <a:xfrm>
              <a:off x="5624732" y="2764803"/>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sp>
          <p:nvSpPr>
            <p:cNvPr id="59" name="AutoShape 5"/>
            <p:cNvSpPr>
              <a:spLocks noChangeArrowheads="1"/>
            </p:cNvSpPr>
            <p:nvPr/>
          </p:nvSpPr>
          <p:spPr bwMode="auto">
            <a:xfrm rot="19813124" flipH="1">
              <a:off x="6289832" y="3300893"/>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sp>
          <p:nvSpPr>
            <p:cNvPr id="60" name="Rectangle 25"/>
            <p:cNvSpPr>
              <a:spLocks noChangeArrowheads="1"/>
            </p:cNvSpPr>
            <p:nvPr/>
          </p:nvSpPr>
          <p:spPr bwMode="auto">
            <a:xfrm>
              <a:off x="4066632" y="4593603"/>
              <a:ext cx="5063300" cy="256522"/>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1">
                  <a:solidFill>
                    <a:schemeClr val="tx2"/>
                  </a:solidFill>
                  <a:latin typeface="微软雅黑" panose="020B0503020204020204" pitchFamily="34" charset="-122"/>
                  <a:ea typeface="微软雅黑" panose="020B0503020204020204" pitchFamily="34" charset="-122"/>
                </a:rPr>
                <a:t>请血管外科会诊，应用抗凝溶栓药物、保留或拔除导管</a:t>
              </a:r>
            </a:p>
          </p:txBody>
        </p:sp>
        <p:sp>
          <p:nvSpPr>
            <p:cNvPr id="61" name="Rectangle 27"/>
            <p:cNvSpPr>
              <a:spLocks noChangeArrowheads="1"/>
            </p:cNvSpPr>
            <p:nvPr/>
          </p:nvSpPr>
          <p:spPr bwMode="auto">
            <a:xfrm>
              <a:off x="4447632" y="5127003"/>
              <a:ext cx="4267200" cy="3048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1">
                  <a:solidFill>
                    <a:schemeClr val="tx2"/>
                  </a:solidFill>
                  <a:latin typeface="微软雅黑" panose="020B0503020204020204" pitchFamily="34" charset="-122"/>
                  <a:ea typeface="微软雅黑" panose="020B0503020204020204" pitchFamily="34" charset="-122"/>
                </a:rPr>
                <a:t>根据治疗情况定期监测血常规、</a:t>
              </a:r>
              <a:r>
                <a:rPr lang="en-US" altLang="zh-CN" sz="1600" b="1">
                  <a:solidFill>
                    <a:schemeClr val="tx2"/>
                  </a:solidFill>
                  <a:latin typeface="微软雅黑" panose="020B0503020204020204" pitchFamily="34" charset="-122"/>
                  <a:ea typeface="微软雅黑" panose="020B0503020204020204" pitchFamily="34" charset="-122"/>
                </a:rPr>
                <a:t>FIB</a:t>
              </a:r>
              <a:r>
                <a:rPr lang="zh-CN" altLang="en-US" sz="1600" b="1">
                  <a:solidFill>
                    <a:schemeClr val="tx2"/>
                  </a:solidFill>
                  <a:latin typeface="微软雅黑" panose="020B0503020204020204" pitchFamily="34" charset="-122"/>
                  <a:ea typeface="微软雅黑" panose="020B0503020204020204" pitchFamily="34" charset="-122"/>
                </a:rPr>
                <a:t>、</a:t>
              </a:r>
              <a:r>
                <a:rPr lang="en-US" altLang="zh-CN" sz="1600" b="1">
                  <a:solidFill>
                    <a:schemeClr val="tx2"/>
                  </a:solidFill>
                  <a:latin typeface="微软雅黑" panose="020B0503020204020204" pitchFamily="34" charset="-122"/>
                  <a:ea typeface="微软雅黑" panose="020B0503020204020204" pitchFamily="34" charset="-122"/>
                </a:rPr>
                <a:t>INR</a:t>
              </a:r>
              <a:r>
                <a:rPr lang="zh-CN" altLang="en-US" sz="1600" b="1">
                  <a:solidFill>
                    <a:schemeClr val="tx2"/>
                  </a:solidFill>
                  <a:latin typeface="微软雅黑" panose="020B0503020204020204" pitchFamily="34" charset="-122"/>
                  <a:ea typeface="微软雅黑" panose="020B0503020204020204" pitchFamily="34" charset="-122"/>
                </a:rPr>
                <a:t>值</a:t>
              </a:r>
            </a:p>
          </p:txBody>
        </p:sp>
        <p:sp>
          <p:nvSpPr>
            <p:cNvPr id="62" name="Rectangle 28"/>
            <p:cNvSpPr>
              <a:spLocks noChangeArrowheads="1"/>
            </p:cNvSpPr>
            <p:nvPr/>
          </p:nvSpPr>
          <p:spPr bwMode="auto">
            <a:xfrm>
              <a:off x="4874621" y="5648089"/>
              <a:ext cx="3401502" cy="312738"/>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b="1">
                  <a:solidFill>
                    <a:schemeClr val="tx2"/>
                  </a:solidFill>
                  <a:latin typeface="微软雅黑" panose="020B0503020204020204" pitchFamily="34" charset="-122"/>
                  <a:ea typeface="微软雅黑" panose="020B0503020204020204" pitchFamily="34" charset="-122"/>
                </a:rPr>
                <a:t>加强健康宣教，取得理解和配合</a:t>
              </a:r>
            </a:p>
          </p:txBody>
        </p:sp>
        <p:sp>
          <p:nvSpPr>
            <p:cNvPr id="63" name="Rectangle 29"/>
            <p:cNvSpPr>
              <a:spLocks noChangeArrowheads="1"/>
            </p:cNvSpPr>
            <p:nvPr/>
          </p:nvSpPr>
          <p:spPr bwMode="auto">
            <a:xfrm>
              <a:off x="5180860" y="6250978"/>
              <a:ext cx="2789023" cy="298513"/>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b="1">
                  <a:solidFill>
                    <a:schemeClr val="tx2"/>
                  </a:solidFill>
                  <a:latin typeface="微软雅黑" panose="020B0503020204020204" pitchFamily="34" charset="-122"/>
                  <a:ea typeface="微软雅黑" panose="020B0503020204020204" pitchFamily="34" charset="-122"/>
                </a:rPr>
                <a:t>及时记录，上报安全事件</a:t>
              </a:r>
            </a:p>
          </p:txBody>
        </p:sp>
        <p:sp>
          <p:nvSpPr>
            <p:cNvPr id="64" name="AutoShape 32"/>
            <p:cNvSpPr>
              <a:spLocks noChangeArrowheads="1"/>
            </p:cNvSpPr>
            <p:nvPr/>
          </p:nvSpPr>
          <p:spPr bwMode="auto">
            <a:xfrm>
              <a:off x="6499172" y="3831603"/>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sp>
          <p:nvSpPr>
            <p:cNvPr id="65" name="AutoShape 34"/>
            <p:cNvSpPr>
              <a:spLocks noChangeArrowheads="1"/>
            </p:cNvSpPr>
            <p:nvPr/>
          </p:nvSpPr>
          <p:spPr bwMode="auto">
            <a:xfrm>
              <a:off x="6505032" y="4365003"/>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sp>
          <p:nvSpPr>
            <p:cNvPr id="66" name="AutoShape 35"/>
            <p:cNvSpPr>
              <a:spLocks noChangeArrowheads="1"/>
            </p:cNvSpPr>
            <p:nvPr/>
          </p:nvSpPr>
          <p:spPr bwMode="auto">
            <a:xfrm>
              <a:off x="6505032" y="4898403"/>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sp>
          <p:nvSpPr>
            <p:cNvPr id="67" name="AutoShape 38"/>
            <p:cNvSpPr>
              <a:spLocks noChangeArrowheads="1"/>
            </p:cNvSpPr>
            <p:nvPr/>
          </p:nvSpPr>
          <p:spPr bwMode="auto">
            <a:xfrm>
              <a:off x="6505032" y="5431803"/>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sp>
          <p:nvSpPr>
            <p:cNvPr id="68" name="AutoShape 40"/>
            <p:cNvSpPr>
              <a:spLocks noChangeArrowheads="1"/>
            </p:cNvSpPr>
            <p:nvPr/>
          </p:nvSpPr>
          <p:spPr bwMode="auto">
            <a:xfrm>
              <a:off x="6505032" y="5965203"/>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b="1">
                <a:latin typeface="微软雅黑" panose="020B0503020204020204" pitchFamily="34" charset="-122"/>
                <a:ea typeface="微软雅黑" panose="020B0503020204020204" pitchFamily="34" charset="-122"/>
              </a:endParaRPr>
            </a:p>
          </p:txBody>
        </p:sp>
      </p:grpSp>
      <p:grpSp>
        <p:nvGrpSpPr>
          <p:cNvPr id="69" name="组合 68"/>
          <p:cNvGrpSpPr>
            <a:grpSpLocks/>
          </p:cNvGrpSpPr>
          <p:nvPr/>
        </p:nvGrpSpPr>
        <p:grpSpPr bwMode="auto">
          <a:xfrm>
            <a:off x="833438" y="784225"/>
            <a:ext cx="4681098" cy="616387"/>
            <a:chOff x="3129276" y="1777379"/>
            <a:chExt cx="5527240" cy="617495"/>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7" y="1809048"/>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处理流程</a:t>
              </a:r>
            </a:p>
          </p:txBody>
        </p:sp>
      </p:grpSp>
    </p:spTree>
    <p:extLst>
      <p:ext uri="{BB962C8B-B14F-4D97-AF65-F5344CB8AC3E}">
        <p14:creationId xmlns:p14="http://schemas.microsoft.com/office/powerpoint/2010/main" val="306702793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110664" y="1473368"/>
            <a:ext cx="3179982"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dirty="0">
                <a:solidFill>
                  <a:schemeClr val="tx2"/>
                </a:solidFill>
                <a:latin typeface="微软雅黑" panose="020B0503020204020204" pitchFamily="34" charset="-122"/>
                <a:ea typeface="微软雅黑" panose="020B0503020204020204" pitchFamily="34" charset="-122"/>
              </a:rPr>
              <a:t>PICC</a:t>
            </a:r>
            <a:r>
              <a:rPr lang="zh-CN" altLang="en-US" dirty="0">
                <a:solidFill>
                  <a:schemeClr val="tx2"/>
                </a:solidFill>
                <a:latin typeface="微软雅黑" panose="020B0503020204020204" pitchFamily="34" charset="-122"/>
                <a:ea typeface="微软雅黑" panose="020B0503020204020204" pitchFamily="34" charset="-122"/>
              </a:rPr>
              <a:t>血栓处理追踪处理流程</a:t>
            </a:r>
          </a:p>
        </p:txBody>
      </p:sp>
      <p:grpSp>
        <p:nvGrpSpPr>
          <p:cNvPr id="69" name="组合 68"/>
          <p:cNvGrpSpPr>
            <a:grpSpLocks/>
          </p:cNvGrpSpPr>
          <p:nvPr/>
        </p:nvGrpSpPr>
        <p:grpSpPr bwMode="auto">
          <a:xfrm>
            <a:off x="833438" y="784225"/>
            <a:ext cx="4681098" cy="616387"/>
            <a:chOff x="3129276" y="1777379"/>
            <a:chExt cx="5527240" cy="617495"/>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7" y="1809048"/>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处理流程</a:t>
              </a:r>
            </a:p>
          </p:txBody>
        </p:sp>
      </p:grpSp>
      <p:grpSp>
        <p:nvGrpSpPr>
          <p:cNvPr id="2" name="组合 1"/>
          <p:cNvGrpSpPr/>
          <p:nvPr/>
        </p:nvGrpSpPr>
        <p:grpSpPr>
          <a:xfrm>
            <a:off x="2913186" y="2211312"/>
            <a:ext cx="7010400" cy="4223485"/>
            <a:chOff x="2913186" y="2211312"/>
            <a:chExt cx="7010400" cy="4223485"/>
          </a:xfrm>
        </p:grpSpPr>
        <p:sp>
          <p:nvSpPr>
            <p:cNvPr id="25" name="Rectangle 4"/>
            <p:cNvSpPr>
              <a:spLocks noChangeArrowheads="1"/>
            </p:cNvSpPr>
            <p:nvPr/>
          </p:nvSpPr>
          <p:spPr bwMode="auto">
            <a:xfrm>
              <a:off x="3876930" y="2211312"/>
              <a:ext cx="4778112" cy="3810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pPr eaLnBrk="0" hangingPunct="0">
                <a:buFontTx/>
                <a:buNone/>
              </a:pPr>
              <a:r>
                <a:rPr lang="zh-CN" altLang="en-US" sz="1600" b="0">
                  <a:solidFill>
                    <a:schemeClr val="tx2"/>
                  </a:solidFill>
                  <a:latin typeface="微软雅黑" panose="020B0503020204020204" pitchFamily="34" charset="-122"/>
                  <a:ea typeface="微软雅黑" panose="020B0503020204020204" pitchFamily="34" charset="-122"/>
                </a:rPr>
                <a:t>病房患者一旦确诊为血栓，立即电话上报</a:t>
              </a:r>
              <a:r>
                <a:rPr lang="en-US" altLang="zh-CN" sz="1600" b="0">
                  <a:solidFill>
                    <a:schemeClr val="tx2"/>
                  </a:solidFill>
                  <a:latin typeface="微软雅黑" panose="020B0503020204020204" pitchFamily="34" charset="-122"/>
                  <a:ea typeface="微软雅黑" panose="020B0503020204020204" pitchFamily="34" charset="-122"/>
                </a:rPr>
                <a:t>PICC</a:t>
              </a:r>
              <a:r>
                <a:rPr lang="zh-CN" altLang="en-US" sz="1600" b="0">
                  <a:solidFill>
                    <a:schemeClr val="tx2"/>
                  </a:solidFill>
                  <a:latin typeface="微软雅黑" panose="020B0503020204020204" pitchFamily="34" charset="-122"/>
                  <a:ea typeface="微软雅黑" panose="020B0503020204020204" pitchFamily="34" charset="-122"/>
                </a:rPr>
                <a:t>门诊</a:t>
              </a:r>
            </a:p>
          </p:txBody>
        </p:sp>
        <p:sp>
          <p:nvSpPr>
            <p:cNvPr id="26" name="Rectangle 5"/>
            <p:cNvSpPr>
              <a:spLocks noChangeArrowheads="1"/>
            </p:cNvSpPr>
            <p:nvPr/>
          </p:nvSpPr>
          <p:spPr bwMode="auto">
            <a:xfrm>
              <a:off x="2989386" y="4263682"/>
              <a:ext cx="6858000" cy="3810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0">
                  <a:solidFill>
                    <a:schemeClr val="tx2"/>
                  </a:solidFill>
                  <a:latin typeface="微软雅黑" panose="020B0503020204020204" pitchFamily="34" charset="-122"/>
                  <a:ea typeface="微软雅黑" panose="020B0503020204020204" pitchFamily="34" charset="-122"/>
                </a:rPr>
                <a:t>抗凝溶栓期间每周监测血常规和</a:t>
              </a:r>
              <a:r>
                <a:rPr lang="en-US" altLang="zh-CN" sz="1600" b="0">
                  <a:solidFill>
                    <a:schemeClr val="tx2"/>
                  </a:solidFill>
                  <a:latin typeface="微软雅黑" panose="020B0503020204020204" pitchFamily="34" charset="-122"/>
                  <a:ea typeface="微软雅黑" panose="020B0503020204020204" pitchFamily="34" charset="-122"/>
                </a:rPr>
                <a:t>INR</a:t>
              </a:r>
              <a:r>
                <a:rPr lang="zh-CN" altLang="en-US" sz="1600" b="0">
                  <a:solidFill>
                    <a:schemeClr val="tx2"/>
                  </a:solidFill>
                  <a:latin typeface="微软雅黑" panose="020B0503020204020204" pitchFamily="34" charset="-122"/>
                  <a:ea typeface="微软雅黑" panose="020B0503020204020204" pitchFamily="34" charset="-122"/>
                </a:rPr>
                <a:t>比值，及时调整药物用量，确保安全</a:t>
              </a:r>
            </a:p>
          </p:txBody>
        </p:sp>
        <p:sp>
          <p:nvSpPr>
            <p:cNvPr id="27" name="Rectangle 6"/>
            <p:cNvSpPr>
              <a:spLocks noChangeArrowheads="1"/>
            </p:cNvSpPr>
            <p:nvPr/>
          </p:nvSpPr>
          <p:spPr bwMode="auto">
            <a:xfrm>
              <a:off x="2913186" y="3425482"/>
              <a:ext cx="3124200" cy="5334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0">
                  <a:solidFill>
                    <a:schemeClr val="tx2"/>
                  </a:solidFill>
                  <a:latin typeface="微软雅黑" panose="020B0503020204020204" pitchFamily="34" charset="-122"/>
                  <a:ea typeface="微软雅黑" panose="020B0503020204020204" pitchFamily="34" charset="-122"/>
                </a:rPr>
                <a:t>病区责任护士落实处理并加强病区观察和交接班，及时反馈</a:t>
              </a:r>
            </a:p>
          </p:txBody>
        </p:sp>
        <p:sp>
          <p:nvSpPr>
            <p:cNvPr id="28" name="Rectangle 7"/>
            <p:cNvSpPr>
              <a:spLocks noChangeArrowheads="1"/>
            </p:cNvSpPr>
            <p:nvPr/>
          </p:nvSpPr>
          <p:spPr bwMode="auto">
            <a:xfrm>
              <a:off x="6570786" y="3425482"/>
              <a:ext cx="3352800" cy="5334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en-US" altLang="zh-CN" sz="1600" b="0">
                  <a:solidFill>
                    <a:schemeClr val="tx2"/>
                  </a:solidFill>
                  <a:latin typeface="微软雅黑" panose="020B0503020204020204" pitchFamily="34" charset="-122"/>
                  <a:ea typeface="微软雅黑" panose="020B0503020204020204" pitchFamily="34" charset="-122"/>
                </a:rPr>
                <a:t>PICC</a:t>
              </a:r>
              <a:r>
                <a:rPr lang="zh-CN" altLang="en-US" sz="1600" b="0">
                  <a:solidFill>
                    <a:schemeClr val="tx2"/>
                  </a:solidFill>
                  <a:latin typeface="微软雅黑" panose="020B0503020204020204" pitchFamily="34" charset="-122"/>
                  <a:ea typeface="微软雅黑" panose="020B0503020204020204" pitchFamily="34" charset="-122"/>
                </a:rPr>
                <a:t>门诊护士每日下病区查看并给予指导，了解其专柜情况并签名</a:t>
              </a:r>
            </a:p>
          </p:txBody>
        </p:sp>
        <p:sp>
          <p:nvSpPr>
            <p:cNvPr id="29" name="AutoShape 8"/>
            <p:cNvSpPr>
              <a:spLocks noChangeArrowheads="1"/>
            </p:cNvSpPr>
            <p:nvPr/>
          </p:nvSpPr>
          <p:spPr bwMode="auto">
            <a:xfrm rot="1984755">
              <a:off x="4665786" y="3196882"/>
              <a:ext cx="95250" cy="246063"/>
            </a:xfrm>
            <a:prstGeom prst="downArrow">
              <a:avLst>
                <a:gd name="adj1" fmla="val 50000"/>
                <a:gd name="adj2" fmla="val 64583"/>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sp>
          <p:nvSpPr>
            <p:cNvPr id="30" name="Text Box 9"/>
            <p:cNvSpPr txBox="1">
              <a:spLocks noChangeArrowheads="1"/>
            </p:cNvSpPr>
            <p:nvPr/>
          </p:nvSpPr>
          <p:spPr bwMode="auto">
            <a:xfrm>
              <a:off x="3370386" y="2817581"/>
              <a:ext cx="5791200" cy="3810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0">
                  <a:solidFill>
                    <a:schemeClr val="tx2"/>
                  </a:solidFill>
                  <a:latin typeface="微软雅黑" panose="020B0503020204020204" pitchFamily="34" charset="-122"/>
                  <a:ea typeface="微软雅黑" panose="020B0503020204020204" pitchFamily="34" charset="-122"/>
                </a:rPr>
                <a:t>专科护士至病区查看并及时请会诊，并进行相应的处理和记录</a:t>
              </a:r>
            </a:p>
          </p:txBody>
        </p:sp>
        <p:sp>
          <p:nvSpPr>
            <p:cNvPr id="31" name="AutoShape 10"/>
            <p:cNvSpPr>
              <a:spLocks noChangeArrowheads="1"/>
            </p:cNvSpPr>
            <p:nvPr/>
          </p:nvSpPr>
          <p:spPr bwMode="auto">
            <a:xfrm>
              <a:off x="6304086" y="2601801"/>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sp>
          <p:nvSpPr>
            <p:cNvPr id="32" name="AutoShape 11"/>
            <p:cNvSpPr>
              <a:spLocks noChangeArrowheads="1"/>
            </p:cNvSpPr>
            <p:nvPr/>
          </p:nvSpPr>
          <p:spPr bwMode="auto">
            <a:xfrm rot="19813124" flipH="1">
              <a:off x="8018586" y="3196882"/>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sp>
          <p:nvSpPr>
            <p:cNvPr id="33" name="Rectangle 12"/>
            <p:cNvSpPr>
              <a:spLocks noChangeArrowheads="1"/>
            </p:cNvSpPr>
            <p:nvPr/>
          </p:nvSpPr>
          <p:spPr bwMode="auto">
            <a:xfrm>
              <a:off x="3370386" y="4873282"/>
              <a:ext cx="6477000" cy="3048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0">
                  <a:solidFill>
                    <a:schemeClr val="tx2"/>
                  </a:solidFill>
                  <a:latin typeface="微软雅黑" panose="020B0503020204020204" pitchFamily="34" charset="-122"/>
                  <a:ea typeface="微软雅黑" panose="020B0503020204020204" pitchFamily="34" charset="-122"/>
                </a:rPr>
                <a:t>患者症状明显缓解或</a:t>
              </a:r>
              <a:r>
                <a:rPr lang="en-US" altLang="zh-CN" sz="1600" b="0">
                  <a:solidFill>
                    <a:schemeClr val="tx2"/>
                  </a:solidFill>
                  <a:latin typeface="微软雅黑" panose="020B0503020204020204" pitchFamily="34" charset="-122"/>
                  <a:ea typeface="微软雅黑" panose="020B0503020204020204" pitchFamily="34" charset="-122"/>
                </a:rPr>
                <a:t>2</a:t>
              </a:r>
              <a:r>
                <a:rPr lang="zh-CN" altLang="en-US" sz="1600" b="0">
                  <a:solidFill>
                    <a:schemeClr val="tx2"/>
                  </a:solidFill>
                  <a:latin typeface="微软雅黑" panose="020B0503020204020204" pitchFamily="34" charset="-122"/>
                  <a:ea typeface="微软雅黑" panose="020B0503020204020204" pitchFamily="34" charset="-122"/>
                </a:rPr>
                <a:t>周后，复查</a:t>
              </a:r>
              <a:r>
                <a:rPr lang="en-US" altLang="zh-CN" sz="1600" b="0">
                  <a:solidFill>
                    <a:schemeClr val="tx2"/>
                  </a:solidFill>
                  <a:latin typeface="微软雅黑" panose="020B0503020204020204" pitchFamily="34" charset="-122"/>
                  <a:ea typeface="微软雅黑" panose="020B0503020204020204" pitchFamily="34" charset="-122"/>
                </a:rPr>
                <a:t>B</a:t>
              </a:r>
              <a:r>
                <a:rPr lang="zh-CN" altLang="en-US" sz="1600" b="0">
                  <a:solidFill>
                    <a:schemeClr val="tx2"/>
                  </a:solidFill>
                  <a:latin typeface="微软雅黑" panose="020B0503020204020204" pitchFamily="34" charset="-122"/>
                  <a:ea typeface="微软雅黑" panose="020B0503020204020204" pitchFamily="34" charset="-122"/>
                </a:rPr>
                <a:t>超，了解转归，确定下一步治疗</a:t>
              </a:r>
            </a:p>
          </p:txBody>
        </p:sp>
        <p:sp>
          <p:nvSpPr>
            <p:cNvPr id="34" name="Rectangle 13"/>
            <p:cNvSpPr>
              <a:spLocks noChangeArrowheads="1"/>
            </p:cNvSpPr>
            <p:nvPr/>
          </p:nvSpPr>
          <p:spPr bwMode="auto">
            <a:xfrm>
              <a:off x="3141786" y="5482882"/>
              <a:ext cx="6353906" cy="304800"/>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0">
                  <a:solidFill>
                    <a:schemeClr val="tx2"/>
                  </a:solidFill>
                  <a:latin typeface="微软雅黑" panose="020B0503020204020204" pitchFamily="34" charset="-122"/>
                  <a:ea typeface="微软雅黑" panose="020B0503020204020204" pitchFamily="34" charset="-122"/>
                </a:rPr>
                <a:t>出院后，留下电话，责任护士监控其用药和血液检查，确保用药安全</a:t>
              </a:r>
            </a:p>
          </p:txBody>
        </p:sp>
        <p:sp>
          <p:nvSpPr>
            <p:cNvPr id="35" name="Rectangle 14"/>
            <p:cNvSpPr>
              <a:spLocks noChangeArrowheads="1"/>
            </p:cNvSpPr>
            <p:nvPr/>
          </p:nvSpPr>
          <p:spPr bwMode="auto">
            <a:xfrm>
              <a:off x="5454163" y="6092482"/>
              <a:ext cx="1928445" cy="342315"/>
            </a:xfrm>
            <a:prstGeom prst="rect">
              <a:avLst/>
            </a:prstGeom>
            <a:noFill/>
            <a:ln>
              <a:headEnd/>
              <a:tailEnd/>
            </a:ln>
          </p:spPr>
          <p:style>
            <a:lnRef idx="2">
              <a:schemeClr val="accent1"/>
            </a:lnRef>
            <a:fillRef idx="1">
              <a:schemeClr val="lt1"/>
            </a:fillRef>
            <a:effectRef idx="0">
              <a:schemeClr val="accent1"/>
            </a:effectRef>
            <a:fontRef idx="minor">
              <a:schemeClr val="dk1"/>
            </a:fontRef>
          </p:style>
          <p:txBody>
            <a:bodyPr/>
            <a:lstStyle/>
            <a:p>
              <a:r>
                <a:rPr lang="zh-CN" altLang="en-US" sz="1600" b="0">
                  <a:solidFill>
                    <a:schemeClr val="tx2"/>
                  </a:solidFill>
                  <a:latin typeface="微软雅黑" panose="020B0503020204020204" pitchFamily="34" charset="-122"/>
                  <a:ea typeface="微软雅黑" panose="020B0503020204020204" pitchFamily="34" charset="-122"/>
                </a:rPr>
                <a:t>分析、整理、记录</a:t>
              </a:r>
            </a:p>
          </p:txBody>
        </p:sp>
        <p:sp>
          <p:nvSpPr>
            <p:cNvPr id="36" name="AutoShape 16"/>
            <p:cNvSpPr>
              <a:spLocks noChangeArrowheads="1"/>
            </p:cNvSpPr>
            <p:nvPr/>
          </p:nvSpPr>
          <p:spPr bwMode="auto">
            <a:xfrm>
              <a:off x="8110398" y="4004601"/>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sp>
          <p:nvSpPr>
            <p:cNvPr id="37" name="AutoShape 17"/>
            <p:cNvSpPr>
              <a:spLocks noChangeArrowheads="1"/>
            </p:cNvSpPr>
            <p:nvPr/>
          </p:nvSpPr>
          <p:spPr bwMode="auto">
            <a:xfrm>
              <a:off x="6342186" y="4644682"/>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sp>
          <p:nvSpPr>
            <p:cNvPr id="38" name="AutoShape 18"/>
            <p:cNvSpPr>
              <a:spLocks noChangeArrowheads="1"/>
            </p:cNvSpPr>
            <p:nvPr/>
          </p:nvSpPr>
          <p:spPr bwMode="auto">
            <a:xfrm>
              <a:off x="6342186" y="5254282"/>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sp>
          <p:nvSpPr>
            <p:cNvPr id="39" name="AutoShape 19"/>
            <p:cNvSpPr>
              <a:spLocks noChangeArrowheads="1"/>
            </p:cNvSpPr>
            <p:nvPr/>
          </p:nvSpPr>
          <p:spPr bwMode="auto">
            <a:xfrm>
              <a:off x="6342186" y="5787682"/>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sp>
          <p:nvSpPr>
            <p:cNvPr id="40" name="AutoShape 22"/>
            <p:cNvSpPr>
              <a:spLocks noChangeArrowheads="1"/>
            </p:cNvSpPr>
            <p:nvPr/>
          </p:nvSpPr>
          <p:spPr bwMode="auto">
            <a:xfrm>
              <a:off x="4741986" y="4035082"/>
              <a:ext cx="76200" cy="236538"/>
            </a:xfrm>
            <a:prstGeom prst="downArrow">
              <a:avLst>
                <a:gd name="adj1" fmla="val 50000"/>
                <a:gd name="adj2" fmla="val 77604"/>
              </a:avLst>
            </a:prstGeom>
            <a:noFill/>
            <a:ln>
              <a:headEnd/>
              <a:tailEnd/>
            </a:ln>
          </p:spPr>
          <p:style>
            <a:lnRef idx="2">
              <a:schemeClr val="accent1"/>
            </a:lnRef>
            <a:fillRef idx="1">
              <a:schemeClr val="lt1"/>
            </a:fillRef>
            <a:effectRef idx="0">
              <a:schemeClr val="accent1"/>
            </a:effectRef>
            <a:fontRef idx="minor">
              <a:schemeClr val="dk1"/>
            </a:fontRef>
          </p:style>
          <p:txBody>
            <a:bodyPr vert="eaVert"/>
            <a:lstStyle/>
            <a:p>
              <a:endParaRPr lang="zh-CN" altLang="en-US" sz="16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1102279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384300" y="1560151"/>
            <a:ext cx="2487194" cy="581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积极配合治疗</a:t>
            </a:r>
          </a:p>
        </p:txBody>
      </p:sp>
      <p:grpSp>
        <p:nvGrpSpPr>
          <p:cNvPr id="69" name="组合 68"/>
          <p:cNvGrpSpPr>
            <a:grpSpLocks/>
          </p:cNvGrpSpPr>
          <p:nvPr/>
        </p:nvGrpSpPr>
        <p:grpSpPr bwMode="auto">
          <a:xfrm>
            <a:off x="833438" y="784224"/>
            <a:ext cx="4681098" cy="616389"/>
            <a:chOff x="3129276" y="1777379"/>
            <a:chExt cx="5527240" cy="617497"/>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0"/>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药物</a:t>
              </a:r>
              <a:r>
                <a:rPr lang="zh-CN" altLang="en-US" sz="3200" b="1" dirty="0">
                  <a:solidFill>
                    <a:srgbClr val="1F497D"/>
                  </a:solidFill>
                  <a:latin typeface="微软雅黑" panose="020B0503020204020204" pitchFamily="34" charset="-122"/>
                  <a:ea typeface="微软雅黑" panose="020B0503020204020204" pitchFamily="34" charset="-122"/>
                </a:rPr>
                <a:t>治疗</a:t>
              </a:r>
            </a:p>
          </p:txBody>
        </p:sp>
      </p:grpSp>
      <p:sp>
        <p:nvSpPr>
          <p:cNvPr id="41" name="Rectangle 5"/>
          <p:cNvSpPr>
            <a:spLocks noChangeArrowheads="1"/>
          </p:cNvSpPr>
          <p:nvPr/>
        </p:nvSpPr>
        <p:spPr bwMode="auto">
          <a:xfrm>
            <a:off x="3449418" y="1747608"/>
            <a:ext cx="2065118"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dirty="0">
                <a:solidFill>
                  <a:schemeClr val="tx2"/>
                </a:solidFill>
                <a:latin typeface="微软雅黑" panose="020B0503020204020204" pitchFamily="34" charset="-122"/>
                <a:ea typeface="微软雅黑" panose="020B0503020204020204" pitchFamily="34" charset="-122"/>
              </a:rPr>
              <a:t>--</a:t>
            </a:r>
            <a:r>
              <a:rPr lang="zh-CN" altLang="en-US" dirty="0">
                <a:solidFill>
                  <a:schemeClr val="tx2"/>
                </a:solidFill>
                <a:latin typeface="微软雅黑" panose="020B0503020204020204" pitchFamily="34" charset="-122"/>
                <a:ea typeface="微软雅黑" panose="020B0503020204020204" pitchFamily="34" charset="-122"/>
              </a:rPr>
              <a:t>尽早治疗是关键</a:t>
            </a:r>
          </a:p>
        </p:txBody>
      </p:sp>
      <p:grpSp>
        <p:nvGrpSpPr>
          <p:cNvPr id="93" name="组合 92"/>
          <p:cNvGrpSpPr>
            <a:grpSpLocks/>
          </p:cNvGrpSpPr>
          <p:nvPr/>
        </p:nvGrpSpPr>
        <p:grpSpPr bwMode="auto">
          <a:xfrm>
            <a:off x="2694044" y="2392508"/>
            <a:ext cx="6515351" cy="958120"/>
            <a:chOff x="3284032" y="2260555"/>
            <a:chExt cx="6515508" cy="957380"/>
          </a:xfrm>
        </p:grpSpPr>
        <p:sp>
          <p:nvSpPr>
            <p:cNvPr id="94" name="AutoShape 4"/>
            <p:cNvSpPr>
              <a:spLocks noChangeArrowheads="1"/>
            </p:cNvSpPr>
            <p:nvPr/>
          </p:nvSpPr>
          <p:spPr bwMode="gray">
            <a:xfrm>
              <a:off x="3284032" y="2260555"/>
              <a:ext cx="6515508" cy="915751"/>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95" name="AutoShape 6"/>
            <p:cNvSpPr>
              <a:spLocks noChangeArrowheads="1"/>
            </p:cNvSpPr>
            <p:nvPr/>
          </p:nvSpPr>
          <p:spPr bwMode="gray">
            <a:xfrm>
              <a:off x="3383894" y="2343395"/>
              <a:ext cx="922223" cy="763858"/>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96" name="Text Box 8"/>
            <p:cNvSpPr txBox="1">
              <a:spLocks noChangeArrowheads="1"/>
            </p:cNvSpPr>
            <p:nvPr/>
          </p:nvSpPr>
          <p:spPr bwMode="gray">
            <a:xfrm>
              <a:off x="3370635" y="2323495"/>
              <a:ext cx="948746" cy="83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auto">
                <a:spcBef>
                  <a:spcPts val="0"/>
                </a:spcBef>
                <a:spcAft>
                  <a:spcPts val="0"/>
                </a:spcAft>
                <a:defRPr/>
              </a:pPr>
              <a:r>
                <a:rPr lang="zh-CN" altLang="en-US" sz="2400" dirty="0">
                  <a:solidFill>
                    <a:srgbClr val="FFFFFF"/>
                  </a:solidFill>
                  <a:latin typeface="+mn-lt"/>
                  <a:ea typeface="+mn-ea"/>
                </a:rPr>
                <a:t>溶栓疗法</a:t>
              </a:r>
            </a:p>
          </p:txBody>
        </p:sp>
        <p:sp>
          <p:nvSpPr>
            <p:cNvPr id="97" name="文本框 2"/>
            <p:cNvSpPr txBox="1">
              <a:spLocks noChangeArrowheads="1"/>
            </p:cNvSpPr>
            <p:nvPr/>
          </p:nvSpPr>
          <p:spPr bwMode="auto">
            <a:xfrm>
              <a:off x="4521371" y="2313771"/>
              <a:ext cx="5023382" cy="90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pPr>
              <a:r>
                <a:rPr lang="zh-CN" altLang="en-US" sz="1600" dirty="0">
                  <a:solidFill>
                    <a:schemeClr val="tx2"/>
                  </a:solidFill>
                  <a:latin typeface="宋体" panose="02010600030101010101" pitchFamily="2" charset="-122"/>
                </a:rPr>
                <a:t>链激酶：首次</a:t>
              </a:r>
              <a:r>
                <a:rPr lang="en-US" altLang="zh-CN" sz="1600" dirty="0">
                  <a:solidFill>
                    <a:schemeClr val="tx2"/>
                  </a:solidFill>
                  <a:latin typeface="宋体" panose="02010600030101010101" pitchFamily="2" charset="-122"/>
                </a:rPr>
                <a:t>5</a:t>
              </a:r>
              <a:r>
                <a:rPr lang="zh-CN" altLang="en-US" sz="1600" dirty="0">
                  <a:solidFill>
                    <a:schemeClr val="tx2"/>
                  </a:solidFill>
                  <a:latin typeface="宋体" panose="02010600030101010101" pitchFamily="2" charset="-122"/>
                </a:rPr>
                <a:t>万</a:t>
              </a:r>
              <a:r>
                <a:rPr lang="en-US" altLang="zh-CN" sz="1600" dirty="0">
                  <a:solidFill>
                    <a:schemeClr val="tx2"/>
                  </a:solidFill>
                  <a:latin typeface="宋体" panose="02010600030101010101" pitchFamily="2" charset="-122"/>
                </a:rPr>
                <a:t>u+5%GS,30min</a:t>
              </a:r>
              <a:r>
                <a:rPr lang="zh-CN" altLang="en-US" sz="1600" dirty="0">
                  <a:solidFill>
                    <a:schemeClr val="tx2"/>
                  </a:solidFill>
                  <a:latin typeface="宋体" panose="02010600030101010101" pitchFamily="2" charset="-122"/>
                </a:rPr>
                <a:t>；持续</a:t>
              </a:r>
              <a:r>
                <a:rPr lang="en-US" altLang="zh-CN" sz="1600" dirty="0">
                  <a:solidFill>
                    <a:schemeClr val="tx2"/>
                  </a:solidFill>
                  <a:latin typeface="宋体" panose="02010600030101010101" pitchFamily="2" charset="-122"/>
                </a:rPr>
                <a:t>1</a:t>
              </a:r>
              <a:r>
                <a:rPr lang="zh-CN" altLang="en-US" sz="1600" dirty="0">
                  <a:solidFill>
                    <a:schemeClr val="tx2"/>
                  </a:solidFill>
                  <a:latin typeface="宋体" panose="02010600030101010101" pitchFamily="2" charset="-122"/>
                </a:rPr>
                <a:t>万</a:t>
              </a:r>
              <a:r>
                <a:rPr lang="en-US" altLang="zh-CN" sz="1600" dirty="0">
                  <a:solidFill>
                    <a:schemeClr val="tx2"/>
                  </a:solidFill>
                  <a:latin typeface="宋体" panose="02010600030101010101" pitchFamily="2" charset="-122"/>
                </a:rPr>
                <a:t>U/h</a:t>
              </a:r>
              <a:r>
                <a:rPr lang="zh-CN" altLang="en-US" sz="1600" dirty="0">
                  <a:solidFill>
                    <a:schemeClr val="tx2"/>
                  </a:solidFill>
                  <a:latin typeface="宋体" panose="02010600030101010101" pitchFamily="2" charset="-122"/>
                </a:rPr>
                <a:t>持续</a:t>
              </a:r>
            </a:p>
            <a:p>
              <a:pPr>
                <a:lnSpc>
                  <a:spcPct val="110000"/>
                </a:lnSpc>
              </a:pPr>
              <a:r>
                <a:rPr lang="zh-CN" altLang="en-US" sz="1600" dirty="0">
                  <a:solidFill>
                    <a:schemeClr val="tx2"/>
                  </a:solidFill>
                  <a:latin typeface="宋体" panose="02010600030101010101" pitchFamily="2" charset="-122"/>
                </a:rPr>
                <a:t>尿激酶：</a:t>
              </a:r>
              <a:r>
                <a:rPr lang="en-US" altLang="zh-CN" sz="1600" dirty="0">
                  <a:solidFill>
                    <a:schemeClr val="tx2"/>
                  </a:solidFill>
                  <a:latin typeface="宋体" panose="02010600030101010101" pitchFamily="2" charset="-122"/>
                </a:rPr>
                <a:t>6-4</a:t>
              </a:r>
              <a:r>
                <a:rPr lang="zh-CN" altLang="en-US" sz="1600" dirty="0">
                  <a:solidFill>
                    <a:schemeClr val="tx2"/>
                  </a:solidFill>
                  <a:latin typeface="宋体" panose="02010600030101010101" pitchFamily="2" charset="-122"/>
                </a:rPr>
                <a:t>万</a:t>
              </a:r>
              <a:r>
                <a:rPr lang="en-US" altLang="zh-CN" sz="1600" dirty="0">
                  <a:solidFill>
                    <a:schemeClr val="tx2"/>
                  </a:solidFill>
                  <a:latin typeface="宋体" panose="02010600030101010101" pitchFamily="2" charset="-122"/>
                </a:rPr>
                <a:t>U/d</a:t>
              </a:r>
              <a:r>
                <a:rPr lang="zh-CN" altLang="en-US" sz="1600" dirty="0">
                  <a:solidFill>
                    <a:schemeClr val="tx2"/>
                  </a:solidFill>
                  <a:latin typeface="宋体" panose="02010600030101010101" pitchFamily="2" charset="-122"/>
                </a:rPr>
                <a:t>，一周内效果最佳</a:t>
              </a:r>
            </a:p>
            <a:p>
              <a:pPr>
                <a:lnSpc>
                  <a:spcPct val="110000"/>
                </a:lnSpc>
              </a:pPr>
              <a:r>
                <a:rPr lang="zh-CN" altLang="en-US" sz="1600" dirty="0">
                  <a:solidFill>
                    <a:schemeClr val="tx2"/>
                  </a:solidFill>
                  <a:latin typeface="宋体" panose="02010600030101010101" pitchFamily="2" charset="-122"/>
                </a:rPr>
                <a:t>纤溶酶：首次</a:t>
              </a:r>
              <a:r>
                <a:rPr lang="en-US" altLang="zh-CN" sz="1600" dirty="0">
                  <a:solidFill>
                    <a:schemeClr val="tx2"/>
                  </a:solidFill>
                  <a:latin typeface="宋体" panose="02010600030101010101" pitchFamily="2" charset="-122"/>
                </a:rPr>
                <a:t>100U</a:t>
              </a:r>
              <a:r>
                <a:rPr lang="zh-CN" altLang="en-US" sz="1600" dirty="0">
                  <a:solidFill>
                    <a:schemeClr val="tx2"/>
                  </a:solidFill>
                  <a:latin typeface="宋体" panose="02010600030101010101" pitchFamily="2" charset="-122"/>
                </a:rPr>
                <a:t>，</a:t>
              </a:r>
              <a:r>
                <a:rPr lang="en-US" altLang="zh-CN" sz="1600" dirty="0">
                  <a:solidFill>
                    <a:schemeClr val="tx2"/>
                  </a:solidFill>
                  <a:latin typeface="宋体" panose="02010600030101010101" pitchFamily="2" charset="-122"/>
                </a:rPr>
                <a:t>200-300U+5%GS</a:t>
              </a:r>
              <a:r>
                <a:rPr lang="zh-CN" altLang="en-US" sz="1600" dirty="0">
                  <a:solidFill>
                    <a:schemeClr val="tx2"/>
                  </a:solidFill>
                  <a:latin typeface="宋体" panose="02010600030101010101" pitchFamily="2" charset="-122"/>
                </a:rPr>
                <a:t>，</a:t>
              </a:r>
              <a:r>
                <a:rPr lang="en-US" altLang="zh-CN" sz="1600" dirty="0">
                  <a:solidFill>
                    <a:schemeClr val="tx2"/>
                  </a:solidFill>
                  <a:latin typeface="宋体" panose="02010600030101010101" pitchFamily="2" charset="-122"/>
                </a:rPr>
                <a:t>Qd,7-10d</a:t>
              </a:r>
              <a:r>
                <a:rPr lang="zh-CN" altLang="en-US" sz="1600" dirty="0">
                  <a:solidFill>
                    <a:schemeClr val="tx2"/>
                  </a:solidFill>
                  <a:latin typeface="宋体" panose="02010600030101010101" pitchFamily="2" charset="-122"/>
                </a:rPr>
                <a:t>一疗程</a:t>
              </a:r>
            </a:p>
          </p:txBody>
        </p:sp>
      </p:grpSp>
      <p:grpSp>
        <p:nvGrpSpPr>
          <p:cNvPr id="108" name="组合 107"/>
          <p:cNvGrpSpPr>
            <a:grpSpLocks/>
          </p:cNvGrpSpPr>
          <p:nvPr/>
        </p:nvGrpSpPr>
        <p:grpSpPr bwMode="auto">
          <a:xfrm>
            <a:off x="2694045" y="3444028"/>
            <a:ext cx="6515351" cy="938922"/>
            <a:chOff x="3284032" y="2239740"/>
            <a:chExt cx="6515508" cy="938197"/>
          </a:xfrm>
        </p:grpSpPr>
        <p:sp>
          <p:nvSpPr>
            <p:cNvPr id="109" name="AutoShape 4"/>
            <p:cNvSpPr>
              <a:spLocks noChangeArrowheads="1"/>
            </p:cNvSpPr>
            <p:nvPr/>
          </p:nvSpPr>
          <p:spPr bwMode="gray">
            <a:xfrm>
              <a:off x="3284032" y="2260555"/>
              <a:ext cx="6515508" cy="917382"/>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110" name="AutoShape 6"/>
            <p:cNvSpPr>
              <a:spLocks noChangeArrowheads="1"/>
            </p:cNvSpPr>
            <p:nvPr/>
          </p:nvSpPr>
          <p:spPr bwMode="gray">
            <a:xfrm>
              <a:off x="3344360" y="2313771"/>
              <a:ext cx="922223" cy="779154"/>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111" name="Text Box 8"/>
            <p:cNvSpPr txBox="1">
              <a:spLocks noChangeArrowheads="1"/>
            </p:cNvSpPr>
            <p:nvPr/>
          </p:nvSpPr>
          <p:spPr bwMode="gray">
            <a:xfrm>
              <a:off x="3370636" y="2239740"/>
              <a:ext cx="948746" cy="83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auto">
                <a:spcBef>
                  <a:spcPts val="0"/>
                </a:spcBef>
                <a:spcAft>
                  <a:spcPts val="0"/>
                </a:spcAft>
                <a:defRPr/>
              </a:pPr>
              <a:r>
                <a:rPr lang="zh-CN" altLang="en-US" sz="2400" dirty="0">
                  <a:solidFill>
                    <a:srgbClr val="FFFFFF"/>
                  </a:solidFill>
                  <a:latin typeface="+mn-lt"/>
                  <a:ea typeface="+mn-ea"/>
                </a:rPr>
                <a:t>抗凝治疗</a:t>
              </a:r>
            </a:p>
          </p:txBody>
        </p:sp>
        <p:sp>
          <p:nvSpPr>
            <p:cNvPr id="112" name="文本框 2"/>
            <p:cNvSpPr txBox="1">
              <a:spLocks noChangeArrowheads="1"/>
            </p:cNvSpPr>
            <p:nvPr/>
          </p:nvSpPr>
          <p:spPr bwMode="auto">
            <a:xfrm>
              <a:off x="4625208" y="2419010"/>
              <a:ext cx="5023382" cy="600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pPr>
              <a:r>
                <a:rPr lang="zh-CN" altLang="en-US" sz="1600" dirty="0">
                  <a:solidFill>
                    <a:schemeClr val="tx2"/>
                  </a:solidFill>
                  <a:latin typeface="宋体" panose="02010600030101010101" pitchFamily="2" charset="-122"/>
                </a:rPr>
                <a:t>低分子肝素：</a:t>
              </a:r>
              <a:r>
                <a:rPr lang="en-US" altLang="zh-CN" sz="1600" dirty="0">
                  <a:solidFill>
                    <a:schemeClr val="tx2"/>
                  </a:solidFill>
                  <a:latin typeface="宋体" panose="02010600030101010101" pitchFamily="2" charset="-122"/>
                </a:rPr>
                <a:t>5000U</a:t>
              </a:r>
              <a:r>
                <a:rPr lang="zh-CN" altLang="en-US" sz="1600" dirty="0">
                  <a:solidFill>
                    <a:schemeClr val="tx2"/>
                  </a:solidFill>
                  <a:latin typeface="宋体" panose="02010600030101010101" pitchFamily="2" charset="-122"/>
                </a:rPr>
                <a:t>，皮下注射，</a:t>
              </a:r>
              <a:r>
                <a:rPr lang="en-US" altLang="zh-CN" sz="1600" dirty="0">
                  <a:solidFill>
                    <a:schemeClr val="tx2"/>
                  </a:solidFill>
                  <a:latin typeface="宋体" panose="02010600030101010101" pitchFamily="2" charset="-122"/>
                </a:rPr>
                <a:t>Bid</a:t>
              </a:r>
            </a:p>
            <a:p>
              <a:pPr>
                <a:lnSpc>
                  <a:spcPct val="110000"/>
                </a:lnSpc>
              </a:pPr>
              <a:r>
                <a:rPr lang="zh-CN" altLang="en-US" sz="1600" dirty="0">
                  <a:solidFill>
                    <a:schemeClr val="tx2"/>
                  </a:solidFill>
                  <a:latin typeface="宋体" panose="02010600030101010101" pitchFamily="2" charset="-122"/>
                </a:rPr>
                <a:t>华法林：初始剂量</a:t>
              </a:r>
              <a:r>
                <a:rPr lang="en-US" altLang="zh-CN" sz="1600" dirty="0">
                  <a:solidFill>
                    <a:schemeClr val="tx2"/>
                  </a:solidFill>
                  <a:latin typeface="宋体" panose="02010600030101010101" pitchFamily="2" charset="-122"/>
                </a:rPr>
                <a:t>3-5mg/d,</a:t>
              </a:r>
              <a:r>
                <a:rPr lang="zh-CN" altLang="en-US" sz="1600" dirty="0">
                  <a:solidFill>
                    <a:schemeClr val="tx2"/>
                  </a:solidFill>
                  <a:latin typeface="宋体" panose="02010600030101010101" pitchFamily="2" charset="-122"/>
                </a:rPr>
                <a:t>维持剂量</a:t>
              </a:r>
              <a:r>
                <a:rPr lang="en-US" altLang="zh-CN" sz="1600" dirty="0">
                  <a:solidFill>
                    <a:schemeClr val="tx2"/>
                  </a:solidFill>
                  <a:latin typeface="宋体" panose="02010600030101010101" pitchFamily="2" charset="-122"/>
                </a:rPr>
                <a:t>2-5mg/d</a:t>
              </a:r>
            </a:p>
          </p:txBody>
        </p:sp>
      </p:grpSp>
      <p:grpSp>
        <p:nvGrpSpPr>
          <p:cNvPr id="113" name="组合 112"/>
          <p:cNvGrpSpPr>
            <a:grpSpLocks/>
          </p:cNvGrpSpPr>
          <p:nvPr/>
        </p:nvGrpSpPr>
        <p:grpSpPr bwMode="auto">
          <a:xfrm>
            <a:off x="2713141" y="4496937"/>
            <a:ext cx="6515351" cy="925034"/>
            <a:chOff x="3284032" y="2260556"/>
            <a:chExt cx="6515508" cy="924320"/>
          </a:xfrm>
        </p:grpSpPr>
        <p:sp>
          <p:nvSpPr>
            <p:cNvPr id="114" name="AutoShape 4"/>
            <p:cNvSpPr>
              <a:spLocks noChangeArrowheads="1"/>
            </p:cNvSpPr>
            <p:nvPr/>
          </p:nvSpPr>
          <p:spPr bwMode="gray">
            <a:xfrm>
              <a:off x="3284032" y="2260556"/>
              <a:ext cx="6515508" cy="924320"/>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115" name="AutoShape 6"/>
            <p:cNvSpPr>
              <a:spLocks noChangeArrowheads="1"/>
            </p:cNvSpPr>
            <p:nvPr/>
          </p:nvSpPr>
          <p:spPr bwMode="gray">
            <a:xfrm>
              <a:off x="3344360" y="2351901"/>
              <a:ext cx="942662" cy="742729"/>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116" name="Text Box 8"/>
            <p:cNvSpPr txBox="1">
              <a:spLocks noChangeArrowheads="1"/>
            </p:cNvSpPr>
            <p:nvPr/>
          </p:nvSpPr>
          <p:spPr bwMode="gray">
            <a:xfrm>
              <a:off x="3370635" y="2323495"/>
              <a:ext cx="876852" cy="83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auto">
                <a:spcBef>
                  <a:spcPts val="0"/>
                </a:spcBef>
                <a:spcAft>
                  <a:spcPts val="0"/>
                </a:spcAft>
                <a:defRPr/>
              </a:pPr>
              <a:r>
                <a:rPr lang="zh-CN" altLang="en-US" sz="2400" dirty="0">
                  <a:solidFill>
                    <a:srgbClr val="FFFFFF"/>
                  </a:solidFill>
                  <a:latin typeface="+mn-lt"/>
                  <a:ea typeface="+mn-ea"/>
                </a:rPr>
                <a:t>祛聚疗法</a:t>
              </a:r>
            </a:p>
          </p:txBody>
        </p:sp>
        <p:sp>
          <p:nvSpPr>
            <p:cNvPr id="117" name="文本框 2"/>
            <p:cNvSpPr txBox="1">
              <a:spLocks noChangeArrowheads="1"/>
            </p:cNvSpPr>
            <p:nvPr/>
          </p:nvSpPr>
          <p:spPr bwMode="auto">
            <a:xfrm>
              <a:off x="4521371" y="2313771"/>
              <a:ext cx="5023382" cy="87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pPr>
              <a:r>
                <a:rPr lang="zh-CN" altLang="en-US" sz="1600" dirty="0">
                  <a:solidFill>
                    <a:schemeClr val="tx2"/>
                  </a:solidFill>
                  <a:latin typeface="宋体" panose="02010600030101010101" pitchFamily="2" charset="-122"/>
                </a:rPr>
                <a:t>低分子右旋糖酐：</a:t>
              </a:r>
              <a:r>
                <a:rPr lang="en-US" altLang="zh-CN" sz="1600" dirty="0">
                  <a:solidFill>
                    <a:schemeClr val="tx2"/>
                  </a:solidFill>
                  <a:latin typeface="宋体" panose="02010600030101010101" pitchFamily="2" charset="-122"/>
                </a:rPr>
                <a:t>250-500ml/d</a:t>
              </a:r>
              <a:r>
                <a:rPr lang="zh-CN" altLang="en-US" sz="1600" dirty="0">
                  <a:solidFill>
                    <a:schemeClr val="tx2"/>
                  </a:solidFill>
                  <a:latin typeface="宋体" panose="02010600030101010101" pitchFamily="2" charset="-122"/>
                </a:rPr>
                <a:t>，增加血容量‘降低血液  黏滞度和抑制血小板聚集</a:t>
              </a:r>
            </a:p>
            <a:p>
              <a:pPr>
                <a:lnSpc>
                  <a:spcPct val="110000"/>
                </a:lnSpc>
              </a:pPr>
              <a:r>
                <a:rPr lang="zh-CN" altLang="en-US" sz="1600" dirty="0">
                  <a:solidFill>
                    <a:schemeClr val="tx2"/>
                  </a:solidFill>
                  <a:latin typeface="宋体" panose="02010600030101010101" pitchFamily="2" charset="-122"/>
                </a:rPr>
                <a:t>双嘧达莫、肠溶阿司匹林或丹参：口服</a:t>
              </a:r>
            </a:p>
          </p:txBody>
        </p:sp>
      </p:grpSp>
      <p:grpSp>
        <p:nvGrpSpPr>
          <p:cNvPr id="118" name="组合 117"/>
          <p:cNvGrpSpPr>
            <a:grpSpLocks/>
          </p:cNvGrpSpPr>
          <p:nvPr/>
        </p:nvGrpSpPr>
        <p:grpSpPr bwMode="auto">
          <a:xfrm>
            <a:off x="2721968" y="5535958"/>
            <a:ext cx="6506524" cy="830999"/>
            <a:chOff x="3284033" y="2214639"/>
            <a:chExt cx="6506680" cy="830357"/>
          </a:xfrm>
        </p:grpSpPr>
        <p:sp>
          <p:nvSpPr>
            <p:cNvPr id="119" name="AutoShape 4"/>
            <p:cNvSpPr>
              <a:spLocks noChangeArrowheads="1"/>
            </p:cNvSpPr>
            <p:nvPr/>
          </p:nvSpPr>
          <p:spPr bwMode="gray">
            <a:xfrm>
              <a:off x="3284033" y="2260555"/>
              <a:ext cx="6506680" cy="784441"/>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120" name="AutoShape 6"/>
            <p:cNvSpPr>
              <a:spLocks noChangeArrowheads="1"/>
            </p:cNvSpPr>
            <p:nvPr/>
          </p:nvSpPr>
          <p:spPr bwMode="gray">
            <a:xfrm>
              <a:off x="3328393" y="2306376"/>
              <a:ext cx="1009901" cy="703110"/>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121" name="Text Box 8"/>
            <p:cNvSpPr txBox="1">
              <a:spLocks noChangeArrowheads="1"/>
            </p:cNvSpPr>
            <p:nvPr/>
          </p:nvSpPr>
          <p:spPr bwMode="gray">
            <a:xfrm>
              <a:off x="3388219" y="2214639"/>
              <a:ext cx="948746" cy="83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auto">
                <a:spcBef>
                  <a:spcPts val="0"/>
                </a:spcBef>
                <a:spcAft>
                  <a:spcPts val="0"/>
                </a:spcAft>
                <a:defRPr/>
              </a:pPr>
              <a:r>
                <a:rPr lang="zh-CN" altLang="en-US" sz="2400" dirty="0">
                  <a:solidFill>
                    <a:srgbClr val="FFFFFF"/>
                  </a:solidFill>
                  <a:latin typeface="+mn-lt"/>
                  <a:ea typeface="+mn-ea"/>
                </a:rPr>
                <a:t>手术取栓</a:t>
              </a:r>
            </a:p>
          </p:txBody>
        </p:sp>
        <p:sp>
          <p:nvSpPr>
            <p:cNvPr id="122" name="文本框 2"/>
            <p:cNvSpPr txBox="1">
              <a:spLocks noChangeArrowheads="1"/>
            </p:cNvSpPr>
            <p:nvPr/>
          </p:nvSpPr>
          <p:spPr bwMode="auto">
            <a:xfrm>
              <a:off x="4521371" y="2313771"/>
              <a:ext cx="5023382" cy="600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pPr>
              <a:r>
                <a:rPr lang="zh-CN" altLang="en-US" sz="1600" dirty="0">
                  <a:solidFill>
                    <a:schemeClr val="tx2"/>
                  </a:solidFill>
                  <a:latin typeface="宋体" panose="02010600030101010101" pitchFamily="2" charset="-122"/>
                </a:rPr>
                <a:t>用</a:t>
              </a:r>
              <a:r>
                <a:rPr lang="en-US" altLang="zh-CN" sz="1600" dirty="0">
                  <a:solidFill>
                    <a:schemeClr val="tx2"/>
                  </a:solidFill>
                  <a:latin typeface="宋体" panose="02010600030101010101" pitchFamily="2" charset="-122"/>
                </a:rPr>
                <a:t>Fogarty</a:t>
              </a:r>
              <a:r>
                <a:rPr lang="zh-CN" altLang="en-US" sz="1600" dirty="0">
                  <a:solidFill>
                    <a:schemeClr val="tx2"/>
                  </a:solidFill>
                  <a:latin typeface="宋体" panose="02010600030101010101" pitchFamily="2" charset="-122"/>
                </a:rPr>
                <a:t>导管经股静脉取出髂血栓</a:t>
              </a:r>
            </a:p>
            <a:p>
              <a:pPr>
                <a:lnSpc>
                  <a:spcPct val="110000"/>
                </a:lnSpc>
              </a:pPr>
              <a:r>
                <a:rPr lang="zh-CN" altLang="en-US" sz="1600" dirty="0">
                  <a:solidFill>
                    <a:schemeClr val="tx2"/>
                  </a:solidFill>
                  <a:latin typeface="宋体" panose="02010600030101010101" pitchFamily="2" charset="-122"/>
                </a:rPr>
                <a:t>用挤压驱栓或顺行清除股腘静脉血栓</a:t>
              </a:r>
            </a:p>
          </p:txBody>
        </p:sp>
      </p:grpSp>
    </p:spTree>
    <p:extLst>
      <p:ext uri="{BB962C8B-B14F-4D97-AF65-F5344CB8AC3E}">
        <p14:creationId xmlns:p14="http://schemas.microsoft.com/office/powerpoint/2010/main" val="345196319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200"/>
                            </p:stCondLst>
                            <p:childTnLst>
                              <p:par>
                                <p:cTn id="19" presetID="22" presetClass="entr" presetSubtype="8"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left)">
                                      <p:cBhvr>
                                        <p:cTn id="21" dur="350"/>
                                        <p:tgtEl>
                                          <p:spTgt spid="93"/>
                                        </p:tgtEl>
                                      </p:cBhvr>
                                    </p:animEffect>
                                  </p:childTnLst>
                                </p:cTn>
                              </p:par>
                            </p:childTnLst>
                          </p:cTn>
                        </p:par>
                        <p:par>
                          <p:cTn id="22" fill="hold">
                            <p:stCondLst>
                              <p:cond delay="1550"/>
                            </p:stCondLst>
                            <p:childTnLst>
                              <p:par>
                                <p:cTn id="23" presetID="22" presetClass="entr" presetSubtype="8"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left)">
                                      <p:cBhvr>
                                        <p:cTn id="25" dur="350"/>
                                        <p:tgtEl>
                                          <p:spTgt spid="108"/>
                                        </p:tgtEl>
                                      </p:cBhvr>
                                    </p:animEffect>
                                  </p:childTnLst>
                                </p:cTn>
                              </p:par>
                            </p:childTnLst>
                          </p:cTn>
                        </p:par>
                        <p:par>
                          <p:cTn id="26" fill="hold">
                            <p:stCondLst>
                              <p:cond delay="1900"/>
                            </p:stCondLst>
                            <p:childTnLst>
                              <p:par>
                                <p:cTn id="27" presetID="22" presetClass="entr" presetSubtype="8" fill="hold" nodeType="after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wipe(left)">
                                      <p:cBhvr>
                                        <p:cTn id="29" dur="350"/>
                                        <p:tgtEl>
                                          <p:spTgt spid="113"/>
                                        </p:tgtEl>
                                      </p:cBhvr>
                                    </p:animEffect>
                                  </p:childTnLst>
                                </p:cTn>
                              </p:par>
                            </p:childTnLst>
                          </p:cTn>
                        </p:par>
                        <p:par>
                          <p:cTn id="30" fill="hold">
                            <p:stCondLst>
                              <p:cond delay="2250"/>
                            </p:stCondLst>
                            <p:childTnLst>
                              <p:par>
                                <p:cTn id="31" presetID="22" presetClass="entr" presetSubtype="8" fill="hold" nodeType="afterEffect">
                                  <p:stCondLst>
                                    <p:cond delay="0"/>
                                  </p:stCondLst>
                                  <p:childTnLst>
                                    <p:set>
                                      <p:cBhvr>
                                        <p:cTn id="32" dur="1" fill="hold">
                                          <p:stCondLst>
                                            <p:cond delay="0"/>
                                          </p:stCondLst>
                                        </p:cTn>
                                        <p:tgtEl>
                                          <p:spTgt spid="118"/>
                                        </p:tgtEl>
                                        <p:attrNameLst>
                                          <p:attrName>style.visibility</p:attrName>
                                        </p:attrNameLst>
                                      </p:cBhvr>
                                      <p:to>
                                        <p:strVal val="visible"/>
                                      </p:to>
                                    </p:set>
                                    <p:animEffect transition="in" filter="wipe(left)">
                                      <p:cBhvr>
                                        <p:cTn id="33" dur="35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384300" y="1560151"/>
            <a:ext cx="2487194" cy="581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正确使用药物</a:t>
            </a:r>
          </a:p>
        </p:txBody>
      </p:sp>
      <p:grpSp>
        <p:nvGrpSpPr>
          <p:cNvPr id="69" name="组合 68"/>
          <p:cNvGrpSpPr>
            <a:grpSpLocks/>
          </p:cNvGrpSpPr>
          <p:nvPr/>
        </p:nvGrpSpPr>
        <p:grpSpPr bwMode="auto">
          <a:xfrm>
            <a:off x="833438" y="784223"/>
            <a:ext cx="4681098" cy="616392"/>
            <a:chOff x="3129276" y="1777379"/>
            <a:chExt cx="5527240" cy="617500"/>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2"/>
              <a:ext cx="4565826" cy="58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药物治疗</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41" name="Rectangle 5"/>
          <p:cNvSpPr>
            <a:spLocks noChangeArrowheads="1"/>
          </p:cNvSpPr>
          <p:nvPr/>
        </p:nvSpPr>
        <p:spPr bwMode="auto">
          <a:xfrm>
            <a:off x="3449418" y="1747608"/>
            <a:ext cx="2065118" cy="45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dirty="0">
                <a:solidFill>
                  <a:schemeClr val="tx2"/>
                </a:solidFill>
                <a:latin typeface="微软雅黑" panose="020B0503020204020204" pitchFamily="34" charset="-122"/>
                <a:ea typeface="微软雅黑" panose="020B0503020204020204" pitchFamily="34" charset="-122"/>
              </a:rPr>
              <a:t>--</a:t>
            </a:r>
            <a:r>
              <a:rPr lang="zh-CN" altLang="en-US" dirty="0">
                <a:solidFill>
                  <a:schemeClr val="tx2"/>
                </a:solidFill>
                <a:latin typeface="微软雅黑" panose="020B0503020204020204" pitchFamily="34" charset="-122"/>
                <a:ea typeface="微软雅黑" panose="020B0503020204020204" pitchFamily="34" charset="-122"/>
              </a:rPr>
              <a:t>抗凝药物</a:t>
            </a:r>
          </a:p>
        </p:txBody>
      </p:sp>
      <p:sp>
        <p:nvSpPr>
          <p:cNvPr id="30" name="Rectangle 4"/>
          <p:cNvSpPr>
            <a:spLocks noChangeArrowheads="1"/>
          </p:cNvSpPr>
          <p:nvPr/>
        </p:nvSpPr>
        <p:spPr bwMode="auto">
          <a:xfrm>
            <a:off x="3590413" y="4696610"/>
            <a:ext cx="167090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Clr>
                <a:srgbClr val="1F3F5F"/>
              </a:buClr>
              <a:buSzPct val="100000"/>
              <a:buFont typeface="Wingdings" panose="05000000000000000000" pitchFamily="2" charset="2"/>
              <a:buChar char="Ø"/>
            </a:pPr>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 低分子肝素</a:t>
            </a:r>
          </a:p>
        </p:txBody>
      </p:sp>
      <p:grpSp>
        <p:nvGrpSpPr>
          <p:cNvPr id="2" name="组合 1"/>
          <p:cNvGrpSpPr/>
          <p:nvPr/>
        </p:nvGrpSpPr>
        <p:grpSpPr>
          <a:xfrm>
            <a:off x="3093082" y="2627457"/>
            <a:ext cx="7041518" cy="1769807"/>
            <a:chOff x="3093082" y="2627457"/>
            <a:chExt cx="7041518" cy="1769807"/>
          </a:xfrm>
        </p:grpSpPr>
        <p:sp>
          <p:nvSpPr>
            <p:cNvPr id="31" name="Freeform 5"/>
            <p:cNvSpPr>
              <a:spLocks/>
            </p:cNvSpPr>
            <p:nvPr/>
          </p:nvSpPr>
          <p:spPr bwMode="auto">
            <a:xfrm>
              <a:off x="3093082" y="3921013"/>
              <a:ext cx="2019300" cy="476251"/>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BACC6"/>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2" name="Freeform 6"/>
            <p:cNvSpPr>
              <a:spLocks/>
            </p:cNvSpPr>
            <p:nvPr/>
          </p:nvSpPr>
          <p:spPr bwMode="auto">
            <a:xfrm rot="10800000">
              <a:off x="8210550" y="2627457"/>
              <a:ext cx="1924050" cy="513677"/>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BACC6"/>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3" name="AutoShape 7"/>
            <p:cNvSpPr>
              <a:spLocks noChangeArrowheads="1"/>
            </p:cNvSpPr>
            <p:nvPr/>
          </p:nvSpPr>
          <p:spPr bwMode="auto">
            <a:xfrm>
              <a:off x="3324226" y="2873265"/>
              <a:ext cx="6429375" cy="1295400"/>
            </a:xfrm>
            <a:prstGeom prst="roundRect">
              <a:avLst>
                <a:gd name="adj" fmla="val 16667"/>
              </a:avLst>
            </a:prstGeom>
            <a:noFill/>
            <a:ln w="76200"/>
          </p:spPr>
          <p:style>
            <a:lnRef idx="2">
              <a:schemeClr val="accent5"/>
            </a:lnRef>
            <a:fillRef idx="1">
              <a:schemeClr val="lt1"/>
            </a:fillRef>
            <a:effectRef idx="0">
              <a:schemeClr val="accent5"/>
            </a:effectRef>
            <a:fontRef idx="minor">
              <a:schemeClr val="dk1"/>
            </a:fontRef>
          </p:style>
          <p:txBody>
            <a:bodyPr wrap="none" anchor="ctr">
              <a:flatTx/>
            </a:bodyPr>
            <a:lstStyle/>
            <a:p>
              <a:pPr eaLnBrk="0" hangingPunct="0"/>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5" name="Rectangle 11"/>
          <p:cNvSpPr>
            <a:spLocks noChangeArrowheads="1"/>
          </p:cNvSpPr>
          <p:nvPr/>
        </p:nvSpPr>
        <p:spPr bwMode="auto">
          <a:xfrm>
            <a:off x="3505200" y="2375369"/>
            <a:ext cx="14888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Clr>
                <a:srgbClr val="1F3F5F"/>
              </a:buClr>
              <a:buSzPct val="100000"/>
              <a:buFont typeface="Wingdings" panose="05000000000000000000" pitchFamily="2" charset="2"/>
              <a:buChar char="Ø"/>
            </a:pPr>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 普通肝素</a:t>
            </a:r>
          </a:p>
        </p:txBody>
      </p:sp>
      <p:sp>
        <p:nvSpPr>
          <p:cNvPr id="36" name="Rectangle 12"/>
          <p:cNvSpPr>
            <a:spLocks noGrp="1" noChangeArrowheads="1"/>
          </p:cNvSpPr>
          <p:nvPr/>
        </p:nvSpPr>
        <p:spPr bwMode="auto">
          <a:xfrm>
            <a:off x="3505200" y="5216413"/>
            <a:ext cx="5610665" cy="1144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lr>
                <a:schemeClr val="tx1"/>
              </a:buClr>
              <a:buFont typeface="Wingdings" panose="05000000000000000000" pitchFamily="2" charset="2"/>
              <a:buChar char="v"/>
              <a:defRPr sz="2800" b="1">
                <a:solidFill>
                  <a:schemeClr val="tx1"/>
                </a:solidFill>
                <a:latin typeface="Verdana" panose="020B0604030504040204" pitchFamily="34" charset="0"/>
              </a:defRPr>
            </a:lvl1pPr>
            <a:lvl2pPr algn="l">
              <a:spcBef>
                <a:spcPct val="20000"/>
              </a:spcBef>
              <a:buClr>
                <a:schemeClr val="tx2"/>
              </a:buClr>
              <a:buFont typeface="Wingdings" panose="05000000000000000000" pitchFamily="2" charset="2"/>
              <a:buChar char="§"/>
              <a:defRPr sz="2800">
                <a:solidFill>
                  <a:schemeClr val="tx2"/>
                </a:solidFill>
                <a:latin typeface="Arial" panose="020B0604020202020204" pitchFamily="34" charset="0"/>
              </a:defRPr>
            </a:lvl2pPr>
            <a:lvl3pPr algn="l">
              <a:spcBef>
                <a:spcPct val="20000"/>
              </a:spcBef>
              <a:buClr>
                <a:schemeClr val="hlink"/>
              </a:buClr>
              <a:buFont typeface="Wingdings" panose="05000000000000000000" pitchFamily="2" charset="2"/>
              <a:buChar char="•"/>
              <a:defRPr sz="2400">
                <a:solidFill>
                  <a:schemeClr val="tx2"/>
                </a:solidFill>
                <a:latin typeface="Arial" panose="020B0604020202020204" pitchFamily="34" charset="0"/>
              </a:defRPr>
            </a:lvl3pPr>
            <a:lvl4pPr algn="l">
              <a:spcBef>
                <a:spcPct val="20000"/>
              </a:spcBef>
              <a:buFont typeface="Wingdings" panose="05000000000000000000" pitchFamily="2" charset="2"/>
              <a:buChar char="–"/>
              <a:defRPr sz="2000">
                <a:solidFill>
                  <a:schemeClr val="tx2"/>
                </a:solidFill>
                <a:latin typeface="Arial" panose="020B0604020202020204" pitchFamily="34" charset="0"/>
              </a:defRPr>
            </a:lvl4pPr>
            <a:lvl5pPr algn="l">
              <a:spcBef>
                <a:spcPct val="20000"/>
              </a:spcBef>
              <a:buFont typeface="Wingdings" panose="05000000000000000000" pitchFamily="2" charset="2"/>
              <a:buChar char="»"/>
              <a:defRPr sz="2000">
                <a:solidFill>
                  <a:schemeClr val="tx2"/>
                </a:solidFill>
                <a:latin typeface="Arial" panose="020B0604020202020204" pitchFamily="34" charset="0"/>
              </a:defRPr>
            </a:lvl5pPr>
            <a:lvl6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6pPr>
            <a:lvl7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7pPr>
            <a:lvl8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8pPr>
            <a:lvl9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9pPr>
          </a:lstStyle>
          <a:p>
            <a:pPr eaLnBrk="0" hangingPunct="0">
              <a:lnSpc>
                <a:spcPct val="120000"/>
              </a:lnSpc>
              <a:spcBef>
                <a:spcPct val="10000"/>
              </a:spcBef>
              <a:buClr>
                <a:srgbClr val="990000"/>
              </a:buClr>
              <a:buFont typeface="Wingdings" panose="05000000000000000000" pitchFamily="2" charset="2"/>
              <a:buChar char="ü"/>
            </a:pPr>
            <a:r>
              <a:rPr lang="zh-CN" altLang="en-US" sz="1800" b="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皮下注射，Q</a:t>
            </a:r>
            <a:r>
              <a:rPr lang="en-US" altLang="zh-CN" sz="1800" b="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12</a:t>
            </a:r>
            <a:r>
              <a:rPr lang="zh-CN" altLang="en-US" sz="1800" b="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h</a:t>
            </a:r>
          </a:p>
          <a:p>
            <a:pPr eaLnBrk="0" hangingPunct="0">
              <a:lnSpc>
                <a:spcPct val="120000"/>
              </a:lnSpc>
              <a:spcBef>
                <a:spcPct val="10000"/>
              </a:spcBef>
              <a:buClr>
                <a:srgbClr val="990000"/>
              </a:buClr>
              <a:buFont typeface="Wingdings" panose="05000000000000000000" pitchFamily="2" charset="2"/>
              <a:buChar char="ü"/>
            </a:pPr>
            <a:r>
              <a:rPr lang="zh-CN" altLang="en-US" sz="1800" b="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肾功能不全者慎用</a:t>
            </a:r>
          </a:p>
          <a:p>
            <a:pPr eaLnBrk="0" hangingPunct="0">
              <a:lnSpc>
                <a:spcPct val="120000"/>
              </a:lnSpc>
              <a:spcBef>
                <a:spcPct val="10000"/>
              </a:spcBef>
              <a:buClr>
                <a:srgbClr val="990000"/>
              </a:buClr>
              <a:buFont typeface="Wingdings" panose="05000000000000000000" pitchFamily="2" charset="2"/>
              <a:buChar char="ü"/>
            </a:pPr>
            <a:r>
              <a:rPr lang="zh-CN" altLang="en-US" sz="1800" b="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对血小板影响不明显，无需监测凝血功能</a:t>
            </a:r>
          </a:p>
        </p:txBody>
      </p:sp>
      <p:sp>
        <p:nvSpPr>
          <p:cNvPr id="37" name="Rectangle 13"/>
          <p:cNvSpPr txBox="1">
            <a:spLocks noChangeArrowheads="1"/>
          </p:cNvSpPr>
          <p:nvPr/>
        </p:nvSpPr>
        <p:spPr>
          <a:xfrm>
            <a:off x="3365006" y="2903209"/>
            <a:ext cx="6018145" cy="1144929"/>
          </a:xfrm>
          <a:prstGeom prst="rect">
            <a:avLst/>
          </a:prstGeom>
          <a:ln/>
        </p:spPr>
        <p:txBody>
          <a:bodyPr wrap="square">
            <a:spAutoFit/>
          </a:bodyPr>
          <a:lst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indent="0">
              <a:lnSpc>
                <a:spcPct val="120000"/>
              </a:lnSpc>
              <a:spcBef>
                <a:spcPct val="10000"/>
              </a:spcBef>
              <a:buClr>
                <a:srgbClr val="990000"/>
              </a:buClr>
              <a:buFont typeface="Wingdings" panose="05000000000000000000" pitchFamily="2" charset="2"/>
              <a:buChar char="ü"/>
            </a:pPr>
            <a:r>
              <a:rPr lang="zh-CN" altLang="en-US" sz="18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静脉推注（起始剂量）或静脉持续泵入给药</a:t>
            </a:r>
          </a:p>
          <a:p>
            <a:pPr marL="0" indent="0">
              <a:lnSpc>
                <a:spcPct val="120000"/>
              </a:lnSpc>
              <a:spcBef>
                <a:spcPct val="10000"/>
              </a:spcBef>
              <a:buClr>
                <a:srgbClr val="990000"/>
              </a:buClr>
              <a:buFont typeface="Wingdings" panose="05000000000000000000" pitchFamily="2" charset="2"/>
              <a:buChar char="ü"/>
            </a:pPr>
            <a:r>
              <a:rPr lang="zh-CN" altLang="en-US" sz="18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可致血小板减少症，使用后第3～6天复查血小板计数。</a:t>
            </a:r>
          </a:p>
          <a:p>
            <a:pPr marL="0" indent="0">
              <a:lnSpc>
                <a:spcPct val="120000"/>
              </a:lnSpc>
              <a:spcBef>
                <a:spcPct val="10000"/>
              </a:spcBef>
              <a:buClr>
                <a:srgbClr val="990000"/>
              </a:buClr>
              <a:buFont typeface="Wingdings" panose="05000000000000000000" pitchFamily="2" charset="2"/>
              <a:buChar char="ü"/>
            </a:pPr>
            <a:r>
              <a:rPr lang="zh-CN" altLang="en-US" sz="18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血小板减少时不能使用</a:t>
            </a:r>
            <a:endParaRPr lang="zh-CN" altLang="en-US" sz="1800" dirty="0">
              <a:solidFill>
                <a:srgbClr val="1F497D"/>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p:cNvGrpSpPr/>
          <p:nvPr/>
        </p:nvGrpSpPr>
        <p:grpSpPr>
          <a:xfrm>
            <a:off x="3093082" y="4922983"/>
            <a:ext cx="7041518" cy="1769807"/>
            <a:chOff x="3093082" y="4922983"/>
            <a:chExt cx="7041518" cy="1769807"/>
          </a:xfrm>
        </p:grpSpPr>
        <p:sp>
          <p:nvSpPr>
            <p:cNvPr id="34" name="AutoShape 8"/>
            <p:cNvSpPr>
              <a:spLocks noChangeArrowheads="1"/>
            </p:cNvSpPr>
            <p:nvPr/>
          </p:nvSpPr>
          <p:spPr bwMode="auto">
            <a:xfrm>
              <a:off x="3400426" y="5159265"/>
              <a:ext cx="6429375" cy="1295400"/>
            </a:xfrm>
            <a:prstGeom prst="roundRect">
              <a:avLst>
                <a:gd name="adj" fmla="val 16667"/>
              </a:avLst>
            </a:prstGeom>
            <a:noFill/>
            <a:ln w="76200"/>
          </p:spPr>
          <p:style>
            <a:lnRef idx="2">
              <a:schemeClr val="accent1"/>
            </a:lnRef>
            <a:fillRef idx="1">
              <a:schemeClr val="lt1"/>
            </a:fillRef>
            <a:effectRef idx="0">
              <a:schemeClr val="accent1"/>
            </a:effectRef>
            <a:fontRef idx="minor">
              <a:schemeClr val="dk1"/>
            </a:fontRef>
          </p:style>
          <p:txBody>
            <a:bodyPr wrap="none" anchor="ctr">
              <a:flatTx/>
            </a:bodyPr>
            <a:lstStyle/>
            <a:p>
              <a:pPr eaLnBrk="0" hangingPunct="0"/>
              <a:endParaRPr lang="zh-CN" altLang="en-US">
                <a:latin typeface="微软雅黑" panose="020B0503020204020204" pitchFamily="34" charset="-122"/>
                <a:ea typeface="微软雅黑" panose="020B0503020204020204" pitchFamily="34" charset="-122"/>
              </a:endParaRPr>
            </a:p>
          </p:txBody>
        </p:sp>
        <p:sp>
          <p:nvSpPr>
            <p:cNvPr id="49" name="Freeform 5"/>
            <p:cNvSpPr>
              <a:spLocks/>
            </p:cNvSpPr>
            <p:nvPr/>
          </p:nvSpPr>
          <p:spPr bwMode="auto">
            <a:xfrm>
              <a:off x="3093082" y="6216539"/>
              <a:ext cx="2019300" cy="476251"/>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F81BD"/>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50" name="Freeform 6"/>
            <p:cNvSpPr>
              <a:spLocks/>
            </p:cNvSpPr>
            <p:nvPr/>
          </p:nvSpPr>
          <p:spPr bwMode="auto">
            <a:xfrm rot="10800000">
              <a:off x="8210550" y="4922983"/>
              <a:ext cx="1924050" cy="513677"/>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F81BD"/>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0023608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2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17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2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27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2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37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1" grpId="0"/>
      <p:bldP spid="30" grpId="0"/>
      <p:bldP spid="35" grpId="0"/>
      <p:bldP spid="36" grpId="0"/>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384300" y="1560151"/>
            <a:ext cx="2487194" cy="581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正确使用药物</a:t>
            </a:r>
          </a:p>
        </p:txBody>
      </p:sp>
      <p:grpSp>
        <p:nvGrpSpPr>
          <p:cNvPr id="69" name="组合 68"/>
          <p:cNvGrpSpPr>
            <a:grpSpLocks/>
          </p:cNvGrpSpPr>
          <p:nvPr/>
        </p:nvGrpSpPr>
        <p:grpSpPr bwMode="auto">
          <a:xfrm>
            <a:off x="833438" y="784223"/>
            <a:ext cx="4681098" cy="616392"/>
            <a:chOff x="3129276" y="1777379"/>
            <a:chExt cx="5527240" cy="617500"/>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2"/>
              <a:ext cx="4565826" cy="58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药物治疗</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41" name="Rectangle 5"/>
          <p:cNvSpPr>
            <a:spLocks noChangeArrowheads="1"/>
          </p:cNvSpPr>
          <p:nvPr/>
        </p:nvSpPr>
        <p:spPr bwMode="auto">
          <a:xfrm>
            <a:off x="3449418" y="1747608"/>
            <a:ext cx="2065118" cy="45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dirty="0">
                <a:solidFill>
                  <a:schemeClr val="tx2"/>
                </a:solidFill>
                <a:latin typeface="微软雅黑" panose="020B0503020204020204" pitchFamily="34" charset="-122"/>
                <a:ea typeface="微软雅黑" panose="020B0503020204020204" pitchFamily="34" charset="-122"/>
              </a:rPr>
              <a:t>--</a:t>
            </a:r>
            <a:r>
              <a:rPr lang="zh-CN" altLang="en-US" dirty="0">
                <a:solidFill>
                  <a:schemeClr val="tx2"/>
                </a:solidFill>
                <a:latin typeface="微软雅黑" panose="020B0503020204020204" pitchFamily="34" charset="-122"/>
                <a:ea typeface="微软雅黑" panose="020B0503020204020204" pitchFamily="34" charset="-122"/>
              </a:rPr>
              <a:t>抗凝药物</a:t>
            </a:r>
          </a:p>
        </p:txBody>
      </p:sp>
      <p:sp>
        <p:nvSpPr>
          <p:cNvPr id="30" name="Rectangle 4"/>
          <p:cNvSpPr>
            <a:spLocks noChangeArrowheads="1"/>
          </p:cNvSpPr>
          <p:nvPr/>
        </p:nvSpPr>
        <p:spPr bwMode="auto">
          <a:xfrm>
            <a:off x="3590413" y="4696610"/>
            <a:ext cx="28666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Clr>
                <a:srgbClr val="1F3F5F"/>
              </a:buClr>
              <a:buSzPct val="100000"/>
              <a:buFont typeface="Wingdings" panose="05000000000000000000" pitchFamily="2" charset="2"/>
              <a:buChar char="Ø"/>
            </a:pPr>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 阿加曲班、利伐沙班等</a:t>
            </a:r>
          </a:p>
        </p:txBody>
      </p:sp>
      <p:grpSp>
        <p:nvGrpSpPr>
          <p:cNvPr id="2" name="组合 1"/>
          <p:cNvGrpSpPr/>
          <p:nvPr/>
        </p:nvGrpSpPr>
        <p:grpSpPr>
          <a:xfrm>
            <a:off x="3093082" y="2627457"/>
            <a:ext cx="7041518" cy="1769807"/>
            <a:chOff x="3093082" y="2627457"/>
            <a:chExt cx="7041518" cy="1769807"/>
          </a:xfrm>
        </p:grpSpPr>
        <p:sp>
          <p:nvSpPr>
            <p:cNvPr id="31" name="Freeform 5"/>
            <p:cNvSpPr>
              <a:spLocks/>
            </p:cNvSpPr>
            <p:nvPr/>
          </p:nvSpPr>
          <p:spPr bwMode="auto">
            <a:xfrm>
              <a:off x="3093082" y="3921013"/>
              <a:ext cx="2019300" cy="476251"/>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BACC6"/>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2" name="Freeform 6"/>
            <p:cNvSpPr>
              <a:spLocks/>
            </p:cNvSpPr>
            <p:nvPr/>
          </p:nvSpPr>
          <p:spPr bwMode="auto">
            <a:xfrm rot="10800000">
              <a:off x="8210550" y="2627457"/>
              <a:ext cx="1924050" cy="513677"/>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BACC6"/>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33" name="AutoShape 7"/>
            <p:cNvSpPr>
              <a:spLocks noChangeArrowheads="1"/>
            </p:cNvSpPr>
            <p:nvPr/>
          </p:nvSpPr>
          <p:spPr bwMode="auto">
            <a:xfrm>
              <a:off x="3324226" y="2873265"/>
              <a:ext cx="6429375" cy="1295400"/>
            </a:xfrm>
            <a:prstGeom prst="roundRect">
              <a:avLst>
                <a:gd name="adj" fmla="val 16667"/>
              </a:avLst>
            </a:prstGeom>
            <a:noFill/>
            <a:ln w="76200"/>
          </p:spPr>
          <p:style>
            <a:lnRef idx="2">
              <a:schemeClr val="accent5"/>
            </a:lnRef>
            <a:fillRef idx="1">
              <a:schemeClr val="lt1"/>
            </a:fillRef>
            <a:effectRef idx="0">
              <a:schemeClr val="accent5"/>
            </a:effectRef>
            <a:fontRef idx="minor">
              <a:schemeClr val="dk1"/>
            </a:fontRef>
          </p:style>
          <p:txBody>
            <a:bodyPr wrap="none" anchor="ctr">
              <a:flatTx/>
            </a:bodyPr>
            <a:lstStyle/>
            <a:p>
              <a:pPr eaLnBrk="0" hangingPunct="0"/>
              <a:endParaRPr lang="zh-CN" altLang="en-US">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5" name="Rectangle 11"/>
          <p:cNvSpPr>
            <a:spLocks noChangeArrowheads="1"/>
          </p:cNvSpPr>
          <p:nvPr/>
        </p:nvSpPr>
        <p:spPr bwMode="auto">
          <a:xfrm>
            <a:off x="3505200" y="2375369"/>
            <a:ext cx="14888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Clr>
                <a:srgbClr val="1F3F5F"/>
              </a:buClr>
              <a:buSzPct val="100000"/>
              <a:buFont typeface="Wingdings" panose="05000000000000000000" pitchFamily="2" charset="2"/>
              <a:buChar char="Ø"/>
            </a:pPr>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 华法林</a:t>
            </a:r>
          </a:p>
        </p:txBody>
      </p:sp>
      <p:sp>
        <p:nvSpPr>
          <p:cNvPr id="36" name="Rectangle 12"/>
          <p:cNvSpPr>
            <a:spLocks noGrp="1" noChangeArrowheads="1"/>
          </p:cNvSpPr>
          <p:nvPr/>
        </p:nvSpPr>
        <p:spPr bwMode="auto">
          <a:xfrm>
            <a:off x="3466700" y="5448347"/>
            <a:ext cx="3950238"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spcBef>
                <a:spcPct val="20000"/>
              </a:spcBef>
              <a:buClr>
                <a:schemeClr val="tx1"/>
              </a:buClr>
              <a:buFont typeface="Wingdings" panose="05000000000000000000" pitchFamily="2" charset="2"/>
              <a:buChar char="v"/>
              <a:defRPr sz="2800" b="1">
                <a:solidFill>
                  <a:schemeClr val="tx1"/>
                </a:solidFill>
                <a:latin typeface="Verdana" panose="020B0604030504040204" pitchFamily="34" charset="0"/>
              </a:defRPr>
            </a:lvl1pPr>
            <a:lvl2pPr algn="l">
              <a:spcBef>
                <a:spcPct val="20000"/>
              </a:spcBef>
              <a:buClr>
                <a:schemeClr val="tx2"/>
              </a:buClr>
              <a:buFont typeface="Wingdings" panose="05000000000000000000" pitchFamily="2" charset="2"/>
              <a:buChar char="§"/>
              <a:defRPr sz="2800">
                <a:solidFill>
                  <a:schemeClr val="tx2"/>
                </a:solidFill>
                <a:latin typeface="Arial" panose="020B0604020202020204" pitchFamily="34" charset="0"/>
              </a:defRPr>
            </a:lvl2pPr>
            <a:lvl3pPr algn="l">
              <a:spcBef>
                <a:spcPct val="20000"/>
              </a:spcBef>
              <a:buClr>
                <a:schemeClr val="hlink"/>
              </a:buClr>
              <a:buFont typeface="Wingdings" panose="05000000000000000000" pitchFamily="2" charset="2"/>
              <a:buChar char="•"/>
              <a:defRPr sz="2400">
                <a:solidFill>
                  <a:schemeClr val="tx2"/>
                </a:solidFill>
                <a:latin typeface="Arial" panose="020B0604020202020204" pitchFamily="34" charset="0"/>
              </a:defRPr>
            </a:lvl3pPr>
            <a:lvl4pPr algn="l">
              <a:spcBef>
                <a:spcPct val="20000"/>
              </a:spcBef>
              <a:buFont typeface="Wingdings" panose="05000000000000000000" pitchFamily="2" charset="2"/>
              <a:buChar char="–"/>
              <a:defRPr sz="2000">
                <a:solidFill>
                  <a:schemeClr val="tx2"/>
                </a:solidFill>
                <a:latin typeface="Arial" panose="020B0604020202020204" pitchFamily="34" charset="0"/>
              </a:defRPr>
            </a:lvl4pPr>
            <a:lvl5pPr algn="l">
              <a:spcBef>
                <a:spcPct val="20000"/>
              </a:spcBef>
              <a:buFont typeface="Wingdings" panose="05000000000000000000" pitchFamily="2" charset="2"/>
              <a:buChar char="»"/>
              <a:defRPr sz="2000">
                <a:solidFill>
                  <a:schemeClr val="tx2"/>
                </a:solidFill>
                <a:latin typeface="Arial" panose="020B0604020202020204" pitchFamily="34" charset="0"/>
              </a:defRPr>
            </a:lvl5pPr>
            <a:lvl6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6pPr>
            <a:lvl7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7pPr>
            <a:lvl8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8pPr>
            <a:lvl9pPr fontAlgn="base">
              <a:spcBef>
                <a:spcPct val="20000"/>
              </a:spcBef>
              <a:spcAft>
                <a:spcPct val="0"/>
              </a:spcAft>
              <a:buFont typeface="Wingdings" panose="05000000000000000000" pitchFamily="2" charset="2"/>
              <a:buChar char="»"/>
              <a:defRPr sz="2000">
                <a:solidFill>
                  <a:schemeClr val="tx2"/>
                </a:solidFill>
                <a:latin typeface="Arial" panose="020B0604020202020204" pitchFamily="34" charset="0"/>
              </a:defRPr>
            </a:lvl9pPr>
          </a:lstStyle>
          <a:p>
            <a:pPr>
              <a:lnSpc>
                <a:spcPct val="120000"/>
              </a:lnSpc>
              <a:spcBef>
                <a:spcPct val="10000"/>
              </a:spcBef>
              <a:buClr>
                <a:srgbClr val="990000"/>
              </a:buClr>
              <a:buFont typeface="Wingdings" panose="05000000000000000000" pitchFamily="2" charset="2"/>
              <a:buChar char="ü"/>
            </a:pPr>
            <a:r>
              <a:rPr lang="zh-CN" altLang="en-US" sz="1800" b="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应用相对简单、方便，但价格昂贵</a:t>
            </a:r>
          </a:p>
        </p:txBody>
      </p:sp>
      <p:sp>
        <p:nvSpPr>
          <p:cNvPr id="37" name="Rectangle 13"/>
          <p:cNvSpPr txBox="1">
            <a:spLocks noChangeArrowheads="1"/>
          </p:cNvSpPr>
          <p:nvPr/>
        </p:nvSpPr>
        <p:spPr>
          <a:xfrm>
            <a:off x="3365006" y="2903209"/>
            <a:ext cx="6018145" cy="1089081"/>
          </a:xfrm>
          <a:prstGeom prst="rect">
            <a:avLst/>
          </a:prstGeom>
          <a:ln/>
        </p:spPr>
        <p:txBody>
          <a:bodyPr wrap="square">
            <a:spAutoFit/>
          </a:bodyPr>
          <a:lst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marL="0" indent="0">
              <a:lnSpc>
                <a:spcPct val="120000"/>
              </a:lnSpc>
              <a:spcBef>
                <a:spcPct val="10000"/>
              </a:spcBef>
              <a:buClr>
                <a:srgbClr val="990000"/>
              </a:buClr>
              <a:buFont typeface="Wingdings" panose="05000000000000000000" pitchFamily="2" charset="2"/>
              <a:buChar char="ü"/>
            </a:pPr>
            <a:r>
              <a:rPr lang="zh-CN" altLang="en-US" sz="18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长期抗凝治疗的主要口服药物，显效慢。</a:t>
            </a:r>
          </a:p>
          <a:p>
            <a:pPr marL="0" indent="0">
              <a:lnSpc>
                <a:spcPct val="120000"/>
              </a:lnSpc>
              <a:spcBef>
                <a:spcPct val="10000"/>
              </a:spcBef>
              <a:buClr>
                <a:srgbClr val="990000"/>
              </a:buClr>
              <a:buFont typeface="Wingdings" panose="05000000000000000000" pitchFamily="2" charset="2"/>
              <a:buChar char="ü"/>
            </a:pPr>
            <a:r>
              <a:rPr lang="zh-CN" altLang="en-US" sz="18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治疗剂量范围窄，个体差异大，需根据</a:t>
            </a:r>
            <a:r>
              <a:rPr lang="en-US" altLang="zh-CN" sz="18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NR</a:t>
            </a:r>
            <a:r>
              <a:rPr lang="zh-CN" altLang="en-US" sz="18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值调整剂量。过量易致出血。药效易受食物和药物的影响</a:t>
            </a:r>
          </a:p>
        </p:txBody>
      </p:sp>
      <p:grpSp>
        <p:nvGrpSpPr>
          <p:cNvPr id="3" name="组合 2"/>
          <p:cNvGrpSpPr/>
          <p:nvPr/>
        </p:nvGrpSpPr>
        <p:grpSpPr>
          <a:xfrm>
            <a:off x="3133214" y="5010094"/>
            <a:ext cx="7001386" cy="1337422"/>
            <a:chOff x="3133214" y="4922983"/>
            <a:chExt cx="7001386" cy="1337422"/>
          </a:xfrm>
        </p:grpSpPr>
        <p:sp>
          <p:nvSpPr>
            <p:cNvPr id="34" name="AutoShape 8"/>
            <p:cNvSpPr>
              <a:spLocks noChangeArrowheads="1"/>
            </p:cNvSpPr>
            <p:nvPr/>
          </p:nvSpPr>
          <p:spPr bwMode="auto">
            <a:xfrm>
              <a:off x="3400426" y="5159265"/>
              <a:ext cx="6429375" cy="828675"/>
            </a:xfrm>
            <a:prstGeom prst="roundRect">
              <a:avLst>
                <a:gd name="adj" fmla="val 16667"/>
              </a:avLst>
            </a:prstGeom>
            <a:noFill/>
            <a:ln w="76200"/>
          </p:spPr>
          <p:style>
            <a:lnRef idx="2">
              <a:schemeClr val="accent1"/>
            </a:lnRef>
            <a:fillRef idx="1">
              <a:schemeClr val="lt1"/>
            </a:fillRef>
            <a:effectRef idx="0">
              <a:schemeClr val="accent1"/>
            </a:effectRef>
            <a:fontRef idx="minor">
              <a:schemeClr val="dk1"/>
            </a:fontRef>
          </p:style>
          <p:txBody>
            <a:bodyPr wrap="none" anchor="ctr">
              <a:flatTx/>
            </a:bodyPr>
            <a:lstStyle/>
            <a:p>
              <a:pPr eaLnBrk="0" hangingPunct="0"/>
              <a:endParaRPr lang="zh-CN" altLang="en-US">
                <a:latin typeface="微软雅黑" panose="020B0503020204020204" pitchFamily="34" charset="-122"/>
                <a:ea typeface="微软雅黑" panose="020B0503020204020204" pitchFamily="34" charset="-122"/>
              </a:endParaRPr>
            </a:p>
          </p:txBody>
        </p:sp>
        <p:sp>
          <p:nvSpPr>
            <p:cNvPr id="49" name="Freeform 5"/>
            <p:cNvSpPr>
              <a:spLocks/>
            </p:cNvSpPr>
            <p:nvPr/>
          </p:nvSpPr>
          <p:spPr bwMode="auto">
            <a:xfrm>
              <a:off x="3133214" y="5784154"/>
              <a:ext cx="2019300" cy="476251"/>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F81BD"/>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50" name="Freeform 6"/>
            <p:cNvSpPr>
              <a:spLocks/>
            </p:cNvSpPr>
            <p:nvPr/>
          </p:nvSpPr>
          <p:spPr bwMode="auto">
            <a:xfrm rot="10800000">
              <a:off x="8210550" y="4922983"/>
              <a:ext cx="1924050" cy="513677"/>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4F81BD"/>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256527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2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17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2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27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200"/>
                            </p:stCondLst>
                            <p:childTnLst>
                              <p:par>
                                <p:cTn id="35" presetID="22" presetClass="entr" presetSubtype="8"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37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1" grpId="0"/>
      <p:bldP spid="30" grpId="0"/>
      <p:bldP spid="35" grpId="0"/>
      <p:bldP spid="36" grpId="0"/>
      <p:bldP spid="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384300" y="1560151"/>
            <a:ext cx="2487194" cy="581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正确使用药物</a:t>
            </a:r>
          </a:p>
        </p:txBody>
      </p:sp>
      <p:grpSp>
        <p:nvGrpSpPr>
          <p:cNvPr id="69" name="组合 68"/>
          <p:cNvGrpSpPr>
            <a:grpSpLocks/>
          </p:cNvGrpSpPr>
          <p:nvPr/>
        </p:nvGrpSpPr>
        <p:grpSpPr bwMode="auto">
          <a:xfrm>
            <a:off x="833438" y="784223"/>
            <a:ext cx="4681098" cy="616392"/>
            <a:chOff x="3129276" y="1777379"/>
            <a:chExt cx="5527240" cy="617500"/>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2"/>
              <a:ext cx="4565826" cy="58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药物治疗</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41" name="Rectangle 5"/>
          <p:cNvSpPr>
            <a:spLocks noChangeArrowheads="1"/>
          </p:cNvSpPr>
          <p:nvPr/>
        </p:nvSpPr>
        <p:spPr bwMode="auto">
          <a:xfrm>
            <a:off x="3449418" y="1747608"/>
            <a:ext cx="2065118" cy="45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dirty="0">
                <a:solidFill>
                  <a:schemeClr val="tx2"/>
                </a:solidFill>
                <a:latin typeface="微软雅黑" panose="020B0503020204020204" pitchFamily="34" charset="-122"/>
                <a:ea typeface="微软雅黑" panose="020B0503020204020204" pitchFamily="34" charset="-122"/>
              </a:rPr>
              <a:t>--</a:t>
            </a:r>
            <a:r>
              <a:rPr lang="zh-CN" altLang="en-US" dirty="0">
                <a:solidFill>
                  <a:schemeClr val="tx2"/>
                </a:solidFill>
                <a:latin typeface="微软雅黑" panose="020B0503020204020204" pitchFamily="34" charset="-122"/>
                <a:ea typeface="微软雅黑" panose="020B0503020204020204" pitchFamily="34" charset="-122"/>
              </a:rPr>
              <a:t>溶栓药物</a:t>
            </a:r>
          </a:p>
        </p:txBody>
      </p:sp>
      <p:grpSp>
        <p:nvGrpSpPr>
          <p:cNvPr id="42" name="Group 15"/>
          <p:cNvGrpSpPr>
            <a:grpSpLocks/>
          </p:cNvGrpSpPr>
          <p:nvPr/>
        </p:nvGrpSpPr>
        <p:grpSpPr bwMode="auto">
          <a:xfrm>
            <a:off x="4474700" y="4077509"/>
            <a:ext cx="504825" cy="498475"/>
            <a:chOff x="0" y="0"/>
            <a:chExt cx="240" cy="240"/>
          </a:xfrm>
        </p:grpSpPr>
        <p:grpSp>
          <p:nvGrpSpPr>
            <p:cNvPr id="43" name="Group 16"/>
            <p:cNvGrpSpPr>
              <a:grpSpLocks/>
            </p:cNvGrpSpPr>
            <p:nvPr/>
          </p:nvGrpSpPr>
          <p:grpSpPr bwMode="auto">
            <a:xfrm>
              <a:off x="96" y="0"/>
              <a:ext cx="144" cy="240"/>
              <a:chOff x="0" y="0"/>
              <a:chExt cx="144" cy="240"/>
            </a:xfrm>
          </p:grpSpPr>
          <p:sp>
            <p:nvSpPr>
              <p:cNvPr id="52" name="Oval 17"/>
              <p:cNvSpPr>
                <a:spLocks noChangeArrowheads="1"/>
              </p:cNvSpPr>
              <p:nvPr/>
            </p:nvSpPr>
            <p:spPr bwMode="auto">
              <a:xfrm>
                <a:off x="0" y="0"/>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53" name="Oval 18"/>
              <p:cNvSpPr>
                <a:spLocks noChangeArrowheads="1"/>
              </p:cNvSpPr>
              <p:nvPr/>
            </p:nvSpPr>
            <p:spPr bwMode="auto">
              <a:xfrm>
                <a:off x="48" y="48"/>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54" name="Oval 19"/>
              <p:cNvSpPr>
                <a:spLocks noChangeArrowheads="1"/>
              </p:cNvSpPr>
              <p:nvPr/>
            </p:nvSpPr>
            <p:spPr bwMode="auto">
              <a:xfrm>
                <a:off x="96" y="96"/>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55" name="Oval 20"/>
              <p:cNvSpPr>
                <a:spLocks noChangeArrowheads="1"/>
              </p:cNvSpPr>
              <p:nvPr/>
            </p:nvSpPr>
            <p:spPr bwMode="auto">
              <a:xfrm>
                <a:off x="48" y="144"/>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56" name="Oval 21"/>
              <p:cNvSpPr>
                <a:spLocks noChangeArrowheads="1"/>
              </p:cNvSpPr>
              <p:nvPr/>
            </p:nvSpPr>
            <p:spPr bwMode="auto">
              <a:xfrm>
                <a:off x="0" y="192"/>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grpSp>
        <p:grpSp>
          <p:nvGrpSpPr>
            <p:cNvPr id="44" name="Group 22"/>
            <p:cNvGrpSpPr>
              <a:grpSpLocks/>
            </p:cNvGrpSpPr>
            <p:nvPr/>
          </p:nvGrpSpPr>
          <p:grpSpPr bwMode="auto">
            <a:xfrm>
              <a:off x="0" y="0"/>
              <a:ext cx="144" cy="240"/>
              <a:chOff x="0" y="0"/>
              <a:chExt cx="144" cy="240"/>
            </a:xfrm>
          </p:grpSpPr>
          <p:sp>
            <p:nvSpPr>
              <p:cNvPr id="45" name="Oval 23"/>
              <p:cNvSpPr>
                <a:spLocks noChangeArrowheads="1"/>
              </p:cNvSpPr>
              <p:nvPr/>
            </p:nvSpPr>
            <p:spPr bwMode="auto">
              <a:xfrm>
                <a:off x="0" y="0"/>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46" name="Oval 24"/>
              <p:cNvSpPr>
                <a:spLocks noChangeArrowheads="1"/>
              </p:cNvSpPr>
              <p:nvPr/>
            </p:nvSpPr>
            <p:spPr bwMode="auto">
              <a:xfrm>
                <a:off x="48" y="48"/>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47" name="Oval 25"/>
              <p:cNvSpPr>
                <a:spLocks noChangeArrowheads="1"/>
              </p:cNvSpPr>
              <p:nvPr/>
            </p:nvSpPr>
            <p:spPr bwMode="auto">
              <a:xfrm>
                <a:off x="96" y="96"/>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48" name="Oval 26"/>
              <p:cNvSpPr>
                <a:spLocks noChangeArrowheads="1"/>
              </p:cNvSpPr>
              <p:nvPr/>
            </p:nvSpPr>
            <p:spPr bwMode="auto">
              <a:xfrm>
                <a:off x="48" y="144"/>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51" name="Oval 27"/>
              <p:cNvSpPr>
                <a:spLocks noChangeArrowheads="1"/>
              </p:cNvSpPr>
              <p:nvPr/>
            </p:nvSpPr>
            <p:spPr bwMode="auto">
              <a:xfrm>
                <a:off x="0" y="192"/>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grpSp>
      </p:grpSp>
      <p:grpSp>
        <p:nvGrpSpPr>
          <p:cNvPr id="57" name="Group 28"/>
          <p:cNvGrpSpPr>
            <a:grpSpLocks/>
          </p:cNvGrpSpPr>
          <p:nvPr/>
        </p:nvGrpSpPr>
        <p:grpSpPr bwMode="auto">
          <a:xfrm>
            <a:off x="7217900" y="4077509"/>
            <a:ext cx="504825" cy="498475"/>
            <a:chOff x="0" y="0"/>
            <a:chExt cx="240" cy="240"/>
          </a:xfrm>
        </p:grpSpPr>
        <p:grpSp>
          <p:nvGrpSpPr>
            <p:cNvPr id="58" name="Group 29"/>
            <p:cNvGrpSpPr>
              <a:grpSpLocks/>
            </p:cNvGrpSpPr>
            <p:nvPr/>
          </p:nvGrpSpPr>
          <p:grpSpPr bwMode="auto">
            <a:xfrm>
              <a:off x="96" y="0"/>
              <a:ext cx="144" cy="240"/>
              <a:chOff x="0" y="0"/>
              <a:chExt cx="144" cy="240"/>
            </a:xfrm>
          </p:grpSpPr>
          <p:sp>
            <p:nvSpPr>
              <p:cNvPr id="65" name="Oval 30"/>
              <p:cNvSpPr>
                <a:spLocks noChangeArrowheads="1"/>
              </p:cNvSpPr>
              <p:nvPr/>
            </p:nvSpPr>
            <p:spPr bwMode="auto">
              <a:xfrm>
                <a:off x="0" y="0"/>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66" name="Oval 31"/>
              <p:cNvSpPr>
                <a:spLocks noChangeArrowheads="1"/>
              </p:cNvSpPr>
              <p:nvPr/>
            </p:nvSpPr>
            <p:spPr bwMode="auto">
              <a:xfrm>
                <a:off x="48" y="48"/>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67" name="Oval 32"/>
              <p:cNvSpPr>
                <a:spLocks noChangeArrowheads="1"/>
              </p:cNvSpPr>
              <p:nvPr/>
            </p:nvSpPr>
            <p:spPr bwMode="auto">
              <a:xfrm>
                <a:off x="96" y="96"/>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68" name="Oval 33"/>
              <p:cNvSpPr>
                <a:spLocks noChangeArrowheads="1"/>
              </p:cNvSpPr>
              <p:nvPr/>
            </p:nvSpPr>
            <p:spPr bwMode="auto">
              <a:xfrm>
                <a:off x="48" y="144"/>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73" name="Oval 34"/>
              <p:cNvSpPr>
                <a:spLocks noChangeArrowheads="1"/>
              </p:cNvSpPr>
              <p:nvPr/>
            </p:nvSpPr>
            <p:spPr bwMode="auto">
              <a:xfrm>
                <a:off x="0" y="192"/>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grpSp>
        <p:grpSp>
          <p:nvGrpSpPr>
            <p:cNvPr id="59" name="Group 35"/>
            <p:cNvGrpSpPr>
              <a:grpSpLocks/>
            </p:cNvGrpSpPr>
            <p:nvPr/>
          </p:nvGrpSpPr>
          <p:grpSpPr bwMode="auto">
            <a:xfrm>
              <a:off x="0" y="0"/>
              <a:ext cx="144" cy="240"/>
              <a:chOff x="0" y="0"/>
              <a:chExt cx="144" cy="240"/>
            </a:xfrm>
          </p:grpSpPr>
          <p:sp>
            <p:nvSpPr>
              <p:cNvPr id="60" name="Oval 36"/>
              <p:cNvSpPr>
                <a:spLocks noChangeArrowheads="1"/>
              </p:cNvSpPr>
              <p:nvPr/>
            </p:nvSpPr>
            <p:spPr bwMode="auto">
              <a:xfrm>
                <a:off x="0" y="0"/>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61" name="Oval 37"/>
              <p:cNvSpPr>
                <a:spLocks noChangeArrowheads="1"/>
              </p:cNvSpPr>
              <p:nvPr/>
            </p:nvSpPr>
            <p:spPr bwMode="auto">
              <a:xfrm>
                <a:off x="48" y="48"/>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62" name="Oval 38"/>
              <p:cNvSpPr>
                <a:spLocks noChangeArrowheads="1"/>
              </p:cNvSpPr>
              <p:nvPr/>
            </p:nvSpPr>
            <p:spPr bwMode="auto">
              <a:xfrm>
                <a:off x="96" y="96"/>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63" name="Oval 39"/>
              <p:cNvSpPr>
                <a:spLocks noChangeArrowheads="1"/>
              </p:cNvSpPr>
              <p:nvPr/>
            </p:nvSpPr>
            <p:spPr bwMode="auto">
              <a:xfrm>
                <a:off x="48" y="144"/>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64" name="Oval 40"/>
              <p:cNvSpPr>
                <a:spLocks noChangeArrowheads="1"/>
              </p:cNvSpPr>
              <p:nvPr/>
            </p:nvSpPr>
            <p:spPr bwMode="auto">
              <a:xfrm>
                <a:off x="0" y="192"/>
                <a:ext cx="48" cy="48"/>
              </a:xfrm>
              <a:prstGeom prst="ellipse">
                <a:avLst/>
              </a:prstGeom>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grpSp>
      </p:grpSp>
      <p:grpSp>
        <p:nvGrpSpPr>
          <p:cNvPr id="4" name="组合 3"/>
          <p:cNvGrpSpPr/>
          <p:nvPr/>
        </p:nvGrpSpPr>
        <p:grpSpPr>
          <a:xfrm>
            <a:off x="2341100" y="2553509"/>
            <a:ext cx="1838325" cy="3311525"/>
            <a:chOff x="2341100" y="2553509"/>
            <a:chExt cx="1838325" cy="3311525"/>
          </a:xfrm>
        </p:grpSpPr>
        <p:grpSp>
          <p:nvGrpSpPr>
            <p:cNvPr id="21" name="Group 3"/>
            <p:cNvGrpSpPr>
              <a:grpSpLocks/>
            </p:cNvGrpSpPr>
            <p:nvPr/>
          </p:nvGrpSpPr>
          <p:grpSpPr bwMode="auto">
            <a:xfrm>
              <a:off x="2341100" y="2553509"/>
              <a:ext cx="1838325" cy="3311525"/>
              <a:chOff x="0" y="0"/>
              <a:chExt cx="1158" cy="2085"/>
            </a:xfrm>
            <a:noFill/>
            <a:effectLst>
              <a:outerShdw blurRad="50800" dist="38100" dir="2700000" algn="tl" rotWithShape="0">
                <a:prstClr val="black">
                  <a:alpha val="40000"/>
                </a:prstClr>
              </a:outerShdw>
            </a:effectLst>
          </p:grpSpPr>
          <p:sp>
            <p:nvSpPr>
              <p:cNvPr id="22" name="AutoShape 4"/>
              <p:cNvSpPr>
                <a:spLocks noChangeArrowheads="1"/>
              </p:cNvSpPr>
              <p:nvPr/>
            </p:nvSpPr>
            <p:spPr bwMode="auto">
              <a:xfrm>
                <a:off x="0" y="0"/>
                <a:ext cx="1158" cy="2085"/>
              </a:xfrm>
              <a:prstGeom prst="roundRect">
                <a:avLst>
                  <a:gd name="adj" fmla="val 16667"/>
                </a:avLst>
              </a:prstGeom>
              <a:grpFill/>
              <a:ln w="38100">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zh-CN" altLang="en-US"/>
              </a:p>
            </p:txBody>
          </p:sp>
          <p:sp>
            <p:nvSpPr>
              <p:cNvPr id="23" name="AutoShape 5"/>
              <p:cNvSpPr>
                <a:spLocks noChangeArrowheads="1"/>
              </p:cNvSpPr>
              <p:nvPr/>
            </p:nvSpPr>
            <p:spPr bwMode="auto">
              <a:xfrm>
                <a:off x="48" y="24"/>
                <a:ext cx="1063" cy="288"/>
              </a:xfrm>
              <a:prstGeom prst="roundRect">
                <a:avLst>
                  <a:gd name="adj" fmla="val 50000"/>
                </a:avLst>
              </a:prstGeom>
              <a:grpFill/>
              <a:ln w="38100"/>
            </p:spPr>
            <p:style>
              <a:lnRef idx="2">
                <a:schemeClr val="accent1"/>
              </a:lnRef>
              <a:fillRef idx="1">
                <a:schemeClr val="lt1"/>
              </a:fillRef>
              <a:effectRef idx="0">
                <a:schemeClr val="accent1"/>
              </a:effectRef>
              <a:fontRef idx="minor">
                <a:schemeClr val="dk1"/>
              </a:fontRef>
            </p:style>
            <p:txBody>
              <a:bodyPr wrap="none" anchor="ctr"/>
              <a:lstStyle/>
              <a:p>
                <a:endParaRPr lang="zh-CN" altLang="en-US"/>
              </a:p>
            </p:txBody>
          </p:sp>
        </p:grpSp>
        <p:sp>
          <p:nvSpPr>
            <p:cNvPr id="38" name="Text Box 12"/>
            <p:cNvSpPr txBox="1">
              <a:spLocks noChangeArrowheads="1"/>
            </p:cNvSpPr>
            <p:nvPr/>
          </p:nvSpPr>
          <p:spPr bwMode="auto">
            <a:xfrm>
              <a:off x="2390313" y="3178960"/>
              <a:ext cx="1789112" cy="251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lgn="l">
                <a:defRPr>
                  <a:solidFill>
                    <a:schemeClr val="tx1"/>
                  </a:solidFill>
                  <a:latin typeface="Arial" panose="020B0604020202020204" pitchFamily="34" charset="0"/>
                </a:defRPr>
              </a:lvl1pPr>
              <a:lvl2pPr algn="l">
                <a:defRPr>
                  <a:solidFill>
                    <a:schemeClr val="tx1"/>
                  </a:solidFill>
                  <a:latin typeface="Arial" panose="020B0604020202020204" pitchFamily="34" charset="0"/>
                </a:defRPr>
              </a:lvl2pPr>
              <a:lvl3pPr algn="l">
                <a:defRPr>
                  <a:solidFill>
                    <a:schemeClr val="tx1"/>
                  </a:solidFill>
                  <a:latin typeface="Arial" panose="020B0604020202020204" pitchFamily="34" charset="0"/>
                </a:defRPr>
              </a:lvl3pPr>
              <a:lvl4pPr algn="l">
                <a:defRPr>
                  <a:solidFill>
                    <a:schemeClr val="tx1"/>
                  </a:solidFill>
                  <a:latin typeface="Arial" panose="020B0604020202020204" pitchFamily="34" charset="0"/>
                </a:defRPr>
              </a:lvl4pPr>
              <a:lvl5pPr algn="l">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无需做皮试</a:t>
              </a:r>
            </a:p>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静脉推注（首次剂量</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4</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千</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U/kg</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30min</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内</a:t>
              </a:r>
            </a:p>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持续静滴</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48</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72h</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（维持剂量为</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60</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120</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万</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U/d</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a:t>
              </a:r>
            </a:p>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必要时持续</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5</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7d</a:t>
              </a:r>
              <a:endPar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Text Box 43"/>
            <p:cNvSpPr txBox="1">
              <a:spLocks noChangeArrowheads="1"/>
            </p:cNvSpPr>
            <p:nvPr/>
          </p:nvSpPr>
          <p:spPr bwMode="auto">
            <a:xfrm>
              <a:off x="2753057" y="2591627"/>
              <a:ext cx="121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rgbClr val="1F497D"/>
                  </a:solidFill>
                  <a:latin typeface="宋体" panose="02010600030101010101" pitchFamily="2" charset="-122"/>
                  <a:ea typeface="黑体" panose="02010609060101010101" pitchFamily="49" charset="-122"/>
                  <a:sym typeface="Arial" panose="020B0604020202020204" pitchFamily="34" charset="0"/>
                </a:rPr>
                <a:t>尿激酶</a:t>
              </a:r>
            </a:p>
          </p:txBody>
        </p:sp>
      </p:grpSp>
      <p:grpSp>
        <p:nvGrpSpPr>
          <p:cNvPr id="5" name="组合 4"/>
          <p:cNvGrpSpPr/>
          <p:nvPr/>
        </p:nvGrpSpPr>
        <p:grpSpPr>
          <a:xfrm>
            <a:off x="5133513" y="2553509"/>
            <a:ext cx="1853565" cy="3311525"/>
            <a:chOff x="5133513" y="2553509"/>
            <a:chExt cx="1853565" cy="3311525"/>
          </a:xfrm>
        </p:grpSpPr>
        <p:grpSp>
          <p:nvGrpSpPr>
            <p:cNvPr id="24" name="Group 6"/>
            <p:cNvGrpSpPr>
              <a:grpSpLocks/>
            </p:cNvGrpSpPr>
            <p:nvPr/>
          </p:nvGrpSpPr>
          <p:grpSpPr bwMode="auto">
            <a:xfrm>
              <a:off x="5133513" y="2553509"/>
              <a:ext cx="1838325" cy="3311525"/>
              <a:chOff x="0" y="0"/>
              <a:chExt cx="1158" cy="2085"/>
            </a:xfrm>
            <a:noFill/>
            <a:effectLst>
              <a:outerShdw blurRad="50800" dist="38100" dir="2700000" algn="tl" rotWithShape="0">
                <a:prstClr val="black">
                  <a:alpha val="40000"/>
                </a:prstClr>
              </a:outerShdw>
            </a:effectLst>
          </p:grpSpPr>
          <p:sp>
            <p:nvSpPr>
              <p:cNvPr id="25" name="AutoShape 7"/>
              <p:cNvSpPr>
                <a:spLocks noChangeArrowheads="1"/>
              </p:cNvSpPr>
              <p:nvPr/>
            </p:nvSpPr>
            <p:spPr bwMode="auto">
              <a:xfrm>
                <a:off x="0" y="0"/>
                <a:ext cx="1158" cy="2085"/>
              </a:xfrm>
              <a:prstGeom prst="roundRect">
                <a:avLst>
                  <a:gd name="adj" fmla="val 16667"/>
                </a:avLst>
              </a:prstGeom>
              <a:grpFill/>
              <a:ln w="38100">
                <a:headEnd/>
                <a:tailEnd/>
              </a:ln>
            </p:spPr>
            <p:style>
              <a:lnRef idx="2">
                <a:schemeClr val="accent2"/>
              </a:lnRef>
              <a:fillRef idx="1">
                <a:schemeClr val="lt1"/>
              </a:fillRef>
              <a:effectRef idx="0">
                <a:schemeClr val="accent2"/>
              </a:effectRef>
              <a:fontRef idx="minor">
                <a:schemeClr val="dk1"/>
              </a:fontRef>
            </p:style>
            <p:txBody>
              <a:bodyPr wrap="none" anchor="ctr"/>
              <a:lstStyle/>
              <a:p>
                <a:endParaRPr lang="zh-CN" altLang="en-US"/>
              </a:p>
            </p:txBody>
          </p:sp>
          <p:sp>
            <p:nvSpPr>
              <p:cNvPr id="26" name="AutoShape 8"/>
              <p:cNvSpPr>
                <a:spLocks noChangeArrowheads="1"/>
              </p:cNvSpPr>
              <p:nvPr/>
            </p:nvSpPr>
            <p:spPr bwMode="auto">
              <a:xfrm>
                <a:off x="46" y="24"/>
                <a:ext cx="1063" cy="288"/>
              </a:xfrm>
              <a:prstGeom prst="roundRect">
                <a:avLst>
                  <a:gd name="adj" fmla="val 50000"/>
                </a:avLst>
              </a:prstGeom>
              <a:grpFill/>
              <a:ln w="38100"/>
            </p:spPr>
            <p:style>
              <a:lnRef idx="2">
                <a:schemeClr val="accent2"/>
              </a:lnRef>
              <a:fillRef idx="1">
                <a:schemeClr val="lt1"/>
              </a:fillRef>
              <a:effectRef idx="0">
                <a:schemeClr val="accent2"/>
              </a:effectRef>
              <a:fontRef idx="minor">
                <a:schemeClr val="dk1"/>
              </a:fontRef>
            </p:style>
            <p:txBody>
              <a:bodyPr wrap="none" anchor="ctr"/>
              <a:lstStyle/>
              <a:p>
                <a:endParaRPr lang="zh-CN" altLang="en-US"/>
              </a:p>
            </p:txBody>
          </p:sp>
        </p:grpSp>
        <p:sp>
          <p:nvSpPr>
            <p:cNvPr id="39" name="Text Box 13"/>
            <p:cNvSpPr txBox="1">
              <a:spLocks noChangeArrowheads="1"/>
            </p:cNvSpPr>
            <p:nvPr/>
          </p:nvSpPr>
          <p:spPr bwMode="auto">
            <a:xfrm>
              <a:off x="5234478" y="3603803"/>
              <a:ext cx="1752600" cy="124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lgn="l">
                <a:defRPr>
                  <a:solidFill>
                    <a:schemeClr val="tx1"/>
                  </a:solidFill>
                  <a:latin typeface="Arial" panose="020B0604020202020204" pitchFamily="34" charset="0"/>
                </a:defRPr>
              </a:lvl1pPr>
              <a:lvl2pPr algn="l">
                <a:defRPr>
                  <a:solidFill>
                    <a:schemeClr val="tx1"/>
                  </a:solidFill>
                  <a:latin typeface="Arial" panose="020B0604020202020204" pitchFamily="34" charset="0"/>
                </a:defRPr>
              </a:lvl2pPr>
              <a:lvl3pPr algn="l">
                <a:defRPr>
                  <a:solidFill>
                    <a:schemeClr val="tx1"/>
                  </a:solidFill>
                  <a:latin typeface="Arial" panose="020B0604020202020204" pitchFamily="34" charset="0"/>
                </a:defRPr>
              </a:lvl3pPr>
              <a:lvl4pPr algn="l">
                <a:defRPr>
                  <a:solidFill>
                    <a:schemeClr val="tx1"/>
                  </a:solidFill>
                  <a:latin typeface="Arial" panose="020B0604020202020204" pitchFamily="34" charset="0"/>
                </a:defRPr>
              </a:lvl4pPr>
              <a:lvl5pPr algn="l">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静脉滴注</a:t>
              </a:r>
            </a:p>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过敏反应多，需做皮试。</a:t>
              </a:r>
            </a:p>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严重高血压慎用</a:t>
              </a:r>
            </a:p>
          </p:txBody>
        </p:sp>
        <p:sp>
          <p:nvSpPr>
            <p:cNvPr id="75" name="Text Box 44"/>
            <p:cNvSpPr txBox="1">
              <a:spLocks noChangeArrowheads="1"/>
            </p:cNvSpPr>
            <p:nvPr/>
          </p:nvSpPr>
          <p:spPr bwMode="auto">
            <a:xfrm>
              <a:off x="5568025" y="2615293"/>
              <a:ext cx="12192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000" dirty="0">
                  <a:solidFill>
                    <a:srgbClr val="1F497D"/>
                  </a:solidFill>
                  <a:latin typeface="宋体" panose="02010600030101010101" pitchFamily="2" charset="-122"/>
                  <a:ea typeface="黑体" panose="02010609060101010101" pitchFamily="49" charset="-122"/>
                  <a:sym typeface="Arial" panose="020B0604020202020204" pitchFamily="34" charset="0"/>
                </a:rPr>
                <a:t>链激酶</a:t>
              </a:r>
            </a:p>
          </p:txBody>
        </p:sp>
      </p:grpSp>
      <p:grpSp>
        <p:nvGrpSpPr>
          <p:cNvPr id="7" name="组合 6"/>
          <p:cNvGrpSpPr/>
          <p:nvPr/>
        </p:nvGrpSpPr>
        <p:grpSpPr>
          <a:xfrm>
            <a:off x="7979900" y="2632884"/>
            <a:ext cx="1838325" cy="3311525"/>
            <a:chOff x="7979900" y="2632884"/>
            <a:chExt cx="1838325" cy="3311525"/>
          </a:xfrm>
        </p:grpSpPr>
        <p:grpSp>
          <p:nvGrpSpPr>
            <p:cNvPr id="27" name="Group 9"/>
            <p:cNvGrpSpPr>
              <a:grpSpLocks/>
            </p:cNvGrpSpPr>
            <p:nvPr/>
          </p:nvGrpSpPr>
          <p:grpSpPr bwMode="auto">
            <a:xfrm>
              <a:off x="7979900" y="2632884"/>
              <a:ext cx="1838325" cy="3311525"/>
              <a:chOff x="0" y="0"/>
              <a:chExt cx="1158" cy="2085"/>
            </a:xfrm>
            <a:noFill/>
            <a:effectLst>
              <a:outerShdw blurRad="50800" dist="38100" dir="2700000" algn="tl" rotWithShape="0">
                <a:prstClr val="black">
                  <a:alpha val="40000"/>
                </a:prstClr>
              </a:outerShdw>
            </a:effectLst>
          </p:grpSpPr>
          <p:sp>
            <p:nvSpPr>
              <p:cNvPr id="28" name="AutoShape 10"/>
              <p:cNvSpPr>
                <a:spLocks noChangeArrowheads="1"/>
              </p:cNvSpPr>
              <p:nvPr/>
            </p:nvSpPr>
            <p:spPr bwMode="auto">
              <a:xfrm>
                <a:off x="0" y="0"/>
                <a:ext cx="1158" cy="2085"/>
              </a:xfrm>
              <a:prstGeom prst="roundRect">
                <a:avLst>
                  <a:gd name="adj" fmla="val 16667"/>
                </a:avLst>
              </a:prstGeom>
              <a:grpFill/>
              <a:ln w="38100">
                <a:headEnd/>
                <a:tailEnd/>
              </a:ln>
            </p:spPr>
            <p:style>
              <a:lnRef idx="2">
                <a:schemeClr val="accent5"/>
              </a:lnRef>
              <a:fillRef idx="1">
                <a:schemeClr val="lt1"/>
              </a:fillRef>
              <a:effectRef idx="0">
                <a:schemeClr val="accent5"/>
              </a:effectRef>
              <a:fontRef idx="minor">
                <a:schemeClr val="dk1"/>
              </a:fontRef>
            </p:style>
            <p:txBody>
              <a:bodyPr wrap="none" anchor="ctr"/>
              <a:lstStyle/>
              <a:p>
                <a:endParaRPr lang="zh-CN" altLang="en-US"/>
              </a:p>
            </p:txBody>
          </p:sp>
          <p:sp>
            <p:nvSpPr>
              <p:cNvPr id="29" name="AutoShape 11"/>
              <p:cNvSpPr>
                <a:spLocks noChangeArrowheads="1"/>
              </p:cNvSpPr>
              <p:nvPr/>
            </p:nvSpPr>
            <p:spPr bwMode="auto">
              <a:xfrm>
                <a:off x="48" y="30"/>
                <a:ext cx="1063" cy="288"/>
              </a:xfrm>
              <a:prstGeom prst="roundRect">
                <a:avLst>
                  <a:gd name="adj" fmla="val 50000"/>
                </a:avLst>
              </a:prstGeom>
              <a:grpFill/>
              <a:ln w="38100"/>
            </p:spPr>
            <p:style>
              <a:lnRef idx="2">
                <a:schemeClr val="accent5"/>
              </a:lnRef>
              <a:fillRef idx="1">
                <a:schemeClr val="lt1"/>
              </a:fillRef>
              <a:effectRef idx="0">
                <a:schemeClr val="accent5"/>
              </a:effectRef>
              <a:fontRef idx="minor">
                <a:schemeClr val="dk1"/>
              </a:fontRef>
            </p:style>
            <p:txBody>
              <a:bodyPr wrap="none" anchor="ctr"/>
              <a:lstStyle/>
              <a:p>
                <a:endParaRPr lang="zh-CN" altLang="en-US"/>
              </a:p>
            </p:txBody>
          </p:sp>
        </p:grpSp>
        <p:sp>
          <p:nvSpPr>
            <p:cNvPr id="40" name="Text Box 14"/>
            <p:cNvSpPr txBox="1">
              <a:spLocks noChangeArrowheads="1"/>
            </p:cNvSpPr>
            <p:nvPr/>
          </p:nvSpPr>
          <p:spPr bwMode="auto">
            <a:xfrm>
              <a:off x="8034291" y="3506793"/>
              <a:ext cx="17526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lgn="l">
                <a:defRPr>
                  <a:solidFill>
                    <a:schemeClr val="tx1"/>
                  </a:solidFill>
                  <a:latin typeface="Arial" panose="020B0604020202020204" pitchFamily="34" charset="0"/>
                </a:defRPr>
              </a:lvl1pPr>
              <a:lvl2pPr algn="l">
                <a:defRPr>
                  <a:solidFill>
                    <a:schemeClr val="tx1"/>
                  </a:solidFill>
                  <a:latin typeface="Arial" panose="020B0604020202020204" pitchFamily="34" charset="0"/>
                </a:defRPr>
              </a:lvl2pPr>
              <a:lvl3pPr algn="l">
                <a:defRPr>
                  <a:solidFill>
                    <a:schemeClr val="tx1"/>
                  </a:solidFill>
                  <a:latin typeface="Arial" panose="020B0604020202020204" pitchFamily="34" charset="0"/>
                </a:defRPr>
              </a:lvl3pPr>
              <a:lvl4pPr algn="l">
                <a:defRPr>
                  <a:solidFill>
                    <a:schemeClr val="tx1"/>
                  </a:solidFill>
                  <a:latin typeface="Arial" panose="020B0604020202020204" pitchFamily="34" charset="0"/>
                </a:defRPr>
              </a:lvl4pPr>
              <a:lvl5pPr algn="l">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静脉滴注；首次剂量</a:t>
              </a:r>
              <a:r>
                <a:rPr lang="en-US" altLang="zh-CN"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30min</a:t>
              </a: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内滴完</a:t>
              </a:r>
            </a:p>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持续剂量连续静脉注射</a:t>
              </a:r>
            </a:p>
            <a:p>
              <a:pPr>
                <a:spcBef>
                  <a:spcPct val="50000"/>
                </a:spcBef>
                <a:buFont typeface="Arial" panose="020B0604020202020204" pitchFamily="34" charset="0"/>
                <a:buChar char="•"/>
              </a:pPr>
              <a:r>
                <a:rPr lang="zh-CN" altLang="en-US" sz="15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具有抗原性，需做皮试</a:t>
              </a:r>
            </a:p>
          </p:txBody>
        </p:sp>
        <p:sp>
          <p:nvSpPr>
            <p:cNvPr id="76" name="Text Box 45"/>
            <p:cNvSpPr txBox="1">
              <a:spLocks noChangeArrowheads="1"/>
            </p:cNvSpPr>
            <p:nvPr/>
          </p:nvSpPr>
          <p:spPr bwMode="auto">
            <a:xfrm>
              <a:off x="8365663" y="2701146"/>
              <a:ext cx="12192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000" dirty="0">
                  <a:solidFill>
                    <a:srgbClr val="1F497D"/>
                  </a:solidFill>
                  <a:latin typeface="宋体" panose="02010600030101010101" pitchFamily="2" charset="-122"/>
                  <a:ea typeface="黑体" panose="02010609060101010101" pitchFamily="49" charset="-122"/>
                  <a:sym typeface="Arial" panose="020B0604020202020204" pitchFamily="34" charset="0"/>
                </a:rPr>
                <a:t>纤溶酶</a:t>
              </a:r>
            </a:p>
          </p:txBody>
        </p:sp>
      </p:grpSp>
    </p:spTree>
    <p:extLst>
      <p:ext uri="{BB962C8B-B14F-4D97-AF65-F5344CB8AC3E}">
        <p14:creationId xmlns:p14="http://schemas.microsoft.com/office/powerpoint/2010/main" val="131560739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200"/>
                            </p:stCondLst>
                            <p:childTnLst>
                              <p:par>
                                <p:cTn id="19" presetID="2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1700"/>
                            </p:stCondLst>
                            <p:childTnLst>
                              <p:par>
                                <p:cTn id="23" presetID="22" presetClass="entr" presetSubtype="8"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250"/>
                                        <p:tgtEl>
                                          <p:spTgt spid="42"/>
                                        </p:tgtEl>
                                      </p:cBhvr>
                                    </p:animEffect>
                                  </p:childTnLst>
                                </p:cTn>
                              </p:par>
                            </p:childTnLst>
                          </p:cTn>
                        </p:par>
                        <p:par>
                          <p:cTn id="26" fill="hold">
                            <p:stCondLst>
                              <p:cond delay="195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450"/>
                            </p:stCondLst>
                            <p:childTnLst>
                              <p:par>
                                <p:cTn id="31" presetID="22" presetClass="entr" presetSubtype="8"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left)">
                                      <p:cBhvr>
                                        <p:cTn id="33" dur="250"/>
                                        <p:tgtEl>
                                          <p:spTgt spid="57"/>
                                        </p:tgtEl>
                                      </p:cBhvr>
                                    </p:animEffect>
                                  </p:childTnLst>
                                </p:cTn>
                              </p:par>
                            </p:childTnLst>
                          </p:cTn>
                        </p:par>
                        <p:par>
                          <p:cTn id="34" fill="hold">
                            <p:stCondLst>
                              <p:cond delay="2700"/>
                            </p:stCondLst>
                            <p:childTnLst>
                              <p:par>
                                <p:cTn id="35" presetID="22" presetClass="entr" presetSubtype="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384299" y="1560151"/>
            <a:ext cx="29626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动态监测治疗过程</a:t>
            </a:r>
          </a:p>
        </p:txBody>
      </p:sp>
      <p:grpSp>
        <p:nvGrpSpPr>
          <p:cNvPr id="69" name="组合 68"/>
          <p:cNvGrpSpPr>
            <a:grpSpLocks/>
          </p:cNvGrpSpPr>
          <p:nvPr/>
        </p:nvGrpSpPr>
        <p:grpSpPr bwMode="auto">
          <a:xfrm>
            <a:off x="833438" y="784221"/>
            <a:ext cx="4681098" cy="616395"/>
            <a:chOff x="3129276" y="1777379"/>
            <a:chExt cx="5527240" cy="617503"/>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6"/>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药物治疗</a:t>
              </a:r>
            </a:p>
          </p:txBody>
        </p:sp>
      </p:grpSp>
      <p:sp>
        <p:nvSpPr>
          <p:cNvPr id="41" name="Rectangle 5"/>
          <p:cNvSpPr>
            <a:spLocks noChangeArrowheads="1"/>
          </p:cNvSpPr>
          <p:nvPr/>
        </p:nvSpPr>
        <p:spPr bwMode="auto">
          <a:xfrm>
            <a:off x="1972836" y="2643751"/>
            <a:ext cx="474816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just" eaLnBrk="1" hangingPunct="1">
              <a:lnSpc>
                <a:spcPct val="150000"/>
              </a:lnSpc>
              <a:buFont typeface="Wingdings" panose="05000000000000000000" pitchFamily="2" charset="2"/>
              <a:buChar char="ü"/>
            </a:pPr>
            <a:r>
              <a:rPr lang="zh-CN" altLang="en-US" dirty="0">
                <a:solidFill>
                  <a:schemeClr val="tx2"/>
                </a:solidFill>
                <a:latin typeface="微软雅黑" panose="020B0503020204020204" pitchFamily="34" charset="-122"/>
                <a:ea typeface="微软雅黑" panose="020B0503020204020204" pitchFamily="34" charset="-122"/>
              </a:rPr>
              <a:t>血浆纤维蛋白原</a:t>
            </a:r>
            <a:r>
              <a:rPr lang="en-US" altLang="zh-CN" dirty="0">
                <a:solidFill>
                  <a:schemeClr val="tx2"/>
                </a:solidFill>
                <a:latin typeface="微软雅黑" panose="020B0503020204020204" pitchFamily="34" charset="-122"/>
                <a:ea typeface="微软雅黑" panose="020B0503020204020204" pitchFamily="34" charset="-122"/>
              </a:rPr>
              <a:t>(FG)</a:t>
            </a:r>
            <a:r>
              <a:rPr lang="zh-CN" altLang="en-US" dirty="0">
                <a:solidFill>
                  <a:schemeClr val="tx2"/>
                </a:solidFill>
                <a:latin typeface="微软雅黑" panose="020B0503020204020204" pitchFamily="34" charset="-122"/>
                <a:ea typeface="微软雅黑" panose="020B0503020204020204" pitchFamily="34" charset="-122"/>
              </a:rPr>
              <a:t>：</a:t>
            </a:r>
            <a:r>
              <a:rPr lang="en-US" altLang="zh-CN" dirty="0">
                <a:solidFill>
                  <a:schemeClr val="tx2"/>
                </a:solidFill>
                <a:latin typeface="微软雅黑" panose="020B0503020204020204" pitchFamily="34" charset="-122"/>
                <a:ea typeface="微软雅黑" panose="020B0503020204020204" pitchFamily="34" charset="-122"/>
              </a:rPr>
              <a:t>&lt;1.0g/L</a:t>
            </a:r>
            <a:r>
              <a:rPr lang="zh-CN" altLang="en-US" dirty="0">
                <a:solidFill>
                  <a:schemeClr val="tx2"/>
                </a:solidFill>
                <a:latin typeface="微软雅黑" panose="020B0503020204020204" pitchFamily="34" charset="-122"/>
                <a:ea typeface="微软雅黑" panose="020B0503020204020204" pitchFamily="34" charset="-122"/>
              </a:rPr>
              <a:t>应停药</a:t>
            </a:r>
          </a:p>
          <a:p>
            <a:pPr marL="285750" indent="-285750" algn="just" eaLnBrk="1" hangingPunct="1">
              <a:lnSpc>
                <a:spcPct val="150000"/>
              </a:lnSpc>
              <a:buFont typeface="Wingdings" panose="05000000000000000000" pitchFamily="2" charset="2"/>
              <a:buChar char="ü"/>
            </a:pPr>
            <a:r>
              <a:rPr lang="zh-CN" altLang="en-US" dirty="0">
                <a:solidFill>
                  <a:schemeClr val="tx2"/>
                </a:solidFill>
                <a:latin typeface="微软雅黑" panose="020B0503020204020204" pitchFamily="34" charset="-122"/>
                <a:ea typeface="微软雅黑" panose="020B0503020204020204" pitchFamily="34" charset="-122"/>
              </a:rPr>
              <a:t>凝血酶时间 </a:t>
            </a:r>
            <a:r>
              <a:rPr lang="en-US" altLang="zh-CN" dirty="0">
                <a:solidFill>
                  <a:schemeClr val="tx2"/>
                </a:solidFill>
                <a:latin typeface="微软雅黑" panose="020B0503020204020204" pitchFamily="34" charset="-122"/>
                <a:ea typeface="微软雅黑" panose="020B0503020204020204" pitchFamily="34" charset="-122"/>
              </a:rPr>
              <a:t>(TT)</a:t>
            </a:r>
            <a:r>
              <a:rPr lang="zh-CN" altLang="en-US" dirty="0">
                <a:solidFill>
                  <a:schemeClr val="tx2"/>
                </a:solidFill>
                <a:latin typeface="微软雅黑" panose="020B0503020204020204" pitchFamily="34" charset="-122"/>
                <a:ea typeface="微软雅黑" panose="020B0503020204020204" pitchFamily="34" charset="-122"/>
              </a:rPr>
              <a:t>：</a:t>
            </a:r>
            <a:r>
              <a:rPr lang="en-US" altLang="zh-CN" dirty="0">
                <a:solidFill>
                  <a:schemeClr val="tx2"/>
                </a:solidFill>
                <a:latin typeface="微软雅黑" panose="020B0503020204020204" pitchFamily="34" charset="-122"/>
                <a:ea typeface="微软雅黑" panose="020B0503020204020204" pitchFamily="34" charset="-122"/>
              </a:rPr>
              <a:t>INR</a:t>
            </a:r>
            <a:r>
              <a:rPr lang="zh-CN" altLang="en-US" dirty="0">
                <a:solidFill>
                  <a:schemeClr val="tx2"/>
                </a:solidFill>
                <a:latin typeface="微软雅黑" panose="020B0503020204020204" pitchFamily="34" charset="-122"/>
                <a:ea typeface="微软雅黑" panose="020B0503020204020204" pitchFamily="34" charset="-122"/>
              </a:rPr>
              <a:t>应控制在</a:t>
            </a:r>
            <a:r>
              <a:rPr lang="en-US" altLang="zh-CN" dirty="0">
                <a:solidFill>
                  <a:schemeClr val="tx2"/>
                </a:solidFill>
                <a:latin typeface="微软雅黑" panose="020B0503020204020204" pitchFamily="34" charset="-122"/>
                <a:ea typeface="微软雅黑" panose="020B0503020204020204" pitchFamily="34" charset="-122"/>
              </a:rPr>
              <a:t>2.0</a:t>
            </a:r>
            <a:r>
              <a:rPr lang="zh-CN" altLang="en-US" dirty="0">
                <a:solidFill>
                  <a:schemeClr val="tx2"/>
                </a:solidFill>
                <a:latin typeface="微软雅黑" panose="020B0503020204020204" pitchFamily="34" charset="-122"/>
                <a:ea typeface="微软雅黑" panose="020B0503020204020204" pitchFamily="34" charset="-122"/>
              </a:rPr>
              <a:t>～</a:t>
            </a:r>
            <a:r>
              <a:rPr lang="en-US" altLang="zh-CN" dirty="0">
                <a:solidFill>
                  <a:schemeClr val="tx2"/>
                </a:solidFill>
                <a:latin typeface="微软雅黑" panose="020B0503020204020204" pitchFamily="34" charset="-122"/>
                <a:ea typeface="微软雅黑" panose="020B0503020204020204" pitchFamily="34" charset="-122"/>
              </a:rPr>
              <a:t>3.0</a:t>
            </a:r>
          </a:p>
          <a:p>
            <a:pPr marL="285750" indent="-285750" algn="just" eaLnBrk="1" hangingPunct="1">
              <a:lnSpc>
                <a:spcPct val="150000"/>
              </a:lnSpc>
              <a:buFont typeface="Wingdings" panose="05000000000000000000" pitchFamily="2" charset="2"/>
              <a:buChar char="ü"/>
            </a:pPr>
            <a:r>
              <a:rPr lang="zh-CN" altLang="en-US" dirty="0">
                <a:solidFill>
                  <a:schemeClr val="tx2"/>
                </a:solidFill>
                <a:latin typeface="微软雅黑" panose="020B0503020204020204" pitchFamily="34" charset="-122"/>
                <a:ea typeface="微软雅黑" panose="020B0503020204020204" pitchFamily="34" charset="-122"/>
              </a:rPr>
              <a:t>血小板计数</a:t>
            </a:r>
          </a:p>
          <a:p>
            <a:pPr marL="285750" indent="-285750" algn="just" eaLnBrk="1" hangingPunct="1">
              <a:lnSpc>
                <a:spcPct val="150000"/>
              </a:lnSpc>
              <a:buFont typeface="Wingdings" panose="05000000000000000000" pitchFamily="2" charset="2"/>
              <a:buChar char="ü"/>
            </a:pPr>
            <a:r>
              <a:rPr lang="zh-CN" altLang="en-US" dirty="0">
                <a:solidFill>
                  <a:schemeClr val="tx2"/>
                </a:solidFill>
                <a:latin typeface="微软雅黑" panose="020B0503020204020204" pitchFamily="34" charset="-122"/>
                <a:ea typeface="微软雅黑" panose="020B0503020204020204" pitchFamily="34" charset="-122"/>
              </a:rPr>
              <a:t>血压变化</a:t>
            </a:r>
          </a:p>
          <a:p>
            <a:pPr marL="285750" indent="-285750" algn="just" eaLnBrk="1" hangingPunct="1">
              <a:lnSpc>
                <a:spcPct val="150000"/>
              </a:lnSpc>
              <a:buFont typeface="Wingdings" panose="05000000000000000000" pitchFamily="2" charset="2"/>
              <a:buChar char="ü"/>
            </a:pPr>
            <a:r>
              <a:rPr lang="zh-CN" altLang="en-US" dirty="0">
                <a:solidFill>
                  <a:schemeClr val="tx2"/>
                </a:solidFill>
                <a:latin typeface="微软雅黑" panose="020B0503020204020204" pitchFamily="34" charset="-122"/>
                <a:ea typeface="微软雅黑" panose="020B0503020204020204" pitchFamily="34" charset="-122"/>
              </a:rPr>
              <a:t>不良反应观察：出血、过敏等</a:t>
            </a:r>
          </a:p>
          <a:p>
            <a:pPr marL="285750" indent="-285750" algn="just" eaLnBrk="1" hangingPunct="1">
              <a:lnSpc>
                <a:spcPct val="150000"/>
              </a:lnSpc>
              <a:buFont typeface="Wingdings" panose="05000000000000000000" pitchFamily="2" charset="2"/>
              <a:buChar char="ü"/>
            </a:pPr>
            <a:r>
              <a:rPr lang="zh-CN" altLang="en-US" dirty="0">
                <a:solidFill>
                  <a:schemeClr val="tx2"/>
                </a:solidFill>
                <a:latin typeface="微软雅黑" panose="020B0503020204020204" pitchFamily="34" charset="-122"/>
                <a:ea typeface="微软雅黑" panose="020B0503020204020204" pitchFamily="34" charset="-122"/>
              </a:rPr>
              <a:t>症状观察：肿胀、疼痛、压痛等</a:t>
            </a:r>
          </a:p>
        </p:txBody>
      </p:sp>
      <p:pic>
        <p:nvPicPr>
          <p:cNvPr id="78" name="图片 1"/>
          <p:cNvPicPr>
            <a:picLocks noChangeAspect="1"/>
          </p:cNvPicPr>
          <p:nvPr/>
        </p:nvPicPr>
        <p:blipFill>
          <a:blip r:embed="rId2">
            <a:clrChange>
              <a:clrFrom>
                <a:srgbClr val="FFFEE9"/>
              </a:clrFrom>
              <a:clrTo>
                <a:srgbClr val="FFFEE9">
                  <a:alpha val="0"/>
                </a:srgbClr>
              </a:clrTo>
            </a:clrChange>
            <a:extLst>
              <a:ext uri="{28A0092B-C50C-407E-A947-70E740481C1C}">
                <a14:useLocalDpi xmlns:a14="http://schemas.microsoft.com/office/drawing/2010/main" val="0"/>
              </a:ext>
            </a:extLst>
          </a:blip>
          <a:srcRect t="4308" b="4616"/>
          <a:stretch>
            <a:fillRect/>
          </a:stretch>
        </p:blipFill>
        <p:spPr bwMode="auto">
          <a:xfrm>
            <a:off x="9011265" y="2429789"/>
            <a:ext cx="3180735" cy="442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990735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384299" y="1560151"/>
            <a:ext cx="339329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动态监测治疗过程</a:t>
            </a:r>
          </a:p>
        </p:txBody>
      </p:sp>
      <p:grpSp>
        <p:nvGrpSpPr>
          <p:cNvPr id="69" name="组合 68"/>
          <p:cNvGrpSpPr>
            <a:grpSpLocks/>
          </p:cNvGrpSpPr>
          <p:nvPr/>
        </p:nvGrpSpPr>
        <p:grpSpPr bwMode="auto">
          <a:xfrm>
            <a:off x="833438" y="784222"/>
            <a:ext cx="4681098" cy="616393"/>
            <a:chOff x="3129276" y="1777379"/>
            <a:chExt cx="5527240" cy="617501"/>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4"/>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重点护理</a:t>
              </a:r>
            </a:p>
          </p:txBody>
        </p:sp>
      </p:grpSp>
      <p:sp>
        <p:nvSpPr>
          <p:cNvPr id="102" name="Text Box 26"/>
          <p:cNvSpPr txBox="1">
            <a:spLocks noChangeArrowheads="1"/>
          </p:cNvSpPr>
          <p:nvPr/>
        </p:nvSpPr>
        <p:spPr bwMode="auto">
          <a:xfrm>
            <a:off x="2402058" y="3946832"/>
            <a:ext cx="1143000"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endParaRPr lang="zh-CN" altLang="en-US" sz="160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097258" y="1432233"/>
            <a:ext cx="8382001" cy="4357687"/>
            <a:chOff x="2097258" y="1432233"/>
            <a:chExt cx="8382001" cy="4357687"/>
          </a:xfrm>
        </p:grpSpPr>
        <p:grpSp>
          <p:nvGrpSpPr>
            <p:cNvPr id="10" name="组合 9"/>
            <p:cNvGrpSpPr/>
            <p:nvPr/>
          </p:nvGrpSpPr>
          <p:grpSpPr>
            <a:xfrm>
              <a:off x="7278858" y="1965633"/>
              <a:ext cx="1793876" cy="2303463"/>
              <a:chOff x="7278858" y="1965633"/>
              <a:chExt cx="1793876" cy="2303463"/>
            </a:xfrm>
          </p:grpSpPr>
          <p:cxnSp>
            <p:nvCxnSpPr>
              <p:cNvPr id="81" name="AutoShape 5"/>
              <p:cNvCxnSpPr>
                <a:cxnSpLocks noChangeShapeType="1"/>
                <a:stCxn id="86" idx="3"/>
                <a:endCxn id="83" idx="1"/>
              </p:cNvCxnSpPr>
              <p:nvPr/>
            </p:nvCxnSpPr>
            <p:spPr bwMode="auto">
              <a:xfrm flipV="1">
                <a:off x="8810797" y="2368857"/>
                <a:ext cx="261937" cy="533400"/>
              </a:xfrm>
              <a:prstGeom prst="bentConnector3">
                <a:avLst>
                  <a:gd name="adj1" fmla="val 5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5" name="Group 9"/>
              <p:cNvGrpSpPr>
                <a:grpSpLocks/>
              </p:cNvGrpSpPr>
              <p:nvPr/>
            </p:nvGrpSpPr>
            <p:grpSpPr bwMode="auto">
              <a:xfrm>
                <a:off x="7278858" y="1965633"/>
                <a:ext cx="1676400" cy="2303463"/>
                <a:chOff x="0" y="0"/>
                <a:chExt cx="1056" cy="1451"/>
              </a:xfrm>
            </p:grpSpPr>
            <p:sp>
              <p:nvSpPr>
                <p:cNvPr id="86" name="AutoShape 10"/>
                <p:cNvSpPr>
                  <a:spLocks noChangeArrowheads="1"/>
                </p:cNvSpPr>
                <p:nvPr/>
              </p:nvSpPr>
              <p:spPr bwMode="auto">
                <a:xfrm>
                  <a:off x="79" y="0"/>
                  <a:ext cx="886" cy="1180"/>
                </a:xfrm>
                <a:prstGeom prst="roundRect">
                  <a:avLst>
                    <a:gd name="adj" fmla="val 16667"/>
                  </a:avLst>
                </a:prstGeom>
                <a:solidFill>
                  <a:schemeClr val="accent1">
                    <a:lumMod val="60000"/>
                    <a:lumOff val="40000"/>
                  </a:schemeClr>
                </a:solidFill>
                <a:ln w="19050">
                  <a:solidFill>
                    <a:schemeClr val="bg2"/>
                  </a:solidFill>
                  <a:round/>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anchor="ctr"/>
                <a:lstStyle/>
                <a:p>
                  <a:r>
                    <a:rPr lang="zh-CN" altLang="en-US" sz="2000" dirty="0">
                      <a:solidFill>
                        <a:srgbClr val="1C1C1C"/>
                      </a:solidFill>
                      <a:latin typeface="微软雅黑" panose="020B0503020204020204" pitchFamily="34" charset="-122"/>
                      <a:ea typeface="微软雅黑" panose="020B0503020204020204" pitchFamily="34" charset="-122"/>
                    </a:rPr>
                    <a:t>观察皮肤粘膜、排泄物有无出血倾向</a:t>
                  </a:r>
                </a:p>
              </p:txBody>
            </p:sp>
            <p:pic>
              <p:nvPicPr>
                <p:cNvPr id="87" name="Picture 11" descr="shado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15"/>
                  <a:ext cx="1056"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82" name="Group 6"/>
            <p:cNvGrpSpPr>
              <a:grpSpLocks/>
            </p:cNvGrpSpPr>
            <p:nvPr/>
          </p:nvGrpSpPr>
          <p:grpSpPr bwMode="auto">
            <a:xfrm>
              <a:off x="8653634" y="1432233"/>
              <a:ext cx="1825625" cy="2208213"/>
              <a:chOff x="0" y="0"/>
              <a:chExt cx="1150" cy="1391"/>
            </a:xfrm>
          </p:grpSpPr>
          <p:sp>
            <p:nvSpPr>
              <p:cNvPr id="83" name="AutoShape 7"/>
              <p:cNvSpPr>
                <a:spLocks noChangeArrowheads="1"/>
              </p:cNvSpPr>
              <p:nvPr/>
            </p:nvSpPr>
            <p:spPr bwMode="auto">
              <a:xfrm>
                <a:off x="264" y="0"/>
                <a:ext cx="886" cy="1180"/>
              </a:xfrm>
              <a:prstGeom prst="roundRect">
                <a:avLst>
                  <a:gd name="adj" fmla="val 16667"/>
                </a:avLst>
              </a:prstGeom>
              <a:solidFill>
                <a:schemeClr val="accent6">
                  <a:lumMod val="60000"/>
                  <a:lumOff val="40000"/>
                </a:schemeClr>
              </a:solidFill>
              <a:ln w="19050">
                <a:solidFill>
                  <a:schemeClr val="bg2"/>
                </a:solidFill>
                <a:round/>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anchor="ctr"/>
              <a:lstStyle/>
              <a:p>
                <a:r>
                  <a:rPr lang="zh-CN" altLang="en-US" sz="2000" dirty="0">
                    <a:solidFill>
                      <a:srgbClr val="1C1C1C"/>
                    </a:solidFill>
                    <a:latin typeface="微软雅黑" panose="020B0503020204020204" pitchFamily="34" charset="-122"/>
                    <a:ea typeface="微软雅黑" panose="020B0503020204020204" pitchFamily="34" charset="-122"/>
                  </a:rPr>
                  <a:t>急性期绝对卧床，观察肺栓塞症状</a:t>
                </a:r>
              </a:p>
            </p:txBody>
          </p:sp>
          <p:pic>
            <p:nvPicPr>
              <p:cNvPr id="84" name="Picture 8" descr="shado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55"/>
                <a:ext cx="1039"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组合 2"/>
            <p:cNvGrpSpPr/>
            <p:nvPr/>
          </p:nvGrpSpPr>
          <p:grpSpPr>
            <a:xfrm>
              <a:off x="2097258" y="3489632"/>
              <a:ext cx="1779734" cy="2300288"/>
              <a:chOff x="2097258" y="3489632"/>
              <a:chExt cx="1779734" cy="2300288"/>
            </a:xfrm>
          </p:grpSpPr>
          <p:cxnSp>
            <p:nvCxnSpPr>
              <p:cNvPr id="78" name="AutoShape 2"/>
              <p:cNvCxnSpPr>
                <a:cxnSpLocks noChangeShapeType="1"/>
                <a:stCxn id="95" idx="3"/>
                <a:endCxn id="92" idx="1"/>
              </p:cNvCxnSpPr>
              <p:nvPr/>
            </p:nvCxnSpPr>
            <p:spPr bwMode="auto">
              <a:xfrm flipV="1">
                <a:off x="3646658" y="3892857"/>
                <a:ext cx="230188" cy="527050"/>
              </a:xfrm>
              <a:prstGeom prst="bentConnector3">
                <a:avLst>
                  <a:gd name="adj1" fmla="val 50139"/>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2097258" y="3489632"/>
                <a:ext cx="1779734" cy="2300288"/>
                <a:chOff x="2097258" y="3489632"/>
                <a:chExt cx="1779734" cy="2300288"/>
              </a:xfrm>
            </p:grpSpPr>
            <p:grpSp>
              <p:nvGrpSpPr>
                <p:cNvPr id="94" name="Group 18"/>
                <p:cNvGrpSpPr>
                  <a:grpSpLocks/>
                </p:cNvGrpSpPr>
                <p:nvPr/>
              </p:nvGrpSpPr>
              <p:grpSpPr bwMode="auto">
                <a:xfrm>
                  <a:off x="2097258" y="3489632"/>
                  <a:ext cx="1676400" cy="2300288"/>
                  <a:chOff x="0" y="0"/>
                  <a:chExt cx="1056" cy="1449"/>
                </a:xfrm>
              </p:grpSpPr>
              <p:sp>
                <p:nvSpPr>
                  <p:cNvPr id="95" name="AutoShape 19"/>
                  <p:cNvSpPr>
                    <a:spLocks noChangeArrowheads="1"/>
                  </p:cNvSpPr>
                  <p:nvPr/>
                </p:nvSpPr>
                <p:spPr bwMode="auto">
                  <a:xfrm>
                    <a:off x="91" y="0"/>
                    <a:ext cx="886" cy="1173"/>
                  </a:xfrm>
                  <a:prstGeom prst="roundRect">
                    <a:avLst>
                      <a:gd name="adj" fmla="val 16667"/>
                    </a:avLst>
                  </a:prstGeom>
                  <a:solidFill>
                    <a:schemeClr val="bg1">
                      <a:lumMod val="75000"/>
                    </a:schemeClr>
                  </a:solidFill>
                  <a:ln w="19050">
                    <a:solidFill>
                      <a:schemeClr val="bg2"/>
                    </a:solidFill>
                    <a:round/>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anchor="ctr"/>
                  <a:lstStyle/>
                  <a:p>
                    <a:endParaRPr lang="zh-CN" altLang="en-US" sz="1600">
                      <a:latin typeface="微软雅黑" panose="020B0503020204020204" pitchFamily="34" charset="-122"/>
                      <a:ea typeface="微软雅黑" panose="020B0503020204020204" pitchFamily="34" charset="-122"/>
                    </a:endParaRPr>
                  </a:p>
                </p:txBody>
              </p:sp>
              <p:pic>
                <p:nvPicPr>
                  <p:cNvPr id="96" name="Picture 20" descr="shado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16"/>
                    <a:ext cx="1056" cy="1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3" name="Rectangle 27"/>
                <p:cNvSpPr>
                  <a:spLocks noChangeArrowheads="1"/>
                </p:cNvSpPr>
                <p:nvPr/>
              </p:nvSpPr>
              <p:spPr bwMode="auto">
                <a:xfrm>
                  <a:off x="2232342" y="3934713"/>
                  <a:ext cx="1644650"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6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主动交流，</a:t>
                  </a:r>
                </a:p>
                <a:p>
                  <a:r>
                    <a:rPr lang="zh-CN" altLang="en-US" sz="2000" dirty="0">
                      <a:latin typeface="微软雅黑" panose="020B0503020204020204" pitchFamily="34" charset="-122"/>
                      <a:ea typeface="微软雅黑" panose="020B0503020204020204" pitchFamily="34" charset="-122"/>
                    </a:rPr>
                    <a:t>获取理解</a:t>
                  </a:r>
                </a:p>
                <a:p>
                  <a:r>
                    <a:rPr lang="zh-CN" altLang="en-US" sz="2000" dirty="0">
                      <a:latin typeface="微软雅黑" panose="020B0503020204020204" pitchFamily="34" charset="-122"/>
                      <a:ea typeface="微软雅黑" panose="020B0503020204020204" pitchFamily="34" charset="-122"/>
                    </a:rPr>
                    <a:t>与配合</a:t>
                  </a:r>
                </a:p>
              </p:txBody>
            </p:sp>
          </p:grpSp>
        </p:grpSp>
        <p:grpSp>
          <p:nvGrpSpPr>
            <p:cNvPr id="8" name="组合 7"/>
            <p:cNvGrpSpPr/>
            <p:nvPr/>
          </p:nvGrpSpPr>
          <p:grpSpPr>
            <a:xfrm>
              <a:off x="3697458" y="2956233"/>
              <a:ext cx="1952625" cy="2303463"/>
              <a:chOff x="3697458" y="2956233"/>
              <a:chExt cx="1952625" cy="2303463"/>
            </a:xfrm>
          </p:grpSpPr>
          <p:cxnSp>
            <p:nvCxnSpPr>
              <p:cNvPr id="80" name="AutoShape 4"/>
              <p:cNvCxnSpPr>
                <a:cxnSpLocks noChangeShapeType="1"/>
                <a:stCxn id="92" idx="3"/>
                <a:endCxn id="89" idx="1"/>
              </p:cNvCxnSpPr>
              <p:nvPr/>
            </p:nvCxnSpPr>
            <p:spPr bwMode="auto">
              <a:xfrm flipV="1">
                <a:off x="5294483" y="3437245"/>
                <a:ext cx="355600" cy="455612"/>
              </a:xfrm>
              <a:prstGeom prst="bentConnector3">
                <a:avLst>
                  <a:gd name="adj1" fmla="val 49556"/>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1" name="Group 15"/>
              <p:cNvGrpSpPr>
                <a:grpSpLocks/>
              </p:cNvGrpSpPr>
              <p:nvPr/>
            </p:nvGrpSpPr>
            <p:grpSpPr bwMode="auto">
              <a:xfrm>
                <a:off x="3697458" y="2956233"/>
                <a:ext cx="1676400" cy="2303463"/>
                <a:chOff x="0" y="0"/>
                <a:chExt cx="1056" cy="1451"/>
              </a:xfrm>
            </p:grpSpPr>
            <p:sp>
              <p:nvSpPr>
                <p:cNvPr id="92" name="AutoShape 16"/>
                <p:cNvSpPr>
                  <a:spLocks noChangeArrowheads="1"/>
                </p:cNvSpPr>
                <p:nvPr/>
              </p:nvSpPr>
              <p:spPr bwMode="auto">
                <a:xfrm>
                  <a:off x="113" y="0"/>
                  <a:ext cx="887" cy="1180"/>
                </a:xfrm>
                <a:prstGeom prst="roundRect">
                  <a:avLst>
                    <a:gd name="adj" fmla="val 16667"/>
                  </a:avLst>
                </a:prstGeom>
                <a:solidFill>
                  <a:schemeClr val="accent1"/>
                </a:solidFill>
                <a:ln w="19050">
                  <a:solidFill>
                    <a:schemeClr val="bg2"/>
                  </a:solidFill>
                  <a:round/>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anchor="ctr"/>
                <a:lstStyle/>
                <a:p>
                  <a:endParaRPr lang="zh-CN" altLang="en-US" sz="1600">
                    <a:latin typeface="微软雅黑" panose="020B0503020204020204" pitchFamily="34" charset="-122"/>
                    <a:ea typeface="微软雅黑" panose="020B0503020204020204" pitchFamily="34" charset="-122"/>
                  </a:endParaRPr>
                </a:p>
              </p:txBody>
            </p:sp>
            <p:pic>
              <p:nvPicPr>
                <p:cNvPr id="93" name="Picture 17" descr="shado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15"/>
                  <a:ext cx="1056"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4" name="Text Box 28"/>
              <p:cNvSpPr txBox="1">
                <a:spLocks noChangeArrowheads="1"/>
              </p:cNvSpPr>
              <p:nvPr/>
            </p:nvSpPr>
            <p:spPr bwMode="auto">
              <a:xfrm>
                <a:off x="3926058" y="3108633"/>
                <a:ext cx="12192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2000" dirty="0">
                    <a:solidFill>
                      <a:srgbClr val="1C1C1C"/>
                    </a:solidFill>
                    <a:latin typeface="微软雅黑" panose="020B0503020204020204" pitchFamily="34" charset="-122"/>
                    <a:ea typeface="微软雅黑" panose="020B0503020204020204" pitchFamily="34" charset="-122"/>
                  </a:rPr>
                  <a:t>测臂围、制动抬高</a:t>
                </a:r>
              </a:p>
              <a:p>
                <a:pPr eaLnBrk="0" hangingPunct="0"/>
                <a:r>
                  <a:rPr lang="zh-CN" altLang="en-US" sz="2000" dirty="0">
                    <a:solidFill>
                      <a:srgbClr val="1C1C1C"/>
                    </a:solidFill>
                    <a:latin typeface="微软雅黑" panose="020B0503020204020204" pitchFamily="34" charset="-122"/>
                    <a:ea typeface="微软雅黑" panose="020B0503020204020204" pitchFamily="34" charset="-122"/>
                  </a:rPr>
                  <a:t>患肢、预防患肢压疮</a:t>
                </a:r>
              </a:p>
            </p:txBody>
          </p:sp>
        </p:grpSp>
        <p:grpSp>
          <p:nvGrpSpPr>
            <p:cNvPr id="9" name="组合 8"/>
            <p:cNvGrpSpPr/>
            <p:nvPr/>
          </p:nvGrpSpPr>
          <p:grpSpPr>
            <a:xfrm>
              <a:off x="5526258" y="2499032"/>
              <a:ext cx="1868488" cy="2305050"/>
              <a:chOff x="5526258" y="2499032"/>
              <a:chExt cx="1868488" cy="2305050"/>
            </a:xfrm>
          </p:grpSpPr>
          <p:cxnSp>
            <p:nvCxnSpPr>
              <p:cNvPr id="79" name="AutoShape 3"/>
              <p:cNvCxnSpPr>
                <a:cxnSpLocks noChangeShapeType="1"/>
                <a:stCxn id="89" idx="3"/>
                <a:endCxn id="86" idx="1"/>
              </p:cNvCxnSpPr>
              <p:nvPr/>
            </p:nvCxnSpPr>
            <p:spPr bwMode="auto">
              <a:xfrm flipV="1">
                <a:off x="7077246" y="2902257"/>
                <a:ext cx="317500" cy="534988"/>
              </a:xfrm>
              <a:prstGeom prst="bentConnector3">
                <a:avLst>
                  <a:gd name="adj1" fmla="val 495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8" name="Group 12"/>
              <p:cNvGrpSpPr>
                <a:grpSpLocks/>
              </p:cNvGrpSpPr>
              <p:nvPr/>
            </p:nvGrpSpPr>
            <p:grpSpPr bwMode="auto">
              <a:xfrm>
                <a:off x="5526258" y="2499032"/>
                <a:ext cx="1676400" cy="2305050"/>
                <a:chOff x="0" y="0"/>
                <a:chExt cx="1056" cy="1452"/>
              </a:xfrm>
            </p:grpSpPr>
            <p:sp>
              <p:nvSpPr>
                <p:cNvPr id="89" name="AutoShape 13"/>
                <p:cNvSpPr>
                  <a:spLocks noChangeArrowheads="1"/>
                </p:cNvSpPr>
                <p:nvPr/>
              </p:nvSpPr>
              <p:spPr bwMode="auto">
                <a:xfrm>
                  <a:off x="84" y="0"/>
                  <a:ext cx="887" cy="1182"/>
                </a:xfrm>
                <a:prstGeom prst="roundRect">
                  <a:avLst>
                    <a:gd name="adj" fmla="val 16667"/>
                  </a:avLst>
                </a:prstGeom>
                <a:solidFill>
                  <a:schemeClr val="bg2"/>
                </a:solidFill>
                <a:ln w="19050">
                  <a:solidFill>
                    <a:schemeClr val="bg2"/>
                  </a:solidFill>
                  <a:round/>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anchor="ctr"/>
                <a:lstStyle/>
                <a:p>
                  <a:endParaRPr lang="zh-CN" altLang="en-US" sz="1600">
                    <a:latin typeface="微软雅黑" panose="020B0503020204020204" pitchFamily="34" charset="-122"/>
                    <a:ea typeface="微软雅黑" panose="020B0503020204020204" pitchFamily="34" charset="-122"/>
                  </a:endParaRPr>
                </a:p>
              </p:txBody>
            </p:sp>
            <p:pic>
              <p:nvPicPr>
                <p:cNvPr id="90" name="Picture 14" descr="shadow"/>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16"/>
                  <a:ext cx="1056" cy="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5" name="Text Box 29"/>
              <p:cNvSpPr txBox="1">
                <a:spLocks noChangeArrowheads="1"/>
              </p:cNvSpPr>
              <p:nvPr/>
            </p:nvSpPr>
            <p:spPr bwMode="auto">
              <a:xfrm>
                <a:off x="5678658" y="2575233"/>
                <a:ext cx="15240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2000" dirty="0">
                    <a:solidFill>
                      <a:srgbClr val="1C1C1C"/>
                    </a:solidFill>
                    <a:latin typeface="微软雅黑" panose="020B0503020204020204" pitchFamily="34" charset="-122"/>
                    <a:ea typeface="微软雅黑" panose="020B0503020204020204" pitchFamily="34" charset="-122"/>
                  </a:rPr>
                  <a:t>外敷喜疗</a:t>
                </a:r>
              </a:p>
              <a:p>
                <a:pPr eaLnBrk="0" hangingPunct="0"/>
                <a:r>
                  <a:rPr lang="zh-CN" altLang="en-US" sz="2000" dirty="0">
                    <a:solidFill>
                      <a:srgbClr val="1C1C1C"/>
                    </a:solidFill>
                    <a:latin typeface="微软雅黑" panose="020B0503020204020204" pitchFamily="34" charset="-122"/>
                    <a:ea typeface="微软雅黑" panose="020B0503020204020204" pitchFamily="34" charset="-122"/>
                  </a:rPr>
                  <a:t>妥、消炎</a:t>
                </a:r>
              </a:p>
              <a:p>
                <a:pPr eaLnBrk="0" hangingPunct="0"/>
                <a:r>
                  <a:rPr lang="zh-CN" altLang="en-US" sz="2000" dirty="0">
                    <a:solidFill>
                      <a:srgbClr val="1C1C1C"/>
                    </a:solidFill>
                    <a:latin typeface="微软雅黑" panose="020B0503020204020204" pitchFamily="34" charset="-122"/>
                    <a:ea typeface="微软雅黑" panose="020B0503020204020204" pitchFamily="34" charset="-122"/>
                  </a:rPr>
                  <a:t>膏，减轻</a:t>
                </a:r>
              </a:p>
              <a:p>
                <a:pPr eaLnBrk="0" hangingPunct="0"/>
                <a:r>
                  <a:rPr lang="zh-CN" altLang="en-US" sz="2000" dirty="0">
                    <a:solidFill>
                      <a:srgbClr val="1C1C1C"/>
                    </a:solidFill>
                    <a:latin typeface="微软雅黑" panose="020B0503020204020204" pitchFamily="34" charset="-122"/>
                    <a:ea typeface="微软雅黑" panose="020B0503020204020204" pitchFamily="34" charset="-122"/>
                  </a:rPr>
                  <a:t>肿胀、疼</a:t>
                </a:r>
              </a:p>
              <a:p>
                <a:pPr eaLnBrk="0" hangingPunct="0"/>
                <a:r>
                  <a:rPr lang="zh-CN" altLang="en-US" sz="2000" dirty="0">
                    <a:solidFill>
                      <a:srgbClr val="1C1C1C"/>
                    </a:solidFill>
                    <a:latin typeface="微软雅黑" panose="020B0503020204020204" pitchFamily="34" charset="-122"/>
                    <a:ea typeface="微软雅黑" panose="020B0503020204020204" pitchFamily="34" charset="-122"/>
                  </a:rPr>
                  <a:t>痛</a:t>
                </a:r>
              </a:p>
            </p:txBody>
          </p:sp>
        </p:grpSp>
      </p:grpSp>
      <p:sp>
        <p:nvSpPr>
          <p:cNvPr id="106" name="Text Box 21"/>
          <p:cNvSpPr txBox="1">
            <a:spLocks noChangeArrowheads="1"/>
          </p:cNvSpPr>
          <p:nvPr/>
        </p:nvSpPr>
        <p:spPr bwMode="auto">
          <a:xfrm>
            <a:off x="2402058" y="5699433"/>
            <a:ext cx="1066800" cy="954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dirty="0">
                <a:solidFill>
                  <a:schemeClr val="tx2"/>
                </a:solidFill>
                <a:latin typeface="微软雅黑" panose="020B0503020204020204" pitchFamily="34" charset="-122"/>
                <a:ea typeface="微软雅黑" panose="020B0503020204020204" pitchFamily="34" charset="-122"/>
              </a:rPr>
              <a:t>心理护理</a:t>
            </a:r>
          </a:p>
        </p:txBody>
      </p:sp>
      <p:sp>
        <p:nvSpPr>
          <p:cNvPr id="107" name="Text Box 22"/>
          <p:cNvSpPr txBox="1">
            <a:spLocks noChangeArrowheads="1"/>
          </p:cNvSpPr>
          <p:nvPr/>
        </p:nvSpPr>
        <p:spPr bwMode="auto">
          <a:xfrm>
            <a:off x="4078458" y="5166033"/>
            <a:ext cx="1066800" cy="954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患肢护理</a:t>
            </a:r>
          </a:p>
        </p:txBody>
      </p:sp>
      <p:sp>
        <p:nvSpPr>
          <p:cNvPr id="108" name="Text Box 23"/>
          <p:cNvSpPr txBox="1">
            <a:spLocks noChangeArrowheads="1"/>
          </p:cNvSpPr>
          <p:nvPr/>
        </p:nvSpPr>
        <p:spPr bwMode="auto">
          <a:xfrm>
            <a:off x="5907258" y="4861233"/>
            <a:ext cx="1143000" cy="954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对症处理</a:t>
            </a:r>
          </a:p>
        </p:txBody>
      </p:sp>
      <p:sp>
        <p:nvSpPr>
          <p:cNvPr id="109" name="Text Box 24"/>
          <p:cNvSpPr txBox="1">
            <a:spLocks noChangeArrowheads="1"/>
          </p:cNvSpPr>
          <p:nvPr/>
        </p:nvSpPr>
        <p:spPr bwMode="auto">
          <a:xfrm>
            <a:off x="7659858" y="4251633"/>
            <a:ext cx="990600" cy="954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观察监测</a:t>
            </a:r>
          </a:p>
        </p:txBody>
      </p:sp>
      <p:sp>
        <p:nvSpPr>
          <p:cNvPr id="110" name="Text Box 25"/>
          <p:cNvSpPr txBox="1">
            <a:spLocks noChangeArrowheads="1"/>
          </p:cNvSpPr>
          <p:nvPr/>
        </p:nvSpPr>
        <p:spPr bwMode="auto">
          <a:xfrm>
            <a:off x="9336258" y="3642033"/>
            <a:ext cx="1066800" cy="954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预防栓塞</a:t>
            </a:r>
          </a:p>
        </p:txBody>
      </p:sp>
    </p:spTree>
    <p:extLst>
      <p:ext uri="{BB962C8B-B14F-4D97-AF65-F5344CB8AC3E}">
        <p14:creationId xmlns:p14="http://schemas.microsoft.com/office/powerpoint/2010/main" val="335911629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750"/>
                                        <p:tgtEl>
                                          <p:spTgt spid="13"/>
                                        </p:tgtEl>
                                      </p:cBhvr>
                                    </p:animEffect>
                                  </p:childTnLst>
                                </p:cTn>
                              </p:par>
                            </p:childTnLst>
                          </p:cTn>
                        </p:par>
                        <p:par>
                          <p:cTn id="18" fill="hold">
                            <p:stCondLst>
                              <p:cond delay="1450"/>
                            </p:stCondLst>
                            <p:childTnLst>
                              <p:par>
                                <p:cTn id="19" presetID="10" presetClass="entr" presetSubtype="0"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250"/>
                                        <p:tgtEl>
                                          <p:spTgt spid="106"/>
                                        </p:tgtEl>
                                      </p:cBhvr>
                                    </p:animEffect>
                                  </p:childTnLst>
                                </p:cTn>
                              </p:par>
                            </p:childTnLst>
                          </p:cTn>
                        </p:par>
                        <p:par>
                          <p:cTn id="22" fill="hold">
                            <p:stCondLst>
                              <p:cond delay="1700"/>
                            </p:stCondLst>
                            <p:childTnLst>
                              <p:par>
                                <p:cTn id="23" presetID="10" presetClass="entr" presetSubtype="0" fill="hold" grpId="0" nodeType="afterEffect">
                                  <p:stCondLst>
                                    <p:cond delay="0"/>
                                  </p:stCondLst>
                                  <p:childTnLst>
                                    <p:set>
                                      <p:cBhvr>
                                        <p:cTn id="24" dur="1" fill="hold">
                                          <p:stCondLst>
                                            <p:cond delay="0"/>
                                          </p:stCondLst>
                                        </p:cTn>
                                        <p:tgtEl>
                                          <p:spTgt spid="107"/>
                                        </p:tgtEl>
                                        <p:attrNameLst>
                                          <p:attrName>style.visibility</p:attrName>
                                        </p:attrNameLst>
                                      </p:cBhvr>
                                      <p:to>
                                        <p:strVal val="visible"/>
                                      </p:to>
                                    </p:set>
                                    <p:animEffect transition="in" filter="fade">
                                      <p:cBhvr>
                                        <p:cTn id="25" dur="250"/>
                                        <p:tgtEl>
                                          <p:spTgt spid="107"/>
                                        </p:tgtEl>
                                      </p:cBhvr>
                                    </p:animEffect>
                                  </p:childTnLst>
                                </p:cTn>
                              </p:par>
                            </p:childTnLst>
                          </p:cTn>
                        </p:par>
                        <p:par>
                          <p:cTn id="26" fill="hold">
                            <p:stCondLst>
                              <p:cond delay="1950"/>
                            </p:stCondLst>
                            <p:childTnLst>
                              <p:par>
                                <p:cTn id="27" presetID="10" presetClass="entr" presetSubtype="0" fill="hold" grpId="0" nodeType="afterEffect">
                                  <p:stCondLst>
                                    <p:cond delay="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250"/>
                                        <p:tgtEl>
                                          <p:spTgt spid="108"/>
                                        </p:tgtEl>
                                      </p:cBhvr>
                                    </p:animEffect>
                                  </p:childTnLst>
                                </p:cTn>
                              </p:par>
                            </p:childTnLst>
                          </p:cTn>
                        </p:par>
                        <p:par>
                          <p:cTn id="30" fill="hold">
                            <p:stCondLst>
                              <p:cond delay="2200"/>
                            </p:stCondLst>
                            <p:childTnLst>
                              <p:par>
                                <p:cTn id="31" presetID="10" presetClass="entr" presetSubtype="0" fill="hold" grpId="0" nodeType="afterEffect">
                                  <p:stCondLst>
                                    <p:cond delay="0"/>
                                  </p:stCondLst>
                                  <p:childTnLst>
                                    <p:set>
                                      <p:cBhvr>
                                        <p:cTn id="32" dur="1" fill="hold">
                                          <p:stCondLst>
                                            <p:cond delay="0"/>
                                          </p:stCondLst>
                                        </p:cTn>
                                        <p:tgtEl>
                                          <p:spTgt spid="109"/>
                                        </p:tgtEl>
                                        <p:attrNameLst>
                                          <p:attrName>style.visibility</p:attrName>
                                        </p:attrNameLst>
                                      </p:cBhvr>
                                      <p:to>
                                        <p:strVal val="visible"/>
                                      </p:to>
                                    </p:set>
                                    <p:animEffect transition="in" filter="fade">
                                      <p:cBhvr>
                                        <p:cTn id="33" dur="250"/>
                                        <p:tgtEl>
                                          <p:spTgt spid="109"/>
                                        </p:tgtEl>
                                      </p:cBhvr>
                                    </p:animEffect>
                                  </p:childTnLst>
                                </p:cTn>
                              </p:par>
                            </p:childTnLst>
                          </p:cTn>
                        </p:par>
                        <p:par>
                          <p:cTn id="34" fill="hold">
                            <p:stCondLst>
                              <p:cond delay="2450"/>
                            </p:stCondLst>
                            <p:childTnLst>
                              <p:par>
                                <p:cTn id="35" presetID="10" presetClass="entr" presetSubtype="0" fill="hold" grpId="0" nodeType="after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25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6" grpId="0"/>
      <p:bldP spid="107" grpId="0"/>
      <p:bldP spid="108" grpId="0"/>
      <p:bldP spid="109" grpId="0"/>
      <p:bldP spid="1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284164" y="1600397"/>
            <a:ext cx="52837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中心静脉导管相关血栓治疗后的转归</a:t>
            </a:r>
          </a:p>
        </p:txBody>
      </p:sp>
      <p:grpSp>
        <p:nvGrpSpPr>
          <p:cNvPr id="69" name="组合 68"/>
          <p:cNvGrpSpPr>
            <a:grpSpLocks/>
          </p:cNvGrpSpPr>
          <p:nvPr/>
        </p:nvGrpSpPr>
        <p:grpSpPr bwMode="auto">
          <a:xfrm>
            <a:off x="833438" y="784221"/>
            <a:ext cx="4681098" cy="616395"/>
            <a:chOff x="3129276" y="1777379"/>
            <a:chExt cx="5527240" cy="617503"/>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6"/>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合理</a:t>
              </a:r>
              <a:r>
                <a:rPr lang="zh-CN" altLang="en-US" sz="3200" b="1" dirty="0">
                  <a:solidFill>
                    <a:srgbClr val="1F497D"/>
                  </a:solidFill>
                  <a:latin typeface="微软雅黑" panose="020B0503020204020204" pitchFamily="34" charset="-122"/>
                  <a:ea typeface="微软雅黑" panose="020B0503020204020204" pitchFamily="34" charset="-122"/>
                </a:rPr>
                <a:t>选择</a:t>
              </a:r>
            </a:p>
          </p:txBody>
        </p:sp>
      </p:grpSp>
      <p:grpSp>
        <p:nvGrpSpPr>
          <p:cNvPr id="5" name="组合 4"/>
          <p:cNvGrpSpPr/>
          <p:nvPr/>
        </p:nvGrpSpPr>
        <p:grpSpPr>
          <a:xfrm>
            <a:off x="4584384" y="3251054"/>
            <a:ext cx="2547937" cy="2352674"/>
            <a:chOff x="2966599" y="3096310"/>
            <a:chExt cx="2547937" cy="2352674"/>
          </a:xfrm>
        </p:grpSpPr>
        <p:sp>
          <p:nvSpPr>
            <p:cNvPr id="45" name="AutoShape 6"/>
            <p:cNvSpPr>
              <a:spLocks noChangeArrowheads="1"/>
            </p:cNvSpPr>
            <p:nvPr/>
          </p:nvSpPr>
          <p:spPr bwMode="auto">
            <a:xfrm>
              <a:off x="2998349" y="3096310"/>
              <a:ext cx="2516187" cy="688975"/>
            </a:xfrm>
            <a:prstGeom prst="roundRect">
              <a:avLst>
                <a:gd name="adj" fmla="val 17509"/>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wrap="none" anchor="ctr"/>
            <a:lstStyle/>
            <a:p>
              <a:endParaRPr lang="zh-CN" altLang="en-US"/>
            </a:p>
          </p:txBody>
        </p:sp>
        <p:sp>
          <p:nvSpPr>
            <p:cNvPr id="50" name="AutoShape 11"/>
            <p:cNvSpPr>
              <a:spLocks noChangeArrowheads="1"/>
            </p:cNvSpPr>
            <p:nvPr/>
          </p:nvSpPr>
          <p:spPr bwMode="auto">
            <a:xfrm>
              <a:off x="2998349" y="3885298"/>
              <a:ext cx="2516187" cy="688975"/>
            </a:xfrm>
            <a:prstGeom prst="roundRect">
              <a:avLst>
                <a:gd name="adj" fmla="val 17509"/>
              </a:avLst>
            </a:prstGeom>
            <a:noFill/>
            <a:ln>
              <a:solidFill>
                <a:schemeClr val="accent1">
                  <a:lumMod val="75000"/>
                </a:schemeClr>
              </a:solidFill>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a:p>
          </p:txBody>
        </p:sp>
        <p:sp>
          <p:nvSpPr>
            <p:cNvPr id="55" name="AutoShape 16"/>
            <p:cNvSpPr>
              <a:spLocks noChangeArrowheads="1"/>
            </p:cNvSpPr>
            <p:nvPr/>
          </p:nvSpPr>
          <p:spPr bwMode="auto">
            <a:xfrm>
              <a:off x="2973558" y="4662319"/>
              <a:ext cx="2516187" cy="688975"/>
            </a:xfrm>
            <a:prstGeom prst="roundRect">
              <a:avLst>
                <a:gd name="adj" fmla="val 17509"/>
              </a:avLst>
            </a:prstGeom>
            <a:ln/>
          </p:spPr>
          <p:style>
            <a:lnRef idx="2">
              <a:schemeClr val="accent5"/>
            </a:lnRef>
            <a:fillRef idx="1">
              <a:schemeClr val="lt1"/>
            </a:fillRef>
            <a:effectRef idx="0">
              <a:schemeClr val="accent5"/>
            </a:effectRef>
            <a:fontRef idx="minor">
              <a:schemeClr val="dk1"/>
            </a:fontRef>
          </p:style>
          <p:txBody>
            <a:bodyPr wrap="none" anchor="ctr"/>
            <a:lstStyle/>
            <a:p>
              <a:endParaRPr lang="zh-CN" altLang="en-US"/>
            </a:p>
          </p:txBody>
        </p:sp>
        <p:sp>
          <p:nvSpPr>
            <p:cNvPr id="59" name="Text Box 20"/>
            <p:cNvSpPr txBox="1">
              <a:spLocks noChangeArrowheads="1"/>
            </p:cNvSpPr>
            <p:nvPr/>
          </p:nvSpPr>
          <p:spPr bwMode="auto">
            <a:xfrm>
              <a:off x="3423798" y="3167747"/>
              <a:ext cx="1649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dirty="0">
                  <a:solidFill>
                    <a:srgbClr val="1F497D"/>
                  </a:solidFill>
                  <a:latin typeface="微软雅黑" panose="020B0503020204020204" pitchFamily="34" charset="-122"/>
                  <a:ea typeface="微软雅黑" panose="020B0503020204020204" pitchFamily="34" charset="-122"/>
                </a:rPr>
                <a:t>抗凝治疗</a:t>
              </a:r>
            </a:p>
          </p:txBody>
        </p:sp>
        <p:sp>
          <p:nvSpPr>
            <p:cNvPr id="60" name="Text Box 21"/>
            <p:cNvSpPr txBox="1">
              <a:spLocks noChangeArrowheads="1"/>
            </p:cNvSpPr>
            <p:nvPr/>
          </p:nvSpPr>
          <p:spPr bwMode="auto">
            <a:xfrm>
              <a:off x="3431736" y="4005947"/>
              <a:ext cx="1717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a:solidFill>
                    <a:srgbClr val="1F497D"/>
                  </a:solidFill>
                  <a:latin typeface="微软雅黑" panose="020B0503020204020204" pitchFamily="34" charset="-122"/>
                  <a:ea typeface="微软雅黑" panose="020B0503020204020204" pitchFamily="34" charset="-122"/>
                  <a:sym typeface="Arial" panose="020B0604020202020204" pitchFamily="34" charset="0"/>
                </a:rPr>
                <a:t>溶栓治疗</a:t>
              </a:r>
            </a:p>
          </p:txBody>
        </p:sp>
        <p:sp>
          <p:nvSpPr>
            <p:cNvPr id="61" name="Text Box 22"/>
            <p:cNvSpPr txBox="1">
              <a:spLocks noChangeArrowheads="1"/>
            </p:cNvSpPr>
            <p:nvPr/>
          </p:nvSpPr>
          <p:spPr bwMode="auto">
            <a:xfrm>
              <a:off x="3320611" y="4806047"/>
              <a:ext cx="2144713" cy="457200"/>
            </a:xfrm>
            <a:prstGeom prst="rect">
              <a:avLst/>
            </a:prstGeom>
            <a:noFill/>
            <a:ln>
              <a:noFill/>
            </a:ln>
            <a:effectLst/>
          </p:spPr>
          <p:txBody>
            <a:bodyPr>
              <a:spAutoFit/>
            </a:bodyPr>
            <a:lstStyle/>
            <a:p>
              <a:pPr>
                <a:spcBef>
                  <a:spcPct val="50000"/>
                </a:spcBef>
              </a:pP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介入溶栓治疗</a:t>
              </a:r>
            </a:p>
          </p:txBody>
        </p:sp>
        <p:pic>
          <p:nvPicPr>
            <p:cNvPr id="63" name="Picture 24" descr="1"/>
            <p:cNvPicPr>
              <a:picLocks noChangeAspect="1" noChangeArrowheads="1"/>
            </p:cNvPicPr>
            <p:nvPr/>
          </p:nvPicPr>
          <p:blipFill>
            <a:blip r:embed="rId2">
              <a:lum bright="-6000" contrast="24000"/>
              <a:extLst>
                <a:ext uri="{28A0092B-C50C-407E-A947-70E740481C1C}">
                  <a14:useLocalDpi xmlns:a14="http://schemas.microsoft.com/office/drawing/2010/main" val="0"/>
                </a:ext>
              </a:extLst>
            </a:blip>
            <a:srcRect l="42606" t="64474" r="19473"/>
            <a:stretch>
              <a:fillRect/>
            </a:stretch>
          </p:blipFill>
          <p:spPr bwMode="auto">
            <a:xfrm>
              <a:off x="2966599" y="3180447"/>
              <a:ext cx="396875"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5" descr="1"/>
            <p:cNvPicPr>
              <a:picLocks noChangeAspect="1" noChangeArrowheads="1"/>
            </p:cNvPicPr>
            <p:nvPr/>
          </p:nvPicPr>
          <p:blipFill>
            <a:blip r:embed="rId2">
              <a:lum bright="-6000" contrast="24000"/>
              <a:extLst>
                <a:ext uri="{28A0092B-C50C-407E-A947-70E740481C1C}">
                  <a14:useLocalDpi xmlns:a14="http://schemas.microsoft.com/office/drawing/2010/main" val="0"/>
                </a:ext>
              </a:extLst>
            </a:blip>
            <a:srcRect l="42606" t="64474" r="19473"/>
            <a:stretch>
              <a:fillRect/>
            </a:stretch>
          </p:blipFill>
          <p:spPr bwMode="auto">
            <a:xfrm>
              <a:off x="3015811" y="3967847"/>
              <a:ext cx="396875"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26" descr="1"/>
            <p:cNvPicPr>
              <a:picLocks noChangeAspect="1" noChangeArrowheads="1"/>
            </p:cNvPicPr>
            <p:nvPr/>
          </p:nvPicPr>
          <p:blipFill>
            <a:blip r:embed="rId2">
              <a:lum bright="-6000" contrast="24000"/>
              <a:extLst>
                <a:ext uri="{28A0092B-C50C-407E-A947-70E740481C1C}">
                  <a14:useLocalDpi xmlns:a14="http://schemas.microsoft.com/office/drawing/2010/main" val="0"/>
                </a:ext>
              </a:extLst>
            </a:blip>
            <a:srcRect l="42606" t="64474" r="19473"/>
            <a:stretch>
              <a:fillRect/>
            </a:stretch>
          </p:blipFill>
          <p:spPr bwMode="auto">
            <a:xfrm>
              <a:off x="2966599" y="4758422"/>
              <a:ext cx="396875"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8035632" y="3711151"/>
            <a:ext cx="1905000" cy="1304094"/>
            <a:chOff x="6417847" y="3556407"/>
            <a:chExt cx="1905000" cy="1304094"/>
          </a:xfrm>
        </p:grpSpPr>
        <p:sp>
          <p:nvSpPr>
            <p:cNvPr id="42" name="AutoShape 3"/>
            <p:cNvSpPr>
              <a:spLocks noChangeArrowheads="1"/>
            </p:cNvSpPr>
            <p:nvPr/>
          </p:nvSpPr>
          <p:spPr bwMode="auto">
            <a:xfrm>
              <a:off x="6417847" y="3556407"/>
              <a:ext cx="1905000" cy="531813"/>
            </a:xfrm>
            <a:prstGeom prst="flowChartTerminator">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endParaRPr lang="zh-CN" altLang="en-US"/>
            </a:p>
          </p:txBody>
        </p:sp>
        <p:sp>
          <p:nvSpPr>
            <p:cNvPr id="68" name="AutoShape 32"/>
            <p:cNvSpPr>
              <a:spLocks noChangeArrowheads="1"/>
            </p:cNvSpPr>
            <p:nvPr/>
          </p:nvSpPr>
          <p:spPr bwMode="auto">
            <a:xfrm>
              <a:off x="6417847" y="4328689"/>
              <a:ext cx="1905000" cy="531812"/>
            </a:xfrm>
            <a:prstGeom prst="flowChartTerminator">
              <a:avLst/>
            </a:prstGeom>
            <a:noFill/>
            <a:ln>
              <a:headEnd/>
              <a:tailEnd/>
            </a:ln>
          </p:spPr>
          <p:style>
            <a:lnRef idx="2">
              <a:schemeClr val="accent6"/>
            </a:lnRef>
            <a:fillRef idx="1">
              <a:schemeClr val="lt1"/>
            </a:fillRef>
            <a:effectRef idx="0">
              <a:schemeClr val="accent6"/>
            </a:effectRef>
            <a:fontRef idx="minor">
              <a:schemeClr val="dk1"/>
            </a:fontRef>
          </p:style>
          <p:txBody>
            <a:bodyPr anchor="ctr"/>
            <a:lstStyle/>
            <a:p>
              <a:endParaRPr lang="zh-CN" altLang="en-US"/>
            </a:p>
          </p:txBody>
        </p:sp>
        <p:sp>
          <p:nvSpPr>
            <p:cNvPr id="73" name="Text Box 33"/>
            <p:cNvSpPr txBox="1">
              <a:spLocks noChangeArrowheads="1"/>
            </p:cNvSpPr>
            <p:nvPr/>
          </p:nvSpPr>
          <p:spPr bwMode="auto">
            <a:xfrm>
              <a:off x="6951247" y="4409015"/>
              <a:ext cx="1002860" cy="397032"/>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lnSpc>
                  <a:spcPct val="110000"/>
                </a:lnSpc>
              </a:pPr>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保管？ </a:t>
              </a:r>
            </a:p>
          </p:txBody>
        </p:sp>
        <p:sp>
          <p:nvSpPr>
            <p:cNvPr id="74" name="Text Box 33"/>
            <p:cNvSpPr txBox="1">
              <a:spLocks noChangeArrowheads="1"/>
            </p:cNvSpPr>
            <p:nvPr/>
          </p:nvSpPr>
          <p:spPr bwMode="auto">
            <a:xfrm>
              <a:off x="6951247" y="3611783"/>
              <a:ext cx="1002860" cy="375809"/>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pPr>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拔管？</a:t>
              </a:r>
            </a:p>
          </p:txBody>
        </p:sp>
      </p:grpSp>
      <p:sp>
        <p:nvSpPr>
          <p:cNvPr id="4" name="右箭头 3"/>
          <p:cNvSpPr/>
          <p:nvPr/>
        </p:nvSpPr>
        <p:spPr>
          <a:xfrm>
            <a:off x="7350028" y="3702954"/>
            <a:ext cx="631385" cy="1267103"/>
          </a:xfrm>
          <a:prstGeom prst="rightArrow">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pic>
        <p:nvPicPr>
          <p:cNvPr id="75" name="图片 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747" y="3698118"/>
            <a:ext cx="3149600" cy="315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841150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12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250"/>
                                        <p:tgtEl>
                                          <p:spTgt spid="4"/>
                                        </p:tgtEl>
                                      </p:cBhvr>
                                    </p:animEffect>
                                  </p:childTnLst>
                                </p:cTn>
                              </p:par>
                            </p:childTnLst>
                          </p:cTn>
                        </p:par>
                        <p:par>
                          <p:cTn id="22" fill="hold">
                            <p:stCondLst>
                              <p:cond delay="145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945346" y="2613270"/>
            <a:ext cx="5355787"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just" eaLnBrk="1" hangingPunct="1">
              <a:lnSpc>
                <a:spcPct val="150000"/>
              </a:lnSpc>
              <a:buFont typeface="Wingdings" panose="05000000000000000000" pitchFamily="2" charset="2"/>
              <a:buChar char="u"/>
            </a:pPr>
            <a:r>
              <a:rPr lang="zh-CN" altLang="en-US" dirty="0">
                <a:solidFill>
                  <a:schemeClr val="tx2"/>
                </a:solidFill>
                <a:latin typeface="微软雅黑" panose="020B0503020204020204" pitchFamily="34" charset="-122"/>
                <a:ea typeface="微软雅黑" panose="020B0503020204020204" pitchFamily="34" charset="-122"/>
              </a:rPr>
              <a:t>血栓位于肱静脉、腋静脉、锁骨下静脉或颈内静脉甚至上腔静脉等深静脉。</a:t>
            </a:r>
          </a:p>
          <a:p>
            <a:pPr marL="285750" indent="-285750" algn="just" eaLnBrk="1" hangingPunct="1">
              <a:lnSpc>
                <a:spcPct val="150000"/>
              </a:lnSpc>
              <a:buFont typeface="Wingdings" panose="05000000000000000000" pitchFamily="2" charset="2"/>
              <a:buChar char="u"/>
            </a:pPr>
            <a:r>
              <a:rPr lang="zh-CN" altLang="en-US" dirty="0">
                <a:solidFill>
                  <a:schemeClr val="tx2"/>
                </a:solidFill>
                <a:latin typeface="微软雅黑" panose="020B0503020204020204" pitchFamily="34" charset="-122"/>
                <a:ea typeface="微软雅黑" panose="020B0503020204020204" pitchFamily="34" charset="-122"/>
              </a:rPr>
              <a:t>患者有溶栓抗凝治疗禁忌症。</a:t>
            </a:r>
          </a:p>
          <a:p>
            <a:pPr marL="285750" indent="-285750" algn="just" eaLnBrk="1" hangingPunct="1">
              <a:lnSpc>
                <a:spcPct val="150000"/>
              </a:lnSpc>
              <a:buFont typeface="Wingdings" panose="05000000000000000000" pitchFamily="2" charset="2"/>
              <a:buChar char="u"/>
            </a:pPr>
            <a:r>
              <a:rPr lang="zh-CN" altLang="en-US" dirty="0">
                <a:solidFill>
                  <a:schemeClr val="tx2"/>
                </a:solidFill>
                <a:latin typeface="微软雅黑" panose="020B0503020204020204" pitchFamily="34" charset="-122"/>
                <a:ea typeface="微软雅黑" panose="020B0503020204020204" pitchFamily="34" charset="-122"/>
              </a:rPr>
              <a:t>患者进行溶栓抗凝治疗效果不佳，血栓进展。</a:t>
            </a:r>
          </a:p>
          <a:p>
            <a:pPr marL="285750" indent="-285750" algn="just" eaLnBrk="1" hangingPunct="1">
              <a:lnSpc>
                <a:spcPct val="150000"/>
              </a:lnSpc>
              <a:buFont typeface="Wingdings" panose="05000000000000000000" pitchFamily="2" charset="2"/>
              <a:buChar char="u"/>
            </a:pPr>
            <a:r>
              <a:rPr lang="en-US" altLang="zh-CN" dirty="0">
                <a:solidFill>
                  <a:schemeClr val="tx2"/>
                </a:solidFill>
                <a:latin typeface="微软雅黑" panose="020B0503020204020204" pitchFamily="34" charset="-122"/>
                <a:ea typeface="微软雅黑" panose="020B0503020204020204" pitchFamily="34" charset="-122"/>
              </a:rPr>
              <a:t>B</a:t>
            </a:r>
            <a:r>
              <a:rPr lang="zh-CN" altLang="en-US" dirty="0">
                <a:solidFill>
                  <a:schemeClr val="tx2"/>
                </a:solidFill>
                <a:latin typeface="微软雅黑" panose="020B0503020204020204" pitchFamily="34" charset="-122"/>
                <a:ea typeface="微软雅黑" panose="020B0503020204020204" pitchFamily="34" charset="-122"/>
              </a:rPr>
              <a:t>超监测到血管管腔有漂浮的血栓。</a:t>
            </a:r>
          </a:p>
          <a:p>
            <a:pPr marL="285750" indent="-285750" algn="just" eaLnBrk="1" hangingPunct="1">
              <a:lnSpc>
                <a:spcPct val="150000"/>
              </a:lnSpc>
              <a:buFont typeface="Wingdings" panose="05000000000000000000" pitchFamily="2" charset="2"/>
              <a:buChar char="u"/>
            </a:pPr>
            <a:r>
              <a:rPr lang="en-US" altLang="zh-CN" dirty="0">
                <a:solidFill>
                  <a:schemeClr val="tx2"/>
                </a:solidFill>
                <a:latin typeface="微软雅黑" panose="020B0503020204020204" pitchFamily="34" charset="-122"/>
                <a:ea typeface="微软雅黑" panose="020B0503020204020204" pitchFamily="34" charset="-122"/>
              </a:rPr>
              <a:t>PICC</a:t>
            </a:r>
            <a:r>
              <a:rPr lang="zh-CN" altLang="en-US" dirty="0">
                <a:solidFill>
                  <a:schemeClr val="tx2"/>
                </a:solidFill>
                <a:latin typeface="微软雅黑" panose="020B0503020204020204" pitchFamily="34" charset="-122"/>
                <a:ea typeface="微软雅黑" panose="020B0503020204020204" pitchFamily="34" charset="-122"/>
              </a:rPr>
              <a:t>异位之颈内静脉或其他血管。</a:t>
            </a:r>
          </a:p>
        </p:txBody>
      </p:sp>
      <p:grpSp>
        <p:nvGrpSpPr>
          <p:cNvPr id="69" name="组合 68"/>
          <p:cNvGrpSpPr>
            <a:grpSpLocks/>
          </p:cNvGrpSpPr>
          <p:nvPr/>
        </p:nvGrpSpPr>
        <p:grpSpPr bwMode="auto">
          <a:xfrm>
            <a:off x="833438" y="784221"/>
            <a:ext cx="4681098" cy="616395"/>
            <a:chOff x="3129276" y="1777379"/>
            <a:chExt cx="5527240" cy="617503"/>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56"/>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规范治疗</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拔管</a:t>
              </a:r>
              <a:r>
                <a:rPr lang="zh-CN" altLang="en-US" sz="3200" b="1" dirty="0">
                  <a:solidFill>
                    <a:srgbClr val="1F497D"/>
                  </a:solidFill>
                  <a:latin typeface="微软雅黑" panose="020B0503020204020204" pitchFamily="34" charset="-122"/>
                  <a:ea typeface="微软雅黑" panose="020B0503020204020204" pitchFamily="34" charset="-122"/>
                </a:rPr>
                <a:t>指征</a:t>
              </a:r>
            </a:p>
          </p:txBody>
        </p:sp>
      </p:grpSp>
      <p:pic>
        <p:nvPicPr>
          <p:cNvPr id="25" name="Picture 4" descr="DSC027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894743" y="3328987"/>
            <a:ext cx="4116387" cy="3529013"/>
          </a:xfrm>
          <a:prstGeom prst="rect">
            <a:avLst/>
          </a:prstGeom>
          <a:ln>
            <a:noFill/>
          </a:ln>
          <a:effectLst>
            <a:softEdge rad="112500"/>
          </a:effectLst>
          <a:extLs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6738921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a:grpSpLocks/>
          </p:cNvGrpSpPr>
          <p:nvPr/>
        </p:nvGrpSpPr>
        <p:grpSpPr bwMode="auto">
          <a:xfrm>
            <a:off x="833438" y="854563"/>
            <a:ext cx="2554653" cy="616387"/>
            <a:chOff x="3779710" y="1777379"/>
            <a:chExt cx="3016425" cy="617495"/>
          </a:xfrm>
        </p:grpSpPr>
        <p:sp>
          <p:nvSpPr>
            <p:cNvPr id="30" name="矩形 29"/>
            <p:cNvSpPr/>
            <p:nvPr/>
          </p:nvSpPr>
          <p:spPr>
            <a:xfrm>
              <a:off x="3779710" y="1777379"/>
              <a:ext cx="3016425"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75" name="TextBox 37"/>
            <p:cNvSpPr txBox="1">
              <a:spLocks noChangeArrowheads="1"/>
            </p:cNvSpPr>
            <p:nvPr/>
          </p:nvSpPr>
          <p:spPr bwMode="auto">
            <a:xfrm>
              <a:off x="3955606" y="1809048"/>
              <a:ext cx="2840529"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案例介绍</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6" name="Rectangle 5"/>
          <p:cNvSpPr>
            <a:spLocks noChangeArrowheads="1"/>
          </p:cNvSpPr>
          <p:nvPr/>
        </p:nvSpPr>
        <p:spPr bwMode="auto">
          <a:xfrm>
            <a:off x="833438" y="1851712"/>
            <a:ext cx="9247822" cy="2807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000" dirty="0" smtClean="0">
                <a:solidFill>
                  <a:schemeClr val="tx2"/>
                </a:solidFill>
                <a:latin typeface="微软雅黑" panose="020B0503020204020204" pitchFamily="34" charset="-122"/>
                <a:ea typeface="微软雅黑" panose="020B0503020204020204" pitchFamily="34" charset="-122"/>
              </a:rPr>
              <a:t>       患者</a:t>
            </a:r>
            <a:r>
              <a:rPr lang="zh-CN" altLang="en-US" sz="2000" dirty="0">
                <a:solidFill>
                  <a:schemeClr val="tx2"/>
                </a:solidFill>
                <a:latin typeface="微软雅黑" panose="020B0503020204020204" pitchFamily="34" charset="-122"/>
                <a:ea typeface="微软雅黑" panose="020B0503020204020204" pitchFamily="34" charset="-122"/>
              </a:rPr>
              <a:t>王克珍，女，</a:t>
            </a:r>
            <a:r>
              <a:rPr lang="en-US" altLang="zh-CN" sz="2000" dirty="0">
                <a:solidFill>
                  <a:schemeClr val="tx2"/>
                </a:solidFill>
                <a:latin typeface="微软雅黑" panose="020B0503020204020204" pitchFamily="34" charset="-122"/>
                <a:ea typeface="微软雅黑" panose="020B0503020204020204" pitchFamily="34" charset="-122"/>
              </a:rPr>
              <a:t>51</a:t>
            </a:r>
            <a:r>
              <a:rPr lang="zh-CN" altLang="en-US" sz="2000" dirty="0">
                <a:solidFill>
                  <a:schemeClr val="tx2"/>
                </a:solidFill>
                <a:latin typeface="微软雅黑" panose="020B0503020204020204" pitchFamily="34" charset="-122"/>
                <a:ea typeface="微软雅黑" panose="020B0503020204020204" pitchFamily="34" charset="-122"/>
              </a:rPr>
              <a:t>岁，诊断胃癌，因化疗于</a:t>
            </a:r>
            <a:r>
              <a:rPr lang="en-US" altLang="zh-CN" sz="2000" dirty="0">
                <a:solidFill>
                  <a:schemeClr val="tx2"/>
                </a:solidFill>
                <a:latin typeface="微软雅黑" panose="020B0503020204020204" pitchFamily="34" charset="-122"/>
                <a:ea typeface="微软雅黑" panose="020B0503020204020204" pitchFamily="34" charset="-122"/>
              </a:rPr>
              <a:t>2015</a:t>
            </a:r>
            <a:r>
              <a:rPr lang="zh-CN" altLang="en-US" sz="2000" dirty="0">
                <a:solidFill>
                  <a:schemeClr val="tx2"/>
                </a:solidFill>
                <a:latin typeface="微软雅黑" panose="020B0503020204020204" pitchFamily="34" charset="-122"/>
                <a:ea typeface="微软雅黑" panose="020B0503020204020204" pitchFamily="34" charset="-122"/>
              </a:rPr>
              <a:t>年</a:t>
            </a:r>
            <a:r>
              <a:rPr lang="en-US" altLang="zh-CN" sz="2000" dirty="0">
                <a:solidFill>
                  <a:schemeClr val="tx2"/>
                </a:solidFill>
                <a:latin typeface="微软雅黑" panose="020B0503020204020204" pitchFamily="34" charset="-122"/>
                <a:ea typeface="微软雅黑" panose="020B0503020204020204" pitchFamily="34" charset="-122"/>
              </a:rPr>
              <a:t>9</a:t>
            </a:r>
            <a:r>
              <a:rPr lang="zh-CN" altLang="en-US" sz="2000" dirty="0">
                <a:solidFill>
                  <a:schemeClr val="tx2"/>
                </a:solidFill>
                <a:latin typeface="微软雅黑" panose="020B0503020204020204" pitchFamily="34" charset="-122"/>
                <a:ea typeface="微软雅黑" panose="020B0503020204020204" pitchFamily="34" charset="-122"/>
              </a:rPr>
              <a:t>月</a:t>
            </a:r>
            <a:r>
              <a:rPr lang="en-US" altLang="zh-CN" sz="2000" dirty="0">
                <a:solidFill>
                  <a:schemeClr val="tx2"/>
                </a:solidFill>
                <a:latin typeface="微软雅黑" panose="020B0503020204020204" pitchFamily="34" charset="-122"/>
                <a:ea typeface="微软雅黑" panose="020B0503020204020204" pitchFamily="34" charset="-122"/>
              </a:rPr>
              <a:t>17</a:t>
            </a:r>
            <a:r>
              <a:rPr lang="zh-CN" altLang="en-US" sz="2000" dirty="0">
                <a:solidFill>
                  <a:schemeClr val="tx2"/>
                </a:solidFill>
                <a:latin typeface="微软雅黑" panose="020B0503020204020204" pitchFamily="34" charset="-122"/>
                <a:ea typeface="微软雅黑" panose="020B0503020204020204" pitchFamily="34" charset="-122"/>
              </a:rPr>
              <a:t>日于左侧贵要静脉置入</a:t>
            </a:r>
            <a:r>
              <a:rPr lang="en-US" altLang="zh-CN" sz="2000" dirty="0">
                <a:solidFill>
                  <a:schemeClr val="tx2"/>
                </a:solidFill>
                <a:latin typeface="微软雅黑" panose="020B0503020204020204" pitchFamily="34" charset="-122"/>
                <a:ea typeface="微软雅黑" panose="020B0503020204020204" pitchFamily="34" charset="-122"/>
              </a:rPr>
              <a:t>PICC</a:t>
            </a:r>
            <a:r>
              <a:rPr lang="zh-CN" altLang="en-US" sz="2000" dirty="0">
                <a:solidFill>
                  <a:schemeClr val="tx2"/>
                </a:solidFill>
                <a:latin typeface="微软雅黑" panose="020B0503020204020204" pitchFamily="34" charset="-122"/>
                <a:ea typeface="微软雅黑" panose="020B0503020204020204" pitchFamily="34" charset="-122"/>
              </a:rPr>
              <a:t>一根，术后</a:t>
            </a:r>
            <a:r>
              <a:rPr lang="en-US" altLang="zh-CN" sz="2000" dirty="0">
                <a:solidFill>
                  <a:schemeClr val="tx2"/>
                </a:solidFill>
                <a:latin typeface="微软雅黑" panose="020B0503020204020204" pitchFamily="34" charset="-122"/>
                <a:ea typeface="微软雅黑" panose="020B0503020204020204" pitchFamily="34" charset="-122"/>
              </a:rPr>
              <a:t>CT</a:t>
            </a:r>
            <a:r>
              <a:rPr lang="zh-CN" altLang="en-US" sz="2000" dirty="0">
                <a:solidFill>
                  <a:schemeClr val="tx2"/>
                </a:solidFill>
                <a:latin typeface="微软雅黑" panose="020B0503020204020204" pitchFamily="34" charset="-122"/>
                <a:ea typeface="微软雅黑" panose="020B0503020204020204" pitchFamily="34" charset="-122"/>
              </a:rPr>
              <a:t>定位导管尖端位于上腔静脉第七后肋，置管前臂围为</a:t>
            </a:r>
            <a:r>
              <a:rPr lang="en-US" altLang="zh-CN" sz="2000" dirty="0">
                <a:solidFill>
                  <a:schemeClr val="tx2"/>
                </a:solidFill>
                <a:latin typeface="微软雅黑" panose="020B0503020204020204" pitchFamily="34" charset="-122"/>
                <a:ea typeface="微软雅黑" panose="020B0503020204020204" pitchFamily="34" charset="-122"/>
              </a:rPr>
              <a:t>25CM,</a:t>
            </a:r>
            <a:r>
              <a:rPr lang="zh-CN" altLang="en-US" sz="2000" dirty="0">
                <a:solidFill>
                  <a:schemeClr val="tx2"/>
                </a:solidFill>
                <a:latin typeface="微软雅黑" panose="020B0503020204020204" pitchFamily="34" charset="-122"/>
                <a:ea typeface="微软雅黑" panose="020B0503020204020204" pitchFamily="34" charset="-122"/>
              </a:rPr>
              <a:t>患者置管当日开始行奥沙利铂化疗，</a:t>
            </a:r>
            <a:r>
              <a:rPr lang="en-US" altLang="zh-CN" sz="2000" dirty="0">
                <a:solidFill>
                  <a:schemeClr val="tx2"/>
                </a:solidFill>
                <a:latin typeface="微软雅黑" panose="020B0503020204020204" pitchFamily="34" charset="-122"/>
                <a:ea typeface="微软雅黑" panose="020B0503020204020204" pitchFamily="34" charset="-122"/>
              </a:rPr>
              <a:t>9</a:t>
            </a:r>
            <a:r>
              <a:rPr lang="zh-CN" altLang="en-US" sz="2000" dirty="0">
                <a:solidFill>
                  <a:schemeClr val="tx2"/>
                </a:solidFill>
                <a:latin typeface="微软雅黑" panose="020B0503020204020204" pitchFamily="34" charset="-122"/>
                <a:ea typeface="微软雅黑" panose="020B0503020204020204" pitchFamily="34" charset="-122"/>
              </a:rPr>
              <a:t>月</a:t>
            </a:r>
            <a:r>
              <a:rPr lang="en-US" altLang="zh-CN" sz="2000" dirty="0">
                <a:solidFill>
                  <a:schemeClr val="tx2"/>
                </a:solidFill>
                <a:latin typeface="微软雅黑" panose="020B0503020204020204" pitchFamily="34" charset="-122"/>
                <a:ea typeface="微软雅黑" panose="020B0503020204020204" pitchFamily="34" charset="-122"/>
              </a:rPr>
              <a:t>22</a:t>
            </a:r>
            <a:r>
              <a:rPr lang="zh-CN" altLang="en-US" sz="2000" dirty="0">
                <a:solidFill>
                  <a:schemeClr val="tx2"/>
                </a:solidFill>
                <a:latin typeface="微软雅黑" panose="020B0503020204020204" pitchFamily="34" charset="-122"/>
                <a:ea typeface="微软雅黑" panose="020B0503020204020204" pitchFamily="34" charset="-122"/>
              </a:rPr>
              <a:t>日患者诉左上肢疼痛，穿刺局部皮温升高，彩超示贵要静脉置管处血栓形成，遵医嘱左上肢制动，监测臂围每天一次，低分子肝素钙</a:t>
            </a:r>
            <a:r>
              <a:rPr lang="en-US" altLang="zh-CN" sz="2000" dirty="0">
                <a:solidFill>
                  <a:schemeClr val="tx2"/>
                </a:solidFill>
                <a:latin typeface="微软雅黑" panose="020B0503020204020204" pitchFamily="34" charset="-122"/>
                <a:ea typeface="微软雅黑" panose="020B0503020204020204" pitchFamily="34" charset="-122"/>
              </a:rPr>
              <a:t>5000U</a:t>
            </a:r>
            <a:r>
              <a:rPr lang="zh-CN" altLang="en-US" sz="2000" dirty="0">
                <a:solidFill>
                  <a:schemeClr val="tx2"/>
                </a:solidFill>
                <a:latin typeface="微软雅黑" panose="020B0503020204020204" pitchFamily="34" charset="-122"/>
                <a:ea typeface="微软雅黑" panose="020B0503020204020204" pitchFamily="34" charset="-122"/>
              </a:rPr>
              <a:t>皮下注射</a:t>
            </a:r>
            <a:r>
              <a:rPr lang="en-US" altLang="zh-CN" sz="2000" dirty="0">
                <a:solidFill>
                  <a:schemeClr val="tx2"/>
                </a:solidFill>
                <a:latin typeface="微软雅黑" panose="020B0503020204020204" pitchFamily="34" charset="-122"/>
                <a:ea typeface="微软雅黑" panose="020B0503020204020204" pitchFamily="34" charset="-122"/>
              </a:rPr>
              <a:t>Q12H,</a:t>
            </a:r>
            <a:r>
              <a:rPr lang="zh-CN" altLang="en-US" sz="2000" dirty="0">
                <a:solidFill>
                  <a:schemeClr val="tx2"/>
                </a:solidFill>
                <a:latin typeface="微软雅黑" panose="020B0503020204020204" pitchFamily="34" charset="-122"/>
                <a:ea typeface="微软雅黑" panose="020B0503020204020204" pitchFamily="34" charset="-122"/>
              </a:rPr>
              <a:t>华法林</a:t>
            </a:r>
            <a:r>
              <a:rPr lang="en-US" altLang="zh-CN" sz="2000" dirty="0">
                <a:solidFill>
                  <a:schemeClr val="tx2"/>
                </a:solidFill>
                <a:latin typeface="微软雅黑" panose="020B0503020204020204" pitchFamily="34" charset="-122"/>
                <a:ea typeface="微软雅黑" panose="020B0503020204020204" pitchFamily="34" charset="-122"/>
              </a:rPr>
              <a:t>3mg</a:t>
            </a:r>
            <a:r>
              <a:rPr lang="zh-CN" altLang="en-US" sz="2000" dirty="0">
                <a:solidFill>
                  <a:schemeClr val="tx2"/>
                </a:solidFill>
                <a:latin typeface="微软雅黑" panose="020B0503020204020204" pitchFamily="34" charset="-122"/>
                <a:ea typeface="微软雅黑" panose="020B0503020204020204" pitchFamily="34" charset="-122"/>
              </a:rPr>
              <a:t>口服每日一次，患者</a:t>
            </a:r>
            <a:r>
              <a:rPr lang="en-US" altLang="zh-CN" sz="2000" dirty="0">
                <a:solidFill>
                  <a:schemeClr val="tx2"/>
                </a:solidFill>
                <a:latin typeface="微软雅黑" panose="020B0503020204020204" pitchFamily="34" charset="-122"/>
                <a:ea typeface="微软雅黑" panose="020B0503020204020204" pitchFamily="34" charset="-122"/>
              </a:rPr>
              <a:t>10</a:t>
            </a:r>
            <a:r>
              <a:rPr lang="zh-CN" altLang="en-US" sz="2000" dirty="0">
                <a:solidFill>
                  <a:schemeClr val="tx2"/>
                </a:solidFill>
                <a:latin typeface="微软雅黑" panose="020B0503020204020204" pitchFamily="34" charset="-122"/>
                <a:ea typeface="微软雅黑" panose="020B0503020204020204" pitchFamily="34" charset="-122"/>
              </a:rPr>
              <a:t>月</a:t>
            </a:r>
            <a:r>
              <a:rPr lang="en-US" altLang="zh-CN" sz="2000" dirty="0">
                <a:solidFill>
                  <a:schemeClr val="tx2"/>
                </a:solidFill>
                <a:latin typeface="微软雅黑" panose="020B0503020204020204" pitchFamily="34" charset="-122"/>
                <a:ea typeface="微软雅黑" panose="020B0503020204020204" pitchFamily="34" charset="-122"/>
              </a:rPr>
              <a:t>2</a:t>
            </a:r>
            <a:r>
              <a:rPr lang="zh-CN" altLang="en-US" sz="2000" dirty="0">
                <a:solidFill>
                  <a:schemeClr val="tx2"/>
                </a:solidFill>
                <a:latin typeface="微软雅黑" panose="020B0503020204020204" pitchFamily="34" charset="-122"/>
                <a:ea typeface="微软雅黑" panose="020B0503020204020204" pitchFamily="34" charset="-122"/>
              </a:rPr>
              <a:t>日复查彩超显示左上肢静脉血流通畅，未见血栓。患者带管出院</a:t>
            </a:r>
            <a:r>
              <a:rPr lang="zh-CN" altLang="en-US" sz="2000" dirty="0" smtClean="0">
                <a:solidFill>
                  <a:schemeClr val="tx2"/>
                </a:solidFill>
                <a:latin typeface="微软雅黑" panose="020B0503020204020204" pitchFamily="34" charset="-122"/>
                <a:ea typeface="微软雅黑" panose="020B0503020204020204" pitchFamily="34" charset="-122"/>
              </a:rPr>
              <a:t>。</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8" name="Rectangle 5"/>
          <p:cNvSpPr>
            <a:spLocks noChangeArrowheads="1"/>
          </p:cNvSpPr>
          <p:nvPr/>
        </p:nvSpPr>
        <p:spPr bwMode="auto">
          <a:xfrm>
            <a:off x="3538831" y="4659660"/>
            <a:ext cx="4174660"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2800" b="1" dirty="0" smtClean="0">
                <a:solidFill>
                  <a:schemeClr val="tx2"/>
                </a:solidFill>
                <a:latin typeface="微软雅黑" panose="020B0503020204020204" pitchFamily="34" charset="-122"/>
                <a:ea typeface="微软雅黑" panose="020B0503020204020204" pitchFamily="34" charset="-122"/>
              </a:rPr>
              <a:t>          讨论</a:t>
            </a:r>
            <a:endParaRPr lang="zh-CN" altLang="en-US" sz="2800" b="1" dirty="0">
              <a:solidFill>
                <a:schemeClr val="tx2"/>
              </a:solidFill>
              <a:latin typeface="微软雅黑" panose="020B0503020204020204" pitchFamily="34" charset="-122"/>
              <a:ea typeface="微软雅黑" panose="020B0503020204020204" pitchFamily="34" charset="-122"/>
            </a:endParaRPr>
          </a:p>
          <a:p>
            <a:pPr eaLnBrk="1" hangingPunct="1">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1</a:t>
            </a:r>
            <a:r>
              <a:rPr lang="en-US" altLang="zh-CN" sz="2000" dirty="0">
                <a:solidFill>
                  <a:schemeClr val="tx2"/>
                </a:solidFill>
                <a:latin typeface="微软雅黑" panose="020B0503020204020204" pitchFamily="34" charset="-122"/>
                <a:ea typeface="微软雅黑" panose="020B0503020204020204" pitchFamily="34" charset="-122"/>
              </a:rPr>
              <a:t>.</a:t>
            </a:r>
            <a:r>
              <a:rPr lang="zh-CN" altLang="en-US" sz="2000" dirty="0">
                <a:solidFill>
                  <a:schemeClr val="tx2"/>
                </a:solidFill>
                <a:latin typeface="微软雅黑" panose="020B0503020204020204" pitchFamily="34" charset="-122"/>
                <a:ea typeface="微软雅黑" panose="020B0503020204020204" pitchFamily="34" charset="-122"/>
              </a:rPr>
              <a:t>该患者发生血栓的原因？</a:t>
            </a:r>
          </a:p>
          <a:p>
            <a:pPr eaLnBrk="1" hangingPunct="1">
              <a:lnSpc>
                <a:spcPct val="150000"/>
              </a:lnSpc>
            </a:pPr>
            <a:r>
              <a:rPr lang="en-US" altLang="zh-CN" sz="2000" dirty="0">
                <a:solidFill>
                  <a:schemeClr val="tx2"/>
                </a:solidFill>
                <a:latin typeface="微软雅黑" panose="020B0503020204020204" pitchFamily="34" charset="-122"/>
                <a:ea typeface="微软雅黑" panose="020B0503020204020204" pitchFamily="34" charset="-122"/>
              </a:rPr>
              <a:t>2.</a:t>
            </a:r>
            <a:r>
              <a:rPr lang="zh-CN" altLang="en-US" sz="2000" dirty="0">
                <a:solidFill>
                  <a:schemeClr val="tx2"/>
                </a:solidFill>
                <a:latin typeface="微软雅黑" panose="020B0503020204020204" pitchFamily="34" charset="-122"/>
                <a:ea typeface="微软雅黑" panose="020B0503020204020204" pitchFamily="34" charset="-122"/>
              </a:rPr>
              <a:t>血栓的处理是否合理，为什么？</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350"/>
                                        <p:tgtEl>
                                          <p:spTgt spid="29"/>
                                        </p:tgtEl>
                                      </p:cBhvr>
                                    </p:animEffect>
                                  </p:childTnLst>
                                </p:cTn>
                              </p:par>
                            </p:childTnLst>
                          </p:cTn>
                        </p:par>
                        <p:par>
                          <p:cTn id="8" fill="hold" nodeType="afterGroup">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350"/>
                                        <p:tgtEl>
                                          <p:spTgt spid="8"/>
                                        </p:tgtEl>
                                      </p:cBhvr>
                                    </p:animEffect>
                                    <p:anim calcmode="lin" valueType="num">
                                      <p:cBhvr>
                                        <p:cTn id="18" dur="350" fill="hold"/>
                                        <p:tgtEl>
                                          <p:spTgt spid="8"/>
                                        </p:tgtEl>
                                        <p:attrNameLst>
                                          <p:attrName>ppt_x</p:attrName>
                                        </p:attrNameLst>
                                      </p:cBhvr>
                                      <p:tavLst>
                                        <p:tav tm="0">
                                          <p:val>
                                            <p:strVal val="#ppt_x"/>
                                          </p:val>
                                        </p:tav>
                                        <p:tav tm="100000">
                                          <p:val>
                                            <p:strVal val="#ppt_x"/>
                                          </p:val>
                                        </p:tav>
                                      </p:tavLst>
                                    </p:anim>
                                    <p:anim calcmode="lin" valueType="num">
                                      <p:cBhvr>
                                        <p:cTn id="19" dur="3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21"/>
            <a:ext cx="2697555" cy="616397"/>
            <a:chOff x="3129276" y="1777379"/>
            <a:chExt cx="3185157" cy="617505"/>
          </a:xfrm>
        </p:grpSpPr>
        <p:sp>
          <p:nvSpPr>
            <p:cNvPr id="70" name="矩形 69"/>
            <p:cNvSpPr/>
            <p:nvPr/>
          </p:nvSpPr>
          <p:spPr>
            <a:xfrm>
              <a:off x="3779710" y="1777379"/>
              <a:ext cx="2534722"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8" y="1809058"/>
              <a:ext cx="2358825"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积极预防</a:t>
              </a:r>
            </a:p>
          </p:txBody>
        </p:sp>
      </p:grpSp>
      <p:sp>
        <p:nvSpPr>
          <p:cNvPr id="7" name="Line 2"/>
          <p:cNvSpPr>
            <a:spLocks noChangeShapeType="1"/>
          </p:cNvSpPr>
          <p:nvPr/>
        </p:nvSpPr>
        <p:spPr bwMode="auto">
          <a:xfrm>
            <a:off x="5295900" y="3467100"/>
            <a:ext cx="0" cy="2497138"/>
          </a:xfrm>
          <a:prstGeom prst="line">
            <a:avLst/>
          </a:prstGeom>
          <a:noFill/>
          <a:ln w="9525">
            <a:solidFill>
              <a:srgbClr val="4F81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8" name="Line 3"/>
          <p:cNvSpPr>
            <a:spLocks noChangeShapeType="1"/>
          </p:cNvSpPr>
          <p:nvPr/>
        </p:nvSpPr>
        <p:spPr bwMode="auto">
          <a:xfrm>
            <a:off x="7407275" y="3467100"/>
            <a:ext cx="0" cy="2497138"/>
          </a:xfrm>
          <a:prstGeom prst="line">
            <a:avLst/>
          </a:prstGeom>
          <a:noFill/>
          <a:ln w="9525">
            <a:solidFill>
              <a:srgbClr val="4F81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9" name="Line 4"/>
          <p:cNvSpPr>
            <a:spLocks noChangeShapeType="1"/>
          </p:cNvSpPr>
          <p:nvPr/>
        </p:nvSpPr>
        <p:spPr bwMode="auto">
          <a:xfrm>
            <a:off x="9491663" y="3160714"/>
            <a:ext cx="0" cy="2803525"/>
          </a:xfrm>
          <a:prstGeom prst="line">
            <a:avLst/>
          </a:prstGeom>
          <a:noFill/>
          <a:ln w="9525">
            <a:solidFill>
              <a:srgbClr val="4F81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0" name="Freeform 5"/>
          <p:cNvSpPr>
            <a:spLocks/>
          </p:cNvSpPr>
          <p:nvPr/>
        </p:nvSpPr>
        <p:spPr bwMode="auto">
          <a:xfrm>
            <a:off x="3316288" y="2411413"/>
            <a:ext cx="6742112" cy="1631950"/>
          </a:xfrm>
          <a:custGeom>
            <a:avLst/>
            <a:gdLst>
              <a:gd name="T0" fmla="*/ 0 w 4247"/>
              <a:gd name="T1" fmla="*/ 761 h 1028"/>
              <a:gd name="T2" fmla="*/ 1543 w 4247"/>
              <a:gd name="T3" fmla="*/ 312 h 1028"/>
              <a:gd name="T4" fmla="*/ 1543 w 4247"/>
              <a:gd name="T5" fmla="*/ 579 h 1028"/>
              <a:gd name="T6" fmla="*/ 2764 w 4247"/>
              <a:gd name="T7" fmla="*/ 246 h 1028"/>
              <a:gd name="T8" fmla="*/ 2757 w 4247"/>
              <a:gd name="T9" fmla="*/ 485 h 1028"/>
              <a:gd name="T10" fmla="*/ 3815 w 4247"/>
              <a:gd name="T11" fmla="*/ 228 h 1028"/>
              <a:gd name="T12" fmla="*/ 3815 w 4247"/>
              <a:gd name="T13" fmla="*/ 0 h 1028"/>
              <a:gd name="T14" fmla="*/ 4247 w 4247"/>
              <a:gd name="T15" fmla="*/ 306 h 1028"/>
              <a:gd name="T16" fmla="*/ 3851 w 4247"/>
              <a:gd name="T17" fmla="*/ 744 h 1028"/>
              <a:gd name="T18" fmla="*/ 3845 w 4247"/>
              <a:gd name="T19" fmla="*/ 504 h 1028"/>
              <a:gd name="T20" fmla="*/ 2501 w 4247"/>
              <a:gd name="T21" fmla="*/ 870 h 1028"/>
              <a:gd name="T22" fmla="*/ 2501 w 4247"/>
              <a:gd name="T23" fmla="*/ 606 h 1028"/>
              <a:gd name="T24" fmla="*/ 1277 w 4247"/>
              <a:gd name="T25" fmla="*/ 930 h 1028"/>
              <a:gd name="T26" fmla="*/ 1277 w 4247"/>
              <a:gd name="T27" fmla="*/ 654 h 1028"/>
              <a:gd name="T28" fmla="*/ 0 w 4247"/>
              <a:gd name="T29" fmla="*/ 1028 h 1028"/>
              <a:gd name="T30" fmla="*/ 0 w 4247"/>
              <a:gd name="T31" fmla="*/ 761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47" h="1028">
                <a:moveTo>
                  <a:pt x="0" y="761"/>
                </a:moveTo>
                <a:lnTo>
                  <a:pt x="1543" y="312"/>
                </a:lnTo>
                <a:lnTo>
                  <a:pt x="1543" y="579"/>
                </a:lnTo>
                <a:lnTo>
                  <a:pt x="2764" y="246"/>
                </a:lnTo>
                <a:lnTo>
                  <a:pt x="2757" y="485"/>
                </a:lnTo>
                <a:lnTo>
                  <a:pt x="3815" y="228"/>
                </a:lnTo>
                <a:lnTo>
                  <a:pt x="3815" y="0"/>
                </a:lnTo>
                <a:lnTo>
                  <a:pt x="4247" y="306"/>
                </a:lnTo>
                <a:lnTo>
                  <a:pt x="3851" y="744"/>
                </a:lnTo>
                <a:lnTo>
                  <a:pt x="3845" y="504"/>
                </a:lnTo>
                <a:lnTo>
                  <a:pt x="2501" y="870"/>
                </a:lnTo>
                <a:lnTo>
                  <a:pt x="2501" y="606"/>
                </a:lnTo>
                <a:lnTo>
                  <a:pt x="1277" y="930"/>
                </a:lnTo>
                <a:lnTo>
                  <a:pt x="1277" y="654"/>
                </a:lnTo>
                <a:lnTo>
                  <a:pt x="0" y="1028"/>
                </a:lnTo>
                <a:lnTo>
                  <a:pt x="0" y="761"/>
                </a:lnTo>
                <a:close/>
              </a:path>
            </a:pathLst>
          </a:custGeom>
          <a:gradFill rotWithShape="1">
            <a:gsLst>
              <a:gs pos="0">
                <a:schemeClr val="accent1">
                  <a:gamma/>
                  <a:shade val="46275"/>
                  <a:invGamma/>
                </a:schemeClr>
              </a:gs>
              <a:gs pos="100000">
                <a:schemeClr val="accent1"/>
              </a:gs>
            </a:gsLst>
            <a:lin ang="0" scaled="1"/>
          </a:gradFill>
          <a:ln>
            <a:noFill/>
          </a:ln>
          <a:effectLst/>
          <a:scene3d>
            <a:camera prst="legacyPerspectiveTopRight">
              <a:rot lat="600000" lon="20999999" rev="0"/>
            </a:camera>
            <a:lightRig rig="legacyFlat4" dir="b"/>
          </a:scene3d>
          <a:sp3d extrusionH="163500" prstMaterial="legacyMatte">
            <a:bevelT w="13500" h="13500" prst="angle"/>
            <a:bevelB w="13500" h="13500" prst="angle"/>
            <a:extrusionClr>
              <a:schemeClr val="accent1"/>
            </a:extrusionClr>
            <a:contourClr>
              <a:schemeClr val="accent1"/>
            </a:contourClr>
          </a:sp3d>
          <a:extLst>
            <a:ext uri="{91240B29-F687-4F45-9708-019B960494DF}">
              <a14:hiddenLine xmlns:a14="http://schemas.microsoft.com/office/drawing/2010/main" w="9525">
                <a:noFill/>
                <a:round/>
                <a:headEnd/>
                <a:tailEnd/>
              </a14:hiddenLine>
            </a:ext>
            <a:ext uri="{AF507438-7753-43E0-B8FC-AC1667EBCBE1}">
              <a14:hiddenEffects xmlns:a14="http://schemas.microsoft.com/office/drawing/2010/main">
                <a:effectLst>
                  <a:outerShdw dist="35921" dir="2700000" algn="ctr" rotWithShape="0">
                    <a:srgbClr val="78267C"/>
                  </a:outerShdw>
                </a:effectLst>
              </a14:hiddenEffects>
            </a:ext>
          </a:extLst>
        </p:spPr>
        <p:txBody>
          <a:bodyPr wrap="none" anchor="ctr">
            <a:flatTx/>
          </a:bodyPr>
          <a:lstStyle/>
          <a:p>
            <a:endParaRPr lang="zh-CN" altLang="en-US">
              <a:latin typeface="微软雅黑" panose="020B0503020204020204" pitchFamily="34" charset="-122"/>
              <a:ea typeface="微软雅黑" panose="020B0503020204020204" pitchFamily="34" charset="-122"/>
            </a:endParaRPr>
          </a:p>
        </p:txBody>
      </p:sp>
      <p:sp>
        <p:nvSpPr>
          <p:cNvPr id="11" name="Text Box 6"/>
          <p:cNvSpPr txBox="1">
            <a:spLocks noChangeArrowheads="1"/>
          </p:cNvSpPr>
          <p:nvPr/>
        </p:nvSpPr>
        <p:spPr bwMode="auto">
          <a:xfrm>
            <a:off x="3375026" y="4392614"/>
            <a:ext cx="1884363" cy="1406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lgn="l">
              <a:defRPr>
                <a:solidFill>
                  <a:schemeClr val="tx1"/>
                </a:solidFill>
                <a:latin typeface="Arial" panose="020B0604020202020204" pitchFamily="34" charset="0"/>
              </a:defRPr>
            </a:lvl1pPr>
            <a:lvl2pPr algn="l">
              <a:defRPr>
                <a:solidFill>
                  <a:schemeClr val="tx1"/>
                </a:solidFill>
                <a:latin typeface="Arial" panose="020B0604020202020204" pitchFamily="34" charset="0"/>
              </a:defRPr>
            </a:lvl2pPr>
            <a:lvl3pPr algn="l">
              <a:defRPr>
                <a:solidFill>
                  <a:schemeClr val="tx1"/>
                </a:solidFill>
                <a:latin typeface="Arial" panose="020B0604020202020204" pitchFamily="34" charset="0"/>
              </a:defRPr>
            </a:lvl3pPr>
            <a:lvl4pPr algn="l">
              <a:defRPr>
                <a:solidFill>
                  <a:schemeClr val="tx1"/>
                </a:solidFill>
                <a:latin typeface="Arial" panose="020B0604020202020204" pitchFamily="34" charset="0"/>
              </a:defRPr>
            </a:lvl4pPr>
            <a:lvl5pPr algn="l">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buClr>
                <a:srgbClr val="1F3F5F"/>
              </a:buClr>
            </a:pPr>
            <a:r>
              <a:rPr lang="zh-CN" altLang="en-US" sz="2800" dirty="0">
                <a:solidFill>
                  <a:schemeClr val="tx2"/>
                </a:solidFill>
                <a:latin typeface="微软雅黑" panose="020B0503020204020204" pitchFamily="34" charset="-122"/>
                <a:ea typeface="微软雅黑" panose="020B0503020204020204" pitchFamily="34" charset="-122"/>
              </a:rPr>
              <a:t>提高认识</a:t>
            </a:r>
          </a:p>
          <a:p>
            <a:pPr>
              <a:spcBef>
                <a:spcPct val="50000"/>
              </a:spcBef>
              <a:buClr>
                <a:srgbClr val="1F3F5F"/>
              </a:buClr>
            </a:pPr>
            <a:r>
              <a:rPr lang="zh-CN" altLang="en-US" sz="2800" dirty="0">
                <a:solidFill>
                  <a:schemeClr val="tx2"/>
                </a:solidFill>
                <a:latin typeface="微软雅黑" panose="020B0503020204020204" pitchFamily="34" charset="-122"/>
                <a:ea typeface="微软雅黑" panose="020B0503020204020204" pitchFamily="34" charset="-122"/>
              </a:rPr>
              <a:t>风险评估</a:t>
            </a:r>
          </a:p>
          <a:p>
            <a:pPr>
              <a:lnSpc>
                <a:spcPct val="60000"/>
              </a:lnSpc>
              <a:spcBef>
                <a:spcPct val="50000"/>
              </a:spcBef>
              <a:buClr>
                <a:srgbClr val="1F3F5F"/>
              </a:buClr>
            </a:pPr>
            <a:endParaRPr lang="zh-CN" altLang="en-US" sz="1400" dirty="0">
              <a:latin typeface="微软雅黑" panose="020B0503020204020204" pitchFamily="34" charset="-122"/>
              <a:ea typeface="微软雅黑" panose="020B0503020204020204" pitchFamily="34" charset="-122"/>
            </a:endParaRPr>
          </a:p>
        </p:txBody>
      </p:sp>
      <p:sp>
        <p:nvSpPr>
          <p:cNvPr id="12" name="Rectangle 7"/>
          <p:cNvSpPr>
            <a:spLocks noChangeArrowheads="1"/>
          </p:cNvSpPr>
          <p:nvPr/>
        </p:nvSpPr>
        <p:spPr bwMode="auto">
          <a:xfrm>
            <a:off x="4792398" y="1862107"/>
            <a:ext cx="28276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r>
              <a:rPr lang="zh-CN" altLang="en-US" sz="2000" b="1" dirty="0">
                <a:solidFill>
                  <a:srgbClr val="FF0000"/>
                </a:solidFill>
                <a:latin typeface="微软雅黑" panose="020B0503020204020204" pitchFamily="34" charset="-122"/>
                <a:ea typeface="微软雅黑" panose="020B0503020204020204" pitchFamily="34" charset="-122"/>
              </a:rPr>
              <a:t>   预防最重要！！！</a:t>
            </a:r>
          </a:p>
        </p:txBody>
      </p:sp>
      <p:sp>
        <p:nvSpPr>
          <p:cNvPr id="13" name="Text Box 8"/>
          <p:cNvSpPr txBox="1">
            <a:spLocks noChangeArrowheads="1"/>
          </p:cNvSpPr>
          <p:nvPr/>
        </p:nvSpPr>
        <p:spPr bwMode="auto">
          <a:xfrm>
            <a:off x="5486401" y="4038601"/>
            <a:ext cx="1884363" cy="180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lgn="l">
              <a:defRPr>
                <a:solidFill>
                  <a:schemeClr val="tx1"/>
                </a:solidFill>
                <a:latin typeface="Arial" panose="020B0604020202020204" pitchFamily="34" charset="0"/>
              </a:defRPr>
            </a:lvl1pPr>
            <a:lvl2pPr algn="l">
              <a:defRPr>
                <a:solidFill>
                  <a:schemeClr val="tx1"/>
                </a:solidFill>
                <a:latin typeface="Arial" panose="020B0604020202020204" pitchFamily="34" charset="0"/>
              </a:defRPr>
            </a:lvl2pPr>
            <a:lvl3pPr algn="l">
              <a:defRPr>
                <a:solidFill>
                  <a:schemeClr val="tx1"/>
                </a:solidFill>
                <a:latin typeface="Arial" panose="020B0604020202020204" pitchFamily="34" charset="0"/>
              </a:defRPr>
            </a:lvl3pPr>
            <a:lvl4pPr algn="l">
              <a:defRPr>
                <a:solidFill>
                  <a:schemeClr val="tx1"/>
                </a:solidFill>
                <a:latin typeface="Arial" panose="020B0604020202020204" pitchFamily="34" charset="0"/>
              </a:defRPr>
            </a:lvl4pPr>
            <a:lvl5pPr algn="l">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buClr>
                <a:srgbClr val="1F3F5F"/>
              </a:buClr>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药物预防</a:t>
            </a:r>
          </a:p>
          <a:p>
            <a:pPr>
              <a:spcBef>
                <a:spcPct val="50000"/>
              </a:spcBef>
              <a:buClr>
                <a:srgbClr val="1F3F5F"/>
              </a:buClr>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机械预防</a:t>
            </a:r>
          </a:p>
          <a:p>
            <a:pPr>
              <a:spcBef>
                <a:spcPct val="50000"/>
              </a:spcBef>
              <a:buClr>
                <a:srgbClr val="1F3F5F"/>
              </a:buClr>
            </a:pPr>
            <a:endParaRPr lang="zh-CN" altLang="en-US" sz="2800"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 Box 9"/>
          <p:cNvSpPr txBox="1">
            <a:spLocks noChangeArrowheads="1"/>
          </p:cNvSpPr>
          <p:nvPr/>
        </p:nvSpPr>
        <p:spPr bwMode="auto">
          <a:xfrm>
            <a:off x="7620001" y="3962401"/>
            <a:ext cx="1884363"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lgn="l">
              <a:defRPr>
                <a:solidFill>
                  <a:schemeClr val="tx1"/>
                </a:solidFill>
                <a:latin typeface="Arial" panose="020B0604020202020204" pitchFamily="34" charset="0"/>
              </a:defRPr>
            </a:lvl1pPr>
            <a:lvl2pPr algn="l">
              <a:defRPr>
                <a:solidFill>
                  <a:schemeClr val="tx1"/>
                </a:solidFill>
                <a:latin typeface="Arial" panose="020B0604020202020204" pitchFamily="34" charset="0"/>
              </a:defRPr>
            </a:lvl2pPr>
            <a:lvl3pPr algn="l">
              <a:defRPr>
                <a:solidFill>
                  <a:schemeClr val="tx1"/>
                </a:solidFill>
                <a:latin typeface="Arial" panose="020B0604020202020204" pitchFamily="34" charset="0"/>
              </a:defRPr>
            </a:lvl3pPr>
            <a:lvl4pPr algn="l">
              <a:defRPr>
                <a:solidFill>
                  <a:schemeClr val="tx1"/>
                </a:solidFill>
                <a:latin typeface="Arial" panose="020B0604020202020204" pitchFamily="34" charset="0"/>
              </a:defRPr>
            </a:lvl4pPr>
            <a:lvl5pPr algn="l">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spcBef>
                <a:spcPct val="50000"/>
              </a:spcBef>
              <a:buClr>
                <a:srgbClr val="1F3F5F"/>
              </a:buClr>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及时发现</a:t>
            </a:r>
          </a:p>
          <a:p>
            <a:pPr>
              <a:spcBef>
                <a:spcPct val="50000"/>
              </a:spcBef>
              <a:buClr>
                <a:srgbClr val="1F3F5F"/>
              </a:buClr>
            </a:pPr>
            <a:r>
              <a:rPr lang="zh-CN" alt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及时就诊</a:t>
            </a:r>
          </a:p>
        </p:txBody>
      </p:sp>
    </p:spTree>
    <p:extLst>
      <p:ext uri="{BB962C8B-B14F-4D97-AF65-F5344CB8AC3E}">
        <p14:creationId xmlns:p14="http://schemas.microsoft.com/office/powerpoint/2010/main" val="180503822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135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21"/>
            <a:ext cx="4518154" cy="608013"/>
            <a:chOff x="3129276" y="1777379"/>
            <a:chExt cx="5334842" cy="609106"/>
          </a:xfrm>
        </p:grpSpPr>
        <p:sp>
          <p:nvSpPr>
            <p:cNvPr id="70" name="矩形 69"/>
            <p:cNvSpPr/>
            <p:nvPr/>
          </p:nvSpPr>
          <p:spPr>
            <a:xfrm>
              <a:off x="3779709" y="1777379"/>
              <a:ext cx="4575539"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30" y="1800659"/>
              <a:ext cx="4667688"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提高</a:t>
              </a:r>
              <a:r>
                <a:rPr lang="zh-CN" altLang="en-US" sz="3200" b="1" dirty="0">
                  <a:solidFill>
                    <a:srgbClr val="1F497D"/>
                  </a:solidFill>
                  <a:latin typeface="微软雅黑" panose="020B0503020204020204" pitchFamily="34" charset="-122"/>
                  <a:ea typeface="微软雅黑" panose="020B0503020204020204" pitchFamily="34" charset="-122"/>
                </a:rPr>
                <a:t>认识</a:t>
              </a:r>
            </a:p>
          </p:txBody>
        </p:sp>
      </p:grpSp>
      <p:grpSp>
        <p:nvGrpSpPr>
          <p:cNvPr id="43" name="组合 42"/>
          <p:cNvGrpSpPr/>
          <p:nvPr/>
        </p:nvGrpSpPr>
        <p:grpSpPr>
          <a:xfrm>
            <a:off x="6628180" y="2822356"/>
            <a:ext cx="2849563" cy="2752725"/>
            <a:chOff x="5981066" y="2794221"/>
            <a:chExt cx="2849563" cy="2752725"/>
          </a:xfrm>
        </p:grpSpPr>
        <p:sp>
          <p:nvSpPr>
            <p:cNvPr id="15" name="AutoShape 2"/>
            <p:cNvSpPr>
              <a:spLocks noChangeArrowheads="1"/>
            </p:cNvSpPr>
            <p:nvPr/>
          </p:nvSpPr>
          <p:spPr bwMode="auto">
            <a:xfrm>
              <a:off x="5981066" y="2794221"/>
              <a:ext cx="2849563" cy="2752725"/>
            </a:xfrm>
            <a:prstGeom prst="roundRect">
              <a:avLst>
                <a:gd name="adj" fmla="val 8014"/>
              </a:avLst>
            </a:prstGeom>
            <a:solidFill>
              <a:srgbClr val="F8F8F8"/>
            </a:solidFill>
            <a:ln w="952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 name="AutoShape 3"/>
            <p:cNvSpPr>
              <a:spLocks noChangeArrowheads="1"/>
            </p:cNvSpPr>
            <p:nvPr/>
          </p:nvSpPr>
          <p:spPr bwMode="auto">
            <a:xfrm>
              <a:off x="6044566" y="2859307"/>
              <a:ext cx="2703513" cy="2611438"/>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408604" y="2182593"/>
            <a:ext cx="2857500" cy="466725"/>
            <a:chOff x="1761490" y="2154458"/>
            <a:chExt cx="2857500" cy="466725"/>
          </a:xfrm>
        </p:grpSpPr>
        <p:grpSp>
          <p:nvGrpSpPr>
            <p:cNvPr id="17" name="Group 4"/>
            <p:cNvGrpSpPr>
              <a:grpSpLocks/>
            </p:cNvGrpSpPr>
            <p:nvPr/>
          </p:nvGrpSpPr>
          <p:grpSpPr bwMode="auto">
            <a:xfrm>
              <a:off x="1761490" y="2154458"/>
              <a:ext cx="2857500" cy="466725"/>
              <a:chOff x="0" y="0"/>
              <a:chExt cx="1321" cy="294"/>
            </a:xfrm>
          </p:grpSpPr>
          <p:sp>
            <p:nvSpPr>
              <p:cNvPr id="18" name="AutoShape 5"/>
              <p:cNvSpPr>
                <a:spLocks noChangeArrowheads="1"/>
              </p:cNvSpPr>
              <p:nvPr/>
            </p:nvSpPr>
            <p:spPr bwMode="auto">
              <a:xfrm>
                <a:off x="0" y="0"/>
                <a:ext cx="1321" cy="294"/>
              </a:xfrm>
              <a:prstGeom prst="roundRect">
                <a:avLst>
                  <a:gd name="adj" fmla="val 50000"/>
                </a:avLst>
              </a:prstGeom>
              <a:ln/>
            </p:spPr>
            <p:style>
              <a:lnRef idx="2">
                <a:schemeClr val="accent2"/>
              </a:lnRef>
              <a:fillRef idx="1">
                <a:schemeClr val="lt1"/>
              </a:fillRef>
              <a:effectRef idx="0">
                <a:schemeClr val="accent2"/>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 name="AutoShape 6"/>
              <p:cNvSpPr>
                <a:spLocks noChangeArrowheads="1"/>
              </p:cNvSpPr>
              <p:nvPr/>
            </p:nvSpPr>
            <p:spPr bwMode="auto">
              <a:xfrm flipH="1">
                <a:off x="1255" y="44"/>
                <a:ext cx="59" cy="204"/>
              </a:xfrm>
              <a:prstGeom prst="moon">
                <a:avLst>
                  <a:gd name="adj" fmla="val 22032"/>
                </a:avLst>
              </a:prstGeom>
              <a:ln/>
            </p:spPr>
            <p:style>
              <a:lnRef idx="2">
                <a:schemeClr val="accent2"/>
              </a:lnRef>
              <a:fillRef idx="1">
                <a:schemeClr val="lt1"/>
              </a:fillRef>
              <a:effectRef idx="0">
                <a:schemeClr val="accent2"/>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 name="AutoShape 7"/>
              <p:cNvSpPr>
                <a:spLocks noChangeArrowheads="1"/>
              </p:cNvSpPr>
              <p:nvPr/>
            </p:nvSpPr>
            <p:spPr bwMode="auto">
              <a:xfrm>
                <a:off x="14" y="44"/>
                <a:ext cx="59" cy="204"/>
              </a:xfrm>
              <a:prstGeom prst="moon">
                <a:avLst>
                  <a:gd name="adj" fmla="val 22032"/>
                </a:avLst>
              </a:prstGeom>
              <a:ln/>
            </p:spPr>
            <p:style>
              <a:lnRef idx="2">
                <a:schemeClr val="accent2"/>
              </a:lnRef>
              <a:fillRef idx="1">
                <a:schemeClr val="lt1"/>
              </a:fillRef>
              <a:effectRef idx="0">
                <a:schemeClr val="accent2"/>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26" name="Text Box 18"/>
            <p:cNvSpPr txBox="1">
              <a:spLocks noChangeArrowheads="1"/>
            </p:cNvSpPr>
            <p:nvPr/>
          </p:nvSpPr>
          <p:spPr bwMode="auto">
            <a:xfrm>
              <a:off x="1894840" y="2183348"/>
              <a:ext cx="25908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zh-CN" altLang="en-US" sz="2000" dirty="0">
                  <a:solidFill>
                    <a:srgbClr val="C0504D"/>
                  </a:solidFill>
                  <a:latin typeface="微软雅黑" panose="020B0503020204020204" pitchFamily="34" charset="-122"/>
                  <a:ea typeface="微软雅黑" panose="020B0503020204020204" pitchFamily="34" charset="-122"/>
                  <a:sym typeface="Arial" panose="020B0604020202020204" pitchFamily="34" charset="0"/>
                </a:rPr>
                <a:t>提高护理人员的认识</a:t>
              </a:r>
            </a:p>
          </p:txBody>
        </p:sp>
      </p:grpSp>
      <p:grpSp>
        <p:nvGrpSpPr>
          <p:cNvPr id="4" name="组合 3"/>
          <p:cNvGrpSpPr/>
          <p:nvPr/>
        </p:nvGrpSpPr>
        <p:grpSpPr>
          <a:xfrm>
            <a:off x="6602779" y="2182593"/>
            <a:ext cx="2857500" cy="466725"/>
            <a:chOff x="5955665" y="2154458"/>
            <a:chExt cx="2857500" cy="466725"/>
          </a:xfrm>
        </p:grpSpPr>
        <p:grpSp>
          <p:nvGrpSpPr>
            <p:cNvPr id="21" name="Group 8"/>
            <p:cNvGrpSpPr>
              <a:grpSpLocks/>
            </p:cNvGrpSpPr>
            <p:nvPr/>
          </p:nvGrpSpPr>
          <p:grpSpPr bwMode="auto">
            <a:xfrm>
              <a:off x="5955665" y="2154458"/>
              <a:ext cx="2857500" cy="466725"/>
              <a:chOff x="0" y="0"/>
              <a:chExt cx="1321" cy="294"/>
            </a:xfrm>
          </p:grpSpPr>
          <p:sp>
            <p:nvSpPr>
              <p:cNvPr id="22" name="AutoShape 9"/>
              <p:cNvSpPr>
                <a:spLocks noChangeArrowheads="1"/>
              </p:cNvSpPr>
              <p:nvPr/>
            </p:nvSpPr>
            <p:spPr bwMode="auto">
              <a:xfrm>
                <a:off x="0" y="0"/>
                <a:ext cx="1321" cy="294"/>
              </a:xfrm>
              <a:prstGeom prst="roundRect">
                <a:avLst>
                  <a:gd name="adj" fmla="val 50000"/>
                </a:avLst>
              </a:prstGeom>
              <a:ln>
                <a:headEnd/>
                <a:tailEnd/>
              </a:ln>
            </p:spPr>
            <p:style>
              <a:lnRef idx="2">
                <a:schemeClr val="accent5"/>
              </a:lnRef>
              <a:fillRef idx="1">
                <a:schemeClr val="lt1"/>
              </a:fillRef>
              <a:effectRef idx="0">
                <a:schemeClr val="accent5"/>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 name="AutoShape 10"/>
              <p:cNvSpPr>
                <a:spLocks noChangeArrowheads="1"/>
              </p:cNvSpPr>
              <p:nvPr/>
            </p:nvSpPr>
            <p:spPr bwMode="auto">
              <a:xfrm flipH="1">
                <a:off x="1255" y="44"/>
                <a:ext cx="59" cy="204"/>
              </a:xfrm>
              <a:prstGeom prst="moon">
                <a:avLst>
                  <a:gd name="adj" fmla="val 22032"/>
                </a:avLst>
              </a:prstGeom>
              <a:ln/>
            </p:spPr>
            <p:style>
              <a:lnRef idx="2">
                <a:schemeClr val="accent5"/>
              </a:lnRef>
              <a:fillRef idx="1">
                <a:schemeClr val="lt1"/>
              </a:fillRef>
              <a:effectRef idx="0">
                <a:schemeClr val="accent5"/>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4" name="AutoShape 11"/>
              <p:cNvSpPr>
                <a:spLocks noChangeArrowheads="1"/>
              </p:cNvSpPr>
              <p:nvPr/>
            </p:nvSpPr>
            <p:spPr bwMode="auto">
              <a:xfrm>
                <a:off x="14" y="44"/>
                <a:ext cx="59" cy="204"/>
              </a:xfrm>
              <a:prstGeom prst="moon">
                <a:avLst>
                  <a:gd name="adj" fmla="val 22032"/>
                </a:avLst>
              </a:prstGeom>
              <a:ln/>
            </p:spPr>
            <p:style>
              <a:lnRef idx="2">
                <a:schemeClr val="accent5"/>
              </a:lnRef>
              <a:fillRef idx="1">
                <a:schemeClr val="lt1"/>
              </a:fillRef>
              <a:effectRef idx="0">
                <a:schemeClr val="accent5"/>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27" name="Text Box 18"/>
            <p:cNvSpPr txBox="1">
              <a:spLocks noChangeArrowheads="1"/>
            </p:cNvSpPr>
            <p:nvPr/>
          </p:nvSpPr>
          <p:spPr bwMode="auto">
            <a:xfrm>
              <a:off x="6325552" y="2191131"/>
              <a:ext cx="22383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zh-CN" altLang="en-US" sz="2000" dirty="0">
                  <a:solidFill>
                    <a:srgbClr val="1F497D"/>
                  </a:solidFill>
                  <a:latin typeface="微软雅黑" panose="020B0503020204020204" pitchFamily="34" charset="-122"/>
                  <a:ea typeface="微软雅黑" panose="020B0503020204020204" pitchFamily="34" charset="-122"/>
                </a:rPr>
                <a:t>提高患者的依从性</a:t>
              </a:r>
            </a:p>
          </p:txBody>
        </p:sp>
      </p:grpSp>
      <p:sp>
        <p:nvSpPr>
          <p:cNvPr id="28" name="AutoShape 15"/>
          <p:cNvSpPr>
            <a:spLocks noChangeArrowheads="1"/>
          </p:cNvSpPr>
          <p:nvPr/>
        </p:nvSpPr>
        <p:spPr bwMode="auto">
          <a:xfrm rot="10806395" flipH="1" flipV="1">
            <a:off x="5189905" y="3368455"/>
            <a:ext cx="1446213" cy="755650"/>
          </a:xfrm>
          <a:prstGeom prst="rightArrow">
            <a:avLst>
              <a:gd name="adj1" fmla="val 46509"/>
              <a:gd name="adj2" fmla="val 42052"/>
            </a:avLst>
          </a:prstGeom>
          <a:gradFill rotWithShape="1">
            <a:gsLst>
              <a:gs pos="0">
                <a:schemeClr val="accent2">
                  <a:gamma/>
                  <a:tint val="0"/>
                  <a:invGamma/>
                  <a:alpha val="0"/>
                </a:schemeClr>
              </a:gs>
              <a:gs pos="100000">
                <a:schemeClr val="accent2"/>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33" name="AutoShape 20"/>
          <p:cNvSpPr>
            <a:spLocks noChangeArrowheads="1"/>
          </p:cNvSpPr>
          <p:nvPr/>
        </p:nvSpPr>
        <p:spPr bwMode="auto">
          <a:xfrm rot="10793605" flipV="1">
            <a:off x="5234354" y="3973292"/>
            <a:ext cx="1447800" cy="755650"/>
          </a:xfrm>
          <a:prstGeom prst="rightArrow">
            <a:avLst>
              <a:gd name="adj1" fmla="val 46509"/>
              <a:gd name="adj2" fmla="val 42098"/>
            </a:avLst>
          </a:prstGeom>
          <a:gradFill rotWithShape="1">
            <a:gsLst>
              <a:gs pos="0">
                <a:schemeClr val="accent1">
                  <a:gamma/>
                  <a:tint val="0"/>
                  <a:invGamma/>
                  <a:alpha val="0"/>
                </a:schemeClr>
              </a:gs>
              <a:gs pos="100000">
                <a:schemeClr val="accent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5" name="组合 4"/>
          <p:cNvGrpSpPr/>
          <p:nvPr/>
        </p:nvGrpSpPr>
        <p:grpSpPr>
          <a:xfrm>
            <a:off x="2333992" y="2822356"/>
            <a:ext cx="2849562" cy="2713037"/>
            <a:chOff x="1686878" y="2794221"/>
            <a:chExt cx="2849562" cy="2713037"/>
          </a:xfrm>
        </p:grpSpPr>
        <p:sp>
          <p:nvSpPr>
            <p:cNvPr id="25" name="AutoShape 12"/>
            <p:cNvSpPr>
              <a:spLocks noChangeArrowheads="1"/>
            </p:cNvSpPr>
            <p:nvPr/>
          </p:nvSpPr>
          <p:spPr bwMode="auto">
            <a:xfrm>
              <a:off x="1686878" y="2794221"/>
              <a:ext cx="2849562" cy="2713037"/>
            </a:xfrm>
            <a:prstGeom prst="roundRect">
              <a:avLst>
                <a:gd name="adj" fmla="val 8014"/>
              </a:avLst>
            </a:prstGeom>
            <a:solidFill>
              <a:srgbClr val="F8F8F8"/>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34" name="AutoShape 21"/>
            <p:cNvSpPr>
              <a:spLocks noChangeArrowheads="1"/>
            </p:cNvSpPr>
            <p:nvPr/>
          </p:nvSpPr>
          <p:spPr bwMode="auto">
            <a:xfrm>
              <a:off x="1767841" y="2884707"/>
              <a:ext cx="2703513" cy="2611438"/>
            </a:xfrm>
            <a:prstGeom prst="roundRect">
              <a:avLst>
                <a:gd name="adj" fmla="val 7912"/>
              </a:avLst>
            </a:prstGeom>
            <a:solidFill>
              <a:schemeClr val="accent2">
                <a:alpha val="50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2607765" y="3709951"/>
            <a:ext cx="2436813" cy="830997"/>
            <a:chOff x="1960651" y="3681816"/>
            <a:chExt cx="2436813" cy="830997"/>
          </a:xfrm>
        </p:grpSpPr>
        <p:sp>
          <p:nvSpPr>
            <p:cNvPr id="35" name="Rectangle 22"/>
            <p:cNvSpPr>
              <a:spLocks noChangeArrowheads="1"/>
            </p:cNvSpPr>
            <p:nvPr/>
          </p:nvSpPr>
          <p:spPr bwMode="auto">
            <a:xfrm>
              <a:off x="2147976" y="3681816"/>
              <a:ext cx="22494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Clr>
                  <a:srgbClr val="FF0066"/>
                </a:buClr>
                <a:buSzPct val="75000"/>
              </a:pPr>
              <a:r>
                <a:rPr lang="zh-CN" altLang="en-US" sz="2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加强在职护士的培训</a:t>
              </a:r>
            </a:p>
          </p:txBody>
        </p:sp>
        <p:grpSp>
          <p:nvGrpSpPr>
            <p:cNvPr id="36" name="Group 23"/>
            <p:cNvGrpSpPr>
              <a:grpSpLocks/>
            </p:cNvGrpSpPr>
            <p:nvPr/>
          </p:nvGrpSpPr>
          <p:grpSpPr bwMode="auto">
            <a:xfrm>
              <a:off x="1960651" y="3871849"/>
              <a:ext cx="168275" cy="168275"/>
              <a:chOff x="0" y="0"/>
              <a:chExt cx="262" cy="262"/>
            </a:xfrm>
            <a:noFill/>
          </p:grpSpPr>
          <p:sp>
            <p:nvSpPr>
              <p:cNvPr id="37" name="Oval 24"/>
              <p:cNvSpPr>
                <a:spLocks noChangeArrowheads="1"/>
              </p:cNvSpPr>
              <p:nvPr/>
            </p:nvSpPr>
            <p:spPr bwMode="auto">
              <a:xfrm>
                <a:off x="0" y="0"/>
                <a:ext cx="262" cy="262"/>
              </a:xfrm>
              <a:prstGeom prst="ellipse">
                <a:avLst/>
              </a:prstGeom>
              <a:grpFill/>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38" name="Oval 25"/>
              <p:cNvSpPr>
                <a:spLocks noChangeArrowheads="1"/>
              </p:cNvSpPr>
              <p:nvPr/>
            </p:nvSpPr>
            <p:spPr bwMode="auto">
              <a:xfrm>
                <a:off x="21" y="22"/>
                <a:ext cx="218" cy="218"/>
              </a:xfrm>
              <a:prstGeom prst="ellipse">
                <a:avLst/>
              </a:prstGeom>
              <a:grpFill/>
              <a:ln/>
            </p:spPr>
            <p:style>
              <a:lnRef idx="2">
                <a:schemeClr val="accent1"/>
              </a:lnRef>
              <a:fillRef idx="1">
                <a:schemeClr val="lt1"/>
              </a:fillRef>
              <a:effectRef idx="0">
                <a:schemeClr val="accent1"/>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6746005" y="3009842"/>
            <a:ext cx="2869558" cy="1743706"/>
            <a:chOff x="6098891" y="2981707"/>
            <a:chExt cx="2869558" cy="1743706"/>
          </a:xfrm>
        </p:grpSpPr>
        <p:grpSp>
          <p:nvGrpSpPr>
            <p:cNvPr id="30" name="Group 17"/>
            <p:cNvGrpSpPr>
              <a:grpSpLocks/>
            </p:cNvGrpSpPr>
            <p:nvPr/>
          </p:nvGrpSpPr>
          <p:grpSpPr bwMode="auto">
            <a:xfrm>
              <a:off x="6098891" y="3084732"/>
              <a:ext cx="168275" cy="168275"/>
              <a:chOff x="0" y="0"/>
              <a:chExt cx="262" cy="262"/>
            </a:xfrm>
            <a:noFill/>
          </p:grpSpPr>
          <p:sp>
            <p:nvSpPr>
              <p:cNvPr id="31" name="Oval 18"/>
              <p:cNvSpPr>
                <a:spLocks noChangeArrowheads="1"/>
              </p:cNvSpPr>
              <p:nvPr/>
            </p:nvSpPr>
            <p:spPr bwMode="auto">
              <a:xfrm>
                <a:off x="0" y="0"/>
                <a:ext cx="262" cy="262"/>
              </a:xfrm>
              <a:prstGeom prst="ellipse">
                <a:avLst/>
              </a:prstGeom>
              <a:grpFill/>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32" name="Oval 19"/>
              <p:cNvSpPr>
                <a:spLocks noChangeArrowheads="1"/>
              </p:cNvSpPr>
              <p:nvPr/>
            </p:nvSpPr>
            <p:spPr bwMode="auto">
              <a:xfrm>
                <a:off x="21" y="22"/>
                <a:ext cx="218" cy="218"/>
              </a:xfrm>
              <a:prstGeom prst="ellipse">
                <a:avLst/>
              </a:prstGeom>
              <a:grpFill/>
              <a:ln/>
            </p:spPr>
            <p:style>
              <a:lnRef idx="2">
                <a:schemeClr val="accent1"/>
              </a:lnRef>
              <a:fillRef idx="1">
                <a:schemeClr val="lt1"/>
              </a:fillRef>
              <a:effectRef idx="0">
                <a:schemeClr val="accent1"/>
              </a:effectRef>
              <a:fontRef idx="minor">
                <a:schemeClr val="dk1"/>
              </a:fontRef>
            </p:style>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182386" y="2981707"/>
              <a:ext cx="2786063" cy="1743706"/>
              <a:chOff x="6182386" y="2981707"/>
              <a:chExt cx="2786063" cy="1743706"/>
            </a:xfrm>
          </p:grpSpPr>
          <p:sp>
            <p:nvSpPr>
              <p:cNvPr id="29" name="Rectangle 16"/>
              <p:cNvSpPr>
                <a:spLocks noChangeArrowheads="1"/>
              </p:cNvSpPr>
              <p:nvPr/>
            </p:nvSpPr>
            <p:spPr bwMode="auto">
              <a:xfrm>
                <a:off x="6182386" y="2981707"/>
                <a:ext cx="27860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Clr>
                    <a:srgbClr val="FF0066"/>
                  </a:buClr>
                  <a:buSzPct val="75000"/>
                </a:pPr>
                <a:r>
                  <a:rPr lang="zh-CN" altLang="en-US" sz="2000" dirty="0">
                    <a:solidFill>
                      <a:srgbClr val="1F497D"/>
                    </a:solidFill>
                    <a:latin typeface="微软雅黑" panose="020B0503020204020204" pitchFamily="34" charset="-122"/>
                    <a:ea typeface="微软雅黑" panose="020B0503020204020204" pitchFamily="34" charset="-122"/>
                  </a:rPr>
                  <a:t>合适的护理健康教育：</a:t>
                </a:r>
              </a:p>
            </p:txBody>
          </p:sp>
          <p:sp>
            <p:nvSpPr>
              <p:cNvPr id="39" name="Text Box 28"/>
              <p:cNvSpPr txBox="1">
                <a:spLocks noChangeArrowheads="1"/>
              </p:cNvSpPr>
              <p:nvPr/>
            </p:nvSpPr>
            <p:spPr bwMode="auto">
              <a:xfrm>
                <a:off x="6220779" y="3655438"/>
                <a:ext cx="2590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Font typeface="Arial" panose="020B0604020202020204" pitchFamily="34" charset="0"/>
                  <a:buChar char="•"/>
                </a:pPr>
                <a:r>
                  <a:rPr lang="zh-CN" altLang="en-US" sz="1600" dirty="0">
                    <a:solidFill>
                      <a:schemeClr val="tx2"/>
                    </a:solidFill>
                    <a:latin typeface="微软雅黑" panose="020B0503020204020204" pitchFamily="34" charset="-122"/>
                    <a:ea typeface="微软雅黑" panose="020B0503020204020204" pitchFamily="34" charset="-122"/>
                  </a:rPr>
                  <a:t>提高对DVT的认识和警惕</a:t>
                </a:r>
              </a:p>
              <a:p>
                <a:pPr algn="l">
                  <a:buFont typeface="Arial" panose="020B0604020202020204" pitchFamily="34" charset="0"/>
                  <a:buChar char="•"/>
                </a:pPr>
                <a:r>
                  <a:rPr lang="zh-CN" altLang="en-US" sz="1600" dirty="0">
                    <a:solidFill>
                      <a:schemeClr val="tx2"/>
                    </a:solidFill>
                    <a:latin typeface="微软雅黑" panose="020B0503020204020204" pitchFamily="34" charset="-122"/>
                    <a:ea typeface="微软雅黑" panose="020B0503020204020204" pitchFamily="34" charset="-122"/>
                  </a:rPr>
                  <a:t>了解DVT发生的原因</a:t>
                </a:r>
              </a:p>
              <a:p>
                <a:pPr algn="l">
                  <a:buFont typeface="Arial" panose="020B0604020202020204" pitchFamily="34" charset="0"/>
                  <a:buChar char="•"/>
                </a:pPr>
                <a:r>
                  <a:rPr lang="zh-CN" altLang="en-US" sz="1600" dirty="0">
                    <a:solidFill>
                      <a:schemeClr val="tx2"/>
                    </a:solidFill>
                    <a:latin typeface="微软雅黑" panose="020B0503020204020204" pitchFamily="34" charset="-122"/>
                    <a:ea typeface="微软雅黑" panose="020B0503020204020204" pitchFamily="34" charset="-122"/>
                  </a:rPr>
                  <a:t>讲解DVT的常见症状</a:t>
                </a:r>
              </a:p>
              <a:p>
                <a:pPr algn="l">
                  <a:buFont typeface="Arial" panose="020B0604020202020204" pitchFamily="34" charset="0"/>
                  <a:buChar char="•"/>
                </a:pPr>
                <a:r>
                  <a:rPr lang="zh-CN" altLang="en-US" sz="1600" dirty="0">
                    <a:solidFill>
                      <a:schemeClr val="tx2"/>
                    </a:solidFill>
                    <a:latin typeface="微软雅黑" panose="020B0503020204020204" pitchFamily="34" charset="-122"/>
                    <a:ea typeface="微软雅黑" panose="020B0503020204020204" pitchFamily="34" charset="-122"/>
                  </a:rPr>
                  <a:t>讲解示范功能锻炼方法</a:t>
                </a:r>
              </a:p>
            </p:txBody>
          </p:sp>
        </p:grpSp>
      </p:grpSp>
      <p:sp>
        <p:nvSpPr>
          <p:cNvPr id="40" name="Text Box 29"/>
          <p:cNvSpPr txBox="1">
            <a:spLocks noChangeArrowheads="1"/>
          </p:cNvSpPr>
          <p:nvPr/>
        </p:nvSpPr>
        <p:spPr bwMode="auto">
          <a:xfrm>
            <a:off x="6602779" y="5575081"/>
            <a:ext cx="2590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1F497D"/>
                </a:solidFill>
                <a:latin typeface="微软雅黑" panose="020B0503020204020204" pitchFamily="34" charset="-122"/>
                <a:ea typeface="微软雅黑" panose="020B0503020204020204" pitchFamily="34" charset="-122"/>
              </a:rPr>
              <a:t>提高患者对DVT预防措施的依从性</a:t>
            </a:r>
          </a:p>
        </p:txBody>
      </p:sp>
      <p:sp>
        <p:nvSpPr>
          <p:cNvPr id="41" name="Text Box 30"/>
          <p:cNvSpPr txBox="1">
            <a:spLocks noChangeArrowheads="1"/>
          </p:cNvSpPr>
          <p:nvPr/>
        </p:nvSpPr>
        <p:spPr bwMode="auto">
          <a:xfrm>
            <a:off x="2333992" y="5605959"/>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是推动</a:t>
            </a:r>
            <a:r>
              <a:rPr lang="en-US" altLang="zh-CN"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VTE</a:t>
            </a:r>
            <a:r>
              <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预防护理措施落实的技术</a:t>
            </a:r>
            <a:r>
              <a:rPr lang="zh-CN" altLang="en-US"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保障</a:t>
            </a:r>
            <a:endParaRPr lang="zh-CN" altLang="en-US" dirty="0">
              <a:solidFill>
                <a:srgbClr val="1F497D"/>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2145950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35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850"/>
                            </p:stCondLst>
                            <p:childTnLst>
                              <p:par>
                                <p:cTn id="21" presetID="22" presetClass="entr" presetSubtype="1"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par>
                          <p:cTn id="31" fill="hold">
                            <p:stCondLst>
                              <p:cond delay="285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par>
                          <p:cTn id="35" fill="hold">
                            <p:stCondLst>
                              <p:cond delay="33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left)">
                                      <p:cBhvr>
                                        <p:cTn id="41" dur="400"/>
                                        <p:tgtEl>
                                          <p:spTgt spid="28"/>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right)">
                                      <p:cBhvr>
                                        <p:cTn id="44" dur="4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animBg="1"/>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21"/>
            <a:ext cx="4518154" cy="608013"/>
            <a:chOff x="3129276" y="1777379"/>
            <a:chExt cx="5334842" cy="609106"/>
          </a:xfrm>
        </p:grpSpPr>
        <p:sp>
          <p:nvSpPr>
            <p:cNvPr id="70" name="矩形 69"/>
            <p:cNvSpPr/>
            <p:nvPr/>
          </p:nvSpPr>
          <p:spPr>
            <a:xfrm>
              <a:off x="3779709" y="1777379"/>
              <a:ext cx="4575539"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30" y="1800659"/>
              <a:ext cx="4667688"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提高</a:t>
              </a:r>
              <a:r>
                <a:rPr lang="zh-CN" altLang="en-US" sz="3200" b="1" dirty="0">
                  <a:solidFill>
                    <a:srgbClr val="1F497D"/>
                  </a:solidFill>
                  <a:latin typeface="微软雅黑" panose="020B0503020204020204" pitchFamily="34" charset="-122"/>
                  <a:ea typeface="微软雅黑" panose="020B0503020204020204" pitchFamily="34" charset="-122"/>
                </a:rPr>
                <a:t>认识</a:t>
              </a:r>
            </a:p>
          </p:txBody>
        </p:sp>
      </p:grpSp>
      <p:graphicFrame>
        <p:nvGraphicFramePr>
          <p:cNvPr id="2" name="表格 1"/>
          <p:cNvGraphicFramePr>
            <a:graphicFrameLocks noGrp="1"/>
          </p:cNvGraphicFramePr>
          <p:nvPr>
            <p:extLst>
              <p:ext uri="{D42A27DB-BD31-4B8C-83A1-F6EECF244321}">
                <p14:modId xmlns:p14="http://schemas.microsoft.com/office/powerpoint/2010/main" val="3837198956"/>
              </p:ext>
            </p:extLst>
          </p:nvPr>
        </p:nvGraphicFramePr>
        <p:xfrm>
          <a:off x="1195388" y="2281179"/>
          <a:ext cx="8128000" cy="3478911"/>
        </p:xfrm>
        <a:graphic>
          <a:graphicData uri="http://schemas.openxmlformats.org/drawingml/2006/table">
            <a:tbl>
              <a:tblPr firstRow="1" bandRow="1">
                <a:tableStyleId>{5C22544A-7EE6-4342-B048-85BDC9FD1C3A}</a:tableStyleId>
              </a:tblPr>
              <a:tblGrid>
                <a:gridCol w="406400"/>
                <a:gridCol w="406400"/>
                <a:gridCol w="406400"/>
                <a:gridCol w="406400"/>
                <a:gridCol w="406400"/>
                <a:gridCol w="406400"/>
                <a:gridCol w="406400"/>
                <a:gridCol w="406400"/>
                <a:gridCol w="406400"/>
                <a:gridCol w="406400"/>
                <a:gridCol w="406400"/>
                <a:gridCol w="406400"/>
                <a:gridCol w="406400"/>
                <a:gridCol w="406400"/>
                <a:gridCol w="406400"/>
                <a:gridCol w="406400"/>
                <a:gridCol w="406400"/>
                <a:gridCol w="406400"/>
                <a:gridCol w="406400"/>
                <a:gridCol w="406400"/>
              </a:tblGrid>
              <a:tr h="370840">
                <a:tc>
                  <a:txBody>
                    <a:bodyPr/>
                    <a:lstStyle/>
                    <a:p>
                      <a:pPr algn="ctr"/>
                      <a:r>
                        <a:rPr lang="zh-CN" altLang="en-US" dirty="0" smtClean="0"/>
                        <a:t>日期</a:t>
                      </a:r>
                      <a:endParaRPr lang="zh-CN" altLang="en-US" dirty="0"/>
                    </a:p>
                  </a:txBody>
                  <a:tcPr/>
                </a:tc>
                <a:tc gridSpan="3">
                  <a:txBody>
                    <a:bodyPr/>
                    <a:lstStyle/>
                    <a:p>
                      <a:pPr algn="ctr"/>
                      <a:r>
                        <a:rPr lang="zh-CN" altLang="en-US" dirty="0" smtClean="0"/>
                        <a:t>血栓预感处理</a:t>
                      </a:r>
                      <a:endParaRPr lang="zh-CN" altLang="en-US" dirty="0"/>
                    </a:p>
                  </a:txBody>
                  <a:tcPr/>
                </a:tc>
                <a:tc hMerge="1">
                  <a:txBody>
                    <a:bodyPr/>
                    <a:lstStyle/>
                    <a:p>
                      <a:endParaRPr lang="zh-CN" altLang="en-US"/>
                    </a:p>
                  </a:txBody>
                  <a:tcPr/>
                </a:tc>
                <a:tc hMerge="1">
                  <a:txBody>
                    <a:bodyPr/>
                    <a:lstStyle/>
                    <a:p>
                      <a:endParaRPr lang="zh-CN" altLang="en-US" dirty="0"/>
                    </a:p>
                  </a:txBody>
                  <a:tcPr/>
                </a:tc>
                <a:tc gridSpan="15">
                  <a:txBody>
                    <a:bodyPr/>
                    <a:lstStyle/>
                    <a:p>
                      <a:pPr algn="ctr"/>
                      <a:r>
                        <a:rPr lang="zh-CN" altLang="en-US" dirty="0" smtClean="0"/>
                        <a:t>穿刺点及周边</a:t>
                      </a:r>
                      <a:endParaRPr lang="zh-CN" altLang="en-US" dirty="0"/>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a:txBody>
                    <a:bodyPr/>
                    <a:lstStyle/>
                    <a:p>
                      <a:pPr algn="ctr"/>
                      <a:endParaRPr lang="zh-CN" altLang="en-US" dirty="0"/>
                    </a:p>
                  </a:txBody>
                  <a:tcPr/>
                </a:tc>
              </a:tr>
              <a:tr h="401315">
                <a:tc rowSpan="2">
                  <a:txBody>
                    <a:bodyPr/>
                    <a:lstStyle/>
                    <a:p>
                      <a:pPr algn="ctr"/>
                      <a:endParaRPr lang="zh-CN" altLang="en-US"/>
                    </a:p>
                  </a:txBody>
                  <a:tcPr/>
                </a:tc>
                <a:tc rowSpan="2">
                  <a:txBody>
                    <a:bodyPr/>
                    <a:lstStyle/>
                    <a:p>
                      <a:pPr algn="ctr"/>
                      <a:r>
                        <a:rPr lang="zh-CN" altLang="en-US" dirty="0" smtClean="0"/>
                        <a:t>华法林</a:t>
                      </a:r>
                      <a:endParaRPr lang="zh-CN" altLang="en-US" dirty="0"/>
                    </a:p>
                  </a:txBody>
                  <a:tcPr/>
                </a:tc>
                <a:tc rowSpan="2">
                  <a:txBody>
                    <a:bodyPr/>
                    <a:lstStyle/>
                    <a:p>
                      <a:pPr algn="ctr"/>
                      <a:r>
                        <a:rPr lang="zh-CN" altLang="en-US" dirty="0" smtClean="0"/>
                        <a:t>低分子肝素</a:t>
                      </a:r>
                      <a:endParaRPr lang="zh-CN" altLang="en-US" dirty="0"/>
                    </a:p>
                  </a:txBody>
                  <a:tcPr/>
                </a:tc>
                <a:tc rowSpan="2">
                  <a:txBody>
                    <a:bodyPr/>
                    <a:lstStyle/>
                    <a:p>
                      <a:pPr algn="ctr"/>
                      <a:r>
                        <a:rPr lang="zh-CN" altLang="en-US" dirty="0" smtClean="0"/>
                        <a:t>阿司匹林</a:t>
                      </a:r>
                      <a:endParaRPr lang="zh-CN" altLang="en-US" dirty="0"/>
                    </a:p>
                  </a:txBody>
                  <a:tcPr/>
                </a:tc>
                <a:tc rowSpan="2">
                  <a:txBody>
                    <a:bodyPr/>
                    <a:lstStyle/>
                    <a:p>
                      <a:pPr algn="ctr"/>
                      <a:r>
                        <a:rPr lang="zh-CN" altLang="en-US" dirty="0" smtClean="0"/>
                        <a:t>维护</a:t>
                      </a:r>
                      <a:endParaRPr lang="zh-CN" altLang="en-US" dirty="0"/>
                    </a:p>
                  </a:txBody>
                  <a:tcPr/>
                </a:tc>
                <a:tc rowSpan="2">
                  <a:txBody>
                    <a:bodyPr/>
                    <a:lstStyle/>
                    <a:p>
                      <a:pPr algn="ctr"/>
                      <a:r>
                        <a:rPr lang="zh-CN" altLang="en-US" dirty="0" smtClean="0"/>
                        <a:t>使用小方纱</a:t>
                      </a:r>
                      <a:endParaRPr lang="zh-CN" altLang="en-US" dirty="0"/>
                    </a:p>
                  </a:txBody>
                  <a:tcPr/>
                </a:tc>
                <a:tc rowSpan="2">
                  <a:txBody>
                    <a:bodyPr/>
                    <a:lstStyle/>
                    <a:p>
                      <a:pPr algn="ctr"/>
                      <a:r>
                        <a:rPr lang="zh-CN" altLang="en-US" dirty="0" smtClean="0"/>
                        <a:t>敷料松动</a:t>
                      </a:r>
                      <a:endParaRPr lang="zh-CN" altLang="en-US" dirty="0"/>
                    </a:p>
                  </a:txBody>
                  <a:tcPr/>
                </a:tc>
                <a:tc rowSpan="2">
                  <a:txBody>
                    <a:bodyPr/>
                    <a:lstStyle/>
                    <a:p>
                      <a:pPr algn="ctr"/>
                      <a:r>
                        <a:rPr lang="zh-CN" altLang="en-US" dirty="0" smtClean="0"/>
                        <a:t>导管脱出</a:t>
                      </a:r>
                      <a:endParaRPr lang="zh-CN" altLang="en-US" dirty="0"/>
                    </a:p>
                  </a:txBody>
                  <a:tcPr/>
                </a:tc>
                <a:tc rowSpan="2">
                  <a:txBody>
                    <a:bodyPr/>
                    <a:lstStyle/>
                    <a:p>
                      <a:pPr algn="ctr"/>
                      <a:r>
                        <a:rPr lang="zh-CN" altLang="en-US" dirty="0" smtClean="0"/>
                        <a:t>青紫</a:t>
                      </a:r>
                      <a:endParaRPr lang="zh-CN" altLang="en-US" dirty="0"/>
                    </a:p>
                  </a:txBody>
                  <a:tcPr/>
                </a:tc>
                <a:tc rowSpan="2">
                  <a:txBody>
                    <a:bodyPr/>
                    <a:lstStyle/>
                    <a:p>
                      <a:pPr algn="ctr"/>
                      <a:r>
                        <a:rPr lang="zh-CN" altLang="en-US" dirty="0" smtClean="0"/>
                        <a:t>渗血</a:t>
                      </a:r>
                      <a:endParaRPr lang="zh-CN" altLang="en-US" dirty="0"/>
                    </a:p>
                  </a:txBody>
                  <a:tcPr/>
                </a:tc>
                <a:tc rowSpan="2">
                  <a:txBody>
                    <a:bodyPr/>
                    <a:lstStyle/>
                    <a:p>
                      <a:pPr algn="ctr"/>
                      <a:r>
                        <a:rPr lang="zh-CN" altLang="en-US" dirty="0" smtClean="0"/>
                        <a:t>渗液</a:t>
                      </a:r>
                      <a:endParaRPr lang="zh-CN" altLang="en-US" dirty="0"/>
                    </a:p>
                  </a:txBody>
                  <a:tcPr/>
                </a:tc>
                <a:tc rowSpan="2">
                  <a:txBody>
                    <a:bodyPr/>
                    <a:lstStyle/>
                    <a:p>
                      <a:pPr algn="ctr"/>
                      <a:r>
                        <a:rPr lang="zh-CN" altLang="en-US" dirty="0" smtClean="0"/>
                        <a:t>皮疹</a:t>
                      </a:r>
                      <a:endParaRPr lang="zh-CN" altLang="en-US" dirty="0"/>
                    </a:p>
                  </a:txBody>
                  <a:tcPr/>
                </a:tc>
                <a:tc rowSpan="2">
                  <a:txBody>
                    <a:bodyPr/>
                    <a:lstStyle/>
                    <a:p>
                      <a:pPr algn="ctr"/>
                      <a:r>
                        <a:rPr lang="zh-CN" altLang="en-US" dirty="0" smtClean="0"/>
                        <a:t>水泡</a:t>
                      </a:r>
                      <a:endParaRPr lang="zh-CN" altLang="en-US" dirty="0"/>
                    </a:p>
                  </a:txBody>
                  <a:tcPr/>
                </a:tc>
                <a:tc rowSpan="2">
                  <a:txBody>
                    <a:bodyPr/>
                    <a:lstStyle/>
                    <a:p>
                      <a:pPr algn="ctr"/>
                      <a:r>
                        <a:rPr lang="zh-CN" altLang="en-US" dirty="0" smtClean="0"/>
                        <a:t>红</a:t>
                      </a:r>
                      <a:endParaRPr lang="zh-CN" altLang="en-US" dirty="0"/>
                    </a:p>
                  </a:txBody>
                  <a:tcPr/>
                </a:tc>
                <a:tc rowSpan="2">
                  <a:txBody>
                    <a:bodyPr/>
                    <a:lstStyle/>
                    <a:p>
                      <a:pPr algn="ctr"/>
                      <a:r>
                        <a:rPr lang="zh-CN" altLang="en-US" dirty="0" smtClean="0"/>
                        <a:t>肿</a:t>
                      </a:r>
                      <a:endParaRPr lang="zh-CN" altLang="en-US" dirty="0"/>
                    </a:p>
                  </a:txBody>
                  <a:tcPr/>
                </a:tc>
                <a:tc gridSpan="2">
                  <a:txBody>
                    <a:bodyPr/>
                    <a:lstStyle/>
                    <a:p>
                      <a:pPr algn="ctr"/>
                      <a:r>
                        <a:rPr lang="zh-CN" altLang="en-US" dirty="0" smtClean="0"/>
                        <a:t>疼痛</a:t>
                      </a:r>
                      <a:endParaRPr lang="zh-CN" altLang="en-US" dirty="0"/>
                    </a:p>
                  </a:txBody>
                  <a:tcPr>
                    <a:lnB w="12700" cap="flat" cmpd="sng" algn="ctr">
                      <a:solidFill>
                        <a:schemeClr val="tx1"/>
                      </a:solidFill>
                      <a:prstDash val="solid"/>
                      <a:round/>
                      <a:headEnd type="none" w="med" len="med"/>
                      <a:tailEnd type="none" w="med" len="med"/>
                    </a:lnB>
                  </a:tcPr>
                </a:tc>
                <a:tc hMerge="1">
                  <a:txBody>
                    <a:bodyPr/>
                    <a:lstStyle/>
                    <a:p>
                      <a:pPr algn="ctr"/>
                      <a:endParaRPr lang="zh-CN" altLang="en-US" dirty="0"/>
                    </a:p>
                  </a:txBody>
                  <a:tcPr/>
                </a:tc>
                <a:tc rowSpan="2">
                  <a:txBody>
                    <a:bodyPr/>
                    <a:lstStyle/>
                    <a:p>
                      <a:pPr algn="ctr"/>
                      <a:endParaRPr lang="zh-CN" altLang="en-US" dirty="0"/>
                    </a:p>
                  </a:txBody>
                  <a:tcPr/>
                </a:tc>
                <a:tc rowSpan="2">
                  <a:txBody>
                    <a:bodyPr/>
                    <a:lstStyle/>
                    <a:p>
                      <a:pPr algn="ctr"/>
                      <a:endParaRPr lang="zh-CN" altLang="en-US" dirty="0"/>
                    </a:p>
                  </a:txBody>
                  <a:tcPr/>
                </a:tc>
                <a:tc rowSpan="2">
                  <a:txBody>
                    <a:bodyPr/>
                    <a:lstStyle/>
                    <a:p>
                      <a:pPr algn="ctr"/>
                      <a:endParaRPr lang="zh-CN" altLang="en-US" dirty="0"/>
                    </a:p>
                  </a:txBody>
                  <a:tcPr/>
                </a:tc>
              </a:tr>
              <a:tr h="98489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zh-CN" altLang="en-US" dirty="0" smtClean="0"/>
                        <a:t>刺痛</a:t>
                      </a:r>
                      <a:endParaRPr lang="zh-CN" alt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zh-CN" altLang="en-US" dirty="0" smtClean="0"/>
                        <a:t>触痛</a:t>
                      </a:r>
                      <a:endParaRPr lang="zh-CN" alt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70840">
                <a:tc>
                  <a:txBody>
                    <a:bodyPr/>
                    <a:lstStyle/>
                    <a:p>
                      <a:pPr algn="ctr"/>
                      <a:endParaRPr lang="zh-CN" altLang="en-US" dirty="0"/>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370840">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370840">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370840">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bl>
          </a:graphicData>
        </a:graphic>
      </p:graphicFrame>
    </p:spTree>
    <p:extLst>
      <p:ext uri="{BB962C8B-B14F-4D97-AF65-F5344CB8AC3E}">
        <p14:creationId xmlns:p14="http://schemas.microsoft.com/office/powerpoint/2010/main" val="104041045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21"/>
            <a:ext cx="4518154" cy="608013"/>
            <a:chOff x="3129276" y="1777379"/>
            <a:chExt cx="5334842" cy="609106"/>
          </a:xfrm>
        </p:grpSpPr>
        <p:sp>
          <p:nvSpPr>
            <p:cNvPr id="70" name="矩形 69"/>
            <p:cNvSpPr/>
            <p:nvPr/>
          </p:nvSpPr>
          <p:spPr>
            <a:xfrm>
              <a:off x="3779709" y="1777379"/>
              <a:ext cx="4575539"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30" y="1800659"/>
              <a:ext cx="4667688"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提高</a:t>
              </a:r>
              <a:r>
                <a:rPr lang="zh-CN" altLang="en-US" sz="3200" b="1" dirty="0">
                  <a:solidFill>
                    <a:srgbClr val="1F497D"/>
                  </a:solidFill>
                  <a:latin typeface="微软雅黑" panose="020B0503020204020204" pitchFamily="34" charset="-122"/>
                  <a:ea typeface="微软雅黑" panose="020B0503020204020204" pitchFamily="34" charset="-122"/>
                </a:rPr>
                <a:t>认识</a:t>
              </a:r>
            </a:p>
          </p:txBody>
        </p:sp>
      </p:gr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18625"/>
          <a:stretch/>
        </p:blipFill>
        <p:spPr>
          <a:xfrm rot="10800000">
            <a:off x="1108869" y="1392234"/>
            <a:ext cx="8802931" cy="5372520"/>
          </a:xfrm>
          <a:prstGeom prst="rect">
            <a:avLst/>
          </a:prstGeom>
          <a:ln>
            <a:noFill/>
          </a:ln>
          <a:effectLst>
            <a:softEdge rad="112500"/>
          </a:effectLst>
        </p:spPr>
      </p:pic>
    </p:spTree>
    <p:extLst>
      <p:ext uri="{BB962C8B-B14F-4D97-AF65-F5344CB8AC3E}">
        <p14:creationId xmlns:p14="http://schemas.microsoft.com/office/powerpoint/2010/main" val="50697068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19"/>
            <a:ext cx="4518154" cy="608017"/>
            <a:chOff x="3129276" y="1777379"/>
            <a:chExt cx="5334842" cy="609110"/>
          </a:xfrm>
        </p:grpSpPr>
        <p:sp>
          <p:nvSpPr>
            <p:cNvPr id="70" name="矩形 69"/>
            <p:cNvSpPr/>
            <p:nvPr/>
          </p:nvSpPr>
          <p:spPr>
            <a:xfrm>
              <a:off x="3779709" y="1777379"/>
              <a:ext cx="4575539"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30" y="1800663"/>
              <a:ext cx="4667688"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a:t>
              </a:r>
              <a:r>
                <a:rPr lang="zh-CN" altLang="en-US" sz="3200" b="1" dirty="0" smtClean="0">
                  <a:solidFill>
                    <a:srgbClr val="1F497D"/>
                  </a:solidFill>
                  <a:latin typeface="微软雅黑" panose="020B0503020204020204" pitchFamily="34" charset="-122"/>
                  <a:ea typeface="微软雅黑" panose="020B0503020204020204" pitchFamily="34" charset="-122"/>
                </a:rPr>
                <a:t>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功能锻炼</a:t>
              </a:r>
            </a:p>
          </p:txBody>
        </p:sp>
      </p:grpSp>
      <p:sp>
        <p:nvSpPr>
          <p:cNvPr id="41" name="Text Box 30"/>
          <p:cNvSpPr txBox="1">
            <a:spLocks noChangeArrowheads="1"/>
          </p:cNvSpPr>
          <p:nvPr/>
        </p:nvSpPr>
        <p:spPr bwMode="auto">
          <a:xfrm>
            <a:off x="1384299" y="1728463"/>
            <a:ext cx="46949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PICC</a:t>
            </a:r>
            <a:r>
              <a:rPr lang="zh-CN" altLang="en-US" sz="2000" b="1"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相关静脉血栓的预防</a:t>
            </a:r>
            <a:r>
              <a:rPr lang="en-US" altLang="zh-CN" sz="2000" b="1"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2000" b="1"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置管后宣教</a:t>
            </a:r>
          </a:p>
        </p:txBody>
      </p:sp>
      <p:grpSp>
        <p:nvGrpSpPr>
          <p:cNvPr id="2" name="组合 1"/>
          <p:cNvGrpSpPr/>
          <p:nvPr/>
        </p:nvGrpSpPr>
        <p:grpSpPr>
          <a:xfrm>
            <a:off x="2239809" y="2864919"/>
            <a:ext cx="2438400" cy="3343500"/>
            <a:chOff x="2239809" y="2864919"/>
            <a:chExt cx="2438400" cy="3343500"/>
          </a:xfrm>
        </p:grpSpPr>
        <p:pic>
          <p:nvPicPr>
            <p:cNvPr id="47" name="Picture 4" descr="20140718_172403"/>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39809" y="2864919"/>
              <a:ext cx="2438400" cy="29305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8" name="Text Box 5"/>
            <p:cNvSpPr txBox="1">
              <a:spLocks noChangeArrowheads="1"/>
            </p:cNvSpPr>
            <p:nvPr/>
          </p:nvSpPr>
          <p:spPr bwMode="auto">
            <a:xfrm>
              <a:off x="2969855" y="5808309"/>
              <a:ext cx="106925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2000" dirty="0">
                  <a:solidFill>
                    <a:srgbClr val="1F497D"/>
                  </a:solidFill>
                  <a:latin typeface="微软雅黑" panose="020B0503020204020204" pitchFamily="34" charset="-122"/>
                  <a:ea typeface="微软雅黑" panose="020B0503020204020204" pitchFamily="34" charset="-122"/>
                </a:rPr>
                <a:t>弹力球</a:t>
              </a:r>
            </a:p>
          </p:txBody>
        </p:sp>
      </p:grpSp>
      <p:grpSp>
        <p:nvGrpSpPr>
          <p:cNvPr id="6" name="组合 5"/>
          <p:cNvGrpSpPr/>
          <p:nvPr/>
        </p:nvGrpSpPr>
        <p:grpSpPr>
          <a:xfrm>
            <a:off x="4830609" y="2864918"/>
            <a:ext cx="2438400" cy="3343502"/>
            <a:chOff x="4830609" y="2864918"/>
            <a:chExt cx="2438400" cy="3343502"/>
          </a:xfrm>
        </p:grpSpPr>
        <p:pic>
          <p:nvPicPr>
            <p:cNvPr id="42" name="Picture 3" descr="QQ图片20140719121753"/>
            <p:cNvPicPr>
              <a:picLocks noChangeAspect="1" noChangeArrowheads="1"/>
            </p:cNvPicPr>
            <p:nvPr/>
          </p:nvPicPr>
          <p:blipFill>
            <a:blip r:embed="rId3" cstate="print">
              <a:extLst>
                <a:ext uri="{28A0092B-C50C-407E-A947-70E740481C1C}">
                  <a14:useLocalDpi xmlns:a14="http://schemas.microsoft.com/office/drawing/2010/main" val="0"/>
                </a:ext>
              </a:extLst>
            </a:blip>
            <a:srcRect l="21053" r="21805"/>
            <a:stretch>
              <a:fillRect/>
            </a:stretch>
          </p:blipFill>
          <p:spPr>
            <a:xfrm>
              <a:off x="4830609" y="2864918"/>
              <a:ext cx="2438400" cy="29162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9" name="Text Box 6"/>
            <p:cNvSpPr txBox="1">
              <a:spLocks noChangeArrowheads="1"/>
            </p:cNvSpPr>
            <p:nvPr/>
          </p:nvSpPr>
          <p:spPr bwMode="auto">
            <a:xfrm>
              <a:off x="5574174" y="5811545"/>
              <a:ext cx="1042219"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宣教册</a:t>
              </a:r>
            </a:p>
          </p:txBody>
        </p:sp>
      </p:grpSp>
      <p:grpSp>
        <p:nvGrpSpPr>
          <p:cNvPr id="7" name="组合 6"/>
          <p:cNvGrpSpPr/>
          <p:nvPr/>
        </p:nvGrpSpPr>
        <p:grpSpPr>
          <a:xfrm>
            <a:off x="7421409" y="2864919"/>
            <a:ext cx="2286000" cy="3343500"/>
            <a:chOff x="7421409" y="2864919"/>
            <a:chExt cx="2286000" cy="3343500"/>
          </a:xfrm>
        </p:grpSpPr>
        <p:pic>
          <p:nvPicPr>
            <p:cNvPr id="50" name="Picture 7" descr="QQ图片20140719121734"/>
            <p:cNvPicPr>
              <a:picLocks noChangeAspect="1" noChangeArrowheads="1"/>
            </p:cNvPicPr>
            <p:nvPr/>
          </p:nvPicPr>
          <p:blipFill>
            <a:blip r:embed="rId4" cstate="print">
              <a:extLst>
                <a:ext uri="{28A0092B-C50C-407E-A947-70E740481C1C}">
                  <a14:useLocalDpi xmlns:a14="http://schemas.microsoft.com/office/drawing/2010/main" val="0"/>
                </a:ext>
              </a:extLst>
            </a:blip>
            <a:srcRect t="6250" r="5569" b="19804"/>
            <a:stretch>
              <a:fillRect/>
            </a:stretch>
          </p:blipFill>
          <p:spPr bwMode="auto">
            <a:xfrm>
              <a:off x="7421409" y="2864919"/>
              <a:ext cx="2286000" cy="28940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 name="Text Box 8"/>
            <p:cNvSpPr txBox="1">
              <a:spLocks noChangeArrowheads="1"/>
            </p:cNvSpPr>
            <p:nvPr/>
          </p:nvSpPr>
          <p:spPr bwMode="auto">
            <a:xfrm>
              <a:off x="7748333" y="5811544"/>
              <a:ext cx="172310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健康教育处方</a:t>
              </a:r>
            </a:p>
          </p:txBody>
        </p:sp>
      </p:grpSp>
    </p:spTree>
    <p:extLst>
      <p:ext uri="{BB962C8B-B14F-4D97-AF65-F5344CB8AC3E}">
        <p14:creationId xmlns:p14="http://schemas.microsoft.com/office/powerpoint/2010/main" val="26453881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35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85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19"/>
            <a:ext cx="4518154" cy="608017"/>
            <a:chOff x="3129276" y="1777379"/>
            <a:chExt cx="5334842" cy="609110"/>
          </a:xfrm>
        </p:grpSpPr>
        <p:sp>
          <p:nvSpPr>
            <p:cNvPr id="70" name="矩形 69"/>
            <p:cNvSpPr/>
            <p:nvPr/>
          </p:nvSpPr>
          <p:spPr>
            <a:xfrm>
              <a:off x="3779709" y="1777379"/>
              <a:ext cx="4575539"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30" y="1800663"/>
              <a:ext cx="4667688"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药物预防</a:t>
              </a:r>
            </a:p>
          </p:txBody>
        </p:sp>
      </p:grpSp>
      <p:sp>
        <p:nvSpPr>
          <p:cNvPr id="41" name="Text Box 30"/>
          <p:cNvSpPr txBox="1">
            <a:spLocks noChangeArrowheads="1"/>
          </p:cNvSpPr>
          <p:nvPr/>
        </p:nvSpPr>
        <p:spPr bwMode="auto">
          <a:xfrm>
            <a:off x="2038540" y="2984004"/>
            <a:ext cx="463658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       肿瘤科</a:t>
            </a: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预防</a:t>
            </a:r>
            <a:r>
              <a:rPr lang="en-US" altLang="zh-CN"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PICC</a:t>
            </a: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相关性静脉血栓的抗凝治疗：</a:t>
            </a:r>
          </a:p>
          <a:p>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      低分子肝素</a:t>
            </a:r>
            <a:r>
              <a:rPr lang="en-US" altLang="zh-CN" sz="24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5000u</a:t>
            </a:r>
          </a:p>
          <a:p>
            <a:r>
              <a:rPr lang="en-US" altLang="zh-CN"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 </a:t>
            </a:r>
            <a:r>
              <a:rPr lang="en-US" altLang="zh-CN" sz="24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24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皮下注射</a:t>
            </a: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Qd</a:t>
            </a: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，共</a:t>
            </a:r>
            <a:r>
              <a:rPr lang="en-US" altLang="zh-CN"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5-7</a:t>
            </a: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天</a:t>
            </a:r>
          </a:p>
        </p:txBody>
      </p:sp>
      <p:pic>
        <p:nvPicPr>
          <p:cNvPr id="16" name="图片 1"/>
          <p:cNvPicPr>
            <a:picLocks noChangeAspect="1"/>
          </p:cNvPicPr>
          <p:nvPr/>
        </p:nvPicPr>
        <p:blipFill>
          <a:blip r:embed="rId2">
            <a:clrChange>
              <a:clrFrom>
                <a:srgbClr val="F4F9F2"/>
              </a:clrFrom>
              <a:clrTo>
                <a:srgbClr val="F4F9F2">
                  <a:alpha val="0"/>
                </a:srgbClr>
              </a:clrTo>
            </a:clrChange>
            <a:extLst>
              <a:ext uri="{28A0092B-C50C-407E-A947-70E740481C1C}">
                <a14:useLocalDpi xmlns:a14="http://schemas.microsoft.com/office/drawing/2010/main" val="0"/>
              </a:ext>
            </a:extLst>
          </a:blip>
          <a:srcRect/>
          <a:stretch>
            <a:fillRect/>
          </a:stretch>
        </p:blipFill>
        <p:spPr bwMode="auto">
          <a:xfrm>
            <a:off x="8831263" y="1941513"/>
            <a:ext cx="3360737" cy="491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501543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19"/>
            <a:ext cx="5242897" cy="608017"/>
            <a:chOff x="3129276" y="1777379"/>
            <a:chExt cx="6190587" cy="609110"/>
          </a:xfrm>
        </p:grpSpPr>
        <p:sp>
          <p:nvSpPr>
            <p:cNvPr id="70" name="矩形 69"/>
            <p:cNvSpPr/>
            <p:nvPr/>
          </p:nvSpPr>
          <p:spPr>
            <a:xfrm>
              <a:off x="3779709" y="1777379"/>
              <a:ext cx="5540154"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28" y="1800663"/>
              <a:ext cx="5523434"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a:t>
              </a:r>
              <a:r>
                <a:rPr lang="zh-CN" altLang="en-US" sz="3200" b="1" dirty="0" smtClean="0">
                  <a:solidFill>
                    <a:srgbClr val="1F497D"/>
                  </a:solidFill>
                  <a:latin typeface="微软雅黑" panose="020B0503020204020204" pitchFamily="34" charset="-122"/>
                  <a:ea typeface="微软雅黑" panose="020B0503020204020204" pitchFamily="34" charset="-122"/>
                </a:rPr>
                <a:t>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加速血液循环</a:t>
              </a:r>
            </a:p>
          </p:txBody>
        </p:sp>
      </p:grpSp>
      <p:sp>
        <p:nvSpPr>
          <p:cNvPr id="41" name="Text Box 30"/>
          <p:cNvSpPr txBox="1">
            <a:spLocks noChangeArrowheads="1"/>
          </p:cNvSpPr>
          <p:nvPr/>
        </p:nvSpPr>
        <p:spPr bwMode="auto">
          <a:xfrm>
            <a:off x="5584686" y="2638592"/>
            <a:ext cx="421300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50000"/>
              </a:lnSpc>
              <a:buFont typeface="Wingdings" panose="05000000000000000000" pitchFamily="2" charset="2"/>
              <a:buChar char="Ø"/>
            </a:pPr>
            <a:r>
              <a:rPr lang="zh-CN" altLang="en-US" sz="2000" b="1"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 开始</a:t>
            </a:r>
            <a:r>
              <a:rPr lang="zh-CN" altLang="en-US" sz="2000" b="1"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时间</a:t>
            </a:r>
          </a:p>
          <a:p>
            <a:pPr>
              <a:lnSpc>
                <a:spcPct val="150000"/>
              </a:lnSpc>
            </a:pPr>
            <a:r>
              <a:rPr lang="zh-CN" altLang="en-US" sz="20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     置</a:t>
            </a:r>
            <a:r>
              <a:rPr lang="zh-CN" altLang="en-US"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管后第一天开始手指手腕活动</a:t>
            </a:r>
          </a:p>
          <a:p>
            <a:pPr>
              <a:lnSpc>
                <a:spcPct val="150000"/>
              </a:lnSpc>
            </a:pPr>
            <a:r>
              <a:rPr lang="zh-CN" altLang="en-US" sz="20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     第二天</a:t>
            </a:r>
            <a:r>
              <a:rPr lang="zh-CN" altLang="en-US"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手臂活动</a:t>
            </a:r>
          </a:p>
          <a:p>
            <a:pPr marL="457200" indent="-457200">
              <a:lnSpc>
                <a:spcPct val="150000"/>
              </a:lnSpc>
              <a:buFont typeface="Wingdings" panose="05000000000000000000" pitchFamily="2" charset="2"/>
              <a:buChar char="Ø"/>
            </a:pPr>
            <a:r>
              <a:rPr lang="zh-CN" altLang="en-US" sz="2000" b="1"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运动时间、频率</a:t>
            </a:r>
          </a:p>
          <a:p>
            <a:pPr>
              <a:lnSpc>
                <a:spcPct val="150000"/>
              </a:lnSpc>
            </a:pPr>
            <a:r>
              <a:rPr lang="zh-CN" altLang="en-US" sz="20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     每次</a:t>
            </a:r>
            <a:r>
              <a:rPr lang="zh-CN" altLang="en-US"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约</a:t>
            </a:r>
            <a:r>
              <a:rPr lang="en-US" altLang="zh-CN"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15</a:t>
            </a:r>
            <a:r>
              <a:rPr lang="zh-CN" altLang="en-US"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分钟</a:t>
            </a:r>
          </a:p>
          <a:p>
            <a:pPr>
              <a:lnSpc>
                <a:spcPct val="150000"/>
              </a:lnSpc>
            </a:pPr>
            <a:r>
              <a:rPr lang="zh-CN" altLang="en-US" sz="2000" dirty="0" smtClean="0">
                <a:solidFill>
                  <a:srgbClr val="1F497D"/>
                </a:solidFill>
                <a:latin typeface="微软雅黑" panose="020B0503020204020204" pitchFamily="34" charset="-122"/>
                <a:ea typeface="微软雅黑" panose="020B0503020204020204" pitchFamily="34" charset="-122"/>
                <a:sym typeface="Arial" panose="020B0604020202020204" pitchFamily="34" charset="0"/>
              </a:rPr>
              <a:t>     每天</a:t>
            </a:r>
            <a:r>
              <a:rPr lang="zh-CN" altLang="en-US" sz="20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两次</a:t>
            </a:r>
          </a:p>
        </p:txBody>
      </p:sp>
      <p:pic>
        <p:nvPicPr>
          <p:cNvPr id="9" name="图片 8"/>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1143"/>
          <a:stretch/>
        </p:blipFill>
        <p:spPr>
          <a:xfrm>
            <a:off x="341085" y="2317456"/>
            <a:ext cx="4628053" cy="3183458"/>
          </a:xfrm>
          <a:prstGeom prst="rect">
            <a:avLst/>
          </a:prstGeom>
        </p:spPr>
      </p:pic>
    </p:spTree>
    <p:extLst>
      <p:ext uri="{BB962C8B-B14F-4D97-AF65-F5344CB8AC3E}">
        <p14:creationId xmlns:p14="http://schemas.microsoft.com/office/powerpoint/2010/main" val="30185050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19"/>
            <a:ext cx="5405130" cy="608017"/>
            <a:chOff x="3129276" y="1777379"/>
            <a:chExt cx="6382145" cy="609110"/>
          </a:xfrm>
        </p:grpSpPr>
        <p:sp>
          <p:nvSpPr>
            <p:cNvPr id="70" name="矩形 69"/>
            <p:cNvSpPr/>
            <p:nvPr/>
          </p:nvSpPr>
          <p:spPr>
            <a:xfrm>
              <a:off x="3779709" y="1777379"/>
              <a:ext cx="5731712"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28" y="1800663"/>
              <a:ext cx="5523434"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a:t>
              </a:r>
              <a:r>
                <a:rPr lang="zh-CN" altLang="en-US" sz="3200" b="1" dirty="0" smtClean="0">
                  <a:solidFill>
                    <a:srgbClr val="1F497D"/>
                  </a:solidFill>
                  <a:latin typeface="微软雅黑" panose="020B0503020204020204" pitchFamily="34" charset="-122"/>
                  <a:ea typeface="微软雅黑" panose="020B0503020204020204" pitchFamily="34" charset="-122"/>
                </a:rPr>
                <a:t>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加速血液循环</a:t>
              </a:r>
            </a:p>
          </p:txBody>
        </p:sp>
      </p:grpSp>
      <p:sp>
        <p:nvSpPr>
          <p:cNvPr id="41" name="Text Box 30"/>
          <p:cNvSpPr txBox="1">
            <a:spLocks noChangeArrowheads="1"/>
          </p:cNvSpPr>
          <p:nvPr/>
        </p:nvSpPr>
        <p:spPr bwMode="auto">
          <a:xfrm>
            <a:off x="932590" y="1940590"/>
            <a:ext cx="359891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nSpc>
                <a:spcPct val="150000"/>
              </a:lnSpc>
              <a:buFont typeface="Wingdings" panose="05000000000000000000" pitchFamily="2" charset="2"/>
              <a:buChar char="u"/>
            </a:pPr>
            <a:r>
              <a:rPr lang="en-US" altLang="zh-CN" sz="2800" b="1"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PICC</a:t>
            </a:r>
            <a:r>
              <a:rPr lang="zh-CN" altLang="en-US" sz="2800" b="1"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功能锻炼操</a:t>
            </a:r>
          </a:p>
        </p:txBody>
      </p:sp>
      <p:pic>
        <p:nvPicPr>
          <p:cNvPr id="16" name="Picture 3" descr="置管后屈肘运动"/>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l="15689" t="9804" r="7591" b="19061"/>
          <a:stretch>
            <a:fillRect/>
          </a:stretch>
        </p:blipFill>
        <p:spPr bwMode="auto">
          <a:xfrm>
            <a:off x="6586820" y="1042219"/>
            <a:ext cx="4069761" cy="333054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 descr="置管后上肢环抱挤压"/>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l="14005" t="5533" r="7423" b="15466"/>
          <a:stretch>
            <a:fillRect/>
          </a:stretch>
        </p:blipFill>
        <p:spPr bwMode="auto">
          <a:xfrm>
            <a:off x="5901020" y="1651819"/>
            <a:ext cx="4069761" cy="3330547"/>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5" descr="置管后手梳头运动"/>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l="12167" t="5270" r="12476" b="11890"/>
          <a:stretch>
            <a:fillRect/>
          </a:stretch>
        </p:blipFill>
        <p:spPr bwMode="auto">
          <a:xfrm>
            <a:off x="4910420" y="2185219"/>
            <a:ext cx="4069761" cy="3330547"/>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 name="Picture 6" descr="置管后手指运动"/>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l="5080" t="1544" r="3214" b="7153"/>
          <a:stretch>
            <a:fillRect/>
          </a:stretch>
        </p:blipFill>
        <p:spPr bwMode="auto">
          <a:xfrm>
            <a:off x="4148420" y="2794819"/>
            <a:ext cx="4069761" cy="3330547"/>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 name="Picture 7" descr="置管后旋腕活动"/>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l="7437" t="8978" r="12813" b="10037"/>
          <a:stretch>
            <a:fillRect/>
          </a:stretch>
        </p:blipFill>
        <p:spPr bwMode="auto">
          <a:xfrm>
            <a:off x="2168807" y="3271863"/>
            <a:ext cx="4069761" cy="3330547"/>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WordArt 8"/>
          <p:cNvSpPr>
            <a:spLocks noChangeArrowheads="1" noChangeShapeType="1"/>
          </p:cNvSpPr>
          <p:nvPr/>
        </p:nvSpPr>
        <p:spPr bwMode="auto">
          <a:xfrm rot="20820000">
            <a:off x="5288424" y="2403424"/>
            <a:ext cx="3200400" cy="996950"/>
          </a:xfrm>
          <a:prstGeom prst="rect">
            <a:avLst/>
          </a:prstGeom>
        </p:spPr>
        <p:txBody>
          <a:bodyPr wrap="none" fromWordArt="1">
            <a:prstTxWarp prst="textCascadeUp">
              <a:avLst>
                <a:gd name="adj" fmla="val 44444"/>
              </a:avLst>
            </a:prstTxWarp>
          </a:bodyPr>
          <a:lstStyle/>
          <a:p>
            <a:endParaRPr lang="zh-CN" altLang="en-US" sz="3600" kern="10" dirty="0">
              <a:ln w="19050">
                <a:solidFill>
                  <a:schemeClr val="tx1"/>
                </a:solidFill>
                <a:round/>
                <a:headEnd/>
                <a:tailEnd/>
              </a:ln>
              <a:solidFill>
                <a:srgbClr val="0066CC"/>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234369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19"/>
            <a:ext cx="5242897" cy="608017"/>
            <a:chOff x="3129276" y="1777379"/>
            <a:chExt cx="6190587" cy="609110"/>
          </a:xfrm>
        </p:grpSpPr>
        <p:sp>
          <p:nvSpPr>
            <p:cNvPr id="70" name="矩形 69"/>
            <p:cNvSpPr/>
            <p:nvPr/>
          </p:nvSpPr>
          <p:spPr>
            <a:xfrm>
              <a:off x="3779709" y="1777379"/>
              <a:ext cx="5540154"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28" y="1800663"/>
              <a:ext cx="5523434"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a:t>
              </a:r>
              <a:r>
                <a:rPr lang="zh-CN" altLang="en-US" sz="3200" b="1" dirty="0" smtClean="0">
                  <a:solidFill>
                    <a:srgbClr val="1F497D"/>
                  </a:solidFill>
                  <a:latin typeface="微软雅黑" panose="020B0503020204020204" pitchFamily="34" charset="-122"/>
                  <a:ea typeface="微软雅黑" panose="020B0503020204020204" pitchFamily="34" charset="-122"/>
                </a:rPr>
                <a:t>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加速血液循环</a:t>
              </a:r>
            </a:p>
          </p:txBody>
        </p:sp>
      </p:grpSp>
      <p:sp>
        <p:nvSpPr>
          <p:cNvPr id="41" name="Text Box 30"/>
          <p:cNvSpPr txBox="1">
            <a:spLocks noChangeArrowheads="1"/>
          </p:cNvSpPr>
          <p:nvPr/>
        </p:nvSpPr>
        <p:spPr bwMode="auto">
          <a:xfrm>
            <a:off x="2169781" y="2200413"/>
            <a:ext cx="270867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50000"/>
              </a:lnSpc>
              <a:buFont typeface="Wingdings" panose="05000000000000000000" pitchFamily="2" charset="2"/>
              <a:buChar char="Ø"/>
            </a:pP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饮热水</a:t>
            </a:r>
          </a:p>
          <a:p>
            <a:pPr marL="342900" indent="-342900">
              <a:lnSpc>
                <a:spcPct val="150000"/>
              </a:lnSpc>
              <a:buFont typeface="Wingdings" panose="05000000000000000000" pitchFamily="2" charset="2"/>
              <a:buChar char="Ø"/>
            </a:pPr>
            <a:r>
              <a:rPr lang="zh-CN" altLang="en-US" sz="2400" dirty="0">
                <a:solidFill>
                  <a:srgbClr val="1F497D"/>
                </a:solidFill>
                <a:latin typeface="微软雅黑" panose="020B0503020204020204" pitchFamily="34" charset="-122"/>
                <a:ea typeface="微软雅黑" panose="020B0503020204020204" pitchFamily="34" charset="-122"/>
                <a:sym typeface="Arial" panose="020B0604020202020204" pitchFamily="34" charset="0"/>
              </a:rPr>
              <a:t>热水浴、足浴等</a:t>
            </a:r>
          </a:p>
        </p:txBody>
      </p:sp>
      <p:pic>
        <p:nvPicPr>
          <p:cNvPr id="7" name="Picture 5"/>
          <p:cNvPicPr>
            <a:picLocks noChangeAspect="1" noChangeArrowheads="1"/>
          </p:cNvPicPr>
          <p:nvPr/>
        </p:nvPicPr>
        <p:blipFill>
          <a:blip r:embed="rId2">
            <a:extLst>
              <a:ext uri="{28A0092B-C50C-407E-A947-70E740481C1C}">
                <a14:useLocalDpi xmlns:a14="http://schemas.microsoft.com/office/drawing/2010/main" val="0"/>
              </a:ext>
            </a:extLst>
          </a:blip>
          <a:srcRect l="6647" r="30002"/>
          <a:stretch>
            <a:fillRect/>
          </a:stretch>
        </p:blipFill>
        <p:spPr bwMode="auto">
          <a:xfrm>
            <a:off x="6349182" y="1894689"/>
            <a:ext cx="3045540" cy="44913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9781" y="3651464"/>
            <a:ext cx="3906554" cy="27345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42025457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350"/>
                                        <p:tgtEl>
                                          <p:spTgt spid="8"/>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3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19"/>
            <a:ext cx="5242897" cy="608017"/>
            <a:chOff x="3129276" y="1777379"/>
            <a:chExt cx="6190587" cy="609110"/>
          </a:xfrm>
        </p:grpSpPr>
        <p:sp>
          <p:nvSpPr>
            <p:cNvPr id="70" name="矩形 69"/>
            <p:cNvSpPr/>
            <p:nvPr/>
          </p:nvSpPr>
          <p:spPr>
            <a:xfrm>
              <a:off x="3779709" y="1777379"/>
              <a:ext cx="5540154"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28" y="1800663"/>
              <a:ext cx="5523434"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a:t>
              </a:r>
              <a:r>
                <a:rPr lang="zh-CN" altLang="en-US" sz="3200" b="1" dirty="0" smtClean="0">
                  <a:solidFill>
                    <a:srgbClr val="1F497D"/>
                  </a:solidFill>
                  <a:latin typeface="微软雅黑" panose="020B0503020204020204" pitchFamily="34" charset="-122"/>
                  <a:ea typeface="微软雅黑" panose="020B0503020204020204" pitchFamily="34" charset="-122"/>
                </a:rPr>
                <a:t>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加速血液循环</a:t>
              </a:r>
            </a:p>
          </p:txBody>
        </p:sp>
      </p:grpSp>
      <p:pic>
        <p:nvPicPr>
          <p:cNvPr id="9" name="Picture 4" descr="P10703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398459" y="1714125"/>
            <a:ext cx="3406881" cy="25551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5" descr="P107030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7394" y="3634227"/>
            <a:ext cx="3789503" cy="25158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P10703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8950" y="1976283"/>
            <a:ext cx="3507948" cy="25101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6431950"/>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istrator\桌面\ZCOOL_Floral Templates2.jpg"/>
          <p:cNvPicPr>
            <a:picLocks noChangeAspect="1" noChangeArrowheads="1"/>
          </p:cNvPicPr>
          <p:nvPr/>
        </p:nvPicPr>
        <p:blipFill rotWithShape="1">
          <a:blip r:embed="rId2">
            <a:clrChange>
              <a:clrFrom>
                <a:srgbClr val="F9F2E0"/>
              </a:clrFrom>
              <a:clrTo>
                <a:srgbClr val="F9F2E0">
                  <a:alpha val="0"/>
                </a:srgbClr>
              </a:clrTo>
            </a:clrChange>
            <a:extLst>
              <a:ext uri="{28A0092B-C50C-407E-A947-70E740481C1C}">
                <a14:useLocalDpi xmlns:a14="http://schemas.microsoft.com/office/drawing/2010/main" val="0"/>
              </a:ext>
            </a:extLst>
          </a:blip>
          <a:srcRect l="41736" t="-612" r="10442" b="32080"/>
          <a:stretch/>
        </p:blipFill>
        <p:spPr bwMode="auto">
          <a:xfrm>
            <a:off x="8342142" y="2882900"/>
            <a:ext cx="3854547"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 name="组合 63"/>
          <p:cNvGrpSpPr>
            <a:grpSpLocks/>
          </p:cNvGrpSpPr>
          <p:nvPr/>
        </p:nvGrpSpPr>
        <p:grpSpPr bwMode="auto">
          <a:xfrm>
            <a:off x="688975" y="1027113"/>
            <a:ext cx="3067050" cy="739775"/>
            <a:chOff x="3779912" y="1777380"/>
            <a:chExt cx="3620293" cy="739738"/>
          </a:xfrm>
        </p:grpSpPr>
        <p:sp>
          <p:nvSpPr>
            <p:cNvPr id="65" name="矩形 64"/>
            <p:cNvSpPr/>
            <p:nvPr/>
          </p:nvSpPr>
          <p:spPr>
            <a:xfrm>
              <a:off x="3779912" y="1777380"/>
              <a:ext cx="3035649" cy="739738"/>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6164" name="TextBox 37"/>
            <p:cNvSpPr txBox="1">
              <a:spLocks noChangeArrowheads="1"/>
            </p:cNvSpPr>
            <p:nvPr/>
          </p:nvSpPr>
          <p:spPr bwMode="auto">
            <a:xfrm>
              <a:off x="3955605" y="1809048"/>
              <a:ext cx="3444600" cy="7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a:solidFill>
                    <a:srgbClr val="1F497D"/>
                  </a:solidFill>
                  <a:latin typeface="微软雅黑" panose="020B0503020204020204" pitchFamily="34" charset="-122"/>
                  <a:ea typeface="微软雅黑" panose="020B0503020204020204" pitchFamily="34" charset="-122"/>
                </a:rPr>
                <a:t>主要内容</a:t>
              </a:r>
            </a:p>
          </p:txBody>
        </p:sp>
      </p:grpSp>
      <p:grpSp>
        <p:nvGrpSpPr>
          <p:cNvPr id="5" name="组合 4"/>
          <p:cNvGrpSpPr>
            <a:grpSpLocks/>
          </p:cNvGrpSpPr>
          <p:nvPr/>
        </p:nvGrpSpPr>
        <p:grpSpPr bwMode="auto">
          <a:xfrm>
            <a:off x="3284535" y="2532856"/>
            <a:ext cx="3664928" cy="700088"/>
            <a:chOff x="3284033" y="2260555"/>
            <a:chExt cx="3665016" cy="699547"/>
          </a:xfrm>
        </p:grpSpPr>
        <p:sp>
          <p:nvSpPr>
            <p:cNvPr id="44" name="AutoShape 4"/>
            <p:cNvSpPr>
              <a:spLocks noChangeArrowheads="1"/>
            </p:cNvSpPr>
            <p:nvPr/>
          </p:nvSpPr>
          <p:spPr bwMode="gray">
            <a:xfrm>
              <a:off x="3284033" y="2260555"/>
              <a:ext cx="3665016" cy="699547"/>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47" name="AutoShape 6"/>
            <p:cNvSpPr>
              <a:spLocks noChangeArrowheads="1"/>
            </p:cNvSpPr>
            <p:nvPr/>
          </p:nvSpPr>
          <p:spPr bwMode="gray">
            <a:xfrm>
              <a:off x="3344360" y="2309730"/>
              <a:ext cx="1087464" cy="572644"/>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49" name="Text Box 8"/>
            <p:cNvSpPr txBox="1">
              <a:spLocks noChangeArrowheads="1"/>
            </p:cNvSpPr>
            <p:nvPr/>
          </p:nvSpPr>
          <p:spPr bwMode="gray">
            <a:xfrm>
              <a:off x="3696794" y="2320833"/>
              <a:ext cx="382597" cy="51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800" dirty="0">
                  <a:solidFill>
                    <a:srgbClr val="FFFFFF"/>
                  </a:solidFill>
                  <a:effectLst>
                    <a:outerShdw blurRad="38100" dist="38100" dir="2700000" algn="tl">
                      <a:srgbClr val="C0C0C0"/>
                    </a:outerShdw>
                  </a:effectLst>
                  <a:latin typeface="+mn-lt"/>
                  <a:ea typeface="+mn-ea"/>
                </a:rPr>
                <a:t>1</a:t>
              </a:r>
            </a:p>
          </p:txBody>
        </p:sp>
        <p:sp>
          <p:nvSpPr>
            <p:cNvPr id="6162" name="文本框 2"/>
            <p:cNvSpPr txBox="1">
              <a:spLocks noChangeArrowheads="1"/>
            </p:cNvSpPr>
            <p:nvPr/>
          </p:nvSpPr>
          <p:spPr bwMode="auto">
            <a:xfrm>
              <a:off x="4521371" y="2313771"/>
              <a:ext cx="2118183" cy="64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tx2"/>
                  </a:solidFill>
                  <a:latin typeface="微软雅黑" panose="020B0503020204020204" pitchFamily="34" charset="-122"/>
                  <a:ea typeface="微软雅黑" panose="020B0503020204020204" pitchFamily="34" charset="-122"/>
                </a:rPr>
                <a:t>充分认识</a:t>
              </a:r>
            </a:p>
          </p:txBody>
        </p:sp>
      </p:grpSp>
      <p:grpSp>
        <p:nvGrpSpPr>
          <p:cNvPr id="6" name="组合 5"/>
          <p:cNvGrpSpPr>
            <a:grpSpLocks/>
          </p:cNvGrpSpPr>
          <p:nvPr/>
        </p:nvGrpSpPr>
        <p:grpSpPr bwMode="auto">
          <a:xfrm>
            <a:off x="3260725" y="4922042"/>
            <a:ext cx="3688737" cy="699467"/>
            <a:chOff x="3302248" y="3313083"/>
            <a:chExt cx="3688334" cy="700516"/>
          </a:xfrm>
        </p:grpSpPr>
        <p:sp>
          <p:nvSpPr>
            <p:cNvPr id="31" name="AutoShape 4"/>
            <p:cNvSpPr>
              <a:spLocks noChangeArrowheads="1"/>
            </p:cNvSpPr>
            <p:nvPr/>
          </p:nvSpPr>
          <p:spPr bwMode="gray">
            <a:xfrm>
              <a:off x="3302248" y="3313083"/>
              <a:ext cx="3688334" cy="699547"/>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32" name="AutoShape 6"/>
            <p:cNvSpPr>
              <a:spLocks noChangeArrowheads="1"/>
            </p:cNvSpPr>
            <p:nvPr/>
          </p:nvSpPr>
          <p:spPr bwMode="gray">
            <a:xfrm>
              <a:off x="3362565" y="3362369"/>
              <a:ext cx="1087318" cy="572357"/>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33" name="Text Box 8"/>
            <p:cNvSpPr txBox="1">
              <a:spLocks noChangeArrowheads="1"/>
            </p:cNvSpPr>
            <p:nvPr/>
          </p:nvSpPr>
          <p:spPr bwMode="gray">
            <a:xfrm>
              <a:off x="3722888" y="3373498"/>
              <a:ext cx="366673" cy="524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800" dirty="0">
                  <a:solidFill>
                    <a:srgbClr val="FFFFFF"/>
                  </a:solidFill>
                  <a:effectLst>
                    <a:outerShdw blurRad="38100" dist="38100" dir="2700000" algn="tl">
                      <a:srgbClr val="C0C0C0"/>
                    </a:outerShdw>
                  </a:effectLst>
                  <a:latin typeface="+mn-lt"/>
                  <a:ea typeface="+mn-ea"/>
                </a:rPr>
                <a:t>3</a:t>
              </a:r>
            </a:p>
          </p:txBody>
        </p:sp>
        <p:sp>
          <p:nvSpPr>
            <p:cNvPr id="6158" name="文本框 33"/>
            <p:cNvSpPr txBox="1">
              <a:spLocks noChangeArrowheads="1"/>
            </p:cNvSpPr>
            <p:nvPr/>
          </p:nvSpPr>
          <p:spPr bwMode="auto">
            <a:xfrm>
              <a:off x="4539583" y="3366299"/>
              <a:ext cx="2450999" cy="64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tx2"/>
                  </a:solidFill>
                  <a:latin typeface="微软雅黑" panose="020B0503020204020204" pitchFamily="34" charset="-122"/>
                  <a:ea typeface="微软雅黑" panose="020B0503020204020204" pitchFamily="34" charset="-122"/>
                </a:rPr>
                <a:t> 积极预防</a:t>
              </a:r>
            </a:p>
          </p:txBody>
        </p:sp>
      </p:grpSp>
      <p:grpSp>
        <p:nvGrpSpPr>
          <p:cNvPr id="4" name="组合 3"/>
          <p:cNvGrpSpPr>
            <a:grpSpLocks/>
          </p:cNvGrpSpPr>
          <p:nvPr/>
        </p:nvGrpSpPr>
        <p:grpSpPr bwMode="auto">
          <a:xfrm>
            <a:off x="3284536" y="3726652"/>
            <a:ext cx="3664927" cy="699475"/>
            <a:chOff x="3302248" y="4482660"/>
            <a:chExt cx="3664526" cy="700524"/>
          </a:xfrm>
        </p:grpSpPr>
        <p:sp>
          <p:nvSpPr>
            <p:cNvPr id="35" name="AutoShape 4"/>
            <p:cNvSpPr>
              <a:spLocks noChangeArrowheads="1"/>
            </p:cNvSpPr>
            <p:nvPr/>
          </p:nvSpPr>
          <p:spPr bwMode="gray">
            <a:xfrm>
              <a:off x="3302248" y="4482660"/>
              <a:ext cx="3664526" cy="699547"/>
            </a:xfrm>
            <a:prstGeom prst="roundRect">
              <a:avLst>
                <a:gd name="adj" fmla="val 10889"/>
              </a:avLst>
            </a:prstGeom>
            <a:no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b="1">
                <a:ln w="22225">
                  <a:solidFill>
                    <a:schemeClr val="bg1"/>
                  </a:solidFill>
                  <a:prstDash val="solid"/>
                </a:ln>
                <a:solidFill>
                  <a:schemeClr val="bg1"/>
                </a:solidFill>
              </a:endParaRPr>
            </a:p>
          </p:txBody>
        </p:sp>
        <p:sp>
          <p:nvSpPr>
            <p:cNvPr id="36" name="AutoShape 6"/>
            <p:cNvSpPr>
              <a:spLocks noChangeArrowheads="1"/>
            </p:cNvSpPr>
            <p:nvPr/>
          </p:nvSpPr>
          <p:spPr bwMode="gray">
            <a:xfrm>
              <a:off x="3362566" y="4531947"/>
              <a:ext cx="1087319" cy="572357"/>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a:p>
          </p:txBody>
        </p:sp>
        <p:sp>
          <p:nvSpPr>
            <p:cNvPr id="37" name="Text Box 8"/>
            <p:cNvSpPr txBox="1">
              <a:spLocks noChangeArrowheads="1"/>
            </p:cNvSpPr>
            <p:nvPr/>
          </p:nvSpPr>
          <p:spPr bwMode="gray">
            <a:xfrm>
              <a:off x="3722890" y="4543075"/>
              <a:ext cx="366672" cy="524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800" dirty="0">
                  <a:solidFill>
                    <a:srgbClr val="FFFFFF"/>
                  </a:solidFill>
                  <a:effectLst>
                    <a:outerShdw blurRad="38100" dist="38100" dir="2700000" algn="tl">
                      <a:srgbClr val="C0C0C0"/>
                    </a:outerShdw>
                  </a:effectLst>
                  <a:latin typeface="+mn-lt"/>
                  <a:ea typeface="+mn-ea"/>
                </a:rPr>
                <a:t>2</a:t>
              </a:r>
            </a:p>
          </p:txBody>
        </p:sp>
        <p:sp>
          <p:nvSpPr>
            <p:cNvPr id="6154" name="文本框 37"/>
            <p:cNvSpPr txBox="1">
              <a:spLocks noChangeArrowheads="1"/>
            </p:cNvSpPr>
            <p:nvPr/>
          </p:nvSpPr>
          <p:spPr bwMode="auto">
            <a:xfrm>
              <a:off x="4539584" y="4535882"/>
              <a:ext cx="2272464" cy="647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tx2"/>
                  </a:solidFill>
                  <a:latin typeface="微软雅黑" panose="020B0503020204020204" pitchFamily="34" charset="-122"/>
                  <a:ea typeface="微软雅黑" panose="020B0503020204020204" pitchFamily="34" charset="-122"/>
                </a:rPr>
                <a:t>规范治疗</a:t>
              </a:r>
            </a:p>
          </p:txBody>
        </p:sp>
      </p:gr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400"/>
                                        <p:tgtEl>
                                          <p:spTgt spid="64"/>
                                        </p:tgtEl>
                                      </p:cBhvr>
                                    </p:animEffect>
                                  </p:childTnLst>
                                </p:cTn>
                              </p:par>
                            </p:childTnLst>
                          </p:cTn>
                        </p:par>
                        <p:par>
                          <p:cTn id="8" fill="hold" nodeType="afterGroup">
                            <p:stCondLst>
                              <p:cond delay="4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350"/>
                                        <p:tgtEl>
                                          <p:spTgt spid="5"/>
                                        </p:tgtEl>
                                      </p:cBhvr>
                                    </p:animEffect>
                                  </p:childTnLst>
                                </p:cTn>
                              </p:par>
                            </p:childTnLst>
                          </p:cTn>
                        </p:par>
                        <p:par>
                          <p:cTn id="12" fill="hold" nodeType="afterGroup">
                            <p:stCondLst>
                              <p:cond delay="75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350"/>
                                        <p:tgtEl>
                                          <p:spTgt spid="4"/>
                                        </p:tgtEl>
                                      </p:cBhvr>
                                    </p:animEffect>
                                  </p:childTnLst>
                                </p:cTn>
                              </p:par>
                            </p:childTnLst>
                          </p:cTn>
                        </p:par>
                        <p:par>
                          <p:cTn id="16" fill="hold" nodeType="afterGroup">
                            <p:stCondLst>
                              <p:cond delay="11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3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19"/>
            <a:ext cx="2602936" cy="608017"/>
            <a:chOff x="3129276" y="1777379"/>
            <a:chExt cx="3073435" cy="609110"/>
          </a:xfrm>
        </p:grpSpPr>
        <p:sp>
          <p:nvSpPr>
            <p:cNvPr id="70" name="矩形 69"/>
            <p:cNvSpPr/>
            <p:nvPr/>
          </p:nvSpPr>
          <p:spPr>
            <a:xfrm>
              <a:off x="3779709" y="1777379"/>
              <a:ext cx="2423002"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28" y="1800663"/>
              <a:ext cx="2406282"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a:t>
              </a:r>
              <a:r>
                <a:rPr lang="zh-CN" altLang="en-US" sz="3200" b="1" dirty="0" smtClean="0">
                  <a:solidFill>
                    <a:srgbClr val="1F497D"/>
                  </a:solidFill>
                  <a:latin typeface="微软雅黑" panose="020B0503020204020204" pitchFamily="34" charset="-122"/>
                  <a:ea typeface="微软雅黑" panose="020B0503020204020204" pitchFamily="34" charset="-122"/>
                </a:rPr>
                <a:t>预防</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4" name="Oval 4"/>
          <p:cNvSpPr>
            <a:spLocks noChangeArrowheads="1"/>
          </p:cNvSpPr>
          <p:nvPr/>
        </p:nvSpPr>
        <p:spPr bwMode="auto">
          <a:xfrm>
            <a:off x="5500689" y="1524000"/>
            <a:ext cx="1489075" cy="1487488"/>
          </a:xfrm>
          <a:prstGeom prst="ellipse">
            <a:avLst/>
          </a:prstGeom>
          <a:noFill/>
          <a:ln>
            <a:noFill/>
          </a:ln>
          <a:effectLst/>
        </p:spPr>
        <p:txBody>
          <a:bodyPr wrap="none" anchor="ctr"/>
          <a:lstStyle/>
          <a:p>
            <a:endParaRPr lang="zh-CN" altLang="en-US"/>
          </a:p>
        </p:txBody>
      </p:sp>
      <p:grpSp>
        <p:nvGrpSpPr>
          <p:cNvPr id="16" name="Group 6"/>
          <p:cNvGrpSpPr>
            <a:grpSpLocks/>
          </p:cNvGrpSpPr>
          <p:nvPr/>
        </p:nvGrpSpPr>
        <p:grpSpPr bwMode="auto">
          <a:xfrm>
            <a:off x="5605463" y="2717800"/>
            <a:ext cx="1312862" cy="247650"/>
            <a:chOff x="0" y="0"/>
            <a:chExt cx="827" cy="156"/>
          </a:xfrm>
        </p:grpSpPr>
        <p:grpSp>
          <p:nvGrpSpPr>
            <p:cNvPr id="17" name="Group 7"/>
            <p:cNvGrpSpPr>
              <a:grpSpLocks/>
            </p:cNvGrpSpPr>
            <p:nvPr/>
          </p:nvGrpSpPr>
          <p:grpSpPr bwMode="auto">
            <a:xfrm rot="-1297425" flipH="1" flipV="1">
              <a:off x="146" y="0"/>
              <a:ext cx="681" cy="150"/>
              <a:chOff x="0" y="0"/>
              <a:chExt cx="1118" cy="279"/>
            </a:xfrm>
          </p:grpSpPr>
          <p:sp>
            <p:nvSpPr>
              <p:cNvPr id="23" name="AutoShape 8"/>
              <p:cNvSpPr>
                <a:spLocks noChangeArrowheads="1"/>
              </p:cNvSpPr>
              <p:nvPr/>
            </p:nvSpPr>
            <p:spPr bwMode="auto">
              <a:xfrm rot="5263130">
                <a:off x="291"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AutoShape 9"/>
              <p:cNvSpPr>
                <a:spLocks noChangeArrowheads="1"/>
              </p:cNvSpPr>
              <p:nvPr/>
            </p:nvSpPr>
            <p:spPr bwMode="auto">
              <a:xfrm rot="6078281">
                <a:off x="427"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AutoShape 10"/>
              <p:cNvSpPr>
                <a:spLocks noChangeArrowheads="1"/>
              </p:cNvSpPr>
              <p:nvPr/>
            </p:nvSpPr>
            <p:spPr bwMode="auto">
              <a:xfrm rot="6373927">
                <a:off x="503" y="-27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11"/>
              <p:cNvSpPr>
                <a:spLocks noChangeArrowheads="1"/>
              </p:cNvSpPr>
              <p:nvPr/>
            </p:nvSpPr>
            <p:spPr bwMode="auto">
              <a:xfrm rot="6906312">
                <a:off x="593" y="-24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8" name="Group 12"/>
            <p:cNvGrpSpPr>
              <a:grpSpLocks/>
            </p:cNvGrpSpPr>
            <p:nvPr/>
          </p:nvGrpSpPr>
          <p:grpSpPr bwMode="auto">
            <a:xfrm rot="56115" flipH="1" flipV="1">
              <a:off x="0" y="6"/>
              <a:ext cx="681" cy="150"/>
              <a:chOff x="0" y="0"/>
              <a:chExt cx="1118" cy="279"/>
            </a:xfrm>
          </p:grpSpPr>
          <p:sp>
            <p:nvSpPr>
              <p:cNvPr id="19" name="AutoShape 13"/>
              <p:cNvSpPr>
                <a:spLocks noChangeArrowheads="1"/>
              </p:cNvSpPr>
              <p:nvPr/>
            </p:nvSpPr>
            <p:spPr bwMode="auto">
              <a:xfrm rot="5263130">
                <a:off x="291"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AutoShape 14"/>
              <p:cNvSpPr>
                <a:spLocks noChangeArrowheads="1"/>
              </p:cNvSpPr>
              <p:nvPr/>
            </p:nvSpPr>
            <p:spPr bwMode="auto">
              <a:xfrm rot="6078281">
                <a:off x="427"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AutoShape 15"/>
              <p:cNvSpPr>
                <a:spLocks noChangeArrowheads="1"/>
              </p:cNvSpPr>
              <p:nvPr/>
            </p:nvSpPr>
            <p:spPr bwMode="auto">
              <a:xfrm rot="6373927">
                <a:off x="503" y="-27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AutoShape 16"/>
              <p:cNvSpPr>
                <a:spLocks noChangeArrowheads="1"/>
              </p:cNvSpPr>
              <p:nvPr/>
            </p:nvSpPr>
            <p:spPr bwMode="auto">
              <a:xfrm rot="6906312">
                <a:off x="593" y="-24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1" name="Group 21"/>
          <p:cNvGrpSpPr>
            <a:grpSpLocks/>
          </p:cNvGrpSpPr>
          <p:nvPr/>
        </p:nvGrpSpPr>
        <p:grpSpPr bwMode="auto">
          <a:xfrm>
            <a:off x="3200401" y="3327400"/>
            <a:ext cx="1312863" cy="247650"/>
            <a:chOff x="0" y="0"/>
            <a:chExt cx="827" cy="156"/>
          </a:xfrm>
        </p:grpSpPr>
        <p:grpSp>
          <p:nvGrpSpPr>
            <p:cNvPr id="32" name="Group 22"/>
            <p:cNvGrpSpPr>
              <a:grpSpLocks/>
            </p:cNvGrpSpPr>
            <p:nvPr/>
          </p:nvGrpSpPr>
          <p:grpSpPr bwMode="auto">
            <a:xfrm rot="-1297425" flipH="1" flipV="1">
              <a:off x="146" y="0"/>
              <a:ext cx="681" cy="150"/>
              <a:chOff x="0" y="0"/>
              <a:chExt cx="1118" cy="279"/>
            </a:xfrm>
          </p:grpSpPr>
          <p:sp>
            <p:nvSpPr>
              <p:cNvPr id="38" name="AutoShape 23"/>
              <p:cNvSpPr>
                <a:spLocks noChangeArrowheads="1"/>
              </p:cNvSpPr>
              <p:nvPr/>
            </p:nvSpPr>
            <p:spPr bwMode="auto">
              <a:xfrm rot="5263130">
                <a:off x="291"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 name="AutoShape 24"/>
              <p:cNvSpPr>
                <a:spLocks noChangeArrowheads="1"/>
              </p:cNvSpPr>
              <p:nvPr/>
            </p:nvSpPr>
            <p:spPr bwMode="auto">
              <a:xfrm rot="6078281">
                <a:off x="427"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AutoShape 25"/>
              <p:cNvSpPr>
                <a:spLocks noChangeArrowheads="1"/>
              </p:cNvSpPr>
              <p:nvPr/>
            </p:nvSpPr>
            <p:spPr bwMode="auto">
              <a:xfrm rot="6373927">
                <a:off x="503" y="-27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AutoShape 26"/>
              <p:cNvSpPr>
                <a:spLocks noChangeArrowheads="1"/>
              </p:cNvSpPr>
              <p:nvPr/>
            </p:nvSpPr>
            <p:spPr bwMode="auto">
              <a:xfrm rot="6906312">
                <a:off x="593" y="-24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3" name="Group 27"/>
            <p:cNvGrpSpPr>
              <a:grpSpLocks/>
            </p:cNvGrpSpPr>
            <p:nvPr/>
          </p:nvGrpSpPr>
          <p:grpSpPr bwMode="auto">
            <a:xfrm rot="56115" flipH="1" flipV="1">
              <a:off x="0" y="6"/>
              <a:ext cx="681" cy="150"/>
              <a:chOff x="0" y="0"/>
              <a:chExt cx="1118" cy="279"/>
            </a:xfrm>
          </p:grpSpPr>
          <p:sp>
            <p:nvSpPr>
              <p:cNvPr id="34" name="AutoShape 28"/>
              <p:cNvSpPr>
                <a:spLocks noChangeArrowheads="1"/>
              </p:cNvSpPr>
              <p:nvPr/>
            </p:nvSpPr>
            <p:spPr bwMode="auto">
              <a:xfrm rot="5263130">
                <a:off x="291"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AutoShape 29"/>
              <p:cNvSpPr>
                <a:spLocks noChangeArrowheads="1"/>
              </p:cNvSpPr>
              <p:nvPr/>
            </p:nvSpPr>
            <p:spPr bwMode="auto">
              <a:xfrm rot="6078281">
                <a:off x="427"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AutoShape 30"/>
              <p:cNvSpPr>
                <a:spLocks noChangeArrowheads="1"/>
              </p:cNvSpPr>
              <p:nvPr/>
            </p:nvSpPr>
            <p:spPr bwMode="auto">
              <a:xfrm rot="6373927">
                <a:off x="503" y="-27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AutoShape 31"/>
              <p:cNvSpPr>
                <a:spLocks noChangeArrowheads="1"/>
              </p:cNvSpPr>
              <p:nvPr/>
            </p:nvSpPr>
            <p:spPr bwMode="auto">
              <a:xfrm rot="6906312">
                <a:off x="593" y="-24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44" name="Oval 34"/>
          <p:cNvSpPr>
            <a:spLocks noChangeArrowheads="1"/>
          </p:cNvSpPr>
          <p:nvPr/>
        </p:nvSpPr>
        <p:spPr bwMode="auto">
          <a:xfrm>
            <a:off x="7766051" y="2209800"/>
            <a:ext cx="1489075" cy="1487488"/>
          </a:xfrm>
          <a:prstGeom prst="ellipse">
            <a:avLst/>
          </a:prstGeom>
          <a:noFill/>
          <a:ln>
            <a:noFill/>
          </a:ln>
          <a:effectLst/>
        </p:spPr>
        <p:txBody>
          <a:bodyPr wrap="none" anchor="ctr"/>
          <a:lstStyle/>
          <a:p>
            <a:endParaRPr lang="zh-CN" altLang="en-US"/>
          </a:p>
        </p:txBody>
      </p:sp>
      <p:sp>
        <p:nvSpPr>
          <p:cNvPr id="45" name="Freeform 35"/>
          <p:cNvSpPr>
            <a:spLocks/>
          </p:cNvSpPr>
          <p:nvPr/>
        </p:nvSpPr>
        <p:spPr bwMode="auto">
          <a:xfrm>
            <a:off x="7920039" y="2239964"/>
            <a:ext cx="1169987" cy="51593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noFill/>
          <a:ln>
            <a:noFill/>
          </a:ln>
        </p:spPr>
        <p:txBody>
          <a:bodyPr/>
          <a:lstStyle/>
          <a:p>
            <a:endParaRPr lang="zh-CN" altLang="en-US"/>
          </a:p>
        </p:txBody>
      </p:sp>
      <p:grpSp>
        <p:nvGrpSpPr>
          <p:cNvPr id="46" name="Group 36"/>
          <p:cNvGrpSpPr>
            <a:grpSpLocks/>
          </p:cNvGrpSpPr>
          <p:nvPr/>
        </p:nvGrpSpPr>
        <p:grpSpPr bwMode="auto">
          <a:xfrm>
            <a:off x="7870826" y="3403600"/>
            <a:ext cx="1312863" cy="247650"/>
            <a:chOff x="0" y="0"/>
            <a:chExt cx="827" cy="156"/>
          </a:xfrm>
        </p:grpSpPr>
        <p:grpSp>
          <p:nvGrpSpPr>
            <p:cNvPr id="47" name="Group 37"/>
            <p:cNvGrpSpPr>
              <a:grpSpLocks/>
            </p:cNvGrpSpPr>
            <p:nvPr/>
          </p:nvGrpSpPr>
          <p:grpSpPr bwMode="auto">
            <a:xfrm rot="-1297425" flipH="1" flipV="1">
              <a:off x="146" y="0"/>
              <a:ext cx="681" cy="150"/>
              <a:chOff x="0" y="0"/>
              <a:chExt cx="1118" cy="279"/>
            </a:xfrm>
          </p:grpSpPr>
          <p:sp>
            <p:nvSpPr>
              <p:cNvPr id="53" name="AutoShape 38"/>
              <p:cNvSpPr>
                <a:spLocks noChangeArrowheads="1"/>
              </p:cNvSpPr>
              <p:nvPr/>
            </p:nvSpPr>
            <p:spPr bwMode="auto">
              <a:xfrm rot="5263130">
                <a:off x="291"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39"/>
              <p:cNvSpPr>
                <a:spLocks noChangeArrowheads="1"/>
              </p:cNvSpPr>
              <p:nvPr/>
            </p:nvSpPr>
            <p:spPr bwMode="auto">
              <a:xfrm rot="6078281">
                <a:off x="427"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AutoShape 40"/>
              <p:cNvSpPr>
                <a:spLocks noChangeArrowheads="1"/>
              </p:cNvSpPr>
              <p:nvPr/>
            </p:nvSpPr>
            <p:spPr bwMode="auto">
              <a:xfrm rot="6373927">
                <a:off x="503" y="-27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AutoShape 41"/>
              <p:cNvSpPr>
                <a:spLocks noChangeArrowheads="1"/>
              </p:cNvSpPr>
              <p:nvPr/>
            </p:nvSpPr>
            <p:spPr bwMode="auto">
              <a:xfrm rot="6906312">
                <a:off x="593" y="-24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8" name="Group 42"/>
            <p:cNvGrpSpPr>
              <a:grpSpLocks/>
            </p:cNvGrpSpPr>
            <p:nvPr/>
          </p:nvGrpSpPr>
          <p:grpSpPr bwMode="auto">
            <a:xfrm rot="56115" flipH="1" flipV="1">
              <a:off x="0" y="6"/>
              <a:ext cx="681" cy="150"/>
              <a:chOff x="0" y="0"/>
              <a:chExt cx="1118" cy="279"/>
            </a:xfrm>
          </p:grpSpPr>
          <p:sp>
            <p:nvSpPr>
              <p:cNvPr id="49" name="AutoShape 43"/>
              <p:cNvSpPr>
                <a:spLocks noChangeArrowheads="1"/>
              </p:cNvSpPr>
              <p:nvPr/>
            </p:nvSpPr>
            <p:spPr bwMode="auto">
              <a:xfrm rot="5263130">
                <a:off x="291"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AutoShape 44"/>
              <p:cNvSpPr>
                <a:spLocks noChangeArrowheads="1"/>
              </p:cNvSpPr>
              <p:nvPr/>
            </p:nvSpPr>
            <p:spPr bwMode="auto">
              <a:xfrm rot="6078281">
                <a:off x="427" y="-29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AutoShape 45"/>
              <p:cNvSpPr>
                <a:spLocks noChangeArrowheads="1"/>
              </p:cNvSpPr>
              <p:nvPr/>
            </p:nvSpPr>
            <p:spPr bwMode="auto">
              <a:xfrm rot="6373927">
                <a:off x="503" y="-27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AutoShape 46"/>
              <p:cNvSpPr>
                <a:spLocks noChangeArrowheads="1"/>
              </p:cNvSpPr>
              <p:nvPr/>
            </p:nvSpPr>
            <p:spPr bwMode="auto">
              <a:xfrm rot="6906312">
                <a:off x="593" y="-242"/>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5" name="组合 4"/>
          <p:cNvGrpSpPr/>
          <p:nvPr/>
        </p:nvGrpSpPr>
        <p:grpSpPr>
          <a:xfrm>
            <a:off x="1948527" y="1512352"/>
            <a:ext cx="8077200" cy="4698163"/>
            <a:chOff x="1958331" y="1485015"/>
            <a:chExt cx="8077200" cy="4698163"/>
          </a:xfrm>
        </p:grpSpPr>
        <p:pic>
          <p:nvPicPr>
            <p:cNvPr id="11" name="Picture 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8612" y="1485015"/>
              <a:ext cx="14986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reeform 2"/>
            <p:cNvSpPr>
              <a:spLocks/>
            </p:cNvSpPr>
            <p:nvPr/>
          </p:nvSpPr>
          <p:spPr bwMode="auto">
            <a:xfrm>
              <a:off x="1958331" y="3211378"/>
              <a:ext cx="8077200" cy="2971800"/>
            </a:xfrm>
            <a:custGeom>
              <a:avLst/>
              <a:gdLst>
                <a:gd name="T0" fmla="*/ 0 w 5016"/>
                <a:gd name="T1" fmla="*/ 2240 h 2256"/>
                <a:gd name="T2" fmla="*/ 1122 w 5016"/>
                <a:gd name="T3" fmla="*/ 702 h 2256"/>
                <a:gd name="T4" fmla="*/ 972 w 5016"/>
                <a:gd name="T5" fmla="*/ 744 h 2256"/>
                <a:gd name="T6" fmla="*/ 1140 w 5016"/>
                <a:gd name="T7" fmla="*/ 438 h 2256"/>
                <a:gd name="T8" fmla="*/ 1422 w 5016"/>
                <a:gd name="T9" fmla="*/ 642 h 2256"/>
                <a:gd name="T10" fmla="*/ 1272 w 5016"/>
                <a:gd name="T11" fmla="*/ 672 h 2256"/>
                <a:gd name="T12" fmla="*/ 1968 w 5016"/>
                <a:gd name="T13" fmla="*/ 1284 h 2256"/>
                <a:gd name="T14" fmla="*/ 2466 w 5016"/>
                <a:gd name="T15" fmla="*/ 318 h 2256"/>
                <a:gd name="T16" fmla="*/ 2280 w 5016"/>
                <a:gd name="T17" fmla="*/ 318 h 2256"/>
                <a:gd name="T18" fmla="*/ 2598 w 5016"/>
                <a:gd name="T19" fmla="*/ 0 h 2256"/>
                <a:gd name="T20" fmla="*/ 2898 w 5016"/>
                <a:gd name="T21" fmla="*/ 330 h 2256"/>
                <a:gd name="T22" fmla="*/ 2724 w 5016"/>
                <a:gd name="T23" fmla="*/ 324 h 2256"/>
                <a:gd name="T24" fmla="*/ 3210 w 5016"/>
                <a:gd name="T25" fmla="*/ 1302 h 2256"/>
                <a:gd name="T26" fmla="*/ 3870 w 5016"/>
                <a:gd name="T27" fmla="*/ 654 h 2256"/>
                <a:gd name="T28" fmla="*/ 3702 w 5016"/>
                <a:gd name="T29" fmla="*/ 642 h 2256"/>
                <a:gd name="T30" fmla="*/ 3984 w 5016"/>
                <a:gd name="T31" fmla="*/ 420 h 2256"/>
                <a:gd name="T32" fmla="*/ 4182 w 5016"/>
                <a:gd name="T33" fmla="*/ 678 h 2256"/>
                <a:gd name="T34" fmla="*/ 4026 w 5016"/>
                <a:gd name="T35" fmla="*/ 672 h 2256"/>
                <a:gd name="T36" fmla="*/ 5016 w 5016"/>
                <a:gd name="T37" fmla="*/ 2225 h 2256"/>
                <a:gd name="T38" fmla="*/ 0 w 5016"/>
                <a:gd name="T39" fmla="*/ 2240 h 2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16" h="2256">
                  <a:moveTo>
                    <a:pt x="0" y="2240"/>
                  </a:moveTo>
                  <a:cubicBezTo>
                    <a:pt x="276" y="2109"/>
                    <a:pt x="1182" y="1474"/>
                    <a:pt x="1122" y="702"/>
                  </a:cubicBezTo>
                  <a:lnTo>
                    <a:pt x="972" y="744"/>
                  </a:lnTo>
                  <a:cubicBezTo>
                    <a:pt x="988" y="702"/>
                    <a:pt x="1140" y="436"/>
                    <a:pt x="1140" y="438"/>
                  </a:cubicBezTo>
                  <a:lnTo>
                    <a:pt x="1422" y="642"/>
                  </a:lnTo>
                  <a:cubicBezTo>
                    <a:pt x="1422" y="642"/>
                    <a:pt x="1260" y="672"/>
                    <a:pt x="1272" y="672"/>
                  </a:cubicBezTo>
                  <a:cubicBezTo>
                    <a:pt x="1428" y="1008"/>
                    <a:pt x="1620" y="1350"/>
                    <a:pt x="1968" y="1284"/>
                  </a:cubicBezTo>
                  <a:cubicBezTo>
                    <a:pt x="2316" y="1218"/>
                    <a:pt x="2460" y="576"/>
                    <a:pt x="2466" y="318"/>
                  </a:cubicBezTo>
                  <a:lnTo>
                    <a:pt x="2280" y="318"/>
                  </a:lnTo>
                  <a:lnTo>
                    <a:pt x="2598" y="0"/>
                  </a:lnTo>
                  <a:lnTo>
                    <a:pt x="2898" y="330"/>
                  </a:lnTo>
                  <a:lnTo>
                    <a:pt x="2724" y="324"/>
                  </a:lnTo>
                  <a:cubicBezTo>
                    <a:pt x="2724" y="325"/>
                    <a:pt x="2760" y="1284"/>
                    <a:pt x="3210" y="1302"/>
                  </a:cubicBezTo>
                  <a:cubicBezTo>
                    <a:pt x="3660" y="1320"/>
                    <a:pt x="3816" y="912"/>
                    <a:pt x="3870" y="654"/>
                  </a:cubicBezTo>
                  <a:lnTo>
                    <a:pt x="3702" y="642"/>
                  </a:lnTo>
                  <a:lnTo>
                    <a:pt x="3984" y="420"/>
                  </a:lnTo>
                  <a:lnTo>
                    <a:pt x="4182" y="678"/>
                  </a:lnTo>
                  <a:lnTo>
                    <a:pt x="4026" y="672"/>
                  </a:lnTo>
                  <a:cubicBezTo>
                    <a:pt x="4032" y="678"/>
                    <a:pt x="3960" y="1862"/>
                    <a:pt x="5016" y="2225"/>
                  </a:cubicBezTo>
                  <a:cubicBezTo>
                    <a:pt x="3438" y="2232"/>
                    <a:pt x="1092" y="2256"/>
                    <a:pt x="0" y="2240"/>
                  </a:cubicBezTo>
                  <a:close/>
                </a:path>
              </a:pathLst>
            </a:custGeom>
            <a:gradFill rotWithShape="1">
              <a:gsLst>
                <a:gs pos="0">
                  <a:srgbClr val="C0C0C0"/>
                </a:gs>
                <a:gs pos="100000">
                  <a:schemeClr val="bg1"/>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8" name="Picture 18"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2193" y="2133601"/>
              <a:ext cx="14986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3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72618" y="2209801"/>
              <a:ext cx="1498600"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8" name="Text Box 48"/>
          <p:cNvSpPr txBox="1">
            <a:spLocks noChangeArrowheads="1"/>
          </p:cNvSpPr>
          <p:nvPr/>
        </p:nvSpPr>
        <p:spPr bwMode="auto">
          <a:xfrm>
            <a:off x="5314985" y="5354095"/>
            <a:ext cx="16641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2800" b="1" dirty="0">
                <a:solidFill>
                  <a:srgbClr val="1F497D"/>
                </a:solidFill>
                <a:latin typeface="微软雅黑" panose="020B0503020204020204" pitchFamily="34" charset="-122"/>
                <a:ea typeface="微软雅黑" panose="020B0503020204020204" pitchFamily="34" charset="-122"/>
              </a:rPr>
              <a:t>功能锻炼</a:t>
            </a:r>
          </a:p>
        </p:txBody>
      </p:sp>
      <p:sp>
        <p:nvSpPr>
          <p:cNvPr id="27" name="Text Box 17"/>
          <p:cNvSpPr txBox="1">
            <a:spLocks noChangeArrowheads="1"/>
          </p:cNvSpPr>
          <p:nvPr/>
        </p:nvSpPr>
        <p:spPr bwMode="auto">
          <a:xfrm>
            <a:off x="5691449" y="1784332"/>
            <a:ext cx="955071" cy="946150"/>
          </a:xfrm>
          <a:prstGeom prst="rect">
            <a:avLst/>
          </a:prstGeom>
          <a:noFill/>
          <a:ln>
            <a:noFill/>
          </a:ln>
          <a:effectLst>
            <a:outerShdw dist="17961" dir="2700000"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800" b="1" dirty="0">
                <a:solidFill>
                  <a:srgbClr val="1F497D"/>
                </a:solidFill>
                <a:latin typeface="微软雅黑" panose="020B0503020204020204" pitchFamily="34" charset="-122"/>
                <a:ea typeface="微软雅黑" panose="020B0503020204020204" pitchFamily="34" charset="-122"/>
              </a:rPr>
              <a:t>循序</a:t>
            </a:r>
          </a:p>
          <a:p>
            <a:pPr eaLnBrk="0" hangingPunct="0"/>
            <a:r>
              <a:rPr lang="zh-CN" altLang="en-US" sz="2800" b="1" dirty="0">
                <a:solidFill>
                  <a:srgbClr val="1F497D"/>
                </a:solidFill>
                <a:latin typeface="微软雅黑" panose="020B0503020204020204" pitchFamily="34" charset="-122"/>
                <a:ea typeface="微软雅黑" panose="020B0503020204020204" pitchFamily="34" charset="-122"/>
              </a:rPr>
              <a:t>渐进</a:t>
            </a:r>
          </a:p>
        </p:txBody>
      </p:sp>
      <p:sp>
        <p:nvSpPr>
          <p:cNvPr id="60" name="Text Box 47"/>
          <p:cNvSpPr txBox="1">
            <a:spLocks noChangeArrowheads="1"/>
          </p:cNvSpPr>
          <p:nvPr/>
        </p:nvSpPr>
        <p:spPr bwMode="auto">
          <a:xfrm>
            <a:off x="7969566" y="2470132"/>
            <a:ext cx="970443" cy="946150"/>
          </a:xfrm>
          <a:prstGeom prst="rect">
            <a:avLst/>
          </a:prstGeom>
          <a:noFill/>
          <a:ln>
            <a:noFill/>
          </a:ln>
          <a:effectLst>
            <a:outerShdw dist="17961" dir="2700000"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800" b="1" dirty="0">
                <a:solidFill>
                  <a:srgbClr val="1F497D"/>
                </a:solidFill>
                <a:latin typeface="微软雅黑" panose="020B0503020204020204" pitchFamily="34" charset="-122"/>
                <a:ea typeface="微软雅黑" panose="020B0503020204020204" pitchFamily="34" charset="-122"/>
              </a:rPr>
              <a:t>贵在</a:t>
            </a:r>
          </a:p>
          <a:p>
            <a:pPr eaLnBrk="0" hangingPunct="0"/>
            <a:r>
              <a:rPr lang="zh-CN" altLang="en-US" sz="2800" b="1" dirty="0">
                <a:solidFill>
                  <a:srgbClr val="1F497D"/>
                </a:solidFill>
                <a:latin typeface="微软雅黑" panose="020B0503020204020204" pitchFamily="34" charset="-122"/>
                <a:ea typeface="微软雅黑" panose="020B0503020204020204" pitchFamily="34" charset="-122"/>
              </a:rPr>
              <a:t>坚持</a:t>
            </a:r>
          </a:p>
        </p:txBody>
      </p:sp>
      <p:sp>
        <p:nvSpPr>
          <p:cNvPr id="61" name="Text Box 32"/>
          <p:cNvSpPr txBox="1">
            <a:spLocks noChangeArrowheads="1"/>
          </p:cNvSpPr>
          <p:nvPr/>
        </p:nvSpPr>
        <p:spPr bwMode="auto">
          <a:xfrm>
            <a:off x="3281160" y="2427925"/>
            <a:ext cx="1009650" cy="946150"/>
          </a:xfrm>
          <a:prstGeom prst="rect">
            <a:avLst/>
          </a:prstGeom>
          <a:noFill/>
          <a:ln>
            <a:noFill/>
          </a:ln>
          <a:effectLst>
            <a:outerShdw dist="17961" dir="2700000" algn="ctr" rotWithShape="0">
              <a:srgbClr val="DDDDDD">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800" b="1" dirty="0">
                <a:solidFill>
                  <a:srgbClr val="1F497D"/>
                </a:solidFill>
                <a:latin typeface="微软雅黑" panose="020B0503020204020204" pitchFamily="34" charset="-122"/>
                <a:ea typeface="微软雅黑" panose="020B0503020204020204" pitchFamily="34" charset="-122"/>
              </a:rPr>
              <a:t>量力而行</a:t>
            </a:r>
          </a:p>
        </p:txBody>
      </p:sp>
    </p:spTree>
    <p:extLst>
      <p:ext uri="{BB962C8B-B14F-4D97-AF65-F5344CB8AC3E}">
        <p14:creationId xmlns:p14="http://schemas.microsoft.com/office/powerpoint/2010/main" val="116526286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down)">
                                      <p:cBhvr>
                                        <p:cTn id="11" dur="500"/>
                                        <p:tgtEl>
                                          <p:spTgt spid="58"/>
                                        </p:tgtEl>
                                      </p:cBhvr>
                                    </p:animEffect>
                                  </p:childTnLst>
                                </p:cTn>
                              </p:par>
                              <p:par>
                                <p:cTn id="12" presetID="22" presetClass="entr" presetSubtype="4" fill="hold" grpId="0" nodeType="withEffect" nodePh="1">
                                  <p:stCondLst>
                                    <p:cond delay="0"/>
                                  </p:stCondLst>
                                  <p:endCondLst>
                                    <p:cond evt="begin" delay="0">
                                      <p:tn val="12"/>
                                    </p:cond>
                                  </p:end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850"/>
                            </p:stCondLst>
                            <p:childTnLst>
                              <p:par>
                                <p:cTn id="16" presetID="2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1350"/>
                            </p:stCondLst>
                            <p:childTnLst>
                              <p:par>
                                <p:cTn id="20" presetID="10" presetClass="entr" presetSubtype="0"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8" grpId="0"/>
      <p:bldP spid="27" grpId="0"/>
      <p:bldP spid="60" grpId="0"/>
      <p:bldP spid="6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a:grpSpLocks/>
          </p:cNvGrpSpPr>
          <p:nvPr/>
        </p:nvGrpSpPr>
        <p:grpSpPr bwMode="auto">
          <a:xfrm>
            <a:off x="833438" y="784222"/>
            <a:ext cx="4481547" cy="608013"/>
            <a:chOff x="3129276" y="1777379"/>
            <a:chExt cx="5291618" cy="609106"/>
          </a:xfrm>
        </p:grpSpPr>
        <p:sp>
          <p:nvSpPr>
            <p:cNvPr id="70" name="矩形 69"/>
            <p:cNvSpPr/>
            <p:nvPr/>
          </p:nvSpPr>
          <p:spPr>
            <a:xfrm>
              <a:off x="3779709" y="1777379"/>
              <a:ext cx="4641185"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三</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796429" y="1800659"/>
              <a:ext cx="453569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积极</a:t>
              </a:r>
              <a:r>
                <a:rPr lang="zh-CN" altLang="en-US" sz="3200" b="1" dirty="0" smtClean="0">
                  <a:solidFill>
                    <a:srgbClr val="1F497D"/>
                  </a:solidFill>
                  <a:latin typeface="微软雅黑" panose="020B0503020204020204" pitchFamily="34" charset="-122"/>
                  <a:ea typeface="微软雅黑" panose="020B0503020204020204" pitchFamily="34" charset="-122"/>
                </a:rPr>
                <a:t>预防</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及时就诊</a:t>
              </a:r>
            </a:p>
          </p:txBody>
        </p:sp>
      </p:grpSp>
      <p:sp>
        <p:nvSpPr>
          <p:cNvPr id="14" name="Oval 4"/>
          <p:cNvSpPr>
            <a:spLocks noChangeArrowheads="1"/>
          </p:cNvSpPr>
          <p:nvPr/>
        </p:nvSpPr>
        <p:spPr bwMode="auto">
          <a:xfrm>
            <a:off x="5500689" y="1524000"/>
            <a:ext cx="1489075" cy="1487488"/>
          </a:xfrm>
          <a:prstGeom prst="ellipse">
            <a:avLst/>
          </a:prstGeom>
          <a:noFill/>
          <a:ln>
            <a:noFill/>
          </a:ln>
          <a:effectLst/>
        </p:spPr>
        <p:txBody>
          <a:bodyPr wrap="none" anchor="ctr"/>
          <a:lstStyle/>
          <a:p>
            <a:endParaRPr lang="zh-CN" altLang="en-US"/>
          </a:p>
        </p:txBody>
      </p:sp>
      <p:sp>
        <p:nvSpPr>
          <p:cNvPr id="58" name="Text Box 48"/>
          <p:cNvSpPr txBox="1">
            <a:spLocks noChangeArrowheads="1"/>
          </p:cNvSpPr>
          <p:nvPr/>
        </p:nvSpPr>
        <p:spPr bwMode="auto">
          <a:xfrm>
            <a:off x="1108869" y="2180491"/>
            <a:ext cx="669781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dirty="0" smtClean="0">
                <a:solidFill>
                  <a:srgbClr val="1F497D"/>
                </a:solidFill>
                <a:latin typeface="微软雅黑" panose="020B0503020204020204" pitchFamily="34" charset="-122"/>
                <a:ea typeface="微软雅黑" panose="020B0503020204020204" pitchFamily="34" charset="-122"/>
              </a:rPr>
              <a:t>       自觉</a:t>
            </a:r>
            <a:r>
              <a:rPr lang="zh-CN" altLang="en-US" sz="2400" dirty="0">
                <a:solidFill>
                  <a:srgbClr val="1F497D"/>
                </a:solidFill>
                <a:latin typeface="微软雅黑" panose="020B0503020204020204" pitchFamily="34" charset="-122"/>
                <a:ea typeface="微软雅黑" panose="020B0503020204020204" pitchFamily="34" charset="-122"/>
              </a:rPr>
              <a:t>肢体肿胀、疼痛、压痛、软组织张力增加等感觉及时告知</a:t>
            </a:r>
            <a:r>
              <a:rPr lang="zh-CN" altLang="en-US" sz="2400" dirty="0" smtClean="0">
                <a:solidFill>
                  <a:srgbClr val="1F497D"/>
                </a:solidFill>
                <a:latin typeface="微软雅黑" panose="020B0503020204020204" pitchFamily="34" charset="-122"/>
                <a:ea typeface="微软雅黑" panose="020B0503020204020204" pitchFamily="34" charset="-122"/>
              </a:rPr>
              <a:t>医生。</a:t>
            </a:r>
            <a:endParaRPr lang="zh-CN" altLang="en-US" sz="2400" dirty="0">
              <a:solidFill>
                <a:srgbClr val="1F497D"/>
              </a:solidFill>
              <a:latin typeface="微软雅黑" panose="020B0503020204020204" pitchFamily="34" charset="-122"/>
              <a:ea typeface="微软雅黑" panose="020B0503020204020204" pitchFamily="34" charset="-122"/>
            </a:endParaRPr>
          </a:p>
        </p:txBody>
      </p:sp>
      <p:pic>
        <p:nvPicPr>
          <p:cNvPr id="57" name="Picture 5"/>
          <p:cNvPicPr>
            <a:picLocks noChangeAspect="1" noChangeArrowheads="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61155" y="3011488"/>
            <a:ext cx="4572000" cy="3109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9610135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22" presetClass="entr" presetSubtype="4"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down)">
                                      <p:cBhvr>
                                        <p:cTn id="1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1" name="Group 3"/>
          <p:cNvGrpSpPr>
            <a:grpSpLocks/>
          </p:cNvGrpSpPr>
          <p:nvPr/>
        </p:nvGrpSpPr>
        <p:grpSpPr bwMode="auto">
          <a:xfrm>
            <a:off x="3997325" y="1775932"/>
            <a:ext cx="4495800" cy="4514850"/>
            <a:chOff x="0" y="0"/>
            <a:chExt cx="2834" cy="2849"/>
          </a:xfrm>
        </p:grpSpPr>
        <p:sp>
          <p:nvSpPr>
            <p:cNvPr id="53252" name="Puzzle3"/>
            <p:cNvSpPr>
              <a:spLocks noEditPoints="1" noChangeArrowheads="1"/>
            </p:cNvSpPr>
            <p:nvPr/>
          </p:nvSpPr>
          <p:spPr bwMode="auto">
            <a:xfrm>
              <a:off x="1380" y="0"/>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noFill/>
            <a:ln w="76200">
              <a:headEnd/>
              <a:tailEnd/>
            </a:ln>
          </p:spPr>
          <p:style>
            <a:lnRef idx="2">
              <a:schemeClr val="accent5"/>
            </a:lnRef>
            <a:fillRef idx="1">
              <a:schemeClr val="lt1"/>
            </a:fillRef>
            <a:effectRef idx="0">
              <a:schemeClr val="accent5"/>
            </a:effectRef>
            <a:fontRef idx="minor">
              <a:schemeClr val="dk1"/>
            </a:fontRef>
          </p:style>
          <p:txBody>
            <a:bodyPr/>
            <a:lstStyle/>
            <a:p>
              <a:endParaRPr lang="zh-CN" altLang="en-US">
                <a:latin typeface="微软雅黑" panose="020B0503020204020204" pitchFamily="34" charset="-122"/>
                <a:ea typeface="微软雅黑" panose="020B0503020204020204" pitchFamily="34" charset="-122"/>
              </a:endParaRPr>
            </a:p>
          </p:txBody>
        </p:sp>
        <p:sp>
          <p:nvSpPr>
            <p:cNvPr id="53253" name="Puzzle2"/>
            <p:cNvSpPr>
              <a:spLocks noEditPoints="1" noChangeArrowheads="1"/>
            </p:cNvSpPr>
            <p:nvPr/>
          </p:nvSpPr>
          <p:spPr bwMode="auto">
            <a:xfrm>
              <a:off x="1056" y="1103"/>
              <a:ext cx="1778" cy="1379"/>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noFill/>
            <a:ln w="76200">
              <a:headEnd/>
              <a:tailEnd/>
            </a:ln>
          </p:spPr>
          <p:style>
            <a:lnRef idx="2">
              <a:schemeClr val="accent4"/>
            </a:lnRef>
            <a:fillRef idx="1">
              <a:schemeClr val="lt1"/>
            </a:fillRef>
            <a:effectRef idx="0">
              <a:schemeClr val="accent4"/>
            </a:effectRef>
            <a:fontRef idx="minor">
              <a:schemeClr val="dk1"/>
            </a:fontRef>
          </p:style>
          <p:txBody>
            <a:bodyPr/>
            <a:lstStyle/>
            <a:p>
              <a:endParaRPr lang="zh-CN" altLang="en-US">
                <a:latin typeface="微软雅黑" panose="020B0503020204020204" pitchFamily="34" charset="-122"/>
                <a:ea typeface="微软雅黑" panose="020B0503020204020204" pitchFamily="34" charset="-122"/>
              </a:endParaRPr>
            </a:p>
          </p:txBody>
        </p:sp>
        <p:sp>
          <p:nvSpPr>
            <p:cNvPr id="53254" name="Puzzle4"/>
            <p:cNvSpPr>
              <a:spLocks noEditPoints="1" noChangeArrowheads="1"/>
            </p:cNvSpPr>
            <p:nvPr/>
          </p:nvSpPr>
          <p:spPr bwMode="auto">
            <a:xfrm>
              <a:off x="368" y="1086"/>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noFill/>
            <a:ln w="76200">
              <a:headEnd/>
              <a:tailEnd/>
            </a:ln>
          </p:spPr>
          <p:style>
            <a:lnRef idx="2">
              <a:schemeClr val="accent6"/>
            </a:lnRef>
            <a:fillRef idx="1">
              <a:schemeClr val="lt1"/>
            </a:fillRef>
            <a:effectRef idx="0">
              <a:schemeClr val="accent6"/>
            </a:effectRef>
            <a:fontRef idx="minor">
              <a:schemeClr val="dk1"/>
            </a:fontRef>
          </p:style>
          <p:txBody>
            <a:bodyPr/>
            <a:lstStyle/>
            <a:p>
              <a:endParaRPr lang="zh-CN" altLang="en-US">
                <a:latin typeface="微软雅黑" panose="020B0503020204020204" pitchFamily="34" charset="-122"/>
                <a:ea typeface="微软雅黑" panose="020B0503020204020204" pitchFamily="34" charset="-122"/>
              </a:endParaRPr>
            </a:p>
          </p:txBody>
        </p:sp>
        <p:sp>
          <p:nvSpPr>
            <p:cNvPr id="53255" name="Puzzle1"/>
            <p:cNvSpPr>
              <a:spLocks noEditPoints="1" noChangeArrowheads="1"/>
            </p:cNvSpPr>
            <p:nvPr/>
          </p:nvSpPr>
          <p:spPr bwMode="auto">
            <a:xfrm>
              <a:off x="0" y="458"/>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noFill/>
            <a:ln w="76200">
              <a:headEnd/>
              <a:tailEnd/>
            </a:ln>
          </p:spPr>
          <p:style>
            <a:lnRef idx="2">
              <a:schemeClr val="accent2"/>
            </a:lnRef>
            <a:fillRef idx="1">
              <a:schemeClr val="lt1"/>
            </a:fillRef>
            <a:effectRef idx="0">
              <a:schemeClr val="accent2"/>
            </a:effectRef>
            <a:fontRef idx="minor">
              <a:schemeClr val="dk1"/>
            </a:fontRef>
          </p:style>
          <p:txBody>
            <a:bodyPr/>
            <a:lstStyle/>
            <a:p>
              <a:endParaRPr lang="zh-CN" altLang="en-US">
                <a:latin typeface="微软雅黑" panose="020B0503020204020204" pitchFamily="34" charset="-122"/>
                <a:ea typeface="微软雅黑" panose="020B0503020204020204" pitchFamily="34" charset="-122"/>
              </a:endParaRPr>
            </a:p>
          </p:txBody>
        </p:sp>
      </p:grpSp>
      <p:sp>
        <p:nvSpPr>
          <p:cNvPr id="53256" name="Text Box 8"/>
          <p:cNvSpPr txBox="1">
            <a:spLocks noChangeArrowheads="1"/>
          </p:cNvSpPr>
          <p:nvPr/>
        </p:nvSpPr>
        <p:spPr bwMode="auto">
          <a:xfrm>
            <a:off x="5173028" y="3165050"/>
            <a:ext cx="734167" cy="36933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5"/>
          </a:lnRef>
          <a:fillRef idx="1">
            <a:schemeClr val="lt1"/>
          </a:fillRef>
          <a:effectRef idx="0">
            <a:schemeClr val="accent5"/>
          </a:effectRef>
          <a:fontRef idx="minor">
            <a:schemeClr val="dk1"/>
          </a:fontRef>
        </p:style>
        <p:txBody>
          <a:bodyPr wrap="square">
            <a:spAutoFit/>
          </a:bodyPr>
          <a:lstStyle/>
          <a:p>
            <a:pPr eaLnBrk="0" hangingPunct="0">
              <a:spcBef>
                <a:spcPct val="50000"/>
              </a:spcBef>
            </a:pPr>
            <a:r>
              <a:rPr lang="zh-CN" altLang="en-US" dirty="0">
                <a:solidFill>
                  <a:srgbClr val="1F497D"/>
                </a:solidFill>
                <a:latin typeface="微软雅黑" panose="020B0503020204020204" pitchFamily="34" charset="-122"/>
                <a:ea typeface="微软雅黑" panose="020B0503020204020204" pitchFamily="34" charset="-122"/>
              </a:rPr>
              <a:t>评估</a:t>
            </a:r>
          </a:p>
        </p:txBody>
      </p:sp>
      <p:sp>
        <p:nvSpPr>
          <p:cNvPr id="53257" name="Text Box 9"/>
          <p:cNvSpPr txBox="1">
            <a:spLocks noChangeArrowheads="1"/>
          </p:cNvSpPr>
          <p:nvPr/>
        </p:nvSpPr>
        <p:spPr bwMode="auto">
          <a:xfrm>
            <a:off x="6734459" y="3094890"/>
            <a:ext cx="651032" cy="36933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5"/>
          </a:lnRef>
          <a:fillRef idx="1">
            <a:schemeClr val="lt1"/>
          </a:fillRef>
          <a:effectRef idx="0">
            <a:schemeClr val="accent5"/>
          </a:effectRef>
          <a:fontRef idx="minor">
            <a:schemeClr val="dk1"/>
          </a:fontRef>
        </p:style>
        <p:txBody>
          <a:bodyPr wrap="square">
            <a:spAutoFit/>
          </a:bodyPr>
          <a:lstStyle/>
          <a:p>
            <a:pPr eaLnBrk="0" hangingPunct="0">
              <a:spcBef>
                <a:spcPct val="50000"/>
              </a:spcBef>
            </a:pPr>
            <a:r>
              <a:rPr lang="zh-CN" altLang="en-US" dirty="0">
                <a:solidFill>
                  <a:srgbClr val="1F497D"/>
                </a:solidFill>
                <a:latin typeface="微软雅黑" panose="020B0503020204020204" pitchFamily="34" charset="-122"/>
                <a:ea typeface="微软雅黑" panose="020B0503020204020204" pitchFamily="34" charset="-122"/>
              </a:rPr>
              <a:t>观察</a:t>
            </a:r>
          </a:p>
        </p:txBody>
      </p:sp>
      <p:sp>
        <p:nvSpPr>
          <p:cNvPr id="53258" name="Text Box 10"/>
          <p:cNvSpPr txBox="1">
            <a:spLocks noChangeArrowheads="1"/>
          </p:cNvSpPr>
          <p:nvPr/>
        </p:nvSpPr>
        <p:spPr bwMode="auto">
          <a:xfrm>
            <a:off x="6756012" y="4411580"/>
            <a:ext cx="655203" cy="36933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5"/>
          </a:lnRef>
          <a:fillRef idx="1">
            <a:schemeClr val="lt1"/>
          </a:fillRef>
          <a:effectRef idx="0">
            <a:schemeClr val="accent5"/>
          </a:effectRef>
          <a:fontRef idx="minor">
            <a:schemeClr val="dk1"/>
          </a:fontRef>
        </p:style>
        <p:txBody>
          <a:bodyPr wrap="square">
            <a:spAutoFit/>
          </a:bodyPr>
          <a:lstStyle/>
          <a:p>
            <a:pPr eaLnBrk="0" hangingPunct="0">
              <a:spcBef>
                <a:spcPct val="50000"/>
              </a:spcBef>
            </a:pPr>
            <a:r>
              <a:rPr lang="zh-CN" altLang="en-US" dirty="0">
                <a:solidFill>
                  <a:srgbClr val="1F497D"/>
                </a:solidFill>
                <a:latin typeface="微软雅黑" panose="020B0503020204020204" pitchFamily="34" charset="-122"/>
                <a:ea typeface="微软雅黑" panose="020B0503020204020204" pitchFamily="34" charset="-122"/>
              </a:rPr>
              <a:t>预防</a:t>
            </a:r>
          </a:p>
        </p:txBody>
      </p:sp>
      <p:sp>
        <p:nvSpPr>
          <p:cNvPr id="53259" name="Text Box 11"/>
          <p:cNvSpPr txBox="1">
            <a:spLocks noChangeArrowheads="1"/>
          </p:cNvSpPr>
          <p:nvPr/>
        </p:nvSpPr>
        <p:spPr bwMode="auto">
          <a:xfrm>
            <a:off x="5090704" y="4411580"/>
            <a:ext cx="691513" cy="36933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5"/>
          </a:lnRef>
          <a:fillRef idx="1">
            <a:schemeClr val="lt1"/>
          </a:fillRef>
          <a:effectRef idx="0">
            <a:schemeClr val="accent5"/>
          </a:effectRef>
          <a:fontRef idx="minor">
            <a:schemeClr val="dk1"/>
          </a:fontRef>
        </p:style>
        <p:txBody>
          <a:bodyPr wrap="square">
            <a:spAutoFit/>
          </a:bodyPr>
          <a:lstStyle/>
          <a:p>
            <a:pPr eaLnBrk="0" hangingPunct="0">
              <a:spcBef>
                <a:spcPct val="50000"/>
              </a:spcBef>
            </a:pPr>
            <a:r>
              <a:rPr lang="zh-CN" altLang="en-US" dirty="0">
                <a:solidFill>
                  <a:srgbClr val="1F497D"/>
                </a:solidFill>
                <a:latin typeface="微软雅黑" panose="020B0503020204020204" pitchFamily="34" charset="-122"/>
                <a:ea typeface="微软雅黑" panose="020B0503020204020204" pitchFamily="34" charset="-122"/>
              </a:rPr>
              <a:t>处理</a:t>
            </a:r>
          </a:p>
        </p:txBody>
      </p:sp>
      <p:sp>
        <p:nvSpPr>
          <p:cNvPr id="53260" name="Text Box 12"/>
          <p:cNvSpPr txBox="1">
            <a:spLocks noChangeArrowheads="1"/>
          </p:cNvSpPr>
          <p:nvPr/>
        </p:nvSpPr>
        <p:spPr bwMode="auto">
          <a:xfrm>
            <a:off x="2896377" y="3349716"/>
            <a:ext cx="480131" cy="1534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lvl1pPr marL="342900" indent="-342900" algn="l">
              <a:defRPr>
                <a:solidFill>
                  <a:schemeClr val="tx1"/>
                </a:solidFill>
                <a:latin typeface="Arial" panose="020B0604020202020204" pitchFamily="34" charset="0"/>
              </a:defRPr>
            </a:lvl1pPr>
            <a:lvl2pPr algn="l">
              <a:defRPr>
                <a:solidFill>
                  <a:schemeClr val="tx1"/>
                </a:solidFill>
                <a:latin typeface="Arial" panose="020B0604020202020204" pitchFamily="34" charset="0"/>
              </a:defRPr>
            </a:lvl2pPr>
            <a:lvl3pPr algn="l">
              <a:defRPr>
                <a:solidFill>
                  <a:schemeClr val="tx1"/>
                </a:solidFill>
                <a:latin typeface="Arial" panose="020B0604020202020204" pitchFamily="34" charset="0"/>
              </a:defRPr>
            </a:lvl3pPr>
            <a:lvl4pPr algn="l">
              <a:defRPr>
                <a:solidFill>
                  <a:schemeClr val="tx1"/>
                </a:solidFill>
                <a:latin typeface="Arial" panose="020B0604020202020204" pitchFamily="34" charset="0"/>
              </a:defRPr>
            </a:lvl4pPr>
            <a:lvl5pPr algn="l">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80000"/>
              </a:lnSpc>
              <a:spcBef>
                <a:spcPct val="50000"/>
              </a:spcBef>
              <a:buClr>
                <a:schemeClr val="tx1"/>
              </a:buClr>
              <a:buFont typeface="Wingdings" panose="05000000000000000000" pitchFamily="2" charset="2"/>
              <a:buNone/>
            </a:pPr>
            <a:r>
              <a:rPr lang="zh-CN" altLang="en-US" sz="2400" b="1" dirty="0">
                <a:solidFill>
                  <a:srgbClr val="FF0000"/>
                </a:solidFill>
                <a:latin typeface="微软雅黑" panose="020B0503020204020204" pitchFamily="34" charset="-122"/>
                <a:ea typeface="微软雅黑" panose="020B0503020204020204" pitchFamily="34" charset="-122"/>
              </a:rPr>
              <a:t>环环相扣</a:t>
            </a:r>
          </a:p>
        </p:txBody>
      </p:sp>
      <p:grpSp>
        <p:nvGrpSpPr>
          <p:cNvPr id="13" name="组合 12"/>
          <p:cNvGrpSpPr>
            <a:grpSpLocks/>
          </p:cNvGrpSpPr>
          <p:nvPr/>
        </p:nvGrpSpPr>
        <p:grpSpPr bwMode="auto">
          <a:xfrm>
            <a:off x="4812582" y="804494"/>
            <a:ext cx="1432644" cy="608015"/>
            <a:chOff x="3779709" y="1777379"/>
            <a:chExt cx="1691604" cy="609108"/>
          </a:xfrm>
        </p:grpSpPr>
        <p:sp>
          <p:nvSpPr>
            <p:cNvPr id="14" name="矩形 13"/>
            <p:cNvSpPr/>
            <p:nvPr/>
          </p:nvSpPr>
          <p:spPr>
            <a:xfrm>
              <a:off x="3779709" y="1777379"/>
              <a:ext cx="1691603"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5" name="TextBox 37"/>
            <p:cNvSpPr txBox="1">
              <a:spLocks noChangeArrowheads="1"/>
            </p:cNvSpPr>
            <p:nvPr/>
          </p:nvSpPr>
          <p:spPr bwMode="auto">
            <a:xfrm>
              <a:off x="3796429" y="1800660"/>
              <a:ext cx="1674884" cy="58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小  结</a:t>
              </a:r>
            </a:p>
          </p:txBody>
        </p:sp>
      </p:grpSp>
    </p:spTree>
    <p:extLst>
      <p:ext uri="{BB962C8B-B14F-4D97-AF65-F5344CB8AC3E}">
        <p14:creationId xmlns:p14="http://schemas.microsoft.com/office/powerpoint/2010/main" val="595617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350"/>
                                        <p:tgtEl>
                                          <p:spTgt spid="13"/>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53260"/>
                                        </p:tgtEl>
                                        <p:attrNameLst>
                                          <p:attrName>style.visibility</p:attrName>
                                        </p:attrNameLst>
                                      </p:cBhvr>
                                      <p:to>
                                        <p:strVal val="visible"/>
                                      </p:to>
                                    </p:set>
                                    <p:animEffect transition="in" filter="wipe(up)">
                                      <p:cBhvr>
                                        <p:cTn id="11" dur="500"/>
                                        <p:tgtEl>
                                          <p:spTgt spid="53260"/>
                                        </p:tgtEl>
                                      </p:cBhvr>
                                    </p:animEffect>
                                  </p:childTnLst>
                                </p:cTn>
                              </p:par>
                            </p:childTnLst>
                          </p:cTn>
                        </p:par>
                        <p:par>
                          <p:cTn id="12" fill="hold">
                            <p:stCondLst>
                              <p:cond delay="850"/>
                            </p:stCondLst>
                            <p:childTnLst>
                              <p:par>
                                <p:cTn id="13" presetID="6" presetClass="entr" presetSubtype="32" fill="hold" nodeType="afterEffect">
                                  <p:stCondLst>
                                    <p:cond delay="0"/>
                                  </p:stCondLst>
                                  <p:childTnLst>
                                    <p:set>
                                      <p:cBhvr>
                                        <p:cTn id="14" dur="1" fill="hold">
                                          <p:stCondLst>
                                            <p:cond delay="0"/>
                                          </p:stCondLst>
                                        </p:cTn>
                                        <p:tgtEl>
                                          <p:spTgt spid="53251"/>
                                        </p:tgtEl>
                                        <p:attrNameLst>
                                          <p:attrName>style.visibility</p:attrName>
                                        </p:attrNameLst>
                                      </p:cBhvr>
                                      <p:to>
                                        <p:strVal val="visible"/>
                                      </p:to>
                                    </p:set>
                                    <p:animEffect transition="in" filter="circle(out)">
                                      <p:cBhvr>
                                        <p:cTn id="15" dur="1000"/>
                                        <p:tgtEl>
                                          <p:spTgt spid="53251"/>
                                        </p:tgtEl>
                                      </p:cBhvr>
                                    </p:animEffect>
                                  </p:childTnLst>
                                </p:cTn>
                              </p:par>
                            </p:childTnLst>
                          </p:cTn>
                        </p:par>
                        <p:par>
                          <p:cTn id="16" fill="hold">
                            <p:stCondLst>
                              <p:cond delay="1850"/>
                            </p:stCondLst>
                            <p:childTnLst>
                              <p:par>
                                <p:cTn id="17" presetID="10" presetClass="entr" presetSubtype="0" fill="hold" grpId="0" nodeType="afterEffect">
                                  <p:stCondLst>
                                    <p:cond delay="0"/>
                                  </p:stCondLst>
                                  <p:childTnLst>
                                    <p:set>
                                      <p:cBhvr>
                                        <p:cTn id="18" dur="1" fill="hold">
                                          <p:stCondLst>
                                            <p:cond delay="0"/>
                                          </p:stCondLst>
                                        </p:cTn>
                                        <p:tgtEl>
                                          <p:spTgt spid="53256"/>
                                        </p:tgtEl>
                                        <p:attrNameLst>
                                          <p:attrName>style.visibility</p:attrName>
                                        </p:attrNameLst>
                                      </p:cBhvr>
                                      <p:to>
                                        <p:strVal val="visible"/>
                                      </p:to>
                                    </p:set>
                                    <p:animEffect transition="in" filter="fade">
                                      <p:cBhvr>
                                        <p:cTn id="19" dur="500"/>
                                        <p:tgtEl>
                                          <p:spTgt spid="5325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3257"/>
                                        </p:tgtEl>
                                        <p:attrNameLst>
                                          <p:attrName>style.visibility</p:attrName>
                                        </p:attrNameLst>
                                      </p:cBhvr>
                                      <p:to>
                                        <p:strVal val="visible"/>
                                      </p:to>
                                    </p:set>
                                    <p:animEffect transition="in" filter="fade">
                                      <p:cBhvr>
                                        <p:cTn id="22" dur="500"/>
                                        <p:tgtEl>
                                          <p:spTgt spid="5325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259"/>
                                        </p:tgtEl>
                                        <p:attrNameLst>
                                          <p:attrName>style.visibility</p:attrName>
                                        </p:attrNameLst>
                                      </p:cBhvr>
                                      <p:to>
                                        <p:strVal val="visible"/>
                                      </p:to>
                                    </p:set>
                                    <p:animEffect transition="in" filter="fade">
                                      <p:cBhvr>
                                        <p:cTn id="25" dur="500"/>
                                        <p:tgtEl>
                                          <p:spTgt spid="5325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3258"/>
                                        </p:tgtEl>
                                        <p:attrNameLst>
                                          <p:attrName>style.visibility</p:attrName>
                                        </p:attrNameLst>
                                      </p:cBhvr>
                                      <p:to>
                                        <p:strVal val="visible"/>
                                      </p:to>
                                    </p:set>
                                    <p:animEffect transition="in" filter="fade">
                                      <p:cBhvr>
                                        <p:cTn id="28" dur="500"/>
                                        <p:tgtEl>
                                          <p:spTgt spid="53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p:bldP spid="53257" grpId="0"/>
      <p:bldP spid="53258" grpId="0"/>
      <p:bldP spid="53259" grpId="0"/>
      <p:bldP spid="5326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09625" y="2630658"/>
            <a:ext cx="2546252" cy="1200329"/>
          </a:xfrm>
          <a:prstGeom prst="rect">
            <a:avLst/>
          </a:prstGeom>
          <a:noFill/>
        </p:spPr>
        <p:txBody>
          <a:bodyPr>
            <a:spAutoFit/>
          </a:bodyPr>
          <a:lstStyle/>
          <a:p>
            <a:pPr eaLnBrk="1" fontAlgn="auto" hangingPunct="1">
              <a:spcBef>
                <a:spcPts val="0"/>
              </a:spcBef>
              <a:spcAft>
                <a:spcPts val="0"/>
              </a:spcAft>
              <a:defRPr/>
            </a:pPr>
            <a:r>
              <a:rPr lang="zh-CN" altLang="en-US" sz="7200" b="1" dirty="0">
                <a:solidFill>
                  <a:srgbClr val="1F497D"/>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谢 谢</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5799334" y="2850518"/>
            <a:ext cx="5257873"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 </a:t>
            </a:r>
            <a:r>
              <a:rPr lang="zh-CN" altLang="en-US" sz="2400" b="1" dirty="0" smtClean="0">
                <a:solidFill>
                  <a:schemeClr val="tx2"/>
                </a:solidFill>
                <a:latin typeface="微软雅黑" panose="020B0503020204020204" pitchFamily="34" charset="-122"/>
                <a:ea typeface="微软雅黑" panose="020B0503020204020204" pitchFamily="34" charset="-122"/>
              </a:rPr>
              <a:t>   </a:t>
            </a:r>
            <a:r>
              <a:rPr lang="zh-CN" altLang="en-US" sz="2400" b="1" dirty="0">
                <a:solidFill>
                  <a:schemeClr val="tx2"/>
                </a:solidFill>
                <a:latin typeface="微软雅黑" panose="020B0503020204020204" pitchFamily="34" charset="-122"/>
                <a:ea typeface="微软雅黑" panose="020B0503020204020204" pitchFamily="34" charset="-122"/>
              </a:rPr>
              <a:t>血栓的定义：</a:t>
            </a:r>
            <a:r>
              <a:rPr lang="zh-CN" altLang="en-US" sz="2000" dirty="0">
                <a:solidFill>
                  <a:schemeClr val="tx2"/>
                </a:solidFill>
                <a:latin typeface="微软雅黑" panose="020B0503020204020204" pitchFamily="34" charset="-122"/>
                <a:ea typeface="微软雅黑" panose="020B0503020204020204" pitchFamily="34" charset="-122"/>
              </a:rPr>
              <a:t>血栓是血液在心血管系统血管内面剥落处或修补处的表面形成的小块。在可变的流体依赖型中，血栓由不溶性纤维蛋白，沉积的血小板，积聚的白细胞和陷入的红细胞组成。</a:t>
            </a:r>
          </a:p>
        </p:txBody>
      </p:sp>
      <p:grpSp>
        <p:nvGrpSpPr>
          <p:cNvPr id="7" name="组合 6"/>
          <p:cNvGrpSpPr>
            <a:grpSpLocks/>
          </p:cNvGrpSpPr>
          <p:nvPr/>
        </p:nvGrpSpPr>
        <p:grpSpPr bwMode="auto">
          <a:xfrm>
            <a:off x="833438" y="784225"/>
            <a:ext cx="3963644" cy="616387"/>
            <a:chOff x="3129276" y="1777379"/>
            <a:chExt cx="4680101" cy="617495"/>
          </a:xfrm>
        </p:grpSpPr>
        <p:sp>
          <p:nvSpPr>
            <p:cNvPr id="9" name="矩形 8"/>
            <p:cNvSpPr/>
            <p:nvPr/>
          </p:nvSpPr>
          <p:spPr>
            <a:xfrm>
              <a:off x="3779710" y="1777379"/>
              <a:ext cx="402966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0" name="矩形 9"/>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一</a:t>
              </a:r>
            </a:p>
          </p:txBody>
        </p:sp>
        <p:sp>
          <p:nvSpPr>
            <p:cNvPr id="11" name="TextBox 37"/>
            <p:cNvSpPr txBox="1">
              <a:spLocks noChangeArrowheads="1"/>
            </p:cNvSpPr>
            <p:nvPr/>
          </p:nvSpPr>
          <p:spPr bwMode="auto">
            <a:xfrm>
              <a:off x="3955606" y="1809048"/>
              <a:ext cx="385377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充分</a:t>
              </a:r>
              <a:r>
                <a:rPr lang="zh-CN" altLang="en-US" sz="3200" b="1" dirty="0" smtClean="0">
                  <a:solidFill>
                    <a:srgbClr val="1F497D"/>
                  </a:solidFill>
                  <a:latin typeface="微软雅黑" panose="020B0503020204020204" pitchFamily="34" charset="-122"/>
                  <a:ea typeface="微软雅黑" panose="020B0503020204020204" pitchFamily="34" charset="-122"/>
                </a:rPr>
                <a:t>认识</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概念</a:t>
              </a:r>
            </a:p>
          </p:txBody>
        </p:sp>
      </p:gr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6578" y="2445173"/>
            <a:ext cx="4760346" cy="3303680"/>
          </a:xfrm>
          <a:prstGeom prst="rect">
            <a:avLst/>
          </a:prstGeom>
          <a:ln>
            <a:noFill/>
          </a:ln>
          <a:effectLst>
            <a:softEdge rad="112500"/>
          </a:effectLst>
        </p:spPr>
      </p:pic>
    </p:spTree>
    <p:extLst>
      <p:ext uri="{BB962C8B-B14F-4D97-AF65-F5344CB8AC3E}">
        <p14:creationId xmlns:p14="http://schemas.microsoft.com/office/powerpoint/2010/main" val="81547209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350"/>
                                        <p:tgtEl>
                                          <p:spTgt spid="7"/>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533269" y="2526960"/>
            <a:ext cx="5089060"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sz="2000" dirty="0" smtClean="0">
                <a:solidFill>
                  <a:schemeClr val="tx2"/>
                </a:solidFill>
                <a:latin typeface="微软雅黑" panose="020B0503020204020204" pitchFamily="34" charset="-122"/>
                <a:ea typeface="微软雅黑" panose="020B0503020204020204" pitchFamily="34" charset="-122"/>
              </a:rPr>
              <a:t>       PICC</a:t>
            </a:r>
            <a:r>
              <a:rPr lang="zh-CN" altLang="en-US" sz="2000" dirty="0">
                <a:solidFill>
                  <a:schemeClr val="tx2"/>
                </a:solidFill>
                <a:latin typeface="微软雅黑" panose="020B0503020204020204" pitchFamily="34" charset="-122"/>
                <a:ea typeface="微软雅黑" panose="020B0503020204020204" pitchFamily="34" charset="-122"/>
              </a:rPr>
              <a:t>可导致静脉阻塞、狭窄和血栓形成，静脉血栓是</a:t>
            </a:r>
            <a:r>
              <a:rPr lang="en-US" altLang="zh-CN" sz="2000" dirty="0">
                <a:solidFill>
                  <a:schemeClr val="tx2"/>
                </a:solidFill>
                <a:latin typeface="微软雅黑" panose="020B0503020204020204" pitchFamily="34" charset="-122"/>
                <a:ea typeface="微软雅黑" panose="020B0503020204020204" pitchFamily="34" charset="-122"/>
              </a:rPr>
              <a:t>PICC</a:t>
            </a:r>
            <a:r>
              <a:rPr lang="zh-CN" altLang="en-US" sz="2000" dirty="0">
                <a:solidFill>
                  <a:schemeClr val="tx2"/>
                </a:solidFill>
                <a:latin typeface="微软雅黑" panose="020B0503020204020204" pitchFamily="34" charset="-122"/>
                <a:ea typeface="微软雅黑" panose="020B0503020204020204" pitchFamily="34" charset="-122"/>
              </a:rPr>
              <a:t>较常见的</a:t>
            </a:r>
            <a:r>
              <a:rPr lang="zh-CN" altLang="en-US" sz="2000" dirty="0" smtClean="0">
                <a:solidFill>
                  <a:schemeClr val="tx2"/>
                </a:solidFill>
                <a:latin typeface="微软雅黑" panose="020B0503020204020204" pitchFamily="34" charset="-122"/>
                <a:ea typeface="微软雅黑" panose="020B0503020204020204" pitchFamily="34" charset="-122"/>
              </a:rPr>
              <a:t>并发症。</a:t>
            </a:r>
            <a:endParaRPr lang="zh-CN" altLang="en-US" sz="2000" dirty="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b="1" dirty="0">
                <a:solidFill>
                  <a:schemeClr val="tx2"/>
                </a:solidFill>
                <a:latin typeface="微软雅黑" panose="020B0503020204020204" pitchFamily="34" charset="-122"/>
                <a:ea typeface="微软雅黑" panose="020B0503020204020204" pitchFamily="34" charset="-122"/>
              </a:rPr>
              <a:t>原因：</a:t>
            </a:r>
            <a:r>
              <a:rPr lang="zh-CN" altLang="en-US" sz="2000" dirty="0">
                <a:solidFill>
                  <a:schemeClr val="tx2"/>
                </a:solidFill>
                <a:latin typeface="微软雅黑" panose="020B0503020204020204" pitchFamily="34" charset="-122"/>
                <a:ea typeface="微软雅黑" panose="020B0503020204020204" pitchFamily="34" charset="-122"/>
              </a:rPr>
              <a:t>静脉内膜损伤，血流缓慢，血液高凝状态，恶性肿瘤。</a:t>
            </a:r>
          </a:p>
          <a:p>
            <a:pPr algn="just" eaLnBrk="1" hangingPunct="1">
              <a:lnSpc>
                <a:spcPct val="150000"/>
              </a:lnSpc>
            </a:pPr>
            <a:r>
              <a:rPr lang="zh-CN" altLang="en-US" sz="2000" b="1" dirty="0">
                <a:solidFill>
                  <a:schemeClr val="tx2"/>
                </a:solidFill>
                <a:latin typeface="微软雅黑" panose="020B0503020204020204" pitchFamily="34" charset="-122"/>
                <a:ea typeface="微软雅黑" panose="020B0503020204020204" pitchFamily="34" charset="-122"/>
              </a:rPr>
              <a:t>时间：</a:t>
            </a:r>
            <a:r>
              <a:rPr lang="zh-CN" altLang="en-US" sz="2000" dirty="0">
                <a:solidFill>
                  <a:schemeClr val="tx2"/>
                </a:solidFill>
                <a:latin typeface="微软雅黑" panose="020B0503020204020204" pitchFamily="34" charset="-122"/>
                <a:ea typeface="微软雅黑" panose="020B0503020204020204" pitchFamily="34" charset="-122"/>
              </a:rPr>
              <a:t>置管后两周内为血栓高发时间。</a:t>
            </a:r>
            <a:endParaRPr lang="zh-CN" altLang="en-US" dirty="0">
              <a:solidFill>
                <a:schemeClr val="tx2"/>
              </a:solidFill>
              <a:latin typeface="微软雅黑" panose="020B0503020204020204" pitchFamily="34" charset="-122"/>
              <a:ea typeface="微软雅黑" panose="020B0503020204020204" pitchFamily="34" charset="-122"/>
            </a:endParaRPr>
          </a:p>
        </p:txBody>
      </p:sp>
      <p:grpSp>
        <p:nvGrpSpPr>
          <p:cNvPr id="7" name="组合 6"/>
          <p:cNvGrpSpPr>
            <a:grpSpLocks/>
          </p:cNvGrpSpPr>
          <p:nvPr/>
        </p:nvGrpSpPr>
        <p:grpSpPr bwMode="auto">
          <a:xfrm>
            <a:off x="833438" y="784225"/>
            <a:ext cx="3963644" cy="616387"/>
            <a:chOff x="3129276" y="1777379"/>
            <a:chExt cx="4680101" cy="617495"/>
          </a:xfrm>
        </p:grpSpPr>
        <p:sp>
          <p:nvSpPr>
            <p:cNvPr id="9" name="矩形 8"/>
            <p:cNvSpPr/>
            <p:nvPr/>
          </p:nvSpPr>
          <p:spPr>
            <a:xfrm>
              <a:off x="3779710" y="1777379"/>
              <a:ext cx="402966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0" name="矩形 9"/>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一</a:t>
              </a:r>
            </a:p>
          </p:txBody>
        </p:sp>
        <p:sp>
          <p:nvSpPr>
            <p:cNvPr id="11" name="TextBox 37"/>
            <p:cNvSpPr txBox="1">
              <a:spLocks noChangeArrowheads="1"/>
            </p:cNvSpPr>
            <p:nvPr/>
          </p:nvSpPr>
          <p:spPr bwMode="auto">
            <a:xfrm>
              <a:off x="3955606" y="1809048"/>
              <a:ext cx="385377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充分</a:t>
              </a:r>
              <a:r>
                <a:rPr lang="zh-CN" altLang="en-US" sz="3200" b="1" dirty="0" smtClean="0">
                  <a:solidFill>
                    <a:srgbClr val="1F497D"/>
                  </a:solidFill>
                  <a:latin typeface="微软雅黑" panose="020B0503020204020204" pitchFamily="34" charset="-122"/>
                  <a:ea typeface="微软雅黑" panose="020B0503020204020204" pitchFamily="34" charset="-122"/>
                </a:rPr>
                <a:t>认识</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概念</a:t>
              </a:r>
            </a:p>
          </p:txBody>
        </p:sp>
      </p:grpSp>
      <p:pic>
        <p:nvPicPr>
          <p:cNvPr id="8" name="图片 7"/>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18064"/>
          <a:stretch/>
        </p:blipFill>
        <p:spPr>
          <a:xfrm>
            <a:off x="7575646" y="1655305"/>
            <a:ext cx="4391270" cy="4889500"/>
          </a:xfrm>
          <a:prstGeom prst="rect">
            <a:avLst/>
          </a:prstGeom>
        </p:spPr>
      </p:pic>
    </p:spTree>
    <p:extLst>
      <p:ext uri="{BB962C8B-B14F-4D97-AF65-F5344CB8AC3E}">
        <p14:creationId xmlns:p14="http://schemas.microsoft.com/office/powerpoint/2010/main" val="219269546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350"/>
                                        <p:tgtEl>
                                          <p:spTgt spid="7"/>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833438" y="1612564"/>
            <a:ext cx="946189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 </a:t>
            </a:r>
            <a:r>
              <a:rPr lang="zh-CN" altLang="en-US" sz="2000" dirty="0" smtClean="0">
                <a:solidFill>
                  <a:schemeClr val="tx2"/>
                </a:solidFill>
                <a:latin typeface="微软雅黑" panose="020B0503020204020204" pitchFamily="34" charset="-122"/>
                <a:ea typeface="微软雅黑" panose="020B0503020204020204" pitchFamily="34" charset="-122"/>
              </a:rPr>
              <a:t>       </a:t>
            </a:r>
            <a:r>
              <a:rPr lang="en-US" altLang="zh-CN" sz="2000" dirty="0" smtClean="0">
                <a:solidFill>
                  <a:schemeClr val="tx2"/>
                </a:solidFill>
                <a:latin typeface="微软雅黑" panose="020B0503020204020204" pitchFamily="34" charset="-122"/>
                <a:ea typeface="微软雅黑" panose="020B0503020204020204" pitchFamily="34" charset="-122"/>
              </a:rPr>
              <a:t>2013.7.1-2014.7.1</a:t>
            </a:r>
            <a:r>
              <a:rPr lang="zh-CN" altLang="en-US" sz="2000" dirty="0">
                <a:solidFill>
                  <a:schemeClr val="tx2"/>
                </a:solidFill>
                <a:latin typeface="微软雅黑" panose="020B0503020204020204" pitchFamily="34" charset="-122"/>
                <a:ea typeface="微软雅黑" panose="020B0503020204020204" pitchFamily="34" charset="-122"/>
              </a:rPr>
              <a:t>间，我院肿瘤科</a:t>
            </a:r>
            <a:r>
              <a:rPr lang="en-US" altLang="zh-CN" sz="2000" dirty="0">
                <a:solidFill>
                  <a:schemeClr val="tx2"/>
                </a:solidFill>
                <a:latin typeface="微软雅黑" panose="020B0503020204020204" pitchFamily="34" charset="-122"/>
                <a:ea typeface="微软雅黑" panose="020B0503020204020204" pitchFamily="34" charset="-122"/>
              </a:rPr>
              <a:t>PICC</a:t>
            </a:r>
            <a:r>
              <a:rPr lang="zh-CN" altLang="en-US" sz="2000" dirty="0">
                <a:solidFill>
                  <a:schemeClr val="tx2"/>
                </a:solidFill>
                <a:latin typeface="微软雅黑" panose="020B0503020204020204" pitchFamily="34" charset="-122"/>
                <a:ea typeface="微软雅黑" panose="020B0503020204020204" pitchFamily="34" charset="-122"/>
              </a:rPr>
              <a:t>总置管量为</a:t>
            </a:r>
            <a:r>
              <a:rPr lang="en-US" altLang="zh-CN" sz="2000" dirty="0">
                <a:solidFill>
                  <a:schemeClr val="tx2"/>
                </a:solidFill>
                <a:latin typeface="微软雅黑" panose="020B0503020204020204" pitchFamily="34" charset="-122"/>
                <a:ea typeface="微软雅黑" panose="020B0503020204020204" pitchFamily="34" charset="-122"/>
              </a:rPr>
              <a:t>706</a:t>
            </a:r>
            <a:r>
              <a:rPr lang="zh-CN" altLang="en-US" sz="2000" dirty="0">
                <a:solidFill>
                  <a:schemeClr val="tx2"/>
                </a:solidFill>
                <a:latin typeface="微软雅黑" panose="020B0503020204020204" pitchFamily="34" charset="-122"/>
                <a:ea typeface="微软雅黑" panose="020B0503020204020204" pitchFamily="34" charset="-122"/>
              </a:rPr>
              <a:t>例，发生有明显症状的血栓</a:t>
            </a:r>
            <a:r>
              <a:rPr lang="en-US" altLang="zh-CN" sz="2000" dirty="0">
                <a:solidFill>
                  <a:schemeClr val="tx2"/>
                </a:solidFill>
                <a:latin typeface="微软雅黑" panose="020B0503020204020204" pitchFamily="34" charset="-122"/>
                <a:ea typeface="微软雅黑" panose="020B0503020204020204" pitchFamily="34" charset="-122"/>
              </a:rPr>
              <a:t>10</a:t>
            </a:r>
            <a:r>
              <a:rPr lang="zh-CN" altLang="en-US" sz="2000" dirty="0">
                <a:solidFill>
                  <a:schemeClr val="tx2"/>
                </a:solidFill>
                <a:latin typeface="微软雅黑" panose="020B0503020204020204" pitchFamily="34" charset="-122"/>
                <a:ea typeface="微软雅黑" panose="020B0503020204020204" pitchFamily="34" charset="-122"/>
              </a:rPr>
              <a:t>例，占</a:t>
            </a:r>
            <a:r>
              <a:rPr lang="en-US" altLang="zh-CN" sz="2000" dirty="0">
                <a:solidFill>
                  <a:schemeClr val="tx2"/>
                </a:solidFill>
                <a:latin typeface="微软雅黑" panose="020B0503020204020204" pitchFamily="34" charset="-122"/>
                <a:ea typeface="微软雅黑" panose="020B0503020204020204" pitchFamily="34" charset="-122"/>
              </a:rPr>
              <a:t>1.4%</a:t>
            </a:r>
            <a:r>
              <a:rPr lang="zh-CN" altLang="en-US" sz="2000" dirty="0">
                <a:solidFill>
                  <a:schemeClr val="tx2"/>
                </a:solidFill>
                <a:latin typeface="微软雅黑" panose="020B0503020204020204" pitchFamily="34" charset="-122"/>
                <a:ea typeface="微软雅黑" panose="020B0503020204020204" pitchFamily="34" charset="-122"/>
              </a:rPr>
              <a:t>。</a:t>
            </a:r>
            <a:endParaRPr lang="zh-CN" altLang="en-US" dirty="0">
              <a:solidFill>
                <a:schemeClr val="tx2"/>
              </a:solidFill>
              <a:latin typeface="微软雅黑" panose="020B0503020204020204" pitchFamily="34" charset="-122"/>
              <a:ea typeface="微软雅黑" panose="020B0503020204020204" pitchFamily="34" charset="-122"/>
            </a:endParaRPr>
          </a:p>
        </p:txBody>
      </p:sp>
      <p:grpSp>
        <p:nvGrpSpPr>
          <p:cNvPr id="7" name="组合 6"/>
          <p:cNvGrpSpPr>
            <a:grpSpLocks/>
          </p:cNvGrpSpPr>
          <p:nvPr/>
        </p:nvGrpSpPr>
        <p:grpSpPr bwMode="auto">
          <a:xfrm>
            <a:off x="833438" y="784225"/>
            <a:ext cx="3963644" cy="616387"/>
            <a:chOff x="3129276" y="1777379"/>
            <a:chExt cx="4680101" cy="617495"/>
          </a:xfrm>
        </p:grpSpPr>
        <p:sp>
          <p:nvSpPr>
            <p:cNvPr id="9" name="矩形 8"/>
            <p:cNvSpPr/>
            <p:nvPr/>
          </p:nvSpPr>
          <p:spPr>
            <a:xfrm>
              <a:off x="3779710" y="1777379"/>
              <a:ext cx="402966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0" name="矩形 9"/>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一</a:t>
              </a:r>
            </a:p>
          </p:txBody>
        </p:sp>
        <p:sp>
          <p:nvSpPr>
            <p:cNvPr id="11" name="TextBox 37"/>
            <p:cNvSpPr txBox="1">
              <a:spLocks noChangeArrowheads="1"/>
            </p:cNvSpPr>
            <p:nvPr/>
          </p:nvSpPr>
          <p:spPr bwMode="auto">
            <a:xfrm>
              <a:off x="3955606" y="1809048"/>
              <a:ext cx="385377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充分认识</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概念</a:t>
              </a:r>
            </a:p>
          </p:txBody>
        </p:sp>
      </p:grpSp>
      <p:graphicFrame>
        <p:nvGraphicFramePr>
          <p:cNvPr id="8" name="Object 2"/>
          <p:cNvGraphicFramePr>
            <a:graphicFrameLocks noChangeAspect="1"/>
          </p:cNvGraphicFramePr>
          <p:nvPr>
            <p:extLst>
              <p:ext uri="{D42A27DB-BD31-4B8C-83A1-F6EECF244321}">
                <p14:modId xmlns:p14="http://schemas.microsoft.com/office/powerpoint/2010/main" val="2798024532"/>
              </p:ext>
            </p:extLst>
          </p:nvPr>
        </p:nvGraphicFramePr>
        <p:xfrm>
          <a:off x="2402301" y="2699723"/>
          <a:ext cx="7149663" cy="3883275"/>
        </p:xfrm>
        <a:graphic>
          <a:graphicData uri="http://schemas.openxmlformats.org/presentationml/2006/ole">
            <mc:AlternateContent xmlns:mc="http://schemas.openxmlformats.org/markup-compatibility/2006">
              <mc:Choice xmlns:v="urn:schemas-microsoft-com:vml" Requires="v">
                <p:oleObj spid="_x0000_s1034" r:id="rId4" imgW="10254600" imgH="5983200" progId="MSGraph.Chart.8">
                  <p:embed/>
                </p:oleObj>
              </mc:Choice>
              <mc:Fallback>
                <p:oleObj r:id="rId4" imgW="10254600" imgH="5983200" progId="MSGraph.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2301" y="2699723"/>
                        <a:ext cx="7149663" cy="3883275"/>
                      </a:xfrm>
                      <a:prstGeom prst="rect">
                        <a:avLst/>
                      </a:prstGeom>
                      <a:ln>
                        <a:noFill/>
                      </a:ln>
                    </p:spPr>
                  </p:pic>
                </p:oleObj>
              </mc:Fallback>
            </mc:AlternateContent>
          </a:graphicData>
        </a:graphic>
      </p:graphicFrame>
      <p:sp>
        <p:nvSpPr>
          <p:cNvPr id="12" name="Text Box 3"/>
          <p:cNvSpPr txBox="1">
            <a:spLocks noChangeArrowheads="1"/>
          </p:cNvSpPr>
          <p:nvPr/>
        </p:nvSpPr>
        <p:spPr bwMode="auto">
          <a:xfrm>
            <a:off x="3671756" y="6429110"/>
            <a:ext cx="488025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zh-CN" altLang="en-US" sz="1400" dirty="0">
                <a:solidFill>
                  <a:schemeClr val="tx2"/>
                </a:solidFill>
                <a:latin typeface="微软雅黑" panose="020B0503020204020204" pitchFamily="34" charset="-122"/>
                <a:ea typeface="微软雅黑" panose="020B0503020204020204" pitchFamily="34" charset="-122"/>
              </a:rPr>
              <a:t>我院</a:t>
            </a:r>
            <a:r>
              <a:rPr lang="en-US" altLang="zh-CN" sz="1400" dirty="0">
                <a:solidFill>
                  <a:schemeClr val="tx2"/>
                </a:solidFill>
                <a:latin typeface="微软雅黑" panose="020B0503020204020204" pitchFamily="34" charset="-122"/>
                <a:ea typeface="微软雅黑" panose="020B0503020204020204" pitchFamily="34" charset="-122"/>
              </a:rPr>
              <a:t>2014</a:t>
            </a:r>
            <a:r>
              <a:rPr lang="zh-CN" altLang="en-US" sz="1400" dirty="0">
                <a:solidFill>
                  <a:schemeClr val="tx2"/>
                </a:solidFill>
                <a:latin typeface="微软雅黑" panose="020B0503020204020204" pitchFamily="34" charset="-122"/>
                <a:ea typeface="微软雅黑" panose="020B0503020204020204" pitchFamily="34" charset="-122"/>
              </a:rPr>
              <a:t>年</a:t>
            </a:r>
            <a:r>
              <a:rPr lang="en-US" altLang="zh-CN" sz="1400" dirty="0">
                <a:solidFill>
                  <a:schemeClr val="tx2"/>
                </a:solidFill>
                <a:latin typeface="微软雅黑" panose="020B0503020204020204" pitchFamily="34" charset="-122"/>
                <a:ea typeface="微软雅黑" panose="020B0503020204020204" pitchFamily="34" charset="-122"/>
              </a:rPr>
              <a:t>1-6</a:t>
            </a:r>
            <a:r>
              <a:rPr lang="zh-CN" altLang="en-US" sz="1400" dirty="0">
                <a:solidFill>
                  <a:schemeClr val="tx2"/>
                </a:solidFill>
                <a:latin typeface="微软雅黑" panose="020B0503020204020204" pitchFamily="34" charset="-122"/>
                <a:ea typeface="微软雅黑" panose="020B0503020204020204" pitchFamily="34" charset="-122"/>
              </a:rPr>
              <a:t>月</a:t>
            </a:r>
            <a:r>
              <a:rPr lang="en-US" altLang="zh-CN" sz="1400" dirty="0">
                <a:solidFill>
                  <a:schemeClr val="tx2"/>
                </a:solidFill>
                <a:latin typeface="微软雅黑" panose="020B0503020204020204" pitchFamily="34" charset="-122"/>
                <a:ea typeface="微软雅黑" panose="020B0503020204020204" pitchFamily="34" charset="-122"/>
              </a:rPr>
              <a:t>PICC</a:t>
            </a:r>
            <a:r>
              <a:rPr lang="zh-CN" altLang="en-US" sz="1400" dirty="0">
                <a:solidFill>
                  <a:schemeClr val="tx2"/>
                </a:solidFill>
                <a:latin typeface="微软雅黑" panose="020B0503020204020204" pitchFamily="34" charset="-122"/>
                <a:ea typeface="微软雅黑" panose="020B0503020204020204" pitchFamily="34" charset="-122"/>
              </a:rPr>
              <a:t>门诊置管量及相关血栓发生量</a:t>
            </a:r>
          </a:p>
        </p:txBody>
      </p:sp>
    </p:spTree>
    <p:extLst>
      <p:ext uri="{BB962C8B-B14F-4D97-AF65-F5344CB8AC3E}">
        <p14:creationId xmlns:p14="http://schemas.microsoft.com/office/powerpoint/2010/main" val="23149240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350"/>
                                        <p:tgtEl>
                                          <p:spTgt spid="7"/>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OleChart spid="8"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833438" y="1865780"/>
            <a:ext cx="6488684" cy="961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据报道，与</a:t>
            </a:r>
            <a:r>
              <a:rPr lang="en-US" altLang="zh-CN" sz="2000" dirty="0">
                <a:solidFill>
                  <a:schemeClr val="tx2"/>
                </a:solidFill>
                <a:latin typeface="微软雅黑" panose="020B0503020204020204" pitchFamily="34" charset="-122"/>
                <a:ea typeface="微软雅黑" panose="020B0503020204020204" pitchFamily="34" charset="-122"/>
              </a:rPr>
              <a:t>PICC</a:t>
            </a:r>
            <a:r>
              <a:rPr lang="zh-CN" altLang="en-US" sz="2000" dirty="0">
                <a:solidFill>
                  <a:schemeClr val="tx2"/>
                </a:solidFill>
                <a:latin typeface="微软雅黑" panose="020B0503020204020204" pitchFamily="34" charset="-122"/>
                <a:ea typeface="微软雅黑" panose="020B0503020204020204" pitchFamily="34" charset="-122"/>
              </a:rPr>
              <a:t>相关的静脉血栓发生率为</a:t>
            </a:r>
            <a:r>
              <a:rPr lang="en-US" altLang="zh-CN" sz="2000" dirty="0">
                <a:solidFill>
                  <a:schemeClr val="tx2"/>
                </a:solidFill>
                <a:latin typeface="微软雅黑" panose="020B0503020204020204" pitchFamily="34" charset="-122"/>
                <a:ea typeface="微软雅黑" panose="020B0503020204020204" pitchFamily="34" charset="-122"/>
              </a:rPr>
              <a:t>1%-4%</a:t>
            </a:r>
            <a:r>
              <a:rPr lang="zh-CN" altLang="en-US" sz="2000" dirty="0">
                <a:solidFill>
                  <a:schemeClr val="tx2"/>
                </a:solidFill>
                <a:latin typeface="微软雅黑" panose="020B0503020204020204" pitchFamily="34" charset="-122"/>
                <a:ea typeface="微软雅黑" panose="020B0503020204020204" pitchFamily="34" charset="-122"/>
              </a:rPr>
              <a:t>。</a:t>
            </a:r>
          </a:p>
          <a:p>
            <a:pPr algn="just" eaLnBrk="1" hangingPunct="1">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在长期留置</a:t>
            </a:r>
            <a:r>
              <a:rPr lang="en-US" altLang="zh-CN" sz="2000" dirty="0">
                <a:solidFill>
                  <a:schemeClr val="tx2"/>
                </a:solidFill>
                <a:latin typeface="微软雅黑" panose="020B0503020204020204" pitchFamily="34" charset="-122"/>
                <a:ea typeface="微软雅黑" panose="020B0503020204020204" pitchFamily="34" charset="-122"/>
              </a:rPr>
              <a:t>PICC</a:t>
            </a:r>
            <a:r>
              <a:rPr lang="zh-CN" altLang="en-US" sz="2000" dirty="0">
                <a:solidFill>
                  <a:schemeClr val="tx2"/>
                </a:solidFill>
                <a:latin typeface="微软雅黑" panose="020B0503020204020204" pitchFamily="34" charset="-122"/>
                <a:ea typeface="微软雅黑" panose="020B0503020204020204" pitchFamily="34" charset="-122"/>
              </a:rPr>
              <a:t>的癌症患者中：</a:t>
            </a:r>
          </a:p>
        </p:txBody>
      </p:sp>
      <p:sp>
        <p:nvSpPr>
          <p:cNvPr id="9" name="Text Box 3"/>
          <p:cNvSpPr txBox="1">
            <a:spLocks noChangeArrowheads="1"/>
          </p:cNvSpPr>
          <p:nvPr/>
        </p:nvSpPr>
        <p:spPr bwMode="auto">
          <a:xfrm>
            <a:off x="7684478" y="4061615"/>
            <a:ext cx="268106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dirty="0">
                <a:solidFill>
                  <a:schemeClr val="tx2"/>
                </a:solidFill>
                <a:latin typeface="宋体" panose="02010600030101010101" pitchFamily="2" charset="-122"/>
                <a:sym typeface="Arial" panose="020B0604020202020204" pitchFamily="34" charset="0"/>
              </a:rPr>
              <a:t>有明显临床</a:t>
            </a:r>
            <a:r>
              <a:rPr lang="zh-CN" altLang="en-US" sz="2400" dirty="0" smtClean="0">
                <a:solidFill>
                  <a:schemeClr val="tx2"/>
                </a:solidFill>
                <a:latin typeface="宋体" panose="02010600030101010101" pitchFamily="2" charset="-122"/>
                <a:sym typeface="Arial" panose="020B0604020202020204" pitchFamily="34" charset="0"/>
              </a:rPr>
              <a:t>症状的</a:t>
            </a:r>
            <a:endParaRPr lang="zh-CN" altLang="en-US" sz="2400" dirty="0">
              <a:solidFill>
                <a:schemeClr val="tx2"/>
              </a:solidFill>
              <a:latin typeface="宋体" panose="02010600030101010101" pitchFamily="2" charset="-122"/>
              <a:sym typeface="Arial" panose="020B0604020202020204" pitchFamily="34" charset="0"/>
            </a:endParaRPr>
          </a:p>
          <a:p>
            <a:r>
              <a:rPr lang="zh-CN" altLang="en-US" sz="2400" dirty="0" smtClean="0">
                <a:solidFill>
                  <a:schemeClr val="tx2"/>
                </a:solidFill>
                <a:latin typeface="宋体" panose="02010600030101010101" pitchFamily="2" charset="-122"/>
                <a:sym typeface="Arial" panose="020B0604020202020204" pitchFamily="34" charset="0"/>
              </a:rPr>
              <a:t>血栓</a:t>
            </a:r>
            <a:r>
              <a:rPr lang="zh-CN" altLang="en-US" sz="2400" dirty="0">
                <a:solidFill>
                  <a:schemeClr val="tx2"/>
                </a:solidFill>
                <a:latin typeface="宋体" panose="02010600030101010101" pitchFamily="2" charset="-122"/>
                <a:sym typeface="Arial" panose="020B0604020202020204" pitchFamily="34" charset="0"/>
              </a:rPr>
              <a:t>发病率</a:t>
            </a:r>
          </a:p>
          <a:p>
            <a:r>
              <a:rPr lang="en-US" altLang="zh-CN" sz="2400" dirty="0" smtClean="0">
                <a:solidFill>
                  <a:schemeClr val="tx2"/>
                </a:solidFill>
                <a:latin typeface="宋体" panose="02010600030101010101" pitchFamily="2" charset="-122"/>
                <a:sym typeface="Arial" panose="020B0604020202020204" pitchFamily="34" charset="0"/>
              </a:rPr>
              <a:t>0.3</a:t>
            </a:r>
            <a:r>
              <a:rPr lang="en-US" altLang="zh-CN" sz="2400" dirty="0">
                <a:solidFill>
                  <a:schemeClr val="tx2"/>
                </a:solidFill>
                <a:latin typeface="宋体" panose="02010600030101010101" pitchFamily="2" charset="-122"/>
                <a:sym typeface="Arial" panose="020B0604020202020204" pitchFamily="34" charset="0"/>
              </a:rPr>
              <a:t>%-28%</a:t>
            </a:r>
          </a:p>
        </p:txBody>
      </p:sp>
      <p:grpSp>
        <p:nvGrpSpPr>
          <p:cNvPr id="4" name="组合 3"/>
          <p:cNvGrpSpPr/>
          <p:nvPr/>
        </p:nvGrpSpPr>
        <p:grpSpPr>
          <a:xfrm>
            <a:off x="3431345" y="2683755"/>
            <a:ext cx="6934200" cy="3130550"/>
            <a:chOff x="3431345" y="2683755"/>
            <a:chExt cx="6934200" cy="3130550"/>
          </a:xfrm>
        </p:grpSpPr>
        <p:sp>
          <p:nvSpPr>
            <p:cNvPr id="8" name="AutoShape 2"/>
            <p:cNvSpPr>
              <a:spLocks noChangeArrowheads="1"/>
            </p:cNvSpPr>
            <p:nvPr/>
          </p:nvSpPr>
          <p:spPr bwMode="auto">
            <a:xfrm>
              <a:off x="7393745" y="3674355"/>
              <a:ext cx="2971800" cy="2136775"/>
            </a:xfrm>
            <a:prstGeom prst="roundRect">
              <a:avLst>
                <a:gd name="adj" fmla="val 10347"/>
              </a:avLst>
            </a:prstGeom>
            <a:noFill/>
            <a:ln w="76200">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zh-CN" altLang="en-US"/>
            </a:p>
          </p:txBody>
        </p:sp>
        <p:sp>
          <p:nvSpPr>
            <p:cNvPr id="11" name="AutoShape 7"/>
            <p:cNvSpPr>
              <a:spLocks noChangeArrowheads="1"/>
            </p:cNvSpPr>
            <p:nvPr/>
          </p:nvSpPr>
          <p:spPr bwMode="auto">
            <a:xfrm>
              <a:off x="3431345" y="3677530"/>
              <a:ext cx="2971800" cy="2136775"/>
            </a:xfrm>
            <a:prstGeom prst="roundRect">
              <a:avLst>
                <a:gd name="adj" fmla="val 10347"/>
              </a:avLst>
            </a:prstGeom>
            <a:noFill/>
            <a:ln w="76200">
              <a:headEnd/>
              <a:tailEnd/>
            </a:ln>
          </p:spPr>
          <p:style>
            <a:lnRef idx="2">
              <a:schemeClr val="accent4"/>
            </a:lnRef>
            <a:fillRef idx="1">
              <a:schemeClr val="lt1"/>
            </a:fillRef>
            <a:effectRef idx="0">
              <a:schemeClr val="accent4"/>
            </a:effectRef>
            <a:fontRef idx="minor">
              <a:schemeClr val="dk1"/>
            </a:fontRef>
          </p:style>
          <p:txBody>
            <a:bodyPr wrap="none" anchor="ctr"/>
            <a:lstStyle/>
            <a:p>
              <a:endParaRPr lang="zh-CN" altLang="en-US" sz="2800">
                <a:solidFill>
                  <a:schemeClr val="tx2"/>
                </a:solidFill>
                <a:latin typeface="宋体" panose="02010600030101010101" pitchFamily="2" charset="-122"/>
              </a:endParaRPr>
            </a:p>
            <a:p>
              <a:endParaRPr lang="zh-CN" altLang="en-US" sz="2800">
                <a:solidFill>
                  <a:schemeClr val="tx2"/>
                </a:solidFill>
                <a:latin typeface="宋体" panose="02010600030101010101" pitchFamily="2" charset="-122"/>
              </a:endParaRPr>
            </a:p>
          </p:txBody>
        </p:sp>
        <p:grpSp>
          <p:nvGrpSpPr>
            <p:cNvPr id="12" name="Group 8"/>
            <p:cNvGrpSpPr>
              <a:grpSpLocks/>
            </p:cNvGrpSpPr>
            <p:nvPr/>
          </p:nvGrpSpPr>
          <p:grpSpPr bwMode="auto">
            <a:xfrm>
              <a:off x="6007858" y="2683755"/>
              <a:ext cx="790575" cy="1978025"/>
              <a:chOff x="0" y="0"/>
              <a:chExt cx="498" cy="1245"/>
            </a:xfrm>
          </p:grpSpPr>
          <p:sp>
            <p:nvSpPr>
              <p:cNvPr id="13" name="Freeform 9"/>
              <p:cNvSpPr>
                <a:spLocks/>
              </p:cNvSpPr>
              <p:nvPr/>
            </p:nvSpPr>
            <p:spPr bwMode="auto">
              <a:xfrm>
                <a:off x="121" y="0"/>
                <a:ext cx="233" cy="254"/>
              </a:xfrm>
              <a:custGeom>
                <a:avLst/>
                <a:gdLst>
                  <a:gd name="T0" fmla="*/ 133 w 267"/>
                  <a:gd name="T1" fmla="*/ 0 h 292"/>
                  <a:gd name="T2" fmla="*/ 161 w 267"/>
                  <a:gd name="T3" fmla="*/ 3 h 292"/>
                  <a:gd name="T4" fmla="*/ 186 w 267"/>
                  <a:gd name="T5" fmla="*/ 12 h 292"/>
                  <a:gd name="T6" fmla="*/ 209 w 267"/>
                  <a:gd name="T7" fmla="*/ 25 h 292"/>
                  <a:gd name="T8" fmla="*/ 228 w 267"/>
                  <a:gd name="T9" fmla="*/ 42 h 292"/>
                  <a:gd name="T10" fmla="*/ 245 w 267"/>
                  <a:gd name="T11" fmla="*/ 64 h 292"/>
                  <a:gd name="T12" fmla="*/ 257 w 267"/>
                  <a:gd name="T13" fmla="*/ 88 h 292"/>
                  <a:gd name="T14" fmla="*/ 265 w 267"/>
                  <a:gd name="T15" fmla="*/ 116 h 292"/>
                  <a:gd name="T16" fmla="*/ 267 w 267"/>
                  <a:gd name="T17" fmla="*/ 146 h 292"/>
                  <a:gd name="T18" fmla="*/ 265 w 267"/>
                  <a:gd name="T19" fmla="*/ 175 h 292"/>
                  <a:gd name="T20" fmla="*/ 257 w 267"/>
                  <a:gd name="T21" fmla="*/ 203 h 292"/>
                  <a:gd name="T22" fmla="*/ 245 w 267"/>
                  <a:gd name="T23" fmla="*/ 227 h 292"/>
                  <a:gd name="T24" fmla="*/ 228 w 267"/>
                  <a:gd name="T25" fmla="*/ 249 h 292"/>
                  <a:gd name="T26" fmla="*/ 209 w 267"/>
                  <a:gd name="T27" fmla="*/ 267 h 292"/>
                  <a:gd name="T28" fmla="*/ 186 w 267"/>
                  <a:gd name="T29" fmla="*/ 281 h 292"/>
                  <a:gd name="T30" fmla="*/ 161 w 267"/>
                  <a:gd name="T31" fmla="*/ 289 h 292"/>
                  <a:gd name="T32" fmla="*/ 133 w 267"/>
                  <a:gd name="T33" fmla="*/ 292 h 292"/>
                  <a:gd name="T34" fmla="*/ 103 w 267"/>
                  <a:gd name="T35" fmla="*/ 288 h 292"/>
                  <a:gd name="T36" fmla="*/ 75 w 267"/>
                  <a:gd name="T37" fmla="*/ 277 h 292"/>
                  <a:gd name="T38" fmla="*/ 51 w 267"/>
                  <a:gd name="T39" fmla="*/ 260 h 292"/>
                  <a:gd name="T40" fmla="*/ 29 w 267"/>
                  <a:gd name="T41" fmla="*/ 237 h 292"/>
                  <a:gd name="T42" fmla="*/ 13 w 267"/>
                  <a:gd name="T43" fmla="*/ 210 h 292"/>
                  <a:gd name="T44" fmla="*/ 4 w 267"/>
                  <a:gd name="T45" fmla="*/ 178 h 292"/>
                  <a:gd name="T46" fmla="*/ 0 w 267"/>
                  <a:gd name="T47" fmla="*/ 146 h 292"/>
                  <a:gd name="T48" fmla="*/ 4 w 267"/>
                  <a:gd name="T49" fmla="*/ 113 h 292"/>
                  <a:gd name="T50" fmla="*/ 13 w 267"/>
                  <a:gd name="T51" fmla="*/ 81 h 292"/>
                  <a:gd name="T52" fmla="*/ 29 w 267"/>
                  <a:gd name="T53" fmla="*/ 54 h 292"/>
                  <a:gd name="T54" fmla="*/ 51 w 267"/>
                  <a:gd name="T55" fmla="*/ 32 h 292"/>
                  <a:gd name="T56" fmla="*/ 75 w 267"/>
                  <a:gd name="T57" fmla="*/ 14 h 292"/>
                  <a:gd name="T58" fmla="*/ 103 w 267"/>
                  <a:gd name="T59" fmla="*/ 3 h 292"/>
                  <a:gd name="T60" fmla="*/ 133 w 267"/>
                  <a:gd name="T6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91581" dir="3378596" algn="ctr" rotWithShape="0">
                        <a:srgbClr val="000000">
                          <a:alpha val="50000"/>
                        </a:srgbClr>
                      </a:outerShdw>
                    </a:effectLst>
                  </a14:hiddenEffects>
                </a:ext>
              </a:extLst>
            </p:spPr>
            <p:txBody>
              <a:bodyPr/>
              <a:lstStyle/>
              <a:p>
                <a:endParaRPr lang="zh-CN" altLang="en-US"/>
              </a:p>
            </p:txBody>
          </p:sp>
          <p:sp>
            <p:nvSpPr>
              <p:cNvPr id="14" name="Freeform 10"/>
              <p:cNvSpPr>
                <a:spLocks/>
              </p:cNvSpPr>
              <p:nvPr/>
            </p:nvSpPr>
            <p:spPr bwMode="auto">
              <a:xfrm>
                <a:off x="0" y="281"/>
                <a:ext cx="498" cy="964"/>
              </a:xfrm>
              <a:custGeom>
                <a:avLst/>
                <a:gdLst>
                  <a:gd name="T0" fmla="*/ 72 w 573"/>
                  <a:gd name="T1" fmla="*/ 5 h 1111"/>
                  <a:gd name="T2" fmla="*/ 30 w 573"/>
                  <a:gd name="T3" fmla="*/ 32 h 1111"/>
                  <a:gd name="T4" fmla="*/ 4 w 573"/>
                  <a:gd name="T5" fmla="*/ 75 h 1111"/>
                  <a:gd name="T6" fmla="*/ 0 w 573"/>
                  <a:gd name="T7" fmla="*/ 509 h 1111"/>
                  <a:gd name="T8" fmla="*/ 1 w 573"/>
                  <a:gd name="T9" fmla="*/ 516 h 1111"/>
                  <a:gd name="T10" fmla="*/ 9 w 573"/>
                  <a:gd name="T11" fmla="*/ 533 h 1111"/>
                  <a:gd name="T12" fmla="*/ 26 w 573"/>
                  <a:gd name="T13" fmla="*/ 550 h 1111"/>
                  <a:gd name="T14" fmla="*/ 56 w 573"/>
                  <a:gd name="T15" fmla="*/ 557 h 1111"/>
                  <a:gd name="T16" fmla="*/ 84 w 573"/>
                  <a:gd name="T17" fmla="*/ 551 h 1111"/>
                  <a:gd name="T18" fmla="*/ 100 w 573"/>
                  <a:gd name="T19" fmla="*/ 534 h 1111"/>
                  <a:gd name="T20" fmla="*/ 106 w 573"/>
                  <a:gd name="T21" fmla="*/ 516 h 1111"/>
                  <a:gd name="T22" fmla="*/ 108 w 573"/>
                  <a:gd name="T23" fmla="*/ 503 h 1111"/>
                  <a:gd name="T24" fmla="*/ 108 w 573"/>
                  <a:gd name="T25" fmla="*/ 166 h 1111"/>
                  <a:gd name="T26" fmla="*/ 135 w 573"/>
                  <a:gd name="T27" fmla="*/ 1066 h 1111"/>
                  <a:gd name="T28" fmla="*/ 138 w 573"/>
                  <a:gd name="T29" fmla="*/ 1073 h 1111"/>
                  <a:gd name="T30" fmla="*/ 151 w 573"/>
                  <a:gd name="T31" fmla="*/ 1089 h 1111"/>
                  <a:gd name="T32" fmla="*/ 174 w 573"/>
                  <a:gd name="T33" fmla="*/ 1105 h 1111"/>
                  <a:gd name="T34" fmla="*/ 199 w 573"/>
                  <a:gd name="T35" fmla="*/ 1111 h 1111"/>
                  <a:gd name="T36" fmla="*/ 227 w 573"/>
                  <a:gd name="T37" fmla="*/ 1110 h 1111"/>
                  <a:gd name="T38" fmla="*/ 255 w 573"/>
                  <a:gd name="T39" fmla="*/ 1097 h 1111"/>
                  <a:gd name="T40" fmla="*/ 272 w 573"/>
                  <a:gd name="T41" fmla="*/ 1080 h 1111"/>
                  <a:gd name="T42" fmla="*/ 278 w 573"/>
                  <a:gd name="T43" fmla="*/ 1068 h 1111"/>
                  <a:gd name="T44" fmla="*/ 279 w 573"/>
                  <a:gd name="T45" fmla="*/ 499 h 1111"/>
                  <a:gd name="T46" fmla="*/ 302 w 573"/>
                  <a:gd name="T47" fmla="*/ 503 h 1111"/>
                  <a:gd name="T48" fmla="*/ 302 w 573"/>
                  <a:gd name="T49" fmla="*/ 534 h 1111"/>
                  <a:gd name="T50" fmla="*/ 304 w 573"/>
                  <a:gd name="T51" fmla="*/ 590 h 1111"/>
                  <a:gd name="T52" fmla="*/ 304 w 573"/>
                  <a:gd name="T53" fmla="*/ 664 h 1111"/>
                  <a:gd name="T54" fmla="*/ 304 w 573"/>
                  <a:gd name="T55" fmla="*/ 750 h 1111"/>
                  <a:gd name="T56" fmla="*/ 304 w 573"/>
                  <a:gd name="T57" fmla="*/ 838 h 1111"/>
                  <a:gd name="T58" fmla="*/ 305 w 573"/>
                  <a:gd name="T59" fmla="*/ 926 h 1111"/>
                  <a:gd name="T60" fmla="*/ 305 w 573"/>
                  <a:gd name="T61" fmla="*/ 1004 h 1111"/>
                  <a:gd name="T62" fmla="*/ 305 w 573"/>
                  <a:gd name="T63" fmla="*/ 1066 h 1111"/>
                  <a:gd name="T64" fmla="*/ 306 w 573"/>
                  <a:gd name="T65" fmla="*/ 1073 h 1111"/>
                  <a:gd name="T66" fmla="*/ 315 w 573"/>
                  <a:gd name="T67" fmla="*/ 1088 h 1111"/>
                  <a:gd name="T68" fmla="*/ 335 w 573"/>
                  <a:gd name="T69" fmla="*/ 1103 h 1111"/>
                  <a:gd name="T70" fmla="*/ 372 w 573"/>
                  <a:gd name="T71" fmla="*/ 1111 h 1111"/>
                  <a:gd name="T72" fmla="*/ 408 w 573"/>
                  <a:gd name="T73" fmla="*/ 1103 h 1111"/>
                  <a:gd name="T74" fmla="*/ 429 w 573"/>
                  <a:gd name="T75" fmla="*/ 1089 h 1111"/>
                  <a:gd name="T76" fmla="*/ 437 w 573"/>
                  <a:gd name="T77" fmla="*/ 1073 h 1111"/>
                  <a:gd name="T78" fmla="*/ 438 w 573"/>
                  <a:gd name="T79" fmla="*/ 1067 h 1111"/>
                  <a:gd name="T80" fmla="*/ 466 w 573"/>
                  <a:gd name="T81" fmla="*/ 166 h 1111"/>
                  <a:gd name="T82" fmla="*/ 468 w 573"/>
                  <a:gd name="T83" fmla="*/ 503 h 1111"/>
                  <a:gd name="T84" fmla="*/ 472 w 573"/>
                  <a:gd name="T85" fmla="*/ 517 h 1111"/>
                  <a:gd name="T86" fmla="*/ 483 w 573"/>
                  <a:gd name="T87" fmla="*/ 537 h 1111"/>
                  <a:gd name="T88" fmla="*/ 505 w 573"/>
                  <a:gd name="T89" fmla="*/ 551 h 1111"/>
                  <a:gd name="T90" fmla="*/ 536 w 573"/>
                  <a:gd name="T91" fmla="*/ 551 h 1111"/>
                  <a:gd name="T92" fmla="*/ 557 w 573"/>
                  <a:gd name="T93" fmla="*/ 537 h 1111"/>
                  <a:gd name="T94" fmla="*/ 570 w 573"/>
                  <a:gd name="T95" fmla="*/ 517 h 1111"/>
                  <a:gd name="T96" fmla="*/ 573 w 573"/>
                  <a:gd name="T97" fmla="*/ 508 h 1111"/>
                  <a:gd name="T98" fmla="*/ 572 w 573"/>
                  <a:gd name="T99" fmla="*/ 68 h 1111"/>
                  <a:gd name="T100" fmla="*/ 546 w 573"/>
                  <a:gd name="T101" fmla="*/ 28 h 1111"/>
                  <a:gd name="T102" fmla="*/ 506 w 573"/>
                  <a:gd name="T103" fmla="*/ 4 h 1111"/>
                  <a:gd name="T104" fmla="*/ 94 w 573"/>
                  <a:gd name="T105"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91581" dir="3378596" algn="ctr" rotWithShape="0">
                        <a:srgbClr val="000000">
                          <a:alpha val="50000"/>
                        </a:srgbClr>
                      </a:outerShdw>
                    </a:effectLst>
                  </a14:hiddenEffects>
                </a:ext>
              </a:extLst>
            </p:spPr>
            <p:txBody>
              <a:bodyPr/>
              <a:lstStyle/>
              <a:p>
                <a:endParaRPr lang="zh-CN" altLang="en-US"/>
              </a:p>
            </p:txBody>
          </p:sp>
        </p:grpSp>
        <p:grpSp>
          <p:nvGrpSpPr>
            <p:cNvPr id="15" name="Group 11"/>
            <p:cNvGrpSpPr>
              <a:grpSpLocks/>
            </p:cNvGrpSpPr>
            <p:nvPr/>
          </p:nvGrpSpPr>
          <p:grpSpPr bwMode="auto">
            <a:xfrm>
              <a:off x="6998458" y="2683755"/>
              <a:ext cx="790575" cy="1978025"/>
              <a:chOff x="0" y="0"/>
              <a:chExt cx="498" cy="1245"/>
            </a:xfrm>
          </p:grpSpPr>
          <p:sp>
            <p:nvSpPr>
              <p:cNvPr id="16" name="Freeform 12"/>
              <p:cNvSpPr>
                <a:spLocks/>
              </p:cNvSpPr>
              <p:nvPr/>
            </p:nvSpPr>
            <p:spPr bwMode="auto">
              <a:xfrm>
                <a:off x="121" y="0"/>
                <a:ext cx="233" cy="254"/>
              </a:xfrm>
              <a:custGeom>
                <a:avLst/>
                <a:gdLst>
                  <a:gd name="T0" fmla="*/ 133 w 267"/>
                  <a:gd name="T1" fmla="*/ 0 h 292"/>
                  <a:gd name="T2" fmla="*/ 161 w 267"/>
                  <a:gd name="T3" fmla="*/ 3 h 292"/>
                  <a:gd name="T4" fmla="*/ 186 w 267"/>
                  <a:gd name="T5" fmla="*/ 12 h 292"/>
                  <a:gd name="T6" fmla="*/ 209 w 267"/>
                  <a:gd name="T7" fmla="*/ 25 h 292"/>
                  <a:gd name="T8" fmla="*/ 228 w 267"/>
                  <a:gd name="T9" fmla="*/ 42 h 292"/>
                  <a:gd name="T10" fmla="*/ 245 w 267"/>
                  <a:gd name="T11" fmla="*/ 64 h 292"/>
                  <a:gd name="T12" fmla="*/ 257 w 267"/>
                  <a:gd name="T13" fmla="*/ 88 h 292"/>
                  <a:gd name="T14" fmla="*/ 265 w 267"/>
                  <a:gd name="T15" fmla="*/ 116 h 292"/>
                  <a:gd name="T16" fmla="*/ 267 w 267"/>
                  <a:gd name="T17" fmla="*/ 146 h 292"/>
                  <a:gd name="T18" fmla="*/ 265 w 267"/>
                  <a:gd name="T19" fmla="*/ 175 h 292"/>
                  <a:gd name="T20" fmla="*/ 257 w 267"/>
                  <a:gd name="T21" fmla="*/ 203 h 292"/>
                  <a:gd name="T22" fmla="*/ 245 w 267"/>
                  <a:gd name="T23" fmla="*/ 227 h 292"/>
                  <a:gd name="T24" fmla="*/ 228 w 267"/>
                  <a:gd name="T25" fmla="*/ 249 h 292"/>
                  <a:gd name="T26" fmla="*/ 209 w 267"/>
                  <a:gd name="T27" fmla="*/ 267 h 292"/>
                  <a:gd name="T28" fmla="*/ 186 w 267"/>
                  <a:gd name="T29" fmla="*/ 281 h 292"/>
                  <a:gd name="T30" fmla="*/ 161 w 267"/>
                  <a:gd name="T31" fmla="*/ 289 h 292"/>
                  <a:gd name="T32" fmla="*/ 133 w 267"/>
                  <a:gd name="T33" fmla="*/ 292 h 292"/>
                  <a:gd name="T34" fmla="*/ 103 w 267"/>
                  <a:gd name="T35" fmla="*/ 288 h 292"/>
                  <a:gd name="T36" fmla="*/ 75 w 267"/>
                  <a:gd name="T37" fmla="*/ 277 h 292"/>
                  <a:gd name="T38" fmla="*/ 51 w 267"/>
                  <a:gd name="T39" fmla="*/ 260 h 292"/>
                  <a:gd name="T40" fmla="*/ 29 w 267"/>
                  <a:gd name="T41" fmla="*/ 237 h 292"/>
                  <a:gd name="T42" fmla="*/ 13 w 267"/>
                  <a:gd name="T43" fmla="*/ 210 h 292"/>
                  <a:gd name="T44" fmla="*/ 4 w 267"/>
                  <a:gd name="T45" fmla="*/ 178 h 292"/>
                  <a:gd name="T46" fmla="*/ 0 w 267"/>
                  <a:gd name="T47" fmla="*/ 146 h 292"/>
                  <a:gd name="T48" fmla="*/ 4 w 267"/>
                  <a:gd name="T49" fmla="*/ 113 h 292"/>
                  <a:gd name="T50" fmla="*/ 13 w 267"/>
                  <a:gd name="T51" fmla="*/ 81 h 292"/>
                  <a:gd name="T52" fmla="*/ 29 w 267"/>
                  <a:gd name="T53" fmla="*/ 54 h 292"/>
                  <a:gd name="T54" fmla="*/ 51 w 267"/>
                  <a:gd name="T55" fmla="*/ 32 h 292"/>
                  <a:gd name="T56" fmla="*/ 75 w 267"/>
                  <a:gd name="T57" fmla="*/ 14 h 292"/>
                  <a:gd name="T58" fmla="*/ 103 w 267"/>
                  <a:gd name="T59" fmla="*/ 3 h 292"/>
                  <a:gd name="T60" fmla="*/ 133 w 267"/>
                  <a:gd name="T6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91581" dir="3378596" algn="ctr" rotWithShape="0">
                        <a:srgbClr val="000000">
                          <a:alpha val="50000"/>
                        </a:srgbClr>
                      </a:outerShdw>
                    </a:effectLst>
                  </a14:hiddenEffects>
                </a:ext>
              </a:extLst>
            </p:spPr>
            <p:txBody>
              <a:bodyPr/>
              <a:lstStyle/>
              <a:p>
                <a:endParaRPr lang="zh-CN" altLang="en-US"/>
              </a:p>
            </p:txBody>
          </p:sp>
          <p:sp>
            <p:nvSpPr>
              <p:cNvPr id="17" name="Freeform 13"/>
              <p:cNvSpPr>
                <a:spLocks/>
              </p:cNvSpPr>
              <p:nvPr/>
            </p:nvSpPr>
            <p:spPr bwMode="auto">
              <a:xfrm>
                <a:off x="0" y="281"/>
                <a:ext cx="498" cy="964"/>
              </a:xfrm>
              <a:custGeom>
                <a:avLst/>
                <a:gdLst>
                  <a:gd name="T0" fmla="*/ 72 w 573"/>
                  <a:gd name="T1" fmla="*/ 5 h 1111"/>
                  <a:gd name="T2" fmla="*/ 30 w 573"/>
                  <a:gd name="T3" fmla="*/ 32 h 1111"/>
                  <a:gd name="T4" fmla="*/ 4 w 573"/>
                  <a:gd name="T5" fmla="*/ 75 h 1111"/>
                  <a:gd name="T6" fmla="*/ 0 w 573"/>
                  <a:gd name="T7" fmla="*/ 509 h 1111"/>
                  <a:gd name="T8" fmla="*/ 1 w 573"/>
                  <a:gd name="T9" fmla="*/ 516 h 1111"/>
                  <a:gd name="T10" fmla="*/ 9 w 573"/>
                  <a:gd name="T11" fmla="*/ 533 h 1111"/>
                  <a:gd name="T12" fmla="*/ 26 w 573"/>
                  <a:gd name="T13" fmla="*/ 550 h 1111"/>
                  <a:gd name="T14" fmla="*/ 56 w 573"/>
                  <a:gd name="T15" fmla="*/ 557 h 1111"/>
                  <a:gd name="T16" fmla="*/ 84 w 573"/>
                  <a:gd name="T17" fmla="*/ 551 h 1111"/>
                  <a:gd name="T18" fmla="*/ 100 w 573"/>
                  <a:gd name="T19" fmla="*/ 534 h 1111"/>
                  <a:gd name="T20" fmla="*/ 106 w 573"/>
                  <a:gd name="T21" fmla="*/ 516 h 1111"/>
                  <a:gd name="T22" fmla="*/ 108 w 573"/>
                  <a:gd name="T23" fmla="*/ 503 h 1111"/>
                  <a:gd name="T24" fmla="*/ 108 w 573"/>
                  <a:gd name="T25" fmla="*/ 166 h 1111"/>
                  <a:gd name="T26" fmla="*/ 135 w 573"/>
                  <a:gd name="T27" fmla="*/ 1066 h 1111"/>
                  <a:gd name="T28" fmla="*/ 138 w 573"/>
                  <a:gd name="T29" fmla="*/ 1073 h 1111"/>
                  <a:gd name="T30" fmla="*/ 151 w 573"/>
                  <a:gd name="T31" fmla="*/ 1089 h 1111"/>
                  <a:gd name="T32" fmla="*/ 174 w 573"/>
                  <a:gd name="T33" fmla="*/ 1105 h 1111"/>
                  <a:gd name="T34" fmla="*/ 199 w 573"/>
                  <a:gd name="T35" fmla="*/ 1111 h 1111"/>
                  <a:gd name="T36" fmla="*/ 227 w 573"/>
                  <a:gd name="T37" fmla="*/ 1110 h 1111"/>
                  <a:gd name="T38" fmla="*/ 255 w 573"/>
                  <a:gd name="T39" fmla="*/ 1097 h 1111"/>
                  <a:gd name="T40" fmla="*/ 272 w 573"/>
                  <a:gd name="T41" fmla="*/ 1080 h 1111"/>
                  <a:gd name="T42" fmla="*/ 278 w 573"/>
                  <a:gd name="T43" fmla="*/ 1068 h 1111"/>
                  <a:gd name="T44" fmla="*/ 279 w 573"/>
                  <a:gd name="T45" fmla="*/ 499 h 1111"/>
                  <a:gd name="T46" fmla="*/ 302 w 573"/>
                  <a:gd name="T47" fmla="*/ 503 h 1111"/>
                  <a:gd name="T48" fmla="*/ 302 w 573"/>
                  <a:gd name="T49" fmla="*/ 534 h 1111"/>
                  <a:gd name="T50" fmla="*/ 304 w 573"/>
                  <a:gd name="T51" fmla="*/ 590 h 1111"/>
                  <a:gd name="T52" fmla="*/ 304 w 573"/>
                  <a:gd name="T53" fmla="*/ 664 h 1111"/>
                  <a:gd name="T54" fmla="*/ 304 w 573"/>
                  <a:gd name="T55" fmla="*/ 750 h 1111"/>
                  <a:gd name="T56" fmla="*/ 304 w 573"/>
                  <a:gd name="T57" fmla="*/ 838 h 1111"/>
                  <a:gd name="T58" fmla="*/ 305 w 573"/>
                  <a:gd name="T59" fmla="*/ 926 h 1111"/>
                  <a:gd name="T60" fmla="*/ 305 w 573"/>
                  <a:gd name="T61" fmla="*/ 1004 h 1111"/>
                  <a:gd name="T62" fmla="*/ 305 w 573"/>
                  <a:gd name="T63" fmla="*/ 1066 h 1111"/>
                  <a:gd name="T64" fmla="*/ 306 w 573"/>
                  <a:gd name="T65" fmla="*/ 1073 h 1111"/>
                  <a:gd name="T66" fmla="*/ 315 w 573"/>
                  <a:gd name="T67" fmla="*/ 1088 h 1111"/>
                  <a:gd name="T68" fmla="*/ 335 w 573"/>
                  <a:gd name="T69" fmla="*/ 1103 h 1111"/>
                  <a:gd name="T70" fmla="*/ 372 w 573"/>
                  <a:gd name="T71" fmla="*/ 1111 h 1111"/>
                  <a:gd name="T72" fmla="*/ 408 w 573"/>
                  <a:gd name="T73" fmla="*/ 1103 h 1111"/>
                  <a:gd name="T74" fmla="*/ 429 w 573"/>
                  <a:gd name="T75" fmla="*/ 1089 h 1111"/>
                  <a:gd name="T76" fmla="*/ 437 w 573"/>
                  <a:gd name="T77" fmla="*/ 1073 h 1111"/>
                  <a:gd name="T78" fmla="*/ 438 w 573"/>
                  <a:gd name="T79" fmla="*/ 1067 h 1111"/>
                  <a:gd name="T80" fmla="*/ 466 w 573"/>
                  <a:gd name="T81" fmla="*/ 166 h 1111"/>
                  <a:gd name="T82" fmla="*/ 468 w 573"/>
                  <a:gd name="T83" fmla="*/ 503 h 1111"/>
                  <a:gd name="T84" fmla="*/ 472 w 573"/>
                  <a:gd name="T85" fmla="*/ 517 h 1111"/>
                  <a:gd name="T86" fmla="*/ 483 w 573"/>
                  <a:gd name="T87" fmla="*/ 537 h 1111"/>
                  <a:gd name="T88" fmla="*/ 505 w 573"/>
                  <a:gd name="T89" fmla="*/ 551 h 1111"/>
                  <a:gd name="T90" fmla="*/ 536 w 573"/>
                  <a:gd name="T91" fmla="*/ 551 h 1111"/>
                  <a:gd name="T92" fmla="*/ 557 w 573"/>
                  <a:gd name="T93" fmla="*/ 537 h 1111"/>
                  <a:gd name="T94" fmla="*/ 570 w 573"/>
                  <a:gd name="T95" fmla="*/ 517 h 1111"/>
                  <a:gd name="T96" fmla="*/ 573 w 573"/>
                  <a:gd name="T97" fmla="*/ 508 h 1111"/>
                  <a:gd name="T98" fmla="*/ 572 w 573"/>
                  <a:gd name="T99" fmla="*/ 68 h 1111"/>
                  <a:gd name="T100" fmla="*/ 546 w 573"/>
                  <a:gd name="T101" fmla="*/ 28 h 1111"/>
                  <a:gd name="T102" fmla="*/ 506 w 573"/>
                  <a:gd name="T103" fmla="*/ 4 h 1111"/>
                  <a:gd name="T104" fmla="*/ 94 w 573"/>
                  <a:gd name="T105"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91581" dir="3378596" algn="ctr" rotWithShape="0">
                        <a:srgbClr val="000000">
                          <a:alpha val="50000"/>
                        </a:srgbClr>
                      </a:outerShdw>
                    </a:effectLst>
                  </a14:hiddenEffects>
                </a:ext>
              </a:extLst>
            </p:spPr>
            <p:txBody>
              <a:bodyPr/>
              <a:lstStyle/>
              <a:p>
                <a:endParaRPr lang="zh-CN" altLang="en-US"/>
              </a:p>
            </p:txBody>
          </p:sp>
        </p:grpSp>
      </p:grpSp>
      <p:sp>
        <p:nvSpPr>
          <p:cNvPr id="18" name="Text Box 14"/>
          <p:cNvSpPr txBox="1">
            <a:spLocks noChangeArrowheads="1"/>
          </p:cNvSpPr>
          <p:nvPr/>
        </p:nvSpPr>
        <p:spPr bwMode="auto">
          <a:xfrm>
            <a:off x="3698045" y="4148223"/>
            <a:ext cx="2501901"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dirty="0">
                <a:solidFill>
                  <a:schemeClr val="tx2"/>
                </a:solidFill>
                <a:latin typeface="宋体" panose="02010600030101010101" pitchFamily="2" charset="-122"/>
              </a:rPr>
              <a:t>使用静脉造影的</a:t>
            </a:r>
          </a:p>
          <a:p>
            <a:r>
              <a:rPr lang="zh-CN" altLang="en-US" sz="2400" dirty="0">
                <a:solidFill>
                  <a:schemeClr val="tx2"/>
                </a:solidFill>
                <a:latin typeface="宋体" panose="02010600030101010101" pitchFamily="2" charset="-122"/>
              </a:rPr>
              <a:t>血栓发病率</a:t>
            </a:r>
          </a:p>
          <a:p>
            <a:r>
              <a:rPr lang="en-US" altLang="zh-CN" sz="2400" dirty="0">
                <a:solidFill>
                  <a:schemeClr val="tx2"/>
                </a:solidFill>
                <a:latin typeface="宋体" panose="02010600030101010101" pitchFamily="2" charset="-122"/>
              </a:rPr>
              <a:t>27%-66%</a:t>
            </a:r>
            <a:endParaRPr lang="zh-CN" altLang="en-US" sz="2400" dirty="0">
              <a:solidFill>
                <a:schemeClr val="tx2"/>
              </a:solidFill>
              <a:latin typeface="宋体" panose="02010600030101010101" pitchFamily="2" charset="-122"/>
            </a:endParaRPr>
          </a:p>
        </p:txBody>
      </p:sp>
      <p:grpSp>
        <p:nvGrpSpPr>
          <p:cNvPr id="21" name="组合 20"/>
          <p:cNvGrpSpPr>
            <a:grpSpLocks/>
          </p:cNvGrpSpPr>
          <p:nvPr/>
        </p:nvGrpSpPr>
        <p:grpSpPr bwMode="auto">
          <a:xfrm>
            <a:off x="833438" y="784225"/>
            <a:ext cx="3963644" cy="616387"/>
            <a:chOff x="3129276" y="1777379"/>
            <a:chExt cx="4680101" cy="617495"/>
          </a:xfrm>
        </p:grpSpPr>
        <p:sp>
          <p:nvSpPr>
            <p:cNvPr id="22" name="矩形 21"/>
            <p:cNvSpPr/>
            <p:nvPr/>
          </p:nvSpPr>
          <p:spPr>
            <a:xfrm>
              <a:off x="3779710" y="1777379"/>
              <a:ext cx="4029667"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3" name="矩形 22"/>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一</a:t>
              </a:r>
            </a:p>
          </p:txBody>
        </p:sp>
        <p:sp>
          <p:nvSpPr>
            <p:cNvPr id="24" name="TextBox 37"/>
            <p:cNvSpPr txBox="1">
              <a:spLocks noChangeArrowheads="1"/>
            </p:cNvSpPr>
            <p:nvPr/>
          </p:nvSpPr>
          <p:spPr bwMode="auto">
            <a:xfrm>
              <a:off x="3955606" y="1809048"/>
              <a:ext cx="385377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充分认识</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概念</a:t>
              </a:r>
            </a:p>
          </p:txBody>
        </p:sp>
      </p:grpSp>
    </p:spTree>
    <p:extLst>
      <p:ext uri="{BB962C8B-B14F-4D97-AF65-F5344CB8AC3E}">
        <p14:creationId xmlns:p14="http://schemas.microsoft.com/office/powerpoint/2010/main" val="131330128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350"/>
                                        <p:tgtEl>
                                          <p:spTgt spid="21"/>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16" presetClass="entr" presetSubtype="37"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Vertical)">
                                      <p:cBhvr>
                                        <p:cTn id="17" dur="500"/>
                                        <p:tgtEl>
                                          <p:spTgt spid="4"/>
                                        </p:tgtEl>
                                      </p:cBhvr>
                                    </p:animEffect>
                                  </p:childTnLst>
                                </p:cTn>
                              </p:par>
                            </p:childTnLst>
                          </p:cTn>
                        </p:par>
                        <p:par>
                          <p:cTn id="18" fill="hold">
                            <p:stCondLst>
                              <p:cond delay="12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533511" y="1360808"/>
            <a:ext cx="3865171" cy="49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en-US" altLang="zh-CN" sz="2000" b="1" dirty="0" smtClean="0">
                <a:solidFill>
                  <a:schemeClr val="tx2"/>
                </a:solidFill>
                <a:latin typeface="微软雅黑" panose="020B0503020204020204" pitchFamily="34" charset="-122"/>
                <a:ea typeface="微软雅黑" panose="020B0503020204020204" pitchFamily="34" charset="-122"/>
              </a:rPr>
              <a:t>PICC</a:t>
            </a:r>
            <a:r>
              <a:rPr lang="zh-CN" altLang="en-US" sz="2000" b="1" dirty="0" smtClean="0">
                <a:solidFill>
                  <a:schemeClr val="tx2"/>
                </a:solidFill>
                <a:latin typeface="微软雅黑" panose="020B0503020204020204" pitchFamily="34" charset="-122"/>
                <a:ea typeface="微软雅黑" panose="020B0503020204020204" pitchFamily="34" charset="-122"/>
              </a:rPr>
              <a:t>相关静脉血栓的临床表现</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599011" y="2151200"/>
            <a:ext cx="8837974" cy="4426287"/>
            <a:chOff x="1599011" y="2151200"/>
            <a:chExt cx="8837974" cy="4426287"/>
          </a:xfrm>
        </p:grpSpPr>
        <p:grpSp>
          <p:nvGrpSpPr>
            <p:cNvPr id="19" name="Group 2"/>
            <p:cNvGrpSpPr>
              <a:grpSpLocks/>
            </p:cNvGrpSpPr>
            <p:nvPr/>
          </p:nvGrpSpPr>
          <p:grpSpPr bwMode="auto">
            <a:xfrm>
              <a:off x="3352800" y="2438400"/>
              <a:ext cx="5486400" cy="3200400"/>
              <a:chOff x="0" y="0"/>
              <a:chExt cx="3987" cy="2338"/>
            </a:xfrm>
          </p:grpSpPr>
          <p:sp>
            <p:nvSpPr>
              <p:cNvPr id="20" name="Oval 3"/>
              <p:cNvSpPr>
                <a:spLocks noChangeArrowheads="1"/>
              </p:cNvSpPr>
              <p:nvPr/>
            </p:nvSpPr>
            <p:spPr bwMode="auto">
              <a:xfrm>
                <a:off x="483" y="1503"/>
                <a:ext cx="3504" cy="835"/>
              </a:xfrm>
              <a:prstGeom prst="ellipse">
                <a:avLst/>
              </a:prstGeom>
              <a:gradFill rotWithShape="1">
                <a:gsLst>
                  <a:gs pos="0">
                    <a:schemeClr val="bg2"/>
                  </a:gs>
                  <a:gs pos="100000">
                    <a:srgbClr val="F7F9F2"/>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vert="eaVert" wrap="none" lIns="92075" tIns="46038" rIns="92075" bIns="46038" anchor="ctr"/>
              <a:lstStyle/>
              <a:p>
                <a:endParaRPr lang="zh-CN" altLang="en-US"/>
              </a:p>
            </p:txBody>
          </p:sp>
          <p:sp>
            <p:nvSpPr>
              <p:cNvPr id="21" name="Oval 4"/>
              <p:cNvSpPr>
                <a:spLocks noChangeArrowheads="1"/>
              </p:cNvSpPr>
              <p:nvPr/>
            </p:nvSpPr>
            <p:spPr bwMode="auto">
              <a:xfrm rot="20601702">
                <a:off x="26" y="172"/>
                <a:ext cx="3630" cy="1900"/>
              </a:xfrm>
              <a:prstGeom prst="ellipse">
                <a:avLst/>
              </a:prstGeom>
              <a:gradFill rotWithShape="0">
                <a:gsLst>
                  <a:gs pos="0">
                    <a:srgbClr val="808080"/>
                  </a:gs>
                  <a:gs pos="50000">
                    <a:srgbClr val="808080">
                      <a:gamma/>
                      <a:tint val="63529"/>
                      <a:invGamma/>
                    </a:srgbClr>
                  </a:gs>
                  <a:gs pos="100000">
                    <a:srgbClr val="808080"/>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Oval 5"/>
              <p:cNvSpPr>
                <a:spLocks noChangeArrowheads="1"/>
              </p:cNvSpPr>
              <p:nvPr/>
            </p:nvSpPr>
            <p:spPr bwMode="auto">
              <a:xfrm rot="20601702">
                <a:off x="62" y="70"/>
                <a:ext cx="3504" cy="1841"/>
              </a:xfrm>
              <a:prstGeom prst="ellipse">
                <a:avLst/>
              </a:prstGeom>
              <a:gradFill rotWithShape="1">
                <a:gsLst>
                  <a:gs pos="0">
                    <a:srgbClr val="2791BB"/>
                  </a:gs>
                  <a:gs pos="100000">
                    <a:srgbClr val="2791BB">
                      <a:gamma/>
                      <a:shade val="0"/>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Arc 6"/>
              <p:cNvSpPr>
                <a:spLocks/>
              </p:cNvSpPr>
              <p:nvPr/>
            </p:nvSpPr>
            <p:spPr bwMode="auto">
              <a:xfrm rot="20601702">
                <a:off x="1735" y="0"/>
                <a:ext cx="1795" cy="1239"/>
              </a:xfrm>
              <a:custGeom>
                <a:avLst/>
                <a:gdLst>
                  <a:gd name="G0" fmla="+- 0 0 0"/>
                  <a:gd name="G1" fmla="+- 17105 0 0"/>
                  <a:gd name="G2" fmla="+- 21600 0 0"/>
                  <a:gd name="T0" fmla="*/ 13190 w 21600"/>
                  <a:gd name="T1" fmla="*/ 0 h 29046"/>
                  <a:gd name="T2" fmla="*/ 17999 w 21600"/>
                  <a:gd name="T3" fmla="*/ 29046 h 29046"/>
                  <a:gd name="T4" fmla="*/ 0 w 21600"/>
                  <a:gd name="T5" fmla="*/ 17105 h 29046"/>
                </a:gdLst>
                <a:ahLst/>
                <a:cxnLst>
                  <a:cxn ang="0">
                    <a:pos x="T0" y="T1"/>
                  </a:cxn>
                  <a:cxn ang="0">
                    <a:pos x="T2" y="T3"/>
                  </a:cxn>
                  <a:cxn ang="0">
                    <a:pos x="T4" y="T5"/>
                  </a:cxn>
                </a:cxnLst>
                <a:rect l="0" t="0" r="r" b="b"/>
                <a:pathLst>
                  <a:path w="21600" h="29046" fill="none" extrusionOk="0">
                    <a:moveTo>
                      <a:pt x="13190" y="-1"/>
                    </a:moveTo>
                    <a:cubicBezTo>
                      <a:pt x="18493" y="4089"/>
                      <a:pt x="21600" y="10407"/>
                      <a:pt x="21600" y="17105"/>
                    </a:cubicBezTo>
                    <a:cubicBezTo>
                      <a:pt x="21600" y="21352"/>
                      <a:pt x="20347" y="25506"/>
                      <a:pt x="17999" y="29046"/>
                    </a:cubicBezTo>
                  </a:path>
                  <a:path w="21600" h="29046" stroke="0" extrusionOk="0">
                    <a:moveTo>
                      <a:pt x="13190" y="-1"/>
                    </a:moveTo>
                    <a:cubicBezTo>
                      <a:pt x="18493" y="4089"/>
                      <a:pt x="21600" y="10407"/>
                      <a:pt x="21600" y="17105"/>
                    </a:cubicBezTo>
                    <a:cubicBezTo>
                      <a:pt x="21600" y="21352"/>
                      <a:pt x="20347" y="25506"/>
                      <a:pt x="17999" y="29046"/>
                    </a:cubicBezTo>
                    <a:lnTo>
                      <a:pt x="0" y="17105"/>
                    </a:lnTo>
                    <a:close/>
                  </a:path>
                </a:pathLst>
              </a:custGeom>
              <a:gradFill rotWithShape="1">
                <a:gsLst>
                  <a:gs pos="0">
                    <a:schemeClr val="hlink"/>
                  </a:gs>
                  <a:gs pos="100000">
                    <a:schemeClr val="hlink">
                      <a:gamma/>
                      <a:tint val="63529"/>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Arc 7"/>
              <p:cNvSpPr>
                <a:spLocks/>
              </p:cNvSpPr>
              <p:nvPr/>
            </p:nvSpPr>
            <p:spPr bwMode="auto">
              <a:xfrm rot="20601703" flipH="1">
                <a:off x="216" y="1181"/>
                <a:ext cx="2067" cy="930"/>
              </a:xfrm>
              <a:custGeom>
                <a:avLst/>
                <a:gdLst>
                  <a:gd name="G0" fmla="+- 3659 0 0"/>
                  <a:gd name="G1" fmla="+- 0 0 0"/>
                  <a:gd name="G2" fmla="+- 21600 0 0"/>
                  <a:gd name="T0" fmla="*/ 25114 w 25114"/>
                  <a:gd name="T1" fmla="*/ 2497 h 21600"/>
                  <a:gd name="T2" fmla="*/ 0 w 25114"/>
                  <a:gd name="T3" fmla="*/ 21288 h 21600"/>
                  <a:gd name="T4" fmla="*/ 3659 w 25114"/>
                  <a:gd name="T5" fmla="*/ 0 h 21600"/>
                </a:gdLst>
                <a:ahLst/>
                <a:cxnLst>
                  <a:cxn ang="0">
                    <a:pos x="T0" y="T1"/>
                  </a:cxn>
                  <a:cxn ang="0">
                    <a:pos x="T2" y="T3"/>
                  </a:cxn>
                  <a:cxn ang="0">
                    <a:pos x="T4" y="T5"/>
                  </a:cxn>
                </a:cxnLst>
                <a:rect l="0" t="0" r="r" b="b"/>
                <a:pathLst>
                  <a:path w="25114" h="21600" fill="none" extrusionOk="0">
                    <a:moveTo>
                      <a:pt x="25114" y="2497"/>
                    </a:moveTo>
                    <a:cubicBezTo>
                      <a:pt x="23846" y="13386"/>
                      <a:pt x="14622" y="21600"/>
                      <a:pt x="3659" y="21600"/>
                    </a:cubicBezTo>
                    <a:cubicBezTo>
                      <a:pt x="2432" y="21600"/>
                      <a:pt x="1208" y="21495"/>
                      <a:pt x="0" y="21287"/>
                    </a:cubicBezTo>
                  </a:path>
                  <a:path w="25114" h="21600" stroke="0" extrusionOk="0">
                    <a:moveTo>
                      <a:pt x="25114" y="2497"/>
                    </a:moveTo>
                    <a:cubicBezTo>
                      <a:pt x="23846" y="13386"/>
                      <a:pt x="14622" y="21600"/>
                      <a:pt x="3659" y="21600"/>
                    </a:cubicBezTo>
                    <a:cubicBezTo>
                      <a:pt x="2432" y="21600"/>
                      <a:pt x="1208" y="21495"/>
                      <a:pt x="0" y="21287"/>
                    </a:cubicBezTo>
                    <a:lnTo>
                      <a:pt x="3659" y="0"/>
                    </a:lnTo>
                    <a:close/>
                  </a:path>
                </a:pathLst>
              </a:custGeom>
              <a:gradFill rotWithShape="1">
                <a:gsLst>
                  <a:gs pos="0">
                    <a:schemeClr val="accent1">
                      <a:gamma/>
                      <a:shade val="69804"/>
                      <a:invGamma/>
                    </a:schemeClr>
                  </a:gs>
                  <a:gs pos="100000">
                    <a:schemeClr val="accent1"/>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Arc 8"/>
              <p:cNvSpPr>
                <a:spLocks/>
              </p:cNvSpPr>
              <p:nvPr/>
            </p:nvSpPr>
            <p:spPr bwMode="auto">
              <a:xfrm rot="20601702">
                <a:off x="851" y="29"/>
                <a:ext cx="2034" cy="893"/>
              </a:xfrm>
              <a:custGeom>
                <a:avLst/>
                <a:gdLst>
                  <a:gd name="G0" fmla="+- 9843 0 0"/>
                  <a:gd name="G1" fmla="+- 21600 0 0"/>
                  <a:gd name="G2" fmla="+- 21600 0 0"/>
                  <a:gd name="T0" fmla="*/ 0 w 24549"/>
                  <a:gd name="T1" fmla="*/ 2373 h 21600"/>
                  <a:gd name="T2" fmla="*/ 24549 w 24549"/>
                  <a:gd name="T3" fmla="*/ 5780 h 21600"/>
                  <a:gd name="T4" fmla="*/ 9843 w 24549"/>
                  <a:gd name="T5" fmla="*/ 21600 h 21600"/>
                </a:gdLst>
                <a:ahLst/>
                <a:cxnLst>
                  <a:cxn ang="0">
                    <a:pos x="T0" y="T1"/>
                  </a:cxn>
                  <a:cxn ang="0">
                    <a:pos x="T2" y="T3"/>
                  </a:cxn>
                  <a:cxn ang="0">
                    <a:pos x="T4" y="T5"/>
                  </a:cxn>
                </a:cxnLst>
                <a:rect l="0" t="0" r="r" b="b"/>
                <a:pathLst>
                  <a:path w="24549" h="21600" fill="none" extrusionOk="0">
                    <a:moveTo>
                      <a:pt x="0" y="2373"/>
                    </a:moveTo>
                    <a:cubicBezTo>
                      <a:pt x="3046" y="813"/>
                      <a:pt x="6420" y="0"/>
                      <a:pt x="9843" y="0"/>
                    </a:cubicBezTo>
                    <a:cubicBezTo>
                      <a:pt x="15299" y="0"/>
                      <a:pt x="20553" y="2064"/>
                      <a:pt x="24549" y="5779"/>
                    </a:cubicBezTo>
                  </a:path>
                  <a:path w="24549" h="21600" stroke="0" extrusionOk="0">
                    <a:moveTo>
                      <a:pt x="0" y="2373"/>
                    </a:moveTo>
                    <a:cubicBezTo>
                      <a:pt x="3046" y="813"/>
                      <a:pt x="6420" y="0"/>
                      <a:pt x="9843" y="0"/>
                    </a:cubicBezTo>
                    <a:cubicBezTo>
                      <a:pt x="15299" y="0"/>
                      <a:pt x="20553" y="2064"/>
                      <a:pt x="24549" y="5779"/>
                    </a:cubicBezTo>
                    <a:lnTo>
                      <a:pt x="9843" y="21600"/>
                    </a:lnTo>
                    <a:close/>
                  </a:path>
                </a:pathLst>
              </a:custGeom>
              <a:gradFill rotWithShape="1">
                <a:gsLst>
                  <a:gs pos="0">
                    <a:schemeClr val="accent2"/>
                  </a:gs>
                  <a:gs pos="100000">
                    <a:schemeClr val="accent2">
                      <a:gamma/>
                      <a:tint val="5451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rc 9"/>
              <p:cNvSpPr>
                <a:spLocks/>
              </p:cNvSpPr>
              <p:nvPr/>
            </p:nvSpPr>
            <p:spPr bwMode="auto">
              <a:xfrm rot="20601703" flipH="1">
                <a:off x="0" y="403"/>
                <a:ext cx="1796" cy="1302"/>
              </a:xfrm>
              <a:custGeom>
                <a:avLst/>
                <a:gdLst>
                  <a:gd name="G0" fmla="+- 0 0 0"/>
                  <a:gd name="G1" fmla="+- 19945 0 0"/>
                  <a:gd name="G2" fmla="+- 21600 0 0"/>
                  <a:gd name="T0" fmla="*/ 8292 w 21600"/>
                  <a:gd name="T1" fmla="*/ 0 h 30468"/>
                  <a:gd name="T2" fmla="*/ 18863 w 21600"/>
                  <a:gd name="T3" fmla="*/ 30468 h 30468"/>
                  <a:gd name="T4" fmla="*/ 0 w 21600"/>
                  <a:gd name="T5" fmla="*/ 19945 h 30468"/>
                </a:gdLst>
                <a:ahLst/>
                <a:cxnLst>
                  <a:cxn ang="0">
                    <a:pos x="T0" y="T1"/>
                  </a:cxn>
                  <a:cxn ang="0">
                    <a:pos x="T2" y="T3"/>
                  </a:cxn>
                  <a:cxn ang="0">
                    <a:pos x="T4" y="T5"/>
                  </a:cxn>
                </a:cxnLst>
                <a:rect l="0" t="0" r="r" b="b"/>
                <a:pathLst>
                  <a:path w="21600" h="30468" fill="none" extrusionOk="0">
                    <a:moveTo>
                      <a:pt x="8291" y="0"/>
                    </a:moveTo>
                    <a:cubicBezTo>
                      <a:pt x="16349" y="3349"/>
                      <a:pt x="21600" y="11218"/>
                      <a:pt x="21600" y="19945"/>
                    </a:cubicBezTo>
                    <a:cubicBezTo>
                      <a:pt x="21600" y="23628"/>
                      <a:pt x="20657" y="27251"/>
                      <a:pt x="18863" y="30468"/>
                    </a:cubicBezTo>
                  </a:path>
                  <a:path w="21600" h="30468" stroke="0" extrusionOk="0">
                    <a:moveTo>
                      <a:pt x="8291" y="0"/>
                    </a:moveTo>
                    <a:cubicBezTo>
                      <a:pt x="16349" y="3349"/>
                      <a:pt x="21600" y="11218"/>
                      <a:pt x="21600" y="19945"/>
                    </a:cubicBezTo>
                    <a:cubicBezTo>
                      <a:pt x="21600" y="23628"/>
                      <a:pt x="20657" y="27251"/>
                      <a:pt x="18863" y="30468"/>
                    </a:cubicBezTo>
                    <a:lnTo>
                      <a:pt x="0" y="19945"/>
                    </a:lnTo>
                    <a:close/>
                  </a:path>
                </a:pathLst>
              </a:custGeom>
              <a:gradFill rotWithShape="1">
                <a:gsLst>
                  <a:gs pos="0">
                    <a:schemeClr val="tx1"/>
                  </a:gs>
                  <a:gs pos="100000">
                    <a:schemeClr val="tx1">
                      <a:gamma/>
                      <a:shade val="46275"/>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Freeform 10"/>
              <p:cNvSpPr>
                <a:spLocks/>
              </p:cNvSpPr>
              <p:nvPr/>
            </p:nvSpPr>
            <p:spPr bwMode="auto">
              <a:xfrm>
                <a:off x="2578" y="972"/>
                <a:ext cx="1105" cy="270"/>
              </a:xfrm>
              <a:custGeom>
                <a:avLst/>
                <a:gdLst>
                  <a:gd name="T0" fmla="*/ 9 w 1105"/>
                  <a:gd name="T1" fmla="*/ 888 h 1120"/>
                  <a:gd name="T2" fmla="*/ 1105 w 1105"/>
                  <a:gd name="T3" fmla="*/ 0 h 1120"/>
                  <a:gd name="T4" fmla="*/ 1081 w 1105"/>
                  <a:gd name="T5" fmla="*/ 256 h 1120"/>
                  <a:gd name="T6" fmla="*/ 705 w 1105"/>
                  <a:gd name="T7" fmla="*/ 704 h 1120"/>
                  <a:gd name="T8" fmla="*/ 17 w 1105"/>
                  <a:gd name="T9" fmla="*/ 1120 h 1120"/>
                  <a:gd name="T10" fmla="*/ 9 w 1105"/>
                  <a:gd name="T11" fmla="*/ 888 h 1120"/>
                </a:gdLst>
                <a:ahLst/>
                <a:cxnLst>
                  <a:cxn ang="0">
                    <a:pos x="T0" y="T1"/>
                  </a:cxn>
                  <a:cxn ang="0">
                    <a:pos x="T2" y="T3"/>
                  </a:cxn>
                  <a:cxn ang="0">
                    <a:pos x="T4" y="T5"/>
                  </a:cxn>
                  <a:cxn ang="0">
                    <a:pos x="T6" y="T7"/>
                  </a:cxn>
                  <a:cxn ang="0">
                    <a:pos x="T8" y="T9"/>
                  </a:cxn>
                  <a:cxn ang="0">
                    <a:pos x="T10" y="T11"/>
                  </a:cxn>
                </a:cxnLst>
                <a:rect l="0" t="0" r="r" b="b"/>
                <a:pathLst>
                  <a:path w="1105" h="1120">
                    <a:moveTo>
                      <a:pt x="9" y="888"/>
                    </a:moveTo>
                    <a:lnTo>
                      <a:pt x="1105" y="0"/>
                    </a:lnTo>
                    <a:lnTo>
                      <a:pt x="1081" y="256"/>
                    </a:lnTo>
                    <a:cubicBezTo>
                      <a:pt x="1014" y="373"/>
                      <a:pt x="882" y="560"/>
                      <a:pt x="705" y="704"/>
                    </a:cubicBezTo>
                    <a:cubicBezTo>
                      <a:pt x="528" y="848"/>
                      <a:pt x="133" y="1089"/>
                      <a:pt x="17" y="1120"/>
                    </a:cubicBezTo>
                    <a:cubicBezTo>
                      <a:pt x="0" y="1038"/>
                      <a:pt x="9" y="888"/>
                      <a:pt x="9" y="888"/>
                    </a:cubicBezTo>
                    <a:close/>
                  </a:path>
                </a:pathLst>
              </a:custGeom>
              <a:gradFill rotWithShape="0">
                <a:gsLst>
                  <a:gs pos="0">
                    <a:schemeClr val="folHlink">
                      <a:gamma/>
                      <a:tint val="45490"/>
                      <a:invGamma/>
                    </a:scheme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8" name="Arc 11"/>
              <p:cNvSpPr>
                <a:spLocks/>
              </p:cNvSpPr>
              <p:nvPr/>
            </p:nvSpPr>
            <p:spPr bwMode="auto">
              <a:xfrm rot="20539204">
                <a:off x="1976" y="587"/>
                <a:ext cx="1719" cy="1171"/>
              </a:xfrm>
              <a:custGeom>
                <a:avLst/>
                <a:gdLst>
                  <a:gd name="G0" fmla="+- 0 0 0"/>
                  <a:gd name="G1" fmla="+- 0 0 0"/>
                  <a:gd name="G2" fmla="+- 21600 0 0"/>
                  <a:gd name="T0" fmla="*/ 18016 w 18016"/>
                  <a:gd name="T1" fmla="*/ 11915 h 21282"/>
                  <a:gd name="T2" fmla="*/ 3695 w 18016"/>
                  <a:gd name="T3" fmla="*/ 21282 h 21282"/>
                  <a:gd name="T4" fmla="*/ 0 w 18016"/>
                  <a:gd name="T5" fmla="*/ 0 h 21282"/>
                </a:gdLst>
                <a:ahLst/>
                <a:cxnLst>
                  <a:cxn ang="0">
                    <a:pos x="T0" y="T1"/>
                  </a:cxn>
                  <a:cxn ang="0">
                    <a:pos x="T2" y="T3"/>
                  </a:cxn>
                  <a:cxn ang="0">
                    <a:pos x="T4" y="T5"/>
                  </a:cxn>
                </a:cxnLst>
                <a:rect l="0" t="0" r="r" b="b"/>
                <a:pathLst>
                  <a:path w="18016" h="21282" fill="none" extrusionOk="0">
                    <a:moveTo>
                      <a:pt x="18016" y="11915"/>
                    </a:moveTo>
                    <a:cubicBezTo>
                      <a:pt x="14735" y="16875"/>
                      <a:pt x="9554" y="20264"/>
                      <a:pt x="3694" y="21281"/>
                    </a:cubicBezTo>
                  </a:path>
                  <a:path w="18016" h="21282" stroke="0" extrusionOk="0">
                    <a:moveTo>
                      <a:pt x="18016" y="11915"/>
                    </a:moveTo>
                    <a:cubicBezTo>
                      <a:pt x="14735" y="16875"/>
                      <a:pt x="9554" y="20264"/>
                      <a:pt x="3694" y="21281"/>
                    </a:cubicBezTo>
                    <a:lnTo>
                      <a:pt x="0" y="0"/>
                    </a:lnTo>
                    <a:close/>
                  </a:path>
                </a:pathLst>
              </a:custGeom>
              <a:gradFill rotWithShape="1">
                <a:gsLst>
                  <a:gs pos="0">
                    <a:schemeClr val="folHlink">
                      <a:gamma/>
                      <a:shade val="46275"/>
                      <a:invGamma/>
                    </a:schemeClr>
                  </a:gs>
                  <a:gs pos="100000">
                    <a:schemeClr val="folHlink"/>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Freeform 12"/>
              <p:cNvSpPr>
                <a:spLocks/>
              </p:cNvSpPr>
              <p:nvPr/>
            </p:nvSpPr>
            <p:spPr bwMode="auto">
              <a:xfrm>
                <a:off x="1955" y="1186"/>
                <a:ext cx="648" cy="270"/>
              </a:xfrm>
              <a:custGeom>
                <a:avLst/>
                <a:gdLst>
                  <a:gd name="T0" fmla="*/ 648 w 648"/>
                  <a:gd name="T1" fmla="*/ 632 h 928"/>
                  <a:gd name="T2" fmla="*/ 648 w 648"/>
                  <a:gd name="T3" fmla="*/ 928 h 928"/>
                  <a:gd name="T4" fmla="*/ 0 w 648"/>
                  <a:gd name="T5" fmla="*/ 64 h 928"/>
                  <a:gd name="T6" fmla="*/ 96 w 648"/>
                  <a:gd name="T7" fmla="*/ 0 h 928"/>
                  <a:gd name="T8" fmla="*/ 648 w 648"/>
                  <a:gd name="T9" fmla="*/ 632 h 928"/>
                </a:gdLst>
                <a:ahLst/>
                <a:cxnLst>
                  <a:cxn ang="0">
                    <a:pos x="T0" y="T1"/>
                  </a:cxn>
                  <a:cxn ang="0">
                    <a:pos x="T2" y="T3"/>
                  </a:cxn>
                  <a:cxn ang="0">
                    <a:pos x="T4" y="T5"/>
                  </a:cxn>
                  <a:cxn ang="0">
                    <a:pos x="T6" y="T7"/>
                  </a:cxn>
                  <a:cxn ang="0">
                    <a:pos x="T8" y="T9"/>
                  </a:cxn>
                </a:cxnLst>
                <a:rect l="0" t="0" r="r" b="b"/>
                <a:pathLst>
                  <a:path w="648" h="928">
                    <a:moveTo>
                      <a:pt x="648" y="632"/>
                    </a:moveTo>
                    <a:lnTo>
                      <a:pt x="648" y="928"/>
                    </a:lnTo>
                    <a:lnTo>
                      <a:pt x="0" y="64"/>
                    </a:lnTo>
                    <a:lnTo>
                      <a:pt x="96" y="0"/>
                    </a:lnTo>
                    <a:lnTo>
                      <a:pt x="648" y="632"/>
                    </a:lnTo>
                    <a:close/>
                  </a:path>
                </a:pathLst>
              </a:custGeom>
              <a:gradFill rotWithShape="1">
                <a:gsLst>
                  <a:gs pos="0">
                    <a:schemeClr val="folHlink">
                      <a:gamma/>
                      <a:tint val="45490"/>
                      <a:invGamma/>
                    </a:schemeClr>
                  </a:gs>
                  <a:gs pos="100000">
                    <a:schemeClr val="folHlink"/>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3" name="Oval 13"/>
              <p:cNvSpPr>
                <a:spLocks noChangeArrowheads="1"/>
              </p:cNvSpPr>
              <p:nvPr/>
            </p:nvSpPr>
            <p:spPr bwMode="auto">
              <a:xfrm rot="20601702">
                <a:off x="982" y="520"/>
                <a:ext cx="1698" cy="844"/>
              </a:xfrm>
              <a:prstGeom prst="ellipse">
                <a:avLst/>
              </a:prstGeom>
              <a:gradFill rotWithShape="0">
                <a:gsLst>
                  <a:gs pos="0">
                    <a:srgbClr val="000000"/>
                  </a:gs>
                  <a:gs pos="50000">
                    <a:srgbClr val="000000">
                      <a:gamma/>
                      <a:tint val="24314"/>
                      <a:invGamma/>
                    </a:srgbClr>
                  </a:gs>
                  <a:gs pos="100000">
                    <a:srgbClr val="000000"/>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 name="Text Box 14"/>
              <p:cNvSpPr txBox="1">
                <a:spLocks noChangeArrowheads="1"/>
              </p:cNvSpPr>
              <p:nvPr/>
            </p:nvSpPr>
            <p:spPr bwMode="auto">
              <a:xfrm>
                <a:off x="314" y="845"/>
                <a:ext cx="582" cy="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endParaRPr lang="zh-CN" altLang="en-US" sz="2400">
                  <a:solidFill>
                    <a:schemeClr val="bg1"/>
                  </a:solidFill>
                  <a:ea typeface="黑体" panose="02010609060101010101" pitchFamily="49" charset="-122"/>
                  <a:sym typeface="Arial" panose="020B0604020202020204" pitchFamily="34" charset="0"/>
                </a:endParaRPr>
              </a:p>
              <a:p>
                <a:pPr eaLnBrk="0" hangingPunct="0"/>
                <a:r>
                  <a:rPr lang="zh-CN" altLang="en-US" sz="2400">
                    <a:solidFill>
                      <a:schemeClr val="bg1"/>
                    </a:solidFill>
                    <a:ea typeface="黑体" panose="02010609060101010101" pitchFamily="49" charset="-122"/>
                    <a:sym typeface="Arial" panose="020B0604020202020204" pitchFamily="34" charset="0"/>
                  </a:rPr>
                  <a:t>疼痛</a:t>
                </a:r>
              </a:p>
            </p:txBody>
          </p:sp>
          <p:sp>
            <p:nvSpPr>
              <p:cNvPr id="35" name="Text Box 15"/>
              <p:cNvSpPr txBox="1">
                <a:spLocks noChangeArrowheads="1"/>
              </p:cNvSpPr>
              <p:nvPr/>
            </p:nvSpPr>
            <p:spPr bwMode="auto">
              <a:xfrm>
                <a:off x="1514" y="79"/>
                <a:ext cx="579"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2400">
                    <a:solidFill>
                      <a:schemeClr val="bg1"/>
                    </a:solidFill>
                    <a:ea typeface="黑体" panose="02010609060101010101" pitchFamily="49" charset="-122"/>
                    <a:sym typeface="Arial" panose="020B0604020202020204" pitchFamily="34" charset="0"/>
                  </a:rPr>
                  <a:t>肿胀</a:t>
                </a:r>
              </a:p>
            </p:txBody>
          </p:sp>
          <p:sp>
            <p:nvSpPr>
              <p:cNvPr id="36" name="Text Box 16"/>
              <p:cNvSpPr txBox="1">
                <a:spLocks noChangeArrowheads="1"/>
              </p:cNvSpPr>
              <p:nvPr/>
            </p:nvSpPr>
            <p:spPr bwMode="auto">
              <a:xfrm>
                <a:off x="2441" y="270"/>
                <a:ext cx="1025"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2400">
                    <a:solidFill>
                      <a:schemeClr val="bg1"/>
                    </a:solidFill>
                    <a:ea typeface="黑体" panose="02010609060101010101" pitchFamily="49" charset="-122"/>
                    <a:sym typeface="Arial" panose="020B0604020202020204" pitchFamily="34" charset="0"/>
                  </a:rPr>
                  <a:t>皮温升高</a:t>
                </a:r>
              </a:p>
            </p:txBody>
          </p:sp>
          <p:sp>
            <p:nvSpPr>
              <p:cNvPr id="37" name="Text Box 17"/>
              <p:cNvSpPr txBox="1">
                <a:spLocks noChangeArrowheads="1"/>
              </p:cNvSpPr>
              <p:nvPr/>
            </p:nvSpPr>
            <p:spPr bwMode="auto">
              <a:xfrm>
                <a:off x="2217" y="1047"/>
                <a:ext cx="1079" cy="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2400">
                    <a:solidFill>
                      <a:schemeClr val="hlink"/>
                    </a:solidFill>
                    <a:ea typeface="黑体" panose="02010609060101010101" pitchFamily="49" charset="-122"/>
                  </a:rPr>
                  <a:t> </a:t>
                </a:r>
                <a:r>
                  <a:rPr lang="zh-CN" altLang="en-US" sz="2400">
                    <a:solidFill>
                      <a:schemeClr val="bg1"/>
                    </a:solidFill>
                    <a:ea typeface="黑体" panose="02010609060101010101" pitchFamily="49" charset="-122"/>
                  </a:rPr>
                  <a:t>颈部不适</a:t>
                </a:r>
              </a:p>
              <a:p>
                <a:pPr eaLnBrk="0" hangingPunct="0"/>
                <a:r>
                  <a:rPr lang="zh-CN" altLang="en-US" sz="2400">
                    <a:solidFill>
                      <a:schemeClr val="bg1"/>
                    </a:solidFill>
                    <a:ea typeface="黑体" panose="02010609060101010101" pitchFamily="49" charset="-122"/>
                  </a:rPr>
                  <a:t> 颜面水肿</a:t>
                </a:r>
              </a:p>
            </p:txBody>
          </p:sp>
          <p:sp>
            <p:nvSpPr>
              <p:cNvPr id="38" name="Text Box 18"/>
              <p:cNvSpPr txBox="1">
                <a:spLocks noChangeArrowheads="1"/>
              </p:cNvSpPr>
              <p:nvPr/>
            </p:nvSpPr>
            <p:spPr bwMode="auto">
              <a:xfrm>
                <a:off x="1081" y="1469"/>
                <a:ext cx="579"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2400">
                    <a:solidFill>
                      <a:schemeClr val="bg1"/>
                    </a:solidFill>
                    <a:ea typeface="黑体" panose="02010609060101010101" pitchFamily="49" charset="-122"/>
                    <a:sym typeface="Arial" panose="020B0604020202020204" pitchFamily="34" charset="0"/>
                  </a:rPr>
                  <a:t>其他</a:t>
                </a:r>
              </a:p>
            </p:txBody>
          </p:sp>
          <p:sp>
            <p:nvSpPr>
              <p:cNvPr id="39" name="Freeform 19"/>
              <p:cNvSpPr>
                <a:spLocks/>
              </p:cNvSpPr>
              <p:nvPr/>
            </p:nvSpPr>
            <p:spPr bwMode="auto">
              <a:xfrm>
                <a:off x="1904" y="1322"/>
                <a:ext cx="544" cy="680"/>
              </a:xfrm>
              <a:custGeom>
                <a:avLst/>
                <a:gdLst>
                  <a:gd name="T0" fmla="*/ 0 w 544"/>
                  <a:gd name="T1" fmla="*/ 16 h 680"/>
                  <a:gd name="T2" fmla="*/ 256 w 544"/>
                  <a:gd name="T3" fmla="*/ 528 h 680"/>
                  <a:gd name="T4" fmla="*/ 264 w 544"/>
                  <a:gd name="T5" fmla="*/ 680 h 680"/>
                  <a:gd name="T6" fmla="*/ 448 w 544"/>
                  <a:gd name="T7" fmla="*/ 624 h 680"/>
                  <a:gd name="T8" fmla="*/ 544 w 544"/>
                  <a:gd name="T9" fmla="*/ 576 h 680"/>
                  <a:gd name="T10" fmla="*/ 112 w 544"/>
                  <a:gd name="T11" fmla="*/ 0 h 680"/>
                  <a:gd name="T12" fmla="*/ 0 w 544"/>
                  <a:gd name="T13" fmla="*/ 16 h 680"/>
                </a:gdLst>
                <a:ahLst/>
                <a:cxnLst>
                  <a:cxn ang="0">
                    <a:pos x="T0" y="T1"/>
                  </a:cxn>
                  <a:cxn ang="0">
                    <a:pos x="T2" y="T3"/>
                  </a:cxn>
                  <a:cxn ang="0">
                    <a:pos x="T4" y="T5"/>
                  </a:cxn>
                  <a:cxn ang="0">
                    <a:pos x="T6" y="T7"/>
                  </a:cxn>
                  <a:cxn ang="0">
                    <a:pos x="T8" y="T9"/>
                  </a:cxn>
                  <a:cxn ang="0">
                    <a:pos x="T10" y="T11"/>
                  </a:cxn>
                  <a:cxn ang="0">
                    <a:pos x="T12" y="T13"/>
                  </a:cxn>
                </a:cxnLst>
                <a:rect l="0" t="0" r="r" b="b"/>
                <a:pathLst>
                  <a:path w="544" h="680">
                    <a:moveTo>
                      <a:pt x="0" y="16"/>
                    </a:moveTo>
                    <a:lnTo>
                      <a:pt x="256" y="528"/>
                    </a:lnTo>
                    <a:lnTo>
                      <a:pt x="264" y="680"/>
                    </a:lnTo>
                    <a:lnTo>
                      <a:pt x="448" y="624"/>
                    </a:lnTo>
                    <a:lnTo>
                      <a:pt x="544" y="576"/>
                    </a:lnTo>
                    <a:lnTo>
                      <a:pt x="112" y="0"/>
                    </a:lnTo>
                    <a:lnTo>
                      <a:pt x="0" y="16"/>
                    </a:lnTo>
                    <a:close/>
                  </a:path>
                </a:pathLst>
              </a:custGeom>
              <a:solidFill>
                <a:schemeClr val="tx2">
                  <a:alpha val="50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Oval 20"/>
              <p:cNvSpPr>
                <a:spLocks noChangeArrowheads="1"/>
              </p:cNvSpPr>
              <p:nvPr/>
            </p:nvSpPr>
            <p:spPr bwMode="auto">
              <a:xfrm rot="20601702">
                <a:off x="1046" y="679"/>
                <a:ext cx="1629" cy="687"/>
              </a:xfrm>
              <a:prstGeom prst="ellipse">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1" name="Text Box 22"/>
            <p:cNvSpPr txBox="1">
              <a:spLocks noChangeArrowheads="1"/>
            </p:cNvSpPr>
            <p:nvPr/>
          </p:nvSpPr>
          <p:spPr bwMode="auto">
            <a:xfrm>
              <a:off x="8122266" y="2151200"/>
              <a:ext cx="1828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dirty="0">
                  <a:solidFill>
                    <a:schemeClr val="tx2"/>
                  </a:solidFill>
                  <a:latin typeface="微软雅黑" panose="020B0503020204020204" pitchFamily="34" charset="-122"/>
                  <a:ea typeface="微软雅黑" panose="020B0503020204020204" pitchFamily="34" charset="-122"/>
                </a:rPr>
                <a:t>局部升高或两侧腋温不一致</a:t>
              </a:r>
            </a:p>
          </p:txBody>
        </p:sp>
        <p:cxnSp>
          <p:nvCxnSpPr>
            <p:cNvPr id="42" name="AutoShape 23"/>
            <p:cNvCxnSpPr>
              <a:cxnSpLocks noChangeShapeType="1"/>
            </p:cNvCxnSpPr>
            <p:nvPr/>
          </p:nvCxnSpPr>
          <p:spPr bwMode="auto">
            <a:xfrm rot="10800000" flipV="1">
              <a:off x="7801503" y="2484127"/>
              <a:ext cx="247650" cy="381000"/>
            </a:xfrm>
            <a:prstGeom prst="bentConnector2">
              <a:avLst/>
            </a:prstGeom>
            <a:noFill/>
            <a:ln w="9525">
              <a:solidFill>
                <a:srgbClr val="29292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Text Box 24"/>
            <p:cNvSpPr txBox="1">
              <a:spLocks noChangeArrowheads="1"/>
            </p:cNvSpPr>
            <p:nvPr/>
          </p:nvSpPr>
          <p:spPr bwMode="auto">
            <a:xfrm>
              <a:off x="1599011" y="2858736"/>
              <a:ext cx="226723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因血栓范围、炎症反应轻重和个体疼痛敏感程度而异</a:t>
              </a:r>
              <a:endParaRPr lang="zh-CN" altLang="en-US" sz="2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44" name="AutoShape 25"/>
            <p:cNvCxnSpPr>
              <a:cxnSpLocks noChangeShapeType="1"/>
            </p:cNvCxnSpPr>
            <p:nvPr/>
          </p:nvCxnSpPr>
          <p:spPr bwMode="auto">
            <a:xfrm>
              <a:off x="3771193" y="3265193"/>
              <a:ext cx="228600" cy="381000"/>
            </a:xfrm>
            <a:prstGeom prst="bentConnector2">
              <a:avLst/>
            </a:prstGeom>
            <a:noFill/>
            <a:ln w="9525">
              <a:solidFill>
                <a:srgbClr val="29292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Text Box 26"/>
            <p:cNvSpPr txBox="1">
              <a:spLocks noChangeArrowheads="1"/>
            </p:cNvSpPr>
            <p:nvPr/>
          </p:nvSpPr>
          <p:spPr bwMode="auto">
            <a:xfrm>
              <a:off x="3994239" y="2168557"/>
              <a:ext cx="1828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监测臂围</a:t>
              </a:r>
            </a:p>
          </p:txBody>
        </p:sp>
        <p:cxnSp>
          <p:nvCxnSpPr>
            <p:cNvPr id="46" name="AutoShape 27"/>
            <p:cNvCxnSpPr>
              <a:cxnSpLocks noChangeShapeType="1"/>
            </p:cNvCxnSpPr>
            <p:nvPr/>
          </p:nvCxnSpPr>
          <p:spPr bwMode="auto">
            <a:xfrm>
              <a:off x="5181600" y="2394893"/>
              <a:ext cx="228600" cy="381000"/>
            </a:xfrm>
            <a:prstGeom prst="bentConnector2">
              <a:avLst/>
            </a:prstGeom>
            <a:noFill/>
            <a:ln w="9525">
              <a:solidFill>
                <a:srgbClr val="29292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 Box 28"/>
            <p:cNvSpPr txBox="1">
              <a:spLocks noChangeArrowheads="1"/>
            </p:cNvSpPr>
            <p:nvPr/>
          </p:nvSpPr>
          <p:spPr bwMode="auto">
            <a:xfrm>
              <a:off x="8608185" y="4623160"/>
              <a:ext cx="1828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颈内静脉移位者</a:t>
              </a:r>
            </a:p>
          </p:txBody>
        </p:sp>
        <p:cxnSp>
          <p:nvCxnSpPr>
            <p:cNvPr id="48" name="AutoShape 29"/>
            <p:cNvCxnSpPr>
              <a:cxnSpLocks noChangeShapeType="1"/>
            </p:cNvCxnSpPr>
            <p:nvPr/>
          </p:nvCxnSpPr>
          <p:spPr bwMode="auto">
            <a:xfrm rot="10800000">
              <a:off x="7891997" y="4200212"/>
              <a:ext cx="628650" cy="609600"/>
            </a:xfrm>
            <a:prstGeom prst="bentConnector3">
              <a:avLst>
                <a:gd name="adj1" fmla="val 51259"/>
              </a:avLst>
            </a:prstGeom>
            <a:noFill/>
            <a:ln w="9525">
              <a:solidFill>
                <a:srgbClr val="29292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 Box 30"/>
            <p:cNvSpPr txBox="1">
              <a:spLocks noChangeArrowheads="1"/>
            </p:cNvSpPr>
            <p:nvPr/>
          </p:nvSpPr>
          <p:spPr bwMode="auto">
            <a:xfrm>
              <a:off x="2142636" y="5712944"/>
              <a:ext cx="25755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穿刺点渗血、愈合不良、类似静脉炎症状！</a:t>
              </a:r>
            </a:p>
          </p:txBody>
        </p:sp>
        <p:cxnSp>
          <p:nvCxnSpPr>
            <p:cNvPr id="50" name="AutoShape 31"/>
            <p:cNvCxnSpPr>
              <a:cxnSpLocks noChangeShapeType="1"/>
            </p:cNvCxnSpPr>
            <p:nvPr/>
          </p:nvCxnSpPr>
          <p:spPr bwMode="auto">
            <a:xfrm rot="16200000">
              <a:off x="4567146" y="5274339"/>
              <a:ext cx="703263" cy="428625"/>
            </a:xfrm>
            <a:prstGeom prst="bentConnector3">
              <a:avLst>
                <a:gd name="adj1" fmla="val -454"/>
              </a:avLst>
            </a:prstGeom>
            <a:noFill/>
            <a:ln w="9525">
              <a:solidFill>
                <a:srgbClr val="29292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AutoShape 32"/>
            <p:cNvSpPr>
              <a:spLocks noChangeArrowheads="1"/>
            </p:cNvSpPr>
            <p:nvPr/>
          </p:nvSpPr>
          <p:spPr bwMode="auto">
            <a:xfrm>
              <a:off x="5085286" y="5616784"/>
              <a:ext cx="1718714" cy="960703"/>
            </a:xfrm>
            <a:prstGeom prst="wedgeEllipseCallout">
              <a:avLst>
                <a:gd name="adj1" fmla="val -87637"/>
                <a:gd name="adj2" fmla="val -935"/>
              </a:avLst>
            </a:prstGeom>
            <a:noFill/>
            <a:ln>
              <a:headEnd/>
              <a:tailEnd/>
            </a:ln>
          </p:spPr>
          <p:style>
            <a:lnRef idx="2">
              <a:schemeClr val="accent5"/>
            </a:lnRef>
            <a:fillRef idx="1">
              <a:schemeClr val="lt1"/>
            </a:fillRef>
            <a:effectRef idx="0">
              <a:schemeClr val="accent5"/>
            </a:effectRef>
            <a:fontRef idx="minor">
              <a:schemeClr val="dk1"/>
            </a:fontRef>
          </p:style>
          <p:txBody>
            <a:bodyPr/>
            <a:lstStyle/>
            <a:p>
              <a:r>
                <a:rPr lang="zh-CN" altLang="en-US" sz="2000" dirty="0">
                  <a:solidFill>
                    <a:srgbClr val="FF0000"/>
                  </a:solidFill>
                  <a:effectLst>
                    <a:outerShdw blurRad="38100" dist="38100" dir="2700000" algn="tl">
                      <a:srgbClr val="000000"/>
                    </a:outerShdw>
                  </a:effectLst>
                  <a:latin typeface="Arial" panose="020B0604020202020204" pitchFamily="34" charset="0"/>
                </a:rPr>
                <a:t>易误诊、漏诊！</a:t>
              </a:r>
            </a:p>
          </p:txBody>
        </p:sp>
      </p:grpSp>
      <p:grpSp>
        <p:nvGrpSpPr>
          <p:cNvPr id="52" name="组合 51"/>
          <p:cNvGrpSpPr>
            <a:grpSpLocks/>
          </p:cNvGrpSpPr>
          <p:nvPr/>
        </p:nvGrpSpPr>
        <p:grpSpPr bwMode="auto">
          <a:xfrm>
            <a:off x="833438" y="784225"/>
            <a:ext cx="4715745" cy="616387"/>
            <a:chOff x="3129276" y="1777379"/>
            <a:chExt cx="5568150" cy="617495"/>
          </a:xfrm>
        </p:grpSpPr>
        <p:sp>
          <p:nvSpPr>
            <p:cNvPr id="53" name="矩形 52"/>
            <p:cNvSpPr/>
            <p:nvPr/>
          </p:nvSpPr>
          <p:spPr>
            <a:xfrm>
              <a:off x="3779709" y="1777379"/>
              <a:ext cx="491771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54" name="矩形 53"/>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a:solidFill>
                    <a:sysClr val="window" lastClr="FFFFFF"/>
                  </a:solidFill>
                  <a:latin typeface="华文琥珀" panose="02010800040101010101" pitchFamily="2" charset="-122"/>
                  <a:ea typeface="华文琥珀" panose="02010800040101010101" pitchFamily="2" charset="-122"/>
                </a:rPr>
                <a:t>一</a:t>
              </a:r>
            </a:p>
          </p:txBody>
        </p:sp>
        <p:sp>
          <p:nvSpPr>
            <p:cNvPr id="55" name="TextBox 37"/>
            <p:cNvSpPr txBox="1">
              <a:spLocks noChangeArrowheads="1"/>
            </p:cNvSpPr>
            <p:nvPr/>
          </p:nvSpPr>
          <p:spPr bwMode="auto">
            <a:xfrm>
              <a:off x="3955607" y="1809048"/>
              <a:ext cx="4741819"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rgbClr val="1F497D"/>
                  </a:solidFill>
                  <a:latin typeface="微软雅黑" panose="020B0503020204020204" pitchFamily="34" charset="-122"/>
                  <a:ea typeface="微软雅黑" panose="020B0503020204020204" pitchFamily="34" charset="-122"/>
                </a:rPr>
                <a:t>充分认识</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临床表现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2257399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350"/>
                                        <p:tgtEl>
                                          <p:spTgt spid="52"/>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1"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1384300" y="1560151"/>
            <a:ext cx="248719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2400" b="1" dirty="0">
                <a:solidFill>
                  <a:schemeClr val="tx2"/>
                </a:solidFill>
                <a:latin typeface="微软雅黑" panose="020B0503020204020204" pitchFamily="34" charset="-122"/>
                <a:ea typeface="微软雅黑" panose="020B0503020204020204" pitchFamily="34" charset="-122"/>
              </a:rPr>
              <a:t>初始症状的判断</a:t>
            </a:r>
          </a:p>
        </p:txBody>
      </p:sp>
      <p:grpSp>
        <p:nvGrpSpPr>
          <p:cNvPr id="69" name="组合 68"/>
          <p:cNvGrpSpPr>
            <a:grpSpLocks/>
          </p:cNvGrpSpPr>
          <p:nvPr/>
        </p:nvGrpSpPr>
        <p:grpSpPr bwMode="auto">
          <a:xfrm>
            <a:off x="833438" y="784225"/>
            <a:ext cx="4681098" cy="616387"/>
            <a:chOff x="3129276" y="1777379"/>
            <a:chExt cx="5527240" cy="617495"/>
          </a:xfrm>
        </p:grpSpPr>
        <p:sp>
          <p:nvSpPr>
            <p:cNvPr id="70" name="矩形 69"/>
            <p:cNvSpPr/>
            <p:nvPr/>
          </p:nvSpPr>
          <p:spPr>
            <a:xfrm>
              <a:off x="3779710" y="1777379"/>
              <a:ext cx="48768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71" name="矩形 70"/>
            <p:cNvSpPr/>
            <p:nvPr/>
          </p:nvSpPr>
          <p:spPr>
            <a:xfrm>
              <a:off x="3129276" y="1777379"/>
              <a:ext cx="650434" cy="609106"/>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一</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sp>
          <p:nvSpPr>
            <p:cNvPr id="72" name="TextBox 37"/>
            <p:cNvSpPr txBox="1">
              <a:spLocks noChangeArrowheads="1"/>
            </p:cNvSpPr>
            <p:nvPr/>
          </p:nvSpPr>
          <p:spPr bwMode="auto">
            <a:xfrm>
              <a:off x="3955606" y="1809048"/>
              <a:ext cx="4565826"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a:solidFill>
                    <a:srgbClr val="1F497D"/>
                  </a:solidFill>
                  <a:latin typeface="微软雅黑" panose="020B0503020204020204" pitchFamily="34" charset="-122"/>
                  <a:ea typeface="微软雅黑" panose="020B0503020204020204" pitchFamily="34" charset="-122"/>
                </a:rPr>
                <a:t>充分认识</a:t>
              </a:r>
              <a:r>
                <a:rPr lang="en-US" altLang="zh-CN" sz="3200" b="1" dirty="0" smtClean="0">
                  <a:solidFill>
                    <a:srgbClr val="1F497D"/>
                  </a:solidFill>
                  <a:latin typeface="微软雅黑" panose="020B0503020204020204" pitchFamily="34" charset="-122"/>
                  <a:ea typeface="微软雅黑" panose="020B0503020204020204" pitchFamily="34" charset="-122"/>
                </a:rPr>
                <a:t>--</a:t>
              </a:r>
              <a:r>
                <a:rPr lang="zh-CN" altLang="en-US" sz="3200" b="1" dirty="0" smtClean="0">
                  <a:solidFill>
                    <a:srgbClr val="1F497D"/>
                  </a:solidFill>
                  <a:latin typeface="微软雅黑" panose="020B0503020204020204" pitchFamily="34" charset="-122"/>
                  <a:ea typeface="微软雅黑" panose="020B0503020204020204" pitchFamily="34" charset="-122"/>
                </a:rPr>
                <a:t>临床</a:t>
              </a:r>
              <a:r>
                <a:rPr lang="zh-CN" altLang="en-US" sz="3200" b="1" dirty="0">
                  <a:solidFill>
                    <a:srgbClr val="1F497D"/>
                  </a:solidFill>
                  <a:latin typeface="微软雅黑" panose="020B0503020204020204" pitchFamily="34" charset="-122"/>
                  <a:ea typeface="微软雅黑" panose="020B0503020204020204" pitchFamily="34" charset="-122"/>
                </a:rPr>
                <a:t>表现</a:t>
              </a:r>
            </a:p>
          </p:txBody>
        </p:sp>
      </p:grpSp>
      <p:sp>
        <p:nvSpPr>
          <p:cNvPr id="41" name="Rectangle 5"/>
          <p:cNvSpPr>
            <a:spLocks noChangeArrowheads="1"/>
          </p:cNvSpPr>
          <p:nvPr/>
        </p:nvSpPr>
        <p:spPr bwMode="auto">
          <a:xfrm>
            <a:off x="3996247" y="1981199"/>
            <a:ext cx="5330633"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just" eaLnBrk="1" hangingPunct="1">
              <a:lnSpc>
                <a:spcPct val="150000"/>
              </a:lnSpc>
              <a:buFont typeface="Wingdings" panose="05000000000000000000" pitchFamily="2" charset="2"/>
              <a:buChar char="ü"/>
            </a:pPr>
            <a:r>
              <a:rPr lang="en-US" altLang="zh-CN" dirty="0">
                <a:solidFill>
                  <a:schemeClr val="tx2"/>
                </a:solidFill>
                <a:latin typeface="微软雅黑" panose="020B0503020204020204" pitchFamily="34" charset="-122"/>
                <a:ea typeface="微软雅黑" panose="020B0503020204020204" pitchFamily="34" charset="-122"/>
              </a:rPr>
              <a:t>PICC</a:t>
            </a:r>
            <a:r>
              <a:rPr lang="zh-CN" altLang="en-US" dirty="0">
                <a:solidFill>
                  <a:schemeClr val="tx2"/>
                </a:solidFill>
                <a:latin typeface="微软雅黑" panose="020B0503020204020204" pitchFamily="34" charset="-122"/>
                <a:ea typeface="微软雅黑" panose="020B0503020204020204" pitchFamily="34" charset="-122"/>
              </a:rPr>
              <a:t>置管后，早期识别血栓与机械性静脉炎</a:t>
            </a:r>
          </a:p>
        </p:txBody>
      </p:sp>
      <p:pic>
        <p:nvPicPr>
          <p:cNvPr id="42" name="Picture 2" descr="4944fefax98fac61e0433&amp;690"/>
          <p:cNvPicPr>
            <a:picLocks noChangeAspect="1" noChangeArrowheads="1"/>
          </p:cNvPicPr>
          <p:nvPr/>
        </p:nvPicPr>
        <p:blipFill>
          <a:blip r:embed="rId2">
            <a:extLst>
              <a:ext uri="{28A0092B-C50C-407E-A947-70E740481C1C}">
                <a14:useLocalDpi xmlns:a14="http://schemas.microsoft.com/office/drawing/2010/main" val="0"/>
              </a:ext>
            </a:extLst>
          </a:blip>
          <a:srcRect t="13718" r="51483"/>
          <a:stretch>
            <a:fillRect/>
          </a:stretch>
        </p:blipFill>
        <p:spPr bwMode="auto">
          <a:xfrm>
            <a:off x="6895504" y="2562538"/>
            <a:ext cx="3078490" cy="41000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3" name="Picture 3" descr="4944fefax98fac62d5457&amp;690"/>
          <p:cNvPicPr>
            <a:picLocks noChangeAspect="1" noChangeArrowheads="1"/>
          </p:cNvPicPr>
          <p:nvPr/>
        </p:nvPicPr>
        <p:blipFill>
          <a:blip r:embed="rId3">
            <a:extLst>
              <a:ext uri="{28A0092B-C50C-407E-A947-70E740481C1C}">
                <a14:useLocalDpi xmlns:a14="http://schemas.microsoft.com/office/drawing/2010/main" val="0"/>
              </a:ext>
            </a:extLst>
          </a:blip>
          <a:srcRect t="14079" r="52237"/>
          <a:stretch>
            <a:fillRect/>
          </a:stretch>
        </p:blipFill>
        <p:spPr bwMode="auto">
          <a:xfrm>
            <a:off x="3466700" y="2570264"/>
            <a:ext cx="3030415" cy="408462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23356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350"/>
                                        <p:tgtEl>
                                          <p:spTgt spid="69"/>
                                        </p:tgtEl>
                                      </p:cBhvr>
                                    </p:animEffect>
                                  </p:childTnLst>
                                </p:cTn>
                              </p:par>
                            </p:childTnLst>
                          </p:cTn>
                        </p:par>
                        <p:par>
                          <p:cTn id="8" fill="hold">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anim calcmode="lin" valueType="num">
                                      <p:cBhvr>
                                        <p:cTn id="12" dur="350" fill="hold"/>
                                        <p:tgtEl>
                                          <p:spTgt spid="6"/>
                                        </p:tgtEl>
                                        <p:attrNameLst>
                                          <p:attrName>ppt_x</p:attrName>
                                        </p:attrNameLst>
                                      </p:cBhvr>
                                      <p:tavLst>
                                        <p:tav tm="0">
                                          <p:val>
                                            <p:strVal val="#ppt_x"/>
                                          </p:val>
                                        </p:tav>
                                        <p:tav tm="100000">
                                          <p:val>
                                            <p:strVal val="#ppt_x"/>
                                          </p:val>
                                        </p:tav>
                                      </p:tavLst>
                                    </p:anim>
                                    <p:anim calcmode="lin" valueType="num">
                                      <p:cBhvr>
                                        <p:cTn id="13" dur="3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200"/>
                            </p:stCondLst>
                            <p:childTnLst>
                              <p:par>
                                <p:cTn id="19" presetID="2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up)">
                                      <p:cBhvr>
                                        <p:cTn id="21" dur="400"/>
                                        <p:tgtEl>
                                          <p:spTgt spid="43"/>
                                        </p:tgtEl>
                                      </p:cBhvr>
                                    </p:animEffect>
                                  </p:childTnLst>
                                </p:cTn>
                              </p:par>
                            </p:childTnLst>
                          </p:cTn>
                        </p:par>
                        <p:par>
                          <p:cTn id="22" fill="hold">
                            <p:stCondLst>
                              <p:cond delay="1600"/>
                            </p:stCondLst>
                            <p:childTnLst>
                              <p:par>
                                <p:cTn id="23" presetID="22" presetClass="entr" presetSubtype="1"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up)">
                                      <p:cBhvr>
                                        <p:cTn id="25"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1"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TotalTime>
  <Words>1615</Words>
  <Application>Microsoft Office PowerPoint</Application>
  <PresentationFormat>宽屏</PresentationFormat>
  <Paragraphs>270</Paragraphs>
  <Slides>33</Slides>
  <Notes>1</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2" baseType="lpstr">
      <vt:lpstr>黑体</vt:lpstr>
      <vt:lpstr>华文琥珀</vt:lpstr>
      <vt:lpstr>宋体</vt:lpstr>
      <vt:lpstr>微软雅黑</vt:lpstr>
      <vt:lpstr>Arial</vt:lpstr>
      <vt:lpstr>Calibri</vt:lpstr>
      <vt:lpstr>Wingdings</vt:lpstr>
      <vt:lpstr>1_Office 主题</vt:lpstr>
      <vt:lpstr>Microsoft Graph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Dada</dc:creator>
  <cp:lastModifiedBy>清云_612</cp:lastModifiedBy>
  <cp:revision>169</cp:revision>
  <dcterms:created xsi:type="dcterms:W3CDTF">2013-12-09T09:15:38Z</dcterms:created>
  <dcterms:modified xsi:type="dcterms:W3CDTF">2016-11-03T13:44:04Z</dcterms:modified>
</cp:coreProperties>
</file>