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5"/>
  </p:notesMasterIdLst>
  <p:sldIdLst>
    <p:sldId id="535" r:id="rId3"/>
    <p:sldId id="523" r:id="rId4"/>
    <p:sldId id="389" r:id="rId5"/>
    <p:sldId id="500" r:id="rId6"/>
    <p:sldId id="509" r:id="rId7"/>
    <p:sldId id="529" r:id="rId8"/>
    <p:sldId id="522" r:id="rId9"/>
    <p:sldId id="507" r:id="rId10"/>
    <p:sldId id="506" r:id="rId11"/>
    <p:sldId id="510" r:id="rId12"/>
    <p:sldId id="530" r:id="rId13"/>
    <p:sldId id="462" r:id="rId14"/>
    <p:sldId id="514" r:id="rId15"/>
    <p:sldId id="511" r:id="rId16"/>
    <p:sldId id="532" r:id="rId17"/>
    <p:sldId id="534" r:id="rId18"/>
    <p:sldId id="533" r:id="rId19"/>
    <p:sldId id="516" r:id="rId20"/>
    <p:sldId id="512" r:id="rId21"/>
    <p:sldId id="526" r:id="rId22"/>
    <p:sldId id="525" r:id="rId23"/>
    <p:sldId id="422" r:id="rId2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B756B3AA-DED7-4BDA-AB84-1B01D3A89F76}">
          <p14:sldIdLst>
            <p14:sldId id="535"/>
            <p14:sldId id="523"/>
            <p14:sldId id="389"/>
            <p14:sldId id="500"/>
            <p14:sldId id="509"/>
            <p14:sldId id="529"/>
            <p14:sldId id="522"/>
            <p14:sldId id="507"/>
            <p14:sldId id="506"/>
            <p14:sldId id="510"/>
            <p14:sldId id="530"/>
            <p14:sldId id="462"/>
            <p14:sldId id="514"/>
            <p14:sldId id="511"/>
            <p14:sldId id="532"/>
            <p14:sldId id="534"/>
            <p14:sldId id="533"/>
            <p14:sldId id="516"/>
            <p14:sldId id="512"/>
            <p14:sldId id="526"/>
            <p14:sldId id="525"/>
            <p14:sldId id="42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4546A"/>
    <a:srgbClr val="78AA0A"/>
    <a:srgbClr val="7F7F7F"/>
    <a:srgbClr val="FA4453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966" autoAdjust="0"/>
  </p:normalViewPr>
  <p:slideViewPr>
    <p:cSldViewPr snapToGrid="0">
      <p:cViewPr varScale="1">
        <p:scale>
          <a:sx n="67" d="100"/>
          <a:sy n="67" d="100"/>
        </p:scale>
        <p:origin x="276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33E1685A-4FCF-48DB-B17A-72FEEC415361}" type="datetimeFigureOut">
              <a:rPr lang="zh-CN" altLang="en-US"/>
              <a:pPr>
                <a:defRPr/>
              </a:pPr>
              <a:t>2016/5/28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0E04CD8A-EC0C-4D88-B3D4-AF0C4BCFAB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0246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E4F47B8-AB40-44C4-840D-BEC22AFD81D6}" type="slidenum">
              <a:rPr lang="zh-CN" altLang="en-US" smtClean="0"/>
              <a:pPr/>
              <a:t>3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4126847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E4F47B8-AB40-44C4-840D-BEC22AFD81D6}" type="slidenum">
              <a:rPr lang="zh-CN" altLang="en-US" smtClean="0"/>
              <a:pPr/>
              <a:t>20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8491787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2498B05-4A76-4078-A6A4-294C8358A33C}" type="slidenum">
              <a:rPr lang="en-US" altLang="zh-CN" smtClean="0"/>
              <a:pPr/>
              <a:t>22</a:t>
            </a:fld>
            <a:endParaRPr lang="en-US" altLang="zh-CN" smtClean="0"/>
          </a:p>
        </p:txBody>
      </p:sp>
      <p:sp>
        <p:nvSpPr>
          <p:cNvPr id="51203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4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05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87C4514B-F6DB-49DB-9372-EA75C6B48B92}" type="slidenum">
              <a:rPr lang="zh-CN" altLang="en-US" sz="1200">
                <a:latin typeface="Calibri" panose="020F0502020204030204" pitchFamily="34" charset="0"/>
              </a:rPr>
              <a:pPr algn="r" eaLnBrk="1" hangingPunct="1"/>
              <a:t>22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714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04CD8A-EC0C-4D88-B3D4-AF0C4BCFAB50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4979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E4F47B8-AB40-44C4-840D-BEC22AFD81D6}" type="slidenum">
              <a:rPr lang="zh-CN" altLang="en-US" smtClean="0"/>
              <a:pPr/>
              <a:t>9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6677095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04CD8A-EC0C-4D88-B3D4-AF0C4BCFAB50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0757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04CD8A-EC0C-4D88-B3D4-AF0C4BCFAB50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8795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04CD8A-EC0C-4D88-B3D4-AF0C4BCFAB50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5637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指导病人多饮水，每次进食后使用软毛牙刷刷牙，用淡盐水漱口，白天每</a:t>
            </a:r>
            <a:r>
              <a:rPr lang="en-US" altLang="zh-CN" sz="1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2H1</a:t>
            </a:r>
            <a:r>
              <a:rPr lang="zh-CN" altLang="en-US" sz="1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次；夜间醒来时含漱，口腔内可含冰块，使口腔黏膜血管收缩，减少抗肿瘤药物到达黏膜的量（使用草酸铂的病人除外）</a:t>
            </a:r>
            <a:endParaRPr lang="en-US" altLang="zh-CN" sz="1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04CD8A-EC0C-4D88-B3D4-AF0C4BCFAB50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5752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04CD8A-EC0C-4D88-B3D4-AF0C4BCFAB50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1540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04CD8A-EC0C-4D88-B3D4-AF0C4BCFAB50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8026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9D3156-E243-47C3-A9D9-8F079907EF2F}" type="datetime1">
              <a:rPr lang="zh-CN" altLang="en-US"/>
              <a:pPr>
                <a:defRPr/>
              </a:pPr>
              <a:t>2016/5/28 Saturday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8397C1-EBC3-4E3D-9ADC-D92548A06D5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2454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AF9F52-9B68-432E-BE6C-EE90193073F9}" type="datetime1">
              <a:rPr lang="zh-CN" altLang="en-US"/>
              <a:pPr>
                <a:defRPr/>
              </a:pPr>
              <a:t>2016/5/28 Saturday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5721C6-8B64-4169-8C63-262AADD4914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7519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3605BB-E272-438D-B5E7-DA7F86FE1E46}" type="datetime1">
              <a:rPr lang="zh-CN" altLang="en-US"/>
              <a:pPr>
                <a:defRPr/>
              </a:pPr>
              <a:t>2016/5/28 Saturday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C8EE07-9ECB-40CF-96C2-53CE5734783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78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74D12D-8794-46E1-88DD-63C1964E647E}" type="datetime1">
              <a:rPr lang="zh-CN" altLang="en-US"/>
              <a:pPr>
                <a:defRPr/>
              </a:pPr>
              <a:t>2016/5/28 Saturday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65674E-A444-4151-843D-9C6BF2CCBF2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5708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614488" y="0"/>
            <a:ext cx="107950" cy="6858000"/>
          </a:xfrm>
          <a:prstGeom prst="rect">
            <a:avLst/>
          </a:prstGeom>
          <a:solidFill>
            <a:srgbClr val="FFFFFF">
              <a:alpha val="1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anchor="ctr"/>
          <a:lstStyle/>
          <a:p>
            <a:pPr algn="ctr" defTabSz="9139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99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700727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56537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40546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614488" y="0"/>
            <a:ext cx="107950" cy="6858000"/>
          </a:xfrm>
          <a:prstGeom prst="rect">
            <a:avLst/>
          </a:prstGeom>
          <a:solidFill>
            <a:srgbClr val="FFFFFF">
              <a:alpha val="1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anchor="ctr"/>
          <a:lstStyle/>
          <a:p>
            <a:pPr algn="ctr" defTabSz="9139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99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441008"/>
      </p:ext>
    </p:extLst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03292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40559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3088252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0E1CC3-2901-4272-AF44-DD1545482F04}" type="datetime1">
              <a:rPr lang="zh-CN" altLang="en-US"/>
              <a:pPr>
                <a:defRPr/>
              </a:pPr>
              <a:t>2016/5/28 Saturday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3956B9-0B71-418F-88C5-903DA156255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7182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74D12D-8794-46E1-88DD-63C1964E647E}" type="datetime1">
              <a:rPr lang="zh-CN" altLang="en-US"/>
              <a:pPr>
                <a:defRPr/>
              </a:pPr>
              <a:t>2016/5/28 Saturday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65674E-A444-4151-843D-9C6BF2CCBF2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9150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6872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EA476A-0F6B-46BE-826E-86B35687C575}" type="datetime1">
              <a:rPr lang="zh-CN" altLang="en-US"/>
              <a:pPr>
                <a:defRPr/>
              </a:pPr>
              <a:t>2016/5/28 Saturday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57DA73-A278-478F-9952-56B70D6F815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843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69C345-00AA-4577-B4C7-F06535E36BC3}" type="datetime1">
              <a:rPr lang="zh-CN" altLang="en-US"/>
              <a:pPr>
                <a:defRPr/>
              </a:pPr>
              <a:t>2016/5/28 Saturday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82F1C6-A4CA-4B1B-AC19-D8322B1D2C6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0957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6D6DE6-6D9A-47C2-8200-384227712561}" type="datetime1">
              <a:rPr lang="zh-CN" altLang="en-US"/>
              <a:pPr>
                <a:defRPr/>
              </a:pPr>
              <a:t>2016/5/28 Saturday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5CFE57-EBA4-42B6-9469-758FA55DFA8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542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7CF001-2CE1-44D8-B28E-573B612D0154}" type="datetime1">
              <a:rPr lang="zh-CN" altLang="en-US"/>
              <a:pPr>
                <a:defRPr/>
              </a:pPr>
              <a:t>2016/5/28 Saturday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36CC7F-3E7B-40C6-B8ED-4846F8A7F33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445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D67E4D-037C-4BAF-B7F1-B91F47A0EDD1}" type="datetime1">
              <a:rPr lang="zh-CN" altLang="en-US"/>
              <a:pPr>
                <a:defRPr/>
              </a:pPr>
              <a:t>2016/5/28 Saturday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3C31AB-FB30-44F0-A82F-00F64F5B6E8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9836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ECC28F-6555-4DDF-8060-EE9328AE2DD6}" type="datetime1">
              <a:rPr lang="zh-CN" altLang="en-US"/>
              <a:pPr>
                <a:defRPr/>
              </a:pPr>
              <a:t>2016/5/28 Saturday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02311C-C017-4FEF-A6EB-A9B628880A4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64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334C7B-1313-48DA-A483-2C3117833F80}" type="datetime1">
              <a:rPr lang="zh-CN" altLang="en-US"/>
              <a:pPr>
                <a:defRPr/>
              </a:pPr>
              <a:t>2016/5/28 Saturday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2A3C86-6642-4635-9CF0-71258C7BA80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7184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pattFill prst="dotGrid">
          <a:fgClr>
            <a:schemeClr val="accent1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 Light" panose="020F0302020204030204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FB5A43E-1C1A-43FA-B2A2-E97FB9350863}" type="datetime1">
              <a:rPr lang="zh-CN" altLang="en-US"/>
              <a:pPr>
                <a:defRPr/>
              </a:pPr>
              <a:t>2016/5/28 Saturday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2D14A1E-146F-46ED-A14A-5983AEA906F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26" r:id="rId13"/>
    <p:sldLayoutId id="2147483727" r:id="rId14"/>
    <p:sldLayoutId id="2147483728" r:id="rId15"/>
  </p:sldLayoutIdLst>
  <p:timing>
    <p:tnLst>
      <p:par>
        <p:cTn id="1" dur="indefinite" restart="never" nodeType="tmRoot"/>
      </p:par>
    </p:tnLst>
  </p:timing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accent1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14" r:id="rId2"/>
    <p:sldLayoutId id="2147483715" r:id="rId3"/>
    <p:sldLayoutId id="2147483716" r:id="rId4"/>
    <p:sldLayoutId id="2147483722" r:id="rId5"/>
    <p:sldLayoutId id="2147483725" r:id="rId6"/>
  </p:sldLayoutIdLst>
  <p:transition spd="slow"/>
  <p:timing>
    <p:tnLst>
      <p:par>
        <p:cTn id="1" dur="indefinite" restart="never" nodeType="tmRoot"/>
      </p:par>
    </p:tnLst>
  </p:timing>
  <p:txStyles>
    <p:titleStyle>
      <a:lvl1pPr algn="ctr" defTabSz="912813" rtl="0" eaLnBrk="0" fontAlgn="base" hangingPunct="0">
        <a:spcBef>
          <a:spcPct val="0"/>
        </a:spcBef>
        <a:spcAft>
          <a:spcPct val="0"/>
        </a:spcAft>
        <a:defRPr sz="4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1313" indent="-3413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490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488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485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484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99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2pPr>
      <a:lvl3pPr marL="913996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995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992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990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988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987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984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18" Type="http://schemas.openxmlformats.org/officeDocument/2006/relationships/image" Target="../media/image34.png"/><Relationship Id="rId3" Type="http://schemas.openxmlformats.org/officeDocument/2006/relationships/image" Target="../media/image19.png"/><Relationship Id="rId21" Type="http://schemas.openxmlformats.org/officeDocument/2006/relationships/image" Target="../media/image37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17" Type="http://schemas.openxmlformats.org/officeDocument/2006/relationships/image" Target="../media/image33.png"/><Relationship Id="rId25" Type="http://schemas.openxmlformats.org/officeDocument/2006/relationships/image" Target="../media/image41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32.png"/><Relationship Id="rId20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24" Type="http://schemas.openxmlformats.org/officeDocument/2006/relationships/image" Target="../media/image40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23" Type="http://schemas.openxmlformats.org/officeDocument/2006/relationships/image" Target="../media/image39.png"/><Relationship Id="rId10" Type="http://schemas.openxmlformats.org/officeDocument/2006/relationships/image" Target="../media/image26.png"/><Relationship Id="rId19" Type="http://schemas.openxmlformats.org/officeDocument/2006/relationships/image" Target="../media/image35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Relationship Id="rId22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4" b="11687"/>
          <a:stretch/>
        </p:blipFill>
        <p:spPr>
          <a:xfrm>
            <a:off x="1667130" y="200580"/>
            <a:ext cx="10281980" cy="5085903"/>
          </a:xfrm>
          <a:prstGeom prst="round2DiagRect">
            <a:avLst>
              <a:gd name="adj1" fmla="val 7551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/>
        </p:spPr>
      </p:pic>
      <p:sp>
        <p:nvSpPr>
          <p:cNvPr id="13" name="TextBox 24"/>
          <p:cNvSpPr txBox="1"/>
          <p:nvPr/>
        </p:nvSpPr>
        <p:spPr>
          <a:xfrm>
            <a:off x="1778347" y="5631399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血液科</a:t>
            </a:r>
            <a:endParaRPr lang="zh-CN" altLang="en-US" sz="3600" b="1" dirty="0"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10"/>
          <p:cNvSpPr/>
          <p:nvPr/>
        </p:nvSpPr>
        <p:spPr>
          <a:xfrm>
            <a:off x="215908" y="5352094"/>
            <a:ext cx="1345946" cy="1346647"/>
          </a:xfrm>
          <a:custGeom>
            <a:avLst/>
            <a:gdLst/>
            <a:ahLst/>
            <a:cxnLst/>
            <a:rect l="l" t="t" r="r" b="b"/>
            <a:pathLst>
              <a:path w="1274639" h="1274639">
                <a:moveTo>
                  <a:pt x="125947" y="0"/>
                </a:moveTo>
                <a:lnTo>
                  <a:pt x="790832" y="0"/>
                </a:lnTo>
                <a:lnTo>
                  <a:pt x="1148692" y="0"/>
                </a:lnTo>
                <a:lnTo>
                  <a:pt x="1274639" y="0"/>
                </a:lnTo>
                <a:lnTo>
                  <a:pt x="1274639" y="125947"/>
                </a:lnTo>
                <a:lnTo>
                  <a:pt x="1274639" y="637319"/>
                </a:lnTo>
                <a:lnTo>
                  <a:pt x="1274639" y="1148692"/>
                </a:lnTo>
                <a:cubicBezTo>
                  <a:pt x="1274639" y="1218251"/>
                  <a:pt x="1218251" y="1274639"/>
                  <a:pt x="1148692" y="1274639"/>
                </a:cubicBezTo>
                <a:lnTo>
                  <a:pt x="125947" y="1274639"/>
                </a:lnTo>
                <a:cubicBezTo>
                  <a:pt x="56388" y="1274639"/>
                  <a:pt x="0" y="1218251"/>
                  <a:pt x="0" y="1148692"/>
                </a:cubicBezTo>
                <a:lnTo>
                  <a:pt x="0" y="125947"/>
                </a:lnTo>
                <a:cubicBezTo>
                  <a:pt x="0" y="56388"/>
                  <a:pt x="56388" y="0"/>
                  <a:pt x="125947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10"/>
          <p:cNvSpPr/>
          <p:nvPr/>
        </p:nvSpPr>
        <p:spPr>
          <a:xfrm flipV="1">
            <a:off x="1140779" y="4865283"/>
            <a:ext cx="421075" cy="421200"/>
          </a:xfrm>
          <a:custGeom>
            <a:avLst/>
            <a:gdLst/>
            <a:ahLst/>
            <a:cxnLst/>
            <a:rect l="l" t="t" r="r" b="b"/>
            <a:pathLst>
              <a:path w="1274639" h="1274639">
                <a:moveTo>
                  <a:pt x="125947" y="0"/>
                </a:moveTo>
                <a:lnTo>
                  <a:pt x="790832" y="0"/>
                </a:lnTo>
                <a:lnTo>
                  <a:pt x="1148692" y="0"/>
                </a:lnTo>
                <a:lnTo>
                  <a:pt x="1274639" y="0"/>
                </a:lnTo>
                <a:lnTo>
                  <a:pt x="1274639" y="125947"/>
                </a:lnTo>
                <a:lnTo>
                  <a:pt x="1274639" y="637319"/>
                </a:lnTo>
                <a:lnTo>
                  <a:pt x="1274639" y="1148692"/>
                </a:lnTo>
                <a:cubicBezTo>
                  <a:pt x="1274639" y="1218251"/>
                  <a:pt x="1218251" y="1274639"/>
                  <a:pt x="1148692" y="1274639"/>
                </a:cubicBezTo>
                <a:lnTo>
                  <a:pt x="125947" y="1274639"/>
                </a:lnTo>
                <a:cubicBezTo>
                  <a:pt x="56388" y="1274639"/>
                  <a:pt x="0" y="1218251"/>
                  <a:pt x="0" y="1148692"/>
                </a:cubicBezTo>
                <a:lnTo>
                  <a:pt x="0" y="125947"/>
                </a:lnTo>
                <a:cubicBezTo>
                  <a:pt x="0" y="56388"/>
                  <a:pt x="56388" y="0"/>
                  <a:pt x="125947" y="0"/>
                </a:cubicBezTo>
                <a:close/>
              </a:path>
            </a:pathLst>
          </a:custGeom>
          <a:solidFill>
            <a:srgbClr val="78AA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2169859" y="1643393"/>
            <a:ext cx="9276521" cy="2200275"/>
          </a:xfrm>
          <a:prstGeom prst="roundRect">
            <a:avLst>
              <a:gd name="adj" fmla="val 14101"/>
            </a:avLst>
          </a:prstGeom>
          <a:solidFill>
            <a:srgbClr val="0D0D0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中性粒细胞缺乏伴</a:t>
            </a:r>
            <a:r>
              <a:rPr lang="zh-CN" altLang="en-US" sz="6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发热的业务学习</a:t>
            </a:r>
            <a:endParaRPr lang="zh-CN" altLang="en-US" sz="6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15"/>
          <p:cNvSpPr txBox="1"/>
          <p:nvPr/>
        </p:nvSpPr>
        <p:spPr>
          <a:xfrm>
            <a:off x="9134648" y="5895137"/>
            <a:ext cx="20601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主讲人：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 bwMode="auto">
          <a:xfrm>
            <a:off x="9134648" y="6356802"/>
            <a:ext cx="2111707" cy="0"/>
          </a:xfrm>
          <a:prstGeom prst="line">
            <a:avLst/>
          </a:prstGeom>
          <a:ln w="38100">
            <a:solidFill>
              <a:srgbClr val="44546A"/>
            </a:solidFill>
            <a:headEnd type="none" w="med" len="med"/>
            <a:tailEnd type="none" w="med" len="med"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7429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62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889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67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17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923943" y="1365250"/>
            <a:ext cx="6948966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lvl="0"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保护性隔离</a:t>
            </a:r>
          </a:p>
          <a:p>
            <a:pPr marL="457200" lvl="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房间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消毒：</a:t>
            </a:r>
            <a:r>
              <a:rPr lang="en-US" altLang="zh-CN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500mg/L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效氯溶液擦洗房间内所有物品和地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板，每天</a:t>
            </a:r>
            <a:r>
              <a:rPr lang="en-US" altLang="zh-CN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次；紫外线照射</a:t>
            </a:r>
            <a:r>
              <a:rPr lang="en-US" altLang="zh-CN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30min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，每天</a:t>
            </a:r>
            <a:r>
              <a:rPr lang="en-US" altLang="zh-CN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2~4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次。</a:t>
            </a:r>
            <a:endParaRPr lang="en-US" altLang="zh-CN" sz="24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lvl="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病人全身擦洗干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净，换上干净消毒衣服后再进入隔离房间。</a:t>
            </a:r>
            <a:endParaRPr lang="zh-CN" altLang="en-US" sz="24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lvl="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医务人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员：进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入病室必须穿隔离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衣，戴一次性口罩帽子，六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步洗手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法洗手。</a:t>
            </a:r>
            <a:endParaRPr lang="en-US" altLang="zh-CN" sz="24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lvl="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病室内禁止摆放鲜花和植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物，避免外源性感染。</a:t>
            </a:r>
            <a:endParaRPr lang="zh-CN" altLang="en-US" sz="24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508000" y="515938"/>
            <a:ext cx="2875279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  <a:sym typeface="Calibri Light" panose="020F0302020204030204" pitchFamily="34" charset="0"/>
              </a:defRPr>
            </a:lvl1pPr>
            <a:lvl2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2pPr>
            <a:lvl3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3pPr>
            <a:lvl4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4pPr>
            <a:lvl5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5pPr>
            <a:lvl6pPr marL="13716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6pPr>
            <a:lvl7pPr marL="18288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7pPr>
            <a:lvl8pPr marL="22860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8pPr>
            <a:lvl9pPr marL="27432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护理措施 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/>
          <a:srcRect l="6580" t="16894" r="5132" b="18880"/>
          <a:stretch/>
        </p:blipFill>
        <p:spPr>
          <a:xfrm>
            <a:off x="379408" y="2280021"/>
            <a:ext cx="4356940" cy="32487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01971910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08001" y="1585168"/>
            <a:ext cx="6978649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对症护理</a:t>
            </a:r>
            <a:endParaRPr lang="zh-CN" altLang="en-US" sz="2400" b="1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升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治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疗：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遵医嘱应用升白细胞药物，如：粒细胞集落刺激因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子。</a:t>
            </a:r>
            <a:endParaRPr lang="en-US" altLang="zh-CN" sz="24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抗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感染治疗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：注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意观察用药的反应及效果。</a:t>
            </a:r>
            <a:endParaRPr lang="en-US" altLang="zh-CN" sz="24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降温：温水擦浴、冰敷或头置冰帽；遵医嘱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予药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物降温。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其他：出汗较多者嘱多饮水，遵医嘱静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脉补充电解质及补液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治疗。</a:t>
            </a:r>
            <a:endParaRPr lang="zh-CN" altLang="en-US" sz="24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508000" y="515938"/>
            <a:ext cx="2875279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  <a:sym typeface="Calibri Light" panose="020F0302020204030204" pitchFamily="34" charset="0"/>
              </a:defRPr>
            </a:lvl1pPr>
            <a:lvl2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2pPr>
            <a:lvl3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3pPr>
            <a:lvl4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4pPr>
            <a:lvl5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5pPr>
            <a:lvl6pPr marL="13716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6pPr>
            <a:lvl7pPr marL="18288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7pPr>
            <a:lvl8pPr marL="22860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8pPr>
            <a:lvl9pPr marL="27432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护理措施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7FCF6"/>
              </a:clrFrom>
              <a:clrTo>
                <a:srgbClr val="F7FC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66" t="1852" r="8490" b="4321"/>
          <a:stretch/>
        </p:blipFill>
        <p:spPr>
          <a:xfrm>
            <a:off x="8086725" y="2360128"/>
            <a:ext cx="4105275" cy="4146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63376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461549" y="1220319"/>
            <a:ext cx="7011314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病情</a:t>
            </a:r>
            <a:r>
              <a:rPr lang="zh-CN" altLang="en-US" sz="24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</a:t>
            </a:r>
            <a:r>
              <a:rPr lang="zh-CN" altLang="en-US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察</a:t>
            </a:r>
            <a:endParaRPr lang="zh-CN" altLang="en-US" sz="2400" b="1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每日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持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续监测患者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BP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及血氧饱和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度。</a:t>
            </a:r>
            <a:endParaRPr lang="zh-CN" altLang="en-US" sz="24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血常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规测定：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QD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，监测白细胞计数，特别是中性粒细胞的变化，根据监测指标调整治疗、护理方案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用药后注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意观察有无头痛、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发热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、抽搐、皮疹、肌肉酸痛等不良反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应。</a:t>
            </a:r>
            <a:endParaRPr lang="zh-CN" altLang="en-US" sz="24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508000" y="515938"/>
            <a:ext cx="2875279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  <a:sym typeface="Calibri Light" panose="020F0302020204030204" pitchFamily="34" charset="0"/>
              </a:defRPr>
            </a:lvl1pPr>
            <a:lvl2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2pPr>
            <a:lvl3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3pPr>
            <a:lvl4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4pPr>
            <a:lvl5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5pPr>
            <a:lvl6pPr marL="13716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6pPr>
            <a:lvl7pPr marL="18288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7pPr>
            <a:lvl8pPr marL="22860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8pPr>
            <a:lvl9pPr marL="27432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护理措施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" y="2135981"/>
            <a:ext cx="3433763" cy="34337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0886396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08000" y="1365250"/>
            <a:ext cx="7893050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zh-CN" altLang="en-US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皮肤护理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导病人养成良好的卫生习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惯，保持皮肤清洁卫生。</a:t>
            </a:r>
            <a:endParaRPr lang="en-US" altLang="zh-CN" sz="24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勤换内衣裤，内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衣应宽松柔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软。</a:t>
            </a:r>
            <a:endParaRPr lang="en-US" altLang="zh-CN" sz="24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及时擦干汗液，保持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皮肤皱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褶部位的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干净卫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生。</a:t>
            </a:r>
            <a:endParaRPr lang="en-US" altLang="zh-CN" sz="24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剪平指甲，避免搔抓皮肤。</a:t>
            </a:r>
            <a:endParaRPr lang="en-US" altLang="zh-CN" sz="24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床单应保持清洁、平整、干燥。</a:t>
            </a:r>
            <a:endParaRPr lang="en-US" altLang="zh-CN" sz="24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便后用</a:t>
            </a:r>
            <a:r>
              <a:rPr lang="en-US" altLang="zh-CN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1:5000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锰酸钾液坐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浴以预防肛周感染。</a:t>
            </a:r>
            <a:endParaRPr lang="en-US" altLang="zh-CN" sz="24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严格无菌操作，静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脉穿刺慎用止血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带，注射完毕时压迫针眼，避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免不必要的皮下和肌肉注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射。</a:t>
            </a:r>
            <a:endParaRPr lang="zh-CN" altLang="en-US" sz="24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508000" y="515938"/>
            <a:ext cx="2875279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  <a:sym typeface="Calibri Light" panose="020F0302020204030204" pitchFamily="34" charset="0"/>
              </a:defRPr>
            </a:lvl1pPr>
            <a:lvl2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2pPr>
            <a:lvl3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3pPr>
            <a:lvl4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4pPr>
            <a:lvl5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5pPr>
            <a:lvl6pPr marL="13716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6pPr>
            <a:lvl7pPr marL="18288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7pPr>
            <a:lvl8pPr marL="22860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8pPr>
            <a:lvl9pPr marL="27432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护理措施 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8851618" y="1431317"/>
            <a:ext cx="2688699" cy="4946178"/>
            <a:chOff x="8851618" y="1431317"/>
            <a:chExt cx="2688699" cy="494617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8F8F8"/>
                </a:clrFrom>
                <a:clrTo>
                  <a:srgbClr val="F8F8F8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1" t="774" r="66557" b="13616"/>
            <a:stretch/>
          </p:blipFill>
          <p:spPr>
            <a:xfrm>
              <a:off x="8851618" y="1431317"/>
              <a:ext cx="2688699" cy="158003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8F8F8"/>
                </a:clrFrom>
                <a:clrTo>
                  <a:srgbClr val="F8F8F8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804" t="1109" r="2049" b="13616"/>
            <a:stretch/>
          </p:blipFill>
          <p:spPr>
            <a:xfrm>
              <a:off x="8862872" y="4803649"/>
              <a:ext cx="2677444" cy="1573846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8F8F8"/>
                </a:clrFrom>
                <a:clrTo>
                  <a:srgbClr val="F8F8F8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791" t="1423" r="34177" b="15067"/>
            <a:stretch/>
          </p:blipFill>
          <p:spPr>
            <a:xfrm>
              <a:off x="8872538" y="3136866"/>
              <a:ext cx="2667777" cy="15412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0725112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08000" y="1550988"/>
            <a:ext cx="7464425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 </a:t>
            </a:r>
            <a:r>
              <a:rPr lang="zh-CN" altLang="en-US" sz="24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口腔</a:t>
            </a:r>
            <a:r>
              <a:rPr lang="zh-CN" altLang="en-US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护</a:t>
            </a:r>
            <a:r>
              <a:rPr lang="zh-CN" altLang="en-US" sz="24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 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向病人及家属说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明口腔护理的重要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性，取得配合。</a:t>
            </a:r>
            <a:endParaRPr lang="en-US" altLang="zh-CN" sz="24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导病人多饮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水，每次进食后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使用软毛牙刷刷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牙，用淡盐水漱口，白天每</a:t>
            </a:r>
            <a:r>
              <a:rPr lang="en-US" altLang="zh-CN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2H1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次；夜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间醒来时含漱，口腔内可含冰块，使口腔黏膜血管收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缩。</a:t>
            </a:r>
            <a:endParaRPr lang="en-US" altLang="zh-CN" sz="24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密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切观察口腔黏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膜的变化，如出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现口腔溃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疡应停止刷牙，给予口腔护理，每天</a:t>
            </a:r>
            <a:r>
              <a:rPr lang="en-US" altLang="zh-CN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次。动作应轻柔，防止溃疡加重及增加病人痛苦。</a:t>
            </a:r>
            <a:endParaRPr lang="zh-CN" altLang="en-US" sz="24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508000" y="515938"/>
            <a:ext cx="2875279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  <a:sym typeface="Calibri Light" panose="020F0302020204030204" pitchFamily="34" charset="0"/>
              </a:defRPr>
            </a:lvl1pPr>
            <a:lvl2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2pPr>
            <a:lvl3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3pPr>
            <a:lvl4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4pPr>
            <a:lvl5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5pPr>
            <a:lvl6pPr marL="13716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6pPr>
            <a:lvl7pPr marL="18288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7pPr>
            <a:lvl8pPr marL="22860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8pPr>
            <a:lvl9pPr marL="27432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护理措施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72425" y="2671762"/>
            <a:ext cx="3898742" cy="27193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0140033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729163" y="1365250"/>
            <a:ext cx="6829425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 </a:t>
            </a:r>
            <a:r>
              <a:rPr lang="zh-CN" altLang="en-US" sz="24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口腔</a:t>
            </a:r>
            <a:r>
              <a:rPr lang="zh-CN" altLang="en-US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护</a:t>
            </a:r>
            <a:r>
              <a:rPr lang="zh-CN" altLang="en-US" sz="24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 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 startAt="4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予生理盐水加庆大霉素漱口，局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部溃疡处可涂抹康复新液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促进创面愈合如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溃疡疼痛影响进食者可选用含利多卡因的漱口水以止痛。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 startAt="4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若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并发口腔真菌感染时应用碳酸氢钠溶液含漱。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 startAt="4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导病人勿进食过热、坚硬、辛辣、酸性等刺激性食物。</a:t>
            </a:r>
          </a:p>
        </p:txBody>
      </p:sp>
      <p:sp>
        <p:nvSpPr>
          <p:cNvPr id="7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508000" y="515938"/>
            <a:ext cx="2875279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  <a:sym typeface="Calibri Light" panose="020F0302020204030204" pitchFamily="34" charset="0"/>
              </a:defRPr>
            </a:lvl1pPr>
            <a:lvl2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2pPr>
            <a:lvl3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3pPr>
            <a:lvl4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4pPr>
            <a:lvl5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5pPr>
            <a:lvl6pPr marL="13716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6pPr>
            <a:lvl7pPr marL="18288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7pPr>
            <a:lvl8pPr marL="22860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8pPr>
            <a:lvl9pPr marL="27432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护理措施 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t="2556" b="12666"/>
          <a:stretch/>
        </p:blipFill>
        <p:spPr>
          <a:xfrm flipH="1">
            <a:off x="300757" y="2657475"/>
            <a:ext cx="3575511" cy="389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548192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5235575" cy="849312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护理措施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08000" y="1705005"/>
            <a:ext cx="6307138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indent="0"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 </a:t>
            </a:r>
            <a:r>
              <a:rPr lang="zh-CN" altLang="en-US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呼吸道护</a:t>
            </a:r>
            <a:r>
              <a:rPr lang="zh-CN" altLang="en-US" sz="24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   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鼓励病人多饮水，指导病人进行腹式呼吸、缩唇呼吸练习。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发生呼吸道感染时，应严密观察病人的面色、呼吸频率、痰液的颜色、量及性质并做好记录。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指导病人正确的咳嗽排痰技巧，将痰液咳出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4408" y="2152635"/>
            <a:ext cx="5037592" cy="3629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969004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5235575" cy="849312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护理措施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608513" y="1705005"/>
            <a:ext cx="7121526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indent="0"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 </a:t>
            </a:r>
            <a:r>
              <a:rPr lang="zh-CN" altLang="en-US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呼吸道护</a:t>
            </a:r>
            <a:r>
              <a:rPr lang="zh-CN" altLang="en-US" sz="24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   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人出现体质虚弱、痰多黏稠不易咳出时，应协助叩背，并用生理盐水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庆大霉素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糜蛋白酶雾化吸入，以消除炎症、化痰、湿化气道。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如需要机械排痰时，要严格执行无菌操作，吸痰管的选择应粗细适宜，动作轻柔、敏捷，做到既能吸净痰液，又减少刺激，避免损伤气管黏膜。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呼吸困难者给予氧气吸入。</a:t>
            </a:r>
          </a:p>
        </p:txBody>
      </p:sp>
      <p:sp>
        <p:nvSpPr>
          <p:cNvPr id="5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15" t="13333" r="21432" b="20625"/>
          <a:stretch/>
        </p:blipFill>
        <p:spPr>
          <a:xfrm>
            <a:off x="508000" y="1365250"/>
            <a:ext cx="3357563" cy="5117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49257472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2792413" cy="849312"/>
          </a:xfrm>
        </p:spPr>
        <p:txBody>
          <a:bodyPr/>
          <a:lstStyle/>
          <a:p>
            <a:pPr eaLnBrk="1" hangingPunct="1"/>
            <a:r>
              <a:rPr lang="zh-CN" altLang="en-US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护理措施 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08000" y="1576418"/>
            <a:ext cx="7112000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indent="0"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 </a:t>
            </a:r>
            <a:r>
              <a:rPr lang="zh-CN" altLang="en-US" sz="24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饮食</a:t>
            </a:r>
            <a:r>
              <a:rPr lang="zh-CN" altLang="en-US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护</a:t>
            </a:r>
            <a:r>
              <a:rPr lang="zh-CN" altLang="en-US" sz="24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  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向病人耐心讲解营养的重要性，鼓励病人进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食。</a:t>
            </a:r>
            <a:endParaRPr lang="zh-CN" altLang="en-US" sz="24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饮食以高蛋白、高热量、高维生素、清淡、易消化的流质或半流质为主，温度适中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少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量多餐，并为病人创造良好的进食环境，避免进食辛辣、坚硬及易胀气食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物。</a:t>
            </a:r>
            <a:endParaRPr lang="zh-CN" altLang="en-US" sz="24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饮食应相对无菌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，餐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具应煮沸消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毒。</a:t>
            </a:r>
            <a:endParaRPr lang="zh-CN" altLang="en-US" sz="24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进食困难者及时予以静脉补充营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养。</a:t>
            </a:r>
            <a:endParaRPr lang="zh-CN" altLang="en-US" sz="24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4039" y="2605087"/>
            <a:ext cx="4055547" cy="31813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77371701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308600" y="1365250"/>
            <a:ext cx="6357257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 </a:t>
            </a:r>
            <a:r>
              <a:rPr lang="zh-CN" altLang="en-US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心理护理：</a:t>
            </a:r>
            <a:endParaRPr lang="zh-CN" altLang="en-US" sz="2400" b="1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护理人员要有强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烈的同情心、满腔的爱心、高度的责任心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，赢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得病人的信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任。</a:t>
            </a:r>
            <a:endParaRPr lang="zh-CN" altLang="en-US" sz="24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多与病人交流，鼓励病人表达自己的情绪和情感，及时给予心理支持和疏导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，调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动病人积极情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绪。</a:t>
            </a:r>
            <a:endParaRPr lang="zh-CN" altLang="en-US" sz="24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鼓励病人和家属电话联系，必要时安排家属短时探视，以消除孤独感，使病人积极配合治疗，促进疾病康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复。</a:t>
            </a:r>
            <a:endParaRPr lang="zh-CN" altLang="en-US" sz="24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508000" y="515938"/>
            <a:ext cx="2875279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  <a:sym typeface="Calibri Light" panose="020F0302020204030204" pitchFamily="34" charset="0"/>
              </a:defRPr>
            </a:lvl1pPr>
            <a:lvl2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2pPr>
            <a:lvl3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3pPr>
            <a:lvl4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4pPr>
            <a:lvl5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5pPr>
            <a:lvl6pPr marL="13716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6pPr>
            <a:lvl7pPr marL="18288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7pPr>
            <a:lvl8pPr marL="22860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8pPr>
            <a:lvl9pPr marL="27432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护理措施 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720" b="5069"/>
          <a:stretch/>
        </p:blipFill>
        <p:spPr>
          <a:xfrm>
            <a:off x="0" y="2602382"/>
            <a:ext cx="4350787" cy="3966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73940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Administrator\桌面\ZCOOL_Floral Templates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9F2E0"/>
              </a:clrFrom>
              <a:clrTo>
                <a:srgbClr val="F9F2E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07" t="-854" r="7481" b="32323"/>
          <a:stretch>
            <a:fillRect/>
          </a:stretch>
        </p:blipFill>
        <p:spPr bwMode="auto">
          <a:xfrm>
            <a:off x="8154988" y="2557463"/>
            <a:ext cx="4084637" cy="401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1" name="直接连接符 20"/>
          <p:cNvCxnSpPr/>
          <p:nvPr/>
        </p:nvCxnSpPr>
        <p:spPr bwMode="auto">
          <a:xfrm>
            <a:off x="549275" y="801688"/>
            <a:ext cx="11109325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436938" y="2439992"/>
            <a:ext cx="4433887" cy="738664"/>
            <a:chOff x="3436938" y="2439992"/>
            <a:chExt cx="4433887" cy="738664"/>
          </a:xfrm>
        </p:grpSpPr>
        <p:grpSp>
          <p:nvGrpSpPr>
            <p:cNvPr id="2" name="组合 1"/>
            <p:cNvGrpSpPr/>
            <p:nvPr/>
          </p:nvGrpSpPr>
          <p:grpSpPr>
            <a:xfrm>
              <a:off x="3436938" y="2545008"/>
              <a:ext cx="546100" cy="519113"/>
              <a:chOff x="3436938" y="2545008"/>
              <a:chExt cx="546100" cy="519113"/>
            </a:xfrm>
          </p:grpSpPr>
          <p:sp>
            <p:nvSpPr>
              <p:cNvPr id="40" name="AutoShape 6"/>
              <p:cNvSpPr>
                <a:spLocks noChangeArrowheads="1"/>
              </p:cNvSpPr>
              <p:nvPr/>
            </p:nvSpPr>
            <p:spPr bwMode="gray">
              <a:xfrm>
                <a:off x="3436938" y="2545008"/>
                <a:ext cx="546100" cy="519113"/>
              </a:xfrm>
              <a:prstGeom prst="roundRect">
                <a:avLst>
                  <a:gd name="adj" fmla="val 11921"/>
                </a:avLst>
              </a:prstGeom>
              <a:solidFill>
                <a:srgbClr val="1F497D"/>
              </a:solidFill>
              <a:ln>
                <a:solidFill>
                  <a:srgbClr val="1F497D"/>
                </a:solidFill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solidFill>
                    <a:srgbClr val="44546A"/>
                  </a:solidFill>
                </a:endParaRPr>
              </a:p>
            </p:txBody>
          </p:sp>
          <p:sp>
            <p:nvSpPr>
              <p:cNvPr id="41" name="Text Box 8"/>
              <p:cNvSpPr txBox="1">
                <a:spLocks noChangeArrowheads="1"/>
              </p:cNvSpPr>
              <p:nvPr/>
            </p:nvSpPr>
            <p:spPr bwMode="gray">
              <a:xfrm>
                <a:off x="3563198" y="2595804"/>
                <a:ext cx="314325" cy="4000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0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  <a:ea typeface="+mn-ea"/>
                  </a:rPr>
                  <a:t>1</a:t>
                </a:r>
              </a:p>
            </p:txBody>
          </p:sp>
        </p:grpSp>
        <p:sp>
          <p:nvSpPr>
            <p:cNvPr id="8211" name="文本框 41"/>
            <p:cNvSpPr txBox="1">
              <a:spLocks noChangeArrowheads="1"/>
            </p:cNvSpPr>
            <p:nvPr/>
          </p:nvSpPr>
          <p:spPr bwMode="auto">
            <a:xfrm>
              <a:off x="4286358" y="2439992"/>
              <a:ext cx="3584467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相关知识</a:t>
              </a:r>
            </a:p>
            <a:p>
              <a:pPr eaLnBrk="1" hangingPunct="1"/>
              <a:r>
                <a:rPr lang="en-US" altLang="zh-CN" b="1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(Related knowledge)</a:t>
              </a:r>
            </a:p>
          </p:txBody>
        </p:sp>
      </p:grpSp>
      <p:grpSp>
        <p:nvGrpSpPr>
          <p:cNvPr id="43" name="组合 8"/>
          <p:cNvGrpSpPr>
            <a:grpSpLocks/>
          </p:cNvGrpSpPr>
          <p:nvPr/>
        </p:nvGrpSpPr>
        <p:grpSpPr bwMode="auto">
          <a:xfrm>
            <a:off x="3887788" y="3487738"/>
            <a:ext cx="3983037" cy="738187"/>
            <a:chOff x="4061071" y="2309446"/>
            <a:chExt cx="4100176" cy="712253"/>
          </a:xfrm>
        </p:grpSpPr>
        <p:sp>
          <p:nvSpPr>
            <p:cNvPr id="46" name="AutoShape 6"/>
            <p:cNvSpPr>
              <a:spLocks noChangeArrowheads="1"/>
            </p:cNvSpPr>
            <p:nvPr/>
          </p:nvSpPr>
          <p:spPr bwMode="gray">
            <a:xfrm>
              <a:off x="4061071" y="2407477"/>
              <a:ext cx="567063" cy="516192"/>
            </a:xfrm>
            <a:prstGeom prst="roundRect">
              <a:avLst>
                <a:gd name="adj" fmla="val 11921"/>
              </a:avLst>
            </a:prstGeom>
            <a:solidFill>
              <a:srgbClr val="1F497D"/>
            </a:solidFill>
            <a:ln>
              <a:solidFill>
                <a:srgbClr val="1F497D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44546A"/>
                </a:solidFill>
              </a:endParaRPr>
            </a:p>
          </p:txBody>
        </p:sp>
        <p:sp>
          <p:nvSpPr>
            <p:cNvPr id="48" name="Text Box 8"/>
            <p:cNvSpPr txBox="1">
              <a:spLocks noChangeArrowheads="1"/>
            </p:cNvSpPr>
            <p:nvPr/>
          </p:nvSpPr>
          <p:spPr bwMode="gray">
            <a:xfrm>
              <a:off x="4186903" y="2487126"/>
              <a:ext cx="310496" cy="3568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2</a:t>
              </a:r>
            </a:p>
          </p:txBody>
        </p:sp>
        <p:sp>
          <p:nvSpPr>
            <p:cNvPr id="8208" name="文本框 49"/>
            <p:cNvSpPr txBox="1">
              <a:spLocks noChangeArrowheads="1"/>
            </p:cNvSpPr>
            <p:nvPr/>
          </p:nvSpPr>
          <p:spPr bwMode="auto">
            <a:xfrm>
              <a:off x="4940485" y="2309446"/>
              <a:ext cx="3220762" cy="712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 smtClean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护理原则</a:t>
              </a:r>
              <a:endParaRPr lang="zh-CN" altLang="en-US" sz="24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en-US" altLang="zh-CN" b="1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(Nursing Precautions)</a:t>
              </a:r>
              <a:endParaRPr lang="zh-CN" altLang="en-US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8"/>
          <p:cNvGrpSpPr>
            <a:grpSpLocks/>
          </p:cNvGrpSpPr>
          <p:nvPr/>
        </p:nvGrpSpPr>
        <p:grpSpPr bwMode="auto">
          <a:xfrm>
            <a:off x="3465513" y="4551364"/>
            <a:ext cx="3832225" cy="739775"/>
            <a:chOff x="3601094" y="2378920"/>
            <a:chExt cx="3945417" cy="712714"/>
          </a:xfrm>
        </p:grpSpPr>
        <p:sp>
          <p:nvSpPr>
            <p:cNvPr id="53" name="AutoShape 6"/>
            <p:cNvSpPr>
              <a:spLocks noChangeArrowheads="1"/>
            </p:cNvSpPr>
            <p:nvPr/>
          </p:nvSpPr>
          <p:spPr bwMode="gray">
            <a:xfrm>
              <a:off x="3601094" y="2513509"/>
              <a:ext cx="555693" cy="495535"/>
            </a:xfrm>
            <a:prstGeom prst="roundRect">
              <a:avLst>
                <a:gd name="adj" fmla="val 11921"/>
              </a:avLst>
            </a:prstGeom>
            <a:solidFill>
              <a:srgbClr val="1F497D"/>
            </a:solidFill>
            <a:ln>
              <a:solidFill>
                <a:srgbClr val="1F497D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44546A"/>
                </a:solidFill>
              </a:endParaRPr>
            </a:p>
          </p:txBody>
        </p:sp>
        <p:sp>
          <p:nvSpPr>
            <p:cNvPr id="54" name="Text Box 8"/>
            <p:cNvSpPr txBox="1">
              <a:spLocks noChangeArrowheads="1"/>
            </p:cNvSpPr>
            <p:nvPr/>
          </p:nvSpPr>
          <p:spPr bwMode="gray">
            <a:xfrm>
              <a:off x="3749823" y="2594568"/>
              <a:ext cx="312169" cy="3578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3</a:t>
              </a:r>
            </a:p>
          </p:txBody>
        </p:sp>
        <p:sp>
          <p:nvSpPr>
            <p:cNvPr id="8205" name="文本框 54"/>
            <p:cNvSpPr txBox="1">
              <a:spLocks noChangeArrowheads="1"/>
            </p:cNvSpPr>
            <p:nvPr/>
          </p:nvSpPr>
          <p:spPr bwMode="auto">
            <a:xfrm>
              <a:off x="4469067" y="2378920"/>
              <a:ext cx="3077444" cy="712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健康教育 </a:t>
              </a:r>
              <a:endParaRPr lang="en-US" altLang="zh-CN" sz="24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en-US" altLang="zh-CN" b="1" dirty="0" smtClean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(Health Education)</a:t>
              </a:r>
              <a:endParaRPr lang="zh-CN" altLang="en-US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199" name="TextBox 10"/>
          <p:cNvSpPr>
            <a:spLocks noChangeArrowheads="1"/>
          </p:cNvSpPr>
          <p:nvPr/>
        </p:nvSpPr>
        <p:spPr bwMode="auto">
          <a:xfrm>
            <a:off x="733425" y="295275"/>
            <a:ext cx="9588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目录</a:t>
            </a:r>
          </a:p>
        </p:txBody>
      </p:sp>
      <p:sp>
        <p:nvSpPr>
          <p:cNvPr id="8200" name="TextBox 11"/>
          <p:cNvSpPr>
            <a:spLocks noChangeArrowheads="1"/>
          </p:cNvSpPr>
          <p:nvPr/>
        </p:nvSpPr>
        <p:spPr bwMode="auto">
          <a:xfrm>
            <a:off x="1641475" y="446088"/>
            <a:ext cx="1511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Contents</a:t>
            </a:r>
            <a:endParaRPr lang="zh-CN" altLang="en-US" sz="2000" b="1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流程图: 延期 8"/>
          <p:cNvSpPr/>
          <p:nvPr/>
        </p:nvSpPr>
        <p:spPr>
          <a:xfrm>
            <a:off x="44450" y="2720975"/>
            <a:ext cx="3108325" cy="1901825"/>
          </a:xfrm>
          <a:custGeom>
            <a:avLst/>
            <a:gdLst>
              <a:gd name="connsiteX0" fmla="*/ 0 w 2304653"/>
              <a:gd name="connsiteY0" fmla="*/ 0 h 1872208"/>
              <a:gd name="connsiteX1" fmla="*/ 1152327 w 2304653"/>
              <a:gd name="connsiteY1" fmla="*/ 0 h 1872208"/>
              <a:gd name="connsiteX2" fmla="*/ 2304654 w 2304653"/>
              <a:gd name="connsiteY2" fmla="*/ 936104 h 1872208"/>
              <a:gd name="connsiteX3" fmla="*/ 1152327 w 2304653"/>
              <a:gd name="connsiteY3" fmla="*/ 1872208 h 1872208"/>
              <a:gd name="connsiteX4" fmla="*/ 0 w 2304653"/>
              <a:gd name="connsiteY4" fmla="*/ 1872208 h 1872208"/>
              <a:gd name="connsiteX5" fmla="*/ 0 w 2304653"/>
              <a:gd name="connsiteY5" fmla="*/ 0 h 1872208"/>
              <a:gd name="connsiteX0-1" fmla="*/ 0 w 3204064"/>
              <a:gd name="connsiteY0-2" fmla="*/ 0 h 1887198"/>
              <a:gd name="connsiteX1-3" fmla="*/ 2051737 w 3204064"/>
              <a:gd name="connsiteY1-4" fmla="*/ 14990 h 1887198"/>
              <a:gd name="connsiteX2-5" fmla="*/ 3204064 w 3204064"/>
              <a:gd name="connsiteY2-6" fmla="*/ 951094 h 1887198"/>
              <a:gd name="connsiteX3-7" fmla="*/ 2051737 w 3204064"/>
              <a:gd name="connsiteY3-8" fmla="*/ 1887198 h 1887198"/>
              <a:gd name="connsiteX4-9" fmla="*/ 899410 w 3204064"/>
              <a:gd name="connsiteY4-10" fmla="*/ 1887198 h 1887198"/>
              <a:gd name="connsiteX5-11" fmla="*/ 0 w 3204064"/>
              <a:gd name="connsiteY5-12" fmla="*/ 0 h 1887198"/>
              <a:gd name="connsiteX0-13" fmla="*/ 0 w 3204064"/>
              <a:gd name="connsiteY0-14" fmla="*/ 0 h 1887198"/>
              <a:gd name="connsiteX1-15" fmla="*/ 2051737 w 3204064"/>
              <a:gd name="connsiteY1-16" fmla="*/ 14990 h 1887198"/>
              <a:gd name="connsiteX2-17" fmla="*/ 3204064 w 3204064"/>
              <a:gd name="connsiteY2-18" fmla="*/ 951094 h 1887198"/>
              <a:gd name="connsiteX3-19" fmla="*/ 2051737 w 3204064"/>
              <a:gd name="connsiteY3-20" fmla="*/ 1887198 h 1887198"/>
              <a:gd name="connsiteX4-21" fmla="*/ 29980 w 3204064"/>
              <a:gd name="connsiteY4-22" fmla="*/ 1887198 h 1887198"/>
              <a:gd name="connsiteX5-23" fmla="*/ 0 w 3204064"/>
              <a:gd name="connsiteY5-24" fmla="*/ 0 h 1887198"/>
              <a:gd name="connsiteX0-25" fmla="*/ 0 w 3189073"/>
              <a:gd name="connsiteY0-26" fmla="*/ 0 h 1872208"/>
              <a:gd name="connsiteX1-27" fmla="*/ 2036746 w 3189073"/>
              <a:gd name="connsiteY1-28" fmla="*/ 0 h 1872208"/>
              <a:gd name="connsiteX2-29" fmla="*/ 3189073 w 3189073"/>
              <a:gd name="connsiteY2-30" fmla="*/ 936104 h 1872208"/>
              <a:gd name="connsiteX3-31" fmla="*/ 2036746 w 3189073"/>
              <a:gd name="connsiteY3-32" fmla="*/ 1872208 h 1872208"/>
              <a:gd name="connsiteX4-33" fmla="*/ 14989 w 3189073"/>
              <a:gd name="connsiteY4-34" fmla="*/ 1872208 h 1872208"/>
              <a:gd name="connsiteX5-35" fmla="*/ 0 w 3189073"/>
              <a:gd name="connsiteY5-36" fmla="*/ 0 h 1872208"/>
              <a:gd name="connsiteX0-37" fmla="*/ 0 w 3848302"/>
              <a:gd name="connsiteY0-38" fmla="*/ 14991 h 1872208"/>
              <a:gd name="connsiteX1-39" fmla="*/ 2695975 w 3848302"/>
              <a:gd name="connsiteY1-40" fmla="*/ 0 h 1872208"/>
              <a:gd name="connsiteX2-41" fmla="*/ 3848302 w 3848302"/>
              <a:gd name="connsiteY2-42" fmla="*/ 936104 h 1872208"/>
              <a:gd name="connsiteX3-43" fmla="*/ 2695975 w 3848302"/>
              <a:gd name="connsiteY3-44" fmla="*/ 1872208 h 1872208"/>
              <a:gd name="connsiteX4-45" fmla="*/ 674218 w 3848302"/>
              <a:gd name="connsiteY4-46" fmla="*/ 1872208 h 1872208"/>
              <a:gd name="connsiteX5-47" fmla="*/ 0 w 3848302"/>
              <a:gd name="connsiteY5-48" fmla="*/ 14991 h 1872208"/>
              <a:gd name="connsiteX0-49" fmla="*/ 0 w 3848302"/>
              <a:gd name="connsiteY0-50" fmla="*/ 14991 h 1902188"/>
              <a:gd name="connsiteX1-51" fmla="*/ 2695975 w 3848302"/>
              <a:gd name="connsiteY1-52" fmla="*/ 0 h 1902188"/>
              <a:gd name="connsiteX2-53" fmla="*/ 3848302 w 3848302"/>
              <a:gd name="connsiteY2-54" fmla="*/ 936104 h 1902188"/>
              <a:gd name="connsiteX3-55" fmla="*/ 2695975 w 3848302"/>
              <a:gd name="connsiteY3-56" fmla="*/ 1872208 h 1902188"/>
              <a:gd name="connsiteX4-57" fmla="*/ 31469 w 3848302"/>
              <a:gd name="connsiteY4-58" fmla="*/ 1902188 h 1902188"/>
              <a:gd name="connsiteX5-59" fmla="*/ 0 w 3848302"/>
              <a:gd name="connsiteY5-60" fmla="*/ 14991 h 1902188"/>
              <a:gd name="connsiteX0-61" fmla="*/ 0 w 3864784"/>
              <a:gd name="connsiteY0-62" fmla="*/ 29981 h 1902188"/>
              <a:gd name="connsiteX1-63" fmla="*/ 2712457 w 3864784"/>
              <a:gd name="connsiteY1-64" fmla="*/ 0 h 1902188"/>
              <a:gd name="connsiteX2-65" fmla="*/ 3864784 w 3864784"/>
              <a:gd name="connsiteY2-66" fmla="*/ 936104 h 1902188"/>
              <a:gd name="connsiteX3-67" fmla="*/ 2712457 w 3864784"/>
              <a:gd name="connsiteY3-68" fmla="*/ 1872208 h 1902188"/>
              <a:gd name="connsiteX4-69" fmla="*/ 47951 w 3864784"/>
              <a:gd name="connsiteY4-70" fmla="*/ 1902188 h 1902188"/>
              <a:gd name="connsiteX5-71" fmla="*/ 0 w 3864784"/>
              <a:gd name="connsiteY5-72" fmla="*/ 29981 h 1902188"/>
              <a:gd name="connsiteX0-73" fmla="*/ 0 w 3831822"/>
              <a:gd name="connsiteY0-74" fmla="*/ 14990 h 1902188"/>
              <a:gd name="connsiteX1-75" fmla="*/ 2679495 w 3831822"/>
              <a:gd name="connsiteY1-76" fmla="*/ 0 h 1902188"/>
              <a:gd name="connsiteX2-77" fmla="*/ 3831822 w 3831822"/>
              <a:gd name="connsiteY2-78" fmla="*/ 936104 h 1902188"/>
              <a:gd name="connsiteX3-79" fmla="*/ 2679495 w 3831822"/>
              <a:gd name="connsiteY3-80" fmla="*/ 1872208 h 1902188"/>
              <a:gd name="connsiteX4-81" fmla="*/ 14989 w 3831822"/>
              <a:gd name="connsiteY4-82" fmla="*/ 1902188 h 1902188"/>
              <a:gd name="connsiteX5-83" fmla="*/ 0 w 3831822"/>
              <a:gd name="connsiteY5-84" fmla="*/ 14990 h 1902188"/>
            </a:gdLst>
            <a:ahLst/>
            <a:cxnLst>
              <a:cxn ang="0">
                <a:pos x="connsiteX0-73" y="connsiteY0-74"/>
              </a:cxn>
              <a:cxn ang="0">
                <a:pos x="connsiteX1-75" y="connsiteY1-76"/>
              </a:cxn>
              <a:cxn ang="0">
                <a:pos x="connsiteX2-77" y="connsiteY2-78"/>
              </a:cxn>
              <a:cxn ang="0">
                <a:pos x="connsiteX3-79" y="connsiteY3-80"/>
              </a:cxn>
              <a:cxn ang="0">
                <a:pos x="connsiteX4-81" y="connsiteY4-82"/>
              </a:cxn>
              <a:cxn ang="0">
                <a:pos x="connsiteX5-83" y="connsiteY5-84"/>
              </a:cxn>
            </a:cxnLst>
            <a:rect l="l" t="t" r="r" b="b"/>
            <a:pathLst>
              <a:path w="3831822" h="1902188">
                <a:moveTo>
                  <a:pt x="0" y="14990"/>
                </a:moveTo>
                <a:lnTo>
                  <a:pt x="2679495" y="0"/>
                </a:lnTo>
                <a:cubicBezTo>
                  <a:pt x="3315908" y="0"/>
                  <a:pt x="3831822" y="419108"/>
                  <a:pt x="3831822" y="936104"/>
                </a:cubicBezTo>
                <a:cubicBezTo>
                  <a:pt x="3831822" y="1453100"/>
                  <a:pt x="3315908" y="1872208"/>
                  <a:pt x="2679495" y="1872208"/>
                </a:cubicBezTo>
                <a:lnTo>
                  <a:pt x="14989" y="1902188"/>
                </a:lnTo>
                <a:lnTo>
                  <a:pt x="0" y="14990"/>
                </a:lnTo>
                <a:close/>
              </a:path>
            </a:pathLst>
          </a:custGeom>
          <a:solidFill>
            <a:srgbClr val="44546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主要内容</a:t>
            </a:r>
          </a:p>
        </p:txBody>
      </p:sp>
      <p:sp>
        <p:nvSpPr>
          <p:cNvPr id="8202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9469696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>
            <a:grpSpLocks/>
          </p:cNvGrpSpPr>
          <p:nvPr/>
        </p:nvGrpSpPr>
        <p:grpSpPr bwMode="auto">
          <a:xfrm>
            <a:off x="2012950" y="5524500"/>
            <a:ext cx="7975600" cy="1333500"/>
            <a:chOff x="971550" y="4156075"/>
            <a:chExt cx="7200900" cy="1008063"/>
          </a:xfrm>
          <a:solidFill>
            <a:srgbClr val="7F7F7F"/>
          </a:solidFill>
        </p:grpSpPr>
        <p:sp>
          <p:nvSpPr>
            <p:cNvPr id="7174" name="流程图: 合并 38"/>
            <p:cNvSpPr>
              <a:spLocks noChangeArrowheads="1"/>
            </p:cNvSpPr>
            <p:nvPr/>
          </p:nvSpPr>
          <p:spPr bwMode="auto">
            <a:xfrm rot="10800000">
              <a:off x="971550" y="4156075"/>
              <a:ext cx="7200900" cy="10080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5" name="流程图: 合并 40"/>
            <p:cNvSpPr>
              <a:spLocks noChangeArrowheads="1"/>
            </p:cNvSpPr>
            <p:nvPr/>
          </p:nvSpPr>
          <p:spPr bwMode="auto">
            <a:xfrm rot="10800000">
              <a:off x="1187450" y="4227513"/>
              <a:ext cx="6769100" cy="936625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ash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6" name="TextBox 41"/>
            <p:cNvSpPr>
              <a:spLocks noChangeArrowheads="1"/>
            </p:cNvSpPr>
            <p:nvPr/>
          </p:nvSpPr>
          <p:spPr bwMode="auto">
            <a:xfrm>
              <a:off x="4038685" y="4396617"/>
              <a:ext cx="844103" cy="7675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6000" b="1" dirty="0" smtClean="0">
                  <a:solidFill>
                    <a:schemeClr val="bg1"/>
                  </a:solidFill>
                  <a:latin typeface="BatangChe" pitchFamily="1" charset="-127"/>
                  <a:ea typeface="BatangChe" pitchFamily="1" charset="-127"/>
                  <a:sym typeface="BatangChe" pitchFamily="1" charset="-127"/>
                </a:rPr>
                <a:t>3</a:t>
              </a:r>
              <a:endParaRPr lang="zh-CN" altLang="en-US" sz="6000" b="1" dirty="0">
                <a:solidFill>
                  <a:schemeClr val="bg1"/>
                </a:solidFill>
                <a:latin typeface="BatangChe" pitchFamily="1" charset="-127"/>
                <a:ea typeface="BatangChe" pitchFamily="1" charset="-127"/>
                <a:sym typeface="BatangChe" pitchFamily="1" charset="-127"/>
              </a:endParaRPr>
            </a:p>
          </p:txBody>
        </p:sp>
      </p:grpSp>
      <p:grpSp>
        <p:nvGrpSpPr>
          <p:cNvPr id="7171" name="组合 2"/>
          <p:cNvGrpSpPr>
            <a:grpSpLocks/>
          </p:cNvGrpSpPr>
          <p:nvPr/>
        </p:nvGrpSpPr>
        <p:grpSpPr bwMode="auto">
          <a:xfrm>
            <a:off x="0" y="0"/>
            <a:ext cx="1547813" cy="534988"/>
            <a:chOff x="-106363" y="-20638"/>
            <a:chExt cx="1006476" cy="347663"/>
          </a:xfrm>
          <a:solidFill>
            <a:srgbClr val="7F7F7F"/>
          </a:solidFill>
        </p:grpSpPr>
        <p:sp>
          <p:nvSpPr>
            <p:cNvPr id="7172" name="流程图: 合并 53"/>
            <p:cNvSpPr>
              <a:spLocks noChangeArrowheads="1"/>
            </p:cNvSpPr>
            <p:nvPr/>
          </p:nvSpPr>
          <p:spPr bwMode="auto">
            <a:xfrm>
              <a:off x="-106363" y="-20638"/>
              <a:ext cx="1006476" cy="3476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3" name="流程图: 合并 54"/>
            <p:cNvSpPr>
              <a:spLocks noChangeArrowheads="1"/>
            </p:cNvSpPr>
            <p:nvPr/>
          </p:nvSpPr>
          <p:spPr bwMode="auto">
            <a:xfrm>
              <a:off x="0" y="-20638"/>
              <a:ext cx="755650" cy="288926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ot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0244" name="组合 8"/>
          <p:cNvGrpSpPr>
            <a:grpSpLocks/>
          </p:cNvGrpSpPr>
          <p:nvPr/>
        </p:nvGrpSpPr>
        <p:grpSpPr bwMode="auto">
          <a:xfrm>
            <a:off x="4274874" y="2534880"/>
            <a:ext cx="4140200" cy="725487"/>
            <a:chOff x="3284033" y="2260780"/>
            <a:chExt cx="4262240" cy="699096"/>
          </a:xfrm>
        </p:grpSpPr>
        <p:sp>
          <p:nvSpPr>
            <p:cNvPr id="10" name="AutoShape 4"/>
            <p:cNvSpPr>
              <a:spLocks noChangeArrowheads="1"/>
            </p:cNvSpPr>
            <p:nvPr/>
          </p:nvSpPr>
          <p:spPr bwMode="gray">
            <a:xfrm>
              <a:off x="3284033" y="2260780"/>
              <a:ext cx="4262240" cy="699096"/>
            </a:xfrm>
            <a:prstGeom prst="roundRect">
              <a:avLst>
                <a:gd name="adj" fmla="val 10889"/>
              </a:avLst>
            </a:prstGeom>
            <a:noFill/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1" name="AutoShape 6"/>
            <p:cNvSpPr>
              <a:spLocks noChangeArrowheads="1"/>
            </p:cNvSpPr>
            <p:nvPr/>
          </p:nvSpPr>
          <p:spPr bwMode="gray">
            <a:xfrm>
              <a:off x="3344501" y="2309732"/>
              <a:ext cx="1086806" cy="572127"/>
            </a:xfrm>
            <a:prstGeom prst="roundRect">
              <a:avLst>
                <a:gd name="adj" fmla="val 11921"/>
              </a:avLst>
            </a:prstGeom>
            <a:solidFill>
              <a:srgbClr val="7F7F7F"/>
            </a:solidFill>
            <a:ln>
              <a:solidFill>
                <a:srgbClr val="7F7F7F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78AA0A"/>
                </a:solidFill>
              </a:endParaRP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gray">
            <a:xfrm>
              <a:off x="3713630" y="2320440"/>
              <a:ext cx="350185" cy="4448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3</a:t>
              </a:r>
              <a:endParaRPr lang="en-US" altLang="zh-CN" sz="24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10248" name="文本框 2"/>
            <p:cNvSpPr txBox="1">
              <a:spLocks noChangeArrowheads="1"/>
            </p:cNvSpPr>
            <p:nvPr/>
          </p:nvSpPr>
          <p:spPr bwMode="auto">
            <a:xfrm>
              <a:off x="4800436" y="2328770"/>
              <a:ext cx="2095983" cy="563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健康教育</a:t>
              </a:r>
              <a:endParaRPr lang="zh-CN" altLang="en-US" sz="32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7804921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3249613" cy="849312"/>
          </a:xfrm>
        </p:spPr>
        <p:txBody>
          <a:bodyPr/>
          <a:lstStyle/>
          <a:p>
            <a:pPr eaLnBrk="1" hangingPunct="1"/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健康教育 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08000" y="1705005"/>
            <a:ext cx="6321425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避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免各种可能引起粒细胞减少的药物，如必须使用，应定期观察血象，若有下降趋势，应停药并密切观察。</a:t>
            </a: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对密切接触放射线或苯等有害理化因素者，应加强劳动保护，定期做预防性体格检查及血象检查。</a:t>
            </a: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有药物过敏史或者发生过用药后粒细胞减少者应避免服用同类药物。</a:t>
            </a:r>
          </a:p>
        </p:txBody>
      </p:sp>
      <p:sp>
        <p:nvSpPr>
          <p:cNvPr id="5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1301" t="6257" r="2850" b="7013"/>
          <a:stretch/>
        </p:blipFill>
        <p:spPr>
          <a:xfrm>
            <a:off x="7311610" y="1966913"/>
            <a:ext cx="4461290" cy="4000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99320370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t1.png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126" y="2497139"/>
            <a:ext cx="42862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t2.png"/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414" y="2530476"/>
            <a:ext cx="2103437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t3.png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351" y="2516188"/>
            <a:ext cx="1724025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t4.png"/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675" y="3606801"/>
            <a:ext cx="4191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h2.png"/>
          <p:cNvPicPr>
            <a:picLocks noChangeAspect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364" y="2808288"/>
            <a:ext cx="1076325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h1副本.png"/>
          <p:cNvPicPr>
            <a:picLocks noChangeAspect="1"/>
          </p:cNvPicPr>
          <p:nvPr/>
        </p:nvPicPr>
        <p:blipFill>
          <a:blip r:embed="rId8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525" y="2747964"/>
            <a:ext cx="1485900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h4.png"/>
          <p:cNvPicPr>
            <a:picLocks noChangeAspect="1"/>
          </p:cNvPicPr>
          <p:nvPr/>
        </p:nvPicPr>
        <p:blipFill>
          <a:blip r:embed="rId9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825" y="3509964"/>
            <a:ext cx="4191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he.png"/>
          <p:cNvPicPr>
            <a:picLocks noChangeAspect="1"/>
          </p:cNvPicPr>
          <p:nvPr/>
        </p:nvPicPr>
        <p:blipFill>
          <a:blip r:embed="rId10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864" y="3498851"/>
            <a:ext cx="10191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h3.png"/>
          <p:cNvPicPr>
            <a:picLocks noChangeAspect="1"/>
          </p:cNvPicPr>
          <p:nvPr/>
        </p:nvPicPr>
        <p:blipFill>
          <a:blip r:embed="rId1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651" y="3509964"/>
            <a:ext cx="79057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e1.png"/>
          <p:cNvPicPr>
            <a:picLocks noChangeAspect="1"/>
          </p:cNvPicPr>
          <p:nvPr/>
        </p:nvPicPr>
        <p:blipFill>
          <a:blip r:embed="rId1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838" y="3492500"/>
            <a:ext cx="49530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e1.png"/>
          <p:cNvPicPr>
            <a:picLocks noChangeAspect="1"/>
          </p:cNvPicPr>
          <p:nvPr/>
        </p:nvPicPr>
        <p:blipFill>
          <a:blip r:embed="rId1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1075" y="2921000"/>
            <a:ext cx="17145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e2.png"/>
          <p:cNvPicPr>
            <a:picLocks noChangeAspect="1"/>
          </p:cNvPicPr>
          <p:nvPr/>
        </p:nvPicPr>
        <p:blipFill>
          <a:blip r:embed="rId1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9175" y="2827339"/>
            <a:ext cx="4572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e3.png"/>
          <p:cNvPicPr>
            <a:picLocks noChangeAspect="1"/>
          </p:cNvPicPr>
          <p:nvPr/>
        </p:nvPicPr>
        <p:blipFill>
          <a:blip r:embed="rId1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3375" y="2714625"/>
            <a:ext cx="1143000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e4.png"/>
          <p:cNvPicPr>
            <a:picLocks noChangeAspect="1"/>
          </p:cNvPicPr>
          <p:nvPr/>
        </p:nvPicPr>
        <p:blipFill>
          <a:blip r:embed="rId1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64" y="3076576"/>
            <a:ext cx="1360487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n1.png"/>
          <p:cNvPicPr>
            <a:picLocks noChangeAspect="1"/>
          </p:cNvPicPr>
          <p:nvPr/>
        </p:nvPicPr>
        <p:blipFill>
          <a:blip r:embed="rId1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464" y="3589339"/>
            <a:ext cx="33337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e5.png"/>
          <p:cNvPicPr>
            <a:picLocks noChangeAspect="1"/>
          </p:cNvPicPr>
          <p:nvPr/>
        </p:nvPicPr>
        <p:blipFill>
          <a:blip r:embed="rId18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63" y="3589338"/>
            <a:ext cx="1389062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n2.png"/>
          <p:cNvPicPr>
            <a:picLocks noChangeAspect="1"/>
          </p:cNvPicPr>
          <p:nvPr/>
        </p:nvPicPr>
        <p:blipFill>
          <a:blip r:embed="rId19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464" y="3619500"/>
            <a:ext cx="5429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n3.png"/>
          <p:cNvPicPr>
            <a:picLocks noChangeAspect="1"/>
          </p:cNvPicPr>
          <p:nvPr/>
        </p:nvPicPr>
        <p:blipFill>
          <a:blip r:embed="rId20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638" y="3665538"/>
            <a:ext cx="28575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d2.png"/>
          <p:cNvPicPr>
            <a:picLocks noChangeAspect="1"/>
          </p:cNvPicPr>
          <p:nvPr/>
        </p:nvPicPr>
        <p:blipFill>
          <a:blip r:embed="rId2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4613" y="3627439"/>
            <a:ext cx="40005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d1.png"/>
          <p:cNvPicPr>
            <a:picLocks noChangeAspect="1"/>
          </p:cNvPicPr>
          <p:nvPr/>
        </p:nvPicPr>
        <p:blipFill>
          <a:blip r:embed="rId2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5850" y="3619501"/>
            <a:ext cx="66675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d4.png"/>
          <p:cNvPicPr>
            <a:picLocks noChangeAspect="1"/>
          </p:cNvPicPr>
          <p:nvPr/>
        </p:nvPicPr>
        <p:blipFill>
          <a:blip r:embed="rId2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5276" y="3171825"/>
            <a:ext cx="69532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d3.png"/>
          <p:cNvPicPr>
            <a:picLocks noChangeAspect="1"/>
          </p:cNvPicPr>
          <p:nvPr/>
        </p:nvPicPr>
        <p:blipFill>
          <a:blip r:embed="rId2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6051" y="3171825"/>
            <a:ext cx="82867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羽毛.png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50554">
            <a:off x="12544425" y="501650"/>
            <a:ext cx="1239838" cy="396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2344 -0.24339 C -0.72291 -0.23622 -0.72239 -0.22881 -0.72778 -0.21585 C -0.73316 -0.20288 -0.75173 -0.17302 -0.75573 -0.16492 " pathEditMode="fixed" rAng="0" ptsTypes="aaA">
                                      <p:cBhvr>
                                        <p:cTn id="6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" y="39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7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5573 -0.16492 C -0.74115 -0.1802 -0.72639 -0.19548 -0.71441 -0.20613 C -0.70243 -0.21677 -0.70642 -0.22557 -0.68368 -0.22951 C -0.66094 -0.23344 -0.60295 -0.22765 -0.57778 -0.22951 C -0.5526 -0.23136 -0.53854 -0.239 -0.53212 -0.24131 " pathEditMode="fixed" ptsTypes="aaaaA">
                                      <p:cBhvr>
                                        <p:cTn id="12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4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9965 -0.24177 C -0.6217 -0.21076 -0.64357 -0.17974 -0.6658 -0.14386 C -0.68802 -0.10798 -0.71875 -0.04988 -0.7335 -0.02626 C -0.74826 -0.00265 -0.74809 -0.00682 -0.75416 -0.00265 C -0.76024 0.00151 -0.76493 -0.0008 -0.77031 -0.00057 C -0.77569 -0.00034 -0.78767 -0.00034 -0.78646 -0.00057 " pathEditMode="fixed" rAng="0" ptsTypes="aaaaaA">
                                      <p:cBhvr>
                                        <p:cTn id="18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00" y="122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7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1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8646 -0.00057 C -0.79028 -0.00543 -0.79393 -0.01029 -0.79375 -0.01816 C -0.79358 -0.02603 -0.78907 -0.03946 -0.7849 -0.04756 C -0.78073 -0.05566 -0.77361 -0.06191 -0.76875 -0.06724 C -0.76389 -0.07256 -0.76077 -0.07001 -0.75556 -0.07904 " pathEditMode="fixed" ptsTypes="aaaaA">
                                      <p:cBhvr>
                                        <p:cTn id="2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8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5555 -0.07905 C -0.75069 -0.08368 -0.74583 -0.08831 -0.74149 -0.08645 C -0.73715 -0.0846 -0.73125 -0.07835 -0.72951 -0.06747 C -0.72777 -0.05659 -0.73055 -0.02858 -0.73055 -0.02118 " pathEditMode="fixed" ptsTypes="aaaA">
                                      <p:cBhvr>
                                        <p:cTn id="30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50"/>
                            </p:stCondLst>
                            <p:childTnLst>
                              <p:par>
                                <p:cTn id="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3055 -0.02118 C -0.72864 -0.0184 -0.72656 -0.01562 -0.71753 -0.02256 C -0.7085 -0.02951 -0.68906 -0.04965 -0.67621 -0.0633 C -0.66336 -0.07696 -0.65208 -0.08946 -0.64027 -0.1052 C -0.62847 -0.12094 -0.61631 -0.14155 -0.60555 -0.15752 C -0.59479 -0.17349 -0.58107 -0.19432 -0.57621 -0.20104 " pathEditMode="fixed" ptsTypes="aaaaaA">
                                      <p:cBhvr>
                                        <p:cTn id="33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7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20"/>
                            </p:stCondLst>
                            <p:childTnLst>
                              <p:par>
                                <p:cTn id="3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7309 -0.20103 C -0.58871 -0.17858 -0.60434 -0.15589 -0.61666 -0.13714 C -0.62899 -0.11839 -0.63732 -0.10358 -0.64705 -0.08784 C -0.65677 -0.0721 -0.6691 -0.05427 -0.67535 -0.04293 C -0.6816 -0.03159 -0.68507 -0.02256 -0.68507 -0.01978 " pathEditMode="fixed" rAng="0" ptsTypes="aaaaA">
                                      <p:cBhvr>
                                        <p:cTn id="39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00" y="91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7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90"/>
                            </p:stCondLst>
                            <p:childTnLst>
                              <p:par>
                                <p:cTn id="4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8507 -0.01979 C -0.67778 -0.02882 -0.67049 -0.03784 -0.66545 -0.04432 C -0.66042 -0.05081 -0.65851 -0.05451 -0.65469 -0.05891 C -0.65087 -0.06331 -0.6474 -0.06585 -0.64271 -0.07048 C -0.63802 -0.07511 -0.6309 -0.08252 -0.62639 -0.08645 C -0.62188 -0.09039 -0.6184 -0.09201 -0.61545 -0.09363 C -0.6125 -0.09525 -0.6099 -0.09641 -0.60903 -0.09664 " pathEditMode="fixed" ptsTypes="aaaaaaA">
                                      <p:cBhvr>
                                        <p:cTn id="45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7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60"/>
                            </p:stCondLst>
                            <p:childTnLst>
                              <p:par>
                                <p:cTn id="5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0903 -0.09664 C -0.6059 -0.09594 -0.60278 -0.09525 -0.60347 -0.09224 C -0.60417 -0.08923 -0.60972 -0.0846 -0.61337 -0.07905 C -0.61701 -0.07349 -0.62083 -0.06493 -0.62535 -0.05891 C -0.62986 -0.05289 -0.63733 -0.04895 -0.64045 -0.04294 C -0.64358 -0.03692 -0.64323 -0.02511 -0.64375 -0.02257 " pathEditMode="fixed" ptsTypes="aaaaaA">
                                      <p:cBhvr>
                                        <p:cTn id="51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7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630"/>
                            </p:stCondLst>
                            <p:childTnLst>
                              <p:par>
                                <p:cTn id="5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4375 -0.02256 C -0.6401 -0.02001 -0.63628 -0.01723 -0.63073 -0.01955 C -0.62517 -0.02186 -0.61597 -0.03297 -0.61007 -0.03714 C -0.60417 -0.04131 -0.60087 -0.04177 -0.59479 -0.04432 C -0.58871 -0.04686 -0.57847 -0.0501 -0.57309 -0.05288 C -0.56771 -0.05566 -0.56684 -0.05797 -0.56215 -0.06168 C -0.55746 -0.06538 -0.54913 -0.06908 -0.54479 -0.07464 C -0.54045 -0.0802 -0.53646 -0.09061 -0.53611 -0.09501 C -0.53576 -0.09941 -0.54219 -0.09987 -0.54271 -0.1008 " pathEditMode="fixed" ptsTypes="aaaaaaaaA">
                                      <p:cBhvr>
                                        <p:cTn id="57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7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6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4271 -0.1008 C -0.54653 -0.09941 -0.55035 -0.09802 -0.55451 -0.09501 C -0.55868 -0.092 -0.56285 -0.08807 -0.56771 -0.08205 C -0.57257 -0.07603 -0.58038 -0.06607 -0.58385 -0.05867 C -0.58733 -0.05126 -0.58767 -0.04293 -0.58837 -0.03714 C -0.58906 -0.03135 -0.5901 -0.02695 -0.58837 -0.02395 C -0.58663 -0.02094 -0.58055 -0.02001 -0.57743 -0.01955 C -0.5743 -0.01908 -0.57135 -0.02024 -0.56979 -0.02117 " pathEditMode="fixed" ptsTypes="aaaaaaaA">
                                      <p:cBhvr>
                                        <p:cTn id="63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7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770"/>
                            </p:stCondLst>
                            <p:childTnLst>
                              <p:par>
                                <p:cTn id="6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6979 -0.02117 C -0.56197 -0.02395 -0.55416 -0.02673 -0.54635 -0.03228 C -0.53854 -0.03784 -0.54999 -0.02927 -0.52308 -0.0545 C -0.49618 -0.07974 -0.41388 -0.16122 -0.38472 -0.18344 C -0.35555 -0.20566 -0.3526 -0.18899 -0.34808 -0.18784 C -0.34357 -0.18668 -0.35659 -0.17835 -0.35798 -0.17673 " pathEditMode="fixed" rAng="0" ptsTypes="aaaaaA">
                                      <p:cBhvr>
                                        <p:cTn id="69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00" y="-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840"/>
                            </p:stCondLst>
                            <p:childTnLst>
                              <p:par>
                                <p:cTn id="7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5798 -0.17673 C -0.36198 -0.17534 -0.3658 -0.17395 -0.36771 -0.17163 C -0.36962 -0.16932 -0.37048 -0.16423 -0.36996 -0.16307 C -0.36944 -0.16191 -0.3658 -0.164 -0.36475 -0.16423 " pathEditMode="fixed" rAng="0" ptsTypes="aaaa">
                                      <p:cBhvr>
                                        <p:cTn id="72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" y="70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7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10"/>
                            </p:stCondLst>
                            <p:childTnLst>
                              <p:par>
                                <p:cTn id="7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475 -0.16423 C -0.36146 -0.164 -0.35798 -0.16353 -0.35364 -0.16515 C -0.3493 -0.16677 -0.34305 -0.17094 -0.33906 -0.17372 C -0.33507 -0.1765 -0.33229 -0.17881 -0.32986 -0.18205 C -0.32743 -0.18529 -0.32517 -0.19131 -0.3243 -0.19386 C -0.32343 -0.1964 -0.32465 -0.19687 -0.32465 -0.19756 " pathEditMode="fixed" rAng="0" ptsTypes="aaaaaA">
                                      <p:cBhvr>
                                        <p:cTn id="78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" y="-160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7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980"/>
                            </p:stCondLst>
                            <p:childTnLst>
                              <p:par>
                                <p:cTn id="8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465 -0.19756 C -0.32587 -0.20033 -0.32708 -0.20288 -0.32986 -0.2045 C -0.33264 -0.20612 -0.3309 -0.20867 -0.34097 -0.20774 C -0.35104 -0.20682 -0.3757 -0.20427 -0.39063 -0.19964 C -0.40556 -0.19501 -0.42222 -0.18645 -0.43108 -0.17973 C -0.43993 -0.17302 -0.44167 -0.16283 -0.44375 -0.15959 " pathEditMode="fixed" ptsTypes="aaaaaA">
                                      <p:cBhvr>
                                        <p:cTn id="8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7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050"/>
                            </p:stCondLst>
                            <p:childTnLst>
                              <p:par>
                                <p:cTn id="8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4375 -0.1596 C -0.44445 -0.1545 -0.44514 -0.14941 -0.44306 -0.14594 C -0.44097 -0.14247 -0.43768 -0.14062 -0.43125 -0.13807 C -0.42483 -0.13552 -0.41459 -0.13251 -0.40469 -0.13112 C -0.39479 -0.12974 -0.3724 -0.13043 -0.3717 -0.12927 C -0.37101 -0.12812 -0.38941 -0.12649 -0.40035 -0.12441 C -0.41129 -0.12233 -0.42535 -0.12071 -0.43716 -0.11654 C -0.44896 -0.11237 -0.46163 -0.10474 -0.47101 -0.09872 C -0.48038 -0.0927 -0.48733 -0.08853 -0.49375 -0.0802 C -0.50018 -0.07187 -0.50747 -0.05566 -0.5099 -0.04872 C -0.51233 -0.04177 -0.50868 -0.03992 -0.50851 -0.03807 " pathEditMode="fixed" ptsTypes="aaaaaaaaaaA">
                                      <p:cBhvr>
                                        <p:cTn id="90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7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1120"/>
                            </p:stCondLst>
                            <p:childTnLst>
                              <p:par>
                                <p:cTn id="9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085 -0.03807 C -0.50712 -0.03483 -0.50364 -0.02302 -0.49982 -0.01909 C -0.496 -0.01515 -0.49149 -0.01538 -0.48524 -0.014 C -0.47899 -0.01261 -0.46979 -0.01076 -0.46267 -0.01122 C -0.45555 -0.01168 -0.45069 -0.01168 -0.44201 -0.01654 C -0.43333 -0.0214 -0.41753 -0.03483 -0.41059 -0.04015 C -0.40364 -0.04548 -0.40729 -0.04224 -0.39982 -0.04918 C -0.39236 -0.05613 -0.37257 -0.07557 -0.36545 -0.08251 " pathEditMode="fixed" rAng="0" ptsTypes="aaaaaaaa">
                                      <p:cBhvr>
                                        <p:cTn id="96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00" y="-90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7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190"/>
                            </p:stCondLst>
                            <p:childTnLst>
                              <p:par>
                                <p:cTn id="10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337 -0.08113 C -0.36337 -0.08089 -0.37864 -0.05636 -0.39375 -0.03159 " pathEditMode="fixed" rAng="0" ptsTypes="aA">
                                      <p:cBhvr>
                                        <p:cTn id="102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0" y="250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7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1260"/>
                            </p:stCondLst>
                            <p:childTnLst>
                              <p:par>
                                <p:cTn id="10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375 -0.03159 C -0.38733 -0.03992 -0.3809 -0.04803 -0.37413 -0.0552 C -0.36736 -0.06238 -0.35764 -0.07117 -0.35261 -0.07488 C -0.34757 -0.07858 -0.34583 -0.07742 -0.34375 -0.07742 " pathEditMode="fixed" ptsTypes="aaaA">
                                      <p:cBhvr>
                                        <p:cTn id="108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7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330"/>
                            </p:stCondLst>
                            <p:childTnLst>
                              <p:par>
                                <p:cTn id="1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427 -0.07673 C -0.34462 -0.07326 -0.34479 -0.06955 -0.34826 -0.06353 C -0.35173 -0.05751 -0.36232 -0.04594 -0.36493 -0.04015 C -0.36753 -0.03437 -0.36441 -0.02997 -0.36389 -0.02835 " pathEditMode="fixed" rAng="0" ptsTypes="aaaA">
                                      <p:cBhvr>
                                        <p:cTn id="11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" y="240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7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7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388 -0.02834 C -0.36076 -0.02695 -0.35746 -0.02556 -0.35312 -0.02834 C -0.34878 -0.03112 -0.34444 -0.03829 -0.3375 -0.04547 C -0.33055 -0.05265 -0.31753 -0.06584 -0.31093 -0.07163 C -0.30434 -0.07742 -0.30173 -0.07904 -0.29826 -0.0795 C -0.29479 -0.07996 -0.29184 -0.0751 -0.29045 -0.07417 " pathEditMode="fixed" rAng="0" ptsTypes="aaaaaA">
                                      <p:cBhvr>
                                        <p:cTn id="123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0" y="-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1470"/>
                            </p:stCondLst>
                            <p:childTnLst>
                              <p:par>
                                <p:cTn id="1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7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045 -0.07418 C -0.2941 -0.07557 -0.29757 -0.07696 -0.30122 -0.07557 C -0.30486 -0.07418 -0.30816 -0.07001 -0.31198 -0.06631 C -0.3158 -0.0626 -0.32153 -0.05774 -0.32379 -0.05335 C -0.32604 -0.04895 -0.32552 -0.04385 -0.3257 -0.04015 C -0.32587 -0.03645 -0.32483 -0.03251 -0.32465 -0.03112 " pathEditMode="fixed" ptsTypes="aaaaaA">
                                      <p:cBhvr>
                                        <p:cTn id="129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1540"/>
                            </p:stCondLst>
                            <p:childTnLst>
                              <p:par>
                                <p:cTn id="1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7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466 -0.03113 C -0.32118 -0.0339 -0.31771 -0.03668 -0.31389 -0.04038 C -0.31007 -0.04409 -0.30677 -0.04548 -0.30122 -0.05335 C -0.29566 -0.06122 -0.28768 -0.0758 -0.28056 -0.08738 C -0.27344 -0.09895 -0.26597 -0.11284 -0.25903 -0.12279 C -0.25209 -0.13275 -0.24341 -0.14293 -0.23941 -0.14756 " pathEditMode="fixed" ptsTypes="aaaaaA">
                                      <p:cBhvr>
                                        <p:cTn id="135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1610"/>
                            </p:stCondLst>
                            <p:childTnLst>
                              <p:par>
                                <p:cTn id="1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7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628 -0.14756 C -0.23889 -0.14409 -0.24687 -0.13367 -0.25173 -0.12626 C -0.2566 -0.11886 -0.2566 -0.11839 -0.2658 -0.10312 C -0.275 -0.08784 -0.30191 -0.0464 -0.30694 -0.0339 C -0.31198 -0.0214 -0.29774 -0.02951 -0.29618 -0.02858 " pathEditMode="fixed" rAng="0" ptsTypes="aaaaa">
                                      <p:cBhvr>
                                        <p:cTn id="141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00" y="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1680"/>
                            </p:stCondLst>
                            <p:childTnLst>
                              <p:par>
                                <p:cTn id="14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618 -0.02858 C -0.28611 -0.03205 -0.26701 -0.02904 -0.23524 -0.04918 C -0.20347 -0.06932 -0.14826 -0.11816 -0.10503 -0.15011 C -0.0618 -0.18205 -0.00225 -0.22233 0.02466 -0.24131 " pathEditMode="fixed" rAng="0" ptsTypes="aaaa">
                                      <p:cBhvr>
                                        <p:cTn id="14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0" y="-10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>
            <a:grpSpLocks/>
          </p:cNvGrpSpPr>
          <p:nvPr/>
        </p:nvGrpSpPr>
        <p:grpSpPr bwMode="auto">
          <a:xfrm>
            <a:off x="2012950" y="5524500"/>
            <a:ext cx="7975600" cy="1333500"/>
            <a:chOff x="971550" y="4156075"/>
            <a:chExt cx="7200900" cy="1008063"/>
          </a:xfrm>
          <a:solidFill>
            <a:srgbClr val="7F7F7F"/>
          </a:solidFill>
        </p:grpSpPr>
        <p:sp>
          <p:nvSpPr>
            <p:cNvPr id="7174" name="流程图: 合并 38"/>
            <p:cNvSpPr>
              <a:spLocks noChangeArrowheads="1"/>
            </p:cNvSpPr>
            <p:nvPr/>
          </p:nvSpPr>
          <p:spPr bwMode="auto">
            <a:xfrm rot="10800000">
              <a:off x="971550" y="4156075"/>
              <a:ext cx="7200900" cy="10080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5" name="流程图: 合并 40"/>
            <p:cNvSpPr>
              <a:spLocks noChangeArrowheads="1"/>
            </p:cNvSpPr>
            <p:nvPr/>
          </p:nvSpPr>
          <p:spPr bwMode="auto">
            <a:xfrm rot="10800000">
              <a:off x="1187450" y="4227513"/>
              <a:ext cx="6769100" cy="936625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ash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6" name="TextBox 41"/>
            <p:cNvSpPr>
              <a:spLocks noChangeArrowheads="1"/>
            </p:cNvSpPr>
            <p:nvPr/>
          </p:nvSpPr>
          <p:spPr bwMode="auto">
            <a:xfrm>
              <a:off x="4038685" y="4396617"/>
              <a:ext cx="844103" cy="7675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6000" b="1">
                  <a:solidFill>
                    <a:schemeClr val="bg1"/>
                  </a:solidFill>
                  <a:latin typeface="BatangChe" pitchFamily="1" charset="-127"/>
                  <a:ea typeface="BatangChe" pitchFamily="1" charset="-127"/>
                  <a:sym typeface="BatangChe" pitchFamily="1" charset="-127"/>
                </a:rPr>
                <a:t>1</a:t>
              </a:r>
              <a:endParaRPr lang="zh-CN" altLang="en-US" sz="6000" b="1">
                <a:solidFill>
                  <a:schemeClr val="bg1"/>
                </a:solidFill>
                <a:latin typeface="BatangChe" pitchFamily="1" charset="-127"/>
                <a:ea typeface="BatangChe" pitchFamily="1" charset="-127"/>
                <a:sym typeface="BatangChe" pitchFamily="1" charset="-127"/>
              </a:endParaRPr>
            </a:p>
          </p:txBody>
        </p:sp>
      </p:grpSp>
      <p:grpSp>
        <p:nvGrpSpPr>
          <p:cNvPr id="7171" name="组合 2"/>
          <p:cNvGrpSpPr>
            <a:grpSpLocks/>
          </p:cNvGrpSpPr>
          <p:nvPr/>
        </p:nvGrpSpPr>
        <p:grpSpPr bwMode="auto">
          <a:xfrm>
            <a:off x="0" y="0"/>
            <a:ext cx="1547813" cy="534988"/>
            <a:chOff x="-106363" y="-20638"/>
            <a:chExt cx="1006476" cy="347663"/>
          </a:xfrm>
          <a:solidFill>
            <a:srgbClr val="7F7F7F"/>
          </a:solidFill>
        </p:grpSpPr>
        <p:sp>
          <p:nvSpPr>
            <p:cNvPr id="7172" name="流程图: 合并 53"/>
            <p:cNvSpPr>
              <a:spLocks noChangeArrowheads="1"/>
            </p:cNvSpPr>
            <p:nvPr/>
          </p:nvSpPr>
          <p:spPr bwMode="auto">
            <a:xfrm>
              <a:off x="-106363" y="-20638"/>
              <a:ext cx="1006476" cy="3476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3" name="流程图: 合并 54"/>
            <p:cNvSpPr>
              <a:spLocks noChangeArrowheads="1"/>
            </p:cNvSpPr>
            <p:nvPr/>
          </p:nvSpPr>
          <p:spPr bwMode="auto">
            <a:xfrm>
              <a:off x="0" y="-20638"/>
              <a:ext cx="755650" cy="288926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ot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0244" name="组合 8"/>
          <p:cNvGrpSpPr>
            <a:grpSpLocks/>
          </p:cNvGrpSpPr>
          <p:nvPr/>
        </p:nvGrpSpPr>
        <p:grpSpPr bwMode="auto">
          <a:xfrm>
            <a:off x="3846249" y="2340916"/>
            <a:ext cx="5297751" cy="1015663"/>
            <a:chOff x="3284033" y="2098694"/>
            <a:chExt cx="5453912" cy="978717"/>
          </a:xfrm>
        </p:grpSpPr>
        <p:sp>
          <p:nvSpPr>
            <p:cNvPr id="10" name="AutoShape 4"/>
            <p:cNvSpPr>
              <a:spLocks noChangeArrowheads="1"/>
            </p:cNvSpPr>
            <p:nvPr/>
          </p:nvSpPr>
          <p:spPr bwMode="gray">
            <a:xfrm>
              <a:off x="3284033" y="2260780"/>
              <a:ext cx="4262240" cy="699096"/>
            </a:xfrm>
            <a:prstGeom prst="roundRect">
              <a:avLst>
                <a:gd name="adj" fmla="val 10889"/>
              </a:avLst>
            </a:prstGeom>
            <a:noFill/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1" name="AutoShape 6"/>
            <p:cNvSpPr>
              <a:spLocks noChangeArrowheads="1"/>
            </p:cNvSpPr>
            <p:nvPr/>
          </p:nvSpPr>
          <p:spPr bwMode="gray">
            <a:xfrm>
              <a:off x="3345319" y="2301988"/>
              <a:ext cx="1086806" cy="572127"/>
            </a:xfrm>
            <a:prstGeom prst="roundRect">
              <a:avLst>
                <a:gd name="adj" fmla="val 11921"/>
              </a:avLst>
            </a:prstGeom>
            <a:solidFill>
              <a:srgbClr val="7F7F7F"/>
            </a:solidFill>
            <a:ln>
              <a:solidFill>
                <a:srgbClr val="7F7F7F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78AA0A"/>
                </a:solidFill>
              </a:endParaRP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gray">
            <a:xfrm>
              <a:off x="3731830" y="2320440"/>
              <a:ext cx="313785" cy="4619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1</a:t>
              </a:r>
            </a:p>
          </p:txBody>
        </p:sp>
        <p:sp>
          <p:nvSpPr>
            <p:cNvPr id="10248" name="文本框 2"/>
            <p:cNvSpPr txBox="1">
              <a:spLocks noChangeArrowheads="1"/>
            </p:cNvSpPr>
            <p:nvPr/>
          </p:nvSpPr>
          <p:spPr bwMode="auto">
            <a:xfrm>
              <a:off x="4637514" y="2098694"/>
              <a:ext cx="4100431" cy="9787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相关知识</a:t>
              </a:r>
            </a:p>
            <a:p>
              <a:pPr eaLnBrk="1" hangingPunct="1"/>
              <a:r>
                <a:rPr lang="en-US" altLang="zh-CN" sz="2800" b="1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(Related knowledge)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ythrough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281112" y="1481465"/>
            <a:ext cx="6562726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中性粒细</a:t>
            </a:r>
            <a:r>
              <a:rPr lang="zh-CN" altLang="en-US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胞缺乏症（</a:t>
            </a:r>
            <a:r>
              <a:rPr lang="en-US" altLang="zh-CN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Neutropenia</a:t>
            </a:r>
            <a:r>
              <a:rPr lang="zh-CN" altLang="en-US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b="1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外周血中性粒细胞绝对值（</a:t>
            </a:r>
            <a:r>
              <a:rPr lang="en-US" altLang="zh-CN" sz="24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ANC</a:t>
            </a:r>
            <a:r>
              <a:rPr lang="zh-CN" altLang="en-US" sz="24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4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&lt;0.5×10</a:t>
            </a:r>
            <a:r>
              <a:rPr lang="en-US" altLang="zh-CN" sz="2400" baseline="300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en-US" altLang="zh-CN" sz="24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/L</a:t>
            </a: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或预计</a:t>
            </a:r>
            <a:r>
              <a:rPr lang="en-US" altLang="zh-CN" sz="24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48</a:t>
            </a:r>
            <a:r>
              <a:rPr lang="zh-CN" altLang="en-US" sz="24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小时内</a:t>
            </a:r>
            <a:r>
              <a:rPr lang="en-US" altLang="zh-CN" sz="24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ANC&lt;0.5×10</a:t>
            </a:r>
            <a:r>
              <a:rPr lang="en-US" altLang="zh-CN" sz="2400" baseline="300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en-US" altLang="zh-CN" sz="24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/L</a:t>
            </a: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严重中性粒细胞缺乏是指</a:t>
            </a:r>
            <a:r>
              <a:rPr lang="en-US" altLang="zh-CN" sz="24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ANC&lt;0.1×10</a:t>
            </a:r>
            <a:r>
              <a:rPr lang="en-US" altLang="zh-CN" sz="2400" baseline="300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en-US" altLang="zh-CN" sz="24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/L</a:t>
            </a:r>
            <a:endParaRPr lang="en-US" altLang="zh-CN" sz="2400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644524" y="422276"/>
            <a:ext cx="2159999" cy="612077"/>
            <a:chOff x="3278751" y="1777380"/>
            <a:chExt cx="2550868" cy="611983"/>
          </a:xfrm>
        </p:grpSpPr>
        <p:sp>
          <p:nvSpPr>
            <p:cNvPr id="9" name="矩形 8"/>
            <p:cNvSpPr/>
            <p:nvPr/>
          </p:nvSpPr>
          <p:spPr>
            <a:xfrm>
              <a:off x="3278751" y="1777380"/>
              <a:ext cx="751784" cy="607920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kern="0" dirty="0" smtClean="0">
                  <a:solidFill>
                    <a:sysClr val="window" lastClr="FFFFFF"/>
                  </a:solidFill>
                  <a:latin typeface="Broadway" pitchFamily="82" charset="0"/>
                  <a:ea typeface="微软雅黑"/>
                </a:rPr>
                <a:t>1</a:t>
              </a:r>
              <a:endParaRPr lang="zh-CN" altLang="en-US" sz="2800" kern="0" dirty="0">
                <a:solidFill>
                  <a:sysClr val="window" lastClr="FFFFFF"/>
                </a:solidFill>
                <a:latin typeface="Broadway" pitchFamily="82" charset="0"/>
                <a:ea typeface="微软雅黑"/>
              </a:endParaRPr>
            </a:p>
          </p:txBody>
        </p:sp>
        <p:sp>
          <p:nvSpPr>
            <p:cNvPr id="12296" name="TextBox 37"/>
            <p:cNvSpPr txBox="1">
              <a:spLocks noChangeArrowheads="1"/>
            </p:cNvSpPr>
            <p:nvPr/>
          </p:nvSpPr>
          <p:spPr bwMode="auto">
            <a:xfrm>
              <a:off x="4188898" y="1804677"/>
              <a:ext cx="1640721" cy="5846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200" b="1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定义</a:t>
              </a:r>
              <a:endParaRPr lang="en-US" altLang="zh-CN" sz="24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293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直接连接符 5"/>
          <p:cNvSpPr>
            <a:spLocks noChangeShapeType="1"/>
          </p:cNvSpPr>
          <p:nvPr/>
        </p:nvSpPr>
        <p:spPr bwMode="auto">
          <a:xfrm flipV="1">
            <a:off x="644525" y="1031875"/>
            <a:ext cx="2160000" cy="1588"/>
          </a:xfrm>
          <a:prstGeom prst="line">
            <a:avLst/>
          </a:prstGeom>
          <a:ln w="28575">
            <a:solidFill>
              <a:srgbClr val="44546A"/>
            </a:solidFill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281112" y="3964712"/>
            <a:ext cx="6562726" cy="184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发热（</a:t>
            </a:r>
            <a:r>
              <a:rPr lang="en-US" altLang="zh-CN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Neutropenia</a:t>
            </a:r>
            <a:r>
              <a:rPr lang="zh-CN" altLang="en-US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b="1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单次口温测量</a:t>
            </a:r>
            <a:r>
              <a:rPr lang="en-US" altLang="zh-CN" sz="24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&gt;=38</a:t>
            </a:r>
            <a:r>
              <a:rPr lang="en-US" altLang="zh-CN" sz="24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24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℃</a:t>
            </a:r>
            <a:endParaRPr lang="en-US" altLang="zh-CN" sz="2400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zh-CN" altLang="en-US" sz="24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口温测量</a:t>
            </a:r>
            <a:r>
              <a:rPr lang="en-US" altLang="zh-CN" sz="24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&gt;=</a:t>
            </a:r>
            <a:r>
              <a:rPr lang="en-US" altLang="zh-CN" sz="24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38.0</a:t>
            </a:r>
            <a:r>
              <a:rPr lang="zh-CN" altLang="en-US" sz="24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℃且持续</a:t>
            </a:r>
            <a:r>
              <a:rPr lang="en-US" altLang="zh-CN" sz="24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&gt;1</a:t>
            </a:r>
            <a:r>
              <a:rPr lang="zh-CN" altLang="en-US" sz="24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小时</a:t>
            </a:r>
            <a:endParaRPr lang="en-US" altLang="zh-CN" sz="2400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6714" y="2201089"/>
            <a:ext cx="3519487" cy="3362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405513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529263" y="1871265"/>
            <a:ext cx="5861049" cy="3647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引起中性粒细胞减少的原因可归纳</a:t>
            </a:r>
            <a:r>
              <a:rPr lang="zh-CN" altLang="en-US" sz="22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为以下五类：</a:t>
            </a:r>
            <a:endParaRPr lang="en-US" altLang="zh-CN" sz="2200" b="1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indent="-51435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ea1JpnChsDbPeriod"/>
            </a:pPr>
            <a:r>
              <a:rPr lang="zh-CN" altLang="en-US" sz="22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粒</a:t>
            </a:r>
            <a:r>
              <a:rPr lang="zh-CN" altLang="en-US" sz="22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细胞生成减少或成熟</a:t>
            </a:r>
            <a:r>
              <a:rPr lang="zh-CN" altLang="en-US" sz="22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停滞</a:t>
            </a:r>
            <a:endParaRPr lang="en-US" altLang="zh-CN" sz="2200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indent="-51435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ea1JpnChsDbPeriod"/>
            </a:pPr>
            <a:r>
              <a:rPr lang="zh-CN" altLang="en-US" sz="22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放疗或化疗药物作用</a:t>
            </a:r>
            <a:endParaRPr lang="zh-CN" altLang="en-US" sz="2200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indent="-51435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ea1JpnChsDbPeriod"/>
            </a:pPr>
            <a:r>
              <a:rPr lang="zh-CN" altLang="en-US" sz="22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粒</a:t>
            </a:r>
            <a:r>
              <a:rPr lang="zh-CN" altLang="en-US" sz="22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细胞无效增生</a:t>
            </a:r>
          </a:p>
          <a:p>
            <a:pPr marL="514350" indent="-51435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ea1JpnChsDbPeriod"/>
            </a:pPr>
            <a:r>
              <a:rPr lang="zh-CN" altLang="en-US" sz="22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粒</a:t>
            </a:r>
            <a:r>
              <a:rPr lang="zh-CN" altLang="en-US" sz="22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细胞破坏增加</a:t>
            </a:r>
          </a:p>
          <a:p>
            <a:pPr marL="514350" indent="-51435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ea1JpnChsDbPeriod"/>
            </a:pPr>
            <a:r>
              <a:rPr lang="zh-CN" altLang="en-US" sz="22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</a:t>
            </a:r>
            <a:r>
              <a:rPr lang="zh-CN" altLang="en-US" sz="22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种因素引起的粒细胞减少症</a:t>
            </a:r>
          </a:p>
          <a:p>
            <a:pPr marL="514350" indent="-51435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ea1JpnChsDbPeriod"/>
            </a:pPr>
            <a:r>
              <a:rPr lang="zh-CN" altLang="en-US" sz="22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假</a:t>
            </a:r>
            <a:r>
              <a:rPr lang="zh-CN" altLang="en-US" sz="22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性粒细胞减少症</a:t>
            </a:r>
          </a:p>
        </p:txBody>
      </p:sp>
      <p:sp>
        <p:nvSpPr>
          <p:cNvPr id="13316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3315" name="组合 7"/>
          <p:cNvGrpSpPr>
            <a:grpSpLocks/>
          </p:cNvGrpSpPr>
          <p:nvPr/>
        </p:nvGrpSpPr>
        <p:grpSpPr bwMode="auto">
          <a:xfrm>
            <a:off x="644525" y="422275"/>
            <a:ext cx="3114675" cy="622296"/>
            <a:chOff x="3278751" y="1777380"/>
            <a:chExt cx="3678300" cy="622201"/>
          </a:xfrm>
        </p:grpSpPr>
        <p:sp>
          <p:nvSpPr>
            <p:cNvPr id="9" name="矩形 8"/>
            <p:cNvSpPr/>
            <p:nvPr/>
          </p:nvSpPr>
          <p:spPr>
            <a:xfrm>
              <a:off x="3278751" y="1777380"/>
              <a:ext cx="751784" cy="607920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kern="0" dirty="0" smtClean="0">
                  <a:solidFill>
                    <a:sysClr val="window" lastClr="FFFFFF"/>
                  </a:solidFill>
                  <a:latin typeface="Broadway" pitchFamily="82" charset="0"/>
                  <a:ea typeface="微软雅黑"/>
                </a:rPr>
                <a:t>2</a:t>
              </a:r>
              <a:endParaRPr lang="zh-CN" altLang="en-US" sz="2800" kern="0" dirty="0">
                <a:solidFill>
                  <a:sysClr val="window" lastClr="FFFFFF"/>
                </a:solidFill>
                <a:latin typeface="Broadway" pitchFamily="82" charset="0"/>
                <a:ea typeface="微软雅黑"/>
              </a:endParaRPr>
            </a:p>
          </p:txBody>
        </p:sp>
        <p:sp>
          <p:nvSpPr>
            <p:cNvPr id="13320" name="TextBox 37"/>
            <p:cNvSpPr txBox="1">
              <a:spLocks noChangeArrowheads="1"/>
            </p:cNvSpPr>
            <p:nvPr/>
          </p:nvSpPr>
          <p:spPr bwMode="auto">
            <a:xfrm>
              <a:off x="4031417" y="1814196"/>
              <a:ext cx="2925634" cy="585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病因</a:t>
              </a:r>
              <a:endParaRPr lang="en-US" altLang="zh-CN" sz="24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直接连接符 5"/>
          <p:cNvSpPr>
            <a:spLocks noChangeShapeType="1"/>
          </p:cNvSpPr>
          <p:nvPr/>
        </p:nvSpPr>
        <p:spPr bwMode="auto">
          <a:xfrm flipV="1">
            <a:off x="644525" y="1031875"/>
            <a:ext cx="2160000" cy="1588"/>
          </a:xfrm>
          <a:prstGeom prst="line">
            <a:avLst/>
          </a:prstGeom>
          <a:ln w="28575">
            <a:solidFill>
              <a:srgbClr val="44546A"/>
            </a:solidFill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737" y="2297841"/>
            <a:ext cx="3810000" cy="279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4111033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644525" y="422275"/>
            <a:ext cx="2898775" cy="596900"/>
            <a:chOff x="3278752" y="1777380"/>
            <a:chExt cx="3423594" cy="596422"/>
          </a:xfrm>
        </p:grpSpPr>
        <p:sp>
          <p:nvSpPr>
            <p:cNvPr id="20" name="矩形 19"/>
            <p:cNvSpPr/>
            <p:nvPr/>
          </p:nvSpPr>
          <p:spPr>
            <a:xfrm>
              <a:off x="3278752" y="1777380"/>
              <a:ext cx="751841" cy="596422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kern="0" dirty="0" smtClean="0">
                  <a:solidFill>
                    <a:sysClr val="window" lastClr="FFFFFF"/>
                  </a:solidFill>
                  <a:latin typeface="Broadway" pitchFamily="82" charset="0"/>
                  <a:ea typeface="微软雅黑"/>
                </a:rPr>
                <a:t>3</a:t>
              </a:r>
              <a:endParaRPr lang="zh-CN" altLang="en-US" sz="2800" kern="0" dirty="0">
                <a:solidFill>
                  <a:sysClr val="window" lastClr="FFFFFF"/>
                </a:solidFill>
                <a:latin typeface="Broadway" pitchFamily="82" charset="0"/>
                <a:ea typeface="微软雅黑"/>
              </a:endParaRPr>
            </a:p>
          </p:txBody>
        </p:sp>
        <p:sp>
          <p:nvSpPr>
            <p:cNvPr id="15368" name="TextBox 37"/>
            <p:cNvSpPr txBox="1">
              <a:spLocks noChangeArrowheads="1"/>
            </p:cNvSpPr>
            <p:nvPr/>
          </p:nvSpPr>
          <p:spPr bwMode="auto">
            <a:xfrm>
              <a:off x="4031418" y="1788415"/>
              <a:ext cx="2670928" cy="585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200" b="1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临床表现</a:t>
              </a:r>
              <a:endParaRPr lang="en-US" altLang="zh-CN" sz="24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364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直接连接符 5"/>
          <p:cNvSpPr>
            <a:spLocks noChangeShapeType="1"/>
          </p:cNvSpPr>
          <p:nvPr/>
        </p:nvSpPr>
        <p:spPr bwMode="auto">
          <a:xfrm flipV="1">
            <a:off x="644525" y="1031875"/>
            <a:ext cx="2879725" cy="1588"/>
          </a:xfrm>
          <a:prstGeom prst="line">
            <a:avLst/>
          </a:prstGeom>
          <a:ln w="28575">
            <a:solidFill>
              <a:srgbClr val="44546A"/>
            </a:solidFill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44525" y="1557278"/>
            <a:ext cx="5913438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发热 </a:t>
            </a:r>
            <a:r>
              <a:rPr lang="zh-CN" altLang="en-US" sz="24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</a:t>
            </a:r>
            <a:r>
              <a:rPr lang="zh-CN" altLang="en-US" sz="24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型为稽留热昏、乏力、低热、咽喉炎、纳差、体力减退</a:t>
            </a:r>
            <a:r>
              <a:rPr lang="zh-CN" altLang="en-US" sz="24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zh-CN" altLang="en-US" sz="2400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头痛    </a:t>
            </a:r>
            <a:r>
              <a:rPr lang="zh-CN" altLang="en-US" sz="24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呈持续性胀痛</a:t>
            </a:r>
            <a:endParaRPr lang="en-US" altLang="zh-CN" sz="2400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感染性</a:t>
            </a:r>
            <a:r>
              <a:rPr lang="zh-CN" altLang="en-US" sz="24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症</a:t>
            </a:r>
            <a:r>
              <a:rPr lang="zh-CN" altLang="en-US" sz="24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状   </a:t>
            </a:r>
            <a:r>
              <a:rPr lang="zh-CN" altLang="en-US" sz="24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多发于肺</a:t>
            </a:r>
            <a:r>
              <a:rPr lang="zh-CN" altLang="en-US" sz="24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部、泌尿道、皮肤、口腔黏膜和皮肤等部</a:t>
            </a:r>
            <a:r>
              <a:rPr lang="zh-CN" altLang="en-US" sz="24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</a:t>
            </a:r>
            <a:endParaRPr lang="en-US" altLang="zh-CN" sz="2400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非特异性表现   </a:t>
            </a:r>
            <a:r>
              <a:rPr lang="zh-CN" altLang="en-US" sz="24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全身乏力</a:t>
            </a:r>
            <a:r>
              <a:rPr lang="en-US" altLang="zh-CN" sz="24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肌肉酸痛等症状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977" y="1956906"/>
            <a:ext cx="4420968" cy="31710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89674381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3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644525" y="422275"/>
            <a:ext cx="2898775" cy="596900"/>
            <a:chOff x="3278752" y="1777380"/>
            <a:chExt cx="3423594" cy="596422"/>
          </a:xfrm>
        </p:grpSpPr>
        <p:sp>
          <p:nvSpPr>
            <p:cNvPr id="20" name="矩形 19"/>
            <p:cNvSpPr/>
            <p:nvPr/>
          </p:nvSpPr>
          <p:spPr>
            <a:xfrm>
              <a:off x="3278752" y="1777380"/>
              <a:ext cx="751841" cy="596422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kern="0" dirty="0" smtClean="0">
                  <a:solidFill>
                    <a:sysClr val="window" lastClr="FFFFFF"/>
                  </a:solidFill>
                  <a:latin typeface="Broadway" pitchFamily="82" charset="0"/>
                  <a:ea typeface="微软雅黑"/>
                </a:rPr>
                <a:t>4</a:t>
              </a:r>
              <a:endParaRPr lang="zh-CN" altLang="en-US" sz="2800" kern="0" dirty="0">
                <a:solidFill>
                  <a:sysClr val="window" lastClr="FFFFFF"/>
                </a:solidFill>
                <a:latin typeface="Broadway" pitchFamily="82" charset="0"/>
                <a:ea typeface="微软雅黑"/>
              </a:endParaRPr>
            </a:p>
          </p:txBody>
        </p:sp>
        <p:sp>
          <p:nvSpPr>
            <p:cNvPr id="15368" name="TextBox 37"/>
            <p:cNvSpPr txBox="1">
              <a:spLocks noChangeArrowheads="1"/>
            </p:cNvSpPr>
            <p:nvPr/>
          </p:nvSpPr>
          <p:spPr bwMode="auto">
            <a:xfrm>
              <a:off x="4031418" y="1788415"/>
              <a:ext cx="2670928" cy="585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200" b="1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辅助检查</a:t>
              </a:r>
              <a:endParaRPr lang="en-US" altLang="zh-CN" sz="2400" b="1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364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直接连接符 5"/>
          <p:cNvSpPr>
            <a:spLocks noChangeShapeType="1"/>
          </p:cNvSpPr>
          <p:nvPr/>
        </p:nvSpPr>
        <p:spPr bwMode="auto">
          <a:xfrm flipV="1">
            <a:off x="644525" y="1031875"/>
            <a:ext cx="2879725" cy="1588"/>
          </a:xfrm>
          <a:prstGeom prst="line">
            <a:avLst/>
          </a:prstGeom>
          <a:ln w="28575">
            <a:solidFill>
              <a:srgbClr val="44546A"/>
            </a:solidFill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233763" y="1797402"/>
            <a:ext cx="6310537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2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血象：</a:t>
            </a:r>
            <a:r>
              <a:rPr lang="zh-CN" altLang="en-US" sz="22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白细</a:t>
            </a:r>
            <a:r>
              <a:rPr lang="zh-CN" altLang="en-US" sz="22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胞数目偏低；</a:t>
            </a:r>
            <a:endParaRPr lang="en-US" altLang="zh-CN" sz="2200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en-US" altLang="zh-CN" sz="22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en-US" altLang="zh-CN" sz="22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2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22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性粒细</a:t>
            </a:r>
            <a:r>
              <a:rPr lang="zh-CN" altLang="en-US" sz="22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胞绝对值</a:t>
            </a:r>
            <a:r>
              <a:rPr lang="en-US" altLang="zh-CN" sz="22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</a:t>
            </a:r>
            <a:r>
              <a:rPr lang="en-US" altLang="zh-CN" sz="22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en-US" altLang="zh-CN" sz="2200" baseline="300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en-US" altLang="zh-CN" sz="22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/L</a:t>
            </a:r>
            <a:r>
              <a:rPr lang="zh-CN" altLang="en-US" sz="22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2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200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骨髓象</a:t>
            </a:r>
            <a:r>
              <a:rPr lang="zh-CN" altLang="en-US" sz="22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2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粒</a:t>
            </a:r>
            <a:r>
              <a:rPr lang="zh-CN" altLang="en-US" sz="22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系增生均受抑</a:t>
            </a:r>
            <a:r>
              <a:rPr lang="zh-CN" altLang="en-US" sz="22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制。</a:t>
            </a:r>
            <a:endParaRPr lang="zh-CN" altLang="en-US" sz="2200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2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咽拭子培养及血培养：</a:t>
            </a:r>
            <a:r>
              <a:rPr lang="zh-CN" altLang="en-US" sz="22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确定病原菌。</a:t>
            </a: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2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药敏试验：</a:t>
            </a:r>
            <a:r>
              <a:rPr lang="zh-CN" altLang="en-US" sz="22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22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便准确有效的利用药</a:t>
            </a:r>
            <a:r>
              <a:rPr lang="zh-CN" altLang="en-US" sz="22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物针对病原菌进</a:t>
            </a:r>
            <a:r>
              <a:rPr lang="zh-CN" altLang="en-US" sz="22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行治</a:t>
            </a:r>
            <a:r>
              <a:rPr lang="zh-CN" altLang="en-US" sz="22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疗。</a:t>
            </a:r>
            <a:endParaRPr lang="zh-CN" altLang="en-US" sz="2200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010" y="1647790"/>
            <a:ext cx="4129089" cy="43069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75086409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3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62396" y="1262112"/>
            <a:ext cx="5995592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en-US" sz="24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一经确诊</a:t>
            </a:r>
            <a:r>
              <a:rPr lang="en-US" altLang="zh-CN" sz="24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立即停用可疑引起粒缺药</a:t>
            </a:r>
            <a:r>
              <a:rPr lang="zh-CN" altLang="en-US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</a:t>
            </a:r>
            <a:endParaRPr lang="en-US" altLang="zh-CN" sz="2400" b="1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  <a:defRPr/>
            </a:pPr>
            <a:r>
              <a:rPr lang="zh-CN" altLang="en-US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</a:t>
            </a:r>
            <a:r>
              <a:rPr lang="zh-CN" altLang="en-US" sz="24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格保护性隔</a:t>
            </a:r>
            <a:r>
              <a:rPr lang="zh-CN" altLang="en-US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离  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人病房或层流病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房。</a:t>
            </a:r>
            <a:endParaRPr lang="zh-CN" altLang="en-US" sz="2400" b="1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  <a:defRPr/>
            </a:pPr>
            <a:r>
              <a:rPr lang="zh-CN" altLang="en-US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降</a:t>
            </a:r>
            <a:r>
              <a:rPr lang="zh-CN" altLang="en-US" sz="24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温</a:t>
            </a:r>
            <a:r>
              <a:rPr lang="en-US" altLang="zh-CN" sz="24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物理降温或复方氨基比林等。</a:t>
            </a:r>
            <a:endParaRPr lang="en-US" altLang="zh-CN" sz="24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  <a:defRPr/>
            </a:pPr>
            <a:r>
              <a:rPr lang="zh-CN" altLang="en-US" sz="24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升白治疗   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粒细胞集落刺激因子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dirty="0" err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rhG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-CSF)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皮下注射。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  <a:defRPr/>
            </a:pPr>
            <a:r>
              <a:rPr lang="zh-CN" altLang="en-US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抗</a:t>
            </a:r>
            <a:r>
              <a:rPr lang="zh-CN" altLang="en-US" sz="24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感染治疗   </a:t>
            </a:r>
            <a:endParaRPr lang="en-US" altLang="zh-CN" sz="2400" b="1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  <a:defRPr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头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孢他啶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或泰能静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脉滴注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  <a:defRPr/>
            </a:pPr>
            <a:r>
              <a:rPr lang="en-US" altLang="zh-CN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3d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后高热不退或怀疑合并真菌感染者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使用氟康唑或依曲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康唑。</a:t>
            </a:r>
            <a:endParaRPr lang="zh-CN" altLang="en-US" sz="24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644525" y="422275"/>
            <a:ext cx="2974975" cy="596900"/>
            <a:chOff x="3278752" y="1777380"/>
            <a:chExt cx="3512956" cy="596424"/>
          </a:xfrm>
        </p:grpSpPr>
        <p:sp>
          <p:nvSpPr>
            <p:cNvPr id="11" name="矩形 10"/>
            <p:cNvSpPr/>
            <p:nvPr/>
          </p:nvSpPr>
          <p:spPr>
            <a:xfrm>
              <a:off x="3278752" y="1777380"/>
              <a:ext cx="751706" cy="596424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kern="0" dirty="0" smtClean="0">
                  <a:solidFill>
                    <a:sysClr val="window" lastClr="FFFFFF"/>
                  </a:solidFill>
                  <a:latin typeface="Broadway" pitchFamily="82" charset="0"/>
                  <a:ea typeface="微软雅黑"/>
                </a:rPr>
                <a:t>5</a:t>
              </a:r>
              <a:endParaRPr lang="zh-CN" altLang="en-US" sz="2800" kern="0" dirty="0">
                <a:solidFill>
                  <a:sysClr val="window" lastClr="FFFFFF"/>
                </a:solidFill>
                <a:latin typeface="Broadway" pitchFamily="82" charset="0"/>
                <a:ea typeface="微软雅黑"/>
              </a:endParaRPr>
            </a:p>
          </p:txBody>
        </p:sp>
        <p:sp>
          <p:nvSpPr>
            <p:cNvPr id="16392" name="TextBox 37"/>
            <p:cNvSpPr txBox="1">
              <a:spLocks noChangeArrowheads="1"/>
            </p:cNvSpPr>
            <p:nvPr/>
          </p:nvSpPr>
          <p:spPr bwMode="auto">
            <a:xfrm>
              <a:off x="4031419" y="1788417"/>
              <a:ext cx="2760289" cy="585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治疗原则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389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直接连接符 5"/>
          <p:cNvSpPr>
            <a:spLocks noChangeShapeType="1"/>
          </p:cNvSpPr>
          <p:nvPr/>
        </p:nvSpPr>
        <p:spPr bwMode="auto">
          <a:xfrm flipV="1">
            <a:off x="644525" y="1031875"/>
            <a:ext cx="2879725" cy="1588"/>
          </a:xfrm>
          <a:prstGeom prst="line">
            <a:avLst/>
          </a:prstGeom>
          <a:ln w="28575">
            <a:solidFill>
              <a:srgbClr val="44546A"/>
            </a:solidFill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9525" y="1477646"/>
            <a:ext cx="4063999" cy="46329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81633371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3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>
            <a:grpSpLocks/>
          </p:cNvGrpSpPr>
          <p:nvPr/>
        </p:nvGrpSpPr>
        <p:grpSpPr bwMode="auto">
          <a:xfrm>
            <a:off x="2012950" y="5524500"/>
            <a:ext cx="7975600" cy="1333500"/>
            <a:chOff x="971550" y="4156075"/>
            <a:chExt cx="7200900" cy="1008063"/>
          </a:xfrm>
          <a:solidFill>
            <a:srgbClr val="7F7F7F"/>
          </a:solidFill>
        </p:grpSpPr>
        <p:sp>
          <p:nvSpPr>
            <p:cNvPr id="7174" name="流程图: 合并 38"/>
            <p:cNvSpPr>
              <a:spLocks noChangeArrowheads="1"/>
            </p:cNvSpPr>
            <p:nvPr/>
          </p:nvSpPr>
          <p:spPr bwMode="auto">
            <a:xfrm rot="10800000">
              <a:off x="971550" y="4156075"/>
              <a:ext cx="7200900" cy="10080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5" name="流程图: 合并 40"/>
            <p:cNvSpPr>
              <a:spLocks noChangeArrowheads="1"/>
            </p:cNvSpPr>
            <p:nvPr/>
          </p:nvSpPr>
          <p:spPr bwMode="auto">
            <a:xfrm rot="10800000">
              <a:off x="1187450" y="4227513"/>
              <a:ext cx="6769100" cy="936625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ash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6" name="TextBox 41"/>
            <p:cNvSpPr>
              <a:spLocks noChangeArrowheads="1"/>
            </p:cNvSpPr>
            <p:nvPr/>
          </p:nvSpPr>
          <p:spPr bwMode="auto">
            <a:xfrm>
              <a:off x="4038685" y="4396617"/>
              <a:ext cx="844103" cy="7675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6000" b="1" dirty="0" smtClean="0">
                  <a:solidFill>
                    <a:schemeClr val="bg1"/>
                  </a:solidFill>
                  <a:latin typeface="BatangChe" pitchFamily="1" charset="-127"/>
                  <a:ea typeface="BatangChe" pitchFamily="1" charset="-127"/>
                  <a:sym typeface="BatangChe" pitchFamily="1" charset="-127"/>
                </a:rPr>
                <a:t>2</a:t>
              </a:r>
              <a:endParaRPr lang="zh-CN" altLang="en-US" sz="6000" b="1" dirty="0">
                <a:solidFill>
                  <a:schemeClr val="bg1"/>
                </a:solidFill>
                <a:latin typeface="BatangChe" pitchFamily="1" charset="-127"/>
                <a:ea typeface="BatangChe" pitchFamily="1" charset="-127"/>
                <a:sym typeface="BatangChe" pitchFamily="1" charset="-127"/>
              </a:endParaRPr>
            </a:p>
          </p:txBody>
        </p:sp>
      </p:grpSp>
      <p:grpSp>
        <p:nvGrpSpPr>
          <p:cNvPr id="7171" name="组合 2"/>
          <p:cNvGrpSpPr>
            <a:grpSpLocks/>
          </p:cNvGrpSpPr>
          <p:nvPr/>
        </p:nvGrpSpPr>
        <p:grpSpPr bwMode="auto">
          <a:xfrm>
            <a:off x="0" y="0"/>
            <a:ext cx="1547813" cy="534988"/>
            <a:chOff x="-106363" y="-20638"/>
            <a:chExt cx="1006476" cy="347663"/>
          </a:xfrm>
          <a:solidFill>
            <a:srgbClr val="7F7F7F"/>
          </a:solidFill>
        </p:grpSpPr>
        <p:sp>
          <p:nvSpPr>
            <p:cNvPr id="7172" name="流程图: 合并 53"/>
            <p:cNvSpPr>
              <a:spLocks noChangeArrowheads="1"/>
            </p:cNvSpPr>
            <p:nvPr/>
          </p:nvSpPr>
          <p:spPr bwMode="auto">
            <a:xfrm>
              <a:off x="-106363" y="-20638"/>
              <a:ext cx="1006476" cy="3476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3" name="流程图: 合并 54"/>
            <p:cNvSpPr>
              <a:spLocks noChangeArrowheads="1"/>
            </p:cNvSpPr>
            <p:nvPr/>
          </p:nvSpPr>
          <p:spPr bwMode="auto">
            <a:xfrm>
              <a:off x="0" y="-20638"/>
              <a:ext cx="755650" cy="288926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ot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0244" name="组合 8"/>
          <p:cNvGrpSpPr>
            <a:grpSpLocks/>
          </p:cNvGrpSpPr>
          <p:nvPr/>
        </p:nvGrpSpPr>
        <p:grpSpPr bwMode="auto">
          <a:xfrm>
            <a:off x="4274874" y="2534880"/>
            <a:ext cx="4140200" cy="725487"/>
            <a:chOff x="3284033" y="2260780"/>
            <a:chExt cx="4262240" cy="699096"/>
          </a:xfrm>
        </p:grpSpPr>
        <p:sp>
          <p:nvSpPr>
            <p:cNvPr id="10" name="AutoShape 4"/>
            <p:cNvSpPr>
              <a:spLocks noChangeArrowheads="1"/>
            </p:cNvSpPr>
            <p:nvPr/>
          </p:nvSpPr>
          <p:spPr bwMode="gray">
            <a:xfrm>
              <a:off x="3284033" y="2260780"/>
              <a:ext cx="4262240" cy="699096"/>
            </a:xfrm>
            <a:prstGeom prst="roundRect">
              <a:avLst>
                <a:gd name="adj" fmla="val 10889"/>
              </a:avLst>
            </a:prstGeom>
            <a:noFill/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1" name="AutoShape 6"/>
            <p:cNvSpPr>
              <a:spLocks noChangeArrowheads="1"/>
            </p:cNvSpPr>
            <p:nvPr/>
          </p:nvSpPr>
          <p:spPr bwMode="gray">
            <a:xfrm>
              <a:off x="3344501" y="2309732"/>
              <a:ext cx="1086806" cy="572127"/>
            </a:xfrm>
            <a:prstGeom prst="roundRect">
              <a:avLst>
                <a:gd name="adj" fmla="val 11921"/>
              </a:avLst>
            </a:prstGeom>
            <a:solidFill>
              <a:srgbClr val="7F7F7F"/>
            </a:solidFill>
            <a:ln>
              <a:solidFill>
                <a:srgbClr val="7F7F7F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78AA0A"/>
                </a:solidFill>
              </a:endParaRP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gray">
            <a:xfrm>
              <a:off x="3713630" y="2320440"/>
              <a:ext cx="350185" cy="4448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2</a:t>
              </a:r>
              <a:endParaRPr lang="en-US" altLang="zh-CN" sz="24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10248" name="文本框 2"/>
            <p:cNvSpPr txBox="1">
              <a:spLocks noChangeArrowheads="1"/>
            </p:cNvSpPr>
            <p:nvPr/>
          </p:nvSpPr>
          <p:spPr bwMode="auto">
            <a:xfrm>
              <a:off x="4800436" y="2328770"/>
              <a:ext cx="2095983" cy="563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护理原则</a:t>
              </a:r>
              <a:endParaRPr lang="zh-CN" altLang="en-US" sz="32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6628071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2810</TotalTime>
  <Pages>0</Pages>
  <Words>1225</Words>
  <Characters>0</Characters>
  <Application>Microsoft Office PowerPoint</Application>
  <DocSecurity>0</DocSecurity>
  <PresentationFormat>宽屏</PresentationFormat>
  <Lines>0</Lines>
  <Paragraphs>140</Paragraphs>
  <Slides>22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BatangChe</vt:lpstr>
      <vt:lpstr>宋体</vt:lpstr>
      <vt:lpstr>微软雅黑</vt:lpstr>
      <vt:lpstr>Arial</vt:lpstr>
      <vt:lpstr>Broadway</vt:lpstr>
      <vt:lpstr>Calibri</vt:lpstr>
      <vt:lpstr>Calibri Light</vt:lpstr>
      <vt:lpstr>Wingdings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护理措施</vt:lpstr>
      <vt:lpstr>护理措施</vt:lpstr>
      <vt:lpstr>护理措施 </vt:lpstr>
      <vt:lpstr>PowerPoint 演示文稿</vt:lpstr>
      <vt:lpstr>PowerPoint 演示文稿</vt:lpstr>
      <vt:lpstr>健康教育 </vt:lpstr>
      <vt:lpstr>PowerPoint 演示文稿</vt:lpstr>
    </vt:vector>
  </TitlesOfParts>
  <Manager/>
  <Company>Sky123.Org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Sky123.Org</dc:creator>
  <cp:keywords/>
  <dc:description/>
  <cp:lastModifiedBy>清云_612</cp:lastModifiedBy>
  <cp:revision>407</cp:revision>
  <dcterms:created xsi:type="dcterms:W3CDTF">2014-03-17T14:50:00Z</dcterms:created>
  <dcterms:modified xsi:type="dcterms:W3CDTF">2016-05-28T09:19:42Z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2052-9.1.0.4716</vt:lpwstr>
  </property>
</Properties>
</file>