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3"/>
  </p:notesMasterIdLst>
  <p:sldIdLst>
    <p:sldId id="385" r:id="rId3"/>
    <p:sldId id="387" r:id="rId4"/>
    <p:sldId id="389" r:id="rId5"/>
    <p:sldId id="280" r:id="rId6"/>
    <p:sldId id="312" r:id="rId7"/>
    <p:sldId id="430" r:id="rId8"/>
    <p:sldId id="359" r:id="rId9"/>
    <p:sldId id="388" r:id="rId10"/>
    <p:sldId id="360" r:id="rId11"/>
    <p:sldId id="361" r:id="rId12"/>
    <p:sldId id="429" r:id="rId13"/>
    <p:sldId id="393" r:id="rId14"/>
    <p:sldId id="362" r:id="rId15"/>
    <p:sldId id="394" r:id="rId16"/>
    <p:sldId id="395" r:id="rId17"/>
    <p:sldId id="432" r:id="rId18"/>
    <p:sldId id="402" r:id="rId19"/>
    <p:sldId id="426" r:id="rId20"/>
    <p:sldId id="403" r:id="rId21"/>
    <p:sldId id="423" r:id="rId22"/>
    <p:sldId id="424" r:id="rId23"/>
    <p:sldId id="427" r:id="rId24"/>
    <p:sldId id="412" r:id="rId25"/>
    <p:sldId id="417" r:id="rId26"/>
    <p:sldId id="418" r:id="rId27"/>
    <p:sldId id="419" r:id="rId28"/>
    <p:sldId id="428" r:id="rId29"/>
    <p:sldId id="420" r:id="rId30"/>
    <p:sldId id="421" r:id="rId31"/>
    <p:sldId id="422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F7F7F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14" autoAdjust="0"/>
  </p:normalViewPr>
  <p:slideViewPr>
    <p:cSldViewPr snapToGrid="0">
      <p:cViewPr varScale="1">
        <p:scale>
          <a:sx n="74" d="100"/>
          <a:sy n="74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0008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425650B5-06FB-4551-872E-D8875F6BF89E}" type="datetimeFigureOut">
              <a:rPr lang="zh-CN" altLang="en-US"/>
              <a:pPr>
                <a:defRPr/>
              </a:pPr>
              <a:t>2016/11/3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2674662-E230-4216-84D5-C82BAB18D1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9764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145A5E-C736-4BAA-967E-2EC64FEB66C7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145A5E-C736-4BAA-967E-2EC64FEB66C7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62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145A5E-C736-4BAA-967E-2EC64FEB66C7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056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B2E79-896F-4E6B-A8BF-56A1ECF1321D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2570DDE-49D1-4DA2-A208-CC0D92B14F0C}" type="slidenum">
              <a:rPr lang="zh-CN" altLang="en-US" sz="1200" i="0">
                <a:latin typeface="Calibri" panose="020F0502020204030204" pitchFamily="34" charset="0"/>
              </a:rPr>
              <a:pPr algn="r" eaLnBrk="1" hangingPunct="1"/>
              <a:t>30</a:t>
            </a:fld>
            <a:endParaRPr lang="en-US" altLang="zh-CN" sz="1200" i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565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51248-8837-4F00-B032-36EF3DEF9E70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0F662-BD36-4E7B-973F-EA7CE05FCF8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667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46C57-82BF-4C3E-AD7C-D5D50B9C0589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1563E-A805-4D99-8A12-0C234BE9A62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009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B8AA3-7321-4FE1-A8DD-5D30FAF32030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FCF74-B049-487E-B349-31D0D8A7611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99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A02C7-1465-4E7E-8E1C-4164524CCB34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80100-2A80-43E7-8397-AA33ED15E5C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021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marL="0" marR="0" lvl="0" indent="0" algn="ctr" defTabSz="9137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2201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8720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000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368527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682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6677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2403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4C5C2-F3C0-4758-8996-E482B38C7E6F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68534-380C-4F95-B527-11D8CB9B8D8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817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D455-F2B5-420E-ABC8-7B5F454D4ED4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798E2-9BAA-4EDB-BF6E-3D523219B4E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048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D24F7-D5D1-4481-BD3F-123E5FAA5BF6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0BD2D-53B3-48D5-BDF3-A8B57DB514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504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9AD42-5E46-4395-957B-8ECAEFF12D30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4ADE5-D540-4183-827E-2D2891D7CB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615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345A5-130D-4544-A2F0-2B4ED7E440FB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FE8D4-6564-426A-A037-A374EB99419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428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699B9-1342-46A7-82D8-BBCDF22061DB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AB734-CDAF-4883-92C2-B07FFA6EB83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089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FB073-0ADA-4D49-8DCB-C7DC3F046F10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D9676-276A-4737-AFA5-4A8253D120F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99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29CF8-8511-4045-90F0-C471A60FC69F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AAB77-BAB1-4B4B-B908-8E4B6294D15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690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0CD9FF-30D4-4CBA-BF84-844354481171}" type="datetime1">
              <a:rPr lang="zh-CN" altLang="en-US"/>
              <a:pPr>
                <a:defRPr/>
              </a:pPr>
              <a:t>2016/11/3 Thursday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6634C57-25AD-4362-A300-D353CA6FFF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9" r:id="rId13"/>
    <p:sldLayoutId id="2147483670" r:id="rId14"/>
    <p:sldLayoutId id="2147483671" r:id="rId15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07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31.png"/><Relationship Id="rId21" Type="http://schemas.openxmlformats.org/officeDocument/2006/relationships/image" Target="../media/image49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2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2066925" y="1908175"/>
            <a:ext cx="8016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糖尿病的业务学习</a:t>
            </a:r>
            <a:endParaRPr lang="zh-CN" altLang="en-US" sz="6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3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5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90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4565180" y="3578880"/>
            <a:ext cx="30203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主讲人</a:t>
            </a:r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1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735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糖尿病并发症 </a:t>
            </a:r>
          </a:p>
        </p:txBody>
      </p:sp>
      <p:sp>
        <p:nvSpPr>
          <p:cNvPr id="2" name="矩形 1"/>
          <p:cNvSpPr/>
          <p:nvPr/>
        </p:nvSpPr>
        <p:spPr>
          <a:xfrm>
            <a:off x="4757972" y="1854636"/>
            <a:ext cx="6174447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急性并发症</a:t>
            </a:r>
            <a:endParaRPr lang="en-US" altLang="zh-CN" sz="20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糖尿病酮症酸中毒：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表现为前期烦渴、多饮、多尿及无力，至后期尿量减少或闭尿，消瘦软弱等，食欲不振、恶心、呕吐、腹痛、头痛、嗜睡，严重者昏迷。  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糖尿病非酮症高渗性昏迷：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表现为烦渴、多饮、表情淡漠、反应迟钝、厌食、嗜睡等。若未及时治疗，病人将出现皮肤粘膜干燥、唇舌干裂、心率加快、血压下降至休克，严重者出现幻觉、偏瘫、失语等。  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98897" y="2132090"/>
            <a:ext cx="4082603" cy="3392946"/>
            <a:chOff x="508000" y="2266597"/>
            <a:chExt cx="4082603" cy="33929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61" t="18433" r="8721"/>
            <a:stretch/>
          </p:blipFill>
          <p:spPr>
            <a:xfrm>
              <a:off x="508000" y="2266597"/>
              <a:ext cx="4082603" cy="3054392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121311" y="5320989"/>
              <a:ext cx="264687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糖尿病酮症酸中毒主要症状</a:t>
              </a:r>
              <a:endParaRPr lang="zh-CN" altLang="en-US" sz="1600" dirty="0"/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735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糖尿病并发症 </a:t>
            </a:r>
          </a:p>
        </p:txBody>
      </p:sp>
      <p:sp>
        <p:nvSpPr>
          <p:cNvPr id="2" name="矩形 1"/>
          <p:cNvSpPr/>
          <p:nvPr/>
        </p:nvSpPr>
        <p:spPr>
          <a:xfrm>
            <a:off x="520727" y="1760238"/>
            <a:ext cx="6717103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慢性并发症 </a:t>
            </a:r>
            <a:endParaRPr lang="en-US" altLang="zh-CN" sz="20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心血管病变：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是糖尿病最严重而突出的并发症。表现为糖尿病心脏病。 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糖尿病肾病：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表现为尿频、尿急、尿痛、发烧、腰痛和血尿。 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糖尿病眼病：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表现为视物模糊、视力下降，严重者导致失明。 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糖尿病足：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表现为足部疼痛、皮肤深溃疡、肢端坏疽等。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神经病变：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表现为肢端感觉异常、肢体疼痛等。 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感染：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糖尿病病人常发生皮肤化脓性感染、真菌感染等。</a:t>
            </a:r>
            <a:endParaRPr lang="zh-CN" altLang="en-US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293" y="2256416"/>
            <a:ext cx="3950583" cy="2966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956222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735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</a:p>
        </p:txBody>
      </p:sp>
      <p:sp>
        <p:nvSpPr>
          <p:cNvPr id="2" name="矩形 1"/>
          <p:cNvSpPr/>
          <p:nvPr/>
        </p:nvSpPr>
        <p:spPr>
          <a:xfrm>
            <a:off x="5592115" y="949750"/>
            <a:ext cx="5741293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目前尚无根治糖尿病的方法，但可以控制好糖尿病。</a:t>
            </a:r>
            <a:endParaRPr lang="en-US" altLang="zh-CN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主要包括</a:t>
            </a:r>
            <a:r>
              <a:rPr lang="en-US" altLang="zh-CN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个方面：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糖尿病患者的教育，自我监测血糖，饮食治疗，运动治疗和药物治疗。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（一）一般治疗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．教育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教育糖尿病患者懂得糖尿病的基本知识，树立战胜疾病的信心。根据每个糖尿病患者的病情特点制定恰当的治疗方案。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．自我监测血糖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1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型糖尿病进行强化治疗时每天至少监测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次血糖（餐前）。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型糖尿病患者自我监测血糖的频度可适当减少。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40" y="1808130"/>
            <a:ext cx="4831068" cy="340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9627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2"/>
          <a:stretch>
            <a:fillRect/>
          </a:stretch>
        </p:blipFill>
        <p:spPr bwMode="auto">
          <a:xfrm>
            <a:off x="7912100" y="2727325"/>
            <a:ext cx="4279900" cy="413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08000" y="515938"/>
            <a:ext cx="387350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pitchFamily="3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  <a:sym typeface="Calibri Light" panose="020F0302020204030204" pitchFamily="34" charset="0"/>
              </a:defRPr>
            </a:lvl9pPr>
          </a:lstStyle>
          <a:p>
            <a:pPr eaLnBrk="1" hangingPunct="1"/>
            <a:r>
              <a:rPr lang="zh-CN" altLang="en-US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5131" y="1760596"/>
            <a:ext cx="6096000" cy="38752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eaLnBrk="1" hangingPunct="1">
              <a:lnSpc>
                <a:spcPct val="150000"/>
              </a:lnSpc>
              <a:buNone/>
            </a:pP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（二）药物治疗</a:t>
            </a:r>
            <a:endParaRPr lang="en-US" altLang="zh-CN" sz="20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．口服药物治疗</a:t>
            </a:r>
            <a:endParaRPr lang="en-US" altLang="zh-CN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磺脲类（胰岛素促泌剂）：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</a:t>
            </a:r>
            <a:r>
              <a:rPr lang="en-US" altLang="zh-CN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型糖尿病，消瘦的患者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双胍类：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</a:t>
            </a:r>
            <a:r>
              <a:rPr lang="en-US" altLang="zh-CN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II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型、肥胖的患者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苯甲酸衍生物 （非磺脲类胰岛素促泌剂）：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适应于基础血糖正常的患者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en-US" altLang="zh-CN" sz="18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zh-CN" altLang="en-US" sz="18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－糖苷酶抑制剂：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适用于饭后血糖高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8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噻唑烷二酮类 （格列酮类）：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适合肥胖患者</a:t>
            </a:r>
            <a:endParaRPr lang="zh-CN" altLang="en-US" sz="18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735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</a:p>
        </p:txBody>
      </p:sp>
      <p:sp>
        <p:nvSpPr>
          <p:cNvPr id="2" name="矩形 1"/>
          <p:cNvSpPr/>
          <p:nvPr/>
        </p:nvSpPr>
        <p:spPr>
          <a:xfrm>
            <a:off x="5056358" y="1824819"/>
            <a:ext cx="5705714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（二）药物治疗</a:t>
            </a:r>
            <a:endParaRPr lang="en-US" altLang="zh-CN" sz="20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．胰岛素治疗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 需要用胰岛素治疗。非强化治疗者每天注射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次，强化治疗者每日注射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次，或用胰岛素泵治疗。需经常调整剂量。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 口服降糖药失效者先采用联合治疗方式，无效者停用口服降糖药，改为每天注射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次胰岛素。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胰岛素治疗的最大不良反应为低血糖。</a:t>
            </a:r>
            <a:endParaRPr lang="zh-CN" altLang="en-US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72" y="2248830"/>
            <a:ext cx="4057650" cy="3038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407787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735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</a:p>
        </p:txBody>
      </p:sp>
      <p:sp>
        <p:nvSpPr>
          <p:cNvPr id="2" name="矩形 1"/>
          <p:cNvSpPr/>
          <p:nvPr/>
        </p:nvSpPr>
        <p:spPr>
          <a:xfrm>
            <a:off x="636105" y="1752026"/>
            <a:ext cx="602973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（三）运动治疗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增加体力活动可改善机体对胰岛素的敏感性，降低体重，减少身体脂肪量，增强体力，提高工作能力和生活质量。运动形式可多样，如散步，快步走、健美操、跳舞、打太极拳、跑步、游泳等。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（四）饮食治疗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饮食治疗是各种类型糖尿病治疗的基础，一部分轻型糖尿病患者单用饮食治疗就可控制病情。</a:t>
            </a:r>
            <a:endParaRPr lang="zh-CN" altLang="en-US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7"/>
          <a:stretch/>
        </p:blipFill>
        <p:spPr>
          <a:xfrm>
            <a:off x="7037230" y="1905196"/>
            <a:ext cx="4431538" cy="3581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983757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24" name="组合 8"/>
          <p:cNvGrpSpPr>
            <a:grpSpLocks/>
          </p:cNvGrpSpPr>
          <p:nvPr/>
        </p:nvGrpSpPr>
        <p:grpSpPr bwMode="auto">
          <a:xfrm>
            <a:off x="3205163" y="2384772"/>
            <a:ext cx="6316207" cy="1077218"/>
            <a:chOff x="3284033" y="2090977"/>
            <a:chExt cx="6502857" cy="1038702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547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85" cy="572496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60" y="2320253"/>
              <a:ext cx="350210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5128" name="文本框 2"/>
            <p:cNvSpPr txBox="1">
              <a:spLocks noChangeArrowheads="1"/>
            </p:cNvSpPr>
            <p:nvPr/>
          </p:nvSpPr>
          <p:spPr bwMode="auto">
            <a:xfrm>
              <a:off x="4702728" y="2090977"/>
              <a:ext cx="5084162" cy="1038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护理诊断与</a:t>
              </a:r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</a:t>
              </a:r>
            </a:p>
            <a:p>
              <a:pPr eaLnBrk="1" hangingPunct="1"/>
              <a:r>
                <a:rPr lang="en-US" altLang="zh-CN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Precautions)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099647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43754" y="422961"/>
            <a:ext cx="3046941" cy="597126"/>
            <a:chOff x="3278752" y="1777380"/>
            <a:chExt cx="3598186" cy="597750"/>
          </a:xfrm>
        </p:grpSpPr>
        <p:sp>
          <p:nvSpPr>
            <p:cNvPr id="12" name="矩形 11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3" name="TextBox 37"/>
            <p:cNvSpPr txBox="1"/>
            <p:nvPr/>
          </p:nvSpPr>
          <p:spPr>
            <a:xfrm>
              <a:off x="4070499" y="1789743"/>
              <a:ext cx="2806439" cy="58538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护理诊断</a:t>
              </a:r>
            </a:p>
          </p:txBody>
        </p:sp>
      </p:grpSp>
      <p:sp>
        <p:nvSpPr>
          <p:cNvPr id="33" name="Text Box 33"/>
          <p:cNvSpPr txBox="1">
            <a:spLocks noChangeArrowheads="1"/>
          </p:cNvSpPr>
          <p:nvPr/>
        </p:nvSpPr>
        <p:spPr bwMode="auto">
          <a:xfrm>
            <a:off x="1604826" y="3411870"/>
            <a:ext cx="22489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焦虑</a:t>
            </a:r>
          </a:p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与治疗对机体的影响和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死亡的威胁有关</a:t>
            </a:r>
          </a:p>
        </p:txBody>
      </p:sp>
      <p:sp>
        <p:nvSpPr>
          <p:cNvPr id="34" name="Text Box 35"/>
          <p:cNvSpPr txBox="1">
            <a:spLocks noChangeArrowheads="1"/>
          </p:cNvSpPr>
          <p:nvPr/>
        </p:nvSpPr>
        <p:spPr bwMode="auto">
          <a:xfrm>
            <a:off x="7714699" y="1463672"/>
            <a:ext cx="28144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气体交换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受损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呼吸道痉挛、呼吸面积减少、换气功能障碍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8412869" y="3426145"/>
            <a:ext cx="27479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感染</a:t>
            </a: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与长期卧床、使用呼吸机有关、无菌操作不当、交叉感染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auto">
          <a:xfrm>
            <a:off x="1558345" y="1473675"/>
            <a:ext cx="30956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清理呼吸道无效</a:t>
            </a:r>
          </a:p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呼吸肌衰竭、气道分泌   物过多、不能有效咳痰、痰液粘稠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Box 51"/>
          <p:cNvSpPr txBox="1">
            <a:spLocks noChangeArrowheads="1"/>
          </p:cNvSpPr>
          <p:nvPr/>
        </p:nvSpPr>
        <p:spPr bwMode="auto">
          <a:xfrm>
            <a:off x="1931987" y="5348810"/>
            <a:ext cx="28813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Box 52"/>
          <p:cNvSpPr txBox="1">
            <a:spLocks noChangeArrowheads="1"/>
          </p:cNvSpPr>
          <p:nvPr/>
        </p:nvSpPr>
        <p:spPr bwMode="auto">
          <a:xfrm>
            <a:off x="1604826" y="5076935"/>
            <a:ext cx="2817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潜在并发症</a:t>
            </a:r>
          </a:p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水电解质紊乱、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MODS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、误吸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、与呼吸机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相关胃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胀气等</a:t>
            </a:r>
          </a:p>
        </p:txBody>
      </p:sp>
      <p:sp>
        <p:nvSpPr>
          <p:cNvPr id="41" name="矩形 52"/>
          <p:cNvSpPr>
            <a:spLocks noChangeArrowheads="1"/>
          </p:cNvSpPr>
          <p:nvPr/>
        </p:nvSpPr>
        <p:spPr bwMode="auto">
          <a:xfrm>
            <a:off x="7643013" y="5211185"/>
            <a:ext cx="25923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330200" eaLnBrk="0" hangingPunct="0">
              <a:tabLst>
                <a:tab pos="85217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330200" eaLnBrk="0" hangingPunct="0">
              <a:tabLst>
                <a:tab pos="85217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330200" eaLnBrk="0" hangingPunct="0">
              <a:tabLst>
                <a:tab pos="85217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330200" eaLnBrk="0" hangingPunct="0">
              <a:tabLst>
                <a:tab pos="85217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330200" eaLnBrk="0" hangingPunct="0">
              <a:tabLst>
                <a:tab pos="85217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330200" eaLnBrk="0" fontAlgn="base" hangingPunct="0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330200" eaLnBrk="0" fontAlgn="base" hangingPunct="0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330200" eaLnBrk="0" fontAlgn="base" hangingPunct="0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330200" eaLnBrk="0" fontAlgn="base" hangingPunct="0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>
              <a:tabLst/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营养失调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914400">
              <a:tabLst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肠内营养液的摄入不足以满足机体需要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06660" y="1703173"/>
            <a:ext cx="4619771" cy="4228012"/>
            <a:chOff x="3806660" y="1703173"/>
            <a:chExt cx="4619771" cy="4228012"/>
          </a:xfrm>
        </p:grpSpPr>
        <p:sp>
          <p:nvSpPr>
            <p:cNvPr id="8" name="AutoShape 2"/>
            <p:cNvSpPr>
              <a:spLocks noChangeArrowheads="1"/>
            </p:cNvSpPr>
            <p:nvPr/>
          </p:nvSpPr>
          <p:spPr bwMode="gray">
            <a:xfrm rot="3465783">
              <a:off x="6368255" y="4713652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AutoShape 3"/>
            <p:cNvSpPr>
              <a:spLocks noChangeArrowheads="1"/>
            </p:cNvSpPr>
            <p:nvPr/>
          </p:nvSpPr>
          <p:spPr bwMode="gray">
            <a:xfrm rot="18397903">
              <a:off x="6264854" y="2633233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4"/>
            <p:cNvSpPr>
              <a:spLocks noChangeArrowheads="1"/>
            </p:cNvSpPr>
            <p:nvPr/>
          </p:nvSpPr>
          <p:spPr bwMode="gray">
            <a:xfrm rot="7535209">
              <a:off x="5110956" y="4638403"/>
              <a:ext cx="792162" cy="288925"/>
            </a:xfrm>
            <a:prstGeom prst="rightArrow">
              <a:avLst>
                <a:gd name="adj1" fmla="val 35167"/>
                <a:gd name="adj2" fmla="val 111028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AutoShape 5"/>
            <p:cNvSpPr>
              <a:spLocks noChangeArrowheads="1"/>
            </p:cNvSpPr>
            <p:nvPr/>
          </p:nvSpPr>
          <p:spPr bwMode="gray">
            <a:xfrm>
              <a:off x="6946899" y="3677808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AutoShape 6"/>
            <p:cNvSpPr>
              <a:spLocks noChangeArrowheads="1"/>
            </p:cNvSpPr>
            <p:nvPr/>
          </p:nvSpPr>
          <p:spPr bwMode="gray">
            <a:xfrm rot="10800000">
              <a:off x="4537074" y="3671458"/>
              <a:ext cx="863600" cy="288925"/>
            </a:xfrm>
            <a:prstGeom prst="rightArrow">
              <a:avLst>
                <a:gd name="adj1" fmla="val 35167"/>
                <a:gd name="adj2" fmla="val 121041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4208298" y="1837777"/>
              <a:ext cx="3805265" cy="3805208"/>
            </a:xfrm>
            <a:prstGeom prst="ellipse">
              <a:avLst/>
            </a:prstGeom>
            <a:noFill/>
            <a:ln w="38100" algn="ctr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9"/>
            <p:cNvSpPr>
              <a:spLocks noChangeArrowheads="1"/>
            </p:cNvSpPr>
            <p:nvPr/>
          </p:nvSpPr>
          <p:spPr bwMode="gray">
            <a:xfrm>
              <a:off x="6848341" y="1703173"/>
              <a:ext cx="720000" cy="7200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Oval 12"/>
            <p:cNvSpPr>
              <a:spLocks noChangeArrowheads="1"/>
            </p:cNvSpPr>
            <p:nvPr/>
          </p:nvSpPr>
          <p:spPr bwMode="gray">
            <a:xfrm>
              <a:off x="3806660" y="3555423"/>
              <a:ext cx="720000" cy="7200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Group 14"/>
            <p:cNvGrpSpPr>
              <a:grpSpLocks/>
            </p:cNvGrpSpPr>
            <p:nvPr/>
          </p:nvGrpSpPr>
          <p:grpSpPr bwMode="auto">
            <a:xfrm>
              <a:off x="4541906" y="4965237"/>
              <a:ext cx="720962" cy="832660"/>
              <a:chOff x="2059" y="3631"/>
              <a:chExt cx="284" cy="328"/>
            </a:xfrm>
          </p:grpSpPr>
          <p:sp>
            <p:nvSpPr>
              <p:cNvPr id="48" name="Oval 15"/>
              <p:cNvSpPr>
                <a:spLocks noChangeArrowheads="1"/>
              </p:cNvSpPr>
              <p:nvPr/>
            </p:nvSpPr>
            <p:spPr bwMode="gray">
              <a:xfrm>
                <a:off x="2059" y="3675"/>
                <a:ext cx="284" cy="2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Oval 16"/>
              <p:cNvSpPr>
                <a:spLocks noChangeArrowheads="1"/>
              </p:cNvSpPr>
              <p:nvPr/>
            </p:nvSpPr>
            <p:spPr bwMode="gray">
              <a:xfrm>
                <a:off x="2119" y="3631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3725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Oval 18"/>
            <p:cNvSpPr>
              <a:spLocks noChangeArrowheads="1"/>
            </p:cNvSpPr>
            <p:nvPr/>
          </p:nvSpPr>
          <p:spPr bwMode="gray">
            <a:xfrm>
              <a:off x="7706431" y="3555423"/>
              <a:ext cx="720000" cy="7200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Oval 21"/>
            <p:cNvSpPr>
              <a:spLocks noChangeArrowheads="1"/>
            </p:cNvSpPr>
            <p:nvPr/>
          </p:nvSpPr>
          <p:spPr bwMode="gray">
            <a:xfrm>
              <a:off x="6838918" y="5211185"/>
              <a:ext cx="720000" cy="7200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gray">
            <a:xfrm>
              <a:off x="5341937" y="3532590"/>
              <a:ext cx="1690687" cy="5193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26"/>
            <p:cNvSpPr>
              <a:spLocks noChangeArrowheads="1"/>
            </p:cNvSpPr>
            <p:nvPr/>
          </p:nvSpPr>
          <p:spPr bwMode="gray">
            <a:xfrm>
              <a:off x="5324474" y="3505603"/>
              <a:ext cx="1690688" cy="51935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27"/>
            <p:cNvSpPr>
              <a:spLocks noChangeArrowheads="1"/>
            </p:cNvSpPr>
            <p:nvPr/>
          </p:nvSpPr>
          <p:spPr bwMode="gray">
            <a:xfrm>
              <a:off x="5426074" y="3532590"/>
              <a:ext cx="1522413" cy="51935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28"/>
            <p:cNvSpPr>
              <a:spLocks noChangeArrowheads="1"/>
            </p:cNvSpPr>
            <p:nvPr/>
          </p:nvSpPr>
          <p:spPr bwMode="gray">
            <a:xfrm>
              <a:off x="5448299" y="3050110"/>
              <a:ext cx="1471613" cy="1473200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gray">
            <a:xfrm>
              <a:off x="5465762" y="3059635"/>
              <a:ext cx="1438275" cy="143510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Oval 30"/>
            <p:cNvSpPr>
              <a:spLocks noChangeArrowheads="1"/>
            </p:cNvSpPr>
            <p:nvPr/>
          </p:nvSpPr>
          <p:spPr bwMode="gray">
            <a:xfrm>
              <a:off x="5481637" y="3115833"/>
              <a:ext cx="1366837" cy="1341438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31"/>
            <p:cNvSpPr>
              <a:spLocks noChangeArrowheads="1"/>
            </p:cNvSpPr>
            <p:nvPr/>
          </p:nvSpPr>
          <p:spPr bwMode="gray">
            <a:xfrm>
              <a:off x="5562599" y="3110435"/>
              <a:ext cx="1214438" cy="109061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 Box 32"/>
            <p:cNvSpPr txBox="1">
              <a:spLocks noChangeArrowheads="1"/>
            </p:cNvSpPr>
            <p:nvPr/>
          </p:nvSpPr>
          <p:spPr bwMode="gray">
            <a:xfrm>
              <a:off x="5318124" y="3519058"/>
              <a:ext cx="16129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存在问题</a:t>
              </a:r>
            </a:p>
          </p:txBody>
        </p:sp>
        <p:sp>
          <p:nvSpPr>
            <p:cNvPr id="42" name="Oval 49"/>
            <p:cNvSpPr>
              <a:spLocks noChangeArrowheads="1"/>
            </p:cNvSpPr>
            <p:nvPr/>
          </p:nvSpPr>
          <p:spPr bwMode="gray">
            <a:xfrm>
              <a:off x="4663916" y="1814092"/>
              <a:ext cx="720000" cy="7200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AutoShape 3"/>
            <p:cNvSpPr>
              <a:spLocks noChangeArrowheads="1"/>
            </p:cNvSpPr>
            <p:nvPr/>
          </p:nvSpPr>
          <p:spPr bwMode="gray">
            <a:xfrm rot="14351586">
              <a:off x="5144244" y="2634318"/>
              <a:ext cx="792163" cy="288925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145373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9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9821" y="2318297"/>
            <a:ext cx="6859979" cy="258532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患者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体重恢复正常水平并保持稳定，血糖控制良好。 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使患者了解自己的血糖情况，有意识的控制自己的饮食，运动，药物或者胰岛 素的注射，主动定时复查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尽可能不发生感染或发生感染时能及时发现和处理。  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未发生酮症酸中毒，如发生酮症酸中毒时能及时发现和处理，学会足部护理的 方法，保持皮肤完整性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3" r="3200" b="4930"/>
          <a:stretch>
            <a:fillRect/>
          </a:stretch>
        </p:blipFill>
        <p:spPr bwMode="auto">
          <a:xfrm flipH="1">
            <a:off x="8788400" y="2855522"/>
            <a:ext cx="3403600" cy="390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43754" y="422961"/>
            <a:ext cx="3046941" cy="597125"/>
            <a:chOff x="3278752" y="1777380"/>
            <a:chExt cx="3598186" cy="597749"/>
          </a:xfrm>
        </p:grpSpPr>
        <p:sp>
          <p:nvSpPr>
            <p:cNvPr id="11" name="矩形 10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4070499" y="1789742"/>
              <a:ext cx="2806439" cy="58538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护理目标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048014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7569" y="2141789"/>
            <a:ext cx="6709654" cy="3831818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营养师一起根据端正人的理想体重及工作性质，参照原来的生活习惯等因素，计算出每日所需总热量及碳水化合物、蛋白质、脂肪的比例，并按要求提供食物，鼓励病人按时按量进餐。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孕妇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、乳母及伴有肺结核等消耗性疾病的病人可酌情增加蛋白质的含量，达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1.5g/</a:t>
            </a:r>
            <a:r>
              <a:rPr lang="en-US" altLang="zh-CN" dirty="0" err="1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kg·d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左右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，儿童糖尿病病人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2-4g/</a:t>
            </a:r>
            <a:r>
              <a:rPr lang="en-US" altLang="zh-CN" dirty="0" err="1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kg·d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蛋白质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，每日总热量也应相应增加。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创造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良好的进餐环境。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在进食前不做引起疼痛和不适的治疗、护理和检查。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如果发生低血糖应立即采取措施，并通知医生。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EE9"/>
              </a:clrFrom>
              <a:clrTo>
                <a:srgbClr val="FFFE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6" b="4795"/>
          <a:stretch/>
        </p:blipFill>
        <p:spPr bwMode="auto">
          <a:xfrm>
            <a:off x="0" y="2712736"/>
            <a:ext cx="2968283" cy="414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643754" y="422961"/>
            <a:ext cx="4469159" cy="597125"/>
            <a:chOff x="3278752" y="1777380"/>
            <a:chExt cx="5277708" cy="597749"/>
          </a:xfrm>
        </p:grpSpPr>
        <p:sp>
          <p:nvSpPr>
            <p:cNvPr id="17" name="矩形 16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" name="TextBox 37"/>
            <p:cNvSpPr txBox="1"/>
            <p:nvPr/>
          </p:nvSpPr>
          <p:spPr>
            <a:xfrm>
              <a:off x="4070499" y="1789743"/>
              <a:ext cx="4485961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护理措施  营养失调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257809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688975" y="1027113"/>
            <a:ext cx="3067050" cy="739775"/>
            <a:chOff x="3779912" y="1777380"/>
            <a:chExt cx="3620293" cy="739738"/>
          </a:xfrm>
        </p:grpSpPr>
        <p:sp>
          <p:nvSpPr>
            <p:cNvPr id="65" name="矩形 64"/>
            <p:cNvSpPr/>
            <p:nvPr/>
          </p:nvSpPr>
          <p:spPr>
            <a:xfrm>
              <a:off x="3779912" y="1777380"/>
              <a:ext cx="3035649" cy="739738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微软雅黑"/>
                <a:cs typeface="+mn-cs"/>
              </a:endParaRPr>
            </a:p>
          </p:txBody>
        </p:sp>
        <p:sp>
          <p:nvSpPr>
            <p:cNvPr id="5139" name="TextBox 37"/>
            <p:cNvSpPr txBox="1"/>
            <p:nvPr/>
          </p:nvSpPr>
          <p:spPr>
            <a:xfrm>
              <a:off x="3955605" y="1809048"/>
              <a:ext cx="3444600" cy="70807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defTabSz="913130" eaLnBrk="1" hangingPunct="1"/>
              <a:r>
                <a:rPr lang="zh-CN" altLang="en-US" sz="40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主要内容</a:t>
              </a:r>
            </a:p>
          </p:txBody>
        </p:sp>
      </p:grpSp>
      <p:pic>
        <p:nvPicPr>
          <p:cNvPr id="20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359775" y="2587625"/>
            <a:ext cx="40481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 bwMode="auto">
          <a:xfrm>
            <a:off x="549275" y="699240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596213" y="2743925"/>
            <a:ext cx="3977760" cy="830998"/>
            <a:chOff x="3877183" y="2329281"/>
            <a:chExt cx="4095241" cy="801285"/>
          </a:xfrm>
        </p:grpSpPr>
        <p:sp>
          <p:nvSpPr>
            <p:cNvPr id="29" name="AutoShape 6"/>
            <p:cNvSpPr>
              <a:spLocks noChangeArrowheads="1"/>
            </p:cNvSpPr>
            <p:nvPr/>
          </p:nvSpPr>
          <p:spPr bwMode="gray">
            <a:xfrm>
              <a:off x="3877183" y="2471677"/>
              <a:ext cx="561500" cy="518538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1F497D"/>
                </a:solidFill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gray">
            <a:xfrm>
              <a:off x="4019972" y="2537021"/>
              <a:ext cx="323798" cy="385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34" name="文本框 2"/>
            <p:cNvSpPr txBox="1">
              <a:spLocks noChangeArrowheads="1"/>
            </p:cNvSpPr>
            <p:nvPr/>
          </p:nvSpPr>
          <p:spPr bwMode="auto">
            <a:xfrm>
              <a:off x="4751660" y="2329281"/>
              <a:ext cx="3220764" cy="801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en-US" altLang="zh-CN" sz="28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20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(Disease introduction)</a:t>
              </a:r>
              <a:endParaRPr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8"/>
          <p:cNvGrpSpPr>
            <a:grpSpLocks/>
          </p:cNvGrpSpPr>
          <p:nvPr/>
        </p:nvGrpSpPr>
        <p:grpSpPr bwMode="auto">
          <a:xfrm>
            <a:off x="3596213" y="3658297"/>
            <a:ext cx="3982555" cy="738664"/>
            <a:chOff x="4061071" y="2309446"/>
            <a:chExt cx="4100176" cy="712253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>
              <a:off x="4061071" y="2406902"/>
              <a:ext cx="566437" cy="517338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1F497D"/>
                </a:solidFill>
              </a:endParaRPr>
            </a:p>
          </p:txBody>
        </p:sp>
        <p:sp>
          <p:nvSpPr>
            <p:cNvPr id="48" name="Text Box 8"/>
            <p:cNvSpPr txBox="1">
              <a:spLocks noChangeArrowheads="1"/>
            </p:cNvSpPr>
            <p:nvPr/>
          </p:nvSpPr>
          <p:spPr bwMode="gray">
            <a:xfrm>
              <a:off x="4187154" y="2487508"/>
              <a:ext cx="310596" cy="356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4940485" y="2309446"/>
              <a:ext cx="3220762" cy="71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护理问题与措施</a:t>
              </a:r>
            </a:p>
            <a:p>
              <a:pPr eaLnBrk="1" hangingPunct="1"/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Precautions)</a:t>
              </a:r>
              <a:endPara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8"/>
          <p:cNvGrpSpPr>
            <a:grpSpLocks/>
          </p:cNvGrpSpPr>
          <p:nvPr/>
        </p:nvGrpSpPr>
        <p:grpSpPr bwMode="auto">
          <a:xfrm>
            <a:off x="3596213" y="4454504"/>
            <a:ext cx="3832235" cy="738664"/>
            <a:chOff x="3601094" y="2378917"/>
            <a:chExt cx="3945417" cy="712253"/>
          </a:xfrm>
        </p:grpSpPr>
        <p:sp>
          <p:nvSpPr>
            <p:cNvPr id="53" name="AutoShape 6"/>
            <p:cNvSpPr>
              <a:spLocks noChangeArrowheads="1"/>
            </p:cNvSpPr>
            <p:nvPr/>
          </p:nvSpPr>
          <p:spPr bwMode="gray">
            <a:xfrm>
              <a:off x="3601094" y="2514076"/>
              <a:ext cx="554996" cy="494918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1F497D"/>
                </a:solidFill>
              </a:endParaRPr>
            </a:p>
          </p:txBody>
        </p:sp>
        <p:sp>
          <p:nvSpPr>
            <p:cNvPr id="54" name="Text Box 8"/>
            <p:cNvSpPr txBox="1">
              <a:spLocks noChangeArrowheads="1"/>
            </p:cNvSpPr>
            <p:nvPr/>
          </p:nvSpPr>
          <p:spPr bwMode="gray">
            <a:xfrm>
              <a:off x="3750581" y="2595489"/>
              <a:ext cx="310596" cy="356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55" name="文本框 54"/>
            <p:cNvSpPr txBox="1">
              <a:spLocks noChangeArrowheads="1"/>
            </p:cNvSpPr>
            <p:nvPr/>
          </p:nvSpPr>
          <p:spPr bwMode="auto">
            <a:xfrm>
              <a:off x="4469067" y="2378917"/>
              <a:ext cx="3077444" cy="71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健康宣教</a:t>
              </a:r>
              <a:endParaRPr lang="en-US" altLang="zh-CN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(Health </a:t>
              </a:r>
              <a:r>
                <a:rPr lang="en-US" altLang="zh-CN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education</a:t>
              </a:r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TextBox 10"/>
          <p:cNvSpPr>
            <a:spLocks noChangeArrowheads="1"/>
          </p:cNvSpPr>
          <p:nvPr/>
        </p:nvSpPr>
        <p:spPr bwMode="auto">
          <a:xfrm>
            <a:off x="909638" y="295454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31" name="TextBox 11"/>
          <p:cNvSpPr>
            <a:spLocks noChangeArrowheads="1"/>
          </p:cNvSpPr>
          <p:nvPr/>
        </p:nvSpPr>
        <p:spPr bwMode="auto">
          <a:xfrm>
            <a:off x="1692275" y="343079"/>
            <a:ext cx="1511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77451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62432" y="1449536"/>
            <a:ext cx="6709654" cy="4247317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lvl="0" algn="just" eaLnBrk="1" hangingPunct="1">
              <a:lnSpc>
                <a:spcPct val="150000"/>
              </a:lnSpc>
              <a:defRPr/>
            </a:pPr>
            <a:r>
              <a:rPr lang="en-US" altLang="zh-CN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）酮症酸中毒的</a:t>
            </a:r>
            <a:r>
              <a:rPr lang="zh-CN" altLang="en-US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护理</a:t>
            </a:r>
            <a:endParaRPr lang="en-US" altLang="zh-CN" b="1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护士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应准确执行医嘱，以确保液体和胰岛素的输入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应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密切观察病人的意识状况，每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2h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留取标本送检尿糖、尿酮体及血糖、血酮体等。 </a:t>
            </a:r>
          </a:p>
          <a:p>
            <a:pPr lvl="0" algn="just" eaLnBrk="1" hangingPunct="1">
              <a:lnSpc>
                <a:spcPct val="150000"/>
              </a:lnSpc>
              <a:defRPr/>
            </a:pPr>
            <a:r>
              <a:rPr lang="en-US" altLang="zh-CN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）低血糖</a:t>
            </a:r>
            <a:r>
              <a:rPr lang="zh-CN" altLang="en-US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护理</a:t>
            </a:r>
            <a:endParaRPr lang="en-US" altLang="zh-CN" b="1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病人出现强烈饥饿感，伴软弱无力、恶心、心悸甚至意识障碍时，或于睡眠中突然觉醒伴皮肤潮湿多汗时，均应警惕低血糖的发生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发生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低血糖时，采取的措施包括：有条件应先做血糖测定，然后进食含糖食物，静脉推注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葡萄糖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" t="17410" b="13805"/>
          <a:stretch>
            <a:fillRect/>
          </a:stretch>
        </p:blipFill>
        <p:spPr bwMode="auto">
          <a:xfrm>
            <a:off x="7873225" y="3573195"/>
            <a:ext cx="4318775" cy="3284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643754" y="422961"/>
            <a:ext cx="5860077" cy="597126"/>
            <a:chOff x="3278752" y="1777380"/>
            <a:chExt cx="6920267" cy="597750"/>
          </a:xfrm>
        </p:grpSpPr>
        <p:sp>
          <p:nvSpPr>
            <p:cNvPr id="13" name="矩形 12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6" name="TextBox 37"/>
            <p:cNvSpPr txBox="1"/>
            <p:nvPr/>
          </p:nvSpPr>
          <p:spPr>
            <a:xfrm>
              <a:off x="4070499" y="1789744"/>
              <a:ext cx="6128520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护理措施  并发症的护理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08141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20525" y="1564301"/>
            <a:ext cx="6566366" cy="4247317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严格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执行无菌技术操作。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定期为病房进行空气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消毒，并用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84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消毒水（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）擦拭室内用物及地面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避免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皮肤抓伤、刺伤和其他损害。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指导病员足部保健，如穿宽松棉线袜子，温水洗脚，穿软底鞋，注意观察足部皮肤颜色，温度和湿度变化。 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趾甲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前端应剪平锉光，防止其向内生长。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穿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清洁、干燥、无补丁或破洞的袜子，鞋袜宽松适宜。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保持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口腔卫生，按时刷牙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注意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饮食卫生，防止肠道感染。</a:t>
            </a:r>
          </a:p>
        </p:txBody>
      </p:sp>
      <p:pic>
        <p:nvPicPr>
          <p:cNvPr id="9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9"/>
              </a:clrFrom>
              <a:clrTo>
                <a:srgbClr val="FFFE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t="1892" r="1630" b="2055"/>
          <a:stretch>
            <a:fillRect/>
          </a:stretch>
        </p:blipFill>
        <p:spPr bwMode="auto">
          <a:xfrm>
            <a:off x="0" y="3935902"/>
            <a:ext cx="4091597" cy="2938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643754" y="422961"/>
            <a:ext cx="5860077" cy="597126"/>
            <a:chOff x="3278752" y="1777380"/>
            <a:chExt cx="6920267" cy="597750"/>
          </a:xfrm>
        </p:grpSpPr>
        <p:sp>
          <p:nvSpPr>
            <p:cNvPr id="12" name="矩形 11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3" name="TextBox 37"/>
            <p:cNvSpPr txBox="1"/>
            <p:nvPr/>
          </p:nvSpPr>
          <p:spPr>
            <a:xfrm>
              <a:off x="4070499" y="1789744"/>
              <a:ext cx="6128520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护理措施  感染的护理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701471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542" y="1588371"/>
            <a:ext cx="7163445" cy="466281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向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病人及家属讲述糖尿病的概念、治疗及愈后。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教会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病人及家属根据标准体重、热量标准来计算饮食中的蛋白质、脂肪和碳水化合物的含量，并教会病人怎样分配三餐食物及合理安排膳食结构。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教会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病人选择适当的运动方式，确定运动强度，确保运动安全等。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尿糖试纸的使用方法，教会病人怎样监测血糖、尿糖，怎样留四次四段尿等。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向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Ⅱ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型糖尿病病人讲述使用胰岛素的指征及意义。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指导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使用胰岛素的病人自己注射胰岛素，根据尿糖计算和调整胰岛素的剂量。</a:t>
            </a: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指导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病人怎样预防和紧急处理低血糖。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43754" y="422961"/>
            <a:ext cx="5860077" cy="597126"/>
            <a:chOff x="3278752" y="1777380"/>
            <a:chExt cx="6920267" cy="597750"/>
          </a:xfrm>
        </p:grpSpPr>
        <p:sp>
          <p:nvSpPr>
            <p:cNvPr id="17" name="矩形 16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8" name="TextBox 37"/>
            <p:cNvSpPr txBox="1"/>
            <p:nvPr/>
          </p:nvSpPr>
          <p:spPr>
            <a:xfrm>
              <a:off x="4070499" y="1789744"/>
              <a:ext cx="6128520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913130"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护理措施  知识缺乏</a:t>
              </a:r>
            </a:p>
          </p:txBody>
        </p:sp>
      </p:grpSp>
      <p:pic>
        <p:nvPicPr>
          <p:cNvPr id="7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E3"/>
              </a:clrFrom>
              <a:clrTo>
                <a:srgbClr val="FFFF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" t="11897" r="5756" b="5643"/>
          <a:stretch>
            <a:fillRect/>
          </a:stretch>
        </p:blipFill>
        <p:spPr bwMode="auto">
          <a:xfrm>
            <a:off x="8706117" y="3513200"/>
            <a:ext cx="3485883" cy="334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0552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779613" y="2292808"/>
            <a:ext cx="6175758" cy="258532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rtl="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评估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患者焦虑的原因、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程度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lvl="0" indent="-342900" algn="just" rtl="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向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患者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做好健康教育，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配合治疗及护理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的必要性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等。 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lvl="0" indent="-342900" algn="just" rtl="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多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与患者交流，进行心理护理，请康复病友做现身说法，鼓励家属多与患者沟通，建立信心，以减轻焦虑情绪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lvl="0" indent="-342900" algn="just" rtl="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必要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时按医嘱使用镇静剂。 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lvl="0" indent="-342900" algn="just" rtl="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合理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安排护理操作的时间，以减少对病人的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打扰。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3754" y="422961"/>
            <a:ext cx="5860077" cy="597126"/>
            <a:chOff x="3278752" y="1777380"/>
            <a:chExt cx="6920267" cy="597750"/>
          </a:xfrm>
        </p:grpSpPr>
        <p:sp>
          <p:nvSpPr>
            <p:cNvPr id="16" name="矩形 15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roadway" pitchFamily="82" charset="0"/>
                  <a:ea typeface="微软雅黑"/>
                  <a:cs typeface="+mn-cs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7" name="TextBox 37"/>
            <p:cNvSpPr txBox="1"/>
            <p:nvPr/>
          </p:nvSpPr>
          <p:spPr>
            <a:xfrm>
              <a:off x="4070499" y="1789744"/>
              <a:ext cx="6128520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护理措施 心理护理</a:t>
              </a:r>
              <a:endParaRPr lang="zh-CN" altLang="en-US" sz="24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5470"/>
            <a:ext cx="3503054" cy="327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09313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3393" y="1837147"/>
            <a:ext cx="6603634" cy="4247317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胰岛素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需置于冰箱内（约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摄氏度）存放，避免受热、光照和冻结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初次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使用遵医嘱，应从小剂量开始，注射后应按时按量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进食，严格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按说明操作。 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注射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部位选择与交替：取皮肤松软部位注射，如上臂外侧、臀部、大腿前及外侧、腹部（避开脐部及膀胱）均可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低血糖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反应：表现为疲乏，强烈饥饿感、头晕等，严重者可引起昏迷甚 至死亡，一旦发生低血糖反应，除立即抽血检查血糖外，可口服糖水或静注 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％葡萄糖 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40ml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，待患者清醒后再让其进食，以防止再昏迷。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648" y="2479053"/>
            <a:ext cx="4042063" cy="2963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组合 8"/>
          <p:cNvGrpSpPr/>
          <p:nvPr/>
        </p:nvGrpSpPr>
        <p:grpSpPr>
          <a:xfrm>
            <a:off x="643754" y="422961"/>
            <a:ext cx="4679419" cy="597127"/>
            <a:chOff x="3278752" y="1777380"/>
            <a:chExt cx="5526007" cy="597751"/>
          </a:xfrm>
        </p:grpSpPr>
        <p:sp>
          <p:nvSpPr>
            <p:cNvPr id="11" name="矩形 10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4070499" y="1789745"/>
              <a:ext cx="4734260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应用胰岛素的护理 </a:t>
              </a:r>
              <a:endParaRPr lang="zh-CN" altLang="en-US" sz="24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61065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24" name="组合 8"/>
          <p:cNvGrpSpPr>
            <a:grpSpLocks/>
          </p:cNvGrpSpPr>
          <p:nvPr/>
        </p:nvGrpSpPr>
        <p:grpSpPr bwMode="auto">
          <a:xfrm>
            <a:off x="3186870" y="2384772"/>
            <a:ext cx="6316207" cy="1077218"/>
            <a:chOff x="3284033" y="2090977"/>
            <a:chExt cx="6502857" cy="1038702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547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85" cy="572496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60" y="2320253"/>
              <a:ext cx="350210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5128" name="文本框 2"/>
            <p:cNvSpPr txBox="1">
              <a:spLocks noChangeArrowheads="1"/>
            </p:cNvSpPr>
            <p:nvPr/>
          </p:nvSpPr>
          <p:spPr bwMode="auto">
            <a:xfrm>
              <a:off x="4702728" y="2090977"/>
              <a:ext cx="5084162" cy="1038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健康宣教</a:t>
              </a:r>
            </a:p>
            <a:p>
              <a:pPr eaLnBrk="1" hangingPunct="1"/>
              <a:r>
                <a:rPr lang="en-US" altLang="zh-CN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(Health education)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017184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3754" y="2121190"/>
            <a:ext cx="5927055" cy="258532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生活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有规律，身体情况许可，可进行适当的运动，以促进碳水化合物的利用，减少胰岛素的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需要量；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注意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个人卫生，预防感染，糖尿病常因脱水和抵抗力下降，皮肤容易干燥发痒，也易合并皮肤感染，应定时给予擦身或沐浴，以保持皮肤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清洁；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应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避免袜紧、鞋硬，发生皮肤破损而致感染。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43754" y="422961"/>
            <a:ext cx="4679419" cy="597127"/>
            <a:chOff x="3278752" y="1777380"/>
            <a:chExt cx="5526007" cy="597751"/>
          </a:xfrm>
        </p:grpSpPr>
        <p:sp>
          <p:nvSpPr>
            <p:cNvPr id="7" name="矩形 6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9" name="TextBox 37"/>
            <p:cNvSpPr txBox="1"/>
            <p:nvPr/>
          </p:nvSpPr>
          <p:spPr>
            <a:xfrm>
              <a:off x="4070499" y="1789745"/>
              <a:ext cx="4734260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生活指导 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28" r="11055"/>
          <a:stretch/>
        </p:blipFill>
        <p:spPr>
          <a:xfrm>
            <a:off x="6903076" y="1871608"/>
            <a:ext cx="4445794" cy="3611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733324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00291" y="2159184"/>
            <a:ext cx="5991450" cy="3000821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合理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平衡各营养素的比例：碳水化合物占 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50%-65% 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，脂肪 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20%-35% 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，蛋白质 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15%-20% 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  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定时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定量进餐，饮食以清淡为主，避免偏食及高糖油腻食物，多选高纤维食物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   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蛋白质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适量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摄入，限制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脂肪、胆固醇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摄入，增加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膳食纤维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摄入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减少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酒的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摄入，注意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维生素、矿物质的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供给。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30" y="3680031"/>
            <a:ext cx="5046795" cy="311891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43754" y="422961"/>
            <a:ext cx="2975209" cy="597127"/>
            <a:chOff x="3278752" y="1777380"/>
            <a:chExt cx="3513476" cy="597751"/>
          </a:xfrm>
        </p:grpSpPr>
        <p:sp>
          <p:nvSpPr>
            <p:cNvPr id="9" name="矩形 8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0" name="TextBox 37"/>
            <p:cNvSpPr txBox="1"/>
            <p:nvPr/>
          </p:nvSpPr>
          <p:spPr>
            <a:xfrm>
              <a:off x="4070499" y="1789745"/>
              <a:ext cx="2721729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饮食指导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2592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3754" y="1544310"/>
            <a:ext cx="6585621" cy="466281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运动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锻炼应为低、中等强度的有氧运动，如步行、慢跑、游泳、打太极拳、跳绳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运动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频度为每周锻炼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3-4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次为最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适宜，通常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于餐后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小时之间活动为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佳；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你运动前、中、后的血糖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变化，血糖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高于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14mmol/L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，不要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运动；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随身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携带易于吸收的碳水化合物食物，如软饮料、葡萄干，以备出现低血糖情况下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食用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锻炼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前多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饮水，如果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进行激烈长时间运动，应监测血糖并注意调整胰岛素和口服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降糖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药用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量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运动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减体重亦应缓慢进行，每周减重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400g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为宜。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5"/>
          <a:stretch/>
        </p:blipFill>
        <p:spPr>
          <a:xfrm>
            <a:off x="7573876" y="2383792"/>
            <a:ext cx="4463577" cy="3550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1" name="组合 10"/>
          <p:cNvGrpSpPr/>
          <p:nvPr/>
        </p:nvGrpSpPr>
        <p:grpSpPr>
          <a:xfrm>
            <a:off x="643754" y="422961"/>
            <a:ext cx="2975209" cy="597127"/>
            <a:chOff x="3278752" y="1777380"/>
            <a:chExt cx="3513476" cy="597751"/>
          </a:xfrm>
        </p:grpSpPr>
        <p:sp>
          <p:nvSpPr>
            <p:cNvPr id="12" name="矩形 11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4070499" y="1789745"/>
              <a:ext cx="2721729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运动指导</a:t>
              </a:r>
              <a:endParaRPr lang="zh-CN" altLang="en-US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563466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03879" y="1743854"/>
            <a:ext cx="7000741" cy="3831818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帮助患者掌握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有关糖尿病治疗的知识，树立战胜疾病的信心。   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帮助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患者学会血糖监测的方法及频次。 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饮食治疗的具体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措施。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  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指导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患者观察药物疗效、副作用及掌握其处理方法。  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帮助患者学会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胰岛素注射技术，掌握用药方案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，及常见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反应。  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预防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和识别低血糖反应和酮症酸中毒的方法及低血糖反应的处理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注意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皮肤清洁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，预防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感染，有炎症、痈和创伤时要及时治疗。   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避免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精神创伤及过度劳累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lvl="0" indent="-342900" algn="just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定期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门诊复查，平时外出时注意随带糖尿病治疗情况卡。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9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" b="5886"/>
          <a:stretch/>
        </p:blipFill>
        <p:spPr bwMode="auto">
          <a:xfrm>
            <a:off x="0" y="3559126"/>
            <a:ext cx="3687614" cy="3298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43754" y="422961"/>
            <a:ext cx="2975209" cy="597127"/>
            <a:chOff x="3278752" y="1777380"/>
            <a:chExt cx="3513476" cy="597751"/>
          </a:xfrm>
        </p:grpSpPr>
        <p:sp>
          <p:nvSpPr>
            <p:cNvPr id="11" name="矩形 10"/>
            <p:cNvSpPr/>
            <p:nvPr/>
          </p:nvSpPr>
          <p:spPr>
            <a:xfrm>
              <a:off x="3278752" y="1777380"/>
              <a:ext cx="752665" cy="596421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kern="0" dirty="0" smtClean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roadway" pitchFamily="82" charset="0"/>
                <a:ea typeface="微软雅黑"/>
                <a:cs typeface="+mn-cs"/>
              </a:endParaRP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4070499" y="1789745"/>
              <a:ext cx="2721729" cy="5853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defTabSz="913130"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出院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指导</a:t>
              </a:r>
              <a:endParaRPr lang="en-US" altLang="zh-CN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683772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24" name="组合 8"/>
          <p:cNvGrpSpPr>
            <a:grpSpLocks/>
          </p:cNvGrpSpPr>
          <p:nvPr/>
        </p:nvGrpSpPr>
        <p:grpSpPr bwMode="auto">
          <a:xfrm>
            <a:off x="3205163" y="2384772"/>
            <a:ext cx="6316207" cy="1077218"/>
            <a:chOff x="3284033" y="2090977"/>
            <a:chExt cx="6502857" cy="1038702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547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6" y="2309539"/>
              <a:ext cx="1086885" cy="572496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31862" y="2320253"/>
              <a:ext cx="313807" cy="462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5128" name="文本框 2"/>
            <p:cNvSpPr txBox="1">
              <a:spLocks noChangeArrowheads="1"/>
            </p:cNvSpPr>
            <p:nvPr/>
          </p:nvSpPr>
          <p:spPr bwMode="auto">
            <a:xfrm>
              <a:off x="4702728" y="2090977"/>
              <a:ext cx="5084162" cy="1038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</a:p>
            <a:p>
              <a:pPr eaLnBrk="1" hangingPunct="1"/>
              <a:r>
                <a:rPr lang="en-US" altLang="zh-CN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(Disease introduction)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47953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1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749900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糖尿病的定义</a:t>
            </a:r>
          </a:p>
        </p:txBody>
      </p:sp>
      <p:pic>
        <p:nvPicPr>
          <p:cNvPr id="4100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4F9F2"/>
              </a:clrFrom>
              <a:clrTo>
                <a:srgbClr val="F4F9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0" y="2587625"/>
            <a:ext cx="2927350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22852" y="2166684"/>
            <a:ext cx="66790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</a:t>
            </a:r>
            <a:r>
              <a:rPr lang="zh-CN" altLang="en-US" sz="1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diabetes</a:t>
            </a:r>
            <a:r>
              <a:rPr lang="zh-CN" altLang="en-US" sz="1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是由遗传因素、免疫功能紊乱、微生物感染及其毒素、自由基毒素、精神因素等等各种致病因子作用于机体导致胰岛功能减退、胰岛素抵抗等而引发的糖、蛋白质、脂肪、水和电解质等一系列代谢紊乱综合征，临床上以高血糖为主要特点，典型病例可出现多尿、多饮、多食、消瘦等表现，即“三多一少”症状，糖尿病（血糖）一旦控制不好会引发并发症，导致肾、眼、足等部位的衰竭病变，无法治愈 。</a:t>
            </a:r>
            <a:endParaRPr lang="zh-CN" alt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糖尿病的类型</a:t>
            </a:r>
          </a:p>
        </p:txBody>
      </p:sp>
      <p:sp>
        <p:nvSpPr>
          <p:cNvPr id="2" name="矩形 1"/>
          <p:cNvSpPr/>
          <p:nvPr/>
        </p:nvSpPr>
        <p:spPr>
          <a:xfrm>
            <a:off x="4996070" y="1860205"/>
            <a:ext cx="6096000" cy="35086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多发生于青少年，因胰岛素分泌缺乏，依赖外源性胰岛素补充以维持生命。 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胰岛素是人体胰腺</a:t>
            </a:r>
            <a:r>
              <a:rPr lang="en-US" altLang="zh-CN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细胞分泌的身体内唯一的降血糖激素。 胰岛素抵抗是指体内周围组织对胰岛素的敏感性降低，外周组织如肌肉、脂肪对胰岛素促进葡萄糖的吸收、转化、利用发生了抵抗。 </a:t>
            </a:r>
            <a:endParaRPr lang="zh-CN" altLang="en-US" sz="18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74" y="1653047"/>
            <a:ext cx="4596670" cy="371581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</a:t>
            </a:r>
          </a:p>
        </p:txBody>
      </p:sp>
      <p:sp>
        <p:nvSpPr>
          <p:cNvPr id="2" name="矩形 1"/>
          <p:cNvSpPr/>
          <p:nvPr/>
        </p:nvSpPr>
        <p:spPr>
          <a:xfrm>
            <a:off x="1013098" y="2102269"/>
            <a:ext cx="6096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．多饮、多尿、多食和消瘦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严重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高血糖时出现典型的“三多一少”症状，多见于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型糖尿病。发生酮症或酮症酸中毒时“三多一少”症状更为明显。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．疲乏无力，肥胖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多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见于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型糖尿病。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型糖尿病发病前常有肥胖，若得不到及时诊断，体重会逐渐下降。</a:t>
            </a:r>
            <a:endParaRPr lang="zh-CN" altLang="en-US" sz="18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1274974" y="5182553"/>
            <a:ext cx="1877786" cy="4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sz="2400">
                <a:solidFill>
                  <a:schemeClr val="bg1"/>
                </a:solidFill>
                <a:latin typeface="楷体_GB2312" pitchFamily="49" charset="-122"/>
                <a:ea typeface="黑体" panose="02010609060101010101" pitchFamily="49" charset="-122"/>
              </a:rPr>
              <a:t>皮肤搔痒</a:t>
            </a:r>
            <a:endParaRPr lang="zh-CN" sz="2400" b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27968" y="640865"/>
            <a:ext cx="2660196" cy="2031164"/>
            <a:chOff x="8019905" y="1518429"/>
            <a:chExt cx="2660196" cy="2031164"/>
          </a:xfrm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9218853" y="1518429"/>
              <a:ext cx="1330098" cy="599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Clr>
                  <a:schemeClr val="hlink"/>
                </a:buClr>
                <a:buFont typeface="Wingdings" panose="05000000000000000000" pitchFamily="2" charset="2"/>
                <a:buNone/>
              </a:pPr>
              <a:r>
                <a:rPr lang="zh-CN" sz="2000" b="0" dirty="0">
                  <a:solidFill>
                    <a:schemeClr val="tx2"/>
                  </a:solidFill>
                  <a:latin typeface="楷体_GB2312" pitchFamily="49" charset="-122"/>
                  <a:ea typeface="黑体" panose="02010609060101010101" pitchFamily="49" charset="-122"/>
                </a:rPr>
                <a:t>多饮</a:t>
              </a:r>
            </a:p>
          </p:txBody>
        </p:sp>
        <p:graphicFrame>
          <p:nvGraphicFramePr>
            <p:cNvPr id="16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7503192"/>
                </p:ext>
              </p:extLst>
            </p:nvPr>
          </p:nvGraphicFramePr>
          <p:xfrm>
            <a:off x="8019905" y="1869863"/>
            <a:ext cx="2660196" cy="16797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6" r:id="rId3" imgW="3019048" imgH="1991003" progId="MSPhotoEd.3">
                    <p:embed/>
                  </p:oleObj>
                </mc:Choice>
                <mc:Fallback>
                  <p:oleObj r:id="rId3" imgW="3019048" imgH="1991003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19905" y="1869863"/>
                          <a:ext cx="2660196" cy="16797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11118492" y="1361011"/>
            <a:ext cx="1095375" cy="4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sz="24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sz="2400" b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56208" y="689852"/>
            <a:ext cx="3520848" cy="2270698"/>
            <a:chOff x="4669143" y="1364814"/>
            <a:chExt cx="3520848" cy="2270698"/>
          </a:xfrm>
        </p:grpSpPr>
        <p:graphicFrame>
          <p:nvGraphicFramePr>
            <p:cNvPr id="15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95816547"/>
                </p:ext>
              </p:extLst>
            </p:nvPr>
          </p:nvGraphicFramePr>
          <p:xfrm>
            <a:off x="4669143" y="1487455"/>
            <a:ext cx="3520848" cy="21480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7" r:id="rId5" imgW="4142857" imgH="2638095" progId="MSPhotoEd.3">
                    <p:embed/>
                  </p:oleObj>
                </mc:Choice>
                <mc:Fallback>
                  <p:oleObj r:id="rId5" imgW="4142857" imgH="2638095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69143" y="1487455"/>
                          <a:ext cx="3520848" cy="21480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 Box 16"/>
            <p:cNvSpPr txBox="1">
              <a:spLocks noChangeArrowheads="1"/>
            </p:cNvSpPr>
            <p:nvPr/>
          </p:nvSpPr>
          <p:spPr bwMode="auto">
            <a:xfrm>
              <a:off x="6222642" y="1364814"/>
              <a:ext cx="1066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dirty="0">
                  <a:solidFill>
                    <a:schemeClr val="tx2"/>
                  </a:solidFill>
                </a:rPr>
                <a:t>多尿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71963" y="3083191"/>
            <a:ext cx="2581955" cy="1835452"/>
            <a:chOff x="11447816" y="1860887"/>
            <a:chExt cx="2581955" cy="1835452"/>
          </a:xfrm>
        </p:grpSpPr>
        <p:graphicFrame>
          <p:nvGraphicFramePr>
            <p:cNvPr id="17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5916322"/>
                </p:ext>
              </p:extLst>
            </p:nvPr>
          </p:nvGraphicFramePr>
          <p:xfrm>
            <a:off x="11447816" y="1863622"/>
            <a:ext cx="2581955" cy="18327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8" r:id="rId7" imgW="3095238" imgH="2295238" progId="MSPhotoEd.3">
                    <p:embed/>
                  </p:oleObj>
                </mc:Choice>
                <mc:Fallback>
                  <p:oleObj r:id="rId7" imgW="3095238" imgH="2295238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47816" y="1863622"/>
                          <a:ext cx="2581955" cy="18327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 Box 17"/>
            <p:cNvSpPr txBox="1">
              <a:spLocks noChangeArrowheads="1"/>
            </p:cNvSpPr>
            <p:nvPr/>
          </p:nvSpPr>
          <p:spPr bwMode="auto">
            <a:xfrm>
              <a:off x="11904190" y="1860887"/>
              <a:ext cx="914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dirty="0">
                  <a:solidFill>
                    <a:schemeClr val="tx2"/>
                  </a:solidFill>
                </a:rPr>
                <a:t>多食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471963" y="4955177"/>
            <a:ext cx="2262663" cy="1902823"/>
            <a:chOff x="6042035" y="3422213"/>
            <a:chExt cx="2262663" cy="1902823"/>
          </a:xfrm>
        </p:grpSpPr>
        <p:graphicFrame>
          <p:nvGraphicFramePr>
            <p:cNvPr id="21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5260755"/>
                </p:ext>
              </p:extLst>
            </p:nvPr>
          </p:nvGraphicFramePr>
          <p:xfrm>
            <a:off x="6042035" y="3770193"/>
            <a:ext cx="1985367" cy="15548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9" r:id="rId9" imgW="1933333" imgH="1580952" progId="MSPhotoEd.3">
                    <p:embed/>
                  </p:oleObj>
                </mc:Choice>
                <mc:Fallback>
                  <p:oleObj r:id="rId9" imgW="1933333" imgH="1580952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42035" y="3770193"/>
                          <a:ext cx="1985367" cy="15548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 Box 18"/>
            <p:cNvSpPr txBox="1">
              <a:spLocks noChangeArrowheads="1"/>
            </p:cNvSpPr>
            <p:nvPr/>
          </p:nvSpPr>
          <p:spPr bwMode="auto">
            <a:xfrm>
              <a:off x="6628298" y="3422213"/>
              <a:ext cx="1676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dirty="0">
                  <a:solidFill>
                    <a:schemeClr val="tx2"/>
                  </a:solidFill>
                </a:rPr>
                <a:t>疲乏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347050" y="2764752"/>
            <a:ext cx="1676400" cy="2325055"/>
            <a:chOff x="9016028" y="3526025"/>
            <a:chExt cx="1676400" cy="2325055"/>
          </a:xfrm>
        </p:grpSpPr>
        <p:graphicFrame>
          <p:nvGraphicFramePr>
            <p:cNvPr id="18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9016060"/>
                </p:ext>
              </p:extLst>
            </p:nvPr>
          </p:nvGraphicFramePr>
          <p:xfrm>
            <a:off x="9127645" y="3987141"/>
            <a:ext cx="1330098" cy="18639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0" r:id="rId11" imgW="1400000" imgH="2048161" progId="MSPhotoEd.3">
                    <p:embed/>
                  </p:oleObj>
                </mc:Choice>
                <mc:Fallback>
                  <p:oleObj r:id="rId11" imgW="1400000" imgH="2048161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27645" y="3987141"/>
                          <a:ext cx="1330098" cy="18639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19"/>
            <p:cNvSpPr txBox="1">
              <a:spLocks noChangeArrowheads="1"/>
            </p:cNvSpPr>
            <p:nvPr/>
          </p:nvSpPr>
          <p:spPr bwMode="auto">
            <a:xfrm>
              <a:off x="9016028" y="3526025"/>
              <a:ext cx="16764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dirty="0">
                  <a:solidFill>
                    <a:schemeClr val="tx2"/>
                  </a:solidFill>
                </a:rPr>
                <a:t>体重减轻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181371" y="4912809"/>
            <a:ext cx="1453980" cy="1884091"/>
            <a:chOff x="11698806" y="3270005"/>
            <a:chExt cx="1453980" cy="1884091"/>
          </a:xfrm>
        </p:grpSpPr>
        <p:graphicFrame>
          <p:nvGraphicFramePr>
            <p:cNvPr id="22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8568934"/>
                </p:ext>
              </p:extLst>
            </p:nvPr>
          </p:nvGraphicFramePr>
          <p:xfrm>
            <a:off x="11698806" y="3636719"/>
            <a:ext cx="1453980" cy="15173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1" r:id="rId13" imgW="1486107" imgH="1619476" progId="MSPhotoEd.3">
                    <p:embed/>
                  </p:oleObj>
                </mc:Choice>
                <mc:Fallback>
                  <p:oleObj r:id="rId13" imgW="1486107" imgH="1619476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698806" y="3636719"/>
                          <a:ext cx="1453980" cy="15173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 Box 20"/>
            <p:cNvSpPr txBox="1">
              <a:spLocks noChangeArrowheads="1"/>
            </p:cNvSpPr>
            <p:nvPr/>
          </p:nvSpPr>
          <p:spPr bwMode="auto">
            <a:xfrm>
              <a:off x="11857752" y="3270005"/>
              <a:ext cx="1161649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dirty="0">
                  <a:solidFill>
                    <a:schemeClr val="tx2"/>
                  </a:solidFill>
                </a:rPr>
                <a:t>皮肤瘙痒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166527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</a:p>
        </p:txBody>
      </p:sp>
      <p:sp>
        <p:nvSpPr>
          <p:cNvPr id="2" name="矩形 1"/>
          <p:cNvSpPr/>
          <p:nvPr/>
        </p:nvSpPr>
        <p:spPr>
          <a:xfrm>
            <a:off x="4281510" y="1965841"/>
            <a:ext cx="65951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血糖：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是诊断糖尿病的唯一标准。明显“三多一少”症状者，只要一次异常血糖值即可诊断。无症状者需要两次异常血糖值。可疑者需做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75g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葡萄糖耐量试验。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尿糖：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常为阳性。血糖浓度超过肾糖阈时尿糖阳性。尿糖测定不作为诊断标准。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尿酮体：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酮症或酮症酸中毒时尿酮体阳性。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糖基化血红蛋白（</a:t>
            </a:r>
            <a:r>
              <a:rPr lang="en-US" altLang="zh-CN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HbA1c</a:t>
            </a: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葡萄糖与血红蛋白非酶促反应结合的产物。是判断血糖控制状态最有价值的指标。</a:t>
            </a:r>
            <a:endParaRPr lang="zh-CN" altLang="en-US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1925"/>
            <a:ext cx="4038600" cy="288607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</a:p>
        </p:txBody>
      </p:sp>
      <p:sp>
        <p:nvSpPr>
          <p:cNvPr id="2" name="矩形 1"/>
          <p:cNvSpPr/>
          <p:nvPr/>
        </p:nvSpPr>
        <p:spPr>
          <a:xfrm>
            <a:off x="508000" y="1902847"/>
            <a:ext cx="728427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 startAt="5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糖化血清蛋白：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是血糖与血清白蛋白非酶促反应结合的产物，反映取血前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周的平均血糖水平。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 startAt="5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血清胰岛素和</a:t>
            </a:r>
            <a:r>
              <a:rPr lang="en-US" altLang="zh-CN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肽水平：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反映胰岛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β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细胞的储备功能。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 startAt="5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血脂：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糖尿病患者常见血脂异常，在血糖控制不良时尤为明显。高密度脂蛋白胆固醇水平降低。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 startAt="5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免疫指标：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胰岛细胞抗体，胰岛素自身抗体和谷氨酸脱羧酶抗体是</a:t>
            </a:r>
            <a:r>
              <a:rPr lang="en-US" altLang="zh-CN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型糖尿病体液免疫异常的三项重要指标。</a:t>
            </a: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 startAt="5"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尿白蛋白排泄量，放免或酶联方法：</a:t>
            </a:r>
            <a:r>
              <a:rPr lang="zh-CN" altLang="en-US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可灵敏地检出尿白蛋白排出量，早期糖尿病肾病尿白蛋白轻度升高。</a:t>
            </a:r>
            <a:endParaRPr lang="zh-CN" altLang="en-US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475" y="3654425"/>
            <a:ext cx="3438525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564292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6997700" cy="849312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2010ADA</a:t>
            </a:r>
            <a:r>
              <a:rPr lang="zh-CN" altLang="en-US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糖尿病诊断标准 </a:t>
            </a:r>
          </a:p>
        </p:txBody>
      </p:sp>
      <p:sp>
        <p:nvSpPr>
          <p:cNvPr id="2" name="矩形 1"/>
          <p:cNvSpPr/>
          <p:nvPr/>
        </p:nvSpPr>
        <p:spPr>
          <a:xfrm>
            <a:off x="1512126" y="2013809"/>
            <a:ext cx="694773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糖化血红蛋白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A1c≥6.5%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空腹血糖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FPG≥7.0 mmol/l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。空腹定义为至少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8h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内无热量摄入。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口服糖耐量试验时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2h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血糖≥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mmol/l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在伴有典型的高血糖或高血糖危象症状的患者，随机血糖≥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 mmol/l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在无明确高血糖时，应通过重复检测来证实标准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1~3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87"/>
          <a:stretch>
            <a:fillRect/>
          </a:stretch>
        </p:blipFill>
        <p:spPr bwMode="auto">
          <a:xfrm>
            <a:off x="9011478" y="2869474"/>
            <a:ext cx="1890575" cy="3988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</TotalTime>
  <Pages>0</Pages>
  <Words>2079</Words>
  <Characters>0</Characters>
  <Application>Microsoft Office PowerPoint</Application>
  <DocSecurity>0</DocSecurity>
  <PresentationFormat>宽屏</PresentationFormat>
  <Lines>0</Lines>
  <Paragraphs>208</Paragraphs>
  <Slides>30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BatangChe</vt:lpstr>
      <vt:lpstr>黑体</vt:lpstr>
      <vt:lpstr>楷体_GB2312</vt:lpstr>
      <vt:lpstr>宋体</vt:lpstr>
      <vt:lpstr>微软雅黑</vt:lpstr>
      <vt:lpstr>Arial</vt:lpstr>
      <vt:lpstr>Broadway</vt:lpstr>
      <vt:lpstr>Calibri</vt:lpstr>
      <vt:lpstr>Calibri Light</vt:lpstr>
      <vt:lpstr>Times New Roman</vt:lpstr>
      <vt:lpstr>Wingdings</vt:lpstr>
      <vt:lpstr>Office 主题</vt:lpstr>
      <vt:lpstr>1_Office 主题</vt:lpstr>
      <vt:lpstr>MSPhotoEd.3</vt:lpstr>
      <vt:lpstr>PowerPoint 演示文稿</vt:lpstr>
      <vt:lpstr>PowerPoint 演示文稿</vt:lpstr>
      <vt:lpstr>PowerPoint 演示文稿</vt:lpstr>
      <vt:lpstr>糖尿病的定义</vt:lpstr>
      <vt:lpstr>糖尿病的类型</vt:lpstr>
      <vt:lpstr>临床表现</vt:lpstr>
      <vt:lpstr>检查</vt:lpstr>
      <vt:lpstr>检查</vt:lpstr>
      <vt:lpstr>2010ADA糖尿病诊断标准 </vt:lpstr>
      <vt:lpstr>糖尿病并发症 </vt:lpstr>
      <vt:lpstr>糖尿病并发症 </vt:lpstr>
      <vt:lpstr>治疗</vt:lpstr>
      <vt:lpstr>PowerPoint 演示文稿</vt:lpstr>
      <vt:lpstr>治疗</vt:lpstr>
      <vt:lpstr>治疗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Sky123.Org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Sky123.Org</dc:creator>
  <cp:keywords/>
  <dc:description/>
  <cp:lastModifiedBy>清云_612</cp:lastModifiedBy>
  <cp:revision>98</cp:revision>
  <dcterms:created xsi:type="dcterms:W3CDTF">2014-03-17T14:50:00Z</dcterms:created>
  <dcterms:modified xsi:type="dcterms:W3CDTF">2016-11-03T13:30:09Z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