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256" r:id="rId2"/>
    <p:sldId id="337" r:id="rId3"/>
    <p:sldId id="352" r:id="rId4"/>
    <p:sldId id="508" r:id="rId5"/>
    <p:sldId id="480" r:id="rId6"/>
    <p:sldId id="553" r:id="rId7"/>
    <p:sldId id="554" r:id="rId8"/>
    <p:sldId id="509" r:id="rId9"/>
    <p:sldId id="555" r:id="rId10"/>
    <p:sldId id="531" r:id="rId11"/>
    <p:sldId id="526" r:id="rId12"/>
    <p:sldId id="565" r:id="rId13"/>
    <p:sldId id="557" r:id="rId14"/>
    <p:sldId id="566" r:id="rId15"/>
    <p:sldId id="558" r:id="rId16"/>
    <p:sldId id="563" r:id="rId17"/>
    <p:sldId id="354" r:id="rId18"/>
    <p:sldId id="487" r:id="rId19"/>
    <p:sldId id="562" r:id="rId20"/>
    <p:sldId id="556" r:id="rId21"/>
    <p:sldId id="559" r:id="rId22"/>
    <p:sldId id="560" r:id="rId23"/>
    <p:sldId id="561" r:id="rId24"/>
    <p:sldId id="454" r:id="rId25"/>
    <p:sldId id="528" r:id="rId26"/>
    <p:sldId id="567" r:id="rId27"/>
    <p:sldId id="378" r:id="rId28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22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4453"/>
    <a:srgbClr val="00B0F0"/>
    <a:srgbClr val="CC00CC"/>
    <a:srgbClr val="E9EDF4"/>
    <a:srgbClr val="347727"/>
    <a:srgbClr val="409130"/>
    <a:srgbClr val="0070C0"/>
    <a:srgbClr val="1F497D"/>
    <a:srgbClr val="FFFFFF"/>
    <a:srgbClr val="8698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主题样式 1 - 强调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A488322-F2BA-4B5B-9748-0D474271808F}" styleName="中度样式 3 - 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中度样式 3 - 强调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中度样式 3 - 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75" autoAdjust="0"/>
    <p:restoredTop sz="91547" autoAdjust="0"/>
  </p:normalViewPr>
  <p:slideViewPr>
    <p:cSldViewPr snapToGrid="0">
      <p:cViewPr>
        <p:scale>
          <a:sx n="66" d="100"/>
          <a:sy n="66" d="100"/>
        </p:scale>
        <p:origin x="-372" y="54"/>
      </p:cViewPr>
      <p:guideLst>
        <p:guide orient="horz" pos="2160"/>
        <p:guide pos="3840"/>
        <p:guide orient="horz" pos="22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2C2D3F3-DF8E-42C9-8418-83AE755F2250}" type="datetimeFigureOut">
              <a:rPr lang="zh-CN" altLang="en-US"/>
              <a:pPr>
                <a:defRPr/>
              </a:pPr>
              <a:t>2016/3/18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684DBE3-1858-4CB1-B2BD-3ECB43D8E3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633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9AF00C7-6F34-4880-AE4A-63CF5EFC3091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5644094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5B9715-2A98-4AA2-BDAD-39F4769B892F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2344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5B9715-2A98-4AA2-BDAD-39F4769B892F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6899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5B9715-2A98-4AA2-BDAD-39F4769B892F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2268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5B9715-2A98-4AA2-BDAD-39F4769B892F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4356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5B9715-2A98-4AA2-BDAD-39F4769B892F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7020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5B9715-2A98-4AA2-BDAD-39F4769B892F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1346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5B9715-2A98-4AA2-BDAD-39F4769B892F}" type="slidenum">
              <a:rPr lang="zh-CN" altLang="en-US" smtClean="0"/>
              <a:pPr>
                <a:defRPr/>
              </a:pPr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1237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1CDE518-3882-4E0F-820F-3E8A11FE74A3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9171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5B9715-2A98-4AA2-BDAD-39F4769B892F}" type="slidenum">
              <a:rPr lang="zh-CN" altLang="en-US" smtClean="0"/>
              <a:pPr>
                <a:defRPr/>
              </a:pPr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0463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5B9715-2A98-4AA2-BDAD-39F4769B892F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8368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09EAF7A-F827-49EE-BD2D-1C6D9C358699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0814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5B9715-2A98-4AA2-BDAD-39F4769B892F}" type="slidenum">
              <a:rPr lang="zh-CN" altLang="en-US" smtClean="0"/>
              <a:pPr>
                <a:defRPr/>
              </a:pPr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7679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5B9715-2A98-4AA2-BDAD-39F4769B892F}" type="slidenum">
              <a:rPr lang="zh-CN" altLang="en-US" smtClean="0"/>
              <a:pPr>
                <a:defRPr/>
              </a:pPr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9022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5B9715-2A98-4AA2-BDAD-39F4769B892F}" type="slidenum">
              <a:rPr lang="zh-CN" altLang="en-US" smtClean="0"/>
              <a:pPr>
                <a:defRPr/>
              </a:pPr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1680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5B9715-2A98-4AA2-BDAD-39F4769B892F}" type="slidenum">
              <a:rPr lang="zh-CN" altLang="en-US" smtClean="0"/>
              <a:pPr>
                <a:defRPr/>
              </a:pPr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208460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1CDE518-3882-4E0F-820F-3E8A11FE74A3}" type="slidenum">
              <a:rPr lang="zh-CN" altLang="en-US" smtClean="0"/>
              <a:pPr>
                <a:defRPr/>
              </a:pPr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02675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4EB2E79-896F-4E6B-A8BF-56A1ECF1321D}" type="slidenum">
              <a:rPr lang="en-US" altLang="zh-CN"/>
              <a:pPr/>
              <a:t>27</a:t>
            </a:fld>
            <a:endParaRPr lang="en-US" altLang="zh-CN"/>
          </a:p>
        </p:txBody>
      </p:sp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/>
          </a:p>
        </p:txBody>
      </p:sp>
      <p:sp>
        <p:nvSpPr>
          <p:cNvPr id="45060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E2570DDE-49D1-4DA2-A208-CC0D92B14F0C}" type="slidenum">
              <a:rPr lang="zh-CN" altLang="en-US" sz="1200" i="0">
                <a:latin typeface="Calibri" panose="020F0502020204030204" pitchFamily="34" charset="0"/>
              </a:rPr>
              <a:pPr algn="r" eaLnBrk="1" hangingPunct="1"/>
              <a:t>27</a:t>
            </a:fld>
            <a:endParaRPr lang="en-US" altLang="zh-CN" sz="1200" i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99567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E956058-9C40-43CA-BC69-48EC2A77554B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7656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5B9715-2A98-4AA2-BDAD-39F4769B892F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1547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5B9715-2A98-4AA2-BDAD-39F4769B892F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2429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5B9715-2A98-4AA2-BDAD-39F4769B892F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8350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5B9715-2A98-4AA2-BDAD-39F4769B892F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4465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5B9715-2A98-4AA2-BDAD-39F4769B892F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3924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5B9715-2A98-4AA2-BDAD-39F4769B892F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2182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0394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614488" y="0"/>
            <a:ext cx="107950" cy="6858000"/>
          </a:xfrm>
          <a:prstGeom prst="rect">
            <a:avLst/>
          </a:prstGeom>
          <a:solidFill>
            <a:srgbClr val="FFFFFF">
              <a:alpha val="1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anchor="ctr"/>
          <a:lstStyle/>
          <a:p>
            <a:pPr algn="ctr" defTabSz="9139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99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1033173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169460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9562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kUpDiag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112" r:id="rId1"/>
    <p:sldLayoutId id="2147484116" r:id="rId2"/>
    <p:sldLayoutId id="2147484113" r:id="rId3"/>
    <p:sldLayoutId id="2147484114" r:id="rId4"/>
  </p:sldLayoutIdLst>
  <p:transition spd="slow"/>
  <p:timing>
    <p:tnLst>
      <p:par>
        <p:cTn id="1" dur="indefinite" restart="never" nodeType="tmRoot"/>
      </p:par>
    </p:tnLst>
  </p:timing>
  <p:txStyles>
    <p:titleStyle>
      <a:lvl1pPr algn="ctr" defTabSz="912813" rtl="0" eaLnBrk="0" fontAlgn="base" hangingPunct="0">
        <a:spcBef>
          <a:spcPct val="0"/>
        </a:spcBef>
        <a:spcAft>
          <a:spcPct val="0"/>
        </a:spcAft>
        <a:defRPr sz="4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912813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912813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912813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912813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912813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912813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912813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1313" indent="-3413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490" indent="-228498" algn="l" defTabSz="91399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488" indent="-228498" algn="l" defTabSz="91399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485" indent="-228498" algn="l" defTabSz="91399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484" indent="-228498" algn="l" defTabSz="91399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99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2pPr>
      <a:lvl3pPr marL="913996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995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992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990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988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987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984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18" Type="http://schemas.openxmlformats.org/officeDocument/2006/relationships/image" Target="../media/image38.png"/><Relationship Id="rId3" Type="http://schemas.openxmlformats.org/officeDocument/2006/relationships/image" Target="../media/image23.png"/><Relationship Id="rId21" Type="http://schemas.openxmlformats.org/officeDocument/2006/relationships/image" Target="../media/image41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17" Type="http://schemas.openxmlformats.org/officeDocument/2006/relationships/image" Target="../media/image37.png"/><Relationship Id="rId25" Type="http://schemas.openxmlformats.org/officeDocument/2006/relationships/image" Target="../media/image45.png"/><Relationship Id="rId2" Type="http://schemas.openxmlformats.org/officeDocument/2006/relationships/notesSlide" Target="../notesSlides/notesSlide25.xml"/><Relationship Id="rId16" Type="http://schemas.openxmlformats.org/officeDocument/2006/relationships/image" Target="../media/image36.png"/><Relationship Id="rId20" Type="http://schemas.openxmlformats.org/officeDocument/2006/relationships/image" Target="../media/image4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24" Type="http://schemas.openxmlformats.org/officeDocument/2006/relationships/image" Target="../media/image44.png"/><Relationship Id="rId5" Type="http://schemas.openxmlformats.org/officeDocument/2006/relationships/image" Target="../media/image25.png"/><Relationship Id="rId15" Type="http://schemas.openxmlformats.org/officeDocument/2006/relationships/image" Target="../media/image35.png"/><Relationship Id="rId23" Type="http://schemas.openxmlformats.org/officeDocument/2006/relationships/image" Target="../media/image43.png"/><Relationship Id="rId10" Type="http://schemas.openxmlformats.org/officeDocument/2006/relationships/image" Target="../media/image30.png"/><Relationship Id="rId19" Type="http://schemas.openxmlformats.org/officeDocument/2006/relationships/image" Target="../media/image39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34.png"/><Relationship Id="rId22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1"/>
          <p:cNvSpPr>
            <a:spLocks noChangeArrowheads="1"/>
          </p:cNvSpPr>
          <p:nvPr/>
        </p:nvSpPr>
        <p:spPr bwMode="auto">
          <a:xfrm>
            <a:off x="0" y="-28575"/>
            <a:ext cx="12201525" cy="3686175"/>
          </a:xfrm>
          <a:prstGeom prst="rect">
            <a:avLst/>
          </a:prstGeom>
          <a:solidFill>
            <a:srgbClr val="FA4453"/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TextBox 3"/>
          <p:cNvSpPr txBox="1"/>
          <p:nvPr/>
        </p:nvSpPr>
        <p:spPr>
          <a:xfrm>
            <a:off x="2482755" y="1368476"/>
            <a:ext cx="7226489" cy="1015626"/>
          </a:xfrm>
          <a:prstGeom prst="rect">
            <a:avLst/>
          </a:prstGeom>
          <a:noFill/>
        </p:spPr>
        <p:txBody>
          <a:bodyPr wrap="square" lIns="91403" tIns="45702" rIns="91403" bIns="45702">
            <a:spAutoFit/>
          </a:bodyPr>
          <a:lstStyle/>
          <a:p>
            <a:pPr algn="ctr" defTabSz="9139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鼻出血的业务学习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7" name="TextBox 42"/>
          <p:cNvSpPr>
            <a:spLocks noChangeArrowheads="1"/>
          </p:cNvSpPr>
          <p:nvPr/>
        </p:nvSpPr>
        <p:spPr bwMode="auto">
          <a:xfrm>
            <a:off x="5306219" y="3149413"/>
            <a:ext cx="157956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en-US" altLang="zh-CN" sz="6000" b="1" dirty="0">
                <a:solidFill>
                  <a:srgbClr val="05AFC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</a:t>
            </a:r>
            <a:r>
              <a:rPr lang="en-US" altLang="zh-CN" sz="60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</a:t>
            </a:r>
            <a:r>
              <a:rPr lang="en-US" altLang="zh-CN" sz="6000" b="1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</a:t>
            </a:r>
            <a:endParaRPr lang="zh-CN" altLang="en-US" sz="6000" b="1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78" name="矩形 4"/>
          <p:cNvSpPr>
            <a:spLocks noChangeArrowheads="1"/>
          </p:cNvSpPr>
          <p:nvPr/>
        </p:nvSpPr>
        <p:spPr bwMode="auto">
          <a:xfrm>
            <a:off x="4520785" y="4469464"/>
            <a:ext cx="27238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FF3300"/>
              </a:buClr>
            </a:pPr>
            <a:r>
              <a:rPr lang="zh-CN" altLang="en-US" sz="3600" dirty="0" smtClean="0">
                <a:solidFill>
                  <a:srgbClr val="FA4453"/>
                </a:solidFill>
                <a:latin typeface="隶书" panose="02010509060101010101" pitchFamily="49" charset="-122"/>
                <a:ea typeface="隶书" panose="02010509060101010101" pitchFamily="49" charset="-122"/>
                <a:cs typeface="Arial" panose="020B0604020202020204" pitchFamily="34" charset="0"/>
              </a:rPr>
              <a:t>主讲人：</a:t>
            </a:r>
            <a:r>
              <a:rPr lang="en-US" altLang="zh-CN" sz="3600" dirty="0" smtClean="0">
                <a:solidFill>
                  <a:srgbClr val="FA4453"/>
                </a:solidFill>
                <a:latin typeface="隶书" panose="02010509060101010101" pitchFamily="49" charset="-122"/>
                <a:ea typeface="隶书" panose="02010509060101010101" pitchFamily="49" charset="-122"/>
                <a:cs typeface="Arial" panose="020B0604020202020204" pitchFamily="34" charset="0"/>
              </a:rPr>
              <a:t>xxx</a:t>
            </a:r>
            <a:endParaRPr lang="en-US" altLang="zh-CN" sz="3600" dirty="0">
              <a:solidFill>
                <a:srgbClr val="FA4453"/>
              </a:solidFill>
              <a:latin typeface="隶书" panose="02010509060101010101" pitchFamily="49" charset="-122"/>
              <a:ea typeface="隶书" panose="020105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4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5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35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5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  <p:bldP spid="3077" grpId="1"/>
      <p:bldP spid="307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1025525" y="702894"/>
            <a:ext cx="2506518" cy="650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z="36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疾病介绍</a:t>
            </a:r>
            <a:endParaRPr lang="zh-CN" altLang="en-US" sz="3600" b="1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0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FA4453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617783" y="1352916"/>
            <a:ext cx="185798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临床表现</a:t>
            </a:r>
            <a:endParaRPr lang="zh-CN" altLang="en-US" sz="2800" b="1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617783" y="2506751"/>
            <a:ext cx="6105443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鼻出血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多为单侧，亦可为双侧，可间歇反复</a:t>
            </a: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出血，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亦可为持续性</a:t>
            </a: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出血。</a:t>
            </a:r>
            <a:endParaRPr lang="zh-CN" altLang="en-US" sz="2000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血量 ，多少</a:t>
            </a: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不一， 轻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者仅为涕中带血</a:t>
            </a: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；重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者可引起失血性休克，反复出血可导致</a:t>
            </a: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贫血。</a:t>
            </a:r>
            <a:endParaRPr lang="zh-CN" altLang="en-US" sz="2000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大出血或反复</a:t>
            </a: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出血情绪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紧张而</a:t>
            </a: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恐惧。</a:t>
            </a:r>
            <a:endParaRPr lang="zh-CN" altLang="en-US" sz="2000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7225" y="2654300"/>
            <a:ext cx="391477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88901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1025525" y="702894"/>
            <a:ext cx="2506518" cy="650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z="36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疾病介绍</a:t>
            </a:r>
            <a:endParaRPr lang="zh-CN" altLang="en-US" sz="3600" b="1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0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FA4453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5235529" y="2015470"/>
            <a:ext cx="5954985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0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鼻腔</a:t>
            </a:r>
            <a:r>
              <a:rPr lang="zh-CN" altLang="en-US" sz="2000" b="1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检查  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为最直接的检查方法</a:t>
            </a: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，可以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初步了解出血是双侧活单侧、出血</a:t>
            </a: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部位。</a:t>
            </a:r>
            <a:endParaRPr lang="zh-CN" altLang="en-US" sz="2000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0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鼻咽</a:t>
            </a:r>
            <a:r>
              <a:rPr lang="zh-CN" altLang="en-US" sz="2000" b="1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部检查  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可以判断鼻咽部有无新生物、有无明确出血点。</a:t>
            </a: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0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实验室</a:t>
            </a:r>
            <a:r>
              <a:rPr lang="zh-CN" altLang="en-US" sz="2000" b="1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检查  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包括全血细胞计数、出血和凝血酶原时间、凝血因子等及其他相关检查，了解病人全身情况。</a:t>
            </a: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1537021" y="1352916"/>
            <a:ext cx="1910615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辅助检查</a:t>
            </a:r>
            <a:endParaRPr lang="en-US" altLang="zh-CN" sz="2000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992" y="2254871"/>
            <a:ext cx="4469880" cy="3084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4941161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1025525" y="702894"/>
            <a:ext cx="2506518" cy="650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z="36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疾病介绍</a:t>
            </a:r>
            <a:endParaRPr lang="zh-CN" altLang="en-US" sz="3600" b="1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0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FA4453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2670670" y="2384108"/>
            <a:ext cx="5471845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确定出血部位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估计出</a:t>
            </a:r>
            <a:r>
              <a:rPr lang="zh-CN" altLang="en-US" sz="20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血量</a:t>
            </a:r>
            <a:endParaRPr lang="en-US" altLang="zh-CN" sz="2000" b="1" dirty="0" smtClean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500ml     </a:t>
            </a: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头昏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、口渴、面色苍白</a:t>
            </a:r>
            <a:b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1000ml   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出汗、血压下降、脉速</a:t>
            </a:r>
            <a:b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BP&lt;80mmHg   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血容量损失约</a:t>
            </a:r>
            <a:r>
              <a:rPr lang="en-US" altLang="zh-CN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1/4</a:t>
            </a: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判断出血原因</a:t>
            </a: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1537021" y="1352916"/>
            <a:ext cx="1910615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诊断</a:t>
            </a:r>
            <a:endParaRPr lang="en-US" altLang="zh-CN" sz="2000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9485" y="2696021"/>
            <a:ext cx="2704873" cy="3741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3201686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1025525" y="702894"/>
            <a:ext cx="2506518" cy="650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z="36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疾病介绍</a:t>
            </a:r>
            <a:endParaRPr lang="zh-CN" altLang="en-US" sz="3600" b="1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0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FA4453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5386642" y="2662623"/>
            <a:ext cx="5295872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000" b="1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一）出血量较少、出血部位明确者</a:t>
            </a: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可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进行简易止血法，用手指紧捏病人两侧鼻翼</a:t>
            </a:r>
            <a:r>
              <a:rPr lang="en-US" altLang="zh-CN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10~15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分钟，冷敷前额和后</a:t>
            </a: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颈。</a:t>
            </a:r>
            <a:endParaRPr lang="zh-CN" altLang="en-US" sz="2000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1537021" y="1352916"/>
            <a:ext cx="1910615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治疗</a:t>
            </a:r>
            <a:endParaRPr lang="en-US" altLang="zh-CN" sz="2800" b="1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88154"/>
            <a:ext cx="5025278" cy="3380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58160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1025525" y="702894"/>
            <a:ext cx="2506518" cy="650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z="36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疾病介绍</a:t>
            </a:r>
            <a:endParaRPr lang="zh-CN" altLang="en-US" sz="3600" b="1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0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FA4453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5181600" y="2357249"/>
            <a:ext cx="6183087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000" b="1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二）反复少量出血且能找到出血点者</a:t>
            </a: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可用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化学药物烧灼法或电烧灼法破坏出血点组织，使血管封闭或凝固而达到止血目的。临床上常用的化学药物有</a:t>
            </a:r>
            <a:r>
              <a:rPr lang="en-US" altLang="zh-CN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30%~50%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硝酸银或</a:t>
            </a:r>
            <a:r>
              <a:rPr lang="en-US" altLang="zh-CN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30%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三氯醋酸</a:t>
            </a: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1537021" y="1352916"/>
            <a:ext cx="1910615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治疗</a:t>
            </a:r>
            <a:endParaRPr lang="en-US" altLang="zh-CN" sz="2800" b="1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133" y="2700463"/>
            <a:ext cx="4269886" cy="3206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75863809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1025525" y="702894"/>
            <a:ext cx="2506518" cy="650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z="36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疾病介绍</a:t>
            </a:r>
            <a:endParaRPr lang="zh-CN" altLang="en-US" sz="3600" b="1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0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FA4453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1025525" y="2015470"/>
            <a:ext cx="6915283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000" b="1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三）对于出血较剧、渗血面较大或出血部位不明者</a:t>
            </a: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以下几种方式：</a:t>
            </a:r>
          </a:p>
          <a:p>
            <a:pPr marL="457200" indent="-457200" algn="just" eaLnBrk="1" hangingPunct="1">
              <a:lnSpc>
                <a:spcPct val="150000"/>
              </a:lnSpc>
              <a:buAutoNum type="arabicPeriod"/>
            </a:pP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鼻腔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可吸收性材料填塞 </a:t>
            </a:r>
            <a:endParaRPr lang="en-US" altLang="zh-CN" sz="2000" dirty="0" smtClean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buAutoNum type="arabicPeriod"/>
            </a:pP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鼻腔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纱</a:t>
            </a: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条</a:t>
            </a:r>
            <a:endParaRPr lang="en-US" altLang="zh-CN" sz="2000" dirty="0" smtClean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buAutoNum type="arabicPeriod"/>
            </a:pP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鼻孔填塞法  鼻腔纱条填塞未能奏效者，可采用此法</a:t>
            </a: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 smtClean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buAutoNum type="arabicPeriod"/>
            </a:pP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病人可行鼻内镜下止血术</a:t>
            </a: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 smtClean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buAutoNum type="arabicPeriod"/>
            </a:pP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少数病人若鼻腔填塞无效，可根据出血部位行相应的血管栓塞术或结扎术</a:t>
            </a: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 smtClean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0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sz="2000" b="1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0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全身</a:t>
            </a:r>
            <a:r>
              <a:rPr lang="zh-CN" altLang="en-US" sz="2000" b="1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治疗</a:t>
            </a:r>
            <a:endParaRPr lang="en-US" altLang="zh-CN" sz="2000" b="1" dirty="0" smtClean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1537021" y="1352916"/>
            <a:ext cx="1910615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治疗</a:t>
            </a:r>
            <a:endParaRPr lang="en-US" altLang="zh-CN" sz="2800" b="1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94035" y="1887005"/>
            <a:ext cx="3241813" cy="3967624"/>
            <a:chOff x="8514950" y="1569697"/>
            <a:chExt cx="3241813" cy="3967624"/>
          </a:xfrm>
        </p:grpSpPr>
        <p:pic>
          <p:nvPicPr>
            <p:cNvPr id="11" name="Picture 4" descr="F:\备份文件\前鼻孔填塞.bmp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607"/>
            <a:stretch>
              <a:fillRect/>
            </a:stretch>
          </p:blipFill>
          <p:spPr bwMode="auto">
            <a:xfrm>
              <a:off x="8514950" y="1569697"/>
              <a:ext cx="3241813" cy="3508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矩形 4"/>
            <p:cNvSpPr/>
            <p:nvPr/>
          </p:nvSpPr>
          <p:spPr>
            <a:xfrm>
              <a:off x="9939831" y="5078413"/>
              <a:ext cx="1107996" cy="4589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 eaLnBrk="1" hangingPunct="1">
                <a:lnSpc>
                  <a:spcPct val="150000"/>
                </a:lnSpc>
              </a:pPr>
              <a:r>
                <a:rPr lang="zh-CN" altLang="en-US" dirty="0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鼻腔纱条</a:t>
              </a:r>
              <a:endParaRPr lang="en-US" altLang="zh-CN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1299930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1025525" y="702894"/>
            <a:ext cx="2506518" cy="650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z="36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疾病介绍</a:t>
            </a:r>
            <a:endParaRPr lang="zh-CN" altLang="en-US" sz="3600" b="1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0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FA4453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1537021" y="1352916"/>
            <a:ext cx="1910615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治疗</a:t>
            </a:r>
            <a:endParaRPr lang="en-US" altLang="zh-CN" sz="2800" b="1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488006" y="1684193"/>
            <a:ext cx="3643086" cy="4274914"/>
            <a:chOff x="7561942" y="1831846"/>
            <a:chExt cx="3643086" cy="4274914"/>
          </a:xfrm>
        </p:grpSpPr>
        <p:pic>
          <p:nvPicPr>
            <p:cNvPr id="6" name="Picture 5" descr="鼻腔外侧壁动脉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DFFEA"/>
                </a:clrFrom>
                <a:clrTo>
                  <a:srgbClr val="FDFFE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61942" y="1831846"/>
              <a:ext cx="3643086" cy="38808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矩形 1"/>
            <p:cNvSpPr/>
            <p:nvPr/>
          </p:nvSpPr>
          <p:spPr>
            <a:xfrm>
              <a:off x="8714071" y="5737428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血管栓塞法</a:t>
              </a:r>
              <a:endParaRPr lang="zh-CN" altLang="en-US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644236" y="2519034"/>
            <a:ext cx="3606800" cy="3255407"/>
            <a:chOff x="436063" y="2517958"/>
            <a:chExt cx="3606800" cy="3255407"/>
          </a:xfrm>
        </p:grpSpPr>
        <p:pic>
          <p:nvPicPr>
            <p:cNvPr id="11" name="Picture 4" descr="n4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E5D0CB"/>
                </a:clrFrom>
                <a:clrTo>
                  <a:srgbClr val="E5D0C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192" t="19669" r="13963" b="17909"/>
            <a:stretch>
              <a:fillRect/>
            </a:stretch>
          </p:blipFill>
          <p:spPr bwMode="auto">
            <a:xfrm>
              <a:off x="436063" y="2517958"/>
              <a:ext cx="3606800" cy="2886075"/>
            </a:xfrm>
            <a:prstGeom prst="rect">
              <a:avLst/>
            </a:prstGeom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1673033" y="5404033"/>
              <a:ext cx="163859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后鼻孔填塞法 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975764615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>
            <a:grpSpLocks/>
          </p:cNvGrpSpPr>
          <p:nvPr/>
        </p:nvGrpSpPr>
        <p:grpSpPr bwMode="auto">
          <a:xfrm rot="16200000">
            <a:off x="7193671" y="2381146"/>
            <a:ext cx="7975600" cy="2021058"/>
            <a:chOff x="971550" y="4156075"/>
            <a:chExt cx="7200900" cy="1008063"/>
          </a:xfrm>
          <a:solidFill>
            <a:srgbClr val="FA4453"/>
          </a:solidFill>
        </p:grpSpPr>
        <p:sp>
          <p:nvSpPr>
            <p:cNvPr id="7174" name="流程图: 合并 38"/>
            <p:cNvSpPr>
              <a:spLocks noChangeArrowheads="1"/>
            </p:cNvSpPr>
            <p:nvPr/>
          </p:nvSpPr>
          <p:spPr bwMode="auto">
            <a:xfrm rot="10800000">
              <a:off x="971550" y="4156075"/>
              <a:ext cx="7200900" cy="10080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5" name="流程图: 合并 40"/>
            <p:cNvSpPr>
              <a:spLocks noChangeArrowheads="1"/>
            </p:cNvSpPr>
            <p:nvPr/>
          </p:nvSpPr>
          <p:spPr bwMode="auto">
            <a:xfrm rot="10800000">
              <a:off x="1187450" y="4227513"/>
              <a:ext cx="6769100" cy="936625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ash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6" name="TextBox 41"/>
            <p:cNvSpPr>
              <a:spLocks noChangeArrowheads="1"/>
            </p:cNvSpPr>
            <p:nvPr/>
          </p:nvSpPr>
          <p:spPr bwMode="auto">
            <a:xfrm rot="5400000">
              <a:off x="4227578" y="4321873"/>
              <a:ext cx="466317" cy="91700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6000" b="1" dirty="0">
                  <a:solidFill>
                    <a:schemeClr val="bg1"/>
                  </a:solidFill>
                  <a:latin typeface="BatangChe" pitchFamily="1" charset="-127"/>
                  <a:ea typeface="BatangChe" pitchFamily="1" charset="-127"/>
                  <a:sym typeface="BatangChe" pitchFamily="1" charset="-127"/>
                </a:rPr>
                <a:t>2</a:t>
              </a:r>
              <a:endParaRPr lang="zh-CN" altLang="en-US" sz="6000" b="1" dirty="0">
                <a:solidFill>
                  <a:schemeClr val="bg1"/>
                </a:solidFill>
                <a:latin typeface="BatangChe" pitchFamily="1" charset="-127"/>
                <a:ea typeface="BatangChe" pitchFamily="1" charset="-127"/>
                <a:sym typeface="BatangChe" pitchFamily="1" charset="-127"/>
              </a:endParaRPr>
            </a:p>
          </p:txBody>
        </p:sp>
      </p:grpSp>
      <p:grpSp>
        <p:nvGrpSpPr>
          <p:cNvPr id="7171" name="组合 2"/>
          <p:cNvGrpSpPr>
            <a:grpSpLocks/>
          </p:cNvGrpSpPr>
          <p:nvPr/>
        </p:nvGrpSpPr>
        <p:grpSpPr bwMode="auto">
          <a:xfrm rot="16200000">
            <a:off x="-506413" y="5816601"/>
            <a:ext cx="1547813" cy="534988"/>
            <a:chOff x="-106363" y="-20638"/>
            <a:chExt cx="1006476" cy="347663"/>
          </a:xfrm>
          <a:solidFill>
            <a:srgbClr val="FA4453"/>
          </a:solidFill>
        </p:grpSpPr>
        <p:sp>
          <p:nvSpPr>
            <p:cNvPr id="7172" name="流程图: 合并 53"/>
            <p:cNvSpPr>
              <a:spLocks noChangeArrowheads="1"/>
            </p:cNvSpPr>
            <p:nvPr/>
          </p:nvSpPr>
          <p:spPr bwMode="auto">
            <a:xfrm>
              <a:off x="-106363" y="-20638"/>
              <a:ext cx="1006476" cy="3476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3" name="流程图: 合并 54"/>
            <p:cNvSpPr>
              <a:spLocks noChangeArrowheads="1"/>
            </p:cNvSpPr>
            <p:nvPr/>
          </p:nvSpPr>
          <p:spPr bwMode="auto">
            <a:xfrm>
              <a:off x="0" y="-20638"/>
              <a:ext cx="755650" cy="288926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ot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1268" name="组合 8"/>
          <p:cNvGrpSpPr>
            <a:grpSpLocks/>
          </p:cNvGrpSpPr>
          <p:nvPr/>
        </p:nvGrpSpPr>
        <p:grpSpPr bwMode="auto">
          <a:xfrm>
            <a:off x="3587750" y="3007077"/>
            <a:ext cx="4498975" cy="725488"/>
            <a:chOff x="3284033" y="2260555"/>
            <a:chExt cx="4631849" cy="699547"/>
          </a:xfrm>
        </p:grpSpPr>
        <p:sp>
          <p:nvSpPr>
            <p:cNvPr id="10" name="AutoShape 4"/>
            <p:cNvSpPr>
              <a:spLocks noChangeArrowheads="1"/>
            </p:cNvSpPr>
            <p:nvPr/>
          </p:nvSpPr>
          <p:spPr bwMode="gray">
            <a:xfrm>
              <a:off x="3284033" y="2260555"/>
              <a:ext cx="4262478" cy="699547"/>
            </a:xfrm>
            <a:prstGeom prst="roundRect">
              <a:avLst>
                <a:gd name="adj" fmla="val 10889"/>
              </a:avLst>
            </a:prstGeom>
            <a:noFill/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1" name="AutoShape 6"/>
            <p:cNvSpPr>
              <a:spLocks noChangeArrowheads="1"/>
            </p:cNvSpPr>
            <p:nvPr/>
          </p:nvSpPr>
          <p:spPr bwMode="gray">
            <a:xfrm>
              <a:off x="3344506" y="2309539"/>
              <a:ext cx="1086866" cy="572495"/>
            </a:xfrm>
            <a:prstGeom prst="roundRect">
              <a:avLst>
                <a:gd name="adj" fmla="val 11921"/>
              </a:avLst>
            </a:prstGeom>
            <a:solidFill>
              <a:srgbClr val="FA4453"/>
            </a:solidFill>
            <a:ln>
              <a:solidFill>
                <a:srgbClr val="FA4453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409130"/>
                </a:solidFill>
              </a:endParaRP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gray">
            <a:xfrm>
              <a:off x="3713877" y="2360949"/>
              <a:ext cx="349759" cy="44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2</a:t>
              </a:r>
            </a:p>
          </p:txBody>
        </p:sp>
        <p:sp>
          <p:nvSpPr>
            <p:cNvPr id="11272" name="文本框 2"/>
            <p:cNvSpPr txBox="1">
              <a:spLocks noChangeArrowheads="1"/>
            </p:cNvSpPr>
            <p:nvPr/>
          </p:nvSpPr>
          <p:spPr bwMode="auto">
            <a:xfrm>
              <a:off x="4702729" y="2302187"/>
              <a:ext cx="3213153" cy="5638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护理原则与措施</a:t>
              </a:r>
              <a:endParaRPr lang="zh-CN" altLang="en-US" sz="3200" b="1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FA4453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98889" y="2241440"/>
            <a:ext cx="629493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（一）健康史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询问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病人或家属发病前的健康</a:t>
            </a: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状况，有无与鼻出血有关的局部因素或全身性疾病等。</a:t>
            </a:r>
            <a:endParaRPr lang="zh-CN" altLang="en-US" sz="2000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（二）身体状况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根据不同的病因、年龄、鼻出血的部位、出血量多少及出血次数不同</a:t>
            </a: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，评估患者身体状况。</a:t>
            </a:r>
            <a:endParaRPr lang="zh-CN" altLang="en-US" sz="2000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4" name="标题 1"/>
          <p:cNvSpPr txBox="1">
            <a:spLocks noChangeArrowheads="1"/>
          </p:cNvSpPr>
          <p:nvPr/>
        </p:nvSpPr>
        <p:spPr bwMode="auto">
          <a:xfrm>
            <a:off x="986108" y="1405244"/>
            <a:ext cx="2584406" cy="695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8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护理</a:t>
            </a:r>
            <a:r>
              <a:rPr lang="zh-CN" altLang="en-US" sz="2800" b="1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评估</a:t>
            </a:r>
            <a:endParaRPr lang="en-US" altLang="zh-CN" sz="2800" b="1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342900" y="473330"/>
            <a:ext cx="4157663" cy="706437"/>
          </a:xfrm>
          <a:prstGeom prst="rect">
            <a:avLst/>
          </a:prstGeom>
        </p:spPr>
        <p:txBody>
          <a:bodyPr/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护理原则与措施</a:t>
            </a:r>
            <a:endParaRPr lang="zh-CN" altLang="en-US" sz="4000" b="1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E3"/>
              </a:clrFrom>
              <a:clrTo>
                <a:srgbClr val="FFFFE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3" t="11897" r="5756" b="5643"/>
          <a:stretch>
            <a:fillRect/>
          </a:stretch>
        </p:blipFill>
        <p:spPr bwMode="auto">
          <a:xfrm>
            <a:off x="4260" y="3214034"/>
            <a:ext cx="3425371" cy="3286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052397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FA4453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001" y="2353225"/>
            <a:ext cx="680606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（</a:t>
            </a:r>
            <a:r>
              <a:rPr lang="zh-CN" altLang="en-US" sz="2000" b="1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三）心理</a:t>
            </a:r>
            <a:r>
              <a:rPr lang="en-US" altLang="zh-CN" sz="2000" b="1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-</a:t>
            </a:r>
            <a:r>
              <a:rPr lang="zh-CN" altLang="en-US" sz="2000" b="1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社会状况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       病人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常因大出血或反复出血而情绪紧张和恐惧，病人家属往往情绪很激动，唯恐医护人员对病人诊治不及时，造成更严重的不良后果。因此，专业护士应在积极配合医生抢救的同时，注意评估病人及家属的情绪和心理状态，了解其对疾病的认知和期望。</a:t>
            </a:r>
          </a:p>
        </p:txBody>
      </p:sp>
      <p:sp>
        <p:nvSpPr>
          <p:cNvPr id="4" name="标题 1"/>
          <p:cNvSpPr txBox="1">
            <a:spLocks noChangeArrowheads="1"/>
          </p:cNvSpPr>
          <p:nvPr/>
        </p:nvSpPr>
        <p:spPr bwMode="auto">
          <a:xfrm>
            <a:off x="986108" y="1405244"/>
            <a:ext cx="2584406" cy="695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8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护理</a:t>
            </a:r>
            <a:r>
              <a:rPr lang="zh-CN" altLang="en-US" sz="2800" b="1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评估</a:t>
            </a:r>
            <a:endParaRPr lang="en-US" altLang="zh-CN" sz="2800" b="1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342900" y="473330"/>
            <a:ext cx="4157663" cy="706437"/>
          </a:xfrm>
          <a:prstGeom prst="rect">
            <a:avLst/>
          </a:prstGeom>
        </p:spPr>
        <p:txBody>
          <a:bodyPr/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护理原则与措施</a:t>
            </a:r>
            <a:endParaRPr lang="zh-CN" altLang="en-US" sz="4000" b="1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91" r="10387" b="5846"/>
          <a:stretch>
            <a:fillRect/>
          </a:stretch>
        </p:blipFill>
        <p:spPr bwMode="auto">
          <a:xfrm>
            <a:off x="8316066" y="3468914"/>
            <a:ext cx="3875934" cy="3100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025548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FA4453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5" name="直接连接符 5"/>
          <p:cNvSpPr>
            <a:spLocks noChangeShapeType="1"/>
          </p:cNvSpPr>
          <p:nvPr/>
        </p:nvSpPr>
        <p:spPr bwMode="auto">
          <a:xfrm>
            <a:off x="755650" y="771525"/>
            <a:ext cx="10799763" cy="0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126" name="直接连接符 7"/>
          <p:cNvSpPr>
            <a:spLocks noChangeShapeType="1"/>
          </p:cNvSpPr>
          <p:nvPr/>
        </p:nvSpPr>
        <p:spPr bwMode="auto">
          <a:xfrm flipV="1">
            <a:off x="1646238" y="339725"/>
            <a:ext cx="0" cy="288925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909638" y="282575"/>
            <a:ext cx="7826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目录</a:t>
            </a:r>
          </a:p>
        </p:txBody>
      </p:sp>
      <p:sp>
        <p:nvSpPr>
          <p:cNvPr id="3" name="TextBox 11"/>
          <p:cNvSpPr>
            <a:spLocks noChangeArrowheads="1"/>
          </p:cNvSpPr>
          <p:nvPr/>
        </p:nvSpPr>
        <p:spPr bwMode="auto">
          <a:xfrm>
            <a:off x="1692275" y="330200"/>
            <a:ext cx="15113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Contents</a:t>
            </a:r>
            <a:endParaRPr lang="zh-CN" altLang="en-US" b="1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5127" name="Picture 2" descr="C:\Documents and Settings\Administrator\桌面\ZCOOL_Floral Templates2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9F2E0"/>
              </a:clrFrom>
              <a:clrTo>
                <a:srgbClr val="F9F2E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07" t="-854" r="7481" b="32323"/>
          <a:stretch>
            <a:fillRect/>
          </a:stretch>
        </p:blipFill>
        <p:spPr bwMode="auto">
          <a:xfrm>
            <a:off x="8359775" y="2587625"/>
            <a:ext cx="4048125" cy="398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3767137" y="2313895"/>
            <a:ext cx="3103510" cy="736941"/>
            <a:chOff x="3284033" y="2260555"/>
            <a:chExt cx="3352480" cy="699547"/>
          </a:xfrm>
        </p:grpSpPr>
        <p:sp>
          <p:nvSpPr>
            <p:cNvPr id="13" name="AutoShape 4"/>
            <p:cNvSpPr>
              <a:spLocks noChangeArrowheads="1"/>
            </p:cNvSpPr>
            <p:nvPr/>
          </p:nvSpPr>
          <p:spPr bwMode="gray">
            <a:xfrm>
              <a:off x="3284033" y="2260555"/>
              <a:ext cx="3352480" cy="699547"/>
            </a:xfrm>
            <a:prstGeom prst="roundRect">
              <a:avLst>
                <a:gd name="adj" fmla="val 10889"/>
              </a:avLst>
            </a:prstGeom>
            <a:noFill/>
            <a:ln>
              <a:solidFill>
                <a:srgbClr val="FA4453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4" name="AutoShape 6"/>
            <p:cNvSpPr>
              <a:spLocks noChangeArrowheads="1"/>
            </p:cNvSpPr>
            <p:nvPr/>
          </p:nvSpPr>
          <p:spPr bwMode="gray">
            <a:xfrm>
              <a:off x="3344505" y="2309539"/>
              <a:ext cx="995405" cy="572495"/>
            </a:xfrm>
            <a:prstGeom prst="roundRect">
              <a:avLst>
                <a:gd name="adj" fmla="val 11921"/>
              </a:avLst>
            </a:prstGeom>
            <a:solidFill>
              <a:srgbClr val="FA4453"/>
            </a:solidFill>
            <a:ln>
              <a:solidFill>
                <a:srgbClr val="FA4453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>
                <a:solidFill>
                  <a:srgbClr val="409130"/>
                </a:solidFill>
              </a:endParaRPr>
            </a:p>
          </p:txBody>
        </p:sp>
        <p:sp>
          <p:nvSpPr>
            <p:cNvPr id="15" name="Text Box 8"/>
            <p:cNvSpPr txBox="1">
              <a:spLocks noChangeArrowheads="1"/>
            </p:cNvSpPr>
            <p:nvPr/>
          </p:nvSpPr>
          <p:spPr bwMode="gray">
            <a:xfrm>
              <a:off x="3677726" y="2320254"/>
              <a:ext cx="422062" cy="4564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1</a:t>
              </a:r>
            </a:p>
          </p:txBody>
        </p:sp>
        <p:sp>
          <p:nvSpPr>
            <p:cNvPr id="5147" name="文本框 2"/>
            <p:cNvSpPr txBox="1">
              <a:spLocks noChangeArrowheads="1"/>
            </p:cNvSpPr>
            <p:nvPr/>
          </p:nvSpPr>
          <p:spPr bwMode="auto">
            <a:xfrm>
              <a:off x="4553571" y="2318169"/>
              <a:ext cx="1961371" cy="4966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 smtClean="0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疾病介绍</a:t>
              </a:r>
              <a:endParaRPr lang="zh-CN" altLang="en-US" sz="2800" b="1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8" name="TextBox 37"/>
          <p:cNvSpPr txBox="1">
            <a:spLocks noChangeArrowheads="1"/>
          </p:cNvSpPr>
          <p:nvPr/>
        </p:nvSpPr>
        <p:spPr bwMode="auto">
          <a:xfrm>
            <a:off x="837819" y="1058782"/>
            <a:ext cx="2918206" cy="7081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主要内容</a:t>
            </a:r>
            <a:endParaRPr lang="zh-CN" altLang="en-US" sz="4000" b="1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3767137" y="3244574"/>
            <a:ext cx="3103510" cy="735328"/>
            <a:chOff x="3302248" y="4482660"/>
            <a:chExt cx="3863504" cy="699547"/>
          </a:xfrm>
        </p:grpSpPr>
        <p:sp>
          <p:nvSpPr>
            <p:cNvPr id="20" name="AutoShape 4"/>
            <p:cNvSpPr>
              <a:spLocks noChangeArrowheads="1"/>
            </p:cNvSpPr>
            <p:nvPr/>
          </p:nvSpPr>
          <p:spPr bwMode="gray">
            <a:xfrm>
              <a:off x="3302248" y="4482660"/>
              <a:ext cx="3863504" cy="699547"/>
            </a:xfrm>
            <a:prstGeom prst="roundRect">
              <a:avLst>
                <a:gd name="adj" fmla="val 10889"/>
              </a:avLst>
            </a:prstGeom>
            <a:noFill/>
            <a:ln>
              <a:solidFill>
                <a:srgbClr val="FA4453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21" name="AutoShape 6"/>
            <p:cNvSpPr>
              <a:spLocks noChangeArrowheads="1"/>
            </p:cNvSpPr>
            <p:nvPr/>
          </p:nvSpPr>
          <p:spPr bwMode="gray">
            <a:xfrm>
              <a:off x="3362466" y="4531751"/>
              <a:ext cx="1156609" cy="572217"/>
            </a:xfrm>
            <a:prstGeom prst="roundRect">
              <a:avLst>
                <a:gd name="adj" fmla="val 11921"/>
              </a:avLst>
            </a:prstGeom>
            <a:solidFill>
              <a:srgbClr val="FA4453"/>
            </a:solidFill>
            <a:ln>
              <a:solidFill>
                <a:srgbClr val="FA4453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/>
            </a:p>
          </p:txBody>
        </p:sp>
        <p:sp>
          <p:nvSpPr>
            <p:cNvPr id="26" name="Text Box 8"/>
            <p:cNvSpPr txBox="1">
              <a:spLocks noChangeArrowheads="1"/>
            </p:cNvSpPr>
            <p:nvPr/>
          </p:nvSpPr>
          <p:spPr bwMode="gray">
            <a:xfrm>
              <a:off x="3748667" y="4542489"/>
              <a:ext cx="457380" cy="4977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2</a:t>
              </a:r>
              <a:endParaRPr lang="en-US" altLang="zh-CN" sz="28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27" name="文本框 37"/>
            <p:cNvSpPr txBox="1">
              <a:spLocks noChangeArrowheads="1"/>
            </p:cNvSpPr>
            <p:nvPr/>
          </p:nvSpPr>
          <p:spPr bwMode="auto">
            <a:xfrm>
              <a:off x="4653228" y="4549883"/>
              <a:ext cx="2372423" cy="497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 smtClean="0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护理原则</a:t>
              </a:r>
              <a:endParaRPr lang="zh-CN" altLang="en-US" sz="2800" b="1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3756025" y="4291378"/>
            <a:ext cx="3114622" cy="735328"/>
            <a:chOff x="3302248" y="4482660"/>
            <a:chExt cx="3615991" cy="699547"/>
          </a:xfrm>
        </p:grpSpPr>
        <p:sp>
          <p:nvSpPr>
            <p:cNvPr id="29" name="AutoShape 4"/>
            <p:cNvSpPr>
              <a:spLocks noChangeArrowheads="1"/>
            </p:cNvSpPr>
            <p:nvPr/>
          </p:nvSpPr>
          <p:spPr bwMode="gray">
            <a:xfrm>
              <a:off x="3302248" y="4482660"/>
              <a:ext cx="3615991" cy="699547"/>
            </a:xfrm>
            <a:prstGeom prst="roundRect">
              <a:avLst>
                <a:gd name="adj" fmla="val 10889"/>
              </a:avLst>
            </a:prstGeom>
            <a:noFill/>
            <a:ln>
              <a:solidFill>
                <a:srgbClr val="FA4453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30" name="AutoShape 6"/>
            <p:cNvSpPr>
              <a:spLocks noChangeArrowheads="1"/>
            </p:cNvSpPr>
            <p:nvPr/>
          </p:nvSpPr>
          <p:spPr bwMode="gray">
            <a:xfrm>
              <a:off x="3362466" y="4531751"/>
              <a:ext cx="1087490" cy="572217"/>
            </a:xfrm>
            <a:prstGeom prst="roundRect">
              <a:avLst>
                <a:gd name="adj" fmla="val 11921"/>
              </a:avLst>
            </a:prstGeom>
            <a:solidFill>
              <a:srgbClr val="FA4453"/>
            </a:solidFill>
            <a:ln>
              <a:solidFill>
                <a:srgbClr val="FA4453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/>
            </a:p>
          </p:txBody>
        </p:sp>
        <p:sp>
          <p:nvSpPr>
            <p:cNvPr id="31" name="Text Box 8"/>
            <p:cNvSpPr txBox="1">
              <a:spLocks noChangeArrowheads="1"/>
            </p:cNvSpPr>
            <p:nvPr/>
          </p:nvSpPr>
          <p:spPr bwMode="gray">
            <a:xfrm>
              <a:off x="3677519" y="4542489"/>
              <a:ext cx="457380" cy="4977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3</a:t>
              </a:r>
              <a:endParaRPr lang="en-US" altLang="zh-CN" sz="28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32" name="文本框 37"/>
            <p:cNvSpPr txBox="1">
              <a:spLocks noChangeArrowheads="1"/>
            </p:cNvSpPr>
            <p:nvPr/>
          </p:nvSpPr>
          <p:spPr bwMode="auto">
            <a:xfrm>
              <a:off x="4653229" y="4549883"/>
              <a:ext cx="2134352" cy="497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 smtClean="0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出院指导</a:t>
              </a:r>
              <a:endParaRPr lang="zh-CN" altLang="en-US" sz="2800" b="1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FA4453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13404" y="2443260"/>
            <a:ext cx="606427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eaLnBrk="1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对于出血量较少、需要进行</a:t>
            </a:r>
            <a:r>
              <a:rPr lang="zh-CN" altLang="en-US" sz="20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简易止血法</a:t>
            </a: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的病人，教会其家属正确的止血方法。</a:t>
            </a:r>
          </a:p>
          <a:p>
            <a:pPr marL="457200" indent="-457200" eaLnBrk="1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对于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需要进行</a:t>
            </a:r>
            <a:r>
              <a:rPr lang="zh-CN" altLang="en-US" sz="2000" b="1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烧灼止血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者，应告知病人大概的程序及可能带来的不适，以取得病人的配合。</a:t>
            </a:r>
          </a:p>
          <a:p>
            <a:pPr marL="457200" indent="-457200" eaLnBrk="1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对</a:t>
            </a:r>
            <a:r>
              <a:rPr lang="zh-CN" altLang="en-US" sz="2000" b="1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疑有休克者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，应取头低平卧位，密切监测脉搏、血压等生命体征变化</a:t>
            </a: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。</a:t>
            </a:r>
            <a:endParaRPr lang="zh-CN" altLang="en-US" sz="2000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4" name="标题 1"/>
          <p:cNvSpPr txBox="1">
            <a:spLocks noChangeArrowheads="1"/>
          </p:cNvSpPr>
          <p:nvPr/>
        </p:nvSpPr>
        <p:spPr bwMode="auto">
          <a:xfrm>
            <a:off x="1192221" y="1357872"/>
            <a:ext cx="2584406" cy="695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8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止血</a:t>
            </a:r>
            <a:r>
              <a:rPr lang="zh-CN" altLang="en-US" sz="2800" b="1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的护理</a:t>
            </a:r>
            <a:endParaRPr lang="en-US" altLang="zh-CN" sz="2800" b="1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342900" y="473330"/>
            <a:ext cx="4157663" cy="706437"/>
          </a:xfrm>
          <a:prstGeom prst="rect">
            <a:avLst/>
          </a:prstGeom>
        </p:spPr>
        <p:txBody>
          <a:bodyPr/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护理原则与措施</a:t>
            </a:r>
            <a:endParaRPr lang="zh-CN" altLang="en-US" sz="4000" b="1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11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EE9"/>
              </a:clrFrom>
              <a:clrTo>
                <a:srgbClr val="FFFEE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9" b="3545"/>
          <a:stretch/>
        </p:blipFill>
        <p:spPr bwMode="auto">
          <a:xfrm>
            <a:off x="33290" y="2656605"/>
            <a:ext cx="2782481" cy="3912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6520256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FA4453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61799" y="2231302"/>
            <a:ext cx="654438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eaLnBrk="1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填塞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前向病人简单说明填塞的必要性</a:t>
            </a: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，取得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病人配合。</a:t>
            </a:r>
          </a:p>
          <a:p>
            <a:pPr marL="457200" indent="-457200" eaLnBrk="1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填塞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过程中密切与医生</a:t>
            </a: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配合，安慰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鼓励病人等。</a:t>
            </a:r>
          </a:p>
          <a:p>
            <a:pPr marL="457200" indent="-457200" eaLnBrk="1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填塞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后嘱病人尽量卧床休息，取半卧位，减少</a:t>
            </a: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活动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。</a:t>
            </a:r>
          </a:p>
          <a:p>
            <a:pPr marL="457200" indent="-457200" eaLnBrk="1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监测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病人的生命体征，有无休克表现，及时通知医生</a:t>
            </a: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。</a:t>
            </a:r>
            <a:endParaRPr lang="zh-CN" altLang="en-US" sz="2000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  <a:p>
            <a:pPr marL="457200" indent="-457200" eaLnBrk="1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注意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观察病人的血氧饱和</a:t>
            </a: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度。</a:t>
            </a:r>
            <a:endParaRPr lang="zh-CN" altLang="en-US" sz="2000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  <a:p>
            <a:pPr marL="457200" indent="-457200" eaLnBrk="1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鼓励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并协助病人进温凉的流质或半流</a:t>
            </a: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质。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嘱病人进食时缓慢咽下，防止误吸引起窒息</a:t>
            </a: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。</a:t>
            </a:r>
            <a:endParaRPr lang="zh-CN" altLang="en-US" sz="2000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4" name="标题 1"/>
          <p:cNvSpPr txBox="1">
            <a:spLocks noChangeArrowheads="1"/>
          </p:cNvSpPr>
          <p:nvPr/>
        </p:nvSpPr>
        <p:spPr bwMode="auto">
          <a:xfrm>
            <a:off x="1192220" y="1357872"/>
            <a:ext cx="3902293" cy="695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28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鼻孔</a:t>
            </a:r>
            <a:r>
              <a:rPr lang="zh-CN" altLang="en-US" sz="2800" b="1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填塞病人的护理</a:t>
            </a:r>
            <a:endParaRPr lang="en-US" altLang="zh-CN" sz="2800" b="1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342900" y="473330"/>
            <a:ext cx="4157663" cy="706437"/>
          </a:xfrm>
          <a:prstGeom prst="rect">
            <a:avLst/>
          </a:prstGeom>
        </p:spPr>
        <p:txBody>
          <a:bodyPr/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护理原则与措施</a:t>
            </a:r>
            <a:endParaRPr lang="zh-CN" altLang="en-US" sz="4000" b="1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3" r="3200" b="4930"/>
          <a:stretch>
            <a:fillRect/>
          </a:stretch>
        </p:blipFill>
        <p:spPr bwMode="auto">
          <a:xfrm flipH="1">
            <a:off x="8788400" y="2668588"/>
            <a:ext cx="3403600" cy="390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605773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FA4453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94513" y="2231302"/>
            <a:ext cx="678361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eaLnBrk="1" hangingPunct="1">
              <a:lnSpc>
                <a:spcPct val="150000"/>
              </a:lnSpc>
              <a:buFont typeface="+mj-ea"/>
              <a:buAutoNum type="circleNumDbPlain" startAt="7"/>
            </a:pP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帮助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病人做好口腔</a:t>
            </a: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护理。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按医嘱</a:t>
            </a: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使用抗生素、止血药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，补充血容量。</a:t>
            </a:r>
          </a:p>
          <a:p>
            <a:pPr marL="457200" indent="-457200" eaLnBrk="1" hangingPunct="1">
              <a:lnSpc>
                <a:spcPct val="150000"/>
              </a:lnSpc>
              <a:buFont typeface="+mj-ea"/>
              <a:buAutoNum type="circleNumDbPlain" startAt="7"/>
            </a:pP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避免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打喷嚏、咳嗽</a:t>
            </a: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、弯腰低头等；避免碰撞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鼻部；保持大便</a:t>
            </a: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通畅。</a:t>
            </a:r>
            <a:endParaRPr lang="zh-CN" altLang="en-US" sz="2000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  <a:p>
            <a:pPr marL="457200" indent="-457200" eaLnBrk="1" hangingPunct="1">
              <a:lnSpc>
                <a:spcPct val="150000"/>
              </a:lnSpc>
              <a:buFont typeface="+mj-ea"/>
              <a:buAutoNum type="circleNumDbPlain" startAt="7"/>
            </a:pP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观察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鼻腔有无活动性</a:t>
            </a: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出血。</a:t>
            </a:r>
            <a:endParaRPr lang="zh-CN" altLang="en-US" sz="2000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  <a:p>
            <a:pPr marL="457200" indent="-457200" eaLnBrk="1" hangingPunct="1">
              <a:lnSpc>
                <a:spcPct val="150000"/>
              </a:lnSpc>
              <a:buFont typeface="+mj-ea"/>
              <a:buAutoNum type="circleNumDbPlain" startAt="7"/>
            </a:pP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观察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后鼻孔纱球丝线的固定是否牢固，有无断裂、</a:t>
            </a: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松动。</a:t>
            </a:r>
            <a:endParaRPr lang="zh-CN" altLang="en-US" sz="2000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  <a:p>
            <a:pPr marL="457200" indent="-457200" eaLnBrk="1" hangingPunct="1">
              <a:lnSpc>
                <a:spcPct val="150000"/>
              </a:lnSpc>
              <a:buFont typeface="+mj-ea"/>
              <a:buAutoNum type="circleNumDbPlain" startAt="7"/>
            </a:pP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告知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病人前后鼻孔填塞的时间，使病人有心理准备，增加耐受不适的能力。</a:t>
            </a:r>
          </a:p>
        </p:txBody>
      </p:sp>
      <p:sp>
        <p:nvSpPr>
          <p:cNvPr id="4" name="标题 1"/>
          <p:cNvSpPr txBox="1">
            <a:spLocks noChangeArrowheads="1"/>
          </p:cNvSpPr>
          <p:nvPr/>
        </p:nvSpPr>
        <p:spPr bwMode="auto">
          <a:xfrm>
            <a:off x="1192220" y="1357872"/>
            <a:ext cx="3902293" cy="695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28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鼻孔</a:t>
            </a:r>
            <a:r>
              <a:rPr lang="zh-CN" altLang="en-US" sz="2800" b="1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填塞病人的护理</a:t>
            </a:r>
            <a:endParaRPr lang="en-US" altLang="zh-CN" sz="2800" b="1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342900" y="473330"/>
            <a:ext cx="4157663" cy="706437"/>
          </a:xfrm>
          <a:prstGeom prst="rect">
            <a:avLst/>
          </a:prstGeom>
        </p:spPr>
        <p:txBody>
          <a:bodyPr/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护理原则与措施</a:t>
            </a:r>
            <a:endParaRPr lang="zh-CN" altLang="en-US" sz="4000" b="1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66"/>
          <a:stretch/>
        </p:blipFill>
        <p:spPr>
          <a:xfrm>
            <a:off x="232497" y="2376630"/>
            <a:ext cx="4668754" cy="34949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01407152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FA4453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54135" y="2643523"/>
            <a:ext cx="454841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eaLnBrk="1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鼻腔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出血减少或停止。</a:t>
            </a:r>
          </a:p>
          <a:p>
            <a:pPr marL="457200" indent="-457200" eaLnBrk="1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恐惧感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减轻或消除，情绪稳定。</a:t>
            </a:r>
          </a:p>
          <a:p>
            <a:pPr marL="457200" indent="-457200" eaLnBrk="1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鼻腔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填塞期间各种需求得到满足。</a:t>
            </a:r>
          </a:p>
          <a:p>
            <a:pPr marL="457200" indent="-457200" eaLnBrk="1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掌握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有关鼻出血的预防保健知识。</a:t>
            </a:r>
          </a:p>
        </p:txBody>
      </p:sp>
      <p:sp>
        <p:nvSpPr>
          <p:cNvPr id="4" name="标题 1"/>
          <p:cNvSpPr txBox="1">
            <a:spLocks noChangeArrowheads="1"/>
          </p:cNvSpPr>
          <p:nvPr/>
        </p:nvSpPr>
        <p:spPr bwMode="auto">
          <a:xfrm>
            <a:off x="1192221" y="1357872"/>
            <a:ext cx="2363780" cy="695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zh-CN" altLang="en-US" sz="28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护理</a:t>
            </a:r>
            <a:r>
              <a:rPr lang="zh-CN" altLang="en-US" sz="2800" b="1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评价</a:t>
            </a:r>
            <a:endParaRPr lang="en-US" altLang="zh-CN" sz="2800" b="1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342900" y="473330"/>
            <a:ext cx="4157663" cy="706437"/>
          </a:xfrm>
          <a:prstGeom prst="rect">
            <a:avLst/>
          </a:prstGeom>
        </p:spPr>
        <p:txBody>
          <a:bodyPr/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护理原则与措施</a:t>
            </a:r>
            <a:endParaRPr lang="zh-CN" altLang="en-US" sz="4000" b="1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4F9F2"/>
              </a:clrFrom>
              <a:clrTo>
                <a:srgbClr val="F4F9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2457" y="2643524"/>
            <a:ext cx="2685143" cy="3925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765932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>
            <a:grpSpLocks/>
          </p:cNvGrpSpPr>
          <p:nvPr/>
        </p:nvGrpSpPr>
        <p:grpSpPr bwMode="auto">
          <a:xfrm>
            <a:off x="1984375" y="4836942"/>
            <a:ext cx="7975600" cy="2021058"/>
            <a:chOff x="971550" y="4156075"/>
            <a:chExt cx="7200900" cy="1008063"/>
          </a:xfrm>
          <a:solidFill>
            <a:srgbClr val="FA4453"/>
          </a:solidFill>
        </p:grpSpPr>
        <p:sp>
          <p:nvSpPr>
            <p:cNvPr id="7174" name="流程图: 合并 38"/>
            <p:cNvSpPr>
              <a:spLocks noChangeArrowheads="1"/>
            </p:cNvSpPr>
            <p:nvPr/>
          </p:nvSpPr>
          <p:spPr bwMode="auto">
            <a:xfrm rot="10800000">
              <a:off x="971550" y="4156075"/>
              <a:ext cx="7200900" cy="10080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5" name="流程图: 合并 40"/>
            <p:cNvSpPr>
              <a:spLocks noChangeArrowheads="1"/>
            </p:cNvSpPr>
            <p:nvPr/>
          </p:nvSpPr>
          <p:spPr bwMode="auto">
            <a:xfrm rot="10800000">
              <a:off x="1187450" y="4227513"/>
              <a:ext cx="6769100" cy="936625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ash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6" name="TextBox 41"/>
            <p:cNvSpPr>
              <a:spLocks noChangeArrowheads="1"/>
            </p:cNvSpPr>
            <p:nvPr/>
          </p:nvSpPr>
          <p:spPr bwMode="auto">
            <a:xfrm>
              <a:off x="4038685" y="4527081"/>
              <a:ext cx="844103" cy="5065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6000" b="1" dirty="0">
                  <a:solidFill>
                    <a:schemeClr val="bg1"/>
                  </a:solidFill>
                  <a:latin typeface="BatangChe" pitchFamily="1" charset="-127"/>
                  <a:ea typeface="BatangChe" pitchFamily="1" charset="-127"/>
                  <a:sym typeface="BatangChe" pitchFamily="1" charset="-127"/>
                </a:rPr>
                <a:t>3</a:t>
              </a:r>
              <a:endParaRPr lang="zh-CN" altLang="en-US" sz="6000" b="1" dirty="0">
                <a:solidFill>
                  <a:schemeClr val="bg1"/>
                </a:solidFill>
                <a:latin typeface="BatangChe" pitchFamily="1" charset="-127"/>
                <a:ea typeface="BatangChe" pitchFamily="1" charset="-127"/>
                <a:sym typeface="BatangChe" pitchFamily="1" charset="-127"/>
              </a:endParaRPr>
            </a:p>
          </p:txBody>
        </p:sp>
      </p:grpSp>
      <p:grpSp>
        <p:nvGrpSpPr>
          <p:cNvPr id="7171" name="组合 2"/>
          <p:cNvGrpSpPr>
            <a:grpSpLocks/>
          </p:cNvGrpSpPr>
          <p:nvPr/>
        </p:nvGrpSpPr>
        <p:grpSpPr bwMode="auto">
          <a:xfrm>
            <a:off x="10644187" y="0"/>
            <a:ext cx="1547813" cy="534988"/>
            <a:chOff x="-106363" y="-20638"/>
            <a:chExt cx="1006476" cy="347663"/>
          </a:xfrm>
          <a:solidFill>
            <a:srgbClr val="FA4453"/>
          </a:solidFill>
        </p:grpSpPr>
        <p:sp>
          <p:nvSpPr>
            <p:cNvPr id="7172" name="流程图: 合并 53"/>
            <p:cNvSpPr>
              <a:spLocks noChangeArrowheads="1"/>
            </p:cNvSpPr>
            <p:nvPr/>
          </p:nvSpPr>
          <p:spPr bwMode="auto">
            <a:xfrm>
              <a:off x="-106363" y="-20638"/>
              <a:ext cx="1006476" cy="3476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3" name="流程图: 合并 54"/>
            <p:cNvSpPr>
              <a:spLocks noChangeArrowheads="1"/>
            </p:cNvSpPr>
            <p:nvPr/>
          </p:nvSpPr>
          <p:spPr bwMode="auto">
            <a:xfrm>
              <a:off x="0" y="-20638"/>
              <a:ext cx="755650" cy="288926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ot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1268" name="组合 8"/>
          <p:cNvGrpSpPr>
            <a:grpSpLocks/>
          </p:cNvGrpSpPr>
          <p:nvPr/>
        </p:nvGrpSpPr>
        <p:grpSpPr bwMode="auto">
          <a:xfrm>
            <a:off x="3902074" y="2453763"/>
            <a:ext cx="4198938" cy="725488"/>
            <a:chOff x="3284033" y="2260555"/>
            <a:chExt cx="4322951" cy="699547"/>
          </a:xfrm>
        </p:grpSpPr>
        <p:sp>
          <p:nvSpPr>
            <p:cNvPr id="10" name="AutoShape 4"/>
            <p:cNvSpPr>
              <a:spLocks noChangeArrowheads="1"/>
            </p:cNvSpPr>
            <p:nvPr/>
          </p:nvSpPr>
          <p:spPr bwMode="gray">
            <a:xfrm>
              <a:off x="3284033" y="2260555"/>
              <a:ext cx="4262478" cy="699547"/>
            </a:xfrm>
            <a:prstGeom prst="roundRect">
              <a:avLst>
                <a:gd name="adj" fmla="val 10889"/>
              </a:avLst>
            </a:prstGeom>
            <a:noFill/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1" name="AutoShape 6"/>
            <p:cNvSpPr>
              <a:spLocks noChangeArrowheads="1"/>
            </p:cNvSpPr>
            <p:nvPr/>
          </p:nvSpPr>
          <p:spPr bwMode="gray">
            <a:xfrm>
              <a:off x="3344506" y="2309539"/>
              <a:ext cx="1086866" cy="572495"/>
            </a:xfrm>
            <a:prstGeom prst="roundRect">
              <a:avLst>
                <a:gd name="adj" fmla="val 11921"/>
              </a:avLst>
            </a:prstGeom>
            <a:solidFill>
              <a:srgbClr val="FA4453"/>
            </a:solidFill>
            <a:ln>
              <a:solidFill>
                <a:srgbClr val="FA4453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409130"/>
                </a:solidFill>
              </a:endParaRP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gray">
            <a:xfrm>
              <a:off x="3713654" y="2360949"/>
              <a:ext cx="350204" cy="4451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3</a:t>
              </a:r>
              <a:endParaRPr lang="en-US" altLang="zh-CN" sz="24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11272" name="文本框 2"/>
            <p:cNvSpPr txBox="1">
              <a:spLocks noChangeArrowheads="1"/>
            </p:cNvSpPr>
            <p:nvPr/>
          </p:nvSpPr>
          <p:spPr bwMode="auto">
            <a:xfrm>
              <a:off x="4702729" y="2302187"/>
              <a:ext cx="2904255" cy="5638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出院指导</a:t>
              </a:r>
              <a:endParaRPr lang="zh-CN" altLang="en-US" sz="3200" b="1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4098075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17642" y="2322334"/>
            <a:ext cx="6589188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教会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病人正确使用滴鼻药的方法。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出院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</a:t>
            </a:r>
            <a:r>
              <a:rPr lang="en-US" altLang="zh-CN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4~6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周内避免用力擤</a:t>
            </a: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鼻，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打喷嚏时张开嘴减少鼻腔压力，避免用含有水杨酸钠的药物。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告知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病人鼻出血要以预防为主，平时不挖鼻，有相关的全身疾病或鼻部疾病应积极治疗</a:t>
            </a: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FA4453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标题 1"/>
          <p:cNvSpPr txBox="1">
            <a:spLocks noChangeArrowheads="1"/>
          </p:cNvSpPr>
          <p:nvPr/>
        </p:nvSpPr>
        <p:spPr bwMode="auto">
          <a:xfrm>
            <a:off x="449705" y="426319"/>
            <a:ext cx="3762531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出院指导</a:t>
            </a:r>
            <a:endParaRPr lang="zh-CN" altLang="en-US" b="1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47" r="5545"/>
          <a:stretch/>
        </p:blipFill>
        <p:spPr bwMode="auto">
          <a:xfrm>
            <a:off x="7928998" y="2048622"/>
            <a:ext cx="3926942" cy="3679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0877569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077299" y="2048621"/>
            <a:ext cx="626987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+mj-lt"/>
              <a:buAutoNum type="arabicPeriod" startAt="4"/>
            </a:pP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鼻腔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黏膜干燥时应注意增加液体摄人，增加居住空间湿度，或涂以金霉素油膏解除。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 startAt="4"/>
            </a:pP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饮食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中要注意维生素的摄人，不偏食，忌辛辣刺激食物，戒烟酒。保持大便通畅。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 startAt="4"/>
            </a:pP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少量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出血可自行处理，如一次</a:t>
            </a: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出血较多，立即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到医院就诊。</a:t>
            </a:r>
          </a:p>
        </p:txBody>
      </p:sp>
      <p:sp>
        <p:nvSpPr>
          <p:cNvPr id="9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FA4453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标题 1"/>
          <p:cNvSpPr txBox="1">
            <a:spLocks noChangeArrowheads="1"/>
          </p:cNvSpPr>
          <p:nvPr/>
        </p:nvSpPr>
        <p:spPr bwMode="auto">
          <a:xfrm>
            <a:off x="449705" y="426319"/>
            <a:ext cx="3762531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defTabSz="912813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出院指导</a:t>
            </a:r>
            <a:endParaRPr lang="zh-CN" altLang="en-US" b="1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47" r="5545"/>
          <a:stretch/>
        </p:blipFill>
        <p:spPr bwMode="auto">
          <a:xfrm>
            <a:off x="7928998" y="2048622"/>
            <a:ext cx="3926942" cy="3679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604911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t1.png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126" y="2497139"/>
            <a:ext cx="428625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t2.png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414" y="2530476"/>
            <a:ext cx="2103437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t3.png"/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351" y="2516188"/>
            <a:ext cx="1724025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t4.png"/>
          <p:cNvPicPr>
            <a:picLocks noChangeAspect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5675" y="3606801"/>
            <a:ext cx="4191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h2.png"/>
          <p:cNvPicPr>
            <a:picLocks noChangeAspect="1"/>
          </p:cNvPicPr>
          <p:nvPr/>
        </p:nvPicPr>
        <p:blipFill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364" y="2808288"/>
            <a:ext cx="1076325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h1副本.png"/>
          <p:cNvPicPr>
            <a:picLocks noChangeAspect="1"/>
          </p:cNvPicPr>
          <p:nvPr/>
        </p:nvPicPr>
        <p:blipFill>
          <a:blip r:embed="rId8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525" y="2747964"/>
            <a:ext cx="1485900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h4.png"/>
          <p:cNvPicPr>
            <a:picLocks noChangeAspect="1"/>
          </p:cNvPicPr>
          <p:nvPr/>
        </p:nvPicPr>
        <p:blipFill>
          <a:blip r:embed="rId9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825" y="3509964"/>
            <a:ext cx="4191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he.png"/>
          <p:cNvPicPr>
            <a:picLocks noChangeAspect="1"/>
          </p:cNvPicPr>
          <p:nvPr/>
        </p:nvPicPr>
        <p:blipFill>
          <a:blip r:embed="rId10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864" y="3498851"/>
            <a:ext cx="10191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h3.png"/>
          <p:cNvPicPr>
            <a:picLocks noChangeAspect="1"/>
          </p:cNvPicPr>
          <p:nvPr/>
        </p:nvPicPr>
        <p:blipFill>
          <a:blip r:embed="rId11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651" y="3509964"/>
            <a:ext cx="79057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e1.png"/>
          <p:cNvPicPr>
            <a:picLocks noChangeAspect="1"/>
          </p:cNvPicPr>
          <p:nvPr/>
        </p:nvPicPr>
        <p:blipFill>
          <a:blip r:embed="rId1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838" y="3492500"/>
            <a:ext cx="495300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e1.png"/>
          <p:cNvPicPr>
            <a:picLocks noChangeAspect="1"/>
          </p:cNvPicPr>
          <p:nvPr/>
        </p:nvPicPr>
        <p:blipFill>
          <a:blip r:embed="rId1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1075" y="2921000"/>
            <a:ext cx="17145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e2.png"/>
          <p:cNvPicPr>
            <a:picLocks noChangeAspect="1"/>
          </p:cNvPicPr>
          <p:nvPr/>
        </p:nvPicPr>
        <p:blipFill>
          <a:blip r:embed="rId1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9175" y="2827339"/>
            <a:ext cx="4572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e3.png"/>
          <p:cNvPicPr>
            <a:picLocks noChangeAspect="1"/>
          </p:cNvPicPr>
          <p:nvPr/>
        </p:nvPicPr>
        <p:blipFill>
          <a:blip r:embed="rId1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3375" y="2714625"/>
            <a:ext cx="1143000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e4.png"/>
          <p:cNvPicPr>
            <a:picLocks noChangeAspect="1"/>
          </p:cNvPicPr>
          <p:nvPr/>
        </p:nvPicPr>
        <p:blipFill>
          <a:blip r:embed="rId1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64" y="3076576"/>
            <a:ext cx="1360487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n1.png"/>
          <p:cNvPicPr>
            <a:picLocks noChangeAspect="1"/>
          </p:cNvPicPr>
          <p:nvPr/>
        </p:nvPicPr>
        <p:blipFill>
          <a:blip r:embed="rId1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464" y="3589339"/>
            <a:ext cx="333375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e5.png"/>
          <p:cNvPicPr>
            <a:picLocks noChangeAspect="1"/>
          </p:cNvPicPr>
          <p:nvPr/>
        </p:nvPicPr>
        <p:blipFill>
          <a:blip r:embed="rId18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63" y="3589338"/>
            <a:ext cx="1389062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n2.png"/>
          <p:cNvPicPr>
            <a:picLocks noChangeAspect="1"/>
          </p:cNvPicPr>
          <p:nvPr/>
        </p:nvPicPr>
        <p:blipFill>
          <a:blip r:embed="rId19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464" y="3619500"/>
            <a:ext cx="5429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n3.png"/>
          <p:cNvPicPr>
            <a:picLocks noChangeAspect="1"/>
          </p:cNvPicPr>
          <p:nvPr/>
        </p:nvPicPr>
        <p:blipFill>
          <a:blip r:embed="rId20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638" y="3665538"/>
            <a:ext cx="28575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d2.png"/>
          <p:cNvPicPr>
            <a:picLocks noChangeAspect="1"/>
          </p:cNvPicPr>
          <p:nvPr/>
        </p:nvPicPr>
        <p:blipFill>
          <a:blip r:embed="rId21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4613" y="3627439"/>
            <a:ext cx="40005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d1.png"/>
          <p:cNvPicPr>
            <a:picLocks noChangeAspect="1"/>
          </p:cNvPicPr>
          <p:nvPr/>
        </p:nvPicPr>
        <p:blipFill>
          <a:blip r:embed="rId2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5850" y="3619501"/>
            <a:ext cx="66675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d4.png"/>
          <p:cNvPicPr>
            <a:picLocks noChangeAspect="1"/>
          </p:cNvPicPr>
          <p:nvPr/>
        </p:nvPicPr>
        <p:blipFill>
          <a:blip r:embed="rId2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5276" y="3171825"/>
            <a:ext cx="69532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d3.png"/>
          <p:cNvPicPr>
            <a:picLocks noChangeAspect="1"/>
          </p:cNvPicPr>
          <p:nvPr/>
        </p:nvPicPr>
        <p:blipFill>
          <a:blip r:embed="rId2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6051" y="3171825"/>
            <a:ext cx="82867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羽毛.png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50554">
            <a:off x="12544425" y="501651"/>
            <a:ext cx="1239838" cy="396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3086802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2344 -0.24339 C -0.72291 -0.23622 -0.72239 -0.22881 -0.72778 -0.21585 C -0.73316 -0.20288 -0.75173 -0.17302 -0.75573 -0.16492 " pathEditMode="fixed" rAng="0" ptsTypes="aaA">
                                      <p:cBhvr>
                                        <p:cTn id="6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0" y="39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7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5573 -0.16492 C -0.74115 -0.1802 -0.72639 -0.19548 -0.71441 -0.20613 C -0.70243 -0.21677 -0.70642 -0.22557 -0.68368 -0.22951 C -0.66094 -0.23344 -0.60295 -0.22765 -0.57778 -0.22951 C -0.5526 -0.23136 -0.53854 -0.239 -0.53212 -0.24131 " pathEditMode="fixed" ptsTypes="aaaaA">
                                      <p:cBhvr>
                                        <p:cTn id="12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4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9965 -0.24177 C -0.6217 -0.21076 -0.64357 -0.17974 -0.6658 -0.14386 C -0.68802 -0.10798 -0.71875 -0.04988 -0.7335 -0.02626 C -0.74826 -0.00265 -0.74809 -0.00682 -0.75416 -0.00265 C -0.76024 0.00151 -0.76493 -0.0008 -0.77031 -0.00057 C -0.77569 -0.00034 -0.78767 -0.00034 -0.78646 -0.00057 " pathEditMode="fixed" rAng="0" ptsTypes="aaaaaA">
                                      <p:cBhvr>
                                        <p:cTn id="18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00" y="122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7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1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8646 -0.00057 C -0.79028 -0.00543 -0.79393 -0.01029 -0.79375 -0.01816 C -0.79358 -0.02603 -0.78907 -0.03946 -0.7849 -0.04756 C -0.78073 -0.05566 -0.77361 -0.06191 -0.76875 -0.06724 C -0.76389 -0.07256 -0.76077 -0.07001 -0.75556 -0.07904 " pathEditMode="fixed" ptsTypes="aaaaA">
                                      <p:cBhvr>
                                        <p:cTn id="24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8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5555 -0.07905 C -0.75069 -0.08368 -0.74583 -0.08831 -0.74149 -0.08645 C -0.73715 -0.0846 -0.73125 -0.07835 -0.72951 -0.06747 C -0.72777 -0.05659 -0.73055 -0.02858 -0.73055 -0.02118 " pathEditMode="fixed" ptsTypes="aaaA">
                                      <p:cBhvr>
                                        <p:cTn id="30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50"/>
                            </p:stCondLst>
                            <p:childTnLst>
                              <p:par>
                                <p:cTn id="3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3055 -0.02118 C -0.72864 -0.0184 -0.72656 -0.01562 -0.71753 -0.02256 C -0.7085 -0.02951 -0.68906 -0.04965 -0.67621 -0.0633 C -0.66336 -0.07696 -0.65208 -0.08946 -0.64027 -0.1052 C -0.62847 -0.12094 -0.61631 -0.14155 -0.60555 -0.15752 C -0.59479 -0.17349 -0.58107 -0.19432 -0.57621 -0.20104 " pathEditMode="fixed" ptsTypes="aaaaaA">
                                      <p:cBhvr>
                                        <p:cTn id="33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7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20"/>
                            </p:stCondLst>
                            <p:childTnLst>
                              <p:par>
                                <p:cTn id="3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7309 -0.20103 C -0.58871 -0.17858 -0.60434 -0.15589 -0.61666 -0.13714 C -0.62899 -0.11839 -0.63732 -0.10358 -0.64705 -0.08784 C -0.65677 -0.0721 -0.6691 -0.05427 -0.67535 -0.04293 C -0.6816 -0.03159 -0.68507 -0.02256 -0.68507 -0.01978 " pathEditMode="fixed" rAng="0" ptsTypes="aaaaA">
                                      <p:cBhvr>
                                        <p:cTn id="39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00" y="91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7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90"/>
                            </p:stCondLst>
                            <p:childTnLst>
                              <p:par>
                                <p:cTn id="4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8507 -0.01979 C -0.67778 -0.02882 -0.67049 -0.03784 -0.66545 -0.04432 C -0.66042 -0.05081 -0.65851 -0.05451 -0.65469 -0.05891 C -0.65087 -0.06331 -0.6474 -0.06585 -0.64271 -0.07048 C -0.63802 -0.07511 -0.6309 -0.08252 -0.62639 -0.08645 C -0.62188 -0.09039 -0.6184 -0.09201 -0.61545 -0.09363 C -0.6125 -0.09525 -0.6099 -0.09641 -0.60903 -0.09664 " pathEditMode="fixed" ptsTypes="aaaaaaA">
                                      <p:cBhvr>
                                        <p:cTn id="45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7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60"/>
                            </p:stCondLst>
                            <p:childTnLst>
                              <p:par>
                                <p:cTn id="5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0903 -0.09664 C -0.6059 -0.09594 -0.60278 -0.09525 -0.60347 -0.09224 C -0.60417 -0.08923 -0.60972 -0.0846 -0.61337 -0.07905 C -0.61701 -0.07349 -0.62083 -0.06493 -0.62535 -0.05891 C -0.62986 -0.05289 -0.63733 -0.04895 -0.64045 -0.04294 C -0.64358 -0.03692 -0.64323 -0.02511 -0.64375 -0.02257 " pathEditMode="fixed" ptsTypes="aaaaaA">
                                      <p:cBhvr>
                                        <p:cTn id="51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7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630"/>
                            </p:stCondLst>
                            <p:childTnLst>
                              <p:par>
                                <p:cTn id="5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4375 -0.02256 C -0.6401 -0.02001 -0.63628 -0.01723 -0.63073 -0.01955 C -0.62517 -0.02186 -0.61597 -0.03297 -0.61007 -0.03714 C -0.60417 -0.04131 -0.60087 -0.04177 -0.59479 -0.04432 C -0.58871 -0.04686 -0.57847 -0.0501 -0.57309 -0.05288 C -0.56771 -0.05566 -0.56684 -0.05797 -0.56215 -0.06168 C -0.55746 -0.06538 -0.54913 -0.06908 -0.54479 -0.07464 C -0.54045 -0.0802 -0.53646 -0.09061 -0.53611 -0.09501 C -0.53576 -0.09941 -0.54219 -0.09987 -0.54271 -0.1008 " pathEditMode="fixed" ptsTypes="aaaaaaaaA">
                                      <p:cBhvr>
                                        <p:cTn id="57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7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6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4271 -0.1008 C -0.54653 -0.09941 -0.55035 -0.09802 -0.55451 -0.09501 C -0.55868 -0.092 -0.56285 -0.08807 -0.56771 -0.08205 C -0.57257 -0.07603 -0.58038 -0.06607 -0.58385 -0.05867 C -0.58733 -0.05126 -0.58767 -0.04293 -0.58837 -0.03714 C -0.58906 -0.03135 -0.5901 -0.02695 -0.58837 -0.02395 C -0.58663 -0.02094 -0.58055 -0.02001 -0.57743 -0.01955 C -0.5743 -0.01908 -0.57135 -0.02024 -0.56979 -0.02117 " pathEditMode="fixed" ptsTypes="aaaaaaaA">
                                      <p:cBhvr>
                                        <p:cTn id="63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7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770"/>
                            </p:stCondLst>
                            <p:childTnLst>
                              <p:par>
                                <p:cTn id="6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6979 -0.02117 C -0.56197 -0.02395 -0.55416 -0.02673 -0.54635 -0.03228 C -0.53854 -0.03784 -0.54999 -0.02927 -0.52308 -0.0545 C -0.49618 -0.07974 -0.41388 -0.16122 -0.38472 -0.18344 C -0.35555 -0.20566 -0.3526 -0.18899 -0.34808 -0.18784 C -0.34357 -0.18668 -0.35659 -0.17835 -0.35798 -0.17673 " pathEditMode="fixed" rAng="0" ptsTypes="aaaaaA">
                                      <p:cBhvr>
                                        <p:cTn id="69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00" y="-9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840"/>
                            </p:stCondLst>
                            <p:childTnLst>
                              <p:par>
                                <p:cTn id="7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5798 -0.17673 C -0.36198 -0.17534 -0.3658 -0.17395 -0.36771 -0.17163 C -0.36962 -0.16932 -0.37048 -0.16423 -0.36996 -0.16307 C -0.36944 -0.16191 -0.3658 -0.164 -0.36475 -0.16423 " pathEditMode="fixed" rAng="0" ptsTypes="aaaa">
                                      <p:cBhvr>
                                        <p:cTn id="72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" y="70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7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10"/>
                            </p:stCondLst>
                            <p:childTnLst>
                              <p:par>
                                <p:cTn id="7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475 -0.16423 C -0.36146 -0.164 -0.35798 -0.16353 -0.35364 -0.16515 C -0.3493 -0.16677 -0.34305 -0.17094 -0.33906 -0.17372 C -0.33507 -0.1765 -0.33229 -0.17881 -0.32986 -0.18205 C -0.32743 -0.18529 -0.32517 -0.19131 -0.3243 -0.19386 C -0.32343 -0.1964 -0.32465 -0.19687 -0.32465 -0.19756 " pathEditMode="fixed" rAng="0" ptsTypes="aaaaaA">
                                      <p:cBhvr>
                                        <p:cTn id="78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" y="-160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7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980"/>
                            </p:stCondLst>
                            <p:childTnLst>
                              <p:par>
                                <p:cTn id="8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465 -0.19756 C -0.32587 -0.20033 -0.32708 -0.20288 -0.32986 -0.2045 C -0.33264 -0.20612 -0.3309 -0.20867 -0.34097 -0.20774 C -0.35104 -0.20682 -0.3757 -0.20427 -0.39063 -0.19964 C -0.40556 -0.19501 -0.42222 -0.18645 -0.43108 -0.17973 C -0.43993 -0.17302 -0.44167 -0.16283 -0.44375 -0.15959 " pathEditMode="fixed" ptsTypes="aaaaaA">
                                      <p:cBhvr>
                                        <p:cTn id="84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7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050"/>
                            </p:stCondLst>
                            <p:childTnLst>
                              <p:par>
                                <p:cTn id="8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4375 -0.1596 C -0.44445 -0.1545 -0.44514 -0.14941 -0.44306 -0.14594 C -0.44097 -0.14247 -0.43768 -0.14062 -0.43125 -0.13807 C -0.42483 -0.13552 -0.41459 -0.13251 -0.40469 -0.13112 C -0.39479 -0.12974 -0.3724 -0.13043 -0.3717 -0.12927 C -0.37101 -0.12812 -0.38941 -0.12649 -0.40035 -0.12441 C -0.41129 -0.12233 -0.42535 -0.12071 -0.43716 -0.11654 C -0.44896 -0.11237 -0.46163 -0.10474 -0.47101 -0.09872 C -0.48038 -0.0927 -0.48733 -0.08853 -0.49375 -0.0802 C -0.50018 -0.07187 -0.50747 -0.05566 -0.5099 -0.04872 C -0.51233 -0.04177 -0.50868 -0.03992 -0.50851 -0.03807 " pathEditMode="fixed" ptsTypes="aaaaaaaaaaA">
                                      <p:cBhvr>
                                        <p:cTn id="90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7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1120"/>
                            </p:stCondLst>
                            <p:childTnLst>
                              <p:par>
                                <p:cTn id="9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085 -0.03807 C -0.50712 -0.03483 -0.50364 -0.02302 -0.49982 -0.01909 C -0.496 -0.01515 -0.49149 -0.01538 -0.48524 -0.014 C -0.47899 -0.01261 -0.46979 -0.01076 -0.46267 -0.01122 C -0.45555 -0.01168 -0.45069 -0.01168 -0.44201 -0.01654 C -0.43333 -0.0214 -0.41753 -0.03483 -0.41059 -0.04015 C -0.40364 -0.04548 -0.40729 -0.04224 -0.39982 -0.04918 C -0.39236 -0.05613 -0.37257 -0.07557 -0.36545 -0.08251 " pathEditMode="fixed" rAng="0" ptsTypes="aaaaaaaa">
                                      <p:cBhvr>
                                        <p:cTn id="96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00" y="-90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7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190"/>
                            </p:stCondLst>
                            <p:childTnLst>
                              <p:par>
                                <p:cTn id="10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337 -0.08113 C -0.36337 -0.08089 -0.37864 -0.05636 -0.39375 -0.03159 " pathEditMode="fixed" rAng="0" ptsTypes="aA">
                                      <p:cBhvr>
                                        <p:cTn id="102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0" y="250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7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1260"/>
                            </p:stCondLst>
                            <p:childTnLst>
                              <p:par>
                                <p:cTn id="10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375 -0.03159 C -0.38733 -0.03992 -0.3809 -0.04803 -0.37413 -0.0552 C -0.36736 -0.06238 -0.35764 -0.07117 -0.35261 -0.07488 C -0.34757 -0.07858 -0.34583 -0.07742 -0.34375 -0.07742 " pathEditMode="fixed" ptsTypes="aaaA">
                                      <p:cBhvr>
                                        <p:cTn id="108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7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330"/>
                            </p:stCondLst>
                            <p:childTnLst>
                              <p:par>
                                <p:cTn id="1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4427 -0.07673 C -0.34462 -0.07326 -0.34479 -0.06955 -0.34826 -0.06353 C -0.35173 -0.05751 -0.36232 -0.04594 -0.36493 -0.04015 C -0.36753 -0.03437 -0.36441 -0.02997 -0.36389 -0.02835 " pathEditMode="fixed" rAng="0" ptsTypes="aaaA">
                                      <p:cBhvr>
                                        <p:cTn id="114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0" y="240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7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1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7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388 -0.02834 C -0.36076 -0.02695 -0.35746 -0.02556 -0.35312 -0.02834 C -0.34878 -0.03112 -0.34444 -0.03829 -0.3375 -0.04547 C -0.33055 -0.05265 -0.31753 -0.06584 -0.31093 -0.07163 C -0.30434 -0.07742 -0.30173 -0.07904 -0.29826 -0.0795 C -0.29479 -0.07996 -0.29184 -0.0751 -0.29045 -0.07417 " pathEditMode="fixed" rAng="0" ptsTypes="aaaaaA">
                                      <p:cBhvr>
                                        <p:cTn id="123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0" y="-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1470"/>
                            </p:stCondLst>
                            <p:childTnLst>
                              <p:par>
                                <p:cTn id="1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7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045 -0.07418 C -0.2941 -0.07557 -0.29757 -0.07696 -0.30122 -0.07557 C -0.30486 -0.07418 -0.30816 -0.07001 -0.31198 -0.06631 C -0.3158 -0.0626 -0.32153 -0.05774 -0.32379 -0.05335 C -0.32604 -0.04895 -0.32552 -0.04385 -0.3257 -0.04015 C -0.32587 -0.03645 -0.32483 -0.03251 -0.32465 -0.03112 " pathEditMode="fixed" ptsTypes="aaaaaA">
                                      <p:cBhvr>
                                        <p:cTn id="129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1540"/>
                            </p:stCondLst>
                            <p:childTnLst>
                              <p:par>
                                <p:cTn id="1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7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466 -0.03113 C -0.32118 -0.0339 -0.31771 -0.03668 -0.31389 -0.04038 C -0.31007 -0.04409 -0.30677 -0.04548 -0.30122 -0.05335 C -0.29566 -0.06122 -0.28768 -0.0758 -0.28056 -0.08738 C -0.27344 -0.09895 -0.26597 -0.11284 -0.25903 -0.12279 C -0.25209 -0.13275 -0.24341 -0.14293 -0.23941 -0.14756 " pathEditMode="fixed" ptsTypes="aaaaaA">
                                      <p:cBhvr>
                                        <p:cTn id="135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1610"/>
                            </p:stCondLst>
                            <p:childTnLst>
                              <p:par>
                                <p:cTn id="1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7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628 -0.14756 C -0.23889 -0.14409 -0.24687 -0.13367 -0.25173 -0.12626 C -0.2566 -0.11886 -0.2566 -0.11839 -0.2658 -0.10312 C -0.275 -0.08784 -0.30191 -0.0464 -0.30694 -0.0339 C -0.31198 -0.0214 -0.29774 -0.02951 -0.29618 -0.02858 " pathEditMode="fixed" rAng="0" ptsTypes="aaaaa">
                                      <p:cBhvr>
                                        <p:cTn id="141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00" y="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1680"/>
                            </p:stCondLst>
                            <p:childTnLst>
                              <p:par>
                                <p:cTn id="14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618 -0.02858 C -0.28611 -0.03205 -0.26701 -0.02904 -0.23524 -0.04918 C -0.20347 -0.06932 -0.14826 -0.11816 -0.10503 -0.15011 C -0.0618 -0.18205 -0.00225 -0.22233 0.02466 -0.24131 " pathEditMode="fixed" rAng="0" ptsTypes="aaaa">
                                      <p:cBhvr>
                                        <p:cTn id="144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0" y="-10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>
            <a:grpSpLocks/>
          </p:cNvGrpSpPr>
          <p:nvPr/>
        </p:nvGrpSpPr>
        <p:grpSpPr bwMode="auto">
          <a:xfrm>
            <a:off x="2012950" y="5524500"/>
            <a:ext cx="7975600" cy="1333500"/>
            <a:chOff x="971550" y="4156075"/>
            <a:chExt cx="7200900" cy="1008063"/>
          </a:xfrm>
          <a:solidFill>
            <a:srgbClr val="FA4453"/>
          </a:solidFill>
        </p:grpSpPr>
        <p:sp>
          <p:nvSpPr>
            <p:cNvPr id="7174" name="流程图: 合并 38"/>
            <p:cNvSpPr>
              <a:spLocks noChangeArrowheads="1"/>
            </p:cNvSpPr>
            <p:nvPr/>
          </p:nvSpPr>
          <p:spPr bwMode="auto">
            <a:xfrm rot="10800000">
              <a:off x="971550" y="4156075"/>
              <a:ext cx="7200900" cy="10080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5" name="流程图: 合并 40"/>
            <p:cNvSpPr>
              <a:spLocks noChangeArrowheads="1"/>
            </p:cNvSpPr>
            <p:nvPr/>
          </p:nvSpPr>
          <p:spPr bwMode="auto">
            <a:xfrm rot="10800000">
              <a:off x="1187450" y="4227513"/>
              <a:ext cx="6769100" cy="936625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ash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6" name="TextBox 41"/>
            <p:cNvSpPr>
              <a:spLocks noChangeArrowheads="1"/>
            </p:cNvSpPr>
            <p:nvPr/>
          </p:nvSpPr>
          <p:spPr bwMode="auto">
            <a:xfrm>
              <a:off x="4038685" y="4396617"/>
              <a:ext cx="844103" cy="7675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6000" b="1">
                  <a:solidFill>
                    <a:schemeClr val="bg1"/>
                  </a:solidFill>
                  <a:latin typeface="BatangChe" pitchFamily="1" charset="-127"/>
                  <a:ea typeface="BatangChe" pitchFamily="1" charset="-127"/>
                  <a:sym typeface="BatangChe" pitchFamily="1" charset="-127"/>
                </a:rPr>
                <a:t>1</a:t>
              </a:r>
              <a:endParaRPr lang="zh-CN" altLang="en-US" sz="6000" b="1">
                <a:solidFill>
                  <a:schemeClr val="bg1"/>
                </a:solidFill>
                <a:latin typeface="BatangChe" pitchFamily="1" charset="-127"/>
                <a:ea typeface="BatangChe" pitchFamily="1" charset="-127"/>
                <a:sym typeface="BatangChe" pitchFamily="1" charset="-127"/>
              </a:endParaRPr>
            </a:p>
          </p:txBody>
        </p:sp>
      </p:grpSp>
      <p:grpSp>
        <p:nvGrpSpPr>
          <p:cNvPr id="7171" name="组合 2"/>
          <p:cNvGrpSpPr>
            <a:grpSpLocks/>
          </p:cNvGrpSpPr>
          <p:nvPr/>
        </p:nvGrpSpPr>
        <p:grpSpPr bwMode="auto">
          <a:xfrm>
            <a:off x="0" y="0"/>
            <a:ext cx="1547813" cy="534988"/>
            <a:chOff x="-106363" y="-20638"/>
            <a:chExt cx="1006476" cy="347663"/>
          </a:xfrm>
          <a:solidFill>
            <a:srgbClr val="FA4453"/>
          </a:solidFill>
        </p:grpSpPr>
        <p:sp>
          <p:nvSpPr>
            <p:cNvPr id="7172" name="流程图: 合并 53"/>
            <p:cNvSpPr>
              <a:spLocks noChangeArrowheads="1"/>
            </p:cNvSpPr>
            <p:nvPr/>
          </p:nvSpPr>
          <p:spPr bwMode="auto">
            <a:xfrm>
              <a:off x="-106363" y="-20638"/>
              <a:ext cx="1006476" cy="3476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3" name="流程图: 合并 54"/>
            <p:cNvSpPr>
              <a:spLocks noChangeArrowheads="1"/>
            </p:cNvSpPr>
            <p:nvPr/>
          </p:nvSpPr>
          <p:spPr bwMode="auto">
            <a:xfrm>
              <a:off x="0" y="-20638"/>
              <a:ext cx="755650" cy="288926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ot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4274874" y="2546131"/>
            <a:ext cx="4140200" cy="725487"/>
            <a:chOff x="3284033" y="2260555"/>
            <a:chExt cx="4262478" cy="699547"/>
          </a:xfrm>
        </p:grpSpPr>
        <p:sp>
          <p:nvSpPr>
            <p:cNvPr id="10" name="AutoShape 4"/>
            <p:cNvSpPr>
              <a:spLocks noChangeArrowheads="1"/>
            </p:cNvSpPr>
            <p:nvPr/>
          </p:nvSpPr>
          <p:spPr bwMode="gray">
            <a:xfrm>
              <a:off x="3284033" y="2260555"/>
              <a:ext cx="4262478" cy="699547"/>
            </a:xfrm>
            <a:prstGeom prst="roundRect">
              <a:avLst>
                <a:gd name="adj" fmla="val 10889"/>
              </a:avLst>
            </a:prstGeom>
            <a:noFill/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1" name="AutoShape 6"/>
            <p:cNvSpPr>
              <a:spLocks noChangeArrowheads="1"/>
            </p:cNvSpPr>
            <p:nvPr/>
          </p:nvSpPr>
          <p:spPr bwMode="gray">
            <a:xfrm>
              <a:off x="3344507" y="2309539"/>
              <a:ext cx="1077764" cy="556515"/>
            </a:xfrm>
            <a:prstGeom prst="roundRect">
              <a:avLst>
                <a:gd name="adj" fmla="val 11921"/>
              </a:avLst>
            </a:prstGeom>
            <a:solidFill>
              <a:srgbClr val="FA4453"/>
            </a:solidFill>
            <a:ln>
              <a:solidFill>
                <a:srgbClr val="FA4453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409130"/>
                </a:solidFill>
              </a:endParaRP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gray">
            <a:xfrm>
              <a:off x="3731855" y="2320253"/>
              <a:ext cx="313802" cy="4622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1</a:t>
              </a:r>
            </a:p>
          </p:txBody>
        </p:sp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4702729" y="2302187"/>
              <a:ext cx="2405964" cy="5638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疾病介绍</a:t>
              </a:r>
              <a:endParaRPr lang="zh-CN" altLang="en-US" sz="3200" b="1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1025525" y="702894"/>
            <a:ext cx="2506518" cy="650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z="36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疾病介绍</a:t>
            </a:r>
            <a:endParaRPr lang="zh-CN" altLang="en-US" sz="3600" b="1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0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FA4453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160003" y="2479442"/>
            <a:ext cx="5421891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鼻出血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epistaxis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）又称鼻衄，是临床常见症状之一，多因鼻腔病变引起，也可由全身疾病所引起，偶有因鼻腔邻近病变出血经鼻腔流出者。鼻出血多为单侧，亦可为双</a:t>
            </a: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侧。</a:t>
            </a:r>
            <a:endParaRPr lang="en-US" altLang="zh-CN" sz="1200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4538" y="2066355"/>
            <a:ext cx="3810000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86849" y="1352916"/>
            <a:ext cx="1129265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altLang="zh-CN" sz="2000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6682751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11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1025525" y="702894"/>
            <a:ext cx="2506518" cy="650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z="36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疾病介绍</a:t>
            </a:r>
            <a:endParaRPr lang="zh-CN" altLang="en-US" sz="3600" b="1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0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FA4453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586849" y="1352916"/>
            <a:ext cx="1129265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分类</a:t>
            </a:r>
            <a:endParaRPr lang="en-US" altLang="zh-CN" sz="2000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5416218" y="2505835"/>
            <a:ext cx="5121153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（一）上</a:t>
            </a:r>
            <a:r>
              <a:rPr lang="zh-CN" altLang="en-US" sz="20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鼻出血</a:t>
            </a:r>
            <a:endParaRPr lang="zh-CN" altLang="en-US" sz="2000" b="1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上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鼻出血的血液供给系来自筛前或筛后动脉的分支，属于颈内动脉系统</a:t>
            </a: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24" t="-539" r="17910" b="539"/>
          <a:stretch/>
        </p:blipFill>
        <p:spPr>
          <a:xfrm>
            <a:off x="671724" y="2702220"/>
            <a:ext cx="4088779" cy="320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82774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1025525" y="702894"/>
            <a:ext cx="2506518" cy="650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z="36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疾病介绍</a:t>
            </a:r>
            <a:endParaRPr lang="zh-CN" altLang="en-US" sz="3600" b="1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0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FA4453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586849" y="1352916"/>
            <a:ext cx="1129265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分类</a:t>
            </a:r>
            <a:endParaRPr lang="en-US" altLang="zh-CN" sz="2000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1586849" y="2483667"/>
            <a:ext cx="494653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（二）后鼻出血</a:t>
            </a: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其血液供给系来自蝶腭动脉或其分支属于颈外动脉系统。</a:t>
            </a:r>
            <a:endParaRPr lang="en-US" altLang="zh-CN" sz="1600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010797" y="2049463"/>
            <a:ext cx="4585336" cy="3241358"/>
            <a:chOff x="6793083" y="2015470"/>
            <a:chExt cx="4585336" cy="324135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93083" y="2015470"/>
              <a:ext cx="4585336" cy="3241358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7415213" y="2307544"/>
              <a:ext cx="671515" cy="27034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9077092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1025525" y="702894"/>
            <a:ext cx="2506518" cy="650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z="36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疾病介绍</a:t>
            </a:r>
            <a:endParaRPr lang="zh-CN" altLang="en-US" sz="3600" b="1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0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FA4453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586849" y="1352916"/>
            <a:ext cx="1129265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分类</a:t>
            </a:r>
            <a:endParaRPr lang="en-US" altLang="zh-CN" sz="2000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5290502" y="2422696"/>
            <a:ext cx="5555687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（三）前鼻出血</a:t>
            </a:r>
            <a:endParaRPr lang="zh-CN" altLang="en-US" sz="2000" dirty="0" smtClean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前鼻出血区的部位是在鼻中隔的前下方为筛前动脉、蝶腭动脉、腭大动脉和上唇动脉末指支的吻合网该区称为</a:t>
            </a:r>
            <a:r>
              <a:rPr lang="zh-CN" altLang="en-US" sz="20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立特</a:t>
            </a: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Little</a:t>
            </a: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）区。</a:t>
            </a:r>
            <a:endParaRPr lang="en-US" altLang="zh-CN" sz="1600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406" y="2465439"/>
            <a:ext cx="3917415" cy="29380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4050438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1025525" y="702894"/>
            <a:ext cx="2506518" cy="650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z="36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疾病介绍</a:t>
            </a:r>
            <a:endParaRPr lang="zh-CN" altLang="en-US" sz="3600" b="1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0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FA4453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533196" y="1352916"/>
            <a:ext cx="125325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病因</a:t>
            </a:r>
            <a:endParaRPr lang="en-US" altLang="zh-CN" sz="2000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59825" y="2158596"/>
            <a:ext cx="3817257" cy="2438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局部原因</a:t>
            </a:r>
          </a:p>
          <a:p>
            <a:pPr marL="457200" indent="-457200" algn="just" eaLnBrk="1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鼻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和鼻窦外伤或</a:t>
            </a: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医源性</a:t>
            </a:r>
            <a:endParaRPr lang="zh-CN" altLang="en-US" sz="2000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鼻腔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和鼻窦</a:t>
            </a: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炎症</a:t>
            </a:r>
            <a:endParaRPr lang="en-US" altLang="zh-CN" sz="2000" dirty="0" smtClean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鼻中隔病变</a:t>
            </a:r>
            <a:endParaRPr lang="en-US" altLang="zh-CN" sz="2000" dirty="0" smtClean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鼻部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及鼻咽部</a:t>
            </a: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肿瘤</a:t>
            </a:r>
            <a:endParaRPr lang="zh-CN" altLang="en-US" sz="2000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9812" y="2091580"/>
            <a:ext cx="4465555" cy="29723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49093408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1025525" y="702894"/>
            <a:ext cx="2506518" cy="650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z="36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疾病介绍</a:t>
            </a:r>
            <a:endParaRPr lang="zh-CN" altLang="en-US" sz="3600" b="1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0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FA4453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533196" y="1352916"/>
            <a:ext cx="125325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病因</a:t>
            </a:r>
            <a:endParaRPr lang="en-US" altLang="zh-CN" sz="2000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5457372" y="2091580"/>
            <a:ext cx="6734628" cy="2954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全身</a:t>
            </a:r>
            <a:r>
              <a:rPr lang="zh-CN" altLang="en-US" sz="24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原因</a:t>
            </a:r>
            <a:endParaRPr lang="en-US" altLang="zh-CN" sz="2400" b="1" dirty="0" smtClean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急性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发热性</a:t>
            </a: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传染病</a:t>
            </a:r>
            <a:endParaRPr lang="en-US" altLang="zh-CN" sz="2000" dirty="0" smtClean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心血管疾病：高血压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、血管硬化和充血性心力衰竭</a:t>
            </a: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zh-CN" altLang="en-US" sz="2000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血液病 </a:t>
            </a:r>
            <a:endParaRPr lang="en-US" altLang="zh-CN" sz="2000" dirty="0" smtClean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营养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障碍或</a:t>
            </a: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维生素</a:t>
            </a:r>
            <a:endParaRPr lang="en-US" altLang="zh-CN" sz="2000" dirty="0" smtClean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  </a:t>
            </a:r>
            <a:r>
              <a:rPr lang="zh-CN" altLang="en-US" sz="2000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如肝、肾等慢性疾病和</a:t>
            </a:r>
            <a:r>
              <a:rPr lang="zh-CN" altLang="en-US" sz="2000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风湿热</a:t>
            </a:r>
            <a:endParaRPr lang="zh-CN" altLang="en-US" sz="2000" dirty="0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696" y="2118016"/>
            <a:ext cx="4919518" cy="3689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26327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3507</TotalTime>
  <Words>1190</Words>
  <Application>Microsoft Office PowerPoint</Application>
  <PresentationFormat>宽屏</PresentationFormat>
  <Paragraphs>160</Paragraphs>
  <Slides>27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BatangChe</vt:lpstr>
      <vt:lpstr>黑体</vt:lpstr>
      <vt:lpstr>隶书</vt:lpstr>
      <vt:lpstr>宋体</vt:lpstr>
      <vt:lpstr>微软雅黑</vt:lpstr>
      <vt:lpstr>Arial</vt:lpstr>
      <vt:lpstr>Calibri</vt:lpstr>
      <vt:lpstr>Wingdings</vt:lpstr>
      <vt:lpstr>1_Office 主题</vt:lpstr>
      <vt:lpstr>PowerPoint 演示文稿</vt:lpstr>
      <vt:lpstr>PowerPoint 演示文稿</vt:lpstr>
      <vt:lpstr>PowerPoint 演示文稿</vt:lpstr>
      <vt:lpstr>疾病介绍</vt:lpstr>
      <vt:lpstr>疾病介绍</vt:lpstr>
      <vt:lpstr>疾病介绍</vt:lpstr>
      <vt:lpstr>疾病介绍</vt:lpstr>
      <vt:lpstr>疾病介绍</vt:lpstr>
      <vt:lpstr>疾病介绍</vt:lpstr>
      <vt:lpstr>疾病介绍</vt:lpstr>
      <vt:lpstr>疾病介绍</vt:lpstr>
      <vt:lpstr>疾病介绍</vt:lpstr>
      <vt:lpstr>疾病介绍</vt:lpstr>
      <vt:lpstr>疾病介绍</vt:lpstr>
      <vt:lpstr>疾病介绍</vt:lpstr>
      <vt:lpstr>疾病介绍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Dada</dc:creator>
  <cp:lastModifiedBy>清云_612</cp:lastModifiedBy>
  <cp:revision>367</cp:revision>
  <dcterms:created xsi:type="dcterms:W3CDTF">2013-12-09T09:15:38Z</dcterms:created>
  <dcterms:modified xsi:type="dcterms:W3CDTF">2016-03-17T18:29:57Z</dcterms:modified>
</cp:coreProperties>
</file>