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326" r:id="rId2"/>
    <p:sldId id="527" r:id="rId3"/>
    <p:sldId id="585" r:id="rId4"/>
    <p:sldId id="322" r:id="rId5"/>
    <p:sldId id="528" r:id="rId6"/>
    <p:sldId id="570" r:id="rId7"/>
    <p:sldId id="591" r:id="rId8"/>
    <p:sldId id="592" r:id="rId9"/>
    <p:sldId id="593" r:id="rId10"/>
    <p:sldId id="636" r:id="rId11"/>
    <p:sldId id="586" r:id="rId12"/>
    <p:sldId id="596" r:id="rId13"/>
    <p:sldId id="597" r:id="rId14"/>
    <p:sldId id="598" r:id="rId15"/>
    <p:sldId id="637" r:id="rId16"/>
    <p:sldId id="599" r:id="rId17"/>
    <p:sldId id="609" r:id="rId18"/>
    <p:sldId id="634" r:id="rId19"/>
    <p:sldId id="640" r:id="rId20"/>
    <p:sldId id="641" r:id="rId21"/>
    <p:sldId id="638" r:id="rId22"/>
    <p:sldId id="618" r:id="rId23"/>
    <p:sldId id="643" r:id="rId24"/>
    <p:sldId id="644" r:id="rId25"/>
    <p:sldId id="642" r:id="rId26"/>
    <p:sldId id="620" r:id="rId27"/>
    <p:sldId id="621" r:id="rId28"/>
    <p:sldId id="587" r:id="rId29"/>
    <p:sldId id="584" r:id="rId30"/>
    <p:sldId id="451" r:id="rId3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>
          <p15:clr>
            <a:srgbClr val="A4A3A4"/>
          </p15:clr>
        </p15:guide>
        <p15:guide id="2" pos="38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97D"/>
    <a:srgbClr val="4F81BD"/>
    <a:srgbClr val="C0504D"/>
    <a:srgbClr val="4BACC6"/>
    <a:srgbClr val="E7FC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43" autoAdjust="0"/>
    <p:restoredTop sz="91547" autoAdjust="0"/>
  </p:normalViewPr>
  <p:slideViewPr>
    <p:cSldViewPr snapToGrid="0">
      <p:cViewPr varScale="1">
        <p:scale>
          <a:sx n="74" d="100"/>
          <a:sy n="74" d="100"/>
        </p:scale>
        <p:origin x="414" y="66"/>
      </p:cViewPr>
      <p:guideLst>
        <p:guide orient="horz" pos="2142"/>
        <p:guide pos="38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897D417-13B3-4D7A-AC56-816BDA48A706}" type="datetimeFigureOut">
              <a:rPr lang="zh-CN" altLang="en-US"/>
              <a:t>2016/11/3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EB8DA95-C116-4E8C-9932-A65F61A74F65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1195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09EAF7A-F827-49EE-BD2D-1C6D9C35869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1963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E956058-9C40-43CA-BC69-48EC2A77554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9420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E956058-9C40-43CA-BC69-48EC2A77554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1440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E956058-9C40-43CA-BC69-48EC2A77554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8102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E956058-9C40-43CA-BC69-48EC2A77554B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0063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34EB2E79-896F-4E6B-A8BF-56A1ECF1321D}" type="slidenum">
              <a:rPr lang="en-US" altLang="zh-CN"/>
              <a:t>30</a:t>
            </a:fld>
            <a:endParaRPr lang="en-US" altLang="zh-CN"/>
          </a:p>
        </p:txBody>
      </p:sp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/>
          </a:p>
        </p:txBody>
      </p:sp>
      <p:sp>
        <p:nvSpPr>
          <p:cNvPr id="45060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/>
            <a:fld id="{E2570DDE-49D1-4DA2-A208-CC0D92B14F0C}" type="slidenum">
              <a:rPr lang="zh-CN" altLang="en-US" sz="1200" i="0">
                <a:latin typeface="Calibri" pitchFamily="34" charset="0"/>
              </a:rPr>
              <a:t>30</a:t>
            </a:fld>
            <a:endParaRPr lang="en-US" altLang="zh-CN" sz="1200" i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5450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614488" y="0"/>
            <a:ext cx="107950" cy="6858000"/>
          </a:xfrm>
          <a:prstGeom prst="rect">
            <a:avLst/>
          </a:prstGeom>
          <a:solidFill>
            <a:srgbClr val="FFFFFF">
              <a:alpha val="1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anchor="ctr"/>
          <a:lstStyle/>
          <a:p>
            <a:pPr algn="ctr" defTabSz="913765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7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1201" y="381001"/>
            <a:ext cx="11163300" cy="563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0" y="1143000"/>
            <a:ext cx="10972800" cy="5257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4572000" y="6508751"/>
            <a:ext cx="2844800" cy="3079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A05890C-4DF8-42B5-B27E-093CA575FE33}" type="slidenum">
              <a:rPr lang="zh-CN" altLang="en-US"/>
              <a:t>‹#›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1"/>
          </p:nvPr>
        </p:nvSpPr>
        <p:spPr>
          <a:xfrm>
            <a:off x="8534400" y="1588"/>
            <a:ext cx="3556000" cy="2270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D94AF23-EF66-4842-BAD1-90A6AE11308B}" type="datetime1">
              <a:rPr lang="zh-CN" altLang="en-US"/>
              <a:t>2016/11/3 Thursday</a:t>
            </a:fld>
            <a:r>
              <a:rPr lang="zh-CN" altLang="en-US"/>
              <a:t>安徽省立医院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>
          <a:xfrm>
            <a:off x="8128000" y="6559550"/>
            <a:ext cx="3860800" cy="2984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kUpDiag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 spd="slow"/>
  <p:timing>
    <p:tnLst>
      <p:par>
        <p:cTn id="1" dur="indefinite" restart="never" nodeType="tmRoot"/>
      </p:par>
    </p:tnLst>
  </p:timing>
  <p:txStyles>
    <p:titleStyle>
      <a:lvl1pPr algn="ctr" defTabSz="912495" rtl="0" eaLnBrk="0" fontAlgn="base" hangingPunct="0">
        <a:spcBef>
          <a:spcPct val="0"/>
        </a:spcBef>
        <a:spcAft>
          <a:spcPct val="0"/>
        </a:spcAft>
        <a:defRPr sz="4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495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defTabSz="912495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defTabSz="912495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defTabSz="912495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defTabSz="912495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defTabSz="912495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defTabSz="912495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defTabSz="912495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1630" indent="-341630" algn="l" defTabSz="91249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41680" indent="-284480" algn="l" defTabSz="91249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defTabSz="91249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defTabSz="91249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defTabSz="91249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330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530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730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295" indent="-228600" algn="l" defTabSz="913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3765" algn="l" defTabSz="91376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65" algn="l" defTabSz="91376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65" algn="l" defTabSz="91376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730" algn="l" defTabSz="91376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930" algn="l" defTabSz="91376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130" algn="l" defTabSz="91376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695" algn="l" defTabSz="91376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18" Type="http://schemas.openxmlformats.org/officeDocument/2006/relationships/image" Target="../media/image38.png"/><Relationship Id="rId3" Type="http://schemas.openxmlformats.org/officeDocument/2006/relationships/image" Target="../media/image23.png"/><Relationship Id="rId21" Type="http://schemas.openxmlformats.org/officeDocument/2006/relationships/image" Target="../media/image41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5" Type="http://schemas.openxmlformats.org/officeDocument/2006/relationships/image" Target="../media/image45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36.png"/><Relationship Id="rId20" Type="http://schemas.openxmlformats.org/officeDocument/2006/relationships/image" Target="../media/image4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24" Type="http://schemas.openxmlformats.org/officeDocument/2006/relationships/image" Target="../media/image44.png"/><Relationship Id="rId5" Type="http://schemas.openxmlformats.org/officeDocument/2006/relationships/image" Target="../media/image25.png"/><Relationship Id="rId15" Type="http://schemas.openxmlformats.org/officeDocument/2006/relationships/image" Target="../media/image35.png"/><Relationship Id="rId23" Type="http://schemas.openxmlformats.org/officeDocument/2006/relationships/image" Target="../media/image43.png"/><Relationship Id="rId10" Type="http://schemas.openxmlformats.org/officeDocument/2006/relationships/image" Target="../media/image30.png"/><Relationship Id="rId19" Type="http://schemas.openxmlformats.org/officeDocument/2006/relationships/image" Target="../media/image39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Relationship Id="rId22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6"/>
          <p:cNvSpPr>
            <a:spLocks noChangeArrowheads="1"/>
          </p:cNvSpPr>
          <p:nvPr/>
        </p:nvSpPr>
        <p:spPr bwMode="auto">
          <a:xfrm>
            <a:off x="0" y="1766888"/>
            <a:ext cx="1296988" cy="11572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5" name="矩形 7"/>
          <p:cNvSpPr>
            <a:spLocks noChangeArrowheads="1"/>
          </p:cNvSpPr>
          <p:nvPr/>
        </p:nvSpPr>
        <p:spPr bwMode="auto">
          <a:xfrm>
            <a:off x="11023600" y="1766888"/>
            <a:ext cx="1168400" cy="11572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6" name="文本框 13"/>
          <p:cNvSpPr>
            <a:spLocks noChangeArrowheads="1"/>
          </p:cNvSpPr>
          <p:nvPr/>
        </p:nvSpPr>
        <p:spPr bwMode="auto">
          <a:xfrm>
            <a:off x="2527299" y="1798901"/>
            <a:ext cx="709612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60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戈谢综合症的</a:t>
            </a:r>
            <a:r>
              <a:rPr lang="zh-CN" altLang="en-US" sz="60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护理</a:t>
            </a:r>
            <a:endParaRPr lang="zh-CN" altLang="en-US" sz="60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078" name="矩形 26"/>
          <p:cNvSpPr>
            <a:spLocks noChangeArrowheads="1"/>
          </p:cNvSpPr>
          <p:nvPr/>
        </p:nvSpPr>
        <p:spPr bwMode="auto">
          <a:xfrm>
            <a:off x="1628775" y="5699125"/>
            <a:ext cx="530225" cy="1158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9" name="矩形 27"/>
          <p:cNvSpPr>
            <a:spLocks noChangeArrowheads="1"/>
          </p:cNvSpPr>
          <p:nvPr/>
        </p:nvSpPr>
        <p:spPr bwMode="auto">
          <a:xfrm>
            <a:off x="2325688" y="6118225"/>
            <a:ext cx="447675" cy="739775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80" name="矩形 28"/>
          <p:cNvSpPr>
            <a:spLocks noChangeArrowheads="1"/>
          </p:cNvSpPr>
          <p:nvPr/>
        </p:nvSpPr>
        <p:spPr bwMode="auto">
          <a:xfrm>
            <a:off x="2941638" y="5851525"/>
            <a:ext cx="530225" cy="10064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81" name="等腰三角形 46"/>
          <p:cNvSpPr>
            <a:spLocks noChangeArrowheads="1"/>
          </p:cNvSpPr>
          <p:nvPr/>
        </p:nvSpPr>
        <p:spPr bwMode="auto">
          <a:xfrm>
            <a:off x="3640138" y="5645150"/>
            <a:ext cx="950912" cy="1212850"/>
          </a:xfrm>
          <a:prstGeom prst="triangle">
            <a:avLst>
              <a:gd name="adj" fmla="val 500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82" name="等腰三角形 47"/>
          <p:cNvSpPr>
            <a:spLocks noChangeArrowheads="1"/>
          </p:cNvSpPr>
          <p:nvPr/>
        </p:nvSpPr>
        <p:spPr bwMode="auto">
          <a:xfrm>
            <a:off x="4759325" y="6118225"/>
            <a:ext cx="739775" cy="739775"/>
          </a:xfrm>
          <a:prstGeom prst="triangle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83" name="等腰三角形 48"/>
          <p:cNvSpPr>
            <a:spLocks noChangeArrowheads="1"/>
          </p:cNvSpPr>
          <p:nvPr/>
        </p:nvSpPr>
        <p:spPr bwMode="auto">
          <a:xfrm>
            <a:off x="5702300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84" name="矩形 49"/>
          <p:cNvSpPr>
            <a:spLocks noChangeArrowheads="1"/>
          </p:cNvSpPr>
          <p:nvPr/>
        </p:nvSpPr>
        <p:spPr bwMode="auto">
          <a:xfrm>
            <a:off x="6750050" y="5699125"/>
            <a:ext cx="528638" cy="1158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85" name="矩形 50"/>
          <p:cNvSpPr>
            <a:spLocks noChangeArrowheads="1"/>
          </p:cNvSpPr>
          <p:nvPr/>
        </p:nvSpPr>
        <p:spPr bwMode="auto">
          <a:xfrm>
            <a:off x="7445375" y="6118225"/>
            <a:ext cx="447675" cy="739775"/>
          </a:xfrm>
          <a:prstGeom prst="rect">
            <a:avLst/>
          </a:prstGeom>
          <a:solidFill>
            <a:srgbClr val="F4A03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86" name="矩形 51"/>
          <p:cNvSpPr>
            <a:spLocks noChangeArrowheads="1"/>
          </p:cNvSpPr>
          <p:nvPr/>
        </p:nvSpPr>
        <p:spPr bwMode="auto">
          <a:xfrm>
            <a:off x="8061325" y="5851525"/>
            <a:ext cx="530225" cy="10064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87" name="等腰三角形 52"/>
          <p:cNvSpPr>
            <a:spLocks noChangeArrowheads="1"/>
          </p:cNvSpPr>
          <p:nvPr/>
        </p:nvSpPr>
        <p:spPr bwMode="auto">
          <a:xfrm>
            <a:off x="8759825" y="5645150"/>
            <a:ext cx="950913" cy="1212850"/>
          </a:xfrm>
          <a:prstGeom prst="triangle">
            <a:avLst>
              <a:gd name="adj" fmla="val 500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88" name="等腰三角形 53"/>
          <p:cNvSpPr>
            <a:spLocks noChangeArrowheads="1"/>
          </p:cNvSpPr>
          <p:nvPr/>
        </p:nvSpPr>
        <p:spPr bwMode="auto">
          <a:xfrm>
            <a:off x="9879013" y="6118225"/>
            <a:ext cx="741362" cy="739775"/>
          </a:xfrm>
          <a:prstGeom prst="triangle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89" name="等腰三角形 54"/>
          <p:cNvSpPr>
            <a:spLocks noChangeArrowheads="1"/>
          </p:cNvSpPr>
          <p:nvPr/>
        </p:nvSpPr>
        <p:spPr bwMode="auto">
          <a:xfrm>
            <a:off x="10821988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90" name="等腰三角形 55"/>
          <p:cNvSpPr>
            <a:spLocks noChangeArrowheads="1"/>
          </p:cNvSpPr>
          <p:nvPr/>
        </p:nvSpPr>
        <p:spPr bwMode="auto">
          <a:xfrm>
            <a:off x="650875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" name="文本框 14"/>
          <p:cNvSpPr>
            <a:spLocks noChangeArrowheads="1"/>
          </p:cNvSpPr>
          <p:nvPr/>
        </p:nvSpPr>
        <p:spPr bwMode="auto">
          <a:xfrm>
            <a:off x="4906158" y="3700407"/>
            <a:ext cx="2338408" cy="1188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主讲人：</a:t>
            </a:r>
            <a:r>
              <a:rPr lang="en-US" altLang="zh-CN" sz="2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XXX</a:t>
            </a:r>
            <a:endParaRPr lang="zh-CN" altLang="en-US" sz="2400" b="1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血液</a:t>
            </a:r>
            <a:r>
              <a:rPr lang="zh-CN" altLang="en-US" sz="2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科 </a:t>
            </a:r>
            <a:endParaRPr lang="zh-CN" altLang="en-US" sz="24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8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8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8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8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8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8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8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8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8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8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8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8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8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8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6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8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8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4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8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8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2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8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8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8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8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8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8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8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6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8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8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4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8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8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2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8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8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7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  <p:bldP spid="3075" grpId="0" animBg="1"/>
      <p:bldP spid="3076" grpId="0"/>
      <p:bldP spid="3078" grpId="0" animBg="1"/>
      <p:bldP spid="3079" grpId="0" animBg="1"/>
      <p:bldP spid="3080" grpId="0" animBg="1"/>
      <p:bldP spid="3081" grpId="0" animBg="1"/>
      <p:bldP spid="3082" grpId="0" animBg="1"/>
      <p:bldP spid="3083" grpId="0" animBg="1"/>
      <p:bldP spid="3084" grpId="0" animBg="1"/>
      <p:bldP spid="3085" grpId="0" animBg="1"/>
      <p:bldP spid="3086" grpId="0" animBg="1"/>
      <p:bldP spid="3087" grpId="0" animBg="1"/>
      <p:bldP spid="3088" grpId="0" animBg="1"/>
      <p:bldP spid="3089" grpId="0" animBg="1"/>
      <p:bldP spid="3090" grpId="0" animBg="1"/>
      <p:bldP spid="18" grpId="0" bldLvl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0" name="矩形 9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一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2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疾病介绍</a:t>
              </a:r>
              <a:endParaRPr lang="zh-CN" altLang="en-US" sz="32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896525" y="1722244"/>
            <a:ext cx="1740293" cy="461665"/>
            <a:chOff x="1835278" y="1614294"/>
            <a:chExt cx="1740293" cy="461665"/>
          </a:xfrm>
        </p:grpSpPr>
        <p:sp>
          <p:nvSpPr>
            <p:cNvPr id="18" name="Text Box 2"/>
            <p:cNvSpPr txBox="1">
              <a:spLocks noChangeArrowheads="1"/>
            </p:cNvSpPr>
            <p:nvPr/>
          </p:nvSpPr>
          <p:spPr bwMode="auto">
            <a:xfrm>
              <a:off x="2106741" y="1614294"/>
              <a:ext cx="146883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治疗要点</a:t>
              </a:r>
              <a:endParaRPr kumimoji="1" lang="en-US" altLang="zh-CN" sz="24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1835278" y="1709394"/>
              <a:ext cx="271463" cy="271463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</a:t>
              </a:r>
              <a:endParaRPr lang="en-US" altLang="zh-CN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1384300" y="2505538"/>
            <a:ext cx="629443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kumimoji="1" lang="en-US" altLang="zh-CN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kumimoji="1" lang="en-US" altLang="zh-CN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kumimoji="1" lang="zh-CN" altLang="en-US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基因治疗</a:t>
            </a:r>
          </a:p>
          <a:p>
            <a:pPr algn="just">
              <a:lnSpc>
                <a:spcPct val="150000"/>
              </a:lnSpc>
            </a:pPr>
            <a:r>
              <a:rPr kumimoji="1"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应用</a:t>
            </a:r>
            <a:r>
              <a:rPr kumimoji="1"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造血祖细胞，成肌细胞移植，将</a:t>
            </a:r>
            <a:r>
              <a:rPr kumimoji="1" lang="en-US" altLang="zh-CN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GBA</a:t>
            </a:r>
            <a:r>
              <a:rPr kumimoji="1"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基因导入患者体内，并通过其增生特性在体内获得大量含有</a:t>
            </a:r>
            <a:r>
              <a:rPr kumimoji="1" lang="en-US" altLang="zh-CN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GBA</a:t>
            </a:r>
            <a:r>
              <a:rPr kumimoji="1"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基因的细胞，产生具有生物活性的</a:t>
            </a:r>
            <a:r>
              <a:rPr kumimoji="1" lang="en-US" altLang="zh-CN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β-</a:t>
            </a:r>
            <a:r>
              <a:rPr kumimoji="1"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葡糖脑苷脂酶，起到持久治疗作用。</a:t>
            </a:r>
          </a:p>
          <a:p>
            <a:pPr algn="just">
              <a:lnSpc>
                <a:spcPct val="150000"/>
              </a:lnSpc>
            </a:pPr>
            <a:r>
              <a:rPr kumimoji="1" lang="en-US" altLang="zh-CN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kumimoji="1" lang="zh-CN" altLang="en-US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对症治疗</a:t>
            </a:r>
          </a:p>
          <a:p>
            <a:pPr algn="just">
              <a:lnSpc>
                <a:spcPct val="150000"/>
              </a:lnSpc>
            </a:pPr>
            <a:r>
              <a:rPr kumimoji="1"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包括</a:t>
            </a:r>
            <a:r>
              <a:rPr kumimoji="1"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支持、营养、输血等。对</a:t>
            </a:r>
            <a:r>
              <a:rPr kumimoji="1" lang="en-US" altLang="zh-CN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Ⅱ</a:t>
            </a:r>
            <a:r>
              <a:rPr kumimoji="1"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型患者还需止痛、解痉等。</a:t>
            </a:r>
          </a:p>
        </p:txBody>
      </p:sp>
      <p:pic>
        <p:nvPicPr>
          <p:cNvPr id="15" name="图片 6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726" b="8528"/>
          <a:stretch>
            <a:fillRect/>
          </a:stretch>
        </p:blipFill>
        <p:spPr bwMode="auto">
          <a:xfrm>
            <a:off x="7774995" y="4114800"/>
            <a:ext cx="4417005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56919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/>
          <p:nvPr/>
        </p:nvGrpSpPr>
        <p:grpSpPr bwMode="auto">
          <a:xfrm>
            <a:off x="2012950" y="5524500"/>
            <a:ext cx="7975600" cy="1333500"/>
            <a:chOff x="971550" y="4156075"/>
            <a:chExt cx="7200900" cy="1008063"/>
          </a:xfrm>
          <a:solidFill>
            <a:srgbClr val="FA4453"/>
          </a:solidFill>
        </p:grpSpPr>
        <p:sp>
          <p:nvSpPr>
            <p:cNvPr id="7174" name="流程图: 合并 38"/>
            <p:cNvSpPr>
              <a:spLocks noChangeArrowheads="1"/>
            </p:cNvSpPr>
            <p:nvPr/>
          </p:nvSpPr>
          <p:spPr bwMode="auto">
            <a:xfrm rot="10800000">
              <a:off x="971550" y="4156075"/>
              <a:ext cx="7200900" cy="10080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7175" name="流程图: 合并 40"/>
            <p:cNvSpPr>
              <a:spLocks noChangeArrowheads="1"/>
            </p:cNvSpPr>
            <p:nvPr/>
          </p:nvSpPr>
          <p:spPr bwMode="auto">
            <a:xfrm rot="10800000">
              <a:off x="1187450" y="4227513"/>
              <a:ext cx="6769100" cy="936625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ash"/>
              <a:beve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7176" name="TextBox 41"/>
            <p:cNvSpPr>
              <a:spLocks noChangeArrowheads="1"/>
            </p:cNvSpPr>
            <p:nvPr/>
          </p:nvSpPr>
          <p:spPr bwMode="auto">
            <a:xfrm>
              <a:off x="4038685" y="4396617"/>
              <a:ext cx="844103" cy="7675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 dirty="0" smtClean="0">
                  <a:solidFill>
                    <a:schemeClr val="bg1"/>
                  </a:solidFill>
                  <a:latin typeface="BatangChe" pitchFamily="1" charset="-127"/>
                  <a:ea typeface="BatangChe" pitchFamily="1" charset="-127"/>
                  <a:sym typeface="BatangChe" pitchFamily="1" charset="-127"/>
                </a:rPr>
                <a:t>2</a:t>
              </a:r>
              <a:endParaRPr lang="zh-CN" altLang="en-US" sz="6000" b="1" dirty="0">
                <a:solidFill>
                  <a:schemeClr val="bg1"/>
                </a:solidFill>
                <a:latin typeface="BatangChe" pitchFamily="1" charset="-127"/>
                <a:ea typeface="BatangChe" pitchFamily="1" charset="-127"/>
                <a:sym typeface="BatangChe" pitchFamily="1" charset="-127"/>
              </a:endParaRPr>
            </a:p>
          </p:txBody>
        </p:sp>
      </p:grpSp>
      <p:grpSp>
        <p:nvGrpSpPr>
          <p:cNvPr id="7171" name="组合 2"/>
          <p:cNvGrpSpPr/>
          <p:nvPr/>
        </p:nvGrpSpPr>
        <p:grpSpPr bwMode="auto">
          <a:xfrm>
            <a:off x="0" y="0"/>
            <a:ext cx="1547813" cy="534988"/>
            <a:chOff x="-106363" y="-20638"/>
            <a:chExt cx="1006476" cy="347663"/>
          </a:xfrm>
          <a:solidFill>
            <a:srgbClr val="FA4453"/>
          </a:solidFill>
        </p:grpSpPr>
        <p:sp>
          <p:nvSpPr>
            <p:cNvPr id="7172" name="流程图: 合并 53"/>
            <p:cNvSpPr>
              <a:spLocks noChangeArrowheads="1"/>
            </p:cNvSpPr>
            <p:nvPr/>
          </p:nvSpPr>
          <p:spPr bwMode="auto">
            <a:xfrm>
              <a:off x="-106363" y="-20638"/>
              <a:ext cx="1006476" cy="3476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7173" name="流程图: 合并 54"/>
            <p:cNvSpPr>
              <a:spLocks noChangeArrowheads="1"/>
            </p:cNvSpPr>
            <p:nvPr/>
          </p:nvSpPr>
          <p:spPr bwMode="auto">
            <a:xfrm>
              <a:off x="0" y="-20638"/>
              <a:ext cx="755650" cy="288926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ot"/>
              <a:beve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2" name="组合 8"/>
          <p:cNvGrpSpPr/>
          <p:nvPr/>
        </p:nvGrpSpPr>
        <p:grpSpPr bwMode="auto">
          <a:xfrm>
            <a:off x="4274874" y="2546131"/>
            <a:ext cx="4140200" cy="725487"/>
            <a:chOff x="3284033" y="2260555"/>
            <a:chExt cx="4262478" cy="699547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3284033" y="2260555"/>
              <a:ext cx="4262478" cy="699547"/>
            </a:xfrm>
            <a:prstGeom prst="roundRect">
              <a:avLst>
                <a:gd name="adj" fmla="val 10889"/>
              </a:avLst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44507" y="2309539"/>
              <a:ext cx="1077764" cy="556515"/>
            </a:xfrm>
            <a:prstGeom prst="roundRect">
              <a:avLst>
                <a:gd name="adj" fmla="val 11921"/>
              </a:avLst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409130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gray">
            <a:xfrm>
              <a:off x="3713654" y="2320253"/>
              <a:ext cx="350204" cy="445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2</a:t>
              </a:r>
              <a:endParaRPr lang="en-US" altLang="zh-CN" sz="24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4702729" y="2302187"/>
              <a:ext cx="2405964" cy="563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FA4453"/>
                  </a:solidFill>
                  <a:latin typeface="微软雅黑" pitchFamily="34" charset="-122"/>
                  <a:ea typeface="微软雅黑" pitchFamily="34" charset="-122"/>
                </a:rPr>
                <a:t>病例简介</a:t>
              </a:r>
              <a:endParaRPr lang="zh-CN" altLang="en-US" sz="3200" b="1" dirty="0">
                <a:solidFill>
                  <a:srgbClr val="FA445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 bwMode="auto">
          <a:xfrm>
            <a:off x="833438" y="784225"/>
            <a:ext cx="3122612" cy="615950"/>
            <a:chOff x="3129276" y="1777379"/>
            <a:chExt cx="3687046" cy="617057"/>
          </a:xfrm>
        </p:grpSpPr>
        <p:sp>
          <p:nvSpPr>
            <p:cNvPr id="30" name="矩形 29"/>
            <p:cNvSpPr/>
            <p:nvPr/>
          </p:nvSpPr>
          <p:spPr>
            <a:xfrm>
              <a:off x="3779710" y="1777379"/>
              <a:ext cx="3036612" cy="609106"/>
            </a:xfrm>
            <a:prstGeom prst="rect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rgbClr val="1F497D"/>
            </a:solidFill>
            <a:ln w="127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二</a:t>
              </a:r>
            </a:p>
          </p:txBody>
        </p:sp>
        <p:sp>
          <p:nvSpPr>
            <p:cNvPr id="15371" name="TextBox 37"/>
            <p:cNvSpPr txBox="1">
              <a:spLocks noChangeArrowheads="1"/>
            </p:cNvSpPr>
            <p:nvPr/>
          </p:nvSpPr>
          <p:spPr bwMode="auto">
            <a:xfrm>
              <a:off x="3955606" y="1809048"/>
              <a:ext cx="2495334" cy="585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200" b="1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</a:rPr>
                <a:t>病例简介</a:t>
              </a:r>
            </a:p>
          </p:txBody>
        </p:sp>
      </p:grp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33269" y="2142049"/>
            <a:ext cx="8677666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基本情况：</a:t>
            </a:r>
            <a:endParaRPr lang="en-US" altLang="zh-CN" sz="24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姓名</a:t>
            </a:r>
            <a:r>
              <a:rPr lang="zh-CN" altLang="en-US" sz="20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陈文静 </a:t>
            </a:r>
            <a:r>
              <a:rPr lang="zh-CN" altLang="en-US" sz="20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                       科</a:t>
            </a:r>
            <a:r>
              <a:rPr lang="zh-CN" altLang="en-US" sz="20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别</a:t>
            </a:r>
            <a:r>
              <a:rPr lang="zh-CN" altLang="en-US" sz="20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血液科一           </a:t>
            </a:r>
            <a:r>
              <a:rPr lang="zh-CN" altLang="en-US" sz="20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床</a:t>
            </a:r>
            <a:r>
              <a:rPr lang="zh-CN" altLang="en-US" sz="20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en-US" sz="20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33</a:t>
            </a:r>
            <a:endParaRPr lang="en-US" altLang="zh-CN" sz="20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住院号：</a:t>
            </a:r>
            <a:r>
              <a:rPr lang="en-US" altLang="zh-CN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0000395514           </a:t>
            </a:r>
            <a:r>
              <a:rPr lang="zh-CN" altLang="en-US" sz="20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性别：</a:t>
            </a:r>
            <a:r>
              <a:rPr lang="zh-CN" altLang="en-US" sz="20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女           </a:t>
            </a:r>
            <a:r>
              <a:rPr lang="zh-CN" altLang="en-US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20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年龄</a:t>
            </a:r>
            <a:r>
              <a:rPr lang="zh-CN" altLang="en-US" sz="20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25</a:t>
            </a:r>
            <a:r>
              <a:rPr lang="zh-CN" altLang="en-US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岁</a:t>
            </a:r>
            <a:endParaRPr lang="en-US" altLang="zh-CN" sz="20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婚姻</a:t>
            </a:r>
            <a:r>
              <a:rPr lang="zh-CN" altLang="en-US" sz="20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已婚</a:t>
            </a:r>
            <a:r>
              <a:rPr lang="en-US" altLang="zh-CN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       </a:t>
            </a:r>
            <a:r>
              <a:rPr lang="zh-CN" altLang="en-US" sz="20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病情叙述者：</a:t>
            </a:r>
            <a:r>
              <a:rPr lang="zh-CN" altLang="en-US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患者本人                        </a:t>
            </a:r>
            <a:r>
              <a:rPr lang="zh-CN" altLang="en-US" sz="20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2000" b="1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主诉：</a:t>
            </a:r>
            <a:r>
              <a:rPr lang="zh-CN" altLang="en-US" sz="2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确诊戈谢病</a:t>
            </a:r>
            <a:r>
              <a:rPr lang="en-US" altLang="zh-CN" sz="2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年，拟移植入院</a:t>
            </a:r>
            <a:r>
              <a:rPr lang="zh-CN" altLang="en-US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8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458951" y="2717937"/>
            <a:ext cx="7920000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458951" y="4762275"/>
            <a:ext cx="7920000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6" name="组合 8"/>
          <p:cNvGrpSpPr/>
          <p:nvPr/>
        </p:nvGrpSpPr>
        <p:grpSpPr bwMode="auto">
          <a:xfrm>
            <a:off x="9047163" y="4657725"/>
            <a:ext cx="3195637" cy="2408238"/>
            <a:chOff x="9047464" y="4658472"/>
            <a:chExt cx="3195637" cy="2408238"/>
          </a:xfrm>
        </p:grpSpPr>
        <p:sp>
          <p:nvSpPr>
            <p:cNvPr id="8" name="矩形 7"/>
            <p:cNvSpPr/>
            <p:nvPr/>
          </p:nvSpPr>
          <p:spPr>
            <a:xfrm>
              <a:off x="9379251" y="5741147"/>
              <a:ext cx="1181100" cy="4635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15368" name="图片 2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47464" y="4658472"/>
              <a:ext cx="3195637" cy="2408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2" name="直接连接符 11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33269" y="1880299"/>
            <a:ext cx="8662010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现病史：</a:t>
            </a:r>
            <a:r>
              <a:rPr lang="zh-CN" altLang="en-US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患者九年前因劳累后反复发生瘀点、瘀斑入</a:t>
            </a:r>
            <a:r>
              <a:rPr lang="zh-CN" altLang="en-US" sz="20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外院，多为</a:t>
            </a:r>
            <a:r>
              <a:rPr lang="zh-CN" altLang="en-US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下肢。查血常规提示血小板减少，未予以重视。每次约</a:t>
            </a:r>
            <a:r>
              <a:rPr lang="en-US" altLang="zh-CN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天左右自然消失。后因患者出现头晕、乏力，伴月经量增多，曾就诊我院治疗，入院后完善各项检查，诊断为“戈谢病？”，为明确诊断，患者至上海交大附属医院就诊，明确诊断为戈谢病。五年前患者因脾大来我院行脾切除术。术后恢复可。现患者拟行移植，门诊拟以“戈谢病”守住入院。病程中患者无明显皮肤淤斑淤点，无牙龈出血、无咯血及呕血，无黑便血便等。大小便正常，体重无明显减轻。</a:t>
            </a:r>
            <a:endParaRPr lang="en-US" altLang="zh-CN" sz="2000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既往史、个人史等 </a:t>
            </a:r>
            <a:r>
              <a:rPr lang="zh-CN" altLang="en-US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无特殊。</a:t>
            </a:r>
            <a:endParaRPr lang="en-US" altLang="zh-CN" sz="20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 bwMode="auto">
          <a:xfrm>
            <a:off x="833438" y="784225"/>
            <a:ext cx="3122612" cy="615950"/>
            <a:chOff x="3129276" y="1777379"/>
            <a:chExt cx="3687046" cy="617057"/>
          </a:xfrm>
        </p:grpSpPr>
        <p:sp>
          <p:nvSpPr>
            <p:cNvPr id="15" name="矩形 14"/>
            <p:cNvSpPr/>
            <p:nvPr/>
          </p:nvSpPr>
          <p:spPr>
            <a:xfrm>
              <a:off x="3779710" y="1777379"/>
              <a:ext cx="3036612" cy="609106"/>
            </a:xfrm>
            <a:prstGeom prst="rect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rgbClr val="1F497D"/>
            </a:solidFill>
            <a:ln w="127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二</a:t>
              </a:r>
            </a:p>
          </p:txBody>
        </p:sp>
        <p:sp>
          <p:nvSpPr>
            <p:cNvPr id="17" name="TextBox 37"/>
            <p:cNvSpPr txBox="1">
              <a:spLocks noChangeArrowheads="1"/>
            </p:cNvSpPr>
            <p:nvPr/>
          </p:nvSpPr>
          <p:spPr bwMode="auto">
            <a:xfrm>
              <a:off x="3955606" y="1809048"/>
              <a:ext cx="2495334" cy="585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200" b="1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</a:rPr>
                <a:t>病例简介</a:t>
              </a:r>
            </a:p>
          </p:txBody>
        </p:sp>
      </p:grpSp>
      <p:cxnSp>
        <p:nvCxnSpPr>
          <p:cNvPr id="18" name="直接连接符 17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075984" y="2073651"/>
            <a:ext cx="6996917" cy="3139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入院查体：</a:t>
            </a:r>
            <a:endParaRPr lang="en-US" altLang="zh-CN" sz="2400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en-US" altLang="zh-CN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T 36.2</a:t>
            </a: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℃  </a:t>
            </a:r>
            <a:r>
              <a:rPr lang="en-US" altLang="zh-CN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P 78</a:t>
            </a: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次</a:t>
            </a:r>
            <a:r>
              <a:rPr lang="en-US" altLang="zh-CN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分 </a:t>
            </a:r>
            <a:r>
              <a:rPr lang="en-US" altLang="zh-CN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R 20</a:t>
            </a: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次</a:t>
            </a:r>
            <a:r>
              <a:rPr lang="en-US" altLang="zh-CN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分  </a:t>
            </a:r>
            <a:r>
              <a:rPr lang="en-US" altLang="zh-CN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BP 110/70 mmHg</a:t>
            </a:r>
          </a:p>
          <a:p>
            <a:pPr algn="just" eaLnBrk="1" hangingPunct="1">
              <a:lnSpc>
                <a:spcPct val="150000"/>
              </a:lnSpc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发育正常，营养一般，精神可，表情自然，步入病房，自主体位，查体合作。头颈查体正常。浅表淋巴结未触及肿大，呼吸运动两侧对称，未触及胸膜摩擦感。语音传导两侧对称。心率</a:t>
            </a:r>
            <a:r>
              <a:rPr lang="en-US" altLang="zh-CN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78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次</a:t>
            </a:r>
            <a:r>
              <a:rPr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分，律齐，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心肺（</a:t>
            </a:r>
            <a:r>
              <a:rPr lang="en-US" altLang="zh-CN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）。肝肋下一指可及，质中，无压痛。全腹未见瘀点瘀斑及皮疹，其余查体未见异常。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 bwMode="auto">
          <a:xfrm>
            <a:off x="833438" y="784225"/>
            <a:ext cx="3122612" cy="615950"/>
            <a:chOff x="3129276" y="1777379"/>
            <a:chExt cx="3687046" cy="617057"/>
          </a:xfrm>
        </p:grpSpPr>
        <p:sp>
          <p:nvSpPr>
            <p:cNvPr id="9" name="矩形 8"/>
            <p:cNvSpPr/>
            <p:nvPr/>
          </p:nvSpPr>
          <p:spPr>
            <a:xfrm>
              <a:off x="3779710" y="1777379"/>
              <a:ext cx="3036612" cy="609106"/>
            </a:xfrm>
            <a:prstGeom prst="rect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rgbClr val="1F497D"/>
            </a:solidFill>
            <a:ln w="127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二</a:t>
              </a:r>
            </a:p>
          </p:txBody>
        </p:sp>
        <p:sp>
          <p:nvSpPr>
            <p:cNvPr id="11" name="TextBox 37"/>
            <p:cNvSpPr txBox="1">
              <a:spLocks noChangeArrowheads="1"/>
            </p:cNvSpPr>
            <p:nvPr/>
          </p:nvSpPr>
          <p:spPr bwMode="auto">
            <a:xfrm>
              <a:off x="3955606" y="1809048"/>
              <a:ext cx="2495334" cy="585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200" b="1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</a:rPr>
                <a:t>病例简介</a:t>
              </a:r>
            </a:p>
          </p:txBody>
        </p:sp>
      </p:grpSp>
      <p:cxnSp>
        <p:nvCxnSpPr>
          <p:cNvPr id="12" name="直接连接符 11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1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E3FFFF"/>
              </a:clrFrom>
              <a:clrTo>
                <a:srgbClr val="E3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6" b="5937"/>
          <a:stretch>
            <a:fillRect/>
          </a:stretch>
        </p:blipFill>
        <p:spPr bwMode="auto">
          <a:xfrm>
            <a:off x="58853" y="3643312"/>
            <a:ext cx="3587750" cy="321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549275" y="1644649"/>
            <a:ext cx="8011997" cy="4801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辅助检查：</a:t>
            </a:r>
            <a:endParaRPr lang="en-US" altLang="zh-CN" sz="2400" b="1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血常规（</a:t>
            </a:r>
            <a:r>
              <a:rPr lang="en-US" altLang="zh-CN" sz="20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1-09</a:t>
            </a:r>
            <a:r>
              <a:rPr lang="zh-CN" altLang="en-US" sz="20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）：</a:t>
            </a:r>
            <a:r>
              <a:rPr lang="zh-CN" altLang="en-US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白细胞</a:t>
            </a:r>
            <a:r>
              <a:rPr lang="en-US" altLang="zh-CN" sz="20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57.04 x10</a:t>
            </a:r>
            <a:r>
              <a:rPr lang="en-US" altLang="zh-CN" sz="2000" baseline="30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en-US" altLang="zh-CN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/L </a:t>
            </a:r>
            <a:r>
              <a:rPr lang="zh-CN" altLang="en-US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↑   红细胞</a:t>
            </a:r>
            <a:r>
              <a:rPr lang="en-US" altLang="zh-CN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3.46x10</a:t>
            </a:r>
            <a:r>
              <a:rPr lang="en-US" altLang="zh-CN" sz="2000" baseline="30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en-US" altLang="zh-CN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/L </a:t>
            </a:r>
            <a:r>
              <a:rPr lang="zh-CN" altLang="en-US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↓ 血红蛋白</a:t>
            </a:r>
            <a:r>
              <a:rPr lang="en-US" altLang="zh-CN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109g/L </a:t>
            </a:r>
            <a:r>
              <a:rPr lang="zh-CN" altLang="en-US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↓ 血小板 </a:t>
            </a:r>
            <a:r>
              <a:rPr lang="en-US" altLang="zh-CN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46</a:t>
            </a:r>
            <a:r>
              <a:rPr lang="en-US" altLang="zh-CN" sz="20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x10</a:t>
            </a:r>
            <a:r>
              <a:rPr lang="en-US" altLang="zh-CN" sz="2000" baseline="300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en-US" altLang="zh-CN" sz="20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/L </a:t>
            </a:r>
            <a:r>
              <a:rPr lang="zh-CN" altLang="en-US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↓ 淋巴细胞比率 </a:t>
            </a:r>
            <a:r>
              <a:rPr lang="en-US" altLang="zh-CN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8.84% </a:t>
            </a:r>
            <a:r>
              <a:rPr lang="zh-CN" altLang="en-US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↓ 中性粒细胞比率</a:t>
            </a:r>
            <a:r>
              <a:rPr lang="en-US" altLang="zh-CN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 86.24%</a:t>
            </a:r>
            <a:r>
              <a:rPr lang="zh-CN" altLang="en-US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↑   中性粒细胞 </a:t>
            </a:r>
            <a:r>
              <a:rPr lang="en-US" altLang="zh-CN" sz="20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49.21 x10</a:t>
            </a:r>
            <a:r>
              <a:rPr lang="en-US" altLang="zh-CN" sz="2000" baseline="300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en-US" altLang="zh-CN" sz="20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/L </a:t>
            </a:r>
            <a:r>
              <a:rPr lang="zh-CN" altLang="en-US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↑   淋巴细胞 </a:t>
            </a:r>
            <a:r>
              <a:rPr lang="en-US" altLang="zh-CN" sz="20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5.021 x10</a:t>
            </a:r>
            <a:r>
              <a:rPr lang="en-US" altLang="zh-CN" sz="2000" baseline="300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en-US" altLang="zh-CN" sz="20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/L </a:t>
            </a:r>
            <a:r>
              <a:rPr lang="zh-CN" altLang="en-US" sz="20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↑ </a:t>
            </a:r>
            <a:r>
              <a:rPr lang="zh-CN" altLang="en-US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单核细胞 </a:t>
            </a:r>
            <a:r>
              <a:rPr lang="en-US" altLang="zh-CN" sz="20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2.55 x10</a:t>
            </a:r>
            <a:r>
              <a:rPr lang="en-US" altLang="zh-CN" sz="2000" baseline="300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en-US" altLang="zh-CN" sz="20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/L </a:t>
            </a:r>
            <a:r>
              <a:rPr lang="zh-CN" altLang="en-US" sz="20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↑ </a:t>
            </a:r>
            <a:r>
              <a:rPr lang="zh-CN" altLang="en-US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 碱性粒细胞 </a:t>
            </a:r>
            <a:r>
              <a:rPr lang="en-US" altLang="zh-CN" sz="20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0.09 x10</a:t>
            </a:r>
            <a:r>
              <a:rPr lang="en-US" altLang="zh-CN" sz="2000" baseline="300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en-US" altLang="zh-CN" sz="20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/L </a:t>
            </a:r>
            <a:r>
              <a:rPr lang="zh-CN" altLang="en-US" sz="20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↑ </a:t>
            </a:r>
            <a:endParaRPr lang="en-US" altLang="zh-CN" sz="2000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纤溶功能检查：</a:t>
            </a:r>
            <a:r>
              <a:rPr lang="zh-CN" altLang="en-US" sz="20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抗凝血酶 </a:t>
            </a:r>
            <a:r>
              <a:rPr lang="en-US" altLang="zh-CN" sz="20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150% </a:t>
            </a:r>
            <a:r>
              <a:rPr lang="zh-CN" altLang="en-US" sz="20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↑</a:t>
            </a:r>
            <a:endParaRPr lang="en-US" altLang="zh-CN" sz="20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血常规</a:t>
            </a:r>
            <a:r>
              <a:rPr lang="zh-CN" altLang="en-US" sz="20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1-26</a:t>
            </a:r>
            <a:r>
              <a:rPr lang="zh-CN" altLang="en-US" sz="20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20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0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白细胞</a:t>
            </a:r>
            <a:r>
              <a:rPr lang="en-US" altLang="zh-CN" sz="20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8.49 x10</a:t>
            </a:r>
            <a:r>
              <a:rPr lang="en-US" altLang="zh-CN" sz="2000" baseline="30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en-US" altLang="zh-CN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/L</a:t>
            </a:r>
            <a:r>
              <a:rPr lang="zh-CN" altLang="en-US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20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红细胞</a:t>
            </a:r>
            <a:r>
              <a:rPr lang="en-US" altLang="zh-CN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3.28x10</a:t>
            </a:r>
            <a:r>
              <a:rPr lang="en-US" altLang="zh-CN" sz="2000" baseline="30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en-US" altLang="zh-CN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/L </a:t>
            </a:r>
            <a:r>
              <a:rPr lang="zh-CN" altLang="en-US" sz="20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↓ </a:t>
            </a:r>
            <a:r>
              <a:rPr lang="zh-CN" altLang="en-US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血红蛋白</a:t>
            </a:r>
            <a:r>
              <a:rPr lang="en-US" altLang="zh-CN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97g/L </a:t>
            </a:r>
            <a:r>
              <a:rPr lang="zh-CN" altLang="en-US" sz="20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↓ 血小板 </a:t>
            </a:r>
            <a:r>
              <a:rPr lang="en-US" altLang="zh-CN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298x10</a:t>
            </a:r>
            <a:r>
              <a:rPr lang="en-US" altLang="zh-CN" sz="2000" baseline="30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en-US" altLang="zh-CN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/L</a:t>
            </a:r>
            <a:endParaRPr lang="en-US" altLang="zh-CN" sz="20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血沉：</a:t>
            </a:r>
            <a:r>
              <a:rPr lang="en-US" altLang="zh-CN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86mm/h </a:t>
            </a:r>
            <a:r>
              <a:rPr lang="zh-CN" altLang="en-US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↑ 超敏</a:t>
            </a:r>
            <a:r>
              <a:rPr lang="en-US" altLang="zh-CN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反应蛋白 </a:t>
            </a:r>
            <a:r>
              <a:rPr lang="en-US" altLang="zh-CN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5.76mg/L </a:t>
            </a:r>
            <a:r>
              <a:rPr lang="zh-CN" altLang="en-US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↑</a:t>
            </a:r>
            <a:endParaRPr lang="en-US" altLang="zh-CN" sz="2000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血生化：</a:t>
            </a:r>
            <a:r>
              <a:rPr lang="zh-CN" altLang="en-US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钙 </a:t>
            </a:r>
            <a:r>
              <a:rPr lang="en-US" altLang="zh-CN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2.07mmol/L </a:t>
            </a:r>
            <a:r>
              <a:rPr lang="zh-CN" altLang="en-US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↓ 总胆汁酸 </a:t>
            </a:r>
            <a:r>
              <a:rPr lang="en-US" altLang="zh-CN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27.3umol/L </a:t>
            </a:r>
            <a:r>
              <a:rPr lang="zh-CN" altLang="en-US" sz="20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↑</a:t>
            </a:r>
          </a:p>
        </p:txBody>
      </p:sp>
      <p:grpSp>
        <p:nvGrpSpPr>
          <p:cNvPr id="8" name="组合 7"/>
          <p:cNvGrpSpPr/>
          <p:nvPr/>
        </p:nvGrpSpPr>
        <p:grpSpPr bwMode="auto">
          <a:xfrm>
            <a:off x="833438" y="784225"/>
            <a:ext cx="3122612" cy="615950"/>
            <a:chOff x="3129276" y="1777379"/>
            <a:chExt cx="3687046" cy="617057"/>
          </a:xfrm>
        </p:grpSpPr>
        <p:sp>
          <p:nvSpPr>
            <p:cNvPr id="9" name="矩形 8"/>
            <p:cNvSpPr/>
            <p:nvPr/>
          </p:nvSpPr>
          <p:spPr>
            <a:xfrm>
              <a:off x="3779710" y="1777379"/>
              <a:ext cx="3036612" cy="609106"/>
            </a:xfrm>
            <a:prstGeom prst="rect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rgbClr val="1F497D"/>
            </a:solidFill>
            <a:ln w="127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二</a:t>
              </a:r>
            </a:p>
          </p:txBody>
        </p:sp>
        <p:sp>
          <p:nvSpPr>
            <p:cNvPr id="11" name="TextBox 37"/>
            <p:cNvSpPr txBox="1">
              <a:spLocks noChangeArrowheads="1"/>
            </p:cNvSpPr>
            <p:nvPr/>
          </p:nvSpPr>
          <p:spPr bwMode="auto">
            <a:xfrm>
              <a:off x="3955606" y="1809048"/>
              <a:ext cx="2495334" cy="585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200" b="1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</a:rPr>
                <a:t>病例简介</a:t>
              </a:r>
            </a:p>
          </p:txBody>
        </p:sp>
      </p:grpSp>
      <p:cxnSp>
        <p:nvCxnSpPr>
          <p:cNvPr id="12" name="直接连接符 11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14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3475" y="3446607"/>
            <a:ext cx="3438525" cy="320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3842459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751179" y="2031456"/>
            <a:ext cx="3998927" cy="1061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初步诊断：</a:t>
            </a:r>
            <a:endParaRPr lang="en-US" altLang="zh-CN" sz="2400" b="1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戈谢病</a:t>
            </a:r>
            <a:endParaRPr lang="zh-CN" altLang="en-US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751179" y="3093285"/>
            <a:ext cx="3998927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诊疗过程：</a:t>
            </a:r>
            <a:endParaRPr lang="en-US" altLang="zh-CN" sz="2400" b="1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血液科常规护理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完善常规检查，定期复查血常规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予吉赛欣升白治疗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输注血小板等对症治疗</a:t>
            </a:r>
            <a:endParaRPr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Picture 7" descr="j021674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9" y="3226524"/>
            <a:ext cx="2570956" cy="3631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 bwMode="auto">
          <a:xfrm>
            <a:off x="833438" y="784225"/>
            <a:ext cx="3122612" cy="615950"/>
            <a:chOff x="3129276" y="1777379"/>
            <a:chExt cx="3687046" cy="617057"/>
          </a:xfrm>
        </p:grpSpPr>
        <p:sp>
          <p:nvSpPr>
            <p:cNvPr id="10" name="矩形 9"/>
            <p:cNvSpPr/>
            <p:nvPr/>
          </p:nvSpPr>
          <p:spPr>
            <a:xfrm>
              <a:off x="3779710" y="1777379"/>
              <a:ext cx="3036612" cy="609106"/>
            </a:xfrm>
            <a:prstGeom prst="rect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rgbClr val="1F497D"/>
            </a:solidFill>
            <a:ln w="127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二</a:t>
              </a:r>
            </a:p>
          </p:txBody>
        </p:sp>
        <p:sp>
          <p:nvSpPr>
            <p:cNvPr id="12" name="TextBox 37"/>
            <p:cNvSpPr txBox="1">
              <a:spLocks noChangeArrowheads="1"/>
            </p:cNvSpPr>
            <p:nvPr/>
          </p:nvSpPr>
          <p:spPr bwMode="auto">
            <a:xfrm>
              <a:off x="3955606" y="1809048"/>
              <a:ext cx="2495334" cy="585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200" b="1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</a:rPr>
                <a:t>病例简介</a:t>
              </a:r>
            </a:p>
          </p:txBody>
        </p:sp>
      </p:grpSp>
      <p:cxnSp>
        <p:nvCxnSpPr>
          <p:cNvPr id="13" name="直接连接符 12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/>
          <p:nvPr/>
        </p:nvGrpSpPr>
        <p:grpSpPr bwMode="auto">
          <a:xfrm>
            <a:off x="2012950" y="5524500"/>
            <a:ext cx="7975600" cy="1333500"/>
            <a:chOff x="971550" y="4156075"/>
            <a:chExt cx="7200900" cy="1008063"/>
          </a:xfrm>
          <a:solidFill>
            <a:srgbClr val="FA4453"/>
          </a:solidFill>
        </p:grpSpPr>
        <p:sp>
          <p:nvSpPr>
            <p:cNvPr id="7174" name="流程图: 合并 38"/>
            <p:cNvSpPr>
              <a:spLocks noChangeArrowheads="1"/>
            </p:cNvSpPr>
            <p:nvPr/>
          </p:nvSpPr>
          <p:spPr bwMode="auto">
            <a:xfrm rot="10800000">
              <a:off x="971550" y="4156075"/>
              <a:ext cx="7200900" cy="10080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7175" name="流程图: 合并 40"/>
            <p:cNvSpPr>
              <a:spLocks noChangeArrowheads="1"/>
            </p:cNvSpPr>
            <p:nvPr/>
          </p:nvSpPr>
          <p:spPr bwMode="auto">
            <a:xfrm rot="10800000">
              <a:off x="1187450" y="4227513"/>
              <a:ext cx="6769100" cy="936625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ash"/>
              <a:beve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7176" name="TextBox 41"/>
            <p:cNvSpPr>
              <a:spLocks noChangeArrowheads="1"/>
            </p:cNvSpPr>
            <p:nvPr/>
          </p:nvSpPr>
          <p:spPr bwMode="auto">
            <a:xfrm>
              <a:off x="4038685" y="4396617"/>
              <a:ext cx="844103" cy="7675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 dirty="0" smtClean="0">
                  <a:solidFill>
                    <a:schemeClr val="bg1"/>
                  </a:solidFill>
                  <a:latin typeface="BatangChe" pitchFamily="1" charset="-127"/>
                  <a:ea typeface="BatangChe" pitchFamily="1" charset="-127"/>
                  <a:sym typeface="BatangChe" pitchFamily="1" charset="-127"/>
                </a:rPr>
                <a:t>3</a:t>
              </a:r>
              <a:endParaRPr lang="zh-CN" altLang="en-US" sz="6000" b="1" dirty="0">
                <a:solidFill>
                  <a:schemeClr val="bg1"/>
                </a:solidFill>
                <a:latin typeface="BatangChe" pitchFamily="1" charset="-127"/>
                <a:ea typeface="BatangChe" pitchFamily="1" charset="-127"/>
                <a:sym typeface="BatangChe" pitchFamily="1" charset="-127"/>
              </a:endParaRPr>
            </a:p>
          </p:txBody>
        </p:sp>
      </p:grpSp>
      <p:grpSp>
        <p:nvGrpSpPr>
          <p:cNvPr id="7171" name="组合 2"/>
          <p:cNvGrpSpPr/>
          <p:nvPr/>
        </p:nvGrpSpPr>
        <p:grpSpPr bwMode="auto">
          <a:xfrm>
            <a:off x="0" y="0"/>
            <a:ext cx="1547813" cy="534988"/>
            <a:chOff x="-106363" y="-20638"/>
            <a:chExt cx="1006476" cy="347663"/>
          </a:xfrm>
          <a:solidFill>
            <a:srgbClr val="FA4453"/>
          </a:solidFill>
        </p:grpSpPr>
        <p:sp>
          <p:nvSpPr>
            <p:cNvPr id="7172" name="流程图: 合并 53"/>
            <p:cNvSpPr>
              <a:spLocks noChangeArrowheads="1"/>
            </p:cNvSpPr>
            <p:nvPr/>
          </p:nvSpPr>
          <p:spPr bwMode="auto">
            <a:xfrm>
              <a:off x="-106363" y="-20638"/>
              <a:ext cx="1006476" cy="3476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7173" name="流程图: 合并 54"/>
            <p:cNvSpPr>
              <a:spLocks noChangeArrowheads="1"/>
            </p:cNvSpPr>
            <p:nvPr/>
          </p:nvSpPr>
          <p:spPr bwMode="auto">
            <a:xfrm>
              <a:off x="0" y="-20638"/>
              <a:ext cx="755650" cy="288926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ot"/>
              <a:beve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2" name="组合 8"/>
          <p:cNvGrpSpPr/>
          <p:nvPr/>
        </p:nvGrpSpPr>
        <p:grpSpPr bwMode="auto">
          <a:xfrm>
            <a:off x="4274874" y="2546131"/>
            <a:ext cx="4140200" cy="725487"/>
            <a:chOff x="3284033" y="2260555"/>
            <a:chExt cx="4262478" cy="699547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3284033" y="2260555"/>
              <a:ext cx="4262478" cy="699547"/>
            </a:xfrm>
            <a:prstGeom prst="roundRect">
              <a:avLst>
                <a:gd name="adj" fmla="val 10889"/>
              </a:avLst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44507" y="2309539"/>
              <a:ext cx="1077764" cy="556515"/>
            </a:xfrm>
            <a:prstGeom prst="roundRect">
              <a:avLst>
                <a:gd name="adj" fmla="val 11921"/>
              </a:avLst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409130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gray">
            <a:xfrm>
              <a:off x="3713654" y="2320253"/>
              <a:ext cx="350204" cy="445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3</a:t>
              </a:r>
              <a:endParaRPr lang="en-US" altLang="zh-CN" sz="24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4702729" y="2302187"/>
              <a:ext cx="2405964" cy="563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FA4453"/>
                  </a:solidFill>
                  <a:latin typeface="微软雅黑" pitchFamily="34" charset="-122"/>
                  <a:ea typeface="微软雅黑" pitchFamily="34" charset="-122"/>
                </a:rPr>
                <a:t>护理原则</a:t>
              </a:r>
              <a:endParaRPr lang="zh-CN" altLang="en-US" sz="3200" b="1" dirty="0">
                <a:solidFill>
                  <a:srgbClr val="FA445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3498" y="1776047"/>
            <a:ext cx="2043105" cy="57325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病情观察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833438" y="784225"/>
            <a:ext cx="3122612" cy="615950"/>
            <a:chOff x="3129276" y="1777379"/>
            <a:chExt cx="3687046" cy="617057"/>
          </a:xfrm>
        </p:grpSpPr>
        <p:sp>
          <p:nvSpPr>
            <p:cNvPr id="6" name="矩形 5"/>
            <p:cNvSpPr/>
            <p:nvPr/>
          </p:nvSpPr>
          <p:spPr>
            <a:xfrm>
              <a:off x="3779710" y="1777379"/>
              <a:ext cx="3036612" cy="609106"/>
            </a:xfrm>
            <a:prstGeom prst="rect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rgbClr val="1F497D"/>
            </a:solidFill>
            <a:ln w="127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三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8" name="TextBox 37"/>
            <p:cNvSpPr txBox="1">
              <a:spLocks noChangeArrowheads="1"/>
            </p:cNvSpPr>
            <p:nvPr/>
          </p:nvSpPr>
          <p:spPr bwMode="auto">
            <a:xfrm>
              <a:off x="3955606" y="1809048"/>
              <a:ext cx="2495334" cy="585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</a:rPr>
                <a:t>护理原则</a:t>
              </a:r>
              <a:endParaRPr lang="zh-CN" altLang="en-US" sz="32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2217595" y="2725177"/>
            <a:ext cx="593943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       戈谢病</a:t>
            </a: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引起的血小板减少及出凝血时间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改变均</a:t>
            </a: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可引起出血</a:t>
            </a:r>
            <a:r>
              <a:rPr kumimoji="1"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, </a:t>
            </a: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因此</a:t>
            </a:r>
            <a:r>
              <a:rPr kumimoji="1"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, </a:t>
            </a: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要密切观察病人的精神状态、血压、心率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、尿量</a:t>
            </a: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等</a:t>
            </a:r>
            <a:r>
              <a:rPr kumimoji="1"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, </a:t>
            </a: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尤其注意大便的颜色</a:t>
            </a:r>
            <a:r>
              <a:rPr kumimoji="1"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, </a:t>
            </a: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做好出血量的估计</a:t>
            </a:r>
            <a:r>
              <a:rPr kumimoji="1"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, </a:t>
            </a: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及时判断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有无</a:t>
            </a: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继续出血或活动性出血</a:t>
            </a:r>
            <a:r>
              <a:rPr kumimoji="1"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, </a:t>
            </a: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并做好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记录。</a:t>
            </a: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应用抗生素和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止血剂</a:t>
            </a: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时密切观察有无不良反应。</a:t>
            </a:r>
          </a:p>
        </p:txBody>
      </p:sp>
      <p:pic>
        <p:nvPicPr>
          <p:cNvPr id="10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4F9F2"/>
              </a:clrFrom>
              <a:clrTo>
                <a:srgbClr val="F4F9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0157" y="3288145"/>
            <a:ext cx="2441843" cy="3569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1323744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3498" y="1776047"/>
            <a:ext cx="2043105" cy="57325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一般护理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833438" y="784225"/>
            <a:ext cx="3122612" cy="615950"/>
            <a:chOff x="3129276" y="1777379"/>
            <a:chExt cx="3687046" cy="617057"/>
          </a:xfrm>
        </p:grpSpPr>
        <p:sp>
          <p:nvSpPr>
            <p:cNvPr id="6" name="矩形 5"/>
            <p:cNvSpPr/>
            <p:nvPr/>
          </p:nvSpPr>
          <p:spPr>
            <a:xfrm>
              <a:off x="3779710" y="1777379"/>
              <a:ext cx="3036612" cy="609106"/>
            </a:xfrm>
            <a:prstGeom prst="rect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rgbClr val="1F497D"/>
            </a:solidFill>
            <a:ln w="127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三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8" name="TextBox 37"/>
            <p:cNvSpPr txBox="1">
              <a:spLocks noChangeArrowheads="1"/>
            </p:cNvSpPr>
            <p:nvPr/>
          </p:nvSpPr>
          <p:spPr bwMode="auto">
            <a:xfrm>
              <a:off x="3955606" y="1809048"/>
              <a:ext cx="2495334" cy="585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</a:rPr>
                <a:t>护理原则</a:t>
              </a:r>
              <a:endParaRPr lang="zh-CN" altLang="en-US" sz="32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5430011" y="2846522"/>
            <a:ext cx="515090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　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  为了</a:t>
            </a: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避免增加出血的危险或加重出血</a:t>
            </a:r>
            <a:r>
              <a:rPr kumimoji="1"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, </a:t>
            </a: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应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做好病人</a:t>
            </a: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的休息与饮食指导</a:t>
            </a:r>
            <a:r>
              <a:rPr kumimoji="1"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, </a:t>
            </a: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病人应减少活动</a:t>
            </a:r>
            <a:r>
              <a:rPr kumimoji="1"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, </a:t>
            </a: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增加卧床休息的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时间</a:t>
            </a:r>
            <a:r>
              <a:rPr kumimoji="1"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, </a:t>
            </a: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禁食过硬、过于粗糙的食物</a:t>
            </a:r>
            <a:r>
              <a:rPr kumimoji="1"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, </a:t>
            </a: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保持舒适的体位</a:t>
            </a:r>
            <a:r>
              <a:rPr kumimoji="1"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, </a:t>
            </a: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采用留置针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静脉</a:t>
            </a: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输液</a:t>
            </a:r>
            <a:r>
              <a:rPr kumimoji="1"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, </a:t>
            </a: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做好配血及输血准备工作。</a:t>
            </a:r>
          </a:p>
        </p:txBody>
      </p:sp>
      <p:pic>
        <p:nvPicPr>
          <p:cNvPr id="11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869" y="2846522"/>
            <a:ext cx="3751329" cy="2385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252290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直接连接符 7"/>
          <p:cNvSpPr>
            <a:spLocks noChangeShapeType="1"/>
          </p:cNvSpPr>
          <p:nvPr/>
        </p:nvSpPr>
        <p:spPr bwMode="auto">
          <a:xfrm flipV="1">
            <a:off x="1646238" y="339725"/>
            <a:ext cx="0" cy="288925"/>
          </a:xfrm>
          <a:prstGeom prst="line">
            <a:avLst/>
          </a:prstGeom>
          <a:ln>
            <a:solidFill>
              <a:srgbClr val="1F497D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909638" y="282575"/>
            <a:ext cx="7826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0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目录</a:t>
            </a:r>
          </a:p>
        </p:txBody>
      </p:sp>
      <p:sp>
        <p:nvSpPr>
          <p:cNvPr id="3" name="TextBox 11"/>
          <p:cNvSpPr>
            <a:spLocks noChangeArrowheads="1"/>
          </p:cNvSpPr>
          <p:nvPr/>
        </p:nvSpPr>
        <p:spPr bwMode="auto">
          <a:xfrm>
            <a:off x="1692275" y="330200"/>
            <a:ext cx="15113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Contents</a:t>
            </a:r>
            <a:endParaRPr lang="zh-CN" altLang="en-US" b="1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5127" name="Picture 2" descr="C:\Documents and Settings\Administrator\桌面\ZCOOL_Floral Templates2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9F2E0"/>
              </a:clrFrom>
              <a:clrTo>
                <a:srgbClr val="F9F2E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07" t="-854" r="7481" b="32323"/>
          <a:stretch>
            <a:fillRect/>
          </a:stretch>
        </p:blipFill>
        <p:spPr bwMode="auto">
          <a:xfrm>
            <a:off x="8387911" y="2876550"/>
            <a:ext cx="4048125" cy="398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TextBox 37"/>
          <p:cNvSpPr txBox="1">
            <a:spLocks noChangeArrowheads="1"/>
          </p:cNvSpPr>
          <p:nvPr/>
        </p:nvSpPr>
        <p:spPr bwMode="auto">
          <a:xfrm>
            <a:off x="837819" y="1058782"/>
            <a:ext cx="2918206" cy="70788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49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1249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1249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1249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1249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b="1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主要内容</a:t>
            </a:r>
            <a:endParaRPr lang="en-US" altLang="zh-CN" sz="4000" b="1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 bwMode="auto">
          <a:xfrm>
            <a:off x="563342" y="672486"/>
            <a:ext cx="1110932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 bwMode="auto">
          <a:xfrm>
            <a:off x="3515414" y="2152963"/>
            <a:ext cx="3566432" cy="777997"/>
            <a:chOff x="3284032" y="2260555"/>
            <a:chExt cx="4703662" cy="814941"/>
          </a:xfrm>
        </p:grpSpPr>
        <p:sp>
          <p:nvSpPr>
            <p:cNvPr id="33" name="AutoShape 4"/>
            <p:cNvSpPr>
              <a:spLocks noChangeArrowheads="1"/>
            </p:cNvSpPr>
            <p:nvPr/>
          </p:nvSpPr>
          <p:spPr bwMode="gray">
            <a:xfrm>
              <a:off x="3284032" y="2260555"/>
              <a:ext cx="4703662" cy="699547"/>
            </a:xfrm>
            <a:prstGeom prst="roundRect">
              <a:avLst>
                <a:gd name="adj" fmla="val 10889"/>
              </a:avLst>
            </a:prstGeom>
            <a:noFill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4" name="AutoShape 6"/>
            <p:cNvSpPr>
              <a:spLocks noChangeArrowheads="1"/>
            </p:cNvSpPr>
            <p:nvPr/>
          </p:nvSpPr>
          <p:spPr bwMode="gray">
            <a:xfrm>
              <a:off x="3344360" y="2309730"/>
              <a:ext cx="1087464" cy="572644"/>
            </a:xfrm>
            <a:prstGeom prst="roundRect">
              <a:avLst>
                <a:gd name="adj" fmla="val 11921"/>
              </a:avLst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Text Box 8"/>
            <p:cNvSpPr txBox="1">
              <a:spLocks noChangeArrowheads="1"/>
            </p:cNvSpPr>
            <p:nvPr/>
          </p:nvSpPr>
          <p:spPr bwMode="gray">
            <a:xfrm>
              <a:off x="3696794" y="2320833"/>
              <a:ext cx="382597" cy="518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1</a:t>
              </a:r>
            </a:p>
          </p:txBody>
        </p:sp>
        <p:sp>
          <p:nvSpPr>
            <p:cNvPr id="36" name="文本框 2"/>
            <p:cNvSpPr txBox="1">
              <a:spLocks noChangeArrowheads="1"/>
            </p:cNvSpPr>
            <p:nvPr/>
          </p:nvSpPr>
          <p:spPr bwMode="auto">
            <a:xfrm>
              <a:off x="4956963" y="2300518"/>
              <a:ext cx="2203833" cy="774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dirty="0" smtClean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</a:rPr>
                <a:t>疾病介绍</a:t>
              </a:r>
              <a:endParaRPr lang="zh-CN" altLang="en-US" sz="28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 bwMode="auto">
          <a:xfrm>
            <a:off x="3505127" y="3005163"/>
            <a:ext cx="3603913" cy="666318"/>
            <a:chOff x="3302248" y="3313083"/>
            <a:chExt cx="4752462" cy="699547"/>
          </a:xfrm>
        </p:grpSpPr>
        <p:sp>
          <p:nvSpPr>
            <p:cNvPr id="43" name="AutoShape 4"/>
            <p:cNvSpPr>
              <a:spLocks noChangeArrowheads="1"/>
            </p:cNvSpPr>
            <p:nvPr/>
          </p:nvSpPr>
          <p:spPr bwMode="gray">
            <a:xfrm>
              <a:off x="3302248" y="3313083"/>
              <a:ext cx="4752462" cy="699547"/>
            </a:xfrm>
            <a:prstGeom prst="roundRect">
              <a:avLst>
                <a:gd name="adj" fmla="val 10889"/>
              </a:avLst>
            </a:prstGeom>
            <a:noFill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44" name="AutoShape 6"/>
            <p:cNvSpPr>
              <a:spLocks noChangeArrowheads="1"/>
            </p:cNvSpPr>
            <p:nvPr/>
          </p:nvSpPr>
          <p:spPr bwMode="gray">
            <a:xfrm>
              <a:off x="3362565" y="3362369"/>
              <a:ext cx="1087318" cy="572357"/>
            </a:xfrm>
            <a:prstGeom prst="roundRect">
              <a:avLst>
                <a:gd name="adj" fmla="val 11921"/>
              </a:avLst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5" name="Text Box 8"/>
            <p:cNvSpPr txBox="1">
              <a:spLocks noChangeArrowheads="1"/>
            </p:cNvSpPr>
            <p:nvPr/>
          </p:nvSpPr>
          <p:spPr bwMode="gray">
            <a:xfrm>
              <a:off x="3663975" y="3373498"/>
              <a:ext cx="484499" cy="5493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2</a:t>
              </a:r>
              <a:endParaRPr lang="en-US" altLang="zh-CN" sz="28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46" name="文本框 33"/>
            <p:cNvSpPr txBox="1">
              <a:spLocks noChangeArrowheads="1"/>
            </p:cNvSpPr>
            <p:nvPr/>
          </p:nvSpPr>
          <p:spPr bwMode="auto">
            <a:xfrm>
              <a:off x="5024382" y="3366238"/>
              <a:ext cx="2270879" cy="549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dirty="0" smtClean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</a:rPr>
                <a:t>病历简介</a:t>
              </a:r>
              <a:endParaRPr lang="zh-CN" altLang="en-US" sz="28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 bwMode="auto">
          <a:xfrm>
            <a:off x="3505127" y="4692968"/>
            <a:ext cx="3603913" cy="666318"/>
            <a:chOff x="3302248" y="3313083"/>
            <a:chExt cx="4752462" cy="699547"/>
          </a:xfrm>
        </p:grpSpPr>
        <p:sp>
          <p:nvSpPr>
            <p:cNvPr id="48" name="AutoShape 4"/>
            <p:cNvSpPr>
              <a:spLocks noChangeArrowheads="1"/>
            </p:cNvSpPr>
            <p:nvPr/>
          </p:nvSpPr>
          <p:spPr bwMode="gray">
            <a:xfrm>
              <a:off x="3302248" y="3313083"/>
              <a:ext cx="4752462" cy="699547"/>
            </a:xfrm>
            <a:prstGeom prst="roundRect">
              <a:avLst>
                <a:gd name="adj" fmla="val 10889"/>
              </a:avLst>
            </a:prstGeom>
            <a:noFill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49" name="AutoShape 6"/>
            <p:cNvSpPr>
              <a:spLocks noChangeArrowheads="1"/>
            </p:cNvSpPr>
            <p:nvPr/>
          </p:nvSpPr>
          <p:spPr bwMode="gray">
            <a:xfrm>
              <a:off x="3362565" y="3362369"/>
              <a:ext cx="1087318" cy="572357"/>
            </a:xfrm>
            <a:prstGeom prst="roundRect">
              <a:avLst>
                <a:gd name="adj" fmla="val 11921"/>
              </a:avLst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0" name="Text Box 8"/>
            <p:cNvSpPr txBox="1">
              <a:spLocks noChangeArrowheads="1"/>
            </p:cNvSpPr>
            <p:nvPr/>
          </p:nvSpPr>
          <p:spPr bwMode="gray">
            <a:xfrm>
              <a:off x="3663975" y="3373498"/>
              <a:ext cx="484499" cy="5493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4</a:t>
              </a:r>
            </a:p>
          </p:txBody>
        </p:sp>
        <p:sp>
          <p:nvSpPr>
            <p:cNvPr id="51" name="文本框 33"/>
            <p:cNvSpPr txBox="1">
              <a:spLocks noChangeArrowheads="1"/>
            </p:cNvSpPr>
            <p:nvPr/>
          </p:nvSpPr>
          <p:spPr bwMode="auto">
            <a:xfrm>
              <a:off x="5024382" y="3366236"/>
              <a:ext cx="2270878" cy="549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dirty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</a:rPr>
                <a:t>出院指导</a:t>
              </a:r>
            </a:p>
          </p:txBody>
        </p:sp>
      </p:grpSp>
      <p:grpSp>
        <p:nvGrpSpPr>
          <p:cNvPr id="26" name="组合 25"/>
          <p:cNvGrpSpPr/>
          <p:nvPr/>
        </p:nvGrpSpPr>
        <p:grpSpPr bwMode="auto">
          <a:xfrm>
            <a:off x="3498554" y="3862656"/>
            <a:ext cx="3603913" cy="666318"/>
            <a:chOff x="3302248" y="3313083"/>
            <a:chExt cx="4752462" cy="699547"/>
          </a:xfrm>
        </p:grpSpPr>
        <p:sp>
          <p:nvSpPr>
            <p:cNvPr id="27" name="AutoShape 4"/>
            <p:cNvSpPr>
              <a:spLocks noChangeArrowheads="1"/>
            </p:cNvSpPr>
            <p:nvPr/>
          </p:nvSpPr>
          <p:spPr bwMode="gray">
            <a:xfrm>
              <a:off x="3302248" y="3313083"/>
              <a:ext cx="4752462" cy="699547"/>
            </a:xfrm>
            <a:prstGeom prst="roundRect">
              <a:avLst>
                <a:gd name="adj" fmla="val 10889"/>
              </a:avLst>
            </a:prstGeom>
            <a:noFill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28" name="AutoShape 6"/>
            <p:cNvSpPr>
              <a:spLocks noChangeArrowheads="1"/>
            </p:cNvSpPr>
            <p:nvPr/>
          </p:nvSpPr>
          <p:spPr bwMode="gray">
            <a:xfrm>
              <a:off x="3362565" y="3362369"/>
              <a:ext cx="1087318" cy="572357"/>
            </a:xfrm>
            <a:prstGeom prst="roundRect">
              <a:avLst>
                <a:gd name="adj" fmla="val 11921"/>
              </a:avLst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Text Box 8"/>
            <p:cNvSpPr txBox="1">
              <a:spLocks noChangeArrowheads="1"/>
            </p:cNvSpPr>
            <p:nvPr/>
          </p:nvSpPr>
          <p:spPr bwMode="gray">
            <a:xfrm>
              <a:off x="3663975" y="3373498"/>
              <a:ext cx="484499" cy="5493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3</a:t>
              </a:r>
            </a:p>
          </p:txBody>
        </p:sp>
        <p:sp>
          <p:nvSpPr>
            <p:cNvPr id="30" name="文本框 33"/>
            <p:cNvSpPr txBox="1">
              <a:spLocks noChangeArrowheads="1"/>
            </p:cNvSpPr>
            <p:nvPr/>
          </p:nvSpPr>
          <p:spPr bwMode="auto">
            <a:xfrm>
              <a:off x="5024382" y="3366238"/>
              <a:ext cx="2270879" cy="549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dirty="0" smtClean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</a:rPr>
                <a:t>护理原则</a:t>
              </a:r>
              <a:endParaRPr lang="zh-CN" altLang="en-US" sz="28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3498" y="1776047"/>
            <a:ext cx="2043105" cy="57325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心理护理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833438" y="784225"/>
            <a:ext cx="3122612" cy="615950"/>
            <a:chOff x="3129276" y="1777379"/>
            <a:chExt cx="3687046" cy="617057"/>
          </a:xfrm>
        </p:grpSpPr>
        <p:sp>
          <p:nvSpPr>
            <p:cNvPr id="6" name="矩形 5"/>
            <p:cNvSpPr/>
            <p:nvPr/>
          </p:nvSpPr>
          <p:spPr>
            <a:xfrm>
              <a:off x="3779710" y="1777379"/>
              <a:ext cx="3036612" cy="609106"/>
            </a:xfrm>
            <a:prstGeom prst="rect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rgbClr val="1F497D"/>
            </a:solidFill>
            <a:ln w="127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三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8" name="TextBox 37"/>
            <p:cNvSpPr txBox="1">
              <a:spLocks noChangeArrowheads="1"/>
            </p:cNvSpPr>
            <p:nvPr/>
          </p:nvSpPr>
          <p:spPr bwMode="auto">
            <a:xfrm>
              <a:off x="3955606" y="1809048"/>
              <a:ext cx="2495334" cy="585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</a:rPr>
                <a:t>护理原则</a:t>
              </a:r>
              <a:endParaRPr lang="zh-CN" altLang="en-US" sz="32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841756" y="2482555"/>
            <a:ext cx="560969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　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   因</a:t>
            </a: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出血多病人有紧张、恐惧心理</a:t>
            </a:r>
            <a:r>
              <a:rPr kumimoji="1"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, </a:t>
            </a: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医护人员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应加强与患者及</a:t>
            </a: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家属的沟通</a:t>
            </a:r>
            <a:r>
              <a:rPr kumimoji="1"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, </a:t>
            </a: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耐心解释与疏导</a:t>
            </a:r>
            <a:r>
              <a:rPr kumimoji="1"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, </a:t>
            </a: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说明出血的原因</a:t>
            </a:r>
            <a:r>
              <a:rPr kumimoji="1" lang="en-US" altLang="zh-CN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,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如何</a:t>
            </a: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减轻或避免加重出血</a:t>
            </a:r>
            <a:r>
              <a:rPr kumimoji="1"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, </a:t>
            </a: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目前治疗及护理的主要措施及其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配合</a:t>
            </a: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要求</a:t>
            </a:r>
            <a:r>
              <a:rPr kumimoji="1"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, </a:t>
            </a: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重点介绍治疗效果好的成功病例</a:t>
            </a:r>
            <a:r>
              <a:rPr kumimoji="1"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, </a:t>
            </a: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增加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患者安全感</a:t>
            </a:r>
            <a:r>
              <a:rPr kumimoji="1"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, 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同时</a:t>
            </a: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给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患者营造</a:t>
            </a: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良好的治疗环境</a:t>
            </a:r>
            <a:r>
              <a:rPr kumimoji="1"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, </a:t>
            </a: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尽可能避免不良刺激的影响。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3871" y="2075542"/>
            <a:ext cx="4532468" cy="33993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18083940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3498" y="1776047"/>
            <a:ext cx="2043105" cy="57325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8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护理问题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833438" y="784225"/>
            <a:ext cx="3122612" cy="615950"/>
            <a:chOff x="3129276" y="1777379"/>
            <a:chExt cx="3687046" cy="617057"/>
          </a:xfrm>
        </p:grpSpPr>
        <p:sp>
          <p:nvSpPr>
            <p:cNvPr id="6" name="矩形 5"/>
            <p:cNvSpPr/>
            <p:nvPr/>
          </p:nvSpPr>
          <p:spPr>
            <a:xfrm>
              <a:off x="3779710" y="1777379"/>
              <a:ext cx="3036612" cy="609106"/>
            </a:xfrm>
            <a:prstGeom prst="rect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rgbClr val="1F497D"/>
            </a:solidFill>
            <a:ln w="127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三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8" name="TextBox 37"/>
            <p:cNvSpPr txBox="1">
              <a:spLocks noChangeArrowheads="1"/>
            </p:cNvSpPr>
            <p:nvPr/>
          </p:nvSpPr>
          <p:spPr bwMode="auto">
            <a:xfrm>
              <a:off x="3955606" y="1809048"/>
              <a:ext cx="2495334" cy="585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</a:rPr>
                <a:t>护理原则</a:t>
              </a:r>
              <a:endParaRPr lang="zh-CN" altLang="en-US" sz="32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2589936" y="2480479"/>
            <a:ext cx="495708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活动无耐力   </a:t>
            </a: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与代谢</a:t>
            </a: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增高及贫血</a:t>
            </a: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有关</a:t>
            </a:r>
            <a:endParaRPr lang="en-US" altLang="zh-CN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体温升高 </a:t>
            </a: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与白细胞升高有关</a:t>
            </a:r>
            <a:endParaRPr lang="en-US" altLang="zh-CN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潜在并发症：</a:t>
            </a: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出血 与血小板减少有关</a:t>
            </a:r>
            <a:endParaRPr lang="en-US" altLang="zh-CN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有骨折的危险  </a:t>
            </a: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与疾病引起的骨质疏松有关 </a:t>
            </a:r>
            <a:endParaRPr lang="en-US" altLang="zh-CN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焦虑</a:t>
            </a: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  与担心疾病预后有关</a:t>
            </a:r>
            <a:endParaRPr lang="en-US" altLang="zh-CN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知识</a:t>
            </a:r>
            <a:r>
              <a:rPr lang="zh-CN" altLang="en-US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缺乏  </a:t>
            </a: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缺乏疾病的</a:t>
            </a: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相关知识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1"/>
          <a:stretch/>
        </p:blipFill>
        <p:spPr>
          <a:xfrm>
            <a:off x="9079946" y="2349305"/>
            <a:ext cx="3112054" cy="4538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7215701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884125" y="1176095"/>
            <a:ext cx="75772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活动无耐力   </a:t>
            </a:r>
            <a:r>
              <a:rPr lang="zh-CN" altLang="en-US" sz="24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与疾病本身引起代谢增高及贫血有关</a:t>
            </a:r>
            <a:endParaRPr lang="en-US" altLang="zh-CN" sz="24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89867" y="2076664"/>
            <a:ext cx="662081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护理目标：</a:t>
            </a: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活动耐力增强</a:t>
            </a:r>
          </a:p>
          <a:p>
            <a:pPr algn="just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护理措施</a:t>
            </a:r>
            <a:r>
              <a:rPr lang="zh-CN" altLang="en-US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：</a:t>
            </a:r>
          </a:p>
          <a:p>
            <a:pPr marL="457200" indent="-457200" algn="just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根据</a:t>
            </a: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病人体力，适当限制活动量，可与病人共同制定日常活动计划，做到有计划的适量活动</a:t>
            </a:r>
            <a:r>
              <a:rPr lang="en-US" altLang="zh-CN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;</a:t>
            </a: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加强生活方面的护理</a:t>
            </a: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 algn="just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将</a:t>
            </a: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常用物品置于易取处，避免因体力消耗而加重心悸、气短症状</a:t>
            </a: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 algn="just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饮食</a:t>
            </a: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方面注意给予低油、低脂、高蛋白、高维生素、高热量、清淡易消化饮食</a:t>
            </a: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 algn="just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保证</a:t>
            </a: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足够的营养及注意食物的清洁卫生。  </a:t>
            </a:r>
            <a:endParaRPr lang="en-US" altLang="zh-CN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护理</a:t>
            </a:r>
            <a:r>
              <a:rPr lang="zh-CN" altLang="en-US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评价：</a:t>
            </a: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患者住院期间活动耐力</a:t>
            </a: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良好</a:t>
            </a:r>
            <a:endParaRPr lang="en-US" altLang="zh-CN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884125" y="718661"/>
            <a:ext cx="2043105" cy="573258"/>
          </a:xfrm>
          <a:prstGeom prst="rect">
            <a:avLst/>
          </a:prstGeom>
        </p:spPr>
        <p:txBody>
          <a:bodyPr/>
          <a:lstStyle>
            <a:lvl1pPr marL="341630" indent="-341630" algn="l" defTabSz="91249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1680" indent="-284480" algn="l" defTabSz="91249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7330" algn="l" defTabSz="91249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930" indent="-227330" algn="l" defTabSz="91249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7330" algn="l" defTabSz="91249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33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53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295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zh-CN" altLang="en-US" sz="28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护理措施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05"/>
          <a:stretch>
            <a:fillRect/>
          </a:stretch>
        </p:blipFill>
        <p:spPr bwMode="auto">
          <a:xfrm>
            <a:off x="190063" y="2466707"/>
            <a:ext cx="3096298" cy="4297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884125" y="1176095"/>
            <a:ext cx="55295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2.  </a:t>
            </a:r>
            <a:r>
              <a:rPr lang="zh-CN" altLang="en-US" sz="2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体温</a:t>
            </a:r>
            <a:r>
              <a:rPr lang="zh-CN" altLang="en-US" sz="24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升高 </a:t>
            </a:r>
            <a:r>
              <a:rPr lang="zh-CN" altLang="en-US" sz="24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与白细胞</a:t>
            </a:r>
            <a:r>
              <a:rPr lang="zh-CN" altLang="en-US" sz="2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升高及感染有关</a:t>
            </a:r>
            <a:endParaRPr lang="en-US" altLang="zh-CN" sz="24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84126" y="2279860"/>
            <a:ext cx="58795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护理目标：</a:t>
            </a: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使体温恢复</a:t>
            </a: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正常</a:t>
            </a:r>
            <a:endParaRPr lang="en-US" altLang="zh-CN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护理措施</a:t>
            </a:r>
            <a:r>
              <a:rPr lang="zh-CN" altLang="en-US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：</a:t>
            </a:r>
          </a:p>
          <a:p>
            <a:pPr marL="457200" indent="-457200" algn="just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遵</a:t>
            </a: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医嘱按时使用</a:t>
            </a: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抗生素</a:t>
            </a:r>
            <a:endParaRPr lang="en-US" altLang="zh-CN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 algn="just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嘱</a:t>
            </a: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病人多</a:t>
            </a: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喝水</a:t>
            </a:r>
            <a:endParaRPr lang="en-US" altLang="zh-CN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 algn="just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使用</a:t>
            </a: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温水擦浴，禁止使用酒精擦</a:t>
            </a: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浴</a:t>
            </a:r>
            <a:endParaRPr lang="en-US" altLang="zh-CN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 algn="just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每日</a:t>
            </a: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监测体温，及时采取降温措施，保护脑细胞，及时更换汗湿的床单</a:t>
            </a: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位</a:t>
            </a:r>
            <a:endParaRPr lang="en-US" altLang="zh-CN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护理</a:t>
            </a:r>
            <a:r>
              <a:rPr lang="zh-CN" altLang="en-US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评价：</a:t>
            </a: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患者住院</a:t>
            </a: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期间体温</a:t>
            </a: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能很好得到</a:t>
            </a: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控制</a:t>
            </a:r>
            <a:endParaRPr lang="en-US" altLang="zh-CN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884125" y="718661"/>
            <a:ext cx="2043105" cy="573258"/>
          </a:xfrm>
          <a:prstGeom prst="rect">
            <a:avLst/>
          </a:prstGeom>
        </p:spPr>
        <p:txBody>
          <a:bodyPr/>
          <a:lstStyle>
            <a:lvl1pPr marL="341630" indent="-341630" algn="l" defTabSz="91249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1680" indent="-284480" algn="l" defTabSz="91249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7330" algn="l" defTabSz="91249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930" indent="-227330" algn="l" defTabSz="91249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7330" algn="l" defTabSz="91249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33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53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295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zh-CN" altLang="en-US" sz="28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护理措施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11"/>
          <a:stretch/>
        </p:blipFill>
        <p:spPr>
          <a:xfrm>
            <a:off x="7040335" y="2279860"/>
            <a:ext cx="4618265" cy="3479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4229762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884125" y="1176095"/>
            <a:ext cx="59627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3.  </a:t>
            </a:r>
            <a:r>
              <a:rPr lang="zh-CN" altLang="en-US" sz="2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潜在</a:t>
            </a:r>
            <a:r>
              <a:rPr lang="zh-CN" altLang="en-US" sz="24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并发症：</a:t>
            </a:r>
            <a:r>
              <a:rPr lang="zh-CN" altLang="en-US" sz="24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出血 与血小板减少有关</a:t>
            </a:r>
            <a:endParaRPr lang="en-US" altLang="zh-CN" sz="24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65865" y="2012270"/>
            <a:ext cx="7045437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护理目标：</a:t>
            </a: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患者</a:t>
            </a: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住院期间预防潜在并发症的</a:t>
            </a: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发生</a:t>
            </a:r>
            <a:endParaRPr lang="en-US" altLang="zh-CN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护理</a:t>
            </a:r>
            <a:r>
              <a:rPr lang="zh-CN" altLang="en-US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措施</a:t>
            </a:r>
            <a:r>
              <a:rPr lang="zh-CN" altLang="en-US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b="1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 algn="just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皮肤</a:t>
            </a: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粘膜，各种注射拔针后按压时间在</a:t>
            </a:r>
            <a:r>
              <a:rPr lang="en-US" altLang="zh-CN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分钟以上，并密切观察有无渗血</a:t>
            </a: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 algn="just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严禁</a:t>
            </a: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挖鼻、打喷嚏、剔牙，使用软毛牙刷刷牙，鼻腔干燥者可用薄荷油湿润，有出血者予以</a:t>
            </a:r>
            <a:r>
              <a:rPr lang="en-US" altLang="zh-CN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1%</a:t>
            </a: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去甲肾上腺素棉球压迫止血，牙龈用干棉球或</a:t>
            </a:r>
            <a:r>
              <a:rPr lang="en-US" altLang="zh-CN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1%</a:t>
            </a: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去甲肾上腺素按压止血</a:t>
            </a: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 algn="just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保持</a:t>
            </a: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大便通畅，必要时遵医嘱给予缓泻剂</a:t>
            </a: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 algn="just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监测</a:t>
            </a: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血压，防止内出血，遵医嘱输注血小板及红细胞悬液。  </a:t>
            </a:r>
            <a:endParaRPr lang="en-US" altLang="zh-CN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护理</a:t>
            </a:r>
            <a:r>
              <a:rPr lang="zh-CN" altLang="en-US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评价：</a:t>
            </a: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患者住院期间无潜在并发症的</a:t>
            </a: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发生</a:t>
            </a:r>
            <a:endParaRPr lang="en-US" altLang="zh-CN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884125" y="718661"/>
            <a:ext cx="2043105" cy="573258"/>
          </a:xfrm>
          <a:prstGeom prst="rect">
            <a:avLst/>
          </a:prstGeom>
        </p:spPr>
        <p:txBody>
          <a:bodyPr/>
          <a:lstStyle>
            <a:lvl1pPr marL="341630" indent="-341630" algn="l" defTabSz="91249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1680" indent="-284480" algn="l" defTabSz="91249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7330" algn="l" defTabSz="91249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930" indent="-227330" algn="l" defTabSz="91249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7330" algn="l" defTabSz="91249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33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53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295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zh-CN" altLang="en-US" sz="28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护理措施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4" r="22338"/>
          <a:stretch/>
        </p:blipFill>
        <p:spPr>
          <a:xfrm>
            <a:off x="193373" y="2466707"/>
            <a:ext cx="4137881" cy="31358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56334303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884125" y="1190609"/>
            <a:ext cx="73677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4.  </a:t>
            </a:r>
            <a:r>
              <a:rPr lang="zh-CN" altLang="en-US" sz="2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有</a:t>
            </a:r>
            <a:r>
              <a:rPr lang="zh-CN" altLang="en-US" sz="24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骨折的危险  </a:t>
            </a:r>
            <a:r>
              <a:rPr lang="zh-CN" altLang="en-US" sz="24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与疾病引起的骨质疏松有关 </a:t>
            </a:r>
            <a:endParaRPr lang="en-US" altLang="zh-CN" sz="24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95124" y="1836940"/>
            <a:ext cx="5413676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护理目标：</a:t>
            </a: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患者住院期间无骨折发生</a:t>
            </a:r>
            <a:endParaRPr lang="zh-CN" altLang="en-US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护理措施</a:t>
            </a:r>
            <a:r>
              <a:rPr lang="zh-CN" altLang="en-US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：</a:t>
            </a:r>
          </a:p>
          <a:p>
            <a:pPr marL="457200" indent="-457200" algn="just">
              <a:lnSpc>
                <a:spcPct val="150000"/>
              </a:lnSpc>
              <a:buFont typeface="+mj-ea"/>
              <a:buAutoNum type="circleNumDbPlain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卧床期间使用床护栏</a:t>
            </a:r>
            <a:endParaRPr kumimoji="1"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  <a:sym typeface="Monotype Sorts" pitchFamily="2" charset="2"/>
            </a:endParaRPr>
          </a:p>
          <a:p>
            <a:pPr marL="457200" indent="-457200" algn="just">
              <a:lnSpc>
                <a:spcPct val="150000"/>
              </a:lnSpc>
              <a:buFont typeface="+mj-ea"/>
              <a:buAutoNum type="circleNumDbPlain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防跌倒、防坠床标识醒目</a:t>
            </a:r>
            <a:endParaRPr kumimoji="1"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  <a:sym typeface="Monotype Sorts" pitchFamily="2" charset="2"/>
            </a:endParaRPr>
          </a:p>
          <a:p>
            <a:pPr marL="457200" indent="-457200" algn="just">
              <a:lnSpc>
                <a:spcPct val="150000"/>
              </a:lnSpc>
              <a:buFont typeface="+mj-ea"/>
              <a:buAutoNum type="circleNumDbPlain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保持病房清洁干燥</a:t>
            </a:r>
            <a:endParaRPr kumimoji="1"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  <a:sym typeface="Monotype Sorts" pitchFamily="2" charset="2"/>
            </a:endParaRPr>
          </a:p>
          <a:p>
            <a:pPr marL="457200" indent="-457200" algn="just">
              <a:lnSpc>
                <a:spcPct val="150000"/>
              </a:lnSpc>
              <a:buFont typeface="+mj-ea"/>
              <a:buAutoNum type="circleNumDbPlain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指导患者呼叫铃的使用</a:t>
            </a:r>
            <a:endParaRPr kumimoji="1"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  <a:sym typeface="Monotype Sorts" pitchFamily="2" charset="2"/>
            </a:endParaRPr>
          </a:p>
          <a:p>
            <a:pPr marL="457200" indent="-457200" algn="just">
              <a:lnSpc>
                <a:spcPct val="150000"/>
              </a:lnSpc>
              <a:buFont typeface="+mj-ea"/>
              <a:buAutoNum type="circleNumDbPlain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提醒家属需陪伴在旁</a:t>
            </a:r>
            <a:endParaRPr kumimoji="1"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  <a:sym typeface="Monotype Sorts" pitchFamily="2" charset="2"/>
            </a:endParaRPr>
          </a:p>
          <a:p>
            <a:pPr marL="457200" indent="-457200" algn="just">
              <a:lnSpc>
                <a:spcPct val="150000"/>
              </a:lnSpc>
              <a:buFont typeface="+mj-ea"/>
              <a:buAutoNum type="circleNumDbPlain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若暂时离开病房，需告知责任护士</a:t>
            </a:r>
            <a:endParaRPr kumimoji="1"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  <a:sym typeface="Monotype Sorts" pitchFamily="2" charset="2"/>
            </a:endParaRPr>
          </a:p>
          <a:p>
            <a:pPr marL="457200" indent="-457200" algn="just">
              <a:lnSpc>
                <a:spcPct val="150000"/>
              </a:lnSpc>
              <a:buFont typeface="+mj-ea"/>
              <a:buAutoNum type="circleNumDbPlain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将物品放置在便于患者拿取处</a:t>
            </a:r>
            <a:endParaRPr kumimoji="1" lang="zh-CN" altLang="en-US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  <a:sym typeface="Monotype Sorts" pitchFamily="2" charset="2"/>
            </a:endParaRPr>
          </a:p>
          <a:p>
            <a:pPr marL="457200" indent="-457200" algn="just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多食</a:t>
            </a: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奶制品、豆制品等含钙食物，平衡</a:t>
            </a: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饮食。 </a:t>
            </a:r>
            <a:endParaRPr lang="en-US" altLang="zh-CN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护理</a:t>
            </a:r>
            <a:r>
              <a:rPr lang="zh-CN" altLang="en-US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评价</a:t>
            </a:r>
            <a:r>
              <a:rPr lang="zh-CN" altLang="en-US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患者住院期间无骨折发生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884125" y="718661"/>
            <a:ext cx="2043105" cy="573258"/>
          </a:xfrm>
          <a:prstGeom prst="rect">
            <a:avLst/>
          </a:prstGeom>
        </p:spPr>
        <p:txBody>
          <a:bodyPr/>
          <a:lstStyle>
            <a:lvl1pPr marL="341630" indent="-341630" algn="l" defTabSz="91249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1680" indent="-284480" algn="l" defTabSz="91249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7330" algn="l" defTabSz="91249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930" indent="-227330" algn="l" defTabSz="91249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7330" algn="l" defTabSz="91249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33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53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295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zh-CN" altLang="en-US" sz="28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护理措施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8800" y="2793354"/>
            <a:ext cx="4584701" cy="3438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76386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4618999" y="2321364"/>
            <a:ext cx="6508347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护理目标</a:t>
            </a:r>
            <a:r>
              <a:rPr lang="zh-CN" altLang="en-US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病人的心理压力减轻，无紧张焦虑等情绪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护理措施</a:t>
            </a:r>
            <a:r>
              <a:rPr lang="zh-CN" altLang="en-US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：</a:t>
            </a: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向患者讲解</a:t>
            </a: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疾病的</a:t>
            </a: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相关知识，减轻其焦虑</a:t>
            </a: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情绪；</a:t>
            </a:r>
            <a:endParaRPr lang="zh-CN" altLang="en-US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以认真细致的工作态度</a:t>
            </a:r>
            <a:r>
              <a:rPr lang="en-US" altLang="zh-CN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娴熟的技术赢得病人的</a:t>
            </a: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信任；</a:t>
            </a:r>
            <a:endParaRPr lang="zh-CN" altLang="en-US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多与病人沟通，关心病人，尽量满足其合理</a:t>
            </a: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要求；</a:t>
            </a:r>
            <a:endParaRPr lang="zh-CN" altLang="en-US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指导病人运用合适的放松方法：深呼吸</a:t>
            </a:r>
            <a:r>
              <a:rPr lang="en-US" altLang="zh-CN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听音乐</a:t>
            </a: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等；</a:t>
            </a:r>
            <a:endParaRPr lang="en-US" altLang="zh-CN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重点</a:t>
            </a: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介绍治疗效果好的成功病例</a:t>
            </a:r>
            <a:r>
              <a:rPr lang="en-US" altLang="zh-CN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, </a:t>
            </a: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增加患者安全感</a:t>
            </a: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给患者营造</a:t>
            </a: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良好的治疗环境</a:t>
            </a:r>
            <a:r>
              <a:rPr lang="en-US" altLang="zh-CN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, </a:t>
            </a: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尽可能避免不良刺激的影响。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评价</a:t>
            </a:r>
            <a:r>
              <a:rPr lang="zh-CN" altLang="en-US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病人焦虑情绪得到改善</a:t>
            </a:r>
          </a:p>
        </p:txBody>
      </p:sp>
      <p:pic>
        <p:nvPicPr>
          <p:cNvPr id="6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E3"/>
              </a:clrFrom>
              <a:clrTo>
                <a:srgbClr val="FFFFE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3" t="11897" r="5756" b="5643"/>
          <a:stretch>
            <a:fillRect/>
          </a:stretch>
        </p:blipFill>
        <p:spPr bwMode="auto">
          <a:xfrm>
            <a:off x="0" y="3456499"/>
            <a:ext cx="3544977" cy="3401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884125" y="718661"/>
            <a:ext cx="2043105" cy="573258"/>
          </a:xfrm>
          <a:prstGeom prst="rect">
            <a:avLst/>
          </a:prstGeom>
        </p:spPr>
        <p:txBody>
          <a:bodyPr/>
          <a:lstStyle>
            <a:lvl1pPr marL="341630" indent="-341630" algn="l" defTabSz="91249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1680" indent="-284480" algn="l" defTabSz="91249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7330" algn="l" defTabSz="91249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930" indent="-227330" algn="l" defTabSz="91249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7330" algn="l" defTabSz="91249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33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53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295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zh-CN" altLang="en-US" sz="28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护理措施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4126" y="1190609"/>
            <a:ext cx="47619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5.  </a:t>
            </a:r>
            <a:r>
              <a:rPr lang="zh-CN" altLang="en-US" sz="2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焦虑  </a:t>
            </a:r>
            <a:r>
              <a:rPr lang="zh-CN" altLang="en-US" sz="2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与担心疾病预后有关</a:t>
            </a:r>
            <a:endParaRPr lang="zh-CN" altLang="en-US" sz="24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884125" y="1176095"/>
            <a:ext cx="7658983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6.  </a:t>
            </a:r>
            <a:r>
              <a:rPr lang="zh-CN" altLang="en-US" sz="2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知识</a:t>
            </a:r>
            <a:r>
              <a:rPr lang="zh-CN" altLang="en-US" sz="24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缺乏  </a:t>
            </a:r>
            <a:r>
              <a:rPr lang="zh-CN" altLang="en-US" sz="24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缺乏疾病的相关知识 </a:t>
            </a:r>
          </a:p>
        </p:txBody>
      </p:sp>
      <p:sp>
        <p:nvSpPr>
          <p:cNvPr id="3" name="矩形 2"/>
          <p:cNvSpPr/>
          <p:nvPr/>
        </p:nvSpPr>
        <p:spPr>
          <a:xfrm>
            <a:off x="1216933" y="2401433"/>
            <a:ext cx="509678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护理目标：</a:t>
            </a: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患者对疾病的相关知识有一定认识 </a:t>
            </a:r>
            <a:endParaRPr lang="zh-CN" altLang="en-US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护理措施</a:t>
            </a:r>
            <a:r>
              <a:rPr lang="zh-CN" altLang="en-US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：</a:t>
            </a: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加强巡视，协助患者生活护理</a:t>
            </a:r>
            <a:endParaRPr lang="en-US" altLang="zh-CN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鼓励患者进食富含维生素蛋白质的食物</a:t>
            </a:r>
            <a:endParaRPr lang="en-US" altLang="zh-CN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向患者讲解疾病相关知识。</a:t>
            </a:r>
            <a:endParaRPr lang="zh-CN" altLang="en-US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护理评价：</a:t>
            </a: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患者对</a:t>
            </a:r>
            <a:r>
              <a:rPr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疾病认识有所增强</a:t>
            </a:r>
            <a:endParaRPr lang="zh-CN" altLang="en-US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884125" y="718661"/>
            <a:ext cx="2043105" cy="573258"/>
          </a:xfrm>
          <a:prstGeom prst="rect">
            <a:avLst/>
          </a:prstGeom>
        </p:spPr>
        <p:txBody>
          <a:bodyPr/>
          <a:lstStyle>
            <a:lvl1pPr marL="341630" indent="-341630" algn="l" defTabSz="91249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1680" indent="-284480" algn="l" defTabSz="91249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7330" algn="l" defTabSz="91249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930" indent="-227330" algn="l" defTabSz="91249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7330" algn="l" defTabSz="912495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33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53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295" indent="-228600" algn="l" defTabSz="9137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zh-CN" altLang="en-US" sz="28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护理措施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3372" y="2401433"/>
            <a:ext cx="4236357" cy="3181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/>
          <p:nvPr/>
        </p:nvGrpSpPr>
        <p:grpSpPr bwMode="auto">
          <a:xfrm>
            <a:off x="2012950" y="5524500"/>
            <a:ext cx="7975600" cy="1333500"/>
            <a:chOff x="971550" y="4156075"/>
            <a:chExt cx="7200900" cy="1008063"/>
          </a:xfrm>
          <a:solidFill>
            <a:srgbClr val="FA4453"/>
          </a:solidFill>
        </p:grpSpPr>
        <p:sp>
          <p:nvSpPr>
            <p:cNvPr id="7174" name="流程图: 合并 38"/>
            <p:cNvSpPr>
              <a:spLocks noChangeArrowheads="1"/>
            </p:cNvSpPr>
            <p:nvPr/>
          </p:nvSpPr>
          <p:spPr bwMode="auto">
            <a:xfrm rot="10800000">
              <a:off x="971550" y="4156075"/>
              <a:ext cx="7200900" cy="10080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7175" name="流程图: 合并 40"/>
            <p:cNvSpPr>
              <a:spLocks noChangeArrowheads="1"/>
            </p:cNvSpPr>
            <p:nvPr/>
          </p:nvSpPr>
          <p:spPr bwMode="auto">
            <a:xfrm rot="10800000">
              <a:off x="1187450" y="4227513"/>
              <a:ext cx="6769100" cy="936625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ash"/>
              <a:beve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7176" name="TextBox 41"/>
            <p:cNvSpPr>
              <a:spLocks noChangeArrowheads="1"/>
            </p:cNvSpPr>
            <p:nvPr/>
          </p:nvSpPr>
          <p:spPr bwMode="auto">
            <a:xfrm>
              <a:off x="4149947" y="4396618"/>
              <a:ext cx="844103" cy="7675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 dirty="0" smtClean="0">
                  <a:solidFill>
                    <a:schemeClr val="bg1"/>
                  </a:solidFill>
                  <a:latin typeface="BatangChe" pitchFamily="1" charset="-127"/>
                  <a:ea typeface="BatangChe" pitchFamily="1" charset="-127"/>
                  <a:sym typeface="BatangChe" pitchFamily="1" charset="-127"/>
                </a:rPr>
                <a:t>4</a:t>
              </a:r>
              <a:endParaRPr lang="zh-CN" altLang="en-US" sz="6000" b="1" dirty="0">
                <a:solidFill>
                  <a:schemeClr val="bg1"/>
                </a:solidFill>
                <a:latin typeface="BatangChe" pitchFamily="1" charset="-127"/>
                <a:ea typeface="BatangChe" pitchFamily="1" charset="-127"/>
                <a:sym typeface="BatangChe" pitchFamily="1" charset="-127"/>
              </a:endParaRPr>
            </a:p>
          </p:txBody>
        </p:sp>
      </p:grpSp>
      <p:grpSp>
        <p:nvGrpSpPr>
          <p:cNvPr id="7171" name="组合 2"/>
          <p:cNvGrpSpPr/>
          <p:nvPr/>
        </p:nvGrpSpPr>
        <p:grpSpPr bwMode="auto">
          <a:xfrm>
            <a:off x="0" y="0"/>
            <a:ext cx="1547813" cy="534988"/>
            <a:chOff x="-106363" y="-20638"/>
            <a:chExt cx="1006476" cy="347663"/>
          </a:xfrm>
          <a:solidFill>
            <a:srgbClr val="FA4453"/>
          </a:solidFill>
        </p:grpSpPr>
        <p:sp>
          <p:nvSpPr>
            <p:cNvPr id="7172" name="流程图: 合并 53"/>
            <p:cNvSpPr>
              <a:spLocks noChangeArrowheads="1"/>
            </p:cNvSpPr>
            <p:nvPr/>
          </p:nvSpPr>
          <p:spPr bwMode="auto">
            <a:xfrm>
              <a:off x="-106363" y="-20638"/>
              <a:ext cx="1006476" cy="3476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7173" name="流程图: 合并 54"/>
            <p:cNvSpPr>
              <a:spLocks noChangeArrowheads="1"/>
            </p:cNvSpPr>
            <p:nvPr/>
          </p:nvSpPr>
          <p:spPr bwMode="auto">
            <a:xfrm>
              <a:off x="0" y="-20638"/>
              <a:ext cx="755650" cy="288926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ot"/>
              <a:beve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2" name="组合 8"/>
          <p:cNvGrpSpPr/>
          <p:nvPr/>
        </p:nvGrpSpPr>
        <p:grpSpPr bwMode="auto">
          <a:xfrm>
            <a:off x="4274874" y="2546131"/>
            <a:ext cx="4140200" cy="725487"/>
            <a:chOff x="3284033" y="2260555"/>
            <a:chExt cx="4262478" cy="699547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3284033" y="2260555"/>
              <a:ext cx="4262478" cy="699547"/>
            </a:xfrm>
            <a:prstGeom prst="roundRect">
              <a:avLst>
                <a:gd name="adj" fmla="val 10889"/>
              </a:avLst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44507" y="2309539"/>
              <a:ext cx="1077764" cy="556515"/>
            </a:xfrm>
            <a:prstGeom prst="roundRect">
              <a:avLst>
                <a:gd name="adj" fmla="val 11921"/>
              </a:avLst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409130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gray">
            <a:xfrm>
              <a:off x="3713654" y="2320253"/>
              <a:ext cx="350204" cy="445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4</a:t>
              </a:r>
              <a:endParaRPr lang="en-US" altLang="zh-CN" sz="24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4702729" y="2302187"/>
              <a:ext cx="2405964" cy="563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FA4453"/>
                  </a:solidFill>
                  <a:latin typeface="微软雅黑" pitchFamily="34" charset="-122"/>
                  <a:ea typeface="微软雅黑" pitchFamily="34" charset="-122"/>
                </a:rPr>
                <a:t>健康宣教</a:t>
              </a:r>
            </a:p>
          </p:txBody>
        </p:sp>
      </p:grp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0" name="矩形 9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三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2" name="TextBox 37"/>
            <p:cNvSpPr txBox="1">
              <a:spLocks noChangeArrowheads="1"/>
            </p:cNvSpPr>
            <p:nvPr/>
          </p:nvSpPr>
          <p:spPr bwMode="auto">
            <a:xfrm>
              <a:off x="3955608" y="1809049"/>
              <a:ext cx="2358825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出院</a:t>
              </a:r>
              <a:r>
                <a:rPr lang="zh-CN" altLang="en-US" sz="32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指导</a:t>
              </a:r>
              <a:endParaRPr lang="zh-CN" altLang="en-US" sz="32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1818202" y="1960918"/>
            <a:ext cx="5652539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kumimoji="1"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告知</a:t>
            </a:r>
            <a:r>
              <a:rPr kumimoji="1" lang="zh-CN" altLang="en-US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患者出院后暂注意休息，适当进行轻</a:t>
            </a:r>
            <a:r>
              <a:rPr kumimoji="1"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体力劳动</a:t>
            </a:r>
            <a:r>
              <a:rPr kumimoji="1" lang="zh-CN" altLang="en-US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，如散步、打太极拳，以增强体质，防止剧烈活动</a:t>
            </a:r>
            <a:r>
              <a:rPr kumimoji="1"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，</a:t>
            </a:r>
            <a:endParaRPr kumimoji="1" lang="en-US" altLang="zh-CN" sz="2000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  <a:sym typeface="Monotype Sorts" pitchFamily="2" charset="2"/>
            </a:endParaRPr>
          </a:p>
          <a:p>
            <a:pPr marL="342900" indent="-342900" algn="just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kumimoji="1"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避免</a:t>
            </a:r>
            <a:r>
              <a:rPr kumimoji="1" lang="zh-CN" altLang="en-US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因</a:t>
            </a:r>
            <a:r>
              <a:rPr kumimoji="1"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缺失运动</a:t>
            </a:r>
            <a:r>
              <a:rPr kumimoji="1" lang="zh-CN" altLang="en-US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造成骨量减少，进一步加重骨质疏松的程度</a:t>
            </a:r>
            <a:r>
              <a:rPr kumimoji="1"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。</a:t>
            </a:r>
            <a:endParaRPr kumimoji="1" lang="en-US" altLang="zh-CN" sz="2000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  <a:sym typeface="Monotype Sorts" pitchFamily="2" charset="2"/>
            </a:endParaRPr>
          </a:p>
          <a:p>
            <a:pPr marL="342900" indent="-342900" algn="just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kumimoji="1" lang="zh-CN" altLang="en-US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少到人群聚集的地方，预防感冒</a:t>
            </a:r>
            <a:r>
              <a:rPr kumimoji="1"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。</a:t>
            </a:r>
            <a:endParaRPr kumimoji="1" lang="en-US" altLang="zh-CN" sz="2000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  <a:sym typeface="Monotype Sorts" pitchFamily="2" charset="2"/>
            </a:endParaRPr>
          </a:p>
          <a:p>
            <a:pPr marL="342900" indent="-342900" algn="just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kumimoji="1"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指导</a:t>
            </a:r>
            <a:r>
              <a:rPr kumimoji="1" lang="zh-CN" altLang="en-US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患者进食营养均衡、高热量、高蛋白质、高维生素</a:t>
            </a:r>
            <a:r>
              <a:rPr kumimoji="1"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、含</a:t>
            </a:r>
            <a:r>
              <a:rPr kumimoji="1" lang="zh-CN" altLang="en-US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铁质、钙质的食物，少吃坚硬、辛辣、刺激性的食物</a:t>
            </a:r>
            <a:r>
              <a:rPr kumimoji="1"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。</a:t>
            </a:r>
            <a:endParaRPr kumimoji="1" lang="en-US" altLang="zh-CN" sz="2000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  <a:sym typeface="Monotype Sorts" pitchFamily="2" charset="2"/>
            </a:endParaRPr>
          </a:p>
          <a:p>
            <a:pPr marL="342900" indent="-342900" algn="just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kumimoji="1"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保持</a:t>
            </a:r>
            <a:r>
              <a:rPr kumimoji="1" lang="zh-CN" altLang="en-US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心情愉快 情绪稳定规律的生活</a:t>
            </a:r>
            <a:r>
              <a:rPr kumimoji="1"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，养成</a:t>
            </a:r>
            <a:r>
              <a:rPr kumimoji="1" lang="zh-CN" altLang="en-US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良好的卫生</a:t>
            </a:r>
            <a:r>
              <a:rPr kumimoji="1"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  <a:sym typeface="Monotype Sorts" pitchFamily="2" charset="2"/>
              </a:rPr>
              <a:t>习惯。</a:t>
            </a:r>
            <a:endParaRPr kumimoji="1" lang="zh-CN" altLang="en-US" sz="2000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  <a:sym typeface="Monotype Sorts" pitchFamily="2" charset="2"/>
            </a:endParaRPr>
          </a:p>
        </p:txBody>
      </p:sp>
      <p:pic>
        <p:nvPicPr>
          <p:cNvPr id="14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0741" y="2527589"/>
            <a:ext cx="4580583" cy="3347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/>
          <p:nvPr/>
        </p:nvGrpSpPr>
        <p:grpSpPr bwMode="auto">
          <a:xfrm>
            <a:off x="2012950" y="5524500"/>
            <a:ext cx="7975600" cy="1333500"/>
            <a:chOff x="971550" y="4156075"/>
            <a:chExt cx="7200900" cy="1008063"/>
          </a:xfrm>
          <a:solidFill>
            <a:srgbClr val="FA4453"/>
          </a:solidFill>
        </p:grpSpPr>
        <p:sp>
          <p:nvSpPr>
            <p:cNvPr id="7174" name="流程图: 合并 38"/>
            <p:cNvSpPr>
              <a:spLocks noChangeArrowheads="1"/>
            </p:cNvSpPr>
            <p:nvPr/>
          </p:nvSpPr>
          <p:spPr bwMode="auto">
            <a:xfrm rot="10800000">
              <a:off x="971550" y="4156075"/>
              <a:ext cx="7200900" cy="10080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7175" name="流程图: 合并 40"/>
            <p:cNvSpPr>
              <a:spLocks noChangeArrowheads="1"/>
            </p:cNvSpPr>
            <p:nvPr/>
          </p:nvSpPr>
          <p:spPr bwMode="auto">
            <a:xfrm rot="10800000">
              <a:off x="1187450" y="4227513"/>
              <a:ext cx="6769100" cy="936625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ash"/>
              <a:beve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7176" name="TextBox 41"/>
            <p:cNvSpPr>
              <a:spLocks noChangeArrowheads="1"/>
            </p:cNvSpPr>
            <p:nvPr/>
          </p:nvSpPr>
          <p:spPr bwMode="auto">
            <a:xfrm>
              <a:off x="4038685" y="4396617"/>
              <a:ext cx="844103" cy="7675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>
                  <a:solidFill>
                    <a:schemeClr val="bg1"/>
                  </a:solidFill>
                  <a:latin typeface="BatangChe" pitchFamily="1" charset="-127"/>
                  <a:ea typeface="BatangChe" pitchFamily="1" charset="-127"/>
                  <a:sym typeface="BatangChe" pitchFamily="1" charset="-127"/>
                </a:rPr>
                <a:t>1</a:t>
              </a:r>
              <a:endParaRPr lang="zh-CN" altLang="en-US" sz="6000" b="1">
                <a:solidFill>
                  <a:schemeClr val="bg1"/>
                </a:solidFill>
                <a:latin typeface="BatangChe" pitchFamily="1" charset="-127"/>
                <a:ea typeface="BatangChe" pitchFamily="1" charset="-127"/>
                <a:sym typeface="BatangChe" pitchFamily="1" charset="-127"/>
              </a:endParaRPr>
            </a:p>
          </p:txBody>
        </p:sp>
      </p:grpSp>
      <p:grpSp>
        <p:nvGrpSpPr>
          <p:cNvPr id="7171" name="组合 2"/>
          <p:cNvGrpSpPr/>
          <p:nvPr/>
        </p:nvGrpSpPr>
        <p:grpSpPr bwMode="auto">
          <a:xfrm>
            <a:off x="0" y="0"/>
            <a:ext cx="1547813" cy="534988"/>
            <a:chOff x="-106363" y="-20638"/>
            <a:chExt cx="1006476" cy="347663"/>
          </a:xfrm>
          <a:solidFill>
            <a:srgbClr val="FA4453"/>
          </a:solidFill>
        </p:grpSpPr>
        <p:sp>
          <p:nvSpPr>
            <p:cNvPr id="7172" name="流程图: 合并 53"/>
            <p:cNvSpPr>
              <a:spLocks noChangeArrowheads="1"/>
            </p:cNvSpPr>
            <p:nvPr/>
          </p:nvSpPr>
          <p:spPr bwMode="auto">
            <a:xfrm>
              <a:off x="-106363" y="-20638"/>
              <a:ext cx="1006476" cy="3476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7173" name="流程图: 合并 54"/>
            <p:cNvSpPr>
              <a:spLocks noChangeArrowheads="1"/>
            </p:cNvSpPr>
            <p:nvPr/>
          </p:nvSpPr>
          <p:spPr bwMode="auto">
            <a:xfrm>
              <a:off x="0" y="-20638"/>
              <a:ext cx="755650" cy="288926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ot"/>
              <a:beve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2" name="组合 8"/>
          <p:cNvGrpSpPr/>
          <p:nvPr/>
        </p:nvGrpSpPr>
        <p:grpSpPr bwMode="auto">
          <a:xfrm>
            <a:off x="4274874" y="2546131"/>
            <a:ext cx="4140200" cy="725487"/>
            <a:chOff x="3284033" y="2260555"/>
            <a:chExt cx="4262478" cy="699547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3284033" y="2260555"/>
              <a:ext cx="4262478" cy="699547"/>
            </a:xfrm>
            <a:prstGeom prst="roundRect">
              <a:avLst>
                <a:gd name="adj" fmla="val 10889"/>
              </a:avLst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44507" y="2309539"/>
              <a:ext cx="1077764" cy="556515"/>
            </a:xfrm>
            <a:prstGeom prst="roundRect">
              <a:avLst>
                <a:gd name="adj" fmla="val 11921"/>
              </a:avLst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409130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gray">
            <a:xfrm>
              <a:off x="3731855" y="2320253"/>
              <a:ext cx="313802" cy="4622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1</a:t>
              </a:r>
            </a:p>
          </p:txBody>
        </p:sp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4702729" y="2302187"/>
              <a:ext cx="2405964" cy="563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FA4453"/>
                  </a:solidFill>
                  <a:latin typeface="微软雅黑" pitchFamily="34" charset="-122"/>
                  <a:ea typeface="微软雅黑" pitchFamily="34" charset="-122"/>
                </a:rPr>
                <a:t>疾病介绍</a:t>
              </a:r>
              <a:endParaRPr lang="zh-CN" altLang="en-US" sz="3200" b="1" dirty="0">
                <a:solidFill>
                  <a:srgbClr val="FA445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t1.png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126" y="2497139"/>
            <a:ext cx="42862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t2.png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414" y="2530476"/>
            <a:ext cx="2103437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t3.png"/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351" y="2516188"/>
            <a:ext cx="1724025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t4.png"/>
          <p:cNvPicPr>
            <a:picLocks noChangeAspect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675" y="3606801"/>
            <a:ext cx="4191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h2.png"/>
          <p:cNvPicPr>
            <a:picLocks noChangeAspect="1"/>
          </p:cNvPicPr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364" y="2808288"/>
            <a:ext cx="1076325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h1副本.png"/>
          <p:cNvPicPr>
            <a:picLocks noChangeAspect="1"/>
          </p:cNvPicPr>
          <p:nvPr/>
        </p:nvPicPr>
        <p:blipFill>
          <a:blip r:embed="rId8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525" y="2747964"/>
            <a:ext cx="1485900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h4.png"/>
          <p:cNvPicPr>
            <a:picLocks noChangeAspect="1"/>
          </p:cNvPicPr>
          <p:nvPr/>
        </p:nvPicPr>
        <p:blipFill>
          <a:blip r:embed="rId9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825" y="3509964"/>
            <a:ext cx="4191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he.png"/>
          <p:cNvPicPr>
            <a:picLocks noChangeAspect="1"/>
          </p:cNvPicPr>
          <p:nvPr/>
        </p:nvPicPr>
        <p:blipFill>
          <a:blip r:embed="rId10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864" y="3498851"/>
            <a:ext cx="10191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h3.png"/>
          <p:cNvPicPr>
            <a:picLocks noChangeAspect="1"/>
          </p:cNvPicPr>
          <p:nvPr/>
        </p:nvPicPr>
        <p:blipFill>
          <a:blip r:embed="rId1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651" y="3509964"/>
            <a:ext cx="79057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e1.png"/>
          <p:cNvPicPr>
            <a:picLocks noChangeAspect="1"/>
          </p:cNvPicPr>
          <p:nvPr/>
        </p:nvPicPr>
        <p:blipFill>
          <a:blip r:embed="rId1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838" y="3492500"/>
            <a:ext cx="49530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e1.png"/>
          <p:cNvPicPr>
            <a:picLocks noChangeAspect="1"/>
          </p:cNvPicPr>
          <p:nvPr/>
        </p:nvPicPr>
        <p:blipFill>
          <a:blip r:embed="rId1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1075" y="2921000"/>
            <a:ext cx="17145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e2.png"/>
          <p:cNvPicPr>
            <a:picLocks noChangeAspect="1"/>
          </p:cNvPicPr>
          <p:nvPr/>
        </p:nvPicPr>
        <p:blipFill>
          <a:blip r:embed="rId1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175" y="2827339"/>
            <a:ext cx="4572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e3.png"/>
          <p:cNvPicPr>
            <a:picLocks noChangeAspect="1"/>
          </p:cNvPicPr>
          <p:nvPr/>
        </p:nvPicPr>
        <p:blipFill>
          <a:blip r:embed="rId1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375" y="2714625"/>
            <a:ext cx="114300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e4.png"/>
          <p:cNvPicPr>
            <a:picLocks noChangeAspect="1"/>
          </p:cNvPicPr>
          <p:nvPr/>
        </p:nvPicPr>
        <p:blipFill>
          <a:blip r:embed="rId1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4" y="3076576"/>
            <a:ext cx="136048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n1.png"/>
          <p:cNvPicPr>
            <a:picLocks noChangeAspect="1"/>
          </p:cNvPicPr>
          <p:nvPr/>
        </p:nvPicPr>
        <p:blipFill>
          <a:blip r:embed="rId1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464" y="3589339"/>
            <a:ext cx="33337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e5.png"/>
          <p:cNvPicPr>
            <a:picLocks noChangeAspect="1"/>
          </p:cNvPicPr>
          <p:nvPr/>
        </p:nvPicPr>
        <p:blipFill>
          <a:blip r:embed="rId18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3" y="3589338"/>
            <a:ext cx="1389062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n2.png"/>
          <p:cNvPicPr>
            <a:picLocks noChangeAspect="1"/>
          </p:cNvPicPr>
          <p:nvPr/>
        </p:nvPicPr>
        <p:blipFill>
          <a:blip r:embed="rId19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464" y="3619500"/>
            <a:ext cx="5429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n3.png"/>
          <p:cNvPicPr>
            <a:picLocks noChangeAspect="1"/>
          </p:cNvPicPr>
          <p:nvPr/>
        </p:nvPicPr>
        <p:blipFill>
          <a:blip r:embed="rId20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638" y="3665538"/>
            <a:ext cx="2857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d2.png"/>
          <p:cNvPicPr>
            <a:picLocks noChangeAspect="1"/>
          </p:cNvPicPr>
          <p:nvPr/>
        </p:nvPicPr>
        <p:blipFill>
          <a:blip r:embed="rId2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4613" y="3627439"/>
            <a:ext cx="40005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d1.png"/>
          <p:cNvPicPr>
            <a:picLocks noChangeAspect="1"/>
          </p:cNvPicPr>
          <p:nvPr/>
        </p:nvPicPr>
        <p:blipFill>
          <a:blip r:embed="rId2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5850" y="3619501"/>
            <a:ext cx="66675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d4.png"/>
          <p:cNvPicPr>
            <a:picLocks noChangeAspect="1"/>
          </p:cNvPicPr>
          <p:nvPr/>
        </p:nvPicPr>
        <p:blipFill>
          <a:blip r:embed="rId2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276" y="3171825"/>
            <a:ext cx="6953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d3.png"/>
          <p:cNvPicPr>
            <a:picLocks noChangeAspect="1"/>
          </p:cNvPicPr>
          <p:nvPr/>
        </p:nvPicPr>
        <p:blipFill>
          <a:blip r:embed="rId2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6051" y="3171825"/>
            <a:ext cx="82867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羽毛.png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0554">
            <a:off x="12544425" y="501651"/>
            <a:ext cx="1239838" cy="396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2344 -0.24339 C -0.72291 -0.23622 -0.72239 -0.22881 -0.72778 -0.21585 C -0.73316 -0.20288 -0.75173 -0.17302 -0.75573 -0.16492 " pathEditMode="fixed" rAng="0" ptsTypes="aaA">
                                      <p:cBhvr>
                                        <p:cTn id="6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" y="39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7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573 -0.16492 C -0.74115 -0.1802 -0.72639 -0.19548 -0.71441 -0.20613 C -0.70243 -0.21677 -0.70642 -0.22557 -0.68368 -0.22951 C -0.66094 -0.23344 -0.60295 -0.22765 -0.57778 -0.22951 C -0.5526 -0.23136 -0.53854 -0.239 -0.53212 -0.24131 " pathEditMode="fixed" ptsTypes="aaaaA">
                                      <p:cBhvr>
                                        <p:cTn id="12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965 -0.24177 C -0.6217 -0.21076 -0.64357 -0.17974 -0.6658 -0.14386 C -0.68802 -0.10798 -0.71875 -0.04988 -0.7335 -0.02626 C -0.74826 -0.00265 -0.74809 -0.00682 -0.75416 -0.00265 C -0.76024 0.00151 -0.76493 -0.0008 -0.77031 -0.00057 C -0.77569 -0.00034 -0.78767 -0.00034 -0.78646 -0.00057 " pathEditMode="fixed" rAng="0" ptsTypes="aaaaaA">
                                      <p:cBhvr>
                                        <p:cTn id="18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00" y="122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7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8646 -0.00057 C -0.79028 -0.00543 -0.79393 -0.01029 -0.79375 -0.01816 C -0.79358 -0.02603 -0.78907 -0.03946 -0.7849 -0.04756 C -0.78073 -0.05566 -0.77361 -0.06191 -0.76875 -0.06724 C -0.76389 -0.07256 -0.76077 -0.07001 -0.75556 -0.07904 " pathEditMode="fixed" ptsTypes="aaaaA">
                                      <p:cBhvr>
                                        <p:cTn id="2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555 -0.07905 C -0.75069 -0.08368 -0.74583 -0.08831 -0.74149 -0.08645 C -0.73715 -0.0846 -0.73125 -0.07835 -0.72951 -0.06747 C -0.72777 -0.05659 -0.73055 -0.02858 -0.73055 -0.02118 " pathEditMode="fixed" ptsTypes="aaaA">
                                      <p:cBhvr>
                                        <p:cTn id="30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3055 -0.02118 C -0.72864 -0.0184 -0.72656 -0.01562 -0.71753 -0.02256 C -0.7085 -0.02951 -0.68906 -0.04965 -0.67621 -0.0633 C -0.66336 -0.07696 -0.65208 -0.08946 -0.64027 -0.1052 C -0.62847 -0.12094 -0.61631 -0.14155 -0.60555 -0.15752 C -0.59479 -0.17349 -0.58107 -0.19432 -0.57621 -0.20104 " pathEditMode="fixed" ptsTypes="aaaaaA">
                                      <p:cBhvr>
                                        <p:cTn id="33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7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0"/>
                            </p:stCondLst>
                            <p:childTnLst>
                              <p:par>
                                <p:cTn id="3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7309 -0.20103 C -0.58871 -0.17858 -0.60434 -0.15589 -0.61666 -0.13714 C -0.62899 -0.11839 -0.63732 -0.10358 -0.64705 -0.08784 C -0.65677 -0.0721 -0.6691 -0.05427 -0.67535 -0.04293 C -0.6816 -0.03159 -0.68507 -0.02256 -0.68507 -0.01978 " pathEditMode="fixed" rAng="0" ptsTypes="aaaaA">
                                      <p:cBhvr>
                                        <p:cTn id="39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0" y="91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7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90"/>
                            </p:stCondLst>
                            <p:childTnLst>
                              <p:par>
                                <p:cTn id="4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8507 -0.01979 C -0.67778 -0.02882 -0.67049 -0.03784 -0.66545 -0.04432 C -0.66042 -0.05081 -0.65851 -0.05451 -0.65469 -0.05891 C -0.65087 -0.06331 -0.6474 -0.06585 -0.64271 -0.07048 C -0.63802 -0.07511 -0.6309 -0.08252 -0.62639 -0.08645 C -0.62188 -0.09039 -0.6184 -0.09201 -0.61545 -0.09363 C -0.6125 -0.09525 -0.6099 -0.09641 -0.60903 -0.09664 " pathEditMode="fixed" ptsTypes="aaaaaaA">
                                      <p:cBhvr>
                                        <p:cTn id="45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7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60"/>
                            </p:stCondLst>
                            <p:childTnLst>
                              <p:par>
                                <p:cTn id="5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0903 -0.09664 C -0.6059 -0.09594 -0.60278 -0.09525 -0.60347 -0.09224 C -0.60417 -0.08923 -0.60972 -0.0846 -0.61337 -0.07905 C -0.61701 -0.07349 -0.62083 -0.06493 -0.62535 -0.05891 C -0.62986 -0.05289 -0.63733 -0.04895 -0.64045 -0.04294 C -0.64358 -0.03692 -0.64323 -0.02511 -0.64375 -0.02257 " pathEditMode="fixed" ptsTypes="aaaaaA">
                                      <p:cBhvr>
                                        <p:cTn id="51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7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30"/>
                            </p:stCondLst>
                            <p:childTnLst>
                              <p:par>
                                <p:cTn id="5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4375 -0.02256 C -0.6401 -0.02001 -0.63628 -0.01723 -0.63073 -0.01955 C -0.62517 -0.02186 -0.61597 -0.03297 -0.61007 -0.03714 C -0.60417 -0.04131 -0.60087 -0.04177 -0.59479 -0.04432 C -0.58871 -0.04686 -0.57847 -0.0501 -0.57309 -0.05288 C -0.56771 -0.05566 -0.56684 -0.05797 -0.56215 -0.06168 C -0.55746 -0.06538 -0.54913 -0.06908 -0.54479 -0.07464 C -0.54045 -0.0802 -0.53646 -0.09061 -0.53611 -0.09501 C -0.53576 -0.09941 -0.54219 -0.09987 -0.54271 -0.1008 " pathEditMode="fixed" ptsTypes="aaaaaaaaA">
                                      <p:cBhvr>
                                        <p:cTn id="57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7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"/>
                            </p:stCondLst>
                            <p:childTnLst>
                              <p:par>
                                <p:cTn id="6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4271 -0.1008 C -0.54653 -0.09941 -0.55035 -0.09802 -0.55451 -0.09501 C -0.55868 -0.092 -0.56285 -0.08807 -0.56771 -0.08205 C -0.57257 -0.07603 -0.58038 -0.06607 -0.58385 -0.05867 C -0.58733 -0.05126 -0.58767 -0.04293 -0.58837 -0.03714 C -0.58906 -0.03135 -0.5901 -0.02695 -0.58837 -0.02395 C -0.58663 -0.02094 -0.58055 -0.02001 -0.57743 -0.01955 C -0.5743 -0.01908 -0.57135 -0.02024 -0.56979 -0.02117 " pathEditMode="fixed" ptsTypes="aaaaaaaA">
                                      <p:cBhvr>
                                        <p:cTn id="63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7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70"/>
                            </p:stCondLst>
                            <p:childTnLst>
                              <p:par>
                                <p:cTn id="6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6979 -0.02117 C -0.56197 -0.02395 -0.55416 -0.02673 -0.54635 -0.03228 C -0.53854 -0.03784 -0.54999 -0.02927 -0.52308 -0.0545 C -0.49618 -0.07974 -0.41388 -0.16122 -0.38472 -0.18344 C -0.35555 -0.20566 -0.3526 -0.18899 -0.34808 -0.18784 C -0.34357 -0.18668 -0.35659 -0.17835 -0.35798 -0.17673 " pathEditMode="fixed" rAng="0" ptsTypes="aaaaaA">
                                      <p:cBhvr>
                                        <p:cTn id="69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00" y="-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40"/>
                            </p:stCondLst>
                            <p:childTnLst>
                              <p:par>
                                <p:cTn id="7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5798 -0.17673 C -0.36198 -0.17534 -0.3658 -0.17395 -0.36771 -0.17163 C -0.36962 -0.16932 -0.37048 -0.16423 -0.36996 -0.16307 C -0.36944 -0.16191 -0.3658 -0.164 -0.36475 -0.16423 " pathEditMode="fixed" rAng="0" ptsTypes="aaaa">
                                      <p:cBhvr>
                                        <p:cTn id="72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" y="7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7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10"/>
                            </p:stCondLst>
                            <p:childTnLst>
                              <p:par>
                                <p:cTn id="7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475 -0.16423 C -0.36146 -0.164 -0.35798 -0.16353 -0.35364 -0.16515 C -0.3493 -0.16677 -0.34305 -0.17094 -0.33906 -0.17372 C -0.33507 -0.1765 -0.33229 -0.17881 -0.32986 -0.18205 C -0.32743 -0.18529 -0.32517 -0.19131 -0.3243 -0.19386 C -0.32343 -0.1964 -0.32465 -0.19687 -0.32465 -0.19756 " pathEditMode="fixed" rAng="0" ptsTypes="aaaaaA">
                                      <p:cBhvr>
                                        <p:cTn id="78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" y="-16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7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80"/>
                            </p:stCondLst>
                            <p:childTnLst>
                              <p:par>
                                <p:cTn id="8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465 -0.19756 C -0.32587 -0.20033 -0.32708 -0.20288 -0.32986 -0.2045 C -0.33264 -0.20612 -0.3309 -0.20867 -0.34097 -0.20774 C -0.35104 -0.20682 -0.3757 -0.20427 -0.39063 -0.19964 C -0.40556 -0.19501 -0.42222 -0.18645 -0.43108 -0.17973 C -0.43993 -0.17302 -0.44167 -0.16283 -0.44375 -0.15959 " pathEditMode="fixed" ptsTypes="aaaaaA">
                                      <p:cBhvr>
                                        <p:cTn id="8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7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"/>
                            </p:stCondLst>
                            <p:childTnLst>
                              <p:par>
                                <p:cTn id="8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375 -0.1596 C -0.44445 -0.1545 -0.44514 -0.14941 -0.44306 -0.14594 C -0.44097 -0.14247 -0.43768 -0.14062 -0.43125 -0.13807 C -0.42483 -0.13552 -0.41459 -0.13251 -0.40469 -0.13112 C -0.39479 -0.12974 -0.3724 -0.13043 -0.3717 -0.12927 C -0.37101 -0.12812 -0.38941 -0.12649 -0.40035 -0.12441 C -0.41129 -0.12233 -0.42535 -0.12071 -0.43716 -0.11654 C -0.44896 -0.11237 -0.46163 -0.10474 -0.47101 -0.09872 C -0.48038 -0.0927 -0.48733 -0.08853 -0.49375 -0.0802 C -0.50018 -0.07187 -0.50747 -0.05566 -0.5099 -0.04872 C -0.51233 -0.04177 -0.50868 -0.03992 -0.50851 -0.03807 " pathEditMode="fixed" ptsTypes="aaaaaaaaaaA">
                                      <p:cBhvr>
                                        <p:cTn id="90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7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20"/>
                            </p:stCondLst>
                            <p:childTnLst>
                              <p:par>
                                <p:cTn id="9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85 -0.03807 C -0.50712 -0.03483 -0.50364 -0.02302 -0.49982 -0.01909 C -0.496 -0.01515 -0.49149 -0.01538 -0.48524 -0.014 C -0.47899 -0.01261 -0.46979 -0.01076 -0.46267 -0.01122 C -0.45555 -0.01168 -0.45069 -0.01168 -0.44201 -0.01654 C -0.43333 -0.0214 -0.41753 -0.03483 -0.41059 -0.04015 C -0.40364 -0.04548 -0.40729 -0.04224 -0.39982 -0.04918 C -0.39236 -0.05613 -0.37257 -0.07557 -0.36545 -0.08251 " pathEditMode="fixed" rAng="0" ptsTypes="aaaaaaaa">
                                      <p:cBhvr>
                                        <p:cTn id="96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00" y="-90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7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90"/>
                            </p:stCondLst>
                            <p:childTnLst>
                              <p:par>
                                <p:cTn id="10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337 -0.08113 C -0.36337 -0.08089 -0.37864 -0.05636 -0.39375 -0.03159 " pathEditMode="fixed" rAng="0" ptsTypes="aA">
                                      <p:cBhvr>
                                        <p:cTn id="102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" y="250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7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60"/>
                            </p:stCondLst>
                            <p:childTnLst>
                              <p:par>
                                <p:cTn id="10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375 -0.03159 C -0.38733 -0.03992 -0.3809 -0.04803 -0.37413 -0.0552 C -0.36736 -0.06238 -0.35764 -0.07117 -0.35261 -0.07488 C -0.34757 -0.07858 -0.34583 -0.07742 -0.34375 -0.07742 " pathEditMode="fixed" ptsTypes="aaaA">
                                      <p:cBhvr>
                                        <p:cTn id="108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7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30"/>
                            </p:stCondLst>
                            <p:childTnLst>
                              <p:par>
                                <p:cTn id="1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427 -0.07673 C -0.34462 -0.07326 -0.34479 -0.06955 -0.34826 -0.06353 C -0.35173 -0.05751 -0.36232 -0.04594 -0.36493 -0.04015 C -0.36753 -0.03437 -0.36441 -0.02997 -0.36389 -0.02835 " pathEditMode="fixed" rAng="0" ptsTypes="aaaA">
                                      <p:cBhvr>
                                        <p:cTn id="11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240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7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4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7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388 -0.02834 C -0.36076 -0.02695 -0.35746 -0.02556 -0.35312 -0.02834 C -0.34878 -0.03112 -0.34444 -0.03829 -0.3375 -0.04547 C -0.33055 -0.05265 -0.31753 -0.06584 -0.31093 -0.07163 C -0.30434 -0.07742 -0.30173 -0.07904 -0.29826 -0.0795 C -0.29479 -0.07996 -0.29184 -0.0751 -0.29045 -0.07417 " pathEditMode="fixed" rAng="0" ptsTypes="aaaaaA">
                                      <p:cBhvr>
                                        <p:cTn id="123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0" y="-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470"/>
                            </p:stCondLst>
                            <p:childTnLst>
                              <p:par>
                                <p:cTn id="1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7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045 -0.07418 C -0.2941 -0.07557 -0.29757 -0.07696 -0.30122 -0.07557 C -0.30486 -0.07418 -0.30816 -0.07001 -0.31198 -0.06631 C -0.3158 -0.0626 -0.32153 -0.05774 -0.32379 -0.05335 C -0.32604 -0.04895 -0.32552 -0.04385 -0.3257 -0.04015 C -0.32587 -0.03645 -0.32483 -0.03251 -0.32465 -0.03112 " pathEditMode="fixed" ptsTypes="aaaaaA">
                                      <p:cBhvr>
                                        <p:cTn id="129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40"/>
                            </p:stCondLst>
                            <p:childTnLst>
                              <p:par>
                                <p:cTn id="1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7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466 -0.03113 C -0.32118 -0.0339 -0.31771 -0.03668 -0.31389 -0.04038 C -0.31007 -0.04409 -0.30677 -0.04548 -0.30122 -0.05335 C -0.29566 -0.06122 -0.28768 -0.0758 -0.28056 -0.08738 C -0.27344 -0.09895 -0.26597 -0.11284 -0.25903 -0.12279 C -0.25209 -0.13275 -0.24341 -0.14293 -0.23941 -0.14756 " pathEditMode="fixed" ptsTypes="aaaaaA">
                                      <p:cBhvr>
                                        <p:cTn id="135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10"/>
                            </p:stCondLst>
                            <p:childTnLst>
                              <p:par>
                                <p:cTn id="1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7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628 -0.14756 C -0.23889 -0.14409 -0.24687 -0.13367 -0.25173 -0.12626 C -0.2566 -0.11886 -0.2566 -0.11839 -0.2658 -0.10312 C -0.275 -0.08784 -0.30191 -0.0464 -0.30694 -0.0339 C -0.31198 -0.0214 -0.29774 -0.02951 -0.29618 -0.02858 " pathEditMode="fixed" rAng="0" ptsTypes="aaaaa">
                                      <p:cBhvr>
                                        <p:cTn id="141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0" y="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680"/>
                            </p:stCondLst>
                            <p:childTnLst>
                              <p:par>
                                <p:cTn id="14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618 -0.02858 C -0.28611 -0.03205 -0.26701 -0.02904 -0.23524 -0.04918 C -0.20347 -0.06932 -0.14826 -0.11816 -0.10503 -0.15011 C -0.0618 -0.18205 -0.00225 -0.22233 0.02466 -0.24131 " pathEditMode="fixed" rAng="0" ptsTypes="aaaa">
                                      <p:cBhvr>
                                        <p:cTn id="14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0" y="-10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0" name="矩形 9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一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2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疾病介绍</a:t>
              </a:r>
              <a:endParaRPr lang="zh-CN" altLang="en-US" sz="32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08869" y="1622379"/>
            <a:ext cx="3055168" cy="461665"/>
            <a:chOff x="1108869" y="1622379"/>
            <a:chExt cx="3055168" cy="461665"/>
          </a:xfrm>
        </p:grpSpPr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1384300" y="1622379"/>
              <a:ext cx="277973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戈谢病的概念</a:t>
              </a:r>
              <a:endParaRPr kumimoji="1" lang="en-US" altLang="zh-CN" sz="24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Rectangle 18"/>
            <p:cNvSpPr>
              <a:spLocks noChangeArrowheads="1"/>
            </p:cNvSpPr>
            <p:nvPr/>
          </p:nvSpPr>
          <p:spPr bwMode="auto">
            <a:xfrm>
              <a:off x="1108869" y="1717480"/>
              <a:ext cx="271463" cy="271463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</p:grp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951904" y="2179145"/>
            <a:ext cx="6166688" cy="3877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戈谢病</a:t>
            </a:r>
            <a:r>
              <a:rPr kumimoji="1"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kumimoji="1" lang="en-US" altLang="zh-CN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GD</a:t>
            </a:r>
            <a:r>
              <a:rPr kumimoji="1" lang="zh-CN" altLang="en-US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）即葡糖脑苷脂病，是一种家族性糖脂代谢疾病，为染色体隐性遗传，是溶酶体沉积病中最常见的一种。葡糖脑苷脂是一种可溶性的糖脂类物质，是细胞的组成成分之一，在人体内广泛存在。由于葡糖脑苷脂酶的缺乏而引起</a:t>
            </a:r>
            <a:r>
              <a:rPr kumimoji="1"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葡糖脑苷脂</a:t>
            </a:r>
            <a:r>
              <a:rPr kumimoji="1" lang="zh-CN" altLang="en-US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在肝、脾、骨骼和中枢神经系统的</a:t>
            </a:r>
            <a:r>
              <a:rPr kumimoji="1"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单核</a:t>
            </a:r>
            <a:r>
              <a:rPr kumimoji="1" lang="en-US" altLang="zh-CN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kumimoji="1"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巨噬细胞</a:t>
            </a:r>
            <a:r>
              <a:rPr kumimoji="1" lang="zh-CN" altLang="en-US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内蓄积而发病，产生相应的临床表现</a:t>
            </a:r>
            <a:r>
              <a:rPr kumimoji="1"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kumimoji="1" lang="zh-CN" altLang="en-US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又称葡糖脑苷脂</a:t>
            </a:r>
            <a:r>
              <a:rPr kumimoji="1"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病、家族</a:t>
            </a:r>
            <a:r>
              <a:rPr kumimoji="1" lang="zh-CN" altLang="en-US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性脾性</a:t>
            </a:r>
            <a:r>
              <a:rPr kumimoji="1" lang="zh-CN" altLang="en-US" sz="20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贫血。</a:t>
            </a:r>
            <a:endParaRPr kumimoji="1" lang="zh-CN" altLang="en-US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482224" y="2548424"/>
            <a:ext cx="4185901" cy="3508758"/>
            <a:chOff x="7482224" y="2548424"/>
            <a:chExt cx="4185901" cy="350875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2224" y="2548424"/>
              <a:ext cx="4185901" cy="313942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4" name="矩形 3"/>
            <p:cNvSpPr/>
            <p:nvPr/>
          </p:nvSpPr>
          <p:spPr>
            <a:xfrm>
              <a:off x="8906197" y="5687850"/>
              <a:ext cx="166904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zh-CN" altLang="en-US" dirty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单核</a:t>
              </a:r>
              <a:r>
                <a:rPr kumimoji="1" lang="en-US" altLang="zh-CN" dirty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-</a:t>
              </a:r>
              <a:r>
                <a:rPr kumimoji="1" lang="zh-CN" altLang="en-US" dirty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巨噬细胞</a:t>
              </a:r>
              <a:endParaRPr lang="zh-CN" altLang="en-US" dirty="0"/>
            </a:p>
          </p:txBody>
        </p:sp>
      </p:grpSp>
      <p:sp>
        <p:nvSpPr>
          <p:cNvPr id="6" name="矩形 5"/>
          <p:cNvSpPr/>
          <p:nvPr/>
        </p:nvSpPr>
        <p:spPr>
          <a:xfrm>
            <a:off x="9608147" y="4506463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葡糖脑苷脂</a:t>
            </a:r>
            <a:endParaRPr lang="zh-CN" altLang="en-US" dirty="0">
              <a:solidFill>
                <a:srgbClr val="1F497D"/>
              </a:solidFill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 flipH="1" flipV="1">
            <a:off x="9200908" y="3450395"/>
            <a:ext cx="1024917" cy="105606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0" name="矩形 9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一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2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疾病介绍</a:t>
              </a:r>
              <a:endParaRPr lang="zh-CN" altLang="en-US" sz="32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896525" y="1722244"/>
            <a:ext cx="1228067" cy="461665"/>
            <a:chOff x="1835278" y="1614294"/>
            <a:chExt cx="1228067" cy="461665"/>
          </a:xfrm>
        </p:grpSpPr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2106741" y="1614294"/>
              <a:ext cx="95660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病因</a:t>
              </a:r>
              <a:endParaRPr kumimoji="1" lang="en-US" altLang="zh-CN" sz="24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>
              <a:off x="1835278" y="1709394"/>
              <a:ext cx="271463" cy="271463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en-US" altLang="zh-CN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4656473" y="2279009"/>
            <a:ext cx="6483753" cy="369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spcBef>
                <a:spcPct val="50000"/>
              </a:spcBef>
              <a:buFont typeface="Wingdings" pitchFamily="2" charset="2"/>
              <a:buChar char="Ø"/>
            </a:pP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戈谢病为常染色体隐性遗传，致病基因位于</a:t>
            </a:r>
            <a:r>
              <a:rPr kumimoji="1"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号染色体。目前发现位于染色体</a:t>
            </a:r>
            <a:r>
              <a:rPr kumimoji="1"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1q21</a:t>
            </a: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kumimoji="1"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GBA</a:t>
            </a: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基因点突变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kumimoji="1"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ct val="150000"/>
              </a:lnSpc>
              <a:spcBef>
                <a:spcPct val="50000"/>
              </a:spcBef>
              <a:buFont typeface="Wingdings" pitchFamily="2" charset="2"/>
              <a:buChar char="Ø"/>
            </a:pPr>
            <a:r>
              <a:rPr kumimoji="1" lang="en-US" altLang="zh-CN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GBA</a:t>
            </a: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基因可见到错义突变、剪接突变、转移突变、基因缺失、基因与假基因融合等，导致葡糖脑苷脂酶的催化功能和稳定性下降，使大量的葡糖脑苷脂在肝、脾、骨骼、肺和脑组织的单核</a:t>
            </a:r>
            <a:r>
              <a:rPr kumimoji="1" lang="en-US" altLang="zh-CN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巨噬细胞中蓄积，形成典型的戈谢细胞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kumimoji="1" lang="en-US" altLang="zh-CN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ct val="150000"/>
              </a:lnSpc>
              <a:spcBef>
                <a:spcPct val="50000"/>
              </a:spcBef>
              <a:buFont typeface="Wingdings" pitchFamily="2" charset="2"/>
              <a:buChar char="Ø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不同</a:t>
            </a:r>
            <a:r>
              <a:rPr kumimoji="1"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的人种基因型的变异不同。少数患者可能为激活蛋白缺陷。</a:t>
            </a:r>
          </a:p>
        </p:txBody>
      </p:sp>
      <p:pic>
        <p:nvPicPr>
          <p:cNvPr id="13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4F9F2"/>
              </a:clrFrom>
              <a:clrTo>
                <a:srgbClr val="F4F9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111" y="2279009"/>
            <a:ext cx="2626607" cy="3839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0" name="矩形 9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一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2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疾病介绍</a:t>
              </a:r>
              <a:endParaRPr lang="zh-CN" altLang="en-US" sz="32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896525" y="1722244"/>
            <a:ext cx="1740293" cy="461665"/>
            <a:chOff x="1835278" y="1614294"/>
            <a:chExt cx="1740293" cy="461665"/>
          </a:xfrm>
        </p:grpSpPr>
        <p:sp>
          <p:nvSpPr>
            <p:cNvPr id="18" name="Text Box 2"/>
            <p:cNvSpPr txBox="1">
              <a:spLocks noChangeArrowheads="1"/>
            </p:cNvSpPr>
            <p:nvPr/>
          </p:nvSpPr>
          <p:spPr bwMode="auto">
            <a:xfrm>
              <a:off x="2106741" y="1614294"/>
              <a:ext cx="146883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 dirty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临床分型</a:t>
              </a:r>
              <a:endParaRPr kumimoji="1" lang="en-US" altLang="zh-CN" sz="24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1835278" y="1709394"/>
              <a:ext cx="271463" cy="271463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</a:p>
          </p:txBody>
        </p:sp>
      </p:grpSp>
      <p:sp>
        <p:nvSpPr>
          <p:cNvPr id="28" name="矩形 27"/>
          <p:cNvSpPr/>
          <p:nvPr/>
        </p:nvSpPr>
        <p:spPr>
          <a:xfrm>
            <a:off x="1533269" y="2600640"/>
            <a:ext cx="603154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kumimoji="1"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根据戈谢病发病的</a:t>
            </a:r>
            <a:r>
              <a:rPr kumimoji="1"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急缓</a:t>
            </a:r>
            <a:r>
              <a:rPr kumimoji="1"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kumimoji="1"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内脏受累程度</a:t>
            </a:r>
            <a:r>
              <a:rPr kumimoji="1"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及</a:t>
            </a:r>
            <a:r>
              <a:rPr kumimoji="1"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有无神经系统症状</a:t>
            </a:r>
            <a:r>
              <a:rPr kumimoji="1"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将</a:t>
            </a:r>
            <a:r>
              <a:rPr kumimoji="1"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其分为三种类型</a:t>
            </a:r>
            <a:r>
              <a:rPr kumimoji="1"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kumimoji="1" lang="en-US" altLang="zh-CN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kumimoji="1"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慢性型（非神经型、成人型、</a:t>
            </a:r>
            <a:r>
              <a:rPr kumimoji="1" lang="en-US" altLang="zh-CN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Ⅰ</a:t>
            </a:r>
            <a:r>
              <a:rPr kumimoji="1"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型）、</a:t>
            </a:r>
            <a:endParaRPr kumimoji="1" lang="en-US" altLang="zh-CN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kumimoji="1"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急性型（</a:t>
            </a:r>
            <a:r>
              <a:rPr kumimoji="1" lang="en-US" altLang="zh-CN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Ⅱ</a:t>
            </a:r>
            <a:r>
              <a:rPr kumimoji="1"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型、神经型）、</a:t>
            </a:r>
            <a:endParaRPr kumimoji="1" lang="en-US" altLang="zh-CN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kumimoji="1"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和亚急性型（</a:t>
            </a:r>
            <a:r>
              <a:rPr kumimoji="1" lang="en-US" altLang="zh-CN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Ⅲ</a:t>
            </a:r>
            <a:r>
              <a:rPr kumimoji="1"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型、神经型）。</a:t>
            </a:r>
            <a:endParaRPr kumimoji="1" lang="en-US" altLang="zh-CN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kumimoji="1"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同时</a:t>
            </a:r>
            <a:r>
              <a:rPr kumimoji="1"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根据亚急性型临床表现又分为</a:t>
            </a:r>
            <a:r>
              <a:rPr kumimoji="1" lang="en-US" altLang="zh-CN" dirty="0" err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Ⅲa</a:t>
            </a:r>
            <a:r>
              <a:rPr kumimoji="1"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kumimoji="1" lang="en-US" altLang="zh-CN" dirty="0" err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Ⅲb</a:t>
            </a:r>
            <a:r>
              <a:rPr kumimoji="1"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kumimoji="1" lang="en-US" altLang="zh-CN" dirty="0" err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Ⅲc</a:t>
            </a:r>
            <a:r>
              <a:rPr kumimoji="1"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7836281" y="1817344"/>
            <a:ext cx="2849880" cy="4499074"/>
            <a:chOff x="8022162" y="1817344"/>
            <a:chExt cx="2849880" cy="44990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2162" y="1817344"/>
              <a:ext cx="2849880" cy="416052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4" name="矩形 3"/>
            <p:cNvSpPr/>
            <p:nvPr/>
          </p:nvSpPr>
          <p:spPr>
            <a:xfrm>
              <a:off x="9046992" y="5977864"/>
              <a:ext cx="80021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zh-CN" altLang="en-US" sz="1600" dirty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</a:rPr>
                <a:t>戈谢病</a:t>
              </a:r>
              <a:endParaRPr lang="zh-CN" altLang="en-US" sz="1600" dirty="0"/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0" name="矩形 9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一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2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疾病介绍</a:t>
              </a:r>
              <a:endParaRPr lang="zh-CN" altLang="en-US" sz="32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896525" y="1722244"/>
            <a:ext cx="1740293" cy="461665"/>
            <a:chOff x="1835278" y="1614294"/>
            <a:chExt cx="1740293" cy="461665"/>
          </a:xfrm>
        </p:grpSpPr>
        <p:sp>
          <p:nvSpPr>
            <p:cNvPr id="18" name="Text Box 2"/>
            <p:cNvSpPr txBox="1">
              <a:spLocks noChangeArrowheads="1"/>
            </p:cNvSpPr>
            <p:nvPr/>
          </p:nvSpPr>
          <p:spPr bwMode="auto">
            <a:xfrm>
              <a:off x="2106741" y="1614294"/>
              <a:ext cx="146883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临床表现</a:t>
              </a:r>
              <a:endParaRPr kumimoji="1" lang="en-US" altLang="zh-CN" sz="24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1835278" y="1709394"/>
              <a:ext cx="271463" cy="271463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en-US" altLang="zh-CN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4782568" y="1701548"/>
            <a:ext cx="6463908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由于葡糖脑苷脂酶缺乏的程度不同，临床表现会较大的差异。主要表现</a:t>
            </a:r>
            <a:r>
              <a:rPr kumimoji="1" lang="zh-CN" altLang="en-US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kumimoji="1" lang="zh-CN" altLang="en-US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82568" y="2600640"/>
            <a:ext cx="72463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kumimoji="1"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生长发育</a:t>
            </a:r>
            <a:r>
              <a:rPr kumimoji="1"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落后于同龄人，甚至倒退</a:t>
            </a:r>
            <a:r>
              <a:rPr kumimoji="1"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kumimoji="1" lang="en-US" altLang="zh-CN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kumimoji="1"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肝</a:t>
            </a:r>
            <a:r>
              <a:rPr kumimoji="1"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脾进行性肿大，尤以脾大更明显，出现脾功能亢进、门脉高压</a:t>
            </a:r>
            <a:r>
              <a:rPr kumimoji="1"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kumimoji="1" lang="en-US" altLang="zh-CN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kumimoji="1"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骨</a:t>
            </a:r>
            <a:r>
              <a:rPr kumimoji="1"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和关节受累，可见病理性骨折</a:t>
            </a:r>
            <a:r>
              <a:rPr kumimoji="1"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kumimoji="1" lang="en-US" altLang="zh-CN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kumimoji="1"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皮肤</a:t>
            </a:r>
            <a:r>
              <a:rPr kumimoji="1"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表现为鱼鳞样皮肤改变，暴露部位皮肤可见棕黄色斑</a:t>
            </a:r>
            <a:r>
              <a:rPr kumimoji="1"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kumimoji="1" lang="en-US" altLang="zh-CN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kumimoji="1"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中枢神经系统</a:t>
            </a:r>
            <a:r>
              <a:rPr kumimoji="1"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受侵犯出现意识改变、语言障碍、行走困难、惊厥发作等</a:t>
            </a:r>
            <a:r>
              <a:rPr kumimoji="1"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kumimoji="1" lang="en-US" altLang="zh-CN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kumimoji="1"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肺部</a:t>
            </a:r>
            <a:r>
              <a:rPr kumimoji="1"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受累有咳嗽、呼吸困难、肺动脉高压</a:t>
            </a:r>
            <a:r>
              <a:rPr kumimoji="1"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kumimoji="1" lang="en-US" altLang="zh-CN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kumimoji="1"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眼</a:t>
            </a:r>
            <a:r>
              <a:rPr kumimoji="1"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部受累表现眼球运动失调、水平注视困难、斜视等。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205625" y="2600640"/>
            <a:ext cx="4194921" cy="3515523"/>
            <a:chOff x="275335" y="2808667"/>
            <a:chExt cx="4194921" cy="351552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335" y="2808667"/>
              <a:ext cx="4194921" cy="314619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" name="矩形 2"/>
            <p:cNvSpPr/>
            <p:nvPr/>
          </p:nvSpPr>
          <p:spPr>
            <a:xfrm>
              <a:off x="1610312" y="5954858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zh-CN" altLang="en-US" dirty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</a:rPr>
                <a:t>肝脾进行性肿大</a:t>
              </a:r>
              <a:endParaRPr lang="zh-CN" altLang="en-US" dirty="0"/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0" name="矩形 9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一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2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疾病介绍</a:t>
              </a:r>
              <a:endParaRPr lang="zh-CN" altLang="en-US" sz="32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896525" y="1722244"/>
            <a:ext cx="1740293" cy="461665"/>
            <a:chOff x="1835278" y="1614294"/>
            <a:chExt cx="1740293" cy="461665"/>
          </a:xfrm>
        </p:grpSpPr>
        <p:sp>
          <p:nvSpPr>
            <p:cNvPr id="18" name="Text Box 2"/>
            <p:cNvSpPr txBox="1">
              <a:spLocks noChangeArrowheads="1"/>
            </p:cNvSpPr>
            <p:nvPr/>
          </p:nvSpPr>
          <p:spPr bwMode="auto">
            <a:xfrm>
              <a:off x="2106741" y="1614294"/>
              <a:ext cx="146883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辅助</a:t>
              </a:r>
              <a:r>
                <a:rPr kumimoji="1" lang="zh-CN" altLang="en-US" sz="2400" b="1" dirty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检查</a:t>
              </a:r>
              <a:endParaRPr kumimoji="1" lang="en-US" altLang="zh-CN" sz="24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1835278" y="1709394"/>
              <a:ext cx="271463" cy="271463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en-US" altLang="zh-CN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5954333" y="2183909"/>
            <a:ext cx="501053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4.X</a:t>
            </a:r>
            <a:r>
              <a:rPr kumimoji="1" lang="zh-CN" altLang="en-US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线检查</a:t>
            </a:r>
          </a:p>
          <a:p>
            <a:pPr>
              <a:lnSpc>
                <a:spcPct val="150000"/>
              </a:lnSpc>
            </a:pPr>
            <a:r>
              <a:rPr kumimoji="1"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典型</a:t>
            </a:r>
            <a:r>
              <a:rPr kumimoji="1"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kumimoji="1" lang="en-US" altLang="zh-CN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X</a:t>
            </a:r>
            <a:r>
              <a:rPr kumimoji="1"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线征象：长骨骨髓腔增宽，普遍有</a:t>
            </a:r>
            <a:r>
              <a:rPr kumimoji="1"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骨质疏松</a:t>
            </a:r>
            <a:r>
              <a:rPr kumimoji="1"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，股骨远端膨大，犹如烧瓶样。常有股骨颈骨折或脊柱</a:t>
            </a:r>
            <a:r>
              <a:rPr kumimoji="1"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压缩性骨折</a:t>
            </a:r>
            <a:r>
              <a:rPr kumimoji="1"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，肺部可见浸润性病变。</a:t>
            </a:r>
          </a:p>
          <a:p>
            <a:pPr>
              <a:lnSpc>
                <a:spcPct val="150000"/>
              </a:lnSpc>
            </a:pPr>
            <a:r>
              <a:rPr kumimoji="1" lang="en-US" altLang="zh-CN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kumimoji="1" lang="zh-CN" altLang="en-US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基因分析</a:t>
            </a:r>
          </a:p>
          <a:p>
            <a:pPr>
              <a:lnSpc>
                <a:spcPct val="150000"/>
              </a:lnSpc>
            </a:pPr>
            <a:r>
              <a:rPr kumimoji="1"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通过</a:t>
            </a:r>
            <a:r>
              <a:rPr kumimoji="1"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基因突变型的分析可助诊断。</a:t>
            </a:r>
          </a:p>
          <a:p>
            <a:pPr>
              <a:lnSpc>
                <a:spcPct val="150000"/>
              </a:lnSpc>
            </a:pPr>
            <a:r>
              <a:rPr kumimoji="1" lang="en-US" altLang="zh-CN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6.</a:t>
            </a:r>
            <a:r>
              <a:rPr kumimoji="1" lang="zh-CN" altLang="en-US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生化检查</a:t>
            </a:r>
          </a:p>
          <a:p>
            <a:pPr>
              <a:lnSpc>
                <a:spcPct val="150000"/>
              </a:lnSpc>
            </a:pPr>
            <a:r>
              <a:rPr kumimoji="1"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血清</a:t>
            </a:r>
            <a:r>
              <a:rPr kumimoji="1"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酸性磷酸酶增高。</a:t>
            </a:r>
          </a:p>
        </p:txBody>
      </p:sp>
      <p:sp>
        <p:nvSpPr>
          <p:cNvPr id="13" name="矩形 12"/>
          <p:cNvSpPr/>
          <p:nvPr/>
        </p:nvSpPr>
        <p:spPr>
          <a:xfrm>
            <a:off x="833438" y="2088807"/>
            <a:ext cx="512089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kumimoji="1" lang="zh-CN" altLang="en-US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血常规</a:t>
            </a:r>
          </a:p>
          <a:p>
            <a:pPr>
              <a:lnSpc>
                <a:spcPct val="150000"/>
              </a:lnSpc>
            </a:pPr>
            <a:r>
              <a:rPr kumimoji="1"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多</a:t>
            </a:r>
            <a:r>
              <a:rPr kumimoji="1"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为轻至中度，正细胞正色素性贫血，血小板可轻度减少，淋巴细胞比值相对增多。</a:t>
            </a:r>
          </a:p>
          <a:p>
            <a:pPr>
              <a:lnSpc>
                <a:spcPct val="150000"/>
              </a:lnSpc>
            </a:pPr>
            <a:r>
              <a:rPr kumimoji="1" lang="en-US" altLang="zh-CN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kumimoji="1" lang="zh-CN" altLang="en-US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组织病理学检查</a:t>
            </a:r>
          </a:p>
          <a:p>
            <a:pPr>
              <a:lnSpc>
                <a:spcPct val="150000"/>
              </a:lnSpc>
            </a:pPr>
            <a:r>
              <a:rPr kumimoji="1"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骨髓</a:t>
            </a:r>
            <a:r>
              <a:rPr kumimoji="1"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细胞涂片的尾部找到</a:t>
            </a:r>
            <a:r>
              <a:rPr kumimoji="1"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戈谢细胞</a:t>
            </a:r>
            <a:r>
              <a:rPr kumimoji="1"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。在</a:t>
            </a:r>
            <a:r>
              <a:rPr kumimoji="1"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肝、脾及淋巴结中也可找到戈谢细胞。</a:t>
            </a:r>
          </a:p>
          <a:p>
            <a:pPr>
              <a:lnSpc>
                <a:spcPct val="150000"/>
              </a:lnSpc>
            </a:pPr>
            <a:r>
              <a:rPr kumimoji="1" lang="en-US" altLang="zh-CN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3.β-</a:t>
            </a:r>
            <a:r>
              <a:rPr kumimoji="1" lang="zh-CN" altLang="en-US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葡糖脑苷脂酶活性测定</a:t>
            </a:r>
          </a:p>
          <a:p>
            <a:pPr>
              <a:lnSpc>
                <a:spcPct val="150000"/>
              </a:lnSpc>
            </a:pPr>
            <a:r>
              <a:rPr kumimoji="1"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测定</a:t>
            </a:r>
            <a:r>
              <a:rPr kumimoji="1"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白细胞或培养的皮肤成纤维细胞中</a:t>
            </a:r>
            <a:r>
              <a:rPr kumimoji="1" lang="en-US" altLang="zh-CN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β-</a:t>
            </a:r>
            <a:r>
              <a:rPr kumimoji="1"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葡糖脑苷脂酶活性</a:t>
            </a:r>
            <a:r>
              <a:rPr kumimoji="1"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。酶活性</a:t>
            </a:r>
            <a:r>
              <a:rPr kumimoji="1"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测定最好同时与患儿的双亲一起检测更有意义</a:t>
            </a:r>
            <a:r>
              <a:rPr kumimoji="1"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kumimoji="1" lang="zh-CN" altLang="en-US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图片 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0204" y="4089263"/>
            <a:ext cx="2971796" cy="276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 bwMode="auto">
          <a:xfrm>
            <a:off x="833438" y="784225"/>
            <a:ext cx="2803380" cy="616388"/>
            <a:chOff x="3129276" y="1777379"/>
            <a:chExt cx="3310111" cy="617496"/>
          </a:xfrm>
        </p:grpSpPr>
        <p:sp>
          <p:nvSpPr>
            <p:cNvPr id="10" name="矩形 9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29276" y="1777379"/>
              <a:ext cx="650434" cy="609106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 smtClean="0">
                  <a:solidFill>
                    <a:sysClr val="window" lastClr="FFFFF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一</a:t>
              </a:r>
              <a:endParaRPr lang="zh-CN" altLang="en-US" sz="2800" b="1" kern="0" dirty="0">
                <a:solidFill>
                  <a:sysClr val="window" lastClr="FFFFFF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2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1249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疾病介绍</a:t>
              </a:r>
              <a:endParaRPr lang="zh-CN" altLang="en-US" sz="32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896525" y="1722244"/>
            <a:ext cx="1740293" cy="461665"/>
            <a:chOff x="1835278" y="1614294"/>
            <a:chExt cx="1740293" cy="461665"/>
          </a:xfrm>
        </p:grpSpPr>
        <p:sp>
          <p:nvSpPr>
            <p:cNvPr id="18" name="Text Box 2"/>
            <p:cNvSpPr txBox="1">
              <a:spLocks noChangeArrowheads="1"/>
            </p:cNvSpPr>
            <p:nvPr/>
          </p:nvSpPr>
          <p:spPr bwMode="auto">
            <a:xfrm>
              <a:off x="2106741" y="1614294"/>
              <a:ext cx="146883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 dirty="0" smtClean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治疗要点</a:t>
              </a:r>
              <a:endParaRPr kumimoji="1" lang="en-US" altLang="zh-CN" sz="2400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1835278" y="1709394"/>
              <a:ext cx="271463" cy="271463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</a:t>
              </a:r>
              <a:endParaRPr lang="en-US" altLang="zh-CN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4835112" y="2088807"/>
            <a:ext cx="5647565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kumimoji="1" lang="en-US" altLang="zh-CN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kumimoji="1" lang="zh-CN" altLang="en-US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脾切除</a:t>
            </a:r>
          </a:p>
          <a:p>
            <a:pPr algn="just">
              <a:lnSpc>
                <a:spcPct val="150000"/>
              </a:lnSpc>
            </a:pPr>
            <a:r>
              <a:rPr kumimoji="1"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适用于</a:t>
            </a:r>
            <a:r>
              <a:rPr kumimoji="1"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巨脾，伴脾功能亢进者，年龄在</a:t>
            </a:r>
            <a:r>
              <a:rPr kumimoji="1" lang="en-US" altLang="zh-CN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kumimoji="1"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～</a:t>
            </a:r>
            <a:r>
              <a:rPr kumimoji="1" lang="en-US" altLang="zh-CN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kumimoji="1"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岁或</a:t>
            </a:r>
            <a:r>
              <a:rPr kumimoji="1" lang="en-US" altLang="zh-CN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kumimoji="1"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岁以上，可以改善临床症状。对于</a:t>
            </a:r>
            <a:r>
              <a:rPr kumimoji="1" lang="en-US" altLang="zh-CN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Ⅰ</a:t>
            </a:r>
            <a:r>
              <a:rPr kumimoji="1"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型和</a:t>
            </a:r>
            <a:r>
              <a:rPr kumimoji="1" lang="en-US" altLang="zh-CN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Ⅲ</a:t>
            </a:r>
            <a:r>
              <a:rPr kumimoji="1"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型部分患者建议脾切除术。</a:t>
            </a:r>
          </a:p>
          <a:p>
            <a:pPr algn="just">
              <a:lnSpc>
                <a:spcPct val="150000"/>
              </a:lnSpc>
            </a:pPr>
            <a:r>
              <a:rPr kumimoji="1" lang="en-US" altLang="zh-CN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kumimoji="1" lang="zh-CN" altLang="en-US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酶替代治疗</a:t>
            </a:r>
          </a:p>
          <a:p>
            <a:pPr algn="just">
              <a:lnSpc>
                <a:spcPct val="150000"/>
              </a:lnSpc>
            </a:pPr>
            <a:r>
              <a:rPr kumimoji="1" lang="en-US" altLang="zh-CN" dirty="0" err="1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Ceredase</a:t>
            </a:r>
            <a:r>
              <a:rPr kumimoji="1"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基因重组的</a:t>
            </a:r>
            <a:r>
              <a:rPr kumimoji="1" lang="en-US" altLang="zh-CN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β-</a:t>
            </a:r>
            <a:r>
              <a:rPr kumimoji="1"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葡糖脑苷脂酶制剂，对于延长患者寿命、提高生存质量有显著效果。绝大多数临床症状改善，脏器不再继续受累。主要用于戈谢病</a:t>
            </a:r>
            <a:r>
              <a:rPr kumimoji="1" lang="en-US" altLang="zh-CN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Ⅰ</a:t>
            </a:r>
            <a:r>
              <a:rPr kumimoji="1"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型治疗。对</a:t>
            </a:r>
            <a:r>
              <a:rPr kumimoji="1" lang="en-US" altLang="zh-CN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Ⅲ</a:t>
            </a:r>
            <a:r>
              <a:rPr kumimoji="1"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型患者不是酶替代疗法的适应证</a:t>
            </a:r>
            <a:r>
              <a:rPr kumimoji="1" lang="zh-CN" altLang="en-US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kumimoji="1" lang="zh-CN" altLang="en-US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303416" y="2657963"/>
            <a:ext cx="3098934" cy="3140602"/>
            <a:chOff x="1445831" y="2811588"/>
            <a:chExt cx="3098934" cy="31406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293"/>
            <a:stretch/>
          </p:blipFill>
          <p:spPr>
            <a:xfrm>
              <a:off x="1445831" y="2811588"/>
              <a:ext cx="3098934" cy="2833351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463821" y="5493282"/>
              <a:ext cx="877163" cy="4589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kumimoji="1" lang="zh-CN" altLang="en-US" dirty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</a:rPr>
                <a:t>脾切除</a:t>
              </a: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2033</Words>
  <Application>Microsoft Office PowerPoint</Application>
  <PresentationFormat>宽屏</PresentationFormat>
  <Paragraphs>223</Paragraphs>
  <Slides>30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BatangChe</vt:lpstr>
      <vt:lpstr>Monotype Sorts</vt:lpstr>
      <vt:lpstr>华文琥珀</vt:lpstr>
      <vt:lpstr>宋体</vt:lpstr>
      <vt:lpstr>微软雅黑</vt:lpstr>
      <vt:lpstr>Arial</vt:lpstr>
      <vt:lpstr>Calibri</vt:lpstr>
      <vt:lpstr>Wingdings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Dada</dc:creator>
  <cp:lastModifiedBy>清云_612</cp:lastModifiedBy>
  <cp:revision>382</cp:revision>
  <dcterms:created xsi:type="dcterms:W3CDTF">2013-12-09T09:15:00Z</dcterms:created>
  <dcterms:modified xsi:type="dcterms:W3CDTF">2016-11-03T13:27:14Z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2052-10.1.0.5399</vt:lpwstr>
  </property>
</Properties>
</file>