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19"/>
  </p:notesMasterIdLst>
  <p:sldIdLst>
    <p:sldId id="385" r:id="rId3"/>
    <p:sldId id="387" r:id="rId4"/>
    <p:sldId id="389" r:id="rId5"/>
    <p:sldId id="280" r:id="rId6"/>
    <p:sldId id="312" r:id="rId7"/>
    <p:sldId id="467" r:id="rId8"/>
    <p:sldId id="462" r:id="rId9"/>
    <p:sldId id="359" r:id="rId10"/>
    <p:sldId id="390" r:id="rId11"/>
    <p:sldId id="388" r:id="rId12"/>
    <p:sldId id="465" r:id="rId13"/>
    <p:sldId id="360" r:id="rId14"/>
    <p:sldId id="401" r:id="rId15"/>
    <p:sldId id="466" r:id="rId16"/>
    <p:sldId id="463" r:id="rId17"/>
    <p:sldId id="422" r:id="rId18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4546A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414" autoAdjust="0"/>
  </p:normalViewPr>
  <p:slideViewPr>
    <p:cSldViewPr snapToGrid="0">
      <p:cViewPr varScale="1">
        <p:scale>
          <a:sx n="74" d="100"/>
          <a:sy n="74" d="100"/>
        </p:scale>
        <p:origin x="552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33E1685A-4FCF-48DB-B17A-72FEEC415361}" type="datetimeFigureOut">
              <a:rPr lang="zh-CN" altLang="en-US"/>
              <a:pPr>
                <a:defRPr/>
              </a:pPr>
              <a:t>2016/4/17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0E04CD8A-EC0C-4D88-B3D4-AF0C4BCFAB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0246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E4F47B8-AB40-44C4-840D-BEC22AFD81D6}" type="slidenum">
              <a:rPr lang="zh-CN" altLang="en-US" smtClean="0"/>
              <a:pPr/>
              <a:t>3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4126847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61424A4-ECBB-4843-A1F3-17A63D4F4500}" type="slidenum">
              <a:rPr lang="zh-CN" altLang="en-US" smtClean="0"/>
              <a:pPr/>
              <a:t>9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1514413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6EC17D6B-4AC3-4B8B-A0EB-8804BFD8A8EF}" type="slidenum">
              <a:rPr lang="zh-CN" altLang="en-US" smtClean="0"/>
              <a:pPr/>
              <a:t>13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5639343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2498B05-4A76-4078-A6A4-294C8358A33C}" type="slidenum">
              <a:rPr lang="en-US" altLang="zh-CN" smtClean="0"/>
              <a:pPr/>
              <a:t>16</a:t>
            </a:fld>
            <a:endParaRPr lang="en-US" altLang="zh-CN" smtClean="0"/>
          </a:p>
        </p:txBody>
      </p:sp>
      <p:sp>
        <p:nvSpPr>
          <p:cNvPr id="51203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4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05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87C4514B-F6DB-49DB-9372-EA75C6B48B92}" type="slidenum">
              <a:rPr lang="zh-CN" altLang="en-US" sz="1200">
                <a:latin typeface="Calibri" panose="020F0502020204030204" pitchFamily="34" charset="0"/>
              </a:rPr>
              <a:pPr algn="r" eaLnBrk="1" hangingPunct="1"/>
              <a:t>16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714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9D3156-E243-47C3-A9D9-8F079907EF2F}" type="datetime1">
              <a:rPr lang="zh-CN" altLang="en-US"/>
              <a:pPr>
                <a:defRPr/>
              </a:pPr>
              <a:t>2016/4/17 Sunday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8397C1-EBC3-4E3D-9ADC-D92548A06D5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2454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AF9F52-9B68-432E-BE6C-EE90193073F9}" type="datetime1">
              <a:rPr lang="zh-CN" altLang="en-US"/>
              <a:pPr>
                <a:defRPr/>
              </a:pPr>
              <a:t>2016/4/17 Sunday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5721C6-8B64-4169-8C63-262AADD4914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27519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3605BB-E272-438D-B5E7-DA7F86FE1E46}" type="datetime1">
              <a:rPr lang="zh-CN" altLang="en-US"/>
              <a:pPr>
                <a:defRPr/>
              </a:pPr>
              <a:t>2016/4/17 Sunday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C8EE07-9ECB-40CF-96C2-53CE5734783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78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74D12D-8794-46E1-88DD-63C1964E647E}" type="datetime1">
              <a:rPr lang="zh-CN" altLang="en-US"/>
              <a:pPr>
                <a:defRPr/>
              </a:pPr>
              <a:t>2016/4/17 Sunday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65674E-A444-4151-843D-9C6BF2CCBF2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5708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98522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1727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614488" y="0"/>
            <a:ext cx="107950" cy="6858000"/>
          </a:xfrm>
          <a:prstGeom prst="rect">
            <a:avLst/>
          </a:prstGeom>
          <a:solidFill>
            <a:srgbClr val="FFFFFF">
              <a:alpha val="1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anchor="ctr"/>
          <a:lstStyle/>
          <a:p>
            <a:pPr algn="ctr" defTabSz="9139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99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441008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03292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40559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3088252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0E1CC3-2901-4272-AF44-DD1545482F04}" type="datetime1">
              <a:rPr lang="zh-CN" altLang="en-US"/>
              <a:pPr>
                <a:defRPr/>
              </a:pPr>
              <a:t>2016/4/17 Sunday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3956B9-0B71-418F-88C5-903DA156255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7182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EA476A-0F6B-46BE-826E-86B35687C575}" type="datetime1">
              <a:rPr lang="zh-CN" altLang="en-US"/>
              <a:pPr>
                <a:defRPr/>
              </a:pPr>
              <a:t>2016/4/17 Sunday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57DA73-A278-478F-9952-56B70D6F815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843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69C345-00AA-4577-B4C7-F06535E36BC3}" type="datetime1">
              <a:rPr lang="zh-CN" altLang="en-US"/>
              <a:pPr>
                <a:defRPr/>
              </a:pPr>
              <a:t>2016/4/17 Sunday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82F1C6-A4CA-4B1B-AC19-D8322B1D2C6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09578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6D6DE6-6D9A-47C2-8200-384227712561}" type="datetime1">
              <a:rPr lang="zh-CN" altLang="en-US"/>
              <a:pPr>
                <a:defRPr/>
              </a:pPr>
              <a:t>2016/4/17 Sunday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5CFE57-EBA4-42B6-9469-758FA55DFA8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2542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7CF001-2CE1-44D8-B28E-573B612D0154}" type="datetime1">
              <a:rPr lang="zh-CN" altLang="en-US"/>
              <a:pPr>
                <a:defRPr/>
              </a:pPr>
              <a:t>2016/4/17 Sunday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36CC7F-3E7B-40C6-B8ED-4846F8A7F33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445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D67E4D-037C-4BAF-B7F1-B91F47A0EDD1}" type="datetime1">
              <a:rPr lang="zh-CN" altLang="en-US"/>
              <a:pPr>
                <a:defRPr/>
              </a:pPr>
              <a:t>2016/4/17 Sunday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3C31AB-FB30-44F0-A82F-00F64F5B6E8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9836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ECC28F-6555-4DDF-8060-EE9328AE2DD6}" type="datetime1">
              <a:rPr lang="zh-CN" altLang="en-US"/>
              <a:pPr>
                <a:defRPr/>
              </a:pPr>
              <a:t>2016/4/17 Sunday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02311C-C017-4FEF-A6EB-A9B628880A4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64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334C7B-1313-48DA-A483-2C3117833F80}" type="datetime1">
              <a:rPr lang="zh-CN" altLang="en-US"/>
              <a:pPr>
                <a:defRPr/>
              </a:pPr>
              <a:t>2016/4/17 Sunday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2A3C86-6642-4635-9CF0-71258C7BA80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7184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pattFill prst="dotGrid">
          <a:fgClr>
            <a:schemeClr val="accent1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 Light" panose="020F0302020204030204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FB5A43E-1C1A-43FA-B2A2-E97FB9350863}" type="datetime1">
              <a:rPr lang="zh-CN" altLang="en-US"/>
              <a:pPr>
                <a:defRPr/>
              </a:pPr>
              <a:t>2016/4/17 Sunday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2D14A1E-146F-46ED-A14A-5983AEA906F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7" r:id="rId13"/>
    <p:sldLayoutId id="2147483719" r:id="rId14"/>
  </p:sldLayoutIdLst>
  <p:timing>
    <p:tnLst>
      <p:par>
        <p:cTn id="1" dur="indefinite" restart="never" nodeType="tmRoot"/>
      </p:par>
    </p:tnLst>
  </p:timing>
  <p:hf sldNum="0" hdr="0" ftr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accent1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14" r:id="rId2"/>
    <p:sldLayoutId id="2147483715" r:id="rId3"/>
    <p:sldLayoutId id="2147483716" r:id="rId4"/>
  </p:sldLayoutIdLst>
  <p:transition spd="slow"/>
  <p:timing>
    <p:tnLst>
      <p:par>
        <p:cTn id="1" dur="indefinite" restart="never" nodeType="tmRoot"/>
      </p:par>
    </p:tnLst>
  </p:timing>
  <p:txStyles>
    <p:titleStyle>
      <a:lvl1pPr algn="ctr" defTabSz="912813" rtl="0" eaLnBrk="0" fontAlgn="base" hangingPunct="0">
        <a:spcBef>
          <a:spcPct val="0"/>
        </a:spcBef>
        <a:spcAft>
          <a:spcPct val="0"/>
        </a:spcAft>
        <a:defRPr sz="4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912813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912813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912813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912813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912813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912813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912813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1313" indent="-3413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490" indent="-228498" algn="l" defTabSz="91399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488" indent="-228498" algn="l" defTabSz="91399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485" indent="-228498" algn="l" defTabSz="91399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484" indent="-228498" algn="l" defTabSz="91399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99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2pPr>
      <a:lvl3pPr marL="913996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995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992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990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988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987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984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18" Type="http://schemas.openxmlformats.org/officeDocument/2006/relationships/image" Target="../media/image27.png"/><Relationship Id="rId3" Type="http://schemas.openxmlformats.org/officeDocument/2006/relationships/image" Target="../media/image12.png"/><Relationship Id="rId21" Type="http://schemas.openxmlformats.org/officeDocument/2006/relationships/image" Target="../media/image30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17" Type="http://schemas.openxmlformats.org/officeDocument/2006/relationships/image" Target="../media/image26.png"/><Relationship Id="rId25" Type="http://schemas.openxmlformats.org/officeDocument/2006/relationships/image" Target="../media/image34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5.png"/><Relationship Id="rId20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24" Type="http://schemas.openxmlformats.org/officeDocument/2006/relationships/image" Target="../media/image33.pn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23" Type="http://schemas.openxmlformats.org/officeDocument/2006/relationships/image" Target="../media/image32.png"/><Relationship Id="rId10" Type="http://schemas.openxmlformats.org/officeDocument/2006/relationships/image" Target="../media/image19.png"/><Relationship Id="rId19" Type="http://schemas.openxmlformats.org/officeDocument/2006/relationships/image" Target="../media/image28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Relationship Id="rId22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6"/>
          <p:cNvSpPr>
            <a:spLocks noChangeArrowheads="1"/>
          </p:cNvSpPr>
          <p:nvPr/>
        </p:nvSpPr>
        <p:spPr bwMode="auto">
          <a:xfrm>
            <a:off x="0" y="1766888"/>
            <a:ext cx="1296988" cy="11572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5" name="矩形 7"/>
          <p:cNvSpPr>
            <a:spLocks noChangeArrowheads="1"/>
          </p:cNvSpPr>
          <p:nvPr/>
        </p:nvSpPr>
        <p:spPr bwMode="auto">
          <a:xfrm>
            <a:off x="11023600" y="1766888"/>
            <a:ext cx="1168400" cy="11572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6" name="文本框 13"/>
          <p:cNvSpPr>
            <a:spLocks noChangeArrowheads="1"/>
          </p:cNvSpPr>
          <p:nvPr/>
        </p:nvSpPr>
        <p:spPr bwMode="auto">
          <a:xfrm>
            <a:off x="1741488" y="1766888"/>
            <a:ext cx="801687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6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小脑蚓部占位</a:t>
            </a:r>
          </a:p>
        </p:txBody>
      </p:sp>
      <p:sp>
        <p:nvSpPr>
          <p:cNvPr id="3078" name="矩形 26"/>
          <p:cNvSpPr>
            <a:spLocks noChangeArrowheads="1"/>
          </p:cNvSpPr>
          <p:nvPr/>
        </p:nvSpPr>
        <p:spPr bwMode="auto">
          <a:xfrm>
            <a:off x="1628775" y="5699125"/>
            <a:ext cx="530225" cy="11588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9" name="矩形 27"/>
          <p:cNvSpPr>
            <a:spLocks noChangeArrowheads="1"/>
          </p:cNvSpPr>
          <p:nvPr/>
        </p:nvSpPr>
        <p:spPr bwMode="auto">
          <a:xfrm>
            <a:off x="2325688" y="6118225"/>
            <a:ext cx="447675" cy="739775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0" name="矩形 28"/>
          <p:cNvSpPr>
            <a:spLocks noChangeArrowheads="1"/>
          </p:cNvSpPr>
          <p:nvPr/>
        </p:nvSpPr>
        <p:spPr bwMode="auto">
          <a:xfrm>
            <a:off x="2941638" y="5851525"/>
            <a:ext cx="530225" cy="10064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1" name="等腰三角形 46"/>
          <p:cNvSpPr>
            <a:spLocks noChangeArrowheads="1"/>
          </p:cNvSpPr>
          <p:nvPr/>
        </p:nvSpPr>
        <p:spPr bwMode="auto">
          <a:xfrm>
            <a:off x="3640138" y="5645150"/>
            <a:ext cx="950912" cy="1212850"/>
          </a:xfrm>
          <a:prstGeom prst="triangle">
            <a:avLst>
              <a:gd name="adj" fmla="val 50000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2" name="等腰三角形 47"/>
          <p:cNvSpPr>
            <a:spLocks noChangeArrowheads="1"/>
          </p:cNvSpPr>
          <p:nvPr/>
        </p:nvSpPr>
        <p:spPr bwMode="auto">
          <a:xfrm>
            <a:off x="4759325" y="6118225"/>
            <a:ext cx="739775" cy="739775"/>
          </a:xfrm>
          <a:prstGeom prst="triangle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3" name="等腰三角形 48"/>
          <p:cNvSpPr>
            <a:spLocks noChangeArrowheads="1"/>
          </p:cNvSpPr>
          <p:nvPr/>
        </p:nvSpPr>
        <p:spPr bwMode="auto">
          <a:xfrm>
            <a:off x="5702300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rgbClr val="FBCE4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4" name="矩形 49"/>
          <p:cNvSpPr>
            <a:spLocks noChangeArrowheads="1"/>
          </p:cNvSpPr>
          <p:nvPr/>
        </p:nvSpPr>
        <p:spPr bwMode="auto">
          <a:xfrm>
            <a:off x="6750050" y="5699125"/>
            <a:ext cx="528638" cy="11588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5" name="矩形 50"/>
          <p:cNvSpPr>
            <a:spLocks noChangeArrowheads="1"/>
          </p:cNvSpPr>
          <p:nvPr/>
        </p:nvSpPr>
        <p:spPr bwMode="auto">
          <a:xfrm>
            <a:off x="7445375" y="6118225"/>
            <a:ext cx="447675" cy="739775"/>
          </a:xfrm>
          <a:prstGeom prst="rect">
            <a:avLst/>
          </a:prstGeom>
          <a:solidFill>
            <a:srgbClr val="F4A03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6" name="矩形 51"/>
          <p:cNvSpPr>
            <a:spLocks noChangeArrowheads="1"/>
          </p:cNvSpPr>
          <p:nvPr/>
        </p:nvSpPr>
        <p:spPr bwMode="auto">
          <a:xfrm>
            <a:off x="8061325" y="5851525"/>
            <a:ext cx="530225" cy="10064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7" name="等腰三角形 52"/>
          <p:cNvSpPr>
            <a:spLocks noChangeArrowheads="1"/>
          </p:cNvSpPr>
          <p:nvPr/>
        </p:nvSpPr>
        <p:spPr bwMode="auto">
          <a:xfrm>
            <a:off x="8759825" y="5645150"/>
            <a:ext cx="950913" cy="1212850"/>
          </a:xfrm>
          <a:prstGeom prst="triangle">
            <a:avLst>
              <a:gd name="adj" fmla="val 50000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8" name="等腰三角形 53"/>
          <p:cNvSpPr>
            <a:spLocks noChangeArrowheads="1"/>
          </p:cNvSpPr>
          <p:nvPr/>
        </p:nvSpPr>
        <p:spPr bwMode="auto">
          <a:xfrm>
            <a:off x="9879013" y="6118225"/>
            <a:ext cx="741362" cy="739775"/>
          </a:xfrm>
          <a:prstGeom prst="triangle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9" name="等腰三角形 54"/>
          <p:cNvSpPr>
            <a:spLocks noChangeArrowheads="1"/>
          </p:cNvSpPr>
          <p:nvPr/>
        </p:nvSpPr>
        <p:spPr bwMode="auto">
          <a:xfrm>
            <a:off x="10821988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90" name="等腰三角形 55"/>
          <p:cNvSpPr>
            <a:spLocks noChangeArrowheads="1"/>
          </p:cNvSpPr>
          <p:nvPr/>
        </p:nvSpPr>
        <p:spPr bwMode="auto">
          <a:xfrm>
            <a:off x="650875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rgbClr val="FBCE4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" name="文本框 14"/>
          <p:cNvSpPr>
            <a:spLocks noChangeArrowheads="1"/>
          </p:cNvSpPr>
          <p:nvPr/>
        </p:nvSpPr>
        <p:spPr bwMode="auto">
          <a:xfrm>
            <a:off x="4591050" y="3662988"/>
            <a:ext cx="25193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主讲人：</a:t>
            </a:r>
            <a:r>
              <a:rPr lang="en-US" altLang="zh-CN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xxx</a:t>
            </a:r>
            <a:endParaRPr lang="zh-CN" altLang="en-US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20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nimBg="1"/>
      <p:bldP spid="3075" grpId="0" animBg="1"/>
      <p:bldP spid="3076" grpId="0"/>
      <p:bldP spid="3078" grpId="0" animBg="1"/>
      <p:bldP spid="3079" grpId="0" animBg="1"/>
      <p:bldP spid="3080" grpId="0" animBg="1"/>
      <p:bldP spid="3081" grpId="0" animBg="1"/>
      <p:bldP spid="3082" grpId="0" animBg="1"/>
      <p:bldP spid="3083" grpId="0" animBg="1"/>
      <p:bldP spid="3084" grpId="0" animBg="1"/>
      <p:bldP spid="3085" grpId="0" animBg="1"/>
      <p:bldP spid="3086" grpId="0" animBg="1"/>
      <p:bldP spid="3087" grpId="0" animBg="1"/>
      <p:bldP spid="3088" grpId="0" animBg="1"/>
      <p:bldP spid="3089" grpId="0" animBg="1"/>
      <p:bldP spid="3090" grpId="0" animBg="1"/>
      <p:bldP spid="18" grpId="0" bldLvl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4295775" cy="849312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诊断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474570" y="1577336"/>
            <a:ext cx="6444195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临床表现：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凡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有颅内压增高、神经系统症状进行性加重的患者，应考虑颅内占位性病变的可能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病史：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详细了解病史和神经系统检查，有些病例可提示颅内肿瘤的诊断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辅助检查：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辅助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检查已成为诊断颅内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肿瘤占位的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主要手段。</a:t>
            </a:r>
          </a:p>
        </p:txBody>
      </p:sp>
      <p:pic>
        <p:nvPicPr>
          <p:cNvPr id="5" name="图片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87"/>
          <a:stretch>
            <a:fillRect/>
          </a:stretch>
        </p:blipFill>
        <p:spPr bwMode="auto">
          <a:xfrm>
            <a:off x="9166784" y="2104242"/>
            <a:ext cx="2115108" cy="4464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1320800" cy="849312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治疗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818743" y="1158407"/>
            <a:ext cx="6545943" cy="4755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手术治疗：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是小脑蚓部肿瘤最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基本、最为有效的治疗方法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手术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体位应取切口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Ⅳ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室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与导水管在一水平面的侧俯卧位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防止术中的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出血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和气体进入导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水管</a:t>
            </a:r>
            <a:r>
              <a:rPr lang="en-US" altLang="zh-CN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幕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上脑室内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术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前作脑室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引流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降低颅内压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以利开颅操作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减少出血和改善脑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术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后持续引流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3d, 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以利术中出血和气体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返流入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幕上脑室的排出和防止术后颅内压增高的发生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2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11"/>
          <a:stretch/>
        </p:blipFill>
        <p:spPr>
          <a:xfrm>
            <a:off x="667658" y="1844849"/>
            <a:ext cx="3730171" cy="4244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13994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1320800" cy="849312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治疗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168400" y="1365250"/>
            <a:ext cx="5943600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 startAt="2"/>
            </a:pPr>
            <a:r>
              <a:rPr lang="zh-CN" altLang="en-US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辅助治疗：</a:t>
            </a:r>
            <a:endParaRPr lang="en-US" altLang="zh-CN" sz="2400" b="1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放射治疗</a:t>
            </a:r>
            <a:endParaRPr lang="zh-CN" altLang="en-US" sz="24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化学治疗</a:t>
            </a:r>
            <a:endParaRPr lang="zh-CN" altLang="en-US" sz="24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光动力学治疗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PDT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4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热能治疗</a:t>
            </a:r>
            <a:endParaRPr lang="en-US" altLang="zh-CN" sz="24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术后伤口愈合后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可行辅助治疗</a:t>
            </a:r>
            <a:r>
              <a:rPr lang="en-US" altLang="zh-CN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以控制肿瘤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复发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延缓患者生命</a:t>
            </a:r>
            <a:endParaRPr lang="en-US" altLang="zh-CN" sz="24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 startAt="3"/>
            </a:pPr>
            <a:r>
              <a:rPr lang="zh-CN" altLang="en-US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对症治疗：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降低颅压、抗癫癎、控制精神症状等。</a:t>
            </a:r>
          </a:p>
        </p:txBody>
      </p:sp>
      <p:sp>
        <p:nvSpPr>
          <p:cNvPr id="5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43" r="15918"/>
          <a:stretch/>
        </p:blipFill>
        <p:spPr>
          <a:xfrm>
            <a:off x="7329715" y="2079584"/>
            <a:ext cx="4565892" cy="37751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>
            <a:grpSpLocks/>
          </p:cNvGrpSpPr>
          <p:nvPr/>
        </p:nvGrpSpPr>
        <p:grpSpPr bwMode="auto">
          <a:xfrm>
            <a:off x="2012950" y="5524500"/>
            <a:ext cx="7975600" cy="1333500"/>
            <a:chOff x="971550" y="4156075"/>
            <a:chExt cx="7200900" cy="1008063"/>
          </a:xfrm>
          <a:solidFill>
            <a:srgbClr val="FA4453"/>
          </a:solidFill>
        </p:grpSpPr>
        <p:sp>
          <p:nvSpPr>
            <p:cNvPr id="7174" name="流程图: 合并 38"/>
            <p:cNvSpPr>
              <a:spLocks noChangeArrowheads="1"/>
            </p:cNvSpPr>
            <p:nvPr/>
          </p:nvSpPr>
          <p:spPr bwMode="auto">
            <a:xfrm rot="10800000">
              <a:off x="971550" y="4156075"/>
              <a:ext cx="7200900" cy="10080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5" name="流程图: 合并 40"/>
            <p:cNvSpPr>
              <a:spLocks noChangeArrowheads="1"/>
            </p:cNvSpPr>
            <p:nvPr/>
          </p:nvSpPr>
          <p:spPr bwMode="auto">
            <a:xfrm rot="10800000">
              <a:off x="1187450" y="4227513"/>
              <a:ext cx="6769100" cy="936625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ash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6" name="TextBox 41"/>
            <p:cNvSpPr>
              <a:spLocks noChangeArrowheads="1"/>
            </p:cNvSpPr>
            <p:nvPr/>
          </p:nvSpPr>
          <p:spPr bwMode="auto">
            <a:xfrm>
              <a:off x="4038685" y="4396617"/>
              <a:ext cx="844103" cy="7675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6000" b="1" dirty="0" smtClean="0">
                  <a:solidFill>
                    <a:schemeClr val="bg1"/>
                  </a:solidFill>
                  <a:latin typeface="BatangChe" pitchFamily="1" charset="-127"/>
                  <a:ea typeface="BatangChe" pitchFamily="1" charset="-127"/>
                  <a:sym typeface="BatangChe" pitchFamily="1" charset="-127"/>
                </a:rPr>
                <a:t>3</a:t>
              </a:r>
              <a:endParaRPr lang="zh-CN" altLang="en-US" sz="6000" b="1" dirty="0">
                <a:solidFill>
                  <a:schemeClr val="bg1"/>
                </a:solidFill>
                <a:latin typeface="BatangChe" pitchFamily="1" charset="-127"/>
                <a:ea typeface="BatangChe" pitchFamily="1" charset="-127"/>
                <a:sym typeface="BatangChe" pitchFamily="1" charset="-127"/>
              </a:endParaRPr>
            </a:p>
          </p:txBody>
        </p:sp>
      </p:grpSp>
      <p:grpSp>
        <p:nvGrpSpPr>
          <p:cNvPr id="7171" name="组合 2"/>
          <p:cNvGrpSpPr>
            <a:grpSpLocks/>
          </p:cNvGrpSpPr>
          <p:nvPr/>
        </p:nvGrpSpPr>
        <p:grpSpPr bwMode="auto">
          <a:xfrm>
            <a:off x="0" y="0"/>
            <a:ext cx="1547813" cy="534988"/>
            <a:chOff x="-106363" y="-20638"/>
            <a:chExt cx="1006476" cy="347663"/>
          </a:xfrm>
          <a:solidFill>
            <a:srgbClr val="FA4453"/>
          </a:solidFill>
        </p:grpSpPr>
        <p:sp>
          <p:nvSpPr>
            <p:cNvPr id="7172" name="流程图: 合并 53"/>
            <p:cNvSpPr>
              <a:spLocks noChangeArrowheads="1"/>
            </p:cNvSpPr>
            <p:nvPr/>
          </p:nvSpPr>
          <p:spPr bwMode="auto">
            <a:xfrm>
              <a:off x="-106363" y="-20638"/>
              <a:ext cx="1006476" cy="3476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3" name="流程图: 合并 54"/>
            <p:cNvSpPr>
              <a:spLocks noChangeArrowheads="1"/>
            </p:cNvSpPr>
            <p:nvPr/>
          </p:nvSpPr>
          <p:spPr bwMode="auto">
            <a:xfrm>
              <a:off x="0" y="-20638"/>
              <a:ext cx="755650" cy="288926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ot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3796" name="组合 8"/>
          <p:cNvGrpSpPr>
            <a:grpSpLocks/>
          </p:cNvGrpSpPr>
          <p:nvPr/>
        </p:nvGrpSpPr>
        <p:grpSpPr bwMode="auto">
          <a:xfrm>
            <a:off x="3901280" y="2384424"/>
            <a:ext cx="5848142" cy="1015663"/>
            <a:chOff x="3284033" y="2090975"/>
            <a:chExt cx="6020526" cy="978716"/>
          </a:xfrm>
        </p:grpSpPr>
        <p:sp>
          <p:nvSpPr>
            <p:cNvPr id="10" name="AutoShape 4"/>
            <p:cNvSpPr>
              <a:spLocks noChangeArrowheads="1"/>
            </p:cNvSpPr>
            <p:nvPr/>
          </p:nvSpPr>
          <p:spPr bwMode="gray">
            <a:xfrm>
              <a:off x="3284033" y="2260780"/>
              <a:ext cx="4262240" cy="699096"/>
            </a:xfrm>
            <a:prstGeom prst="roundRect">
              <a:avLst>
                <a:gd name="adj" fmla="val 10889"/>
              </a:avLst>
            </a:prstGeom>
            <a:noFill/>
            <a:ln>
              <a:noFill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1" name="AutoShape 6"/>
            <p:cNvSpPr>
              <a:spLocks noChangeArrowheads="1"/>
            </p:cNvSpPr>
            <p:nvPr/>
          </p:nvSpPr>
          <p:spPr bwMode="gray">
            <a:xfrm>
              <a:off x="3344501" y="2309732"/>
              <a:ext cx="1086806" cy="572127"/>
            </a:xfrm>
            <a:prstGeom prst="roundRect">
              <a:avLst>
                <a:gd name="adj" fmla="val 11921"/>
              </a:avLst>
            </a:prstGeom>
            <a:solidFill>
              <a:srgbClr val="FA4453"/>
            </a:solidFill>
            <a:ln>
              <a:solidFill>
                <a:srgbClr val="FA4453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409130"/>
                </a:solidFill>
              </a:endParaRPr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gray">
            <a:xfrm>
              <a:off x="3713852" y="2320440"/>
              <a:ext cx="349739" cy="445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3</a:t>
              </a:r>
            </a:p>
          </p:txBody>
        </p:sp>
        <p:sp>
          <p:nvSpPr>
            <p:cNvPr id="33800" name="文本框 2"/>
            <p:cNvSpPr txBox="1">
              <a:spLocks noChangeArrowheads="1"/>
            </p:cNvSpPr>
            <p:nvPr/>
          </p:nvSpPr>
          <p:spPr bwMode="auto">
            <a:xfrm>
              <a:off x="4702728" y="2090975"/>
              <a:ext cx="4601831" cy="978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200" b="1" dirty="0">
                  <a:solidFill>
                    <a:srgbClr val="FA44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康复</a:t>
              </a:r>
              <a:r>
                <a:rPr lang="zh-CN" altLang="en-US" sz="3200" b="1" dirty="0" smtClean="0">
                  <a:solidFill>
                    <a:srgbClr val="FA44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训练</a:t>
              </a:r>
              <a:endParaRPr lang="en-US" altLang="zh-CN" sz="32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 smtClean="0">
                  <a:solidFill>
                    <a:srgbClr val="FA44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(Rehabilitation training)</a:t>
              </a:r>
              <a:endParaRPr lang="en-US" altLang="zh-CN" sz="3200" b="1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2946400" cy="849312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康复训练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885371" y="1574377"/>
            <a:ext cx="7356702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保持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良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肢位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和卧位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定时体位变换和正确体位摆放</a:t>
            </a:r>
            <a:r>
              <a:rPr lang="en-US" altLang="zh-CN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2h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辅助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翻身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抵抗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上肢屈肌、下肢伸肌的痉挛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取健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侧卧位</a:t>
            </a:r>
            <a:r>
              <a:rPr lang="en-US" altLang="zh-CN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 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保持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肢体处于功能位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侧被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动关节活动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训练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2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/d, 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每次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30min, 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同时进行体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感刺激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Bobath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握手上肢活动训练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主动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运动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出现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逐渐强化主动运动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并开始床上翻身、移动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训练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、桥式运动训练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6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05"/>
          <a:stretch>
            <a:fillRect/>
          </a:stretch>
        </p:blipFill>
        <p:spPr bwMode="auto">
          <a:xfrm>
            <a:off x="9019203" y="2165592"/>
            <a:ext cx="3172797" cy="4403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2207994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2946400" cy="849312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康复训练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020458" y="1241564"/>
            <a:ext cx="7852229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 startAt="5"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平衡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训练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顺序为床面坐位平衡→床面多支撑平衡→床面少支撑平衡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床边坐位平衡→立位平衡。</a:t>
            </a:r>
            <a:endParaRPr lang="en-US" altLang="zh-CN" sz="24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 startAt="5"/>
            </a:pP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步行训练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顺序为减重步行训练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平衡杠内步行训练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助行器步行训练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独立步行训练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 startAt="5"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语言功能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训练</a:t>
            </a:r>
            <a:r>
              <a:rPr lang="en-US" altLang="zh-CN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、舌、唇肌刺激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张口、鼓腮、扣齿、伸舌控制训练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心理治疗贯穿整个过程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以增强患者早日康复信心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 startAt="5"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训练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主要进行磨砂板、滚筒、木钉板、简单工具操作等训练和日常生活活动能力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(ADL)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训练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7FFFF"/>
              </a:clrFrom>
              <a:clrTo>
                <a:srgbClr val="F7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62"/>
          <a:stretch/>
        </p:blipFill>
        <p:spPr>
          <a:xfrm>
            <a:off x="0" y="2081285"/>
            <a:ext cx="3744686" cy="4487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39726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t1.png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126" y="2497139"/>
            <a:ext cx="428625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t2.png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414" y="2530476"/>
            <a:ext cx="2103437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t3.png"/>
          <p:cNvPicPr>
            <a:picLocks noChangeAspect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351" y="2516188"/>
            <a:ext cx="1724025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t4.png"/>
          <p:cNvPicPr>
            <a:picLocks noChangeAspect="1"/>
          </p:cNvPicPr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5675" y="3606801"/>
            <a:ext cx="41910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h2.png"/>
          <p:cNvPicPr>
            <a:picLocks noChangeAspect="1"/>
          </p:cNvPicPr>
          <p:nvPr/>
        </p:nvPicPr>
        <p:blipFill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364" y="2808288"/>
            <a:ext cx="1076325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h1副本.png"/>
          <p:cNvPicPr>
            <a:picLocks noChangeAspect="1"/>
          </p:cNvPicPr>
          <p:nvPr/>
        </p:nvPicPr>
        <p:blipFill>
          <a:blip r:embed="rId8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3525" y="2747964"/>
            <a:ext cx="1485900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h4.png"/>
          <p:cNvPicPr>
            <a:picLocks noChangeAspect="1"/>
          </p:cNvPicPr>
          <p:nvPr/>
        </p:nvPicPr>
        <p:blipFill>
          <a:blip r:embed="rId9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825" y="3509964"/>
            <a:ext cx="41910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he.png"/>
          <p:cNvPicPr>
            <a:picLocks noChangeAspect="1"/>
          </p:cNvPicPr>
          <p:nvPr/>
        </p:nvPicPr>
        <p:blipFill>
          <a:blip r:embed="rId10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8864" y="3498851"/>
            <a:ext cx="10191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 descr="h3.png"/>
          <p:cNvPicPr>
            <a:picLocks noChangeAspect="1"/>
          </p:cNvPicPr>
          <p:nvPr/>
        </p:nvPicPr>
        <p:blipFill>
          <a:blip r:embed="rId11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651" y="3509964"/>
            <a:ext cx="790575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 descr="e1.png"/>
          <p:cNvPicPr>
            <a:picLocks noChangeAspect="1"/>
          </p:cNvPicPr>
          <p:nvPr/>
        </p:nvPicPr>
        <p:blipFill>
          <a:blip r:embed="rId1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838" y="3492500"/>
            <a:ext cx="495300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e1.png"/>
          <p:cNvPicPr>
            <a:picLocks noChangeAspect="1"/>
          </p:cNvPicPr>
          <p:nvPr/>
        </p:nvPicPr>
        <p:blipFill>
          <a:blip r:embed="rId1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1075" y="2921000"/>
            <a:ext cx="17145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e2.png"/>
          <p:cNvPicPr>
            <a:picLocks noChangeAspect="1"/>
          </p:cNvPicPr>
          <p:nvPr/>
        </p:nvPicPr>
        <p:blipFill>
          <a:blip r:embed="rId1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9175" y="2827339"/>
            <a:ext cx="4572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e3.png"/>
          <p:cNvPicPr>
            <a:picLocks noChangeAspect="1"/>
          </p:cNvPicPr>
          <p:nvPr/>
        </p:nvPicPr>
        <p:blipFill>
          <a:blip r:embed="rId1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3375" y="2714625"/>
            <a:ext cx="1143000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e4.png"/>
          <p:cNvPicPr>
            <a:picLocks noChangeAspect="1"/>
          </p:cNvPicPr>
          <p:nvPr/>
        </p:nvPicPr>
        <p:blipFill>
          <a:blip r:embed="rId16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364" y="3076576"/>
            <a:ext cx="1360487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 descr="n1.png"/>
          <p:cNvPicPr>
            <a:picLocks noChangeAspect="1"/>
          </p:cNvPicPr>
          <p:nvPr/>
        </p:nvPicPr>
        <p:blipFill>
          <a:blip r:embed="rId17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9464" y="3589339"/>
            <a:ext cx="333375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e5.png"/>
          <p:cNvPicPr>
            <a:picLocks noChangeAspect="1"/>
          </p:cNvPicPr>
          <p:nvPr/>
        </p:nvPicPr>
        <p:blipFill>
          <a:blip r:embed="rId18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363" y="3589338"/>
            <a:ext cx="1389062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 descr="n2.png"/>
          <p:cNvPicPr>
            <a:picLocks noChangeAspect="1"/>
          </p:cNvPicPr>
          <p:nvPr/>
        </p:nvPicPr>
        <p:blipFill>
          <a:blip r:embed="rId19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9464" y="3619500"/>
            <a:ext cx="54292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 descr="n3.png"/>
          <p:cNvPicPr>
            <a:picLocks noChangeAspect="1"/>
          </p:cNvPicPr>
          <p:nvPr/>
        </p:nvPicPr>
        <p:blipFill>
          <a:blip r:embed="rId20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6638" y="3665538"/>
            <a:ext cx="28575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 descr="d2.png"/>
          <p:cNvPicPr>
            <a:picLocks noChangeAspect="1"/>
          </p:cNvPicPr>
          <p:nvPr/>
        </p:nvPicPr>
        <p:blipFill>
          <a:blip r:embed="rId21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4613" y="3627439"/>
            <a:ext cx="40005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 descr="d1.png"/>
          <p:cNvPicPr>
            <a:picLocks noChangeAspect="1"/>
          </p:cNvPicPr>
          <p:nvPr/>
        </p:nvPicPr>
        <p:blipFill>
          <a:blip r:embed="rId2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5850" y="3619501"/>
            <a:ext cx="66675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d4.png"/>
          <p:cNvPicPr>
            <a:picLocks noChangeAspect="1"/>
          </p:cNvPicPr>
          <p:nvPr/>
        </p:nvPicPr>
        <p:blipFill>
          <a:blip r:embed="rId2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5276" y="3171825"/>
            <a:ext cx="69532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d3.png"/>
          <p:cNvPicPr>
            <a:picLocks noChangeAspect="1"/>
          </p:cNvPicPr>
          <p:nvPr/>
        </p:nvPicPr>
        <p:blipFill>
          <a:blip r:embed="rId2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6051" y="3171825"/>
            <a:ext cx="828675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 descr="羽毛.png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50554">
            <a:off x="12544425" y="501650"/>
            <a:ext cx="1239838" cy="396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2344 -0.24339 C -0.72291 -0.23622 -0.72239 -0.22881 -0.72778 -0.21585 C -0.73316 -0.20288 -0.75173 -0.17302 -0.75573 -0.16492 " pathEditMode="fixed" rAng="0" ptsTypes="aaA">
                                      <p:cBhvr>
                                        <p:cTn id="6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0" y="39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7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5573 -0.16492 C -0.74115 -0.1802 -0.72639 -0.19548 -0.71441 -0.20613 C -0.70243 -0.21677 -0.70642 -0.22557 -0.68368 -0.22951 C -0.66094 -0.23344 -0.60295 -0.22765 -0.57778 -0.22951 C -0.5526 -0.23136 -0.53854 -0.239 -0.53212 -0.24131 " pathEditMode="fixed" ptsTypes="aaaaA">
                                      <p:cBhvr>
                                        <p:cTn id="12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4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9965 -0.24177 C -0.6217 -0.21076 -0.64357 -0.17974 -0.6658 -0.14386 C -0.68802 -0.10798 -0.71875 -0.04988 -0.7335 -0.02626 C -0.74826 -0.00265 -0.74809 -0.00682 -0.75416 -0.00265 C -0.76024 0.00151 -0.76493 -0.0008 -0.77031 -0.00057 C -0.77569 -0.00034 -0.78767 -0.00034 -0.78646 -0.00057 " pathEditMode="fixed" rAng="0" ptsTypes="aaaaaA">
                                      <p:cBhvr>
                                        <p:cTn id="18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00" y="122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7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1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8646 -0.00057 C -0.79028 -0.00543 -0.79393 -0.01029 -0.79375 -0.01816 C -0.79358 -0.02603 -0.78907 -0.03946 -0.7849 -0.04756 C -0.78073 -0.05566 -0.77361 -0.06191 -0.76875 -0.06724 C -0.76389 -0.07256 -0.76077 -0.07001 -0.75556 -0.07904 " pathEditMode="fixed" ptsTypes="aaaaA">
                                      <p:cBhvr>
                                        <p:cTn id="24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80"/>
                            </p:stCondLst>
                            <p:childTnLst>
                              <p:par>
                                <p:cTn id="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5555 -0.07905 C -0.75069 -0.08368 -0.74583 -0.08831 -0.74149 -0.08645 C -0.73715 -0.0846 -0.73125 -0.07835 -0.72951 -0.06747 C -0.72777 -0.05659 -0.73055 -0.02858 -0.73055 -0.02118 " pathEditMode="fixed" ptsTypes="aaaA">
                                      <p:cBhvr>
                                        <p:cTn id="30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50"/>
                            </p:stCondLst>
                            <p:childTnLst>
                              <p:par>
                                <p:cTn id="3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3055 -0.02118 C -0.72864 -0.0184 -0.72656 -0.01562 -0.71753 -0.02256 C -0.7085 -0.02951 -0.68906 -0.04965 -0.67621 -0.0633 C -0.66336 -0.07696 -0.65208 -0.08946 -0.64027 -0.1052 C -0.62847 -0.12094 -0.61631 -0.14155 -0.60555 -0.15752 C -0.59479 -0.17349 -0.58107 -0.19432 -0.57621 -0.20104 " pathEditMode="fixed" ptsTypes="aaaaaA">
                                      <p:cBhvr>
                                        <p:cTn id="33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7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20"/>
                            </p:stCondLst>
                            <p:childTnLst>
                              <p:par>
                                <p:cTn id="3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7309 -0.20103 C -0.58871 -0.17858 -0.60434 -0.15589 -0.61666 -0.13714 C -0.62899 -0.11839 -0.63732 -0.10358 -0.64705 -0.08784 C -0.65677 -0.0721 -0.6691 -0.05427 -0.67535 -0.04293 C -0.6816 -0.03159 -0.68507 -0.02256 -0.68507 -0.01978 " pathEditMode="fixed" rAng="0" ptsTypes="aaaaA">
                                      <p:cBhvr>
                                        <p:cTn id="39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00" y="910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7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90"/>
                            </p:stCondLst>
                            <p:childTnLst>
                              <p:par>
                                <p:cTn id="4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8507 -0.01979 C -0.67778 -0.02882 -0.67049 -0.03784 -0.66545 -0.04432 C -0.66042 -0.05081 -0.65851 -0.05451 -0.65469 -0.05891 C -0.65087 -0.06331 -0.6474 -0.06585 -0.64271 -0.07048 C -0.63802 -0.07511 -0.6309 -0.08252 -0.62639 -0.08645 C -0.62188 -0.09039 -0.6184 -0.09201 -0.61545 -0.09363 C -0.6125 -0.09525 -0.6099 -0.09641 -0.60903 -0.09664 " pathEditMode="fixed" ptsTypes="aaaaaaA">
                                      <p:cBhvr>
                                        <p:cTn id="45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7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60"/>
                            </p:stCondLst>
                            <p:childTnLst>
                              <p:par>
                                <p:cTn id="5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0903 -0.09664 C -0.6059 -0.09594 -0.60278 -0.09525 -0.60347 -0.09224 C -0.60417 -0.08923 -0.60972 -0.0846 -0.61337 -0.07905 C -0.61701 -0.07349 -0.62083 -0.06493 -0.62535 -0.05891 C -0.62986 -0.05289 -0.63733 -0.04895 -0.64045 -0.04294 C -0.64358 -0.03692 -0.64323 -0.02511 -0.64375 -0.02257 " pathEditMode="fixed" ptsTypes="aaaaaA">
                                      <p:cBhvr>
                                        <p:cTn id="51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7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630"/>
                            </p:stCondLst>
                            <p:childTnLst>
                              <p:par>
                                <p:cTn id="5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4375 -0.02256 C -0.6401 -0.02001 -0.63628 -0.01723 -0.63073 -0.01955 C -0.62517 -0.02186 -0.61597 -0.03297 -0.61007 -0.03714 C -0.60417 -0.04131 -0.60087 -0.04177 -0.59479 -0.04432 C -0.58871 -0.04686 -0.57847 -0.0501 -0.57309 -0.05288 C -0.56771 -0.05566 -0.56684 -0.05797 -0.56215 -0.06168 C -0.55746 -0.06538 -0.54913 -0.06908 -0.54479 -0.07464 C -0.54045 -0.0802 -0.53646 -0.09061 -0.53611 -0.09501 C -0.53576 -0.09941 -0.54219 -0.09987 -0.54271 -0.1008 " pathEditMode="fixed" ptsTypes="aaaaaaaaA">
                                      <p:cBhvr>
                                        <p:cTn id="57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7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6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4271 -0.1008 C -0.54653 -0.09941 -0.55035 -0.09802 -0.55451 -0.09501 C -0.55868 -0.092 -0.56285 -0.08807 -0.56771 -0.08205 C -0.57257 -0.07603 -0.58038 -0.06607 -0.58385 -0.05867 C -0.58733 -0.05126 -0.58767 -0.04293 -0.58837 -0.03714 C -0.58906 -0.03135 -0.5901 -0.02695 -0.58837 -0.02395 C -0.58663 -0.02094 -0.58055 -0.02001 -0.57743 -0.01955 C -0.5743 -0.01908 -0.57135 -0.02024 -0.56979 -0.02117 " pathEditMode="fixed" ptsTypes="aaaaaaaA">
                                      <p:cBhvr>
                                        <p:cTn id="63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7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770"/>
                            </p:stCondLst>
                            <p:childTnLst>
                              <p:par>
                                <p:cTn id="6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6979 -0.02117 C -0.56197 -0.02395 -0.55416 -0.02673 -0.54635 -0.03228 C -0.53854 -0.03784 -0.54999 -0.02927 -0.52308 -0.0545 C -0.49618 -0.07974 -0.41388 -0.16122 -0.38472 -0.18344 C -0.35555 -0.20566 -0.3526 -0.18899 -0.34808 -0.18784 C -0.34357 -0.18668 -0.35659 -0.17835 -0.35798 -0.17673 " pathEditMode="fixed" rAng="0" ptsTypes="aaaaaA">
                                      <p:cBhvr>
                                        <p:cTn id="69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00" y="-9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840"/>
                            </p:stCondLst>
                            <p:childTnLst>
                              <p:par>
                                <p:cTn id="7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5798 -0.17673 C -0.36198 -0.17534 -0.3658 -0.17395 -0.36771 -0.17163 C -0.36962 -0.16932 -0.37048 -0.16423 -0.36996 -0.16307 C -0.36944 -0.16191 -0.3658 -0.164 -0.36475 -0.16423 " pathEditMode="fixed" rAng="0" ptsTypes="aaaa">
                                      <p:cBhvr>
                                        <p:cTn id="72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" y="70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7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910"/>
                            </p:stCondLst>
                            <p:childTnLst>
                              <p:par>
                                <p:cTn id="7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475 -0.16423 C -0.36146 -0.164 -0.35798 -0.16353 -0.35364 -0.16515 C -0.3493 -0.16677 -0.34305 -0.17094 -0.33906 -0.17372 C -0.33507 -0.1765 -0.33229 -0.17881 -0.32986 -0.18205 C -0.32743 -0.18529 -0.32517 -0.19131 -0.3243 -0.19386 C -0.32343 -0.1964 -0.32465 -0.19687 -0.32465 -0.19756 " pathEditMode="fixed" rAng="0" ptsTypes="aaaaaA">
                                      <p:cBhvr>
                                        <p:cTn id="78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0" y="-160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7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980"/>
                            </p:stCondLst>
                            <p:childTnLst>
                              <p:par>
                                <p:cTn id="8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465 -0.19756 C -0.32587 -0.20033 -0.32708 -0.20288 -0.32986 -0.2045 C -0.33264 -0.20612 -0.3309 -0.20867 -0.34097 -0.20774 C -0.35104 -0.20682 -0.3757 -0.20427 -0.39063 -0.19964 C -0.40556 -0.19501 -0.42222 -0.18645 -0.43108 -0.17973 C -0.43993 -0.17302 -0.44167 -0.16283 -0.44375 -0.15959 " pathEditMode="fixed" ptsTypes="aaaaaA">
                                      <p:cBhvr>
                                        <p:cTn id="84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7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050"/>
                            </p:stCondLst>
                            <p:childTnLst>
                              <p:par>
                                <p:cTn id="8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4375 -0.1596 C -0.44445 -0.1545 -0.44514 -0.14941 -0.44306 -0.14594 C -0.44097 -0.14247 -0.43768 -0.14062 -0.43125 -0.13807 C -0.42483 -0.13552 -0.41459 -0.13251 -0.40469 -0.13112 C -0.39479 -0.12974 -0.3724 -0.13043 -0.3717 -0.12927 C -0.37101 -0.12812 -0.38941 -0.12649 -0.40035 -0.12441 C -0.41129 -0.12233 -0.42535 -0.12071 -0.43716 -0.11654 C -0.44896 -0.11237 -0.46163 -0.10474 -0.47101 -0.09872 C -0.48038 -0.0927 -0.48733 -0.08853 -0.49375 -0.0802 C -0.50018 -0.07187 -0.50747 -0.05566 -0.5099 -0.04872 C -0.51233 -0.04177 -0.50868 -0.03992 -0.50851 -0.03807 " pathEditMode="fixed" ptsTypes="aaaaaaaaaaA">
                                      <p:cBhvr>
                                        <p:cTn id="90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7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1120"/>
                            </p:stCondLst>
                            <p:childTnLst>
                              <p:par>
                                <p:cTn id="9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085 -0.03807 C -0.50712 -0.03483 -0.50364 -0.02302 -0.49982 -0.01909 C -0.496 -0.01515 -0.49149 -0.01538 -0.48524 -0.014 C -0.47899 -0.01261 -0.46979 -0.01076 -0.46267 -0.01122 C -0.45555 -0.01168 -0.45069 -0.01168 -0.44201 -0.01654 C -0.43333 -0.0214 -0.41753 -0.03483 -0.41059 -0.04015 C -0.40364 -0.04548 -0.40729 -0.04224 -0.39982 -0.04918 C -0.39236 -0.05613 -0.37257 -0.07557 -0.36545 -0.08251 " pathEditMode="fixed" rAng="0" ptsTypes="aaaaaaaa">
                                      <p:cBhvr>
                                        <p:cTn id="96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00" y="-90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7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190"/>
                            </p:stCondLst>
                            <p:childTnLst>
                              <p:par>
                                <p:cTn id="10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337 -0.08113 C -0.36337 -0.08089 -0.37864 -0.05636 -0.39375 -0.03159 " pathEditMode="fixed" rAng="0" ptsTypes="aA">
                                      <p:cBhvr>
                                        <p:cTn id="102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0" y="250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7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1260"/>
                            </p:stCondLst>
                            <p:childTnLst>
                              <p:par>
                                <p:cTn id="10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375 -0.03159 C -0.38733 -0.03992 -0.3809 -0.04803 -0.37413 -0.0552 C -0.36736 -0.06238 -0.35764 -0.07117 -0.35261 -0.07488 C -0.34757 -0.07858 -0.34583 -0.07742 -0.34375 -0.07742 " pathEditMode="fixed" ptsTypes="aaaA">
                                      <p:cBhvr>
                                        <p:cTn id="108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7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330"/>
                            </p:stCondLst>
                            <p:childTnLst>
                              <p:par>
                                <p:cTn id="1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4427 -0.07673 C -0.34462 -0.07326 -0.34479 -0.06955 -0.34826 -0.06353 C -0.35173 -0.05751 -0.36232 -0.04594 -0.36493 -0.04015 C -0.36753 -0.03437 -0.36441 -0.02997 -0.36389 -0.02835 " pathEditMode="fixed" rAng="0" ptsTypes="aaaA">
                                      <p:cBhvr>
                                        <p:cTn id="114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0" y="240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7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1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7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388 -0.02834 C -0.36076 -0.02695 -0.35746 -0.02556 -0.35312 -0.02834 C -0.34878 -0.03112 -0.34444 -0.03829 -0.3375 -0.04547 C -0.33055 -0.05265 -0.31753 -0.06584 -0.31093 -0.07163 C -0.30434 -0.07742 -0.30173 -0.07904 -0.29826 -0.0795 C -0.29479 -0.07996 -0.29184 -0.0751 -0.29045 -0.07417 " pathEditMode="fixed" rAng="0" ptsTypes="aaaaaA">
                                      <p:cBhvr>
                                        <p:cTn id="123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0" y="-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1470"/>
                            </p:stCondLst>
                            <p:childTnLst>
                              <p:par>
                                <p:cTn id="1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7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045 -0.07418 C -0.2941 -0.07557 -0.29757 -0.07696 -0.30122 -0.07557 C -0.30486 -0.07418 -0.30816 -0.07001 -0.31198 -0.06631 C -0.3158 -0.0626 -0.32153 -0.05774 -0.32379 -0.05335 C -0.32604 -0.04895 -0.32552 -0.04385 -0.3257 -0.04015 C -0.32587 -0.03645 -0.32483 -0.03251 -0.32465 -0.03112 " pathEditMode="fixed" ptsTypes="aaaaaA">
                                      <p:cBhvr>
                                        <p:cTn id="129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1540"/>
                            </p:stCondLst>
                            <p:childTnLst>
                              <p:par>
                                <p:cTn id="1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7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466 -0.03113 C -0.32118 -0.0339 -0.31771 -0.03668 -0.31389 -0.04038 C -0.31007 -0.04409 -0.30677 -0.04548 -0.30122 -0.05335 C -0.29566 -0.06122 -0.28768 -0.0758 -0.28056 -0.08738 C -0.27344 -0.09895 -0.26597 -0.11284 -0.25903 -0.12279 C -0.25209 -0.13275 -0.24341 -0.14293 -0.23941 -0.14756 " pathEditMode="fixed" ptsTypes="aaaaaA">
                                      <p:cBhvr>
                                        <p:cTn id="135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1610"/>
                            </p:stCondLst>
                            <p:childTnLst>
                              <p:par>
                                <p:cTn id="1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7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628 -0.14756 C -0.23889 -0.14409 -0.24687 -0.13367 -0.25173 -0.12626 C -0.2566 -0.11886 -0.2566 -0.11839 -0.2658 -0.10312 C -0.275 -0.08784 -0.30191 -0.0464 -0.30694 -0.0339 C -0.31198 -0.0214 -0.29774 -0.02951 -0.29618 -0.02858 " pathEditMode="fixed" rAng="0" ptsTypes="aaaaa">
                                      <p:cBhvr>
                                        <p:cTn id="141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00" y="6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 nodeType="afterGroup">
                            <p:stCondLst>
                              <p:cond delay="1680"/>
                            </p:stCondLst>
                            <p:childTnLst>
                              <p:par>
                                <p:cTn id="14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618 -0.02858 C -0.28611 -0.03205 -0.26701 -0.02904 -0.23524 -0.04918 C -0.20347 -0.06932 -0.14826 -0.11816 -0.10503 -0.15011 C -0.0618 -0.18205 -0.00225 -0.22233 0.02466 -0.24131 " pathEditMode="fixed" rAng="0" ptsTypes="aaaa">
                                      <p:cBhvr>
                                        <p:cTn id="144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0" y="-10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/>
          <p:cNvGrpSpPr>
            <a:grpSpLocks/>
          </p:cNvGrpSpPr>
          <p:nvPr/>
        </p:nvGrpSpPr>
        <p:grpSpPr bwMode="auto">
          <a:xfrm>
            <a:off x="688975" y="1027113"/>
            <a:ext cx="3067050" cy="739775"/>
            <a:chOff x="3779912" y="1777380"/>
            <a:chExt cx="3620293" cy="739738"/>
          </a:xfrm>
        </p:grpSpPr>
        <p:sp>
          <p:nvSpPr>
            <p:cNvPr id="65" name="矩形 64"/>
            <p:cNvSpPr/>
            <p:nvPr/>
          </p:nvSpPr>
          <p:spPr>
            <a:xfrm>
              <a:off x="3779912" y="1777380"/>
              <a:ext cx="3035649" cy="739738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9240" name="TextBox 37"/>
            <p:cNvSpPr txBox="1">
              <a:spLocks noChangeArrowheads="1"/>
            </p:cNvSpPr>
            <p:nvPr/>
          </p:nvSpPr>
          <p:spPr bwMode="auto">
            <a:xfrm>
              <a:off x="3955605" y="1809048"/>
              <a:ext cx="3444600" cy="708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4000" b="1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主要内容</a:t>
              </a:r>
            </a:p>
          </p:txBody>
        </p:sp>
      </p:grpSp>
      <p:pic>
        <p:nvPicPr>
          <p:cNvPr id="9219" name="Picture 2" descr="C:\Documents and Settings\Administrator\桌面\ZCOOL_Floral Templates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9F2E0"/>
              </a:clrFrom>
              <a:clrTo>
                <a:srgbClr val="F9F2E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07" t="-854" r="7481" b="32323"/>
          <a:stretch>
            <a:fillRect/>
          </a:stretch>
        </p:blipFill>
        <p:spPr bwMode="auto">
          <a:xfrm>
            <a:off x="8359775" y="2587625"/>
            <a:ext cx="4048125" cy="398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1" name="直接连接符 20"/>
          <p:cNvCxnSpPr/>
          <p:nvPr/>
        </p:nvCxnSpPr>
        <p:spPr bwMode="auto">
          <a:xfrm>
            <a:off x="549275" y="698500"/>
            <a:ext cx="11109325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3428570" y="2447089"/>
            <a:ext cx="3983037" cy="738664"/>
            <a:chOff x="3877183" y="2408261"/>
            <a:chExt cx="4100143" cy="712883"/>
          </a:xfrm>
        </p:grpSpPr>
        <p:sp>
          <p:nvSpPr>
            <p:cNvPr id="29" name="AutoShape 6"/>
            <p:cNvSpPr>
              <a:spLocks noChangeArrowheads="1"/>
            </p:cNvSpPr>
            <p:nvPr/>
          </p:nvSpPr>
          <p:spPr bwMode="gray">
            <a:xfrm>
              <a:off x="3877183" y="2471766"/>
              <a:ext cx="562156" cy="517847"/>
            </a:xfrm>
            <a:prstGeom prst="roundRect">
              <a:avLst>
                <a:gd name="adj" fmla="val 11921"/>
              </a:avLst>
            </a:prstGeom>
            <a:solidFill>
              <a:srgbClr val="1F497D"/>
            </a:solidFill>
            <a:ln>
              <a:solidFill>
                <a:srgbClr val="1F497D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>
              <a:defPPr>
                <a:defRPr lang="zh-CN"/>
              </a:defPPr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rgbClr val="1F497D"/>
                </a:solidFill>
              </a:endParaRPr>
            </a:p>
          </p:txBody>
        </p:sp>
        <p:sp>
          <p:nvSpPr>
            <p:cNvPr id="30" name="Text Box 8"/>
            <p:cNvSpPr txBox="1">
              <a:spLocks noChangeArrowheads="1"/>
            </p:cNvSpPr>
            <p:nvPr/>
          </p:nvSpPr>
          <p:spPr bwMode="gray">
            <a:xfrm>
              <a:off x="4019356" y="2537646"/>
              <a:ext cx="325201" cy="3845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1</a:t>
              </a:r>
            </a:p>
          </p:txBody>
        </p:sp>
        <p:sp>
          <p:nvSpPr>
            <p:cNvPr id="9238" name="文本框 2"/>
            <p:cNvSpPr txBox="1">
              <a:spLocks noChangeArrowheads="1"/>
            </p:cNvSpPr>
            <p:nvPr/>
          </p:nvSpPr>
          <p:spPr bwMode="auto">
            <a:xfrm>
              <a:off x="4756562" y="2408261"/>
              <a:ext cx="3220764" cy="712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疾病介绍</a:t>
              </a:r>
              <a:endParaRPr lang="en-US" altLang="zh-CN" sz="24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/>
              <a:r>
                <a:rPr lang="en-US" altLang="zh-CN" b="1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(Disease introduction)</a:t>
              </a:r>
              <a:endParaRPr lang="zh-CN" altLang="en-US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8"/>
          <p:cNvGrpSpPr>
            <a:grpSpLocks/>
          </p:cNvGrpSpPr>
          <p:nvPr/>
        </p:nvGrpSpPr>
        <p:grpSpPr bwMode="auto">
          <a:xfrm>
            <a:off x="3428570" y="3381202"/>
            <a:ext cx="4014787" cy="738664"/>
            <a:chOff x="3699002" y="2485406"/>
            <a:chExt cx="4133230" cy="712713"/>
          </a:xfrm>
        </p:grpSpPr>
        <p:sp>
          <p:nvSpPr>
            <p:cNvPr id="40" name="AutoShape 6"/>
            <p:cNvSpPr>
              <a:spLocks noChangeArrowheads="1"/>
            </p:cNvSpPr>
            <p:nvPr/>
          </p:nvSpPr>
          <p:spPr bwMode="gray">
            <a:xfrm>
              <a:off x="3699002" y="2497660"/>
              <a:ext cx="562211" cy="500875"/>
            </a:xfrm>
            <a:prstGeom prst="roundRect">
              <a:avLst>
                <a:gd name="adj" fmla="val 11921"/>
              </a:avLst>
            </a:prstGeom>
            <a:solidFill>
              <a:srgbClr val="1F497D"/>
            </a:solidFill>
            <a:ln>
              <a:solidFill>
                <a:srgbClr val="1F497D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1F497D"/>
                </a:solidFill>
              </a:endParaRPr>
            </a:p>
          </p:txBody>
        </p:sp>
        <p:sp>
          <p:nvSpPr>
            <p:cNvPr id="41" name="Text Box 8"/>
            <p:cNvSpPr txBox="1">
              <a:spLocks noChangeArrowheads="1"/>
            </p:cNvSpPr>
            <p:nvPr/>
          </p:nvSpPr>
          <p:spPr bwMode="gray">
            <a:xfrm>
              <a:off x="3831383" y="2554333"/>
              <a:ext cx="323598" cy="3859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2</a:t>
              </a:r>
            </a:p>
          </p:txBody>
        </p:sp>
        <p:sp>
          <p:nvSpPr>
            <p:cNvPr id="9235" name="文本框 41"/>
            <p:cNvSpPr txBox="1">
              <a:spLocks noChangeArrowheads="1"/>
            </p:cNvSpPr>
            <p:nvPr/>
          </p:nvSpPr>
          <p:spPr bwMode="auto">
            <a:xfrm>
              <a:off x="4573481" y="2485406"/>
              <a:ext cx="3258751" cy="712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诊断与治疗</a:t>
              </a:r>
              <a:endParaRPr lang="en-US" altLang="zh-CN" sz="24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/>
              <a:r>
                <a:rPr lang="en-US" altLang="zh-CN" b="1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(Diagnosis and treatment)</a:t>
              </a:r>
              <a:endParaRPr lang="zh-CN" altLang="en-US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8"/>
          <p:cNvGrpSpPr>
            <a:grpSpLocks/>
          </p:cNvGrpSpPr>
          <p:nvPr/>
        </p:nvGrpSpPr>
        <p:grpSpPr bwMode="auto">
          <a:xfrm>
            <a:off x="3428570" y="4199926"/>
            <a:ext cx="4698977" cy="738664"/>
            <a:chOff x="4061071" y="2309446"/>
            <a:chExt cx="4837171" cy="712713"/>
          </a:xfrm>
        </p:grpSpPr>
        <p:sp>
          <p:nvSpPr>
            <p:cNvPr id="46" name="AutoShape 6"/>
            <p:cNvSpPr>
              <a:spLocks noChangeArrowheads="1"/>
            </p:cNvSpPr>
            <p:nvPr/>
          </p:nvSpPr>
          <p:spPr bwMode="gray">
            <a:xfrm>
              <a:off x="4061071" y="2407477"/>
              <a:ext cx="567063" cy="516192"/>
            </a:xfrm>
            <a:prstGeom prst="roundRect">
              <a:avLst>
                <a:gd name="adj" fmla="val 11921"/>
              </a:avLst>
            </a:prstGeom>
            <a:solidFill>
              <a:srgbClr val="1F497D"/>
            </a:solidFill>
            <a:ln>
              <a:solidFill>
                <a:srgbClr val="1F497D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rgbClr val="1F497D"/>
                </a:solidFill>
              </a:endParaRPr>
            </a:p>
          </p:txBody>
        </p:sp>
        <p:sp>
          <p:nvSpPr>
            <p:cNvPr id="48" name="Text Box 8"/>
            <p:cNvSpPr txBox="1">
              <a:spLocks noChangeArrowheads="1"/>
            </p:cNvSpPr>
            <p:nvPr/>
          </p:nvSpPr>
          <p:spPr bwMode="gray">
            <a:xfrm>
              <a:off x="4186903" y="2487126"/>
              <a:ext cx="310496" cy="3568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3</a:t>
              </a:r>
            </a:p>
          </p:txBody>
        </p:sp>
        <p:sp>
          <p:nvSpPr>
            <p:cNvPr id="9232" name="文本框 49"/>
            <p:cNvSpPr txBox="1">
              <a:spLocks noChangeArrowheads="1"/>
            </p:cNvSpPr>
            <p:nvPr/>
          </p:nvSpPr>
          <p:spPr bwMode="auto">
            <a:xfrm>
              <a:off x="4940485" y="2309446"/>
              <a:ext cx="3957757" cy="712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康复训练</a:t>
              </a:r>
            </a:p>
            <a:p>
              <a:pPr eaLnBrk="1" hangingPunct="1"/>
              <a:r>
                <a:rPr lang="en-US" altLang="zh-CN" b="1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(Rehabilitation training)</a:t>
              </a:r>
            </a:p>
          </p:txBody>
        </p:sp>
      </p:grpSp>
      <p:sp>
        <p:nvSpPr>
          <p:cNvPr id="9225" name="TextBox 10"/>
          <p:cNvSpPr>
            <a:spLocks noChangeArrowheads="1"/>
          </p:cNvSpPr>
          <p:nvPr/>
        </p:nvSpPr>
        <p:spPr bwMode="auto">
          <a:xfrm>
            <a:off x="909638" y="295275"/>
            <a:ext cx="7826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目录</a:t>
            </a:r>
          </a:p>
        </p:txBody>
      </p:sp>
      <p:sp>
        <p:nvSpPr>
          <p:cNvPr id="9226" name="TextBox 11"/>
          <p:cNvSpPr>
            <a:spLocks noChangeArrowheads="1"/>
          </p:cNvSpPr>
          <p:nvPr/>
        </p:nvSpPr>
        <p:spPr bwMode="auto">
          <a:xfrm>
            <a:off x="1692275" y="342900"/>
            <a:ext cx="15113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Contents</a:t>
            </a:r>
            <a:endParaRPr lang="zh-CN" altLang="en-US" b="1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6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>
            <a:grpSpLocks/>
          </p:cNvGrpSpPr>
          <p:nvPr/>
        </p:nvGrpSpPr>
        <p:grpSpPr bwMode="auto">
          <a:xfrm>
            <a:off x="2012950" y="5524500"/>
            <a:ext cx="7975600" cy="1333500"/>
            <a:chOff x="971550" y="4156075"/>
            <a:chExt cx="7200900" cy="1008063"/>
          </a:xfrm>
          <a:solidFill>
            <a:srgbClr val="FA4453"/>
          </a:solidFill>
        </p:grpSpPr>
        <p:sp>
          <p:nvSpPr>
            <p:cNvPr id="7174" name="流程图: 合并 38"/>
            <p:cNvSpPr>
              <a:spLocks noChangeArrowheads="1"/>
            </p:cNvSpPr>
            <p:nvPr/>
          </p:nvSpPr>
          <p:spPr bwMode="auto">
            <a:xfrm rot="10800000">
              <a:off x="971550" y="4156075"/>
              <a:ext cx="7200900" cy="10080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5" name="流程图: 合并 40"/>
            <p:cNvSpPr>
              <a:spLocks noChangeArrowheads="1"/>
            </p:cNvSpPr>
            <p:nvPr/>
          </p:nvSpPr>
          <p:spPr bwMode="auto">
            <a:xfrm rot="10800000">
              <a:off x="1187450" y="4227513"/>
              <a:ext cx="6769100" cy="936625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ash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6" name="TextBox 41"/>
            <p:cNvSpPr>
              <a:spLocks noChangeArrowheads="1"/>
            </p:cNvSpPr>
            <p:nvPr/>
          </p:nvSpPr>
          <p:spPr bwMode="auto">
            <a:xfrm>
              <a:off x="4038685" y="4396617"/>
              <a:ext cx="844103" cy="7675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6000" b="1">
                  <a:solidFill>
                    <a:schemeClr val="bg1"/>
                  </a:solidFill>
                  <a:latin typeface="BatangChe" pitchFamily="1" charset="-127"/>
                  <a:ea typeface="BatangChe" pitchFamily="1" charset="-127"/>
                  <a:sym typeface="BatangChe" pitchFamily="1" charset="-127"/>
                </a:rPr>
                <a:t>1</a:t>
              </a:r>
              <a:endParaRPr lang="zh-CN" altLang="en-US" sz="6000" b="1">
                <a:solidFill>
                  <a:schemeClr val="bg1"/>
                </a:solidFill>
                <a:latin typeface="BatangChe" pitchFamily="1" charset="-127"/>
                <a:ea typeface="BatangChe" pitchFamily="1" charset="-127"/>
                <a:sym typeface="BatangChe" pitchFamily="1" charset="-127"/>
              </a:endParaRPr>
            </a:p>
          </p:txBody>
        </p:sp>
      </p:grpSp>
      <p:grpSp>
        <p:nvGrpSpPr>
          <p:cNvPr id="7171" name="组合 2"/>
          <p:cNvGrpSpPr>
            <a:grpSpLocks/>
          </p:cNvGrpSpPr>
          <p:nvPr/>
        </p:nvGrpSpPr>
        <p:grpSpPr bwMode="auto">
          <a:xfrm>
            <a:off x="0" y="0"/>
            <a:ext cx="1547813" cy="534988"/>
            <a:chOff x="-106363" y="-20638"/>
            <a:chExt cx="1006476" cy="347663"/>
          </a:xfrm>
          <a:solidFill>
            <a:srgbClr val="FA4453"/>
          </a:solidFill>
        </p:grpSpPr>
        <p:sp>
          <p:nvSpPr>
            <p:cNvPr id="7172" name="流程图: 合并 53"/>
            <p:cNvSpPr>
              <a:spLocks noChangeArrowheads="1"/>
            </p:cNvSpPr>
            <p:nvPr/>
          </p:nvSpPr>
          <p:spPr bwMode="auto">
            <a:xfrm>
              <a:off x="-106363" y="-20638"/>
              <a:ext cx="1006476" cy="3476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3" name="流程图: 合并 54"/>
            <p:cNvSpPr>
              <a:spLocks noChangeArrowheads="1"/>
            </p:cNvSpPr>
            <p:nvPr/>
          </p:nvSpPr>
          <p:spPr bwMode="auto">
            <a:xfrm>
              <a:off x="0" y="-20638"/>
              <a:ext cx="755650" cy="288926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ot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0244" name="组合 8"/>
          <p:cNvGrpSpPr>
            <a:grpSpLocks/>
          </p:cNvGrpSpPr>
          <p:nvPr/>
        </p:nvGrpSpPr>
        <p:grpSpPr bwMode="auto">
          <a:xfrm>
            <a:off x="3205163" y="2384425"/>
            <a:ext cx="6316662" cy="1077913"/>
            <a:chOff x="3284033" y="2090977"/>
            <a:chExt cx="6502857" cy="1038702"/>
          </a:xfrm>
        </p:grpSpPr>
        <p:sp>
          <p:nvSpPr>
            <p:cNvPr id="10" name="AutoShape 4"/>
            <p:cNvSpPr>
              <a:spLocks noChangeArrowheads="1"/>
            </p:cNvSpPr>
            <p:nvPr/>
          </p:nvSpPr>
          <p:spPr bwMode="gray">
            <a:xfrm>
              <a:off x="3284033" y="2260780"/>
              <a:ext cx="4262240" cy="699096"/>
            </a:xfrm>
            <a:prstGeom prst="roundRect">
              <a:avLst>
                <a:gd name="adj" fmla="val 10889"/>
              </a:avLst>
            </a:prstGeom>
            <a:noFill/>
            <a:ln>
              <a:noFill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1" name="AutoShape 6"/>
            <p:cNvSpPr>
              <a:spLocks noChangeArrowheads="1"/>
            </p:cNvSpPr>
            <p:nvPr/>
          </p:nvSpPr>
          <p:spPr bwMode="gray">
            <a:xfrm>
              <a:off x="3344501" y="2309732"/>
              <a:ext cx="1086806" cy="572127"/>
            </a:xfrm>
            <a:prstGeom prst="roundRect">
              <a:avLst>
                <a:gd name="adj" fmla="val 11921"/>
              </a:avLst>
            </a:prstGeom>
            <a:solidFill>
              <a:srgbClr val="FA4453"/>
            </a:solidFill>
            <a:ln>
              <a:solidFill>
                <a:srgbClr val="FA4453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409130"/>
                </a:solidFill>
              </a:endParaRPr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gray">
            <a:xfrm>
              <a:off x="3731830" y="2320440"/>
              <a:ext cx="313785" cy="4619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1</a:t>
              </a:r>
            </a:p>
          </p:txBody>
        </p:sp>
        <p:sp>
          <p:nvSpPr>
            <p:cNvPr id="10248" name="文本框 2"/>
            <p:cNvSpPr txBox="1">
              <a:spLocks noChangeArrowheads="1"/>
            </p:cNvSpPr>
            <p:nvPr/>
          </p:nvSpPr>
          <p:spPr bwMode="auto">
            <a:xfrm>
              <a:off x="4702728" y="2090977"/>
              <a:ext cx="5084162" cy="10387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>
                  <a:solidFill>
                    <a:srgbClr val="FA44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疾病介绍</a:t>
              </a:r>
            </a:p>
            <a:p>
              <a:pPr eaLnBrk="1" hangingPunct="1"/>
              <a:r>
                <a:rPr lang="en-US" altLang="zh-CN" sz="3200" b="1">
                  <a:solidFill>
                    <a:srgbClr val="FA44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(Disease introduction)</a:t>
              </a:r>
            </a:p>
          </p:txBody>
        </p:sp>
      </p:grp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1" y="515938"/>
            <a:ext cx="1475346" cy="849312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解剖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762002" y="1952021"/>
            <a:ext cx="5979884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小脑蚓</a:t>
            </a:r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 </a:t>
            </a:r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位于小脑中部</a:t>
            </a:r>
            <a:r>
              <a:rPr lang="zh-CN" altLang="en-US" sz="2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狭窄</a:t>
            </a:r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</a:t>
            </a:r>
            <a:r>
              <a:rPr lang="zh-CN" altLang="en-US" sz="2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小脑参与躯体平衡和肌肉张力（肌紧张）的调节，以及随意运动的协调。小脑蚓</a:t>
            </a:r>
            <a:r>
              <a:rPr lang="zh-CN" altLang="en-US" sz="2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部具有维持平衡的</a:t>
            </a:r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功能。</a:t>
            </a:r>
            <a:endParaRPr lang="en-US" altLang="zh-CN" sz="2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952343" y="1105807"/>
            <a:ext cx="5043714" cy="5253869"/>
            <a:chOff x="6952343" y="1105807"/>
            <a:chExt cx="5043714" cy="525386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52343" y="1105807"/>
              <a:ext cx="5043714" cy="5253869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 bwMode="auto">
            <a:xfrm>
              <a:off x="7373257" y="2656114"/>
              <a:ext cx="435429" cy="246743"/>
            </a:xfrm>
            <a:prstGeom prst="rect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" name="矩形 10"/>
            <p:cNvSpPr/>
            <p:nvPr/>
          </p:nvSpPr>
          <p:spPr bwMode="auto">
            <a:xfrm>
              <a:off x="7576457" y="5613255"/>
              <a:ext cx="508000" cy="236004"/>
            </a:xfrm>
            <a:prstGeom prst="rect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2557172" cy="849312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574594" y="1536233"/>
            <a:ext cx="5340149" cy="3905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小脑蚓</a:t>
            </a:r>
            <a:r>
              <a:rPr lang="zh-CN" altLang="en-US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部占位多数是因肿瘤引起。</a:t>
            </a:r>
            <a:endParaRPr lang="en-US" altLang="zh-CN" sz="2400" b="1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小脑蚓部肿瘤位于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小脑中线区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是指原发于小脑蚓部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的肿瘤</a:t>
            </a:r>
            <a:r>
              <a:rPr lang="en-US" altLang="zh-CN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是较常见的后颅窝肿瘤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可向周围侵及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。小脑蚓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部肿瘤在小脑肿瘤中最多见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儿童多于成年人，小脑蚓部以髓母细胞瘤最多，其次为星形细胞瘤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等。</a:t>
            </a:r>
          </a:p>
        </p:txBody>
      </p:sp>
      <p:sp>
        <p:nvSpPr>
          <p:cNvPr id="5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08"/>
          <a:stretch/>
        </p:blipFill>
        <p:spPr>
          <a:xfrm>
            <a:off x="508000" y="1740142"/>
            <a:ext cx="4744224" cy="32117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2557172" cy="849312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病因</a:t>
            </a:r>
            <a:endParaRPr lang="zh-CN" altLang="en-US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065172" y="1727145"/>
            <a:ext cx="5340149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确切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病因目前尚未完全清楚。可能的致病因素有： </a:t>
            </a:r>
            <a:endParaRPr lang="en-US" altLang="zh-CN" sz="24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）癌基因和遗传学因素 </a:t>
            </a:r>
            <a:endParaRPr lang="en-US" altLang="zh-CN" sz="24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）物理因素 </a:t>
            </a:r>
            <a:endParaRPr lang="en-US" altLang="zh-CN" sz="24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）化学因素 </a:t>
            </a:r>
            <a:endParaRPr lang="en-US" altLang="zh-CN" sz="24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）致瘤病毒</a:t>
            </a:r>
            <a:endParaRPr lang="zh-CN" altLang="en-US" sz="24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062" y="3345153"/>
            <a:ext cx="4298563" cy="3223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5376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3844925" cy="849312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临床表现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370239" y="1817688"/>
            <a:ext cx="5965372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342900" indent="-342900"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头痛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、呕吐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伴有视力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下降或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复视</a:t>
            </a:r>
            <a:endParaRPr lang="en-US" altLang="zh-CN" sz="24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躯干共济失调为主，步态蹒跚，左右摇晃，站立不稳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眼底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视盘水肿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眼球震颤</a:t>
            </a:r>
            <a:endParaRPr lang="en-US" altLang="zh-CN" sz="24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脑神经及躯体四肢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感觉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、运动、反射均正常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平衡试验：指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鼻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不准，闭目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站立不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稳。</a:t>
            </a:r>
            <a:endParaRPr lang="en-US" altLang="zh-CN" sz="24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0" name="Rectangle 6"/>
          <p:cNvSpPr>
            <a:spLocks noChangeArrowheads="1"/>
          </p:cNvSpPr>
          <p:nvPr/>
        </p:nvSpPr>
        <p:spPr bwMode="auto">
          <a:xfrm>
            <a:off x="11274425" y="5183188"/>
            <a:ext cx="18780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sz="2400" b="1">
                <a:solidFill>
                  <a:schemeClr val="bg1"/>
                </a:solidFill>
                <a:latin typeface="楷体_GB2312"/>
                <a:ea typeface="黑体" panose="02010609060101010101" pitchFamily="49" charset="-122"/>
              </a:rPr>
              <a:t>皮肤搔痒</a:t>
            </a:r>
            <a:endParaRPr lang="zh-CN" sz="240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342" name="Rectangle 12"/>
          <p:cNvSpPr>
            <a:spLocks noChangeArrowheads="1"/>
          </p:cNvSpPr>
          <p:nvPr/>
        </p:nvSpPr>
        <p:spPr bwMode="auto">
          <a:xfrm>
            <a:off x="11118850" y="1360488"/>
            <a:ext cx="10953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sz="24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多食</a:t>
            </a:r>
            <a:endParaRPr lang="zh-CN" sz="240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3714" y="2318427"/>
            <a:ext cx="4278286" cy="4242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863962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4295775" cy="849312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检查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905376" y="940594"/>
            <a:ext cx="6909254" cy="470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indent="0"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主要包括：</a:t>
            </a:r>
            <a:endParaRPr lang="en-US" altLang="zh-CN" sz="2400" b="1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头颅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扫描</a:t>
            </a:r>
            <a:endParaRPr lang="en-US" altLang="zh-CN" sz="24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核磁共振检查</a:t>
            </a:r>
            <a:endParaRPr lang="en-US" altLang="zh-CN" sz="24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脑血管造影等</a:t>
            </a:r>
            <a:endParaRPr lang="en-US" altLang="zh-CN" sz="24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小脑蚓部占位的</a:t>
            </a:r>
            <a:r>
              <a:rPr lang="en-US" altLang="zh-CN" sz="24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</a:t>
            </a:r>
            <a:r>
              <a:rPr lang="zh-CN" altLang="en-US" sz="24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MRI </a:t>
            </a:r>
            <a:r>
              <a:rPr lang="zh-CN" altLang="en-US" sz="24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片</a:t>
            </a:r>
            <a:r>
              <a:rPr lang="zh-CN" altLang="en-US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特点：</a:t>
            </a:r>
            <a:endParaRPr lang="en-US" altLang="zh-CN" sz="2400" b="1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en-US" altLang="zh-CN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Ⅳ</a:t>
            </a: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脑室在</a:t>
            </a: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横断位及矢状位消失</a:t>
            </a:r>
            <a:r>
              <a:rPr lang="en-US" altLang="zh-CN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完全梗阻</a:t>
            </a:r>
            <a:r>
              <a:rPr lang="en-US" altLang="zh-CN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或横断位呈</a:t>
            </a: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开口向上</a:t>
            </a: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的月牙形</a:t>
            </a:r>
            <a:r>
              <a:rPr lang="en-US" altLang="zh-CN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矢状位呈缝隙影</a:t>
            </a:r>
            <a:r>
              <a:rPr lang="en-US" altLang="zh-CN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不完全梗阻</a:t>
            </a:r>
            <a:r>
              <a:rPr lang="en-US" altLang="zh-CN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), </a:t>
            </a:r>
            <a:endParaRPr lang="en-US" altLang="zh-CN" sz="20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病变</a:t>
            </a: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呈向前充填</a:t>
            </a:r>
            <a:r>
              <a:rPr lang="en-US" altLang="zh-CN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Ⅳ</a:t>
            </a: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室改变</a:t>
            </a:r>
            <a:r>
              <a:rPr lang="en-US" altLang="zh-CN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导水管以上脑室呈均匀性</a:t>
            </a: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扩大</a:t>
            </a: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20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病变</a:t>
            </a: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多为高密度影</a:t>
            </a:r>
            <a:r>
              <a:rPr lang="en-US" altLang="zh-CN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少数为等密度影</a:t>
            </a:r>
            <a:r>
              <a:rPr lang="en-US" altLang="zh-CN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但周围</a:t>
            </a: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均无水肿</a:t>
            </a: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8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875" r="1223" b="5098"/>
          <a:stretch/>
        </p:blipFill>
        <p:spPr bwMode="auto">
          <a:xfrm>
            <a:off x="0" y="3167941"/>
            <a:ext cx="4702630" cy="3375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>
            <a:grpSpLocks/>
          </p:cNvGrpSpPr>
          <p:nvPr/>
        </p:nvGrpSpPr>
        <p:grpSpPr bwMode="auto">
          <a:xfrm>
            <a:off x="2012950" y="5524500"/>
            <a:ext cx="7975600" cy="1333500"/>
            <a:chOff x="971550" y="4156075"/>
            <a:chExt cx="7200900" cy="1008063"/>
          </a:xfrm>
          <a:solidFill>
            <a:srgbClr val="FA4453"/>
          </a:solidFill>
        </p:grpSpPr>
        <p:sp>
          <p:nvSpPr>
            <p:cNvPr id="7174" name="流程图: 合并 38"/>
            <p:cNvSpPr>
              <a:spLocks noChangeArrowheads="1"/>
            </p:cNvSpPr>
            <p:nvPr/>
          </p:nvSpPr>
          <p:spPr bwMode="auto">
            <a:xfrm rot="10800000">
              <a:off x="971550" y="4156075"/>
              <a:ext cx="7200900" cy="10080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5" name="流程图: 合并 40"/>
            <p:cNvSpPr>
              <a:spLocks noChangeArrowheads="1"/>
            </p:cNvSpPr>
            <p:nvPr/>
          </p:nvSpPr>
          <p:spPr bwMode="auto">
            <a:xfrm rot="10800000">
              <a:off x="1187450" y="4227513"/>
              <a:ext cx="6769100" cy="936625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ash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6" name="TextBox 41"/>
            <p:cNvSpPr>
              <a:spLocks noChangeArrowheads="1"/>
            </p:cNvSpPr>
            <p:nvPr/>
          </p:nvSpPr>
          <p:spPr bwMode="auto">
            <a:xfrm>
              <a:off x="4038685" y="4396617"/>
              <a:ext cx="844103" cy="7675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6000" b="1" dirty="0" smtClean="0">
                  <a:solidFill>
                    <a:schemeClr val="bg1"/>
                  </a:solidFill>
                  <a:latin typeface="BatangChe" pitchFamily="1" charset="-127"/>
                  <a:ea typeface="BatangChe" pitchFamily="1" charset="-127"/>
                  <a:sym typeface="BatangChe" pitchFamily="1" charset="-127"/>
                </a:rPr>
                <a:t>2</a:t>
              </a:r>
              <a:endParaRPr lang="zh-CN" altLang="en-US" sz="6000" b="1" dirty="0">
                <a:solidFill>
                  <a:schemeClr val="bg1"/>
                </a:solidFill>
                <a:latin typeface="BatangChe" pitchFamily="1" charset="-127"/>
                <a:ea typeface="BatangChe" pitchFamily="1" charset="-127"/>
                <a:sym typeface="BatangChe" pitchFamily="1" charset="-127"/>
              </a:endParaRPr>
            </a:p>
          </p:txBody>
        </p:sp>
      </p:grpSp>
      <p:grpSp>
        <p:nvGrpSpPr>
          <p:cNvPr id="7171" name="组合 2"/>
          <p:cNvGrpSpPr>
            <a:grpSpLocks/>
          </p:cNvGrpSpPr>
          <p:nvPr/>
        </p:nvGrpSpPr>
        <p:grpSpPr bwMode="auto">
          <a:xfrm>
            <a:off x="0" y="0"/>
            <a:ext cx="1547813" cy="534988"/>
            <a:chOff x="-106363" y="-20638"/>
            <a:chExt cx="1006476" cy="347663"/>
          </a:xfrm>
          <a:solidFill>
            <a:srgbClr val="FA4453"/>
          </a:solidFill>
        </p:grpSpPr>
        <p:sp>
          <p:nvSpPr>
            <p:cNvPr id="7172" name="流程图: 合并 53"/>
            <p:cNvSpPr>
              <a:spLocks noChangeArrowheads="1"/>
            </p:cNvSpPr>
            <p:nvPr/>
          </p:nvSpPr>
          <p:spPr bwMode="auto">
            <a:xfrm>
              <a:off x="-106363" y="-20638"/>
              <a:ext cx="1006476" cy="3476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3" name="流程图: 合并 54"/>
            <p:cNvSpPr>
              <a:spLocks noChangeArrowheads="1"/>
            </p:cNvSpPr>
            <p:nvPr/>
          </p:nvSpPr>
          <p:spPr bwMode="auto">
            <a:xfrm>
              <a:off x="0" y="-20638"/>
              <a:ext cx="755650" cy="288926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ot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4580" name="组合 8"/>
          <p:cNvGrpSpPr>
            <a:grpSpLocks/>
          </p:cNvGrpSpPr>
          <p:nvPr/>
        </p:nvGrpSpPr>
        <p:grpSpPr bwMode="auto">
          <a:xfrm>
            <a:off x="3432760" y="2544081"/>
            <a:ext cx="6316662" cy="1015663"/>
            <a:chOff x="3284033" y="2090977"/>
            <a:chExt cx="6502857" cy="978717"/>
          </a:xfrm>
        </p:grpSpPr>
        <p:sp>
          <p:nvSpPr>
            <p:cNvPr id="10" name="AutoShape 4"/>
            <p:cNvSpPr>
              <a:spLocks noChangeArrowheads="1"/>
            </p:cNvSpPr>
            <p:nvPr/>
          </p:nvSpPr>
          <p:spPr bwMode="gray">
            <a:xfrm>
              <a:off x="3284033" y="2260780"/>
              <a:ext cx="4262240" cy="699096"/>
            </a:xfrm>
            <a:prstGeom prst="roundRect">
              <a:avLst>
                <a:gd name="adj" fmla="val 10889"/>
              </a:avLst>
            </a:prstGeom>
            <a:noFill/>
            <a:ln>
              <a:noFill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1" name="AutoShape 6"/>
            <p:cNvSpPr>
              <a:spLocks noChangeArrowheads="1"/>
            </p:cNvSpPr>
            <p:nvPr/>
          </p:nvSpPr>
          <p:spPr bwMode="gray">
            <a:xfrm>
              <a:off x="3344501" y="2309732"/>
              <a:ext cx="1086806" cy="572127"/>
            </a:xfrm>
            <a:prstGeom prst="roundRect">
              <a:avLst>
                <a:gd name="adj" fmla="val 11921"/>
              </a:avLst>
            </a:prstGeom>
            <a:solidFill>
              <a:srgbClr val="FA4453"/>
            </a:solidFill>
            <a:ln>
              <a:solidFill>
                <a:srgbClr val="FA4453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409130"/>
                </a:solidFill>
              </a:endParaRPr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gray">
            <a:xfrm>
              <a:off x="3713852" y="2320440"/>
              <a:ext cx="349739" cy="445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2</a:t>
              </a:r>
            </a:p>
          </p:txBody>
        </p:sp>
        <p:sp>
          <p:nvSpPr>
            <p:cNvPr id="24584" name="文本框 2"/>
            <p:cNvSpPr txBox="1">
              <a:spLocks noChangeArrowheads="1"/>
            </p:cNvSpPr>
            <p:nvPr/>
          </p:nvSpPr>
          <p:spPr bwMode="auto">
            <a:xfrm>
              <a:off x="4702728" y="2090977"/>
              <a:ext cx="5084162" cy="9787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200" b="1" dirty="0">
                  <a:solidFill>
                    <a:srgbClr val="FA44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诊断与治疗</a:t>
              </a: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>
                  <a:solidFill>
                    <a:srgbClr val="FA44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(Diagnosis and treatment)</a:t>
              </a:r>
              <a:endParaRPr lang="en-US" altLang="zh-CN" sz="3200" b="1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965</TotalTime>
  <Pages>0</Pages>
  <Words>783</Words>
  <Characters>0</Characters>
  <Application>Microsoft Office PowerPoint</Application>
  <DocSecurity>0</DocSecurity>
  <PresentationFormat>宽屏</PresentationFormat>
  <Lines>0</Lines>
  <Paragraphs>86</Paragraphs>
  <Slides>16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BatangChe</vt:lpstr>
      <vt:lpstr>黑体</vt:lpstr>
      <vt:lpstr>楷体_GB2312</vt:lpstr>
      <vt:lpstr>宋体</vt:lpstr>
      <vt:lpstr>微软雅黑</vt:lpstr>
      <vt:lpstr>Arial</vt:lpstr>
      <vt:lpstr>Calibri</vt:lpstr>
      <vt:lpstr>Calibri Light</vt:lpstr>
      <vt:lpstr>Times New Roman</vt:lpstr>
      <vt:lpstr>Wingdings</vt:lpstr>
      <vt:lpstr>Office 主题</vt:lpstr>
      <vt:lpstr>1_Office 主题</vt:lpstr>
      <vt:lpstr>PowerPoint 演示文稿</vt:lpstr>
      <vt:lpstr>PowerPoint 演示文稿</vt:lpstr>
      <vt:lpstr>PowerPoint 演示文稿</vt:lpstr>
      <vt:lpstr>解剖</vt:lpstr>
      <vt:lpstr>概述</vt:lpstr>
      <vt:lpstr>病因</vt:lpstr>
      <vt:lpstr>临床表现</vt:lpstr>
      <vt:lpstr>检查</vt:lpstr>
      <vt:lpstr>PowerPoint 演示文稿</vt:lpstr>
      <vt:lpstr>诊断</vt:lpstr>
      <vt:lpstr>治疗</vt:lpstr>
      <vt:lpstr>治疗</vt:lpstr>
      <vt:lpstr>PowerPoint 演示文稿</vt:lpstr>
      <vt:lpstr>康复训练</vt:lpstr>
      <vt:lpstr>康复训练</vt:lpstr>
      <vt:lpstr>PowerPoint 演示文稿</vt:lpstr>
    </vt:vector>
  </TitlesOfParts>
  <Manager/>
  <Company>Sky123.Org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Sky123.Org</dc:creator>
  <cp:keywords/>
  <dc:description/>
  <cp:lastModifiedBy>清云_612</cp:lastModifiedBy>
  <cp:revision>181</cp:revision>
  <dcterms:created xsi:type="dcterms:W3CDTF">2014-03-17T14:50:00Z</dcterms:created>
  <dcterms:modified xsi:type="dcterms:W3CDTF">2016-04-17T07:25:20Z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2052-9.1.0.4716</vt:lpwstr>
  </property>
</Properties>
</file>