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8" r:id="rId2"/>
    <p:sldId id="291" r:id="rId3"/>
    <p:sldId id="367" r:id="rId4"/>
    <p:sldId id="364" r:id="rId5"/>
    <p:sldId id="365" r:id="rId6"/>
    <p:sldId id="366" r:id="rId7"/>
    <p:sldId id="324" r:id="rId8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1pPr>
    <a:lvl2pPr marL="457200" lvl="1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2pPr>
    <a:lvl3pPr marL="914400" lvl="2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3pPr>
    <a:lvl4pPr marL="1371600" lvl="3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4pPr>
    <a:lvl5pPr marL="1828800" lvl="4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5pPr>
    <a:lvl6pPr marL="2286000" lvl="5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6pPr>
    <a:lvl7pPr marL="2743200" lvl="6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7pPr>
    <a:lvl8pPr marL="3200400" lvl="7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8pPr>
    <a:lvl9pPr marL="3657600" lvl="8" indent="0" algn="l" defTabSz="914400" eaLnBrk="0" fontAlgn="base" latinLnBrk="0" hangingPunct="0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E7F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1513" autoAdjust="0"/>
  </p:normalViewPr>
  <p:slideViewPr>
    <p:cSldViewPr snapToGrid="0" showGuides="1">
      <p:cViewPr varScale="1">
        <p:scale>
          <a:sx n="68" d="100"/>
          <a:sy n="68" d="100"/>
        </p:scale>
        <p:origin x="24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36"/>
    </p:cViewPr>
  </p:sorter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239CA7B-DB2E-4732-A9FE-ACD26657954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2016/3/5 Saturday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431114-DA9C-4219-9104-0860CAD5845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9217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B2E79-896F-4E6B-A8BF-56A1ECF1321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2570DDE-49D1-4DA2-A208-CC0D92B14F0C}" type="slidenum">
              <a:rPr lang="zh-CN" altLang="en-US" sz="1200" i="0">
                <a:latin typeface="Calibri" panose="020F0502020204030204" pitchFamily="34" charset="0"/>
              </a:rPr>
              <a:pPr algn="r" eaLnBrk="1" hangingPunct="1"/>
              <a:t>7</a:t>
            </a:fld>
            <a:endParaRPr lang="en-US" altLang="zh-CN" sz="1200" i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298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marL="0" marR="0" lvl="0" indent="0" algn="ctr" defTabSz="9137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13221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2495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1630" indent="-3416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448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9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9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1681956" y="1983779"/>
            <a:ext cx="8956675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algn="ctr" defTabSz="913765" rtl="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胸外科</a:t>
            </a:r>
            <a:r>
              <a:rPr lang="zh-CN" altLang="en-US" sz="54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专项业务简介</a:t>
            </a:r>
            <a:r>
              <a:rPr lang="zh-CN" altLang="en-US" sz="5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和</a:t>
            </a:r>
            <a:r>
              <a:rPr lang="zh-CN" altLang="en-US" sz="54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计划</a:t>
            </a:r>
            <a:endParaRPr lang="en-US" altLang="zh-CN" sz="5400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0" algn="ctr" defTabSz="913765" rtl="0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5400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0" algn="ctr" defTabSz="913765" rtl="0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 w="19050">
                  <a:solidFill>
                    <a:prstClr val="white"/>
                  </a:solidFill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静脉输液港</a:t>
            </a:r>
            <a:r>
              <a:rPr kumimoji="0" lang="en-US" altLang="zh-CN" sz="4400" b="1" i="0" u="none" strike="noStrike" kern="1200" cap="none" spc="0" normalizeH="0" baseline="0" noProof="0" dirty="0" smtClean="0">
                <a:ln w="19050">
                  <a:solidFill>
                    <a:prstClr val="white"/>
                  </a:solidFill>
                </a:ln>
                <a:solidFill>
                  <a:srgbClr val="1F49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PORT</a:t>
            </a:r>
            <a:r>
              <a:rPr lang="zh-CN" altLang="en-US" sz="4400" b="1" dirty="0">
                <a:ln w="19050">
                  <a:solidFill>
                    <a:prstClr val="white"/>
                  </a:solidFill>
                </a:ln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维护</a:t>
            </a:r>
            <a:endParaRPr kumimoji="0" lang="zh-CN" altLang="en-US" sz="4400" b="1" i="0" u="none" strike="noStrike" kern="1200" cap="none" spc="0" normalizeH="0" baseline="0" noProof="0" dirty="0">
              <a:ln w="19050">
                <a:solidFill>
                  <a:prstClr val="white"/>
                </a:solidFill>
              </a:ln>
              <a:solidFill>
                <a:srgbClr val="1F497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3" name="等腰三角形 48"/>
          <p:cNvSpPr/>
          <p:nvPr/>
        </p:nvSpPr>
        <p:spPr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 w="12700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5" name="矩形 50"/>
          <p:cNvSpPr/>
          <p:nvPr/>
        </p:nvSpPr>
        <p:spPr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 w="12700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3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宋体" pitchFamily="2" charset="-122"/>
            </a:endParaRPr>
          </a:p>
        </p:txBody>
      </p:sp>
      <p:sp>
        <p:nvSpPr>
          <p:cNvPr id="3090" name="等腰三角形 55"/>
          <p:cNvSpPr/>
          <p:nvPr/>
        </p:nvSpPr>
        <p:spPr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 w="12700">
            <a:noFill/>
            <a:miter/>
          </a:ln>
        </p:spPr>
        <p:txBody>
          <a:bodyPr anchor="ctr"/>
          <a:lstStyle/>
          <a:p>
            <a:pPr lvl="0" algn="ctr" eaLnBrk="1" hangingPunct="1"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8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8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8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8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8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8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8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8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8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8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8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8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8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8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8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8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8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8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8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8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8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8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8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421" y="918293"/>
            <a:ext cx="4700979" cy="608014"/>
            <a:chOff x="3278751" y="1777380"/>
            <a:chExt cx="5551469" cy="608650"/>
          </a:xfrm>
        </p:grpSpPr>
        <p:sp>
          <p:nvSpPr>
            <p:cNvPr id="4" name="矩形 3"/>
            <p:cNvSpPr/>
            <p:nvPr/>
          </p:nvSpPr>
          <p:spPr>
            <a:xfrm>
              <a:off x="3278751" y="1777380"/>
              <a:ext cx="466801" cy="60865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442" name="TextBox 37"/>
            <p:cNvSpPr txBox="1"/>
            <p:nvPr/>
          </p:nvSpPr>
          <p:spPr>
            <a:xfrm>
              <a:off x="3955606" y="1850631"/>
              <a:ext cx="4874614" cy="462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目的及意义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Rectangle 5"/>
          <p:cNvSpPr/>
          <p:nvPr/>
        </p:nvSpPr>
        <p:spPr>
          <a:xfrm>
            <a:off x="785421" y="1734376"/>
            <a:ext cx="986413" cy="58105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目的：</a:t>
            </a:r>
            <a:endParaRPr lang="zh-CN" altLang="en-US" sz="24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Rectangle 5"/>
          <p:cNvSpPr/>
          <p:nvPr/>
        </p:nvSpPr>
        <p:spPr>
          <a:xfrm>
            <a:off x="785421" y="2750039"/>
            <a:ext cx="986413" cy="58105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意义：</a:t>
            </a:r>
            <a:endParaRPr lang="zh-CN" altLang="en-US" sz="2400" b="1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319929"/>
              </p:ext>
            </p:extLst>
          </p:nvPr>
        </p:nvGraphicFramePr>
        <p:xfrm>
          <a:off x="871153" y="3447655"/>
          <a:ext cx="10821122" cy="254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8463"/>
                <a:gridCol w="2816751"/>
                <a:gridCol w="43859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患者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医生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37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护士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静脉输液全疗程的可靠通路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避免反复穿静脉穿刺带来的痛苦，保护外周血管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不限制日常活动</a:t>
                      </a: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，提高生活质量 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降低总治疗费用</a:t>
                      </a:r>
                      <a:endParaRPr lang="zh-CN" altLang="en-US" sz="1800" b="0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l" eaLnBrk="1" hangingPunct="1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保护病人外周血管</a:t>
                      </a:r>
                    </a:p>
                    <a:p>
                      <a:pPr lvl="0" algn="l" eaLnBrk="1" hangingPunct="1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保持治疗通道</a:t>
                      </a:r>
                      <a:r>
                        <a:rPr lang="en-US" altLang="zh-CN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-“</a:t>
                      </a: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生命线”</a:t>
                      </a:r>
                    </a:p>
                    <a:p>
                      <a:pPr lvl="0" algn="l" eaLnBrk="1" hangingPunct="1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适于进行所有的静脉治疗</a:t>
                      </a:r>
                    </a:p>
                    <a:p>
                      <a:pPr lvl="0" algn="l" eaLnBrk="1" hangingPunct="1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插管并发症少                                      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1800" b="0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 algn="l" eaLnBrk="1" hangingPunct="1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可用于所有的静脉输液治疗，采集血样等</a:t>
                      </a:r>
                    </a:p>
                    <a:p>
                      <a:pPr lvl="0" algn="l" eaLnBrk="1" hangingPunct="1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简单维护，治疗间隙期只需每月一次生理盐水冲管  </a:t>
                      </a:r>
                    </a:p>
                    <a:p>
                      <a:pPr lvl="0" algn="l" eaLnBrk="1" hangingPunct="1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大幅减少每日工作量  </a:t>
                      </a:r>
                    </a:p>
                    <a:p>
                      <a:pPr lvl="0" algn="l" eaLnBrk="1" hangingPunct="1">
                        <a:lnSpc>
                          <a:spcPct val="150000"/>
                        </a:lnSpc>
                      </a:pPr>
                      <a:r>
                        <a:rPr lang="zh-CN" altLang="en-US" sz="1800" b="0" dirty="0" smtClean="0">
                          <a:solidFill>
                            <a:srgbClr val="1F497D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降低静脉治疗难度</a:t>
                      </a:r>
                      <a:endParaRPr lang="zh-CN" altLang="en-US" sz="1800" b="0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21" name="Rectangle 5"/>
          <p:cNvSpPr/>
          <p:nvPr/>
        </p:nvSpPr>
        <p:spPr>
          <a:xfrm>
            <a:off x="1771834" y="1761435"/>
            <a:ext cx="9019760" cy="55399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为患者提供长期的静脉血管通道，对患者进行静脉输液，静脉注射，静脉抽血。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421" y="918293"/>
            <a:ext cx="4700979" cy="608014"/>
            <a:chOff x="3278751" y="1777380"/>
            <a:chExt cx="5551469" cy="608650"/>
          </a:xfrm>
        </p:grpSpPr>
        <p:sp>
          <p:nvSpPr>
            <p:cNvPr id="4" name="矩形 3"/>
            <p:cNvSpPr/>
            <p:nvPr/>
          </p:nvSpPr>
          <p:spPr>
            <a:xfrm>
              <a:off x="3278751" y="1777380"/>
              <a:ext cx="466801" cy="60865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442" name="TextBox 37"/>
            <p:cNvSpPr txBox="1"/>
            <p:nvPr/>
          </p:nvSpPr>
          <p:spPr>
            <a:xfrm>
              <a:off x="3955606" y="1850631"/>
              <a:ext cx="4874614" cy="462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成立专项小组 （</a:t>
              </a:r>
              <a:r>
                <a:rPr lang="en-US" altLang="zh-CN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2016-2</a:t>
              </a:r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535" y="2383705"/>
            <a:ext cx="3186250" cy="312026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225885" y="2088653"/>
            <a:ext cx="4067956" cy="2354807"/>
            <a:chOff x="2225885" y="2088653"/>
            <a:chExt cx="4067956" cy="2354807"/>
          </a:xfrm>
        </p:grpSpPr>
        <p:sp>
          <p:nvSpPr>
            <p:cNvPr id="14" name="Rectangle 5"/>
            <p:cNvSpPr/>
            <p:nvPr/>
          </p:nvSpPr>
          <p:spPr>
            <a:xfrm>
              <a:off x="2225885" y="2716090"/>
              <a:ext cx="1341091" cy="101566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 eaLnBrk="1" hangingPunct="1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小组成员（</a:t>
              </a:r>
              <a:r>
                <a:rPr lang="en-US" altLang="zh-CN" sz="20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20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人）</a:t>
              </a:r>
              <a:endParaRPr lang="zh-CN" altLang="en-US" sz="16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5"/>
            <p:cNvSpPr/>
            <p:nvPr/>
          </p:nvSpPr>
          <p:spPr>
            <a:xfrm>
              <a:off x="4287887" y="2088653"/>
              <a:ext cx="1487135" cy="5539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 eaLnBrk="1" hangingPunct="1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秦彦骅  ①</a:t>
              </a:r>
              <a:endParaRPr lang="zh-CN" altLang="en-US" sz="16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Rectangle 5"/>
            <p:cNvSpPr/>
            <p:nvPr/>
          </p:nvSpPr>
          <p:spPr>
            <a:xfrm>
              <a:off x="3995416" y="2891216"/>
              <a:ext cx="1707805" cy="5539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浦佳洁</a:t>
              </a:r>
            </a:p>
          </p:txBody>
        </p:sp>
        <p:sp>
          <p:nvSpPr>
            <p:cNvPr id="11" name="Rectangle 5"/>
            <p:cNvSpPr/>
            <p:nvPr/>
          </p:nvSpPr>
          <p:spPr>
            <a:xfrm>
              <a:off x="4145309" y="3943836"/>
              <a:ext cx="1341091" cy="49962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吴袆雯</a:t>
              </a:r>
              <a:endPara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左大括号 5"/>
            <p:cNvSpPr/>
            <p:nvPr/>
          </p:nvSpPr>
          <p:spPr>
            <a:xfrm>
              <a:off x="3907254" y="2395698"/>
              <a:ext cx="380633" cy="2047762"/>
            </a:xfrm>
            <a:prstGeom prst="leftBrace">
              <a:avLst>
                <a:gd name="adj1" fmla="val 65748"/>
                <a:gd name="adj2" fmla="val 47595"/>
              </a:avLst>
            </a:prstGeom>
            <a:ln w="3810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左大括号 12"/>
            <p:cNvSpPr/>
            <p:nvPr/>
          </p:nvSpPr>
          <p:spPr>
            <a:xfrm flipH="1">
              <a:off x="5330859" y="3151947"/>
              <a:ext cx="335489" cy="1291513"/>
            </a:xfrm>
            <a:prstGeom prst="leftBrace">
              <a:avLst>
                <a:gd name="adj1" fmla="val 33997"/>
                <a:gd name="adj2" fmla="val 47595"/>
              </a:avLst>
            </a:prstGeom>
            <a:ln w="3810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5"/>
            <p:cNvSpPr/>
            <p:nvPr/>
          </p:nvSpPr>
          <p:spPr>
            <a:xfrm>
              <a:off x="5578788" y="3426613"/>
              <a:ext cx="715053" cy="49962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②</a:t>
              </a:r>
              <a:endPara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Rectangle 5"/>
          <p:cNvSpPr/>
          <p:nvPr/>
        </p:nvSpPr>
        <p:spPr>
          <a:xfrm>
            <a:off x="734673" y="4702420"/>
            <a:ext cx="7370982" cy="147732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457200" lvl="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主要工作：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汇总资料，联系专业科室、公司；制定培训计划。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主要工作：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资料搜集，参与培训计划讨论与制定工作；开展后期专项统计。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419097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421" y="918293"/>
            <a:ext cx="4700979" cy="608014"/>
            <a:chOff x="3278751" y="1777380"/>
            <a:chExt cx="5551469" cy="608650"/>
          </a:xfrm>
        </p:grpSpPr>
        <p:sp>
          <p:nvSpPr>
            <p:cNvPr id="4" name="矩形 3"/>
            <p:cNvSpPr/>
            <p:nvPr/>
          </p:nvSpPr>
          <p:spPr>
            <a:xfrm>
              <a:off x="3278751" y="1777380"/>
              <a:ext cx="466801" cy="60865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442" name="TextBox 37"/>
            <p:cNvSpPr txBox="1"/>
            <p:nvPr/>
          </p:nvSpPr>
          <p:spPr>
            <a:xfrm>
              <a:off x="3955606" y="1874396"/>
              <a:ext cx="4874614" cy="462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成立专项小组 （</a:t>
              </a:r>
              <a:r>
                <a:rPr lang="en-US" altLang="zh-CN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2016-2</a:t>
              </a:r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Rectangle 5"/>
          <p:cNvSpPr/>
          <p:nvPr/>
        </p:nvSpPr>
        <p:spPr>
          <a:xfrm>
            <a:off x="5486400" y="2421933"/>
            <a:ext cx="5249619" cy="286232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457200" lvl="0" indent="-457200" eaLnBrk="1" hangingPunct="1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2016-02-20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进行护理革新项目，新技术新业务应用申请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2016-02-25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制定胸外科静脉输液港维护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SOP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流程，注意事项，健康宣教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+mj-lt"/>
              <a:buAutoNum type="alphaLcParenR"/>
            </a:pPr>
            <a:r>
              <a:rPr lang="en-US" altLang="zh-CN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2016-03-07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进行第一次科内培训：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   ①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理论培训 ②操作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试教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4EFCD"/>
              </a:clrFrom>
              <a:clrTo>
                <a:srgbClr val="E4EFC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1" t="5749" r="3005" b="4085"/>
          <a:stretch/>
        </p:blipFill>
        <p:spPr>
          <a:xfrm>
            <a:off x="0" y="2665828"/>
            <a:ext cx="4529798" cy="419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9490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421" y="918293"/>
            <a:ext cx="4700979" cy="608014"/>
            <a:chOff x="3278751" y="1777380"/>
            <a:chExt cx="5551469" cy="608650"/>
          </a:xfrm>
        </p:grpSpPr>
        <p:sp>
          <p:nvSpPr>
            <p:cNvPr id="4" name="矩形 3"/>
            <p:cNvSpPr/>
            <p:nvPr/>
          </p:nvSpPr>
          <p:spPr>
            <a:xfrm>
              <a:off x="3278751" y="1777380"/>
              <a:ext cx="466801" cy="60865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442" name="TextBox 37"/>
            <p:cNvSpPr txBox="1"/>
            <p:nvPr/>
          </p:nvSpPr>
          <p:spPr>
            <a:xfrm>
              <a:off x="3955606" y="1850631"/>
              <a:ext cx="4874614" cy="462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下一步临床实践培训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Rectangle 5"/>
          <p:cNvSpPr/>
          <p:nvPr/>
        </p:nvSpPr>
        <p:spPr>
          <a:xfrm>
            <a:off x="1771552" y="2733058"/>
            <a:ext cx="3939932" cy="193899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地点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：门诊维护中心    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   时间：周二下午、周四上午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地点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：骨科三病区      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   时间：周一至周五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193" y="2493907"/>
            <a:ext cx="4371975" cy="269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1117659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421" y="918293"/>
            <a:ext cx="4700979" cy="608014"/>
            <a:chOff x="3278751" y="1777380"/>
            <a:chExt cx="5551469" cy="608650"/>
          </a:xfrm>
        </p:grpSpPr>
        <p:sp>
          <p:nvSpPr>
            <p:cNvPr id="4" name="矩形 3"/>
            <p:cNvSpPr/>
            <p:nvPr/>
          </p:nvSpPr>
          <p:spPr>
            <a:xfrm>
              <a:off x="3278751" y="1777380"/>
              <a:ext cx="466801" cy="60865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442" name="TextBox 37"/>
            <p:cNvSpPr txBox="1"/>
            <p:nvPr/>
          </p:nvSpPr>
          <p:spPr>
            <a:xfrm>
              <a:off x="3955606" y="1850631"/>
              <a:ext cx="4874614" cy="46214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下一步临床实践培训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Rectangle 5"/>
          <p:cNvSpPr/>
          <p:nvPr/>
        </p:nvSpPr>
        <p:spPr>
          <a:xfrm>
            <a:off x="5964702" y="2254920"/>
            <a:ext cx="5292775" cy="332398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第一季度：专项小组成员 完成实践培训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第二季度：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N3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能级护士   完成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培训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第三季度：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N2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能级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护士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完成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实践培训</a:t>
            </a:r>
            <a:endParaRPr lang="en-US" altLang="zh-CN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第四季度：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N1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能级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护士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完成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培训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N0. 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轮转护士  可参加每个季度的实践培训</a:t>
            </a:r>
            <a:endParaRPr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每位护士可多次参加</a:t>
            </a:r>
            <a:endParaRPr lang="en-US" altLang="zh-CN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5618933" y="2485565"/>
            <a:ext cx="345770" cy="2466753"/>
          </a:xfrm>
          <a:prstGeom prst="leftBrace">
            <a:avLst>
              <a:gd name="adj1" fmla="val 65748"/>
              <a:gd name="adj2" fmla="val 46733"/>
            </a:avLst>
          </a:prstGeom>
          <a:ln w="38100">
            <a:solidFill>
              <a:srgbClr val="1F49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60" y="2563248"/>
            <a:ext cx="4046097" cy="2697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5448860" y="498364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zh-CN" altLang="en-US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科内每班都有专业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护士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进行静脉输液港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PORT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维护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736962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3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3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3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3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3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3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8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3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03707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8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4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2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8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8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8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8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4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8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2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8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8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8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6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8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4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8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8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8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28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8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6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8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44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8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2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8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8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8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76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8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4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8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92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8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328</Words>
  <Application>Microsoft Office PowerPoint</Application>
  <PresentationFormat>宽屏</PresentationFormat>
  <Paragraphs>55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宋体</vt:lpstr>
      <vt:lpstr>微软雅黑</vt:lpstr>
      <vt:lpstr>Arial</vt:lpstr>
      <vt:lpstr>Broadway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Dada</dc:creator>
  <cp:lastModifiedBy>清云_612</cp:lastModifiedBy>
  <cp:revision>197</cp:revision>
  <dcterms:created xsi:type="dcterms:W3CDTF">2013-12-09T09:15:38Z</dcterms:created>
  <dcterms:modified xsi:type="dcterms:W3CDTF">2016-03-04T16:42:19Z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