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4"/>
  </p:notesMasterIdLst>
  <p:sldIdLst>
    <p:sldId id="279" r:id="rId3"/>
    <p:sldId id="296" r:id="rId4"/>
    <p:sldId id="295" r:id="rId5"/>
    <p:sldId id="259" r:id="rId6"/>
    <p:sldId id="260" r:id="rId7"/>
    <p:sldId id="261" r:id="rId8"/>
    <p:sldId id="264" r:id="rId9"/>
    <p:sldId id="270" r:id="rId10"/>
    <p:sldId id="271" r:id="rId11"/>
    <p:sldId id="272" r:id="rId12"/>
    <p:sldId id="294" r:id="rId13"/>
    <p:sldId id="281" r:id="rId14"/>
    <p:sldId id="287" r:id="rId15"/>
    <p:sldId id="289" r:id="rId16"/>
    <p:sldId id="290" r:id="rId17"/>
    <p:sldId id="291" r:id="rId18"/>
    <p:sldId id="286" r:id="rId19"/>
    <p:sldId id="282" r:id="rId20"/>
    <p:sldId id="283" r:id="rId21"/>
    <p:sldId id="284" r:id="rId22"/>
    <p:sldId id="27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1816D-1278-41EC-8C79-B3F9617C029F}" type="datetimeFigureOut">
              <a:rPr lang="zh-CN" altLang="en-US" smtClean="0"/>
              <a:t>2016/2/28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F60292-9CAB-41C5-8F94-299A4969AC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731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773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956058-9C40-43CA-BC69-48EC2A77554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317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EB2E79-896F-4E6B-A8BF-56A1ECF1321D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2570DDE-49D1-4DA2-A208-CC0D92B14F0C}" type="slidenum">
              <a:rPr lang="zh-CN" altLang="en-US" sz="1200" i="0">
                <a:latin typeface="Calibri" panose="020F0502020204030204" pitchFamily="34" charset="0"/>
              </a:rPr>
              <a:pPr algn="r" eaLnBrk="1" hangingPunct="1"/>
              <a:t>21</a:t>
            </a:fld>
            <a:endParaRPr lang="en-US" altLang="zh-CN" sz="1200" i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FA14A-189B-4BDF-8115-31513C64F01A}" type="datetimeFigureOut">
              <a:rPr lang="zh-CN" altLang="en-US" smtClean="0"/>
              <a:t>2016/2/28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6826-9EA7-4198-85C1-D21FFDC3C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387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FA14A-189B-4BDF-8115-31513C64F01A}" type="datetimeFigureOut">
              <a:rPr lang="zh-CN" altLang="en-US" smtClean="0"/>
              <a:t>2016/2/28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6826-9EA7-4198-85C1-D21FFDC3C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282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FA14A-189B-4BDF-8115-31513C64F01A}" type="datetimeFigureOut">
              <a:rPr lang="zh-CN" altLang="en-US" smtClean="0"/>
              <a:t>2016/2/28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6826-9EA7-4198-85C1-D21FFDC3C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129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717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76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614488" y="0"/>
            <a:ext cx="107950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anchor="ctr"/>
          <a:lstStyle/>
          <a:p>
            <a:pPr algn="ctr" defTabSz="913996">
              <a:defRPr/>
            </a:pPr>
            <a:endParaRPr lang="zh-CN" altLang="en-US" sz="1699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240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405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047739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58684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1" y="381001"/>
            <a:ext cx="11163300" cy="563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143000"/>
            <a:ext cx="10972800" cy="5257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4572000" y="6508751"/>
            <a:ext cx="2844800" cy="3079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A05890C-4DF8-42B5-B27E-093CA575FE33}" type="slidenum">
              <a:rPr lang="zh-CN" altLang="en-US">
                <a:solidFill>
                  <a:prstClr val="black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1"/>
          </p:nvPr>
        </p:nvSpPr>
        <p:spPr>
          <a:xfrm>
            <a:off x="8534400" y="1588"/>
            <a:ext cx="3556000" cy="2270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0D94AF23-EF66-4842-BAD1-90A6AE11308B}" type="datetime1">
              <a:rPr lang="zh-CN" altLang="en-US">
                <a:solidFill>
                  <a:prstClr val="black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2016/2/28 Sunday</a:t>
            </a:fld>
            <a:r>
              <a:rPr lang="zh-CN" altLang="en-US">
                <a:solidFill>
                  <a:prstClr val="black"/>
                </a:solidFill>
              </a:rPr>
              <a:t>安徽省立医院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>
          <a:xfrm>
            <a:off x="8128000" y="6559550"/>
            <a:ext cx="3860800" cy="2984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2096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370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FA14A-189B-4BDF-8115-31513C64F01A}" type="datetimeFigureOut">
              <a:rPr lang="zh-CN" altLang="en-US" smtClean="0"/>
              <a:t>2016/2/28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6826-9EA7-4198-85C1-D21FFDC3C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93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FA14A-189B-4BDF-8115-31513C64F01A}" type="datetimeFigureOut">
              <a:rPr lang="zh-CN" altLang="en-US" smtClean="0"/>
              <a:t>2016/2/28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6826-9EA7-4198-85C1-D21FFDC3C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1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FA14A-189B-4BDF-8115-31513C64F01A}" type="datetimeFigureOut">
              <a:rPr lang="zh-CN" altLang="en-US" smtClean="0"/>
              <a:t>2016/2/28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6826-9EA7-4198-85C1-D21FFDC3C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95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FA14A-189B-4BDF-8115-31513C64F01A}" type="datetimeFigureOut">
              <a:rPr lang="zh-CN" altLang="en-US" smtClean="0"/>
              <a:t>2016/2/28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6826-9EA7-4198-85C1-D21FFDC3C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345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FA14A-189B-4BDF-8115-31513C64F01A}" type="datetimeFigureOut">
              <a:rPr lang="zh-CN" altLang="en-US" smtClean="0"/>
              <a:t>2016/2/28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6826-9EA7-4198-85C1-D21FFDC3C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5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FA14A-189B-4BDF-8115-31513C64F01A}" type="datetimeFigureOut">
              <a:rPr lang="zh-CN" altLang="en-US" smtClean="0"/>
              <a:t>2016/2/28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6826-9EA7-4198-85C1-D21FFDC3C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91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FA14A-189B-4BDF-8115-31513C64F01A}" type="datetimeFigureOut">
              <a:rPr lang="zh-CN" altLang="en-US" smtClean="0"/>
              <a:t>2016/2/28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6826-9EA7-4198-85C1-D21FFDC3C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12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FA14A-189B-4BDF-8115-31513C64F01A}" type="datetimeFigureOut">
              <a:rPr lang="zh-CN" altLang="en-US" smtClean="0"/>
              <a:t>2016/2/28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F6826-9EA7-4198-85C1-D21FFDC3C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516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FA14A-189B-4BDF-8115-31513C64F01A}" type="datetimeFigureOut">
              <a:rPr lang="zh-CN" altLang="en-US" smtClean="0"/>
              <a:t>2016/2/28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F6826-9EA7-4198-85C1-D21FFDC3C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592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639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70" r:id="rId6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90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488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485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484" indent="-228498" algn="l" defTabSz="91399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99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96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995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992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990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988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987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984" algn="l" defTabSz="913996" rtl="0" eaLnBrk="1" latinLnBrk="0" hangingPunct="1">
        <a:defRPr sz="16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21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1766888"/>
            <a:ext cx="1296988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7"/>
          <p:cNvSpPr>
            <a:spLocks noChangeArrowheads="1"/>
          </p:cNvSpPr>
          <p:nvPr/>
        </p:nvSpPr>
        <p:spPr bwMode="auto">
          <a:xfrm>
            <a:off x="11023600" y="1766888"/>
            <a:ext cx="1168400" cy="1157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文本框 13"/>
          <p:cNvSpPr>
            <a:spLocks noChangeArrowheads="1"/>
          </p:cNvSpPr>
          <p:nvPr/>
        </p:nvSpPr>
        <p:spPr bwMode="auto">
          <a:xfrm>
            <a:off x="1628774" y="1687788"/>
            <a:ext cx="89566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脑出血的术</a:t>
            </a:r>
            <a:r>
              <a:rPr lang="zh-CN" altLang="en-US" sz="6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后</a:t>
            </a:r>
            <a:r>
              <a:rPr lang="zh-CN" altLang="en-US" sz="60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护理</a:t>
            </a:r>
            <a:endParaRPr lang="zh-CN" altLang="en-US" sz="60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8" name="矩形 26"/>
          <p:cNvSpPr>
            <a:spLocks noChangeArrowheads="1"/>
          </p:cNvSpPr>
          <p:nvPr/>
        </p:nvSpPr>
        <p:spPr bwMode="auto">
          <a:xfrm>
            <a:off x="1628775" y="5699125"/>
            <a:ext cx="530225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9" name="矩形 27"/>
          <p:cNvSpPr>
            <a:spLocks noChangeArrowheads="1"/>
          </p:cNvSpPr>
          <p:nvPr/>
        </p:nvSpPr>
        <p:spPr bwMode="auto">
          <a:xfrm>
            <a:off x="2325688" y="6118225"/>
            <a:ext cx="447675" cy="73977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0" name="矩形 28"/>
          <p:cNvSpPr>
            <a:spLocks noChangeArrowheads="1"/>
          </p:cNvSpPr>
          <p:nvPr/>
        </p:nvSpPr>
        <p:spPr bwMode="auto">
          <a:xfrm>
            <a:off x="2941638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1" name="等腰三角形 46"/>
          <p:cNvSpPr>
            <a:spLocks noChangeArrowheads="1"/>
          </p:cNvSpPr>
          <p:nvPr/>
        </p:nvSpPr>
        <p:spPr bwMode="auto">
          <a:xfrm>
            <a:off x="3640138" y="5645150"/>
            <a:ext cx="950912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2" name="等腰三角形 47"/>
          <p:cNvSpPr>
            <a:spLocks noChangeArrowheads="1"/>
          </p:cNvSpPr>
          <p:nvPr/>
        </p:nvSpPr>
        <p:spPr bwMode="auto">
          <a:xfrm>
            <a:off x="4759325" y="6118225"/>
            <a:ext cx="739775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3" name="等腰三角形 48"/>
          <p:cNvSpPr>
            <a:spLocks noChangeArrowheads="1"/>
          </p:cNvSpPr>
          <p:nvPr/>
        </p:nvSpPr>
        <p:spPr bwMode="auto">
          <a:xfrm>
            <a:off x="5702300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4" name="矩形 49"/>
          <p:cNvSpPr>
            <a:spLocks noChangeArrowheads="1"/>
          </p:cNvSpPr>
          <p:nvPr/>
        </p:nvSpPr>
        <p:spPr bwMode="auto">
          <a:xfrm>
            <a:off x="6750050" y="5699125"/>
            <a:ext cx="528638" cy="1158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5" name="矩形 50"/>
          <p:cNvSpPr>
            <a:spLocks noChangeArrowheads="1"/>
          </p:cNvSpPr>
          <p:nvPr/>
        </p:nvSpPr>
        <p:spPr bwMode="auto">
          <a:xfrm>
            <a:off x="7445375" y="6118225"/>
            <a:ext cx="447675" cy="739775"/>
          </a:xfrm>
          <a:prstGeom prst="rect">
            <a:avLst/>
          </a:prstGeom>
          <a:solidFill>
            <a:srgbClr val="F4A03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6" name="矩形 51"/>
          <p:cNvSpPr>
            <a:spLocks noChangeArrowheads="1"/>
          </p:cNvSpPr>
          <p:nvPr/>
        </p:nvSpPr>
        <p:spPr bwMode="auto">
          <a:xfrm>
            <a:off x="8061325" y="5851525"/>
            <a:ext cx="530225" cy="10064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7" name="等腰三角形 52"/>
          <p:cNvSpPr>
            <a:spLocks noChangeArrowheads="1"/>
          </p:cNvSpPr>
          <p:nvPr/>
        </p:nvSpPr>
        <p:spPr bwMode="auto">
          <a:xfrm>
            <a:off x="8759825" y="5645150"/>
            <a:ext cx="950913" cy="1212850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8" name="等腰三角形 53"/>
          <p:cNvSpPr>
            <a:spLocks noChangeArrowheads="1"/>
          </p:cNvSpPr>
          <p:nvPr/>
        </p:nvSpPr>
        <p:spPr bwMode="auto">
          <a:xfrm>
            <a:off x="9879013" y="6118225"/>
            <a:ext cx="741362" cy="739775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9" name="等腰三角形 54"/>
          <p:cNvSpPr>
            <a:spLocks noChangeArrowheads="1"/>
          </p:cNvSpPr>
          <p:nvPr/>
        </p:nvSpPr>
        <p:spPr bwMode="auto">
          <a:xfrm>
            <a:off x="10821988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90" name="等腰三角形 55"/>
          <p:cNvSpPr>
            <a:spLocks noChangeArrowheads="1"/>
          </p:cNvSpPr>
          <p:nvPr/>
        </p:nvSpPr>
        <p:spPr bwMode="auto">
          <a:xfrm>
            <a:off x="650875" y="5645150"/>
            <a:ext cx="746125" cy="1212850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4"/>
          <p:cNvSpPr>
            <a:spLocks noChangeArrowheads="1"/>
          </p:cNvSpPr>
          <p:nvPr/>
        </p:nvSpPr>
        <p:spPr bwMode="auto">
          <a:xfrm>
            <a:off x="4309136" y="3833757"/>
            <a:ext cx="3595952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主讲人：</a:t>
            </a:r>
            <a:r>
              <a:rPr lang="en-US" altLang="zh-CN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endParaRPr lang="zh-CN" altLang="en-US" sz="2400" b="1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028216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1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2315267" cy="461665"/>
            <a:chOff x="1108869" y="1622378"/>
            <a:chExt cx="231526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1890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治疗原则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5319611" y="2353663"/>
            <a:ext cx="303877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控制血压 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出血 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控制脑水肿 降低颅内压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使用止血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药物 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维持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机体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并发症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的预防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及处理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spcBef>
                <a:spcPct val="50000"/>
              </a:spcBef>
              <a:buFont typeface="+mj-lt"/>
              <a:buAutoNum type="arabicPeriod"/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手术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治疗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106" y="3393667"/>
            <a:ext cx="3420060" cy="3464333"/>
          </a:xfrm>
          <a:prstGeom prst="rect">
            <a:avLst/>
          </a:prstGeom>
        </p:spPr>
      </p:pic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252518" cy="616388"/>
            <a:chOff x="3779710" y="1777379"/>
            <a:chExt cx="2659677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571205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149947" y="4396618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2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140841" y="2331627"/>
            <a:ext cx="6620653" cy="1077218"/>
            <a:chOff x="3284033" y="2090977"/>
            <a:chExt cx="6816190" cy="1038702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54" y="2320253"/>
              <a:ext cx="350204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689469" y="2090977"/>
              <a:ext cx="5410754" cy="1038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术后护理要点</a:t>
              </a:r>
            </a:p>
            <a:p>
              <a:r>
                <a:rPr lang="en-US" altLang="zh-CN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(Postoperative nursing)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436840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2315267" cy="461665"/>
            <a:chOff x="1108869" y="1622378"/>
            <a:chExt cx="231526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1890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病情观察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533268" y="2453937"/>
            <a:ext cx="489365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术后意识状态的变化是术后最早最多反映的重要标志之一。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GCS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评分可以观察意识有无障碍和意识障碍的程度。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观察瞳孔对判断术后颅内再出血的发生和发展有着重要意义。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952570" cy="616388"/>
            <a:chOff x="3779710" y="1777379"/>
            <a:chExt cx="3486268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3486268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3310372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术后护理</a:t>
              </a:r>
              <a:r>
                <a:rPr kumimoji="1"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  <a:endParaRPr kumimoji="1" lang="en-US" altLang="zh-CN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2" t="12033" r="9615" b="920"/>
          <a:stretch/>
        </p:blipFill>
        <p:spPr>
          <a:xfrm>
            <a:off x="6919154" y="2453937"/>
            <a:ext cx="4198534" cy="3045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7296922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2315267" cy="461665"/>
            <a:chOff x="1108869" y="1622378"/>
            <a:chExt cx="231526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1890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控制血压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5288656" y="2586279"/>
            <a:ext cx="5851569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术后有效地控制血压是防止再出血的关键之一。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接多功能监护仪监测血压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术后要保持血压的稳定。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有效控制脑水肿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防止再出血。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除用好脱水剂外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根据血压的监测数据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可采用静滴微泵推注硝普钠口服降压药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维持血压在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140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160/90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100mmHg, 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不宜过度降压，否则不利于脑功能恢复。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952570" cy="616388"/>
            <a:chOff x="3779710" y="1777379"/>
            <a:chExt cx="3486268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3486268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3310372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术后护理</a:t>
              </a:r>
              <a:r>
                <a:rPr kumimoji="1"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  <a:endParaRPr kumimoji="1" lang="en-US" altLang="zh-CN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51" y="2586279"/>
            <a:ext cx="4219833" cy="3077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239023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3332502" cy="461665"/>
            <a:chOff x="1108869" y="1622378"/>
            <a:chExt cx="3332502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29081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密切注意呼吸变化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5913309" y="2555287"/>
            <a:ext cx="5214038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脑出血术后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由于脑组织缺氧、脑水肿使可呼吸发生改变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部分患者可呼吸抑制甚至呼吸暂停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须密切观察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尤其应注意脑干继发出血压迫延髓导致呼吸骤停。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952570" cy="616388"/>
            <a:chOff x="3779710" y="1777379"/>
            <a:chExt cx="3486268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3486268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3310372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术后护理</a:t>
              </a:r>
              <a:r>
                <a:rPr kumimoji="1"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  <a:endParaRPr kumimoji="1" lang="en-US" altLang="zh-CN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75" y="2645439"/>
            <a:ext cx="4755262" cy="2758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342940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3332502" cy="461665"/>
            <a:chOff x="1108869" y="1622378"/>
            <a:chExt cx="3332502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29081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引流管的护理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244600" y="2577904"/>
            <a:ext cx="5507613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脑出血术后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头部引流管一般放置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天拔管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脑室外引流管最长者可达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要防止引流管打结、扭转、拔脱，检查是否通畅。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注意每日引流量、颜色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并作好记录。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952570" cy="616388"/>
            <a:chOff x="3779710" y="1777379"/>
            <a:chExt cx="3486268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3486268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3310372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术后护理</a:t>
              </a:r>
              <a:r>
                <a:rPr kumimoji="1"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  <a:endParaRPr kumimoji="1" lang="en-US" altLang="zh-CN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034" y="2459932"/>
            <a:ext cx="47625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3763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3332502" cy="461665"/>
            <a:chOff x="1108869" y="1622378"/>
            <a:chExt cx="3332502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29081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消化道的护理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4441371" y="2305808"/>
            <a:ext cx="585032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脑出血术后常会导致消化道出血。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清醒者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小时可给予少量温开水喝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无呕吐可少量多餐进食。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术后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天未清醒可行插胃管饲流质饮食。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保证制酸、护胃药物及时、足量的应用，同时做好胃管的护理。每次注药或进食前应回抽胃液观察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必要时行潜血检查。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952570" cy="616388"/>
            <a:chOff x="3779710" y="1777379"/>
            <a:chExt cx="3486268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3486268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3310372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术后护理</a:t>
              </a:r>
              <a:r>
                <a:rPr kumimoji="1"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  <a:endParaRPr kumimoji="1" lang="en-US" altLang="zh-CN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61" y="2409285"/>
            <a:ext cx="3533908" cy="340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4621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2315267" cy="461665"/>
            <a:chOff x="1108869" y="1622378"/>
            <a:chExt cx="231526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1890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饮食护理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492606" y="2179616"/>
            <a:ext cx="585474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轻型病人</a:t>
            </a:r>
            <a:endParaRPr kumimoji="1" lang="en-US" altLang="zh-CN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可让其进食粘稠食物，如稠粥、软饭等。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将蔬菜、肉末等副食煮烂切碎拌在饭里，避免过稀过干的食物。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口服药物如无禁忌，可研碎后拌在食物里。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重症病人</a:t>
            </a:r>
            <a:endParaRPr kumimoji="1" lang="en-US" altLang="zh-CN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需要鼻饲饮食，即通过鼻孔将一根胶管插入胃内，将米汤、牛奶、菜汁等食物用注射器注入胃中。同样可将口服药物从胃管中注入。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注意所注入的食物及药物一定不能有大的颗粒，以免堵塞胃管。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952570" cy="616388"/>
            <a:chOff x="3779710" y="1777379"/>
            <a:chExt cx="3486268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3486268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3310372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术后护理</a:t>
              </a:r>
              <a:r>
                <a:rPr kumimoji="1"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  <a:endParaRPr kumimoji="1" lang="en-US" altLang="zh-CN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3"/>
          <a:stretch/>
        </p:blipFill>
        <p:spPr>
          <a:xfrm rot="5400000">
            <a:off x="7427951" y="2689890"/>
            <a:ext cx="3799279" cy="3120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788363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2315267" cy="461665"/>
            <a:chOff x="1108869" y="1622378"/>
            <a:chExt cx="231526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1890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保持功能位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4911964" y="2436437"/>
            <a:ext cx="5777501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保持瘫痪肢体功能位是保证肢体功能顺利康复的前提。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仰卧或侧卧位时，头抬高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15~30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下肢膝关节略屈曲，足与小腿保持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度，脚尖向正上。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上肢前臂呈半屈曲状态，手握一布卷或圆形物。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952570" cy="616388"/>
            <a:chOff x="3779710" y="1777379"/>
            <a:chExt cx="3486268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3486268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3310372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术后护理</a:t>
              </a:r>
              <a:r>
                <a:rPr kumimoji="1"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  <a:endParaRPr kumimoji="1" lang="en-US" altLang="zh-CN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87"/>
          <a:stretch/>
        </p:blipFill>
        <p:spPr>
          <a:xfrm>
            <a:off x="1936308" y="2436437"/>
            <a:ext cx="2975656" cy="349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88030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3489257" cy="461665"/>
            <a:chOff x="1108869" y="1622378"/>
            <a:chExt cx="348925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306485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心理护理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087445" y="2510885"/>
            <a:ext cx="5808655" cy="244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家属应积极配合医护人员，安慰鼓励病人配合治疗及康复锻炼。尽量避免让病人情绪激动。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给予鼓励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调动患者积极性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积极配合治疗。</a:t>
            </a:r>
            <a:endParaRPr kumimoji="1" lang="en-US" altLang="zh-CN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对患者的每一点进步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做充分及时的肯定。针对不同心理状态、年龄、职业、文化程度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做相应心理护理。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952570" cy="616388"/>
            <a:chOff x="3779710" y="1777379"/>
            <a:chExt cx="3486268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3486268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3310372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术后护理</a:t>
              </a:r>
              <a:r>
                <a:rPr kumimoji="1"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  <a:endParaRPr kumimoji="1" lang="en-US" altLang="zh-CN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100" y="2510228"/>
            <a:ext cx="4762500" cy="3133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7016695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688975" y="1027113"/>
            <a:ext cx="3067050" cy="739775"/>
            <a:chOff x="3779912" y="1777380"/>
            <a:chExt cx="3620293" cy="739738"/>
          </a:xfrm>
        </p:grpSpPr>
        <p:sp>
          <p:nvSpPr>
            <p:cNvPr id="65" name="矩形 64"/>
            <p:cNvSpPr/>
            <p:nvPr/>
          </p:nvSpPr>
          <p:spPr>
            <a:xfrm>
              <a:off x="3779912" y="1777380"/>
              <a:ext cx="3035649" cy="739738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微软雅黑"/>
                <a:cs typeface="+mn-cs"/>
              </a:endParaRPr>
            </a:p>
          </p:txBody>
        </p:sp>
        <p:sp>
          <p:nvSpPr>
            <p:cNvPr id="5139" name="TextBox 37"/>
            <p:cNvSpPr txBox="1"/>
            <p:nvPr/>
          </p:nvSpPr>
          <p:spPr>
            <a:xfrm>
              <a:off x="3955605" y="1809048"/>
              <a:ext cx="3444600" cy="70807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lvl="0" defTabSz="913130" eaLnBrk="1" hangingPunct="1"/>
              <a:r>
                <a:rPr lang="zh-CN" altLang="en-US" sz="4000" b="1" dirty="0">
                  <a:solidFill>
                    <a:srgbClr val="1F497D"/>
                  </a:solidFill>
                  <a:latin typeface="微软雅黑" pitchFamily="34" charset="-122"/>
                  <a:ea typeface="微软雅黑" pitchFamily="34" charset="-122"/>
                </a:rPr>
                <a:t>主要内容</a:t>
              </a:r>
            </a:p>
          </p:txBody>
        </p:sp>
      </p:grpSp>
      <p:pic>
        <p:nvPicPr>
          <p:cNvPr id="20" name="Picture 2" descr="C:\Documents and Settings\Administrator\桌面\ZCOOL_Floral Templates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2E0"/>
              </a:clrFrom>
              <a:clrTo>
                <a:srgbClr val="F9F2E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7" t="-854" r="7481" b="32323"/>
          <a:stretch>
            <a:fillRect/>
          </a:stretch>
        </p:blipFill>
        <p:spPr bwMode="auto">
          <a:xfrm>
            <a:off x="8359775" y="2587625"/>
            <a:ext cx="40481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直接连接符 20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102147" y="2817130"/>
            <a:ext cx="4553894" cy="902272"/>
            <a:chOff x="3284033" y="2260555"/>
            <a:chExt cx="4688391" cy="870011"/>
          </a:xfrm>
        </p:grpSpPr>
        <p:sp>
          <p:nvSpPr>
            <p:cNvPr id="28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b="1">
                <a:ln w="22225">
                  <a:solidFill>
                    <a:schemeClr val="bg1"/>
                  </a:solidFill>
                  <a:prstDash val="solid"/>
                </a:ln>
                <a:solidFill>
                  <a:srgbClr val="1F497D"/>
                </a:solidFill>
              </a:endParaRPr>
            </a:p>
          </p:txBody>
        </p:sp>
        <p:sp>
          <p:nvSpPr>
            <p:cNvPr id="29" name="AutoShape 6"/>
            <p:cNvSpPr>
              <a:spLocks noChangeArrowheads="1"/>
            </p:cNvSpPr>
            <p:nvPr/>
          </p:nvSpPr>
          <p:spPr bwMode="gray">
            <a:xfrm>
              <a:off x="3877183" y="2471677"/>
              <a:ext cx="561500" cy="518538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1F497D"/>
                </a:solidFill>
              </a:endParaRPr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gray">
            <a:xfrm>
              <a:off x="4019972" y="2537021"/>
              <a:ext cx="323798" cy="385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</a:p>
          </p:txBody>
        </p:sp>
        <p:sp>
          <p:nvSpPr>
            <p:cNvPr id="34" name="文本框 2"/>
            <p:cNvSpPr txBox="1">
              <a:spLocks noChangeArrowheads="1"/>
            </p:cNvSpPr>
            <p:nvPr/>
          </p:nvSpPr>
          <p:spPr bwMode="auto">
            <a:xfrm>
              <a:off x="4751660" y="2329281"/>
              <a:ext cx="3220764" cy="801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en-US" altLang="zh-CN" sz="28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sz="20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(Disease introduction)</a:t>
              </a:r>
              <a:endParaRPr lang="zh-CN" altLang="en-US" sz="20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8"/>
          <p:cNvGrpSpPr>
            <a:grpSpLocks/>
          </p:cNvGrpSpPr>
          <p:nvPr/>
        </p:nvGrpSpPr>
        <p:grpSpPr bwMode="auto">
          <a:xfrm>
            <a:off x="2931618" y="3747880"/>
            <a:ext cx="4737302" cy="789368"/>
            <a:chOff x="3284033" y="2260555"/>
            <a:chExt cx="4877214" cy="761144"/>
          </a:xfrm>
        </p:grpSpPr>
        <p:sp>
          <p:nvSpPr>
            <p:cNvPr id="45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ln w="22225">
                  <a:solidFill>
                    <a:schemeClr val="bg1"/>
                  </a:solidFill>
                  <a:prstDash val="solid"/>
                </a:ln>
                <a:solidFill>
                  <a:srgbClr val="1F497D"/>
                </a:solidFill>
              </a:endParaRPr>
            </a:p>
          </p:txBody>
        </p:sp>
        <p:sp>
          <p:nvSpPr>
            <p:cNvPr id="46" name="AutoShape 6"/>
            <p:cNvSpPr>
              <a:spLocks noChangeArrowheads="1"/>
            </p:cNvSpPr>
            <p:nvPr/>
          </p:nvSpPr>
          <p:spPr bwMode="gray">
            <a:xfrm>
              <a:off x="4061071" y="2406902"/>
              <a:ext cx="566437" cy="517338"/>
            </a:xfrm>
            <a:prstGeom prst="roundRect">
              <a:avLst>
                <a:gd name="adj" fmla="val 11921"/>
              </a:avLst>
            </a:prstGeom>
            <a:solidFill>
              <a:srgbClr val="1F497D"/>
            </a:solidFill>
            <a:ln>
              <a:solidFill>
                <a:srgbClr val="1F497D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1F497D"/>
                </a:solidFill>
              </a:endParaRPr>
            </a:p>
          </p:txBody>
        </p:sp>
        <p:sp>
          <p:nvSpPr>
            <p:cNvPr id="48" name="Text Box 8"/>
            <p:cNvSpPr txBox="1">
              <a:spLocks noChangeArrowheads="1"/>
            </p:cNvSpPr>
            <p:nvPr/>
          </p:nvSpPr>
          <p:spPr bwMode="gray">
            <a:xfrm>
              <a:off x="4187154" y="2487508"/>
              <a:ext cx="310596" cy="3561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2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50" name="文本框 49"/>
            <p:cNvSpPr txBox="1">
              <a:spLocks noChangeArrowheads="1"/>
            </p:cNvSpPr>
            <p:nvPr/>
          </p:nvSpPr>
          <p:spPr bwMode="auto">
            <a:xfrm>
              <a:off x="4940485" y="2309446"/>
              <a:ext cx="3220762" cy="71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术后护理要点</a:t>
              </a:r>
            </a:p>
            <a:p>
              <a:r>
                <a:rPr lang="en-US" altLang="zh-CN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r>
                <a:rPr lang="en-US" altLang="zh-CN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ostoperative </a:t>
              </a:r>
              <a:r>
                <a:rPr lang="en-US" altLang="zh-CN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nursing)</a:t>
              </a:r>
              <a:endParaRPr lang="zh-CN" altLang="en-US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4913521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2156845" cy="461665"/>
            <a:chOff x="1108869" y="1622378"/>
            <a:chExt cx="2156845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17324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功能锻炼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533268" y="2600600"/>
            <a:ext cx="502428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功能锻炼每日</a:t>
            </a: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3~4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次，幅度次数逐渐增加。随着身体的康复，要鼓励病人自行功能锻炼并及时离床活动，应严防跌倒踩空。同时配合针灸、理疗、按摩加快康复。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952570" cy="616388"/>
            <a:chOff x="3779710" y="1777379"/>
            <a:chExt cx="3486268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3486268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3310372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术后护理</a:t>
              </a:r>
              <a:r>
                <a:rPr kumimoji="1"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要点</a:t>
              </a:r>
              <a:endParaRPr kumimoji="1" lang="en-US" altLang="zh-CN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179" y="2600600"/>
            <a:ext cx="4068499" cy="3051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895434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t1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6" y="2497139"/>
            <a:ext cx="4286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t2.png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4" y="2530476"/>
            <a:ext cx="21034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t3.png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1" y="2516188"/>
            <a:ext cx="17240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t4.png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606801"/>
            <a:ext cx="4191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4" y="2808288"/>
            <a:ext cx="10763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h1副本.png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2747964"/>
            <a:ext cx="14859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h4.png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9964"/>
            <a:ext cx="4191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he.png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4" y="3498851"/>
            <a:ext cx="10191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1" y="3509964"/>
            <a:ext cx="7905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38" y="3492500"/>
            <a:ext cx="4953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075" y="292100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2827339"/>
            <a:ext cx="457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714625"/>
            <a:ext cx="11430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4" y="3076576"/>
            <a:ext cx="13604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n1.png"/>
          <p:cNvPicPr>
            <a:picLocks noChangeAspect="1"/>
          </p:cNvPicPr>
          <p:nvPr/>
        </p:nvPicPr>
        <p:blipFill>
          <a:blip r:embed="rId1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589339"/>
            <a:ext cx="3333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e5.png"/>
          <p:cNvPicPr>
            <a:picLocks noChangeAspect="1"/>
          </p:cNvPicPr>
          <p:nvPr/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3589338"/>
            <a:ext cx="1389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n2.png"/>
          <p:cNvPicPr>
            <a:picLocks noChangeAspect="1"/>
          </p:cNvPicPr>
          <p:nvPr/>
        </p:nvPicPr>
        <p:blipFill>
          <a:blip r:embed="rId1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4" y="3619500"/>
            <a:ext cx="5429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n3.png"/>
          <p:cNvPicPr>
            <a:picLocks noChangeAspect="1"/>
          </p:cNvPicPr>
          <p:nvPr/>
        </p:nvPicPr>
        <p:blipFill>
          <a:blip r:embed="rId2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8" y="3665538"/>
            <a:ext cx="2857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d2.png"/>
          <p:cNvPicPr>
            <a:picLocks noChangeAspect="1"/>
          </p:cNvPicPr>
          <p:nvPr/>
        </p:nvPicPr>
        <p:blipFill>
          <a:blip r:embed="rId2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613" y="3627439"/>
            <a:ext cx="4000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3619501"/>
            <a:ext cx="6667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d4.png"/>
          <p:cNvPicPr>
            <a:picLocks noChangeAspect="1"/>
          </p:cNvPicPr>
          <p:nvPr/>
        </p:nvPicPr>
        <p:blipFill>
          <a:blip r:embed="rId2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76" y="3171825"/>
            <a:ext cx="6953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d3.png"/>
          <p:cNvPicPr>
            <a:picLocks noChangeAspect="1"/>
          </p:cNvPicPr>
          <p:nvPr/>
        </p:nvPicPr>
        <p:blipFill>
          <a:blip r:embed="rId2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1" y="3171825"/>
            <a:ext cx="8286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羽毛.png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12544425" y="501651"/>
            <a:ext cx="1239838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788374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1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8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2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9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6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3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7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4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1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8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7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2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19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7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6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3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7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47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54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7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61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>
            <a:grpSpLocks/>
          </p:cNvGrpSpPr>
          <p:nvPr/>
        </p:nvGrpSpPr>
        <p:grpSpPr bwMode="auto">
          <a:xfrm>
            <a:off x="2012950" y="5524500"/>
            <a:ext cx="7975600" cy="1333500"/>
            <a:chOff x="971550" y="4156075"/>
            <a:chExt cx="7200900" cy="1008063"/>
          </a:xfrm>
          <a:solidFill>
            <a:srgbClr val="FA4453"/>
          </a:solidFill>
        </p:grpSpPr>
        <p:sp>
          <p:nvSpPr>
            <p:cNvPr id="7174" name="流程图: 合并 38"/>
            <p:cNvSpPr>
              <a:spLocks noChangeArrowheads="1"/>
            </p:cNvSpPr>
            <p:nvPr/>
          </p:nvSpPr>
          <p:spPr bwMode="auto">
            <a:xfrm rot="10800000">
              <a:off x="971550" y="4156075"/>
              <a:ext cx="7200900" cy="10080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5" name="流程图: 合并 40"/>
            <p:cNvSpPr>
              <a:spLocks noChangeArrowheads="1"/>
            </p:cNvSpPr>
            <p:nvPr/>
          </p:nvSpPr>
          <p:spPr bwMode="auto">
            <a:xfrm rot="10800000">
              <a:off x="1187450" y="4227513"/>
              <a:ext cx="6769100" cy="936625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ash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TextBox 41"/>
            <p:cNvSpPr>
              <a:spLocks noChangeArrowheads="1"/>
            </p:cNvSpPr>
            <p:nvPr/>
          </p:nvSpPr>
          <p:spPr bwMode="auto">
            <a:xfrm>
              <a:off x="4149947" y="4396618"/>
              <a:ext cx="844103" cy="7675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6000" b="1" dirty="0" smtClean="0">
                  <a:solidFill>
                    <a:schemeClr val="bg1"/>
                  </a:solidFill>
                  <a:latin typeface="BatangChe" pitchFamily="1" charset="-127"/>
                  <a:ea typeface="BatangChe" pitchFamily="1" charset="-127"/>
                  <a:sym typeface="BatangChe" pitchFamily="1" charset="-127"/>
                </a:rPr>
                <a:t>1</a:t>
              </a:r>
              <a:endParaRPr lang="zh-CN" altLang="en-US" sz="6000" b="1" dirty="0">
                <a:solidFill>
                  <a:schemeClr val="bg1"/>
                </a:solidFill>
                <a:latin typeface="BatangChe" pitchFamily="1" charset="-127"/>
                <a:ea typeface="BatangChe" pitchFamily="1" charset="-127"/>
                <a:sym typeface="BatangChe" pitchFamily="1" charset="-127"/>
              </a:endParaRPr>
            </a:p>
          </p:txBody>
        </p:sp>
      </p:grp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0" y="0"/>
            <a:ext cx="1547813" cy="534988"/>
            <a:chOff x="-106363" y="-20638"/>
            <a:chExt cx="1006476" cy="347663"/>
          </a:xfrm>
          <a:solidFill>
            <a:srgbClr val="FA4453"/>
          </a:solidFill>
        </p:grpSpPr>
        <p:sp>
          <p:nvSpPr>
            <p:cNvPr id="7172" name="流程图: 合并 53"/>
            <p:cNvSpPr>
              <a:spLocks noChangeArrowheads="1"/>
            </p:cNvSpPr>
            <p:nvPr/>
          </p:nvSpPr>
          <p:spPr bwMode="auto">
            <a:xfrm>
              <a:off x="-106363" y="-20638"/>
              <a:ext cx="1006476" cy="347663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3" name="流程图: 合并 54"/>
            <p:cNvSpPr>
              <a:spLocks noChangeArrowheads="1"/>
            </p:cNvSpPr>
            <p:nvPr/>
          </p:nvSpPr>
          <p:spPr bwMode="auto">
            <a:xfrm>
              <a:off x="0" y="-20638"/>
              <a:ext cx="755650" cy="288926"/>
            </a:xfrm>
            <a:prstGeom prst="flowChartMerge">
              <a:avLst/>
            </a:prstGeom>
            <a:grpFill/>
            <a:ln w="6350">
              <a:solidFill>
                <a:srgbClr val="7F7F7F"/>
              </a:solidFill>
              <a:prstDash val="sysDot"/>
              <a:bevel/>
              <a:headEnd/>
              <a:tailEnd/>
            </a:ln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zh-CN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3630930" y="2254354"/>
            <a:ext cx="6007028" cy="1077218"/>
            <a:chOff x="3284033" y="2090977"/>
            <a:chExt cx="6184442" cy="1038702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3284033" y="2260555"/>
              <a:ext cx="4262478" cy="699547"/>
            </a:xfrm>
            <a:prstGeom prst="roundRect">
              <a:avLst>
                <a:gd name="adj" fmla="val 10889"/>
              </a:avLst>
            </a:prstGeom>
            <a:noFill/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>
              <a:off x="3344507" y="2309539"/>
              <a:ext cx="1077764" cy="556515"/>
            </a:xfrm>
            <a:prstGeom prst="roundRect">
              <a:avLst>
                <a:gd name="adj" fmla="val 11921"/>
              </a:avLst>
            </a:prstGeom>
            <a:solidFill>
              <a:srgbClr val="FA4453"/>
            </a:solidFill>
            <a:ln>
              <a:solidFill>
                <a:srgbClr val="FA4453"/>
              </a:solidFill>
              <a:headEnd/>
              <a:tailEnd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409130"/>
                </a:solidFill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gray">
            <a:xfrm>
              <a:off x="3713654" y="2320253"/>
              <a:ext cx="350204" cy="445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</a:rPr>
                <a:t>1</a:t>
              </a:r>
              <a:endPara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707424" y="2090977"/>
              <a:ext cx="4761051" cy="1038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</a:p>
            <a:p>
              <a:r>
                <a:rPr lang="en-US" altLang="zh-CN" sz="3200" b="1" dirty="0">
                  <a:solidFill>
                    <a:srgbClr val="FA44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(Disease introduction)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853151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384299" y="784225"/>
            <a:ext cx="2252518" cy="616388"/>
            <a:chOff x="3779710" y="1777379"/>
            <a:chExt cx="2659677" cy="617496"/>
          </a:xfrm>
        </p:grpSpPr>
        <p:sp>
          <p:nvSpPr>
            <p:cNvPr id="10" name="矩形 9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2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08869" y="1622378"/>
            <a:ext cx="2780551" cy="461665"/>
            <a:chOff x="1108869" y="1622378"/>
            <a:chExt cx="2780551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23561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脑部血管的组成</a:t>
              </a: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750877" y="2864664"/>
            <a:ext cx="470143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供应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大脑血液的血管主要有两对，一对是颈内动脉，组成颈内动脉系统；另一对是椎动脉，组成椎一基底动脉系统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zh-CN" altLang="en-US" sz="16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099" y="2084043"/>
            <a:ext cx="3204547" cy="382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5241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2315267" cy="461665"/>
            <a:chOff x="1108869" y="1622378"/>
            <a:chExt cx="231526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1890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脑出血概念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5371173" y="2739881"/>
            <a:ext cx="529554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脑出血 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称脑溢血或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中风，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是指非外伤性脑实质内的动脉、毛细血管或静脉破裂而引起的出血</a:t>
            </a:r>
            <a:r>
              <a:rPr kumimoji="1" lang="zh-CN" altLang="en-US" sz="20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。本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病好发于</a:t>
            </a:r>
            <a:r>
              <a:rPr kumimoji="1" lang="en-US" altLang="zh-CN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kumimoji="1" lang="en-US" altLang="zh-CN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kumimoji="1" lang="zh-CN" altLang="en-US" sz="20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岁，男女发病率相近，年青人患高血压可并发脑出血。 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32" y="3444945"/>
            <a:ext cx="4391739" cy="3447063"/>
          </a:xfrm>
          <a:prstGeom prst="rect">
            <a:avLst/>
          </a:prstGeom>
        </p:spPr>
      </p:pic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252518" cy="616388"/>
            <a:chOff x="3779710" y="1777379"/>
            <a:chExt cx="2659677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462303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2315267" cy="461665"/>
            <a:chOff x="1108869" y="1622378"/>
            <a:chExt cx="231526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1890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病因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5485165" y="2706063"/>
            <a:ext cx="4895208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大约半数是因</a:t>
            </a:r>
            <a:r>
              <a:rPr kumimoji="1"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高血压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所致，以高血压合并小动脉硬化最常见。其他病因包括脑动脉粥样硬化、血液病、动脉瘤、动静脉畸形、脑淀粉样血管病变、脑动脉炎、先天性血管畸形、梗死性脑出血、抗凝或溶栓治疗等。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2"/>
          <a:stretch/>
        </p:blipFill>
        <p:spPr>
          <a:xfrm>
            <a:off x="833438" y="2468054"/>
            <a:ext cx="3626920" cy="3005467"/>
          </a:xfrm>
          <a:prstGeom prst="rect">
            <a:avLst/>
          </a:prstGeom>
        </p:spPr>
      </p:pic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252518" cy="616388"/>
            <a:chOff x="3779710" y="1777379"/>
            <a:chExt cx="2659677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629158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2315267" cy="461665"/>
            <a:chOff x="1108869" y="1622378"/>
            <a:chExt cx="231526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1890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临床表现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533268" y="2305808"/>
            <a:ext cx="559702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0000"/>
              </a:lnSpc>
              <a:spcBef>
                <a:spcPct val="50000"/>
              </a:spcBef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和语言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障碍：运动障碍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以偏瘫为多见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；失语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和言语含糊不清。</a:t>
            </a:r>
          </a:p>
          <a:p>
            <a:pPr marL="342900" indent="-342900" algn="just">
              <a:lnSpc>
                <a:spcPct val="120000"/>
              </a:lnSpc>
              <a:spcBef>
                <a:spcPct val="50000"/>
              </a:spcBef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呕吐：约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一半的患者发生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呕吐。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ct val="50000"/>
              </a:spcBef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意识障碍：嗜睡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或昏迷，程度与脑出血的部位、出血量和速度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有关。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ct val="50000"/>
              </a:spcBef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症状：瞳孔不等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大常发生于颅内压增高出现脑疝的患者；还可以有偏盲和眼球活动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障碍。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0000"/>
              </a:lnSpc>
              <a:spcBef>
                <a:spcPct val="50000"/>
              </a:spcBef>
              <a:buFont typeface="+mj-ea"/>
              <a:buAutoNum type="circleNumDbPlain"/>
            </a:pP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头痛头晕：头痛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是脑出血的首发症状，常常位于出血一侧的头部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；头晕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常与头痛伴发，特别是在小脑和脑干出血时。</a:t>
            </a: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252518" cy="616388"/>
            <a:chOff x="3779710" y="1777379"/>
            <a:chExt cx="2659677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9" b="1871"/>
          <a:stretch/>
        </p:blipFill>
        <p:spPr>
          <a:xfrm>
            <a:off x="7896001" y="2288748"/>
            <a:ext cx="3421751" cy="421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13260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2315267" cy="461665"/>
            <a:chOff x="1108869" y="1622378"/>
            <a:chExt cx="231526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1890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辅助检查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5368365" y="2149217"/>
            <a:ext cx="5308220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en-US" altLang="zh-CN" sz="16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kumimoji="1" lang="zh-CN" altLang="en-US" sz="16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血液检查</a:t>
            </a:r>
            <a:r>
              <a:rPr kumimoji="1" lang="zh-CN" altLang="en-US" sz="16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1" lang="zh-CN" altLang="en-US" sz="16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kumimoji="1" lang="zh-CN" altLang="en-US" sz="16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症脑出血急性期白细胞增高明显。血尿素氮和血糖增高</a:t>
            </a:r>
            <a:r>
              <a:rPr kumimoji="1" lang="zh-CN" altLang="en-US" sz="16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，凝血活酶时间和部分凝血活酶时间异常。 </a:t>
            </a:r>
            <a:endParaRPr kumimoji="1" lang="en-US" altLang="zh-CN" sz="1600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en-US" altLang="zh-CN" sz="16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en-US" altLang="zh-CN" sz="16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kumimoji="1" lang="zh-CN" altLang="en-US" sz="16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影像学检查</a:t>
            </a:r>
            <a:r>
              <a:rPr kumimoji="1" lang="zh-CN" altLang="en-US" sz="16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kumimoji="1" lang="en-US" altLang="zh-CN" sz="1600" b="1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en-US" altLang="zh-CN" sz="16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</a:t>
            </a:r>
            <a:r>
              <a:rPr kumimoji="1" lang="zh-CN" altLang="en-US" sz="16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检查：</a:t>
            </a:r>
            <a:r>
              <a:rPr kumimoji="1" lang="zh-CN" altLang="en-US" sz="16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是确诊</a:t>
            </a:r>
            <a:r>
              <a:rPr kumimoji="1" lang="zh-CN" altLang="en-US" sz="16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脑出血的</a:t>
            </a:r>
            <a:r>
              <a:rPr kumimoji="1"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首选</a:t>
            </a:r>
            <a:r>
              <a:rPr kumimoji="1" lang="zh-CN" altLang="en-US" sz="16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  <a:r>
              <a:rPr kumimoji="1" lang="zh-CN" altLang="en-US" sz="16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en-US" altLang="zh-CN" sz="1600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en-US" altLang="zh-CN" sz="16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MRI</a:t>
            </a:r>
            <a:r>
              <a:rPr kumimoji="1" lang="zh-CN" altLang="en-US" sz="16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检查： </a:t>
            </a:r>
            <a:r>
              <a:rPr kumimoji="1" lang="en-US" altLang="zh-CN" sz="16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MRI</a:t>
            </a:r>
            <a:r>
              <a:rPr kumimoji="1" lang="zh-CN" altLang="en-US" sz="16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kumimoji="1" lang="en-US" altLang="zh-CN" sz="16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</a:t>
            </a:r>
            <a:r>
              <a:rPr kumimoji="1" lang="zh-CN" altLang="en-US" sz="16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更易</a:t>
            </a:r>
            <a:r>
              <a:rPr kumimoji="1" lang="zh-CN" altLang="en-US" sz="16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发现血管畸形，血管瘤及肿瘤等出血原因。  </a:t>
            </a:r>
            <a:endParaRPr kumimoji="1" lang="en-US" altLang="zh-CN" sz="1600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20000"/>
              </a:lnSpc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kumimoji="1" lang="zh-CN" altLang="en-US" sz="16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r>
              <a:rPr kumimoji="1" lang="zh-CN" altLang="en-US" sz="16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减影脑血管造影（</a:t>
            </a:r>
            <a:r>
              <a:rPr kumimoji="1" lang="en-US" altLang="zh-CN" sz="16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DSA</a:t>
            </a:r>
            <a:r>
              <a:rPr kumimoji="1" lang="zh-CN" altLang="en-US" sz="16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）：怀疑脑血管畸形，</a:t>
            </a:r>
            <a:r>
              <a:rPr kumimoji="1" lang="en-US" altLang="zh-CN" sz="1600" dirty="0" err="1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Moyamaya</a:t>
            </a:r>
            <a:r>
              <a:rPr kumimoji="1" lang="zh-CN" altLang="en-US" sz="16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病、血管炎等可行</a:t>
            </a:r>
            <a:r>
              <a:rPr kumimoji="1" lang="en-US" altLang="zh-CN" sz="16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DSA</a:t>
            </a:r>
            <a:r>
              <a:rPr kumimoji="1" lang="zh-CN" altLang="en-US" sz="16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检查。</a:t>
            </a:r>
            <a:endParaRPr kumimoji="1" lang="en-US" altLang="zh-CN" sz="1600" dirty="0" smtClean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en-US" altLang="zh-CN" sz="16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kumimoji="1" lang="zh-CN" altLang="en-US" sz="16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腰椎穿刺检查</a:t>
            </a:r>
            <a:r>
              <a:rPr kumimoji="1" lang="zh-CN" altLang="en-US" sz="1600" b="1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1" lang="zh-CN" altLang="en-US" sz="16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kumimoji="1" lang="zh-CN" altLang="en-US" sz="16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需排除颅内感染和蛛网膜下腔出血，可谨慎进行。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380332" y="2586279"/>
            <a:ext cx="3485524" cy="3157751"/>
            <a:chOff x="1108869" y="2409285"/>
            <a:chExt cx="3485524" cy="315775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8869" y="2409285"/>
              <a:ext cx="3485524" cy="278841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2678035" y="5197704"/>
              <a:ext cx="6559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DSA</a:t>
              </a:r>
              <a:endParaRPr lang="zh-CN" altLang="en-US" dirty="0"/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384299" y="784225"/>
            <a:ext cx="2252518" cy="616388"/>
            <a:chOff x="3779710" y="1777379"/>
            <a:chExt cx="2659677" cy="617496"/>
          </a:xfrm>
        </p:grpSpPr>
        <p:sp>
          <p:nvSpPr>
            <p:cNvPr id="16" name="矩形 15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8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048452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549275" y="531813"/>
            <a:ext cx="11109325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08869" y="1622378"/>
            <a:ext cx="2315267" cy="461665"/>
            <a:chOff x="1108869" y="1622378"/>
            <a:chExt cx="2315267" cy="461665"/>
          </a:xfrm>
        </p:grpSpPr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1533269" y="1622378"/>
              <a:ext cx="1890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诊断要点</a:t>
              </a:r>
              <a:endParaRPr kumimoji="1" lang="en-US" altLang="zh-CN" sz="24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108869" y="1717480"/>
              <a:ext cx="271463" cy="271463"/>
            </a:xfrm>
            <a:prstGeom prst="rect">
              <a:avLst/>
            </a:prstGeom>
            <a:solidFill>
              <a:srgbClr val="FA4453"/>
            </a:solidFill>
            <a:ln>
              <a:solidFill>
                <a:srgbClr val="FA4453"/>
              </a:solidFill>
            </a:ln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2383274" y="2727986"/>
            <a:ext cx="4494044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50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岁以上有高血压病史者，在情绪激动或体力活动时突然发病，迅速出现不同程度的意识障碍及颅内压增高症状，伴偏瘫，失语等体征，应考虑本病。</a:t>
            </a:r>
            <a:r>
              <a:rPr kumimoji="1" lang="en-US" altLang="zh-CN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</a:t>
            </a:r>
            <a:r>
              <a:rPr kumimoji="1" lang="zh-CN" altLang="en-US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等检查科明确</a:t>
            </a:r>
            <a:r>
              <a:rPr kumimoji="1" lang="zh-CN" altLang="en-US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诊断。</a:t>
            </a:r>
            <a:endParaRPr kumimoji="1" lang="zh-CN" altLang="en-US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321" y="2627298"/>
            <a:ext cx="3837903" cy="3164138"/>
          </a:xfrm>
          <a:prstGeom prst="rect">
            <a:avLst/>
          </a:prstGeom>
        </p:spPr>
      </p:pic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384299" y="784225"/>
            <a:ext cx="2252518" cy="616388"/>
            <a:chOff x="3779710" y="1777379"/>
            <a:chExt cx="2659677" cy="617496"/>
          </a:xfrm>
        </p:grpSpPr>
        <p:sp>
          <p:nvSpPr>
            <p:cNvPr id="15" name="矩形 14"/>
            <p:cNvSpPr/>
            <p:nvPr/>
          </p:nvSpPr>
          <p:spPr>
            <a:xfrm>
              <a:off x="3779710" y="1777379"/>
              <a:ext cx="2659677" cy="609106"/>
            </a:xfrm>
            <a:prstGeom prst="rect">
              <a:avLst/>
            </a:prstGeom>
            <a:noFill/>
            <a:ln w="12700" cap="flat" cmpd="sng" algn="ctr">
              <a:solidFill>
                <a:schemeClr val="tx2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TextBox 37"/>
            <p:cNvSpPr txBox="1">
              <a:spLocks noChangeArrowheads="1"/>
            </p:cNvSpPr>
            <p:nvPr/>
          </p:nvSpPr>
          <p:spPr bwMode="auto">
            <a:xfrm>
              <a:off x="3955606" y="1809049"/>
              <a:ext cx="2483781" cy="585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疾病介绍</a:t>
              </a:r>
              <a:endParaRPr lang="zh-CN" altLang="en-US" sz="3200" b="1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511971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1146</Words>
  <Application>Microsoft Office PowerPoint</Application>
  <PresentationFormat>宽屏</PresentationFormat>
  <Paragraphs>124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BatangChe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清云_612</dc:creator>
  <cp:lastModifiedBy>清云_612</cp:lastModifiedBy>
  <cp:revision>21</cp:revision>
  <dcterms:created xsi:type="dcterms:W3CDTF">2016-01-22T15:41:03Z</dcterms:created>
  <dcterms:modified xsi:type="dcterms:W3CDTF">2016-02-28T15:23:26Z</dcterms:modified>
</cp:coreProperties>
</file>