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1"/>
  </p:notesMasterIdLst>
  <p:sldIdLst>
    <p:sldId id="385" r:id="rId3"/>
    <p:sldId id="387" r:id="rId4"/>
    <p:sldId id="389" r:id="rId5"/>
    <p:sldId id="280" r:id="rId6"/>
    <p:sldId id="312" r:id="rId7"/>
    <p:sldId id="432" r:id="rId8"/>
    <p:sldId id="430" r:id="rId9"/>
    <p:sldId id="359" r:id="rId10"/>
    <p:sldId id="360" r:id="rId11"/>
    <p:sldId id="361" r:id="rId12"/>
    <p:sldId id="393" r:id="rId13"/>
    <p:sldId id="401" r:id="rId14"/>
    <p:sldId id="402" r:id="rId15"/>
    <p:sldId id="426" r:id="rId16"/>
    <p:sldId id="403" r:id="rId17"/>
    <p:sldId id="433" r:id="rId18"/>
    <p:sldId id="435" r:id="rId19"/>
    <p:sldId id="437" r:id="rId20"/>
    <p:sldId id="438" r:id="rId21"/>
    <p:sldId id="436" r:id="rId22"/>
    <p:sldId id="412" r:id="rId23"/>
    <p:sldId id="424" r:id="rId24"/>
    <p:sldId id="434" r:id="rId25"/>
    <p:sldId id="418" r:id="rId26"/>
    <p:sldId id="428" r:id="rId27"/>
    <p:sldId id="421" r:id="rId28"/>
    <p:sldId id="439" r:id="rId29"/>
    <p:sldId id="422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4546A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14" autoAdjust="0"/>
  </p:normalViewPr>
  <p:slideViewPr>
    <p:cSldViewPr snapToGrid="0">
      <p:cViewPr varScale="1">
        <p:scale>
          <a:sx n="72" d="100"/>
          <a:sy n="72" d="100"/>
        </p:scale>
        <p:origin x="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425650B5-06FB-4551-872E-D8875F6BF89E}" type="datetimeFigureOut">
              <a:rPr lang="zh-CN" altLang="en-US"/>
              <a:pPr>
                <a:defRPr/>
              </a:pPr>
              <a:t>2016/3/20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2674662-E230-4216-84D5-C82BAB18D1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764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145A5E-C736-4BAA-967E-2EC64FEB66C7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145A5E-C736-4BAA-967E-2EC64FEB66C7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661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145A5E-C736-4BAA-967E-2EC64FEB66C7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56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28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65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51248-8837-4F00-B032-36EF3DEF9E70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0F662-BD36-4E7B-973F-EA7CE05FCF8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67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46C57-82BF-4C3E-AD7C-D5D50B9C0589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1563E-A805-4D99-8A12-0C234BE9A6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09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B8AA3-7321-4FE1-A8DD-5D30FAF32030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FCF74-B049-487E-B349-31D0D8A7611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99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A02C7-1465-4E7E-8E1C-4164524CCB34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80100-2A80-43E7-8397-AA33ED15E5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21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marL="0" marR="0" lvl="0" indent="0" algn="ctr" defTabSz="9137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2201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872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000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36852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682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667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403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4C5C2-F3C0-4758-8996-E482B38C7E6F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68534-380C-4F95-B527-11D8CB9B8D8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817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D455-F2B5-420E-ABC8-7B5F454D4ED4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798E2-9BAA-4EDB-BF6E-3D523219B4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48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D24F7-D5D1-4481-BD3F-123E5FAA5BF6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0BD2D-53B3-48D5-BDF3-A8B57DB514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504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9AD42-5E46-4395-957B-8ECAEFF12D30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4ADE5-D540-4183-827E-2D2891D7CB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615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345A5-130D-4544-A2F0-2B4ED7E440FB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FE8D4-6564-426A-A037-A374EB9941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28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699B9-1342-46A7-82D8-BBCDF22061DB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AB734-CDAF-4883-92C2-B07FFA6EB8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089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FB073-0ADA-4D49-8DCB-C7DC3F046F10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D9676-276A-4737-AFA5-4A8253D120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9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29CF8-8511-4045-90F0-C471A60FC69F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AAB77-BAB1-4B4B-B908-8E4B6294D15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9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0CD9FF-30D4-4CBA-BF84-844354481171}" type="datetime1">
              <a:rPr lang="zh-CN" altLang="en-US"/>
              <a:pPr>
                <a:defRPr/>
              </a:pPr>
              <a:t>2016/3/20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634C57-25AD-4362-A300-D353CA6FFF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9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07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2066925" y="1908175"/>
            <a:ext cx="8016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肠穿孔的</a:t>
            </a:r>
            <a:r>
              <a:rPr lang="zh-CN" altLang="en-US" sz="6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护理学习</a:t>
            </a:r>
            <a:endParaRPr lang="zh-CN" altLang="en-US" sz="6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591050" y="3578880"/>
            <a:ext cx="2519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主讲人：</a:t>
            </a:r>
            <a:r>
              <a:rPr lang="en-US" altLang="zh-CN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735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鉴别诊断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90089" y="1365250"/>
            <a:ext cx="692615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与表现为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急性弥漫性腹膜炎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的相关疾病鉴别：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</a:t>
            </a: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胰腺炎 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腹痛部位多位于上腹部偏左并向背部放射，腹肌紧张程度较轻，血清和腹腔穿刺液淀粉酶升高明显，</a:t>
            </a:r>
            <a:r>
              <a:rPr lang="en-US" altLang="zh-CN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线检查膈下无游离气体，</a:t>
            </a:r>
            <a:r>
              <a:rPr lang="en-US" altLang="zh-CN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检查显示胰腺肿胀、胰周渗液等。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</a:t>
            </a: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胆囊炎 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右上腹部绞痛或持续性痛阵发性加剧，伴畏寒发热。体征主要为右上腹压痛和反跳痛，有时可触及肿大的胆囊，莫非征阳性。超声提示结石性或非结石性胆囊炎。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</a:t>
            </a: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阑尾炎 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急性阑尾炎一般症状较轻，腹部体征一般局限在右下腹，</a:t>
            </a:r>
            <a:r>
              <a:rPr lang="en-US" altLang="zh-CN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线检查无膈下游离气体。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此外，还需与宫外孕破裂、卵巢囊肿扭转、原发性腹膜炎等疾病鉴别。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11" y="2266431"/>
            <a:ext cx="4290678" cy="286045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735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</a:p>
        </p:txBody>
      </p:sp>
      <p:sp>
        <p:nvSpPr>
          <p:cNvPr id="2" name="矩形 1"/>
          <p:cNvSpPr/>
          <p:nvPr/>
        </p:nvSpPr>
        <p:spPr>
          <a:xfrm>
            <a:off x="631065" y="2009541"/>
            <a:ext cx="70833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原发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疾病的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基础治疗 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按急性腹膜炎处理：补液、禁食、胃肠减压，及应用抗生素治疗。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诊断肠穿孔诊断的同时，要明确肠穿孔的部位和病因。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穿孔引起急性弥漫性腹膜炎、感染中毒性休克甚至死亡，所以一经诊断，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积极手术治疗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方式要根据肠穿孔的病因及穿孔部位、穿孔时间、腹腔污染程度、病人的一般状态等进行选择。可行穿孔修补、肠部分切除或肠造口术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536" y="2738722"/>
            <a:ext cx="285750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90962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3205163" y="2384772"/>
            <a:ext cx="6316206" cy="954107"/>
            <a:chOff x="3284033" y="2090977"/>
            <a:chExt cx="6502856" cy="919993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60" y="2320253"/>
              <a:ext cx="350210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12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1" cy="919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</a:p>
            <a:p>
              <a:pPr eaLnBrk="1" hangingPunct="1"/>
              <a:r>
                <a:rPr lang="en-US" altLang="zh-CN" sz="24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principle)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844262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30337" y="1716389"/>
            <a:ext cx="4990331" cy="341632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（一）缓解疼痛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禁食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水，持续胃肠减压：减少胃肠内容物继续流入腹腔。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体位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：取舒适卧位。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采取有效措施（如与他人交谈等）分散病人的注意力，使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放松。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病人创造良好的休息环境，保证病人充足的休息和睡眠。 </a:t>
            </a:r>
            <a:endParaRPr lang="zh-CN" altLang="en-US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43756" y="422961"/>
            <a:ext cx="3786581" cy="597125"/>
            <a:chOff x="3278753" y="1777380"/>
            <a:chExt cx="3846774" cy="597749"/>
          </a:xfrm>
        </p:grpSpPr>
        <p:sp>
          <p:nvSpPr>
            <p:cNvPr id="12" name="矩形 11"/>
            <p:cNvSpPr/>
            <p:nvPr/>
          </p:nvSpPr>
          <p:spPr>
            <a:xfrm>
              <a:off x="3278753" y="1777380"/>
              <a:ext cx="641289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3991997" y="1789743"/>
              <a:ext cx="3133530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术前护理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4" y="3096220"/>
            <a:ext cx="3915607" cy="376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537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8254" y="1841779"/>
            <a:ext cx="4971435" cy="263149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（二）维持体液平衡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观察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病情变化：严密观察血压、脉搏、呼吸、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尿量。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静脉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输液：根据出入量和医嘱，合理安排输液的种类和输液速度，以维持水、电解质和酸碱平衡</a:t>
            </a: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3" r="3200" b="4930"/>
          <a:stretch>
            <a:fillRect/>
          </a:stretch>
        </p:blipFill>
        <p:spPr bwMode="auto">
          <a:xfrm flipH="1">
            <a:off x="8788400" y="2855522"/>
            <a:ext cx="3403600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43754" y="422960"/>
            <a:ext cx="4018398" cy="595798"/>
            <a:chOff x="3278752" y="1777380"/>
            <a:chExt cx="4745397" cy="596421"/>
          </a:xfrm>
        </p:grpSpPr>
        <p:sp>
          <p:nvSpPr>
            <p:cNvPr id="11" name="矩形 10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4061835" y="1788414"/>
              <a:ext cx="3962314" cy="58538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术前护理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04801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10295" y="1575119"/>
            <a:ext cx="5809468" cy="3462486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（三）心理护理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患者及家属提供相关资料，协助医生介绍手术的安全性和良好的效果，请相关病友讲解体会，增强手术治疗的信心，主动配合治疗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鼓励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病人表达自身感受和学会自我放松的方法，解答病人的各种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疑问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鼓励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家属和朋友给予病人关心和支持，使其能积极配合治疗和护理。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术前护理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1897" r="5756" b="5643"/>
          <a:stretch>
            <a:fillRect/>
          </a:stretch>
        </p:blipFill>
        <p:spPr bwMode="auto">
          <a:xfrm>
            <a:off x="206868" y="3509856"/>
            <a:ext cx="3489369" cy="334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57809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8341" y="1536481"/>
            <a:ext cx="6133827" cy="3829062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（一）一般护理</a:t>
            </a:r>
            <a:endParaRPr lang="en-US" altLang="zh-CN" sz="20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麻醉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未清醒时，应去枕平卧位，防止呕吐物误吸，清醒后吸取半卧位（减小腹壁张力，减轻疼痛，其次有利于胃肠减压管及腹腔引留）。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保持引流管固定通畅，若发现引流量过多或颜色鲜红应立即通知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医护人员。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后初期先床上活动，勤翻身，可避免并发证的发生。待病情稳定后，可早期下床活动，促进肠蠕动恢复，同时防止肺部感染的发生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后护理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t="17410" b="13805"/>
          <a:stretch>
            <a:fillRect/>
          </a:stretch>
        </p:blipFill>
        <p:spPr bwMode="auto">
          <a:xfrm>
            <a:off x="7873225" y="3573195"/>
            <a:ext cx="4318775" cy="328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47359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59424" y="1716786"/>
            <a:ext cx="5809468" cy="3462486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（二）</a:t>
            </a: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预防腹腔内残余脓肿</a:t>
            </a:r>
          </a:p>
          <a:p>
            <a:pPr marL="457200" lvl="0" indent="-4572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医嘱应用抗生素，控制感染。</a:t>
            </a:r>
          </a:p>
          <a:p>
            <a:pPr marL="457200" lvl="0" indent="-4572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保持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胃肠减压通畅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妥善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固定，及时更换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保持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引流通畅：确保有效的负压，避免引流管受压、扭曲和折叠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观察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和记录引流液的量、颜色和性质；如发现异常情况，应及时通知医生。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后护理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8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EE9"/>
              </a:clrFrom>
              <a:clrTo>
                <a:srgbClr val="FFFE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6" b="4795"/>
          <a:stretch/>
        </p:blipFill>
        <p:spPr bwMode="auto">
          <a:xfrm>
            <a:off x="0" y="2712736"/>
            <a:ext cx="2968283" cy="414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61898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6369" y="1484965"/>
            <a:ext cx="5953523" cy="429348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（三）胃肠</a:t>
            </a: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减压管的护理 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密切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观察胃管引流的颜色及性质，记录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24h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引流量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保持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有效的胃肠减压，减少胃内的积气、积液，维持胃处于排空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状态。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观察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胃管是否通畅，发现胃管内有凝血块或食物堵塞时及时用注射器抽出，生理盐水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20ml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反复冲洗胃管致其通畅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; 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留置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胃管期间给予雾化吸入每日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次，有利于痰液排出，并可减轻插管引起咽部不适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做好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健康指导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后护理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653" y="2864652"/>
            <a:ext cx="3819648" cy="242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52637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1589" y="1933791"/>
            <a:ext cx="5809468" cy="3046988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（四）</a:t>
            </a:r>
            <a:r>
              <a:rPr lang="en-US" altLang="zh-CN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腹腔引流管的护理 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腹腔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引流管要妥善固定，避免牵拉、受压、打折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保持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其通畅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以利于腹腔渗出液积聚于盆腔最低位和引流，同时也可减少毒素的吸收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24h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注意观察有无内出血的征兆，一般术后引流量≤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50ml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，淡红色，多为术中冲洗液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每日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更换引流袋防止逆行感染，同时利于观察。 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后护理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54" y="2131868"/>
            <a:ext cx="4145241" cy="2848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4905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微软雅黑"/>
                <a:cs typeface="+mn-cs"/>
              </a:endParaRPr>
            </a:p>
          </p:txBody>
        </p:sp>
        <p:sp>
          <p:nvSpPr>
            <p:cNvPr id="5139" name="TextBox 37"/>
            <p:cNvSpPr txBox="1"/>
            <p:nvPr/>
          </p:nvSpPr>
          <p:spPr>
            <a:xfrm>
              <a:off x="3955605" y="1809048"/>
              <a:ext cx="3444600" cy="7080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defTabSz="913130" eaLnBrk="1" hangingPunct="1"/>
              <a:r>
                <a:rPr lang="zh-CN" altLang="en-US" sz="40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主要内容</a:t>
              </a:r>
            </a:p>
          </p:txBody>
        </p:sp>
      </p:grpSp>
      <p:pic>
        <p:nvPicPr>
          <p:cNvPr id="20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59775" y="2587625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699240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703861" y="2474028"/>
            <a:ext cx="3977760" cy="830998"/>
            <a:chOff x="3877183" y="2329281"/>
            <a:chExt cx="4095241" cy="801285"/>
          </a:xfrm>
        </p:grpSpPr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3877183" y="2471677"/>
              <a:ext cx="561500" cy="51853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1F497D"/>
                </a:solidFill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gray">
            <a:xfrm>
              <a:off x="4019972" y="2537021"/>
              <a:ext cx="323798" cy="385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4" name="文本框 2"/>
            <p:cNvSpPr txBox="1">
              <a:spLocks noChangeArrowheads="1"/>
            </p:cNvSpPr>
            <p:nvPr/>
          </p:nvSpPr>
          <p:spPr bwMode="auto">
            <a:xfrm>
              <a:off x="4751660" y="2329281"/>
              <a:ext cx="3220764" cy="801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en-US" altLang="zh-CN" sz="28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  <a:endPara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703861" y="3303715"/>
            <a:ext cx="3982555" cy="738664"/>
            <a:chOff x="4061071" y="2309446"/>
            <a:chExt cx="4100176" cy="71225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6902"/>
              <a:ext cx="566437" cy="51733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7154" y="2487508"/>
              <a:ext cx="310596" cy="356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220762" cy="7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principle)</a:t>
              </a:r>
              <a:endPara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8"/>
          <p:cNvGrpSpPr>
            <a:grpSpLocks/>
          </p:cNvGrpSpPr>
          <p:nvPr/>
        </p:nvGrpSpPr>
        <p:grpSpPr bwMode="auto">
          <a:xfrm>
            <a:off x="3703861" y="4042379"/>
            <a:ext cx="3832235" cy="738664"/>
            <a:chOff x="3601094" y="2378917"/>
            <a:chExt cx="3945417" cy="712253"/>
          </a:xfrm>
        </p:grpSpPr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>
              <a:off x="3601094" y="2514076"/>
              <a:ext cx="554996" cy="49491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54" name="Text Box 8"/>
            <p:cNvSpPr txBox="1">
              <a:spLocks noChangeArrowheads="1"/>
            </p:cNvSpPr>
            <p:nvPr/>
          </p:nvSpPr>
          <p:spPr bwMode="gray">
            <a:xfrm>
              <a:off x="3750581" y="2595489"/>
              <a:ext cx="310596" cy="356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5" name="文本框 54"/>
            <p:cNvSpPr txBox="1">
              <a:spLocks noChangeArrowheads="1"/>
            </p:cNvSpPr>
            <p:nvPr/>
          </p:nvSpPr>
          <p:spPr bwMode="auto">
            <a:xfrm>
              <a:off x="4469067" y="2378917"/>
              <a:ext cx="3077444" cy="7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  <a:endPara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</a:t>
              </a:r>
              <a:r>
                <a:rPr lang="en-US" altLang="zh-CN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education</a:t>
              </a:r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10"/>
          <p:cNvSpPr>
            <a:spLocks noChangeArrowheads="1"/>
          </p:cNvSpPr>
          <p:nvPr/>
        </p:nvSpPr>
        <p:spPr bwMode="auto">
          <a:xfrm>
            <a:off x="909638" y="295454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1" name="TextBox 11"/>
          <p:cNvSpPr>
            <a:spLocks noChangeArrowheads="1"/>
          </p:cNvSpPr>
          <p:nvPr/>
        </p:nvSpPr>
        <p:spPr bwMode="auto">
          <a:xfrm>
            <a:off x="1692275" y="343079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77451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38951" y="1549360"/>
            <a:ext cx="6339889" cy="429348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（五）饮食护理</a:t>
            </a:r>
            <a:endParaRPr lang="en-US" altLang="zh-CN" sz="20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肠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蠕动恢复后：拔除胃管当日先少量饮水，若无呕吐，腹胀等不适，次日可进半流饮食，约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100ml.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术后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5~6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天可进全量流食，每次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200ml.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每天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4~5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次，应避免易产气的食物，如牛奶，甜食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流食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天后过渡到半流食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3~7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天，无不良反应可进普食。应注意用软，烂易消化的食物，忌生冷，油炸，浓茶，酒等刺激性食物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做到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少食多餐，量少而精。同时要保持大便通畅，有便秘时宜用缓泻剂。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后护理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8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1897" r="5756" b="5643"/>
          <a:stretch>
            <a:fillRect/>
          </a:stretch>
        </p:blipFill>
        <p:spPr bwMode="auto">
          <a:xfrm>
            <a:off x="8762652" y="3567448"/>
            <a:ext cx="3429348" cy="329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75747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8104" y="1854227"/>
            <a:ext cx="6175758" cy="3462486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rtl="0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（六）心理护理</a:t>
            </a:r>
            <a:endParaRPr lang="en-US" altLang="zh-CN" sz="20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algn="just" eaLnBrk="1" hangingPunct="1"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      患者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由于发病突然，表现为剧烈腹痛、病情危重，多数患者需紧急手术治疗，加之患者对住院环境的陌生，因而产生焦虑、恐惧心理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人员要体贴关心患者，语言温和，态度和蔼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消除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患者紧张害怕的心理，各项护理操作轻柔，准确到位，减轻其痛苦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患者创造安静无刺激的环境，缓解患者的焦虑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7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5470"/>
            <a:ext cx="3503054" cy="327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0" name="矩形 9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1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后护理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009313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892" r="1630" b="2055"/>
          <a:stretch>
            <a:fillRect/>
          </a:stretch>
        </p:blipFill>
        <p:spPr bwMode="auto">
          <a:xfrm>
            <a:off x="7933385" y="3919779"/>
            <a:ext cx="4091597" cy="2938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643754" y="422962"/>
            <a:ext cx="4507795" cy="610005"/>
            <a:chOff x="3278752" y="1777380"/>
            <a:chExt cx="5323333" cy="610642"/>
          </a:xfrm>
        </p:grpSpPr>
        <p:sp>
          <p:nvSpPr>
            <p:cNvPr id="12" name="矩形 11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4131334" y="1802636"/>
              <a:ext cx="447075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术后并发症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的观察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533145" y="2180426"/>
            <a:ext cx="6052511" cy="2862322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457200" lvl="0" indent="-4572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出血：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严密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观察生命体征变化，腹腔内出血常为失血性休克表现，伴腹胀，压痛、反跳痛等腹膜刺激症，因此要严密观察腹部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情况。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感染：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注意体温变化。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吻合口</a:t>
            </a: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梗阻：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表现为拔胃管后或进食后腹胀或伴有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呕吐。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0147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19770" y="2130971"/>
            <a:ext cx="5892421" cy="3323987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 startAt="4"/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吻合口</a:t>
            </a: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瘘或残端破裂：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多发生于术后</a:t>
            </a:r>
            <a:r>
              <a:rPr lang="en-US" altLang="zh-CN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天，出现上腹部突然或局部明显疼痛。腹肌紧张等急性弥漫性腹膜炎症状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lt"/>
              <a:buAutoNum type="arabicPeriod" startAt="4"/>
              <a:defRPr/>
            </a:pPr>
            <a:r>
              <a:rPr lang="zh-CN" altLang="en-US" sz="2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顷倒</a:t>
            </a:r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综合症：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进甜食～</a:t>
            </a:r>
            <a:r>
              <a:rPr lang="en-US" altLang="zh-CN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秒，出现剑突下不适，心悸，乏力，出汗，头晕，恶心，呕吐甚至虚脱，出现症状时让病人进食，尤其是糖，少量多餐防止</a:t>
            </a:r>
            <a:r>
              <a:rPr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发生。</a:t>
            </a:r>
            <a:endParaRPr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3754" y="422962"/>
            <a:ext cx="4507795" cy="610005"/>
            <a:chOff x="3278752" y="1777380"/>
            <a:chExt cx="5323333" cy="610642"/>
          </a:xfrm>
        </p:grpSpPr>
        <p:sp>
          <p:nvSpPr>
            <p:cNvPr id="8" name="矩形 7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0" name="TextBox 37"/>
            <p:cNvSpPr txBox="1"/>
            <p:nvPr/>
          </p:nvSpPr>
          <p:spPr>
            <a:xfrm>
              <a:off x="4131334" y="1802636"/>
              <a:ext cx="447075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术后并发症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的观察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4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 t="1701" r="3806" b="6496"/>
          <a:stretch>
            <a:fillRect/>
          </a:stretch>
        </p:blipFill>
        <p:spPr bwMode="auto">
          <a:xfrm>
            <a:off x="962432" y="2416482"/>
            <a:ext cx="3602037" cy="3038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212719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3205163" y="2384772"/>
            <a:ext cx="6316207" cy="1015663"/>
            <a:chOff x="3284033" y="2090977"/>
            <a:chExt cx="6502857" cy="979348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60" y="2320253"/>
              <a:ext cx="350210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12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979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</a:p>
            <a:p>
              <a:pPr eaLnBrk="1" hangingPunct="1"/>
              <a:r>
                <a:rPr lang="en-US" altLang="zh-CN" sz="28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education)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017184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07084" y="1850091"/>
            <a:ext cx="5218719" cy="258532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术后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个月内每日进食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5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次，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6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个月恢复每日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餐。术后早期不宜进过甜饮食，餐后应平卧片刻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高营养，富含铁、钙、维生素的食物。应以易消化、软烂食物为主，少食油炸、生冷、辛辣刺激性食物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756" y="3739081"/>
            <a:ext cx="5046795" cy="311891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43754" y="422961"/>
            <a:ext cx="2975209" cy="597127"/>
            <a:chOff x="3278752" y="1777380"/>
            <a:chExt cx="3513476" cy="597751"/>
          </a:xfrm>
        </p:grpSpPr>
        <p:sp>
          <p:nvSpPr>
            <p:cNvPr id="9" name="矩形 8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0" name="TextBox 37"/>
            <p:cNvSpPr txBox="1"/>
            <p:nvPr/>
          </p:nvSpPr>
          <p:spPr>
            <a:xfrm>
              <a:off x="4070499" y="1789745"/>
              <a:ext cx="2721729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饮食指导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25927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45546" y="1627944"/>
            <a:ext cx="6472707" cy="4247317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告知病人及家属有关肠穿孔的知识，使其能更好地配合术后长期治疗和自我护理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指导病人自我调节情绪，强调保持乐观的重要性和方法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劝导病人避免工作过于劳累，注意劳逸结合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烟酒有损胃肠黏膜和健康，劝告病人戒烟酒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与病人讨论并计划其治疗性饮食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指导药物的服用时间、方式、剂量，说明药物的不良反应，避免服用对胃黏膜有损害的药物，如阿司匹林、吲哚美辛、皮质类固醇等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讲解术后迟发性并发症的症状、体征。出现异常时及时就诊。</a:t>
            </a:r>
          </a:p>
        </p:txBody>
      </p:sp>
      <p:pic>
        <p:nvPicPr>
          <p:cNvPr id="7" name="图片 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5886"/>
          <a:stretch/>
        </p:blipFill>
        <p:spPr bwMode="auto">
          <a:xfrm>
            <a:off x="0" y="3559126"/>
            <a:ext cx="3687614" cy="329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43754" y="422961"/>
            <a:ext cx="2975209" cy="597127"/>
            <a:chOff x="3278752" y="1777380"/>
            <a:chExt cx="3513476" cy="597751"/>
          </a:xfrm>
        </p:grpSpPr>
        <p:sp>
          <p:nvSpPr>
            <p:cNvPr id="11" name="矩形 10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4070499" y="1789745"/>
              <a:ext cx="2721729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出院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指导</a:t>
              </a:r>
              <a:endParaRPr lang="en-US" altLang="zh-CN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8377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91860" y="1866900"/>
            <a:ext cx="6838122" cy="3000821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皮健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消化道穿孔手术的护理及并发症观察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[J].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临床医药文献电子杂志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. 2015(09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刘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远征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保守治疗上消化道穿孔出血的临床护理方法与效果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[J].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中国处方药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. 2014(12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赵宗毅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谭建峰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急性结肠穿孔 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例临床分析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[J].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世界最新医学信息文摘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, 2013 ,13 (1):238.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李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献敏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老年上消化道穿孔的护理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[J]. 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吉林医学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. 2012(07) 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37"/>
          <p:cNvSpPr txBox="1"/>
          <p:nvPr/>
        </p:nvSpPr>
        <p:spPr>
          <a:xfrm>
            <a:off x="1314205" y="435313"/>
            <a:ext cx="2304758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defTabSz="913130" eaLnBrk="1" hangingPunct="1"/>
            <a:r>
              <a:rPr lang="zh-CN" altLang="en-US" sz="32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  <a:endParaRPr lang="en-US" altLang="zh-CN" sz="3200" b="1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313" y="1641613"/>
            <a:ext cx="27146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86151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49900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3205163" y="2384772"/>
            <a:ext cx="6316207" cy="954107"/>
            <a:chOff x="3284033" y="2090977"/>
            <a:chExt cx="6502857" cy="919993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62" y="2320253"/>
              <a:ext cx="313807" cy="462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512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919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</a:p>
            <a:p>
              <a:pPr eaLnBrk="1" hangingPunct="1"/>
              <a:r>
                <a:rPr lang="en-US" altLang="zh-CN" sz="24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47953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肠穿孔的定义</a:t>
            </a:r>
          </a:p>
        </p:txBody>
      </p:sp>
      <p:sp>
        <p:nvSpPr>
          <p:cNvPr id="2" name="矩形 1"/>
          <p:cNvSpPr/>
          <p:nvPr/>
        </p:nvSpPr>
        <p:spPr>
          <a:xfrm>
            <a:off x="1112062" y="2199348"/>
            <a:ext cx="582946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肠穿孔 </a:t>
            </a:r>
            <a:r>
              <a:rPr lang="zh-CN" altLang="en-US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指肠管病变穿透肠管壁导致肠内容物溢出至腹膜腔的过程，是许多肠道疾病的严重并发症之一，引起严重的弥漫性腹膜炎，主要表现为剧烈腹痛、腹胀、腹膜炎等症状体征，严重可导致休克和死亡。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292" y="1852545"/>
            <a:ext cx="3769920" cy="3698249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肠穿孔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的分类</a:t>
            </a:r>
          </a:p>
        </p:txBody>
      </p:sp>
      <p:sp>
        <p:nvSpPr>
          <p:cNvPr id="2" name="矩形 1"/>
          <p:cNvSpPr/>
          <p:nvPr/>
        </p:nvSpPr>
        <p:spPr>
          <a:xfrm>
            <a:off x="5602313" y="2150862"/>
            <a:ext cx="53318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按照发病部位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，可分为十二指肠穿孔、小肠穿孔、结直肠穿孔。 </a:t>
            </a: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按照病因分类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：可分为消化性溃疡、炎症性肠道病、肠道憩室、肠道肿瘤、肠系膜缺血性疾病、绞窄性肠梗阻、嵌顿疝及医源性、自发性、外伤性肠穿孔。</a:t>
            </a:r>
            <a:endParaRPr lang="zh-CN" altLang="en-US" sz="16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000" y="2366564"/>
            <a:ext cx="4822250" cy="323250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肠穿孔的病因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10910" y="1777373"/>
            <a:ext cx="2775531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消化性溃疡；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炎症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性肠道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病；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肠道憩室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肠道肿瘤；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肠系膜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缺血性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疾病；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绞窄性肠梗阻；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顿疝及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医源性；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自发性；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外伤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肠穿孔。</a:t>
            </a:r>
            <a:endParaRPr lang="zh-CN" altLang="en-US" sz="16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58587" y="2056235"/>
            <a:ext cx="3818720" cy="3720381"/>
            <a:chOff x="856311" y="2227364"/>
            <a:chExt cx="3818720" cy="372038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311" y="2227364"/>
              <a:ext cx="3818720" cy="340502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057785" y="5609191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绞窄性肠梗阻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5778311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/>
          <p:nvPr/>
        </p:nvSpPr>
        <p:spPr>
          <a:xfrm>
            <a:off x="807036" y="2069311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原发</a:t>
            </a: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疾病的相关表现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，如肠伤寒、肠结核、克罗恩病等。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腹痛</a:t>
            </a: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、腹胀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腹痛常突然发生，呈持续性刀割样疼痛，并在深呼吸与咳嗽时加重。疼痛范围与腹膜炎扩散的程度有关。 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全身感染中毒症状 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发热、寒战，心率加快，血压下降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等中毒性休克表现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1274974" y="5182553"/>
            <a:ext cx="1877786" cy="4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sz="2400">
                <a:solidFill>
                  <a:schemeClr val="bg1"/>
                </a:solidFill>
                <a:latin typeface="楷体_GB2312" pitchFamily="49" charset="-122"/>
                <a:ea typeface="黑体" panose="02010609060101010101" pitchFamily="49" charset="-122"/>
              </a:rPr>
              <a:t>皮肤搔痒</a:t>
            </a:r>
            <a:endParaRPr lang="zh-CN" sz="2400" b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11118492" y="1361011"/>
            <a:ext cx="1095375" cy="4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sz="24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 b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8"/>
          <a:stretch/>
        </p:blipFill>
        <p:spPr>
          <a:xfrm>
            <a:off x="7001056" y="1899205"/>
            <a:ext cx="4285810" cy="3202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166527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</a:p>
        </p:txBody>
      </p:sp>
      <p:sp>
        <p:nvSpPr>
          <p:cNvPr id="2" name="矩形 1"/>
          <p:cNvSpPr/>
          <p:nvPr/>
        </p:nvSpPr>
        <p:spPr>
          <a:xfrm>
            <a:off x="4616361" y="1734022"/>
            <a:ext cx="659516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急性肠穿孔的腹痛常突然发生，呈持续性剧痛，常使患者难以忍受，并在深呼吸与咳嗽时加重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疼痛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范围与腹膜炎扩散的程度有关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采取仰卧位，两下肢屈曲，不愿转动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腹部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检查可见呼吸运动显著减弱，腹肌板硬，肠鸣音减弱或消失，肝浊音界缩小或消失等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线检查可发现膈下有游离气体。</a:t>
            </a: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E3FFFF"/>
              </a:clrFrom>
              <a:clrTo>
                <a:srgbClr val="E3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6" b="5937"/>
          <a:stretch>
            <a:fillRect/>
          </a:stretch>
        </p:blipFill>
        <p:spPr bwMode="auto">
          <a:xfrm>
            <a:off x="0" y="3643312"/>
            <a:ext cx="3587750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1591256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</a:p>
        </p:txBody>
      </p:sp>
      <p:sp>
        <p:nvSpPr>
          <p:cNvPr id="2" name="矩形 1"/>
          <p:cNvSpPr/>
          <p:nvPr/>
        </p:nvSpPr>
        <p:spPr>
          <a:xfrm>
            <a:off x="1522569" y="1872626"/>
            <a:ext cx="63464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诊断多无</a:t>
            </a: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困难，但应注意：</a:t>
            </a:r>
            <a:endParaRPr lang="en-US" altLang="zh-CN" sz="20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端小肠破裂时，由于内容物化学刺激性小，症状体征发展较慢，有可能造成诊断延迟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脊柱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或骨盆损伤本身可引起腹痛、腹胀及肠鸣音消失，若同时肠破裂，后者容易被忽略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腹腔穿刺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或灌洗有助于明确诊断。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17" y="3766887"/>
            <a:ext cx="4139883" cy="309111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Pages>0</Pages>
  <Words>1908</Words>
  <Characters>0</Characters>
  <Application>Microsoft Office PowerPoint</Application>
  <DocSecurity>0</DocSecurity>
  <PresentationFormat>宽屏</PresentationFormat>
  <Lines>0</Lines>
  <Paragraphs>164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BatangChe</vt:lpstr>
      <vt:lpstr>黑体</vt:lpstr>
      <vt:lpstr>楷体_GB2312</vt:lpstr>
      <vt:lpstr>宋体</vt:lpstr>
      <vt:lpstr>微软雅黑</vt:lpstr>
      <vt:lpstr>Arial</vt:lpstr>
      <vt:lpstr>Broadway</vt:lpstr>
      <vt:lpstr>Calibri</vt:lpstr>
      <vt:lpstr>Calibri Light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肠穿孔的定义</vt:lpstr>
      <vt:lpstr>肠穿孔的分类</vt:lpstr>
      <vt:lpstr>肠穿孔的病因</vt:lpstr>
      <vt:lpstr>临床表现</vt:lpstr>
      <vt:lpstr>检查</vt:lpstr>
      <vt:lpstr>诊断</vt:lpstr>
      <vt:lpstr>鉴别诊断</vt:lpstr>
      <vt:lpstr>治疗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115</cp:revision>
  <dcterms:created xsi:type="dcterms:W3CDTF">2014-03-17T14:50:00Z</dcterms:created>
  <dcterms:modified xsi:type="dcterms:W3CDTF">2016-03-20T06:29:47Z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