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1"/>
  </p:notesMasterIdLst>
  <p:sldIdLst>
    <p:sldId id="535" r:id="rId3"/>
    <p:sldId id="523" r:id="rId4"/>
    <p:sldId id="389" r:id="rId5"/>
    <p:sldId id="500" r:id="rId6"/>
    <p:sldId id="536" r:id="rId7"/>
    <p:sldId id="509" r:id="rId8"/>
    <p:sldId id="537" r:id="rId9"/>
    <p:sldId id="538" r:id="rId10"/>
    <p:sldId id="529" r:id="rId11"/>
    <p:sldId id="506" r:id="rId12"/>
    <p:sldId id="530" r:id="rId13"/>
    <p:sldId id="462" r:id="rId14"/>
    <p:sldId id="539" r:id="rId15"/>
    <p:sldId id="540" r:id="rId16"/>
    <p:sldId id="541" r:id="rId17"/>
    <p:sldId id="542" r:id="rId18"/>
    <p:sldId id="543" r:id="rId19"/>
    <p:sldId id="544" r:id="rId20"/>
    <p:sldId id="545" r:id="rId21"/>
    <p:sldId id="546" r:id="rId22"/>
    <p:sldId id="547" r:id="rId23"/>
    <p:sldId id="548" r:id="rId24"/>
    <p:sldId id="549" r:id="rId25"/>
    <p:sldId id="526" r:id="rId26"/>
    <p:sldId id="525" r:id="rId27"/>
    <p:sldId id="551" r:id="rId28"/>
    <p:sldId id="550" r:id="rId29"/>
    <p:sldId id="422" r:id="rId30"/>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521415D9-36F7-43E2-AB2F-B90AF26B5E84}">
      <p14:sectionLst xmlns:p14="http://schemas.microsoft.com/office/powerpoint/2010/main">
        <p14:section name="默认节" id="{B756B3AA-DED7-4BDA-AB84-1B01D3A89F76}">
          <p14:sldIdLst>
            <p14:sldId id="535"/>
            <p14:sldId id="523"/>
            <p14:sldId id="389"/>
            <p14:sldId id="500"/>
            <p14:sldId id="536"/>
            <p14:sldId id="509"/>
            <p14:sldId id="537"/>
            <p14:sldId id="538"/>
            <p14:sldId id="529"/>
            <p14:sldId id="506"/>
            <p14:sldId id="530"/>
            <p14:sldId id="462"/>
            <p14:sldId id="539"/>
            <p14:sldId id="540"/>
            <p14:sldId id="541"/>
            <p14:sldId id="542"/>
            <p14:sldId id="543"/>
            <p14:sldId id="544"/>
            <p14:sldId id="545"/>
            <p14:sldId id="546"/>
            <p14:sldId id="547"/>
            <p14:sldId id="548"/>
            <p14:sldId id="549"/>
            <p14:sldId id="526"/>
            <p14:sldId id="525"/>
            <p14:sldId id="551"/>
            <p14:sldId id="550"/>
            <p14:sldId id="42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4546A"/>
    <a:srgbClr val="78AA0A"/>
    <a:srgbClr val="7F7F7F"/>
    <a:srgbClr val="FA4453"/>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966" autoAdjust="0"/>
  </p:normalViewPr>
  <p:slideViewPr>
    <p:cSldViewPr snapToGrid="0">
      <p:cViewPr varScale="1">
        <p:scale>
          <a:sx n="67" d="100"/>
          <a:sy n="67" d="100"/>
        </p:scale>
        <p:origin x="276" y="78"/>
      </p:cViewPr>
      <p:guideLst>
        <p:guide orient="horz" pos="2160"/>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buFont typeface="Arial" panose="020B0604020202020204" pitchFamily="34" charset="0"/>
              <a:buNone/>
              <a:defRPr sz="1200"/>
            </a:lvl1pPr>
          </a:lstStyle>
          <a:p>
            <a:pPr>
              <a:defRPr/>
            </a:pPr>
            <a:fld id="{33E1685A-4FCF-48DB-B17A-72FEEC415361}" type="datetimeFigureOut">
              <a:rPr lang="zh-CN" altLang="en-US"/>
              <a:pPr>
                <a:defRPr/>
              </a:pPr>
              <a:t>2016/6/7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buFont typeface="Arial" panose="020B0604020202020204" pitchFamily="34" charset="0"/>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buFont typeface="Arial" panose="020B0604020202020204" pitchFamily="34" charset="0"/>
              <a:buNone/>
              <a:defRPr sz="1200"/>
            </a:lvl1pPr>
          </a:lstStyle>
          <a:p>
            <a:pPr>
              <a:defRPr/>
            </a:pPr>
            <a:fld id="{0E04CD8A-EC0C-4D88-B3D4-AF0C4BCFAB50}" type="slidenum">
              <a:rPr lang="zh-CN" altLang="en-US"/>
              <a:pPr>
                <a:defRPr/>
              </a:pPr>
              <a:t>‹#›</a:t>
            </a:fld>
            <a:endParaRPr lang="zh-CN" altLang="en-US"/>
          </a:p>
        </p:txBody>
      </p:sp>
    </p:spTree>
    <p:extLst>
      <p:ext uri="{BB962C8B-B14F-4D97-AF65-F5344CB8AC3E}">
        <p14:creationId xmlns:p14="http://schemas.microsoft.com/office/powerpoint/2010/main" val="16110246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E4F47B8-AB40-44C4-840D-BEC22AFD81D6}" type="slidenum">
              <a:rPr lang="zh-CN" altLang="en-US" smtClean="0"/>
              <a:pPr/>
              <a:t>3</a:t>
            </a:fld>
            <a:endParaRPr lang="zh-CN" altLang="en-US" smtClean="0"/>
          </a:p>
        </p:txBody>
      </p:sp>
    </p:spTree>
    <p:extLst>
      <p:ext uri="{BB962C8B-B14F-4D97-AF65-F5344CB8AC3E}">
        <p14:creationId xmlns:p14="http://schemas.microsoft.com/office/powerpoint/2010/main" val="4126847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15</a:t>
            </a:fld>
            <a:endParaRPr lang="zh-CN" altLang="en-US"/>
          </a:p>
        </p:txBody>
      </p:sp>
    </p:spTree>
    <p:extLst>
      <p:ext uri="{BB962C8B-B14F-4D97-AF65-F5344CB8AC3E}">
        <p14:creationId xmlns:p14="http://schemas.microsoft.com/office/powerpoint/2010/main" val="3830283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16</a:t>
            </a:fld>
            <a:endParaRPr lang="zh-CN" altLang="en-US"/>
          </a:p>
        </p:txBody>
      </p:sp>
    </p:spTree>
    <p:extLst>
      <p:ext uri="{BB962C8B-B14F-4D97-AF65-F5344CB8AC3E}">
        <p14:creationId xmlns:p14="http://schemas.microsoft.com/office/powerpoint/2010/main" val="21423292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17</a:t>
            </a:fld>
            <a:endParaRPr lang="zh-CN" altLang="en-US"/>
          </a:p>
        </p:txBody>
      </p:sp>
    </p:spTree>
    <p:extLst>
      <p:ext uri="{BB962C8B-B14F-4D97-AF65-F5344CB8AC3E}">
        <p14:creationId xmlns:p14="http://schemas.microsoft.com/office/powerpoint/2010/main" val="25733056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18</a:t>
            </a:fld>
            <a:endParaRPr lang="zh-CN" altLang="en-US"/>
          </a:p>
        </p:txBody>
      </p:sp>
    </p:spTree>
    <p:extLst>
      <p:ext uri="{BB962C8B-B14F-4D97-AF65-F5344CB8AC3E}">
        <p14:creationId xmlns:p14="http://schemas.microsoft.com/office/powerpoint/2010/main" val="19702427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19</a:t>
            </a:fld>
            <a:endParaRPr lang="zh-CN" altLang="en-US"/>
          </a:p>
        </p:txBody>
      </p:sp>
    </p:spTree>
    <p:extLst>
      <p:ext uri="{BB962C8B-B14F-4D97-AF65-F5344CB8AC3E}">
        <p14:creationId xmlns:p14="http://schemas.microsoft.com/office/powerpoint/2010/main" val="523740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20</a:t>
            </a:fld>
            <a:endParaRPr lang="zh-CN" altLang="en-US"/>
          </a:p>
        </p:txBody>
      </p:sp>
    </p:spTree>
    <p:extLst>
      <p:ext uri="{BB962C8B-B14F-4D97-AF65-F5344CB8AC3E}">
        <p14:creationId xmlns:p14="http://schemas.microsoft.com/office/powerpoint/2010/main" val="6862119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21</a:t>
            </a:fld>
            <a:endParaRPr lang="zh-CN" altLang="en-US"/>
          </a:p>
        </p:txBody>
      </p:sp>
    </p:spTree>
    <p:extLst>
      <p:ext uri="{BB962C8B-B14F-4D97-AF65-F5344CB8AC3E}">
        <p14:creationId xmlns:p14="http://schemas.microsoft.com/office/powerpoint/2010/main" val="15347995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22</a:t>
            </a:fld>
            <a:endParaRPr lang="zh-CN" altLang="en-US"/>
          </a:p>
        </p:txBody>
      </p:sp>
    </p:spTree>
    <p:extLst>
      <p:ext uri="{BB962C8B-B14F-4D97-AF65-F5344CB8AC3E}">
        <p14:creationId xmlns:p14="http://schemas.microsoft.com/office/powerpoint/2010/main" val="26023774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23</a:t>
            </a:fld>
            <a:endParaRPr lang="zh-CN" altLang="en-US"/>
          </a:p>
        </p:txBody>
      </p:sp>
    </p:spTree>
    <p:extLst>
      <p:ext uri="{BB962C8B-B14F-4D97-AF65-F5344CB8AC3E}">
        <p14:creationId xmlns:p14="http://schemas.microsoft.com/office/powerpoint/2010/main" val="12080256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E4F47B8-AB40-44C4-840D-BEC22AFD81D6}" type="slidenum">
              <a:rPr lang="zh-CN" altLang="en-US" smtClean="0"/>
              <a:pPr/>
              <a:t>24</a:t>
            </a:fld>
            <a:endParaRPr lang="zh-CN" altLang="en-US" smtClean="0"/>
          </a:p>
        </p:txBody>
      </p:sp>
    </p:spTree>
    <p:extLst>
      <p:ext uri="{BB962C8B-B14F-4D97-AF65-F5344CB8AC3E}">
        <p14:creationId xmlns:p14="http://schemas.microsoft.com/office/powerpoint/2010/main" val="1849178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6</a:t>
            </a:fld>
            <a:endParaRPr lang="zh-CN" altLang="en-US"/>
          </a:p>
        </p:txBody>
      </p:sp>
    </p:spTree>
    <p:extLst>
      <p:ext uri="{BB962C8B-B14F-4D97-AF65-F5344CB8AC3E}">
        <p14:creationId xmlns:p14="http://schemas.microsoft.com/office/powerpoint/2010/main" val="25294979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2498B05-4A76-4078-A6A4-294C8358A33C}" type="slidenum">
              <a:rPr lang="en-US" altLang="zh-CN" smtClean="0"/>
              <a:pPr/>
              <a:t>28</a:t>
            </a:fld>
            <a:endParaRPr lang="en-US" altLang="zh-CN" smtClean="0"/>
          </a:p>
        </p:txBody>
      </p:sp>
      <p:sp>
        <p:nvSpPr>
          <p:cNvPr id="51203"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1205"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87C4514B-F6DB-49DB-9372-EA75C6B48B92}" type="slidenum">
              <a:rPr lang="zh-CN" altLang="en-US" sz="1200">
                <a:latin typeface="Calibri" panose="020F0502020204030204" pitchFamily="34" charset="0"/>
              </a:rPr>
              <a:pPr algn="r" eaLnBrk="1" hangingPunct="1"/>
              <a:t>28</a:t>
            </a:fld>
            <a:endParaRPr lang="en-US" altLang="zh-CN" sz="1200">
              <a:latin typeface="Calibri" panose="020F0502020204030204" pitchFamily="34" charset="0"/>
            </a:endParaRPr>
          </a:p>
        </p:txBody>
      </p:sp>
    </p:spTree>
    <p:extLst>
      <p:ext uri="{BB962C8B-B14F-4D97-AF65-F5344CB8AC3E}">
        <p14:creationId xmlns:p14="http://schemas.microsoft.com/office/powerpoint/2010/main" val="1417148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7</a:t>
            </a:fld>
            <a:endParaRPr lang="zh-CN" altLang="en-US"/>
          </a:p>
        </p:txBody>
      </p:sp>
    </p:spTree>
    <p:extLst>
      <p:ext uri="{BB962C8B-B14F-4D97-AF65-F5344CB8AC3E}">
        <p14:creationId xmlns:p14="http://schemas.microsoft.com/office/powerpoint/2010/main" val="1156701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8</a:t>
            </a:fld>
            <a:endParaRPr lang="zh-CN" altLang="en-US"/>
          </a:p>
        </p:txBody>
      </p:sp>
    </p:spTree>
    <p:extLst>
      <p:ext uri="{BB962C8B-B14F-4D97-AF65-F5344CB8AC3E}">
        <p14:creationId xmlns:p14="http://schemas.microsoft.com/office/powerpoint/2010/main" val="33095028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E4F47B8-AB40-44C4-840D-BEC22AFD81D6}" type="slidenum">
              <a:rPr lang="zh-CN" altLang="en-US" smtClean="0"/>
              <a:pPr/>
              <a:t>10</a:t>
            </a:fld>
            <a:endParaRPr lang="zh-CN" altLang="en-US" smtClean="0"/>
          </a:p>
        </p:txBody>
      </p:sp>
    </p:spTree>
    <p:extLst>
      <p:ext uri="{BB962C8B-B14F-4D97-AF65-F5344CB8AC3E}">
        <p14:creationId xmlns:p14="http://schemas.microsoft.com/office/powerpoint/2010/main" val="16677095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11</a:t>
            </a:fld>
            <a:endParaRPr lang="zh-CN" altLang="en-US"/>
          </a:p>
        </p:txBody>
      </p:sp>
    </p:spTree>
    <p:extLst>
      <p:ext uri="{BB962C8B-B14F-4D97-AF65-F5344CB8AC3E}">
        <p14:creationId xmlns:p14="http://schemas.microsoft.com/office/powerpoint/2010/main" val="798075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12</a:t>
            </a:fld>
            <a:endParaRPr lang="zh-CN" altLang="en-US"/>
          </a:p>
        </p:txBody>
      </p:sp>
    </p:spTree>
    <p:extLst>
      <p:ext uri="{BB962C8B-B14F-4D97-AF65-F5344CB8AC3E}">
        <p14:creationId xmlns:p14="http://schemas.microsoft.com/office/powerpoint/2010/main" val="1876879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13</a:t>
            </a:fld>
            <a:endParaRPr lang="zh-CN" altLang="en-US"/>
          </a:p>
        </p:txBody>
      </p:sp>
    </p:spTree>
    <p:extLst>
      <p:ext uri="{BB962C8B-B14F-4D97-AF65-F5344CB8AC3E}">
        <p14:creationId xmlns:p14="http://schemas.microsoft.com/office/powerpoint/2010/main" val="27001834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14</a:t>
            </a:fld>
            <a:endParaRPr lang="zh-CN" altLang="en-US"/>
          </a:p>
        </p:txBody>
      </p:sp>
    </p:spTree>
    <p:extLst>
      <p:ext uri="{BB962C8B-B14F-4D97-AF65-F5344CB8AC3E}">
        <p14:creationId xmlns:p14="http://schemas.microsoft.com/office/powerpoint/2010/main" val="24605435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29D3156-E243-47C3-A9D9-8F079907EF2F}" type="datetime1">
              <a:rPr lang="zh-CN" altLang="en-US"/>
              <a:pPr>
                <a:defRPr/>
              </a:pPr>
              <a:t>2016/6/7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E8397C1-EBC3-4E3D-9ADC-D92548A06D5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8924542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BAF9F52-9B68-432E-BE6C-EE90193073F9}" type="datetime1">
              <a:rPr lang="zh-CN" altLang="en-US"/>
              <a:pPr>
                <a:defRPr/>
              </a:pPr>
              <a:t>2016/6/7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35721C6-8B64-4169-8C63-262AADD4914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992751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73605BB-E272-438D-B5E7-DA7F86FE1E46}" type="datetime1">
              <a:rPr lang="zh-CN" altLang="en-US"/>
              <a:pPr>
                <a:defRPr/>
              </a:pPr>
              <a:t>2016/6/7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AC8EE07-9ECB-40CF-96C2-53CE5734783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81078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C74D12D-8794-46E1-88DD-63C1964E647E}" type="datetime1">
              <a:rPr lang="zh-CN" altLang="en-US"/>
              <a:pPr>
                <a:defRPr/>
              </a:pPr>
              <a:t>2016/6/7 Tuesday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1D65674E-A444-4151-843D-9C6BF2CCBF2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660570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1614488" y="0"/>
            <a:ext cx="10795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algn="ctr" defTabSz="913996" eaLnBrk="1" fontAlgn="auto" hangingPunct="1">
              <a:spcBef>
                <a:spcPts val="0"/>
              </a:spcBef>
              <a:spcAft>
                <a:spcPts val="0"/>
              </a:spcAft>
              <a:defRPr/>
            </a:pPr>
            <a:endParaRPr lang="zh-CN" altLang="en-US" sz="1699">
              <a:solidFill>
                <a:prstClr val="white"/>
              </a:solidFill>
            </a:endParaRPr>
          </a:p>
        </p:txBody>
      </p:sp>
    </p:spTree>
    <p:extLst>
      <p:ext uri="{BB962C8B-B14F-4D97-AF65-F5344CB8AC3E}">
        <p14:creationId xmlns:p14="http://schemas.microsoft.com/office/powerpoint/2010/main" val="1576700727"/>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56537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封面">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405469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矩形 1"/>
          <p:cNvSpPr/>
          <p:nvPr userDrawn="1"/>
        </p:nvSpPr>
        <p:spPr>
          <a:xfrm>
            <a:off x="1614488" y="0"/>
            <a:ext cx="10795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algn="ctr" defTabSz="913996" eaLnBrk="1" fontAlgn="auto" hangingPunct="1">
              <a:spcBef>
                <a:spcPts val="0"/>
              </a:spcBef>
              <a:spcAft>
                <a:spcPts val="0"/>
              </a:spcAft>
              <a:defRPr/>
            </a:pPr>
            <a:endParaRPr lang="zh-CN" altLang="en-US" sz="1699">
              <a:solidFill>
                <a:prstClr val="white"/>
              </a:solidFill>
            </a:endParaRPr>
          </a:p>
        </p:txBody>
      </p:sp>
    </p:spTree>
    <p:extLst>
      <p:ext uri="{BB962C8B-B14F-4D97-AF65-F5344CB8AC3E}">
        <p14:creationId xmlns:p14="http://schemas.microsoft.com/office/powerpoint/2010/main" val="1994441008"/>
      </p:ext>
    </p:extLst>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503292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4055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308825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C0E1CC3-2901-4272-AF44-DD1545482F04}" type="datetime1">
              <a:rPr lang="zh-CN" altLang="en-US"/>
              <a:pPr>
                <a:defRPr/>
              </a:pPr>
              <a:t>2016/6/7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A63956B9-0B71-418F-88C5-903DA156255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2277182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68724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38EA476A-0F6B-46BE-826E-86B35687C575}" type="datetime1">
              <a:rPr lang="zh-CN" altLang="en-US"/>
              <a:pPr>
                <a:defRPr/>
              </a:pPr>
              <a:t>2016/6/7 Tuesday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5357DA73-A278-478F-9952-56B70D6F815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921843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C269C345-00AA-4577-B4C7-F06535E36BC3}" type="datetime1">
              <a:rPr lang="zh-CN" altLang="en-US"/>
              <a:pPr>
                <a:defRPr/>
              </a:pPr>
              <a:t>2016/6/7 Tuesday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382F1C6-A4CA-4B1B-AC19-D8322B1D2C6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420957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D86D6DE6-6D9A-47C2-8200-384227712561}" type="datetime1">
              <a:rPr lang="zh-CN" altLang="en-US"/>
              <a:pPr>
                <a:defRPr/>
              </a:pPr>
              <a:t>2016/6/7 Tuesday</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E25CFE57-EBA4-42B6-9469-758FA55DFA8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2925423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F7CF001-2CE1-44D8-B28E-573B612D0154}" type="datetime1">
              <a:rPr lang="zh-CN" altLang="en-US"/>
              <a:pPr>
                <a:defRPr/>
              </a:pPr>
              <a:t>2016/6/7 Tuesday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EC36CC7F-3E7B-40C6-B8ED-4846F8A7F33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665445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7ED67E4D-037C-4BAF-B7F1-B91F47A0EDD1}" type="datetime1">
              <a:rPr lang="zh-CN" altLang="en-US"/>
              <a:pPr>
                <a:defRPr/>
              </a:pPr>
              <a:t>2016/6/7 Tuesday</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8A3C31AB-FB30-44F0-A82F-00F64F5B6E8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5298369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0AECC28F-6555-4DDF-8060-EE9328AE2DD6}" type="datetime1">
              <a:rPr lang="zh-CN" altLang="en-US"/>
              <a:pPr>
                <a:defRPr/>
              </a:pPr>
              <a:t>2016/6/7 Tuesday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3A02311C-C017-4FEF-A6EB-A9B628880A4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5166409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9334C7B-1313-48DA-A483-2C3117833F80}" type="datetime1">
              <a:rPr lang="zh-CN" altLang="en-US"/>
              <a:pPr>
                <a:defRPr/>
              </a:pPr>
              <a:t>2016/6/7 Tuesday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842A3C86-6642-4635-9CF0-71258C7BA80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197184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2.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dotGrid">
          <a:fgClr>
            <a:schemeClr val="accent1">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anose="020F0502020204030204" pitchFamily="34" charset="0"/>
              </a:rPr>
              <a:t>单击此处编辑母版文本样式</a:t>
            </a:r>
          </a:p>
          <a:p>
            <a:pPr lvl="1"/>
            <a:r>
              <a:rPr lang="zh-CN" smtClean="0">
                <a:sym typeface="Calibri" panose="020F0502020204030204" pitchFamily="34" charset="0"/>
              </a:rPr>
              <a:t>第二级</a:t>
            </a:r>
          </a:p>
          <a:p>
            <a:pPr lvl="2"/>
            <a:r>
              <a:rPr lang="zh-CN" smtClean="0">
                <a:sym typeface="Calibri" panose="020F0502020204030204" pitchFamily="34" charset="0"/>
              </a:rPr>
              <a:t>第三级</a:t>
            </a:r>
          </a:p>
          <a:p>
            <a:pPr lvl="3"/>
            <a:r>
              <a:rPr lang="zh-CN" smtClean="0">
                <a:sym typeface="Calibri" panose="020F0502020204030204" pitchFamily="34" charset="0"/>
              </a:rPr>
              <a:t>第四级</a:t>
            </a:r>
          </a:p>
          <a:p>
            <a:pPr lvl="4"/>
            <a:r>
              <a:rPr 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CFB5A43E-1C1A-43FA-B2A2-E97FB9350863}" type="datetime1">
              <a:rPr lang="zh-CN" altLang="en-US"/>
              <a:pPr>
                <a:defRPr/>
              </a:pPr>
              <a:t>2016/6/7 Tuesday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D2D14A1E-146F-46ED-A14A-5983AEA906F2}"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26" r:id="rId13"/>
    <p:sldLayoutId id="2147483727" r:id="rId14"/>
    <p:sldLayoutId id="2147483728" r:id="rId15"/>
  </p:sldLayoutIdLst>
  <p:timing>
    <p:tnLst>
      <p:par>
        <p:cTn id="1" dur="indefinite" restart="never" nodeType="tmRoot"/>
      </p:par>
    </p:tnLst>
  </p:timing>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dotGrid">
          <a:fgClr>
            <a:schemeClr val="accent1">
              <a:lumMod val="20000"/>
              <a:lumOff val="80000"/>
            </a:schemeClr>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14" r:id="rId2"/>
    <p:sldLayoutId id="2147483715" r:id="rId3"/>
    <p:sldLayoutId id="2147483716" r:id="rId4"/>
    <p:sldLayoutId id="2147483725" r:id="rId5"/>
  </p:sldLayoutIdLst>
  <p:transition spd="slow"/>
  <p:timing>
    <p:tnLst>
      <p:par>
        <p:cTn id="1" dur="indefinite" restart="never" nodeType="tmRoot"/>
      </p:par>
    </p:tnLst>
  </p:timing>
  <p:txStyles>
    <p:titleStyle>
      <a:lvl1pPr algn="ctr" defTabSz="912813" rtl="0" eaLnBrk="0" fontAlgn="base" hangingPunct="0">
        <a:spcBef>
          <a:spcPct val="0"/>
        </a:spcBef>
        <a:spcAft>
          <a:spcPct val="0"/>
        </a:spcAft>
        <a:defRPr sz="4300" kern="1200">
          <a:solidFill>
            <a:schemeClr val="tx1"/>
          </a:solidFill>
          <a:latin typeface="+mj-lt"/>
          <a:ea typeface="+mj-ea"/>
          <a:cs typeface="+mj-cs"/>
        </a:defRPr>
      </a:lvl1pPr>
      <a:lvl2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2pPr>
      <a:lvl3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3pPr>
      <a:lvl4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4pPr>
      <a:lvl5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5pPr>
      <a:lvl6pPr marL="4572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6pPr>
      <a:lvl7pPr marL="9144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7pPr>
      <a:lvl8pPr marL="13716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8pPr>
      <a:lvl9pPr marL="18288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9pPr>
    </p:titleStyle>
    <p:bodyStyle>
      <a:lvl1pPr marL="341313" indent="-341313" algn="l" defTabSz="912813" rtl="0" eaLnBrk="0" fontAlgn="base" hangingPunct="0">
        <a:spcBef>
          <a:spcPct val="20000"/>
        </a:spcBef>
        <a:spcAft>
          <a:spcPct val="0"/>
        </a:spcAft>
        <a:buFont typeface="Arial" panose="020B0604020202020204" pitchFamily="34" charset="0"/>
        <a:buChar char="•"/>
        <a:defRPr sz="3100" kern="1200">
          <a:solidFill>
            <a:schemeClr val="tx1"/>
          </a:solidFill>
          <a:latin typeface="+mn-lt"/>
          <a:ea typeface="+mn-ea"/>
          <a:cs typeface="+mn-cs"/>
        </a:defRPr>
      </a:lvl1pPr>
      <a:lvl2pPr marL="741363" indent="-284163" algn="l" defTabSz="912813"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2pPr>
      <a:lvl3pPr marL="1141413" indent="-227013" algn="l" defTabSz="912813"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3pPr>
      <a:lvl4pPr marL="15986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4pPr>
      <a:lvl5pPr marL="20558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5pPr>
      <a:lvl6pPr marL="2513490"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488"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485"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484"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zh-CN"/>
      </a:defPPr>
      <a:lvl1pPr marL="0" algn="l" defTabSz="913996" rtl="0" eaLnBrk="1" latinLnBrk="0" hangingPunct="1">
        <a:defRPr sz="1699" kern="1200">
          <a:solidFill>
            <a:schemeClr val="tx1"/>
          </a:solidFill>
          <a:latin typeface="+mn-lt"/>
          <a:ea typeface="+mn-ea"/>
          <a:cs typeface="+mn-cs"/>
        </a:defRPr>
      </a:lvl1pPr>
      <a:lvl2pPr marL="456999" algn="l" defTabSz="913996" rtl="0" eaLnBrk="1" latinLnBrk="0" hangingPunct="1">
        <a:defRPr sz="1699" kern="1200">
          <a:solidFill>
            <a:schemeClr val="tx1"/>
          </a:solidFill>
          <a:latin typeface="+mn-lt"/>
          <a:ea typeface="+mn-ea"/>
          <a:cs typeface="+mn-cs"/>
        </a:defRPr>
      </a:lvl2pPr>
      <a:lvl3pPr marL="913996" algn="l" defTabSz="913996" rtl="0" eaLnBrk="1" latinLnBrk="0" hangingPunct="1">
        <a:defRPr sz="1699" kern="1200">
          <a:solidFill>
            <a:schemeClr val="tx1"/>
          </a:solidFill>
          <a:latin typeface="+mn-lt"/>
          <a:ea typeface="+mn-ea"/>
          <a:cs typeface="+mn-cs"/>
        </a:defRPr>
      </a:lvl3pPr>
      <a:lvl4pPr marL="1370995" algn="l" defTabSz="913996" rtl="0" eaLnBrk="1" latinLnBrk="0" hangingPunct="1">
        <a:defRPr sz="1699" kern="1200">
          <a:solidFill>
            <a:schemeClr val="tx1"/>
          </a:solidFill>
          <a:latin typeface="+mn-lt"/>
          <a:ea typeface="+mn-ea"/>
          <a:cs typeface="+mn-cs"/>
        </a:defRPr>
      </a:lvl4pPr>
      <a:lvl5pPr marL="1827992" algn="l" defTabSz="913996" rtl="0" eaLnBrk="1" latinLnBrk="0" hangingPunct="1">
        <a:defRPr sz="1699" kern="1200">
          <a:solidFill>
            <a:schemeClr val="tx1"/>
          </a:solidFill>
          <a:latin typeface="+mn-lt"/>
          <a:ea typeface="+mn-ea"/>
          <a:cs typeface="+mn-cs"/>
        </a:defRPr>
      </a:lvl5pPr>
      <a:lvl6pPr marL="2284990" algn="l" defTabSz="913996" rtl="0" eaLnBrk="1" latinLnBrk="0" hangingPunct="1">
        <a:defRPr sz="1699" kern="1200">
          <a:solidFill>
            <a:schemeClr val="tx1"/>
          </a:solidFill>
          <a:latin typeface="+mn-lt"/>
          <a:ea typeface="+mn-ea"/>
          <a:cs typeface="+mn-cs"/>
        </a:defRPr>
      </a:lvl6pPr>
      <a:lvl7pPr marL="2741988" algn="l" defTabSz="913996" rtl="0" eaLnBrk="1" latinLnBrk="0" hangingPunct="1">
        <a:defRPr sz="1699" kern="1200">
          <a:solidFill>
            <a:schemeClr val="tx1"/>
          </a:solidFill>
          <a:latin typeface="+mn-lt"/>
          <a:ea typeface="+mn-ea"/>
          <a:cs typeface="+mn-cs"/>
        </a:defRPr>
      </a:lvl7pPr>
      <a:lvl8pPr marL="3198987" algn="l" defTabSz="913996" rtl="0" eaLnBrk="1" latinLnBrk="0" hangingPunct="1">
        <a:defRPr sz="1699" kern="1200">
          <a:solidFill>
            <a:schemeClr val="tx1"/>
          </a:solidFill>
          <a:latin typeface="+mn-lt"/>
          <a:ea typeface="+mn-ea"/>
          <a:cs typeface="+mn-cs"/>
        </a:defRPr>
      </a:lvl8pPr>
      <a:lvl9pPr marL="3655984" algn="l" defTabSz="913996" rtl="0" eaLnBrk="1" latinLnBrk="0" hangingPunct="1">
        <a:defRPr sz="16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18" Type="http://schemas.openxmlformats.org/officeDocument/2006/relationships/image" Target="../media/image40.png"/><Relationship Id="rId3" Type="http://schemas.openxmlformats.org/officeDocument/2006/relationships/image" Target="../media/image25.png"/><Relationship Id="rId21" Type="http://schemas.openxmlformats.org/officeDocument/2006/relationships/image" Target="../media/image43.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39.png"/><Relationship Id="rId25" Type="http://schemas.openxmlformats.org/officeDocument/2006/relationships/image" Target="../media/image47.png"/><Relationship Id="rId2" Type="http://schemas.openxmlformats.org/officeDocument/2006/relationships/notesSlide" Target="../notesSlides/notesSlide20.xml"/><Relationship Id="rId16" Type="http://schemas.openxmlformats.org/officeDocument/2006/relationships/image" Target="../media/image38.png"/><Relationship Id="rId20"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33.png"/><Relationship Id="rId24" Type="http://schemas.openxmlformats.org/officeDocument/2006/relationships/image" Target="../media/image46.png"/><Relationship Id="rId5" Type="http://schemas.openxmlformats.org/officeDocument/2006/relationships/image" Target="../media/image27.png"/><Relationship Id="rId15" Type="http://schemas.openxmlformats.org/officeDocument/2006/relationships/image" Target="../media/image37.png"/><Relationship Id="rId23" Type="http://schemas.openxmlformats.org/officeDocument/2006/relationships/image" Target="../media/image45.png"/><Relationship Id="rId10" Type="http://schemas.openxmlformats.org/officeDocument/2006/relationships/image" Target="../media/image32.png"/><Relationship Id="rId19" Type="http://schemas.openxmlformats.org/officeDocument/2006/relationships/image" Target="../media/image41.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6.png"/><Relationship Id="rId22"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304" b="11687"/>
          <a:stretch/>
        </p:blipFill>
        <p:spPr>
          <a:xfrm>
            <a:off x="1667130" y="200580"/>
            <a:ext cx="10281980" cy="5085903"/>
          </a:xfrm>
          <a:prstGeom prst="round2DiagRect">
            <a:avLst>
              <a:gd name="adj1" fmla="val 7551"/>
              <a:gd name="adj2" fmla="val 0"/>
            </a:avLst>
          </a:prstGeom>
          <a:ln w="88900" cap="sq">
            <a:solidFill>
              <a:srgbClr val="FFFFFF"/>
            </a:solidFill>
            <a:miter lim="800000"/>
          </a:ln>
          <a:effectLst/>
        </p:spPr>
      </p:pic>
      <p:sp>
        <p:nvSpPr>
          <p:cNvPr id="13" name="TextBox 24"/>
          <p:cNvSpPr txBox="1"/>
          <p:nvPr/>
        </p:nvSpPr>
        <p:spPr>
          <a:xfrm>
            <a:off x="1778347" y="5631399"/>
            <a:ext cx="1569660" cy="923330"/>
          </a:xfrm>
          <a:prstGeom prst="rect">
            <a:avLst/>
          </a:prstGeom>
          <a:noFill/>
        </p:spPr>
        <p:txBody>
          <a:bodyPr wrap="none" rtlCol="0">
            <a:spAutoFit/>
          </a:bodyPr>
          <a:lstStyle/>
          <a:p>
            <a:pPr>
              <a:lnSpc>
                <a:spcPct val="150000"/>
              </a:lnSpc>
            </a:pPr>
            <a:r>
              <a:rPr lang="zh-CN" altLang="en-US" sz="3600" b="1" dirty="0" smtClean="0">
                <a:solidFill>
                  <a:schemeClr val="tx2">
                    <a:lumMod val="75000"/>
                  </a:schemeClr>
                </a:solidFill>
                <a:latin typeface="微软雅黑" pitchFamily="34" charset="-122"/>
                <a:ea typeface="微软雅黑" pitchFamily="34" charset="-122"/>
              </a:rPr>
              <a:t>心内科</a:t>
            </a:r>
            <a:endParaRPr lang="zh-CN" altLang="en-US" sz="3600" b="1" dirty="0">
              <a:solidFill>
                <a:schemeClr val="tx2">
                  <a:lumMod val="75000"/>
                </a:schemeClr>
              </a:solidFill>
              <a:latin typeface="微软雅黑" pitchFamily="34" charset="-122"/>
              <a:ea typeface="微软雅黑" pitchFamily="34" charset="-122"/>
            </a:endParaRPr>
          </a:p>
        </p:txBody>
      </p:sp>
      <p:sp>
        <p:nvSpPr>
          <p:cNvPr id="4" name="矩形 10"/>
          <p:cNvSpPr/>
          <p:nvPr/>
        </p:nvSpPr>
        <p:spPr>
          <a:xfrm>
            <a:off x="215908" y="5352094"/>
            <a:ext cx="1345946" cy="1346647"/>
          </a:xfrm>
          <a:custGeom>
            <a:avLst/>
            <a:gdLst/>
            <a:ahLst/>
            <a:cxnLst/>
            <a:rect l="l" t="t" r="r" b="b"/>
            <a:pathLst>
              <a:path w="1274639" h="1274639">
                <a:moveTo>
                  <a:pt x="125947" y="0"/>
                </a:moveTo>
                <a:lnTo>
                  <a:pt x="790832" y="0"/>
                </a:lnTo>
                <a:lnTo>
                  <a:pt x="1148692" y="0"/>
                </a:lnTo>
                <a:lnTo>
                  <a:pt x="1274639" y="0"/>
                </a:lnTo>
                <a:lnTo>
                  <a:pt x="1274639" y="125947"/>
                </a:lnTo>
                <a:lnTo>
                  <a:pt x="1274639" y="637319"/>
                </a:lnTo>
                <a:lnTo>
                  <a:pt x="1274639" y="1148692"/>
                </a:lnTo>
                <a:cubicBezTo>
                  <a:pt x="1274639" y="1218251"/>
                  <a:pt x="1218251" y="1274639"/>
                  <a:pt x="1148692" y="1274639"/>
                </a:cubicBezTo>
                <a:lnTo>
                  <a:pt x="125947" y="1274639"/>
                </a:lnTo>
                <a:cubicBezTo>
                  <a:pt x="56388" y="1274639"/>
                  <a:pt x="0" y="1218251"/>
                  <a:pt x="0" y="1148692"/>
                </a:cubicBezTo>
                <a:lnTo>
                  <a:pt x="0" y="125947"/>
                </a:lnTo>
                <a:cubicBezTo>
                  <a:pt x="0" y="56388"/>
                  <a:pt x="56388" y="0"/>
                  <a:pt x="125947"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0"/>
          <p:cNvSpPr/>
          <p:nvPr/>
        </p:nvSpPr>
        <p:spPr>
          <a:xfrm flipV="1">
            <a:off x="1140779" y="4865283"/>
            <a:ext cx="421075" cy="421200"/>
          </a:xfrm>
          <a:custGeom>
            <a:avLst/>
            <a:gdLst/>
            <a:ahLst/>
            <a:cxnLst/>
            <a:rect l="l" t="t" r="r" b="b"/>
            <a:pathLst>
              <a:path w="1274639" h="1274639">
                <a:moveTo>
                  <a:pt x="125947" y="0"/>
                </a:moveTo>
                <a:lnTo>
                  <a:pt x="790832" y="0"/>
                </a:lnTo>
                <a:lnTo>
                  <a:pt x="1148692" y="0"/>
                </a:lnTo>
                <a:lnTo>
                  <a:pt x="1274639" y="0"/>
                </a:lnTo>
                <a:lnTo>
                  <a:pt x="1274639" y="125947"/>
                </a:lnTo>
                <a:lnTo>
                  <a:pt x="1274639" y="637319"/>
                </a:lnTo>
                <a:lnTo>
                  <a:pt x="1274639" y="1148692"/>
                </a:lnTo>
                <a:cubicBezTo>
                  <a:pt x="1274639" y="1218251"/>
                  <a:pt x="1218251" y="1274639"/>
                  <a:pt x="1148692" y="1274639"/>
                </a:cubicBezTo>
                <a:lnTo>
                  <a:pt x="125947" y="1274639"/>
                </a:lnTo>
                <a:cubicBezTo>
                  <a:pt x="56388" y="1274639"/>
                  <a:pt x="0" y="1218251"/>
                  <a:pt x="0" y="1148692"/>
                </a:cubicBezTo>
                <a:lnTo>
                  <a:pt x="0" y="125947"/>
                </a:lnTo>
                <a:cubicBezTo>
                  <a:pt x="0" y="56388"/>
                  <a:pt x="56388" y="0"/>
                  <a:pt x="125947" y="0"/>
                </a:cubicBezTo>
                <a:close/>
              </a:path>
            </a:pathLst>
          </a:custGeom>
          <a:solidFill>
            <a:srgbClr val="78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2169859" y="2157578"/>
            <a:ext cx="9276521" cy="1171905"/>
          </a:xfrm>
          <a:prstGeom prst="roundRect">
            <a:avLst>
              <a:gd name="adj" fmla="val 14101"/>
            </a:avLst>
          </a:prstGeom>
          <a:solidFill>
            <a:srgbClr val="0D0D0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solidFill>
                  <a:schemeClr val="bg1"/>
                </a:solidFill>
                <a:latin typeface="微软雅黑" pitchFamily="34" charset="-122"/>
                <a:ea typeface="微软雅黑" pitchFamily="34" charset="-122"/>
              </a:rPr>
              <a:t>永久起搏器的业务学习</a:t>
            </a:r>
          </a:p>
        </p:txBody>
      </p:sp>
      <p:sp>
        <p:nvSpPr>
          <p:cNvPr id="8" name="TextBox 15"/>
          <p:cNvSpPr txBox="1"/>
          <p:nvPr/>
        </p:nvSpPr>
        <p:spPr>
          <a:xfrm>
            <a:off x="9134648" y="5895137"/>
            <a:ext cx="2060179" cy="461665"/>
          </a:xfrm>
          <a:prstGeom prst="rect">
            <a:avLst/>
          </a:prstGeom>
          <a:noFill/>
        </p:spPr>
        <p:txBody>
          <a:bodyPr wrap="none" rtlCol="0">
            <a:spAutoFit/>
          </a:bodyPr>
          <a:lstStyle/>
          <a:p>
            <a:r>
              <a:rPr lang="zh-CN" altLang="en-US" sz="2400" b="1" dirty="0" smtClean="0">
                <a:solidFill>
                  <a:schemeClr val="tx1">
                    <a:lumMod val="75000"/>
                    <a:lumOff val="25000"/>
                  </a:schemeClr>
                </a:solidFill>
                <a:latin typeface="微软雅黑" pitchFamily="34" charset="-122"/>
                <a:ea typeface="微软雅黑" pitchFamily="34" charset="-122"/>
              </a:rPr>
              <a:t>主讲人：</a:t>
            </a:r>
            <a:r>
              <a:rPr lang="en-US" altLang="zh-CN" sz="2400" b="1" dirty="0" smtClean="0">
                <a:solidFill>
                  <a:schemeClr val="tx1">
                    <a:lumMod val="75000"/>
                    <a:lumOff val="25000"/>
                  </a:schemeClr>
                </a:solidFill>
                <a:latin typeface="微软雅黑" pitchFamily="34" charset="-122"/>
                <a:ea typeface="微软雅黑" pitchFamily="34" charset="-122"/>
              </a:rPr>
              <a:t>XXX</a:t>
            </a:r>
            <a:endParaRPr lang="zh-CN" altLang="en-US" sz="2400" b="1" dirty="0">
              <a:solidFill>
                <a:schemeClr val="tx1">
                  <a:lumMod val="75000"/>
                  <a:lumOff val="25000"/>
                </a:schemeClr>
              </a:solidFill>
              <a:latin typeface="微软雅黑" pitchFamily="34" charset="-122"/>
              <a:ea typeface="微软雅黑" pitchFamily="34" charset="-122"/>
            </a:endParaRPr>
          </a:p>
        </p:txBody>
      </p:sp>
      <p:cxnSp>
        <p:nvCxnSpPr>
          <p:cNvPr id="14" name="直接连接符 13"/>
          <p:cNvCxnSpPr/>
          <p:nvPr/>
        </p:nvCxnSpPr>
        <p:spPr bwMode="auto">
          <a:xfrm>
            <a:off x="9134648" y="6356802"/>
            <a:ext cx="2111707" cy="0"/>
          </a:xfrm>
          <a:prstGeom prst="line">
            <a:avLst/>
          </a:prstGeom>
          <a:ln w="38100">
            <a:solidFill>
              <a:srgbClr val="44546A"/>
            </a:solidFill>
            <a:headEnd type="none" w="med" len="med"/>
            <a:tailEnd type="none" w="med" len="med"/>
          </a:ln>
          <a:ex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07429933"/>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62000" fill="hold" grpId="0" nodeType="afterEffect">
                                  <p:stCondLst>
                                    <p:cond delay="0"/>
                                  </p:stCondLst>
                                  <p:iterate type="lt">
                                    <p:tmPct val="8889"/>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767"/>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50"/>
                                        <p:tgtEl>
                                          <p:spTgt spid="14"/>
                                        </p:tgtEl>
                                      </p:cBhvr>
                                    </p:animEffect>
                                  </p:childTnLst>
                                </p:cTn>
                              </p:par>
                            </p:childTnLst>
                          </p:cTn>
                        </p:par>
                        <p:par>
                          <p:cTn id="13" fill="hold">
                            <p:stCondLst>
                              <p:cond delay="1117"/>
                            </p:stCondLst>
                            <p:childTnLst>
                              <p:par>
                                <p:cTn id="14" presetID="10"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2012950" y="5524500"/>
            <a:ext cx="7975600" cy="1333500"/>
            <a:chOff x="971550" y="4156075"/>
            <a:chExt cx="7200900" cy="1008063"/>
          </a:xfrm>
          <a:solidFill>
            <a:srgbClr val="7F7F7F"/>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sp>
          <p:nvSpPr>
            <p:cNvPr id="7176" name="TextBox 41"/>
            <p:cNvSpPr>
              <a:spLocks noChangeArrowheads="1"/>
            </p:cNvSpPr>
            <p:nvPr/>
          </p:nvSpPr>
          <p:spPr bwMode="auto">
            <a:xfrm>
              <a:off x="4038685" y="4396617"/>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2</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a:grpSpLocks/>
          </p:cNvGrpSpPr>
          <p:nvPr/>
        </p:nvGrpSpPr>
        <p:grpSpPr bwMode="auto">
          <a:xfrm>
            <a:off x="0" y="0"/>
            <a:ext cx="1547813" cy="534988"/>
            <a:chOff x="-106363" y="-20638"/>
            <a:chExt cx="1006476" cy="347663"/>
          </a:xfrm>
          <a:solidFill>
            <a:srgbClr val="7F7F7F"/>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grpSp>
      <p:grpSp>
        <p:nvGrpSpPr>
          <p:cNvPr id="10244" name="组合 8"/>
          <p:cNvGrpSpPr>
            <a:grpSpLocks/>
          </p:cNvGrpSpPr>
          <p:nvPr/>
        </p:nvGrpSpPr>
        <p:grpSpPr bwMode="auto">
          <a:xfrm>
            <a:off x="4274874" y="2534880"/>
            <a:ext cx="4140200" cy="725487"/>
            <a:chOff x="3284033" y="2260780"/>
            <a:chExt cx="4262240" cy="699096"/>
          </a:xfrm>
        </p:grpSpPr>
        <p:sp>
          <p:nvSpPr>
            <p:cNvPr id="10" name="AutoShape 4"/>
            <p:cNvSpPr>
              <a:spLocks noChangeArrowheads="1"/>
            </p:cNvSpPr>
            <p:nvPr/>
          </p:nvSpPr>
          <p:spPr bwMode="gray">
            <a:xfrm>
              <a:off x="3284033" y="2260780"/>
              <a:ext cx="4262240" cy="699096"/>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1" y="2309732"/>
              <a:ext cx="1086806" cy="572127"/>
            </a:xfrm>
            <a:prstGeom prst="roundRect">
              <a:avLst>
                <a:gd name="adj" fmla="val 11921"/>
              </a:avLst>
            </a:prstGeom>
            <a:solidFill>
              <a:srgbClr val="7F7F7F"/>
            </a:solidFill>
            <a:ln>
              <a:solidFill>
                <a:srgbClr val="7F7F7F"/>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78AA0A"/>
                </a:solidFill>
              </a:endParaRPr>
            </a:p>
          </p:txBody>
        </p:sp>
        <p:sp>
          <p:nvSpPr>
            <p:cNvPr id="12" name="Text Box 8"/>
            <p:cNvSpPr txBox="1">
              <a:spLocks noChangeArrowheads="1"/>
            </p:cNvSpPr>
            <p:nvPr/>
          </p:nvSpPr>
          <p:spPr bwMode="gray">
            <a:xfrm>
              <a:off x="3713630" y="2320440"/>
              <a:ext cx="350185" cy="444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2</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10248" name="文本框 2"/>
            <p:cNvSpPr txBox="1">
              <a:spLocks noChangeArrowheads="1"/>
            </p:cNvSpPr>
            <p:nvPr/>
          </p:nvSpPr>
          <p:spPr bwMode="auto">
            <a:xfrm>
              <a:off x="4800436" y="2328770"/>
              <a:ext cx="2095983" cy="563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solidFill>
                    <a:srgbClr val="44546A"/>
                  </a:solidFill>
                  <a:latin typeface="微软雅黑" panose="020B0503020204020204" pitchFamily="34" charset="-122"/>
                  <a:ea typeface="微软雅黑" panose="020B0503020204020204" pitchFamily="34" charset="-122"/>
                </a:rPr>
                <a:t>护理原则</a:t>
              </a:r>
              <a:endParaRPr lang="zh-CN" altLang="en-US" sz="3200" b="1" dirty="0">
                <a:solidFill>
                  <a:srgbClr val="44546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66628071"/>
      </p:ext>
    </p:extLst>
  </p:cSld>
  <p:clrMapOvr>
    <a:masterClrMapping/>
  </p:clrMapOvr>
  <p:transition>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450977" y="1876455"/>
            <a:ext cx="6221412"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457200" indent="-457200" algn="just" eaLnBrk="1" hangingPunct="1">
              <a:lnSpc>
                <a:spcPct val="150000"/>
              </a:lnSpc>
              <a:spcBef>
                <a:spcPct val="0"/>
              </a:spcBef>
              <a:buAutoNum type="arabicPeriod"/>
            </a:pPr>
            <a:r>
              <a:rPr lang="zh-CN" altLang="en-US" sz="2400" b="1" dirty="0" smtClean="0">
                <a:solidFill>
                  <a:srgbClr val="44546A"/>
                </a:solidFill>
                <a:latin typeface="微软雅黑" panose="020B0503020204020204" pitchFamily="34" charset="-122"/>
                <a:ea typeface="微软雅黑" panose="020B0503020204020204" pitchFamily="34" charset="-122"/>
              </a:rPr>
              <a:t>心理</a:t>
            </a:r>
            <a:r>
              <a:rPr lang="zh-CN" altLang="en-US" sz="2400" b="1" dirty="0">
                <a:solidFill>
                  <a:srgbClr val="44546A"/>
                </a:solidFill>
                <a:latin typeface="微软雅黑" panose="020B0503020204020204" pitchFamily="34" charset="-122"/>
                <a:ea typeface="微软雅黑" panose="020B0503020204020204" pitchFamily="34" charset="-122"/>
              </a:rPr>
              <a:t>护理 </a:t>
            </a:r>
            <a:endParaRPr lang="en-US" altLang="zh-CN" sz="2400" b="1"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根据</a:t>
            </a:r>
            <a:r>
              <a:rPr lang="zh-CN" altLang="en-US" sz="2400" dirty="0">
                <a:solidFill>
                  <a:srgbClr val="44546A"/>
                </a:solidFill>
                <a:latin typeface="微软雅黑" panose="020B0503020204020204" pitchFamily="34" charset="-122"/>
                <a:ea typeface="微软雅黑" panose="020B0503020204020204" pitchFamily="34" charset="-122"/>
              </a:rPr>
              <a:t>患者的情况，对患者进行有针对性</a:t>
            </a:r>
            <a:r>
              <a:rPr lang="zh-CN" altLang="en-US" sz="2400" dirty="0" smtClean="0">
                <a:solidFill>
                  <a:srgbClr val="44546A"/>
                </a:solidFill>
                <a:latin typeface="微软雅黑" panose="020B0503020204020204" pitchFamily="34" charset="-122"/>
                <a:ea typeface="微软雅黑" panose="020B0503020204020204" pitchFamily="34" charset="-122"/>
              </a:rPr>
              <a:t>的心理护理；</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向</a:t>
            </a:r>
            <a:r>
              <a:rPr lang="zh-CN" altLang="en-US" sz="2400" dirty="0">
                <a:solidFill>
                  <a:srgbClr val="44546A"/>
                </a:solidFill>
                <a:latin typeface="微软雅黑" panose="020B0503020204020204" pitchFamily="34" charset="-122"/>
                <a:ea typeface="微软雅黑" panose="020B0503020204020204" pitchFamily="34" charset="-122"/>
              </a:rPr>
              <a:t>患者讲解手术的基本</a:t>
            </a:r>
            <a:r>
              <a:rPr lang="zh-CN" altLang="en-US" sz="2400" dirty="0" smtClean="0">
                <a:solidFill>
                  <a:srgbClr val="44546A"/>
                </a:solidFill>
                <a:latin typeface="微软雅黑" panose="020B0503020204020204" pitchFamily="34" charset="-122"/>
                <a:ea typeface="微软雅黑" panose="020B0503020204020204" pitchFamily="34" charset="-122"/>
              </a:rPr>
              <a:t>过程、患者</a:t>
            </a:r>
            <a:r>
              <a:rPr lang="zh-CN" altLang="en-US" sz="2400" dirty="0">
                <a:solidFill>
                  <a:srgbClr val="44546A"/>
                </a:solidFill>
                <a:latin typeface="微软雅黑" panose="020B0503020204020204" pitchFamily="34" charset="-122"/>
                <a:ea typeface="微软雅黑" panose="020B0503020204020204" pitchFamily="34" charset="-122"/>
              </a:rPr>
              <a:t>所要</a:t>
            </a:r>
            <a:r>
              <a:rPr lang="zh-CN" altLang="en-US" sz="2400" dirty="0" smtClean="0">
                <a:solidFill>
                  <a:srgbClr val="44546A"/>
                </a:solidFill>
                <a:latin typeface="微软雅黑" panose="020B0503020204020204" pitchFamily="34" charset="-122"/>
                <a:ea typeface="微软雅黑" panose="020B0503020204020204" pitchFamily="34" charset="-122"/>
              </a:rPr>
              <a:t>安装的</a:t>
            </a:r>
            <a:r>
              <a:rPr lang="zh-CN" altLang="en-US" sz="2400" dirty="0">
                <a:solidFill>
                  <a:srgbClr val="44546A"/>
                </a:solidFill>
                <a:latin typeface="微软雅黑" panose="020B0503020204020204" pitchFamily="34" charset="-122"/>
                <a:ea typeface="微软雅黑" panose="020B0503020204020204" pitchFamily="34" charset="-122"/>
              </a:rPr>
              <a:t>起搏器的</a:t>
            </a:r>
            <a:r>
              <a:rPr lang="zh-CN" altLang="en-US" sz="2400" dirty="0" smtClean="0">
                <a:solidFill>
                  <a:srgbClr val="44546A"/>
                </a:solidFill>
                <a:latin typeface="微软雅黑" panose="020B0503020204020204" pitchFamily="34" charset="-122"/>
                <a:ea typeface="微软雅黑" panose="020B0503020204020204" pitchFamily="34" charset="-122"/>
              </a:rPr>
              <a:t>型号、使用寿命</a:t>
            </a:r>
            <a:r>
              <a:rPr lang="zh-CN" altLang="en-US" sz="2400" dirty="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让</a:t>
            </a:r>
            <a:r>
              <a:rPr lang="zh-CN" altLang="en-US" sz="2400" dirty="0">
                <a:solidFill>
                  <a:srgbClr val="44546A"/>
                </a:solidFill>
                <a:latin typeface="微软雅黑" panose="020B0503020204020204" pitchFamily="34" charset="-122"/>
                <a:ea typeface="微软雅黑" panose="020B0503020204020204" pitchFamily="34" charset="-122"/>
              </a:rPr>
              <a:t>患者了解手术</a:t>
            </a:r>
            <a:r>
              <a:rPr lang="zh-CN" altLang="en-US" sz="2400" dirty="0" smtClean="0">
                <a:solidFill>
                  <a:srgbClr val="44546A"/>
                </a:solidFill>
                <a:latin typeface="微软雅黑" panose="020B0503020204020204" pitchFamily="34" charset="-122"/>
                <a:ea typeface="微软雅黑" panose="020B0503020204020204" pitchFamily="34" charset="-122"/>
              </a:rPr>
              <a:t>的安全性</a:t>
            </a:r>
            <a:r>
              <a:rPr lang="zh-CN" altLang="en-US" sz="2400" dirty="0">
                <a:solidFill>
                  <a:srgbClr val="44546A"/>
                </a:solidFill>
                <a:latin typeface="微软雅黑" panose="020B0503020204020204" pitchFamily="34" charset="-122"/>
                <a:ea typeface="微软雅黑" panose="020B0503020204020204" pitchFamily="34" charset="-122"/>
              </a:rPr>
              <a:t>必要性以及注意事项，消除患者的顾虑，取得患者</a:t>
            </a:r>
            <a:r>
              <a:rPr lang="zh-CN" altLang="en-US" sz="2400" dirty="0" smtClean="0">
                <a:solidFill>
                  <a:srgbClr val="44546A"/>
                </a:solidFill>
                <a:latin typeface="微软雅黑" panose="020B0503020204020204" pitchFamily="34" charset="-122"/>
                <a:ea typeface="微软雅黑" panose="020B0503020204020204" pitchFamily="34" charset="-122"/>
              </a:rPr>
              <a:t>的配合。</a:t>
            </a:r>
            <a:endParaRPr lang="zh-CN" altLang="en-US" sz="2400" dirty="0">
              <a:solidFill>
                <a:srgbClr val="44546A"/>
              </a:solidFill>
              <a:latin typeface="微软雅黑" panose="020B0503020204020204" pitchFamily="34" charset="-122"/>
              <a:ea typeface="微软雅黑" panose="020B0503020204020204" pitchFamily="34" charset="-122"/>
            </a:endParaRPr>
          </a:p>
        </p:txBody>
      </p:sp>
      <p:sp>
        <p:nvSpPr>
          <p:cNvPr id="7"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Rectangle 2"/>
          <p:cNvSpPr txBox="1">
            <a:spLocks noChangeArrowheads="1"/>
          </p:cNvSpPr>
          <p:nvPr/>
        </p:nvSpPr>
        <p:spPr bwMode="auto">
          <a:xfrm>
            <a:off x="508000" y="515938"/>
            <a:ext cx="2875279"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b="1" dirty="0" smtClean="0">
                <a:solidFill>
                  <a:srgbClr val="44546A"/>
                </a:solidFill>
                <a:latin typeface="微软雅黑" panose="020B0503020204020204" pitchFamily="34" charset="-122"/>
                <a:ea typeface="微软雅黑" panose="020B0503020204020204" pitchFamily="34" charset="-122"/>
              </a:rPr>
              <a:t>术前护理 </a:t>
            </a:r>
            <a:endParaRPr lang="zh-CN" altLang="en-US" b="1" dirty="0">
              <a:solidFill>
                <a:srgbClr val="44546A"/>
              </a:solidFill>
              <a:latin typeface="微软雅黑" panose="020B0503020204020204" pitchFamily="34" charset="-122"/>
              <a:ea typeface="微软雅黑" panose="020B0503020204020204" pitchFamily="34" charset="-122"/>
            </a:endParaRPr>
          </a:p>
        </p:txBody>
      </p:sp>
      <p:pic>
        <p:nvPicPr>
          <p:cNvPr id="10"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6763" y="2971383"/>
            <a:ext cx="3805237" cy="3554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1633765"/>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anim calcmode="lin" valueType="num">
                                      <p:cBhvr>
                                        <p:cTn id="8" dur="250" fill="hold"/>
                                        <p:tgtEl>
                                          <p:spTgt spid="8"/>
                                        </p:tgtEl>
                                        <p:attrNameLst>
                                          <p:attrName>ppt_x</p:attrName>
                                        </p:attrNameLst>
                                      </p:cBhvr>
                                      <p:tavLst>
                                        <p:tav tm="0">
                                          <p:val>
                                            <p:strVal val="#ppt_x"/>
                                          </p:val>
                                        </p:tav>
                                        <p:tav tm="100000">
                                          <p:val>
                                            <p:strVal val="#ppt_x"/>
                                          </p:val>
                                        </p:tav>
                                      </p:tavLst>
                                    </p:anim>
                                    <p:anim calcmode="lin" valueType="num">
                                      <p:cBhvr>
                                        <p:cTn id="9" dur="2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547399" y="1191743"/>
            <a:ext cx="5668289"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2. </a:t>
            </a:r>
            <a:r>
              <a:rPr lang="zh-CN" altLang="en-US" sz="2400" b="1" dirty="0" smtClean="0">
                <a:solidFill>
                  <a:srgbClr val="44546A"/>
                </a:solidFill>
                <a:latin typeface="微软雅黑" panose="020B0503020204020204" pitchFamily="34" charset="-122"/>
                <a:ea typeface="微软雅黑" panose="020B0503020204020204" pitchFamily="34" charset="-122"/>
              </a:rPr>
              <a:t>术前准备</a:t>
            </a:r>
            <a:endParaRPr lang="en-US" altLang="zh-CN" sz="2400" b="1"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术前</a:t>
            </a:r>
            <a:r>
              <a:rPr lang="en-US" altLang="zh-CN" sz="2400" dirty="0" smtClean="0">
                <a:solidFill>
                  <a:srgbClr val="44546A"/>
                </a:solidFill>
                <a:latin typeface="微软雅黑" panose="020B0503020204020204" pitchFamily="34" charset="-122"/>
                <a:ea typeface="微软雅黑" panose="020B0503020204020204" pitchFamily="34" charset="-122"/>
              </a:rPr>
              <a:t>3h</a:t>
            </a:r>
            <a:r>
              <a:rPr lang="zh-CN" altLang="en-US" sz="2400" dirty="0" smtClean="0">
                <a:solidFill>
                  <a:srgbClr val="44546A"/>
                </a:solidFill>
                <a:latin typeface="微软雅黑" panose="020B0503020204020204" pitchFamily="34" charset="-122"/>
                <a:ea typeface="微软雅黑" panose="020B0503020204020204" pitchFamily="34" charset="-122"/>
              </a:rPr>
              <a:t>停</a:t>
            </a:r>
            <a:r>
              <a:rPr lang="zh-CN" altLang="en-US" sz="2400" dirty="0">
                <a:solidFill>
                  <a:srgbClr val="44546A"/>
                </a:solidFill>
                <a:latin typeface="微软雅黑" panose="020B0503020204020204" pitchFamily="34" charset="-122"/>
                <a:ea typeface="微软雅黑" panose="020B0503020204020204" pitchFamily="34" charset="-122"/>
              </a:rPr>
              <a:t>用低分子肝素钠阿司匹林等</a:t>
            </a:r>
            <a:r>
              <a:rPr lang="zh-CN" altLang="en-US" sz="2400" dirty="0" smtClean="0">
                <a:solidFill>
                  <a:srgbClr val="44546A"/>
                </a:solidFill>
                <a:latin typeface="微软雅黑" panose="020B0503020204020204" pitchFamily="34" charset="-122"/>
                <a:ea typeface="微软雅黑" panose="020B0503020204020204" pitchFamily="34" charset="-122"/>
              </a:rPr>
              <a:t>具有</a:t>
            </a:r>
            <a:r>
              <a:rPr lang="zh-CN" altLang="en-US" sz="2400" dirty="0">
                <a:solidFill>
                  <a:srgbClr val="44546A"/>
                </a:solidFill>
                <a:latin typeface="微软雅黑" panose="020B0503020204020204" pitchFamily="34" charset="-122"/>
                <a:ea typeface="微软雅黑" panose="020B0503020204020204" pitchFamily="34" charset="-122"/>
              </a:rPr>
              <a:t>抗凝作用的</a:t>
            </a:r>
            <a:r>
              <a:rPr lang="zh-CN" altLang="en-US" sz="2400" dirty="0" smtClean="0">
                <a:solidFill>
                  <a:srgbClr val="44546A"/>
                </a:solidFill>
                <a:latin typeface="微软雅黑" panose="020B0503020204020204" pitchFamily="34" charset="-122"/>
                <a:ea typeface="微软雅黑" panose="020B0503020204020204" pitchFamily="34" charset="-122"/>
              </a:rPr>
              <a:t>药物；</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术</a:t>
            </a:r>
            <a:r>
              <a:rPr lang="zh-CN" altLang="en-US" sz="2400" dirty="0">
                <a:solidFill>
                  <a:srgbClr val="44546A"/>
                </a:solidFill>
                <a:latin typeface="微软雅黑" panose="020B0503020204020204" pitchFamily="34" charset="-122"/>
                <a:ea typeface="微软雅黑" panose="020B0503020204020204" pitchFamily="34" charset="-122"/>
              </a:rPr>
              <a:t>前</a:t>
            </a:r>
            <a:r>
              <a:rPr lang="zh-CN" altLang="en-US" sz="2400" dirty="0" smtClean="0">
                <a:solidFill>
                  <a:srgbClr val="44546A"/>
                </a:solidFill>
                <a:latin typeface="微软雅黑" panose="020B0503020204020204" pitchFamily="34" charset="-122"/>
                <a:ea typeface="微软雅黑" panose="020B0503020204020204" pitchFamily="34" charset="-122"/>
              </a:rPr>
              <a:t>描记</a:t>
            </a:r>
            <a:r>
              <a:rPr lang="en-US" altLang="zh-CN" sz="2400" dirty="0" smtClean="0">
                <a:solidFill>
                  <a:srgbClr val="44546A"/>
                </a:solidFill>
                <a:latin typeface="微软雅黑" panose="020B0503020204020204" pitchFamily="34" charset="-122"/>
                <a:ea typeface="微软雅黑" panose="020B0503020204020204" pitchFamily="34" charset="-122"/>
              </a:rPr>
              <a:t>12</a:t>
            </a:r>
            <a:r>
              <a:rPr lang="zh-CN" altLang="en-US" sz="2400" dirty="0" smtClean="0">
                <a:solidFill>
                  <a:srgbClr val="44546A"/>
                </a:solidFill>
                <a:latin typeface="微软雅黑" panose="020B0503020204020204" pitchFamily="34" charset="-122"/>
                <a:ea typeface="微软雅黑" panose="020B0503020204020204" pitchFamily="34" charset="-122"/>
              </a:rPr>
              <a:t>导联</a:t>
            </a:r>
            <a:r>
              <a:rPr lang="zh-CN" altLang="en-US" sz="2400" dirty="0">
                <a:solidFill>
                  <a:srgbClr val="44546A"/>
                </a:solidFill>
                <a:latin typeface="微软雅黑" panose="020B0503020204020204" pitchFamily="34" charset="-122"/>
                <a:ea typeface="微软雅黑" panose="020B0503020204020204" pitchFamily="34" charset="-122"/>
              </a:rPr>
              <a:t>心电图</a:t>
            </a:r>
            <a:r>
              <a:rPr lang="zh-CN" altLang="en-US" sz="2400" dirty="0" smtClean="0">
                <a:solidFill>
                  <a:srgbClr val="44546A"/>
                </a:solidFill>
                <a:latin typeface="微软雅黑" panose="020B0503020204020204" pitchFamily="34" charset="-122"/>
                <a:ea typeface="微软雅黑" panose="020B0503020204020204" pitchFamily="34" charset="-122"/>
              </a:rPr>
              <a:t>备案；</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术前一天备</a:t>
            </a:r>
            <a:r>
              <a:rPr lang="zh-CN" altLang="en-US" sz="2400" dirty="0">
                <a:solidFill>
                  <a:srgbClr val="44546A"/>
                </a:solidFill>
                <a:latin typeface="微软雅黑" panose="020B0503020204020204" pitchFamily="34" charset="-122"/>
                <a:ea typeface="微软雅黑" panose="020B0503020204020204" pitchFamily="34" charset="-122"/>
              </a:rPr>
              <a:t>皮，备皮时动作轻柔，一般备皮范围是左右两侧前胸和</a:t>
            </a:r>
            <a:r>
              <a:rPr lang="zh-CN" altLang="en-US" sz="2400" dirty="0" smtClean="0">
                <a:solidFill>
                  <a:srgbClr val="44546A"/>
                </a:solidFill>
                <a:latin typeface="微软雅黑" panose="020B0503020204020204" pitchFamily="34" charset="-122"/>
                <a:ea typeface="微软雅黑" panose="020B0503020204020204" pitchFamily="34" charset="-122"/>
              </a:rPr>
              <a:t>腋下</a:t>
            </a:r>
            <a:r>
              <a:rPr lang="en-US" altLang="zh-CN" sz="2400" dirty="0">
                <a:solidFill>
                  <a:srgbClr val="44546A"/>
                </a:solidFill>
                <a:latin typeface="微软雅黑" panose="020B0503020204020204" pitchFamily="34" charset="-122"/>
                <a:ea typeface="微软雅黑" panose="020B0503020204020204" pitchFamily="34" charset="-122"/>
              </a:rPr>
              <a:t>; </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术前</a:t>
            </a:r>
            <a:r>
              <a:rPr lang="en-US" altLang="zh-CN" sz="2400" dirty="0" smtClean="0">
                <a:solidFill>
                  <a:srgbClr val="44546A"/>
                </a:solidFill>
                <a:latin typeface="微软雅黑" panose="020B0503020204020204" pitchFamily="34" charset="-122"/>
                <a:ea typeface="微软雅黑" panose="020B0503020204020204" pitchFamily="34" charset="-122"/>
              </a:rPr>
              <a:t>6h</a:t>
            </a:r>
            <a:r>
              <a:rPr lang="zh-CN" altLang="en-US" sz="2400" dirty="0" smtClean="0">
                <a:solidFill>
                  <a:srgbClr val="44546A"/>
                </a:solidFill>
                <a:latin typeface="微软雅黑" panose="020B0503020204020204" pitchFamily="34" charset="-122"/>
                <a:ea typeface="微软雅黑" panose="020B0503020204020204" pitchFamily="34" charset="-122"/>
              </a:rPr>
              <a:t>禁食</a:t>
            </a:r>
            <a:r>
              <a:rPr lang="zh-CN" altLang="en-US" sz="2400" dirty="0">
                <a:solidFill>
                  <a:srgbClr val="44546A"/>
                </a:solidFill>
                <a:latin typeface="微软雅黑" panose="020B0503020204020204" pitchFamily="34" charset="-122"/>
                <a:ea typeface="微软雅黑" panose="020B0503020204020204" pitchFamily="34" charset="-122"/>
              </a:rPr>
              <a:t>，如紧急情况可随时手术</a:t>
            </a:r>
            <a:r>
              <a:rPr lang="en-US" altLang="zh-CN" sz="2400" dirty="0">
                <a:solidFill>
                  <a:srgbClr val="44546A"/>
                </a:solidFill>
                <a:latin typeface="微软雅黑" panose="020B0503020204020204" pitchFamily="34" charset="-122"/>
                <a:ea typeface="微软雅黑" panose="020B0503020204020204" pitchFamily="34" charset="-122"/>
              </a:rPr>
              <a:t>; </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术</a:t>
            </a:r>
            <a:r>
              <a:rPr lang="zh-CN" altLang="en-US" sz="2400" dirty="0">
                <a:solidFill>
                  <a:srgbClr val="44546A"/>
                </a:solidFill>
                <a:latin typeface="微软雅黑" panose="020B0503020204020204" pitchFamily="34" charset="-122"/>
                <a:ea typeface="微软雅黑" panose="020B0503020204020204" pitchFamily="34" charset="-122"/>
              </a:rPr>
              <a:t>前做好药物</a:t>
            </a:r>
            <a:r>
              <a:rPr lang="zh-CN" altLang="en-US" sz="2400" dirty="0" smtClean="0">
                <a:solidFill>
                  <a:srgbClr val="44546A"/>
                </a:solidFill>
                <a:latin typeface="微软雅黑" panose="020B0503020204020204" pitchFamily="34" charset="-122"/>
                <a:ea typeface="微软雅黑" panose="020B0503020204020204" pitchFamily="34" charset="-122"/>
              </a:rPr>
              <a:t>过敏试验</a:t>
            </a:r>
            <a:r>
              <a:rPr lang="zh-CN" altLang="en-US" sz="2400" dirty="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指导</a:t>
            </a:r>
            <a:r>
              <a:rPr lang="zh-CN" altLang="en-US" sz="2400" dirty="0">
                <a:solidFill>
                  <a:srgbClr val="44546A"/>
                </a:solidFill>
                <a:latin typeface="微软雅黑" panose="020B0503020204020204" pitchFamily="34" charset="-122"/>
                <a:ea typeface="微软雅黑" panose="020B0503020204020204" pitchFamily="34" charset="-122"/>
              </a:rPr>
              <a:t>患者练习床上排便</a:t>
            </a:r>
            <a:r>
              <a:rPr lang="zh-CN" altLang="en-US" sz="2400" dirty="0" smtClean="0">
                <a:solidFill>
                  <a:srgbClr val="44546A"/>
                </a:solidFill>
                <a:latin typeface="微软雅黑" panose="020B0503020204020204" pitchFamily="34" charset="-122"/>
                <a:ea typeface="微软雅黑" panose="020B0503020204020204" pitchFamily="34" charset="-122"/>
              </a:rPr>
              <a:t>排尿。</a:t>
            </a:r>
            <a:endParaRPr lang="zh-CN" altLang="en-US" sz="2400" dirty="0">
              <a:solidFill>
                <a:srgbClr val="44546A"/>
              </a:solidFill>
              <a:latin typeface="微软雅黑" panose="020B0503020204020204" pitchFamily="34" charset="-122"/>
              <a:ea typeface="微软雅黑" panose="020B0503020204020204" pitchFamily="34" charset="-122"/>
            </a:endParaRPr>
          </a:p>
        </p:txBody>
      </p:sp>
      <p:sp>
        <p:nvSpPr>
          <p:cNvPr id="7"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Rectangle 2"/>
          <p:cNvSpPr txBox="1">
            <a:spLocks noChangeArrowheads="1"/>
          </p:cNvSpPr>
          <p:nvPr/>
        </p:nvSpPr>
        <p:spPr bwMode="auto">
          <a:xfrm>
            <a:off x="508000" y="515938"/>
            <a:ext cx="2875279"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b="1" dirty="0" smtClean="0">
                <a:solidFill>
                  <a:srgbClr val="44546A"/>
                </a:solidFill>
                <a:latin typeface="微软雅黑" panose="020B0503020204020204" pitchFamily="34" charset="-122"/>
                <a:ea typeface="微软雅黑" panose="020B0503020204020204" pitchFamily="34" charset="-122"/>
              </a:rPr>
              <a:t>术前护理 </a:t>
            </a:r>
            <a:endParaRPr lang="zh-CN" altLang="en-US" b="1" dirty="0">
              <a:solidFill>
                <a:srgbClr val="44546A"/>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954" y="2042594"/>
            <a:ext cx="4966134" cy="3376612"/>
          </a:xfrm>
          <a:prstGeom prst="rect">
            <a:avLst/>
          </a:prstGeom>
          <a:ln>
            <a:noFill/>
          </a:ln>
          <a:effectLst>
            <a:softEdge rad="112500"/>
          </a:effectLst>
        </p:spPr>
      </p:pic>
    </p:spTree>
    <p:extLst>
      <p:ext uri="{BB962C8B-B14F-4D97-AF65-F5344CB8AC3E}">
        <p14:creationId xmlns:p14="http://schemas.microsoft.com/office/powerpoint/2010/main" val="4108863962"/>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822325" y="1982003"/>
            <a:ext cx="638266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457200" indent="-457200" algn="just" eaLnBrk="1" hangingPunct="1">
              <a:lnSpc>
                <a:spcPct val="150000"/>
              </a:lnSpc>
              <a:spcBef>
                <a:spcPct val="0"/>
              </a:spcBef>
              <a:buFont typeface="+mj-ea"/>
              <a:buAutoNum type="circleNumDbPlain"/>
            </a:pPr>
            <a:r>
              <a:rPr lang="zh-CN" altLang="en-US" sz="2400" dirty="0">
                <a:solidFill>
                  <a:srgbClr val="44546A"/>
                </a:solidFill>
                <a:latin typeface="微软雅黑" panose="020B0503020204020204" pitchFamily="34" charset="-122"/>
                <a:ea typeface="微软雅黑" panose="020B0503020204020204" pitchFamily="34" charset="-122"/>
              </a:rPr>
              <a:t>协助患者仰卧，连接监护</a:t>
            </a:r>
            <a:r>
              <a:rPr lang="zh-CN" altLang="en-US" sz="2400" dirty="0" smtClean="0">
                <a:solidFill>
                  <a:srgbClr val="44546A"/>
                </a:solidFill>
                <a:latin typeface="微软雅黑" panose="020B0503020204020204" pitchFamily="34" charset="-122"/>
                <a:ea typeface="微软雅黑" panose="020B0503020204020204" pitchFamily="34" charset="-122"/>
              </a:rPr>
              <a:t>装置；</a:t>
            </a:r>
            <a:endParaRPr lang="zh-CN" altLang="en-US" sz="2400" dirty="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a:solidFill>
                  <a:srgbClr val="44546A"/>
                </a:solidFill>
                <a:latin typeface="微软雅黑" panose="020B0503020204020204" pitchFamily="34" charset="-122"/>
                <a:ea typeface="微软雅黑" panose="020B0503020204020204" pitchFamily="34" charset="-122"/>
              </a:rPr>
              <a:t>手术区消毒、铺巾， 协助医生</a:t>
            </a:r>
            <a:r>
              <a:rPr lang="zh-CN" altLang="en-US" sz="2400" dirty="0" smtClean="0">
                <a:solidFill>
                  <a:srgbClr val="44546A"/>
                </a:solidFill>
                <a:latin typeface="微软雅黑" panose="020B0503020204020204" pitchFamily="34" charset="-122"/>
                <a:ea typeface="微软雅黑" panose="020B0503020204020204" pitchFamily="34" charset="-122"/>
              </a:rPr>
              <a:t>局部麻醉；</a:t>
            </a:r>
            <a:endParaRPr lang="zh-CN" altLang="en-US" sz="2400" dirty="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a:solidFill>
                  <a:srgbClr val="44546A"/>
                </a:solidFill>
                <a:latin typeface="微软雅黑" panose="020B0503020204020204" pitchFamily="34" charset="-122"/>
                <a:ea typeface="微软雅黑" panose="020B0503020204020204" pitchFamily="34" charset="-122"/>
              </a:rPr>
              <a:t>协助医生进行起搏阈值、起搏系统阻抗等项目</a:t>
            </a:r>
            <a:r>
              <a:rPr lang="zh-CN" altLang="en-US" sz="2400" dirty="0" smtClean="0">
                <a:solidFill>
                  <a:srgbClr val="44546A"/>
                </a:solidFill>
                <a:latin typeface="微软雅黑" panose="020B0503020204020204" pitchFamily="34" charset="-122"/>
                <a:ea typeface="微软雅黑" panose="020B0503020204020204" pitchFamily="34" charset="-122"/>
              </a:rPr>
              <a:t>测试；</a:t>
            </a:r>
            <a:endParaRPr lang="zh-CN" altLang="en-US" sz="2400" dirty="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a:solidFill>
                  <a:srgbClr val="44546A"/>
                </a:solidFill>
                <a:latin typeface="微软雅黑" panose="020B0503020204020204" pitchFamily="34" charset="-122"/>
                <a:ea typeface="微软雅黑" panose="020B0503020204020204" pitchFamily="34" charset="-122"/>
              </a:rPr>
              <a:t>严密监测心律、 心率、呼吸及血压的</a:t>
            </a:r>
            <a:r>
              <a:rPr lang="zh-CN" altLang="en-US" sz="2400" dirty="0" smtClean="0">
                <a:solidFill>
                  <a:srgbClr val="44546A"/>
                </a:solidFill>
                <a:latin typeface="微软雅黑" panose="020B0503020204020204" pitchFamily="34" charset="-122"/>
                <a:ea typeface="微软雅黑" panose="020B0503020204020204" pitchFamily="34" charset="-122"/>
              </a:rPr>
              <a:t>变化；</a:t>
            </a:r>
            <a:endParaRPr lang="zh-CN" altLang="en-US" sz="2400" dirty="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a:solidFill>
                  <a:srgbClr val="44546A"/>
                </a:solidFill>
                <a:latin typeface="微软雅黑" panose="020B0503020204020204" pitchFamily="34" charset="-122"/>
                <a:ea typeface="微软雅黑" panose="020B0503020204020204" pitchFamily="34" charset="-122"/>
              </a:rPr>
              <a:t>观察患者手术中有无疼痛等不适</a:t>
            </a:r>
            <a:r>
              <a:rPr lang="zh-CN" altLang="en-US" sz="2400" dirty="0" smtClean="0">
                <a:solidFill>
                  <a:srgbClr val="44546A"/>
                </a:solidFill>
                <a:latin typeface="微软雅黑" panose="020B0503020204020204" pitchFamily="34" charset="-122"/>
                <a:ea typeface="微软雅黑" panose="020B0503020204020204" pitchFamily="34" charset="-122"/>
              </a:rPr>
              <a:t>情况，并</a:t>
            </a:r>
            <a:r>
              <a:rPr lang="zh-CN" altLang="en-US" sz="2400" dirty="0">
                <a:solidFill>
                  <a:srgbClr val="44546A"/>
                </a:solidFill>
                <a:latin typeface="微软雅黑" panose="020B0503020204020204" pitchFamily="34" charset="-122"/>
                <a:ea typeface="微软雅黑" panose="020B0503020204020204" pitchFamily="34" charset="-122"/>
              </a:rPr>
              <a:t>做好解释工作，保证手术顺利</a:t>
            </a:r>
            <a:r>
              <a:rPr lang="zh-CN" altLang="en-US" sz="2400" dirty="0" smtClean="0">
                <a:solidFill>
                  <a:srgbClr val="44546A"/>
                </a:solidFill>
                <a:latin typeface="微软雅黑" panose="020B0503020204020204" pitchFamily="34" charset="-122"/>
                <a:ea typeface="微软雅黑" panose="020B0503020204020204" pitchFamily="34" charset="-122"/>
              </a:rPr>
              <a:t>进行。</a:t>
            </a:r>
            <a:endParaRPr lang="zh-CN" altLang="en-US" sz="2400" dirty="0">
              <a:solidFill>
                <a:srgbClr val="44546A"/>
              </a:solidFill>
              <a:latin typeface="微软雅黑" panose="020B0503020204020204" pitchFamily="34" charset="-122"/>
              <a:ea typeface="微软雅黑" panose="020B0503020204020204" pitchFamily="34" charset="-122"/>
            </a:endParaRPr>
          </a:p>
        </p:txBody>
      </p:sp>
      <p:sp>
        <p:nvSpPr>
          <p:cNvPr id="7"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Rectangle 2"/>
          <p:cNvSpPr txBox="1">
            <a:spLocks noChangeArrowheads="1"/>
          </p:cNvSpPr>
          <p:nvPr/>
        </p:nvSpPr>
        <p:spPr bwMode="auto">
          <a:xfrm>
            <a:off x="508000" y="515938"/>
            <a:ext cx="2875279"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b="1" dirty="0" smtClean="0">
                <a:solidFill>
                  <a:srgbClr val="44546A"/>
                </a:solidFill>
                <a:latin typeface="微软雅黑" panose="020B0503020204020204" pitchFamily="34" charset="-122"/>
                <a:ea typeface="微软雅黑" panose="020B0503020204020204" pitchFamily="34" charset="-122"/>
              </a:rPr>
              <a:t>术中护理 </a:t>
            </a:r>
            <a:endParaRPr lang="zh-CN" altLang="en-US" b="1" dirty="0">
              <a:solidFill>
                <a:srgbClr val="44546A"/>
              </a:solidFill>
              <a:latin typeface="微软雅黑" panose="020B0503020204020204" pitchFamily="34" charset="-122"/>
              <a:ea typeface="微软雅黑" panose="020B0503020204020204" pitchFamily="34" charset="-122"/>
            </a:endParaRPr>
          </a:p>
        </p:txBody>
      </p:sp>
      <p:pic>
        <p:nvPicPr>
          <p:cNvPr id="6" name="图片 6"/>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492" t="1701" r="3806" b="6496"/>
          <a:stretch>
            <a:fillRect/>
          </a:stretch>
        </p:blipFill>
        <p:spPr bwMode="auto">
          <a:xfrm>
            <a:off x="7599363" y="2580787"/>
            <a:ext cx="3944937" cy="3327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755640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033049" y="1706094"/>
            <a:ext cx="5739726"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457200" indent="-457200" algn="just" eaLnBrk="1" hangingPunct="1">
              <a:lnSpc>
                <a:spcPct val="150000"/>
              </a:lnSpc>
              <a:spcBef>
                <a:spcPct val="0"/>
              </a:spcBef>
              <a:buAutoNum type="arabicPeriod"/>
            </a:pPr>
            <a:r>
              <a:rPr lang="zh-CN" altLang="en-US" sz="2400" b="1" dirty="0" smtClean="0">
                <a:solidFill>
                  <a:srgbClr val="44546A"/>
                </a:solidFill>
                <a:latin typeface="微软雅黑" panose="020B0503020204020204" pitchFamily="34" charset="-122"/>
                <a:ea typeface="微软雅黑" panose="020B0503020204020204" pitchFamily="34" charset="-122"/>
              </a:rPr>
              <a:t>严密</a:t>
            </a:r>
            <a:r>
              <a:rPr lang="zh-CN" altLang="en-US" sz="2400" b="1" dirty="0">
                <a:solidFill>
                  <a:srgbClr val="44546A"/>
                </a:solidFill>
                <a:latin typeface="微软雅黑" panose="020B0503020204020204" pitchFamily="34" charset="-122"/>
                <a:ea typeface="微软雅黑" panose="020B0503020204020204" pitchFamily="34" charset="-122"/>
              </a:rPr>
              <a:t>监测生命体征 </a:t>
            </a:r>
            <a:endParaRPr lang="en-US" altLang="zh-CN" sz="2400" b="1"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a:solidFill>
                  <a:srgbClr val="44546A"/>
                </a:solidFill>
                <a:latin typeface="微软雅黑" panose="020B0503020204020204" pitchFamily="34" charset="-122"/>
                <a:ea typeface="微软雅黑" panose="020B0503020204020204" pitchFamily="34" charset="-122"/>
              </a:rPr>
              <a:t>术后密切观察患者的血压 </a:t>
            </a:r>
            <a:r>
              <a:rPr lang="zh-CN" altLang="en-US" sz="2400" dirty="0" smtClean="0">
                <a:solidFill>
                  <a:srgbClr val="44546A"/>
                </a:solidFill>
                <a:latin typeface="微软雅黑" panose="020B0503020204020204" pitchFamily="34" charset="-122"/>
                <a:ea typeface="微软雅黑" panose="020B0503020204020204" pitchFamily="34" charset="-122"/>
              </a:rPr>
              <a:t>心率、脉搏</a:t>
            </a:r>
            <a:r>
              <a:rPr lang="zh-CN" altLang="en-US" sz="2400" dirty="0">
                <a:solidFill>
                  <a:srgbClr val="44546A"/>
                </a:solidFill>
                <a:latin typeface="微软雅黑" panose="020B0503020204020204" pitchFamily="34" charset="-122"/>
                <a:ea typeface="微软雅黑" panose="020B0503020204020204" pitchFamily="34" charset="-122"/>
              </a:rPr>
              <a:t>体温的</a:t>
            </a:r>
            <a:r>
              <a:rPr lang="zh-CN" altLang="en-US" sz="2400" dirty="0" smtClean="0">
                <a:solidFill>
                  <a:srgbClr val="44546A"/>
                </a:solidFill>
                <a:latin typeface="微软雅黑" panose="020B0503020204020204" pitchFamily="34" charset="-122"/>
                <a:ea typeface="微软雅黑" panose="020B0503020204020204" pitchFamily="34" charset="-122"/>
              </a:rPr>
              <a:t>变化；</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术</a:t>
            </a:r>
            <a:r>
              <a:rPr lang="zh-CN" altLang="en-US" sz="2400" dirty="0">
                <a:solidFill>
                  <a:srgbClr val="44546A"/>
                </a:solidFill>
                <a:latin typeface="微软雅黑" panose="020B0503020204020204" pitchFamily="34" charset="-122"/>
                <a:ea typeface="微软雅黑" panose="020B0503020204020204" pitchFamily="34" charset="-122"/>
              </a:rPr>
              <a:t>后</a:t>
            </a:r>
            <a:r>
              <a:rPr lang="zh-CN" altLang="en-US" sz="2400" dirty="0" smtClean="0">
                <a:solidFill>
                  <a:srgbClr val="44546A"/>
                </a:solidFill>
                <a:latin typeface="微软雅黑" panose="020B0503020204020204" pitchFamily="34" charset="-122"/>
                <a:ea typeface="微软雅黑" panose="020B0503020204020204" pitchFamily="34" charset="-122"/>
              </a:rPr>
              <a:t>每</a:t>
            </a:r>
            <a:r>
              <a:rPr lang="en-US" altLang="zh-CN" sz="2400" dirty="0" smtClean="0">
                <a:solidFill>
                  <a:srgbClr val="44546A"/>
                </a:solidFill>
                <a:latin typeface="微软雅黑" panose="020B0503020204020204" pitchFamily="34" charset="-122"/>
                <a:ea typeface="微软雅黑" panose="020B0503020204020204" pitchFamily="34" charset="-122"/>
              </a:rPr>
              <a:t>6h</a:t>
            </a:r>
            <a:r>
              <a:rPr lang="zh-CN" altLang="en-US" sz="2400" dirty="0" smtClean="0">
                <a:solidFill>
                  <a:srgbClr val="44546A"/>
                </a:solidFill>
                <a:latin typeface="微软雅黑" panose="020B0503020204020204" pitchFamily="34" charset="-122"/>
                <a:ea typeface="微软雅黑" panose="020B0503020204020204" pitchFamily="34" charset="-122"/>
              </a:rPr>
              <a:t>监测</a:t>
            </a:r>
            <a:r>
              <a:rPr lang="zh-CN" altLang="en-US" sz="2400" dirty="0">
                <a:solidFill>
                  <a:srgbClr val="44546A"/>
                </a:solidFill>
                <a:latin typeface="微软雅黑" panose="020B0503020204020204" pitchFamily="34" charset="-122"/>
                <a:ea typeface="微软雅黑" panose="020B0503020204020204" pitchFamily="34" charset="-122"/>
              </a:rPr>
              <a:t>一次体温，如果体温</a:t>
            </a:r>
            <a:r>
              <a:rPr lang="zh-CN" altLang="en-US" sz="2400" dirty="0" smtClean="0">
                <a:solidFill>
                  <a:srgbClr val="44546A"/>
                </a:solidFill>
                <a:latin typeface="微软雅黑" panose="020B0503020204020204" pitchFamily="34" charset="-122"/>
                <a:ea typeface="微软雅黑" panose="020B0503020204020204" pitchFamily="34" charset="-122"/>
              </a:rPr>
              <a:t>正常三天</a:t>
            </a:r>
            <a:r>
              <a:rPr lang="zh-CN" altLang="en-US" sz="2400" dirty="0">
                <a:solidFill>
                  <a:srgbClr val="44546A"/>
                </a:solidFill>
                <a:latin typeface="微软雅黑" panose="020B0503020204020204" pitchFamily="34" charset="-122"/>
                <a:ea typeface="微软雅黑" panose="020B0503020204020204" pitchFamily="34" charset="-122"/>
              </a:rPr>
              <a:t>以后可改为</a:t>
            </a:r>
            <a:r>
              <a:rPr lang="zh-CN" altLang="en-US" sz="2400" dirty="0" smtClean="0">
                <a:solidFill>
                  <a:srgbClr val="44546A"/>
                </a:solidFill>
                <a:latin typeface="微软雅黑" panose="020B0503020204020204" pitchFamily="34" charset="-122"/>
                <a:ea typeface="微软雅黑" panose="020B0503020204020204" pitchFamily="34" charset="-122"/>
              </a:rPr>
              <a:t>每</a:t>
            </a:r>
            <a:r>
              <a:rPr lang="en-US" altLang="zh-CN" sz="2400" dirty="0" smtClean="0">
                <a:solidFill>
                  <a:srgbClr val="44546A"/>
                </a:solidFill>
                <a:latin typeface="微软雅黑" panose="020B0503020204020204" pitchFamily="34" charset="-122"/>
                <a:ea typeface="微软雅黑" panose="020B0503020204020204" pitchFamily="34" charset="-122"/>
              </a:rPr>
              <a:t>12h</a:t>
            </a:r>
            <a:r>
              <a:rPr lang="zh-CN" altLang="en-US" sz="2400" dirty="0" smtClean="0">
                <a:solidFill>
                  <a:srgbClr val="44546A"/>
                </a:solidFill>
                <a:latin typeface="微软雅黑" panose="020B0503020204020204" pitchFamily="34" charset="-122"/>
                <a:ea typeface="微软雅黑" panose="020B0503020204020204" pitchFamily="34" charset="-122"/>
              </a:rPr>
              <a:t>监测</a:t>
            </a:r>
            <a:r>
              <a:rPr lang="zh-CN" altLang="en-US" sz="2400" dirty="0">
                <a:solidFill>
                  <a:srgbClr val="44546A"/>
                </a:solidFill>
                <a:latin typeface="微软雅黑" panose="020B0503020204020204" pitchFamily="34" charset="-122"/>
                <a:ea typeface="微软雅黑" panose="020B0503020204020204" pitchFamily="34" charset="-122"/>
              </a:rPr>
              <a:t>一</a:t>
            </a:r>
            <a:r>
              <a:rPr lang="zh-CN" altLang="en-US" sz="2400" dirty="0" smtClean="0">
                <a:solidFill>
                  <a:srgbClr val="44546A"/>
                </a:solidFill>
                <a:latin typeface="微软雅黑" panose="020B0503020204020204" pitchFamily="34" charset="-122"/>
                <a:ea typeface="微软雅黑" panose="020B0503020204020204" pitchFamily="34" charset="-122"/>
              </a:rPr>
              <a:t>次；</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密切</a:t>
            </a:r>
            <a:r>
              <a:rPr lang="zh-CN" altLang="en-US" sz="2400" dirty="0">
                <a:solidFill>
                  <a:srgbClr val="44546A"/>
                </a:solidFill>
                <a:latin typeface="微软雅黑" panose="020B0503020204020204" pitchFamily="34" charset="-122"/>
                <a:ea typeface="微软雅黑" panose="020B0503020204020204" pitchFamily="34" charset="-122"/>
              </a:rPr>
              <a:t>观察心电图，了解起搏</a:t>
            </a:r>
            <a:r>
              <a:rPr lang="zh-CN" altLang="en-US" sz="2400" dirty="0" smtClean="0">
                <a:solidFill>
                  <a:srgbClr val="44546A"/>
                </a:solidFill>
                <a:latin typeface="微软雅黑" panose="020B0503020204020204" pitchFamily="34" charset="-122"/>
                <a:ea typeface="微软雅黑" panose="020B0503020204020204" pitchFamily="34" charset="-122"/>
              </a:rPr>
              <a:t>效果，如有异常，及时报告医生。</a:t>
            </a:r>
            <a:endParaRPr lang="zh-CN" altLang="en-US" sz="2400" dirty="0">
              <a:solidFill>
                <a:srgbClr val="44546A"/>
              </a:solidFill>
              <a:latin typeface="微软雅黑" panose="020B0503020204020204" pitchFamily="34" charset="-122"/>
              <a:ea typeface="微软雅黑" panose="020B0503020204020204" pitchFamily="34" charset="-122"/>
            </a:endParaRPr>
          </a:p>
        </p:txBody>
      </p:sp>
      <p:sp>
        <p:nvSpPr>
          <p:cNvPr id="7"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Rectangle 2"/>
          <p:cNvSpPr txBox="1">
            <a:spLocks noChangeArrowheads="1"/>
          </p:cNvSpPr>
          <p:nvPr/>
        </p:nvSpPr>
        <p:spPr bwMode="auto">
          <a:xfrm>
            <a:off x="508000" y="515938"/>
            <a:ext cx="2875279"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b="1" dirty="0" smtClean="0">
                <a:solidFill>
                  <a:srgbClr val="44546A"/>
                </a:solidFill>
                <a:latin typeface="微软雅黑" panose="020B0503020204020204" pitchFamily="34" charset="-122"/>
                <a:ea typeface="微软雅黑" panose="020B0503020204020204" pitchFamily="34" charset="-122"/>
              </a:rPr>
              <a:t>术后护理 </a:t>
            </a:r>
            <a:endParaRPr lang="zh-CN" altLang="en-US" b="1" dirty="0">
              <a:solidFill>
                <a:srgbClr val="44546A"/>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p:nvPicPr>
        <p:blipFill>
          <a:blip r:embed="rId3">
            <a:clrChange>
              <a:clrFrom>
                <a:srgbClr val="F1F8FF"/>
              </a:clrFrom>
              <a:clrTo>
                <a:srgbClr val="F1F8FF">
                  <a:alpha val="0"/>
                </a:srgbClr>
              </a:clrTo>
            </a:clrChange>
            <a:extLst>
              <a:ext uri="{28A0092B-C50C-407E-A947-70E740481C1C}">
                <a14:useLocalDpi xmlns:a14="http://schemas.microsoft.com/office/drawing/2010/main" val="0"/>
              </a:ext>
            </a:extLst>
          </a:blip>
          <a:srcRect l="3822" t="17410" b="13805"/>
          <a:stretch>
            <a:fillRect/>
          </a:stretch>
        </p:blipFill>
        <p:spPr bwMode="auto">
          <a:xfrm>
            <a:off x="42864" y="3128962"/>
            <a:ext cx="4485401" cy="341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2451395"/>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785813" y="1365250"/>
            <a:ext cx="6557962"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2. </a:t>
            </a:r>
            <a:r>
              <a:rPr lang="zh-CN" altLang="en-US" sz="2400" b="1" dirty="0" smtClean="0">
                <a:solidFill>
                  <a:srgbClr val="44546A"/>
                </a:solidFill>
                <a:latin typeface="微软雅黑" panose="020B0503020204020204" pitchFamily="34" charset="-122"/>
                <a:ea typeface="微软雅黑" panose="020B0503020204020204" pitchFamily="34" charset="-122"/>
              </a:rPr>
              <a:t>切口</a:t>
            </a:r>
            <a:r>
              <a:rPr lang="zh-CN" altLang="en-US" sz="2400" b="1" dirty="0">
                <a:solidFill>
                  <a:srgbClr val="44546A"/>
                </a:solidFill>
                <a:latin typeface="微软雅黑" panose="020B0503020204020204" pitchFamily="34" charset="-122"/>
                <a:ea typeface="微软雅黑" panose="020B0503020204020204" pitchFamily="34" charset="-122"/>
              </a:rPr>
              <a:t>护理 </a:t>
            </a:r>
            <a:endParaRPr lang="en-US" altLang="zh-CN" sz="2400" b="1"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术</a:t>
            </a:r>
            <a:r>
              <a:rPr lang="zh-CN" altLang="en-US" sz="2400" dirty="0">
                <a:solidFill>
                  <a:srgbClr val="44546A"/>
                </a:solidFill>
                <a:latin typeface="微软雅黑" panose="020B0503020204020204" pitchFamily="34" charset="-122"/>
                <a:ea typeface="微软雅黑" panose="020B0503020204020204" pitchFamily="34" charset="-122"/>
              </a:rPr>
              <a:t>后遵医嘱给予</a:t>
            </a:r>
            <a:r>
              <a:rPr lang="zh-CN" altLang="en-US" sz="2400" dirty="0" smtClean="0">
                <a:solidFill>
                  <a:srgbClr val="44546A"/>
                </a:solidFill>
                <a:latin typeface="微软雅黑" panose="020B0503020204020204" pitchFamily="34" charset="-122"/>
                <a:ea typeface="微软雅黑" panose="020B0503020204020204" pitchFamily="34" charset="-122"/>
              </a:rPr>
              <a:t>抗生素，并用沙袋压迫</a:t>
            </a:r>
            <a:r>
              <a:rPr lang="en-US" altLang="zh-CN" sz="2400" dirty="0" smtClean="0">
                <a:solidFill>
                  <a:srgbClr val="44546A"/>
                </a:solidFill>
                <a:latin typeface="微软雅黑" panose="020B0503020204020204" pitchFamily="34" charset="-122"/>
                <a:ea typeface="微软雅黑" panose="020B0503020204020204" pitchFamily="34" charset="-122"/>
              </a:rPr>
              <a:t>4-6h</a:t>
            </a:r>
            <a:r>
              <a:rPr lang="zh-CN" altLang="en-US" sz="2400" dirty="0" smtClean="0">
                <a:solidFill>
                  <a:srgbClr val="44546A"/>
                </a:solidFill>
                <a:latin typeface="微软雅黑" panose="020B0503020204020204" pitchFamily="34" charset="-122"/>
                <a:ea typeface="微软雅黑" panose="020B0503020204020204" pitchFamily="34" charset="-122"/>
              </a:rPr>
              <a:t>，注意放置要稳固，防止滑脱；</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注意观察皮肤颜色温度，注意切口有无出血渗血血肿等，</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严格执行无菌操作，换药</a:t>
            </a:r>
            <a:r>
              <a:rPr lang="en-US" altLang="zh-CN" sz="2400" dirty="0" smtClean="0">
                <a:solidFill>
                  <a:srgbClr val="44546A"/>
                </a:solidFill>
                <a:latin typeface="微软雅黑" panose="020B0503020204020204" pitchFamily="34" charset="-122"/>
                <a:ea typeface="微软雅黑" panose="020B0503020204020204" pitchFamily="34" charset="-122"/>
              </a:rPr>
              <a:t>1</a:t>
            </a:r>
            <a:r>
              <a:rPr lang="zh-CN" altLang="en-US" sz="2400" dirty="0" smtClean="0">
                <a:solidFill>
                  <a:srgbClr val="44546A"/>
                </a:solidFill>
                <a:latin typeface="微软雅黑" panose="020B0503020204020204" pitchFamily="34" charset="-122"/>
                <a:ea typeface="微软雅黑" panose="020B0503020204020204" pitchFamily="34" charset="-122"/>
              </a:rPr>
              <a:t>次</a:t>
            </a:r>
            <a:r>
              <a:rPr lang="en-US" altLang="zh-CN" sz="2400" dirty="0" smtClean="0">
                <a:solidFill>
                  <a:srgbClr val="44546A"/>
                </a:solidFill>
                <a:latin typeface="微软雅黑" panose="020B0503020204020204" pitchFamily="34" charset="-122"/>
                <a:ea typeface="微软雅黑" panose="020B0503020204020204" pitchFamily="34" charset="-122"/>
              </a:rPr>
              <a:t>/d</a:t>
            </a:r>
            <a:r>
              <a:rPr lang="zh-CN" altLang="en-US" sz="2400" dirty="0" smtClean="0">
                <a:solidFill>
                  <a:srgbClr val="44546A"/>
                </a:solidFill>
                <a:latin typeface="微软雅黑" panose="020B0503020204020204" pitchFamily="34" charset="-122"/>
                <a:ea typeface="微软雅黑" panose="020B0503020204020204" pitchFamily="34" charset="-122"/>
              </a:rPr>
              <a:t>，保持敷料干燥清洁，</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告知患者在术后</a:t>
            </a:r>
            <a:r>
              <a:rPr lang="en-US" altLang="zh-CN" sz="2400" dirty="0" smtClean="0">
                <a:solidFill>
                  <a:srgbClr val="44546A"/>
                </a:solidFill>
                <a:latin typeface="微软雅黑" panose="020B0503020204020204" pitchFamily="34" charset="-122"/>
                <a:ea typeface="微软雅黑" panose="020B0503020204020204" pitchFamily="34" charset="-122"/>
              </a:rPr>
              <a:t>24h</a:t>
            </a:r>
            <a:r>
              <a:rPr lang="zh-CN" altLang="en-US" sz="2400" dirty="0" smtClean="0">
                <a:solidFill>
                  <a:srgbClr val="44546A"/>
                </a:solidFill>
                <a:latin typeface="微软雅黑" panose="020B0503020204020204" pitchFamily="34" charset="-122"/>
                <a:ea typeface="微软雅黑" panose="020B0503020204020204" pitchFamily="34" charset="-122"/>
              </a:rPr>
              <a:t>内避免打喷嚏剧烈咳嗽避免牵动伤口而出血。</a:t>
            </a:r>
            <a:endParaRPr lang="zh-CN" altLang="en-US" sz="2400" dirty="0">
              <a:solidFill>
                <a:srgbClr val="44546A"/>
              </a:solidFill>
              <a:latin typeface="微软雅黑" panose="020B0503020204020204" pitchFamily="34" charset="-122"/>
              <a:ea typeface="微软雅黑" panose="020B0503020204020204" pitchFamily="34" charset="-122"/>
            </a:endParaRPr>
          </a:p>
        </p:txBody>
      </p:sp>
      <p:sp>
        <p:nvSpPr>
          <p:cNvPr id="7"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Rectangle 2"/>
          <p:cNvSpPr txBox="1">
            <a:spLocks noChangeArrowheads="1"/>
          </p:cNvSpPr>
          <p:nvPr/>
        </p:nvSpPr>
        <p:spPr bwMode="auto">
          <a:xfrm>
            <a:off x="508000" y="515938"/>
            <a:ext cx="2875279"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b="1" dirty="0" smtClean="0">
                <a:solidFill>
                  <a:srgbClr val="44546A"/>
                </a:solidFill>
                <a:latin typeface="微软雅黑" panose="020B0503020204020204" pitchFamily="34" charset="-122"/>
                <a:ea typeface="微软雅黑" panose="020B0503020204020204" pitchFamily="34" charset="-122"/>
              </a:rPr>
              <a:t>术后护理 </a:t>
            </a:r>
            <a:endParaRPr lang="zh-CN" altLang="en-US" b="1" dirty="0">
              <a:solidFill>
                <a:srgbClr val="44546A"/>
              </a:solidFill>
              <a:latin typeface="微软雅黑" panose="020B0503020204020204" pitchFamily="34" charset="-122"/>
              <a:ea typeface="微软雅黑" panose="020B0503020204020204" pitchFamily="34" charset="-122"/>
            </a:endParaRPr>
          </a:p>
        </p:txBody>
      </p:sp>
      <p:pic>
        <p:nvPicPr>
          <p:cNvPr id="5" name="图片 1"/>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5663" r="3200" b="4930"/>
          <a:stretch>
            <a:fillRect/>
          </a:stretch>
        </p:blipFill>
        <p:spPr bwMode="auto">
          <a:xfrm flipH="1">
            <a:off x="8788402" y="2640011"/>
            <a:ext cx="3403600" cy="390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387152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451350" y="1365250"/>
            <a:ext cx="6507163"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3. </a:t>
            </a:r>
            <a:r>
              <a:rPr lang="zh-CN" altLang="en-US" sz="2400" b="1" dirty="0" smtClean="0">
                <a:solidFill>
                  <a:srgbClr val="44546A"/>
                </a:solidFill>
                <a:latin typeface="微软雅黑" panose="020B0503020204020204" pitchFamily="34" charset="-122"/>
                <a:ea typeface="微软雅黑" panose="020B0503020204020204" pitchFamily="34" charset="-122"/>
              </a:rPr>
              <a:t>体位护理 </a:t>
            </a:r>
            <a:endParaRPr lang="en-US" altLang="zh-CN" sz="2400" b="1"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术后</a:t>
            </a:r>
            <a:r>
              <a:rPr lang="en-US" altLang="zh-CN" sz="2400" dirty="0" smtClean="0">
                <a:solidFill>
                  <a:srgbClr val="44546A"/>
                </a:solidFill>
                <a:latin typeface="微软雅黑" panose="020B0503020204020204" pitchFamily="34" charset="-122"/>
                <a:ea typeface="微软雅黑" panose="020B0503020204020204" pitchFamily="34" charset="-122"/>
              </a:rPr>
              <a:t>24h</a:t>
            </a:r>
            <a:r>
              <a:rPr lang="zh-CN" altLang="en-US" sz="2400" dirty="0" smtClean="0">
                <a:solidFill>
                  <a:srgbClr val="44546A"/>
                </a:solidFill>
                <a:latin typeface="微软雅黑" panose="020B0503020204020204" pitchFamily="34" charset="-122"/>
                <a:ea typeface="微软雅黑" panose="020B0503020204020204" pitchFamily="34" charset="-122"/>
              </a:rPr>
              <a:t>绝对</a:t>
            </a:r>
            <a:r>
              <a:rPr lang="zh-CN" altLang="en-US" sz="2400" dirty="0">
                <a:solidFill>
                  <a:srgbClr val="44546A"/>
                </a:solidFill>
                <a:latin typeface="微软雅黑" panose="020B0503020204020204" pitchFamily="34" charset="-122"/>
                <a:ea typeface="微软雅黑" panose="020B0503020204020204" pitchFamily="34" charset="-122"/>
              </a:rPr>
              <a:t>卧床取平卧位或左侧卧位</a:t>
            </a:r>
            <a:r>
              <a:rPr lang="zh-CN" altLang="en-US" sz="2400" dirty="0" smtClean="0">
                <a:solidFill>
                  <a:srgbClr val="44546A"/>
                </a:solidFill>
                <a:latin typeface="微软雅黑" panose="020B0503020204020204" pitchFamily="34" charset="-122"/>
                <a:ea typeface="微软雅黑" panose="020B0503020204020204" pitchFamily="34" charset="-122"/>
              </a:rPr>
              <a:t>，禁止</a:t>
            </a:r>
            <a:r>
              <a:rPr lang="zh-CN" altLang="en-US" sz="2400" dirty="0">
                <a:solidFill>
                  <a:srgbClr val="44546A"/>
                </a:solidFill>
                <a:latin typeface="微软雅黑" panose="020B0503020204020204" pitchFamily="34" charset="-122"/>
                <a:ea typeface="微软雅黑" panose="020B0503020204020204" pitchFamily="34" charset="-122"/>
              </a:rPr>
              <a:t>右侧卧</a:t>
            </a:r>
            <a:r>
              <a:rPr lang="zh-CN" altLang="en-US" sz="2400" dirty="0" smtClean="0">
                <a:solidFill>
                  <a:srgbClr val="44546A"/>
                </a:solidFill>
                <a:latin typeface="微软雅黑" panose="020B0503020204020204" pitchFamily="34" charset="-122"/>
                <a:ea typeface="微软雅黑" panose="020B0503020204020204" pitchFamily="34" charset="-122"/>
              </a:rPr>
              <a:t>位，防止</a:t>
            </a:r>
            <a:r>
              <a:rPr lang="zh-CN" altLang="en-US" sz="2400" dirty="0">
                <a:solidFill>
                  <a:srgbClr val="44546A"/>
                </a:solidFill>
                <a:latin typeface="微软雅黑" panose="020B0503020204020204" pitchFamily="34" charset="-122"/>
                <a:ea typeface="微软雅黑" panose="020B0503020204020204" pitchFamily="34" charset="-122"/>
              </a:rPr>
              <a:t>电极</a:t>
            </a:r>
            <a:r>
              <a:rPr lang="zh-CN" altLang="en-US" sz="2400" dirty="0" smtClean="0">
                <a:solidFill>
                  <a:srgbClr val="44546A"/>
                </a:solidFill>
                <a:latin typeface="微软雅黑" panose="020B0503020204020204" pitchFamily="34" charset="-122"/>
                <a:ea typeface="微软雅黑" panose="020B0503020204020204" pitchFamily="34" charset="-122"/>
              </a:rPr>
              <a:t>脱落；</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en-US" altLang="zh-CN" sz="2400" dirty="0" smtClean="0">
                <a:solidFill>
                  <a:srgbClr val="44546A"/>
                </a:solidFill>
                <a:latin typeface="微软雅黑" panose="020B0503020204020204" pitchFamily="34" charset="-122"/>
                <a:ea typeface="微软雅黑" panose="020B0503020204020204" pitchFamily="34" charset="-122"/>
              </a:rPr>
              <a:t>24-48h</a:t>
            </a:r>
            <a:r>
              <a:rPr lang="zh-CN" altLang="en-US" sz="2400" dirty="0" smtClean="0">
                <a:solidFill>
                  <a:srgbClr val="44546A"/>
                </a:solidFill>
                <a:latin typeface="微软雅黑" panose="020B0503020204020204" pitchFamily="34" charset="-122"/>
                <a:ea typeface="微软雅黑" panose="020B0503020204020204" pitchFamily="34" charset="-122"/>
              </a:rPr>
              <a:t>后可以</a:t>
            </a:r>
            <a:r>
              <a:rPr lang="zh-CN" altLang="en-US" sz="2400" dirty="0">
                <a:solidFill>
                  <a:srgbClr val="44546A"/>
                </a:solidFill>
                <a:latin typeface="微软雅黑" panose="020B0503020204020204" pitchFamily="34" charset="-122"/>
                <a:ea typeface="微软雅黑" panose="020B0503020204020204" pitchFamily="34" charset="-122"/>
              </a:rPr>
              <a:t>取半卧</a:t>
            </a:r>
            <a:r>
              <a:rPr lang="zh-CN" altLang="en-US" sz="2400" dirty="0" smtClean="0">
                <a:solidFill>
                  <a:srgbClr val="44546A"/>
                </a:solidFill>
                <a:latin typeface="微软雅黑" panose="020B0503020204020204" pitchFamily="34" charset="-122"/>
                <a:ea typeface="微软雅黑" panose="020B0503020204020204" pitchFamily="34" charset="-122"/>
              </a:rPr>
              <a:t>位；</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指导</a:t>
            </a:r>
            <a:r>
              <a:rPr lang="zh-CN" altLang="en-US" sz="2400" dirty="0">
                <a:solidFill>
                  <a:srgbClr val="44546A"/>
                </a:solidFill>
                <a:latin typeface="微软雅黑" panose="020B0503020204020204" pitchFamily="34" charset="-122"/>
                <a:ea typeface="微软雅黑" panose="020B0503020204020204" pitchFamily="34" charset="-122"/>
              </a:rPr>
              <a:t>患者家属适当的给予患者腰</a:t>
            </a:r>
            <a:r>
              <a:rPr lang="zh-CN" altLang="en-US" sz="2400" dirty="0" smtClean="0">
                <a:solidFill>
                  <a:srgbClr val="44546A"/>
                </a:solidFill>
                <a:latin typeface="微软雅黑" panose="020B0503020204020204" pitchFamily="34" charset="-122"/>
                <a:ea typeface="微软雅黑" panose="020B0503020204020204" pitchFamily="34" charset="-122"/>
              </a:rPr>
              <a:t>背部的</a:t>
            </a:r>
            <a:r>
              <a:rPr lang="zh-CN" altLang="en-US" sz="2400" dirty="0">
                <a:solidFill>
                  <a:srgbClr val="44546A"/>
                </a:solidFill>
                <a:latin typeface="微软雅黑" panose="020B0503020204020204" pitchFamily="34" charset="-122"/>
                <a:ea typeface="微软雅黑" panose="020B0503020204020204" pitchFamily="34" charset="-122"/>
              </a:rPr>
              <a:t>按摩， </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en-US" altLang="zh-CN" sz="2400" dirty="0" smtClean="0">
                <a:solidFill>
                  <a:srgbClr val="44546A"/>
                </a:solidFill>
                <a:latin typeface="微软雅黑" panose="020B0503020204020204" pitchFamily="34" charset="-122"/>
                <a:ea typeface="微软雅黑" panose="020B0503020204020204" pitchFamily="34" charset="-122"/>
              </a:rPr>
              <a:t>72h</a:t>
            </a:r>
            <a:r>
              <a:rPr lang="zh-CN" altLang="en-US" sz="2400" dirty="0" smtClean="0">
                <a:solidFill>
                  <a:srgbClr val="44546A"/>
                </a:solidFill>
                <a:latin typeface="微软雅黑" panose="020B0503020204020204" pitchFamily="34" charset="-122"/>
                <a:ea typeface="微软雅黑" panose="020B0503020204020204" pitchFamily="34" charset="-122"/>
              </a:rPr>
              <a:t>后</a:t>
            </a:r>
            <a:r>
              <a:rPr lang="zh-CN" altLang="en-US" sz="2400" dirty="0">
                <a:solidFill>
                  <a:srgbClr val="44546A"/>
                </a:solidFill>
                <a:latin typeface="微软雅黑" panose="020B0503020204020204" pitchFamily="34" charset="-122"/>
                <a:ea typeface="微软雅黑" panose="020B0503020204020204" pitchFamily="34" charset="-122"/>
              </a:rPr>
              <a:t>可允许患者下床在室内轻度活动</a:t>
            </a:r>
            <a:r>
              <a:rPr lang="zh-CN" altLang="en-US" sz="2400" dirty="0" smtClean="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指导患者</a:t>
            </a:r>
            <a:r>
              <a:rPr lang="zh-CN" altLang="en-US" sz="2400" dirty="0">
                <a:solidFill>
                  <a:srgbClr val="44546A"/>
                </a:solidFill>
                <a:latin typeface="微软雅黑" panose="020B0503020204020204" pitchFamily="34" charset="-122"/>
                <a:ea typeface="微软雅黑" panose="020B0503020204020204" pitchFamily="34" charset="-122"/>
              </a:rPr>
              <a:t>肩关节及上肢前后适当运动，循序渐进</a:t>
            </a:r>
            <a:r>
              <a:rPr lang="zh-CN" altLang="en-US" sz="2400" dirty="0" smtClean="0">
                <a:solidFill>
                  <a:srgbClr val="44546A"/>
                </a:solidFill>
                <a:latin typeface="微软雅黑" panose="020B0503020204020204" pitchFamily="34" charset="-122"/>
                <a:ea typeface="微软雅黑" panose="020B0503020204020204" pitchFamily="34" charset="-122"/>
              </a:rPr>
              <a:t>，帮助</a:t>
            </a:r>
            <a:r>
              <a:rPr lang="zh-CN" altLang="en-US" sz="2400" dirty="0">
                <a:solidFill>
                  <a:srgbClr val="44546A"/>
                </a:solidFill>
                <a:latin typeface="微软雅黑" panose="020B0503020204020204" pitchFamily="34" charset="-122"/>
                <a:ea typeface="微软雅黑" panose="020B0503020204020204" pitchFamily="34" charset="-122"/>
              </a:rPr>
              <a:t>患者尽早恢复肢体功能。</a:t>
            </a:r>
          </a:p>
        </p:txBody>
      </p:sp>
      <p:sp>
        <p:nvSpPr>
          <p:cNvPr id="7"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Rectangle 2"/>
          <p:cNvSpPr txBox="1">
            <a:spLocks noChangeArrowheads="1"/>
          </p:cNvSpPr>
          <p:nvPr/>
        </p:nvSpPr>
        <p:spPr bwMode="auto">
          <a:xfrm>
            <a:off x="508000" y="515938"/>
            <a:ext cx="2875279"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b="1" dirty="0" smtClean="0">
                <a:solidFill>
                  <a:srgbClr val="44546A"/>
                </a:solidFill>
                <a:latin typeface="微软雅黑" panose="020B0503020204020204" pitchFamily="34" charset="-122"/>
                <a:ea typeface="微软雅黑" panose="020B0503020204020204" pitchFamily="34" charset="-122"/>
              </a:rPr>
              <a:t>术后护理 </a:t>
            </a:r>
            <a:endParaRPr lang="zh-CN" altLang="en-US" b="1" dirty="0">
              <a:solidFill>
                <a:srgbClr val="44546A"/>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p:nvPicPr>
        <p:blipFill>
          <a:blip r:embed="rId3">
            <a:clrChange>
              <a:clrFrom>
                <a:srgbClr val="FFFEF9"/>
              </a:clrFrom>
              <a:clrTo>
                <a:srgbClr val="FFFEF9">
                  <a:alpha val="0"/>
                </a:srgbClr>
              </a:clrTo>
            </a:clrChange>
            <a:extLst>
              <a:ext uri="{28A0092B-C50C-407E-A947-70E740481C1C}">
                <a14:useLocalDpi xmlns:a14="http://schemas.microsoft.com/office/drawing/2010/main" val="0"/>
              </a:ext>
            </a:extLst>
          </a:blip>
          <a:srcRect l="1701" t="1892" r="1630" b="2055"/>
          <a:stretch>
            <a:fillRect/>
          </a:stretch>
        </p:blipFill>
        <p:spPr bwMode="auto">
          <a:xfrm>
            <a:off x="14288" y="3414712"/>
            <a:ext cx="4352790" cy="312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5470780"/>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222375" y="1705005"/>
            <a:ext cx="6507163"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4. </a:t>
            </a:r>
            <a:r>
              <a:rPr lang="zh-CN" altLang="en-US" sz="2400" b="1" dirty="0" smtClean="0">
                <a:solidFill>
                  <a:srgbClr val="44546A"/>
                </a:solidFill>
                <a:latin typeface="微软雅黑" panose="020B0503020204020204" pitchFamily="34" charset="-122"/>
                <a:ea typeface="微软雅黑" panose="020B0503020204020204" pitchFamily="34" charset="-122"/>
              </a:rPr>
              <a:t>饮食护理 </a:t>
            </a:r>
            <a:endParaRPr lang="en-US" altLang="zh-CN" sz="2400" b="1"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告知</a:t>
            </a:r>
            <a:r>
              <a:rPr lang="zh-CN" altLang="en-US" sz="2400" dirty="0">
                <a:solidFill>
                  <a:srgbClr val="44546A"/>
                </a:solidFill>
                <a:latin typeface="微软雅黑" panose="020B0503020204020204" pitchFamily="34" charset="-122"/>
                <a:ea typeface="微软雅黑" panose="020B0503020204020204" pitchFamily="34" charset="-122"/>
              </a:rPr>
              <a:t>患者避免用力排</a:t>
            </a:r>
            <a:r>
              <a:rPr lang="zh-CN" altLang="en-US" sz="2400" dirty="0" smtClean="0">
                <a:solidFill>
                  <a:srgbClr val="44546A"/>
                </a:solidFill>
                <a:latin typeface="微软雅黑" panose="020B0503020204020204" pitchFamily="34" charset="-122"/>
                <a:ea typeface="微软雅黑" panose="020B0503020204020204" pitchFamily="34" charset="-122"/>
              </a:rPr>
              <a:t>便导致</a:t>
            </a:r>
            <a:r>
              <a:rPr lang="zh-CN" altLang="en-US" sz="2400" dirty="0">
                <a:solidFill>
                  <a:srgbClr val="44546A"/>
                </a:solidFill>
                <a:latin typeface="微软雅黑" panose="020B0503020204020204" pitchFamily="34" charset="-122"/>
                <a:ea typeface="微软雅黑" panose="020B0503020204020204" pitchFamily="34" charset="-122"/>
              </a:rPr>
              <a:t>电极</a:t>
            </a:r>
            <a:r>
              <a:rPr lang="zh-CN" altLang="en-US" sz="2400" dirty="0" smtClean="0">
                <a:solidFill>
                  <a:srgbClr val="44546A"/>
                </a:solidFill>
                <a:latin typeface="微软雅黑" panose="020B0503020204020204" pitchFamily="34" charset="-122"/>
                <a:ea typeface="微软雅黑" panose="020B0503020204020204" pitchFamily="34" charset="-122"/>
              </a:rPr>
              <a:t>脱落；</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给予</a:t>
            </a:r>
            <a:r>
              <a:rPr lang="zh-CN" altLang="en-US" sz="2400" dirty="0">
                <a:solidFill>
                  <a:srgbClr val="44546A"/>
                </a:solidFill>
                <a:latin typeface="微软雅黑" panose="020B0503020204020204" pitchFamily="34" charset="-122"/>
                <a:ea typeface="微软雅黑" panose="020B0503020204020204" pitchFamily="34" charset="-122"/>
              </a:rPr>
              <a:t>患者高维生素高蛋白低盐易消化</a:t>
            </a:r>
            <a:r>
              <a:rPr lang="zh-CN" altLang="en-US" sz="2400" dirty="0" smtClean="0">
                <a:solidFill>
                  <a:srgbClr val="44546A"/>
                </a:solidFill>
                <a:latin typeface="微软雅黑" panose="020B0503020204020204" pitchFamily="34" charset="-122"/>
                <a:ea typeface="微软雅黑" panose="020B0503020204020204" pitchFamily="34" charset="-122"/>
              </a:rPr>
              <a:t>的食物</a:t>
            </a:r>
            <a:r>
              <a:rPr lang="zh-CN" altLang="en-US" sz="2400" dirty="0">
                <a:solidFill>
                  <a:srgbClr val="44546A"/>
                </a:solidFill>
                <a:latin typeface="微软雅黑" panose="020B0503020204020204" pitchFamily="34" charset="-122"/>
                <a:ea typeface="微软雅黑" panose="020B0503020204020204" pitchFamily="34" charset="-122"/>
              </a:rPr>
              <a:t>，增加患者机体抵抗力，促进伤口的</a:t>
            </a:r>
            <a:r>
              <a:rPr lang="zh-CN" altLang="en-US" sz="2400" dirty="0" smtClean="0">
                <a:solidFill>
                  <a:srgbClr val="44546A"/>
                </a:solidFill>
                <a:latin typeface="微软雅黑" panose="020B0503020204020204" pitchFamily="34" charset="-122"/>
                <a:ea typeface="微软雅黑" panose="020B0503020204020204" pitchFamily="34" charset="-122"/>
              </a:rPr>
              <a:t>愈合；</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多</a:t>
            </a:r>
            <a:r>
              <a:rPr lang="zh-CN" altLang="en-US" sz="2400" dirty="0">
                <a:solidFill>
                  <a:srgbClr val="44546A"/>
                </a:solidFill>
                <a:latin typeface="微软雅黑" panose="020B0503020204020204" pitchFamily="34" charset="-122"/>
                <a:ea typeface="微软雅黑" panose="020B0503020204020204" pitchFamily="34" charset="-122"/>
              </a:rPr>
              <a:t>饮水，</a:t>
            </a:r>
            <a:r>
              <a:rPr lang="zh-CN" altLang="en-US" sz="2400" dirty="0" smtClean="0">
                <a:solidFill>
                  <a:srgbClr val="44546A"/>
                </a:solidFill>
                <a:latin typeface="微软雅黑" panose="020B0503020204020204" pitchFamily="34" charset="-122"/>
                <a:ea typeface="微软雅黑" panose="020B0503020204020204" pitchFamily="34" charset="-122"/>
              </a:rPr>
              <a:t>按摩</a:t>
            </a:r>
            <a:r>
              <a:rPr lang="zh-CN" altLang="en-US" sz="2400" dirty="0">
                <a:solidFill>
                  <a:srgbClr val="44546A"/>
                </a:solidFill>
                <a:latin typeface="微软雅黑" panose="020B0503020204020204" pitchFamily="34" charset="-122"/>
                <a:ea typeface="微软雅黑" panose="020B0503020204020204" pitchFamily="34" charset="-122"/>
              </a:rPr>
              <a:t>下腹部，保持大便通畅，必要时给予通便</a:t>
            </a:r>
            <a:r>
              <a:rPr lang="zh-CN" altLang="en-US" sz="2400" dirty="0" smtClean="0">
                <a:solidFill>
                  <a:srgbClr val="44546A"/>
                </a:solidFill>
                <a:latin typeface="微软雅黑" panose="020B0503020204020204" pitchFamily="34" charset="-122"/>
                <a:ea typeface="微软雅黑" panose="020B0503020204020204" pitchFamily="34" charset="-122"/>
              </a:rPr>
              <a:t>药物；</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在</a:t>
            </a:r>
            <a:r>
              <a:rPr lang="zh-CN" altLang="en-US" sz="2400" dirty="0">
                <a:solidFill>
                  <a:srgbClr val="44546A"/>
                </a:solidFill>
                <a:latin typeface="微软雅黑" panose="020B0503020204020204" pitchFamily="34" charset="-122"/>
                <a:ea typeface="微软雅黑" panose="020B0503020204020204" pitchFamily="34" charset="-122"/>
              </a:rPr>
              <a:t>患者排</a:t>
            </a:r>
            <a:r>
              <a:rPr lang="zh-CN" altLang="en-US" sz="2400" dirty="0" smtClean="0">
                <a:solidFill>
                  <a:srgbClr val="44546A"/>
                </a:solidFill>
                <a:latin typeface="微软雅黑" panose="020B0503020204020204" pitchFamily="34" charset="-122"/>
                <a:ea typeface="微软雅黑" panose="020B0503020204020204" pitchFamily="34" charset="-122"/>
              </a:rPr>
              <a:t>便排尿</a:t>
            </a:r>
            <a:r>
              <a:rPr lang="zh-CN" altLang="en-US" sz="2400" dirty="0">
                <a:solidFill>
                  <a:srgbClr val="44546A"/>
                </a:solidFill>
                <a:latin typeface="微软雅黑" panose="020B0503020204020204" pitchFamily="34" charset="-122"/>
                <a:ea typeface="微软雅黑" panose="020B0503020204020204" pitchFamily="34" charset="-122"/>
              </a:rPr>
              <a:t>时要注意保护患者隐私，注意遮挡屏风，减轻患者的</a:t>
            </a:r>
            <a:r>
              <a:rPr lang="zh-CN" altLang="en-US" sz="2400" dirty="0" smtClean="0">
                <a:solidFill>
                  <a:srgbClr val="44546A"/>
                </a:solidFill>
                <a:latin typeface="微软雅黑" panose="020B0503020204020204" pitchFamily="34" charset="-122"/>
                <a:ea typeface="微软雅黑" panose="020B0503020204020204" pitchFamily="34" charset="-122"/>
              </a:rPr>
              <a:t>紧张心理。</a:t>
            </a:r>
            <a:endParaRPr lang="zh-CN" altLang="en-US" sz="2400" dirty="0">
              <a:solidFill>
                <a:srgbClr val="44546A"/>
              </a:solidFill>
              <a:latin typeface="微软雅黑" panose="020B0503020204020204" pitchFamily="34" charset="-122"/>
              <a:ea typeface="微软雅黑" panose="020B0503020204020204" pitchFamily="34" charset="-122"/>
            </a:endParaRPr>
          </a:p>
        </p:txBody>
      </p:sp>
      <p:sp>
        <p:nvSpPr>
          <p:cNvPr id="7" name="矩形 58"/>
          <p:cNvSpPr>
            <a:spLocks noChangeArrowheads="1"/>
          </p:cNvSpPr>
          <p:nvPr/>
        </p:nvSpPr>
        <p:spPr bwMode="auto">
          <a:xfrm>
            <a:off x="-47625"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Rectangle 2"/>
          <p:cNvSpPr txBox="1">
            <a:spLocks noChangeArrowheads="1"/>
          </p:cNvSpPr>
          <p:nvPr/>
        </p:nvSpPr>
        <p:spPr bwMode="auto">
          <a:xfrm>
            <a:off x="508000" y="515938"/>
            <a:ext cx="2875279"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b="1" dirty="0" smtClean="0">
                <a:solidFill>
                  <a:srgbClr val="44546A"/>
                </a:solidFill>
                <a:latin typeface="微软雅黑" panose="020B0503020204020204" pitchFamily="34" charset="-122"/>
                <a:ea typeface="微软雅黑" panose="020B0503020204020204" pitchFamily="34" charset="-122"/>
              </a:rPr>
              <a:t>术后护理 </a:t>
            </a:r>
            <a:endParaRPr lang="zh-CN" altLang="en-US" b="1" dirty="0">
              <a:solidFill>
                <a:srgbClr val="44546A"/>
              </a:solidFill>
              <a:latin typeface="微软雅黑" panose="020B0503020204020204" pitchFamily="34" charset="-122"/>
              <a:ea typeface="微软雅黑" panose="020B0503020204020204" pitchFamily="34" charset="-122"/>
            </a:endParaRPr>
          </a:p>
        </p:txBody>
      </p:sp>
      <p:pic>
        <p:nvPicPr>
          <p:cNvPr id="5" name="图片 1"/>
          <p:cNvPicPr>
            <a:picLocks noChangeAspect="1"/>
          </p:cNvPicPr>
          <p:nvPr/>
        </p:nvPicPr>
        <p:blipFill>
          <a:blip r:embed="rId3">
            <a:clrChange>
              <a:clrFrom>
                <a:srgbClr val="FFFFE3"/>
              </a:clrFrom>
              <a:clrTo>
                <a:srgbClr val="FFFFE3">
                  <a:alpha val="0"/>
                </a:srgbClr>
              </a:clrTo>
            </a:clrChange>
            <a:extLst>
              <a:ext uri="{28A0092B-C50C-407E-A947-70E740481C1C}">
                <a14:useLocalDpi xmlns:a14="http://schemas.microsoft.com/office/drawing/2010/main" val="0"/>
              </a:ext>
            </a:extLst>
          </a:blip>
          <a:srcRect l="2773" t="11897" r="5756" b="5643"/>
          <a:stretch>
            <a:fillRect/>
          </a:stretch>
        </p:blipFill>
        <p:spPr bwMode="auto">
          <a:xfrm>
            <a:off x="8186739" y="2697344"/>
            <a:ext cx="4005262" cy="3843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790209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337050" y="1806564"/>
            <a:ext cx="6507163"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5. </a:t>
            </a:r>
            <a:r>
              <a:rPr lang="zh-CN" altLang="en-US" sz="2400" b="1" dirty="0" smtClean="0">
                <a:solidFill>
                  <a:srgbClr val="44546A"/>
                </a:solidFill>
                <a:latin typeface="微软雅黑" panose="020B0503020204020204" pitchFamily="34" charset="-122"/>
                <a:ea typeface="微软雅黑" panose="020B0503020204020204" pitchFamily="34" charset="-122"/>
              </a:rPr>
              <a:t>术后心理护理 </a:t>
            </a:r>
            <a:endParaRPr lang="en-US" altLang="zh-CN" sz="2400" b="1"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告知</a:t>
            </a:r>
            <a:r>
              <a:rPr lang="zh-CN" altLang="en-US" sz="2400" dirty="0">
                <a:solidFill>
                  <a:srgbClr val="44546A"/>
                </a:solidFill>
                <a:latin typeface="微软雅黑" panose="020B0503020204020204" pitchFamily="34" charset="-122"/>
                <a:ea typeface="微软雅黑" panose="020B0503020204020204" pitchFamily="34" charset="-122"/>
              </a:rPr>
              <a:t>患者手术很成功，心率增快是正常现象</a:t>
            </a:r>
            <a:r>
              <a:rPr lang="zh-CN" altLang="en-US" sz="2400" dirty="0" smtClean="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讲解</a:t>
            </a:r>
            <a:r>
              <a:rPr lang="zh-CN" altLang="en-US" sz="2400" dirty="0">
                <a:solidFill>
                  <a:srgbClr val="44546A"/>
                </a:solidFill>
                <a:latin typeface="微软雅黑" panose="020B0503020204020204" pitchFamily="34" charset="-122"/>
                <a:ea typeface="微软雅黑" panose="020B0503020204020204" pitchFamily="34" charset="-122"/>
              </a:rPr>
              <a:t>起搏器安置</a:t>
            </a:r>
            <a:r>
              <a:rPr lang="zh-CN" altLang="en-US" sz="2400" dirty="0" smtClean="0">
                <a:solidFill>
                  <a:srgbClr val="44546A"/>
                </a:solidFill>
                <a:latin typeface="微软雅黑" panose="020B0503020204020204" pitchFamily="34" charset="-122"/>
                <a:ea typeface="微软雅黑" panose="020B0503020204020204" pitchFamily="34" charset="-122"/>
              </a:rPr>
              <a:t>后不会</a:t>
            </a:r>
            <a:r>
              <a:rPr lang="zh-CN" altLang="en-US" sz="2400" dirty="0">
                <a:solidFill>
                  <a:srgbClr val="44546A"/>
                </a:solidFill>
                <a:latin typeface="微软雅黑" panose="020B0503020204020204" pitchFamily="34" charset="-122"/>
                <a:ea typeface="微软雅黑" panose="020B0503020204020204" pitchFamily="34" charset="-122"/>
              </a:rPr>
              <a:t>影响患者的正常生活，减轻患者的焦虑心理</a:t>
            </a:r>
            <a:r>
              <a:rPr lang="zh-CN" altLang="en-US" sz="2400" dirty="0" smtClean="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建立</a:t>
            </a:r>
            <a:r>
              <a:rPr lang="zh-CN" altLang="en-US" sz="2400" dirty="0">
                <a:solidFill>
                  <a:srgbClr val="44546A"/>
                </a:solidFill>
                <a:latin typeface="微软雅黑" panose="020B0503020204020204" pitchFamily="34" charset="-122"/>
                <a:ea typeface="微软雅黑" panose="020B0503020204020204" pitchFamily="34" charset="-122"/>
              </a:rPr>
              <a:t>良好</a:t>
            </a:r>
            <a:r>
              <a:rPr lang="zh-CN" altLang="en-US" sz="2400" dirty="0" smtClean="0">
                <a:solidFill>
                  <a:srgbClr val="44546A"/>
                </a:solidFill>
                <a:latin typeface="微软雅黑" panose="020B0503020204020204" pitchFamily="34" charset="-122"/>
                <a:ea typeface="微软雅黑" panose="020B0503020204020204" pitchFamily="34" charset="-122"/>
              </a:rPr>
              <a:t>的心理状态</a:t>
            </a:r>
            <a:r>
              <a:rPr lang="zh-CN" altLang="en-US" sz="2400" dirty="0">
                <a:solidFill>
                  <a:srgbClr val="44546A"/>
                </a:solidFill>
                <a:latin typeface="微软雅黑" panose="020B0503020204020204" pitchFamily="34" charset="-122"/>
                <a:ea typeface="微软雅黑" panose="020B0503020204020204" pitchFamily="34" charset="-122"/>
              </a:rPr>
              <a:t>，更好的配合术后的护理工作，以促进患者康复。</a:t>
            </a:r>
          </a:p>
        </p:txBody>
      </p:sp>
      <p:sp>
        <p:nvSpPr>
          <p:cNvPr id="7" name="矩形 58"/>
          <p:cNvSpPr>
            <a:spLocks noChangeArrowheads="1"/>
          </p:cNvSpPr>
          <p:nvPr/>
        </p:nvSpPr>
        <p:spPr bwMode="auto">
          <a:xfrm>
            <a:off x="-47625"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Rectangle 2"/>
          <p:cNvSpPr txBox="1">
            <a:spLocks noChangeArrowheads="1"/>
          </p:cNvSpPr>
          <p:nvPr/>
        </p:nvSpPr>
        <p:spPr bwMode="auto">
          <a:xfrm>
            <a:off x="508000" y="515938"/>
            <a:ext cx="2875279"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b="1" dirty="0" smtClean="0">
                <a:solidFill>
                  <a:srgbClr val="44546A"/>
                </a:solidFill>
                <a:latin typeface="微软雅黑" panose="020B0503020204020204" pitchFamily="34" charset="-122"/>
                <a:ea typeface="微软雅黑" panose="020B0503020204020204" pitchFamily="34" charset="-122"/>
              </a:rPr>
              <a:t>术后护理 </a:t>
            </a:r>
            <a:endParaRPr lang="zh-CN" altLang="en-US" b="1" dirty="0">
              <a:solidFill>
                <a:srgbClr val="44546A"/>
              </a:solidFill>
              <a:latin typeface="微软雅黑" panose="020B0503020204020204" pitchFamily="34" charset="-122"/>
              <a:ea typeface="微软雅黑" panose="020B0503020204020204" pitchFamily="34" charset="-122"/>
            </a:endParaRPr>
          </a:p>
        </p:txBody>
      </p:sp>
      <p:pic>
        <p:nvPicPr>
          <p:cNvPr id="5" name="图片 6"/>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15591" r="10387" b="5846"/>
          <a:stretch>
            <a:fillRect/>
          </a:stretch>
        </p:blipFill>
        <p:spPr bwMode="auto">
          <a:xfrm>
            <a:off x="27470" y="3374104"/>
            <a:ext cx="3958743" cy="3166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2712871"/>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993775" y="2279650"/>
            <a:ext cx="490696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1</a:t>
            </a:r>
            <a:r>
              <a:rPr lang="en-US" altLang="zh-CN" sz="2400" b="1" dirty="0">
                <a:solidFill>
                  <a:srgbClr val="44546A"/>
                </a:solidFill>
                <a:latin typeface="微软雅黑" panose="020B0503020204020204" pitchFamily="34" charset="-122"/>
                <a:ea typeface="微软雅黑" panose="020B0503020204020204" pitchFamily="34" charset="-122"/>
              </a:rPr>
              <a:t>.</a:t>
            </a:r>
            <a:r>
              <a:rPr lang="en-US" altLang="zh-CN" sz="2400" b="1" dirty="0" smtClean="0">
                <a:solidFill>
                  <a:srgbClr val="44546A"/>
                </a:solidFill>
                <a:latin typeface="微软雅黑" panose="020B0503020204020204" pitchFamily="34" charset="-122"/>
                <a:ea typeface="微软雅黑" panose="020B0503020204020204" pitchFamily="34" charset="-122"/>
              </a:rPr>
              <a:t> </a:t>
            </a:r>
            <a:r>
              <a:rPr lang="zh-CN" altLang="en-US" sz="2400" b="1" dirty="0">
                <a:solidFill>
                  <a:srgbClr val="44546A"/>
                </a:solidFill>
                <a:latin typeface="微软雅黑" panose="020B0503020204020204" pitchFamily="34" charset="-122"/>
                <a:ea typeface="微软雅黑" panose="020B0503020204020204" pitchFamily="34" charset="-122"/>
              </a:rPr>
              <a:t>心律失常 </a:t>
            </a:r>
          </a:p>
          <a:p>
            <a:pPr algn="just" eaLnBrk="1" hangingPunct="1">
              <a:lnSpc>
                <a:spcPct val="150000"/>
              </a:lnSpc>
              <a:spcBef>
                <a:spcPct val="0"/>
              </a:spcBef>
              <a:buNone/>
            </a:pPr>
            <a:r>
              <a:rPr lang="zh-CN" altLang="en-US" sz="2400" dirty="0" smtClean="0">
                <a:solidFill>
                  <a:srgbClr val="44546A"/>
                </a:solidFill>
                <a:latin typeface="微软雅黑" panose="020B0503020204020204" pitchFamily="34" charset="-122"/>
                <a:ea typeface="微软雅黑" panose="020B0503020204020204" pitchFamily="34" charset="-122"/>
              </a:rPr>
              <a:t>术</a:t>
            </a:r>
            <a:r>
              <a:rPr lang="zh-CN" altLang="en-US" sz="2400" dirty="0">
                <a:solidFill>
                  <a:srgbClr val="44546A"/>
                </a:solidFill>
                <a:latin typeface="微软雅黑" panose="020B0503020204020204" pitchFamily="34" charset="-122"/>
                <a:ea typeface="微软雅黑" panose="020B0503020204020204" pitchFamily="34" charset="-122"/>
              </a:rPr>
              <a:t>后心律失常发生率较术中明显下降，但也应严密观察，术后持续心电监护，发现心律失常及时处理。</a:t>
            </a:r>
          </a:p>
        </p:txBody>
      </p:sp>
      <p:sp>
        <p:nvSpPr>
          <p:cNvPr id="7" name="矩形 58"/>
          <p:cNvSpPr>
            <a:spLocks noChangeArrowheads="1"/>
          </p:cNvSpPr>
          <p:nvPr/>
        </p:nvSpPr>
        <p:spPr bwMode="auto">
          <a:xfrm>
            <a:off x="-47625"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Rectangle 2"/>
          <p:cNvSpPr txBox="1">
            <a:spLocks noChangeArrowheads="1"/>
          </p:cNvSpPr>
          <p:nvPr/>
        </p:nvSpPr>
        <p:spPr bwMode="auto">
          <a:xfrm>
            <a:off x="508000" y="515938"/>
            <a:ext cx="4849813"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b="1" dirty="0">
                <a:solidFill>
                  <a:srgbClr val="44546A"/>
                </a:solidFill>
                <a:latin typeface="微软雅黑" panose="020B0503020204020204" pitchFamily="34" charset="-122"/>
                <a:ea typeface="微软雅黑" panose="020B0503020204020204" pitchFamily="34" charset="-122"/>
              </a:rPr>
              <a:t>术后并发症的预防</a:t>
            </a:r>
          </a:p>
        </p:txBody>
      </p:sp>
      <p:pic>
        <p:nvPicPr>
          <p:cNvPr id="3" name="图片 2"/>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10397"/>
          <a:stretch/>
        </p:blipFill>
        <p:spPr>
          <a:xfrm>
            <a:off x="6243638" y="2279650"/>
            <a:ext cx="4720550" cy="3119436"/>
          </a:xfrm>
          <a:prstGeom prst="rect">
            <a:avLst/>
          </a:prstGeom>
        </p:spPr>
      </p:pic>
    </p:spTree>
    <p:extLst>
      <p:ext uri="{BB962C8B-B14F-4D97-AF65-F5344CB8AC3E}">
        <p14:creationId xmlns:p14="http://schemas.microsoft.com/office/powerpoint/2010/main" val="158796068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anim calcmode="lin" valueType="num">
                                      <p:cBhvr>
                                        <p:cTn id="8" dur="250" fill="hold"/>
                                        <p:tgtEl>
                                          <p:spTgt spid="8"/>
                                        </p:tgtEl>
                                        <p:attrNameLst>
                                          <p:attrName>ppt_x</p:attrName>
                                        </p:attrNameLst>
                                      </p:cBhvr>
                                      <p:tavLst>
                                        <p:tav tm="0">
                                          <p:val>
                                            <p:strVal val="#ppt_x"/>
                                          </p:val>
                                        </p:tav>
                                        <p:tav tm="100000">
                                          <p:val>
                                            <p:strVal val="#ppt_x"/>
                                          </p:val>
                                        </p:tav>
                                      </p:tavLst>
                                    </p:anim>
                                    <p:anim calcmode="lin" valueType="num">
                                      <p:cBhvr>
                                        <p:cTn id="9" dur="2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Documents and Settings\Administrator\桌面\ZCOOL_Floral Templates2.jpg"/>
          <p:cNvPicPr>
            <a:picLocks noChangeAspect="1" noChangeArrowheads="1"/>
          </p:cNvPicPr>
          <p:nvPr/>
        </p:nvPicPr>
        <p:blipFill>
          <a:blip r:embed="rId2">
            <a:clrChange>
              <a:clrFrom>
                <a:srgbClr val="F9F2E0"/>
              </a:clrFrom>
              <a:clrTo>
                <a:srgbClr val="F9F2E0">
                  <a:alpha val="0"/>
                </a:srgbClr>
              </a:clrTo>
            </a:clrChange>
            <a:extLst>
              <a:ext uri="{28A0092B-C50C-407E-A947-70E740481C1C}">
                <a14:useLocalDpi xmlns:a14="http://schemas.microsoft.com/office/drawing/2010/main" val="0"/>
              </a:ext>
            </a:extLst>
          </a:blip>
          <a:srcRect l="42307" t="-854" r="7481" b="32323"/>
          <a:stretch>
            <a:fillRect/>
          </a:stretch>
        </p:blipFill>
        <p:spPr bwMode="auto">
          <a:xfrm>
            <a:off x="8154988" y="2557463"/>
            <a:ext cx="4084637" cy="401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 name="直接连接符 20"/>
          <p:cNvCxnSpPr/>
          <p:nvPr/>
        </p:nvCxnSpPr>
        <p:spPr bwMode="auto">
          <a:xfrm>
            <a:off x="549275" y="801688"/>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3" name="组合 2"/>
          <p:cNvGrpSpPr/>
          <p:nvPr/>
        </p:nvGrpSpPr>
        <p:grpSpPr>
          <a:xfrm>
            <a:off x="3436938" y="2439992"/>
            <a:ext cx="4433887" cy="738664"/>
            <a:chOff x="3436938" y="2439992"/>
            <a:chExt cx="4433887" cy="738664"/>
          </a:xfrm>
        </p:grpSpPr>
        <p:grpSp>
          <p:nvGrpSpPr>
            <p:cNvPr id="2" name="组合 1"/>
            <p:cNvGrpSpPr/>
            <p:nvPr/>
          </p:nvGrpSpPr>
          <p:grpSpPr>
            <a:xfrm>
              <a:off x="3436938" y="2545008"/>
              <a:ext cx="546100" cy="519113"/>
              <a:chOff x="3436938" y="2545008"/>
              <a:chExt cx="546100" cy="519113"/>
            </a:xfrm>
          </p:grpSpPr>
          <p:sp>
            <p:nvSpPr>
              <p:cNvPr id="40" name="AutoShape 6"/>
              <p:cNvSpPr>
                <a:spLocks noChangeArrowheads="1"/>
              </p:cNvSpPr>
              <p:nvPr/>
            </p:nvSpPr>
            <p:spPr bwMode="gray">
              <a:xfrm>
                <a:off x="3436938" y="2545008"/>
                <a:ext cx="546100" cy="519113"/>
              </a:xfrm>
              <a:prstGeom prst="roundRect">
                <a:avLst>
                  <a:gd name="adj" fmla="val 11921"/>
                </a:avLst>
              </a:prstGeom>
              <a:solidFill>
                <a:srgbClr val="1F497D"/>
              </a:solidFill>
              <a:ln>
                <a:solidFill>
                  <a:srgbClr val="1F497D"/>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44546A"/>
                  </a:solidFill>
                </a:endParaRPr>
              </a:p>
            </p:txBody>
          </p:sp>
          <p:sp>
            <p:nvSpPr>
              <p:cNvPr id="41" name="Text Box 8"/>
              <p:cNvSpPr txBox="1">
                <a:spLocks noChangeArrowheads="1"/>
              </p:cNvSpPr>
              <p:nvPr/>
            </p:nvSpPr>
            <p:spPr bwMode="gray">
              <a:xfrm>
                <a:off x="3563198" y="2595804"/>
                <a:ext cx="3143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000" dirty="0">
                    <a:solidFill>
                      <a:schemeClr val="bg1"/>
                    </a:solidFill>
                    <a:effectLst>
                      <a:outerShdw blurRad="38100" dist="38100" dir="2700000" algn="tl">
                        <a:srgbClr val="C0C0C0"/>
                      </a:outerShdw>
                    </a:effectLst>
                    <a:latin typeface="+mn-lt"/>
                    <a:ea typeface="+mn-ea"/>
                  </a:rPr>
                  <a:t>1</a:t>
                </a:r>
              </a:p>
            </p:txBody>
          </p:sp>
        </p:grpSp>
        <p:sp>
          <p:nvSpPr>
            <p:cNvPr id="8211" name="文本框 41"/>
            <p:cNvSpPr txBox="1">
              <a:spLocks noChangeArrowheads="1"/>
            </p:cNvSpPr>
            <p:nvPr/>
          </p:nvSpPr>
          <p:spPr bwMode="auto">
            <a:xfrm>
              <a:off x="4286358" y="2439992"/>
              <a:ext cx="358446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44546A"/>
                  </a:solidFill>
                  <a:latin typeface="微软雅黑" panose="020B0503020204020204" pitchFamily="34" charset="-122"/>
                  <a:ea typeface="微软雅黑" panose="020B0503020204020204" pitchFamily="34" charset="-122"/>
                </a:rPr>
                <a:t>相关知识</a:t>
              </a:r>
            </a:p>
            <a:p>
              <a:pPr eaLnBrk="1" hangingPunct="1"/>
              <a:r>
                <a:rPr lang="en-US" altLang="zh-CN" b="1" dirty="0">
                  <a:solidFill>
                    <a:srgbClr val="44546A"/>
                  </a:solidFill>
                  <a:latin typeface="微软雅黑" panose="020B0503020204020204" pitchFamily="34" charset="-122"/>
                  <a:ea typeface="微软雅黑" panose="020B0503020204020204" pitchFamily="34" charset="-122"/>
                </a:rPr>
                <a:t>(Related knowledge)</a:t>
              </a:r>
            </a:p>
          </p:txBody>
        </p:sp>
      </p:grpSp>
      <p:grpSp>
        <p:nvGrpSpPr>
          <p:cNvPr id="43" name="组合 8"/>
          <p:cNvGrpSpPr>
            <a:grpSpLocks/>
          </p:cNvGrpSpPr>
          <p:nvPr/>
        </p:nvGrpSpPr>
        <p:grpSpPr bwMode="auto">
          <a:xfrm>
            <a:off x="3887788" y="3487738"/>
            <a:ext cx="3983037" cy="738187"/>
            <a:chOff x="4061071" y="2309446"/>
            <a:chExt cx="4100176" cy="712253"/>
          </a:xfrm>
        </p:grpSpPr>
        <p:sp>
          <p:nvSpPr>
            <p:cNvPr id="46" name="AutoShape 6"/>
            <p:cNvSpPr>
              <a:spLocks noChangeArrowheads="1"/>
            </p:cNvSpPr>
            <p:nvPr/>
          </p:nvSpPr>
          <p:spPr bwMode="gray">
            <a:xfrm>
              <a:off x="4061071" y="2407477"/>
              <a:ext cx="567063" cy="516192"/>
            </a:xfrm>
            <a:prstGeom prst="roundRect">
              <a:avLst>
                <a:gd name="adj" fmla="val 11921"/>
              </a:avLst>
            </a:prstGeom>
            <a:solidFill>
              <a:srgbClr val="1F497D"/>
            </a:solidFill>
            <a:ln>
              <a:solidFill>
                <a:srgbClr val="1F497D"/>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200">
                <a:solidFill>
                  <a:srgbClr val="44546A"/>
                </a:solidFill>
              </a:endParaRPr>
            </a:p>
          </p:txBody>
        </p:sp>
        <p:sp>
          <p:nvSpPr>
            <p:cNvPr id="48" name="Text Box 8"/>
            <p:cNvSpPr txBox="1">
              <a:spLocks noChangeArrowheads="1"/>
            </p:cNvSpPr>
            <p:nvPr/>
          </p:nvSpPr>
          <p:spPr bwMode="gray">
            <a:xfrm>
              <a:off x="4186903" y="2487126"/>
              <a:ext cx="310496" cy="356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dirty="0">
                  <a:solidFill>
                    <a:schemeClr val="bg1"/>
                  </a:solidFill>
                  <a:effectLst>
                    <a:outerShdw blurRad="38100" dist="38100" dir="2700000" algn="tl">
                      <a:srgbClr val="C0C0C0"/>
                    </a:outerShdw>
                  </a:effectLst>
                  <a:latin typeface="+mn-lt"/>
                  <a:ea typeface="+mn-ea"/>
                </a:rPr>
                <a:t>2</a:t>
              </a:r>
            </a:p>
          </p:txBody>
        </p:sp>
        <p:sp>
          <p:nvSpPr>
            <p:cNvPr id="8208" name="文本框 49"/>
            <p:cNvSpPr txBox="1">
              <a:spLocks noChangeArrowheads="1"/>
            </p:cNvSpPr>
            <p:nvPr/>
          </p:nvSpPr>
          <p:spPr bwMode="auto">
            <a:xfrm>
              <a:off x="4940485" y="2309446"/>
              <a:ext cx="3220762" cy="712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solidFill>
                    <a:srgbClr val="44546A"/>
                  </a:solidFill>
                  <a:latin typeface="微软雅黑" panose="020B0503020204020204" pitchFamily="34" charset="-122"/>
                  <a:ea typeface="微软雅黑" panose="020B0503020204020204" pitchFamily="34" charset="-122"/>
                </a:rPr>
                <a:t>护理原则</a:t>
              </a:r>
              <a:endParaRPr lang="zh-CN" altLang="en-US" sz="2400" b="1" dirty="0">
                <a:solidFill>
                  <a:srgbClr val="44546A"/>
                </a:solidFill>
                <a:latin typeface="微软雅黑" panose="020B0503020204020204" pitchFamily="34" charset="-122"/>
                <a:ea typeface="微软雅黑" panose="020B0503020204020204" pitchFamily="34" charset="-122"/>
              </a:endParaRPr>
            </a:p>
            <a:p>
              <a:pPr eaLnBrk="1" hangingPunct="1"/>
              <a:r>
                <a:rPr lang="en-US" altLang="zh-CN" b="1" dirty="0">
                  <a:solidFill>
                    <a:srgbClr val="44546A"/>
                  </a:solidFill>
                  <a:latin typeface="微软雅黑" panose="020B0503020204020204" pitchFamily="34" charset="-122"/>
                  <a:ea typeface="微软雅黑" panose="020B0503020204020204" pitchFamily="34" charset="-122"/>
                </a:rPr>
                <a:t>(Nursing Precautions)</a:t>
              </a:r>
              <a:endParaRPr lang="zh-CN" altLang="en-US" b="1" dirty="0">
                <a:solidFill>
                  <a:srgbClr val="44546A"/>
                </a:solidFill>
                <a:latin typeface="微软雅黑" panose="020B0503020204020204" pitchFamily="34" charset="-122"/>
                <a:ea typeface="微软雅黑" panose="020B0503020204020204" pitchFamily="34" charset="-122"/>
              </a:endParaRPr>
            </a:p>
          </p:txBody>
        </p:sp>
      </p:grpSp>
      <p:grpSp>
        <p:nvGrpSpPr>
          <p:cNvPr id="51" name="组合 8"/>
          <p:cNvGrpSpPr>
            <a:grpSpLocks/>
          </p:cNvGrpSpPr>
          <p:nvPr/>
        </p:nvGrpSpPr>
        <p:grpSpPr bwMode="auto">
          <a:xfrm>
            <a:off x="3465513" y="4551364"/>
            <a:ext cx="3832225" cy="739775"/>
            <a:chOff x="3601094" y="2378920"/>
            <a:chExt cx="3945417" cy="712714"/>
          </a:xfrm>
        </p:grpSpPr>
        <p:sp>
          <p:nvSpPr>
            <p:cNvPr id="53" name="AutoShape 6"/>
            <p:cNvSpPr>
              <a:spLocks noChangeArrowheads="1"/>
            </p:cNvSpPr>
            <p:nvPr/>
          </p:nvSpPr>
          <p:spPr bwMode="gray">
            <a:xfrm>
              <a:off x="3601094" y="2513509"/>
              <a:ext cx="555693" cy="495535"/>
            </a:xfrm>
            <a:prstGeom prst="roundRect">
              <a:avLst>
                <a:gd name="adj" fmla="val 11921"/>
              </a:avLst>
            </a:prstGeom>
            <a:solidFill>
              <a:srgbClr val="1F497D"/>
            </a:solidFill>
            <a:ln>
              <a:solidFill>
                <a:srgbClr val="1F497D"/>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200">
                <a:solidFill>
                  <a:srgbClr val="44546A"/>
                </a:solidFill>
              </a:endParaRPr>
            </a:p>
          </p:txBody>
        </p:sp>
        <p:sp>
          <p:nvSpPr>
            <p:cNvPr id="54" name="Text Box 8"/>
            <p:cNvSpPr txBox="1">
              <a:spLocks noChangeArrowheads="1"/>
            </p:cNvSpPr>
            <p:nvPr/>
          </p:nvSpPr>
          <p:spPr bwMode="gray">
            <a:xfrm>
              <a:off x="3749823" y="2594568"/>
              <a:ext cx="312169" cy="35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dirty="0">
                  <a:solidFill>
                    <a:schemeClr val="bg1"/>
                  </a:solidFill>
                  <a:effectLst>
                    <a:outerShdw blurRad="38100" dist="38100" dir="2700000" algn="tl">
                      <a:srgbClr val="C0C0C0"/>
                    </a:outerShdw>
                  </a:effectLst>
                  <a:latin typeface="+mn-lt"/>
                  <a:ea typeface="+mn-ea"/>
                </a:rPr>
                <a:t>3</a:t>
              </a:r>
            </a:p>
          </p:txBody>
        </p:sp>
        <p:sp>
          <p:nvSpPr>
            <p:cNvPr id="8205" name="文本框 54"/>
            <p:cNvSpPr txBox="1">
              <a:spLocks noChangeArrowheads="1"/>
            </p:cNvSpPr>
            <p:nvPr/>
          </p:nvSpPr>
          <p:spPr bwMode="auto">
            <a:xfrm>
              <a:off x="4469067" y="2378920"/>
              <a:ext cx="3077444" cy="712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44546A"/>
                  </a:solidFill>
                  <a:latin typeface="微软雅黑" panose="020B0503020204020204" pitchFamily="34" charset="-122"/>
                  <a:ea typeface="微软雅黑" panose="020B0503020204020204" pitchFamily="34" charset="-122"/>
                </a:rPr>
                <a:t>健康教育 </a:t>
              </a:r>
              <a:endParaRPr lang="en-US" altLang="zh-CN" sz="2400" b="1" dirty="0">
                <a:solidFill>
                  <a:srgbClr val="44546A"/>
                </a:solidFill>
                <a:latin typeface="微软雅黑" panose="020B0503020204020204" pitchFamily="34" charset="-122"/>
                <a:ea typeface="微软雅黑" panose="020B0503020204020204" pitchFamily="34" charset="-122"/>
              </a:endParaRPr>
            </a:p>
            <a:p>
              <a:pPr eaLnBrk="1" hangingPunct="1"/>
              <a:r>
                <a:rPr lang="en-US" altLang="zh-CN" b="1" dirty="0" smtClean="0">
                  <a:solidFill>
                    <a:srgbClr val="44546A"/>
                  </a:solidFill>
                  <a:latin typeface="微软雅黑" panose="020B0503020204020204" pitchFamily="34" charset="-122"/>
                  <a:ea typeface="微软雅黑" panose="020B0503020204020204" pitchFamily="34" charset="-122"/>
                </a:rPr>
                <a:t>(Health Education)</a:t>
              </a:r>
              <a:endParaRPr lang="zh-CN" altLang="en-US" b="1" dirty="0">
                <a:solidFill>
                  <a:srgbClr val="44546A"/>
                </a:solidFill>
                <a:latin typeface="微软雅黑" panose="020B0503020204020204" pitchFamily="34" charset="-122"/>
                <a:ea typeface="微软雅黑" panose="020B0503020204020204" pitchFamily="34" charset="-122"/>
              </a:endParaRPr>
            </a:p>
          </p:txBody>
        </p:sp>
      </p:grpSp>
      <p:sp>
        <p:nvSpPr>
          <p:cNvPr id="8199" name="TextBox 10"/>
          <p:cNvSpPr>
            <a:spLocks noChangeArrowheads="1"/>
          </p:cNvSpPr>
          <p:nvPr/>
        </p:nvSpPr>
        <p:spPr bwMode="auto">
          <a:xfrm>
            <a:off x="733425" y="295275"/>
            <a:ext cx="958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800" b="1">
                <a:solidFill>
                  <a:srgbClr val="44546A"/>
                </a:solidFill>
                <a:latin typeface="微软雅黑" panose="020B0503020204020204" pitchFamily="34" charset="-122"/>
                <a:ea typeface="微软雅黑" panose="020B0503020204020204" pitchFamily="34" charset="-122"/>
                <a:sym typeface="微软雅黑" panose="020B0503020204020204" pitchFamily="34" charset="-122"/>
              </a:rPr>
              <a:t>目录</a:t>
            </a:r>
          </a:p>
        </p:txBody>
      </p:sp>
      <p:sp>
        <p:nvSpPr>
          <p:cNvPr id="8200" name="TextBox 11"/>
          <p:cNvSpPr>
            <a:spLocks noChangeArrowheads="1"/>
          </p:cNvSpPr>
          <p:nvPr/>
        </p:nvSpPr>
        <p:spPr bwMode="auto">
          <a:xfrm>
            <a:off x="1641475" y="446088"/>
            <a:ext cx="1511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solidFill>
                  <a:srgbClr val="44546A"/>
                </a:solidFill>
                <a:latin typeface="微软雅黑" panose="020B0503020204020204" pitchFamily="34" charset="-122"/>
                <a:ea typeface="微软雅黑" panose="020B0503020204020204" pitchFamily="34" charset="-122"/>
                <a:sym typeface="微软雅黑" panose="020B0503020204020204" pitchFamily="34" charset="-122"/>
              </a:rPr>
              <a:t>Contents</a:t>
            </a:r>
            <a:endParaRPr lang="zh-CN" altLang="en-US" sz="2000" b="1" dirty="0">
              <a:solidFill>
                <a:srgbClr val="44546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流程图: 延期 8"/>
          <p:cNvSpPr/>
          <p:nvPr/>
        </p:nvSpPr>
        <p:spPr>
          <a:xfrm>
            <a:off x="44450" y="2720975"/>
            <a:ext cx="3108325" cy="1901825"/>
          </a:xfrm>
          <a:custGeom>
            <a:avLst/>
            <a:gdLst>
              <a:gd name="connsiteX0" fmla="*/ 0 w 2304653"/>
              <a:gd name="connsiteY0" fmla="*/ 0 h 1872208"/>
              <a:gd name="connsiteX1" fmla="*/ 1152327 w 2304653"/>
              <a:gd name="connsiteY1" fmla="*/ 0 h 1872208"/>
              <a:gd name="connsiteX2" fmla="*/ 2304654 w 2304653"/>
              <a:gd name="connsiteY2" fmla="*/ 936104 h 1872208"/>
              <a:gd name="connsiteX3" fmla="*/ 1152327 w 2304653"/>
              <a:gd name="connsiteY3" fmla="*/ 1872208 h 1872208"/>
              <a:gd name="connsiteX4" fmla="*/ 0 w 2304653"/>
              <a:gd name="connsiteY4" fmla="*/ 1872208 h 1872208"/>
              <a:gd name="connsiteX5" fmla="*/ 0 w 2304653"/>
              <a:gd name="connsiteY5" fmla="*/ 0 h 1872208"/>
              <a:gd name="connsiteX0-1" fmla="*/ 0 w 3204064"/>
              <a:gd name="connsiteY0-2" fmla="*/ 0 h 1887198"/>
              <a:gd name="connsiteX1-3" fmla="*/ 2051737 w 3204064"/>
              <a:gd name="connsiteY1-4" fmla="*/ 14990 h 1887198"/>
              <a:gd name="connsiteX2-5" fmla="*/ 3204064 w 3204064"/>
              <a:gd name="connsiteY2-6" fmla="*/ 951094 h 1887198"/>
              <a:gd name="connsiteX3-7" fmla="*/ 2051737 w 3204064"/>
              <a:gd name="connsiteY3-8" fmla="*/ 1887198 h 1887198"/>
              <a:gd name="connsiteX4-9" fmla="*/ 899410 w 3204064"/>
              <a:gd name="connsiteY4-10" fmla="*/ 1887198 h 1887198"/>
              <a:gd name="connsiteX5-11" fmla="*/ 0 w 3204064"/>
              <a:gd name="connsiteY5-12" fmla="*/ 0 h 1887198"/>
              <a:gd name="connsiteX0-13" fmla="*/ 0 w 3204064"/>
              <a:gd name="connsiteY0-14" fmla="*/ 0 h 1887198"/>
              <a:gd name="connsiteX1-15" fmla="*/ 2051737 w 3204064"/>
              <a:gd name="connsiteY1-16" fmla="*/ 14990 h 1887198"/>
              <a:gd name="connsiteX2-17" fmla="*/ 3204064 w 3204064"/>
              <a:gd name="connsiteY2-18" fmla="*/ 951094 h 1887198"/>
              <a:gd name="connsiteX3-19" fmla="*/ 2051737 w 3204064"/>
              <a:gd name="connsiteY3-20" fmla="*/ 1887198 h 1887198"/>
              <a:gd name="connsiteX4-21" fmla="*/ 29980 w 3204064"/>
              <a:gd name="connsiteY4-22" fmla="*/ 1887198 h 1887198"/>
              <a:gd name="connsiteX5-23" fmla="*/ 0 w 3204064"/>
              <a:gd name="connsiteY5-24" fmla="*/ 0 h 1887198"/>
              <a:gd name="connsiteX0-25" fmla="*/ 0 w 3189073"/>
              <a:gd name="connsiteY0-26" fmla="*/ 0 h 1872208"/>
              <a:gd name="connsiteX1-27" fmla="*/ 2036746 w 3189073"/>
              <a:gd name="connsiteY1-28" fmla="*/ 0 h 1872208"/>
              <a:gd name="connsiteX2-29" fmla="*/ 3189073 w 3189073"/>
              <a:gd name="connsiteY2-30" fmla="*/ 936104 h 1872208"/>
              <a:gd name="connsiteX3-31" fmla="*/ 2036746 w 3189073"/>
              <a:gd name="connsiteY3-32" fmla="*/ 1872208 h 1872208"/>
              <a:gd name="connsiteX4-33" fmla="*/ 14989 w 3189073"/>
              <a:gd name="connsiteY4-34" fmla="*/ 1872208 h 1872208"/>
              <a:gd name="connsiteX5-35" fmla="*/ 0 w 3189073"/>
              <a:gd name="connsiteY5-36" fmla="*/ 0 h 1872208"/>
              <a:gd name="connsiteX0-37" fmla="*/ 0 w 3848302"/>
              <a:gd name="connsiteY0-38" fmla="*/ 14991 h 1872208"/>
              <a:gd name="connsiteX1-39" fmla="*/ 2695975 w 3848302"/>
              <a:gd name="connsiteY1-40" fmla="*/ 0 h 1872208"/>
              <a:gd name="connsiteX2-41" fmla="*/ 3848302 w 3848302"/>
              <a:gd name="connsiteY2-42" fmla="*/ 936104 h 1872208"/>
              <a:gd name="connsiteX3-43" fmla="*/ 2695975 w 3848302"/>
              <a:gd name="connsiteY3-44" fmla="*/ 1872208 h 1872208"/>
              <a:gd name="connsiteX4-45" fmla="*/ 674218 w 3848302"/>
              <a:gd name="connsiteY4-46" fmla="*/ 1872208 h 1872208"/>
              <a:gd name="connsiteX5-47" fmla="*/ 0 w 3848302"/>
              <a:gd name="connsiteY5-48" fmla="*/ 14991 h 1872208"/>
              <a:gd name="connsiteX0-49" fmla="*/ 0 w 3848302"/>
              <a:gd name="connsiteY0-50" fmla="*/ 14991 h 1902188"/>
              <a:gd name="connsiteX1-51" fmla="*/ 2695975 w 3848302"/>
              <a:gd name="connsiteY1-52" fmla="*/ 0 h 1902188"/>
              <a:gd name="connsiteX2-53" fmla="*/ 3848302 w 3848302"/>
              <a:gd name="connsiteY2-54" fmla="*/ 936104 h 1902188"/>
              <a:gd name="connsiteX3-55" fmla="*/ 2695975 w 3848302"/>
              <a:gd name="connsiteY3-56" fmla="*/ 1872208 h 1902188"/>
              <a:gd name="connsiteX4-57" fmla="*/ 31469 w 3848302"/>
              <a:gd name="connsiteY4-58" fmla="*/ 1902188 h 1902188"/>
              <a:gd name="connsiteX5-59" fmla="*/ 0 w 3848302"/>
              <a:gd name="connsiteY5-60" fmla="*/ 14991 h 1902188"/>
              <a:gd name="connsiteX0-61" fmla="*/ 0 w 3864784"/>
              <a:gd name="connsiteY0-62" fmla="*/ 29981 h 1902188"/>
              <a:gd name="connsiteX1-63" fmla="*/ 2712457 w 3864784"/>
              <a:gd name="connsiteY1-64" fmla="*/ 0 h 1902188"/>
              <a:gd name="connsiteX2-65" fmla="*/ 3864784 w 3864784"/>
              <a:gd name="connsiteY2-66" fmla="*/ 936104 h 1902188"/>
              <a:gd name="connsiteX3-67" fmla="*/ 2712457 w 3864784"/>
              <a:gd name="connsiteY3-68" fmla="*/ 1872208 h 1902188"/>
              <a:gd name="connsiteX4-69" fmla="*/ 47951 w 3864784"/>
              <a:gd name="connsiteY4-70" fmla="*/ 1902188 h 1902188"/>
              <a:gd name="connsiteX5-71" fmla="*/ 0 w 3864784"/>
              <a:gd name="connsiteY5-72" fmla="*/ 29981 h 1902188"/>
              <a:gd name="connsiteX0-73" fmla="*/ 0 w 3831822"/>
              <a:gd name="connsiteY0-74" fmla="*/ 14990 h 1902188"/>
              <a:gd name="connsiteX1-75" fmla="*/ 2679495 w 3831822"/>
              <a:gd name="connsiteY1-76" fmla="*/ 0 h 1902188"/>
              <a:gd name="connsiteX2-77" fmla="*/ 3831822 w 3831822"/>
              <a:gd name="connsiteY2-78" fmla="*/ 936104 h 1902188"/>
              <a:gd name="connsiteX3-79" fmla="*/ 2679495 w 3831822"/>
              <a:gd name="connsiteY3-80" fmla="*/ 1872208 h 1902188"/>
              <a:gd name="connsiteX4-81" fmla="*/ 14989 w 3831822"/>
              <a:gd name="connsiteY4-82" fmla="*/ 1902188 h 1902188"/>
              <a:gd name="connsiteX5-83" fmla="*/ 0 w 3831822"/>
              <a:gd name="connsiteY5-84" fmla="*/ 14990 h 1902188"/>
            </a:gdLst>
            <a:ahLst/>
            <a:cxnLst>
              <a:cxn ang="0">
                <a:pos x="connsiteX0-73" y="connsiteY0-74"/>
              </a:cxn>
              <a:cxn ang="0">
                <a:pos x="connsiteX1-75" y="connsiteY1-76"/>
              </a:cxn>
              <a:cxn ang="0">
                <a:pos x="connsiteX2-77" y="connsiteY2-78"/>
              </a:cxn>
              <a:cxn ang="0">
                <a:pos x="connsiteX3-79" y="connsiteY3-80"/>
              </a:cxn>
              <a:cxn ang="0">
                <a:pos x="connsiteX4-81" y="connsiteY4-82"/>
              </a:cxn>
              <a:cxn ang="0">
                <a:pos x="connsiteX5-83" y="connsiteY5-84"/>
              </a:cxn>
            </a:cxnLst>
            <a:rect l="l" t="t" r="r" b="b"/>
            <a:pathLst>
              <a:path w="3831822" h="1902188">
                <a:moveTo>
                  <a:pt x="0" y="14990"/>
                </a:moveTo>
                <a:lnTo>
                  <a:pt x="2679495" y="0"/>
                </a:lnTo>
                <a:cubicBezTo>
                  <a:pt x="3315908" y="0"/>
                  <a:pt x="3831822" y="419108"/>
                  <a:pt x="3831822" y="936104"/>
                </a:cubicBezTo>
                <a:cubicBezTo>
                  <a:pt x="3831822" y="1453100"/>
                  <a:pt x="3315908" y="1872208"/>
                  <a:pt x="2679495" y="1872208"/>
                </a:cubicBezTo>
                <a:lnTo>
                  <a:pt x="14989" y="1902188"/>
                </a:lnTo>
                <a:lnTo>
                  <a:pt x="0" y="14990"/>
                </a:lnTo>
                <a:close/>
              </a:path>
            </a:pathLst>
          </a:custGeom>
          <a:solidFill>
            <a:srgbClr val="44546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b="1" dirty="0">
                <a:solidFill>
                  <a:schemeClr val="bg1"/>
                </a:solidFill>
                <a:latin typeface="微软雅黑" pitchFamily="34" charset="-122"/>
                <a:ea typeface="微软雅黑" pitchFamily="34" charset="-122"/>
              </a:rPr>
              <a:t>主要内容</a:t>
            </a:r>
          </a:p>
        </p:txBody>
      </p:sp>
      <p:sp>
        <p:nvSpPr>
          <p:cNvPr id="8202"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919469696"/>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250"/>
                                        <p:tgtEl>
                                          <p:spTgt spid="25"/>
                                        </p:tgtEl>
                                      </p:cBhvr>
                                    </p:animEffect>
                                  </p:childTnLst>
                                </p:cTn>
                              </p:par>
                            </p:childTnLst>
                          </p:cTn>
                        </p:par>
                        <p:par>
                          <p:cTn id="8" fill="hold">
                            <p:stCondLst>
                              <p:cond delay="25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anim calcmode="lin" valueType="num">
                                      <p:cBhvr>
                                        <p:cTn id="12" dur="250" fill="hold"/>
                                        <p:tgtEl>
                                          <p:spTgt spid="3"/>
                                        </p:tgtEl>
                                        <p:attrNameLst>
                                          <p:attrName>ppt_x</p:attrName>
                                        </p:attrNameLst>
                                      </p:cBhvr>
                                      <p:tavLst>
                                        <p:tav tm="0">
                                          <p:val>
                                            <p:strVal val="#ppt_x"/>
                                          </p:val>
                                        </p:tav>
                                        <p:tav tm="100000">
                                          <p:val>
                                            <p:strVal val="#ppt_x"/>
                                          </p:val>
                                        </p:tav>
                                      </p:tavLst>
                                    </p:anim>
                                    <p:anim calcmode="lin" valueType="num">
                                      <p:cBhvr>
                                        <p:cTn id="13" dur="250" fill="hold"/>
                                        <p:tgtEl>
                                          <p:spTgt spid="3"/>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500"/>
                            </p:stCondLst>
                            <p:childTnLst>
                              <p:par>
                                <p:cTn id="15" presetID="42"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250"/>
                                        <p:tgtEl>
                                          <p:spTgt spid="43"/>
                                        </p:tgtEl>
                                      </p:cBhvr>
                                    </p:animEffect>
                                    <p:anim calcmode="lin" valueType="num">
                                      <p:cBhvr>
                                        <p:cTn id="18" dur="250" fill="hold"/>
                                        <p:tgtEl>
                                          <p:spTgt spid="43"/>
                                        </p:tgtEl>
                                        <p:attrNameLst>
                                          <p:attrName>ppt_x</p:attrName>
                                        </p:attrNameLst>
                                      </p:cBhvr>
                                      <p:tavLst>
                                        <p:tav tm="0">
                                          <p:val>
                                            <p:strVal val="#ppt_x"/>
                                          </p:val>
                                        </p:tav>
                                        <p:tav tm="100000">
                                          <p:val>
                                            <p:strVal val="#ppt_x"/>
                                          </p:val>
                                        </p:tav>
                                      </p:tavLst>
                                    </p:anim>
                                    <p:anim calcmode="lin" valueType="num">
                                      <p:cBhvr>
                                        <p:cTn id="19" dur="250" fill="hold"/>
                                        <p:tgtEl>
                                          <p:spTgt spid="43"/>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750"/>
                            </p:stCondLst>
                            <p:childTnLst>
                              <p:par>
                                <p:cTn id="21" presetID="42" presetClass="entr" presetSubtype="0"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250"/>
                                        <p:tgtEl>
                                          <p:spTgt spid="51"/>
                                        </p:tgtEl>
                                      </p:cBhvr>
                                    </p:animEffect>
                                    <p:anim calcmode="lin" valueType="num">
                                      <p:cBhvr>
                                        <p:cTn id="24" dur="250" fill="hold"/>
                                        <p:tgtEl>
                                          <p:spTgt spid="51"/>
                                        </p:tgtEl>
                                        <p:attrNameLst>
                                          <p:attrName>ppt_x</p:attrName>
                                        </p:attrNameLst>
                                      </p:cBhvr>
                                      <p:tavLst>
                                        <p:tav tm="0">
                                          <p:val>
                                            <p:strVal val="#ppt_x"/>
                                          </p:val>
                                        </p:tav>
                                        <p:tav tm="100000">
                                          <p:val>
                                            <p:strVal val="#ppt_x"/>
                                          </p:val>
                                        </p:tav>
                                      </p:tavLst>
                                    </p:anim>
                                    <p:anim calcmode="lin" valueType="num">
                                      <p:cBhvr>
                                        <p:cTn id="25" dur="25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08000" y="1365250"/>
            <a:ext cx="6364289"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2. </a:t>
            </a:r>
            <a:r>
              <a:rPr lang="zh-CN" altLang="en-US" sz="2400" b="1" dirty="0">
                <a:solidFill>
                  <a:srgbClr val="44546A"/>
                </a:solidFill>
                <a:latin typeface="微软雅黑" panose="020B0503020204020204" pitchFamily="34" charset="-122"/>
                <a:ea typeface="微软雅黑" panose="020B0503020204020204" pitchFamily="34" charset="-122"/>
              </a:rPr>
              <a:t>电极脱位</a:t>
            </a:r>
          </a:p>
          <a:p>
            <a:pPr marL="457200" indent="-457200" algn="just" eaLnBrk="1" hangingPunct="1">
              <a:lnSpc>
                <a:spcPct val="150000"/>
              </a:lnSpc>
              <a:spcBef>
                <a:spcPct val="0"/>
              </a:spcBef>
              <a:buFont typeface="+mj-ea"/>
              <a:buAutoNum type="circleNumDbPlain"/>
            </a:pPr>
            <a:r>
              <a:rPr lang="zh-CN" altLang="en-US" sz="2400" dirty="0">
                <a:solidFill>
                  <a:srgbClr val="44546A"/>
                </a:solidFill>
                <a:latin typeface="微软雅黑" panose="020B0503020204020204" pitchFamily="34" charset="-122"/>
                <a:ea typeface="微软雅黑" panose="020B0503020204020204" pitchFamily="34" charset="-122"/>
              </a:rPr>
              <a:t> 多发生在术后</a:t>
            </a:r>
            <a:r>
              <a:rPr lang="en-US" altLang="zh-CN" sz="2400" dirty="0">
                <a:solidFill>
                  <a:srgbClr val="44546A"/>
                </a:solidFill>
                <a:latin typeface="微软雅黑" panose="020B0503020204020204" pitchFamily="34" charset="-122"/>
                <a:ea typeface="微软雅黑" panose="020B0503020204020204" pitchFamily="34" charset="-122"/>
              </a:rPr>
              <a:t>1</a:t>
            </a:r>
            <a:r>
              <a:rPr lang="zh-CN" altLang="en-US" sz="2400" dirty="0">
                <a:solidFill>
                  <a:srgbClr val="44546A"/>
                </a:solidFill>
                <a:latin typeface="微软雅黑" panose="020B0503020204020204" pitchFamily="34" charset="-122"/>
                <a:ea typeface="微软雅黑" panose="020B0503020204020204" pitchFamily="34" charset="-122"/>
              </a:rPr>
              <a:t>周内，而大部分患者发生在术后</a:t>
            </a:r>
            <a:r>
              <a:rPr lang="en-US" altLang="zh-CN" sz="2400" dirty="0" smtClean="0">
                <a:solidFill>
                  <a:srgbClr val="44546A"/>
                </a:solidFill>
                <a:latin typeface="微软雅黑" panose="020B0503020204020204" pitchFamily="34" charset="-122"/>
                <a:ea typeface="微软雅黑" panose="020B0503020204020204" pitchFamily="34" charset="-122"/>
              </a:rPr>
              <a:t>24h</a:t>
            </a:r>
            <a:r>
              <a:rPr lang="zh-CN" altLang="en-US" sz="2400" dirty="0">
                <a:solidFill>
                  <a:srgbClr val="44546A"/>
                </a:solidFill>
                <a:latin typeface="微软雅黑" panose="020B0503020204020204" pitchFamily="34" charset="-122"/>
                <a:ea typeface="微软雅黑" panose="020B0503020204020204" pitchFamily="34" charset="-122"/>
              </a:rPr>
              <a:t>内</a:t>
            </a:r>
            <a:r>
              <a:rPr lang="zh-CN" altLang="en-US" sz="2400" dirty="0" smtClean="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术</a:t>
            </a:r>
            <a:r>
              <a:rPr lang="zh-CN" altLang="en-US" sz="2400" dirty="0">
                <a:solidFill>
                  <a:srgbClr val="44546A"/>
                </a:solidFill>
                <a:latin typeface="微软雅黑" panose="020B0503020204020204" pitchFamily="34" charset="-122"/>
                <a:ea typeface="微软雅黑" panose="020B0503020204020204" pitchFamily="34" charset="-122"/>
              </a:rPr>
              <a:t>后患者要持续心电监护</a:t>
            </a:r>
            <a:r>
              <a:rPr lang="en-US" altLang="zh-CN" sz="2400" dirty="0">
                <a:solidFill>
                  <a:srgbClr val="44546A"/>
                </a:solidFill>
                <a:latin typeface="微软雅黑" panose="020B0503020204020204" pitchFamily="34" charset="-122"/>
                <a:ea typeface="微软雅黑" panose="020B0503020204020204" pitchFamily="34" charset="-122"/>
              </a:rPr>
              <a:t>48</a:t>
            </a:r>
            <a:r>
              <a:rPr lang="zh-CN" altLang="en-US" sz="2400" dirty="0">
                <a:solidFill>
                  <a:srgbClr val="44546A"/>
                </a:solidFill>
                <a:latin typeface="微软雅黑" panose="020B0503020204020204" pitchFamily="34" charset="-122"/>
                <a:ea typeface="微软雅黑" panose="020B0503020204020204" pitchFamily="34" charset="-122"/>
              </a:rPr>
              <a:t>～</a:t>
            </a:r>
            <a:r>
              <a:rPr lang="en-US" altLang="zh-CN" sz="2400" dirty="0" smtClean="0">
                <a:solidFill>
                  <a:srgbClr val="44546A"/>
                </a:solidFill>
                <a:latin typeface="微软雅黑" panose="020B0503020204020204" pitchFamily="34" charset="-122"/>
                <a:ea typeface="微软雅黑" panose="020B0503020204020204" pitchFamily="34" charset="-122"/>
              </a:rPr>
              <a:t>72h</a:t>
            </a:r>
            <a:r>
              <a:rPr lang="zh-CN" altLang="en-US" sz="2400" dirty="0">
                <a:solidFill>
                  <a:srgbClr val="44546A"/>
                </a:solidFill>
                <a:latin typeface="微软雅黑" panose="020B0503020204020204" pitchFamily="34" charset="-122"/>
                <a:ea typeface="微软雅黑" panose="020B0503020204020204" pitchFamily="34" charset="-122"/>
              </a:rPr>
              <a:t>，监测患者心率、心律的变化，观察起搏信号是否清晰、脉搏次数和起搏频率是否一致</a:t>
            </a:r>
            <a:r>
              <a:rPr lang="zh-CN" altLang="en-US" sz="2400" dirty="0" smtClean="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手术</a:t>
            </a:r>
            <a:r>
              <a:rPr lang="zh-CN" altLang="en-US" sz="2400" dirty="0">
                <a:solidFill>
                  <a:srgbClr val="44546A"/>
                </a:solidFill>
                <a:latin typeface="微软雅黑" panose="020B0503020204020204" pitchFamily="34" charset="-122"/>
                <a:ea typeface="微软雅黑" panose="020B0503020204020204" pitchFamily="34" charset="-122"/>
              </a:rPr>
              <a:t>后患者要平卧位休息，术后早期头、颈及手术侧肢体要少活动严禁右侧卧位，防止牵拉起搏电极。</a:t>
            </a:r>
          </a:p>
        </p:txBody>
      </p:sp>
      <p:sp>
        <p:nvSpPr>
          <p:cNvPr id="7" name="矩形 58"/>
          <p:cNvSpPr>
            <a:spLocks noChangeArrowheads="1"/>
          </p:cNvSpPr>
          <p:nvPr/>
        </p:nvSpPr>
        <p:spPr bwMode="auto">
          <a:xfrm>
            <a:off x="-47625"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Rectangle 2"/>
          <p:cNvSpPr txBox="1">
            <a:spLocks noChangeArrowheads="1"/>
          </p:cNvSpPr>
          <p:nvPr/>
        </p:nvSpPr>
        <p:spPr bwMode="auto">
          <a:xfrm>
            <a:off x="508000" y="515938"/>
            <a:ext cx="4849813"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b="1" dirty="0">
                <a:solidFill>
                  <a:srgbClr val="44546A"/>
                </a:solidFill>
                <a:latin typeface="微软雅黑" panose="020B0503020204020204" pitchFamily="34" charset="-122"/>
                <a:ea typeface="微软雅黑" panose="020B0503020204020204" pitchFamily="34" charset="-122"/>
              </a:rPr>
              <a:t>术后并发症的预防</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86650" y="2357438"/>
            <a:ext cx="4133850" cy="32194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23971743"/>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765675" y="1765300"/>
            <a:ext cx="6478588"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3. </a:t>
            </a:r>
            <a:r>
              <a:rPr lang="zh-CN" altLang="en-US" sz="2400" b="1" dirty="0">
                <a:solidFill>
                  <a:srgbClr val="44546A"/>
                </a:solidFill>
                <a:latin typeface="微软雅黑" panose="020B0503020204020204" pitchFamily="34" charset="-122"/>
                <a:ea typeface="微软雅黑" panose="020B0503020204020204" pitchFamily="34" charset="-122"/>
              </a:rPr>
              <a:t>感染 </a:t>
            </a:r>
          </a:p>
          <a:p>
            <a:pPr marL="457200" indent="-457200" algn="just" eaLnBrk="1" hangingPunct="1">
              <a:lnSpc>
                <a:spcPct val="150000"/>
              </a:lnSpc>
              <a:spcBef>
                <a:spcPct val="0"/>
              </a:spcBef>
              <a:buFont typeface="+mj-ea"/>
              <a:buAutoNum type="circleNumDbPlain"/>
            </a:pPr>
            <a:r>
              <a:rPr lang="zh-CN" altLang="en-US" sz="2400" dirty="0">
                <a:solidFill>
                  <a:srgbClr val="44546A"/>
                </a:solidFill>
                <a:latin typeface="微软雅黑" panose="020B0503020204020204" pitchFamily="34" charset="-122"/>
                <a:ea typeface="微软雅黑" panose="020B0503020204020204" pitchFamily="34" charset="-122"/>
              </a:rPr>
              <a:t>感染是常见并发症，多发生在术后</a:t>
            </a:r>
            <a:r>
              <a:rPr lang="en-US" altLang="zh-CN" sz="2400" dirty="0">
                <a:solidFill>
                  <a:srgbClr val="44546A"/>
                </a:solidFill>
                <a:latin typeface="微软雅黑" panose="020B0503020204020204" pitchFamily="34" charset="-122"/>
                <a:ea typeface="微软雅黑" panose="020B0503020204020204" pitchFamily="34" charset="-122"/>
              </a:rPr>
              <a:t>2</a:t>
            </a:r>
            <a:r>
              <a:rPr lang="zh-CN" altLang="en-US" sz="2400" dirty="0">
                <a:solidFill>
                  <a:srgbClr val="44546A"/>
                </a:solidFill>
                <a:latin typeface="微软雅黑" panose="020B0503020204020204" pitchFamily="34" charset="-122"/>
                <a:ea typeface="微软雅黑" panose="020B0503020204020204" pitchFamily="34" charset="-122"/>
              </a:rPr>
              <a:t>～</a:t>
            </a:r>
            <a:r>
              <a:rPr lang="en-US" altLang="zh-CN" sz="2400" dirty="0">
                <a:solidFill>
                  <a:srgbClr val="44546A"/>
                </a:solidFill>
                <a:latin typeface="微软雅黑" panose="020B0503020204020204" pitchFamily="34" charset="-122"/>
                <a:ea typeface="微软雅黑" panose="020B0503020204020204" pitchFamily="34" charset="-122"/>
              </a:rPr>
              <a:t>4</a:t>
            </a:r>
            <a:r>
              <a:rPr lang="zh-CN" altLang="en-US" sz="2400" dirty="0">
                <a:solidFill>
                  <a:srgbClr val="44546A"/>
                </a:solidFill>
                <a:latin typeface="微软雅黑" panose="020B0503020204020204" pitchFamily="34" charset="-122"/>
                <a:ea typeface="微软雅黑" panose="020B0503020204020204" pitchFamily="34" charset="-122"/>
              </a:rPr>
              <a:t>天</a:t>
            </a:r>
            <a:r>
              <a:rPr lang="zh-CN" altLang="en-US" sz="2400" dirty="0" smtClean="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术</a:t>
            </a:r>
            <a:r>
              <a:rPr lang="zh-CN" altLang="en-US" sz="2400" dirty="0">
                <a:solidFill>
                  <a:srgbClr val="44546A"/>
                </a:solidFill>
                <a:latin typeface="微软雅黑" panose="020B0503020204020204" pitchFamily="34" charset="-122"/>
                <a:ea typeface="微软雅黑" panose="020B0503020204020204" pitchFamily="34" charset="-122"/>
              </a:rPr>
              <a:t>后应更换被服，房间、床单元消毒，严格无菌操作，保持切口清洁</a:t>
            </a:r>
            <a:r>
              <a:rPr lang="zh-CN" altLang="en-US" sz="2400" dirty="0" smtClean="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密切</a:t>
            </a:r>
            <a:r>
              <a:rPr lang="zh-CN" altLang="en-US" sz="2400" dirty="0">
                <a:solidFill>
                  <a:srgbClr val="44546A"/>
                </a:solidFill>
                <a:latin typeface="微软雅黑" panose="020B0503020204020204" pitchFamily="34" charset="-122"/>
                <a:ea typeface="微软雅黑" panose="020B0503020204020204" pitchFamily="34" charset="-122"/>
              </a:rPr>
              <a:t>观察体温变化及切口愈合情况，一旦发现体温升高、切口红肿、发热、疼痛，应及时处理。</a:t>
            </a:r>
          </a:p>
        </p:txBody>
      </p:sp>
      <p:sp>
        <p:nvSpPr>
          <p:cNvPr id="7" name="矩形 58"/>
          <p:cNvSpPr>
            <a:spLocks noChangeArrowheads="1"/>
          </p:cNvSpPr>
          <p:nvPr/>
        </p:nvSpPr>
        <p:spPr bwMode="auto">
          <a:xfrm>
            <a:off x="-47625"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Rectangle 2"/>
          <p:cNvSpPr txBox="1">
            <a:spLocks noChangeArrowheads="1"/>
          </p:cNvSpPr>
          <p:nvPr/>
        </p:nvSpPr>
        <p:spPr bwMode="auto">
          <a:xfrm>
            <a:off x="508000" y="515938"/>
            <a:ext cx="4849813"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b="1" dirty="0">
                <a:solidFill>
                  <a:srgbClr val="44546A"/>
                </a:solidFill>
                <a:latin typeface="微软雅黑" panose="020B0503020204020204" pitchFamily="34" charset="-122"/>
                <a:ea typeface="微软雅黑" panose="020B0503020204020204" pitchFamily="34" charset="-122"/>
              </a:rPr>
              <a:t>术后并发症的预防</a:t>
            </a:r>
          </a:p>
        </p:txBody>
      </p:sp>
      <p:pic>
        <p:nvPicPr>
          <p:cNvPr id="5"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864" y="3271837"/>
            <a:ext cx="4337264" cy="326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467826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165224" y="1576418"/>
            <a:ext cx="5707063"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4. </a:t>
            </a:r>
            <a:r>
              <a:rPr lang="zh-CN" altLang="en-US" sz="2400" b="1" dirty="0">
                <a:solidFill>
                  <a:srgbClr val="44546A"/>
                </a:solidFill>
                <a:latin typeface="微软雅黑" panose="020B0503020204020204" pitchFamily="34" charset="-122"/>
                <a:ea typeface="微软雅黑" panose="020B0503020204020204" pitchFamily="34" charset="-122"/>
              </a:rPr>
              <a:t>囊袋血肿 </a:t>
            </a:r>
          </a:p>
          <a:p>
            <a:pPr marL="457200" indent="-457200" algn="just" eaLnBrk="1" hangingPunct="1">
              <a:lnSpc>
                <a:spcPct val="150000"/>
              </a:lnSpc>
              <a:spcBef>
                <a:spcPct val="0"/>
              </a:spcBef>
              <a:buFont typeface="+mj-ea"/>
              <a:buAutoNum type="circleNumDbPlain"/>
            </a:pPr>
            <a:r>
              <a:rPr lang="zh-CN" altLang="en-US" sz="2400" dirty="0">
                <a:solidFill>
                  <a:srgbClr val="44546A"/>
                </a:solidFill>
                <a:latin typeface="微软雅黑" panose="020B0503020204020204" pitchFamily="34" charset="-122"/>
                <a:ea typeface="微软雅黑" panose="020B0503020204020204" pitchFamily="34" charset="-122"/>
              </a:rPr>
              <a:t>多发生在术后</a:t>
            </a:r>
            <a:r>
              <a:rPr lang="en-US" altLang="zh-CN" sz="2400" dirty="0">
                <a:solidFill>
                  <a:srgbClr val="44546A"/>
                </a:solidFill>
                <a:latin typeface="微软雅黑" panose="020B0503020204020204" pitchFamily="34" charset="-122"/>
                <a:ea typeface="微软雅黑" panose="020B0503020204020204" pitchFamily="34" charset="-122"/>
              </a:rPr>
              <a:t>1</a:t>
            </a:r>
            <a:r>
              <a:rPr lang="zh-CN" altLang="en-US" sz="2400" dirty="0">
                <a:solidFill>
                  <a:srgbClr val="44546A"/>
                </a:solidFill>
                <a:latin typeface="微软雅黑" panose="020B0503020204020204" pitchFamily="34" charset="-122"/>
                <a:ea typeface="微软雅黑" panose="020B0503020204020204" pitchFamily="34" charset="-122"/>
              </a:rPr>
              <a:t>周内，以术后</a:t>
            </a:r>
            <a:r>
              <a:rPr lang="en-US" altLang="zh-CN" sz="2400" dirty="0">
                <a:solidFill>
                  <a:srgbClr val="44546A"/>
                </a:solidFill>
                <a:latin typeface="微软雅黑" panose="020B0503020204020204" pitchFamily="34" charset="-122"/>
                <a:ea typeface="微软雅黑" panose="020B0503020204020204" pitchFamily="34" charset="-122"/>
              </a:rPr>
              <a:t>2</a:t>
            </a:r>
            <a:r>
              <a:rPr lang="zh-CN" altLang="en-US" sz="2400" dirty="0">
                <a:solidFill>
                  <a:srgbClr val="44546A"/>
                </a:solidFill>
                <a:latin typeface="微软雅黑" panose="020B0503020204020204" pitchFamily="34" charset="-122"/>
                <a:ea typeface="微软雅黑" panose="020B0503020204020204" pitchFamily="34" charset="-122"/>
              </a:rPr>
              <a:t>～</a:t>
            </a:r>
            <a:r>
              <a:rPr lang="en-US" altLang="zh-CN" sz="2400" dirty="0">
                <a:solidFill>
                  <a:srgbClr val="44546A"/>
                </a:solidFill>
                <a:latin typeface="微软雅黑" panose="020B0503020204020204" pitchFamily="34" charset="-122"/>
                <a:ea typeface="微软雅黑" panose="020B0503020204020204" pitchFamily="34" charset="-122"/>
              </a:rPr>
              <a:t>3</a:t>
            </a:r>
            <a:r>
              <a:rPr lang="zh-CN" altLang="en-US" sz="2400" dirty="0">
                <a:solidFill>
                  <a:srgbClr val="44546A"/>
                </a:solidFill>
                <a:latin typeface="微软雅黑" panose="020B0503020204020204" pitchFamily="34" charset="-122"/>
                <a:ea typeface="微软雅黑" panose="020B0503020204020204" pitchFamily="34" charset="-122"/>
              </a:rPr>
              <a:t>天最为常见</a:t>
            </a:r>
            <a:r>
              <a:rPr lang="zh-CN" altLang="en-US" sz="2400" dirty="0" smtClean="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应</a:t>
            </a:r>
            <a:r>
              <a:rPr lang="zh-CN" altLang="en-US" sz="2400" dirty="0">
                <a:solidFill>
                  <a:srgbClr val="44546A"/>
                </a:solidFill>
                <a:latin typeface="微软雅黑" panose="020B0503020204020204" pitchFamily="34" charset="-122"/>
                <a:ea typeface="微软雅黑" panose="020B0503020204020204" pitchFamily="34" charset="-122"/>
              </a:rPr>
              <a:t>注意切口敷料渗血情况，局部用盐袋压迫</a:t>
            </a:r>
            <a:r>
              <a:rPr lang="en-US" altLang="zh-CN" sz="2400" dirty="0">
                <a:solidFill>
                  <a:srgbClr val="44546A"/>
                </a:solidFill>
                <a:latin typeface="微软雅黑" panose="020B0503020204020204" pitchFamily="34" charset="-122"/>
                <a:ea typeface="微软雅黑" panose="020B0503020204020204" pitchFamily="34" charset="-122"/>
              </a:rPr>
              <a:t>4</a:t>
            </a:r>
            <a:r>
              <a:rPr lang="zh-CN" altLang="en-US" sz="2400" dirty="0">
                <a:solidFill>
                  <a:srgbClr val="44546A"/>
                </a:solidFill>
                <a:latin typeface="微软雅黑" panose="020B0503020204020204" pitchFamily="34" charset="-122"/>
                <a:ea typeface="微软雅黑" panose="020B0503020204020204" pitchFamily="34" charset="-122"/>
              </a:rPr>
              <a:t>～</a:t>
            </a:r>
            <a:r>
              <a:rPr lang="en-US" altLang="zh-CN" sz="2400" dirty="0">
                <a:solidFill>
                  <a:srgbClr val="44546A"/>
                </a:solidFill>
                <a:latin typeface="微软雅黑" panose="020B0503020204020204" pitchFamily="34" charset="-122"/>
                <a:ea typeface="微软雅黑" panose="020B0503020204020204" pitchFamily="34" charset="-122"/>
              </a:rPr>
              <a:t>6 h</a:t>
            </a:r>
            <a:r>
              <a:rPr lang="zh-CN" altLang="en-US" sz="2400" dirty="0">
                <a:solidFill>
                  <a:srgbClr val="44546A"/>
                </a:solidFill>
                <a:latin typeface="微软雅黑" panose="020B0503020204020204" pitchFamily="34" charset="-122"/>
                <a:ea typeface="微软雅黑" panose="020B0503020204020204" pitchFamily="34" charset="-122"/>
              </a:rPr>
              <a:t>。术前停用抗凝药物，术中彻底止血</a:t>
            </a:r>
            <a:r>
              <a:rPr lang="zh-CN" altLang="en-US" sz="2400" dirty="0" smtClean="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如</a:t>
            </a:r>
            <a:r>
              <a:rPr lang="zh-CN" altLang="en-US" sz="2400" dirty="0">
                <a:solidFill>
                  <a:srgbClr val="44546A"/>
                </a:solidFill>
                <a:latin typeface="微软雅黑" panose="020B0503020204020204" pitchFamily="34" charset="-122"/>
                <a:ea typeface="微软雅黑" panose="020B0503020204020204" pitchFamily="34" charset="-122"/>
              </a:rPr>
              <a:t>囊袋隆起，局部皮肤青紫，有波动感，可能发生囊袋血肿，应及时处理。</a:t>
            </a:r>
          </a:p>
        </p:txBody>
      </p:sp>
      <p:sp>
        <p:nvSpPr>
          <p:cNvPr id="7" name="矩形 58"/>
          <p:cNvSpPr>
            <a:spLocks noChangeArrowheads="1"/>
          </p:cNvSpPr>
          <p:nvPr/>
        </p:nvSpPr>
        <p:spPr bwMode="auto">
          <a:xfrm>
            <a:off x="-47625"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Rectangle 2"/>
          <p:cNvSpPr txBox="1">
            <a:spLocks noChangeArrowheads="1"/>
          </p:cNvSpPr>
          <p:nvPr/>
        </p:nvSpPr>
        <p:spPr bwMode="auto">
          <a:xfrm>
            <a:off x="508000" y="515938"/>
            <a:ext cx="4849813"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b="1" dirty="0">
                <a:solidFill>
                  <a:srgbClr val="44546A"/>
                </a:solidFill>
                <a:latin typeface="微软雅黑" panose="020B0503020204020204" pitchFamily="34" charset="-122"/>
                <a:ea typeface="微软雅黑" panose="020B0503020204020204" pitchFamily="34" charset="-122"/>
              </a:rPr>
              <a:t>术后并发症的预防</a:t>
            </a:r>
          </a:p>
        </p:txBody>
      </p:sp>
      <p:pic>
        <p:nvPicPr>
          <p:cNvPr id="5" name="图片 4"/>
          <p:cNvPicPr>
            <a:picLocks noChangeAspect="1"/>
          </p:cNvPicPr>
          <p:nvPr/>
        </p:nvPicPr>
        <p:blipFill rotWithShape="1">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t="5720" b="5069"/>
          <a:stretch/>
        </p:blipFill>
        <p:spPr>
          <a:xfrm>
            <a:off x="7629526" y="2545230"/>
            <a:ext cx="4350787" cy="3966693"/>
          </a:xfrm>
          <a:prstGeom prst="rect">
            <a:avLst/>
          </a:prstGeom>
        </p:spPr>
      </p:pic>
    </p:spTree>
    <p:extLst>
      <p:ext uri="{BB962C8B-B14F-4D97-AF65-F5344CB8AC3E}">
        <p14:creationId xmlns:p14="http://schemas.microsoft.com/office/powerpoint/2010/main" val="1064464441"/>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957763" y="2001860"/>
            <a:ext cx="5707063" cy="3351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5. </a:t>
            </a:r>
            <a:r>
              <a:rPr lang="zh-CN" altLang="en-US" sz="2400" b="1" dirty="0">
                <a:solidFill>
                  <a:srgbClr val="44546A"/>
                </a:solidFill>
                <a:latin typeface="微软雅黑" panose="020B0503020204020204" pitchFamily="34" charset="-122"/>
                <a:ea typeface="微软雅黑" panose="020B0503020204020204" pitchFamily="34" charset="-122"/>
              </a:rPr>
              <a:t>人工心脏起搏器综合征 </a:t>
            </a:r>
          </a:p>
          <a:p>
            <a:pPr marL="457200" indent="-457200" algn="just" eaLnBrk="1" hangingPunct="1">
              <a:lnSpc>
                <a:spcPct val="150000"/>
              </a:lnSpc>
              <a:spcBef>
                <a:spcPct val="0"/>
              </a:spcBef>
              <a:buFont typeface="+mj-ea"/>
              <a:buAutoNum type="circleNumDbPlain"/>
            </a:pPr>
            <a:r>
              <a:rPr lang="zh-CN" altLang="en-US" sz="2400" dirty="0">
                <a:solidFill>
                  <a:srgbClr val="44546A"/>
                </a:solidFill>
                <a:latin typeface="微软雅黑" panose="020B0503020204020204" pitchFamily="34" charset="-122"/>
                <a:ea typeface="微软雅黑" panose="020B0503020204020204" pitchFamily="34" charset="-122"/>
              </a:rPr>
              <a:t>见于心室起搏的患者，由于房室收缩不同步，心排出量减少，脉搏减弱，患者可出现心悸、乏力、胸闷、胸痛</a:t>
            </a:r>
            <a:r>
              <a:rPr lang="zh-CN" altLang="en-US" sz="2400" dirty="0" smtClean="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一般</a:t>
            </a:r>
            <a:r>
              <a:rPr lang="zh-CN" altLang="en-US" sz="2400" dirty="0">
                <a:solidFill>
                  <a:srgbClr val="44546A"/>
                </a:solidFill>
                <a:latin typeface="微软雅黑" panose="020B0503020204020204" pitchFamily="34" charset="-122"/>
                <a:ea typeface="微软雅黑" panose="020B0503020204020204" pitchFamily="34" charset="-122"/>
              </a:rPr>
              <a:t>通过调整起搏器工作状态、药物对症治疗后症状即消失。</a:t>
            </a:r>
          </a:p>
        </p:txBody>
      </p:sp>
      <p:sp>
        <p:nvSpPr>
          <p:cNvPr id="7" name="矩形 58"/>
          <p:cNvSpPr>
            <a:spLocks noChangeArrowheads="1"/>
          </p:cNvSpPr>
          <p:nvPr/>
        </p:nvSpPr>
        <p:spPr bwMode="auto">
          <a:xfrm>
            <a:off x="-47625"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Rectangle 2"/>
          <p:cNvSpPr txBox="1">
            <a:spLocks noChangeArrowheads="1"/>
          </p:cNvSpPr>
          <p:nvPr/>
        </p:nvSpPr>
        <p:spPr bwMode="auto">
          <a:xfrm>
            <a:off x="508000" y="515938"/>
            <a:ext cx="4849813"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eaLnBrk="1" hangingPunct="1"/>
            <a:r>
              <a:rPr lang="zh-CN" altLang="en-US" b="1" dirty="0">
                <a:solidFill>
                  <a:srgbClr val="44546A"/>
                </a:solidFill>
                <a:latin typeface="微软雅黑" panose="020B0503020204020204" pitchFamily="34" charset="-122"/>
                <a:ea typeface="微软雅黑" panose="020B0503020204020204" pitchFamily="34" charset="-122"/>
              </a:rPr>
              <a:t>术后并发症的预防</a:t>
            </a:r>
          </a:p>
        </p:txBody>
      </p:sp>
      <p:pic>
        <p:nvPicPr>
          <p:cNvPr id="5" name="图片 4"/>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864" y="4151025"/>
            <a:ext cx="4651375" cy="240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637382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2012950" y="5524500"/>
            <a:ext cx="7975600" cy="1333500"/>
            <a:chOff x="971550" y="4156075"/>
            <a:chExt cx="7200900" cy="1008063"/>
          </a:xfrm>
          <a:solidFill>
            <a:srgbClr val="7F7F7F"/>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sp>
          <p:nvSpPr>
            <p:cNvPr id="7176" name="TextBox 41"/>
            <p:cNvSpPr>
              <a:spLocks noChangeArrowheads="1"/>
            </p:cNvSpPr>
            <p:nvPr/>
          </p:nvSpPr>
          <p:spPr bwMode="auto">
            <a:xfrm>
              <a:off x="4038685" y="4396617"/>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3</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a:grpSpLocks/>
          </p:cNvGrpSpPr>
          <p:nvPr/>
        </p:nvGrpSpPr>
        <p:grpSpPr bwMode="auto">
          <a:xfrm>
            <a:off x="0" y="0"/>
            <a:ext cx="1547813" cy="534988"/>
            <a:chOff x="-106363" y="-20638"/>
            <a:chExt cx="1006476" cy="347663"/>
          </a:xfrm>
          <a:solidFill>
            <a:srgbClr val="7F7F7F"/>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grpSp>
      <p:grpSp>
        <p:nvGrpSpPr>
          <p:cNvPr id="10244" name="组合 8"/>
          <p:cNvGrpSpPr>
            <a:grpSpLocks/>
          </p:cNvGrpSpPr>
          <p:nvPr/>
        </p:nvGrpSpPr>
        <p:grpSpPr bwMode="auto">
          <a:xfrm>
            <a:off x="4274874" y="2534880"/>
            <a:ext cx="4140200" cy="725487"/>
            <a:chOff x="3284033" y="2260780"/>
            <a:chExt cx="4262240" cy="699096"/>
          </a:xfrm>
        </p:grpSpPr>
        <p:sp>
          <p:nvSpPr>
            <p:cNvPr id="10" name="AutoShape 4"/>
            <p:cNvSpPr>
              <a:spLocks noChangeArrowheads="1"/>
            </p:cNvSpPr>
            <p:nvPr/>
          </p:nvSpPr>
          <p:spPr bwMode="gray">
            <a:xfrm>
              <a:off x="3284033" y="2260780"/>
              <a:ext cx="4262240" cy="699096"/>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1" y="2309732"/>
              <a:ext cx="1086806" cy="572127"/>
            </a:xfrm>
            <a:prstGeom prst="roundRect">
              <a:avLst>
                <a:gd name="adj" fmla="val 11921"/>
              </a:avLst>
            </a:prstGeom>
            <a:solidFill>
              <a:srgbClr val="7F7F7F"/>
            </a:solidFill>
            <a:ln>
              <a:solidFill>
                <a:srgbClr val="7F7F7F"/>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78AA0A"/>
                </a:solidFill>
              </a:endParaRPr>
            </a:p>
          </p:txBody>
        </p:sp>
        <p:sp>
          <p:nvSpPr>
            <p:cNvPr id="12" name="Text Box 8"/>
            <p:cNvSpPr txBox="1">
              <a:spLocks noChangeArrowheads="1"/>
            </p:cNvSpPr>
            <p:nvPr/>
          </p:nvSpPr>
          <p:spPr bwMode="gray">
            <a:xfrm>
              <a:off x="3713630" y="2320440"/>
              <a:ext cx="350185" cy="444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3</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10248" name="文本框 2"/>
            <p:cNvSpPr txBox="1">
              <a:spLocks noChangeArrowheads="1"/>
            </p:cNvSpPr>
            <p:nvPr/>
          </p:nvSpPr>
          <p:spPr bwMode="auto">
            <a:xfrm>
              <a:off x="4800436" y="2328770"/>
              <a:ext cx="2095983" cy="563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chemeClr val="tx2"/>
                  </a:solidFill>
                  <a:latin typeface="微软雅黑" panose="020B0503020204020204" pitchFamily="34" charset="-122"/>
                  <a:ea typeface="微软雅黑" panose="020B0503020204020204" pitchFamily="34" charset="-122"/>
                </a:rPr>
                <a:t>出院指导</a:t>
              </a:r>
              <a:endParaRPr lang="zh-CN" altLang="en-US" sz="3200" b="1" dirty="0">
                <a:solidFill>
                  <a:srgbClr val="44546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27804921"/>
      </p:ext>
    </p:extLst>
  </p:cSld>
  <p:clrMapOvr>
    <a:masterClrMapping/>
  </p:clrMapOvr>
  <p:transition>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08000" y="515938"/>
            <a:ext cx="3249613" cy="849312"/>
          </a:xfrm>
        </p:spPr>
        <p:txBody>
          <a:bodyPr/>
          <a:lstStyle/>
          <a:p>
            <a:pPr eaLnBrk="1" hangingPunct="1"/>
            <a:r>
              <a:rPr lang="zh-CN" altLang="en-US" b="1" dirty="0">
                <a:solidFill>
                  <a:schemeClr val="tx2"/>
                </a:solidFill>
                <a:latin typeface="微软雅黑" panose="020B0503020204020204" pitchFamily="34" charset="-122"/>
                <a:ea typeface="微软雅黑" panose="020B0503020204020204" pitchFamily="34" charset="-122"/>
              </a:rPr>
              <a:t>出院指导</a:t>
            </a:r>
          </a:p>
        </p:txBody>
      </p:sp>
      <p:sp>
        <p:nvSpPr>
          <p:cNvPr id="2" name="矩形 1"/>
          <p:cNvSpPr>
            <a:spLocks noChangeArrowheads="1"/>
          </p:cNvSpPr>
          <p:nvPr/>
        </p:nvSpPr>
        <p:spPr bwMode="auto">
          <a:xfrm>
            <a:off x="418307" y="1847880"/>
            <a:ext cx="6678612"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 typeface="Wingdings" panose="05000000000000000000" pitchFamily="2" charset="2"/>
              <a:buChar char="ü"/>
            </a:pPr>
            <a:r>
              <a:rPr lang="zh-CN" altLang="en-US" sz="2400" dirty="0">
                <a:solidFill>
                  <a:srgbClr val="44546A"/>
                </a:solidFill>
                <a:latin typeface="微软雅黑" panose="020B0503020204020204" pitchFamily="34" charset="-122"/>
                <a:ea typeface="微软雅黑" panose="020B0503020204020204" pitchFamily="34" charset="-122"/>
              </a:rPr>
              <a:t>在患者出院时为患者</a:t>
            </a:r>
            <a:r>
              <a:rPr lang="zh-CN" altLang="en-US" sz="2400" dirty="0" smtClean="0">
                <a:solidFill>
                  <a:srgbClr val="44546A"/>
                </a:solidFill>
                <a:latin typeface="微软雅黑" panose="020B0503020204020204" pitchFamily="34" charset="-122"/>
                <a:ea typeface="微软雅黑" panose="020B0503020204020204" pitchFamily="34" charset="-122"/>
              </a:rPr>
              <a:t>制定保健卡</a:t>
            </a:r>
            <a:r>
              <a:rPr lang="zh-CN" altLang="en-US" sz="2400" dirty="0">
                <a:solidFill>
                  <a:srgbClr val="44546A"/>
                </a:solidFill>
                <a:latin typeface="微软雅黑" panose="020B0503020204020204" pitchFamily="34" charset="-122"/>
                <a:ea typeface="微软雅黑" panose="020B0503020204020204" pitchFamily="34" charset="-122"/>
              </a:rPr>
              <a:t>，标明患者的</a:t>
            </a:r>
            <a:r>
              <a:rPr lang="zh-CN" altLang="en-US" sz="2400" dirty="0" smtClean="0">
                <a:solidFill>
                  <a:srgbClr val="44546A"/>
                </a:solidFill>
                <a:latin typeface="微软雅黑" panose="020B0503020204020204" pitchFamily="34" charset="-122"/>
                <a:ea typeface="微软雅黑" panose="020B0503020204020204" pitchFamily="34" charset="-122"/>
              </a:rPr>
              <a:t>姓名</a:t>
            </a:r>
            <a:r>
              <a:rPr lang="zh-CN" altLang="en-US" sz="2400" dirty="0">
                <a:solidFill>
                  <a:srgbClr val="44546A"/>
                </a:solidFill>
                <a:latin typeface="微软雅黑" panose="020B0503020204020204" pitchFamily="34" charset="-122"/>
                <a:ea typeface="微软雅黑" panose="020B0503020204020204" pitchFamily="34" charset="-122"/>
              </a:rPr>
              <a:t>、</a:t>
            </a:r>
            <a:r>
              <a:rPr lang="zh-CN" altLang="en-US" sz="2400" dirty="0" smtClean="0">
                <a:solidFill>
                  <a:srgbClr val="44546A"/>
                </a:solidFill>
                <a:latin typeface="微软雅黑" panose="020B0503020204020204" pitchFamily="34" charset="-122"/>
                <a:ea typeface="微软雅黑" panose="020B0503020204020204" pitchFamily="34" charset="-122"/>
              </a:rPr>
              <a:t>年龄、疾病、电话、起搏器</a:t>
            </a:r>
            <a:r>
              <a:rPr lang="zh-CN" altLang="en-US" sz="2400" dirty="0">
                <a:solidFill>
                  <a:srgbClr val="44546A"/>
                </a:solidFill>
                <a:latin typeface="微软雅黑" panose="020B0503020204020204" pitchFamily="34" charset="-122"/>
                <a:ea typeface="微软雅黑" panose="020B0503020204020204" pitchFamily="34" charset="-122"/>
              </a:rPr>
              <a:t>的品牌</a:t>
            </a:r>
            <a:r>
              <a:rPr lang="zh-CN" altLang="en-US" sz="2400" dirty="0" smtClean="0">
                <a:solidFill>
                  <a:srgbClr val="44546A"/>
                </a:solidFill>
                <a:latin typeface="微软雅黑" panose="020B0503020204020204" pitchFamily="34" charset="-122"/>
                <a:ea typeface="微软雅黑" panose="020B0503020204020204" pitchFamily="34" charset="-122"/>
              </a:rPr>
              <a:t>型号、使用年限、安装时间、起搏频率、主治医生</a:t>
            </a:r>
            <a:r>
              <a:rPr lang="zh-CN" altLang="en-US" sz="2400" dirty="0">
                <a:solidFill>
                  <a:srgbClr val="44546A"/>
                </a:solidFill>
                <a:latin typeface="微软雅黑" panose="020B0503020204020204" pitchFamily="34" charset="-122"/>
                <a:ea typeface="微软雅黑" panose="020B0503020204020204" pitchFamily="34" charset="-122"/>
              </a:rPr>
              <a:t>及联系</a:t>
            </a:r>
            <a:r>
              <a:rPr lang="zh-CN" altLang="en-US" sz="2400" dirty="0" smtClean="0">
                <a:solidFill>
                  <a:srgbClr val="44546A"/>
                </a:solidFill>
                <a:latin typeface="微软雅黑" panose="020B0503020204020204" pitchFamily="34" charset="-122"/>
                <a:ea typeface="微软雅黑" panose="020B0503020204020204" pitchFamily="34" charset="-122"/>
              </a:rPr>
              <a:t>方式、复查</a:t>
            </a:r>
            <a:r>
              <a:rPr lang="zh-CN" altLang="en-US" sz="2400" dirty="0">
                <a:solidFill>
                  <a:srgbClr val="44546A"/>
                </a:solidFill>
                <a:latin typeface="微软雅黑" panose="020B0503020204020204" pitchFamily="34" charset="-122"/>
                <a:ea typeface="微软雅黑" panose="020B0503020204020204" pitchFamily="34" charset="-122"/>
              </a:rPr>
              <a:t>时间</a:t>
            </a:r>
            <a:r>
              <a:rPr lang="zh-CN" altLang="en-US" sz="2400" dirty="0" smtClean="0">
                <a:solidFill>
                  <a:srgbClr val="44546A"/>
                </a:solidFill>
                <a:latin typeface="微软雅黑" panose="020B0503020204020204" pitchFamily="34" charset="-122"/>
                <a:ea typeface="微软雅黑" panose="020B0503020204020204" pitchFamily="34" charset="-122"/>
              </a:rPr>
              <a:t>等</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algn="just" eaLnBrk="1" hangingPunct="1">
              <a:lnSpc>
                <a:spcPct val="150000"/>
              </a:lnSpc>
              <a:spcBef>
                <a:spcPct val="0"/>
              </a:spcBef>
              <a:buFont typeface="Wingdings" panose="05000000000000000000" pitchFamily="2" charset="2"/>
              <a:buChar char="ü"/>
            </a:pPr>
            <a:r>
              <a:rPr lang="zh-CN" altLang="en-US" sz="2400" dirty="0" smtClean="0">
                <a:solidFill>
                  <a:srgbClr val="44546A"/>
                </a:solidFill>
                <a:latin typeface="微软雅黑" panose="020B0503020204020204" pitchFamily="34" charset="-122"/>
                <a:ea typeface="微软雅黑" panose="020B0503020204020204" pitchFamily="34" charset="-122"/>
              </a:rPr>
              <a:t>嘱</a:t>
            </a:r>
            <a:r>
              <a:rPr lang="zh-CN" altLang="en-US" sz="2400" dirty="0">
                <a:solidFill>
                  <a:srgbClr val="44546A"/>
                </a:solidFill>
                <a:latin typeface="微软雅黑" panose="020B0503020204020204" pitchFamily="34" charset="-122"/>
                <a:ea typeface="微软雅黑" panose="020B0503020204020204" pitchFamily="34" charset="-122"/>
              </a:rPr>
              <a:t>患者随身携带</a:t>
            </a:r>
            <a:r>
              <a:rPr lang="zh-CN" altLang="en-US" sz="2400" dirty="0" smtClean="0">
                <a:solidFill>
                  <a:srgbClr val="44546A"/>
                </a:solidFill>
                <a:latin typeface="微软雅黑" panose="020B0503020204020204" pitchFamily="34" charset="-122"/>
                <a:ea typeface="微软雅黑" panose="020B0503020204020204" pitchFamily="34" charset="-122"/>
              </a:rPr>
              <a:t>，妥善</a:t>
            </a:r>
            <a:r>
              <a:rPr lang="zh-CN" altLang="en-US" sz="2400" dirty="0">
                <a:solidFill>
                  <a:srgbClr val="44546A"/>
                </a:solidFill>
                <a:latin typeface="微软雅黑" panose="020B0503020204020204" pitchFamily="34" charset="-122"/>
                <a:ea typeface="微软雅黑" panose="020B0503020204020204" pitchFamily="34" charset="-122"/>
              </a:rPr>
              <a:t>保管，以便出现意外及时就医</a:t>
            </a:r>
            <a:r>
              <a:rPr lang="en-US" altLang="zh-CN" sz="2400" dirty="0">
                <a:solidFill>
                  <a:srgbClr val="44546A"/>
                </a:solidFill>
                <a:latin typeface="微软雅黑" panose="020B0503020204020204" pitchFamily="34" charset="-122"/>
                <a:ea typeface="微软雅黑" panose="020B0503020204020204" pitchFamily="34" charset="-122"/>
              </a:rPr>
              <a:t>; </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algn="just" eaLnBrk="1" hangingPunct="1">
              <a:lnSpc>
                <a:spcPct val="150000"/>
              </a:lnSpc>
              <a:spcBef>
                <a:spcPct val="0"/>
              </a:spcBef>
              <a:buFont typeface="Wingdings" panose="05000000000000000000" pitchFamily="2" charset="2"/>
              <a:buChar char="ü"/>
            </a:pPr>
            <a:r>
              <a:rPr lang="zh-CN" altLang="en-US" sz="2400" dirty="0" smtClean="0">
                <a:solidFill>
                  <a:srgbClr val="44546A"/>
                </a:solidFill>
                <a:latin typeface="微软雅黑" panose="020B0503020204020204" pitchFamily="34" charset="-122"/>
                <a:ea typeface="微软雅黑" panose="020B0503020204020204" pitchFamily="34" charset="-122"/>
              </a:rPr>
              <a:t>定期</a:t>
            </a:r>
            <a:r>
              <a:rPr lang="zh-CN" altLang="en-US" sz="2400" dirty="0">
                <a:solidFill>
                  <a:srgbClr val="44546A"/>
                </a:solidFill>
                <a:latin typeface="微软雅黑" panose="020B0503020204020204" pitchFamily="34" charset="-122"/>
                <a:ea typeface="微软雅黑" panose="020B0503020204020204" pitchFamily="34" charset="-122"/>
              </a:rPr>
              <a:t>做心电图检查</a:t>
            </a:r>
            <a:r>
              <a:rPr lang="en-US" altLang="zh-CN" sz="2400" dirty="0">
                <a:solidFill>
                  <a:srgbClr val="44546A"/>
                </a:solidFill>
                <a:latin typeface="微软雅黑" panose="020B0503020204020204" pitchFamily="34" charset="-122"/>
                <a:ea typeface="微软雅黑" panose="020B0503020204020204" pitchFamily="34" charset="-122"/>
              </a:rPr>
              <a:t>; </a:t>
            </a:r>
            <a:endParaRPr lang="zh-CN" altLang="en-US" sz="2400" dirty="0">
              <a:solidFill>
                <a:srgbClr val="44546A"/>
              </a:solidFill>
              <a:latin typeface="微软雅黑" panose="020B0503020204020204" pitchFamily="34" charset="-122"/>
              <a:ea typeface="微软雅黑" panose="020B0503020204020204" pitchFamily="34" charset="-122"/>
            </a:endParaRPr>
          </a:p>
        </p:txBody>
      </p:sp>
      <p:sp>
        <p:nvSpPr>
          <p:cNvPr id="5"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6" name="图片 1"/>
          <p:cNvPicPr>
            <a:picLocks noChangeAspect="1"/>
          </p:cNvPicPr>
          <p:nvPr/>
        </p:nvPicPr>
        <p:blipFill>
          <a:blip r:embed="rId2">
            <a:clrChange>
              <a:clrFrom>
                <a:srgbClr val="FFFFF3"/>
              </a:clrFrom>
              <a:clrTo>
                <a:srgbClr val="FFFFF3">
                  <a:alpha val="0"/>
                </a:srgbClr>
              </a:clrTo>
            </a:clrChange>
            <a:extLst>
              <a:ext uri="{28A0092B-C50C-407E-A947-70E740481C1C}">
                <a14:useLocalDpi xmlns:a14="http://schemas.microsoft.com/office/drawing/2010/main" val="0"/>
              </a:ext>
            </a:extLst>
          </a:blip>
          <a:srcRect l="1608" t="1454" r="2280" b="1559"/>
          <a:stretch>
            <a:fillRect/>
          </a:stretch>
        </p:blipFill>
        <p:spPr bwMode="auto">
          <a:xfrm>
            <a:off x="8434387" y="2139210"/>
            <a:ext cx="3757613" cy="440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932037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250"/>
                                        <p:tgtEl>
                                          <p:spTgt spid="6146"/>
                                        </p:tgtEl>
                                      </p:cBhvr>
                                    </p:animEffect>
                                    <p:anim calcmode="lin" valueType="num">
                                      <p:cBhvr>
                                        <p:cTn id="8" dur="250" fill="hold"/>
                                        <p:tgtEl>
                                          <p:spTgt spid="6146"/>
                                        </p:tgtEl>
                                        <p:attrNameLst>
                                          <p:attrName>ppt_x</p:attrName>
                                        </p:attrNameLst>
                                      </p:cBhvr>
                                      <p:tavLst>
                                        <p:tav tm="0">
                                          <p:val>
                                            <p:strVal val="#ppt_x"/>
                                          </p:val>
                                        </p:tav>
                                        <p:tav tm="100000">
                                          <p:val>
                                            <p:strVal val="#ppt_x"/>
                                          </p:val>
                                        </p:tav>
                                      </p:tavLst>
                                    </p:anim>
                                    <p:anim calcmode="lin" valueType="num">
                                      <p:cBhvr>
                                        <p:cTn id="9" dur="250" fill="hold"/>
                                        <p:tgtEl>
                                          <p:spTgt spid="614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250"/>
                            </p:stCondLst>
                            <p:childTnLst>
                              <p:par>
                                <p:cTn id="11" presetID="16" presetClass="entr" presetSubtype="37"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08000" y="515938"/>
            <a:ext cx="3249613" cy="849312"/>
          </a:xfrm>
        </p:spPr>
        <p:txBody>
          <a:bodyPr/>
          <a:lstStyle/>
          <a:p>
            <a:pPr eaLnBrk="1" hangingPunct="1"/>
            <a:r>
              <a:rPr lang="zh-CN" altLang="en-US" b="1" dirty="0">
                <a:solidFill>
                  <a:schemeClr val="tx2"/>
                </a:solidFill>
                <a:latin typeface="微软雅黑" panose="020B0503020204020204" pitchFamily="34" charset="-122"/>
                <a:ea typeface="微软雅黑" panose="020B0503020204020204" pitchFamily="34" charset="-122"/>
              </a:rPr>
              <a:t>出院指导</a:t>
            </a:r>
          </a:p>
        </p:txBody>
      </p:sp>
      <p:sp>
        <p:nvSpPr>
          <p:cNvPr id="2" name="矩形 1"/>
          <p:cNvSpPr>
            <a:spLocks noChangeArrowheads="1"/>
          </p:cNvSpPr>
          <p:nvPr/>
        </p:nvSpPr>
        <p:spPr bwMode="auto">
          <a:xfrm>
            <a:off x="4116387" y="1336674"/>
            <a:ext cx="6678612"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 typeface="Wingdings" panose="05000000000000000000" pitchFamily="2" charset="2"/>
              <a:buChar char="ü"/>
            </a:pPr>
            <a:r>
              <a:rPr lang="zh-CN" altLang="en-US" sz="2400" dirty="0" smtClean="0">
                <a:solidFill>
                  <a:srgbClr val="44546A"/>
                </a:solidFill>
                <a:latin typeface="微软雅黑" panose="020B0503020204020204" pitchFamily="34" charset="-122"/>
                <a:ea typeface="微软雅黑" panose="020B0503020204020204" pitchFamily="34" charset="-122"/>
              </a:rPr>
              <a:t>教会</a:t>
            </a:r>
            <a:r>
              <a:rPr lang="zh-CN" altLang="en-US" sz="2400" dirty="0">
                <a:solidFill>
                  <a:srgbClr val="44546A"/>
                </a:solidFill>
                <a:latin typeface="微软雅黑" panose="020B0503020204020204" pitchFamily="34" charset="-122"/>
                <a:ea typeface="微软雅黑" panose="020B0503020204020204" pitchFamily="34" charset="-122"/>
              </a:rPr>
              <a:t>患者自测脉率，每天早晚各一次，若发现脉率少于起搏频率次以上或者有头晕晕厥乏力等不适应及时就医</a:t>
            </a:r>
            <a:r>
              <a:rPr lang="en-US" altLang="zh-CN" sz="2400" dirty="0">
                <a:solidFill>
                  <a:srgbClr val="44546A"/>
                </a:solidFill>
                <a:latin typeface="微软雅黑" panose="020B0503020204020204" pitchFamily="34" charset="-122"/>
                <a:ea typeface="微软雅黑" panose="020B0503020204020204" pitchFamily="34" charset="-122"/>
              </a:rPr>
              <a:t>; </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algn="just" eaLnBrk="1" hangingPunct="1">
              <a:lnSpc>
                <a:spcPct val="150000"/>
              </a:lnSpc>
              <a:spcBef>
                <a:spcPct val="0"/>
              </a:spcBef>
              <a:buFont typeface="Wingdings" panose="05000000000000000000" pitchFamily="2" charset="2"/>
              <a:buChar char="ü"/>
            </a:pPr>
            <a:r>
              <a:rPr lang="zh-CN" altLang="en-US" sz="2400" dirty="0" smtClean="0">
                <a:solidFill>
                  <a:srgbClr val="44546A"/>
                </a:solidFill>
                <a:latin typeface="微软雅黑" panose="020B0503020204020204" pitchFamily="34" charset="-122"/>
                <a:ea typeface="微软雅黑" panose="020B0503020204020204" pitchFamily="34" charset="-122"/>
              </a:rPr>
              <a:t>注意</a:t>
            </a:r>
            <a:r>
              <a:rPr lang="zh-CN" altLang="en-US" sz="2400" dirty="0">
                <a:solidFill>
                  <a:srgbClr val="44546A"/>
                </a:solidFill>
                <a:latin typeface="微软雅黑" panose="020B0503020204020204" pitchFamily="34" charset="-122"/>
                <a:ea typeface="微软雅黑" panose="020B0503020204020204" pitchFamily="34" charset="-122"/>
              </a:rPr>
              <a:t>保暖，避免受凉</a:t>
            </a:r>
            <a:r>
              <a:rPr lang="en-US" altLang="zh-CN" sz="2400" dirty="0">
                <a:solidFill>
                  <a:srgbClr val="44546A"/>
                </a:solidFill>
                <a:latin typeface="微软雅黑" panose="020B0503020204020204" pitchFamily="34" charset="-122"/>
                <a:ea typeface="微软雅黑" panose="020B0503020204020204" pitchFamily="34" charset="-122"/>
              </a:rPr>
              <a:t>; </a:t>
            </a:r>
            <a:r>
              <a:rPr lang="zh-CN" altLang="en-US" sz="2400" dirty="0">
                <a:solidFill>
                  <a:srgbClr val="44546A"/>
                </a:solidFill>
                <a:latin typeface="微软雅黑" panose="020B0503020204020204" pitchFamily="34" charset="-122"/>
                <a:ea typeface="微软雅黑" panose="020B0503020204020204" pitchFamily="34" charset="-122"/>
              </a:rPr>
              <a:t>不去高压电场，不做各种电疗，避免电磁场干扰起搏器功能，健侧使用手机，避免尖锐的物体碰撞起搏器，术侧肢体避免提重物</a:t>
            </a:r>
            <a:r>
              <a:rPr lang="en-US" altLang="zh-CN" sz="2400" dirty="0">
                <a:solidFill>
                  <a:srgbClr val="44546A"/>
                </a:solidFill>
                <a:latin typeface="微软雅黑" panose="020B0503020204020204" pitchFamily="34" charset="-122"/>
                <a:ea typeface="微软雅黑" panose="020B0503020204020204" pitchFamily="34" charset="-122"/>
              </a:rPr>
              <a:t>; </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algn="just" eaLnBrk="1" hangingPunct="1">
              <a:lnSpc>
                <a:spcPct val="150000"/>
              </a:lnSpc>
              <a:spcBef>
                <a:spcPct val="0"/>
              </a:spcBef>
              <a:buFont typeface="Wingdings" panose="05000000000000000000" pitchFamily="2" charset="2"/>
              <a:buChar char="ü"/>
            </a:pPr>
            <a:r>
              <a:rPr lang="zh-CN" altLang="en-US" sz="2400" dirty="0" smtClean="0">
                <a:solidFill>
                  <a:srgbClr val="44546A"/>
                </a:solidFill>
                <a:latin typeface="微软雅黑" panose="020B0503020204020204" pitchFamily="34" charset="-122"/>
                <a:ea typeface="微软雅黑" panose="020B0503020204020204" pitchFamily="34" charset="-122"/>
              </a:rPr>
              <a:t>按时</a:t>
            </a:r>
            <a:r>
              <a:rPr lang="zh-CN" altLang="en-US" sz="2400" dirty="0">
                <a:solidFill>
                  <a:srgbClr val="44546A"/>
                </a:solidFill>
                <a:latin typeface="微软雅黑" panose="020B0503020204020204" pitchFamily="34" charset="-122"/>
                <a:ea typeface="微软雅黑" panose="020B0503020204020204" pitchFamily="34" charset="-122"/>
              </a:rPr>
              <a:t>到医院复查，最初半年每个月复查一次，半年后没 个月复查一</a:t>
            </a:r>
            <a:r>
              <a:rPr lang="zh-CN" altLang="en-US" sz="2400" dirty="0" smtClean="0">
                <a:solidFill>
                  <a:srgbClr val="44546A"/>
                </a:solidFill>
                <a:latin typeface="微软雅黑" panose="020B0503020204020204" pitchFamily="34" charset="-122"/>
                <a:ea typeface="微软雅黑" panose="020B0503020204020204" pitchFamily="34" charset="-122"/>
              </a:rPr>
              <a:t>次。</a:t>
            </a:r>
            <a:endParaRPr lang="zh-CN" altLang="en-US" sz="2400" dirty="0">
              <a:solidFill>
                <a:srgbClr val="44546A"/>
              </a:solidFill>
              <a:latin typeface="微软雅黑" panose="020B0503020204020204" pitchFamily="34" charset="-122"/>
              <a:ea typeface="微软雅黑" panose="020B0503020204020204" pitchFamily="34" charset="-122"/>
            </a:endParaRPr>
          </a:p>
        </p:txBody>
      </p:sp>
      <p:sp>
        <p:nvSpPr>
          <p:cNvPr id="5"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7" name="Picture 3" descr="2007627181353283_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1019175" y="2074420"/>
            <a:ext cx="2227262" cy="308847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5316584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08000" y="515938"/>
            <a:ext cx="3249613" cy="849312"/>
          </a:xfrm>
        </p:spPr>
        <p:txBody>
          <a:bodyPr/>
          <a:lstStyle/>
          <a:p>
            <a:pPr eaLnBrk="1" hangingPunct="1"/>
            <a:r>
              <a:rPr lang="zh-CN" altLang="en-US" b="1" dirty="0">
                <a:solidFill>
                  <a:schemeClr val="tx2"/>
                </a:solidFill>
                <a:latin typeface="微软雅黑" panose="020B0503020204020204" pitchFamily="34" charset="-122"/>
                <a:ea typeface="微软雅黑" panose="020B0503020204020204" pitchFamily="34" charset="-122"/>
              </a:rPr>
              <a:t>出院指导</a:t>
            </a:r>
          </a:p>
        </p:txBody>
      </p:sp>
      <p:sp>
        <p:nvSpPr>
          <p:cNvPr id="2" name="矩形 1"/>
          <p:cNvSpPr>
            <a:spLocks noChangeArrowheads="1"/>
          </p:cNvSpPr>
          <p:nvPr/>
        </p:nvSpPr>
        <p:spPr bwMode="auto">
          <a:xfrm>
            <a:off x="508000" y="1966912"/>
            <a:ext cx="602138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 typeface="Wingdings" panose="05000000000000000000" pitchFamily="2" charset="2"/>
              <a:buChar char="ü"/>
            </a:pPr>
            <a:r>
              <a:rPr lang="zh-CN" altLang="en-US" sz="2400" dirty="0">
                <a:solidFill>
                  <a:srgbClr val="44546A"/>
                </a:solidFill>
                <a:latin typeface="微软雅黑" panose="020B0503020204020204" pitchFamily="34" charset="-122"/>
                <a:ea typeface="微软雅黑" panose="020B0503020204020204" pitchFamily="34" charset="-122"/>
              </a:rPr>
              <a:t> 植入起搏器后的</a:t>
            </a:r>
            <a:r>
              <a:rPr lang="zh-CN" altLang="en-US" sz="2400" dirty="0" smtClean="0">
                <a:solidFill>
                  <a:srgbClr val="44546A"/>
                </a:solidFill>
                <a:latin typeface="微软雅黑" panose="020B0503020204020204" pitchFamily="34" charset="-122"/>
                <a:ea typeface="微软雅黑" panose="020B0503020204020204" pitchFamily="34" charset="-122"/>
              </a:rPr>
              <a:t>最初</a:t>
            </a:r>
            <a:r>
              <a:rPr lang="en-US" altLang="zh-CN" sz="2400" dirty="0" smtClean="0">
                <a:solidFill>
                  <a:srgbClr val="44546A"/>
                </a:solidFill>
                <a:latin typeface="微软雅黑" panose="020B0503020204020204" pitchFamily="34" charset="-122"/>
                <a:ea typeface="微软雅黑" panose="020B0503020204020204" pitchFamily="34" charset="-122"/>
              </a:rPr>
              <a:t>1</a:t>
            </a:r>
            <a:r>
              <a:rPr lang="zh-CN" altLang="en-US" sz="2400" dirty="0">
                <a:solidFill>
                  <a:srgbClr val="44546A"/>
                </a:solidFill>
                <a:latin typeface="微软雅黑" panose="020B0503020204020204" pitchFamily="34" charset="-122"/>
                <a:ea typeface="微软雅黑" panose="020B0503020204020204" pitchFamily="34" charset="-122"/>
              </a:rPr>
              <a:t>～</a:t>
            </a:r>
            <a:r>
              <a:rPr lang="en-US" altLang="zh-CN" sz="2400" dirty="0" smtClean="0">
                <a:solidFill>
                  <a:srgbClr val="44546A"/>
                </a:solidFill>
                <a:latin typeface="微软雅黑" panose="020B0503020204020204" pitchFamily="34" charset="-122"/>
                <a:ea typeface="微软雅黑" panose="020B0503020204020204" pitchFamily="34" charset="-122"/>
              </a:rPr>
              <a:t>3</a:t>
            </a:r>
            <a:r>
              <a:rPr lang="zh-CN" altLang="en-US" sz="2400" dirty="0" smtClean="0">
                <a:solidFill>
                  <a:srgbClr val="44546A"/>
                </a:solidFill>
                <a:latin typeface="微软雅黑" panose="020B0503020204020204" pitchFamily="34" charset="-122"/>
                <a:ea typeface="微软雅黑" panose="020B0503020204020204" pitchFamily="34" charset="-122"/>
              </a:rPr>
              <a:t>个</a:t>
            </a:r>
            <a:r>
              <a:rPr lang="zh-CN" altLang="en-US" sz="2400" dirty="0">
                <a:solidFill>
                  <a:srgbClr val="44546A"/>
                </a:solidFill>
                <a:latin typeface="微软雅黑" panose="020B0503020204020204" pitchFamily="34" charset="-122"/>
                <a:ea typeface="微软雅黑" panose="020B0503020204020204" pitchFamily="34" charset="-122"/>
              </a:rPr>
              <a:t>月，要避免剧烈运动，一般日常活动没有关系，适度的体育锻炼如散步，慢跑也可以。</a:t>
            </a:r>
          </a:p>
          <a:p>
            <a:pPr algn="just" eaLnBrk="1" hangingPunct="1">
              <a:lnSpc>
                <a:spcPct val="150000"/>
              </a:lnSpc>
              <a:spcBef>
                <a:spcPct val="0"/>
              </a:spcBef>
              <a:buFont typeface="Wingdings" panose="05000000000000000000" pitchFamily="2" charset="2"/>
              <a:buChar char="ü"/>
            </a:pPr>
            <a:r>
              <a:rPr lang="zh-CN" altLang="en-US" sz="2400" dirty="0">
                <a:solidFill>
                  <a:srgbClr val="44546A"/>
                </a:solidFill>
                <a:latin typeface="微软雅黑" panose="020B0503020204020204" pitchFamily="34" charset="-122"/>
                <a:ea typeface="微软雅黑" panose="020B0503020204020204" pitchFamily="34" charset="-122"/>
              </a:rPr>
              <a:t>需要注意的是，起搏器植入侧的上肢要避免大幅度活动， 以免起搏器的脉冲发生器</a:t>
            </a:r>
            <a:r>
              <a:rPr lang="zh-CN" altLang="en-US" sz="2400" dirty="0" smtClean="0">
                <a:solidFill>
                  <a:srgbClr val="44546A"/>
                </a:solidFill>
                <a:latin typeface="微软雅黑" panose="020B0503020204020204" pitchFamily="34" charset="-122"/>
                <a:ea typeface="微软雅黑" panose="020B0503020204020204" pitchFamily="34" charset="-122"/>
              </a:rPr>
              <a:t>和或</a:t>
            </a:r>
            <a:r>
              <a:rPr lang="zh-CN" altLang="en-US" sz="2400" dirty="0">
                <a:solidFill>
                  <a:srgbClr val="44546A"/>
                </a:solidFill>
                <a:latin typeface="微软雅黑" panose="020B0503020204020204" pitchFamily="34" charset="-122"/>
                <a:ea typeface="微软雅黑" panose="020B0503020204020204" pitchFamily="34" charset="-122"/>
              </a:rPr>
              <a:t>电极导线发生移位。 </a:t>
            </a:r>
          </a:p>
        </p:txBody>
      </p:sp>
      <p:sp>
        <p:nvSpPr>
          <p:cNvPr id="5"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6" name="图片 3"/>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726" t="1720" r="1324" b="6665"/>
          <a:stretch>
            <a:fillRect/>
          </a:stretch>
        </p:blipFill>
        <p:spPr bwMode="auto">
          <a:xfrm>
            <a:off x="7835900" y="2940446"/>
            <a:ext cx="4356100" cy="3600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1712145"/>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t1.png"/>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94126" y="2497139"/>
            <a:ext cx="4286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5" descr="t2.png"/>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08414" y="2530476"/>
            <a:ext cx="210343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descr="t3.png"/>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62351" y="2516188"/>
            <a:ext cx="172402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descr="t4.png"/>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95675" y="3606801"/>
            <a:ext cx="4191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descr="h2.png"/>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24364" y="2808288"/>
            <a:ext cx="107632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descr="h1副本.png"/>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73525" y="2747964"/>
            <a:ext cx="14859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h4.png"/>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22825" y="3509964"/>
            <a:ext cx="4191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descr="he.png"/>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68864" y="3498851"/>
            <a:ext cx="10191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descr="h3.png"/>
          <p:cNvPicPr>
            <a:picLocks noChangeAspect="1"/>
          </p:cNvPicPr>
          <p:nvPr/>
        </p:nvPicPr>
        <p:blipFill>
          <a:blip r:embed="rId1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38651" y="3509964"/>
            <a:ext cx="79057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descr="e1.png"/>
          <p:cNvPicPr>
            <a:picLocks noChangeAspect="1"/>
          </p:cNvPicPr>
          <p:nvPr/>
        </p:nvPicPr>
        <p:blipFill>
          <a:blip r:embed="rId1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03838" y="3492500"/>
            <a:ext cx="4953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descr="e1.png"/>
          <p:cNvPicPr>
            <a:picLocks noChangeAspect="1"/>
          </p:cNvPicPr>
          <p:nvPr/>
        </p:nvPicPr>
        <p:blipFill>
          <a:blip r:embed="rId1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31075" y="2921000"/>
            <a:ext cx="17145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descr="e2.png"/>
          <p:cNvPicPr>
            <a:picLocks noChangeAspect="1"/>
          </p:cNvPicPr>
          <p:nvPr/>
        </p:nvPicPr>
        <p:blipFill>
          <a:blip r:embed="rId1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69175" y="2827339"/>
            <a:ext cx="457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27" descr="e3.png"/>
          <p:cNvPicPr>
            <a:picLocks noChangeAspect="1"/>
          </p:cNvPicPr>
          <p:nvPr/>
        </p:nvPicPr>
        <p:blipFill>
          <a:blip r:embed="rId15">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83375" y="2714625"/>
            <a:ext cx="1143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28" descr="e4.png"/>
          <p:cNvPicPr>
            <a:picLocks noChangeAspect="1"/>
          </p:cNvPicPr>
          <p:nvPr/>
        </p:nvPicPr>
        <p:blipFill>
          <a:blip r:embed="rId16">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75364" y="3076576"/>
            <a:ext cx="1360487"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30" descr="n1.png"/>
          <p:cNvPicPr>
            <a:picLocks noChangeAspect="1"/>
          </p:cNvPicPr>
          <p:nvPr/>
        </p:nvPicPr>
        <p:blipFill>
          <a:blip r:embed="rId17">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29464" y="3589339"/>
            <a:ext cx="33337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descr="e5.png"/>
          <p:cNvPicPr>
            <a:picLocks noChangeAspect="1"/>
          </p:cNvPicPr>
          <p:nvPr/>
        </p:nvPicPr>
        <p:blipFill>
          <a:blip r:embed="rId18">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75363" y="3589338"/>
            <a:ext cx="13890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32" descr="n2.png"/>
          <p:cNvPicPr>
            <a:picLocks noChangeAspect="1"/>
          </p:cNvPicPr>
          <p:nvPr/>
        </p:nvPicPr>
        <p:blipFill>
          <a:blip r:embed="rId19">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29464" y="3619500"/>
            <a:ext cx="5429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33" descr="n3.png"/>
          <p:cNvPicPr>
            <a:picLocks noChangeAspect="1"/>
          </p:cNvPicPr>
          <p:nvPr/>
        </p:nvPicPr>
        <p:blipFill>
          <a:blip r:embed="rId20">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6638" y="3665538"/>
            <a:ext cx="285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35" descr="d2.png"/>
          <p:cNvPicPr>
            <a:picLocks noChangeAspect="1"/>
          </p:cNvPicPr>
          <p:nvPr/>
        </p:nvPicPr>
        <p:blipFill>
          <a:blip r:embed="rId2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694613" y="3627439"/>
            <a:ext cx="4000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34" descr="d1.png"/>
          <p:cNvPicPr>
            <a:picLocks noChangeAspect="1"/>
          </p:cNvPicPr>
          <p:nvPr/>
        </p:nvPicPr>
        <p:blipFill>
          <a:blip r:embed="rId2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435850" y="3619501"/>
            <a:ext cx="66675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42" descr="d4.png"/>
          <p:cNvPicPr>
            <a:picLocks noChangeAspect="1"/>
          </p:cNvPicPr>
          <p:nvPr/>
        </p:nvPicPr>
        <p:blipFill>
          <a:blip r:embed="rId2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15276" y="3171825"/>
            <a:ext cx="6953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41" descr="d3.png"/>
          <p:cNvPicPr>
            <a:picLocks noChangeAspect="1"/>
          </p:cNvPicPr>
          <p:nvPr/>
        </p:nvPicPr>
        <p:blipFill>
          <a:blip r:embed="rId2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66051" y="3171825"/>
            <a:ext cx="8286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图片 36" descr="羽毛.png"/>
          <p:cNvPicPr>
            <a:picLocks noChangeAspect="1"/>
          </p:cNvPicPr>
          <p:nvPr/>
        </p:nvPicPr>
        <p:blipFill>
          <a:blip r:embed="rId25" cstate="print">
            <a:extLst>
              <a:ext uri="{28A0092B-C50C-407E-A947-70E740481C1C}">
                <a14:useLocalDpi xmlns:a14="http://schemas.microsoft.com/office/drawing/2010/main" val="0"/>
              </a:ext>
            </a:extLst>
          </a:blip>
          <a:srcRect/>
          <a:stretch>
            <a:fillRect/>
          </a:stretch>
        </p:blipFill>
        <p:spPr bwMode="auto">
          <a:xfrm rot="1350554">
            <a:off x="12544425" y="501650"/>
            <a:ext cx="1239838" cy="396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nodeType="withEffect">
                                  <p:stCondLst>
                                    <p:cond delay="0"/>
                                  </p:stCondLst>
                                  <p:childTnLst>
                                    <p:animMotion origin="layout" path="M -0.72344 -0.24339 C -0.72291 -0.23622 -0.72239 -0.22881 -0.72778 -0.21585 C -0.73316 -0.20288 -0.75173 -0.17302 -0.75573 -0.16492 " pathEditMode="fixed" rAng="0" ptsTypes="aaA">
                                      <p:cBhvr>
                                        <p:cTn id="6" dur="70" fill="hold"/>
                                        <p:tgtEl>
                                          <p:spTgt spid="37"/>
                                        </p:tgtEl>
                                        <p:attrNameLst>
                                          <p:attrName>ppt_x</p:attrName>
                                          <p:attrName>ppt_y</p:attrName>
                                        </p:attrNameLst>
                                      </p:cBhvr>
                                      <p:rCtr x="-1600" y="3900"/>
                                    </p:animMotion>
                                  </p:childTnLst>
                                </p:cTn>
                              </p:par>
                              <p:par>
                                <p:cTn id="7" presetID="22" presetClass="entr" presetSubtype="1"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wipe(up)">
                                      <p:cBhvr>
                                        <p:cTn id="9" dur="70"/>
                                        <p:tgtEl>
                                          <p:spTgt spid="15"/>
                                        </p:tgtEl>
                                      </p:cBhvr>
                                    </p:animEffect>
                                  </p:childTnLst>
                                </p:cTn>
                              </p:par>
                            </p:childTnLst>
                          </p:cTn>
                        </p:par>
                        <p:par>
                          <p:cTn id="10" fill="hold" nodeType="afterGroup">
                            <p:stCondLst>
                              <p:cond delay="70"/>
                            </p:stCondLst>
                            <p:childTnLst>
                              <p:par>
                                <p:cTn id="11" presetID="0" presetClass="path" presetSubtype="0" accel="50000" decel="50000" fill="hold" nodeType="afterEffect">
                                  <p:stCondLst>
                                    <p:cond delay="0"/>
                                  </p:stCondLst>
                                  <p:childTnLst>
                                    <p:animMotion origin="layout" path="M -0.75573 -0.16492 C -0.74115 -0.1802 -0.72639 -0.19548 -0.71441 -0.20613 C -0.70243 -0.21677 -0.70642 -0.22557 -0.68368 -0.22951 C -0.66094 -0.23344 -0.60295 -0.22765 -0.57778 -0.22951 C -0.5526 -0.23136 -0.53854 -0.239 -0.53212 -0.24131 " pathEditMode="fixed" ptsTypes="aaaaA">
                                      <p:cBhvr>
                                        <p:cTn id="12" dur="70" fill="hold"/>
                                        <p:tgtEl>
                                          <p:spTgt spid="37"/>
                                        </p:tgtEl>
                                        <p:attrNameLst>
                                          <p:attrName>ppt_x</p:attrName>
                                          <p:attrName>ppt_y</p:attrName>
                                        </p:attrNameLst>
                                      </p:cBhvr>
                                    </p:animMotion>
                                  </p:childTnLst>
                                </p:cTn>
                              </p:par>
                              <p:par>
                                <p:cTn id="13" presetID="22" presetClass="entr" presetSubtype="8"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70"/>
                                        <p:tgtEl>
                                          <p:spTgt spid="16"/>
                                        </p:tgtEl>
                                      </p:cBhvr>
                                    </p:animEffect>
                                  </p:childTnLst>
                                </p:cTn>
                              </p:par>
                            </p:childTnLst>
                          </p:cTn>
                        </p:par>
                        <p:par>
                          <p:cTn id="16" fill="hold" nodeType="afterGroup">
                            <p:stCondLst>
                              <p:cond delay="140"/>
                            </p:stCondLst>
                            <p:childTnLst>
                              <p:par>
                                <p:cTn id="17" presetID="0" presetClass="path" presetSubtype="0" accel="50000" decel="50000" fill="hold" nodeType="afterEffect">
                                  <p:stCondLst>
                                    <p:cond delay="0"/>
                                  </p:stCondLst>
                                  <p:childTnLst>
                                    <p:animMotion origin="layout" path="M -0.59965 -0.24177 C -0.6217 -0.21076 -0.64357 -0.17974 -0.6658 -0.14386 C -0.68802 -0.10798 -0.71875 -0.04988 -0.7335 -0.02626 C -0.74826 -0.00265 -0.74809 -0.00682 -0.75416 -0.00265 C -0.76024 0.00151 -0.76493 -0.0008 -0.77031 -0.00057 C -0.77569 -0.00034 -0.78767 -0.00034 -0.78646 -0.00057 " pathEditMode="fixed" rAng="0" ptsTypes="aaaaaA">
                                      <p:cBhvr>
                                        <p:cTn id="18" dur="70" fill="hold"/>
                                        <p:tgtEl>
                                          <p:spTgt spid="37"/>
                                        </p:tgtEl>
                                        <p:attrNameLst>
                                          <p:attrName>ppt_x</p:attrName>
                                          <p:attrName>ppt_y</p:attrName>
                                        </p:attrNameLst>
                                      </p:cBhvr>
                                      <p:rCtr x="-9400" y="12200"/>
                                    </p:animMotion>
                                  </p:childTnLst>
                                </p:cTn>
                              </p:par>
                              <p:par>
                                <p:cTn id="19" presetID="22" presetClass="entr" presetSubtype="1"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70"/>
                                        <p:tgtEl>
                                          <p:spTgt spid="17"/>
                                        </p:tgtEl>
                                      </p:cBhvr>
                                    </p:animEffect>
                                  </p:childTnLst>
                                </p:cTn>
                              </p:par>
                            </p:childTnLst>
                          </p:cTn>
                        </p:par>
                        <p:par>
                          <p:cTn id="22" fill="hold" nodeType="afterGroup">
                            <p:stCondLst>
                              <p:cond delay="210"/>
                            </p:stCondLst>
                            <p:childTnLst>
                              <p:par>
                                <p:cTn id="23" presetID="0" presetClass="path" presetSubtype="0" accel="50000" decel="50000" fill="hold" nodeType="afterEffect">
                                  <p:stCondLst>
                                    <p:cond delay="0"/>
                                  </p:stCondLst>
                                  <p:childTnLst>
                                    <p:animMotion origin="layout" path="M -0.78646 -0.00057 C -0.79028 -0.00543 -0.79393 -0.01029 -0.79375 -0.01816 C -0.79358 -0.02603 -0.78907 -0.03946 -0.7849 -0.04756 C -0.78073 -0.05566 -0.77361 -0.06191 -0.76875 -0.06724 C -0.76389 -0.07256 -0.76077 -0.07001 -0.75556 -0.07904 " pathEditMode="fixed" ptsTypes="aaaaA">
                                      <p:cBhvr>
                                        <p:cTn id="24" dur="70" fill="hold"/>
                                        <p:tgtEl>
                                          <p:spTgt spid="37"/>
                                        </p:tgtEl>
                                        <p:attrNameLst>
                                          <p:attrName>ppt_x</p:attrName>
                                          <p:attrName>ppt_y</p:attrName>
                                        </p:attrNameLst>
                                      </p:cBhvr>
                                    </p:animMotion>
                                  </p:childTnLst>
                                </p:cTn>
                              </p:par>
                              <p:par>
                                <p:cTn id="25" presetID="22" presetClass="entr" presetSubtype="4"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70"/>
                                        <p:tgtEl>
                                          <p:spTgt spid="18"/>
                                        </p:tgtEl>
                                      </p:cBhvr>
                                    </p:animEffect>
                                  </p:childTnLst>
                                </p:cTn>
                              </p:par>
                            </p:childTnLst>
                          </p:cTn>
                        </p:par>
                        <p:par>
                          <p:cTn id="28" fill="hold" nodeType="afterGroup">
                            <p:stCondLst>
                              <p:cond delay="280"/>
                            </p:stCondLst>
                            <p:childTnLst>
                              <p:par>
                                <p:cTn id="29" presetID="0" presetClass="path" presetSubtype="0" accel="50000" decel="50000" fill="hold" nodeType="afterEffect">
                                  <p:stCondLst>
                                    <p:cond delay="0"/>
                                  </p:stCondLst>
                                  <p:childTnLst>
                                    <p:animMotion origin="layout" path="M -0.75555 -0.07905 C -0.75069 -0.08368 -0.74583 -0.08831 -0.74149 -0.08645 C -0.73715 -0.0846 -0.73125 -0.07835 -0.72951 -0.06747 C -0.72777 -0.05659 -0.73055 -0.02858 -0.73055 -0.02118 " pathEditMode="fixed" ptsTypes="aaaA">
                                      <p:cBhvr>
                                        <p:cTn id="30" dur="70" fill="hold"/>
                                        <p:tgtEl>
                                          <p:spTgt spid="37"/>
                                        </p:tgtEl>
                                        <p:attrNameLst>
                                          <p:attrName>ppt_x</p:attrName>
                                          <p:attrName>ppt_y</p:attrName>
                                        </p:attrNameLst>
                                      </p:cBhvr>
                                    </p:animMotion>
                                  </p:childTnLst>
                                </p:cTn>
                              </p:par>
                            </p:childTnLst>
                          </p:cTn>
                        </p:par>
                        <p:par>
                          <p:cTn id="31" fill="hold" nodeType="afterGroup">
                            <p:stCondLst>
                              <p:cond delay="350"/>
                            </p:stCondLst>
                            <p:childTnLst>
                              <p:par>
                                <p:cTn id="32" presetID="0" presetClass="path" presetSubtype="0" accel="50000" decel="50000" fill="hold" nodeType="afterEffect">
                                  <p:stCondLst>
                                    <p:cond delay="0"/>
                                  </p:stCondLst>
                                  <p:childTnLst>
                                    <p:animMotion origin="layout" path="M -0.73055 -0.02118 C -0.72864 -0.0184 -0.72656 -0.01562 -0.71753 -0.02256 C -0.7085 -0.02951 -0.68906 -0.04965 -0.67621 -0.0633 C -0.66336 -0.07696 -0.65208 -0.08946 -0.64027 -0.1052 C -0.62847 -0.12094 -0.61631 -0.14155 -0.60555 -0.15752 C -0.59479 -0.17349 -0.58107 -0.19432 -0.57621 -0.20104 " pathEditMode="fixed" ptsTypes="aaaaaA">
                                      <p:cBhvr>
                                        <p:cTn id="33" dur="70" fill="hold"/>
                                        <p:tgtEl>
                                          <p:spTgt spid="37"/>
                                        </p:tgtEl>
                                        <p:attrNameLst>
                                          <p:attrName>ppt_x</p:attrName>
                                          <p:attrName>ppt_y</p:attrName>
                                        </p:attrNameLst>
                                      </p:cBhvr>
                                    </p:animMotion>
                                  </p:childTnLst>
                                </p:cTn>
                              </p:par>
                              <p:par>
                                <p:cTn id="34" presetID="22" presetClass="entr" presetSubtype="4"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70"/>
                                        <p:tgtEl>
                                          <p:spTgt spid="19"/>
                                        </p:tgtEl>
                                      </p:cBhvr>
                                    </p:animEffect>
                                  </p:childTnLst>
                                </p:cTn>
                              </p:par>
                            </p:childTnLst>
                          </p:cTn>
                        </p:par>
                        <p:par>
                          <p:cTn id="37" fill="hold" nodeType="afterGroup">
                            <p:stCondLst>
                              <p:cond delay="420"/>
                            </p:stCondLst>
                            <p:childTnLst>
                              <p:par>
                                <p:cTn id="38" presetID="0" presetClass="path" presetSubtype="0" accel="50000" decel="50000" fill="hold" nodeType="afterEffect">
                                  <p:stCondLst>
                                    <p:cond delay="0"/>
                                  </p:stCondLst>
                                  <p:childTnLst>
                                    <p:animMotion origin="layout" path="M -0.57309 -0.20103 C -0.58871 -0.17858 -0.60434 -0.15589 -0.61666 -0.13714 C -0.62899 -0.11839 -0.63732 -0.10358 -0.64705 -0.08784 C -0.65677 -0.0721 -0.6691 -0.05427 -0.67535 -0.04293 C -0.6816 -0.03159 -0.68507 -0.02256 -0.68507 -0.01978 " pathEditMode="fixed" rAng="0" ptsTypes="aaaaA">
                                      <p:cBhvr>
                                        <p:cTn id="39" dur="70" fill="hold"/>
                                        <p:tgtEl>
                                          <p:spTgt spid="37"/>
                                        </p:tgtEl>
                                        <p:attrNameLst>
                                          <p:attrName>ppt_x</p:attrName>
                                          <p:attrName>ppt_y</p:attrName>
                                        </p:attrNameLst>
                                      </p:cBhvr>
                                      <p:rCtr x="-5600" y="9100"/>
                                    </p:animMotion>
                                  </p:childTnLst>
                                </p:cTn>
                              </p:par>
                              <p:par>
                                <p:cTn id="40" presetID="22" presetClass="entr" presetSubtype="1"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70"/>
                                        <p:tgtEl>
                                          <p:spTgt spid="20"/>
                                        </p:tgtEl>
                                      </p:cBhvr>
                                    </p:animEffect>
                                  </p:childTnLst>
                                </p:cTn>
                              </p:par>
                            </p:childTnLst>
                          </p:cTn>
                        </p:par>
                        <p:par>
                          <p:cTn id="43" fill="hold" nodeType="afterGroup">
                            <p:stCondLst>
                              <p:cond delay="490"/>
                            </p:stCondLst>
                            <p:childTnLst>
                              <p:par>
                                <p:cTn id="44" presetID="0" presetClass="path" presetSubtype="0" accel="50000" decel="50000" fill="hold" nodeType="afterEffect">
                                  <p:stCondLst>
                                    <p:cond delay="0"/>
                                  </p:stCondLst>
                                  <p:childTnLst>
                                    <p:animMotion origin="layout" path="M -0.68507 -0.01979 C -0.67778 -0.02882 -0.67049 -0.03784 -0.66545 -0.04432 C -0.66042 -0.05081 -0.65851 -0.05451 -0.65469 -0.05891 C -0.65087 -0.06331 -0.6474 -0.06585 -0.64271 -0.07048 C -0.63802 -0.07511 -0.6309 -0.08252 -0.62639 -0.08645 C -0.62188 -0.09039 -0.6184 -0.09201 -0.61545 -0.09363 C -0.6125 -0.09525 -0.6099 -0.09641 -0.60903 -0.09664 " pathEditMode="fixed" ptsTypes="aaaaaaA">
                                      <p:cBhvr>
                                        <p:cTn id="45" dur="70" fill="hold"/>
                                        <p:tgtEl>
                                          <p:spTgt spid="37"/>
                                        </p:tgtEl>
                                        <p:attrNameLst>
                                          <p:attrName>ppt_x</p:attrName>
                                          <p:attrName>ppt_y</p:attrName>
                                        </p:attrNameLst>
                                      </p:cBhvr>
                                    </p:animMotion>
                                  </p:childTnLst>
                                </p:cTn>
                              </p:par>
                              <p:par>
                                <p:cTn id="46" presetID="22" presetClass="entr" presetSubtype="4"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70"/>
                                        <p:tgtEl>
                                          <p:spTgt spid="24"/>
                                        </p:tgtEl>
                                      </p:cBhvr>
                                    </p:animEffect>
                                  </p:childTnLst>
                                </p:cTn>
                              </p:par>
                            </p:childTnLst>
                          </p:cTn>
                        </p:par>
                        <p:par>
                          <p:cTn id="49" fill="hold" nodeType="afterGroup">
                            <p:stCondLst>
                              <p:cond delay="560"/>
                            </p:stCondLst>
                            <p:childTnLst>
                              <p:par>
                                <p:cTn id="50" presetID="0" presetClass="path" presetSubtype="0" accel="50000" decel="50000" fill="hold" nodeType="afterEffect">
                                  <p:stCondLst>
                                    <p:cond delay="0"/>
                                  </p:stCondLst>
                                  <p:childTnLst>
                                    <p:animMotion origin="layout" path="M -0.60903 -0.09664 C -0.6059 -0.09594 -0.60278 -0.09525 -0.60347 -0.09224 C -0.60417 -0.08923 -0.60972 -0.0846 -0.61337 -0.07905 C -0.61701 -0.07349 -0.62083 -0.06493 -0.62535 -0.05891 C -0.62986 -0.05289 -0.63733 -0.04895 -0.64045 -0.04294 C -0.64358 -0.03692 -0.64323 -0.02511 -0.64375 -0.02257 " pathEditMode="fixed" ptsTypes="aaaaaA">
                                      <p:cBhvr>
                                        <p:cTn id="51" dur="70" fill="hold"/>
                                        <p:tgtEl>
                                          <p:spTgt spid="37"/>
                                        </p:tgtEl>
                                        <p:attrNameLst>
                                          <p:attrName>ppt_x</p:attrName>
                                          <p:attrName>ppt_y</p:attrName>
                                        </p:attrNameLst>
                                      </p:cBhvr>
                                    </p:animMotion>
                                  </p:childTnLst>
                                </p:cTn>
                              </p:par>
                              <p:par>
                                <p:cTn id="52" presetID="22" presetClass="entr" presetSubtype="2"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right)">
                                      <p:cBhvr>
                                        <p:cTn id="54" dur="70"/>
                                        <p:tgtEl>
                                          <p:spTgt spid="21"/>
                                        </p:tgtEl>
                                      </p:cBhvr>
                                    </p:animEffect>
                                  </p:childTnLst>
                                </p:cTn>
                              </p:par>
                            </p:childTnLst>
                          </p:cTn>
                        </p:par>
                        <p:par>
                          <p:cTn id="55" fill="hold" nodeType="afterGroup">
                            <p:stCondLst>
                              <p:cond delay="630"/>
                            </p:stCondLst>
                            <p:childTnLst>
                              <p:par>
                                <p:cTn id="56" presetID="0" presetClass="path" presetSubtype="0" accel="50000" decel="50000" fill="hold" nodeType="afterEffect">
                                  <p:stCondLst>
                                    <p:cond delay="0"/>
                                  </p:stCondLst>
                                  <p:childTnLst>
                                    <p:animMotion origin="layout" path="M -0.64375 -0.02256 C -0.6401 -0.02001 -0.63628 -0.01723 -0.63073 -0.01955 C -0.62517 -0.02186 -0.61597 -0.03297 -0.61007 -0.03714 C -0.60417 -0.04131 -0.60087 -0.04177 -0.59479 -0.04432 C -0.58871 -0.04686 -0.57847 -0.0501 -0.57309 -0.05288 C -0.56771 -0.05566 -0.56684 -0.05797 -0.56215 -0.06168 C -0.55746 -0.06538 -0.54913 -0.06908 -0.54479 -0.07464 C -0.54045 -0.0802 -0.53646 -0.09061 -0.53611 -0.09501 C -0.53576 -0.09941 -0.54219 -0.09987 -0.54271 -0.1008 " pathEditMode="fixed" ptsTypes="aaaaaaaaA">
                                      <p:cBhvr>
                                        <p:cTn id="57" dur="70" fill="hold"/>
                                        <p:tgtEl>
                                          <p:spTgt spid="37"/>
                                        </p:tgtEl>
                                        <p:attrNameLst>
                                          <p:attrName>ppt_x</p:attrName>
                                          <p:attrName>ppt_y</p:attrName>
                                        </p:attrNameLst>
                                      </p:cBhvr>
                                    </p:animMotion>
                                  </p:childTnLst>
                                </p:cTn>
                              </p:par>
                              <p:par>
                                <p:cTn id="58" presetID="22" presetClass="entr" presetSubtype="4" fill="hold"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down)">
                                      <p:cBhvr>
                                        <p:cTn id="60" dur="70"/>
                                        <p:tgtEl>
                                          <p:spTgt spid="22"/>
                                        </p:tgtEl>
                                      </p:cBhvr>
                                    </p:animEffect>
                                  </p:childTnLst>
                                </p:cTn>
                              </p:par>
                            </p:childTnLst>
                          </p:cTn>
                        </p:par>
                        <p:par>
                          <p:cTn id="61" fill="hold" nodeType="afterGroup">
                            <p:stCondLst>
                              <p:cond delay="700"/>
                            </p:stCondLst>
                            <p:childTnLst>
                              <p:par>
                                <p:cTn id="62" presetID="0" presetClass="path" presetSubtype="0" accel="50000" decel="50000" fill="hold" nodeType="afterEffect">
                                  <p:stCondLst>
                                    <p:cond delay="0"/>
                                  </p:stCondLst>
                                  <p:childTnLst>
                                    <p:animMotion origin="layout" path="M -0.54271 -0.1008 C -0.54653 -0.09941 -0.55035 -0.09802 -0.55451 -0.09501 C -0.55868 -0.092 -0.56285 -0.08807 -0.56771 -0.08205 C -0.57257 -0.07603 -0.58038 -0.06607 -0.58385 -0.05867 C -0.58733 -0.05126 -0.58767 -0.04293 -0.58837 -0.03714 C -0.58906 -0.03135 -0.5901 -0.02695 -0.58837 -0.02395 C -0.58663 -0.02094 -0.58055 -0.02001 -0.57743 -0.01955 C -0.5743 -0.01908 -0.57135 -0.02024 -0.56979 -0.02117 " pathEditMode="fixed" ptsTypes="aaaaaaaA">
                                      <p:cBhvr>
                                        <p:cTn id="63" dur="70" fill="hold"/>
                                        <p:tgtEl>
                                          <p:spTgt spid="37"/>
                                        </p:tgtEl>
                                        <p:attrNameLst>
                                          <p:attrName>ppt_x</p:attrName>
                                          <p:attrName>ppt_y</p:attrName>
                                        </p:attrNameLst>
                                      </p:cBhvr>
                                    </p:animMotion>
                                  </p:childTnLst>
                                </p:cTn>
                              </p:par>
                              <p:par>
                                <p:cTn id="64" presetID="22" presetClass="entr" presetSubtype="1"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up)">
                                      <p:cBhvr>
                                        <p:cTn id="66" dur="70"/>
                                        <p:tgtEl>
                                          <p:spTgt spid="25"/>
                                        </p:tgtEl>
                                      </p:cBhvr>
                                    </p:animEffect>
                                  </p:childTnLst>
                                </p:cTn>
                              </p:par>
                            </p:childTnLst>
                          </p:cTn>
                        </p:par>
                        <p:par>
                          <p:cTn id="67" fill="hold" nodeType="afterGroup">
                            <p:stCondLst>
                              <p:cond delay="770"/>
                            </p:stCondLst>
                            <p:childTnLst>
                              <p:par>
                                <p:cTn id="68" presetID="0" presetClass="path" presetSubtype="0" accel="50000" decel="50000" fill="hold" nodeType="afterEffect">
                                  <p:stCondLst>
                                    <p:cond delay="0"/>
                                  </p:stCondLst>
                                  <p:childTnLst>
                                    <p:animMotion origin="layout" path="M -0.56979 -0.02117 C -0.56197 -0.02395 -0.55416 -0.02673 -0.54635 -0.03228 C -0.53854 -0.03784 -0.54999 -0.02927 -0.52308 -0.0545 C -0.49618 -0.07974 -0.41388 -0.16122 -0.38472 -0.18344 C -0.35555 -0.20566 -0.3526 -0.18899 -0.34808 -0.18784 C -0.34357 -0.18668 -0.35659 -0.17835 -0.35798 -0.17673 " pathEditMode="fixed" rAng="0" ptsTypes="aaaaaA">
                                      <p:cBhvr>
                                        <p:cTn id="69" dur="70" fill="hold"/>
                                        <p:tgtEl>
                                          <p:spTgt spid="37"/>
                                        </p:tgtEl>
                                        <p:attrNameLst>
                                          <p:attrName>ppt_x</p:attrName>
                                          <p:attrName>ppt_y</p:attrName>
                                        </p:attrNameLst>
                                      </p:cBhvr>
                                      <p:rCtr x="11300" y="-9200"/>
                                    </p:animMotion>
                                  </p:childTnLst>
                                </p:cTn>
                              </p:par>
                            </p:childTnLst>
                          </p:cTn>
                        </p:par>
                        <p:par>
                          <p:cTn id="70" fill="hold" nodeType="afterGroup">
                            <p:stCondLst>
                              <p:cond delay="840"/>
                            </p:stCondLst>
                            <p:childTnLst>
                              <p:par>
                                <p:cTn id="71" presetID="0" presetClass="path" presetSubtype="0" accel="50000" decel="50000" fill="hold" nodeType="afterEffect">
                                  <p:stCondLst>
                                    <p:cond delay="0"/>
                                  </p:stCondLst>
                                  <p:childTnLst>
                                    <p:animMotion origin="layout" path="M -0.35798 -0.17673 C -0.36198 -0.17534 -0.3658 -0.17395 -0.36771 -0.17163 C -0.36962 -0.16932 -0.37048 -0.16423 -0.36996 -0.16307 C -0.36944 -0.16191 -0.3658 -0.164 -0.36475 -0.16423 " pathEditMode="fixed" rAng="0" ptsTypes="aaaa">
                                      <p:cBhvr>
                                        <p:cTn id="72" dur="70" fill="hold"/>
                                        <p:tgtEl>
                                          <p:spTgt spid="37"/>
                                        </p:tgtEl>
                                        <p:attrNameLst>
                                          <p:attrName>ppt_x</p:attrName>
                                          <p:attrName>ppt_y</p:attrName>
                                        </p:attrNameLst>
                                      </p:cBhvr>
                                      <p:rCtr x="-600" y="700"/>
                                    </p:animMotion>
                                  </p:childTnLst>
                                </p:cTn>
                              </p:par>
                              <p:par>
                                <p:cTn id="73" presetID="22" presetClass="entr" presetSubtype="1" fill="hold"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up)">
                                      <p:cBhvr>
                                        <p:cTn id="75" dur="70"/>
                                        <p:tgtEl>
                                          <p:spTgt spid="26"/>
                                        </p:tgtEl>
                                      </p:cBhvr>
                                    </p:animEffect>
                                  </p:childTnLst>
                                </p:cTn>
                              </p:par>
                            </p:childTnLst>
                          </p:cTn>
                        </p:par>
                        <p:par>
                          <p:cTn id="76" fill="hold" nodeType="afterGroup">
                            <p:stCondLst>
                              <p:cond delay="910"/>
                            </p:stCondLst>
                            <p:childTnLst>
                              <p:par>
                                <p:cTn id="77" presetID="0" presetClass="path" presetSubtype="0" accel="50000" decel="50000" fill="hold" nodeType="afterEffect">
                                  <p:stCondLst>
                                    <p:cond delay="0"/>
                                  </p:stCondLst>
                                  <p:childTnLst>
                                    <p:animMotion origin="layout" path="M -0.36475 -0.16423 C -0.36146 -0.164 -0.35798 -0.16353 -0.35364 -0.16515 C -0.3493 -0.16677 -0.34305 -0.17094 -0.33906 -0.17372 C -0.33507 -0.1765 -0.33229 -0.17881 -0.32986 -0.18205 C -0.32743 -0.18529 -0.32517 -0.19131 -0.3243 -0.19386 C -0.32343 -0.1964 -0.32465 -0.19687 -0.32465 -0.19756 " pathEditMode="fixed" rAng="0" ptsTypes="aaaaaA">
                                      <p:cBhvr>
                                        <p:cTn id="78" dur="70" fill="hold"/>
                                        <p:tgtEl>
                                          <p:spTgt spid="37"/>
                                        </p:tgtEl>
                                        <p:attrNameLst>
                                          <p:attrName>ppt_x</p:attrName>
                                          <p:attrName>ppt_y</p:attrName>
                                        </p:attrNameLst>
                                      </p:cBhvr>
                                      <p:rCtr x="2100" y="-1600"/>
                                    </p:animMotion>
                                  </p:childTnLst>
                                </p:cTn>
                              </p:par>
                              <p:par>
                                <p:cTn id="79" presetID="22" presetClass="entr" presetSubtype="4"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wipe(down)">
                                      <p:cBhvr>
                                        <p:cTn id="81" dur="70"/>
                                        <p:tgtEl>
                                          <p:spTgt spid="27"/>
                                        </p:tgtEl>
                                      </p:cBhvr>
                                    </p:animEffect>
                                  </p:childTnLst>
                                </p:cTn>
                              </p:par>
                            </p:childTnLst>
                          </p:cTn>
                        </p:par>
                        <p:par>
                          <p:cTn id="82" fill="hold" nodeType="afterGroup">
                            <p:stCondLst>
                              <p:cond delay="980"/>
                            </p:stCondLst>
                            <p:childTnLst>
                              <p:par>
                                <p:cTn id="83" presetID="0" presetClass="path" presetSubtype="0" accel="50000" decel="50000" fill="hold" nodeType="afterEffect">
                                  <p:stCondLst>
                                    <p:cond delay="0"/>
                                  </p:stCondLst>
                                  <p:childTnLst>
                                    <p:animMotion origin="layout" path="M -0.32465 -0.19756 C -0.32587 -0.20033 -0.32708 -0.20288 -0.32986 -0.2045 C -0.33264 -0.20612 -0.3309 -0.20867 -0.34097 -0.20774 C -0.35104 -0.20682 -0.3757 -0.20427 -0.39063 -0.19964 C -0.40556 -0.19501 -0.42222 -0.18645 -0.43108 -0.17973 C -0.43993 -0.17302 -0.44167 -0.16283 -0.44375 -0.15959 " pathEditMode="fixed" ptsTypes="aaaaaA">
                                      <p:cBhvr>
                                        <p:cTn id="84" dur="70" fill="hold"/>
                                        <p:tgtEl>
                                          <p:spTgt spid="37"/>
                                        </p:tgtEl>
                                        <p:attrNameLst>
                                          <p:attrName>ppt_x</p:attrName>
                                          <p:attrName>ppt_y</p:attrName>
                                        </p:attrNameLst>
                                      </p:cBhvr>
                                    </p:animMotion>
                                  </p:childTnLst>
                                </p:cTn>
                              </p:par>
                              <p:par>
                                <p:cTn id="85" presetID="22" presetClass="entr" presetSubtype="2" fill="hold"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right)">
                                      <p:cBhvr>
                                        <p:cTn id="87" dur="70"/>
                                        <p:tgtEl>
                                          <p:spTgt spid="28"/>
                                        </p:tgtEl>
                                      </p:cBhvr>
                                    </p:animEffect>
                                  </p:childTnLst>
                                </p:cTn>
                              </p:par>
                            </p:childTnLst>
                          </p:cTn>
                        </p:par>
                        <p:par>
                          <p:cTn id="88" fill="hold" nodeType="afterGroup">
                            <p:stCondLst>
                              <p:cond delay="1050"/>
                            </p:stCondLst>
                            <p:childTnLst>
                              <p:par>
                                <p:cTn id="89" presetID="0" presetClass="path" presetSubtype="0" accel="50000" decel="50000" fill="hold" nodeType="afterEffect">
                                  <p:stCondLst>
                                    <p:cond delay="0"/>
                                  </p:stCondLst>
                                  <p:childTnLst>
                                    <p:animMotion origin="layout" path="M -0.44375 -0.1596 C -0.44445 -0.1545 -0.44514 -0.14941 -0.44306 -0.14594 C -0.44097 -0.14247 -0.43768 -0.14062 -0.43125 -0.13807 C -0.42483 -0.13552 -0.41459 -0.13251 -0.40469 -0.13112 C -0.39479 -0.12974 -0.3724 -0.13043 -0.3717 -0.12927 C -0.37101 -0.12812 -0.38941 -0.12649 -0.40035 -0.12441 C -0.41129 -0.12233 -0.42535 -0.12071 -0.43716 -0.11654 C -0.44896 -0.11237 -0.46163 -0.10474 -0.47101 -0.09872 C -0.48038 -0.0927 -0.48733 -0.08853 -0.49375 -0.0802 C -0.50018 -0.07187 -0.50747 -0.05566 -0.5099 -0.04872 C -0.51233 -0.04177 -0.50868 -0.03992 -0.50851 -0.03807 " pathEditMode="fixed" ptsTypes="aaaaaaaaaaA">
                                      <p:cBhvr>
                                        <p:cTn id="90" dur="70" fill="hold"/>
                                        <p:tgtEl>
                                          <p:spTgt spid="37"/>
                                        </p:tgtEl>
                                        <p:attrNameLst>
                                          <p:attrName>ppt_x</p:attrName>
                                          <p:attrName>ppt_y</p:attrName>
                                        </p:attrNameLst>
                                      </p:cBhvr>
                                    </p:animMotion>
                                  </p:childTnLst>
                                </p:cTn>
                              </p:par>
                              <p:par>
                                <p:cTn id="91" presetID="22" presetClass="entr" presetSubtype="1" fill="hold" nodeType="with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70"/>
                                        <p:tgtEl>
                                          <p:spTgt spid="29"/>
                                        </p:tgtEl>
                                      </p:cBhvr>
                                    </p:animEffect>
                                  </p:childTnLst>
                                </p:cTn>
                              </p:par>
                            </p:childTnLst>
                          </p:cTn>
                        </p:par>
                        <p:par>
                          <p:cTn id="94" fill="hold" nodeType="afterGroup">
                            <p:stCondLst>
                              <p:cond delay="1120"/>
                            </p:stCondLst>
                            <p:childTnLst>
                              <p:par>
                                <p:cTn id="95" presetID="0" presetClass="path" presetSubtype="0" accel="50000" decel="50000" fill="hold" nodeType="afterEffect">
                                  <p:stCondLst>
                                    <p:cond delay="0"/>
                                  </p:stCondLst>
                                  <p:childTnLst>
                                    <p:animMotion origin="layout" path="M -0.5085 -0.03807 C -0.50712 -0.03483 -0.50364 -0.02302 -0.49982 -0.01909 C -0.496 -0.01515 -0.49149 -0.01538 -0.48524 -0.014 C -0.47899 -0.01261 -0.46979 -0.01076 -0.46267 -0.01122 C -0.45555 -0.01168 -0.45069 -0.01168 -0.44201 -0.01654 C -0.43333 -0.0214 -0.41753 -0.03483 -0.41059 -0.04015 C -0.40364 -0.04548 -0.40729 -0.04224 -0.39982 -0.04918 C -0.39236 -0.05613 -0.37257 -0.07557 -0.36545 -0.08251 " pathEditMode="fixed" rAng="0" ptsTypes="aaaaaaaa">
                                      <p:cBhvr>
                                        <p:cTn id="96" dur="70" fill="hold"/>
                                        <p:tgtEl>
                                          <p:spTgt spid="37"/>
                                        </p:tgtEl>
                                        <p:attrNameLst>
                                          <p:attrName>ppt_x</p:attrName>
                                          <p:attrName>ppt_y</p:attrName>
                                        </p:attrNameLst>
                                      </p:cBhvr>
                                      <p:rCtr x="7200" y="-900"/>
                                    </p:animMotion>
                                  </p:childTnLst>
                                </p:cTn>
                              </p:par>
                              <p:par>
                                <p:cTn id="97" presetID="22" presetClass="entr" presetSubtype="8" fill="hold"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wipe(left)">
                                      <p:cBhvr>
                                        <p:cTn id="99" dur="70"/>
                                        <p:tgtEl>
                                          <p:spTgt spid="30"/>
                                        </p:tgtEl>
                                      </p:cBhvr>
                                    </p:animEffect>
                                  </p:childTnLst>
                                </p:cTn>
                              </p:par>
                            </p:childTnLst>
                          </p:cTn>
                        </p:par>
                        <p:par>
                          <p:cTn id="100" fill="hold" nodeType="afterGroup">
                            <p:stCondLst>
                              <p:cond delay="1190"/>
                            </p:stCondLst>
                            <p:childTnLst>
                              <p:par>
                                <p:cTn id="101" presetID="0" presetClass="path" presetSubtype="0" accel="50000" decel="50000" fill="hold" nodeType="afterEffect">
                                  <p:stCondLst>
                                    <p:cond delay="0"/>
                                  </p:stCondLst>
                                  <p:childTnLst>
                                    <p:animMotion origin="layout" path="M -0.36337 -0.08113 C -0.36337 -0.08089 -0.37864 -0.05636 -0.39375 -0.03159 " pathEditMode="fixed" rAng="0" ptsTypes="aA">
                                      <p:cBhvr>
                                        <p:cTn id="102" dur="70" fill="hold"/>
                                        <p:tgtEl>
                                          <p:spTgt spid="37"/>
                                        </p:tgtEl>
                                        <p:attrNameLst>
                                          <p:attrName>ppt_x</p:attrName>
                                          <p:attrName>ppt_y</p:attrName>
                                        </p:attrNameLst>
                                      </p:cBhvr>
                                      <p:rCtr x="-1500" y="2500"/>
                                    </p:animMotion>
                                  </p:childTnLst>
                                </p:cTn>
                              </p:par>
                              <p:par>
                                <p:cTn id="103" presetID="22" presetClass="entr" presetSubtype="1" fill="hold"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up)">
                                      <p:cBhvr>
                                        <p:cTn id="105" dur="70"/>
                                        <p:tgtEl>
                                          <p:spTgt spid="31"/>
                                        </p:tgtEl>
                                      </p:cBhvr>
                                    </p:animEffect>
                                  </p:childTnLst>
                                </p:cTn>
                              </p:par>
                            </p:childTnLst>
                          </p:cTn>
                        </p:par>
                        <p:par>
                          <p:cTn id="106" fill="hold" nodeType="afterGroup">
                            <p:stCondLst>
                              <p:cond delay="1260"/>
                            </p:stCondLst>
                            <p:childTnLst>
                              <p:par>
                                <p:cTn id="107" presetID="0" presetClass="path" presetSubtype="0" accel="50000" decel="50000" fill="hold" nodeType="afterEffect">
                                  <p:stCondLst>
                                    <p:cond delay="0"/>
                                  </p:stCondLst>
                                  <p:childTnLst>
                                    <p:animMotion origin="layout" path="M -0.39375 -0.03159 C -0.38733 -0.03992 -0.3809 -0.04803 -0.37413 -0.0552 C -0.36736 -0.06238 -0.35764 -0.07117 -0.35261 -0.07488 C -0.34757 -0.07858 -0.34583 -0.07742 -0.34375 -0.07742 " pathEditMode="fixed" ptsTypes="aaaA">
                                      <p:cBhvr>
                                        <p:cTn id="108" dur="70" fill="hold"/>
                                        <p:tgtEl>
                                          <p:spTgt spid="37"/>
                                        </p:tgtEl>
                                        <p:attrNameLst>
                                          <p:attrName>ppt_x</p:attrName>
                                          <p:attrName>ppt_y</p:attrName>
                                        </p:attrNameLst>
                                      </p:cBhvr>
                                    </p:animMotion>
                                  </p:childTnLst>
                                </p:cTn>
                              </p:par>
                              <p:par>
                                <p:cTn id="109" presetID="22" presetClass="entr" presetSubtype="8" fill="hold" nodeType="with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70"/>
                                        <p:tgtEl>
                                          <p:spTgt spid="33"/>
                                        </p:tgtEl>
                                      </p:cBhvr>
                                    </p:animEffect>
                                  </p:childTnLst>
                                </p:cTn>
                              </p:par>
                            </p:childTnLst>
                          </p:cTn>
                        </p:par>
                        <p:par>
                          <p:cTn id="112" fill="hold" nodeType="afterGroup">
                            <p:stCondLst>
                              <p:cond delay="1330"/>
                            </p:stCondLst>
                            <p:childTnLst>
                              <p:par>
                                <p:cTn id="113" presetID="0" presetClass="path" presetSubtype="0" accel="50000" decel="50000" fill="hold" nodeType="afterEffect">
                                  <p:stCondLst>
                                    <p:cond delay="0"/>
                                  </p:stCondLst>
                                  <p:childTnLst>
                                    <p:animMotion origin="layout" path="M -0.34427 -0.07673 C -0.34462 -0.07326 -0.34479 -0.06955 -0.34826 -0.06353 C -0.35173 -0.05751 -0.36232 -0.04594 -0.36493 -0.04015 C -0.36753 -0.03437 -0.36441 -0.02997 -0.36389 -0.02835 " pathEditMode="fixed" rAng="0" ptsTypes="aaaA">
                                      <p:cBhvr>
                                        <p:cTn id="114" dur="70" fill="hold"/>
                                        <p:tgtEl>
                                          <p:spTgt spid="37"/>
                                        </p:tgtEl>
                                        <p:attrNameLst>
                                          <p:attrName>ppt_x</p:attrName>
                                          <p:attrName>ppt_y</p:attrName>
                                        </p:attrNameLst>
                                      </p:cBhvr>
                                      <p:rCtr x="-1200" y="2400"/>
                                    </p:animMotion>
                                  </p:childTnLst>
                                </p:cTn>
                              </p:par>
                              <p:par>
                                <p:cTn id="115" presetID="22" presetClass="entr" presetSubtype="1" fill="hold" nodeType="withEffect">
                                  <p:stCondLst>
                                    <p:cond delay="0"/>
                                  </p:stCondLst>
                                  <p:childTnLst>
                                    <p:set>
                                      <p:cBhvr>
                                        <p:cTn id="116" dur="1" fill="hold">
                                          <p:stCondLst>
                                            <p:cond delay="0"/>
                                          </p:stCondLst>
                                        </p:cTn>
                                        <p:tgtEl>
                                          <p:spTgt spid="34"/>
                                        </p:tgtEl>
                                        <p:attrNameLst>
                                          <p:attrName>style.visibility</p:attrName>
                                        </p:attrNameLst>
                                      </p:cBhvr>
                                      <p:to>
                                        <p:strVal val="visible"/>
                                      </p:to>
                                    </p:set>
                                    <p:animEffect transition="in" filter="wipe(up)">
                                      <p:cBhvr>
                                        <p:cTn id="117" dur="70"/>
                                        <p:tgtEl>
                                          <p:spTgt spid="34"/>
                                        </p:tgtEl>
                                      </p:cBhvr>
                                    </p:animEffect>
                                  </p:childTnLst>
                                </p:cTn>
                              </p:par>
                            </p:childTnLst>
                          </p:cTn>
                        </p:par>
                        <p:par>
                          <p:cTn id="118" fill="hold" nodeType="afterGroup">
                            <p:stCondLst>
                              <p:cond delay="1400"/>
                            </p:stCondLst>
                            <p:childTnLst>
                              <p:par>
                                <p:cTn id="119" presetID="22" presetClass="entr" presetSubtype="8" fill="hold" nodeType="afterEffect">
                                  <p:stCondLst>
                                    <p:cond delay="0"/>
                                  </p:stCondLst>
                                  <p:childTnLst>
                                    <p:set>
                                      <p:cBhvr>
                                        <p:cTn id="120" dur="1" fill="hold">
                                          <p:stCondLst>
                                            <p:cond delay="0"/>
                                          </p:stCondLst>
                                        </p:cTn>
                                        <p:tgtEl>
                                          <p:spTgt spid="35"/>
                                        </p:tgtEl>
                                        <p:attrNameLst>
                                          <p:attrName>style.visibility</p:attrName>
                                        </p:attrNameLst>
                                      </p:cBhvr>
                                      <p:to>
                                        <p:strVal val="visible"/>
                                      </p:to>
                                    </p:set>
                                    <p:animEffect transition="in" filter="wipe(left)">
                                      <p:cBhvr>
                                        <p:cTn id="121" dur="70"/>
                                        <p:tgtEl>
                                          <p:spTgt spid="35"/>
                                        </p:tgtEl>
                                      </p:cBhvr>
                                    </p:animEffect>
                                  </p:childTnLst>
                                </p:cTn>
                              </p:par>
                              <p:par>
                                <p:cTn id="122" presetID="0" presetClass="path" presetSubtype="0" accel="50000" decel="50000" fill="hold" nodeType="withEffect">
                                  <p:stCondLst>
                                    <p:cond delay="0"/>
                                  </p:stCondLst>
                                  <p:childTnLst>
                                    <p:animMotion origin="layout" path="M -0.36388 -0.02834 C -0.36076 -0.02695 -0.35746 -0.02556 -0.35312 -0.02834 C -0.34878 -0.03112 -0.34444 -0.03829 -0.3375 -0.04547 C -0.33055 -0.05265 -0.31753 -0.06584 -0.31093 -0.07163 C -0.30434 -0.07742 -0.30173 -0.07904 -0.29826 -0.0795 C -0.29479 -0.07996 -0.29184 -0.0751 -0.29045 -0.07417 " pathEditMode="fixed" rAng="0" ptsTypes="aaaaaA">
                                      <p:cBhvr>
                                        <p:cTn id="123" dur="70" fill="hold"/>
                                        <p:tgtEl>
                                          <p:spTgt spid="37"/>
                                        </p:tgtEl>
                                        <p:attrNameLst>
                                          <p:attrName>ppt_x</p:attrName>
                                          <p:attrName>ppt_y</p:attrName>
                                        </p:attrNameLst>
                                      </p:cBhvr>
                                      <p:rCtr x="3700" y="-2500"/>
                                    </p:animMotion>
                                  </p:childTnLst>
                                </p:cTn>
                              </p:par>
                            </p:childTnLst>
                          </p:cTn>
                        </p:par>
                        <p:par>
                          <p:cTn id="124" fill="hold" nodeType="afterGroup">
                            <p:stCondLst>
                              <p:cond delay="1470"/>
                            </p:stCondLst>
                            <p:childTnLst>
                              <p:par>
                                <p:cTn id="125" presetID="22" presetClass="entr" presetSubtype="1" fill="hold" nodeType="afterEffect">
                                  <p:stCondLst>
                                    <p:cond delay="0"/>
                                  </p:stCondLst>
                                  <p:childTnLst>
                                    <p:set>
                                      <p:cBhvr>
                                        <p:cTn id="126" dur="1" fill="hold">
                                          <p:stCondLst>
                                            <p:cond delay="0"/>
                                          </p:stCondLst>
                                        </p:cTn>
                                        <p:tgtEl>
                                          <p:spTgt spid="36"/>
                                        </p:tgtEl>
                                        <p:attrNameLst>
                                          <p:attrName>style.visibility</p:attrName>
                                        </p:attrNameLst>
                                      </p:cBhvr>
                                      <p:to>
                                        <p:strVal val="visible"/>
                                      </p:to>
                                    </p:set>
                                    <p:animEffect transition="in" filter="wipe(up)">
                                      <p:cBhvr>
                                        <p:cTn id="127" dur="70"/>
                                        <p:tgtEl>
                                          <p:spTgt spid="36"/>
                                        </p:tgtEl>
                                      </p:cBhvr>
                                    </p:animEffect>
                                  </p:childTnLst>
                                </p:cTn>
                              </p:par>
                              <p:par>
                                <p:cTn id="128" presetID="0" presetClass="path" presetSubtype="0" accel="50000" decel="50000" fill="hold" nodeType="withEffect">
                                  <p:stCondLst>
                                    <p:cond delay="0"/>
                                  </p:stCondLst>
                                  <p:childTnLst>
                                    <p:animMotion origin="layout" path="M -0.29045 -0.07418 C -0.2941 -0.07557 -0.29757 -0.07696 -0.30122 -0.07557 C -0.30486 -0.07418 -0.30816 -0.07001 -0.31198 -0.06631 C -0.3158 -0.0626 -0.32153 -0.05774 -0.32379 -0.05335 C -0.32604 -0.04895 -0.32552 -0.04385 -0.3257 -0.04015 C -0.32587 -0.03645 -0.32483 -0.03251 -0.32465 -0.03112 " pathEditMode="fixed" ptsTypes="aaaaaA">
                                      <p:cBhvr>
                                        <p:cTn id="129" dur="70" fill="hold"/>
                                        <p:tgtEl>
                                          <p:spTgt spid="37"/>
                                        </p:tgtEl>
                                        <p:attrNameLst>
                                          <p:attrName>ppt_x</p:attrName>
                                          <p:attrName>ppt_y</p:attrName>
                                        </p:attrNameLst>
                                      </p:cBhvr>
                                    </p:animMotion>
                                  </p:childTnLst>
                                </p:cTn>
                              </p:par>
                            </p:childTnLst>
                          </p:cTn>
                        </p:par>
                        <p:par>
                          <p:cTn id="130" fill="hold" nodeType="afterGroup">
                            <p:stCondLst>
                              <p:cond delay="1540"/>
                            </p:stCondLst>
                            <p:childTnLst>
                              <p:par>
                                <p:cTn id="131" presetID="22" presetClass="entr" presetSubtype="4" fill="hold" nodeType="afterEffect">
                                  <p:stCondLst>
                                    <p:cond delay="0"/>
                                  </p:stCondLst>
                                  <p:childTnLst>
                                    <p:set>
                                      <p:cBhvr>
                                        <p:cTn id="132" dur="1" fill="hold">
                                          <p:stCondLst>
                                            <p:cond delay="0"/>
                                          </p:stCondLst>
                                        </p:cTn>
                                        <p:tgtEl>
                                          <p:spTgt spid="42"/>
                                        </p:tgtEl>
                                        <p:attrNameLst>
                                          <p:attrName>style.visibility</p:attrName>
                                        </p:attrNameLst>
                                      </p:cBhvr>
                                      <p:to>
                                        <p:strVal val="visible"/>
                                      </p:to>
                                    </p:set>
                                    <p:animEffect transition="in" filter="wipe(down)">
                                      <p:cBhvr>
                                        <p:cTn id="133" dur="70"/>
                                        <p:tgtEl>
                                          <p:spTgt spid="42"/>
                                        </p:tgtEl>
                                      </p:cBhvr>
                                    </p:animEffect>
                                  </p:childTnLst>
                                </p:cTn>
                              </p:par>
                              <p:par>
                                <p:cTn id="134" presetID="0" presetClass="path" presetSubtype="0" accel="50000" decel="50000" fill="hold" nodeType="withEffect">
                                  <p:stCondLst>
                                    <p:cond delay="0"/>
                                  </p:stCondLst>
                                  <p:childTnLst>
                                    <p:animMotion origin="layout" path="M -0.32466 -0.03113 C -0.32118 -0.0339 -0.31771 -0.03668 -0.31389 -0.04038 C -0.31007 -0.04409 -0.30677 -0.04548 -0.30122 -0.05335 C -0.29566 -0.06122 -0.28768 -0.0758 -0.28056 -0.08738 C -0.27344 -0.09895 -0.26597 -0.11284 -0.25903 -0.12279 C -0.25209 -0.13275 -0.24341 -0.14293 -0.23941 -0.14756 " pathEditMode="fixed" ptsTypes="aaaaaA">
                                      <p:cBhvr>
                                        <p:cTn id="135" dur="70" fill="hold"/>
                                        <p:tgtEl>
                                          <p:spTgt spid="37"/>
                                        </p:tgtEl>
                                        <p:attrNameLst>
                                          <p:attrName>ppt_x</p:attrName>
                                          <p:attrName>ppt_y</p:attrName>
                                        </p:attrNameLst>
                                      </p:cBhvr>
                                    </p:animMotion>
                                  </p:childTnLst>
                                </p:cTn>
                              </p:par>
                            </p:childTnLst>
                          </p:cTn>
                        </p:par>
                        <p:par>
                          <p:cTn id="136" fill="hold" nodeType="afterGroup">
                            <p:stCondLst>
                              <p:cond delay="1610"/>
                            </p:stCondLst>
                            <p:childTnLst>
                              <p:par>
                                <p:cTn id="137" presetID="22" presetClass="entr" presetSubtype="1" fill="hold" nodeType="afterEffect">
                                  <p:stCondLst>
                                    <p:cond delay="0"/>
                                  </p:stCondLst>
                                  <p:childTnLst>
                                    <p:set>
                                      <p:cBhvr>
                                        <p:cTn id="138" dur="1" fill="hold">
                                          <p:stCondLst>
                                            <p:cond delay="0"/>
                                          </p:stCondLst>
                                        </p:cTn>
                                        <p:tgtEl>
                                          <p:spTgt spid="43"/>
                                        </p:tgtEl>
                                        <p:attrNameLst>
                                          <p:attrName>style.visibility</p:attrName>
                                        </p:attrNameLst>
                                      </p:cBhvr>
                                      <p:to>
                                        <p:strVal val="visible"/>
                                      </p:to>
                                    </p:set>
                                    <p:animEffect transition="in" filter="wipe(up)">
                                      <p:cBhvr>
                                        <p:cTn id="139" dur="70"/>
                                        <p:tgtEl>
                                          <p:spTgt spid="43"/>
                                        </p:tgtEl>
                                      </p:cBhvr>
                                    </p:animEffect>
                                  </p:childTnLst>
                                </p:cTn>
                              </p:par>
                              <p:par>
                                <p:cTn id="140" presetID="0" presetClass="path" presetSubtype="0" accel="50000" decel="50000" fill="hold" nodeType="withEffect">
                                  <p:stCondLst>
                                    <p:cond delay="0"/>
                                  </p:stCondLst>
                                  <p:childTnLst>
                                    <p:animMotion origin="layout" path="M -0.23628 -0.14756 C -0.23889 -0.14409 -0.24687 -0.13367 -0.25173 -0.12626 C -0.2566 -0.11886 -0.2566 -0.11839 -0.2658 -0.10312 C -0.275 -0.08784 -0.30191 -0.0464 -0.30694 -0.0339 C -0.31198 -0.0214 -0.29774 -0.02951 -0.29618 -0.02858 " pathEditMode="fixed" rAng="0" ptsTypes="aaaaa">
                                      <p:cBhvr>
                                        <p:cTn id="141" dur="70" fill="hold"/>
                                        <p:tgtEl>
                                          <p:spTgt spid="37"/>
                                        </p:tgtEl>
                                        <p:attrNameLst>
                                          <p:attrName>ppt_x</p:attrName>
                                          <p:attrName>ppt_y</p:attrName>
                                        </p:attrNameLst>
                                      </p:cBhvr>
                                      <p:rCtr x="-3800" y="6300"/>
                                    </p:animMotion>
                                  </p:childTnLst>
                                </p:cTn>
                              </p:par>
                            </p:childTnLst>
                          </p:cTn>
                        </p:par>
                        <p:par>
                          <p:cTn id="142" fill="hold" nodeType="afterGroup">
                            <p:stCondLst>
                              <p:cond delay="1680"/>
                            </p:stCondLst>
                            <p:childTnLst>
                              <p:par>
                                <p:cTn id="143" presetID="0" presetClass="path" presetSubtype="0" accel="50000" decel="50000" fill="hold" nodeType="afterEffect">
                                  <p:stCondLst>
                                    <p:cond delay="0"/>
                                  </p:stCondLst>
                                  <p:childTnLst>
                                    <p:animMotion origin="layout" path="M -0.29618 -0.02858 C -0.28611 -0.03205 -0.26701 -0.02904 -0.23524 -0.04918 C -0.20347 -0.06932 -0.14826 -0.11816 -0.10503 -0.15011 C -0.0618 -0.18205 -0.00225 -0.22233 0.02466 -0.24131 " pathEditMode="fixed" rAng="0" ptsTypes="aaaa">
                                      <p:cBhvr>
                                        <p:cTn id="144" dur="70" fill="hold"/>
                                        <p:tgtEl>
                                          <p:spTgt spid="37"/>
                                        </p:tgtEl>
                                        <p:attrNameLst>
                                          <p:attrName>ppt_x</p:attrName>
                                          <p:attrName>ppt_y</p:attrName>
                                        </p:attrNameLst>
                                      </p:cBhvr>
                                      <p:rCtr x="16000" y="-10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2012950" y="5524500"/>
            <a:ext cx="7975600" cy="1333500"/>
            <a:chOff x="971550" y="4156075"/>
            <a:chExt cx="7200900" cy="1008063"/>
          </a:xfrm>
          <a:solidFill>
            <a:srgbClr val="7F7F7F"/>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sp>
          <p:nvSpPr>
            <p:cNvPr id="7176" name="TextBox 41"/>
            <p:cNvSpPr>
              <a:spLocks noChangeArrowheads="1"/>
            </p:cNvSpPr>
            <p:nvPr/>
          </p:nvSpPr>
          <p:spPr bwMode="auto">
            <a:xfrm>
              <a:off x="4038685" y="4396617"/>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000" b="1">
                  <a:solidFill>
                    <a:schemeClr val="bg1"/>
                  </a:solidFill>
                  <a:latin typeface="BatangChe" pitchFamily="1" charset="-127"/>
                  <a:ea typeface="BatangChe" pitchFamily="1" charset="-127"/>
                  <a:sym typeface="BatangChe" pitchFamily="1" charset="-127"/>
                </a:rPr>
                <a:t>1</a:t>
              </a:r>
              <a:endParaRPr lang="zh-CN" altLang="en-US" sz="6000" b="1">
                <a:solidFill>
                  <a:schemeClr val="bg1"/>
                </a:solidFill>
                <a:latin typeface="BatangChe" pitchFamily="1" charset="-127"/>
                <a:ea typeface="BatangChe" pitchFamily="1" charset="-127"/>
                <a:sym typeface="BatangChe" pitchFamily="1" charset="-127"/>
              </a:endParaRPr>
            </a:p>
          </p:txBody>
        </p:sp>
      </p:grpSp>
      <p:grpSp>
        <p:nvGrpSpPr>
          <p:cNvPr id="7171" name="组合 2"/>
          <p:cNvGrpSpPr>
            <a:grpSpLocks/>
          </p:cNvGrpSpPr>
          <p:nvPr/>
        </p:nvGrpSpPr>
        <p:grpSpPr bwMode="auto">
          <a:xfrm>
            <a:off x="0" y="0"/>
            <a:ext cx="1547813" cy="534988"/>
            <a:chOff x="-106363" y="-20638"/>
            <a:chExt cx="1006476" cy="347663"/>
          </a:xfrm>
          <a:solidFill>
            <a:srgbClr val="7F7F7F"/>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grpSp>
      <p:grpSp>
        <p:nvGrpSpPr>
          <p:cNvPr id="10244" name="组合 8"/>
          <p:cNvGrpSpPr>
            <a:grpSpLocks/>
          </p:cNvGrpSpPr>
          <p:nvPr/>
        </p:nvGrpSpPr>
        <p:grpSpPr bwMode="auto">
          <a:xfrm>
            <a:off x="3846249" y="2340916"/>
            <a:ext cx="5297751" cy="1015663"/>
            <a:chOff x="3284033" y="2098694"/>
            <a:chExt cx="5453912" cy="978717"/>
          </a:xfrm>
        </p:grpSpPr>
        <p:sp>
          <p:nvSpPr>
            <p:cNvPr id="10" name="AutoShape 4"/>
            <p:cNvSpPr>
              <a:spLocks noChangeArrowheads="1"/>
            </p:cNvSpPr>
            <p:nvPr/>
          </p:nvSpPr>
          <p:spPr bwMode="gray">
            <a:xfrm>
              <a:off x="3284033" y="2260780"/>
              <a:ext cx="4262240" cy="699096"/>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5319" y="2301988"/>
              <a:ext cx="1086806" cy="572127"/>
            </a:xfrm>
            <a:prstGeom prst="roundRect">
              <a:avLst>
                <a:gd name="adj" fmla="val 11921"/>
              </a:avLst>
            </a:prstGeom>
            <a:solidFill>
              <a:srgbClr val="7F7F7F"/>
            </a:solidFill>
            <a:ln>
              <a:solidFill>
                <a:srgbClr val="7F7F7F"/>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78AA0A"/>
                </a:solidFill>
              </a:endParaRPr>
            </a:p>
          </p:txBody>
        </p:sp>
        <p:sp>
          <p:nvSpPr>
            <p:cNvPr id="12" name="Text Box 8"/>
            <p:cNvSpPr txBox="1">
              <a:spLocks noChangeArrowheads="1"/>
            </p:cNvSpPr>
            <p:nvPr/>
          </p:nvSpPr>
          <p:spPr bwMode="gray">
            <a:xfrm>
              <a:off x="3731830" y="2320440"/>
              <a:ext cx="313785" cy="461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a:solidFill>
                    <a:srgbClr val="FFFFFF"/>
                  </a:solidFill>
                  <a:effectLst>
                    <a:outerShdw blurRad="38100" dist="38100" dir="2700000" algn="tl">
                      <a:srgbClr val="C0C0C0"/>
                    </a:outerShdw>
                  </a:effectLst>
                  <a:latin typeface="+mn-lt"/>
                  <a:ea typeface="+mn-ea"/>
                </a:rPr>
                <a:t>1</a:t>
              </a:r>
            </a:p>
          </p:txBody>
        </p:sp>
        <p:sp>
          <p:nvSpPr>
            <p:cNvPr id="10248" name="文本框 2"/>
            <p:cNvSpPr txBox="1">
              <a:spLocks noChangeArrowheads="1"/>
            </p:cNvSpPr>
            <p:nvPr/>
          </p:nvSpPr>
          <p:spPr bwMode="auto">
            <a:xfrm>
              <a:off x="4637514" y="2098694"/>
              <a:ext cx="4100431" cy="97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44546A"/>
                  </a:solidFill>
                  <a:latin typeface="微软雅黑" panose="020B0503020204020204" pitchFamily="34" charset="-122"/>
                  <a:ea typeface="微软雅黑" panose="020B0503020204020204" pitchFamily="34" charset="-122"/>
                </a:rPr>
                <a:t>相关知识</a:t>
              </a:r>
            </a:p>
            <a:p>
              <a:pPr eaLnBrk="1" hangingPunct="1"/>
              <a:r>
                <a:rPr lang="en-US" altLang="zh-CN" sz="2800" b="1" dirty="0">
                  <a:solidFill>
                    <a:srgbClr val="44546A"/>
                  </a:solidFill>
                  <a:latin typeface="微软雅黑" panose="020B0503020204020204" pitchFamily="34" charset="-122"/>
                  <a:ea typeface="微软雅黑" panose="020B0503020204020204" pitchFamily="34" charset="-122"/>
                </a:rPr>
                <a:t>(Related knowledge)</a:t>
              </a:r>
            </a:p>
          </p:txBody>
        </p:sp>
      </p:grpSp>
    </p:spTree>
  </p:cSld>
  <p:clrMapOvr>
    <a:masterClrMapping/>
  </p:clrMapOvr>
  <mc:AlternateContent xmlns:mc="http://schemas.openxmlformats.org/markup-compatibility/2006" xmlns:p14="http://schemas.microsoft.com/office/powerpoint/2010/main">
    <mc:Choice Requires="p14">
      <p:transition spd="med">
        <p14:flythrough/>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415209" y="2045356"/>
            <a:ext cx="5684839" cy="350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pPr>
            <a:r>
              <a:rPr lang="zh-CN" altLang="en-US" b="1" dirty="0" smtClean="0">
                <a:solidFill>
                  <a:srgbClr val="1F497D"/>
                </a:solidFill>
                <a:latin typeface="微软雅黑" panose="020B0503020204020204" pitchFamily="34" charset="-122"/>
                <a:ea typeface="微软雅黑" panose="020B0503020204020204" pitchFamily="34" charset="-122"/>
              </a:rPr>
              <a:t>心脏起搏器 </a:t>
            </a:r>
            <a:r>
              <a:rPr lang="zh-CN" altLang="en-US" sz="2400" dirty="0" smtClean="0">
                <a:solidFill>
                  <a:srgbClr val="1F497D"/>
                </a:solidFill>
                <a:latin typeface="微软雅黑" panose="020B0503020204020204" pitchFamily="34" charset="-122"/>
                <a:ea typeface="微软雅黑" panose="020B0503020204020204" pitchFamily="34" charset="-122"/>
              </a:rPr>
              <a:t>是</a:t>
            </a:r>
            <a:r>
              <a:rPr lang="zh-CN" altLang="en-US" sz="2400" dirty="0">
                <a:solidFill>
                  <a:srgbClr val="1F497D"/>
                </a:solidFill>
                <a:latin typeface="微软雅黑" panose="020B0503020204020204" pitchFamily="34" charset="-122"/>
                <a:ea typeface="微软雅黑" panose="020B0503020204020204" pitchFamily="34" charset="-122"/>
              </a:rPr>
              <a:t>一种植入于体内的电子治疗仪器，通过脉冲发生器发放由电池提供能量的电脉冲，通过导线电极的传导，刺激电极所接触的心肌，使心脏激动和收缩，从而达到治疗由于某些心律失常所致的心脏功能障碍的目的</a:t>
            </a:r>
            <a:r>
              <a:rPr lang="zh-CN" altLang="en-US" sz="2400" dirty="0" smtClean="0">
                <a:solidFill>
                  <a:srgbClr val="1F497D"/>
                </a:solidFill>
                <a:latin typeface="微软雅黑" panose="020B0503020204020204" pitchFamily="34" charset="-122"/>
                <a:ea typeface="微软雅黑" panose="020B0503020204020204" pitchFamily="34" charset="-122"/>
              </a:rPr>
              <a:t>。</a:t>
            </a:r>
            <a:endParaRPr lang="en-US" altLang="zh-CN" sz="1800" dirty="0">
              <a:solidFill>
                <a:srgbClr val="1F497D"/>
              </a:solidFill>
              <a:latin typeface="微软雅黑" panose="020B0503020204020204" pitchFamily="34" charset="-122"/>
              <a:ea typeface="微软雅黑" panose="020B0503020204020204" pitchFamily="34" charset="-122"/>
            </a:endParaRPr>
          </a:p>
        </p:txBody>
      </p:sp>
      <p:grpSp>
        <p:nvGrpSpPr>
          <p:cNvPr id="8" name="组合 7"/>
          <p:cNvGrpSpPr>
            <a:grpSpLocks/>
          </p:cNvGrpSpPr>
          <p:nvPr/>
        </p:nvGrpSpPr>
        <p:grpSpPr bwMode="auto">
          <a:xfrm>
            <a:off x="644524" y="422276"/>
            <a:ext cx="2159999" cy="612077"/>
            <a:chOff x="3278751" y="1777380"/>
            <a:chExt cx="2550868" cy="611983"/>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2296" name="TextBox 37"/>
            <p:cNvSpPr txBox="1">
              <a:spLocks noChangeArrowheads="1"/>
            </p:cNvSpPr>
            <p:nvPr/>
          </p:nvSpPr>
          <p:spPr bwMode="auto">
            <a:xfrm>
              <a:off x="4188898" y="1804677"/>
              <a:ext cx="1640721"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概述</a:t>
              </a:r>
              <a:endParaRPr lang="en-US" altLang="zh-CN" sz="2400" b="1" dirty="0">
                <a:solidFill>
                  <a:srgbClr val="1F497D"/>
                </a:solidFill>
                <a:latin typeface="微软雅黑" panose="020B0503020204020204" pitchFamily="34" charset="-122"/>
                <a:ea typeface="微软雅黑" panose="020B0503020204020204" pitchFamily="34" charset="-122"/>
              </a:endParaRPr>
            </a:p>
          </p:txBody>
        </p:sp>
      </p:grpSp>
      <p:sp>
        <p:nvSpPr>
          <p:cNvPr id="12293"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 name="直接连接符 5"/>
          <p:cNvSpPr>
            <a:spLocks noChangeShapeType="1"/>
          </p:cNvSpPr>
          <p:nvPr/>
        </p:nvSpPr>
        <p:spPr bwMode="auto">
          <a:xfrm flipV="1">
            <a:off x="644525" y="1031875"/>
            <a:ext cx="216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5" name="图片 4"/>
          <p:cNvPicPr>
            <a:picLocks noChangeAspect="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7957319" y="3181330"/>
            <a:ext cx="4234681" cy="3387745"/>
          </a:xfrm>
          <a:prstGeom prst="rect">
            <a:avLst/>
          </a:prstGeom>
        </p:spPr>
      </p:pic>
    </p:spTree>
    <p:extLst>
      <p:ext uri="{BB962C8B-B14F-4D97-AF65-F5344CB8AC3E}">
        <p14:creationId xmlns:p14="http://schemas.microsoft.com/office/powerpoint/2010/main" val="311840551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nodeType="afterGroup">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672139" y="2091522"/>
            <a:ext cx="561498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pPr>
            <a:r>
              <a:rPr lang="zh-CN" altLang="en-US" sz="2400" dirty="0" smtClean="0">
                <a:solidFill>
                  <a:srgbClr val="1F497D"/>
                </a:solidFill>
                <a:latin typeface="微软雅黑" panose="020B0503020204020204" pitchFamily="34" charset="-122"/>
                <a:ea typeface="微软雅黑" panose="020B0503020204020204" pitchFamily="34" charset="-122"/>
              </a:rPr>
              <a:t>       在成功</a:t>
            </a:r>
            <a:r>
              <a:rPr lang="zh-CN" altLang="en-US" sz="2400" dirty="0">
                <a:solidFill>
                  <a:srgbClr val="1F497D"/>
                </a:solidFill>
                <a:latin typeface="微软雅黑" panose="020B0503020204020204" pitchFamily="34" charset="-122"/>
                <a:ea typeface="微软雅黑" panose="020B0503020204020204" pitchFamily="34" charset="-122"/>
              </a:rPr>
              <a:t>地治疗缓慢性心律失常、挽救了成千上万患者生命的同时，起搏器也开始应用到快速性心律失常及非心电性疾病，如预防阵发性房性快速心律失常、颈动脉窦晕厥、双室同步治疗药物难治性充血性心力衰竭等。</a:t>
            </a:r>
          </a:p>
        </p:txBody>
      </p:sp>
      <p:grpSp>
        <p:nvGrpSpPr>
          <p:cNvPr id="8" name="组合 7"/>
          <p:cNvGrpSpPr>
            <a:grpSpLocks/>
          </p:cNvGrpSpPr>
          <p:nvPr/>
        </p:nvGrpSpPr>
        <p:grpSpPr bwMode="auto">
          <a:xfrm>
            <a:off x="644524" y="422276"/>
            <a:ext cx="2159999" cy="612077"/>
            <a:chOff x="3278751" y="1777380"/>
            <a:chExt cx="2550868" cy="611983"/>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2296" name="TextBox 37"/>
            <p:cNvSpPr txBox="1">
              <a:spLocks noChangeArrowheads="1"/>
            </p:cNvSpPr>
            <p:nvPr/>
          </p:nvSpPr>
          <p:spPr bwMode="auto">
            <a:xfrm>
              <a:off x="4188898" y="1804677"/>
              <a:ext cx="1640721"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概述</a:t>
              </a:r>
              <a:endParaRPr lang="en-US" altLang="zh-CN" sz="2400" b="1" dirty="0">
                <a:solidFill>
                  <a:srgbClr val="1F497D"/>
                </a:solidFill>
                <a:latin typeface="微软雅黑" panose="020B0503020204020204" pitchFamily="34" charset="-122"/>
                <a:ea typeface="微软雅黑" panose="020B0503020204020204" pitchFamily="34" charset="-122"/>
              </a:endParaRPr>
            </a:p>
          </p:txBody>
        </p:sp>
      </p:grpSp>
      <p:sp>
        <p:nvSpPr>
          <p:cNvPr id="12293"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 name="直接连接符 5"/>
          <p:cNvSpPr>
            <a:spLocks noChangeShapeType="1"/>
          </p:cNvSpPr>
          <p:nvPr/>
        </p:nvSpPr>
        <p:spPr bwMode="auto">
          <a:xfrm flipV="1">
            <a:off x="644525" y="1031875"/>
            <a:ext cx="216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3" name="图片 2"/>
          <p:cNvPicPr>
            <a:picLocks noChangeAspect="1"/>
          </p:cNvPicPr>
          <p:nvPr/>
        </p:nvPicPr>
        <p:blipFill rotWithShape="1">
          <a:blip r:embed="rId2">
            <a:clrChange>
              <a:clrFrom>
                <a:srgbClr val="FFFFFF"/>
              </a:clrFrom>
              <a:clrTo>
                <a:srgbClr val="FFFFFF">
                  <a:alpha val="0"/>
                </a:srgbClr>
              </a:clrTo>
            </a:clrChange>
            <a:duotone>
              <a:prstClr val="black"/>
              <a:schemeClr val="tx2">
                <a:tint val="45000"/>
                <a:satMod val="400000"/>
              </a:schemeClr>
            </a:duotone>
            <a:extLst>
              <a:ext uri="{28A0092B-C50C-407E-A947-70E740481C1C}">
                <a14:useLocalDpi xmlns:a14="http://schemas.microsoft.com/office/drawing/2010/main" val="0"/>
              </a:ext>
            </a:extLst>
          </a:blip>
          <a:srcRect l="1098" t="2618" r="1938" b="1459"/>
          <a:stretch/>
        </p:blipFill>
        <p:spPr>
          <a:xfrm>
            <a:off x="644524" y="1668812"/>
            <a:ext cx="4257676" cy="4257676"/>
          </a:xfrm>
          <a:prstGeom prst="rect">
            <a:avLst/>
          </a:prstGeom>
        </p:spPr>
      </p:pic>
    </p:spTree>
    <p:extLst>
      <p:ext uri="{BB962C8B-B14F-4D97-AF65-F5344CB8AC3E}">
        <p14:creationId xmlns:p14="http://schemas.microsoft.com/office/powerpoint/2010/main" val="162649914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644525" y="1464831"/>
            <a:ext cx="5741988"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pPr>
            <a:r>
              <a:rPr lang="zh-CN" altLang="en-US" sz="2400" b="1" dirty="0" smtClean="0">
                <a:solidFill>
                  <a:srgbClr val="1F497D"/>
                </a:solidFill>
                <a:latin typeface="微软雅黑" panose="020B0503020204020204" pitchFamily="34" charset="-122"/>
                <a:ea typeface="微软雅黑" panose="020B0503020204020204" pitchFamily="34" charset="-122"/>
              </a:rPr>
              <a:t>主要</a:t>
            </a:r>
            <a:r>
              <a:rPr lang="zh-CN" altLang="en-US" sz="2400" b="1" dirty="0">
                <a:solidFill>
                  <a:srgbClr val="1F497D"/>
                </a:solidFill>
                <a:latin typeface="微软雅黑" panose="020B0503020204020204" pitchFamily="34" charset="-122"/>
                <a:ea typeface="微软雅黑" panose="020B0503020204020204" pitchFamily="34" charset="-122"/>
              </a:rPr>
              <a:t>包括两部分</a:t>
            </a:r>
            <a:r>
              <a:rPr lang="zh-CN" altLang="en-US" sz="2400" b="1" dirty="0" smtClean="0">
                <a:solidFill>
                  <a:srgbClr val="1F497D"/>
                </a:solidFill>
                <a:latin typeface="微软雅黑" panose="020B0503020204020204" pitchFamily="34" charset="-122"/>
                <a:ea typeface="微软雅黑" panose="020B0503020204020204" pitchFamily="34" charset="-122"/>
              </a:rPr>
              <a:t>：</a:t>
            </a:r>
            <a:endParaRPr lang="en-US" altLang="zh-CN" sz="2400" b="1" dirty="0" smtClean="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ü"/>
            </a:pPr>
            <a:r>
              <a:rPr lang="zh-CN" altLang="en-US" sz="2400" dirty="0" smtClean="0">
                <a:solidFill>
                  <a:srgbClr val="1F497D"/>
                </a:solidFill>
                <a:latin typeface="微软雅黑" panose="020B0503020204020204" pitchFamily="34" charset="-122"/>
                <a:ea typeface="微软雅黑" panose="020B0503020204020204" pitchFamily="34" charset="-122"/>
              </a:rPr>
              <a:t>脉冲发生器</a:t>
            </a:r>
            <a:endParaRPr lang="en-US" altLang="zh-CN" sz="2400" dirty="0" smtClean="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ü"/>
            </a:pPr>
            <a:r>
              <a:rPr lang="zh-CN" altLang="en-US" sz="2400" dirty="0" smtClean="0">
                <a:solidFill>
                  <a:srgbClr val="1F497D"/>
                </a:solidFill>
                <a:latin typeface="微软雅黑" panose="020B0503020204020204" pitchFamily="34" charset="-122"/>
                <a:ea typeface="微软雅黑" panose="020B0503020204020204" pitchFamily="34" charset="-122"/>
              </a:rPr>
              <a:t>电极导线</a:t>
            </a:r>
            <a:endParaRPr lang="en-US" altLang="zh-CN" sz="2400" dirty="0" smtClean="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Ø"/>
            </a:pPr>
            <a:r>
              <a:rPr lang="zh-CN" altLang="en-US" sz="2400" dirty="0" smtClean="0">
                <a:solidFill>
                  <a:srgbClr val="1F497D"/>
                </a:solidFill>
                <a:latin typeface="微软雅黑" panose="020B0503020204020204" pitchFamily="34" charset="-122"/>
                <a:ea typeface="微软雅黑" panose="020B0503020204020204" pitchFamily="34" charset="-122"/>
              </a:rPr>
              <a:t>电极</a:t>
            </a:r>
            <a:r>
              <a:rPr lang="zh-CN" altLang="en-US" sz="2400" dirty="0">
                <a:solidFill>
                  <a:srgbClr val="1F497D"/>
                </a:solidFill>
                <a:latin typeface="微软雅黑" panose="020B0503020204020204" pitchFamily="34" charset="-122"/>
                <a:ea typeface="微软雅黑" panose="020B0503020204020204" pitchFamily="34" charset="-122"/>
              </a:rPr>
              <a:t>导线是外有绝缘层包裹的导电金属线，其功能是将起搏器的电脉冲传递到心脏，并将心脏的腔内心电图传输到起搏器的感知线路。</a:t>
            </a:r>
            <a:endParaRPr lang="en-US" altLang="zh-CN" sz="3200" dirty="0">
              <a:solidFill>
                <a:srgbClr val="1F497D"/>
              </a:solidFill>
              <a:latin typeface="微软雅黑" panose="020B0503020204020204" pitchFamily="34" charset="-122"/>
              <a:ea typeface="微软雅黑" panose="020B0503020204020204" pitchFamily="34" charset="-122"/>
            </a:endParaRPr>
          </a:p>
        </p:txBody>
      </p:sp>
      <p:sp>
        <p:nvSpPr>
          <p:cNvPr id="13316"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3315" name="组合 7"/>
          <p:cNvGrpSpPr>
            <a:grpSpLocks/>
          </p:cNvGrpSpPr>
          <p:nvPr/>
        </p:nvGrpSpPr>
        <p:grpSpPr bwMode="auto">
          <a:xfrm>
            <a:off x="644525" y="422275"/>
            <a:ext cx="3114675" cy="621596"/>
            <a:chOff x="3278751" y="1777380"/>
            <a:chExt cx="3678300" cy="621501"/>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2</a:t>
              </a:r>
              <a:endParaRPr lang="zh-CN" altLang="en-US" sz="2800" kern="0" dirty="0">
                <a:solidFill>
                  <a:sysClr val="window" lastClr="FFFFFF"/>
                </a:solidFill>
                <a:latin typeface="Broadway" pitchFamily="82" charset="0"/>
                <a:ea typeface="微软雅黑"/>
              </a:endParaRPr>
            </a:p>
          </p:txBody>
        </p:sp>
        <p:sp>
          <p:nvSpPr>
            <p:cNvPr id="13320" name="TextBox 37"/>
            <p:cNvSpPr txBox="1">
              <a:spLocks noChangeArrowheads="1"/>
            </p:cNvSpPr>
            <p:nvPr/>
          </p:nvSpPr>
          <p:spPr bwMode="auto">
            <a:xfrm>
              <a:off x="4031417" y="1814195"/>
              <a:ext cx="2925634"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组成</a:t>
              </a:r>
              <a:endParaRPr lang="en-US" altLang="zh-CN" sz="2400" b="1" dirty="0">
                <a:solidFill>
                  <a:srgbClr val="1F497D"/>
                </a:solidFill>
                <a:latin typeface="微软雅黑" panose="020B0503020204020204" pitchFamily="34" charset="-122"/>
                <a:ea typeface="微软雅黑" panose="020B0503020204020204" pitchFamily="34" charset="-122"/>
              </a:endParaRPr>
            </a:p>
          </p:txBody>
        </p:sp>
      </p:grpSp>
      <p:sp>
        <p:nvSpPr>
          <p:cNvPr id="11" name="直接连接符 5"/>
          <p:cNvSpPr>
            <a:spLocks noChangeShapeType="1"/>
          </p:cNvSpPr>
          <p:nvPr/>
        </p:nvSpPr>
        <p:spPr bwMode="auto">
          <a:xfrm flipV="1">
            <a:off x="644525" y="1031875"/>
            <a:ext cx="252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10" name="Picture 2" descr="http://imgsrc.baidu.com/baike/pic/item/7c5fcc1b915b3becac6e754d.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21820" y="1476150"/>
            <a:ext cx="4418051"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1110337"/>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00"/>
                                        <p:tgtEl>
                                          <p:spTgt spid="133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114925" y="1329023"/>
            <a:ext cx="6343649"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pPr>
            <a:r>
              <a:rPr lang="zh-CN" altLang="en-US" b="1" dirty="0">
                <a:solidFill>
                  <a:srgbClr val="1F497D"/>
                </a:solidFill>
                <a:latin typeface="微软雅黑" panose="020B0503020204020204" pitchFamily="34" charset="-122"/>
                <a:ea typeface="微软雅黑" panose="020B0503020204020204" pitchFamily="34" charset="-122"/>
              </a:rPr>
              <a:t>根据电极导线植入部位分三类：</a:t>
            </a:r>
          </a:p>
          <a:p>
            <a:pPr marL="342900" indent="-342900" algn="just" eaLnBrk="1" hangingPunct="1">
              <a:lnSpc>
                <a:spcPct val="150000"/>
              </a:lnSpc>
              <a:spcBef>
                <a:spcPct val="0"/>
              </a:spcBef>
              <a:buFont typeface="Wingdings" panose="05000000000000000000" pitchFamily="2" charset="2"/>
              <a:buChar char="ü"/>
            </a:pPr>
            <a:r>
              <a:rPr lang="zh-CN" altLang="en-US" sz="2400" dirty="0" smtClean="0">
                <a:solidFill>
                  <a:srgbClr val="1F497D"/>
                </a:solidFill>
                <a:latin typeface="微软雅黑" panose="020B0503020204020204" pitchFamily="34" charset="-122"/>
                <a:ea typeface="微软雅黑" panose="020B0503020204020204" pitchFamily="34" charset="-122"/>
              </a:rPr>
              <a:t>单腔</a:t>
            </a:r>
            <a:r>
              <a:rPr lang="zh-CN" altLang="en-US" sz="2400" dirty="0">
                <a:solidFill>
                  <a:srgbClr val="1F497D"/>
                </a:solidFill>
                <a:latin typeface="微软雅黑" panose="020B0503020204020204" pitchFamily="34" charset="-122"/>
                <a:ea typeface="微软雅黑" panose="020B0503020204020204" pitchFamily="34" charset="-122"/>
              </a:rPr>
              <a:t>起搏器：起搏电极导线单独植入心房或心室</a:t>
            </a:r>
            <a:r>
              <a:rPr lang="zh-CN" altLang="en-US" sz="2400" dirty="0" smtClean="0">
                <a:solidFill>
                  <a:srgbClr val="1F497D"/>
                </a:solidFill>
                <a:latin typeface="微软雅黑" panose="020B0503020204020204" pitchFamily="34" charset="-122"/>
                <a:ea typeface="微软雅黑" panose="020B0503020204020204" pitchFamily="34" charset="-122"/>
              </a:rPr>
              <a:t>（</a:t>
            </a:r>
            <a:r>
              <a:rPr lang="en-US" altLang="zh-CN" sz="2400" dirty="0" smtClean="0">
                <a:solidFill>
                  <a:srgbClr val="1F497D"/>
                </a:solidFill>
                <a:latin typeface="微软雅黑" panose="020B0503020204020204" pitchFamily="34" charset="-122"/>
                <a:ea typeface="微软雅黑" panose="020B0503020204020204" pitchFamily="34" charset="-122"/>
              </a:rPr>
              <a:t>AAIR</a:t>
            </a:r>
            <a:r>
              <a:rPr lang="zh-CN" altLang="en-US" sz="2400" dirty="0" smtClean="0">
                <a:solidFill>
                  <a:srgbClr val="1F497D"/>
                </a:solidFill>
                <a:latin typeface="微软雅黑" panose="020B0503020204020204" pitchFamily="34" charset="-122"/>
                <a:ea typeface="微软雅黑" panose="020B0503020204020204" pitchFamily="34" charset="-122"/>
              </a:rPr>
              <a:t>／</a:t>
            </a:r>
            <a:r>
              <a:rPr lang="en-US" altLang="zh-CN" sz="2400" dirty="0" smtClean="0">
                <a:solidFill>
                  <a:srgbClr val="1F497D"/>
                </a:solidFill>
                <a:latin typeface="微软雅黑" panose="020B0503020204020204" pitchFamily="34" charset="-122"/>
                <a:ea typeface="微软雅黑" panose="020B0503020204020204" pitchFamily="34" charset="-122"/>
              </a:rPr>
              <a:t>VVR</a:t>
            </a:r>
            <a:r>
              <a:rPr lang="zh-CN" altLang="en-US" sz="2400" dirty="0" smtClean="0">
                <a:solidFill>
                  <a:srgbClr val="1F497D"/>
                </a:solidFill>
                <a:latin typeface="微软雅黑" panose="020B0503020204020204" pitchFamily="34" charset="-122"/>
                <a:ea typeface="微软雅黑" panose="020B0503020204020204" pitchFamily="34" charset="-122"/>
              </a:rPr>
              <a:t>）</a:t>
            </a:r>
            <a:r>
              <a:rPr lang="en-US" altLang="zh-CN" sz="2400" dirty="0">
                <a:solidFill>
                  <a:srgbClr val="1F497D"/>
                </a:solidFill>
                <a:latin typeface="微软雅黑" panose="020B0503020204020204" pitchFamily="34" charset="-122"/>
                <a:ea typeface="微软雅黑" panose="020B0503020204020204" pitchFamily="34" charset="-122"/>
              </a:rPr>
              <a:t>;</a:t>
            </a:r>
            <a:endParaRPr lang="zh-CN" altLang="en-US" sz="2400" dirty="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ü"/>
            </a:pPr>
            <a:r>
              <a:rPr lang="zh-CN" altLang="en-US" sz="2400" dirty="0" smtClean="0">
                <a:solidFill>
                  <a:srgbClr val="1F497D"/>
                </a:solidFill>
                <a:latin typeface="微软雅黑" panose="020B0503020204020204" pitchFamily="34" charset="-122"/>
                <a:ea typeface="微软雅黑" panose="020B0503020204020204" pitchFamily="34" charset="-122"/>
              </a:rPr>
              <a:t>双</a:t>
            </a:r>
            <a:r>
              <a:rPr lang="zh-CN" altLang="en-US" sz="2400" dirty="0">
                <a:solidFill>
                  <a:srgbClr val="1F497D"/>
                </a:solidFill>
                <a:latin typeface="微软雅黑" panose="020B0503020204020204" pitchFamily="34" charset="-122"/>
                <a:ea typeface="微软雅黑" panose="020B0503020204020204" pitchFamily="34" charset="-122"/>
              </a:rPr>
              <a:t>腔起搏器：</a:t>
            </a:r>
            <a:r>
              <a:rPr lang="zh-CN" altLang="en-US" sz="2400" dirty="0" smtClean="0">
                <a:solidFill>
                  <a:srgbClr val="1F497D"/>
                </a:solidFill>
                <a:latin typeface="微软雅黑" panose="020B0503020204020204" pitchFamily="34" charset="-122"/>
                <a:ea typeface="微软雅黑" panose="020B0503020204020204" pitchFamily="34" charset="-122"/>
              </a:rPr>
              <a:t>起搏电极线</a:t>
            </a:r>
            <a:r>
              <a:rPr lang="zh-CN" altLang="en-US" sz="2400" dirty="0">
                <a:solidFill>
                  <a:srgbClr val="1F497D"/>
                </a:solidFill>
                <a:latin typeface="微软雅黑" panose="020B0503020204020204" pitchFamily="34" charset="-122"/>
                <a:ea typeface="微软雅黑" panose="020B0503020204020204" pitchFamily="34" charset="-122"/>
              </a:rPr>
              <a:t>分别植入心房和心室</a:t>
            </a:r>
            <a:r>
              <a:rPr lang="zh-CN" altLang="en-US" sz="2400" dirty="0" smtClean="0">
                <a:solidFill>
                  <a:srgbClr val="1F497D"/>
                </a:solidFill>
                <a:latin typeface="微软雅黑" panose="020B0503020204020204" pitchFamily="34" charset="-122"/>
                <a:ea typeface="微软雅黑" panose="020B0503020204020204" pitchFamily="34" charset="-122"/>
              </a:rPr>
              <a:t>（</a:t>
            </a:r>
            <a:r>
              <a:rPr lang="en-US" altLang="zh-CN" sz="2400" dirty="0" smtClean="0">
                <a:solidFill>
                  <a:srgbClr val="1F497D"/>
                </a:solidFill>
                <a:latin typeface="微软雅黑" panose="020B0503020204020204" pitchFamily="34" charset="-122"/>
                <a:ea typeface="微软雅黑" panose="020B0503020204020204" pitchFamily="34" charset="-122"/>
              </a:rPr>
              <a:t>DDDR</a:t>
            </a:r>
            <a:r>
              <a:rPr lang="zh-CN" altLang="en-US" sz="2400" dirty="0" smtClean="0">
                <a:solidFill>
                  <a:srgbClr val="1F497D"/>
                </a:solidFill>
                <a:latin typeface="微软雅黑" panose="020B0503020204020204" pitchFamily="34" charset="-122"/>
                <a:ea typeface="微软雅黑" panose="020B0503020204020204" pitchFamily="34" charset="-122"/>
              </a:rPr>
              <a:t>）</a:t>
            </a:r>
            <a:r>
              <a:rPr lang="en-US" altLang="zh-CN" sz="2400" dirty="0" smtClean="0">
                <a:solidFill>
                  <a:srgbClr val="1F497D"/>
                </a:solidFill>
                <a:latin typeface="微软雅黑" panose="020B0503020204020204" pitchFamily="34" charset="-122"/>
                <a:ea typeface="微软雅黑" panose="020B0503020204020204" pitchFamily="34" charset="-122"/>
              </a:rPr>
              <a:t>;</a:t>
            </a:r>
            <a:endParaRPr lang="zh-CN" altLang="en-US" sz="2400" dirty="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ü"/>
            </a:pPr>
            <a:r>
              <a:rPr lang="zh-CN" altLang="en-US" sz="2400" dirty="0" smtClean="0">
                <a:solidFill>
                  <a:srgbClr val="1F497D"/>
                </a:solidFill>
                <a:latin typeface="微软雅黑" panose="020B0503020204020204" pitchFamily="34" charset="-122"/>
                <a:ea typeface="微软雅黑" panose="020B0503020204020204" pitchFamily="34" charset="-122"/>
              </a:rPr>
              <a:t>多</a:t>
            </a:r>
            <a:r>
              <a:rPr lang="zh-CN" altLang="en-US" sz="2400" dirty="0">
                <a:solidFill>
                  <a:srgbClr val="1F497D"/>
                </a:solidFill>
                <a:latin typeface="微软雅黑" panose="020B0503020204020204" pitchFamily="34" charset="-122"/>
                <a:ea typeface="微软雅黑" panose="020B0503020204020204" pitchFamily="34" charset="-122"/>
              </a:rPr>
              <a:t>腔起搏器：起搏电极导线除常规植入右心房和右心室外，通常尚需通过心脏静脉植入电极导线分别起搏左心房和（或）</a:t>
            </a:r>
            <a:r>
              <a:rPr lang="zh-CN" altLang="en-US" sz="2400" dirty="0" smtClean="0">
                <a:solidFill>
                  <a:srgbClr val="1F497D"/>
                </a:solidFill>
                <a:latin typeface="微软雅黑" panose="020B0503020204020204" pitchFamily="34" charset="-122"/>
                <a:ea typeface="微软雅黑" panose="020B0503020204020204" pitchFamily="34" charset="-122"/>
              </a:rPr>
              <a:t>左心室</a:t>
            </a:r>
            <a:r>
              <a:rPr lang="en-US" altLang="zh-CN" sz="2400" dirty="0" smtClean="0">
                <a:solidFill>
                  <a:srgbClr val="1F497D"/>
                </a:solidFill>
                <a:latin typeface="微软雅黑" panose="020B0503020204020204" pitchFamily="34" charset="-122"/>
                <a:ea typeface="微软雅黑" panose="020B0503020204020204" pitchFamily="34" charset="-122"/>
              </a:rPr>
              <a:t>.</a:t>
            </a:r>
            <a:endParaRPr lang="zh-CN" altLang="en-US" sz="2400" dirty="0">
              <a:solidFill>
                <a:srgbClr val="1F497D"/>
              </a:solidFill>
              <a:latin typeface="微软雅黑" panose="020B0503020204020204" pitchFamily="34" charset="-122"/>
              <a:ea typeface="微软雅黑" panose="020B0503020204020204" pitchFamily="34" charset="-122"/>
            </a:endParaRPr>
          </a:p>
        </p:txBody>
      </p:sp>
      <p:sp>
        <p:nvSpPr>
          <p:cNvPr id="13316"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3315" name="组合 7"/>
          <p:cNvGrpSpPr>
            <a:grpSpLocks/>
          </p:cNvGrpSpPr>
          <p:nvPr/>
        </p:nvGrpSpPr>
        <p:grpSpPr bwMode="auto">
          <a:xfrm>
            <a:off x="644525" y="422275"/>
            <a:ext cx="3114675" cy="622294"/>
            <a:chOff x="3278751" y="1777380"/>
            <a:chExt cx="3678300" cy="622199"/>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3</a:t>
              </a:r>
              <a:endParaRPr lang="zh-CN" altLang="en-US" sz="2800" kern="0" dirty="0">
                <a:solidFill>
                  <a:sysClr val="window" lastClr="FFFFFF"/>
                </a:solidFill>
                <a:latin typeface="Broadway" pitchFamily="82" charset="0"/>
                <a:ea typeface="微软雅黑"/>
              </a:endParaRPr>
            </a:p>
          </p:txBody>
        </p:sp>
        <p:sp>
          <p:nvSpPr>
            <p:cNvPr id="13320" name="TextBox 37"/>
            <p:cNvSpPr txBox="1">
              <a:spLocks noChangeArrowheads="1"/>
            </p:cNvSpPr>
            <p:nvPr/>
          </p:nvSpPr>
          <p:spPr bwMode="auto">
            <a:xfrm>
              <a:off x="4031417" y="1814195"/>
              <a:ext cx="2925634" cy="5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起搏器类型</a:t>
              </a:r>
              <a:endParaRPr lang="en-US" altLang="zh-CN" sz="2400" b="1" dirty="0">
                <a:solidFill>
                  <a:srgbClr val="1F497D"/>
                </a:solidFill>
                <a:latin typeface="微软雅黑" panose="020B0503020204020204" pitchFamily="34" charset="-122"/>
                <a:ea typeface="微软雅黑" panose="020B0503020204020204" pitchFamily="34" charset="-122"/>
              </a:endParaRPr>
            </a:p>
          </p:txBody>
        </p:sp>
      </p:grpSp>
      <p:sp>
        <p:nvSpPr>
          <p:cNvPr id="11" name="直接连接符 5"/>
          <p:cNvSpPr>
            <a:spLocks noChangeShapeType="1"/>
          </p:cNvSpPr>
          <p:nvPr/>
        </p:nvSpPr>
        <p:spPr bwMode="auto">
          <a:xfrm flipV="1">
            <a:off x="644525" y="1031875"/>
            <a:ext cx="288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6" name="图片 5"/>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 r="55701"/>
          <a:stretch/>
        </p:blipFill>
        <p:spPr>
          <a:xfrm>
            <a:off x="1582737" y="1595439"/>
            <a:ext cx="2270125" cy="2524125"/>
          </a:xfrm>
          <a:prstGeom prst="rect">
            <a:avLst/>
          </a:prstGeom>
        </p:spPr>
      </p:pic>
      <p:pic>
        <p:nvPicPr>
          <p:cNvPr id="12" name="图片 11"/>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49318"/>
          <a:stretch/>
        </p:blipFill>
        <p:spPr>
          <a:xfrm>
            <a:off x="1419224" y="4056056"/>
            <a:ext cx="2597150" cy="2524125"/>
          </a:xfrm>
          <a:prstGeom prst="rect">
            <a:avLst/>
          </a:prstGeom>
        </p:spPr>
      </p:pic>
    </p:spTree>
    <p:extLst>
      <p:ext uri="{BB962C8B-B14F-4D97-AF65-F5344CB8AC3E}">
        <p14:creationId xmlns:p14="http://schemas.microsoft.com/office/powerpoint/2010/main" val="52870078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00"/>
                                        <p:tgtEl>
                                          <p:spTgt spid="1331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962819" y="1997733"/>
            <a:ext cx="58610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pPr>
            <a:r>
              <a:rPr lang="zh-CN" altLang="en-US" sz="2400" dirty="0" smtClean="0">
                <a:solidFill>
                  <a:srgbClr val="1F497D"/>
                </a:solidFill>
                <a:latin typeface="微软雅黑" panose="020B0503020204020204" pitchFamily="34" charset="-122"/>
                <a:ea typeface="微软雅黑" panose="020B0503020204020204" pitchFamily="34" charset="-122"/>
              </a:rPr>
              <a:t>       脉冲发生器</a:t>
            </a:r>
            <a:r>
              <a:rPr lang="zh-CN" altLang="en-US" sz="2400" dirty="0">
                <a:solidFill>
                  <a:srgbClr val="1F497D"/>
                </a:solidFill>
                <a:latin typeface="微软雅黑" panose="020B0503020204020204" pitchFamily="34" charset="-122"/>
                <a:ea typeface="微软雅黑" panose="020B0503020204020204" pitchFamily="34" charset="-122"/>
              </a:rPr>
              <a:t>定时发放一定频率的脉冲电流，通过导线和电极传输到电极所接触的</a:t>
            </a:r>
            <a:r>
              <a:rPr lang="zh-CN" altLang="en-US" sz="2400" dirty="0" smtClean="0">
                <a:solidFill>
                  <a:srgbClr val="1F497D"/>
                </a:solidFill>
                <a:latin typeface="微软雅黑" panose="020B0503020204020204" pitchFamily="34" charset="-122"/>
                <a:ea typeface="微软雅黑" panose="020B0503020204020204" pitchFamily="34" charset="-122"/>
              </a:rPr>
              <a:t>心肌</a:t>
            </a:r>
            <a:r>
              <a:rPr lang="zh-CN" altLang="en-US" sz="2400" dirty="0">
                <a:solidFill>
                  <a:srgbClr val="1F497D"/>
                </a:solidFill>
                <a:latin typeface="微软雅黑" panose="020B0503020204020204" pitchFamily="34" charset="-122"/>
                <a:ea typeface="微软雅黑" panose="020B0503020204020204" pitchFamily="34" charset="-122"/>
              </a:rPr>
              <a:t>，</a:t>
            </a:r>
            <a:r>
              <a:rPr lang="zh-CN" altLang="en-US" sz="2400" dirty="0" smtClean="0">
                <a:solidFill>
                  <a:srgbClr val="1F497D"/>
                </a:solidFill>
                <a:latin typeface="微软雅黑" panose="020B0503020204020204" pitchFamily="34" charset="-122"/>
                <a:ea typeface="微软雅黑" panose="020B0503020204020204" pitchFamily="34" charset="-122"/>
              </a:rPr>
              <a:t>使</a:t>
            </a:r>
            <a:r>
              <a:rPr lang="zh-CN" altLang="en-US" sz="2400" dirty="0">
                <a:solidFill>
                  <a:srgbClr val="1F497D"/>
                </a:solidFill>
                <a:latin typeface="微软雅黑" panose="020B0503020204020204" pitchFamily="34" charset="-122"/>
                <a:ea typeface="微软雅黑" panose="020B0503020204020204" pitchFamily="34" charset="-122"/>
              </a:rPr>
              <a:t>局部心肌细胞受到外来电刺激而产生兴奋，并通过细胞间的缝隙连接或闰盘连接向周围心肌传导，导致整个心房或心室兴奋并进而产生收缩活动</a:t>
            </a:r>
            <a:r>
              <a:rPr lang="zh-CN" altLang="en-US" sz="2400" dirty="0" smtClean="0">
                <a:solidFill>
                  <a:srgbClr val="1F497D"/>
                </a:solidFill>
                <a:latin typeface="微软雅黑" panose="020B0503020204020204" pitchFamily="34" charset="-122"/>
                <a:ea typeface="微软雅黑" panose="020B0503020204020204" pitchFamily="34" charset="-122"/>
              </a:rPr>
              <a:t>。</a:t>
            </a:r>
            <a:endParaRPr lang="en-US" altLang="zh-CN" sz="3200" dirty="0">
              <a:solidFill>
                <a:srgbClr val="1F497D"/>
              </a:solidFill>
              <a:latin typeface="微软雅黑" panose="020B0503020204020204" pitchFamily="34" charset="-122"/>
              <a:ea typeface="微软雅黑" panose="020B0503020204020204" pitchFamily="34" charset="-122"/>
            </a:endParaRPr>
          </a:p>
        </p:txBody>
      </p:sp>
      <p:sp>
        <p:nvSpPr>
          <p:cNvPr id="13316"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3315" name="组合 7"/>
          <p:cNvGrpSpPr>
            <a:grpSpLocks/>
          </p:cNvGrpSpPr>
          <p:nvPr/>
        </p:nvGrpSpPr>
        <p:grpSpPr bwMode="auto">
          <a:xfrm>
            <a:off x="644525" y="422275"/>
            <a:ext cx="3114675" cy="622294"/>
            <a:chOff x="3278751" y="1777380"/>
            <a:chExt cx="3678300" cy="622199"/>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4</a:t>
              </a:r>
              <a:endParaRPr lang="zh-CN" altLang="en-US" sz="2800" kern="0" dirty="0">
                <a:solidFill>
                  <a:sysClr val="window" lastClr="FFFFFF"/>
                </a:solidFill>
                <a:latin typeface="Broadway" pitchFamily="82" charset="0"/>
                <a:ea typeface="微软雅黑"/>
              </a:endParaRPr>
            </a:p>
          </p:txBody>
        </p:sp>
        <p:sp>
          <p:nvSpPr>
            <p:cNvPr id="13320" name="TextBox 37"/>
            <p:cNvSpPr txBox="1">
              <a:spLocks noChangeArrowheads="1"/>
            </p:cNvSpPr>
            <p:nvPr/>
          </p:nvSpPr>
          <p:spPr bwMode="auto">
            <a:xfrm>
              <a:off x="4031417" y="1814195"/>
              <a:ext cx="2925634" cy="5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起搏原理</a:t>
              </a:r>
              <a:endParaRPr lang="en-US" altLang="zh-CN" sz="2400" b="1" dirty="0">
                <a:solidFill>
                  <a:srgbClr val="1F497D"/>
                </a:solidFill>
                <a:latin typeface="微软雅黑" panose="020B0503020204020204" pitchFamily="34" charset="-122"/>
                <a:ea typeface="微软雅黑" panose="020B0503020204020204" pitchFamily="34" charset="-122"/>
              </a:endParaRPr>
            </a:p>
          </p:txBody>
        </p:sp>
      </p:grpSp>
      <p:sp>
        <p:nvSpPr>
          <p:cNvPr id="11" name="直接连接符 5"/>
          <p:cNvSpPr>
            <a:spLocks noChangeShapeType="1"/>
          </p:cNvSpPr>
          <p:nvPr/>
        </p:nvSpPr>
        <p:spPr bwMode="auto">
          <a:xfrm flipV="1">
            <a:off x="644525" y="1031875"/>
            <a:ext cx="252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5" name="图片 4"/>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tretch>
            <a:fillRect/>
          </a:stretch>
        </p:blipFill>
        <p:spPr>
          <a:xfrm>
            <a:off x="6997280" y="1997733"/>
            <a:ext cx="4705350" cy="4076700"/>
          </a:xfrm>
          <a:prstGeom prst="rect">
            <a:avLst/>
          </a:prstGeom>
        </p:spPr>
      </p:pic>
    </p:spTree>
    <p:extLst>
      <p:ext uri="{BB962C8B-B14F-4D97-AF65-F5344CB8AC3E}">
        <p14:creationId xmlns:p14="http://schemas.microsoft.com/office/powerpoint/2010/main" val="1600437119"/>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00"/>
                                        <p:tgtEl>
                                          <p:spTgt spid="133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a:grpSpLocks/>
          </p:cNvGrpSpPr>
          <p:nvPr/>
        </p:nvGrpSpPr>
        <p:grpSpPr bwMode="auto">
          <a:xfrm>
            <a:off x="644525" y="422275"/>
            <a:ext cx="2898775" cy="596900"/>
            <a:chOff x="3278752" y="1777380"/>
            <a:chExt cx="3423594" cy="596422"/>
          </a:xfrm>
        </p:grpSpPr>
        <p:sp>
          <p:nvSpPr>
            <p:cNvPr id="20" name="矩形 19"/>
            <p:cNvSpPr/>
            <p:nvPr/>
          </p:nvSpPr>
          <p:spPr>
            <a:xfrm>
              <a:off x="3278752" y="1777380"/>
              <a:ext cx="751841" cy="596422"/>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5</a:t>
              </a:r>
              <a:endParaRPr lang="zh-CN" altLang="en-US" sz="2800" kern="0" dirty="0">
                <a:solidFill>
                  <a:sysClr val="window" lastClr="FFFFFF"/>
                </a:solidFill>
                <a:latin typeface="Broadway" pitchFamily="82" charset="0"/>
                <a:ea typeface="微软雅黑"/>
              </a:endParaRPr>
            </a:p>
          </p:txBody>
        </p:sp>
        <p:sp>
          <p:nvSpPr>
            <p:cNvPr id="15368" name="TextBox 37"/>
            <p:cNvSpPr txBox="1">
              <a:spLocks noChangeArrowheads="1"/>
            </p:cNvSpPr>
            <p:nvPr/>
          </p:nvSpPr>
          <p:spPr bwMode="auto">
            <a:xfrm>
              <a:off x="4031418" y="1788415"/>
              <a:ext cx="2670928" cy="58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适应证</a:t>
              </a:r>
              <a:endParaRPr lang="en-US" altLang="zh-CN" sz="2400" b="1" dirty="0">
                <a:solidFill>
                  <a:srgbClr val="1F497D"/>
                </a:solidFill>
                <a:latin typeface="微软雅黑" panose="020B0503020204020204" pitchFamily="34" charset="-122"/>
                <a:ea typeface="微软雅黑" panose="020B0503020204020204" pitchFamily="34" charset="-122"/>
              </a:endParaRPr>
            </a:p>
          </p:txBody>
        </p:sp>
      </p:grpSp>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 name="直接连接符 5"/>
          <p:cNvSpPr>
            <a:spLocks noChangeShapeType="1"/>
          </p:cNvSpPr>
          <p:nvPr/>
        </p:nvSpPr>
        <p:spPr bwMode="auto">
          <a:xfrm flipV="1">
            <a:off x="644525" y="1031875"/>
            <a:ext cx="252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4" name="矩形 3"/>
          <p:cNvSpPr>
            <a:spLocks noChangeArrowheads="1"/>
          </p:cNvSpPr>
          <p:nvPr/>
        </p:nvSpPr>
        <p:spPr bwMode="auto">
          <a:xfrm>
            <a:off x="6119812" y="1093386"/>
            <a:ext cx="5541963" cy="540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lgn="just" eaLnBrk="1" hangingPunct="1">
              <a:lnSpc>
                <a:spcPct val="150000"/>
              </a:lnSpc>
              <a:buFont typeface="Wingdings" panose="05000000000000000000" pitchFamily="2" charset="2"/>
              <a:buChar char="Ø"/>
            </a:pPr>
            <a:r>
              <a:rPr lang="en-US" altLang="zh-CN" sz="2400" b="1" dirty="0" smtClean="0">
                <a:solidFill>
                  <a:srgbClr val="1F497D"/>
                </a:solidFill>
                <a:latin typeface="微软雅黑" panose="020B0503020204020204" pitchFamily="34" charset="-122"/>
                <a:ea typeface="微软雅黑" panose="020B0503020204020204" pitchFamily="34" charset="-122"/>
              </a:rPr>
              <a:t>I</a:t>
            </a:r>
            <a:r>
              <a:rPr lang="zh-CN" altLang="en-US" sz="2400" b="1" dirty="0" smtClean="0">
                <a:solidFill>
                  <a:srgbClr val="1F497D"/>
                </a:solidFill>
                <a:latin typeface="微软雅黑" panose="020B0503020204020204" pitchFamily="34" charset="-122"/>
                <a:ea typeface="微软雅黑" panose="020B0503020204020204" pitchFamily="34" charset="-122"/>
              </a:rPr>
              <a:t>类适应证主要包括</a:t>
            </a:r>
          </a:p>
          <a:p>
            <a:pPr marL="457200" indent="-457200" algn="just" eaLnBrk="1" hangingPunct="1">
              <a:lnSpc>
                <a:spcPct val="150000"/>
              </a:lnSpc>
              <a:buFont typeface="+mj-lt"/>
              <a:buAutoNum type="arabicPeriod"/>
            </a:pPr>
            <a:r>
              <a:rPr lang="zh-CN" altLang="en-US" sz="2200" dirty="0" smtClean="0">
                <a:solidFill>
                  <a:srgbClr val="1F497D"/>
                </a:solidFill>
                <a:latin typeface="微软雅黑" panose="020B0503020204020204" pitchFamily="34" charset="-122"/>
                <a:ea typeface="微软雅黑" panose="020B0503020204020204" pitchFamily="34" charset="-122"/>
              </a:rPr>
              <a:t>窦房结功能不全者；</a:t>
            </a:r>
          </a:p>
          <a:p>
            <a:pPr marL="457200" indent="-457200" algn="just" eaLnBrk="1" hangingPunct="1">
              <a:lnSpc>
                <a:spcPct val="150000"/>
              </a:lnSpc>
              <a:buFont typeface="+mj-lt"/>
              <a:buAutoNum type="arabicPeriod"/>
            </a:pPr>
            <a:r>
              <a:rPr lang="zh-CN" altLang="en-US" sz="2200" dirty="0" smtClean="0">
                <a:solidFill>
                  <a:srgbClr val="1F497D"/>
                </a:solidFill>
                <a:latin typeface="微软雅黑" panose="020B0503020204020204" pitchFamily="34" charset="-122"/>
                <a:ea typeface="微软雅黑" panose="020B0503020204020204" pitchFamily="34" charset="-122"/>
              </a:rPr>
              <a:t>成人获得性房室传导阻滞（</a:t>
            </a:r>
            <a:r>
              <a:rPr lang="en-US" altLang="zh-CN" sz="2200" dirty="0" smtClean="0">
                <a:solidFill>
                  <a:srgbClr val="1F497D"/>
                </a:solidFill>
                <a:latin typeface="微软雅黑" panose="020B0503020204020204" pitchFamily="34" charset="-122"/>
                <a:ea typeface="微软雅黑" panose="020B0503020204020204" pitchFamily="34" charset="-122"/>
              </a:rPr>
              <a:t>AVB</a:t>
            </a:r>
            <a:r>
              <a:rPr lang="zh-CN" altLang="en-US" sz="2200" dirty="0" smtClean="0">
                <a:solidFill>
                  <a:srgbClr val="1F497D"/>
                </a:solidFill>
                <a:latin typeface="微软雅黑" panose="020B0503020204020204" pitchFamily="34" charset="-122"/>
                <a:ea typeface="微软雅黑" panose="020B0503020204020204" pitchFamily="34" charset="-122"/>
              </a:rPr>
              <a:t>）者</a:t>
            </a:r>
            <a:endParaRPr lang="en-US" altLang="zh-CN" sz="2200" dirty="0" smtClean="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buFont typeface="+mj-lt"/>
              <a:buAutoNum type="arabicPeriod"/>
            </a:pPr>
            <a:r>
              <a:rPr lang="zh-CN" altLang="en-US" sz="2200" dirty="0" smtClean="0">
                <a:solidFill>
                  <a:srgbClr val="1F497D"/>
                </a:solidFill>
                <a:latin typeface="微软雅黑" panose="020B0503020204020204" pitchFamily="34" charset="-122"/>
                <a:ea typeface="微软雅黑" panose="020B0503020204020204" pitchFamily="34" charset="-122"/>
              </a:rPr>
              <a:t>慢性双分支阻滞的患者；</a:t>
            </a:r>
          </a:p>
          <a:p>
            <a:pPr marL="457200" indent="-457200" algn="just" eaLnBrk="1" hangingPunct="1">
              <a:lnSpc>
                <a:spcPct val="150000"/>
              </a:lnSpc>
              <a:buFont typeface="+mj-lt"/>
              <a:buAutoNum type="arabicPeriod"/>
            </a:pPr>
            <a:r>
              <a:rPr lang="zh-CN" altLang="en-US" sz="2200" dirty="0" smtClean="0">
                <a:solidFill>
                  <a:srgbClr val="1F497D"/>
                </a:solidFill>
                <a:latin typeface="微软雅黑" panose="020B0503020204020204" pitchFamily="34" charset="-122"/>
                <a:ea typeface="微软雅黑" panose="020B0503020204020204" pitchFamily="34" charset="-122"/>
              </a:rPr>
              <a:t>急性心肌梗死伴房室传导阻滞；</a:t>
            </a:r>
          </a:p>
          <a:p>
            <a:pPr marL="457200" indent="-457200" algn="just" eaLnBrk="1" hangingPunct="1">
              <a:lnSpc>
                <a:spcPct val="150000"/>
              </a:lnSpc>
              <a:buFont typeface="+mj-lt"/>
              <a:buAutoNum type="arabicPeriod"/>
            </a:pPr>
            <a:r>
              <a:rPr lang="zh-CN" altLang="en-US" sz="2200" dirty="0" smtClean="0">
                <a:solidFill>
                  <a:srgbClr val="1F497D"/>
                </a:solidFill>
                <a:latin typeface="微软雅黑" panose="020B0503020204020204" pitchFamily="34" charset="-122"/>
                <a:ea typeface="微软雅黑" panose="020B0503020204020204" pitchFamily="34" charset="-122"/>
              </a:rPr>
              <a:t>颈动脉窦过敏和心脏神经性晕厥者。</a:t>
            </a:r>
          </a:p>
          <a:p>
            <a:pPr marL="457200" indent="-457200" algn="just" eaLnBrk="1" hangingPunct="1">
              <a:lnSpc>
                <a:spcPct val="150000"/>
              </a:lnSpc>
              <a:buFont typeface="Wingdings" panose="05000000000000000000" pitchFamily="2" charset="2"/>
              <a:buChar char="Ø"/>
            </a:pPr>
            <a:r>
              <a:rPr lang="en-US" altLang="zh-CN" sz="2400" b="1" dirty="0" err="1" smtClean="0">
                <a:solidFill>
                  <a:srgbClr val="1F497D"/>
                </a:solidFill>
                <a:latin typeface="微软雅黑" panose="020B0503020204020204" pitchFamily="34" charset="-122"/>
                <a:ea typeface="微软雅黑" panose="020B0503020204020204" pitchFamily="34" charset="-122"/>
              </a:rPr>
              <a:t>Ⅱa</a:t>
            </a:r>
            <a:r>
              <a:rPr lang="zh-CN" altLang="en-US" sz="2400" b="1" dirty="0" smtClean="0">
                <a:solidFill>
                  <a:srgbClr val="1F497D"/>
                </a:solidFill>
                <a:latin typeface="微软雅黑" panose="020B0503020204020204" pitchFamily="34" charset="-122"/>
                <a:ea typeface="微软雅黑" panose="020B0503020204020204" pitchFamily="34" charset="-122"/>
              </a:rPr>
              <a:t>类适应证主要包括</a:t>
            </a:r>
          </a:p>
          <a:p>
            <a:pPr marL="457200" indent="-457200" algn="just" eaLnBrk="1" hangingPunct="1">
              <a:lnSpc>
                <a:spcPct val="150000"/>
              </a:lnSpc>
              <a:buFont typeface="+mj-lt"/>
              <a:buAutoNum type="arabicPeriod"/>
            </a:pPr>
            <a:r>
              <a:rPr lang="zh-CN" altLang="en-US" sz="2200" dirty="0" smtClean="0">
                <a:solidFill>
                  <a:srgbClr val="1F497D"/>
                </a:solidFill>
                <a:latin typeface="微软雅黑" panose="020B0503020204020204" pitchFamily="34" charset="-122"/>
                <a:ea typeface="微软雅黑" panose="020B0503020204020204" pitchFamily="34" charset="-122"/>
              </a:rPr>
              <a:t>窦房结功能不全者；</a:t>
            </a:r>
          </a:p>
          <a:p>
            <a:pPr marL="457200" indent="-457200" algn="just" eaLnBrk="1" hangingPunct="1">
              <a:lnSpc>
                <a:spcPct val="150000"/>
              </a:lnSpc>
              <a:buFont typeface="+mj-lt"/>
              <a:buAutoNum type="arabicPeriod"/>
            </a:pPr>
            <a:r>
              <a:rPr lang="zh-CN" altLang="en-US" sz="2200" dirty="0" smtClean="0">
                <a:solidFill>
                  <a:srgbClr val="1F497D"/>
                </a:solidFill>
                <a:latin typeface="微软雅黑" panose="020B0503020204020204" pitchFamily="34" charset="-122"/>
                <a:ea typeface="微软雅黑" panose="020B0503020204020204" pitchFamily="34" charset="-122"/>
              </a:rPr>
              <a:t>成人获得性</a:t>
            </a:r>
            <a:r>
              <a:rPr lang="en-US" altLang="zh-CN" sz="2200" dirty="0" smtClean="0">
                <a:solidFill>
                  <a:srgbClr val="1F497D"/>
                </a:solidFill>
                <a:latin typeface="微软雅黑" panose="020B0503020204020204" pitchFamily="34" charset="-122"/>
                <a:ea typeface="微软雅黑" panose="020B0503020204020204" pitchFamily="34" charset="-122"/>
              </a:rPr>
              <a:t>AVB</a:t>
            </a:r>
            <a:r>
              <a:rPr lang="zh-CN" altLang="en-US" sz="2200" dirty="0" smtClean="0">
                <a:solidFill>
                  <a:srgbClr val="1F497D"/>
                </a:solidFill>
                <a:latin typeface="微软雅黑" panose="020B0503020204020204" pitchFamily="34" charset="-122"/>
                <a:ea typeface="微软雅黑" panose="020B0503020204020204" pitchFamily="34" charset="-122"/>
              </a:rPr>
              <a:t>者；</a:t>
            </a:r>
            <a:endParaRPr lang="en-US" altLang="zh-CN" sz="2200" dirty="0" smtClean="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buFont typeface="+mj-lt"/>
              <a:buAutoNum type="arabicPeriod"/>
            </a:pPr>
            <a:r>
              <a:rPr lang="zh-CN" altLang="en-US" sz="2200" dirty="0" smtClean="0">
                <a:solidFill>
                  <a:srgbClr val="1F497D"/>
                </a:solidFill>
                <a:latin typeface="微软雅黑" panose="020B0503020204020204" pitchFamily="34" charset="-122"/>
                <a:ea typeface="微软雅黑" panose="020B0503020204020204" pitchFamily="34" charset="-122"/>
              </a:rPr>
              <a:t>慢性双分支阻滞的患者。</a:t>
            </a:r>
            <a:endParaRPr lang="zh-CN" altLang="en-US" sz="2200" dirty="0">
              <a:solidFill>
                <a:srgbClr val="1F497D"/>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48385" y="2100264"/>
            <a:ext cx="6232280" cy="3929046"/>
          </a:xfrm>
          <a:prstGeom prst="rect">
            <a:avLst/>
          </a:prstGeom>
        </p:spPr>
      </p:pic>
    </p:spTree>
    <p:extLst>
      <p:ext uri="{BB962C8B-B14F-4D97-AF65-F5344CB8AC3E}">
        <p14:creationId xmlns:p14="http://schemas.microsoft.com/office/powerpoint/2010/main" val="289674381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350"/>
                                        <p:tgtEl>
                                          <p:spTgt spid="19"/>
                                        </p:tgtEl>
                                      </p:cBhvr>
                                    </p:animEffect>
                                  </p:childTnLst>
                                </p:cTn>
                              </p:par>
                            </p:childTnLst>
                          </p:cTn>
                        </p:par>
                        <p:par>
                          <p:cTn id="8" fill="hold" nodeType="afterGroup">
                            <p:stCondLst>
                              <p:cond delay="35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2889</TotalTime>
  <Pages>0</Pages>
  <Words>1543</Words>
  <Characters>0</Characters>
  <Application>Microsoft Office PowerPoint</Application>
  <DocSecurity>0</DocSecurity>
  <PresentationFormat>宽屏</PresentationFormat>
  <Lines>0</Lines>
  <Paragraphs>160</Paragraphs>
  <Slides>28</Slides>
  <Notes>20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28</vt:i4>
      </vt:variant>
    </vt:vector>
  </HeadingPairs>
  <TitlesOfParts>
    <vt:vector size="38" baseType="lpstr">
      <vt:lpstr>BatangChe</vt:lpstr>
      <vt:lpstr>宋体</vt:lpstr>
      <vt:lpstr>微软雅黑</vt:lpstr>
      <vt:lpstr>Arial</vt:lpstr>
      <vt:lpstr>Broadway</vt:lpstr>
      <vt:lpstr>Calibri</vt:lpstr>
      <vt:lpstr>Calibri Light</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出院指导</vt:lpstr>
      <vt:lpstr>出院指导</vt:lpstr>
      <vt:lpstr>出院指导</vt:lpstr>
      <vt:lpstr>PowerPoint 演示文稿</vt:lpstr>
    </vt:vector>
  </TitlesOfParts>
  <Manager/>
  <Company>Sky123.Org</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Sky123.Org</dc:creator>
  <cp:keywords/>
  <dc:description/>
  <cp:lastModifiedBy>清云_612</cp:lastModifiedBy>
  <cp:revision>440</cp:revision>
  <dcterms:created xsi:type="dcterms:W3CDTF">2014-03-17T14:50:00Z</dcterms:created>
  <dcterms:modified xsi:type="dcterms:W3CDTF">2016-06-07T05:12:47Z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2052-9.1.0.4716</vt:lpwstr>
  </property>
</Properties>
</file>