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4"/>
  </p:notesMasterIdLst>
  <p:sldIdLst>
    <p:sldId id="489" r:id="rId3"/>
    <p:sldId id="389" r:id="rId4"/>
    <p:sldId id="475" r:id="rId5"/>
    <p:sldId id="462" r:id="rId6"/>
    <p:sldId id="481" r:id="rId7"/>
    <p:sldId id="482" r:id="rId8"/>
    <p:sldId id="490" r:id="rId9"/>
    <p:sldId id="497" r:id="rId10"/>
    <p:sldId id="388" r:id="rId11"/>
    <p:sldId id="465" r:id="rId12"/>
    <p:sldId id="491" r:id="rId13"/>
    <p:sldId id="485" r:id="rId14"/>
    <p:sldId id="484" r:id="rId15"/>
    <p:sldId id="492" r:id="rId16"/>
    <p:sldId id="495" r:id="rId17"/>
    <p:sldId id="496" r:id="rId18"/>
    <p:sldId id="494" r:id="rId19"/>
    <p:sldId id="498" r:id="rId20"/>
    <p:sldId id="463" r:id="rId21"/>
    <p:sldId id="488" r:id="rId22"/>
    <p:sldId id="422"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8AA0A"/>
    <a:srgbClr val="7F7F7F"/>
    <a:srgbClr val="FA4453"/>
    <a:srgbClr val="FF0000"/>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414" autoAdjust="0"/>
  </p:normalViewPr>
  <p:slideViewPr>
    <p:cSldViewPr snapToGrid="0">
      <p:cViewPr>
        <p:scale>
          <a:sx n="66" d="100"/>
          <a:sy n="66" d="100"/>
        </p:scale>
        <p:origin x="318" y="246"/>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33E1685A-4FCF-48DB-B17A-72FEEC415361}" type="datetimeFigureOut">
              <a:rPr lang="zh-CN" altLang="en-US"/>
              <a:pPr>
                <a:defRPr/>
              </a:pPr>
              <a:t>2016/4/29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buFont typeface="Arial" panose="020B0604020202020204" pitchFamily="34" charset="0"/>
              <a:buNone/>
              <a:defRPr sz="1200"/>
            </a:lvl1pPr>
          </a:lstStyle>
          <a:p>
            <a:pPr>
              <a:defRPr/>
            </a:pPr>
            <a:fld id="{0E04CD8A-EC0C-4D88-B3D4-AF0C4BCFAB50}" type="slidenum">
              <a:rPr lang="zh-CN" altLang="en-US"/>
              <a:pPr>
                <a:defRPr/>
              </a:pPr>
              <a:t>‹#›</a:t>
            </a:fld>
            <a:endParaRPr lang="zh-CN" altLang="en-US"/>
          </a:p>
        </p:txBody>
      </p:sp>
    </p:spTree>
    <p:extLst>
      <p:ext uri="{BB962C8B-B14F-4D97-AF65-F5344CB8AC3E}">
        <p14:creationId xmlns:p14="http://schemas.microsoft.com/office/powerpoint/2010/main" val="16110246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2</a:t>
            </a:fld>
            <a:endParaRPr lang="zh-CN" altLang="en-US" smtClean="0"/>
          </a:p>
        </p:txBody>
      </p:sp>
    </p:spTree>
    <p:extLst>
      <p:ext uri="{BB962C8B-B14F-4D97-AF65-F5344CB8AC3E}">
        <p14:creationId xmlns:p14="http://schemas.microsoft.com/office/powerpoint/2010/main" val="412684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8</a:t>
            </a:fld>
            <a:endParaRPr lang="zh-CN" altLang="en-US" smtClean="0"/>
          </a:p>
        </p:txBody>
      </p:sp>
    </p:spTree>
    <p:extLst>
      <p:ext uri="{BB962C8B-B14F-4D97-AF65-F5344CB8AC3E}">
        <p14:creationId xmlns:p14="http://schemas.microsoft.com/office/powerpoint/2010/main" val="2454656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18</a:t>
            </a:fld>
            <a:endParaRPr lang="zh-CN" altLang="en-US" smtClean="0"/>
          </a:p>
        </p:txBody>
      </p:sp>
    </p:spTree>
    <p:extLst>
      <p:ext uri="{BB962C8B-B14F-4D97-AF65-F5344CB8AC3E}">
        <p14:creationId xmlns:p14="http://schemas.microsoft.com/office/powerpoint/2010/main" val="319819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498B05-4A76-4078-A6A4-294C8358A33C}" type="slidenum">
              <a:rPr lang="en-US" altLang="zh-CN" smtClean="0"/>
              <a:pPr/>
              <a:t>21</a:t>
            </a:fld>
            <a:endParaRPr lang="en-US" altLang="zh-CN" smtClean="0"/>
          </a:p>
        </p:txBody>
      </p:sp>
      <p:sp>
        <p:nvSpPr>
          <p:cNvPr id="51203"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5"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7C4514B-F6DB-49DB-9372-EA75C6B48B92}" type="slidenum">
              <a:rPr lang="zh-CN" altLang="en-US" sz="1200">
                <a:latin typeface="Calibri" panose="020F0502020204030204" pitchFamily="34" charset="0"/>
              </a:rPr>
              <a:pPr algn="r" eaLnBrk="1" hangingPunct="1"/>
              <a:t>21</a:t>
            </a:fld>
            <a:endParaRPr lang="en-US" altLang="zh-CN" sz="1200">
              <a:latin typeface="Calibri" panose="020F0502020204030204" pitchFamily="34" charset="0"/>
            </a:endParaRPr>
          </a:p>
        </p:txBody>
      </p:sp>
    </p:spTree>
    <p:extLst>
      <p:ext uri="{BB962C8B-B14F-4D97-AF65-F5344CB8AC3E}">
        <p14:creationId xmlns:p14="http://schemas.microsoft.com/office/powerpoint/2010/main" val="141714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9D3156-E243-47C3-A9D9-8F079907EF2F}" type="datetime1">
              <a:rPr lang="zh-CN" altLang="en-US"/>
              <a:pPr>
                <a:defRPr/>
              </a:pPr>
              <a:t>2016/4/29 Friday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E8397C1-EBC3-4E3D-9ADC-D92548A06D5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2454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BAF9F52-9B68-432E-BE6C-EE90193073F9}" type="datetime1">
              <a:rPr lang="zh-CN" altLang="en-US"/>
              <a:pPr>
                <a:defRPr/>
              </a:pPr>
              <a:t>2016/4/29 Friday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5721C6-8B64-4169-8C63-262AADD4914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92751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73605BB-E272-438D-B5E7-DA7F86FE1E46}" type="datetime1">
              <a:rPr lang="zh-CN" altLang="en-US"/>
              <a:pPr>
                <a:defRPr/>
              </a:pPr>
              <a:t>2016/4/29 Friday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AC8EE07-9ECB-40CF-96C2-53CE5734783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1078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C74D12D-8794-46E1-88DD-63C1964E647E}" type="datetime1">
              <a:rPr lang="zh-CN" altLang="en-US"/>
              <a:pPr>
                <a:defRPr/>
              </a:pPr>
              <a:t>2016/4/29 Friday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D65674E-A444-4151-843D-9C6BF2CCBF2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6057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5384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696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994441008"/>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329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0559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088252"/>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fld id="{DC74D12D-8794-46E1-88DD-63C1964E647E}" type="datetime1">
              <a:rPr lang="zh-CN" altLang="en-US"/>
              <a:pPr>
                <a:defRPr/>
              </a:pPr>
              <a:t>2016/4/29 Friday</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1D65674E-A444-4151-843D-9C6BF2CCBF2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39915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C0E1CC3-2901-4272-AF44-DD1545482F04}" type="datetime1">
              <a:rPr lang="zh-CN" altLang="en-US"/>
              <a:pPr>
                <a:defRPr/>
              </a:pPr>
              <a:t>2016/4/29 Friday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63956B9-0B71-418F-88C5-903DA15625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27718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8EA476A-0F6B-46BE-826E-86B35687C575}" type="datetime1">
              <a:rPr lang="zh-CN" altLang="en-US"/>
              <a:pPr>
                <a:defRPr/>
              </a:pPr>
              <a:t>2016/4/29 Friday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57DA73-A278-478F-9952-56B70D6F815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21843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269C345-00AA-4577-B4C7-F06535E36BC3}" type="datetime1">
              <a:rPr lang="zh-CN" altLang="en-US"/>
              <a:pPr>
                <a:defRPr/>
              </a:pPr>
              <a:t>2016/4/29 Friday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382F1C6-A4CA-4B1B-AC19-D8322B1D2C6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2095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86D6DE6-6D9A-47C2-8200-384227712561}" type="datetime1">
              <a:rPr lang="zh-CN" altLang="en-US"/>
              <a:pPr>
                <a:defRPr/>
              </a:pPr>
              <a:t>2016/4/29 Friday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E25CFE57-EBA4-42B6-9469-758FA55DFA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92542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F7CF001-2CE1-44D8-B28E-573B612D0154}" type="datetime1">
              <a:rPr lang="zh-CN" altLang="en-US"/>
              <a:pPr>
                <a:defRPr/>
              </a:pPr>
              <a:t>2016/4/29 Friday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EC36CC7F-3E7B-40C6-B8ED-4846F8A7F33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65445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ED67E4D-037C-4BAF-B7F1-B91F47A0EDD1}" type="datetime1">
              <a:rPr lang="zh-CN" altLang="en-US"/>
              <a:pPr>
                <a:defRPr/>
              </a:pPr>
              <a:t>2016/4/29 Friday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A3C31AB-FB30-44F0-A82F-00F64F5B6E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29836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AECC28F-6555-4DDF-8060-EE9328AE2DD6}" type="datetime1">
              <a:rPr lang="zh-CN" altLang="en-US"/>
              <a:pPr>
                <a:defRPr/>
              </a:pPr>
              <a:t>2016/4/29 Friday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02311C-C017-4FEF-A6EB-A9B628880A4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516640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9334C7B-1313-48DA-A483-2C3117833F80}" type="datetime1">
              <a:rPr lang="zh-CN" altLang="en-US"/>
              <a:pPr>
                <a:defRPr/>
              </a:pPr>
              <a:t>2016/4/29 Friday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2A3C86-6642-4635-9CF0-71258C7BA80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97184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2.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CFB5A43E-1C1A-43FA-B2A2-E97FB9350863}" type="datetime1">
              <a:rPr lang="zh-CN" altLang="en-US"/>
              <a:pPr>
                <a:defRPr/>
              </a:pPr>
              <a:t>2016/4/29 Friday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D2D14A1E-146F-46ED-A14A-5983AEA906F2}"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23" r:id="rId13"/>
    <p:sldLayoutId id="2147483724" r:id="rId14"/>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14" r:id="rId2"/>
    <p:sldLayoutId id="2147483715" r:id="rId3"/>
    <p:sldLayoutId id="2147483716" r:id="rId4"/>
    <p:sldLayoutId id="2147483722" r:id="rId5"/>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5" Type="http://schemas.openxmlformats.org/officeDocument/2006/relationships/image" Target="../media/image40.png"/><Relationship Id="rId2" Type="http://schemas.openxmlformats.org/officeDocument/2006/relationships/notesSlide" Target="../notesSlides/notesSlide4.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8.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304" b="11687"/>
          <a:stretch/>
        </p:blipFill>
        <p:spPr>
          <a:xfrm>
            <a:off x="1667130" y="200580"/>
            <a:ext cx="10281980" cy="5085903"/>
          </a:xfrm>
          <a:prstGeom prst="round2DiagRect">
            <a:avLst>
              <a:gd name="adj1" fmla="val 7551"/>
              <a:gd name="adj2" fmla="val 0"/>
            </a:avLst>
          </a:prstGeom>
          <a:ln w="88900" cap="sq">
            <a:solidFill>
              <a:srgbClr val="FFFFFF"/>
            </a:solidFill>
            <a:miter lim="800000"/>
          </a:ln>
          <a:effectLst/>
        </p:spPr>
      </p:pic>
      <p:cxnSp>
        <p:nvCxnSpPr>
          <p:cNvPr id="9" name="直接连接符 8"/>
          <p:cNvCxnSpPr/>
          <p:nvPr/>
        </p:nvCxnSpPr>
        <p:spPr>
          <a:xfrm>
            <a:off x="2759960" y="5665416"/>
            <a:ext cx="0" cy="720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23323" y="5665416"/>
            <a:ext cx="0" cy="720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TextBox 18"/>
          <p:cNvSpPr txBox="1"/>
          <p:nvPr/>
        </p:nvSpPr>
        <p:spPr>
          <a:xfrm>
            <a:off x="1561854" y="5775604"/>
            <a:ext cx="1210588" cy="499624"/>
          </a:xfrm>
          <a:prstGeom prst="rect">
            <a:avLst/>
          </a:prstGeom>
          <a:noFill/>
        </p:spPr>
        <p:txBody>
          <a:bodyPr wrap="none" rtlCol="0">
            <a:spAutoFit/>
          </a:bodyPr>
          <a:lstStyle/>
          <a:p>
            <a:pPr>
              <a:lnSpc>
                <a:spcPct val="150000"/>
              </a:lnSpc>
            </a:pPr>
            <a:r>
              <a:rPr lang="zh-CN" altLang="en-US" sz="2000" b="1" dirty="0" smtClean="0">
                <a:solidFill>
                  <a:schemeClr val="tx2">
                    <a:lumMod val="75000"/>
                  </a:schemeClr>
                </a:solidFill>
                <a:latin typeface="微软雅黑" pitchFamily="34" charset="-122"/>
                <a:ea typeface="微软雅黑" pitchFamily="34" charset="-122"/>
              </a:rPr>
              <a:t>相关知识</a:t>
            </a:r>
            <a:endParaRPr lang="zh-CN" altLang="en-US" sz="2000" b="1" dirty="0">
              <a:solidFill>
                <a:schemeClr val="tx2">
                  <a:lumMod val="75000"/>
                </a:schemeClr>
              </a:solidFill>
              <a:latin typeface="微软雅黑" pitchFamily="34" charset="-122"/>
              <a:ea typeface="微软雅黑" pitchFamily="34" charset="-122"/>
            </a:endParaRPr>
          </a:p>
        </p:txBody>
      </p:sp>
      <p:sp>
        <p:nvSpPr>
          <p:cNvPr id="12" name="TextBox 23"/>
          <p:cNvSpPr txBox="1"/>
          <p:nvPr/>
        </p:nvSpPr>
        <p:spPr>
          <a:xfrm>
            <a:off x="2799571" y="5775604"/>
            <a:ext cx="1467068" cy="553998"/>
          </a:xfrm>
          <a:prstGeom prst="rect">
            <a:avLst/>
          </a:prstGeom>
          <a:noFill/>
        </p:spPr>
        <p:txBody>
          <a:bodyPr wrap="none" rtlCol="0">
            <a:spAutoFit/>
          </a:bodyPr>
          <a:lstStyle/>
          <a:p>
            <a:pPr>
              <a:lnSpc>
                <a:spcPct val="150000"/>
              </a:lnSpc>
            </a:pPr>
            <a:r>
              <a:rPr lang="zh-CN" altLang="en-US" sz="2000" b="1" dirty="0" smtClean="0">
                <a:solidFill>
                  <a:schemeClr val="tx2">
                    <a:lumMod val="75000"/>
                  </a:schemeClr>
                </a:solidFill>
                <a:latin typeface="微软雅黑" pitchFamily="34" charset="-122"/>
                <a:ea typeface="微软雅黑" pitchFamily="34" charset="-122"/>
              </a:rPr>
              <a:t>观察及护理</a:t>
            </a:r>
            <a:endParaRPr lang="zh-CN" altLang="en-US" sz="2000" b="1" dirty="0">
              <a:solidFill>
                <a:schemeClr val="tx2">
                  <a:lumMod val="75000"/>
                </a:schemeClr>
              </a:solidFill>
              <a:latin typeface="微软雅黑" pitchFamily="34" charset="-122"/>
              <a:ea typeface="微软雅黑" pitchFamily="34" charset="-122"/>
            </a:endParaRPr>
          </a:p>
        </p:txBody>
      </p:sp>
      <p:sp>
        <p:nvSpPr>
          <p:cNvPr id="13" name="TextBox 24"/>
          <p:cNvSpPr txBox="1"/>
          <p:nvPr/>
        </p:nvSpPr>
        <p:spPr>
          <a:xfrm>
            <a:off x="4223323" y="5775604"/>
            <a:ext cx="1210588" cy="553998"/>
          </a:xfrm>
          <a:prstGeom prst="rect">
            <a:avLst/>
          </a:prstGeom>
          <a:noFill/>
        </p:spPr>
        <p:txBody>
          <a:bodyPr wrap="none" rtlCol="0">
            <a:spAutoFit/>
          </a:bodyPr>
          <a:lstStyle/>
          <a:p>
            <a:pPr>
              <a:lnSpc>
                <a:spcPct val="150000"/>
              </a:lnSpc>
            </a:pPr>
            <a:r>
              <a:rPr lang="zh-CN" altLang="en-US" sz="2000" b="1" dirty="0" smtClean="0">
                <a:solidFill>
                  <a:schemeClr val="tx2">
                    <a:lumMod val="75000"/>
                  </a:schemeClr>
                </a:solidFill>
                <a:latin typeface="微软雅黑" pitchFamily="34" charset="-122"/>
                <a:ea typeface="微软雅黑" pitchFamily="34" charset="-122"/>
              </a:rPr>
              <a:t>出院指导</a:t>
            </a:r>
            <a:endParaRPr lang="zh-CN" altLang="en-US" sz="2000" b="1" dirty="0">
              <a:solidFill>
                <a:schemeClr val="tx2">
                  <a:lumMod val="75000"/>
                </a:schemeClr>
              </a:solidFill>
              <a:latin typeface="微软雅黑" pitchFamily="34" charset="-122"/>
              <a:ea typeface="微软雅黑" pitchFamily="34" charset="-122"/>
            </a:endParaRPr>
          </a:p>
        </p:txBody>
      </p:sp>
      <p:sp>
        <p:nvSpPr>
          <p:cNvPr id="4" name="矩形 10"/>
          <p:cNvSpPr/>
          <p:nvPr/>
        </p:nvSpPr>
        <p:spPr>
          <a:xfrm>
            <a:off x="215908" y="5352094"/>
            <a:ext cx="1345946" cy="1346647"/>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0"/>
          <p:cNvSpPr/>
          <p:nvPr/>
        </p:nvSpPr>
        <p:spPr>
          <a:xfrm flipV="1">
            <a:off x="1140779" y="4865283"/>
            <a:ext cx="421075" cy="421200"/>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rgbClr val="78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69859" y="1630018"/>
            <a:ext cx="9276521" cy="1751785"/>
          </a:xfrm>
          <a:prstGeom prst="rect">
            <a:avLst/>
          </a:prstGeom>
          <a:solidFill>
            <a:srgbClr val="0D0D0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itchFamily="34" charset="-122"/>
                <a:ea typeface="微软雅黑" pitchFamily="34" charset="-122"/>
              </a:rPr>
              <a:t>甲状腺危象的观察及护理</a:t>
            </a:r>
          </a:p>
        </p:txBody>
      </p:sp>
      <p:sp>
        <p:nvSpPr>
          <p:cNvPr id="8" name="TextBox 15"/>
          <p:cNvSpPr txBox="1"/>
          <p:nvPr/>
        </p:nvSpPr>
        <p:spPr>
          <a:xfrm>
            <a:off x="9334673" y="5625307"/>
            <a:ext cx="2060179" cy="461665"/>
          </a:xfrm>
          <a:prstGeom prst="rect">
            <a:avLst/>
          </a:prstGeom>
          <a:noFill/>
        </p:spPr>
        <p:txBody>
          <a:bodyPr wrap="none" rtlCol="0">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主讲人：</a:t>
            </a:r>
            <a:r>
              <a:rPr lang="en-US" altLang="zh-CN" sz="2400" b="1" dirty="0" smtClean="0">
                <a:solidFill>
                  <a:schemeClr val="tx1">
                    <a:lumMod val="75000"/>
                    <a:lumOff val="25000"/>
                  </a:schemeClr>
                </a:solidFill>
                <a:latin typeface="微软雅黑" pitchFamily="34" charset="-122"/>
                <a:ea typeface="微软雅黑" pitchFamily="34" charset="-122"/>
              </a:rPr>
              <a:t>XXX</a:t>
            </a:r>
            <a:endParaRPr lang="zh-CN" altLang="en-US" sz="2400" b="1" dirty="0">
              <a:solidFill>
                <a:schemeClr val="tx1">
                  <a:lumMod val="75000"/>
                  <a:lumOff val="25000"/>
                </a:schemeClr>
              </a:solidFill>
              <a:latin typeface="微软雅黑" pitchFamily="34" charset="-122"/>
              <a:ea typeface="微软雅黑" pitchFamily="34" charset="-122"/>
            </a:endParaRPr>
          </a:p>
        </p:txBody>
      </p:sp>
      <p:cxnSp>
        <p:nvCxnSpPr>
          <p:cNvPr id="14" name="直接连接符 13"/>
          <p:cNvCxnSpPr/>
          <p:nvPr/>
        </p:nvCxnSpPr>
        <p:spPr bwMode="auto">
          <a:xfrm>
            <a:off x="9334673" y="6086972"/>
            <a:ext cx="2111707" cy="0"/>
          </a:xfrm>
          <a:prstGeom prst="line">
            <a:avLst/>
          </a:prstGeom>
          <a:ln w="38100">
            <a:solidFill>
              <a:srgbClr val="44546A"/>
            </a:solidFill>
            <a:headEnd type="none" w="med" len="med"/>
            <a:tailEnd type="none" w="med" len="med"/>
          </a:ln>
          <a:extLst/>
        </p:spPr>
        <p:style>
          <a:lnRef idx="1">
            <a:schemeClr val="dk1"/>
          </a:lnRef>
          <a:fillRef idx="0">
            <a:schemeClr val="dk1"/>
          </a:fillRef>
          <a:effectRef idx="0">
            <a:schemeClr val="dk1"/>
          </a:effectRef>
          <a:fontRef idx="minor">
            <a:schemeClr val="tx1"/>
          </a:fontRef>
        </p:style>
      </p:cxnSp>
      <p:sp>
        <p:nvSpPr>
          <p:cNvPr id="15" name="矩形 14"/>
          <p:cNvSpPr/>
          <p:nvPr/>
        </p:nvSpPr>
        <p:spPr>
          <a:xfrm>
            <a:off x="364113" y="5464504"/>
            <a:ext cx="1026959" cy="1077218"/>
          </a:xfrm>
          <a:prstGeom prst="rect">
            <a:avLst/>
          </a:prstGeom>
        </p:spPr>
        <p:txBody>
          <a:bodyPr wrap="square">
            <a:spAutoFit/>
          </a:bodyPr>
          <a:lstStyle/>
          <a:p>
            <a:pPr eaLnBrk="1" hangingPunct="1"/>
            <a:r>
              <a:rPr lang="zh-CN" altLang="en-US" sz="3200" b="1" dirty="0">
                <a:solidFill>
                  <a:schemeClr val="bg1"/>
                </a:solidFill>
                <a:latin typeface="微软雅黑" panose="020B0503020204020204" pitchFamily="34" charset="-122"/>
                <a:ea typeface="微软雅黑" panose="020B0503020204020204" pitchFamily="34" charset="-122"/>
              </a:rPr>
              <a:t>主要内容</a:t>
            </a:r>
          </a:p>
        </p:txBody>
      </p:sp>
    </p:spTree>
    <p:extLst>
      <p:ext uri="{BB962C8B-B14F-4D97-AF65-F5344CB8AC3E}">
        <p14:creationId xmlns:p14="http://schemas.microsoft.com/office/powerpoint/2010/main" val="1436160165"/>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767"/>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50"/>
                                        <p:tgtEl>
                                          <p:spTgt spid="11"/>
                                        </p:tgtEl>
                                      </p:cBhvr>
                                    </p:animEffect>
                                  </p:childTnLst>
                                </p:cTn>
                              </p:par>
                            </p:childTnLst>
                          </p:cTn>
                        </p:par>
                        <p:par>
                          <p:cTn id="22" fill="hold">
                            <p:stCondLst>
                              <p:cond delay="750"/>
                            </p:stCondLst>
                            <p:childTnLst>
                              <p:par>
                                <p:cTn id="23" presetID="22" presetClass="entr" presetSubtype="1"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250"/>
                                        <p:tgtEl>
                                          <p:spTgt spid="9"/>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childTnLst>
                                </p:cTn>
                              </p:par>
                            </p:childTnLst>
                          </p:cTn>
                        </p:par>
                        <p:par>
                          <p:cTn id="30" fill="hold">
                            <p:stCondLst>
                              <p:cond delay="1250"/>
                            </p:stCondLst>
                            <p:childTnLst>
                              <p:par>
                                <p:cTn id="31" presetID="2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250"/>
                                        <p:tgtEl>
                                          <p:spTgt spid="10"/>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8"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7999" y="515938"/>
            <a:ext cx="2492777"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术前护理</a:t>
            </a:r>
            <a:endParaRPr lang="zh-CN" altLang="en-US" b="1" dirty="0" smtClean="0">
              <a:solidFill>
                <a:schemeClr val="tx2"/>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5007428" y="940594"/>
            <a:ext cx="6778171" cy="521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1. </a:t>
            </a:r>
            <a:r>
              <a:rPr lang="zh-CN" altLang="en-US" sz="2400" b="1" dirty="0" smtClean="0">
                <a:solidFill>
                  <a:srgbClr val="44546A"/>
                </a:solidFill>
                <a:latin typeface="微软雅黑" panose="020B0503020204020204" pitchFamily="34" charset="-122"/>
                <a:ea typeface="微软雅黑" panose="020B0503020204020204" pitchFamily="34" charset="-122"/>
              </a:rPr>
              <a:t>基础护理</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术</a:t>
            </a:r>
            <a:r>
              <a:rPr lang="zh-CN" altLang="en-US" sz="2200" dirty="0">
                <a:solidFill>
                  <a:srgbClr val="44546A"/>
                </a:solidFill>
                <a:latin typeface="微软雅黑" panose="020B0503020204020204" pitchFamily="34" charset="-122"/>
                <a:ea typeface="微软雅黑" panose="020B0503020204020204" pitchFamily="34" charset="-122"/>
              </a:rPr>
              <a:t>前为患者提供安静舒适的</a:t>
            </a:r>
            <a:r>
              <a:rPr lang="zh-CN" altLang="en-US" sz="2200" dirty="0" smtClean="0">
                <a:solidFill>
                  <a:srgbClr val="44546A"/>
                </a:solidFill>
                <a:latin typeface="微软雅黑" panose="020B0503020204020204" pitchFamily="34" charset="-122"/>
                <a:ea typeface="微软雅黑" panose="020B0503020204020204" pitchFamily="34" charset="-122"/>
              </a:rPr>
              <a:t>环境</a:t>
            </a:r>
            <a:r>
              <a:rPr lang="en-US" altLang="zh-CN" sz="2200" dirty="0" smtClean="0">
                <a:solidFill>
                  <a:srgbClr val="44546A"/>
                </a:solidFill>
                <a:latin typeface="微软雅黑" panose="020B0503020204020204" pitchFamily="34" charset="-122"/>
                <a:ea typeface="微软雅黑" panose="020B0503020204020204" pitchFamily="34" charset="-122"/>
              </a:rPr>
              <a:t>;</a:t>
            </a: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控制高磷</a:t>
            </a:r>
            <a:r>
              <a:rPr lang="zh-CN" altLang="en-US" sz="2200" dirty="0">
                <a:solidFill>
                  <a:srgbClr val="44546A"/>
                </a:solidFill>
                <a:latin typeface="微软雅黑" panose="020B0503020204020204" pitchFamily="34" charset="-122"/>
                <a:ea typeface="微软雅黑" panose="020B0503020204020204" pitchFamily="34" charset="-122"/>
              </a:rPr>
              <a:t>食物</a:t>
            </a:r>
            <a:r>
              <a:rPr lang="en-US" altLang="zh-CN" sz="2200" dirty="0" smtClean="0">
                <a:solidFill>
                  <a:srgbClr val="44546A"/>
                </a:solidFill>
                <a:latin typeface="微软雅黑" panose="020B0503020204020204" pitchFamily="34" charset="-122"/>
                <a:ea typeface="微软雅黑" panose="020B0503020204020204" pitchFamily="34" charset="-122"/>
              </a:rPr>
              <a:t>(</a:t>
            </a:r>
            <a:r>
              <a:rPr lang="zh-CN" altLang="en-US" sz="2200" dirty="0" smtClean="0">
                <a:solidFill>
                  <a:srgbClr val="44546A"/>
                </a:solidFill>
                <a:latin typeface="微软雅黑" panose="020B0503020204020204" pitchFamily="34" charset="-122"/>
                <a:ea typeface="微软雅黑" panose="020B0503020204020204" pitchFamily="34" charset="-122"/>
              </a:rPr>
              <a:t>牛奶</a:t>
            </a:r>
            <a:r>
              <a:rPr lang="zh-CN" altLang="en-US" sz="2200" dirty="0">
                <a:solidFill>
                  <a:srgbClr val="44546A"/>
                </a:solidFill>
                <a:latin typeface="微软雅黑" panose="020B0503020204020204" pitchFamily="34" charset="-122"/>
                <a:ea typeface="微软雅黑" panose="020B0503020204020204" pitchFamily="34" charset="-122"/>
              </a:rPr>
              <a:t>与蛋黄等</a:t>
            </a:r>
            <a:r>
              <a:rPr lang="en-US" altLang="zh-CN" sz="2200" dirty="0" smtClean="0">
                <a:solidFill>
                  <a:srgbClr val="44546A"/>
                </a:solidFill>
                <a:latin typeface="微软雅黑" panose="020B0503020204020204" pitchFamily="34" charset="-122"/>
                <a:ea typeface="微软雅黑" panose="020B0503020204020204" pitchFamily="34" charset="-122"/>
              </a:rPr>
              <a:t>)</a:t>
            </a:r>
            <a:r>
              <a:rPr lang="zh-CN" altLang="en-US" sz="2200" dirty="0" smtClean="0">
                <a:solidFill>
                  <a:srgbClr val="44546A"/>
                </a:solidFill>
                <a:latin typeface="微软雅黑" panose="020B0503020204020204" pitchFamily="34" charset="-122"/>
                <a:ea typeface="微软雅黑" panose="020B0503020204020204" pitchFamily="34" charset="-122"/>
              </a:rPr>
              <a:t>，</a:t>
            </a:r>
            <a:r>
              <a:rPr lang="zh-CN" altLang="en-US" sz="2200" dirty="0">
                <a:solidFill>
                  <a:srgbClr val="44546A"/>
                </a:solidFill>
                <a:latin typeface="微软雅黑" panose="020B0503020204020204" pitchFamily="34" charset="-122"/>
                <a:ea typeface="微软雅黑" panose="020B0503020204020204" pitchFamily="34" charset="-122"/>
              </a:rPr>
              <a:t>给予高钙低磷食物</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豆制品与</a:t>
            </a:r>
            <a:r>
              <a:rPr lang="zh-CN" altLang="en-US" sz="2200" dirty="0" smtClean="0">
                <a:solidFill>
                  <a:srgbClr val="44546A"/>
                </a:solidFill>
                <a:latin typeface="微软雅黑" panose="020B0503020204020204" pitchFamily="34" charset="-122"/>
                <a:ea typeface="微软雅黑" panose="020B0503020204020204" pitchFamily="34" charset="-122"/>
              </a:rPr>
              <a:t>海味等</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，忌辛辣等</a:t>
            </a:r>
            <a:r>
              <a:rPr lang="zh-CN" altLang="en-US" sz="2200" dirty="0" smtClean="0">
                <a:solidFill>
                  <a:srgbClr val="44546A"/>
                </a:solidFill>
                <a:latin typeface="微软雅黑" panose="020B0503020204020204" pitchFamily="34" charset="-122"/>
                <a:ea typeface="微软雅黑" panose="020B0503020204020204" pitchFamily="34" charset="-122"/>
              </a:rPr>
              <a:t>刺激食物</a:t>
            </a:r>
            <a:r>
              <a:rPr lang="en-US" altLang="zh-CN" sz="2200" dirty="0" smtClean="0">
                <a:solidFill>
                  <a:srgbClr val="44546A"/>
                </a:solidFill>
                <a:latin typeface="微软雅黑" panose="020B0503020204020204" pitchFamily="34" charset="-122"/>
                <a:ea typeface="微软雅黑" panose="020B0503020204020204" pitchFamily="34" charset="-122"/>
              </a:rPr>
              <a:t>;</a:t>
            </a: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术</a:t>
            </a:r>
            <a:r>
              <a:rPr lang="zh-CN" altLang="en-US" sz="2200" dirty="0">
                <a:solidFill>
                  <a:srgbClr val="44546A"/>
                </a:solidFill>
                <a:latin typeface="微软雅黑" panose="020B0503020204020204" pitchFamily="34" charset="-122"/>
                <a:ea typeface="微软雅黑" panose="020B0503020204020204" pitchFamily="34" charset="-122"/>
              </a:rPr>
              <a:t>前指导患者进行头颈部体位</a:t>
            </a:r>
            <a:r>
              <a:rPr lang="zh-CN" altLang="en-US" sz="2200" dirty="0" smtClean="0">
                <a:solidFill>
                  <a:srgbClr val="44546A"/>
                </a:solidFill>
                <a:latin typeface="微软雅黑" panose="020B0503020204020204" pitchFamily="34" charset="-122"/>
                <a:ea typeface="微软雅黑" panose="020B0503020204020204" pitchFamily="34" charset="-122"/>
              </a:rPr>
              <a:t>训练</a:t>
            </a:r>
            <a:r>
              <a:rPr lang="zh-CN" altLang="en-US" sz="2200" dirty="0">
                <a:solidFill>
                  <a:srgbClr val="44546A"/>
                </a:solidFill>
                <a:latin typeface="微软雅黑" panose="020B0503020204020204" pitchFamily="34" charset="-122"/>
                <a:ea typeface="微软雅黑" panose="020B0503020204020204" pitchFamily="34" charset="-122"/>
              </a:rPr>
              <a:t>，以减轻术中不适</a:t>
            </a:r>
            <a:r>
              <a:rPr lang="en-US" altLang="zh-CN" sz="2200" dirty="0">
                <a:solidFill>
                  <a:srgbClr val="44546A"/>
                </a:solidFill>
                <a:latin typeface="微软雅黑" panose="020B0503020204020204" pitchFamily="34" charset="-122"/>
                <a:ea typeface="微软雅黑" panose="020B0503020204020204" pitchFamily="34" charset="-122"/>
              </a:rPr>
              <a:t>; </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加强</a:t>
            </a:r>
            <a:r>
              <a:rPr lang="zh-CN" altLang="en-US" sz="2200" dirty="0">
                <a:solidFill>
                  <a:srgbClr val="44546A"/>
                </a:solidFill>
                <a:latin typeface="微软雅黑" panose="020B0503020204020204" pitchFamily="34" charset="-122"/>
                <a:ea typeface="微软雅黑" panose="020B0503020204020204" pitchFamily="34" charset="-122"/>
              </a:rPr>
              <a:t>咳嗽训练，告知患者术后咳嗽是</a:t>
            </a:r>
            <a:r>
              <a:rPr lang="zh-CN" altLang="en-US" sz="2200" dirty="0" smtClean="0">
                <a:solidFill>
                  <a:srgbClr val="44546A"/>
                </a:solidFill>
                <a:latin typeface="微软雅黑" panose="020B0503020204020204" pitchFamily="34" charset="-122"/>
                <a:ea typeface="微软雅黑" panose="020B0503020204020204" pitchFamily="34" charset="-122"/>
              </a:rPr>
              <a:t>甲状腺</a:t>
            </a:r>
            <a:r>
              <a:rPr lang="zh-CN" altLang="en-US" sz="2200" dirty="0">
                <a:solidFill>
                  <a:srgbClr val="44546A"/>
                </a:solidFill>
                <a:latin typeface="微软雅黑" panose="020B0503020204020204" pitchFamily="34" charset="-122"/>
                <a:ea typeface="微软雅黑" panose="020B0503020204020204" pitchFamily="34" charset="-122"/>
              </a:rPr>
              <a:t>术后出血的</a:t>
            </a:r>
            <a:r>
              <a:rPr lang="zh-CN" altLang="en-US" sz="2200" dirty="0" smtClean="0">
                <a:solidFill>
                  <a:srgbClr val="44546A"/>
                </a:solidFill>
                <a:latin typeface="微软雅黑" panose="020B0503020204020204" pitchFamily="34" charset="-122"/>
                <a:ea typeface="微软雅黑" panose="020B0503020204020204" pitchFamily="34" charset="-122"/>
              </a:rPr>
              <a:t>诱因</a:t>
            </a:r>
            <a:r>
              <a:rPr lang="en-US" altLang="zh-CN" sz="2200" dirty="0" smtClean="0">
                <a:solidFill>
                  <a:srgbClr val="44546A"/>
                </a:solidFill>
                <a:latin typeface="微软雅黑" panose="020B0503020204020204" pitchFamily="34" charset="-122"/>
                <a:ea typeface="微软雅黑" panose="020B0503020204020204" pitchFamily="34" charset="-122"/>
              </a:rPr>
              <a:t>;</a:t>
            </a: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强调</a:t>
            </a:r>
            <a:r>
              <a:rPr lang="zh-CN" altLang="en-US" sz="2200" dirty="0">
                <a:solidFill>
                  <a:srgbClr val="44546A"/>
                </a:solidFill>
                <a:latin typeface="微软雅黑" panose="020B0503020204020204" pitchFamily="34" charset="-122"/>
                <a:ea typeface="微软雅黑" panose="020B0503020204020204" pitchFamily="34" charset="-122"/>
              </a:rPr>
              <a:t>戒烟的重要性</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并注意术前各项</a:t>
            </a:r>
            <a:r>
              <a:rPr lang="zh-CN" altLang="en-US" sz="2200" dirty="0" smtClean="0">
                <a:solidFill>
                  <a:srgbClr val="44546A"/>
                </a:solidFill>
                <a:latin typeface="微软雅黑" panose="020B0503020204020204" pitchFamily="34" charset="-122"/>
                <a:ea typeface="微软雅黑" panose="020B0503020204020204" pitchFamily="34" charset="-122"/>
              </a:rPr>
              <a:t>检查</a:t>
            </a:r>
            <a:r>
              <a:rPr lang="zh-CN" altLang="en-US" sz="2200" dirty="0">
                <a:solidFill>
                  <a:srgbClr val="44546A"/>
                </a:solidFill>
                <a:latin typeface="微软雅黑" panose="020B0503020204020204" pitchFamily="34" charset="-122"/>
                <a:ea typeface="微软雅黑" panose="020B0503020204020204" pitchFamily="34" charset="-122"/>
              </a:rPr>
              <a:t>结果的回报，发现问题及时告知</a:t>
            </a:r>
            <a:r>
              <a:rPr lang="zh-CN" altLang="en-US" sz="2200" dirty="0" smtClean="0">
                <a:solidFill>
                  <a:srgbClr val="44546A"/>
                </a:solidFill>
                <a:latin typeface="微软雅黑" panose="020B0503020204020204" pitchFamily="34" charset="-122"/>
                <a:ea typeface="微软雅黑" panose="020B0503020204020204" pitchFamily="34" charset="-122"/>
              </a:rPr>
              <a:t>医师。</a:t>
            </a:r>
            <a:endParaRPr lang="en-US" altLang="zh-CN" sz="2200" dirty="0" smtClean="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5"/>
          <p:cNvPicPr>
            <a:picLocks noChangeAspect="1"/>
          </p:cNvPicPr>
          <p:nvPr/>
        </p:nvPicPr>
        <p:blipFill rotWithShape="1">
          <a:blip r:embed="rId2">
            <a:clrChange>
              <a:clrFrom>
                <a:srgbClr val="FFFCE9"/>
              </a:clrFrom>
              <a:clrTo>
                <a:srgbClr val="FFFCE9">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val="0"/>
              </a:ext>
            </a:extLst>
          </a:blip>
          <a:srcRect t="5773" b="5942"/>
          <a:stretch/>
        </p:blipFill>
        <p:spPr>
          <a:xfrm flipH="1">
            <a:off x="0" y="2904007"/>
            <a:ext cx="4746171" cy="3653828"/>
          </a:xfrm>
          <a:prstGeom prst="rect">
            <a:avLst/>
          </a:prstGeom>
        </p:spPr>
      </p:pic>
    </p:spTree>
    <p:extLst>
      <p:ext uri="{BB962C8B-B14F-4D97-AF65-F5344CB8AC3E}">
        <p14:creationId xmlns:p14="http://schemas.microsoft.com/office/powerpoint/2010/main" val="30731399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outVertical)">
                                      <p:cBhvr>
                                        <p:cTn id="7" dur="500"/>
                                        <p:tgtEl>
                                          <p:spTgt spid="7170"/>
                                        </p:tgtEl>
                                      </p:cBhvr>
                                    </p:animEffect>
                                  </p:childTnLst>
                                </p:cTn>
                              </p:par>
                            </p:childTnLst>
                          </p:cTn>
                        </p:par>
                        <p:par>
                          <p:cTn id="8" fill="hold" nodeType="afterGroup">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7999" y="515938"/>
            <a:ext cx="2492777"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术前护理</a:t>
            </a:r>
            <a:endParaRPr lang="zh-CN" altLang="en-US" b="1" dirty="0" smtClean="0">
              <a:solidFill>
                <a:schemeClr val="tx2"/>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4078515" y="1365250"/>
            <a:ext cx="7126514"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2. </a:t>
            </a:r>
            <a:r>
              <a:rPr lang="zh-CN" altLang="en-US" sz="2400" b="1" dirty="0" smtClean="0">
                <a:solidFill>
                  <a:srgbClr val="44546A"/>
                </a:solidFill>
                <a:latin typeface="微软雅黑" panose="020B0503020204020204" pitchFamily="34" charset="-122"/>
                <a:ea typeface="微软雅黑" panose="020B0503020204020204" pitchFamily="34" charset="-122"/>
              </a:rPr>
              <a:t>术</a:t>
            </a:r>
            <a:r>
              <a:rPr lang="zh-CN" altLang="en-US" sz="2400" b="1" dirty="0">
                <a:solidFill>
                  <a:srgbClr val="44546A"/>
                </a:solidFill>
                <a:latin typeface="微软雅黑" panose="020B0503020204020204" pitchFamily="34" charset="-122"/>
                <a:ea typeface="微软雅黑" panose="020B0503020204020204" pitchFamily="34" charset="-122"/>
              </a:rPr>
              <a:t>前</a:t>
            </a:r>
            <a:r>
              <a:rPr lang="zh-CN" altLang="en-US" sz="2400" b="1" dirty="0" smtClean="0">
                <a:solidFill>
                  <a:srgbClr val="44546A"/>
                </a:solidFill>
                <a:latin typeface="微软雅黑" panose="020B0503020204020204" pitchFamily="34" charset="-122"/>
                <a:ea typeface="微软雅黑" panose="020B0503020204020204" pitchFamily="34" charset="-122"/>
              </a:rPr>
              <a:t>用药</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a:solidFill>
                  <a:srgbClr val="44546A"/>
                </a:solidFill>
                <a:latin typeface="微软雅黑" panose="020B0503020204020204" pitchFamily="34" charset="-122"/>
                <a:ea typeface="微软雅黑" panose="020B0503020204020204" pitchFamily="34" charset="-122"/>
              </a:rPr>
              <a:t>遵医嘱用药，不可自行减量或停服，并注意观察药物的疗效及副作用</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警惕</a:t>
            </a:r>
            <a:r>
              <a:rPr lang="zh-CN" altLang="en-US" sz="2200" dirty="0">
                <a:solidFill>
                  <a:srgbClr val="44546A"/>
                </a:solidFill>
                <a:latin typeface="微软雅黑" panose="020B0503020204020204" pitchFamily="34" charset="-122"/>
                <a:ea typeface="微软雅黑" panose="020B0503020204020204" pitchFamily="34" charset="-122"/>
              </a:rPr>
              <a:t>粒细胞缺乏症，定期复查血象</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如</a:t>
            </a:r>
            <a:r>
              <a:rPr lang="zh-CN" altLang="en-US" sz="2200" dirty="0">
                <a:solidFill>
                  <a:srgbClr val="44546A"/>
                </a:solidFill>
                <a:latin typeface="微软雅黑" panose="020B0503020204020204" pitchFamily="34" charset="-122"/>
                <a:ea typeface="微软雅黑" panose="020B0503020204020204" pitchFamily="34" charset="-122"/>
              </a:rPr>
              <a:t>伴有发热、咽痛、皮疹等疑有粒细胞缺乏症时，须立即停</a:t>
            </a:r>
            <a:r>
              <a:rPr lang="zh-CN" altLang="en-US" sz="2200" dirty="0" smtClean="0">
                <a:solidFill>
                  <a:srgbClr val="44546A"/>
                </a:solidFill>
                <a:latin typeface="微软雅黑" panose="020B0503020204020204" pitchFamily="34" charset="-122"/>
                <a:ea typeface="微软雅黑" panose="020B0503020204020204" pitchFamily="34" charset="-122"/>
              </a:rPr>
              <a:t>药；</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服用</a:t>
            </a:r>
            <a:r>
              <a:rPr lang="zh-CN" altLang="en-US" sz="2200" dirty="0">
                <a:solidFill>
                  <a:srgbClr val="44546A"/>
                </a:solidFill>
                <a:latin typeface="微软雅黑" panose="020B0503020204020204" pitchFamily="34" charset="-122"/>
                <a:ea typeface="微软雅黑" panose="020B0503020204020204" pitchFamily="34" charset="-122"/>
              </a:rPr>
              <a:t>碘剂时，掌握准确剂量，并观察中毒及过敏反应，如</a:t>
            </a:r>
            <a:r>
              <a:rPr lang="zh-CN" altLang="en-US" sz="2200" dirty="0" smtClean="0">
                <a:solidFill>
                  <a:srgbClr val="44546A"/>
                </a:solidFill>
                <a:latin typeface="微软雅黑" panose="020B0503020204020204" pitchFamily="34" charset="-122"/>
                <a:ea typeface="微软雅黑" panose="020B0503020204020204" pitchFamily="34" charset="-122"/>
              </a:rPr>
              <a:t>出现不良反应，立即</a:t>
            </a:r>
            <a:r>
              <a:rPr lang="zh-CN" altLang="en-US" sz="2200" dirty="0">
                <a:solidFill>
                  <a:srgbClr val="44546A"/>
                </a:solidFill>
                <a:latin typeface="微软雅黑" panose="020B0503020204020204" pitchFamily="34" charset="-122"/>
                <a:ea typeface="微软雅黑" panose="020B0503020204020204" pitchFamily="34" charset="-122"/>
              </a:rPr>
              <a:t>停药并立即通知医生</a:t>
            </a:r>
            <a:r>
              <a:rPr lang="zh-CN" altLang="en-US" sz="2200" dirty="0" smtClean="0">
                <a:solidFill>
                  <a:srgbClr val="44546A"/>
                </a:solidFill>
                <a:latin typeface="微软雅黑" panose="020B0503020204020204" pitchFamily="34" charset="-122"/>
                <a:ea typeface="微软雅黑" panose="020B0503020204020204" pitchFamily="34" charset="-122"/>
              </a:rPr>
              <a:t>处理。</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205"/>
          <a:stretch>
            <a:fillRect/>
          </a:stretch>
        </p:blipFill>
        <p:spPr bwMode="auto">
          <a:xfrm>
            <a:off x="120877" y="2235804"/>
            <a:ext cx="3101294" cy="430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7287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621566"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术后护理</a:t>
            </a:r>
          </a:p>
        </p:txBody>
      </p:sp>
      <p:sp>
        <p:nvSpPr>
          <p:cNvPr id="2" name="矩形 1"/>
          <p:cNvSpPr>
            <a:spLocks noChangeArrowheads="1"/>
          </p:cNvSpPr>
          <p:nvPr/>
        </p:nvSpPr>
        <p:spPr bwMode="auto">
          <a:xfrm>
            <a:off x="868609" y="1661513"/>
            <a:ext cx="660113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lt"/>
              <a:buAutoNum type="arabicPeriod"/>
            </a:pPr>
            <a:r>
              <a:rPr lang="zh-CN" altLang="en-US" sz="2400" b="1" dirty="0">
                <a:solidFill>
                  <a:srgbClr val="44546A"/>
                </a:solidFill>
                <a:latin typeface="微软雅黑" panose="020B0503020204020204" pitchFamily="34" charset="-122"/>
                <a:ea typeface="微软雅黑" panose="020B0503020204020204" pitchFamily="34" charset="-122"/>
              </a:rPr>
              <a:t>严密观察</a:t>
            </a:r>
            <a:r>
              <a:rPr lang="zh-CN" altLang="en-US" sz="2400" b="1" dirty="0" smtClean="0">
                <a:solidFill>
                  <a:srgbClr val="44546A"/>
                </a:solidFill>
                <a:latin typeface="微软雅黑" panose="020B0503020204020204" pitchFamily="34" charset="-122"/>
                <a:ea typeface="微软雅黑" panose="020B0503020204020204" pitchFamily="34" charset="-122"/>
              </a:rPr>
              <a:t>病情：</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监测</a:t>
            </a:r>
            <a:r>
              <a:rPr lang="zh-CN" altLang="en-US" sz="2200" dirty="0">
                <a:solidFill>
                  <a:srgbClr val="44546A"/>
                </a:solidFill>
                <a:latin typeface="微软雅黑" panose="020B0503020204020204" pitchFamily="34" charset="-122"/>
                <a:ea typeface="微软雅黑" panose="020B0503020204020204" pitchFamily="34" charset="-122"/>
              </a:rPr>
              <a:t>生命体征，</a:t>
            </a:r>
            <a:r>
              <a:rPr lang="zh-CN" altLang="en-US" sz="2200" dirty="0" smtClean="0">
                <a:solidFill>
                  <a:srgbClr val="44546A"/>
                </a:solidFill>
                <a:latin typeface="微软雅黑" panose="020B0503020204020204" pitchFamily="34" charset="-122"/>
                <a:ea typeface="微软雅黑" panose="020B0503020204020204" pitchFamily="34" charset="-122"/>
              </a:rPr>
              <a:t>持续心</a:t>
            </a:r>
            <a:r>
              <a:rPr lang="zh-CN" altLang="en-US" sz="2200" dirty="0">
                <a:solidFill>
                  <a:srgbClr val="44546A"/>
                </a:solidFill>
                <a:latin typeface="微软雅黑" panose="020B0503020204020204" pitchFamily="34" charset="-122"/>
                <a:ea typeface="微软雅黑" panose="020B0503020204020204" pitchFamily="34" charset="-122"/>
              </a:rPr>
              <a:t>电监护，全身麻醉患者应予持续低流量吸</a:t>
            </a:r>
            <a:r>
              <a:rPr lang="zh-CN" altLang="en-US" sz="2200" dirty="0" smtClean="0">
                <a:solidFill>
                  <a:srgbClr val="44546A"/>
                </a:solidFill>
                <a:latin typeface="微软雅黑" panose="020B0503020204020204" pitchFamily="34" charset="-122"/>
                <a:ea typeface="微软雅黑" panose="020B0503020204020204" pitchFamily="34" charset="-122"/>
              </a:rPr>
              <a:t>氧；</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记录</a:t>
            </a:r>
            <a:r>
              <a:rPr lang="zh-CN" altLang="en-US" sz="2200" dirty="0">
                <a:solidFill>
                  <a:srgbClr val="44546A"/>
                </a:solidFill>
                <a:latin typeface="微软雅黑" panose="020B0503020204020204" pitchFamily="34" charset="-122"/>
                <a:ea typeface="微软雅黑" panose="020B0503020204020204" pitchFamily="34" charset="-122"/>
              </a:rPr>
              <a:t>脉搏呼吸与血氧饱和</a:t>
            </a:r>
            <a:r>
              <a:rPr lang="zh-CN" altLang="en-US" sz="2200" dirty="0" smtClean="0">
                <a:solidFill>
                  <a:srgbClr val="44546A"/>
                </a:solidFill>
                <a:latin typeface="微软雅黑" panose="020B0503020204020204" pitchFamily="34" charset="-122"/>
                <a:ea typeface="微软雅黑" panose="020B0503020204020204" pitchFamily="34" charset="-122"/>
              </a:rPr>
              <a:t>度，保持</a:t>
            </a:r>
            <a:r>
              <a:rPr lang="zh-CN" altLang="en-US" sz="2200" dirty="0">
                <a:solidFill>
                  <a:srgbClr val="44546A"/>
                </a:solidFill>
                <a:latin typeface="微软雅黑" panose="020B0503020204020204" pitchFamily="34" charset="-122"/>
                <a:ea typeface="微软雅黑" panose="020B0503020204020204" pitchFamily="34" charset="-122"/>
              </a:rPr>
              <a:t>呼吸道</a:t>
            </a:r>
            <a:r>
              <a:rPr lang="zh-CN" altLang="en-US" sz="2200" dirty="0" smtClean="0">
                <a:solidFill>
                  <a:srgbClr val="44546A"/>
                </a:solidFill>
                <a:latin typeface="微软雅黑" panose="020B0503020204020204" pitchFamily="34" charset="-122"/>
                <a:ea typeface="微软雅黑" panose="020B0503020204020204" pitchFamily="34" charset="-122"/>
              </a:rPr>
              <a:t>通畅；</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发现</a:t>
            </a:r>
            <a:r>
              <a:rPr lang="zh-CN" altLang="en-US" sz="2200" dirty="0">
                <a:solidFill>
                  <a:srgbClr val="44546A"/>
                </a:solidFill>
                <a:latin typeface="微软雅黑" panose="020B0503020204020204" pitchFamily="34" charset="-122"/>
                <a:ea typeface="微软雅黑" panose="020B0503020204020204" pitchFamily="34" charset="-122"/>
              </a:rPr>
              <a:t>患者高热脉快次而弱，并有神经循环与消化系统功能紊乱等，需立刻吸氧，建立静脉</a:t>
            </a:r>
            <a:r>
              <a:rPr lang="zh-CN" altLang="en-US" sz="2200" dirty="0" smtClean="0">
                <a:solidFill>
                  <a:srgbClr val="44546A"/>
                </a:solidFill>
                <a:latin typeface="微软雅黑" panose="020B0503020204020204" pitchFamily="34" charset="-122"/>
                <a:ea typeface="微软雅黑" panose="020B0503020204020204" pitchFamily="34" charset="-122"/>
              </a:rPr>
              <a:t>通道；</a:t>
            </a:r>
            <a:endParaRPr lang="en-US" altLang="zh-CN"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5"/>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5720" b="5069"/>
          <a:stretch/>
        </p:blipFill>
        <p:spPr>
          <a:xfrm>
            <a:off x="7841213" y="2602382"/>
            <a:ext cx="4350787" cy="3966693"/>
          </a:xfrm>
          <a:prstGeom prst="rect">
            <a:avLst/>
          </a:prstGeom>
        </p:spPr>
      </p:pic>
    </p:spTree>
    <p:extLst>
      <p:ext uri="{BB962C8B-B14F-4D97-AF65-F5344CB8AC3E}">
        <p14:creationId xmlns:p14="http://schemas.microsoft.com/office/powerpoint/2010/main" val="42685992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250"/>
                                        <p:tgtEl>
                                          <p:spTgt spid="7170"/>
                                        </p:tgtEl>
                                      </p:cBhvr>
                                    </p:animEffect>
                                    <p:anim calcmode="lin" valueType="num">
                                      <p:cBhvr>
                                        <p:cTn id="8" dur="250" fill="hold"/>
                                        <p:tgtEl>
                                          <p:spTgt spid="7170"/>
                                        </p:tgtEl>
                                        <p:attrNameLst>
                                          <p:attrName>ppt_x</p:attrName>
                                        </p:attrNameLst>
                                      </p:cBhvr>
                                      <p:tavLst>
                                        <p:tav tm="0">
                                          <p:val>
                                            <p:strVal val="#ppt_x"/>
                                          </p:val>
                                        </p:tav>
                                        <p:tav tm="100000">
                                          <p:val>
                                            <p:strVal val="#ppt_x"/>
                                          </p:val>
                                        </p:tav>
                                      </p:tavLst>
                                    </p:anim>
                                    <p:anim calcmode="lin" valueType="num">
                                      <p:cBhvr>
                                        <p:cTn id="9" dur="250" fill="hold"/>
                                        <p:tgtEl>
                                          <p:spTgt spid="7170"/>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621566"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术后护理</a:t>
            </a:r>
          </a:p>
        </p:txBody>
      </p:sp>
      <p:sp>
        <p:nvSpPr>
          <p:cNvPr id="2" name="矩形 1"/>
          <p:cNvSpPr>
            <a:spLocks noChangeArrowheads="1"/>
          </p:cNvSpPr>
          <p:nvPr/>
        </p:nvSpPr>
        <p:spPr bwMode="auto">
          <a:xfrm>
            <a:off x="4461707" y="1172822"/>
            <a:ext cx="6603696"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2. </a:t>
            </a:r>
            <a:r>
              <a:rPr lang="zh-CN" altLang="en-US" sz="2400" b="1" dirty="0" smtClean="0">
                <a:solidFill>
                  <a:srgbClr val="44546A"/>
                </a:solidFill>
                <a:latin typeface="微软雅黑" panose="020B0503020204020204" pitchFamily="34" charset="-122"/>
                <a:ea typeface="微软雅黑" panose="020B0503020204020204" pitchFamily="34" charset="-122"/>
              </a:rPr>
              <a:t>基础</a:t>
            </a:r>
            <a:r>
              <a:rPr lang="zh-CN" altLang="en-US" sz="2400" b="1" dirty="0">
                <a:solidFill>
                  <a:srgbClr val="44546A"/>
                </a:solidFill>
                <a:latin typeface="微软雅黑" panose="020B0503020204020204" pitchFamily="34" charset="-122"/>
                <a:ea typeface="微软雅黑" panose="020B0503020204020204" pitchFamily="34" charset="-122"/>
              </a:rPr>
              <a:t>护理</a:t>
            </a:r>
            <a:r>
              <a:rPr lang="en-US" altLang="zh-CN" sz="2400" b="1" dirty="0">
                <a:solidFill>
                  <a:srgbClr val="44546A"/>
                </a:solidFill>
                <a:latin typeface="微软雅黑" panose="020B0503020204020204" pitchFamily="34" charset="-122"/>
                <a:ea typeface="微软雅黑" panose="020B0503020204020204" pitchFamily="34" charset="-122"/>
              </a:rPr>
              <a:t>: </a:t>
            </a:r>
          </a:p>
          <a:p>
            <a:pPr marL="457200" indent="-457200" algn="just" eaLnBrk="1" hangingPunct="1">
              <a:lnSpc>
                <a:spcPct val="150000"/>
              </a:lnSpc>
              <a:spcBef>
                <a:spcPct val="0"/>
              </a:spcBef>
              <a:buFont typeface="+mj-ea"/>
              <a:buAutoNum type="circleNumDbPlain"/>
            </a:pPr>
            <a:r>
              <a:rPr lang="zh-CN" altLang="en-US" sz="2200" dirty="0">
                <a:solidFill>
                  <a:srgbClr val="44546A"/>
                </a:solidFill>
                <a:latin typeface="微软雅黑" panose="020B0503020204020204" pitchFamily="34" charset="-122"/>
                <a:ea typeface="微软雅黑" panose="020B0503020204020204" pitchFamily="34" charset="-122"/>
              </a:rPr>
              <a:t>患者清醒与血压</a:t>
            </a:r>
            <a:r>
              <a:rPr lang="zh-CN" altLang="en-US" sz="2200" dirty="0" smtClean="0">
                <a:solidFill>
                  <a:srgbClr val="44546A"/>
                </a:solidFill>
                <a:latin typeface="微软雅黑" panose="020B0503020204020204" pitchFamily="34" charset="-122"/>
                <a:ea typeface="微软雅黑" panose="020B0503020204020204" pitchFamily="34" charset="-122"/>
              </a:rPr>
              <a:t>稳定后头</a:t>
            </a:r>
            <a:r>
              <a:rPr lang="zh-CN" altLang="en-US" sz="2200" dirty="0">
                <a:solidFill>
                  <a:srgbClr val="44546A"/>
                </a:solidFill>
                <a:latin typeface="微软雅黑" panose="020B0503020204020204" pitchFamily="34" charset="-122"/>
                <a:ea typeface="微软雅黑" panose="020B0503020204020204" pitchFamily="34" charset="-122"/>
              </a:rPr>
              <a:t>高脚</a:t>
            </a:r>
            <a:r>
              <a:rPr lang="zh-CN" altLang="en-US" sz="2200" dirty="0" smtClean="0">
                <a:solidFill>
                  <a:srgbClr val="44546A"/>
                </a:solidFill>
                <a:latin typeface="微软雅黑" panose="020B0503020204020204" pitchFamily="34" charset="-122"/>
                <a:ea typeface="微软雅黑" panose="020B0503020204020204" pitchFamily="34" charset="-122"/>
              </a:rPr>
              <a:t>低位；</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病情</a:t>
            </a:r>
            <a:r>
              <a:rPr lang="zh-CN" altLang="en-US" sz="2200" dirty="0">
                <a:solidFill>
                  <a:srgbClr val="44546A"/>
                </a:solidFill>
                <a:latin typeface="微软雅黑" panose="020B0503020204020204" pitchFamily="34" charset="-122"/>
                <a:ea typeface="微软雅黑" panose="020B0503020204020204" pitchFamily="34" charset="-122"/>
              </a:rPr>
              <a:t>稳定后半卧位，以降低切口张力，减轻牵拉</a:t>
            </a:r>
            <a:r>
              <a:rPr lang="zh-CN" altLang="en-US" sz="2200" dirty="0" smtClean="0">
                <a:solidFill>
                  <a:srgbClr val="44546A"/>
                </a:solidFill>
                <a:latin typeface="微软雅黑" panose="020B0503020204020204" pitchFamily="34" charset="-122"/>
                <a:ea typeface="微软雅黑" panose="020B0503020204020204" pitchFamily="34" charset="-122"/>
              </a:rPr>
              <a:t>痛，预防</a:t>
            </a:r>
            <a:r>
              <a:rPr lang="zh-CN" altLang="en-US" sz="2200" dirty="0" smtClean="0">
                <a:solidFill>
                  <a:srgbClr val="44546A"/>
                </a:solidFill>
                <a:latin typeface="微软雅黑" panose="020B0503020204020204" pitchFamily="34" charset="-122"/>
                <a:ea typeface="微软雅黑" panose="020B0503020204020204" pitchFamily="34" charset="-122"/>
              </a:rPr>
              <a:t>误吸；</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告知患者术</a:t>
            </a:r>
            <a:r>
              <a:rPr lang="zh-CN" altLang="en-US" sz="2200" dirty="0">
                <a:solidFill>
                  <a:srgbClr val="44546A"/>
                </a:solidFill>
                <a:latin typeface="微软雅黑" panose="020B0503020204020204" pitchFamily="34" charset="-122"/>
                <a:ea typeface="微软雅黑" panose="020B0503020204020204" pitchFamily="34" charset="-122"/>
              </a:rPr>
              <a:t>后少讲话，避免颈部剧烈活动，指导</a:t>
            </a:r>
            <a:r>
              <a:rPr lang="zh-CN" altLang="en-US" sz="2200" dirty="0" smtClean="0">
                <a:solidFill>
                  <a:srgbClr val="44546A"/>
                </a:solidFill>
                <a:latin typeface="微软雅黑" panose="020B0503020204020204" pitchFamily="34" charset="-122"/>
                <a:ea typeface="微软雅黑" panose="020B0503020204020204" pitchFamily="34" charset="-122"/>
              </a:rPr>
              <a:t>患者如何</a:t>
            </a:r>
            <a:r>
              <a:rPr lang="zh-CN" altLang="en-US" sz="2200" dirty="0">
                <a:solidFill>
                  <a:srgbClr val="44546A"/>
                </a:solidFill>
                <a:latin typeface="微软雅黑" panose="020B0503020204020204" pitchFamily="34" charset="-122"/>
                <a:ea typeface="微软雅黑" panose="020B0503020204020204" pitchFamily="34" charset="-122"/>
              </a:rPr>
              <a:t>保护颈部及</a:t>
            </a:r>
            <a:r>
              <a:rPr lang="zh-CN" altLang="en-US" sz="2200" dirty="0" smtClean="0">
                <a:solidFill>
                  <a:srgbClr val="44546A"/>
                </a:solidFill>
                <a:latin typeface="微软雅黑" panose="020B0503020204020204" pitchFamily="34" charset="-122"/>
                <a:ea typeface="微软雅黑" panose="020B0503020204020204" pitchFamily="34" charset="-122"/>
              </a:rPr>
              <a:t>伤口</a:t>
            </a:r>
            <a:r>
              <a:rPr lang="en-US" altLang="zh-CN" sz="2200" dirty="0" smtClean="0">
                <a:solidFill>
                  <a:srgbClr val="44546A"/>
                </a:solidFill>
                <a:latin typeface="微软雅黑" panose="020B0503020204020204" pitchFamily="34" charset="-122"/>
                <a:ea typeface="微软雅黑" panose="020B0503020204020204" pitchFamily="34" charset="-122"/>
              </a:rPr>
              <a:t>; </a:t>
            </a: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术后进</a:t>
            </a:r>
            <a:r>
              <a:rPr lang="zh-CN" altLang="en-US" sz="2200" dirty="0">
                <a:solidFill>
                  <a:srgbClr val="44546A"/>
                </a:solidFill>
                <a:latin typeface="微软雅黑" panose="020B0503020204020204" pitchFamily="34" charset="-122"/>
                <a:ea typeface="微软雅黑" panose="020B0503020204020204" pitchFamily="34" charset="-122"/>
              </a:rPr>
              <a:t>温凉流质，少量</a:t>
            </a:r>
            <a:r>
              <a:rPr lang="zh-CN" altLang="en-US" sz="2200" dirty="0" smtClean="0">
                <a:solidFill>
                  <a:srgbClr val="44546A"/>
                </a:solidFill>
                <a:latin typeface="微软雅黑" panose="020B0503020204020204" pitchFamily="34" charset="-122"/>
                <a:ea typeface="微软雅黑" panose="020B0503020204020204" pitchFamily="34" charset="-122"/>
              </a:rPr>
              <a:t>慢咽，避免颈部血管扩张，</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术后</a:t>
            </a:r>
            <a:r>
              <a:rPr lang="zh-CN" altLang="en-US" sz="2200" dirty="0">
                <a:solidFill>
                  <a:srgbClr val="44546A"/>
                </a:solidFill>
                <a:latin typeface="微软雅黑" panose="020B0503020204020204" pitchFamily="34" charset="-122"/>
                <a:ea typeface="微软雅黑" panose="020B0503020204020204" pitchFamily="34" charset="-122"/>
              </a:rPr>
              <a:t>咳痰不畅者，应帮助与鼓励其咯痰，必要时予雾化</a:t>
            </a:r>
            <a:r>
              <a:rPr lang="zh-CN" altLang="en-US" sz="2200" dirty="0" smtClean="0">
                <a:solidFill>
                  <a:srgbClr val="44546A"/>
                </a:solidFill>
                <a:latin typeface="微软雅黑" panose="020B0503020204020204" pitchFamily="34" charset="-122"/>
                <a:ea typeface="微软雅黑" panose="020B0503020204020204" pitchFamily="34" charset="-122"/>
              </a:rPr>
              <a:t>吸入，床</a:t>
            </a:r>
            <a:r>
              <a:rPr lang="zh-CN" altLang="en-US" sz="2200" dirty="0">
                <a:solidFill>
                  <a:srgbClr val="44546A"/>
                </a:solidFill>
                <a:latin typeface="微软雅黑" panose="020B0503020204020204" pitchFamily="34" charset="-122"/>
                <a:ea typeface="微软雅黑" panose="020B0503020204020204" pitchFamily="34" charset="-122"/>
              </a:rPr>
              <a:t>边置吸痰设备以</a:t>
            </a:r>
            <a:r>
              <a:rPr lang="zh-CN" altLang="en-US" sz="2200" dirty="0" smtClean="0">
                <a:solidFill>
                  <a:srgbClr val="44546A"/>
                </a:solidFill>
                <a:latin typeface="微软雅黑" panose="020B0503020204020204" pitchFamily="34" charset="-122"/>
                <a:ea typeface="微软雅黑" panose="020B0503020204020204" pitchFamily="34" charset="-122"/>
              </a:rPr>
              <a:t>急用。</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5663" r="3200" b="4930"/>
          <a:stretch>
            <a:fillRect/>
          </a:stretch>
        </p:blipFill>
        <p:spPr bwMode="auto">
          <a:xfrm>
            <a:off x="0" y="2365830"/>
            <a:ext cx="3667790" cy="4203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21320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621566"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术后护理</a:t>
            </a:r>
          </a:p>
        </p:txBody>
      </p:sp>
      <p:sp>
        <p:nvSpPr>
          <p:cNvPr id="2" name="矩形 1"/>
          <p:cNvSpPr>
            <a:spLocks noChangeArrowheads="1"/>
          </p:cNvSpPr>
          <p:nvPr/>
        </p:nvSpPr>
        <p:spPr bwMode="auto">
          <a:xfrm>
            <a:off x="1008741" y="1742622"/>
            <a:ext cx="57258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3. </a:t>
            </a:r>
            <a:r>
              <a:rPr lang="zh-CN" altLang="en-US" sz="2400" b="1" dirty="0" smtClean="0">
                <a:solidFill>
                  <a:srgbClr val="44546A"/>
                </a:solidFill>
                <a:latin typeface="微软雅黑" panose="020B0503020204020204" pitchFamily="34" charset="-122"/>
                <a:ea typeface="微软雅黑" panose="020B0503020204020204" pitchFamily="34" charset="-122"/>
              </a:rPr>
              <a:t>切口</a:t>
            </a:r>
            <a:r>
              <a:rPr lang="zh-CN" altLang="en-US" sz="2400" b="1" dirty="0">
                <a:solidFill>
                  <a:srgbClr val="44546A"/>
                </a:solidFill>
                <a:latin typeface="微软雅黑" panose="020B0503020204020204" pitchFamily="34" charset="-122"/>
                <a:ea typeface="微软雅黑" panose="020B0503020204020204" pitchFamily="34" charset="-122"/>
              </a:rPr>
              <a:t>引流护理</a:t>
            </a:r>
            <a:r>
              <a:rPr lang="en-US" altLang="zh-CN" sz="2400" b="1" dirty="0">
                <a:solidFill>
                  <a:srgbClr val="44546A"/>
                </a:solidFill>
                <a:latin typeface="微软雅黑" panose="020B0503020204020204" pitchFamily="34" charset="-122"/>
                <a:ea typeface="微软雅黑" panose="020B0503020204020204" pitchFamily="34" charset="-122"/>
              </a:rPr>
              <a:t>: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术</a:t>
            </a:r>
            <a:r>
              <a:rPr lang="zh-CN" altLang="en-US" sz="2200" dirty="0">
                <a:solidFill>
                  <a:srgbClr val="44546A"/>
                </a:solidFill>
                <a:latin typeface="微软雅黑" panose="020B0503020204020204" pitchFamily="34" charset="-122"/>
                <a:ea typeface="微软雅黑" panose="020B0503020204020204" pitchFamily="34" charset="-122"/>
              </a:rPr>
              <a:t>后切口有</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胶片或胶管</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引流的，注意观察引流液的颜色性质与</a:t>
            </a:r>
            <a:r>
              <a:rPr lang="zh-CN" altLang="en-US" sz="2200" dirty="0" smtClean="0">
                <a:solidFill>
                  <a:srgbClr val="44546A"/>
                </a:solidFill>
                <a:latin typeface="微软雅黑" panose="020B0503020204020204" pitchFamily="34" charset="-122"/>
                <a:ea typeface="微软雅黑" panose="020B0503020204020204" pitchFamily="34" charset="-122"/>
              </a:rPr>
              <a:t>量；</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引流</a:t>
            </a:r>
            <a:r>
              <a:rPr lang="zh-CN" altLang="en-US" sz="2200" dirty="0">
                <a:solidFill>
                  <a:srgbClr val="44546A"/>
                </a:solidFill>
                <a:latin typeface="微软雅黑" panose="020B0503020204020204" pitchFamily="34" charset="-122"/>
                <a:ea typeface="微软雅黑" panose="020B0503020204020204" pitchFamily="34" charset="-122"/>
              </a:rPr>
              <a:t>管是否脱落扭曲或堵塞，详细记录，</a:t>
            </a:r>
            <a:r>
              <a:rPr lang="zh-CN" altLang="en-US" sz="2200" dirty="0" smtClean="0">
                <a:solidFill>
                  <a:srgbClr val="44546A"/>
                </a:solidFill>
                <a:latin typeface="微软雅黑" panose="020B0503020204020204" pitchFamily="34" charset="-122"/>
                <a:ea typeface="微软雅黑" panose="020B0503020204020204" pitchFamily="34" charset="-122"/>
              </a:rPr>
              <a:t>术后</a:t>
            </a:r>
            <a:r>
              <a:rPr lang="en-US" altLang="zh-CN" sz="2200" dirty="0">
                <a:solidFill>
                  <a:srgbClr val="44546A"/>
                </a:solidFill>
                <a:latin typeface="微软雅黑" panose="020B0503020204020204" pitchFamily="34" charset="-122"/>
                <a:ea typeface="微软雅黑" panose="020B0503020204020204" pitchFamily="34" charset="-122"/>
              </a:rPr>
              <a:t>1-2d</a:t>
            </a:r>
            <a:r>
              <a:rPr lang="zh-CN" altLang="en-US" sz="2200" dirty="0" smtClean="0">
                <a:solidFill>
                  <a:srgbClr val="44546A"/>
                </a:solidFill>
                <a:latin typeface="微软雅黑" panose="020B0503020204020204" pitchFamily="34" charset="-122"/>
                <a:ea typeface="微软雅黑" panose="020B0503020204020204" pitchFamily="34" charset="-122"/>
              </a:rPr>
              <a:t>拔除</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4. </a:t>
            </a:r>
            <a:r>
              <a:rPr lang="zh-CN" altLang="en-US" sz="2400" b="1" dirty="0" smtClean="0">
                <a:solidFill>
                  <a:srgbClr val="44546A"/>
                </a:solidFill>
                <a:latin typeface="微软雅黑" panose="020B0503020204020204" pitchFamily="34" charset="-122"/>
                <a:ea typeface="微软雅黑" panose="020B0503020204020204" pitchFamily="34" charset="-122"/>
              </a:rPr>
              <a:t>疼痛</a:t>
            </a:r>
            <a:r>
              <a:rPr lang="zh-CN" altLang="en-US" sz="2400" b="1" dirty="0">
                <a:solidFill>
                  <a:srgbClr val="44546A"/>
                </a:solidFill>
                <a:latin typeface="微软雅黑" panose="020B0503020204020204" pitchFamily="34" charset="-122"/>
                <a:ea typeface="微软雅黑" panose="020B0503020204020204" pitchFamily="34" charset="-122"/>
              </a:rPr>
              <a:t>的护理</a:t>
            </a:r>
            <a:r>
              <a:rPr lang="en-US" altLang="zh-CN" sz="2400" b="1" dirty="0">
                <a:solidFill>
                  <a:srgbClr val="44546A"/>
                </a:solidFill>
                <a:latin typeface="微软雅黑" panose="020B0503020204020204" pitchFamily="34" charset="-122"/>
                <a:ea typeface="微软雅黑" panose="020B0503020204020204" pitchFamily="34" charset="-122"/>
              </a:rPr>
              <a:t>: </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置</a:t>
            </a:r>
            <a:r>
              <a:rPr lang="zh-CN" altLang="en-US" sz="2200" dirty="0">
                <a:solidFill>
                  <a:srgbClr val="44546A"/>
                </a:solidFill>
                <a:latin typeface="微软雅黑" panose="020B0503020204020204" pitchFamily="34" charset="-122"/>
                <a:ea typeface="微软雅黑" panose="020B0503020204020204" pitchFamily="34" charset="-122"/>
              </a:rPr>
              <a:t>冰袋于颈部以减轻肿胀，增加</a:t>
            </a:r>
            <a:r>
              <a:rPr lang="zh-CN" altLang="en-US" sz="2200" dirty="0" smtClean="0">
                <a:solidFill>
                  <a:srgbClr val="44546A"/>
                </a:solidFill>
                <a:latin typeface="微软雅黑" panose="020B0503020204020204" pitchFamily="34" charset="-122"/>
                <a:ea typeface="微软雅黑" panose="020B0503020204020204" pitchFamily="34" charset="-122"/>
              </a:rPr>
              <a:t>舒适感</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必要</a:t>
            </a:r>
            <a:r>
              <a:rPr lang="zh-CN" altLang="en-US" sz="2200" dirty="0">
                <a:solidFill>
                  <a:srgbClr val="44546A"/>
                </a:solidFill>
                <a:latin typeface="微软雅黑" panose="020B0503020204020204" pitchFamily="34" charset="-122"/>
                <a:ea typeface="微软雅黑" panose="020B0503020204020204" pitchFamily="34" charset="-122"/>
              </a:rPr>
              <a:t>时予止痛</a:t>
            </a:r>
            <a:r>
              <a:rPr lang="zh-CN" altLang="en-US" sz="2200" dirty="0" smtClean="0">
                <a:solidFill>
                  <a:srgbClr val="44546A"/>
                </a:solidFill>
                <a:latin typeface="微软雅黑" panose="020B0503020204020204" pitchFamily="34" charset="-122"/>
                <a:ea typeface="微软雅黑" panose="020B0503020204020204" pitchFamily="34" charset="-122"/>
              </a:rPr>
              <a:t>药物。</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 name="图片 20"/>
          <p:cNvPicPr>
            <a:picLocks noChangeAspect="1"/>
          </p:cNvPicPr>
          <p:nvPr/>
        </p:nvPicPr>
        <p:blipFill>
          <a:blip r:embed="rId2">
            <a:clrChange>
              <a:clrFrom>
                <a:srgbClr val="F6FFEE"/>
              </a:clrFrom>
              <a:clrTo>
                <a:srgbClr val="F6FFEE">
                  <a:alpha val="0"/>
                </a:srgbClr>
              </a:clrTo>
            </a:clrChange>
            <a:extLst>
              <a:ext uri="{BEBA8EAE-BF5A-486C-A8C5-ECC9F3942E4B}">
                <a14:imgProps xmlns:a14="http://schemas.microsoft.com/office/drawing/2010/main">
                  <a14:imgLayer r:embed="rId3">
                    <a14:imgEffect>
                      <a14:sharpenSoften amount="25000"/>
                    </a14:imgEffect>
                    <a14:imgEffect>
                      <a14:saturation sat="300000"/>
                    </a14:imgEffect>
                  </a14:imgLayer>
                </a14:imgProps>
              </a:ext>
              <a:ext uri="{28A0092B-C50C-407E-A947-70E740481C1C}">
                <a14:useLocalDpi xmlns:a14="http://schemas.microsoft.com/office/drawing/2010/main" val="0"/>
              </a:ext>
            </a:extLst>
          </a:blip>
          <a:srcRect t="5128" b="5026"/>
          <a:stretch>
            <a:fillRect/>
          </a:stretch>
        </p:blipFill>
        <p:spPr bwMode="auto">
          <a:xfrm>
            <a:off x="8157029" y="2671030"/>
            <a:ext cx="4034971" cy="386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6416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621566"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术后护理</a:t>
            </a:r>
          </a:p>
        </p:txBody>
      </p:sp>
      <p:sp>
        <p:nvSpPr>
          <p:cNvPr id="2" name="矩形 1"/>
          <p:cNvSpPr>
            <a:spLocks noChangeArrowheads="1"/>
          </p:cNvSpPr>
          <p:nvPr/>
        </p:nvSpPr>
        <p:spPr bwMode="auto">
          <a:xfrm>
            <a:off x="5043713" y="1365250"/>
            <a:ext cx="6032118"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5. </a:t>
            </a:r>
            <a:r>
              <a:rPr lang="zh-CN" altLang="en-US" sz="2400" b="1" dirty="0" smtClean="0">
                <a:solidFill>
                  <a:srgbClr val="44546A"/>
                </a:solidFill>
                <a:latin typeface="微软雅黑" panose="020B0503020204020204" pitchFamily="34" charset="-122"/>
                <a:ea typeface="微软雅黑" panose="020B0503020204020204" pitchFamily="34" charset="-122"/>
              </a:rPr>
              <a:t>发热</a:t>
            </a:r>
            <a:r>
              <a:rPr lang="zh-CN" altLang="en-US" sz="2400" b="1" dirty="0">
                <a:solidFill>
                  <a:srgbClr val="44546A"/>
                </a:solidFill>
                <a:latin typeface="微软雅黑" panose="020B0503020204020204" pitchFamily="34" charset="-122"/>
                <a:ea typeface="微软雅黑" panose="020B0503020204020204" pitchFamily="34" charset="-122"/>
              </a:rPr>
              <a:t>护理</a:t>
            </a:r>
            <a:r>
              <a:rPr lang="zh-CN" altLang="en-US" sz="2400" b="1" dirty="0" smtClean="0">
                <a:solidFill>
                  <a:srgbClr val="44546A"/>
                </a:solidFill>
                <a:latin typeface="微软雅黑" panose="020B0503020204020204" pitchFamily="34" charset="-122"/>
                <a:ea typeface="微软雅黑" panose="020B0503020204020204" pitchFamily="34" charset="-122"/>
              </a:rPr>
              <a:t>：</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密切</a:t>
            </a:r>
            <a:r>
              <a:rPr lang="zh-CN" altLang="en-US" sz="2200" dirty="0">
                <a:solidFill>
                  <a:srgbClr val="44546A"/>
                </a:solidFill>
                <a:latin typeface="微软雅黑" panose="020B0503020204020204" pitchFamily="34" charset="-122"/>
                <a:ea typeface="微软雅黑" panose="020B0503020204020204" pitchFamily="34" charset="-122"/>
              </a:rPr>
              <a:t>关注患者的体温变化</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定时为患者测量体温</a:t>
            </a:r>
            <a:r>
              <a:rPr lang="en-US" altLang="zh-CN" sz="2200" dirty="0">
                <a:solidFill>
                  <a:srgbClr val="44546A"/>
                </a:solidFill>
                <a:latin typeface="微软雅黑" panose="020B0503020204020204" pitchFamily="34" charset="-122"/>
                <a:ea typeface="微软雅黑" panose="020B0503020204020204" pitchFamily="34" charset="-122"/>
              </a:rPr>
              <a:t>, </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如果</a:t>
            </a:r>
            <a:r>
              <a:rPr lang="zh-CN" altLang="en-US" sz="2200" dirty="0">
                <a:solidFill>
                  <a:srgbClr val="44546A"/>
                </a:solidFill>
                <a:latin typeface="微软雅黑" panose="020B0503020204020204" pitchFamily="34" charset="-122"/>
                <a:ea typeface="微软雅黑" panose="020B0503020204020204" pitchFamily="34" charset="-122"/>
              </a:rPr>
              <a:t>患者出现高热</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可给予物理降温</a:t>
            </a:r>
            <a:r>
              <a:rPr lang="en-US" altLang="zh-CN" sz="2200" dirty="0">
                <a:solidFill>
                  <a:srgbClr val="44546A"/>
                </a:solidFill>
                <a:latin typeface="微软雅黑" panose="020B0503020204020204" pitchFamily="34" charset="-122"/>
                <a:ea typeface="微软雅黑" panose="020B0503020204020204" pitchFamily="34" charset="-122"/>
              </a:rPr>
              <a:t>(</a:t>
            </a:r>
            <a:r>
              <a:rPr lang="zh-CN" altLang="en-US" sz="2200" dirty="0">
                <a:solidFill>
                  <a:srgbClr val="44546A"/>
                </a:solidFill>
                <a:latin typeface="微软雅黑" panose="020B0503020204020204" pitchFamily="34" charset="-122"/>
                <a:ea typeface="微软雅黑" panose="020B0503020204020204" pitchFamily="34" charset="-122"/>
              </a:rPr>
              <a:t>敷冰袋等</a:t>
            </a:r>
            <a:r>
              <a:rPr lang="en-US" altLang="zh-CN" sz="2200" dirty="0">
                <a:solidFill>
                  <a:srgbClr val="44546A"/>
                </a:solidFill>
                <a:latin typeface="微软雅黑" panose="020B0503020204020204" pitchFamily="34" charset="-122"/>
                <a:ea typeface="微软雅黑" panose="020B0503020204020204" pitchFamily="34" charset="-122"/>
              </a:rPr>
              <a:t>)</a:t>
            </a:r>
            <a:r>
              <a:rPr lang="zh-CN" altLang="en-US" sz="2200" dirty="0">
                <a:solidFill>
                  <a:srgbClr val="44546A"/>
                </a:solidFill>
                <a:latin typeface="微软雅黑" panose="020B0503020204020204" pitchFamily="34" charset="-122"/>
                <a:ea typeface="微软雅黑" panose="020B0503020204020204" pitchFamily="34" charset="-122"/>
              </a:rPr>
              <a:t>和药物降温</a:t>
            </a:r>
            <a:r>
              <a:rPr lang="en-US" altLang="zh-CN" sz="2200" dirty="0">
                <a:solidFill>
                  <a:srgbClr val="44546A"/>
                </a:solidFill>
                <a:latin typeface="微软雅黑" panose="020B0503020204020204" pitchFamily="34" charset="-122"/>
                <a:ea typeface="微软雅黑" panose="020B0503020204020204" pitchFamily="34" charset="-122"/>
              </a:rPr>
              <a:t>(</a:t>
            </a:r>
            <a:r>
              <a:rPr lang="zh-CN" altLang="en-US" sz="2200" dirty="0">
                <a:solidFill>
                  <a:srgbClr val="44546A"/>
                </a:solidFill>
                <a:latin typeface="微软雅黑" panose="020B0503020204020204" pitchFamily="34" charset="-122"/>
                <a:ea typeface="微软雅黑" panose="020B0503020204020204" pitchFamily="34" charset="-122"/>
              </a:rPr>
              <a:t>退烧药</a:t>
            </a:r>
            <a:r>
              <a:rPr lang="en-US" altLang="zh-CN" sz="2200" dirty="0">
                <a:solidFill>
                  <a:srgbClr val="44546A"/>
                </a:solidFill>
                <a:latin typeface="微软雅黑" panose="020B0503020204020204" pitchFamily="34" charset="-122"/>
                <a:ea typeface="微软雅黑" panose="020B0503020204020204" pitchFamily="34" charset="-122"/>
              </a:rPr>
              <a:t>), </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若</a:t>
            </a:r>
            <a:r>
              <a:rPr lang="zh-CN" altLang="en-US" sz="2200" dirty="0">
                <a:solidFill>
                  <a:srgbClr val="44546A"/>
                </a:solidFill>
                <a:latin typeface="微软雅黑" panose="020B0503020204020204" pitchFamily="34" charset="-122"/>
                <a:ea typeface="微软雅黑" panose="020B0503020204020204" pitchFamily="34" charset="-122"/>
              </a:rPr>
              <a:t>患者出现低热</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可用酒精擦拭身体</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从而维持患者的正常体温。</a:t>
            </a: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 name="图片 6"/>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Effect>
                      <a14:saturation sat="300000"/>
                    </a14:imgEffect>
                  </a14:imgLayer>
                </a14:imgProps>
              </a:ext>
              <a:ext uri="{28A0092B-C50C-407E-A947-70E740481C1C}">
                <a14:useLocalDpi xmlns:a14="http://schemas.microsoft.com/office/drawing/2010/main" val="0"/>
              </a:ext>
            </a:extLst>
          </a:blip>
          <a:srcRect t="5577" r="11292" b="6507"/>
          <a:stretch/>
        </p:blipFill>
        <p:spPr bwMode="auto">
          <a:xfrm>
            <a:off x="0" y="3049635"/>
            <a:ext cx="4828020" cy="350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92045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621566"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术后护理</a:t>
            </a:r>
          </a:p>
        </p:txBody>
      </p:sp>
      <p:sp>
        <p:nvSpPr>
          <p:cNvPr id="2" name="矩形 1"/>
          <p:cNvSpPr>
            <a:spLocks noChangeArrowheads="1"/>
          </p:cNvSpPr>
          <p:nvPr/>
        </p:nvSpPr>
        <p:spPr bwMode="auto">
          <a:xfrm>
            <a:off x="1818783" y="1942573"/>
            <a:ext cx="5725887" cy="318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en-US" altLang="zh-CN" sz="2400" b="1" dirty="0" smtClean="0">
                <a:solidFill>
                  <a:srgbClr val="44546A"/>
                </a:solidFill>
                <a:latin typeface="微软雅黑" panose="020B0503020204020204" pitchFamily="34" charset="-122"/>
                <a:ea typeface="微软雅黑" panose="020B0503020204020204" pitchFamily="34" charset="-122"/>
              </a:rPr>
              <a:t>6. </a:t>
            </a:r>
            <a:r>
              <a:rPr lang="zh-CN" altLang="en-US" sz="2400" b="1" dirty="0" smtClean="0">
                <a:solidFill>
                  <a:srgbClr val="44546A"/>
                </a:solidFill>
                <a:latin typeface="微软雅黑" panose="020B0503020204020204" pitchFamily="34" charset="-122"/>
                <a:ea typeface="微软雅黑" panose="020B0503020204020204" pitchFamily="34" charset="-122"/>
              </a:rPr>
              <a:t>心理</a:t>
            </a:r>
            <a:r>
              <a:rPr lang="zh-CN" altLang="en-US" sz="2400" b="1" dirty="0">
                <a:solidFill>
                  <a:srgbClr val="44546A"/>
                </a:solidFill>
                <a:latin typeface="微软雅黑" panose="020B0503020204020204" pitchFamily="34" charset="-122"/>
                <a:ea typeface="微软雅黑" panose="020B0503020204020204" pitchFamily="34" charset="-122"/>
              </a:rPr>
              <a:t>护理</a:t>
            </a:r>
            <a:r>
              <a:rPr lang="zh-CN" altLang="en-US" sz="2400" b="1" dirty="0" smtClean="0">
                <a:solidFill>
                  <a:srgbClr val="44546A"/>
                </a:solidFill>
                <a:latin typeface="微软雅黑" panose="020B0503020204020204" pitchFamily="34" charset="-122"/>
                <a:ea typeface="微软雅黑" panose="020B0503020204020204" pitchFamily="34" charset="-122"/>
              </a:rPr>
              <a:t>：</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Ø"/>
            </a:pPr>
            <a:r>
              <a:rPr lang="zh-CN" altLang="en-US" sz="2200" dirty="0" smtClean="0">
                <a:solidFill>
                  <a:srgbClr val="44546A"/>
                </a:solidFill>
                <a:latin typeface="微软雅黑" panose="020B0503020204020204" pitchFamily="34" charset="-122"/>
                <a:ea typeface="微软雅黑" panose="020B0503020204020204" pitchFamily="34" charset="-122"/>
              </a:rPr>
              <a:t>甲状腺危象</a:t>
            </a:r>
            <a:r>
              <a:rPr lang="zh-CN" altLang="en-US" sz="2200" dirty="0">
                <a:solidFill>
                  <a:srgbClr val="44546A"/>
                </a:solidFill>
                <a:latin typeface="微软雅黑" panose="020B0503020204020204" pitchFamily="34" charset="-122"/>
                <a:ea typeface="微软雅黑" panose="020B0503020204020204" pitchFamily="34" charset="-122"/>
              </a:rPr>
              <a:t>是一种严重疾病</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死亡率较高</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患者普遍存在恐惧、紧张等不良情绪</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护士应与患者积极、主动沟通</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向患者介绍治疗成功的病例</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从而疏导患者的不良情绪</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促进临床工作的顺利开展</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1"/>
          <p:cNvPicPr>
            <a:picLocks noChangeAspect="1"/>
          </p:cNvPicPr>
          <p:nvPr/>
        </p:nvPicPr>
        <p:blipFill>
          <a:blip r:embed="rId2">
            <a:clrChange>
              <a:clrFrom>
                <a:srgbClr val="FFFFE3"/>
              </a:clrFrom>
              <a:clrTo>
                <a:srgbClr val="FFFFE3">
                  <a:alpha val="0"/>
                </a:srgbClr>
              </a:clrTo>
            </a:clrChange>
            <a:extLst>
              <a:ext uri="{28A0092B-C50C-407E-A947-70E740481C1C}">
                <a14:useLocalDpi xmlns:a14="http://schemas.microsoft.com/office/drawing/2010/main" val="0"/>
              </a:ext>
            </a:extLst>
          </a:blip>
          <a:srcRect l="2773" t="11897" r="5756" b="5643"/>
          <a:stretch>
            <a:fillRect/>
          </a:stretch>
        </p:blipFill>
        <p:spPr bwMode="auto">
          <a:xfrm>
            <a:off x="8360229" y="2877873"/>
            <a:ext cx="3831771" cy="367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06971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4572000"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预防术后并发症</a:t>
            </a:r>
          </a:p>
        </p:txBody>
      </p:sp>
      <p:sp>
        <p:nvSpPr>
          <p:cNvPr id="2" name="矩形 1"/>
          <p:cNvSpPr>
            <a:spLocks noChangeArrowheads="1"/>
          </p:cNvSpPr>
          <p:nvPr/>
        </p:nvSpPr>
        <p:spPr bwMode="auto">
          <a:xfrm>
            <a:off x="4949372" y="1959223"/>
            <a:ext cx="642083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护士</a:t>
            </a:r>
            <a:r>
              <a:rPr lang="zh-CN" altLang="en-US" sz="2200" dirty="0">
                <a:solidFill>
                  <a:srgbClr val="44546A"/>
                </a:solidFill>
                <a:latin typeface="微软雅黑" panose="020B0503020204020204" pitchFamily="34" charset="-122"/>
                <a:ea typeface="微软雅黑" panose="020B0503020204020204" pitchFamily="34" charset="-122"/>
              </a:rPr>
              <a:t>应注意观察患者的呕吐物及腹泻物的性质</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并做好记录</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对于</a:t>
            </a:r>
            <a:r>
              <a:rPr lang="zh-CN" altLang="en-US" sz="2200" dirty="0">
                <a:solidFill>
                  <a:srgbClr val="44546A"/>
                </a:solidFill>
                <a:latin typeface="微软雅黑" panose="020B0503020204020204" pitchFamily="34" charset="-122"/>
                <a:ea typeface="微软雅黑" panose="020B0503020204020204" pitchFamily="34" charset="-122"/>
              </a:rPr>
              <a:t>严重呕吐的患者</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应观察其有无吸入性肺炎</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对于</a:t>
            </a:r>
            <a:r>
              <a:rPr lang="zh-CN" altLang="en-US" sz="2200" dirty="0">
                <a:solidFill>
                  <a:srgbClr val="44546A"/>
                </a:solidFill>
                <a:latin typeface="微软雅黑" panose="020B0503020204020204" pitchFamily="34" charset="-122"/>
                <a:ea typeface="微软雅黑" panose="020B0503020204020204" pitchFamily="34" charset="-122"/>
              </a:rPr>
              <a:t>严重腹泻的患者</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应注意护理患者的肛门</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200" dirty="0" smtClean="0">
                <a:solidFill>
                  <a:srgbClr val="44546A"/>
                </a:solidFill>
                <a:latin typeface="微软雅黑" panose="020B0503020204020204" pitchFamily="34" charset="-122"/>
                <a:ea typeface="微软雅黑" panose="020B0503020204020204" pitchFamily="34" charset="-122"/>
              </a:rPr>
              <a:t>为了</a:t>
            </a:r>
            <a:r>
              <a:rPr lang="zh-CN" altLang="en-US" sz="2200" dirty="0">
                <a:solidFill>
                  <a:srgbClr val="44546A"/>
                </a:solidFill>
                <a:latin typeface="微软雅黑" panose="020B0503020204020204" pitchFamily="34" charset="-122"/>
                <a:ea typeface="微软雅黑" panose="020B0503020204020204" pitchFamily="34" charset="-122"/>
              </a:rPr>
              <a:t>预防压疮</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应定时为患者翻身</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并及时更换衣物及</a:t>
            </a:r>
            <a:r>
              <a:rPr lang="zh-CN" altLang="en-US" sz="2200" dirty="0" smtClean="0">
                <a:solidFill>
                  <a:srgbClr val="44546A"/>
                </a:solidFill>
                <a:latin typeface="微软雅黑" panose="020B0503020204020204" pitchFamily="34" charset="-122"/>
                <a:ea typeface="微软雅黑" panose="020B0503020204020204" pitchFamily="34" charset="-122"/>
              </a:rPr>
              <a:t>床单。</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3"/>
          <p:cNvPicPr>
            <a:picLocks noChangeAspect="1"/>
          </p:cNvPicPr>
          <p:nvPr/>
        </p:nvPicPr>
        <p:blipFill>
          <a:blip r:embed="rId2">
            <a:clrChange>
              <a:clrFrom>
                <a:srgbClr val="FFFEF9"/>
              </a:clrFrom>
              <a:clrTo>
                <a:srgbClr val="FFFEF9">
                  <a:alpha val="0"/>
                </a:srgbClr>
              </a:clrTo>
            </a:clrChange>
            <a:extLst>
              <a:ext uri="{28A0092B-C50C-407E-A947-70E740481C1C}">
                <a14:useLocalDpi xmlns:a14="http://schemas.microsoft.com/office/drawing/2010/main" val="0"/>
              </a:ext>
            </a:extLst>
          </a:blip>
          <a:srcRect l="1701" t="1892" r="1630" b="2055"/>
          <a:stretch>
            <a:fillRect/>
          </a:stretch>
        </p:blipFill>
        <p:spPr bwMode="auto">
          <a:xfrm>
            <a:off x="0" y="3209086"/>
            <a:ext cx="4678926" cy="335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8255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anim calcmode="lin" valueType="num">
                                      <p:cBhvr>
                                        <p:cTn id="8" dur="500" fill="hold"/>
                                        <p:tgtEl>
                                          <p:spTgt spid="7170"/>
                                        </p:tgtEl>
                                        <p:attrNameLst>
                                          <p:attrName>ppt_x</p:attrName>
                                        </p:attrNameLst>
                                      </p:cBhvr>
                                      <p:tavLst>
                                        <p:tav tm="0">
                                          <p:val>
                                            <p:strVal val="#ppt_x"/>
                                          </p:val>
                                        </p:tav>
                                        <p:tav tm="100000">
                                          <p:val>
                                            <p:strVal val="#ppt_x"/>
                                          </p:val>
                                        </p:tav>
                                      </p:tavLst>
                                    </p:anim>
                                    <p:anim calcmode="lin" valueType="num">
                                      <p:cBhvr>
                                        <p:cTn id="9" dur="500" fill="hold"/>
                                        <p:tgtEl>
                                          <p:spTgt spid="717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3</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3432760" y="2358667"/>
            <a:ext cx="6316662" cy="1015663"/>
            <a:chOff x="3284033" y="2090976"/>
            <a:chExt cx="6502857" cy="978716"/>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3</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702728" y="2090976"/>
              <a:ext cx="5084162" cy="97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7F7F7F"/>
                  </a:solidFill>
                  <a:latin typeface="微软雅黑" panose="020B0503020204020204" pitchFamily="34" charset="-122"/>
                  <a:ea typeface="微软雅黑" panose="020B0503020204020204" pitchFamily="34" charset="-122"/>
                </a:rPr>
                <a:t>出院指导</a:t>
              </a:r>
            </a:p>
            <a:p>
              <a:pPr eaLnBrk="1" hangingPunct="1"/>
              <a:r>
                <a:rPr lang="en-US" altLang="zh-CN" sz="2800" b="1" dirty="0">
                  <a:solidFill>
                    <a:srgbClr val="7F7F7F"/>
                  </a:solidFill>
                  <a:latin typeface="微软雅黑" panose="020B0503020204020204" pitchFamily="34" charset="-122"/>
                  <a:ea typeface="微软雅黑" panose="020B0503020204020204" pitchFamily="34" charset="-122"/>
                </a:rPr>
                <a:t>(Health guidance)</a:t>
              </a:r>
              <a:endParaRPr lang="en-US" altLang="zh-CN" sz="3200" b="1" dirty="0">
                <a:solidFill>
                  <a:srgbClr val="7F7F7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8404543"/>
      </p:ext>
    </p:extLst>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7999" y="515938"/>
            <a:ext cx="4746171"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出院指导</a:t>
            </a:r>
            <a:endParaRPr lang="zh-CN" altLang="en-US" b="1" dirty="0" smtClean="0">
              <a:solidFill>
                <a:schemeClr val="tx2"/>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5254170" y="1588689"/>
            <a:ext cx="5815938"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预防</a:t>
            </a:r>
            <a:r>
              <a:rPr lang="zh-CN" altLang="en-US" sz="2200" dirty="0">
                <a:solidFill>
                  <a:srgbClr val="44546A"/>
                </a:solidFill>
                <a:latin typeface="微软雅黑" panose="020B0503020204020204" pitchFamily="34" charset="-122"/>
                <a:ea typeface="微软雅黑" panose="020B0503020204020204" pitchFamily="34" charset="-122"/>
              </a:rPr>
              <a:t>复发</a:t>
            </a:r>
            <a:r>
              <a:rPr lang="en-US" altLang="zh-CN" sz="2200" dirty="0">
                <a:solidFill>
                  <a:srgbClr val="44546A"/>
                </a:solidFill>
                <a:latin typeface="微软雅黑" panose="020B0503020204020204" pitchFamily="34" charset="-122"/>
                <a:ea typeface="微软雅黑" panose="020B0503020204020204" pitchFamily="34" charset="-122"/>
              </a:rPr>
              <a:t>: </a:t>
            </a:r>
            <a:r>
              <a:rPr lang="zh-CN" altLang="en-US" sz="2200" dirty="0">
                <a:solidFill>
                  <a:srgbClr val="44546A"/>
                </a:solidFill>
                <a:latin typeface="微软雅黑" panose="020B0503020204020204" pitchFamily="34" charset="-122"/>
                <a:ea typeface="微软雅黑" panose="020B0503020204020204" pitchFamily="34" charset="-122"/>
              </a:rPr>
              <a:t>出院后除坚持服药</a:t>
            </a:r>
            <a:r>
              <a:rPr lang="zh-CN" altLang="en-US" sz="2200" dirty="0" smtClean="0">
                <a:solidFill>
                  <a:srgbClr val="44546A"/>
                </a:solidFill>
                <a:latin typeface="微软雅黑" panose="020B0503020204020204" pitchFamily="34" charset="-122"/>
                <a:ea typeface="微软雅黑" panose="020B0503020204020204" pitchFamily="34" charset="-122"/>
              </a:rPr>
              <a:t>外，要</a:t>
            </a:r>
            <a:r>
              <a:rPr lang="zh-CN" altLang="en-US" sz="2200" dirty="0">
                <a:solidFill>
                  <a:srgbClr val="44546A"/>
                </a:solidFill>
                <a:latin typeface="微软雅黑" panose="020B0503020204020204" pitchFamily="34" charset="-122"/>
                <a:ea typeface="微软雅黑" panose="020B0503020204020204" pitchFamily="34" charset="-122"/>
              </a:rPr>
              <a:t>定期到本科</a:t>
            </a:r>
            <a:r>
              <a:rPr lang="zh-CN" altLang="en-US" sz="2200" dirty="0" smtClean="0">
                <a:solidFill>
                  <a:srgbClr val="44546A"/>
                </a:solidFill>
                <a:latin typeface="微软雅黑" panose="020B0503020204020204" pitchFamily="34" charset="-122"/>
                <a:ea typeface="微软雅黑" panose="020B0503020204020204" pitchFamily="34" charset="-122"/>
              </a:rPr>
              <a:t>或门诊随访</a:t>
            </a:r>
            <a:r>
              <a:rPr lang="zh-CN" altLang="en-US" sz="2200" dirty="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每</a:t>
            </a:r>
            <a:r>
              <a:rPr lang="zh-CN" altLang="en-US" sz="2200" dirty="0">
                <a:solidFill>
                  <a:srgbClr val="44546A"/>
                </a:solidFill>
                <a:latin typeface="微软雅黑" panose="020B0503020204020204" pitchFamily="34" charset="-122"/>
                <a:ea typeface="微软雅黑" panose="020B0503020204020204" pitchFamily="34" charset="-122"/>
              </a:rPr>
              <a:t>隔</a:t>
            </a:r>
            <a:r>
              <a:rPr lang="en-US" altLang="zh-CN" sz="2200" dirty="0">
                <a:solidFill>
                  <a:srgbClr val="44546A"/>
                </a:solidFill>
                <a:latin typeface="微软雅黑" panose="020B0503020204020204" pitchFamily="34" charset="-122"/>
                <a:ea typeface="微软雅黑" panose="020B0503020204020204" pitchFamily="34" charset="-122"/>
              </a:rPr>
              <a:t>30</a:t>
            </a:r>
            <a:r>
              <a:rPr lang="zh-CN" altLang="en-US" sz="2200" dirty="0" smtClean="0">
                <a:solidFill>
                  <a:srgbClr val="44546A"/>
                </a:solidFill>
                <a:latin typeface="微软雅黑" panose="020B0503020204020204" pitchFamily="34" charset="-122"/>
                <a:ea typeface="微软雅黑" panose="020B0503020204020204" pitchFamily="34" charset="-122"/>
              </a:rPr>
              <a:t>～</a:t>
            </a:r>
            <a:r>
              <a:rPr lang="en-US" altLang="zh-CN" sz="2200" dirty="0" smtClean="0">
                <a:solidFill>
                  <a:srgbClr val="44546A"/>
                </a:solidFill>
                <a:latin typeface="微软雅黑" panose="020B0503020204020204" pitchFamily="34" charset="-122"/>
                <a:ea typeface="微软雅黑" panose="020B0503020204020204" pitchFamily="34" charset="-122"/>
              </a:rPr>
              <a:t>40d</a:t>
            </a:r>
            <a:r>
              <a:rPr lang="zh-CN" altLang="en-US" sz="2200" dirty="0">
                <a:solidFill>
                  <a:srgbClr val="44546A"/>
                </a:solidFill>
                <a:latin typeface="微软雅黑" panose="020B0503020204020204" pitchFamily="34" charset="-122"/>
                <a:ea typeface="微软雅黑" panose="020B0503020204020204" pitchFamily="34" charset="-122"/>
              </a:rPr>
              <a:t>复查血象、甲功一次</a:t>
            </a:r>
            <a:r>
              <a:rPr lang="zh-CN" altLang="en-US" sz="2200" dirty="0" smtClean="0">
                <a:solidFill>
                  <a:srgbClr val="44546A"/>
                </a:solidFill>
                <a:latin typeface="微软雅黑" panose="020B0503020204020204" pitchFamily="34" charset="-122"/>
                <a:ea typeface="微软雅黑" panose="020B0503020204020204" pitchFamily="34" charset="-122"/>
              </a:rPr>
              <a:t>、查</a:t>
            </a:r>
            <a:r>
              <a:rPr lang="zh-CN" altLang="en-US" sz="2200" dirty="0">
                <a:solidFill>
                  <a:srgbClr val="44546A"/>
                </a:solidFill>
                <a:latin typeface="微软雅黑" panose="020B0503020204020204" pitchFamily="34" charset="-122"/>
                <a:ea typeface="微软雅黑" panose="020B0503020204020204" pitchFamily="34" charset="-122"/>
              </a:rPr>
              <a:t>肝、肾</a:t>
            </a:r>
            <a:r>
              <a:rPr lang="zh-CN" altLang="en-US" sz="2200" dirty="0" smtClean="0">
                <a:solidFill>
                  <a:srgbClr val="44546A"/>
                </a:solidFill>
                <a:latin typeface="微软雅黑" panose="020B0503020204020204" pitchFamily="34" charset="-122"/>
                <a:ea typeface="微软雅黑" panose="020B0503020204020204" pitchFamily="34" charset="-122"/>
              </a:rPr>
              <a:t>功一次；</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稳定情绪，并指</a:t>
            </a:r>
            <a:r>
              <a:rPr lang="zh-CN" altLang="en-US" sz="2200" dirty="0">
                <a:solidFill>
                  <a:srgbClr val="44546A"/>
                </a:solidFill>
                <a:latin typeface="微软雅黑" panose="020B0503020204020204" pitchFamily="34" charset="-122"/>
                <a:ea typeface="微软雅黑" panose="020B0503020204020204" pitchFamily="34" charset="-122"/>
              </a:rPr>
              <a:t>出焦虑、恐惧、惊吓、情绪不稳及持久的</a:t>
            </a:r>
            <a:r>
              <a:rPr lang="zh-CN" altLang="en-US" sz="2200" dirty="0" smtClean="0">
                <a:solidFill>
                  <a:srgbClr val="44546A"/>
                </a:solidFill>
                <a:latin typeface="微软雅黑" panose="020B0503020204020204" pitchFamily="34" charset="-122"/>
                <a:ea typeface="微软雅黑" panose="020B0503020204020204" pitchFamily="34" charset="-122"/>
              </a:rPr>
              <a:t>精神</a:t>
            </a:r>
            <a:r>
              <a:rPr lang="zh-CN" altLang="en-US" sz="2200" dirty="0">
                <a:solidFill>
                  <a:srgbClr val="44546A"/>
                </a:solidFill>
                <a:latin typeface="微软雅黑" panose="020B0503020204020204" pitchFamily="34" charset="-122"/>
                <a:ea typeface="微软雅黑" panose="020B0503020204020204" pitchFamily="34" charset="-122"/>
              </a:rPr>
              <a:t>紧张、情绪过分激动可使病情易于</a:t>
            </a:r>
            <a:r>
              <a:rPr lang="zh-CN" altLang="en-US" sz="2200" dirty="0" smtClean="0">
                <a:solidFill>
                  <a:srgbClr val="44546A"/>
                </a:solidFill>
                <a:latin typeface="微软雅黑" panose="020B0503020204020204" pitchFamily="34" charset="-122"/>
                <a:ea typeface="微软雅黑" panose="020B0503020204020204" pitchFamily="34" charset="-122"/>
              </a:rPr>
              <a:t>复发；</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4"/>
          <p:cNvPicPr>
            <a:picLocks noChangeAspect="1"/>
          </p:cNvPicPr>
          <p:nvPr/>
        </p:nvPicPr>
        <p:blipFill rotWithShape="1">
          <a:blip r:embed="rId2">
            <a:clrChange>
              <a:clrFrom>
                <a:srgbClr val="F1FFFF"/>
              </a:clrFrom>
              <a:clrTo>
                <a:srgbClr val="F1FFFF">
                  <a:alpha val="0"/>
                </a:srgbClr>
              </a:clrTo>
            </a:clrChange>
            <a:extLst>
              <a:ext uri="{28A0092B-C50C-407E-A947-70E740481C1C}">
                <a14:useLocalDpi xmlns:a14="http://schemas.microsoft.com/office/drawing/2010/main" val="0"/>
              </a:ext>
            </a:extLst>
          </a:blip>
          <a:srcRect t="6355" b="5537"/>
          <a:stretch/>
        </p:blipFill>
        <p:spPr bwMode="auto">
          <a:xfrm>
            <a:off x="0" y="3178629"/>
            <a:ext cx="5029755" cy="339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39726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a:solidFill>
                    <a:schemeClr val="bg1"/>
                  </a:solidFill>
                  <a:latin typeface="BatangChe" pitchFamily="1" charset="-127"/>
                  <a:ea typeface="BatangChe" pitchFamily="1" charset="-127"/>
                  <a:sym typeface="BatangChe" pitchFamily="1" charset="-127"/>
                </a:rPr>
                <a:t>1</a:t>
              </a:r>
              <a:endParaRPr lang="zh-CN" altLang="en-US" sz="6000" b="1">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3432760" y="2358668"/>
            <a:ext cx="6316662" cy="1015663"/>
            <a:chOff x="3284033" y="2090977"/>
            <a:chExt cx="6502857" cy="978716"/>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31830" y="2320440"/>
              <a:ext cx="313785" cy="461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a:solidFill>
                    <a:srgbClr val="FFFFFF"/>
                  </a:solidFill>
                  <a:effectLst>
                    <a:outerShdw blurRad="38100" dist="38100" dir="2700000" algn="tl">
                      <a:srgbClr val="C0C0C0"/>
                    </a:outerShdw>
                  </a:effectLst>
                  <a:latin typeface="+mn-lt"/>
                  <a:ea typeface="+mn-ea"/>
                </a:rPr>
                <a:t>1</a:t>
              </a:r>
            </a:p>
          </p:txBody>
        </p:sp>
        <p:sp>
          <p:nvSpPr>
            <p:cNvPr id="10248" name="文本框 2"/>
            <p:cNvSpPr txBox="1">
              <a:spLocks noChangeArrowheads="1"/>
            </p:cNvSpPr>
            <p:nvPr/>
          </p:nvSpPr>
          <p:spPr bwMode="auto">
            <a:xfrm>
              <a:off x="4702728" y="2090977"/>
              <a:ext cx="5084162" cy="97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solidFill>
                    <a:srgbClr val="7F7F7F"/>
                  </a:solidFill>
                  <a:latin typeface="微软雅黑" panose="020B0503020204020204" pitchFamily="34" charset="-122"/>
                  <a:ea typeface="微软雅黑" panose="020B0503020204020204" pitchFamily="34" charset="-122"/>
                </a:rPr>
                <a:t>相关知识</a:t>
              </a:r>
              <a:endParaRPr lang="zh-CN" altLang="en-US" sz="3200" b="1" dirty="0">
                <a:solidFill>
                  <a:srgbClr val="7F7F7F"/>
                </a:solidFill>
                <a:latin typeface="微软雅黑" panose="020B0503020204020204" pitchFamily="34" charset="-122"/>
                <a:ea typeface="微软雅黑" panose="020B0503020204020204" pitchFamily="34" charset="-122"/>
              </a:endParaRPr>
            </a:p>
            <a:p>
              <a:pPr eaLnBrk="1" hangingPunct="1"/>
              <a:r>
                <a:rPr lang="en-US" altLang="zh-CN" sz="2800" b="1" dirty="0">
                  <a:solidFill>
                    <a:srgbClr val="7F7F7F"/>
                  </a:solidFill>
                  <a:latin typeface="微软雅黑" panose="020B0503020204020204" pitchFamily="34" charset="-122"/>
                  <a:ea typeface="微软雅黑" panose="020B0503020204020204" pitchFamily="34" charset="-122"/>
                </a:rPr>
                <a:t>(Related </a:t>
              </a:r>
              <a:r>
                <a:rPr lang="en-US" altLang="zh-CN" sz="2800" b="1" dirty="0" smtClean="0">
                  <a:solidFill>
                    <a:srgbClr val="7F7F7F"/>
                  </a:solidFill>
                  <a:latin typeface="微软雅黑" panose="020B0503020204020204" pitchFamily="34" charset="-122"/>
                  <a:ea typeface="微软雅黑" panose="020B0503020204020204" pitchFamily="34" charset="-122"/>
                </a:rPr>
                <a:t>knowledge)</a:t>
              </a:r>
              <a:endParaRPr lang="en-US" altLang="zh-CN" sz="2800" b="1" dirty="0">
                <a:solidFill>
                  <a:srgbClr val="7F7F7F"/>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flythrough/>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8000" y="515938"/>
            <a:ext cx="2946400" cy="849312"/>
          </a:xfrm>
        </p:spPr>
        <p:txBody>
          <a:bodyPr/>
          <a:lstStyle/>
          <a:p>
            <a:pPr eaLnBrk="1" hangingPunct="1"/>
            <a:r>
              <a:rPr lang="zh-CN" altLang="en-US" b="1" dirty="0" smtClean="0">
                <a:solidFill>
                  <a:schemeClr val="tx2"/>
                </a:solidFill>
                <a:latin typeface="微软雅黑" panose="020B0503020204020204" pitchFamily="34" charset="-122"/>
                <a:ea typeface="微软雅黑" panose="020B0503020204020204" pitchFamily="34" charset="-122"/>
              </a:rPr>
              <a:t>出院指导</a:t>
            </a: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5"/>
          <p:cNvSpPr>
            <a:spLocks noChangeArrowheads="1"/>
          </p:cNvSpPr>
          <p:nvPr/>
        </p:nvSpPr>
        <p:spPr bwMode="auto">
          <a:xfrm>
            <a:off x="597736" y="1659717"/>
            <a:ext cx="628203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lt"/>
              <a:buAutoNum type="arabicPeriod" startAt="4"/>
            </a:pPr>
            <a:r>
              <a:rPr lang="zh-CN" altLang="en-US" sz="2200" dirty="0" smtClean="0">
                <a:solidFill>
                  <a:srgbClr val="44546A"/>
                </a:solidFill>
                <a:latin typeface="微软雅黑" panose="020B0503020204020204" pitchFamily="34" charset="-122"/>
                <a:ea typeface="微软雅黑" panose="020B0503020204020204" pitchFamily="34" charset="-122"/>
              </a:rPr>
              <a:t>指导</a:t>
            </a:r>
            <a:r>
              <a:rPr lang="zh-CN" altLang="en-US" sz="2200" dirty="0">
                <a:solidFill>
                  <a:srgbClr val="44546A"/>
                </a:solidFill>
                <a:latin typeface="微软雅黑" panose="020B0503020204020204" pitchFamily="34" charset="-122"/>
                <a:ea typeface="微软雅黑" panose="020B0503020204020204" pitchFamily="34" charset="-122"/>
              </a:rPr>
              <a:t>患者在工作中要进行自我调节、消除精神</a:t>
            </a:r>
            <a:r>
              <a:rPr lang="zh-CN" altLang="en-US" sz="2200" dirty="0" smtClean="0">
                <a:solidFill>
                  <a:srgbClr val="44546A"/>
                </a:solidFill>
                <a:latin typeface="微软雅黑" panose="020B0503020204020204" pitchFamily="34" charset="-122"/>
                <a:ea typeface="微软雅黑" panose="020B0503020204020204" pitchFamily="34" charset="-122"/>
              </a:rPr>
              <a:t>压力，保持</a:t>
            </a:r>
            <a:r>
              <a:rPr lang="zh-CN" altLang="en-US" sz="2200" dirty="0">
                <a:solidFill>
                  <a:srgbClr val="44546A"/>
                </a:solidFill>
                <a:latin typeface="微软雅黑" panose="020B0503020204020204" pitchFamily="34" charset="-122"/>
                <a:ea typeface="微软雅黑" panose="020B0503020204020204" pitchFamily="34" charset="-122"/>
              </a:rPr>
              <a:t>情绪</a:t>
            </a:r>
            <a:r>
              <a:rPr lang="zh-CN" altLang="en-US" sz="2200" dirty="0" smtClean="0">
                <a:solidFill>
                  <a:srgbClr val="44546A"/>
                </a:solidFill>
                <a:latin typeface="微软雅黑" panose="020B0503020204020204" pitchFamily="34" charset="-122"/>
                <a:ea typeface="微软雅黑" panose="020B0503020204020204" pitchFamily="34" charset="-122"/>
              </a:rPr>
              <a:t>稳定；</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startAt="4"/>
            </a:pPr>
            <a:r>
              <a:rPr lang="zh-CN" altLang="en-US" sz="2200" dirty="0" smtClean="0">
                <a:solidFill>
                  <a:srgbClr val="44546A"/>
                </a:solidFill>
                <a:latin typeface="微软雅黑" panose="020B0503020204020204" pitchFamily="34" charset="-122"/>
                <a:ea typeface="微软雅黑" panose="020B0503020204020204" pitchFamily="34" charset="-122"/>
              </a:rPr>
              <a:t>减少</a:t>
            </a:r>
            <a:r>
              <a:rPr lang="zh-CN" altLang="en-US" sz="2200" dirty="0">
                <a:solidFill>
                  <a:srgbClr val="44546A"/>
                </a:solidFill>
                <a:latin typeface="微软雅黑" panose="020B0503020204020204" pitchFamily="34" charset="-122"/>
                <a:ea typeface="微软雅黑" panose="020B0503020204020204" pitchFamily="34" charset="-122"/>
              </a:rPr>
              <a:t>心脏负担</a:t>
            </a:r>
            <a:r>
              <a:rPr lang="en-US" altLang="zh-CN" sz="2200" dirty="0">
                <a:solidFill>
                  <a:srgbClr val="44546A"/>
                </a:solidFill>
                <a:latin typeface="微软雅黑" panose="020B0503020204020204" pitchFamily="34" charset="-122"/>
                <a:ea typeface="微软雅黑" panose="020B0503020204020204" pitchFamily="34" charset="-122"/>
              </a:rPr>
              <a:t>,</a:t>
            </a:r>
            <a:r>
              <a:rPr lang="zh-CN" altLang="en-US" sz="2200" dirty="0">
                <a:solidFill>
                  <a:srgbClr val="44546A"/>
                </a:solidFill>
                <a:latin typeface="微软雅黑" panose="020B0503020204020204" pitchFamily="34" charset="-122"/>
                <a:ea typeface="微软雅黑" panose="020B0503020204020204" pitchFamily="34" charset="-122"/>
              </a:rPr>
              <a:t>合理安排日常生活、不熬夜、</a:t>
            </a:r>
            <a:r>
              <a:rPr lang="zh-CN" altLang="en-US" sz="2200" dirty="0" smtClean="0">
                <a:solidFill>
                  <a:srgbClr val="44546A"/>
                </a:solidFill>
                <a:latin typeface="微软雅黑" panose="020B0503020204020204" pitchFamily="34" charset="-122"/>
                <a:ea typeface="微软雅黑" panose="020B0503020204020204" pitchFamily="34" charset="-122"/>
              </a:rPr>
              <a:t>保证充足</a:t>
            </a:r>
            <a:r>
              <a:rPr lang="zh-CN" altLang="en-US" sz="2200" dirty="0">
                <a:solidFill>
                  <a:srgbClr val="44546A"/>
                </a:solidFill>
                <a:latin typeface="微软雅黑" panose="020B0503020204020204" pitchFamily="34" charset="-122"/>
                <a:ea typeface="微软雅黑" panose="020B0503020204020204" pitchFamily="34" charset="-122"/>
              </a:rPr>
              <a:t>的休息和</a:t>
            </a:r>
            <a:r>
              <a:rPr lang="zh-CN" altLang="en-US" sz="2200" dirty="0" smtClean="0">
                <a:solidFill>
                  <a:srgbClr val="44546A"/>
                </a:solidFill>
                <a:latin typeface="微软雅黑" panose="020B0503020204020204" pitchFamily="34" charset="-122"/>
                <a:ea typeface="微软雅黑" panose="020B0503020204020204" pitchFamily="34" charset="-122"/>
              </a:rPr>
              <a:t>睡眠；</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startAt="4"/>
            </a:pPr>
            <a:r>
              <a:rPr lang="zh-CN" altLang="en-US" sz="2200" dirty="0" smtClean="0">
                <a:solidFill>
                  <a:srgbClr val="44546A"/>
                </a:solidFill>
                <a:latin typeface="微软雅黑" panose="020B0503020204020204" pitchFamily="34" charset="-122"/>
                <a:ea typeface="微软雅黑" panose="020B0503020204020204" pitchFamily="34" charset="-122"/>
              </a:rPr>
              <a:t>对</a:t>
            </a:r>
            <a:r>
              <a:rPr lang="zh-CN" altLang="en-US" sz="2200" dirty="0">
                <a:solidFill>
                  <a:srgbClr val="44546A"/>
                </a:solidFill>
                <a:latin typeface="微软雅黑" panose="020B0503020204020204" pitchFamily="34" charset="-122"/>
                <a:ea typeface="微软雅黑" panose="020B0503020204020204" pitchFamily="34" charset="-122"/>
              </a:rPr>
              <a:t>突眼</a:t>
            </a:r>
            <a:r>
              <a:rPr lang="zh-CN" altLang="en-US" sz="2200" dirty="0" smtClean="0">
                <a:solidFill>
                  <a:srgbClr val="44546A"/>
                </a:solidFill>
                <a:latin typeface="微软雅黑" panose="020B0503020204020204" pitchFamily="34" charset="-122"/>
                <a:ea typeface="微软雅黑" panose="020B0503020204020204" pitchFamily="34" charset="-122"/>
              </a:rPr>
              <a:t>患者，嘱</a:t>
            </a:r>
            <a:r>
              <a:rPr lang="zh-CN" altLang="en-US" sz="2200" dirty="0">
                <a:solidFill>
                  <a:srgbClr val="44546A"/>
                </a:solidFill>
                <a:latin typeface="微软雅黑" panose="020B0503020204020204" pitchFamily="34" charset="-122"/>
                <a:ea typeface="微软雅黑" panose="020B0503020204020204" pitchFamily="34" charset="-122"/>
              </a:rPr>
              <a:t>其保护好角膜、</a:t>
            </a:r>
            <a:r>
              <a:rPr lang="zh-CN" altLang="en-US" sz="2200" dirty="0" smtClean="0">
                <a:solidFill>
                  <a:srgbClr val="44546A"/>
                </a:solidFill>
                <a:latin typeface="微软雅黑" panose="020B0503020204020204" pitchFamily="34" charset="-122"/>
                <a:ea typeface="微软雅黑" panose="020B0503020204020204" pitchFamily="34" charset="-122"/>
              </a:rPr>
              <a:t>结膜，睡</a:t>
            </a:r>
            <a:r>
              <a:rPr lang="zh-CN" altLang="en-US" sz="2200" dirty="0">
                <a:solidFill>
                  <a:srgbClr val="44546A"/>
                </a:solidFill>
                <a:latin typeface="微软雅黑" panose="020B0503020204020204" pitchFamily="34" charset="-122"/>
                <a:ea typeface="微软雅黑" panose="020B0503020204020204" pitchFamily="34" charset="-122"/>
              </a:rPr>
              <a:t>前涂眼膏或</a:t>
            </a:r>
            <a:r>
              <a:rPr lang="zh-CN" altLang="en-US" sz="2200" dirty="0" smtClean="0">
                <a:solidFill>
                  <a:srgbClr val="44546A"/>
                </a:solidFill>
                <a:latin typeface="微软雅黑" panose="020B0503020204020204" pitchFamily="34" charset="-122"/>
                <a:ea typeface="微软雅黑" panose="020B0503020204020204" pitchFamily="34" charset="-122"/>
              </a:rPr>
              <a:t>眼药水，防止感染，外出</a:t>
            </a:r>
            <a:r>
              <a:rPr lang="zh-CN" altLang="en-US" sz="2200" dirty="0">
                <a:solidFill>
                  <a:srgbClr val="44546A"/>
                </a:solidFill>
                <a:latin typeface="微软雅黑" panose="020B0503020204020204" pitchFamily="34" charset="-122"/>
                <a:ea typeface="微软雅黑" panose="020B0503020204020204" pitchFamily="34" charset="-122"/>
              </a:rPr>
              <a:t>时戴</a:t>
            </a:r>
            <a:r>
              <a:rPr lang="zh-CN" altLang="en-US" sz="2200" dirty="0" smtClean="0">
                <a:solidFill>
                  <a:srgbClr val="44546A"/>
                </a:solidFill>
                <a:latin typeface="微软雅黑" panose="020B0503020204020204" pitchFamily="34" charset="-122"/>
                <a:ea typeface="微软雅黑" panose="020B0503020204020204" pitchFamily="34" charset="-122"/>
              </a:rPr>
              <a:t>墨镜；</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startAt="4"/>
            </a:pPr>
            <a:r>
              <a:rPr lang="zh-CN" altLang="en-US" sz="2200" dirty="0" smtClean="0">
                <a:solidFill>
                  <a:srgbClr val="44546A"/>
                </a:solidFill>
                <a:latin typeface="微软雅黑" panose="020B0503020204020204" pitchFamily="34" charset="-122"/>
                <a:ea typeface="微软雅黑" panose="020B0503020204020204" pitchFamily="34" charset="-122"/>
              </a:rPr>
              <a:t>避免</a:t>
            </a:r>
            <a:r>
              <a:rPr lang="zh-CN" altLang="en-US" sz="2200" dirty="0">
                <a:solidFill>
                  <a:srgbClr val="44546A"/>
                </a:solidFill>
                <a:latin typeface="微软雅黑" panose="020B0503020204020204" pitchFamily="34" charset="-122"/>
                <a:ea typeface="微软雅黑" panose="020B0503020204020204" pitchFamily="34" charset="-122"/>
              </a:rPr>
              <a:t>阳光和风、沙、灰尘的污染</a:t>
            </a:r>
            <a:r>
              <a:rPr lang="zh-CN" altLang="en-US" sz="2200" dirty="0" smtClean="0">
                <a:solidFill>
                  <a:srgbClr val="44546A"/>
                </a:solidFill>
                <a:latin typeface="微软雅黑" panose="020B0503020204020204" pitchFamily="34" charset="-122"/>
                <a:ea typeface="微软雅黑" panose="020B0503020204020204" pitchFamily="34" charset="-122"/>
              </a:rPr>
              <a:t>刺激，指导</a:t>
            </a:r>
            <a:r>
              <a:rPr lang="zh-CN" altLang="en-US" sz="2200" dirty="0">
                <a:solidFill>
                  <a:srgbClr val="44546A"/>
                </a:solidFill>
                <a:latin typeface="微软雅黑" panose="020B0503020204020204" pitchFamily="34" charset="-122"/>
                <a:ea typeface="微软雅黑" panose="020B0503020204020204" pitchFamily="34" charset="-122"/>
              </a:rPr>
              <a:t>患者每天做</a:t>
            </a:r>
            <a:r>
              <a:rPr lang="zh-CN" altLang="en-US" sz="2200" dirty="0" smtClean="0">
                <a:solidFill>
                  <a:srgbClr val="44546A"/>
                </a:solidFill>
                <a:latin typeface="微软雅黑" panose="020B0503020204020204" pitchFamily="34" charset="-122"/>
                <a:ea typeface="微软雅黑" panose="020B0503020204020204" pitchFamily="34" charset="-122"/>
              </a:rPr>
              <a:t>眼球运动，以</a:t>
            </a:r>
            <a:r>
              <a:rPr lang="zh-CN" altLang="en-US" sz="2200" dirty="0">
                <a:solidFill>
                  <a:srgbClr val="44546A"/>
                </a:solidFill>
                <a:latin typeface="微软雅黑" panose="020B0503020204020204" pitchFamily="34" charset="-122"/>
                <a:ea typeface="微软雅黑" panose="020B0503020204020204" pitchFamily="34" charset="-122"/>
              </a:rPr>
              <a:t>改善眼肌功能。</a:t>
            </a:r>
          </a:p>
        </p:txBody>
      </p:sp>
      <p:pic>
        <p:nvPicPr>
          <p:cNvPr id="8" name="图片 2"/>
          <p:cNvPicPr>
            <a:picLocks noChangeAspect="1"/>
          </p:cNvPicPr>
          <p:nvPr/>
        </p:nvPicPr>
        <p:blipFill rotWithShape="1">
          <a:blip r:embed="rId2">
            <a:clrChange>
              <a:clrFrom>
                <a:srgbClr val="FEFEF2"/>
              </a:clrFrom>
              <a:clrTo>
                <a:srgbClr val="FEFEF2">
                  <a:alpha val="0"/>
                </a:srgbClr>
              </a:clrTo>
            </a:clrChange>
            <a:extLst>
              <a:ext uri="{28A0092B-C50C-407E-A947-70E740481C1C}">
                <a14:useLocalDpi xmlns:a14="http://schemas.microsoft.com/office/drawing/2010/main" val="0"/>
              </a:ext>
            </a:extLst>
          </a:blip>
          <a:srcRect l="1556" t="3627" r="2258"/>
          <a:stretch/>
        </p:blipFill>
        <p:spPr bwMode="auto">
          <a:xfrm>
            <a:off x="7333797" y="3192001"/>
            <a:ext cx="4876800" cy="3355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97564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outVertical)">
                                      <p:cBhvr>
                                        <p:cTn id="7" dur="500"/>
                                        <p:tgtEl>
                                          <p:spTgt spid="717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0"/>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08001" y="515938"/>
            <a:ext cx="1475346" cy="849312"/>
          </a:xfrm>
        </p:spPr>
        <p:txBody>
          <a:body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概述</a:t>
            </a:r>
          </a:p>
        </p:txBody>
      </p:sp>
      <p:sp>
        <p:nvSpPr>
          <p:cNvPr id="2" name="矩形 1"/>
          <p:cNvSpPr>
            <a:spLocks noChangeArrowheads="1"/>
          </p:cNvSpPr>
          <p:nvPr/>
        </p:nvSpPr>
        <p:spPr bwMode="auto">
          <a:xfrm>
            <a:off x="779692" y="1571036"/>
            <a:ext cx="630328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gn="just" eaLnBrk="1" hangingPunct="1">
              <a:lnSpc>
                <a:spcPct val="150000"/>
              </a:lnSpc>
              <a:spcBef>
                <a:spcPct val="0"/>
              </a:spcBef>
              <a:buNone/>
            </a:pPr>
            <a:r>
              <a:rPr lang="zh-CN" altLang="en-US" b="1" dirty="0">
                <a:solidFill>
                  <a:srgbClr val="44546A"/>
                </a:solidFill>
                <a:latin typeface="微软雅黑" panose="020B0503020204020204" pitchFamily="34" charset="-122"/>
                <a:ea typeface="微软雅黑" panose="020B0503020204020204" pitchFamily="34" charset="-122"/>
              </a:rPr>
              <a:t>甲状腺危象</a:t>
            </a:r>
            <a:r>
              <a:rPr lang="en-US" altLang="zh-CN" b="1" dirty="0" smtClean="0">
                <a:solidFill>
                  <a:srgbClr val="44546A"/>
                </a:solidFill>
                <a:latin typeface="微软雅黑" panose="020B0503020204020204" pitchFamily="34" charset="-122"/>
                <a:ea typeface="微软雅黑" panose="020B0503020204020204" pitchFamily="34" charset="-122"/>
              </a:rPr>
              <a:t>(thyroid </a:t>
            </a:r>
            <a:r>
              <a:rPr lang="en-US" altLang="zh-CN" b="1" dirty="0">
                <a:solidFill>
                  <a:srgbClr val="44546A"/>
                </a:solidFill>
                <a:latin typeface="微软雅黑" panose="020B0503020204020204" pitchFamily="34" charset="-122"/>
                <a:ea typeface="微软雅黑" panose="020B0503020204020204" pitchFamily="34" charset="-122"/>
              </a:rPr>
              <a:t>crisis</a:t>
            </a:r>
            <a:r>
              <a:rPr lang="en-US" altLang="zh-CN" b="1" dirty="0" smtClean="0">
                <a:solidFill>
                  <a:srgbClr val="44546A"/>
                </a:solidFill>
                <a:latin typeface="微软雅黑" panose="020B0503020204020204" pitchFamily="34" charset="-122"/>
                <a:ea typeface="微软雅黑" panose="020B0503020204020204" pitchFamily="34" charset="-122"/>
              </a:rPr>
              <a:t>)</a:t>
            </a:r>
            <a:r>
              <a:rPr lang="zh-CN" altLang="en-US" sz="2400" dirty="0" smtClean="0">
                <a:solidFill>
                  <a:srgbClr val="44546A"/>
                </a:solidFill>
                <a:latin typeface="微软雅黑" panose="020B0503020204020204" pitchFamily="34" charset="-122"/>
                <a:ea typeface="微软雅黑" panose="020B0503020204020204" pitchFamily="34" charset="-122"/>
              </a:rPr>
              <a:t> 是</a:t>
            </a:r>
            <a:r>
              <a:rPr lang="zh-CN" altLang="en-US" sz="2400" dirty="0">
                <a:solidFill>
                  <a:srgbClr val="44546A"/>
                </a:solidFill>
                <a:latin typeface="微软雅黑" panose="020B0503020204020204" pitchFamily="34" charset="-122"/>
                <a:ea typeface="微软雅黑" panose="020B0503020204020204" pitchFamily="34" charset="-122"/>
              </a:rPr>
              <a:t>甲状腺功能亢进症（甲亢）病情急剧恶化，导致全身代谢严重紊乱，心血管系统、消化系统及</a:t>
            </a:r>
            <a:r>
              <a:rPr lang="zh-CN" altLang="en-US" sz="2400" dirty="0" smtClean="0">
                <a:solidFill>
                  <a:srgbClr val="44546A"/>
                </a:solidFill>
                <a:latin typeface="微软雅黑" panose="020B0503020204020204" pitchFamily="34" charset="-122"/>
                <a:ea typeface="微软雅黑" panose="020B0503020204020204" pitchFamily="34" charset="-122"/>
              </a:rPr>
              <a:t>神经系统功能</a:t>
            </a:r>
            <a:r>
              <a:rPr lang="zh-CN" altLang="en-US" sz="2400" dirty="0">
                <a:solidFill>
                  <a:srgbClr val="44546A"/>
                </a:solidFill>
                <a:latin typeface="微软雅黑" panose="020B0503020204020204" pitchFamily="34" charset="-122"/>
                <a:ea typeface="微软雅黑" panose="020B0503020204020204" pitchFamily="34" charset="-122"/>
              </a:rPr>
              <a:t>出现的严重障碍。甲状腺危象</a:t>
            </a:r>
            <a:r>
              <a:rPr lang="zh-CN" altLang="en-US" sz="2400" dirty="0">
                <a:solidFill>
                  <a:srgbClr val="FF0000"/>
                </a:solidFill>
                <a:latin typeface="微软雅黑" panose="020B0503020204020204" pitchFamily="34" charset="-122"/>
                <a:ea typeface="微软雅黑" panose="020B0503020204020204" pitchFamily="34" charset="-122"/>
              </a:rPr>
              <a:t>常危及生命</a:t>
            </a:r>
            <a:r>
              <a:rPr lang="zh-CN" altLang="en-US" sz="2400" dirty="0">
                <a:solidFill>
                  <a:srgbClr val="44546A"/>
                </a:solidFill>
                <a:latin typeface="微软雅黑" panose="020B0503020204020204" pitchFamily="34" charset="-122"/>
                <a:ea typeface="微软雅黑" panose="020B0503020204020204" pitchFamily="34" charset="-122"/>
              </a:rPr>
              <a:t>，如诊断和抢救措施不及时，死亡率约为</a:t>
            </a:r>
            <a:r>
              <a:rPr lang="en-US" altLang="zh-CN" sz="2400" dirty="0">
                <a:solidFill>
                  <a:srgbClr val="44546A"/>
                </a:solidFill>
                <a:latin typeface="微软雅黑" panose="020B0503020204020204" pitchFamily="34" charset="-122"/>
                <a:ea typeface="微软雅黑" panose="020B0503020204020204" pitchFamily="34" charset="-122"/>
              </a:rPr>
              <a:t>20%</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a:solidFill>
                  <a:srgbClr val="44546A"/>
                </a:solidFill>
                <a:latin typeface="微软雅黑" panose="020B0503020204020204" pitchFamily="34" charset="-122"/>
                <a:ea typeface="微软雅黑" panose="020B0503020204020204" pitchFamily="34" charset="-122"/>
              </a:rPr>
              <a:t>50%</a:t>
            </a:r>
            <a:r>
              <a:rPr lang="zh-CN" altLang="en-US" sz="2400" dirty="0">
                <a:solidFill>
                  <a:srgbClr val="44546A"/>
                </a:solidFill>
                <a:latin typeface="微软雅黑" panose="020B0503020204020204" pitchFamily="34" charset="-122"/>
                <a:ea typeface="微软雅黑" panose="020B0503020204020204" pitchFamily="34" charset="-122"/>
              </a:rPr>
              <a:t>；即使诊断治疗及时，约</a:t>
            </a:r>
            <a:r>
              <a:rPr lang="en-US" altLang="zh-CN" sz="2400" dirty="0">
                <a:solidFill>
                  <a:srgbClr val="44546A"/>
                </a:solidFill>
                <a:latin typeface="微软雅黑" panose="020B0503020204020204" pitchFamily="34" charset="-122"/>
                <a:ea typeface="微软雅黑" panose="020B0503020204020204" pitchFamily="34" charset="-122"/>
              </a:rPr>
              <a:t>5%</a:t>
            </a:r>
            <a:r>
              <a:rPr lang="zh-CN" altLang="en-US" sz="2400" dirty="0">
                <a:solidFill>
                  <a:srgbClr val="44546A"/>
                </a:solidFill>
                <a:latin typeface="微软雅黑" panose="020B0503020204020204" pitchFamily="34" charset="-122"/>
                <a:ea typeface="微软雅黑" panose="020B0503020204020204" pitchFamily="34" charset="-122"/>
              </a:rPr>
              <a:t>～</a:t>
            </a:r>
            <a:r>
              <a:rPr lang="en-US" altLang="zh-CN" sz="2400" dirty="0">
                <a:solidFill>
                  <a:srgbClr val="44546A"/>
                </a:solidFill>
                <a:latin typeface="微软雅黑" panose="020B0503020204020204" pitchFamily="34" charset="-122"/>
                <a:ea typeface="微软雅黑" panose="020B0503020204020204" pitchFamily="34" charset="-122"/>
              </a:rPr>
              <a:t>15%</a:t>
            </a:r>
            <a:r>
              <a:rPr lang="zh-CN" altLang="en-US" sz="2400" dirty="0">
                <a:solidFill>
                  <a:srgbClr val="44546A"/>
                </a:solidFill>
                <a:latin typeface="微软雅黑" panose="020B0503020204020204" pitchFamily="34" charset="-122"/>
                <a:ea typeface="微软雅黑" panose="020B0503020204020204" pitchFamily="34" charset="-122"/>
              </a:rPr>
              <a:t>的病人也难以幸免于难。</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 name="图片 6"/>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891"/>
          <a:stretch/>
        </p:blipFill>
        <p:spPr>
          <a:xfrm>
            <a:off x="7344228" y="3030380"/>
            <a:ext cx="4760687" cy="3538694"/>
          </a:xfrm>
          <a:prstGeom prst="rect">
            <a:avLst/>
          </a:prstGeom>
        </p:spPr>
      </p:pic>
    </p:spTree>
    <p:extLst>
      <p:ext uri="{BB962C8B-B14F-4D97-AF65-F5344CB8AC3E}">
        <p14:creationId xmlns:p14="http://schemas.microsoft.com/office/powerpoint/2010/main" val="43274423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50"/>
                                        <p:tgtEl>
                                          <p:spTgt spid="4098"/>
                                        </p:tgtEl>
                                      </p:cBhvr>
                                    </p:animEffect>
                                    <p:anim calcmode="lin" valueType="num">
                                      <p:cBhvr>
                                        <p:cTn id="8" dur="250" fill="hold"/>
                                        <p:tgtEl>
                                          <p:spTgt spid="4098"/>
                                        </p:tgtEl>
                                        <p:attrNameLst>
                                          <p:attrName>ppt_x</p:attrName>
                                        </p:attrNameLst>
                                      </p:cBhvr>
                                      <p:tavLst>
                                        <p:tav tm="0">
                                          <p:val>
                                            <p:strVal val="#ppt_x"/>
                                          </p:val>
                                        </p:tav>
                                        <p:tav tm="100000">
                                          <p:val>
                                            <p:strVal val="#ppt_x"/>
                                          </p:val>
                                        </p:tav>
                                      </p:tavLst>
                                    </p:anim>
                                    <p:anim calcmode="lin" valueType="num">
                                      <p:cBhvr>
                                        <p:cTn id="9" dur="250" fill="hold"/>
                                        <p:tgtEl>
                                          <p:spTgt spid="409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08001" y="515938"/>
            <a:ext cx="2763234" cy="849312"/>
          </a:xfrm>
        </p:spPr>
        <p:txBody>
          <a:bodyPr/>
          <a:lstStyle/>
          <a:p>
            <a:pPr eaLnBrk="1" hangingPunct="1"/>
            <a:r>
              <a:rPr lang="zh-CN" altLang="en-US" b="1" dirty="0" smtClean="0">
                <a:solidFill>
                  <a:schemeClr val="tx2"/>
                </a:solidFill>
                <a:latin typeface="微软雅黑" panose="020B0503020204020204" pitchFamily="34" charset="-122"/>
                <a:ea typeface="微软雅黑" panose="020B0503020204020204" pitchFamily="34" charset="-122"/>
              </a:rPr>
              <a:t>临床表现</a:t>
            </a:r>
          </a:p>
        </p:txBody>
      </p:sp>
      <p:sp>
        <p:nvSpPr>
          <p:cNvPr id="2" name="矩形 1"/>
          <p:cNvSpPr>
            <a:spLocks noChangeArrowheads="1"/>
          </p:cNvSpPr>
          <p:nvPr/>
        </p:nvSpPr>
        <p:spPr bwMode="auto">
          <a:xfrm>
            <a:off x="5052521" y="1215344"/>
            <a:ext cx="6614016"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发热，</a:t>
            </a:r>
            <a:r>
              <a:rPr lang="zh-CN" altLang="en-US" sz="2200" dirty="0" smtClean="0">
                <a:solidFill>
                  <a:srgbClr val="FF0000"/>
                </a:solidFill>
                <a:latin typeface="微软雅黑" panose="020B0503020204020204" pitchFamily="34" charset="-122"/>
                <a:ea typeface="微软雅黑" panose="020B0503020204020204" pitchFamily="34" charset="-122"/>
              </a:rPr>
              <a:t>体温</a:t>
            </a:r>
            <a:r>
              <a:rPr lang="zh-CN" altLang="en-US" sz="2200" dirty="0">
                <a:solidFill>
                  <a:srgbClr val="FF0000"/>
                </a:solidFill>
                <a:latin typeface="微软雅黑" panose="020B0503020204020204" pitchFamily="34" charset="-122"/>
                <a:ea typeface="微软雅黑" panose="020B0503020204020204" pitchFamily="34" charset="-122"/>
              </a:rPr>
              <a:t>＞</a:t>
            </a:r>
            <a:r>
              <a:rPr lang="en-US" altLang="zh-CN" sz="2200" dirty="0">
                <a:solidFill>
                  <a:srgbClr val="FF0000"/>
                </a:solidFill>
                <a:latin typeface="微软雅黑" panose="020B0503020204020204" pitchFamily="34" charset="-122"/>
                <a:ea typeface="微软雅黑" panose="020B0503020204020204" pitchFamily="34" charset="-122"/>
              </a:rPr>
              <a:t>39℃</a:t>
            </a:r>
            <a:r>
              <a:rPr lang="zh-CN" altLang="en-US" sz="2200" dirty="0">
                <a:solidFill>
                  <a:srgbClr val="44546A"/>
                </a:solidFill>
                <a:latin typeface="微软雅黑" panose="020B0503020204020204" pitchFamily="34" charset="-122"/>
                <a:ea typeface="微软雅黑" panose="020B0503020204020204" pitchFamily="34" charset="-122"/>
              </a:rPr>
              <a:t>，皮肤潮红，大汗淋漓</a:t>
            </a:r>
          </a:p>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心动过速</a:t>
            </a:r>
            <a:r>
              <a:rPr lang="zh-CN" altLang="en-US" sz="2200" dirty="0">
                <a:solidFill>
                  <a:srgbClr val="44546A"/>
                </a:solidFill>
                <a:latin typeface="微软雅黑" panose="020B0503020204020204" pitchFamily="34" charset="-122"/>
                <a:ea typeface="微软雅黑" panose="020B0503020204020204" pitchFamily="34" charset="-122"/>
              </a:rPr>
              <a:t>（</a:t>
            </a:r>
            <a:r>
              <a:rPr lang="en-US" altLang="zh-CN" sz="2200" dirty="0">
                <a:solidFill>
                  <a:srgbClr val="FF0000"/>
                </a:solidFill>
                <a:latin typeface="微软雅黑" panose="020B0503020204020204" pitchFamily="34" charset="-122"/>
                <a:ea typeface="微软雅黑" panose="020B0503020204020204" pitchFamily="34" charset="-122"/>
              </a:rPr>
              <a:t>140~240/</a:t>
            </a:r>
            <a:r>
              <a:rPr lang="zh-CN" altLang="en-US" sz="2200" dirty="0">
                <a:solidFill>
                  <a:srgbClr val="FF0000"/>
                </a:solidFill>
                <a:latin typeface="微软雅黑" panose="020B0503020204020204" pitchFamily="34" charset="-122"/>
                <a:ea typeface="微软雅黑" panose="020B0503020204020204" pitchFamily="34" charset="-122"/>
              </a:rPr>
              <a:t>分</a:t>
            </a:r>
            <a:r>
              <a:rPr lang="zh-CN" altLang="en-US" sz="2200" dirty="0">
                <a:solidFill>
                  <a:srgbClr val="44546A"/>
                </a:solidFill>
                <a:latin typeface="微软雅黑" panose="020B0503020204020204" pitchFamily="34" charset="-122"/>
                <a:ea typeface="微软雅黑" panose="020B0503020204020204" pitchFamily="34" charset="-122"/>
              </a:rPr>
              <a:t>），心律失常，脉压增大，部分患者可发生心衰或休克</a:t>
            </a:r>
          </a:p>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食欲</a:t>
            </a:r>
            <a:r>
              <a:rPr lang="zh-CN" altLang="en-US" sz="2200" dirty="0">
                <a:solidFill>
                  <a:srgbClr val="44546A"/>
                </a:solidFill>
                <a:latin typeface="微软雅黑" panose="020B0503020204020204" pitchFamily="34" charset="-122"/>
                <a:ea typeface="微软雅黑" panose="020B0503020204020204" pitchFamily="34" charset="-122"/>
              </a:rPr>
              <a:t>减退，恶心，呕吐及腹泻，部分患者伴有黄疸和肝功能损伤。</a:t>
            </a:r>
          </a:p>
          <a:p>
            <a:pPr marL="457200" indent="-457200" algn="just" eaLnBrk="1" hangingPunct="1">
              <a:lnSpc>
                <a:spcPct val="150000"/>
              </a:lnSpc>
              <a:spcBef>
                <a:spcPct val="0"/>
              </a:spcBef>
              <a:buFont typeface="+mj-lt"/>
              <a:buAutoNum type="arabicPeriod"/>
            </a:pPr>
            <a:r>
              <a:rPr lang="zh-CN" altLang="en-US" sz="2200" dirty="0" smtClean="0">
                <a:solidFill>
                  <a:srgbClr val="44546A"/>
                </a:solidFill>
                <a:latin typeface="微软雅黑" panose="020B0503020204020204" pitchFamily="34" charset="-122"/>
                <a:ea typeface="微软雅黑" panose="020B0503020204020204" pitchFamily="34" charset="-122"/>
              </a:rPr>
              <a:t>烦躁</a:t>
            </a:r>
            <a:r>
              <a:rPr lang="zh-CN" altLang="en-US" sz="2200" dirty="0">
                <a:solidFill>
                  <a:srgbClr val="44546A"/>
                </a:solidFill>
                <a:latin typeface="微软雅黑" panose="020B0503020204020204" pitchFamily="34" charset="-122"/>
                <a:ea typeface="微软雅黑" panose="020B0503020204020204" pitchFamily="34" charset="-122"/>
              </a:rPr>
              <a:t>不安，激动，定向异常，焦虑、幻觉，严重者可出现谵忘和昏迷</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lt"/>
              <a:buAutoNum type="arabicPeriod"/>
            </a:pPr>
            <a:r>
              <a:rPr lang="zh-CN" altLang="en-US" sz="2200" dirty="0">
                <a:solidFill>
                  <a:srgbClr val="44546A"/>
                </a:solidFill>
                <a:latin typeface="微软雅黑" panose="020B0503020204020204" pitchFamily="34" charset="-122"/>
                <a:ea typeface="微软雅黑" panose="020B0503020204020204" pitchFamily="34" charset="-122"/>
              </a:rPr>
              <a:t>少部分中老年病人表现为神志淡漠、嗜睡、虚弱无力、反射降低、心率慢、脉压小，最后</a:t>
            </a:r>
            <a:r>
              <a:rPr lang="zh-CN" altLang="en-US" sz="2200" dirty="0">
                <a:solidFill>
                  <a:srgbClr val="FF0000"/>
                </a:solidFill>
                <a:latin typeface="微软雅黑" panose="020B0503020204020204" pitchFamily="34" charset="-122"/>
                <a:ea typeface="微软雅黑" panose="020B0503020204020204" pitchFamily="34" charset="-122"/>
              </a:rPr>
              <a:t>陷入昏迷而</a:t>
            </a:r>
            <a:r>
              <a:rPr lang="zh-CN" altLang="en-US" sz="2200" dirty="0" smtClean="0">
                <a:solidFill>
                  <a:srgbClr val="FF0000"/>
                </a:solidFill>
                <a:latin typeface="微软雅黑" panose="020B0503020204020204" pitchFamily="34" charset="-122"/>
                <a:ea typeface="微软雅黑" panose="020B0503020204020204" pitchFamily="34" charset="-122"/>
              </a:rPr>
              <a:t>死亡</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14342" name="Rectangle 12"/>
          <p:cNvSpPr>
            <a:spLocks noChangeArrowheads="1"/>
          </p:cNvSpPr>
          <p:nvPr/>
        </p:nvSpPr>
        <p:spPr bwMode="auto">
          <a:xfrm>
            <a:off x="11118850" y="1360488"/>
            <a:ext cx="1095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sz="2400" b="1">
                <a:solidFill>
                  <a:schemeClr val="bg1"/>
                </a:solidFill>
                <a:latin typeface="Times New Roman" panose="02020603050405020304" pitchFamily="18" charset="0"/>
                <a:ea typeface="黑体" panose="02010609060101010101" pitchFamily="49" charset="-122"/>
              </a:rPr>
              <a:t>多食</a:t>
            </a:r>
            <a:endParaRPr lang="zh-CN" sz="2400">
              <a:solidFill>
                <a:schemeClr val="bg1"/>
              </a:solidFill>
              <a:latin typeface="Times New Roman" panose="02020603050405020304" pitchFamily="18" charset="0"/>
              <a:ea typeface="黑体" panose="02010609060101010101" pitchFamily="49" charset="-122"/>
            </a:endParaRPr>
          </a:p>
        </p:txBody>
      </p:sp>
      <p:sp>
        <p:nvSpPr>
          <p:cNvPr id="7"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9" name="图片 8"/>
          <p:cNvPicPr>
            <a:picLocks noChangeAspect="1"/>
          </p:cNvPicPr>
          <p:nvPr/>
        </p:nvPicPr>
        <p:blipFill rotWithShape="1">
          <a:blip r:embed="rId2">
            <a:clrChange>
              <a:clrFrom>
                <a:srgbClr val="FCFAFF"/>
              </a:clrFrom>
              <a:clrTo>
                <a:srgbClr val="FCFAFF">
                  <a:alpha val="0"/>
                </a:srgbClr>
              </a:clrTo>
            </a:clrChange>
            <a:extLst>
              <a:ext uri="{28A0092B-C50C-407E-A947-70E740481C1C}">
                <a14:useLocalDpi xmlns:a14="http://schemas.microsoft.com/office/drawing/2010/main" val="0"/>
              </a:ext>
            </a:extLst>
          </a:blip>
          <a:srcRect l="13398" t="-641" r="13330" b="641"/>
          <a:stretch/>
        </p:blipFill>
        <p:spPr>
          <a:xfrm>
            <a:off x="508001" y="1871646"/>
            <a:ext cx="4326807" cy="3858043"/>
          </a:xfrm>
          <a:prstGeom prst="rect">
            <a:avLst/>
          </a:prstGeom>
        </p:spPr>
      </p:pic>
    </p:spTree>
    <p:extLst>
      <p:ext uri="{BB962C8B-B14F-4D97-AF65-F5344CB8AC3E}">
        <p14:creationId xmlns:p14="http://schemas.microsoft.com/office/powerpoint/2010/main" val="410886396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8000" y="515938"/>
            <a:ext cx="2518535" cy="849312"/>
          </a:xfrm>
        </p:spPr>
        <p:txBody>
          <a:bodyPr/>
          <a:lstStyle/>
          <a:p>
            <a:pPr eaLnBrk="1" hangingPunct="1"/>
            <a:r>
              <a:rPr lang="zh-CN" altLang="en-US" b="1" dirty="0" smtClean="0">
                <a:solidFill>
                  <a:schemeClr val="tx2"/>
                </a:solidFill>
                <a:latin typeface="微软雅黑" panose="020B0503020204020204" pitchFamily="34" charset="-122"/>
                <a:ea typeface="微软雅黑" panose="020B0503020204020204" pitchFamily="34" charset="-122"/>
              </a:rPr>
              <a:t>诱发原因</a:t>
            </a:r>
          </a:p>
        </p:txBody>
      </p:sp>
      <p:sp>
        <p:nvSpPr>
          <p:cNvPr id="2" name="矩形 1"/>
          <p:cNvSpPr>
            <a:spLocks noChangeArrowheads="1"/>
          </p:cNvSpPr>
          <p:nvPr/>
        </p:nvSpPr>
        <p:spPr bwMode="auto">
          <a:xfrm>
            <a:off x="905764" y="1365250"/>
            <a:ext cx="627359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just" eaLnBrk="1" hangingPunct="1">
              <a:lnSpc>
                <a:spcPct val="150000"/>
              </a:lnSpc>
              <a:spcBef>
                <a:spcPct val="0"/>
              </a:spcBef>
              <a:buNone/>
            </a:pPr>
            <a:r>
              <a:rPr lang="zh-CN" altLang="en-US" sz="2400" b="1" dirty="0">
                <a:solidFill>
                  <a:srgbClr val="44546A"/>
                </a:solidFill>
                <a:latin typeface="微软雅黑" panose="020B0503020204020204" pitchFamily="34" charset="-122"/>
                <a:ea typeface="微软雅黑" panose="020B0503020204020204" pitchFamily="34" charset="-122"/>
              </a:rPr>
              <a:t>主要诱因</a:t>
            </a:r>
            <a:r>
              <a:rPr lang="zh-CN" altLang="en-US" sz="2400" b="1" dirty="0" smtClean="0">
                <a:solidFill>
                  <a:srgbClr val="44546A"/>
                </a:solidFill>
                <a:latin typeface="微软雅黑" panose="020B0503020204020204" pitchFamily="34" charset="-122"/>
                <a:ea typeface="微软雅黑" panose="020B0503020204020204" pitchFamily="34" charset="-122"/>
              </a:rPr>
              <a:t>为：</a:t>
            </a:r>
            <a:endParaRPr lang="en-US" altLang="zh-CN" sz="2400" b="1"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精神</a:t>
            </a:r>
            <a:r>
              <a:rPr lang="zh-CN" altLang="en-US" sz="2400" dirty="0">
                <a:solidFill>
                  <a:srgbClr val="44546A"/>
                </a:solidFill>
                <a:latin typeface="微软雅黑" panose="020B0503020204020204" pitchFamily="34" charset="-122"/>
                <a:ea typeface="微软雅黑" panose="020B0503020204020204" pitchFamily="34" charset="-122"/>
              </a:rPr>
              <a:t>刺激</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感染；</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随便</a:t>
            </a:r>
            <a:r>
              <a:rPr lang="zh-CN" altLang="en-US" sz="2400" dirty="0">
                <a:solidFill>
                  <a:srgbClr val="44546A"/>
                </a:solidFill>
                <a:latin typeface="微软雅黑" panose="020B0503020204020204" pitchFamily="34" charset="-122"/>
                <a:ea typeface="微软雅黑" panose="020B0503020204020204" pitchFamily="34" charset="-122"/>
              </a:rPr>
              <a:t>停药</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FF0000"/>
                </a:solidFill>
                <a:latin typeface="微软雅黑" panose="020B0503020204020204" pitchFamily="34" charset="-122"/>
                <a:ea typeface="微软雅黑" panose="020B0503020204020204" pitchFamily="34" charset="-122"/>
              </a:rPr>
              <a:t>手术；</a:t>
            </a:r>
            <a:endParaRPr lang="en-US" altLang="zh-CN" sz="2400" dirty="0" smtClean="0">
              <a:solidFill>
                <a:srgbClr val="FF0000"/>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44546A"/>
                </a:solidFill>
                <a:latin typeface="微软雅黑" panose="020B0503020204020204" pitchFamily="34" charset="-122"/>
                <a:ea typeface="微软雅黑" panose="020B0503020204020204" pitchFamily="34" charset="-122"/>
              </a:rPr>
              <a:t>放射性同位素</a:t>
            </a:r>
            <a:r>
              <a:rPr lang="zh-CN" altLang="en-US" sz="2400" dirty="0">
                <a:solidFill>
                  <a:srgbClr val="44546A"/>
                </a:solidFill>
                <a:latin typeface="微软雅黑" panose="020B0503020204020204" pitchFamily="34" charset="-122"/>
                <a:ea typeface="微软雅黑" panose="020B0503020204020204" pitchFamily="34" charset="-122"/>
              </a:rPr>
              <a:t>碘治疗前，未做好准备工作</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0" indent="0" algn="just" eaLnBrk="1" hangingPunct="1">
              <a:lnSpc>
                <a:spcPct val="150000"/>
              </a:lnSpc>
              <a:spcBef>
                <a:spcPct val="0"/>
              </a:spcBef>
              <a:buNone/>
            </a:pPr>
            <a:r>
              <a:rPr lang="zh-CN" altLang="en-US" sz="2400" dirty="0" smtClean="0">
                <a:solidFill>
                  <a:srgbClr val="44546A"/>
                </a:solidFill>
                <a:latin typeface="微软雅黑" panose="020B0503020204020204" pitchFamily="34" charset="-122"/>
                <a:ea typeface="微软雅黑" panose="020B0503020204020204" pitchFamily="34" charset="-122"/>
              </a:rPr>
              <a:t>       本</a:t>
            </a:r>
            <a:r>
              <a:rPr lang="zh-CN" altLang="en-US" sz="2400" dirty="0">
                <a:solidFill>
                  <a:srgbClr val="44546A"/>
                </a:solidFill>
                <a:latin typeface="微软雅黑" panose="020B0503020204020204" pitchFamily="34" charset="-122"/>
                <a:ea typeface="微软雅黑" panose="020B0503020204020204" pitchFamily="34" charset="-122"/>
              </a:rPr>
              <a:t>病可危及生命，病死率极高，必须及早防治。</a:t>
            </a:r>
            <a:endParaRPr lang="en-US" altLang="zh-CN" sz="2000" dirty="0">
              <a:solidFill>
                <a:srgbClr val="44546A"/>
              </a:solidFill>
              <a:latin typeface="微软雅黑" panose="020B0503020204020204" pitchFamily="34" charset="-122"/>
              <a:ea typeface="微软雅黑" panose="020B0503020204020204" pitchFamily="34" charset="-122"/>
            </a:endParaRPr>
          </a:p>
        </p:txBody>
      </p:sp>
      <p:sp>
        <p:nvSpPr>
          <p:cNvPr id="5"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4" name="组合 3"/>
          <p:cNvGrpSpPr/>
          <p:nvPr/>
        </p:nvGrpSpPr>
        <p:grpSpPr>
          <a:xfrm>
            <a:off x="7866741" y="1009936"/>
            <a:ext cx="3474131" cy="4848512"/>
            <a:chOff x="7895770" y="1055431"/>
            <a:chExt cx="3474131" cy="4848512"/>
          </a:xfrm>
        </p:grpSpPr>
        <p:pic>
          <p:nvPicPr>
            <p:cNvPr id="3" name="图片 2"/>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41671"/>
            <a:stretch/>
          </p:blipFill>
          <p:spPr>
            <a:xfrm>
              <a:off x="7895770" y="1055431"/>
              <a:ext cx="3474131" cy="3037598"/>
            </a:xfrm>
            <a:prstGeom prst="rect">
              <a:avLst/>
            </a:prstGeom>
          </p:spPr>
        </p:pic>
        <p:pic>
          <p:nvPicPr>
            <p:cNvPr id="7" name="图片 6"/>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9304" t="17091" r="5118" b="17925"/>
            <a:stretch/>
          </p:blipFill>
          <p:spPr>
            <a:xfrm>
              <a:off x="8229600" y="3930001"/>
              <a:ext cx="2119085" cy="1973942"/>
            </a:xfrm>
            <a:prstGeom prst="rect">
              <a:avLst/>
            </a:prstGeom>
          </p:spPr>
        </p:pic>
      </p:grpSp>
    </p:spTree>
    <p:extLst>
      <p:ext uri="{BB962C8B-B14F-4D97-AF65-F5344CB8AC3E}">
        <p14:creationId xmlns:p14="http://schemas.microsoft.com/office/powerpoint/2010/main" val="9466572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50"/>
                                        <p:tgtEl>
                                          <p:spTgt spid="6146"/>
                                        </p:tgtEl>
                                      </p:cBhvr>
                                    </p:animEffect>
                                    <p:anim calcmode="lin" valueType="num">
                                      <p:cBhvr>
                                        <p:cTn id="8" dur="250" fill="hold"/>
                                        <p:tgtEl>
                                          <p:spTgt spid="6146"/>
                                        </p:tgtEl>
                                        <p:attrNameLst>
                                          <p:attrName>ppt_x</p:attrName>
                                        </p:attrNameLst>
                                      </p:cBhvr>
                                      <p:tavLst>
                                        <p:tav tm="0">
                                          <p:val>
                                            <p:strVal val="#ppt_x"/>
                                          </p:val>
                                        </p:tav>
                                        <p:tav tm="100000">
                                          <p:val>
                                            <p:strVal val="#ppt_x"/>
                                          </p:val>
                                        </p:tav>
                                      </p:tavLst>
                                    </p:anim>
                                    <p:anim calcmode="lin" valueType="num">
                                      <p:cBhvr>
                                        <p:cTn id="9" dur="250" fill="hold"/>
                                        <p:tgtEl>
                                          <p:spTgt spid="614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08000" y="515938"/>
            <a:ext cx="3844925" cy="849312"/>
          </a:xfrm>
        </p:spPr>
        <p:txBody>
          <a:bodyPr/>
          <a:lstStyle/>
          <a:p>
            <a:pPr eaLnBrk="1" hangingPunct="1"/>
            <a:r>
              <a:rPr lang="zh-CN" altLang="en-US" b="1" dirty="0" smtClean="0">
                <a:solidFill>
                  <a:srgbClr val="44546A"/>
                </a:solidFill>
                <a:latin typeface="微软雅黑" panose="020B0503020204020204" pitchFamily="34" charset="-122"/>
                <a:ea typeface="微软雅黑" panose="020B0503020204020204" pitchFamily="34" charset="-122"/>
              </a:rPr>
              <a:t>诊断依据</a:t>
            </a:r>
            <a:endParaRPr lang="zh-CN" altLang="en-US" b="1" dirty="0">
              <a:solidFill>
                <a:srgbClr val="44546A"/>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5287282" y="1365250"/>
            <a:ext cx="695234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             危象</a:t>
            </a:r>
            <a:r>
              <a:rPr lang="zh-CN" altLang="en-US" sz="2400" b="1" dirty="0">
                <a:solidFill>
                  <a:srgbClr val="44546A"/>
                </a:solidFill>
                <a:latin typeface="微软雅黑" panose="020B0503020204020204" pitchFamily="34" charset="-122"/>
                <a:ea typeface="微软雅黑" panose="020B0503020204020204" pitchFamily="34" charset="-122"/>
              </a:rPr>
              <a:t>前期                        危象期</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体温</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b="1" dirty="0" smtClean="0">
                <a:solidFill>
                  <a:srgbClr val="44546A"/>
                </a:solidFill>
                <a:latin typeface="微软雅黑" panose="020B0503020204020204" pitchFamily="34" charset="-122"/>
                <a:ea typeface="微软雅黑" panose="020B0503020204020204" pitchFamily="34" charset="-122"/>
              </a:rPr>
              <a:t>  </a:t>
            </a:r>
            <a:r>
              <a:rPr lang="en-US" altLang="zh-CN" sz="2400" dirty="0" smtClean="0">
                <a:solidFill>
                  <a:srgbClr val="44546A"/>
                </a:solidFill>
                <a:latin typeface="微软雅黑" panose="020B0503020204020204" pitchFamily="34" charset="-122"/>
                <a:ea typeface="微软雅黑" panose="020B0503020204020204" pitchFamily="34" charset="-122"/>
              </a:rPr>
              <a:t>39</a:t>
            </a:r>
            <a:r>
              <a:rPr lang="en-US" altLang="zh-CN" sz="2400" dirty="0">
                <a:solidFill>
                  <a:srgbClr val="44546A"/>
                </a:solidFill>
                <a:latin typeface="微软雅黑" panose="020B0503020204020204" pitchFamily="34" charset="-122"/>
                <a:ea typeface="微软雅黑" panose="020B0503020204020204" pitchFamily="34" charset="-122"/>
              </a:rPr>
              <a:t>℃                            &gt;39℃</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心率</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b="1" dirty="0" smtClean="0">
                <a:solidFill>
                  <a:srgbClr val="44546A"/>
                </a:solidFill>
                <a:latin typeface="微软雅黑" panose="020B0503020204020204" pitchFamily="34" charset="-122"/>
                <a:ea typeface="微软雅黑" panose="020B0503020204020204" pitchFamily="34" charset="-122"/>
              </a:rPr>
              <a:t>   </a:t>
            </a:r>
            <a:r>
              <a:rPr lang="en-US" altLang="zh-CN" sz="2400" dirty="0" smtClean="0">
                <a:solidFill>
                  <a:srgbClr val="44546A"/>
                </a:solidFill>
                <a:latin typeface="微软雅黑" panose="020B0503020204020204" pitchFamily="34" charset="-122"/>
                <a:ea typeface="微软雅黑" panose="020B0503020204020204" pitchFamily="34" charset="-122"/>
              </a:rPr>
              <a:t>120~150</a:t>
            </a:r>
            <a:r>
              <a:rPr lang="zh-CN" altLang="en-US" sz="2400" dirty="0">
                <a:solidFill>
                  <a:srgbClr val="44546A"/>
                </a:solidFill>
                <a:latin typeface="微软雅黑" panose="020B0503020204020204" pitchFamily="34" charset="-122"/>
                <a:ea typeface="微软雅黑" panose="020B0503020204020204" pitchFamily="34" charset="-122"/>
              </a:rPr>
              <a:t>次</a:t>
            </a:r>
            <a:r>
              <a:rPr lang="en-US" altLang="zh-CN" sz="2400" dirty="0">
                <a:solidFill>
                  <a:srgbClr val="44546A"/>
                </a:solidFill>
                <a:latin typeface="微软雅黑" panose="020B0503020204020204" pitchFamily="34" charset="-122"/>
                <a:ea typeface="微软雅黑" panose="020B0503020204020204" pitchFamily="34" charset="-122"/>
              </a:rPr>
              <a:t>/</a:t>
            </a:r>
            <a:r>
              <a:rPr lang="zh-CN" altLang="en-US" sz="2400" dirty="0">
                <a:solidFill>
                  <a:srgbClr val="44546A"/>
                </a:solidFill>
                <a:latin typeface="微软雅黑" panose="020B0503020204020204" pitchFamily="34" charset="-122"/>
                <a:ea typeface="微软雅黑" panose="020B0503020204020204" pitchFamily="34" charset="-122"/>
              </a:rPr>
              <a:t>分              ＞</a:t>
            </a:r>
            <a:r>
              <a:rPr lang="en-US" altLang="zh-CN" sz="2400" dirty="0">
                <a:solidFill>
                  <a:srgbClr val="44546A"/>
                </a:solidFill>
                <a:latin typeface="微软雅黑" panose="020B0503020204020204" pitchFamily="34" charset="-122"/>
                <a:ea typeface="微软雅黑" panose="020B0503020204020204" pitchFamily="34" charset="-122"/>
              </a:rPr>
              <a:t>160</a:t>
            </a:r>
            <a:r>
              <a:rPr lang="zh-CN" altLang="en-US" sz="2400" dirty="0">
                <a:solidFill>
                  <a:srgbClr val="44546A"/>
                </a:solidFill>
                <a:latin typeface="微软雅黑" panose="020B0503020204020204" pitchFamily="34" charset="-122"/>
                <a:ea typeface="微软雅黑" panose="020B0503020204020204" pitchFamily="34" charset="-122"/>
              </a:rPr>
              <a:t>次</a:t>
            </a:r>
            <a:r>
              <a:rPr lang="en-US" altLang="zh-CN" sz="2400" dirty="0">
                <a:solidFill>
                  <a:srgbClr val="44546A"/>
                </a:solidFill>
                <a:latin typeface="微软雅黑" panose="020B0503020204020204" pitchFamily="34" charset="-122"/>
                <a:ea typeface="微软雅黑" panose="020B0503020204020204" pitchFamily="34" charset="-122"/>
              </a:rPr>
              <a:t>/</a:t>
            </a:r>
            <a:r>
              <a:rPr lang="zh-CN" altLang="en-US" sz="2400" dirty="0">
                <a:solidFill>
                  <a:srgbClr val="44546A"/>
                </a:solidFill>
                <a:latin typeface="微软雅黑" panose="020B0503020204020204" pitchFamily="34" charset="-122"/>
                <a:ea typeface="微软雅黑" panose="020B0503020204020204" pitchFamily="34" charset="-122"/>
              </a:rPr>
              <a:t>分</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出汗</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b="1" dirty="0" smtClean="0">
                <a:solidFill>
                  <a:srgbClr val="44546A"/>
                </a:solidFill>
                <a:latin typeface="微软雅黑" panose="020B0503020204020204" pitchFamily="34" charset="-122"/>
                <a:ea typeface="微软雅黑" panose="020B0503020204020204" pitchFamily="34" charset="-122"/>
              </a:rPr>
              <a:t>   </a:t>
            </a:r>
            <a:r>
              <a:rPr lang="zh-CN" altLang="en-US" sz="2400" dirty="0" smtClean="0">
                <a:solidFill>
                  <a:srgbClr val="44546A"/>
                </a:solidFill>
                <a:latin typeface="微软雅黑" panose="020B0503020204020204" pitchFamily="34" charset="-122"/>
                <a:ea typeface="微软雅黑" panose="020B0503020204020204" pitchFamily="34" charset="-122"/>
              </a:rPr>
              <a:t>多汗                              </a:t>
            </a:r>
            <a:r>
              <a:rPr lang="zh-CN" altLang="en-US" sz="2400" dirty="0">
                <a:solidFill>
                  <a:srgbClr val="44546A"/>
                </a:solidFill>
                <a:latin typeface="微软雅黑" panose="020B0503020204020204" pitchFamily="34" charset="-122"/>
                <a:ea typeface="微软雅黑" panose="020B0503020204020204" pitchFamily="34" charset="-122"/>
              </a:rPr>
              <a:t>汗淋</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神志</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b="1" dirty="0" smtClean="0">
                <a:solidFill>
                  <a:srgbClr val="44546A"/>
                </a:solidFill>
                <a:latin typeface="微软雅黑" panose="020B0503020204020204" pitchFamily="34" charset="-122"/>
                <a:ea typeface="微软雅黑" panose="020B0503020204020204" pitchFamily="34" charset="-122"/>
              </a:rPr>
              <a:t>   </a:t>
            </a:r>
            <a:r>
              <a:rPr lang="zh-CN" altLang="en-US" sz="2400" dirty="0" smtClean="0">
                <a:solidFill>
                  <a:srgbClr val="44546A"/>
                </a:solidFill>
                <a:latin typeface="微软雅黑" panose="020B0503020204020204" pitchFamily="34" charset="-122"/>
                <a:ea typeface="微软雅黑" panose="020B0503020204020204" pitchFamily="34" charset="-122"/>
              </a:rPr>
              <a:t>烦躁</a:t>
            </a:r>
            <a:r>
              <a:rPr lang="zh-CN" altLang="en-US" sz="2400" dirty="0">
                <a:solidFill>
                  <a:srgbClr val="44546A"/>
                </a:solidFill>
                <a:latin typeface="微软雅黑" panose="020B0503020204020204" pitchFamily="34" charset="-122"/>
                <a:ea typeface="微软雅黑" panose="020B0503020204020204" pitchFamily="34" charset="-122"/>
              </a:rPr>
              <a:t>、嗜睡、躁动谵安  </a:t>
            </a:r>
            <a:r>
              <a:rPr lang="zh-CN" altLang="en-US" sz="2400" dirty="0" smtClean="0">
                <a:solidFill>
                  <a:srgbClr val="44546A"/>
                </a:solidFill>
                <a:latin typeface="微软雅黑" panose="020B0503020204020204" pitchFamily="34" charset="-122"/>
                <a:ea typeface="微软雅黑" panose="020B0503020204020204" pitchFamily="34" charset="-122"/>
              </a:rPr>
              <a:t> 昏睡</a:t>
            </a:r>
            <a:r>
              <a:rPr lang="zh-CN" altLang="en-US" sz="2400" dirty="0">
                <a:solidFill>
                  <a:srgbClr val="44546A"/>
                </a:solidFill>
                <a:latin typeface="微软雅黑" panose="020B0503020204020204" pitchFamily="34" charset="-122"/>
                <a:ea typeface="微软雅黑" panose="020B0503020204020204" pitchFamily="34" charset="-122"/>
              </a:rPr>
              <a:t>昏迷</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消化道：</a:t>
            </a:r>
            <a:r>
              <a:rPr lang="zh-CN" altLang="en-US" sz="2400" dirty="0" smtClean="0">
                <a:solidFill>
                  <a:srgbClr val="44546A"/>
                </a:solidFill>
                <a:latin typeface="微软雅黑" panose="020B0503020204020204" pitchFamily="34" charset="-122"/>
                <a:ea typeface="微软雅黑" panose="020B0503020204020204" pitchFamily="34" charset="-122"/>
              </a:rPr>
              <a:t>食欲不振                        </a:t>
            </a:r>
            <a:r>
              <a:rPr lang="zh-CN" altLang="en-US" sz="2400" dirty="0">
                <a:solidFill>
                  <a:srgbClr val="44546A"/>
                </a:solidFill>
                <a:latin typeface="微软雅黑" panose="020B0503020204020204" pitchFamily="34" charset="-122"/>
                <a:ea typeface="微软雅黑" panose="020B0503020204020204" pitchFamily="34" charset="-122"/>
              </a:rPr>
              <a:t>恶心、呕吐</a:t>
            </a: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大便</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dirty="0" smtClean="0">
                <a:solidFill>
                  <a:srgbClr val="44546A"/>
                </a:solidFill>
                <a:latin typeface="微软雅黑" panose="020B0503020204020204" pitchFamily="34" charset="-122"/>
                <a:ea typeface="微软雅黑" panose="020B0503020204020204" pitchFamily="34" charset="-122"/>
              </a:rPr>
              <a:t>次数</a:t>
            </a:r>
            <a:r>
              <a:rPr lang="zh-CN" altLang="en-US" sz="2400" dirty="0">
                <a:solidFill>
                  <a:srgbClr val="44546A"/>
                </a:solidFill>
                <a:latin typeface="微软雅黑" panose="020B0503020204020204" pitchFamily="34" charset="-122"/>
                <a:ea typeface="微软雅黑" panose="020B0503020204020204" pitchFamily="34" charset="-122"/>
              </a:rPr>
              <a:t>增多                    </a:t>
            </a:r>
            <a:r>
              <a:rPr lang="zh-CN" altLang="en-US" sz="2400" dirty="0" smtClean="0">
                <a:solidFill>
                  <a:srgbClr val="44546A"/>
                </a:solidFill>
                <a:latin typeface="微软雅黑" panose="020B0503020204020204" pitchFamily="34" charset="-122"/>
                <a:ea typeface="微软雅黑" panose="020B0503020204020204" pitchFamily="34" charset="-122"/>
              </a:rPr>
              <a:t>   腹泻</a:t>
            </a:r>
            <a:endParaRPr lang="zh-CN" altLang="en-US" sz="2400" dirty="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None/>
            </a:pPr>
            <a:r>
              <a:rPr lang="zh-CN" altLang="en-US" sz="2400" b="1" dirty="0" smtClean="0">
                <a:solidFill>
                  <a:srgbClr val="44546A"/>
                </a:solidFill>
                <a:latin typeface="微软雅黑" panose="020B0503020204020204" pitchFamily="34" charset="-122"/>
                <a:ea typeface="微软雅黑" panose="020B0503020204020204" pitchFamily="34" charset="-122"/>
              </a:rPr>
              <a:t>体重</a:t>
            </a:r>
            <a:r>
              <a:rPr lang="zh-CN" altLang="en-US" sz="2400" b="1" dirty="0">
                <a:solidFill>
                  <a:srgbClr val="44546A"/>
                </a:solidFill>
                <a:latin typeface="微软雅黑" panose="020B0503020204020204" pitchFamily="34" charset="-122"/>
                <a:ea typeface="微软雅黑" panose="020B0503020204020204" pitchFamily="34" charset="-122"/>
              </a:rPr>
              <a:t>：   </a:t>
            </a:r>
            <a:r>
              <a:rPr lang="zh-CN" altLang="en-US" sz="2400" b="1" dirty="0" smtClean="0">
                <a:solidFill>
                  <a:srgbClr val="44546A"/>
                </a:solidFill>
                <a:latin typeface="微软雅黑" panose="020B0503020204020204" pitchFamily="34" charset="-122"/>
                <a:ea typeface="微软雅黑" panose="020B0503020204020204" pitchFamily="34" charset="-122"/>
              </a:rPr>
              <a:t> </a:t>
            </a:r>
            <a:r>
              <a:rPr lang="zh-CN" altLang="en-US" sz="2400" dirty="0" smtClean="0">
                <a:solidFill>
                  <a:srgbClr val="44546A"/>
                </a:solidFill>
                <a:latin typeface="微软雅黑" panose="020B0503020204020204" pitchFamily="34" charset="-122"/>
                <a:ea typeface="微软雅黑" panose="020B0503020204020204" pitchFamily="34" charset="-122"/>
              </a:rPr>
              <a:t>降</a:t>
            </a:r>
            <a:r>
              <a:rPr lang="zh-CN" altLang="en-US" sz="2400" dirty="0">
                <a:solidFill>
                  <a:srgbClr val="44546A"/>
                </a:solidFill>
                <a:latin typeface="微软雅黑" panose="020B0503020204020204" pitchFamily="34" charset="-122"/>
                <a:ea typeface="微软雅黑" panose="020B0503020204020204" pitchFamily="34" charset="-122"/>
              </a:rPr>
              <a:t>至</a:t>
            </a:r>
            <a:r>
              <a:rPr lang="en-US" altLang="zh-CN" sz="2400" dirty="0">
                <a:solidFill>
                  <a:srgbClr val="44546A"/>
                </a:solidFill>
                <a:latin typeface="微软雅黑" panose="020B0503020204020204" pitchFamily="34" charset="-122"/>
                <a:ea typeface="微软雅黑" panose="020B0503020204020204" pitchFamily="34" charset="-122"/>
              </a:rPr>
              <a:t>40~45</a:t>
            </a:r>
            <a:r>
              <a:rPr lang="zh-CN" altLang="en-US" sz="2400" dirty="0">
                <a:solidFill>
                  <a:srgbClr val="44546A"/>
                </a:solidFill>
                <a:latin typeface="微软雅黑" panose="020B0503020204020204" pitchFamily="34" charset="-122"/>
                <a:ea typeface="微软雅黑" panose="020B0503020204020204" pitchFamily="34" charset="-122"/>
              </a:rPr>
              <a:t>公斤以下</a:t>
            </a:r>
          </a:p>
        </p:txBody>
      </p:sp>
      <p:sp>
        <p:nvSpPr>
          <p:cNvPr id="11"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71" y="2044760"/>
            <a:ext cx="4990040" cy="3717413"/>
          </a:xfrm>
          <a:prstGeom prst="rect">
            <a:avLst/>
          </a:prstGeom>
          <a:ln>
            <a:noFill/>
          </a:ln>
          <a:effectLst>
            <a:softEdge rad="112500"/>
          </a:effectLst>
        </p:spPr>
      </p:pic>
    </p:spTree>
    <p:extLst>
      <p:ext uri="{BB962C8B-B14F-4D97-AF65-F5344CB8AC3E}">
        <p14:creationId xmlns:p14="http://schemas.microsoft.com/office/powerpoint/2010/main" val="1171084721"/>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08000" y="515938"/>
            <a:ext cx="3844925" cy="849312"/>
          </a:xfrm>
        </p:spPr>
        <p:txBody>
          <a:bodyPr/>
          <a:lstStyle/>
          <a:p>
            <a:pPr eaLnBrk="1" hangingPunct="1"/>
            <a:r>
              <a:rPr lang="zh-CN" altLang="en-US" b="1" dirty="0">
                <a:solidFill>
                  <a:srgbClr val="44546A"/>
                </a:solidFill>
                <a:latin typeface="微软雅黑" panose="020B0503020204020204" pitchFamily="34" charset="-122"/>
                <a:ea typeface="微软雅黑" panose="020B0503020204020204" pitchFamily="34" charset="-122"/>
              </a:rPr>
              <a:t>抢救措施</a:t>
            </a:r>
          </a:p>
        </p:txBody>
      </p:sp>
      <p:sp>
        <p:nvSpPr>
          <p:cNvPr id="2" name="矩形 1"/>
          <p:cNvSpPr>
            <a:spLocks noChangeArrowheads="1"/>
          </p:cNvSpPr>
          <p:nvPr/>
        </p:nvSpPr>
        <p:spPr bwMode="auto">
          <a:xfrm>
            <a:off x="737051" y="2086776"/>
            <a:ext cx="582340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高度重视，有效</a:t>
            </a:r>
            <a:r>
              <a:rPr lang="zh-CN" altLang="en-US" sz="2400" dirty="0">
                <a:solidFill>
                  <a:srgbClr val="44546A"/>
                </a:solidFill>
                <a:latin typeface="微软雅黑" panose="020B0503020204020204" pitchFamily="34" charset="-122"/>
                <a:ea typeface="微软雅黑" panose="020B0503020204020204" pitchFamily="34" charset="-122"/>
              </a:rPr>
              <a:t>消除病因</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为</a:t>
            </a:r>
            <a:r>
              <a:rPr lang="zh-CN" altLang="en-US" sz="2400" dirty="0">
                <a:solidFill>
                  <a:srgbClr val="44546A"/>
                </a:solidFill>
                <a:latin typeface="微软雅黑" panose="020B0503020204020204" pitchFamily="34" charset="-122"/>
                <a:ea typeface="微软雅黑" panose="020B0503020204020204" pitchFamily="34" charset="-122"/>
              </a:rPr>
              <a:t>患者补充血</a:t>
            </a:r>
            <a:r>
              <a:rPr lang="zh-CN" altLang="en-US" sz="2400" dirty="0" smtClean="0">
                <a:solidFill>
                  <a:srgbClr val="44546A"/>
                </a:solidFill>
                <a:latin typeface="微软雅黑" panose="020B0503020204020204" pitchFamily="34" charset="-122"/>
                <a:ea typeface="微软雅黑" panose="020B0503020204020204" pitchFamily="34" charset="-122"/>
              </a:rPr>
              <a:t>容量，避免</a:t>
            </a:r>
            <a:r>
              <a:rPr lang="zh-CN" altLang="en-US" sz="2400" dirty="0">
                <a:solidFill>
                  <a:srgbClr val="44546A"/>
                </a:solidFill>
                <a:latin typeface="微软雅黑" panose="020B0503020204020204" pitchFamily="34" charset="-122"/>
                <a:ea typeface="微软雅黑" panose="020B0503020204020204" pitchFamily="34" charset="-122"/>
              </a:rPr>
              <a:t>心力衰竭</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应用</a:t>
            </a:r>
            <a:r>
              <a:rPr lang="zh-CN" altLang="en-US" sz="2400" dirty="0">
                <a:solidFill>
                  <a:srgbClr val="44546A"/>
                </a:solidFill>
                <a:latin typeface="微软雅黑" panose="020B0503020204020204" pitchFamily="34" charset="-122"/>
                <a:ea typeface="微软雅黑" panose="020B0503020204020204" pitchFamily="34" charset="-122"/>
              </a:rPr>
              <a:t>碘剂、</a:t>
            </a:r>
            <a:r>
              <a:rPr lang="zh-CN" altLang="en-US" sz="2400" dirty="0" smtClean="0">
                <a:solidFill>
                  <a:srgbClr val="44546A"/>
                </a:solidFill>
                <a:latin typeface="微软雅黑" panose="020B0503020204020204" pitchFamily="34" charset="-122"/>
                <a:ea typeface="微软雅黑" panose="020B0503020204020204" pitchFamily="34" charset="-122"/>
              </a:rPr>
              <a:t>抗甲状腺药</a:t>
            </a:r>
            <a:r>
              <a:rPr lang="zh-CN" altLang="en-US" sz="2400" dirty="0">
                <a:solidFill>
                  <a:srgbClr val="44546A"/>
                </a:solidFill>
                <a:latin typeface="微软雅黑" panose="020B0503020204020204" pitchFamily="34" charset="-122"/>
                <a:ea typeface="微软雅黑" panose="020B0503020204020204" pitchFamily="34" charset="-122"/>
              </a:rPr>
              <a:t>物、 抗心力衰竭药物等</a:t>
            </a:r>
            <a:r>
              <a:rPr lang="zh-CN" altLang="en-US" sz="2400" dirty="0" smtClean="0">
                <a:solidFill>
                  <a:srgbClr val="44546A"/>
                </a:solidFill>
                <a:latin typeface="微软雅黑" panose="020B0503020204020204" pitchFamily="34" charset="-122"/>
                <a:ea typeface="微软雅黑" panose="020B0503020204020204" pitchFamily="34" charset="-122"/>
              </a:rPr>
              <a:t>。</a:t>
            </a:r>
            <a:endParaRPr lang="en-US" altLang="zh-CN" sz="2400" dirty="0" smtClean="0">
              <a:solidFill>
                <a:srgbClr val="44546A"/>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44546A"/>
                </a:solidFill>
                <a:latin typeface="微软雅黑" panose="020B0503020204020204" pitchFamily="34" charset="-122"/>
                <a:ea typeface="微软雅黑" panose="020B0503020204020204" pitchFamily="34" charset="-122"/>
              </a:rPr>
              <a:t>积极</a:t>
            </a:r>
            <a:r>
              <a:rPr lang="zh-CN" altLang="en-US" sz="2400" dirty="0">
                <a:solidFill>
                  <a:srgbClr val="44546A"/>
                </a:solidFill>
                <a:latin typeface="微软雅黑" panose="020B0503020204020204" pitchFamily="34" charset="-122"/>
                <a:ea typeface="微软雅黑" panose="020B0503020204020204" pitchFamily="34" charset="-122"/>
              </a:rPr>
              <a:t>预防感染和</a:t>
            </a:r>
            <a:r>
              <a:rPr lang="zh-CN" altLang="en-US" sz="2400" dirty="0" smtClean="0">
                <a:solidFill>
                  <a:srgbClr val="44546A"/>
                </a:solidFill>
                <a:latin typeface="微软雅黑" panose="020B0503020204020204" pitchFamily="34" charset="-122"/>
                <a:ea typeface="微软雅黑" panose="020B0503020204020204" pitchFamily="34" charset="-122"/>
              </a:rPr>
              <a:t>并发症，做好术</a:t>
            </a:r>
            <a:r>
              <a:rPr lang="zh-CN" altLang="en-US" sz="2400" dirty="0">
                <a:solidFill>
                  <a:srgbClr val="44546A"/>
                </a:solidFill>
                <a:latin typeface="微软雅黑" panose="020B0503020204020204" pitchFamily="34" charset="-122"/>
                <a:ea typeface="微软雅黑" panose="020B0503020204020204" pitchFamily="34" charset="-122"/>
              </a:rPr>
              <a:t>前</a:t>
            </a:r>
            <a:r>
              <a:rPr lang="zh-CN" altLang="en-US" sz="2400" dirty="0" smtClean="0">
                <a:solidFill>
                  <a:srgbClr val="44546A"/>
                </a:solidFill>
                <a:latin typeface="微软雅黑" panose="020B0503020204020204" pitchFamily="34" charset="-122"/>
                <a:ea typeface="微软雅黑" panose="020B0503020204020204" pitchFamily="34" charset="-122"/>
              </a:rPr>
              <a:t>准备。</a:t>
            </a:r>
            <a:endParaRPr lang="zh-CN" altLang="en-US" sz="2400" dirty="0">
              <a:solidFill>
                <a:srgbClr val="44546A"/>
              </a:solidFill>
              <a:latin typeface="微软雅黑" panose="020B0503020204020204" pitchFamily="34" charset="-122"/>
              <a:ea typeface="微软雅黑" panose="020B0503020204020204" pitchFamily="34" charset="-122"/>
            </a:endParaRPr>
          </a:p>
        </p:txBody>
      </p:sp>
      <p:sp>
        <p:nvSpPr>
          <p:cNvPr id="11"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3929" t="322" r="31785" b="-322"/>
          <a:stretch/>
        </p:blipFill>
        <p:spPr>
          <a:xfrm>
            <a:off x="6772956" y="1802423"/>
            <a:ext cx="4585590" cy="3956663"/>
          </a:xfrm>
          <a:prstGeom prst="rect">
            <a:avLst/>
          </a:prstGeom>
          <a:ln>
            <a:noFill/>
          </a:ln>
          <a:effectLst>
            <a:softEdge rad="112500"/>
          </a:effectLst>
        </p:spPr>
      </p:pic>
    </p:spTree>
    <p:extLst>
      <p:ext uri="{BB962C8B-B14F-4D97-AF65-F5344CB8AC3E}">
        <p14:creationId xmlns:p14="http://schemas.microsoft.com/office/powerpoint/2010/main" val="12785370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7F7F7F"/>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038685" y="4396617"/>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7F7F7F"/>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10244" name="组合 8"/>
          <p:cNvGrpSpPr>
            <a:grpSpLocks/>
          </p:cNvGrpSpPr>
          <p:nvPr/>
        </p:nvGrpSpPr>
        <p:grpSpPr bwMode="auto">
          <a:xfrm>
            <a:off x="3432760" y="2358669"/>
            <a:ext cx="6316662" cy="1015663"/>
            <a:chOff x="3284033" y="2090978"/>
            <a:chExt cx="6502857" cy="978716"/>
          </a:xfrm>
        </p:grpSpPr>
        <p:sp>
          <p:nvSpPr>
            <p:cNvPr id="10" name="AutoShape 4"/>
            <p:cNvSpPr>
              <a:spLocks noChangeArrowheads="1"/>
            </p:cNvSpPr>
            <p:nvPr/>
          </p:nvSpPr>
          <p:spPr bwMode="gray">
            <a:xfrm>
              <a:off x="3284033" y="2260780"/>
              <a:ext cx="4262240" cy="699096"/>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1" y="2309732"/>
              <a:ext cx="1086806" cy="572127"/>
            </a:xfrm>
            <a:prstGeom prst="roundRect">
              <a:avLst>
                <a:gd name="adj" fmla="val 11921"/>
              </a:avLst>
            </a:prstGeom>
            <a:solidFill>
              <a:srgbClr val="7F7F7F"/>
            </a:solidFill>
            <a:ln>
              <a:solidFill>
                <a:srgbClr val="7F7F7F"/>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78AA0A"/>
                </a:solidFill>
              </a:endParaRPr>
            </a:p>
          </p:txBody>
        </p:sp>
        <p:sp>
          <p:nvSpPr>
            <p:cNvPr id="12" name="Text Box 8"/>
            <p:cNvSpPr txBox="1">
              <a:spLocks noChangeArrowheads="1"/>
            </p:cNvSpPr>
            <p:nvPr/>
          </p:nvSpPr>
          <p:spPr bwMode="gray">
            <a:xfrm>
              <a:off x="3713630" y="2320440"/>
              <a:ext cx="350185" cy="44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10248" name="文本框 2"/>
            <p:cNvSpPr txBox="1">
              <a:spLocks noChangeArrowheads="1"/>
            </p:cNvSpPr>
            <p:nvPr/>
          </p:nvSpPr>
          <p:spPr bwMode="auto">
            <a:xfrm>
              <a:off x="4702728" y="2090978"/>
              <a:ext cx="5084162" cy="97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7F7F7F"/>
                  </a:solidFill>
                  <a:latin typeface="微软雅黑" panose="020B0503020204020204" pitchFamily="34" charset="-122"/>
                  <a:ea typeface="微软雅黑" panose="020B0503020204020204" pitchFamily="34" charset="-122"/>
                </a:rPr>
                <a:t>观察及护理</a:t>
              </a:r>
            </a:p>
            <a:p>
              <a:pPr eaLnBrk="1" hangingPunct="1"/>
              <a:r>
                <a:rPr lang="en-US" altLang="zh-CN" sz="2800" b="1" dirty="0">
                  <a:solidFill>
                    <a:srgbClr val="7F7F7F"/>
                  </a:solidFill>
                  <a:latin typeface="微软雅黑" panose="020B0503020204020204" pitchFamily="34" charset="-122"/>
                  <a:ea typeface="微软雅黑" panose="020B0503020204020204" pitchFamily="34" charset="-122"/>
                </a:rPr>
                <a:t>(Observation and nursing)</a:t>
              </a:r>
              <a:endParaRPr lang="en-US" altLang="zh-CN" sz="3200" b="1" dirty="0">
                <a:solidFill>
                  <a:srgbClr val="7F7F7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38815292"/>
      </p:ext>
    </p:extLst>
  </p:cSld>
  <p:clrMapOvr>
    <a:masterClrMapping/>
  </p:clrMapOvr>
  <p:transition>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08000" y="515938"/>
            <a:ext cx="4295775" cy="849312"/>
          </a:xfrm>
        </p:spPr>
        <p:txBody>
          <a:bodyPr/>
          <a:lstStyle/>
          <a:p>
            <a:pPr eaLnBrk="1" hangingPunct="1"/>
            <a:r>
              <a:rPr lang="zh-CN" altLang="en-US" b="1" dirty="0">
                <a:solidFill>
                  <a:schemeClr val="tx2"/>
                </a:solidFill>
                <a:latin typeface="微软雅黑" panose="020B0503020204020204" pitchFamily="34" charset="-122"/>
                <a:ea typeface="微软雅黑" panose="020B0503020204020204" pitchFamily="34" charset="-122"/>
              </a:rPr>
              <a:t>护理评估</a:t>
            </a:r>
            <a:endParaRPr lang="zh-CN" altLang="en-US" b="1" dirty="0" smtClean="0">
              <a:solidFill>
                <a:schemeClr val="tx2"/>
              </a:solidFill>
              <a:latin typeface="微软雅黑" panose="020B0503020204020204" pitchFamily="34" charset="-122"/>
              <a:ea typeface="微软雅黑" panose="020B0503020204020204" pitchFamily="34" charset="-122"/>
            </a:endParaRPr>
          </a:p>
        </p:txBody>
      </p:sp>
      <p:sp>
        <p:nvSpPr>
          <p:cNvPr id="2" name="矩形 1"/>
          <p:cNvSpPr>
            <a:spLocks noChangeArrowheads="1"/>
          </p:cNvSpPr>
          <p:nvPr/>
        </p:nvSpPr>
        <p:spPr bwMode="auto">
          <a:xfrm>
            <a:off x="508000" y="1813462"/>
            <a:ext cx="651691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 typeface="Wingdings" panose="05000000000000000000" pitchFamily="2" charset="2"/>
              <a:buChar char="ü"/>
            </a:pPr>
            <a:r>
              <a:rPr lang="zh-CN" altLang="en-US" sz="2200" dirty="0" smtClean="0">
                <a:solidFill>
                  <a:srgbClr val="FF0000"/>
                </a:solidFill>
                <a:latin typeface="微软雅黑" panose="020B0503020204020204" pitchFamily="34" charset="-122"/>
                <a:ea typeface="微软雅黑" panose="020B0503020204020204" pitchFamily="34" charset="-122"/>
              </a:rPr>
              <a:t>健康</a:t>
            </a:r>
            <a:r>
              <a:rPr lang="zh-CN" altLang="en-US" sz="2200" dirty="0">
                <a:solidFill>
                  <a:srgbClr val="FF0000"/>
                </a:solidFill>
                <a:latin typeface="微软雅黑" panose="020B0503020204020204" pitchFamily="34" charset="-122"/>
                <a:ea typeface="微软雅黑" panose="020B0503020204020204" pitchFamily="34" charset="-122"/>
              </a:rPr>
              <a:t>史：</a:t>
            </a:r>
            <a:r>
              <a:rPr lang="zh-CN" altLang="en-US" sz="2200" dirty="0">
                <a:solidFill>
                  <a:srgbClr val="44546A"/>
                </a:solidFill>
                <a:latin typeface="微软雅黑" panose="020B0503020204020204" pitchFamily="34" charset="-122"/>
                <a:ea typeface="微软雅黑" panose="020B0503020204020204" pitchFamily="34" charset="-122"/>
              </a:rPr>
              <a:t>询问甲状腺肿大的时间、过程，有无地区性，是否长期服用硫脲类、保泰松、磺胺及含</a:t>
            </a:r>
            <a:r>
              <a:rPr lang="zh-CN" altLang="en-US" sz="2200" dirty="0">
                <a:solidFill>
                  <a:srgbClr val="FF0000"/>
                </a:solidFill>
                <a:latin typeface="微软雅黑" panose="020B0503020204020204" pitchFamily="34" charset="-122"/>
                <a:ea typeface="微软雅黑" panose="020B0503020204020204" pitchFamily="34" charset="-122"/>
              </a:rPr>
              <a:t>碘药物等</a:t>
            </a:r>
            <a:r>
              <a:rPr lang="zh-CN" altLang="en-US" sz="2200" dirty="0" smtClean="0">
                <a:solidFill>
                  <a:srgbClr val="FF0000"/>
                </a:solidFill>
                <a:latin typeface="微软雅黑" panose="020B0503020204020204" pitchFamily="34" charset="-122"/>
                <a:ea typeface="微软雅黑" panose="020B0503020204020204" pitchFamily="34" charset="-122"/>
              </a:rPr>
              <a:t>。</a:t>
            </a:r>
            <a:endParaRPr lang="zh-CN" altLang="en-US" sz="2200" dirty="0">
              <a:solidFill>
                <a:srgbClr val="FF0000"/>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200" dirty="0" smtClean="0">
                <a:solidFill>
                  <a:srgbClr val="FF0000"/>
                </a:solidFill>
                <a:latin typeface="微软雅黑" panose="020B0503020204020204" pitchFamily="34" charset="-122"/>
                <a:ea typeface="微软雅黑" panose="020B0503020204020204" pitchFamily="34" charset="-122"/>
              </a:rPr>
              <a:t>身体</a:t>
            </a:r>
            <a:r>
              <a:rPr lang="zh-CN" altLang="en-US" sz="2200" dirty="0">
                <a:solidFill>
                  <a:srgbClr val="FF0000"/>
                </a:solidFill>
                <a:latin typeface="微软雅黑" panose="020B0503020204020204" pitchFamily="34" charset="-122"/>
                <a:ea typeface="微软雅黑" panose="020B0503020204020204" pitchFamily="34" charset="-122"/>
              </a:rPr>
              <a:t>状况：</a:t>
            </a:r>
            <a:r>
              <a:rPr lang="zh-CN" altLang="en-US" sz="2200" dirty="0">
                <a:solidFill>
                  <a:srgbClr val="44546A"/>
                </a:solidFill>
                <a:latin typeface="微软雅黑" panose="020B0503020204020204" pitchFamily="34" charset="-122"/>
                <a:ea typeface="微软雅黑" panose="020B0503020204020204" pitchFamily="34" charset="-122"/>
              </a:rPr>
              <a:t>估计甲状腺肿大的程度，伴随的身心状况，有无压迫症状</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en-US" altLang="zh-CN" sz="2200" dirty="0" smtClean="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200" dirty="0">
                <a:solidFill>
                  <a:srgbClr val="FF0000"/>
                </a:solidFill>
                <a:latin typeface="微软雅黑" panose="020B0503020204020204" pitchFamily="34" charset="-122"/>
                <a:ea typeface="微软雅黑" panose="020B0503020204020204" pitchFamily="34" charset="-122"/>
              </a:rPr>
              <a:t>辅助检查：</a:t>
            </a:r>
            <a:r>
              <a:rPr lang="zh-CN" altLang="en-US" sz="2200" dirty="0">
                <a:solidFill>
                  <a:srgbClr val="44546A"/>
                </a:solidFill>
                <a:latin typeface="微软雅黑" panose="020B0503020204020204" pitchFamily="34" charset="-122"/>
                <a:ea typeface="微软雅黑" panose="020B0503020204020204" pitchFamily="34" charset="-122"/>
              </a:rPr>
              <a:t>甲状腺功能测定、放射性核素扫描等</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zh-CN" altLang="en-US" sz="2200" dirty="0">
              <a:solidFill>
                <a:srgbClr val="44546A"/>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 typeface="Wingdings" panose="05000000000000000000" pitchFamily="2" charset="2"/>
              <a:buChar char="ü"/>
            </a:pPr>
            <a:r>
              <a:rPr lang="zh-CN" altLang="en-US" sz="2200" dirty="0" smtClean="0">
                <a:solidFill>
                  <a:srgbClr val="FF0000"/>
                </a:solidFill>
                <a:latin typeface="微软雅黑" panose="020B0503020204020204" pitchFamily="34" charset="-122"/>
                <a:ea typeface="微软雅黑" panose="020B0503020204020204" pitchFamily="34" charset="-122"/>
              </a:rPr>
              <a:t>社会</a:t>
            </a:r>
            <a:r>
              <a:rPr lang="zh-CN" altLang="en-US" sz="2200" dirty="0">
                <a:solidFill>
                  <a:srgbClr val="FF0000"/>
                </a:solidFill>
                <a:latin typeface="微软雅黑" panose="020B0503020204020204" pitchFamily="34" charset="-122"/>
                <a:ea typeface="微软雅黑" panose="020B0503020204020204" pitchFamily="34" charset="-122"/>
              </a:rPr>
              <a:t>、心理状况：</a:t>
            </a:r>
            <a:r>
              <a:rPr lang="zh-CN" altLang="en-US" sz="2200" dirty="0">
                <a:solidFill>
                  <a:srgbClr val="44546A"/>
                </a:solidFill>
                <a:latin typeface="微软雅黑" panose="020B0503020204020204" pitchFamily="34" charset="-122"/>
                <a:ea typeface="微软雅黑" panose="020B0503020204020204" pitchFamily="34" charset="-122"/>
              </a:rPr>
              <a:t>患者是否因甲状腺肿大影响外观而产生自卑心理或因压迫症状而产生恐惧等</a:t>
            </a:r>
            <a:r>
              <a:rPr lang="zh-CN" altLang="en-US" sz="2200" dirty="0" smtClean="0">
                <a:solidFill>
                  <a:srgbClr val="44546A"/>
                </a:solidFill>
                <a:latin typeface="微软雅黑" panose="020B0503020204020204" pitchFamily="34" charset="-122"/>
                <a:ea typeface="微软雅黑" panose="020B0503020204020204" pitchFamily="34" charset="-122"/>
              </a:rPr>
              <a:t>。</a:t>
            </a:r>
            <a:endParaRPr lang="zh-CN" altLang="en-US" sz="2200" dirty="0">
              <a:solidFill>
                <a:srgbClr val="44546A"/>
              </a:solidFill>
              <a:latin typeface="微软雅黑" panose="020B0503020204020204" pitchFamily="34" charset="-122"/>
              <a:ea typeface="微软雅黑" panose="020B0503020204020204" pitchFamily="34" charset="-122"/>
            </a:endParaRPr>
          </a:p>
        </p:txBody>
      </p:sp>
      <p:sp>
        <p:nvSpPr>
          <p:cNvPr id="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7" name="图片 6"/>
          <p:cNvPicPr>
            <a:picLocks noChangeAspect="1"/>
          </p:cNvPicPr>
          <p:nvPr/>
        </p:nvPicPr>
        <p:blipFill rotWithShape="1">
          <a:blip r:embed="rId2">
            <a:clrChange>
              <a:clrFrom>
                <a:srgbClr val="FFFFDD"/>
              </a:clrFrom>
              <a:clrTo>
                <a:srgbClr val="FFFFDD">
                  <a:alpha val="0"/>
                </a:srgbClr>
              </a:clrTo>
            </a:clrChange>
            <a:extLst>
              <a:ext uri="{28A0092B-C50C-407E-A947-70E740481C1C}">
                <a14:useLocalDpi xmlns:a14="http://schemas.microsoft.com/office/drawing/2010/main" val="0"/>
              </a:ext>
            </a:extLst>
          </a:blip>
          <a:srcRect l="5943" t="-507" r="2421" b="7911"/>
          <a:stretch/>
        </p:blipFill>
        <p:spPr bwMode="auto">
          <a:xfrm>
            <a:off x="7561943" y="3365937"/>
            <a:ext cx="4630057" cy="318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1376</TotalTime>
  <Pages>0</Pages>
  <Words>1207</Words>
  <Characters>0</Characters>
  <Application>Microsoft Office PowerPoint</Application>
  <DocSecurity>0</DocSecurity>
  <PresentationFormat>宽屏</PresentationFormat>
  <Lines>0</Lines>
  <Paragraphs>113</Paragraphs>
  <Slides>21</Slides>
  <Notes>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BatangChe</vt:lpstr>
      <vt:lpstr>黑体</vt:lpstr>
      <vt:lpstr>宋体</vt:lpstr>
      <vt:lpstr>微软雅黑</vt:lpstr>
      <vt:lpstr>Arial</vt:lpstr>
      <vt:lpstr>Calibri</vt:lpstr>
      <vt:lpstr>Calibri Light</vt:lpstr>
      <vt:lpstr>Times New Roman</vt:lpstr>
      <vt:lpstr>Wingdings</vt:lpstr>
      <vt:lpstr>Office 主题</vt:lpstr>
      <vt:lpstr>1_Office 主题</vt:lpstr>
      <vt:lpstr>PowerPoint 演示文稿</vt:lpstr>
      <vt:lpstr>PowerPoint 演示文稿</vt:lpstr>
      <vt:lpstr>概述</vt:lpstr>
      <vt:lpstr>临床表现</vt:lpstr>
      <vt:lpstr>诱发原因</vt:lpstr>
      <vt:lpstr>诊断依据</vt:lpstr>
      <vt:lpstr>抢救措施</vt:lpstr>
      <vt:lpstr>PowerPoint 演示文稿</vt:lpstr>
      <vt:lpstr>护理评估</vt:lpstr>
      <vt:lpstr>术前护理</vt:lpstr>
      <vt:lpstr>术前护理</vt:lpstr>
      <vt:lpstr>术后护理</vt:lpstr>
      <vt:lpstr>术后护理</vt:lpstr>
      <vt:lpstr>术后护理</vt:lpstr>
      <vt:lpstr>术后护理</vt:lpstr>
      <vt:lpstr>术后护理</vt:lpstr>
      <vt:lpstr>预防术后并发症</vt:lpstr>
      <vt:lpstr>PowerPoint 演示文稿</vt:lpstr>
      <vt:lpstr>出院指导</vt:lpstr>
      <vt:lpstr>出院指导</vt:lpstr>
      <vt:lpstr>PowerPoint 演示文稿</vt:lpstr>
    </vt:vector>
  </TitlesOfParts>
  <Manager/>
  <Company>Sky123.Org</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Sky123.Org</dc:creator>
  <cp:keywords/>
  <dc:description/>
  <cp:lastModifiedBy>清云_612</cp:lastModifiedBy>
  <cp:revision>277</cp:revision>
  <dcterms:created xsi:type="dcterms:W3CDTF">2014-03-17T14:50:00Z</dcterms:created>
  <dcterms:modified xsi:type="dcterms:W3CDTF">2016-04-29T12:43:19Z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2052-9.1.0.4716</vt:lpwstr>
  </property>
</Properties>
</file>