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8"/>
  </p:notesMasterIdLst>
  <p:sldIdLst>
    <p:sldId id="491" r:id="rId3"/>
    <p:sldId id="492" r:id="rId4"/>
    <p:sldId id="493" r:id="rId5"/>
    <p:sldId id="475" r:id="rId6"/>
    <p:sldId id="489" r:id="rId7"/>
    <p:sldId id="495" r:id="rId8"/>
    <p:sldId id="462" r:id="rId9"/>
    <p:sldId id="490" r:id="rId10"/>
    <p:sldId id="481" r:id="rId11"/>
    <p:sldId id="482" r:id="rId12"/>
    <p:sldId id="477" r:id="rId13"/>
    <p:sldId id="494" r:id="rId14"/>
    <p:sldId id="388" r:id="rId15"/>
    <p:sldId id="465" r:id="rId16"/>
    <p:sldId id="496" r:id="rId17"/>
    <p:sldId id="498" r:id="rId18"/>
    <p:sldId id="500" r:id="rId19"/>
    <p:sldId id="499" r:id="rId20"/>
    <p:sldId id="501" r:id="rId21"/>
    <p:sldId id="502" r:id="rId22"/>
    <p:sldId id="484" r:id="rId23"/>
    <p:sldId id="503" r:id="rId24"/>
    <p:sldId id="504" r:id="rId25"/>
    <p:sldId id="463" r:id="rId26"/>
    <p:sldId id="422" r:id="rId27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4546A"/>
    <a:srgbClr val="F5F5F5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414" autoAdjust="0"/>
  </p:normalViewPr>
  <p:slideViewPr>
    <p:cSldViewPr snapToGrid="0">
      <p:cViewPr>
        <p:scale>
          <a:sx n="50" d="100"/>
          <a:sy n="50" d="100"/>
        </p:scale>
        <p:origin x="918" y="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33E1685A-4FCF-48DB-B17A-72FEEC415361}" type="datetimeFigureOut">
              <a:rPr lang="zh-CN" altLang="en-US"/>
              <a:pPr>
                <a:defRPr/>
              </a:pPr>
              <a:t>2016/5/31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0E04CD8A-EC0C-4D88-B3D4-AF0C4BCFAB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0246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E4F47B8-AB40-44C4-840D-BEC22AFD81D6}" type="slidenum">
              <a:rPr lang="zh-CN" altLang="en-US" smtClean="0"/>
              <a:pPr/>
              <a:t>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603318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E4F47B8-AB40-44C4-840D-BEC22AFD81D6}" type="slidenum">
              <a:rPr lang="zh-CN" altLang="en-US" smtClean="0"/>
              <a:pPr/>
              <a:t>12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2225077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E4F47B8-AB40-44C4-840D-BEC22AFD81D6}" type="slidenum">
              <a:rPr lang="zh-CN" altLang="en-US" smtClean="0"/>
              <a:pPr/>
              <a:t>23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5357494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2498B05-4A76-4078-A6A4-294C8358A33C}" type="slidenum">
              <a:rPr lang="en-US" altLang="zh-CN" smtClean="0"/>
              <a:pPr/>
              <a:t>25</a:t>
            </a:fld>
            <a:endParaRPr lang="en-US" altLang="zh-CN" smtClean="0"/>
          </a:p>
        </p:txBody>
      </p:sp>
      <p:sp>
        <p:nvSpPr>
          <p:cNvPr id="51203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4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5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87C4514B-F6DB-49DB-9372-EA75C6B48B92}" type="slidenum">
              <a:rPr lang="zh-CN" altLang="en-US" sz="1200">
                <a:latin typeface="Calibri" panose="020F0502020204030204" pitchFamily="34" charset="0"/>
              </a:rPr>
              <a:pPr algn="r" eaLnBrk="1" hangingPunct="1"/>
              <a:t>25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14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D3156-E243-47C3-A9D9-8F079907EF2F}" type="datetime1">
              <a:rPr lang="zh-CN" altLang="en-US"/>
              <a:pPr>
                <a:defRPr/>
              </a:pPr>
              <a:t>2016/5/31 Tuesday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8397C1-EBC3-4E3D-9ADC-D92548A06D5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454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AF9F52-9B68-432E-BE6C-EE90193073F9}" type="datetime1">
              <a:rPr lang="zh-CN" altLang="en-US"/>
              <a:pPr>
                <a:defRPr/>
              </a:pPr>
              <a:t>2016/5/31 Tuesday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5721C6-8B64-4169-8C63-262AADD4914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751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605BB-E272-438D-B5E7-DA7F86FE1E46}" type="datetime1">
              <a:rPr lang="zh-CN" altLang="en-US"/>
              <a:pPr>
                <a:defRPr/>
              </a:pPr>
              <a:t>2016/5/31 Tuesday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C8EE07-9ECB-40CF-96C2-53CE5734783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78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4D12D-8794-46E1-88DD-63C1964E647E}" type="datetime1">
              <a:rPr lang="zh-CN" altLang="en-US"/>
              <a:pPr>
                <a:defRPr/>
              </a:pPr>
              <a:t>2016/5/31 Tuesday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5674E-A444-4151-843D-9C6BF2CCBF2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570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90520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614488" y="0"/>
            <a:ext cx="107950" cy="6858000"/>
          </a:xfrm>
          <a:prstGeom prst="rect">
            <a:avLst/>
          </a:prstGeom>
          <a:solidFill>
            <a:srgbClr val="FFFFFF">
              <a:alpha val="1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anchor="ctr"/>
          <a:lstStyle/>
          <a:p>
            <a:pPr algn="ctr" defTabSz="9139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99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126246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20752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614488" y="0"/>
            <a:ext cx="107950" cy="6858000"/>
          </a:xfrm>
          <a:prstGeom prst="rect">
            <a:avLst/>
          </a:prstGeom>
          <a:solidFill>
            <a:srgbClr val="FFFFFF">
              <a:alpha val="1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anchor="ctr"/>
          <a:lstStyle/>
          <a:p>
            <a:pPr algn="ctr" defTabSz="9139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99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441008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03292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3088252"/>
      </p:ext>
    </p:extLst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4D12D-8794-46E1-88DD-63C1964E647E}" type="datetime1">
              <a:rPr lang="zh-CN" altLang="en-US"/>
              <a:pPr>
                <a:defRPr/>
              </a:pPr>
              <a:t>2016/5/31 Tuesday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5674E-A444-4151-843D-9C6BF2CCBF2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915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E1CC3-2901-4272-AF44-DD1545482F04}" type="datetime1">
              <a:rPr lang="zh-CN" altLang="en-US"/>
              <a:pPr>
                <a:defRPr/>
              </a:pPr>
              <a:t>2016/5/31 Tuesday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956B9-0B71-418F-88C5-903DA156255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7182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4D12D-8794-46E1-88DD-63C1964E647E}" type="datetime1">
              <a:rPr lang="zh-CN" altLang="en-US"/>
              <a:pPr>
                <a:defRPr/>
              </a:pPr>
              <a:t>2016/5/31 Tuesday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5674E-A444-4151-843D-9C6BF2CCBF2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522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EA476A-0F6B-46BE-826E-86B35687C575}" type="datetime1">
              <a:rPr lang="zh-CN" altLang="en-US"/>
              <a:pPr>
                <a:defRPr/>
              </a:pPr>
              <a:t>2016/5/31 Tuesday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7DA73-A278-478F-9952-56B70D6F815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843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69C345-00AA-4577-B4C7-F06535E36BC3}" type="datetime1">
              <a:rPr lang="zh-CN" altLang="en-US"/>
              <a:pPr>
                <a:defRPr/>
              </a:pPr>
              <a:t>2016/5/31 Tuesday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2F1C6-A4CA-4B1B-AC19-D8322B1D2C6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957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D6DE6-6D9A-47C2-8200-384227712561}" type="datetime1">
              <a:rPr lang="zh-CN" altLang="en-US"/>
              <a:pPr>
                <a:defRPr/>
              </a:pPr>
              <a:t>2016/5/31 Tuesday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5CFE57-EBA4-42B6-9469-758FA55DFA8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542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7CF001-2CE1-44D8-B28E-573B612D0154}" type="datetime1">
              <a:rPr lang="zh-CN" altLang="en-US"/>
              <a:pPr>
                <a:defRPr/>
              </a:pPr>
              <a:t>2016/5/31 Tuesday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36CC7F-3E7B-40C6-B8ED-4846F8A7F33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445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D67E4D-037C-4BAF-B7F1-B91F47A0EDD1}" type="datetime1">
              <a:rPr lang="zh-CN" altLang="en-US"/>
              <a:pPr>
                <a:defRPr/>
              </a:pPr>
              <a:t>2016/5/31 Tuesday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3C31AB-FB30-44F0-A82F-00F64F5B6E8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836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ECC28F-6555-4DDF-8060-EE9328AE2DD6}" type="datetime1">
              <a:rPr lang="zh-CN" altLang="en-US"/>
              <a:pPr>
                <a:defRPr/>
              </a:pPr>
              <a:t>2016/5/31 Tuesday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02311C-C017-4FEF-A6EB-A9B628880A4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64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334C7B-1313-48DA-A483-2C3117833F80}" type="datetime1">
              <a:rPr lang="zh-CN" altLang="en-US"/>
              <a:pPr>
                <a:defRPr/>
              </a:pPr>
              <a:t>2016/5/31 Tuesday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A3C86-6642-4635-9CF0-71258C7BA80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184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dotGrid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FB5A43E-1C1A-43FA-B2A2-E97FB9350863}" type="datetime1">
              <a:rPr lang="zh-CN" altLang="en-US"/>
              <a:pPr>
                <a:defRPr/>
              </a:pPr>
              <a:t>2016/5/31 Tuesday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2D14A1E-146F-46ED-A14A-5983AEA906F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24" r:id="rId13"/>
    <p:sldLayoutId id="2147483725" r:id="rId14"/>
    <p:sldLayoutId id="2147483726" r:id="rId15"/>
  </p:sldLayoutIdLst>
  <p:timing>
    <p:tnLst>
      <p:par>
        <p:cTn id="1" dur="indefinite" restart="never" nodeType="tmRoot"/>
      </p:par>
    </p:tnLst>
  </p:timing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14" r:id="rId2"/>
    <p:sldLayoutId id="2147483716" r:id="rId3"/>
    <p:sldLayoutId id="2147483722" r:id="rId4"/>
    <p:sldLayoutId id="2147483723" r:id="rId5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1313" indent="-3413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490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488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485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484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99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96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95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992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990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988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987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984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18" Type="http://schemas.openxmlformats.org/officeDocument/2006/relationships/image" Target="../media/image36.png"/><Relationship Id="rId3" Type="http://schemas.openxmlformats.org/officeDocument/2006/relationships/image" Target="../media/image21.png"/><Relationship Id="rId21" Type="http://schemas.openxmlformats.org/officeDocument/2006/relationships/image" Target="../media/image39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5" Type="http://schemas.openxmlformats.org/officeDocument/2006/relationships/image" Target="../media/image43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4.png"/><Relationship Id="rId20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24" Type="http://schemas.openxmlformats.org/officeDocument/2006/relationships/image" Target="../media/image42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23" Type="http://schemas.openxmlformats.org/officeDocument/2006/relationships/image" Target="../media/image41.png"/><Relationship Id="rId10" Type="http://schemas.openxmlformats.org/officeDocument/2006/relationships/image" Target="../media/image28.png"/><Relationship Id="rId19" Type="http://schemas.openxmlformats.org/officeDocument/2006/relationships/image" Target="../media/image37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Relationship Id="rId22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4" b="11687"/>
          <a:stretch/>
        </p:blipFill>
        <p:spPr>
          <a:xfrm>
            <a:off x="1667130" y="200580"/>
            <a:ext cx="10281980" cy="5085903"/>
          </a:xfrm>
          <a:prstGeom prst="round2DiagRect">
            <a:avLst>
              <a:gd name="adj1" fmla="val 7551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/>
        </p:spPr>
      </p:pic>
      <p:sp>
        <p:nvSpPr>
          <p:cNvPr id="13" name="TextBox 24"/>
          <p:cNvSpPr txBox="1"/>
          <p:nvPr/>
        </p:nvSpPr>
        <p:spPr>
          <a:xfrm>
            <a:off x="1778347" y="5631399"/>
            <a:ext cx="1184940" cy="8254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3600" b="1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科</a:t>
            </a:r>
            <a:endParaRPr lang="zh-CN" altLang="en-US" sz="3600" b="1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10"/>
          <p:cNvSpPr/>
          <p:nvPr/>
        </p:nvSpPr>
        <p:spPr>
          <a:xfrm>
            <a:off x="215908" y="5352094"/>
            <a:ext cx="1345946" cy="1346647"/>
          </a:xfrm>
          <a:custGeom>
            <a:avLst/>
            <a:gdLst/>
            <a:ahLst/>
            <a:cxnLst/>
            <a:rect l="l" t="t" r="r" b="b"/>
            <a:pathLst>
              <a:path w="1274639" h="1274639">
                <a:moveTo>
                  <a:pt x="125947" y="0"/>
                </a:moveTo>
                <a:lnTo>
                  <a:pt x="790832" y="0"/>
                </a:lnTo>
                <a:lnTo>
                  <a:pt x="1148692" y="0"/>
                </a:lnTo>
                <a:lnTo>
                  <a:pt x="1274639" y="0"/>
                </a:lnTo>
                <a:lnTo>
                  <a:pt x="1274639" y="125947"/>
                </a:lnTo>
                <a:lnTo>
                  <a:pt x="1274639" y="637319"/>
                </a:lnTo>
                <a:lnTo>
                  <a:pt x="1274639" y="1148692"/>
                </a:lnTo>
                <a:cubicBezTo>
                  <a:pt x="1274639" y="1218251"/>
                  <a:pt x="1218251" y="1274639"/>
                  <a:pt x="1148692" y="1274639"/>
                </a:cubicBezTo>
                <a:lnTo>
                  <a:pt x="125947" y="1274639"/>
                </a:lnTo>
                <a:cubicBezTo>
                  <a:pt x="56388" y="1274639"/>
                  <a:pt x="0" y="1218251"/>
                  <a:pt x="0" y="1148692"/>
                </a:cubicBezTo>
                <a:lnTo>
                  <a:pt x="0" y="125947"/>
                </a:lnTo>
                <a:cubicBezTo>
                  <a:pt x="0" y="56388"/>
                  <a:pt x="56388" y="0"/>
                  <a:pt x="12594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10"/>
          <p:cNvSpPr/>
          <p:nvPr/>
        </p:nvSpPr>
        <p:spPr>
          <a:xfrm flipV="1">
            <a:off x="1140779" y="4865283"/>
            <a:ext cx="421075" cy="421200"/>
          </a:xfrm>
          <a:custGeom>
            <a:avLst/>
            <a:gdLst/>
            <a:ahLst/>
            <a:cxnLst/>
            <a:rect l="l" t="t" r="r" b="b"/>
            <a:pathLst>
              <a:path w="1274639" h="1274639">
                <a:moveTo>
                  <a:pt x="125947" y="0"/>
                </a:moveTo>
                <a:lnTo>
                  <a:pt x="790832" y="0"/>
                </a:lnTo>
                <a:lnTo>
                  <a:pt x="1148692" y="0"/>
                </a:lnTo>
                <a:lnTo>
                  <a:pt x="1274639" y="0"/>
                </a:lnTo>
                <a:lnTo>
                  <a:pt x="1274639" y="125947"/>
                </a:lnTo>
                <a:lnTo>
                  <a:pt x="1274639" y="637319"/>
                </a:lnTo>
                <a:lnTo>
                  <a:pt x="1274639" y="1148692"/>
                </a:lnTo>
                <a:cubicBezTo>
                  <a:pt x="1274639" y="1218251"/>
                  <a:pt x="1218251" y="1274639"/>
                  <a:pt x="1148692" y="1274639"/>
                </a:cubicBezTo>
                <a:lnTo>
                  <a:pt x="125947" y="1274639"/>
                </a:lnTo>
                <a:cubicBezTo>
                  <a:pt x="56388" y="1274639"/>
                  <a:pt x="0" y="1218251"/>
                  <a:pt x="0" y="1148692"/>
                </a:cubicBezTo>
                <a:lnTo>
                  <a:pt x="0" y="125947"/>
                </a:lnTo>
                <a:cubicBezTo>
                  <a:pt x="0" y="56388"/>
                  <a:pt x="56388" y="0"/>
                  <a:pt x="125947" y="0"/>
                </a:cubicBezTo>
                <a:close/>
              </a:path>
            </a:pathLst>
          </a:custGeom>
          <a:solidFill>
            <a:srgbClr val="78AA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2169859" y="1643393"/>
            <a:ext cx="9276521" cy="1254353"/>
          </a:xfrm>
          <a:prstGeom prst="roundRect">
            <a:avLst>
              <a:gd name="adj" fmla="val 14101"/>
            </a:avLst>
          </a:prstGeom>
          <a:solidFill>
            <a:srgbClr val="0D0D0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心脏损伤的业务学习</a:t>
            </a:r>
          </a:p>
        </p:txBody>
      </p:sp>
      <p:sp>
        <p:nvSpPr>
          <p:cNvPr id="8" name="TextBox 15"/>
          <p:cNvSpPr txBox="1"/>
          <p:nvPr/>
        </p:nvSpPr>
        <p:spPr>
          <a:xfrm>
            <a:off x="9134648" y="5895137"/>
            <a:ext cx="20601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主讲人：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 bwMode="auto">
          <a:xfrm>
            <a:off x="9134648" y="6356802"/>
            <a:ext cx="2111707" cy="0"/>
          </a:xfrm>
          <a:prstGeom prst="line">
            <a:avLst/>
          </a:prstGeom>
          <a:ln w="38100">
            <a:solidFill>
              <a:srgbClr val="44546A"/>
            </a:solidFill>
            <a:headEnd type="none" w="med" len="med"/>
            <a:tailEnd type="non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204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62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889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67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17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3844925" cy="849312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治疗原则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352925" y="1159188"/>
            <a:ext cx="7019120" cy="497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非手术治疗：</a:t>
            </a:r>
            <a:endParaRPr lang="en-US" altLang="zh-CN" sz="2400" b="1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卧床休息；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严密观察病情，持续心电监护；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补充血容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量，输液速度宜慢，以防心力衰竭；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吸氧、纠正低氧血症；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镇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痛。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 eaLnBrk="1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手术治疗：</a:t>
            </a: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en-US" altLang="zh-CN" sz="2400" b="1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 eaLnBrk="1" hangingPunct="1">
              <a:lnSpc>
                <a:spcPct val="150000"/>
              </a:lnSpc>
              <a:spcBef>
                <a:spcPts val="1200"/>
              </a:spcBef>
              <a:buNone/>
            </a:pP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根据病人心脏受损情况，在全麻体外循坏下实施房、室间隔缺损修补术、瓣膜置换术、腱索或乳头肌修复术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  <a:endParaRPr lang="zh-CN" altLang="en-US" sz="22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6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2"/>
          <a:stretch/>
        </p:blipFill>
        <p:spPr bwMode="auto">
          <a:xfrm>
            <a:off x="357186" y="1589810"/>
            <a:ext cx="3657022" cy="47523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1084721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3844925" cy="849312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治疗原则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14062" y="1768508"/>
            <a:ext cx="5614876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穿透性心脏损伤处理：</a:t>
            </a:r>
            <a:endParaRPr lang="en-US" altLang="zh-CN" sz="2400" b="1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已有心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脏压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塞或失血性休克，应立即开胸手术。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心脏介入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术致医源性心脏损伤，应立即终止操作并抗凝，心包穿刺抽吸积血，尽量避免开胸手术。</a:t>
            </a:r>
            <a:endParaRPr lang="zh-CN" altLang="en-US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9" t="322" r="31785" b="-322"/>
          <a:stretch/>
        </p:blipFill>
        <p:spPr>
          <a:xfrm>
            <a:off x="6815269" y="1768508"/>
            <a:ext cx="4478417" cy="38641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35465571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7F7F7F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dirty="0" smtClean="0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2</a:t>
              </a:r>
              <a:endParaRPr lang="zh-CN" altLang="en-US" sz="6000" b="1" dirty="0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7F7F7F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0244" name="组合 8"/>
          <p:cNvGrpSpPr>
            <a:grpSpLocks/>
          </p:cNvGrpSpPr>
          <p:nvPr/>
        </p:nvGrpSpPr>
        <p:grpSpPr bwMode="auto">
          <a:xfrm>
            <a:off x="3846249" y="2340917"/>
            <a:ext cx="5297751" cy="1015663"/>
            <a:chOff x="3284033" y="2098694"/>
            <a:chExt cx="5453912" cy="978717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780"/>
              <a:ext cx="4262240" cy="699096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5319" y="2301988"/>
              <a:ext cx="1086806" cy="572127"/>
            </a:xfrm>
            <a:prstGeom prst="roundRect">
              <a:avLst>
                <a:gd name="adj" fmla="val 11921"/>
              </a:avLst>
            </a:prstGeom>
            <a:solidFill>
              <a:srgbClr val="7F7F7F"/>
            </a:solidFill>
            <a:ln>
              <a:solidFill>
                <a:srgbClr val="7F7F7F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78AA0A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13630" y="2320440"/>
              <a:ext cx="350185" cy="4448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2</a:t>
              </a:r>
              <a:endPara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10248" name="文本框 2"/>
            <p:cNvSpPr txBox="1">
              <a:spLocks noChangeArrowheads="1"/>
            </p:cNvSpPr>
            <p:nvPr/>
          </p:nvSpPr>
          <p:spPr bwMode="auto">
            <a:xfrm>
              <a:off x="4637514" y="2098694"/>
              <a:ext cx="4100431" cy="978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</a:p>
            <a:p>
              <a:pPr eaLnBrk="1" hangingPunct="1"/>
              <a:r>
                <a:rPr lang="en-US" altLang="zh-CN" sz="2800" b="1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(Nursing principle)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7514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flythrough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4295775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护理诊断</a:t>
            </a:r>
            <a:endParaRPr lang="zh-CN" altLang="en-US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48215" y="2211775"/>
            <a:ext cx="619702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外周组织灌注无效 与心脏劈裂和心脏及胸腔内出血，心律失常及心力衰竭有关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急性疼痛 与组织损伤有关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潜在并发症 胸膜腔和肺部感染</a:t>
            </a:r>
            <a:endParaRPr lang="zh-CN" altLang="en-US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DD"/>
              </a:clrFrom>
              <a:clrTo>
                <a:srgbClr val="FFFFD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3" t="-507" r="2421" b="7911"/>
          <a:stretch/>
        </p:blipFill>
        <p:spPr bwMode="auto">
          <a:xfrm>
            <a:off x="7561943" y="3380451"/>
            <a:ext cx="4630057" cy="3188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7999" y="515938"/>
            <a:ext cx="2492777" cy="849312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术前护理</a:t>
            </a:r>
            <a:endParaRPr lang="zh-CN" altLang="en-US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258355" y="1873250"/>
            <a:ext cx="6288185" cy="409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2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急救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对怀疑有心脏压塞者，立即配合医师行心包腔穿刺减压术，病并尽快做好剖胸探查术前准备。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2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补充血容量 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迅速建立至少</a:t>
            </a:r>
            <a:r>
              <a:rPr lang="en-US" altLang="zh-CN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条以上静脉通路，在检测中心静脉压的前提下输血和补液，维持有效的血容量和水、电解质及酸碱平衡。经以上处理后病情无改善者且出现活动性出血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者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，立即做好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剖胸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探查止血准备。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CE9"/>
              </a:clrFrom>
              <a:clrTo>
                <a:srgbClr val="FFFCE9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773" b="5942"/>
          <a:stretch/>
        </p:blipFill>
        <p:spPr>
          <a:xfrm flipH="1">
            <a:off x="0" y="2901331"/>
            <a:ext cx="4746171" cy="3653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13994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7999" y="515938"/>
            <a:ext cx="2492777" cy="849312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术前护理</a:t>
            </a:r>
            <a:endParaRPr lang="zh-CN" altLang="en-US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07999" y="1635755"/>
            <a:ext cx="6394826" cy="466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2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保持呼吸道</a:t>
            </a:r>
            <a:r>
              <a:rPr lang="zh-CN" altLang="en-US" sz="22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通畅</a:t>
            </a:r>
            <a:r>
              <a:rPr lang="en-US" altLang="zh-CN" sz="22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有效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供氧患者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入院后即予鼻导管高流量氧气吸入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5L/min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。取平卧位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防止分泌物阻塞气道引起窒息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保持呼吸道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通畅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改善缺氧。持续监测末梢血氧饱和度以了解患者缺氧情况及供氧效果。</a:t>
            </a: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2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密切观察病情 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包括生命体征、神志、瞳孔、中心静脉压、末梢血氧饱和度、尿量及有无心脏压塞等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表现。并备好气管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插管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、人工呼吸机、除颤器及心肺复苏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药物。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8511" y="1793245"/>
            <a:ext cx="47625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33795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7999" y="515938"/>
            <a:ext cx="2492777" cy="849312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术前护理</a:t>
            </a:r>
            <a:endParaRPr lang="zh-CN" altLang="en-US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097928" y="1365250"/>
            <a:ext cx="6288185" cy="466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2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缓解疼痛 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遵医嘱给予麻醉镇痛药，积极处理、包扎胸部伤口。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2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抗感染 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遵医嘱合理、足量、有效的应用抗生素，预防感染。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2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积极做好术前</a:t>
            </a:r>
            <a:r>
              <a:rPr lang="zh-CN" altLang="en-US" sz="22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准备 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无论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穿透性心脏损伤还是闭合性心脏损伤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一旦心脏裂伤高度可疑即应积极手术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切勿行过多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辅助检查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分秒必争紧急剖胸探查是抢救生命的关键。护士应随时做好送患者入手术室的各项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准备。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2" t="1701" r="3806" b="6496"/>
          <a:stretch>
            <a:fillRect/>
          </a:stretch>
        </p:blipFill>
        <p:spPr bwMode="auto">
          <a:xfrm>
            <a:off x="0" y="2726484"/>
            <a:ext cx="4404660" cy="3715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57255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2621566" cy="849312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术后护理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08000" y="2045557"/>
            <a:ext cx="6609976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严密观察病情变化防止</a:t>
            </a: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休克</a:t>
            </a:r>
            <a:endParaRPr lang="en-US" altLang="zh-CN" sz="2400" b="1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注意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呼吸、循环的动态变化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术后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24h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监测血压、心率、呼吸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测中心静脉压、尿量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持续心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电监护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及时记录。并注意观察神志、面容、末梢循环变化。准确记录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24h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出入量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根据年龄、病情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、药物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性质调节输液、输血速度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6014" y="2190785"/>
            <a:ext cx="4367398" cy="32710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621990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2621566" cy="849312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术后护理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638688" y="1365250"/>
            <a:ext cx="7169956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加强呼吸道管理</a:t>
            </a:r>
          </a:p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保持呼吸道通畅</a:t>
            </a:r>
            <a:r>
              <a:rPr lang="en-US" altLang="zh-CN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定时吸痰。当患者神志清楚、自主呼吸有力、循环稳定即可停用呼吸机改为鼻导管氧气吸入。大多数患者术后直接给予鼻导管氧气吸入</a:t>
            </a:r>
            <a:r>
              <a:rPr lang="en-US" altLang="zh-CN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氧流量</a:t>
            </a:r>
            <a:r>
              <a:rPr lang="en-US" altLang="zh-CN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4L/min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。鼓励深呼吸、咳嗽、排痰。超声雾化吸入</a:t>
            </a:r>
            <a:r>
              <a:rPr lang="en-US" altLang="zh-CN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r>
              <a:rPr lang="en-US" altLang="zh-CN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/d, 15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20min/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r>
              <a:rPr lang="en-US" altLang="zh-CN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雾化后协助患者坐起叩背</a:t>
            </a:r>
            <a:r>
              <a:rPr lang="en-US" altLang="zh-CN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嘱其深吸气后用力咳嗽、咳痰</a:t>
            </a:r>
            <a:r>
              <a:rPr lang="en-US" altLang="zh-CN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以促进肺膨胀</a:t>
            </a:r>
            <a:r>
              <a:rPr lang="en-US" altLang="zh-CN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防止肺不张的发生。</a:t>
            </a:r>
            <a:endParaRPr lang="zh-CN" altLang="en-US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7" name="图片 20"/>
          <p:cNvPicPr>
            <a:picLocks noChangeAspect="1"/>
          </p:cNvPicPr>
          <p:nvPr/>
        </p:nvPicPr>
        <p:blipFill>
          <a:blip r:embed="rId2">
            <a:clrChange>
              <a:clrFrom>
                <a:srgbClr val="F6FFEE"/>
              </a:clrFrom>
              <a:clrTo>
                <a:srgbClr val="F6FFE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128" b="5026"/>
          <a:stretch>
            <a:fillRect/>
          </a:stretch>
        </p:blipFill>
        <p:spPr bwMode="auto">
          <a:xfrm>
            <a:off x="0" y="2671032"/>
            <a:ext cx="4034971" cy="3869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646418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2621566" cy="849312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术后护理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08000" y="1365250"/>
            <a:ext cx="6735482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加强心肌保护</a:t>
            </a:r>
            <a:r>
              <a:rPr lang="en-US" altLang="zh-CN" sz="22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防止各种</a:t>
            </a:r>
            <a:r>
              <a:rPr lang="zh-CN" altLang="en-US" sz="22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并发症</a:t>
            </a:r>
            <a:endParaRPr lang="en-US" altLang="zh-CN" sz="2200" b="1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心脏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损伤患者由于术前失血性休克和心包填塞使心肌缺血、缺氧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剖胸手术的创伤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补液、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强心剂和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血管扩张剂的使用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都对心功能产生较大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影响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同时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患者因常伴有心肌挫伤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使心肌收缩无力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易于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发生心律紊乱、低血压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甚至发生低心排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综合征。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心脏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术后采取严密监测心功能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维持良好的组织灌注及平稳的生命体征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及时纠正心律失常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保持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水、电解质平衡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改善缺氧状态及正确应用强心、扩血管、利尿、营养心肌的药物等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措施。</a:t>
            </a:r>
            <a:endParaRPr lang="zh-CN" altLang="en-US" sz="22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8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6" t="1720" r="1324" b="6665"/>
          <a:stretch>
            <a:fillRect/>
          </a:stretch>
        </p:blipFill>
        <p:spPr bwMode="auto">
          <a:xfrm>
            <a:off x="7422776" y="2797458"/>
            <a:ext cx="4563689" cy="3771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462709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Administrator\桌面\ZCOOL_Floral Templates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9F2E0"/>
              </a:clrFrom>
              <a:clrTo>
                <a:srgbClr val="F9F2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07" t="-854" r="7481" b="32323"/>
          <a:stretch>
            <a:fillRect/>
          </a:stretch>
        </p:blipFill>
        <p:spPr bwMode="auto">
          <a:xfrm>
            <a:off x="8154988" y="2557463"/>
            <a:ext cx="4084637" cy="401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" name="直接连接符 20"/>
          <p:cNvCxnSpPr/>
          <p:nvPr/>
        </p:nvCxnSpPr>
        <p:spPr bwMode="auto">
          <a:xfrm>
            <a:off x="549275" y="801688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436938" y="2439992"/>
            <a:ext cx="4433887" cy="738664"/>
            <a:chOff x="3436938" y="2439992"/>
            <a:chExt cx="4433887" cy="738664"/>
          </a:xfrm>
        </p:grpSpPr>
        <p:grpSp>
          <p:nvGrpSpPr>
            <p:cNvPr id="2" name="组合 1"/>
            <p:cNvGrpSpPr/>
            <p:nvPr/>
          </p:nvGrpSpPr>
          <p:grpSpPr>
            <a:xfrm>
              <a:off x="3436938" y="2545008"/>
              <a:ext cx="546100" cy="519113"/>
              <a:chOff x="3436938" y="2545008"/>
              <a:chExt cx="546100" cy="519113"/>
            </a:xfrm>
          </p:grpSpPr>
          <p:sp>
            <p:nvSpPr>
              <p:cNvPr id="40" name="AutoShape 6"/>
              <p:cNvSpPr>
                <a:spLocks noChangeArrowheads="1"/>
              </p:cNvSpPr>
              <p:nvPr/>
            </p:nvSpPr>
            <p:spPr bwMode="gray">
              <a:xfrm>
                <a:off x="3436938" y="2545008"/>
                <a:ext cx="546100" cy="519113"/>
              </a:xfrm>
              <a:prstGeom prst="roundRect">
                <a:avLst>
                  <a:gd name="adj" fmla="val 11921"/>
                </a:avLst>
              </a:prstGeom>
              <a:solidFill>
                <a:srgbClr val="1F497D"/>
              </a:solidFill>
              <a:ln>
                <a:solidFill>
                  <a:srgbClr val="1F497D"/>
                </a:solidFill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solidFill>
                    <a:srgbClr val="44546A"/>
                  </a:solidFill>
                </a:endParaRPr>
              </a:p>
            </p:txBody>
          </p:sp>
          <p:sp>
            <p:nvSpPr>
              <p:cNvPr id="41" name="Text Box 8"/>
              <p:cNvSpPr txBox="1">
                <a:spLocks noChangeArrowheads="1"/>
              </p:cNvSpPr>
              <p:nvPr/>
            </p:nvSpPr>
            <p:spPr bwMode="gray">
              <a:xfrm>
                <a:off x="3563198" y="2595804"/>
                <a:ext cx="314325" cy="4000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0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  <a:ea typeface="+mn-ea"/>
                  </a:rPr>
                  <a:t>1</a:t>
                </a:r>
              </a:p>
            </p:txBody>
          </p:sp>
        </p:grpSp>
        <p:sp>
          <p:nvSpPr>
            <p:cNvPr id="8211" name="文本框 41"/>
            <p:cNvSpPr txBox="1">
              <a:spLocks noChangeArrowheads="1"/>
            </p:cNvSpPr>
            <p:nvPr/>
          </p:nvSpPr>
          <p:spPr bwMode="auto">
            <a:xfrm>
              <a:off x="4286358" y="2439992"/>
              <a:ext cx="358446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相关知识</a:t>
              </a:r>
            </a:p>
            <a:p>
              <a:pPr eaLnBrk="1" hangingPunct="1"/>
              <a:r>
                <a:rPr lang="en-US" altLang="zh-CN" b="1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(Related knowledge)</a:t>
              </a:r>
            </a:p>
          </p:txBody>
        </p:sp>
      </p:grpSp>
      <p:grpSp>
        <p:nvGrpSpPr>
          <p:cNvPr id="43" name="组合 8"/>
          <p:cNvGrpSpPr>
            <a:grpSpLocks/>
          </p:cNvGrpSpPr>
          <p:nvPr/>
        </p:nvGrpSpPr>
        <p:grpSpPr bwMode="auto">
          <a:xfrm>
            <a:off x="3887788" y="3487738"/>
            <a:ext cx="3983037" cy="738187"/>
            <a:chOff x="4061071" y="2309446"/>
            <a:chExt cx="4100176" cy="712253"/>
          </a:xfrm>
        </p:grpSpPr>
        <p:sp>
          <p:nvSpPr>
            <p:cNvPr id="46" name="AutoShape 6"/>
            <p:cNvSpPr>
              <a:spLocks noChangeArrowheads="1"/>
            </p:cNvSpPr>
            <p:nvPr/>
          </p:nvSpPr>
          <p:spPr bwMode="gray">
            <a:xfrm>
              <a:off x="4061071" y="2407477"/>
              <a:ext cx="567063" cy="516192"/>
            </a:xfrm>
            <a:prstGeom prst="roundRect">
              <a:avLst>
                <a:gd name="adj" fmla="val 11921"/>
              </a:avLst>
            </a:prstGeom>
            <a:solidFill>
              <a:srgbClr val="1F497D"/>
            </a:solidFill>
            <a:ln>
              <a:solidFill>
                <a:srgbClr val="1F497D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44546A"/>
                </a:solidFill>
              </a:endParaRPr>
            </a:p>
          </p:txBody>
        </p:sp>
        <p:sp>
          <p:nvSpPr>
            <p:cNvPr id="48" name="Text Box 8"/>
            <p:cNvSpPr txBox="1">
              <a:spLocks noChangeArrowheads="1"/>
            </p:cNvSpPr>
            <p:nvPr/>
          </p:nvSpPr>
          <p:spPr bwMode="gray">
            <a:xfrm>
              <a:off x="4186903" y="2487126"/>
              <a:ext cx="310496" cy="3568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2</a:t>
              </a:r>
            </a:p>
          </p:txBody>
        </p:sp>
        <p:sp>
          <p:nvSpPr>
            <p:cNvPr id="8208" name="文本框 49"/>
            <p:cNvSpPr txBox="1">
              <a:spLocks noChangeArrowheads="1"/>
            </p:cNvSpPr>
            <p:nvPr/>
          </p:nvSpPr>
          <p:spPr bwMode="auto">
            <a:xfrm>
              <a:off x="4940485" y="2309446"/>
              <a:ext cx="3220762" cy="712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 smtClean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  <a:endPara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en-US" altLang="zh-CN" b="1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(Nursing Precautions)</a:t>
              </a:r>
              <a:endParaRPr lang="zh-CN" altLang="en-US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8"/>
          <p:cNvGrpSpPr>
            <a:grpSpLocks/>
          </p:cNvGrpSpPr>
          <p:nvPr/>
        </p:nvGrpSpPr>
        <p:grpSpPr bwMode="auto">
          <a:xfrm>
            <a:off x="3465513" y="4551364"/>
            <a:ext cx="3832225" cy="739775"/>
            <a:chOff x="3601094" y="2378920"/>
            <a:chExt cx="3945417" cy="712714"/>
          </a:xfrm>
        </p:grpSpPr>
        <p:sp>
          <p:nvSpPr>
            <p:cNvPr id="53" name="AutoShape 6"/>
            <p:cNvSpPr>
              <a:spLocks noChangeArrowheads="1"/>
            </p:cNvSpPr>
            <p:nvPr/>
          </p:nvSpPr>
          <p:spPr bwMode="gray">
            <a:xfrm>
              <a:off x="3601094" y="2513509"/>
              <a:ext cx="555693" cy="495535"/>
            </a:xfrm>
            <a:prstGeom prst="roundRect">
              <a:avLst>
                <a:gd name="adj" fmla="val 11921"/>
              </a:avLst>
            </a:prstGeom>
            <a:solidFill>
              <a:srgbClr val="1F497D"/>
            </a:solidFill>
            <a:ln>
              <a:solidFill>
                <a:srgbClr val="1F497D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44546A"/>
                </a:solidFill>
              </a:endParaRPr>
            </a:p>
          </p:txBody>
        </p:sp>
        <p:sp>
          <p:nvSpPr>
            <p:cNvPr id="54" name="Text Box 8"/>
            <p:cNvSpPr txBox="1">
              <a:spLocks noChangeArrowheads="1"/>
            </p:cNvSpPr>
            <p:nvPr/>
          </p:nvSpPr>
          <p:spPr bwMode="gray">
            <a:xfrm>
              <a:off x="3749823" y="2594568"/>
              <a:ext cx="312169" cy="35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3</a:t>
              </a:r>
            </a:p>
          </p:txBody>
        </p:sp>
        <p:sp>
          <p:nvSpPr>
            <p:cNvPr id="8205" name="文本框 54"/>
            <p:cNvSpPr txBox="1">
              <a:spLocks noChangeArrowheads="1"/>
            </p:cNvSpPr>
            <p:nvPr/>
          </p:nvSpPr>
          <p:spPr bwMode="auto">
            <a:xfrm>
              <a:off x="4469067" y="2378920"/>
              <a:ext cx="3077444" cy="712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健康教育 </a:t>
              </a:r>
              <a:endParaRPr lang="en-US" altLang="zh-CN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en-US" altLang="zh-CN" b="1" dirty="0" smtClean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(Health Education)</a:t>
              </a:r>
              <a:endParaRPr lang="zh-CN" altLang="en-US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199" name="TextBox 10"/>
          <p:cNvSpPr>
            <a:spLocks noChangeArrowheads="1"/>
          </p:cNvSpPr>
          <p:nvPr/>
        </p:nvSpPr>
        <p:spPr bwMode="auto">
          <a:xfrm>
            <a:off x="733425" y="295275"/>
            <a:ext cx="958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</a:t>
            </a:r>
          </a:p>
        </p:txBody>
      </p:sp>
      <p:sp>
        <p:nvSpPr>
          <p:cNvPr id="8200" name="TextBox 11"/>
          <p:cNvSpPr>
            <a:spLocks noChangeArrowheads="1"/>
          </p:cNvSpPr>
          <p:nvPr/>
        </p:nvSpPr>
        <p:spPr bwMode="auto">
          <a:xfrm>
            <a:off x="1641475" y="446088"/>
            <a:ext cx="1511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sz="2000" b="1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流程图: 延期 8"/>
          <p:cNvSpPr/>
          <p:nvPr/>
        </p:nvSpPr>
        <p:spPr>
          <a:xfrm>
            <a:off x="44450" y="2720975"/>
            <a:ext cx="3108325" cy="1901825"/>
          </a:xfrm>
          <a:custGeom>
            <a:avLst/>
            <a:gdLst>
              <a:gd name="connsiteX0" fmla="*/ 0 w 2304653"/>
              <a:gd name="connsiteY0" fmla="*/ 0 h 1872208"/>
              <a:gd name="connsiteX1" fmla="*/ 1152327 w 2304653"/>
              <a:gd name="connsiteY1" fmla="*/ 0 h 1872208"/>
              <a:gd name="connsiteX2" fmla="*/ 2304654 w 2304653"/>
              <a:gd name="connsiteY2" fmla="*/ 936104 h 1872208"/>
              <a:gd name="connsiteX3" fmla="*/ 1152327 w 2304653"/>
              <a:gd name="connsiteY3" fmla="*/ 1872208 h 1872208"/>
              <a:gd name="connsiteX4" fmla="*/ 0 w 2304653"/>
              <a:gd name="connsiteY4" fmla="*/ 1872208 h 1872208"/>
              <a:gd name="connsiteX5" fmla="*/ 0 w 2304653"/>
              <a:gd name="connsiteY5" fmla="*/ 0 h 1872208"/>
              <a:gd name="connsiteX0-1" fmla="*/ 0 w 3204064"/>
              <a:gd name="connsiteY0-2" fmla="*/ 0 h 1887198"/>
              <a:gd name="connsiteX1-3" fmla="*/ 2051737 w 3204064"/>
              <a:gd name="connsiteY1-4" fmla="*/ 14990 h 1887198"/>
              <a:gd name="connsiteX2-5" fmla="*/ 3204064 w 3204064"/>
              <a:gd name="connsiteY2-6" fmla="*/ 951094 h 1887198"/>
              <a:gd name="connsiteX3-7" fmla="*/ 2051737 w 3204064"/>
              <a:gd name="connsiteY3-8" fmla="*/ 1887198 h 1887198"/>
              <a:gd name="connsiteX4-9" fmla="*/ 899410 w 3204064"/>
              <a:gd name="connsiteY4-10" fmla="*/ 1887198 h 1887198"/>
              <a:gd name="connsiteX5-11" fmla="*/ 0 w 3204064"/>
              <a:gd name="connsiteY5-12" fmla="*/ 0 h 1887198"/>
              <a:gd name="connsiteX0-13" fmla="*/ 0 w 3204064"/>
              <a:gd name="connsiteY0-14" fmla="*/ 0 h 1887198"/>
              <a:gd name="connsiteX1-15" fmla="*/ 2051737 w 3204064"/>
              <a:gd name="connsiteY1-16" fmla="*/ 14990 h 1887198"/>
              <a:gd name="connsiteX2-17" fmla="*/ 3204064 w 3204064"/>
              <a:gd name="connsiteY2-18" fmla="*/ 951094 h 1887198"/>
              <a:gd name="connsiteX3-19" fmla="*/ 2051737 w 3204064"/>
              <a:gd name="connsiteY3-20" fmla="*/ 1887198 h 1887198"/>
              <a:gd name="connsiteX4-21" fmla="*/ 29980 w 3204064"/>
              <a:gd name="connsiteY4-22" fmla="*/ 1887198 h 1887198"/>
              <a:gd name="connsiteX5-23" fmla="*/ 0 w 3204064"/>
              <a:gd name="connsiteY5-24" fmla="*/ 0 h 1887198"/>
              <a:gd name="connsiteX0-25" fmla="*/ 0 w 3189073"/>
              <a:gd name="connsiteY0-26" fmla="*/ 0 h 1872208"/>
              <a:gd name="connsiteX1-27" fmla="*/ 2036746 w 3189073"/>
              <a:gd name="connsiteY1-28" fmla="*/ 0 h 1872208"/>
              <a:gd name="connsiteX2-29" fmla="*/ 3189073 w 3189073"/>
              <a:gd name="connsiteY2-30" fmla="*/ 936104 h 1872208"/>
              <a:gd name="connsiteX3-31" fmla="*/ 2036746 w 3189073"/>
              <a:gd name="connsiteY3-32" fmla="*/ 1872208 h 1872208"/>
              <a:gd name="connsiteX4-33" fmla="*/ 14989 w 3189073"/>
              <a:gd name="connsiteY4-34" fmla="*/ 1872208 h 1872208"/>
              <a:gd name="connsiteX5-35" fmla="*/ 0 w 3189073"/>
              <a:gd name="connsiteY5-36" fmla="*/ 0 h 1872208"/>
              <a:gd name="connsiteX0-37" fmla="*/ 0 w 3848302"/>
              <a:gd name="connsiteY0-38" fmla="*/ 14991 h 1872208"/>
              <a:gd name="connsiteX1-39" fmla="*/ 2695975 w 3848302"/>
              <a:gd name="connsiteY1-40" fmla="*/ 0 h 1872208"/>
              <a:gd name="connsiteX2-41" fmla="*/ 3848302 w 3848302"/>
              <a:gd name="connsiteY2-42" fmla="*/ 936104 h 1872208"/>
              <a:gd name="connsiteX3-43" fmla="*/ 2695975 w 3848302"/>
              <a:gd name="connsiteY3-44" fmla="*/ 1872208 h 1872208"/>
              <a:gd name="connsiteX4-45" fmla="*/ 674218 w 3848302"/>
              <a:gd name="connsiteY4-46" fmla="*/ 1872208 h 1872208"/>
              <a:gd name="connsiteX5-47" fmla="*/ 0 w 3848302"/>
              <a:gd name="connsiteY5-48" fmla="*/ 14991 h 1872208"/>
              <a:gd name="connsiteX0-49" fmla="*/ 0 w 3848302"/>
              <a:gd name="connsiteY0-50" fmla="*/ 14991 h 1902188"/>
              <a:gd name="connsiteX1-51" fmla="*/ 2695975 w 3848302"/>
              <a:gd name="connsiteY1-52" fmla="*/ 0 h 1902188"/>
              <a:gd name="connsiteX2-53" fmla="*/ 3848302 w 3848302"/>
              <a:gd name="connsiteY2-54" fmla="*/ 936104 h 1902188"/>
              <a:gd name="connsiteX3-55" fmla="*/ 2695975 w 3848302"/>
              <a:gd name="connsiteY3-56" fmla="*/ 1872208 h 1902188"/>
              <a:gd name="connsiteX4-57" fmla="*/ 31469 w 3848302"/>
              <a:gd name="connsiteY4-58" fmla="*/ 1902188 h 1902188"/>
              <a:gd name="connsiteX5-59" fmla="*/ 0 w 3848302"/>
              <a:gd name="connsiteY5-60" fmla="*/ 14991 h 1902188"/>
              <a:gd name="connsiteX0-61" fmla="*/ 0 w 3864784"/>
              <a:gd name="connsiteY0-62" fmla="*/ 29981 h 1902188"/>
              <a:gd name="connsiteX1-63" fmla="*/ 2712457 w 3864784"/>
              <a:gd name="connsiteY1-64" fmla="*/ 0 h 1902188"/>
              <a:gd name="connsiteX2-65" fmla="*/ 3864784 w 3864784"/>
              <a:gd name="connsiteY2-66" fmla="*/ 936104 h 1902188"/>
              <a:gd name="connsiteX3-67" fmla="*/ 2712457 w 3864784"/>
              <a:gd name="connsiteY3-68" fmla="*/ 1872208 h 1902188"/>
              <a:gd name="connsiteX4-69" fmla="*/ 47951 w 3864784"/>
              <a:gd name="connsiteY4-70" fmla="*/ 1902188 h 1902188"/>
              <a:gd name="connsiteX5-71" fmla="*/ 0 w 3864784"/>
              <a:gd name="connsiteY5-72" fmla="*/ 29981 h 1902188"/>
              <a:gd name="connsiteX0-73" fmla="*/ 0 w 3831822"/>
              <a:gd name="connsiteY0-74" fmla="*/ 14990 h 1902188"/>
              <a:gd name="connsiteX1-75" fmla="*/ 2679495 w 3831822"/>
              <a:gd name="connsiteY1-76" fmla="*/ 0 h 1902188"/>
              <a:gd name="connsiteX2-77" fmla="*/ 3831822 w 3831822"/>
              <a:gd name="connsiteY2-78" fmla="*/ 936104 h 1902188"/>
              <a:gd name="connsiteX3-79" fmla="*/ 2679495 w 3831822"/>
              <a:gd name="connsiteY3-80" fmla="*/ 1872208 h 1902188"/>
              <a:gd name="connsiteX4-81" fmla="*/ 14989 w 3831822"/>
              <a:gd name="connsiteY4-82" fmla="*/ 1902188 h 1902188"/>
              <a:gd name="connsiteX5-83" fmla="*/ 0 w 3831822"/>
              <a:gd name="connsiteY5-84" fmla="*/ 14990 h 1902188"/>
            </a:gdLst>
            <a:ahLst/>
            <a:cxnLst>
              <a:cxn ang="0">
                <a:pos x="connsiteX0-73" y="connsiteY0-74"/>
              </a:cxn>
              <a:cxn ang="0">
                <a:pos x="connsiteX1-75" y="connsiteY1-76"/>
              </a:cxn>
              <a:cxn ang="0">
                <a:pos x="connsiteX2-77" y="connsiteY2-78"/>
              </a:cxn>
              <a:cxn ang="0">
                <a:pos x="connsiteX3-79" y="connsiteY3-80"/>
              </a:cxn>
              <a:cxn ang="0">
                <a:pos x="connsiteX4-81" y="connsiteY4-82"/>
              </a:cxn>
              <a:cxn ang="0">
                <a:pos x="connsiteX5-83" y="connsiteY5-84"/>
              </a:cxn>
            </a:cxnLst>
            <a:rect l="l" t="t" r="r" b="b"/>
            <a:pathLst>
              <a:path w="3831822" h="1902188">
                <a:moveTo>
                  <a:pt x="0" y="14990"/>
                </a:moveTo>
                <a:lnTo>
                  <a:pt x="2679495" y="0"/>
                </a:lnTo>
                <a:cubicBezTo>
                  <a:pt x="3315908" y="0"/>
                  <a:pt x="3831822" y="419108"/>
                  <a:pt x="3831822" y="936104"/>
                </a:cubicBezTo>
                <a:cubicBezTo>
                  <a:pt x="3831822" y="1453100"/>
                  <a:pt x="3315908" y="1872208"/>
                  <a:pt x="2679495" y="1872208"/>
                </a:cubicBezTo>
                <a:lnTo>
                  <a:pt x="14989" y="1902188"/>
                </a:lnTo>
                <a:lnTo>
                  <a:pt x="0" y="14990"/>
                </a:lnTo>
                <a:close/>
              </a:path>
            </a:pathLst>
          </a:custGeom>
          <a:solidFill>
            <a:srgbClr val="44546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主要内容</a:t>
            </a:r>
          </a:p>
        </p:txBody>
      </p:sp>
      <p:sp>
        <p:nvSpPr>
          <p:cNvPr id="8202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8080233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2621566" cy="849312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术后护理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003198" y="1919583"/>
            <a:ext cx="6806577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胸腔闭式引流护理</a:t>
            </a:r>
          </a:p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患者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麻醉清醒后如血压平稳取半卧位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以利呼吸及引流。水封瓶低于引流口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60cm,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并妥善固定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。保持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通畅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经常挤压引流管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防止血凝块阻塞。注意观察引流液的性质、引流量及速度。术后引流量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每小时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超过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200mL,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且持续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3h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仍不减少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应立即报告医生处理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并做好第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次开胸手术止血准备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。若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引流液每日少于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50mL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时即可拔管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鼓励患者早日下床活动。</a:t>
            </a:r>
            <a:endParaRPr lang="zh-CN" altLang="en-US" sz="22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35" y="1859758"/>
            <a:ext cx="4859763" cy="4516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86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2621566" cy="849312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术后护理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02796" y="2257591"/>
            <a:ext cx="5164047" cy="279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做好基础护理</a:t>
            </a:r>
          </a:p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术后患者精神较差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体质弱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机体免疫力降低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鼓励患者进食高热量、高蛋白饮食。保持床铺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整洁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帮助翻身、拍背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预防褥疮发生。</a:t>
            </a:r>
            <a:endParaRPr lang="zh-CN" altLang="en-US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7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EF9"/>
              </a:clrFrom>
              <a:clrTo>
                <a:srgbClr val="FFFE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" t="1892" r="1630" b="2055"/>
          <a:stretch>
            <a:fillRect/>
          </a:stretch>
        </p:blipFill>
        <p:spPr bwMode="auto">
          <a:xfrm>
            <a:off x="7369638" y="3209086"/>
            <a:ext cx="4678926" cy="335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213206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2621566" cy="849312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术后护理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532827" y="2041444"/>
            <a:ext cx="7213500" cy="364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心理护理</a:t>
            </a:r>
          </a:p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由于心脏损伤来势凶险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患者深感紧张、焦虑和恐惧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其求生欲望也非常强烈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此时稳定患者的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情绪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是不可忽视的工作。护士应配合医生沉着、冷静、迅速、有序地进行抢救工作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并理解同情患者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其心理要求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做好疏导工作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同时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向患者及家属讲述伤情和采取的措施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帮助他们树立战胜疾病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的信心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积极配合治疗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2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8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E3"/>
              </a:clrFrom>
              <a:clrTo>
                <a:srgbClr val="FFFFE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" t="11897" r="5756" b="5643"/>
          <a:stretch>
            <a:fillRect/>
          </a:stretch>
        </p:blipFill>
        <p:spPr bwMode="auto">
          <a:xfrm>
            <a:off x="0" y="2892387"/>
            <a:ext cx="3831771" cy="367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147941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7F7F7F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dirty="0" smtClean="0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3</a:t>
              </a:r>
              <a:endParaRPr lang="zh-CN" altLang="en-US" sz="6000" b="1" dirty="0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7F7F7F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0244" name="组合 8"/>
          <p:cNvGrpSpPr>
            <a:grpSpLocks/>
          </p:cNvGrpSpPr>
          <p:nvPr/>
        </p:nvGrpSpPr>
        <p:grpSpPr bwMode="auto">
          <a:xfrm>
            <a:off x="3846249" y="2340917"/>
            <a:ext cx="5297751" cy="1077218"/>
            <a:chOff x="3284033" y="2098694"/>
            <a:chExt cx="5453912" cy="1038033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780"/>
              <a:ext cx="4262240" cy="699096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5319" y="2301988"/>
              <a:ext cx="1086806" cy="572127"/>
            </a:xfrm>
            <a:prstGeom prst="roundRect">
              <a:avLst>
                <a:gd name="adj" fmla="val 11921"/>
              </a:avLst>
            </a:prstGeom>
            <a:solidFill>
              <a:srgbClr val="7F7F7F"/>
            </a:solidFill>
            <a:ln>
              <a:solidFill>
                <a:srgbClr val="7F7F7F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78AA0A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13630" y="2320440"/>
              <a:ext cx="350185" cy="4448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3</a:t>
              </a:r>
              <a:endPara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10248" name="文本框 2"/>
            <p:cNvSpPr txBox="1">
              <a:spLocks noChangeArrowheads="1"/>
            </p:cNvSpPr>
            <p:nvPr/>
          </p:nvSpPr>
          <p:spPr bwMode="auto">
            <a:xfrm>
              <a:off x="4637514" y="2098694"/>
              <a:ext cx="4100431" cy="1038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健康指导</a:t>
              </a:r>
            </a:p>
            <a:p>
              <a:pPr eaLnBrk="1" hangingPunct="1"/>
              <a:r>
                <a:rPr lang="en-US" altLang="zh-CN" sz="3200" b="1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(Health guidance)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8325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flythrough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7999" y="515938"/>
            <a:ext cx="4746171" cy="849312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健康指导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818223" y="1944968"/>
            <a:ext cx="7037388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嘱病人注意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休息适当参加一些力所能及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并协助病人进食高维生素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高蛋白低脂易消 化食物以增强体质促进康复可由流质逐渐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过渡到普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食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术后定期复查，一般</a:t>
            </a:r>
            <a:r>
              <a:rPr lang="en-US" altLang="zh-CN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个月复查次发现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异常情况随时就诊</a:t>
            </a:r>
            <a:endParaRPr lang="zh-CN" altLang="en-US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7FFFF"/>
              </a:clrFrom>
              <a:clrTo>
                <a:srgbClr val="F7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2"/>
          <a:stretch/>
        </p:blipFill>
        <p:spPr>
          <a:xfrm>
            <a:off x="0" y="2081285"/>
            <a:ext cx="3744686" cy="448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39726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t1.png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26" y="2497139"/>
            <a:ext cx="4286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t2.png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414" y="2530476"/>
            <a:ext cx="210343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t3.png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1" y="2516188"/>
            <a:ext cx="172402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t4.png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675" y="3606801"/>
            <a:ext cx="4191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h2.png"/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364" y="2808288"/>
            <a:ext cx="1076325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h1副本.png"/>
          <p:cNvPicPr>
            <a:picLocks noChangeAspect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525" y="2747964"/>
            <a:ext cx="148590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h4.png"/>
          <p:cNvPicPr>
            <a:picLocks noChangeAspect="1"/>
          </p:cNvPicPr>
          <p:nvPr/>
        </p:nvPicPr>
        <p:blipFill>
          <a:blip r:embed="rId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825" y="3509964"/>
            <a:ext cx="4191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he.png"/>
          <p:cNvPicPr>
            <a:picLocks noChangeAspect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864" y="3498851"/>
            <a:ext cx="10191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h3.png"/>
          <p:cNvPicPr>
            <a:picLocks noChangeAspect="1"/>
          </p:cNvPicPr>
          <p:nvPr/>
        </p:nvPicPr>
        <p:blipFill>
          <a:blip r:embed="rId1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651" y="3509964"/>
            <a:ext cx="79057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e1.png"/>
          <p:cNvPicPr>
            <a:picLocks noChangeAspect="1"/>
          </p:cNvPicPr>
          <p:nvPr/>
        </p:nvPicPr>
        <p:blipFill>
          <a:blip r:embed="rId1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838" y="3492500"/>
            <a:ext cx="4953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e1.png"/>
          <p:cNvPicPr>
            <a:picLocks noChangeAspect="1"/>
          </p:cNvPicPr>
          <p:nvPr/>
        </p:nvPicPr>
        <p:blipFill>
          <a:blip r:embed="rId1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075" y="2921000"/>
            <a:ext cx="17145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e2.png"/>
          <p:cNvPicPr>
            <a:picLocks noChangeAspect="1"/>
          </p:cNvPicPr>
          <p:nvPr/>
        </p:nvPicPr>
        <p:blipFill>
          <a:blip r:embed="rId1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175" y="2827339"/>
            <a:ext cx="4572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e3.png"/>
          <p:cNvPicPr>
            <a:picLocks noChangeAspect="1"/>
          </p:cNvPicPr>
          <p:nvPr/>
        </p:nvPicPr>
        <p:blipFill>
          <a:blip r:embed="rId1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375" y="2714625"/>
            <a:ext cx="114300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e4.png"/>
          <p:cNvPicPr>
            <a:picLocks noChangeAspect="1"/>
          </p:cNvPicPr>
          <p:nvPr/>
        </p:nvPicPr>
        <p:blipFill>
          <a:blip r:embed="rId1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4" y="3076576"/>
            <a:ext cx="13604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n1.png"/>
          <p:cNvPicPr>
            <a:picLocks noChangeAspect="1"/>
          </p:cNvPicPr>
          <p:nvPr/>
        </p:nvPicPr>
        <p:blipFill>
          <a:blip r:embed="rId1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4" y="3589339"/>
            <a:ext cx="3333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e5.png"/>
          <p:cNvPicPr>
            <a:picLocks noChangeAspect="1"/>
          </p:cNvPicPr>
          <p:nvPr/>
        </p:nvPicPr>
        <p:blipFill>
          <a:blip r:embed="rId1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3" y="3589338"/>
            <a:ext cx="1389062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n2.png"/>
          <p:cNvPicPr>
            <a:picLocks noChangeAspect="1"/>
          </p:cNvPicPr>
          <p:nvPr/>
        </p:nvPicPr>
        <p:blipFill>
          <a:blip r:embed="rId1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4" y="3619500"/>
            <a:ext cx="5429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n3.png"/>
          <p:cNvPicPr>
            <a:picLocks noChangeAspect="1"/>
          </p:cNvPicPr>
          <p:nvPr/>
        </p:nvPicPr>
        <p:blipFill>
          <a:blip r:embed="rId2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638" y="3665538"/>
            <a:ext cx="2857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d2.png"/>
          <p:cNvPicPr>
            <a:picLocks noChangeAspect="1"/>
          </p:cNvPicPr>
          <p:nvPr/>
        </p:nvPicPr>
        <p:blipFill>
          <a:blip r:embed="rId2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613" y="3627439"/>
            <a:ext cx="40005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d1.png"/>
          <p:cNvPicPr>
            <a:picLocks noChangeAspect="1"/>
          </p:cNvPicPr>
          <p:nvPr/>
        </p:nvPicPr>
        <p:blipFill>
          <a:blip r:embed="rId2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850" y="3619501"/>
            <a:ext cx="66675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d4.png"/>
          <p:cNvPicPr>
            <a:picLocks noChangeAspect="1"/>
          </p:cNvPicPr>
          <p:nvPr/>
        </p:nvPicPr>
        <p:blipFill>
          <a:blip r:embed="rId2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276" y="3171825"/>
            <a:ext cx="6953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d3.png"/>
          <p:cNvPicPr>
            <a:picLocks noChangeAspect="1"/>
          </p:cNvPicPr>
          <p:nvPr/>
        </p:nvPicPr>
        <p:blipFill>
          <a:blip r:embed="rId2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051" y="3171825"/>
            <a:ext cx="8286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羽毛.png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0554">
            <a:off x="12544425" y="501650"/>
            <a:ext cx="1239838" cy="396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2344 -0.24339 C -0.72291 -0.23622 -0.72239 -0.22881 -0.72778 -0.21585 C -0.73316 -0.20288 -0.75173 -0.17302 -0.75573 -0.16492 " pathEditMode="fixed" rAng="0" ptsTypes="aaA">
                                      <p:cBhvr>
                                        <p:cTn id="6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39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7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73 -0.16492 C -0.74115 -0.1802 -0.72639 -0.19548 -0.71441 -0.20613 C -0.70243 -0.21677 -0.70642 -0.22557 -0.68368 -0.22951 C -0.66094 -0.23344 -0.60295 -0.22765 -0.57778 -0.22951 C -0.5526 -0.23136 -0.53854 -0.239 -0.53212 -0.24131 " pathEditMode="fixed" ptsTypes="aaaaA">
                                      <p:cBhvr>
                                        <p:cTn id="1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4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965 -0.24177 C -0.6217 -0.21076 -0.64357 -0.17974 -0.6658 -0.14386 C -0.68802 -0.10798 -0.71875 -0.04988 -0.7335 -0.02626 C -0.74826 -0.00265 -0.74809 -0.00682 -0.75416 -0.00265 C -0.76024 0.00151 -0.76493 -0.0008 -0.77031 -0.00057 C -0.77569 -0.00034 -0.78767 -0.00034 -0.78646 -0.00057 " pathEditMode="fixed" rAng="0" ptsTypes="aaaaaA">
                                      <p:cBhvr>
                                        <p:cTn id="1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1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8646 -0.00057 C -0.79028 -0.00543 -0.79393 -0.01029 -0.79375 -0.01816 C -0.79358 -0.02603 -0.78907 -0.03946 -0.7849 -0.04756 C -0.78073 -0.05566 -0.77361 -0.06191 -0.76875 -0.06724 C -0.76389 -0.07256 -0.76077 -0.07001 -0.75556 -0.07904 " pathEditMode="fixed" ptsTypes="aaaaA">
                                      <p:cBhvr>
                                        <p:cTn id="2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8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55 -0.07905 C -0.75069 -0.08368 -0.74583 -0.08831 -0.74149 -0.08645 C -0.73715 -0.0846 -0.73125 -0.07835 -0.72951 -0.06747 C -0.72777 -0.05659 -0.73055 -0.02858 -0.73055 -0.02118 " pathEditMode="fixed" ptsTypes="aaaA">
                                      <p:cBhvr>
                                        <p:cTn id="30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3055 -0.02118 C -0.72864 -0.0184 -0.72656 -0.01562 -0.71753 -0.02256 C -0.7085 -0.02951 -0.68906 -0.04965 -0.67621 -0.0633 C -0.66336 -0.07696 -0.65208 -0.08946 -0.64027 -0.1052 C -0.62847 -0.12094 -0.61631 -0.14155 -0.60555 -0.15752 C -0.59479 -0.17349 -0.58107 -0.19432 -0.57621 -0.20104 " pathEditMode="fixed" ptsTypes="aaaaaA">
                                      <p:cBhvr>
                                        <p:cTn id="3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2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7309 -0.20103 C -0.58871 -0.17858 -0.60434 -0.15589 -0.61666 -0.13714 C -0.62899 -0.11839 -0.63732 -0.10358 -0.64705 -0.08784 C -0.65677 -0.0721 -0.6691 -0.05427 -0.67535 -0.04293 C -0.6816 -0.03159 -0.68507 -0.02256 -0.68507 -0.01978 " pathEditMode="fixed" rAng="0" ptsTypes="aaaaA">
                                      <p:cBhvr>
                                        <p:cTn id="3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0" y="91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7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90"/>
                            </p:stCondLst>
                            <p:childTnLst>
                              <p:par>
                                <p:cTn id="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507 -0.01979 C -0.67778 -0.02882 -0.67049 -0.03784 -0.66545 -0.04432 C -0.66042 -0.05081 -0.65851 -0.05451 -0.65469 -0.05891 C -0.65087 -0.06331 -0.6474 -0.06585 -0.64271 -0.07048 C -0.63802 -0.07511 -0.6309 -0.08252 -0.62639 -0.08645 C -0.62188 -0.09039 -0.6184 -0.09201 -0.61545 -0.09363 C -0.6125 -0.09525 -0.6099 -0.09641 -0.60903 -0.09664 " pathEditMode="fixed" ptsTypes="aaaaaaA">
                                      <p:cBhvr>
                                        <p:cTn id="45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7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60"/>
                            </p:stCondLst>
                            <p:childTnLst>
                              <p:par>
                                <p:cTn id="5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0903 -0.09664 C -0.6059 -0.09594 -0.60278 -0.09525 -0.60347 -0.09224 C -0.60417 -0.08923 -0.60972 -0.0846 -0.61337 -0.07905 C -0.61701 -0.07349 -0.62083 -0.06493 -0.62535 -0.05891 C -0.62986 -0.05289 -0.63733 -0.04895 -0.64045 -0.04294 C -0.64358 -0.03692 -0.64323 -0.02511 -0.64375 -0.02257 " pathEditMode="fixed" ptsTypes="aaaaaA">
                                      <p:cBhvr>
                                        <p:cTn id="51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7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30"/>
                            </p:stCondLst>
                            <p:childTnLst>
                              <p:par>
                                <p:cTn id="5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4375 -0.02256 C -0.6401 -0.02001 -0.63628 -0.01723 -0.63073 -0.01955 C -0.62517 -0.02186 -0.61597 -0.03297 -0.61007 -0.03714 C -0.60417 -0.04131 -0.60087 -0.04177 -0.59479 -0.04432 C -0.58871 -0.04686 -0.57847 -0.0501 -0.57309 -0.05288 C -0.56771 -0.05566 -0.56684 -0.05797 -0.56215 -0.06168 C -0.55746 -0.06538 -0.54913 -0.06908 -0.54479 -0.07464 C -0.54045 -0.0802 -0.53646 -0.09061 -0.53611 -0.09501 C -0.53576 -0.09941 -0.54219 -0.09987 -0.54271 -0.1008 " pathEditMode="fixed" ptsTypes="aaaaaaaaA">
                                      <p:cBhvr>
                                        <p:cTn id="57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7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6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271 -0.1008 C -0.54653 -0.09941 -0.55035 -0.09802 -0.55451 -0.09501 C -0.55868 -0.092 -0.56285 -0.08807 -0.56771 -0.08205 C -0.57257 -0.07603 -0.58038 -0.06607 -0.58385 -0.05867 C -0.58733 -0.05126 -0.58767 -0.04293 -0.58837 -0.03714 C -0.58906 -0.03135 -0.5901 -0.02695 -0.58837 -0.02395 C -0.58663 -0.02094 -0.58055 -0.02001 -0.57743 -0.01955 C -0.5743 -0.01908 -0.57135 -0.02024 -0.56979 -0.02117 " pathEditMode="fixed" ptsTypes="aaaaaaaA">
                                      <p:cBhvr>
                                        <p:cTn id="6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7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770"/>
                            </p:stCondLst>
                            <p:childTnLst>
                              <p:par>
                                <p:cTn id="6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6979 -0.02117 C -0.56197 -0.02395 -0.55416 -0.02673 -0.54635 -0.03228 C -0.53854 -0.03784 -0.54999 -0.02927 -0.52308 -0.0545 C -0.49618 -0.07974 -0.41388 -0.16122 -0.38472 -0.18344 C -0.35555 -0.20566 -0.3526 -0.18899 -0.34808 -0.18784 C -0.34357 -0.18668 -0.35659 -0.17835 -0.35798 -0.17673 " pathEditMode="fixed" rAng="0" ptsTypes="aaaaaA">
                                      <p:cBhvr>
                                        <p:cTn id="6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00" y="-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840"/>
                            </p:stCondLst>
                            <p:childTnLst>
                              <p:par>
                                <p:cTn id="7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798 -0.17673 C -0.36198 -0.17534 -0.3658 -0.17395 -0.36771 -0.17163 C -0.36962 -0.16932 -0.37048 -0.16423 -0.36996 -0.16307 C -0.36944 -0.16191 -0.3658 -0.164 -0.36475 -0.16423 " pathEditMode="fixed" rAng="0" ptsTypes="aaaa">
                                      <p:cBhvr>
                                        <p:cTn id="7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7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7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10"/>
                            </p:stCondLst>
                            <p:childTnLst>
                              <p:par>
                                <p:cTn id="7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475 -0.16423 C -0.36146 -0.164 -0.35798 -0.16353 -0.35364 -0.16515 C -0.3493 -0.16677 -0.34305 -0.17094 -0.33906 -0.17372 C -0.33507 -0.1765 -0.33229 -0.17881 -0.32986 -0.18205 C -0.32743 -0.18529 -0.32517 -0.19131 -0.3243 -0.19386 C -0.32343 -0.1964 -0.32465 -0.19687 -0.32465 -0.19756 " pathEditMode="fixed" rAng="0" ptsTypes="aaaaaA">
                                      <p:cBhvr>
                                        <p:cTn id="7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16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7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980"/>
                            </p:stCondLst>
                            <p:childTnLst>
                              <p:par>
                                <p:cTn id="8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65 -0.19756 C -0.32587 -0.20033 -0.32708 -0.20288 -0.32986 -0.2045 C -0.33264 -0.20612 -0.3309 -0.20867 -0.34097 -0.20774 C -0.35104 -0.20682 -0.3757 -0.20427 -0.39063 -0.19964 C -0.40556 -0.19501 -0.42222 -0.18645 -0.43108 -0.17973 C -0.43993 -0.17302 -0.44167 -0.16283 -0.44375 -0.15959 " pathEditMode="fixed" ptsTypes="aaaaaA">
                                      <p:cBhvr>
                                        <p:cTn id="8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7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8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375 -0.1596 C -0.44445 -0.1545 -0.44514 -0.14941 -0.44306 -0.14594 C -0.44097 -0.14247 -0.43768 -0.14062 -0.43125 -0.13807 C -0.42483 -0.13552 -0.41459 -0.13251 -0.40469 -0.13112 C -0.39479 -0.12974 -0.3724 -0.13043 -0.3717 -0.12927 C -0.37101 -0.12812 -0.38941 -0.12649 -0.40035 -0.12441 C -0.41129 -0.12233 -0.42535 -0.12071 -0.43716 -0.11654 C -0.44896 -0.11237 -0.46163 -0.10474 -0.47101 -0.09872 C -0.48038 -0.0927 -0.48733 -0.08853 -0.49375 -0.0802 C -0.50018 -0.07187 -0.50747 -0.05566 -0.5099 -0.04872 C -0.51233 -0.04177 -0.50868 -0.03992 -0.50851 -0.03807 " pathEditMode="fixed" ptsTypes="aaaaaaaaaaA">
                                      <p:cBhvr>
                                        <p:cTn id="90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7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120"/>
                            </p:stCondLst>
                            <p:childTnLst>
                              <p:par>
                                <p:cTn id="9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85 -0.03807 C -0.50712 -0.03483 -0.50364 -0.02302 -0.49982 -0.01909 C -0.496 -0.01515 -0.49149 -0.01538 -0.48524 -0.014 C -0.47899 -0.01261 -0.46979 -0.01076 -0.46267 -0.01122 C -0.45555 -0.01168 -0.45069 -0.01168 -0.44201 -0.01654 C -0.43333 -0.0214 -0.41753 -0.03483 -0.41059 -0.04015 C -0.40364 -0.04548 -0.40729 -0.04224 -0.39982 -0.04918 C -0.39236 -0.05613 -0.37257 -0.07557 -0.36545 -0.08251 " pathEditMode="fixed" rAng="0" ptsTypes="aaaaaaaa">
                                      <p:cBhvr>
                                        <p:cTn id="96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0" y="-90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7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190"/>
                            </p:stCondLst>
                            <p:childTnLst>
                              <p:par>
                                <p:cTn id="10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37 -0.08113 C -0.36337 -0.08089 -0.37864 -0.05636 -0.39375 -0.03159 " pathEditMode="fixed" rAng="0" ptsTypes="aA">
                                      <p:cBhvr>
                                        <p:cTn id="10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" y="25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7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260"/>
                            </p:stCondLst>
                            <p:childTnLst>
                              <p:par>
                                <p:cTn id="10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375 -0.03159 C -0.38733 -0.03992 -0.3809 -0.04803 -0.37413 -0.0552 C -0.36736 -0.06238 -0.35764 -0.07117 -0.35261 -0.07488 C -0.34757 -0.07858 -0.34583 -0.07742 -0.34375 -0.07742 " pathEditMode="fixed" ptsTypes="aaaA">
                                      <p:cBhvr>
                                        <p:cTn id="10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7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330"/>
                            </p:stCondLst>
                            <p:childTnLst>
                              <p:par>
                                <p:cTn id="1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427 -0.07673 C -0.34462 -0.07326 -0.34479 -0.06955 -0.34826 -0.06353 C -0.35173 -0.05751 -0.36232 -0.04594 -0.36493 -0.04015 C -0.36753 -0.03437 -0.36441 -0.02997 -0.36389 -0.02835 " pathEditMode="fixed" rAng="0" ptsTypes="aaaA">
                                      <p:cBhvr>
                                        <p:cTn id="11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24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7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7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88 -0.02834 C -0.36076 -0.02695 -0.35746 -0.02556 -0.35312 -0.02834 C -0.34878 -0.03112 -0.34444 -0.03829 -0.3375 -0.04547 C -0.33055 -0.05265 -0.31753 -0.06584 -0.31093 -0.07163 C -0.30434 -0.07742 -0.30173 -0.07904 -0.29826 -0.0795 C -0.29479 -0.07996 -0.29184 -0.0751 -0.29045 -0.07417 " pathEditMode="fixed" rAng="0" ptsTypes="aaaaaA">
                                      <p:cBhvr>
                                        <p:cTn id="12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0" y="-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470"/>
                            </p:stCondLst>
                            <p:childTnLst>
                              <p:par>
                                <p:cTn id="1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7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045 -0.07418 C -0.2941 -0.07557 -0.29757 -0.07696 -0.30122 -0.07557 C -0.30486 -0.07418 -0.30816 -0.07001 -0.31198 -0.06631 C -0.3158 -0.0626 -0.32153 -0.05774 -0.32379 -0.05335 C -0.32604 -0.04895 -0.32552 -0.04385 -0.3257 -0.04015 C -0.32587 -0.03645 -0.32483 -0.03251 -0.32465 -0.03112 " pathEditMode="fixed" ptsTypes="aaaaaA">
                                      <p:cBhvr>
                                        <p:cTn id="12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1540"/>
                            </p:stCondLst>
                            <p:childTnLst>
                              <p:par>
                                <p:cTn id="1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7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66 -0.03113 C -0.32118 -0.0339 -0.31771 -0.03668 -0.31389 -0.04038 C -0.31007 -0.04409 -0.30677 -0.04548 -0.30122 -0.05335 C -0.29566 -0.06122 -0.28768 -0.0758 -0.28056 -0.08738 C -0.27344 -0.09895 -0.26597 -0.11284 -0.25903 -0.12279 C -0.25209 -0.13275 -0.24341 -0.14293 -0.23941 -0.14756 " pathEditMode="fixed" ptsTypes="aaaaaA">
                                      <p:cBhvr>
                                        <p:cTn id="135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610"/>
                            </p:stCondLst>
                            <p:childTnLst>
                              <p:par>
                                <p:cTn id="1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7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628 -0.14756 C -0.23889 -0.14409 -0.24687 -0.13367 -0.25173 -0.12626 C -0.2566 -0.11886 -0.2566 -0.11839 -0.2658 -0.10312 C -0.275 -0.08784 -0.30191 -0.0464 -0.30694 -0.0339 C -0.31198 -0.0214 -0.29774 -0.02951 -0.29618 -0.02858 " pathEditMode="fixed" rAng="0" ptsTypes="aaaaa">
                                      <p:cBhvr>
                                        <p:cTn id="141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0" y="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1680"/>
                            </p:stCondLst>
                            <p:childTnLst>
                              <p:par>
                                <p:cTn id="14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618 -0.02858 C -0.28611 -0.03205 -0.26701 -0.02904 -0.23524 -0.04918 C -0.20347 -0.06932 -0.14826 -0.11816 -0.10503 -0.15011 C -0.0618 -0.18205 -0.00225 -0.22233 0.02466 -0.24131 " pathEditMode="fixed" rAng="0" ptsTypes="aaaa">
                                      <p:cBhvr>
                                        <p:cTn id="14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0" y="-1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7F7F7F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1</a:t>
              </a:r>
              <a:endParaRPr lang="zh-CN" altLang="en-US" sz="6000" b="1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7F7F7F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0244" name="组合 8"/>
          <p:cNvGrpSpPr>
            <a:grpSpLocks/>
          </p:cNvGrpSpPr>
          <p:nvPr/>
        </p:nvGrpSpPr>
        <p:grpSpPr bwMode="auto">
          <a:xfrm>
            <a:off x="3846249" y="2340916"/>
            <a:ext cx="5297751" cy="1015663"/>
            <a:chOff x="3284033" y="2098694"/>
            <a:chExt cx="5453912" cy="978717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780"/>
              <a:ext cx="4262240" cy="699096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5319" y="2301988"/>
              <a:ext cx="1086806" cy="572127"/>
            </a:xfrm>
            <a:prstGeom prst="roundRect">
              <a:avLst>
                <a:gd name="adj" fmla="val 11921"/>
              </a:avLst>
            </a:prstGeom>
            <a:solidFill>
              <a:srgbClr val="7F7F7F"/>
            </a:solidFill>
            <a:ln>
              <a:solidFill>
                <a:srgbClr val="7F7F7F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78AA0A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31830" y="2320440"/>
              <a:ext cx="313785" cy="4619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1</a:t>
              </a:r>
            </a:p>
          </p:txBody>
        </p:sp>
        <p:sp>
          <p:nvSpPr>
            <p:cNvPr id="10248" name="文本框 2"/>
            <p:cNvSpPr txBox="1">
              <a:spLocks noChangeArrowheads="1"/>
            </p:cNvSpPr>
            <p:nvPr/>
          </p:nvSpPr>
          <p:spPr bwMode="auto">
            <a:xfrm>
              <a:off x="4637514" y="2098694"/>
              <a:ext cx="4100431" cy="978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相关知识</a:t>
              </a:r>
            </a:p>
            <a:p>
              <a:pPr eaLnBrk="1" hangingPunct="1"/>
              <a:r>
                <a:rPr lang="en-US" altLang="zh-CN" sz="2800" b="1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(Related knowledge)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5837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flythrough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1" y="515938"/>
            <a:ext cx="1475346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08001" y="1588442"/>
            <a:ext cx="6163255" cy="420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lvl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心脏损伤（</a:t>
            </a:r>
            <a:r>
              <a:rPr lang="en-US" altLang="zh-CN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ardiac injury</a:t>
            </a: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endParaRPr lang="en-US" altLang="zh-CN" sz="22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lvl="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钝性心脏损伤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blunt cardiac injury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）：多由胸部撞击、减速、挤压、冲击等暴力所致。多发生于右心室。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lvl="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穿透性</a:t>
            </a:r>
            <a:r>
              <a:rPr lang="zh-CN" altLang="en-US" sz="22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心脏损</a:t>
            </a:r>
            <a:r>
              <a:rPr lang="zh-CN" altLang="en-US" sz="22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伤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penetrating cardiac injury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）：多由锐器伤及心脏所致，少数可由钝性暴力所致。好发部位依次为右心室、左心室、右心房和左心房。</a:t>
            </a:r>
            <a:endParaRPr lang="zh-CN" altLang="en-US" sz="22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EFCFD"/>
              </a:clrFrom>
              <a:clrTo>
                <a:srgbClr val="FEFC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8"/>
          <a:stretch/>
        </p:blipFill>
        <p:spPr>
          <a:xfrm>
            <a:off x="7379593" y="2149306"/>
            <a:ext cx="4277016" cy="3079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744237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1" y="515938"/>
            <a:ext cx="1320799" cy="849312"/>
          </a:xfrm>
        </p:spPr>
        <p:txBody>
          <a:bodyPr/>
          <a:lstStyle/>
          <a:p>
            <a:pPr algn="l" eaLnBrk="1" hangingPunct="1"/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病因</a:t>
            </a:r>
            <a:endParaRPr lang="zh-CN" altLang="en-US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086900" y="1360488"/>
            <a:ext cx="5905678" cy="466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2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钝性心脏损伤：</a:t>
            </a:r>
            <a:endParaRPr lang="en-US" altLang="zh-CN" sz="22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直接暴力：方向盘或重物撞击胸部；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间接暴力：高处坠落、腹部或下肢突然受挤压、突然加速或减速 。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2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穿透性心脏损伤：</a:t>
            </a:r>
            <a:endParaRPr lang="en-US" altLang="zh-CN" sz="2200" b="1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锐器伤：刃器、子弹穿透胸壁；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火器伤：致心脏贯通伤；    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医源性心脏穿透伤；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暴力撞击前胸、胸骨或肋骨断端移向心脏。</a:t>
            </a:r>
            <a:endParaRPr lang="zh-CN" altLang="en-US" sz="22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2" name="Rectangle 12"/>
          <p:cNvSpPr>
            <a:spLocks noChangeArrowheads="1"/>
          </p:cNvSpPr>
          <p:nvPr/>
        </p:nvSpPr>
        <p:spPr bwMode="auto">
          <a:xfrm>
            <a:off x="11118850" y="1360488"/>
            <a:ext cx="10953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2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多食</a:t>
            </a:r>
            <a:endParaRPr lang="zh-CN" sz="240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943" y="2069766"/>
            <a:ext cx="4604569" cy="3244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86701709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1" y="515938"/>
            <a:ext cx="1320799" cy="849312"/>
          </a:xfrm>
        </p:spPr>
        <p:txBody>
          <a:bodyPr/>
          <a:lstStyle/>
          <a:p>
            <a:pPr algn="l" eaLnBrk="1" hangingPunct="1"/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病因</a:t>
            </a:r>
            <a:endParaRPr lang="zh-CN" altLang="en-US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423887" y="1541677"/>
            <a:ext cx="8430726" cy="1048172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44546A"/>
            </a:solidFill>
          </a:ln>
          <a:ex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最常见的胸部损伤。多见于第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4-7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肋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尖锐的肋骨断端可刺破壁层胸膜、肋间血管或肺组织。常合并血气胸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2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373436" y="1618538"/>
            <a:ext cx="952732" cy="919401"/>
          </a:xfrm>
          <a:prstGeom prst="roundRect">
            <a:avLst/>
          </a:prstGeom>
          <a:solidFill>
            <a:srgbClr val="44546A"/>
          </a:solidFill>
          <a:ln w="28575">
            <a:solidFill>
              <a:srgbClr val="44546A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肋骨骨折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373436" y="3058269"/>
            <a:ext cx="910727" cy="919401"/>
          </a:xfrm>
          <a:prstGeom prst="roundRect">
            <a:avLst/>
          </a:prstGeom>
          <a:solidFill>
            <a:srgbClr val="44546A"/>
          </a:solidFill>
          <a:ln w="28575">
            <a:solidFill>
              <a:srgbClr val="44546A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连枷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胸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352434" y="4498001"/>
            <a:ext cx="931729" cy="1281589"/>
          </a:xfrm>
          <a:prstGeom prst="roundRect">
            <a:avLst/>
          </a:prstGeom>
          <a:solidFill>
            <a:srgbClr val="44546A"/>
          </a:solidFill>
          <a:ln w="28575">
            <a:solidFill>
              <a:srgbClr val="44546A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胸廓碎裂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伤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423887" y="2684976"/>
            <a:ext cx="8430726" cy="1556003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44546A"/>
            </a:solidFill>
          </a:ln>
          <a:ex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根多处肋骨骨折，使局部胸壁失去肋骨支撑而软化，出现吸气时软化区胸壁内陷，呼气时外突。即反常呼吸运动。连枷胸常合并肺挫伤，是诱发急性呼吸窘迫综合症（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ARDS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）的重要因素 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2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423887" y="4300083"/>
            <a:ext cx="8430726" cy="1556003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44546A"/>
            </a:solidFill>
          </a:ln>
          <a:ex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根多处肋骨骨折，软化胸壁面积比较大时，患者出现被动呼吸：吸气时软化区胸壁外突，呼气时软化区内陷，患者大多需要人工或者机械辅助呼吸，否则大多患者很快陷入窒息而死亡。</a:t>
            </a:r>
            <a:endParaRPr lang="zh-CN" altLang="en-US" sz="22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0493886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1" y="515938"/>
            <a:ext cx="2763234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临床表现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08001" y="1764636"/>
            <a:ext cx="6098861" cy="364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2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症</a:t>
            </a:r>
            <a:r>
              <a:rPr lang="zh-CN" altLang="en-US" sz="22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</a:t>
            </a:r>
            <a:r>
              <a:rPr lang="zh-CN" altLang="en-US" sz="22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轻者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无明显症状；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中、重度挫伤可出现胸痛、心悸、气促、呼吸困难及心绞痛；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心脏破裂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者，可见胸壁伤口不断涌出鲜血，低血容量性休克表现，甚至死亡 ；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可有心律失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常及心力衰竭。</a:t>
            </a:r>
            <a:endParaRPr lang="zh-CN" altLang="en-US" sz="22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0" name="Rectangle 6"/>
          <p:cNvSpPr>
            <a:spLocks noChangeArrowheads="1"/>
          </p:cNvSpPr>
          <p:nvPr/>
        </p:nvSpPr>
        <p:spPr bwMode="auto">
          <a:xfrm>
            <a:off x="11274425" y="5183188"/>
            <a:ext cx="1878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2400" b="1">
                <a:solidFill>
                  <a:schemeClr val="bg1"/>
                </a:solidFill>
                <a:latin typeface="楷体_GB2312"/>
                <a:ea typeface="黑体" panose="02010609060101010101" pitchFamily="49" charset="-122"/>
              </a:rPr>
              <a:t>皮肤搔痒</a:t>
            </a:r>
            <a:endParaRPr lang="zh-CN" sz="240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342" name="Rectangle 12"/>
          <p:cNvSpPr>
            <a:spLocks noChangeArrowheads="1"/>
          </p:cNvSpPr>
          <p:nvPr/>
        </p:nvSpPr>
        <p:spPr bwMode="auto">
          <a:xfrm>
            <a:off x="11118850" y="1360488"/>
            <a:ext cx="10953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2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多食</a:t>
            </a:r>
            <a:endParaRPr lang="zh-CN" sz="240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6" t="7585" r="4798" b="14105"/>
          <a:stretch/>
        </p:blipFill>
        <p:spPr>
          <a:xfrm>
            <a:off x="7212169" y="2553340"/>
            <a:ext cx="4647551" cy="2858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863962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1" y="515938"/>
            <a:ext cx="2763234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临床表现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803506" y="1827113"/>
            <a:ext cx="5579696" cy="364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2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体征</a:t>
            </a:r>
            <a:r>
              <a:rPr lang="zh-CN" altLang="en-US" sz="22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偶可闻及心包摩擦音；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前胸壁软组织损伤和胸骨骨折；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心脏压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塞征：</a:t>
            </a:r>
            <a:r>
              <a:rPr lang="en-US" altLang="zh-CN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Beck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三联症</a:t>
            </a:r>
            <a:r>
              <a:rPr lang="en-US" altLang="zh-CN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静脉压增高，颈静脉怒张，心音遥远，脉搏微弱，脉压小  ；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心脏杂音。</a:t>
            </a:r>
            <a:endParaRPr lang="zh-CN" altLang="en-US" sz="22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0" name="Rectangle 6"/>
          <p:cNvSpPr>
            <a:spLocks noChangeArrowheads="1"/>
          </p:cNvSpPr>
          <p:nvPr/>
        </p:nvSpPr>
        <p:spPr bwMode="auto">
          <a:xfrm>
            <a:off x="11274425" y="5183188"/>
            <a:ext cx="1878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2400" b="1">
                <a:solidFill>
                  <a:schemeClr val="bg1"/>
                </a:solidFill>
                <a:latin typeface="楷体_GB2312"/>
                <a:ea typeface="黑体" panose="02010609060101010101" pitchFamily="49" charset="-122"/>
              </a:rPr>
              <a:t>皮肤搔痒</a:t>
            </a:r>
            <a:endParaRPr lang="zh-CN" sz="240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342" name="Rectangle 12"/>
          <p:cNvSpPr>
            <a:spLocks noChangeArrowheads="1"/>
          </p:cNvSpPr>
          <p:nvPr/>
        </p:nvSpPr>
        <p:spPr bwMode="auto">
          <a:xfrm>
            <a:off x="11118850" y="1360488"/>
            <a:ext cx="10953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2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多食</a:t>
            </a:r>
            <a:endParaRPr lang="zh-CN" sz="240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05" y="2115207"/>
            <a:ext cx="4145803" cy="3070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67332999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2518535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辅助检查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91335" y="1545554"/>
            <a:ext cx="6665532" cy="4431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实验室检</a:t>
            </a: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查：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心肌肌钙蛋白</a:t>
            </a:r>
            <a:r>
              <a:rPr lang="en-US" altLang="zh-CN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LDH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2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心电图检查</a:t>
            </a: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心动过速、</a:t>
            </a:r>
            <a:r>
              <a:rPr lang="en-US" altLang="zh-CN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段抬高、</a:t>
            </a:r>
            <a:r>
              <a:rPr lang="en-US" altLang="zh-CN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波低平或倒置、房早或室早。</a:t>
            </a:r>
            <a:endParaRPr lang="zh-CN" altLang="en-US" sz="22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超声心动图：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可显示心脏结构和功能的改变，明确有无心包积血和积血量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心包穿</a:t>
            </a: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刺：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抽得血液可确诊。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zh-CN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</a:t>
            </a:r>
            <a:endParaRPr lang="en-US" altLang="zh-CN" sz="2400" b="1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必要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时应立即送手术室，局麻下扩深伤道以明确诊断。</a:t>
            </a:r>
            <a:endParaRPr lang="en-US" altLang="zh-CN" sz="22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7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95" y="3475657"/>
            <a:ext cx="4151305" cy="3093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665724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1385</TotalTime>
  <Pages>0</Pages>
  <Words>1535</Words>
  <Characters>0</Characters>
  <Application>Microsoft Office PowerPoint</Application>
  <DocSecurity>0</DocSecurity>
  <PresentationFormat>宽屏</PresentationFormat>
  <Lines>0</Lines>
  <Paragraphs>126</Paragraphs>
  <Slides>25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BatangChe</vt:lpstr>
      <vt:lpstr>黑体</vt:lpstr>
      <vt:lpstr>楷体_GB2312</vt:lpstr>
      <vt:lpstr>宋体</vt:lpstr>
      <vt:lpstr>微软雅黑</vt:lpstr>
      <vt:lpstr>Arial</vt:lpstr>
      <vt:lpstr>Calibri</vt:lpstr>
      <vt:lpstr>Calibri Light</vt:lpstr>
      <vt:lpstr>Times New Roman</vt:lpstr>
      <vt:lpstr>Wingdings</vt:lpstr>
      <vt:lpstr>Office 主题</vt:lpstr>
      <vt:lpstr>1_Office 主题</vt:lpstr>
      <vt:lpstr>PowerPoint 演示文稿</vt:lpstr>
      <vt:lpstr>PowerPoint 演示文稿</vt:lpstr>
      <vt:lpstr>PowerPoint 演示文稿</vt:lpstr>
      <vt:lpstr>概述</vt:lpstr>
      <vt:lpstr>病因</vt:lpstr>
      <vt:lpstr>病因</vt:lpstr>
      <vt:lpstr>临床表现</vt:lpstr>
      <vt:lpstr>临床表现</vt:lpstr>
      <vt:lpstr>辅助检查</vt:lpstr>
      <vt:lpstr>治疗原则</vt:lpstr>
      <vt:lpstr>治疗原则</vt:lpstr>
      <vt:lpstr>PowerPoint 演示文稿</vt:lpstr>
      <vt:lpstr>护理诊断</vt:lpstr>
      <vt:lpstr>术前护理</vt:lpstr>
      <vt:lpstr>术前护理</vt:lpstr>
      <vt:lpstr>术前护理</vt:lpstr>
      <vt:lpstr>术后护理</vt:lpstr>
      <vt:lpstr>术后护理</vt:lpstr>
      <vt:lpstr>术后护理</vt:lpstr>
      <vt:lpstr>术后护理</vt:lpstr>
      <vt:lpstr>术后护理</vt:lpstr>
      <vt:lpstr>术后护理</vt:lpstr>
      <vt:lpstr>PowerPoint 演示文稿</vt:lpstr>
      <vt:lpstr>健康指导</vt:lpstr>
      <vt:lpstr>PowerPoint 演示文稿</vt:lpstr>
    </vt:vector>
  </TitlesOfParts>
  <Manager/>
  <Company>Sky123.Org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Sky123.Org</dc:creator>
  <cp:keywords/>
  <dc:description/>
  <cp:lastModifiedBy>清云_612</cp:lastModifiedBy>
  <cp:revision>260</cp:revision>
  <dcterms:created xsi:type="dcterms:W3CDTF">2014-03-17T14:50:00Z</dcterms:created>
  <dcterms:modified xsi:type="dcterms:W3CDTF">2016-05-31T03:15:43Z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2052-9.1.0.4716</vt:lpwstr>
  </property>
</Properties>
</file>