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6"/>
  </p:notesMasterIdLst>
  <p:sldIdLst>
    <p:sldId id="377" r:id="rId4"/>
    <p:sldId id="267" r:id="rId5"/>
    <p:sldId id="367" r:id="rId6"/>
    <p:sldId id="285" r:id="rId7"/>
    <p:sldId id="368" r:id="rId8"/>
    <p:sldId id="258" r:id="rId9"/>
    <p:sldId id="366" r:id="rId10"/>
    <p:sldId id="369" r:id="rId11"/>
    <p:sldId id="327" r:id="rId12"/>
    <p:sldId id="371" r:id="rId13"/>
    <p:sldId id="376" r:id="rId14"/>
    <p:sldId id="370" r:id="rId15"/>
    <p:sldId id="374" r:id="rId16"/>
    <p:sldId id="375" r:id="rId17"/>
    <p:sldId id="355" r:id="rId18"/>
    <p:sldId id="358" r:id="rId19"/>
    <p:sldId id="373" r:id="rId20"/>
    <p:sldId id="359" r:id="rId21"/>
    <p:sldId id="363" r:id="rId22"/>
    <p:sldId id="364" r:id="rId23"/>
    <p:sldId id="372" r:id="rId24"/>
    <p:sldId id="37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无标题节" id="{AD526B4D-2EC1-41F3-8795-4824A5E46A88}">
          <p14:sldIdLst>
            <p14:sldId id="377"/>
            <p14:sldId id="267"/>
            <p14:sldId id="367"/>
            <p14:sldId id="285"/>
            <p14:sldId id="368"/>
            <p14:sldId id="258"/>
            <p14:sldId id="366"/>
            <p14:sldId id="369"/>
            <p14:sldId id="327"/>
            <p14:sldId id="371"/>
            <p14:sldId id="376"/>
            <p14:sldId id="370"/>
            <p14:sldId id="374"/>
            <p14:sldId id="375"/>
          </p14:sldIdLst>
        </p14:section>
        <p14:section name="无标题节" id="{6881FAAB-D6C2-47B3-B79C-23B7FB7B6ED8}">
          <p14:sldIdLst>
            <p14:sldId id="355"/>
            <p14:sldId id="358"/>
            <p14:sldId id="373"/>
            <p14:sldId id="359"/>
            <p14:sldId id="363"/>
            <p14:sldId id="364"/>
            <p14:sldId id="372"/>
            <p14:sldId id="3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412" userDrawn="1">
          <p15:clr>
            <a:srgbClr val="A4A3A4"/>
          </p15:clr>
        </p15:guide>
        <p15:guide id="2" pos="960" userDrawn="1">
          <p15:clr>
            <a:srgbClr val="A4A3A4"/>
          </p15:clr>
        </p15:guide>
        <p15:guide id="3" pos="181" userDrawn="1">
          <p15:clr>
            <a:srgbClr val="A4A3A4"/>
          </p15:clr>
        </p15:guide>
        <p15:guide id="4" pos="7469" userDrawn="1">
          <p15:clr>
            <a:srgbClr val="A4A3A4"/>
          </p15:clr>
        </p15:guide>
        <p15:guide id="5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397"/>
    <a:srgbClr val="DBE9F0"/>
    <a:srgbClr val="D91E25"/>
    <a:srgbClr val="006599"/>
    <a:srgbClr val="1980CE"/>
    <a:srgbClr val="DFE3E6"/>
    <a:srgbClr val="8CC34B"/>
    <a:srgbClr val="D50A06"/>
    <a:srgbClr val="E70012"/>
    <a:srgbClr val="C20F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24" autoAdjust="0"/>
  </p:normalViewPr>
  <p:slideViewPr>
    <p:cSldViewPr snapToGrid="0" showGuides="1">
      <p:cViewPr varScale="1">
        <p:scale>
          <a:sx n="74" d="100"/>
          <a:sy n="74" d="100"/>
        </p:scale>
        <p:origin x="576" y="54"/>
      </p:cViewPr>
      <p:guideLst>
        <p:guide orient="horz" pos="1412"/>
        <p:guide pos="960"/>
        <p:guide pos="181"/>
        <p:guide pos="7469"/>
        <p:guide pos="453"/>
      </p:guideLst>
    </p:cSldViewPr>
  </p:slideViewPr>
  <p:outlineViewPr>
    <p:cViewPr>
      <p:scale>
        <a:sx n="33" d="100"/>
        <a:sy n="33" d="100"/>
      </p:scale>
      <p:origin x="0" y="-680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4EB97-6F41-4D21-A74E-24FD938F1CF5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9FBC7-E47B-4453-BF35-93CCF81D1F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92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9FBC7-E47B-4453-BF35-93CCF81D1F8B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024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777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671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624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129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760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93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219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06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5882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48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26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4838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8172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1312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7327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833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708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6160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5348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7158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3904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535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4149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9473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1824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7878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11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46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702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36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97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231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569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669-3FC2-414A-943B-29B870DD011E}" type="datetimeFigureOut">
              <a:rPr lang="zh-CN" altLang="en-US" smtClean="0"/>
              <a:t>2014/2/19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6E2-B450-4343-9090-A83CE46ABE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01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5254A-282B-4A67-A637-F9DBAA55D8A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36951-9047-4CA5-8A20-867F86C0F88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264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BB864-B637-4778-A059-7718F3F51CB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6D148-4041-472F-AB6C-CB878DC250C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55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028" y="2167989"/>
            <a:ext cx="2350122" cy="2480497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6462636" y="2279217"/>
            <a:ext cx="0" cy="221980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166877" y="273648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E70012"/>
                </a:solidFill>
                <a:effectLst>
                  <a:innerShdw blurRad="63500" dist="1143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四步</a:t>
            </a:r>
            <a:endParaRPr lang="zh-CN" altLang="en-US" sz="4800" b="1" dirty="0">
              <a:solidFill>
                <a:srgbClr val="E70012"/>
              </a:solidFill>
              <a:effectLst>
                <a:innerShdw blurRad="63500" dist="114300" dir="162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66877" y="3567483"/>
            <a:ext cx="3223959" cy="830997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metal">
            <a:bevelT w="50800"/>
          </a:sp3d>
        </p:spPr>
        <p:txBody>
          <a:bodyPr wrap="none">
            <a:spAutoFit/>
            <a:sp3d extrusionH="57150">
              <a:bevelT w="38100" h="38100"/>
            </a:sp3d>
          </a:bodyPr>
          <a:lstStyle/>
          <a:p>
            <a:pPr algn="ctr"/>
            <a:r>
              <a:rPr lang="zh-CN" altLang="en-US" sz="4800" b="1" dirty="0">
                <a:solidFill>
                  <a:srgbClr val="FFC819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高富</a:t>
            </a:r>
            <a:r>
              <a:rPr lang="zh-CN" altLang="en-US" sz="4800" b="1" dirty="0" smtClean="0">
                <a:solidFill>
                  <a:srgbClr val="FFC819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帅</a:t>
            </a:r>
            <a:r>
              <a:rPr lang="en-US" altLang="zh-CN" sz="4800" b="1" dirty="0" smtClean="0">
                <a:solidFill>
                  <a:srgbClr val="FFC819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800" dirty="0">
              <a:solidFill>
                <a:srgbClr val="FFC819"/>
              </a:solidFill>
              <a:effectLst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64695" y="290562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E7E6E6">
                    <a:lumMod val="10000"/>
                  </a:srgbClr>
                </a:solidFill>
                <a:effectLst>
                  <a:outerShdw blurRad="63500" sx="111000" sy="11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教你变身</a:t>
            </a:r>
            <a:endParaRPr lang="zh-CN" altLang="en-US" sz="3200" b="1" dirty="0">
              <a:solidFill>
                <a:srgbClr val="E7E6E6">
                  <a:lumMod val="10000"/>
                </a:srgbClr>
              </a:solidFill>
              <a:effectLst>
                <a:outerShdw blurRad="63500" sx="111000" sy="111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16539" y="227921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第二讲</a:t>
            </a:r>
            <a:endParaRPr lang="zh-CN" altLang="en-US" sz="2000" b="1" dirty="0">
              <a:solidFill>
                <a:prstClr val="black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270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1828800"/>
            <a:ext cx="11163869" cy="3280780"/>
          </a:xfrm>
          <a:prstGeom prst="rect">
            <a:avLst/>
          </a:prstGeom>
          <a:gradFill>
            <a:gsLst>
              <a:gs pos="100000">
                <a:schemeClr val="bg1">
                  <a:lumMod val="85000"/>
                </a:schemeClr>
              </a:gs>
              <a:gs pos="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7926" y="1184110"/>
            <a:ext cx="1157745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3200" b="1" dirty="0" smtClean="0">
                <a:solidFill>
                  <a:srgbClr val="0065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卓弈，与您共同成长</a:t>
            </a:r>
            <a:endParaRPr lang="en-US" altLang="zh-CN" sz="3200" b="1" dirty="0" smtClean="0">
              <a:solidFill>
                <a:srgbClr val="0065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公司始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1996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年，总部设在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上海。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一家由海内外经验丰富的管理专家组成的专业管理培训、咨询供应机构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2800" b="1" dirty="0" smtClean="0">
                <a:solidFill>
                  <a:srgbClr val="0065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公司宗旨：</a:t>
            </a:r>
            <a:endParaRPr lang="zh-CN" altLang="en-US" sz="2800" b="1" dirty="0">
              <a:solidFill>
                <a:srgbClr val="0065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客户创造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价值，打造精英团队，专注培训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和管理咨询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事业。</a:t>
            </a: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2800" b="1" dirty="0">
                <a:solidFill>
                  <a:srgbClr val="0065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课程体系：</a:t>
            </a:r>
            <a:endParaRPr lang="en-US" altLang="zh-CN" sz="2800" b="1" dirty="0">
              <a:solidFill>
                <a:srgbClr val="0065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针对各类企业与组织的实际情况，提供个性化的从初级到高层管理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培训课程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545" y="334948"/>
            <a:ext cx="1966933" cy="81631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6799585" y="5117006"/>
            <a:ext cx="5392415" cy="1740994"/>
            <a:chOff x="5675537" y="4759647"/>
            <a:chExt cx="6516463" cy="2103904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51300" y="4790366"/>
              <a:ext cx="5840700" cy="2073185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5537" y="4759647"/>
              <a:ext cx="3747355" cy="20949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995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8374" y="1752779"/>
            <a:ext cx="7618817" cy="42769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5777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14831" y="308611"/>
            <a:ext cx="117487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模仿中常出现的问题</a:t>
            </a:r>
            <a:r>
              <a:rPr lang="en-US" altLang="zh-CN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渐变怎么调？</a:t>
            </a:r>
            <a:r>
              <a:rPr lang="en-US" altLang="zh-CN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(Office2013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版）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2502" y="3501613"/>
            <a:ext cx="4811058" cy="26919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5" name="矩形 14"/>
          <p:cNvSpPr/>
          <p:nvPr/>
        </p:nvSpPr>
        <p:spPr>
          <a:xfrm>
            <a:off x="214830" y="1456366"/>
            <a:ext cx="810439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、插入一个矩形，选中后右键“设置形状格式”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en-US" altLang="zh-CN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、设置“渐变填充”，光圈</a:t>
            </a:r>
            <a:r>
              <a:rPr lang="en-US" altLang="zh-CN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个（多余的删掉）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en-US" altLang="zh-CN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、颜色：一侧设置为白色，一侧为浅灰色“</a:t>
            </a:r>
            <a:r>
              <a:rPr lang="en-US" altLang="zh-CN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218</a:t>
            </a: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218</a:t>
            </a: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218</a:t>
            </a: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注意：右图错误很多人的问题就在于没有把一侧颜色设置为白色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（复杂背景下，可以调整透明度为</a:t>
            </a:r>
            <a:r>
              <a:rPr lang="en-US" altLang="zh-CN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0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1760" y="4242215"/>
            <a:ext cx="4192599" cy="154773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234" y="3501613"/>
            <a:ext cx="2012392" cy="2691901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0442857" y="378055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D91E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不合格版</a:t>
            </a:r>
            <a:endParaRPr lang="zh-CN" altLang="en-US" sz="2400" b="1" dirty="0">
              <a:solidFill>
                <a:srgbClr val="D91E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201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040817" y="2023047"/>
            <a:ext cx="9151183" cy="28850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67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52" y="1299772"/>
            <a:ext cx="2163765" cy="288502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4" name="文本框 13"/>
          <p:cNvSpPr txBox="1"/>
          <p:nvPr/>
        </p:nvSpPr>
        <p:spPr>
          <a:xfrm>
            <a:off x="3363989" y="2157507"/>
            <a:ext cx="1481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DF3D3D"/>
                </a:solidFill>
                <a:latin typeface="+mn-ea"/>
              </a:rPr>
              <a:t>罗振宇</a:t>
            </a:r>
            <a:endParaRPr lang="zh-CN" altLang="en-US" sz="3200" dirty="0">
              <a:solidFill>
                <a:srgbClr val="DF3D3D"/>
              </a:solidFill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31439" y="2807109"/>
            <a:ext cx="66188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alibri Light" panose="020F0302020204030204" pitchFamily="34" charset="0"/>
              <a:buChar char="‒"/>
            </a:pPr>
            <a:r>
              <a:rPr lang="en-US" altLang="zh-CN" sz="1600" dirty="0" smtClean="0">
                <a:solidFill>
                  <a:srgbClr val="DF3D3D"/>
                </a:solidFill>
                <a:latin typeface="+mn-ea"/>
              </a:rPr>
              <a:t>70</a:t>
            </a:r>
            <a:r>
              <a:rPr lang="zh-CN" altLang="en-US" sz="1600" dirty="0" smtClean="0">
                <a:solidFill>
                  <a:srgbClr val="DF3D3D"/>
                </a:solidFill>
                <a:latin typeface="+mn-ea"/>
              </a:rPr>
              <a:t>后，自媒体视频脱口秀</a:t>
            </a:r>
            <a:r>
              <a:rPr lang="en-US" altLang="zh-CN" sz="1600" dirty="0" smtClean="0">
                <a:solidFill>
                  <a:srgbClr val="DF3D3D"/>
                </a:solidFill>
                <a:latin typeface="+mn-ea"/>
              </a:rPr>
              <a:t>《</a:t>
            </a:r>
            <a:r>
              <a:rPr lang="zh-CN" altLang="en-US" sz="1600" dirty="0" smtClean="0">
                <a:solidFill>
                  <a:srgbClr val="DF3D3D"/>
                </a:solidFill>
                <a:latin typeface="+mn-ea"/>
              </a:rPr>
              <a:t>罗辑思维</a:t>
            </a:r>
            <a:r>
              <a:rPr lang="en-US" altLang="zh-CN" sz="1600" dirty="0" smtClean="0">
                <a:solidFill>
                  <a:srgbClr val="DF3D3D"/>
                </a:solidFill>
                <a:latin typeface="+mn-ea"/>
              </a:rPr>
              <a:t>》</a:t>
            </a:r>
            <a:r>
              <a:rPr lang="zh-CN" altLang="en-US" sz="1600" dirty="0" smtClean="0">
                <a:solidFill>
                  <a:srgbClr val="DF3D3D"/>
                </a:solidFill>
                <a:latin typeface="+mn-ea"/>
              </a:rPr>
              <a:t>主讲人</a:t>
            </a:r>
            <a:endParaRPr lang="en-US" altLang="zh-CN" sz="1600" dirty="0" smtClean="0">
              <a:solidFill>
                <a:srgbClr val="DF3D3D"/>
              </a:solidFill>
              <a:latin typeface="+mn-ea"/>
            </a:endParaRPr>
          </a:p>
          <a:p>
            <a:pPr marL="285750" indent="-285750" algn="just">
              <a:buFont typeface="Calibri Light" panose="020F0302020204030204" pitchFamily="34" charset="0"/>
              <a:buChar char="‒"/>
            </a:pPr>
            <a:r>
              <a:rPr lang="zh-CN" altLang="en-US" sz="1600" dirty="0" smtClean="0">
                <a:solidFill>
                  <a:srgbClr val="DF3D3D"/>
                </a:solidFill>
                <a:latin typeface="+mn-ea"/>
              </a:rPr>
              <a:t>互联网知识型社群试水者</a:t>
            </a:r>
            <a:endParaRPr lang="en-US" altLang="zh-CN" sz="1600" dirty="0" smtClean="0">
              <a:solidFill>
                <a:srgbClr val="DF3D3D"/>
              </a:solidFill>
              <a:latin typeface="+mn-ea"/>
            </a:endParaRPr>
          </a:p>
          <a:p>
            <a:pPr marL="285750" indent="-285750" algn="just">
              <a:buFont typeface="Calibri Light" panose="020F0302020204030204" pitchFamily="34" charset="0"/>
              <a:buChar char="‒"/>
            </a:pPr>
            <a:r>
              <a:rPr lang="zh-CN" altLang="en-US" sz="1600" dirty="0" smtClean="0">
                <a:solidFill>
                  <a:srgbClr val="DF3D3D"/>
                </a:solidFill>
                <a:latin typeface="+mn-ea"/>
              </a:rPr>
              <a:t>资深媒体人和传播专家</a:t>
            </a:r>
            <a:endParaRPr lang="zh-CN" altLang="en-US" sz="1600" dirty="0">
              <a:solidFill>
                <a:srgbClr val="DF3D3D"/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31439" y="3872976"/>
            <a:ext cx="6618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alibri Light" panose="020F0302020204030204" pitchFamily="34" charset="0"/>
              <a:buChar char="‒"/>
            </a:pPr>
            <a:r>
              <a:rPr lang="en-US" altLang="zh-CN" sz="1600" dirty="0" smtClean="0">
                <a:solidFill>
                  <a:srgbClr val="DF3D3D"/>
                </a:solidFill>
                <a:latin typeface="+mn-ea"/>
              </a:rPr>
              <a:t>2012</a:t>
            </a:r>
            <a:r>
              <a:rPr lang="zh-CN" altLang="en-US" sz="1600" dirty="0" smtClean="0">
                <a:solidFill>
                  <a:srgbClr val="DF3D3D"/>
                </a:solidFill>
                <a:latin typeface="+mn-ea"/>
              </a:rPr>
              <a:t>年底，罗振宇与独立新媒创始人申音合作打造知识型视频脱口秀</a:t>
            </a:r>
            <a:r>
              <a:rPr lang="en-US" altLang="zh-CN" sz="1600" dirty="0" smtClean="0">
                <a:solidFill>
                  <a:srgbClr val="DF3D3D"/>
                </a:solidFill>
                <a:latin typeface="+mn-ea"/>
              </a:rPr>
              <a:t>《</a:t>
            </a:r>
            <a:r>
              <a:rPr lang="zh-CN" altLang="en-US" sz="1600" dirty="0" smtClean="0">
                <a:solidFill>
                  <a:srgbClr val="DF3D3D"/>
                </a:solidFill>
                <a:latin typeface="+mn-ea"/>
              </a:rPr>
              <a:t>罗辑思维</a:t>
            </a:r>
            <a:r>
              <a:rPr lang="en-US" altLang="zh-CN" sz="1600" dirty="0" smtClean="0">
                <a:solidFill>
                  <a:srgbClr val="DF3D3D"/>
                </a:solidFill>
                <a:latin typeface="+mn-ea"/>
              </a:rPr>
              <a:t>》</a:t>
            </a:r>
            <a:r>
              <a:rPr lang="zh-CN" altLang="en-US" sz="1600" dirty="0" smtClean="0">
                <a:solidFill>
                  <a:srgbClr val="DF3D3D"/>
                </a:solidFill>
                <a:latin typeface="+mn-ea"/>
              </a:rPr>
              <a:t>。半年内，由一款互联网自媒体视频产品，逐渐延伸成长为全新的互联网社群品牌。</a:t>
            </a:r>
            <a:endParaRPr lang="zh-CN" altLang="en-US" sz="1600" dirty="0">
              <a:solidFill>
                <a:srgbClr val="DF3D3D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4079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040817" y="2023047"/>
            <a:ext cx="9151183" cy="28850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67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52" y="2023046"/>
            <a:ext cx="2163765" cy="288502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4" name="文本框 13"/>
          <p:cNvSpPr txBox="1"/>
          <p:nvPr/>
        </p:nvSpPr>
        <p:spPr>
          <a:xfrm>
            <a:off x="3363989" y="2157507"/>
            <a:ext cx="1481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DF3D3D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罗振宇</a:t>
            </a:r>
            <a:endParaRPr lang="zh-CN" altLang="en-US" sz="3200" dirty="0">
              <a:solidFill>
                <a:srgbClr val="DF3D3D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31439" y="2807109"/>
            <a:ext cx="66188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alibri Light" panose="020F0302020204030204" pitchFamily="34" charset="0"/>
              <a:buChar char="‒"/>
            </a:pPr>
            <a:r>
              <a:rPr lang="en-US" altLang="zh-CN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r>
              <a:rPr lang="zh-CN" altLang="en-US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后，自媒体视频脱口秀</a:t>
            </a:r>
            <a:r>
              <a:rPr lang="en-US" altLang="zh-CN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罗辑思维</a:t>
            </a:r>
            <a:r>
              <a:rPr lang="en-US" altLang="zh-CN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</a:t>
            </a:r>
            <a:endParaRPr lang="en-US" altLang="zh-CN" sz="1600" dirty="0" smtClean="0">
              <a:solidFill>
                <a:srgbClr val="DF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buFont typeface="Calibri Light" panose="020F0302020204030204" pitchFamily="34" charset="0"/>
              <a:buChar char="‒"/>
            </a:pPr>
            <a:r>
              <a:rPr lang="zh-CN" altLang="en-US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互联网知识型社群试水者</a:t>
            </a:r>
            <a:endParaRPr lang="en-US" altLang="zh-CN" sz="1600" dirty="0" smtClean="0">
              <a:solidFill>
                <a:srgbClr val="DF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buFont typeface="Calibri Light" panose="020F0302020204030204" pitchFamily="34" charset="0"/>
              <a:buChar char="‒"/>
            </a:pPr>
            <a:r>
              <a:rPr lang="zh-CN" altLang="en-US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资深媒体人和传播专家</a:t>
            </a:r>
            <a:endParaRPr lang="zh-CN" altLang="en-US" sz="1600" dirty="0">
              <a:solidFill>
                <a:srgbClr val="DF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31439" y="3872976"/>
            <a:ext cx="6618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alibri Light" panose="020F0302020204030204" pitchFamily="34" charset="0"/>
              <a:buChar char="‒"/>
            </a:pPr>
            <a:r>
              <a:rPr lang="en-US" altLang="zh-CN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年底，罗振宇与独立新媒创始人申音合作打造知识型视频脱口秀</a:t>
            </a:r>
            <a:r>
              <a:rPr lang="en-US" altLang="zh-CN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罗辑思维</a:t>
            </a:r>
            <a:r>
              <a:rPr lang="en-US" altLang="zh-CN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 smtClean="0">
                <a:solidFill>
                  <a:srgbClr val="DF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。半年内，由一款互联网自媒体视频产品，逐渐延伸成长为全新的互联网社群品牌。</a:t>
            </a:r>
            <a:endParaRPr lang="zh-CN" altLang="en-US" sz="1600" dirty="0">
              <a:solidFill>
                <a:srgbClr val="DF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073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28827" y="1950582"/>
            <a:ext cx="75329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solidFill>
                  <a:prstClr val="black"/>
                </a:solidFill>
              </a:rPr>
              <a:t>“黑苹果青年”项目于</a:t>
            </a:r>
            <a:r>
              <a:rPr lang="en-US" altLang="zh-CN" dirty="0">
                <a:solidFill>
                  <a:prstClr val="black"/>
                </a:solidFill>
              </a:rPr>
              <a:t>2010</a:t>
            </a:r>
            <a:r>
              <a:rPr lang="zh-CN" altLang="zh-CN" dirty="0">
                <a:solidFill>
                  <a:prstClr val="black"/>
                </a:solidFill>
              </a:rPr>
              <a:t>年由零点青年公益创业发展中心发起，宗旨在于推动青年社会参与这一新的公益理念。通过凝聚社会资源，在全国范围内推广公益创业、校外实习、社会访问、高管一日助理和四季会公益社交活动等各类多元化社会实践性活动。引导、推动青年资助策划并实施社会实践项目，帮助青年扩展社会参与的途径，有效地提高其社会参与的意识和能力。目前运营有以下几个子项目：黑苹果公益创业、黑苹果实习联盟、黑苹果社会访问、黑苹果高管一日助理、黑苹果四季会、闪聚等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4627" y="4613078"/>
            <a:ext cx="2257425" cy="15906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1908" y="776689"/>
            <a:ext cx="2501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dirty="0">
                <a:solidFill>
                  <a:prstClr val="black"/>
                </a:solidFill>
              </a:rPr>
              <a:t>黑苹果青年</a:t>
            </a:r>
            <a:endParaRPr lang="zh-CN" altLang="en-US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9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8525" y="5026247"/>
            <a:ext cx="2257425" cy="15906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2603" y="1736801"/>
            <a:ext cx="1074422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“黑苹果青年”项目于</a:t>
            </a:r>
            <a:r>
              <a:rPr lang="en-US" altLang="zh-CN" sz="2000" b="1" dirty="0">
                <a:solidFill>
                  <a:srgbClr val="8CC34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zh-CN" sz="2000" b="1" dirty="0">
                <a:solidFill>
                  <a:srgbClr val="8CC34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zh-CN" sz="2000" b="1" dirty="0">
                <a:solidFill>
                  <a:srgbClr val="8CC34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零点青年公益创业发展中心</a:t>
            </a:r>
            <a:r>
              <a:rPr lang="zh-CN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发起，宗旨在于推动青年社会参与这一新的公益理念。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通过凝聚社会资源，在全国范围内</a:t>
            </a:r>
            <a:r>
              <a:rPr lang="zh-CN" altLang="zh-CN" sz="2000" b="1" dirty="0">
                <a:solidFill>
                  <a:srgbClr val="8CC34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推广公益创业、校外实习、社会访问、高管一日助理</a:t>
            </a:r>
            <a:r>
              <a:rPr lang="zh-CN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zh-CN" sz="2000" b="1" dirty="0">
                <a:solidFill>
                  <a:srgbClr val="8CC34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四季会公益社交活动</a:t>
            </a:r>
            <a:r>
              <a:rPr lang="zh-CN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等各类多元化社会实践性活动。引导、推动青年资助策划并实施社会实践项目，帮助青年扩展社会参与的途径，有效地提高其社会参与的意识和能力。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目前运营有以下几个子项目：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zh-CN" sz="2000" b="1" dirty="0">
                <a:solidFill>
                  <a:srgbClr val="8CC34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黑苹果公益创业、黑苹果实习联盟、黑苹果社会访问、黑苹果高管一日助理、黑苹果四季会、闪聚</a:t>
            </a:r>
            <a:r>
              <a:rPr lang="zh-CN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</a:p>
        </p:txBody>
      </p:sp>
      <p:sp>
        <p:nvSpPr>
          <p:cNvPr id="6" name="矩形 5"/>
          <p:cNvSpPr/>
          <p:nvPr/>
        </p:nvSpPr>
        <p:spPr>
          <a:xfrm>
            <a:off x="692603" y="558325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>
                <a:solidFill>
                  <a:srgbClr val="8CC3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黑苹果青年</a:t>
            </a:r>
            <a:endParaRPr lang="zh-CN" altLang="en-US" sz="4000" b="1" dirty="0">
              <a:solidFill>
                <a:srgbClr val="8CC34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5966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711" y="2458589"/>
            <a:ext cx="4810125" cy="27908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70" y="2458589"/>
            <a:ext cx="4926660" cy="27908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621003" y="1374439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优秀学员作品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0168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4548" y="0"/>
            <a:ext cx="8893175" cy="6858000"/>
          </a:xfrm>
        </p:spPr>
      </p:pic>
      <p:sp>
        <p:nvSpPr>
          <p:cNvPr id="5125" name="Rectangle 11"/>
          <p:cNvSpPr>
            <a:spLocks noChangeArrowheads="1"/>
          </p:cNvSpPr>
          <p:nvPr/>
        </p:nvSpPr>
        <p:spPr bwMode="auto">
          <a:xfrm>
            <a:off x="1556911" y="582614"/>
            <a:ext cx="22240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660066"/>
                </a:solidFill>
              </a:rPr>
              <a:t>二、说教法</a:t>
            </a:r>
          </a:p>
        </p:txBody>
      </p:sp>
      <p:sp>
        <p:nvSpPr>
          <p:cNvPr id="5126" name="Text Box 12"/>
          <p:cNvSpPr txBox="1">
            <a:spLocks noChangeArrowheads="1"/>
          </p:cNvSpPr>
          <p:nvPr/>
        </p:nvSpPr>
        <p:spPr bwMode="auto">
          <a:xfrm>
            <a:off x="1917272" y="1628775"/>
            <a:ext cx="5976938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</a:rPr>
              <a:t>．直观演示法：</a:t>
            </a:r>
          </a:p>
          <a:p>
            <a:pPr eaLnBrk="1" hangingPunct="1"/>
            <a:r>
              <a:rPr lang="zh-CN" altLang="en-US" sz="2400" b="1" dirty="0"/>
              <a:t>      </a:t>
            </a:r>
            <a:r>
              <a:rPr lang="zh-CN" altLang="en-US" b="1" dirty="0"/>
              <a:t>激发学生的学习兴趣，促进学生对知识的掌握。</a:t>
            </a:r>
          </a:p>
          <a:p>
            <a:pPr eaLnBrk="1" hangingPunct="1"/>
            <a:endParaRPr lang="zh-CN" altLang="en-US" b="1" dirty="0"/>
          </a:p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</a:rPr>
              <a:t>．活动探究法：</a:t>
            </a:r>
          </a:p>
          <a:p>
            <a:pPr eaLnBrk="1" hangingPunct="1"/>
            <a:r>
              <a:rPr lang="zh-CN" altLang="en-US" sz="2400" b="1" dirty="0"/>
              <a:t>      </a:t>
            </a:r>
            <a:r>
              <a:rPr lang="zh-CN" altLang="en-US" b="1" dirty="0"/>
              <a:t>以学生为主体独立探索，培养学生的自学能力、思维能力、活动组织能力。</a:t>
            </a:r>
          </a:p>
          <a:p>
            <a:pPr eaLnBrk="1" hangingPunct="1"/>
            <a:endParaRPr lang="zh-CN" altLang="en-US" b="1" dirty="0"/>
          </a:p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</a:rPr>
              <a:t>．集体讨论法：</a:t>
            </a:r>
          </a:p>
          <a:p>
            <a:pPr eaLnBrk="1" hangingPunct="1"/>
            <a:r>
              <a:rPr lang="zh-CN" altLang="en-US" sz="2400" b="1" dirty="0"/>
              <a:t>     </a:t>
            </a:r>
            <a:r>
              <a:rPr lang="zh-CN" altLang="en-US" b="1" dirty="0"/>
              <a:t>组织学生进行集体和分组讨论，促使学生在学习中解决问题，培养学生的团结协作的精神</a:t>
            </a:r>
          </a:p>
        </p:txBody>
      </p:sp>
      <p:grpSp>
        <p:nvGrpSpPr>
          <p:cNvPr id="9" name="组合 8" hidden="1"/>
          <p:cNvGrpSpPr/>
          <p:nvPr/>
        </p:nvGrpSpPr>
        <p:grpSpPr>
          <a:xfrm>
            <a:off x="8716374" y="5090618"/>
            <a:ext cx="1951629" cy="1767385"/>
            <a:chOff x="7192371" y="5090615"/>
            <a:chExt cx="1951629" cy="1767385"/>
          </a:xfrm>
        </p:grpSpPr>
        <p:sp>
          <p:nvSpPr>
            <p:cNvPr id="10" name="直角三角形 9"/>
            <p:cNvSpPr/>
            <p:nvPr/>
          </p:nvSpPr>
          <p:spPr>
            <a:xfrm flipH="1">
              <a:off x="7192371" y="5090615"/>
              <a:ext cx="1951629" cy="176738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8036003" y="5979747"/>
              <a:ext cx="110799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原稿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251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8893175" cy="6858000"/>
          </a:xfrm>
        </p:spPr>
      </p:pic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1992314" y="692150"/>
            <a:ext cx="22240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二、说教法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432434" y="1986701"/>
            <a:ext cx="5059030" cy="3582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40000"/>
              </a:lnSpc>
              <a:defRPr/>
            </a:pPr>
            <a:r>
              <a:rPr lang="en-US" altLang="zh-CN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．直观演示法：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激发学生的学习兴趣，促进学生对知识的掌握。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en-US" altLang="zh-CN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．活动探究法：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以学生为主体独立探索，培养学生的自学能力、思维能力、活动组织能力。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en-US" altLang="zh-CN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．集体讨论法：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组织学生进行集体和分组讨论，促使学生在学习中解决问题，培养学生的团结协作的精神</a:t>
            </a:r>
          </a:p>
        </p:txBody>
      </p:sp>
      <p:pic>
        <p:nvPicPr>
          <p:cNvPr id="7172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76"/>
          <a:stretch>
            <a:fillRect/>
          </a:stretch>
        </p:blipFill>
        <p:spPr bwMode="auto">
          <a:xfrm>
            <a:off x="1992316" y="2047164"/>
            <a:ext cx="3208891" cy="340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911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9138" y="1407247"/>
            <a:ext cx="823149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问题：路演混乱，人手少。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信息缺乏共享，大家的困难不能交流。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/>
              <a:t>扫楼进行的很晚，不彻底，敷衍了事。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/>
              <a:t>分析：路演当天大部分人在做招新，人员安排不过来。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很多人都是单兵作战，缺乏沟通交流，缺少合作。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国庆期间，</a:t>
            </a:r>
            <a:r>
              <a:rPr lang="en-US" altLang="zh-CN" sz="2000" dirty="0"/>
              <a:t>2</a:t>
            </a:r>
            <a:r>
              <a:rPr lang="zh-CN" altLang="en-US" sz="2000" dirty="0"/>
              <a:t>个人，</a:t>
            </a:r>
            <a:r>
              <a:rPr lang="en-US" altLang="zh-CN" sz="2000" dirty="0"/>
              <a:t>1000</a:t>
            </a:r>
            <a:r>
              <a:rPr lang="zh-CN" altLang="en-US" sz="2000" dirty="0"/>
              <a:t>多份单页发放，精力有限，效果不好。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对策：与骨干协商，协调好人手，寻求周围校区路演支持。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能见面的不要电话、能电话的不要短信，做好交流沟通。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时间、人手的安排好，在有限的精力、人力情况下做好扫楼。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endParaRPr lang="zh-CN" altLang="en-US" sz="2000" dirty="0"/>
          </a:p>
        </p:txBody>
      </p:sp>
      <p:sp>
        <p:nvSpPr>
          <p:cNvPr id="5" name="圆角矩形 4"/>
          <p:cNvSpPr/>
          <p:nvPr/>
        </p:nvSpPr>
        <p:spPr>
          <a:xfrm>
            <a:off x="719138" y="334663"/>
            <a:ext cx="3384375" cy="6940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</a:rPr>
              <a:t>问题</a:t>
            </a:r>
            <a:r>
              <a:rPr lang="en-US" altLang="zh-CN" sz="2800" b="1" dirty="0">
                <a:solidFill>
                  <a:schemeClr val="tx1"/>
                </a:solidFill>
              </a:rPr>
              <a:t>&amp;</a:t>
            </a:r>
            <a:r>
              <a:rPr lang="zh-CN" altLang="en-US" sz="2800" b="1" dirty="0">
                <a:solidFill>
                  <a:schemeClr val="tx1"/>
                </a:solidFill>
              </a:rPr>
              <a:t>分析</a:t>
            </a:r>
            <a:r>
              <a:rPr lang="en-US" altLang="zh-CN" sz="2800" b="1" dirty="0">
                <a:solidFill>
                  <a:schemeClr val="tx1"/>
                </a:solidFill>
              </a:rPr>
              <a:t>&amp;</a:t>
            </a:r>
            <a:r>
              <a:rPr lang="zh-CN" altLang="en-US" sz="2800" b="1" dirty="0">
                <a:solidFill>
                  <a:schemeClr val="tx1"/>
                </a:solidFill>
              </a:rPr>
              <a:t>对策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730854" y="4585647"/>
            <a:ext cx="2473160" cy="2277795"/>
            <a:chOff x="9730854" y="4585647"/>
            <a:chExt cx="2473160" cy="2277795"/>
          </a:xfrm>
        </p:grpSpPr>
        <p:sp>
          <p:nvSpPr>
            <p:cNvPr id="6" name="直角三角形 5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0782926" y="5884215"/>
              <a:ext cx="121058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原稿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30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31575" y="311397"/>
            <a:ext cx="8925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有没有变化？！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38" y="2047163"/>
            <a:ext cx="3998982" cy="300998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cxnSp>
        <p:nvCxnSpPr>
          <p:cNvPr id="9" name="直接连接符 8"/>
          <p:cNvCxnSpPr/>
          <p:nvPr/>
        </p:nvCxnSpPr>
        <p:spPr>
          <a:xfrm>
            <a:off x="-31844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77943" y="5597141"/>
            <a:ext cx="10785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3200" b="1" dirty="0" smtClean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Before                                              </a:t>
            </a:r>
            <a:r>
              <a:rPr lang="en-US" altLang="zh-CN" sz="32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After</a:t>
            </a:r>
            <a:endParaRPr lang="zh-CN" altLang="en-US" sz="3200" b="1" dirty="0">
              <a:solidFill>
                <a:srgbClr val="D91E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9638" y="2047164"/>
            <a:ext cx="5372181" cy="300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7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423" y="3788669"/>
            <a:ext cx="4819650" cy="26098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3536" y="3788669"/>
            <a:ext cx="4431490" cy="26098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3536" y="955839"/>
            <a:ext cx="4431490" cy="249489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5172" y="955839"/>
            <a:ext cx="4455901" cy="249489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矩形 10"/>
          <p:cNvSpPr/>
          <p:nvPr/>
        </p:nvSpPr>
        <p:spPr>
          <a:xfrm>
            <a:off x="9229281" y="78985"/>
            <a:ext cx="22974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群优秀学员：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XY219@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天涯刀客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8036" y="955839"/>
            <a:ext cx="19471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微博学员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Dream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4you</a:t>
            </a:r>
          </a:p>
        </p:txBody>
      </p:sp>
    </p:spTree>
    <p:extLst>
      <p:ext uri="{BB962C8B-B14F-4D97-AF65-F5344CB8AC3E}">
        <p14:creationId xmlns:p14="http://schemas.microsoft.com/office/powerpoint/2010/main" val="2406787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9400" y="933450"/>
            <a:ext cx="1146333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5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更多互动</a:t>
            </a:r>
            <a:endParaRPr lang="en-US" altLang="zh-CN" sz="5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、请用四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步法改造你工作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，把你改造前后的页面拼图发微博写心得给本课程开发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小巴</a:t>
            </a:r>
            <a:r>
              <a:rPr lang="en-US" altLang="zh-CN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_1990 @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秋叶，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好作品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我们必转！</a:t>
            </a:r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</a:rPr>
              <a:t>2</a:t>
            </a:r>
            <a:r>
              <a:rPr lang="zh-CN" altLang="en-US" sz="2800" b="1" dirty="0">
                <a:solidFill>
                  <a:prstClr val="white"/>
                </a:solidFill>
              </a:rPr>
              <a:t>、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有任何问题可以在本课程网易问答区提问，我们会选择代表性问题统一回复。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、提交精彩作业优秀学员我们会邀请加入读书笔记</a:t>
            </a: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群，每周免费提供好书给你们做读书笔记。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219140"/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、在微信</a:t>
            </a: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PPT100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中回复“目录”，可以看到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技巧。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002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14831" y="308611"/>
            <a:ext cx="5262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模仿中常出现的问题汇总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426" y="2176191"/>
            <a:ext cx="2800350" cy="43624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7" name="直接连接符 6"/>
          <p:cNvCxnSpPr/>
          <p:nvPr/>
        </p:nvCxnSpPr>
        <p:spPr>
          <a:xfrm>
            <a:off x="732286" y="2298064"/>
            <a:ext cx="0" cy="4118704"/>
          </a:xfrm>
          <a:prstGeom prst="line">
            <a:avLst/>
          </a:prstGeom>
          <a:ln>
            <a:solidFill>
              <a:srgbClr val="D91E2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214831" y="1458196"/>
            <a:ext cx="2810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Tips1</a:t>
            </a:r>
            <a:r>
              <a:rPr lang="zh-CN" altLang="en-US" sz="24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：左侧要对齐</a:t>
            </a:r>
            <a:endParaRPr lang="zh-CN" altLang="en-US" sz="24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964613" y="2709706"/>
            <a:ext cx="3384375" cy="694093"/>
          </a:xfrm>
          <a:prstGeom prst="roundRect">
            <a:avLst/>
          </a:prstGeom>
          <a:solidFill>
            <a:srgbClr val="D91E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对策</a:t>
            </a:r>
          </a:p>
        </p:txBody>
      </p:sp>
      <p:sp>
        <p:nvSpPr>
          <p:cNvPr id="15" name="矩形 14"/>
          <p:cNvSpPr/>
          <p:nvPr/>
        </p:nvSpPr>
        <p:spPr>
          <a:xfrm>
            <a:off x="3789945" y="1458196"/>
            <a:ext cx="37337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4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Tips2</a:t>
            </a:r>
            <a:r>
              <a:rPr lang="zh-CN" altLang="en-US" sz="24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：标题设置红色填充</a:t>
            </a:r>
            <a:endParaRPr lang="en-US" altLang="zh-CN" sz="2400" dirty="0" smtClea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24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  字体为白色</a:t>
            </a:r>
            <a:endParaRPr lang="zh-CN" altLang="en-US" sz="24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9945" y="5007068"/>
            <a:ext cx="7877175" cy="14097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728532" y="5325551"/>
            <a:ext cx="1195830" cy="794479"/>
          </a:xfrm>
          <a:prstGeom prst="rect">
            <a:avLst/>
          </a:prstGeom>
          <a:solidFill>
            <a:srgbClr val="D91E25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71290" y="5325551"/>
            <a:ext cx="1195830" cy="794479"/>
          </a:xfrm>
          <a:prstGeom prst="rect">
            <a:avLst/>
          </a:prstGeom>
          <a:solidFill>
            <a:srgbClr val="D91E25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89359" y="3607147"/>
            <a:ext cx="7119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4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Tips3</a:t>
            </a:r>
            <a:r>
              <a:rPr lang="zh-CN" altLang="en-US" sz="24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：形状填充在哪？文本填充又在哪啊？！！！</a:t>
            </a:r>
            <a:endParaRPr lang="zh-CN" altLang="en-US" sz="24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789944" y="4064651"/>
            <a:ext cx="7877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答：选中后，窗口上方操作领域“格式”区域下，分别有形状填充、文本填充的选项。</a:t>
            </a:r>
            <a:endParaRPr lang="zh-CN" altLang="en-US" sz="24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136825" y="2709706"/>
            <a:ext cx="3384375" cy="694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r>
              <a:rPr lang="en-US" altLang="zh-CN" sz="28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28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8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28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对策</a:t>
            </a:r>
          </a:p>
        </p:txBody>
      </p:sp>
      <p:sp>
        <p:nvSpPr>
          <p:cNvPr id="21" name="矩形 20"/>
          <p:cNvSpPr/>
          <p:nvPr/>
        </p:nvSpPr>
        <p:spPr>
          <a:xfrm>
            <a:off x="10105428" y="221941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D91E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不合格版</a:t>
            </a:r>
            <a:endParaRPr lang="zh-CN" altLang="en-US" sz="2400" b="1" dirty="0">
              <a:solidFill>
                <a:srgbClr val="D91E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40992" y="222163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D91E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合格版</a:t>
            </a:r>
            <a:endParaRPr lang="zh-CN" altLang="en-US" sz="2400" b="1" dirty="0">
              <a:solidFill>
                <a:srgbClr val="D91E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519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9138" y="1082341"/>
            <a:ext cx="100216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b="1" i="1" dirty="0"/>
              <a:t>华硕硕市生（</a:t>
            </a:r>
            <a:r>
              <a:rPr lang="en-US" altLang="zh-CN" b="1" i="1" dirty="0"/>
              <a:t>ASUS Campus Master</a:t>
            </a:r>
            <a:r>
              <a:rPr lang="zh-CN" altLang="zh-CN" b="1" i="1" dirty="0"/>
              <a:t>），世界级企业华硕电脑高校人才平台。</a:t>
            </a:r>
            <a:endParaRPr lang="en-US" altLang="zh-CN" b="1" i="1" dirty="0"/>
          </a:p>
          <a:p>
            <a:pPr algn="just"/>
            <a:endParaRPr lang="en-US" altLang="zh-CN" dirty="0" smtClean="0"/>
          </a:p>
          <a:p>
            <a:pPr algn="just"/>
            <a:endParaRPr lang="zh-CN" altLang="zh-CN" dirty="0"/>
          </a:p>
          <a:p>
            <a:pPr algn="just"/>
            <a:r>
              <a:rPr lang="zh-CN" altLang="zh-CN" dirty="0"/>
              <a:t>华硕“硕市生”是一个促进高校学生积极探索、不断开发潜能、贡献领导力的跨区域学习型团队，通过提供市场调研、暑期实习、种子教官培训、校园营销大赛等机会，让成员感受世界级企业的文化，体验不一般的职业化课余生活。</a:t>
            </a:r>
            <a:endParaRPr lang="en-US" altLang="zh-CN" dirty="0"/>
          </a:p>
          <a:p>
            <a:pPr algn="just"/>
            <a:r>
              <a:rPr lang="zh-CN" altLang="zh-CN" dirty="0"/>
              <a:t>成员更愿意用这些词汇描述团队：</a:t>
            </a:r>
          </a:p>
          <a:p>
            <a:pPr algn="just"/>
            <a:r>
              <a:rPr lang="zh-CN" altLang="zh-CN" dirty="0"/>
              <a:t>青春、活力、激情、梦想、感恩、友情、成长、超越。</a:t>
            </a:r>
          </a:p>
          <a:p>
            <a:pPr algn="just"/>
            <a:r>
              <a:rPr lang="zh-CN" altLang="zh-CN" dirty="0"/>
              <a:t>加入团队，成员觉得收获更多的是：</a:t>
            </a:r>
          </a:p>
          <a:p>
            <a:pPr algn="just"/>
            <a:r>
              <a:rPr lang="zh-CN" altLang="zh-CN" dirty="0"/>
              <a:t>一辈子的朋友、职业技能的提高、团队精神的渗透。</a:t>
            </a:r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019" y="530137"/>
            <a:ext cx="1256788" cy="86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8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661" y="5078186"/>
            <a:ext cx="2579198" cy="14508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307" y="5078186"/>
            <a:ext cx="2579202" cy="14508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112" y="3284459"/>
            <a:ext cx="2579200" cy="14508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34" y="3284459"/>
            <a:ext cx="2579200" cy="14508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35" y="1490988"/>
            <a:ext cx="2578746" cy="145054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956" y="5078186"/>
            <a:ext cx="2579202" cy="14508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956" y="3284459"/>
            <a:ext cx="2579202" cy="14508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956" y="1490987"/>
            <a:ext cx="2578747" cy="14505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112" y="1490986"/>
            <a:ext cx="2578747" cy="14505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直接连接符 12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14831" y="308611"/>
            <a:ext cx="480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优秀学员举一反三案例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88152" y="493277"/>
            <a:ext cx="4535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学员</a:t>
            </a:r>
            <a:r>
              <a:rPr lang="en-US" altLang="zh-CN" sz="24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群：</a:t>
            </a:r>
            <a:r>
              <a:rPr lang="en-US" altLang="zh-CN" sz="24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XY767@</a:t>
            </a:r>
            <a:r>
              <a:rPr lang="zh-CN" altLang="en-US" sz="24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爱天地雨 等</a:t>
            </a:r>
            <a:endParaRPr lang="zh-CN" altLang="en-US" sz="24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738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47333" y="1810889"/>
            <a:ext cx="5712695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400" dirty="0"/>
              <a:t>(1)</a:t>
            </a:r>
            <a:r>
              <a:rPr lang="zh-CN" altLang="en-US" sz="2400" dirty="0"/>
              <a:t>地位：是一个国家和民族历史文化成就</a:t>
            </a:r>
          </a:p>
          <a:p>
            <a:pPr>
              <a:spcBef>
                <a:spcPct val="20000"/>
              </a:spcBef>
            </a:pPr>
            <a:r>
              <a:rPr lang="zh-CN" altLang="en-US" sz="2400" dirty="0"/>
              <a:t>的重要标志，人类共同文化财富。</a:t>
            </a:r>
            <a:endParaRPr lang="en-US" altLang="zh-CN" sz="2400" dirty="0"/>
          </a:p>
          <a:p>
            <a:pPr>
              <a:spcBef>
                <a:spcPct val="20000"/>
              </a:spcBef>
            </a:pPr>
            <a:r>
              <a:rPr lang="en-US" altLang="zh-CN" sz="2400" dirty="0"/>
              <a:t>(2)</a:t>
            </a:r>
            <a:r>
              <a:rPr lang="zh-CN" altLang="en-US" sz="2400" dirty="0"/>
              <a:t>作用：对于研究人类文明的演进，展现世界文化的多样性具有独特的作用。</a:t>
            </a:r>
          </a:p>
        </p:txBody>
      </p:sp>
      <p:sp>
        <p:nvSpPr>
          <p:cNvPr id="3" name="矩形 2"/>
          <p:cNvSpPr/>
          <p:nvPr/>
        </p:nvSpPr>
        <p:spPr>
          <a:xfrm>
            <a:off x="697203" y="799364"/>
            <a:ext cx="87834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/>
              <a:t>2</a:t>
            </a:r>
            <a:r>
              <a:rPr lang="zh-CN" altLang="en-US" sz="2800" dirty="0"/>
              <a:t>、文化遗产：国家和民族历史文化成就的重要标志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548503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dsc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268" y="1907630"/>
            <a:ext cx="2962107" cy="2962107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504802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14831" y="308611"/>
            <a:ext cx="764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模仿中常出现的问题</a:t>
            </a:r>
            <a:r>
              <a:rPr lang="en-US" altLang="zh-CN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细节不对齐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426" y="2176191"/>
            <a:ext cx="2800350" cy="43624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7" name="直接连接符 6"/>
          <p:cNvCxnSpPr/>
          <p:nvPr/>
        </p:nvCxnSpPr>
        <p:spPr>
          <a:xfrm>
            <a:off x="732286" y="2298064"/>
            <a:ext cx="0" cy="4118704"/>
          </a:xfrm>
          <a:prstGeom prst="line">
            <a:avLst/>
          </a:prstGeom>
          <a:ln>
            <a:solidFill>
              <a:srgbClr val="D91E2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1068715" y="160792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左侧对齐</a:t>
            </a:r>
            <a:endParaRPr lang="zh-CN" altLang="en-US" sz="24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810" y="2663918"/>
            <a:ext cx="7096125" cy="37528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39" name="直接连接符 38"/>
          <p:cNvCxnSpPr/>
          <p:nvPr/>
        </p:nvCxnSpPr>
        <p:spPr>
          <a:xfrm>
            <a:off x="4693842" y="2419937"/>
            <a:ext cx="0" cy="4118704"/>
          </a:xfrm>
          <a:prstGeom prst="line">
            <a:avLst/>
          </a:prstGeom>
          <a:ln>
            <a:solidFill>
              <a:srgbClr val="D91E2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4311810" y="5816184"/>
            <a:ext cx="7444631" cy="0"/>
          </a:xfrm>
          <a:prstGeom prst="line">
            <a:avLst/>
          </a:prstGeom>
          <a:ln>
            <a:solidFill>
              <a:srgbClr val="D91E2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4311810" y="3912433"/>
            <a:ext cx="7444631" cy="0"/>
          </a:xfrm>
          <a:prstGeom prst="line">
            <a:avLst/>
          </a:prstGeom>
          <a:ln>
            <a:solidFill>
              <a:srgbClr val="D91E2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6845165" y="1631905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左侧对齐和图文对齐</a:t>
            </a:r>
            <a:endParaRPr lang="zh-CN" altLang="en-US" sz="24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1442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8481" y="2241550"/>
            <a:ext cx="115697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宋体" panose="02010600030101010101" pitchFamily="2" charset="-122"/>
              </a:rPr>
              <a:t>上海</a:t>
            </a:r>
            <a:r>
              <a:rPr lang="zh-CN" altLang="en-US" dirty="0">
                <a:latin typeface="宋体" panose="02010600030101010101" pitchFamily="2" charset="-122"/>
              </a:rPr>
              <a:t>卓弈企业管理咨询有限公司始于</a:t>
            </a:r>
            <a:r>
              <a:rPr lang="en-US" altLang="zh-CN" dirty="0">
                <a:latin typeface="宋体" panose="02010600030101010101" pitchFamily="2" charset="-122"/>
              </a:rPr>
              <a:t>1996</a:t>
            </a:r>
            <a:r>
              <a:rPr lang="zh-CN" altLang="en-US" dirty="0">
                <a:latin typeface="宋体" panose="02010600030101010101" pitchFamily="2" charset="-122"/>
              </a:rPr>
              <a:t>年，总部设在上海，是一家由海内外经验丰富的管理专家组成的专业管理培训、咨询供应机构。</a:t>
            </a:r>
          </a:p>
          <a:p>
            <a:r>
              <a:rPr lang="zh-CN" altLang="en-US" dirty="0">
                <a:latin typeface="宋体" panose="02010600030101010101" pitchFamily="2" charset="-122"/>
              </a:rPr>
              <a:t>卓弈以帮客户创造价值为宗旨，专心专注于培训和管理咨询事业，自成立之日起就致力于提供卓越的专业化服务。除拥有自己的专职培训师外，还与包括几乎所有国内知名专家和数十位来自于北美、欧洲、澳大利亚、新加坡、台湾和香港等国家和地区的一流管理专家保持着常年密切合作，并充分结合中国国情和各类企业与组织的实际情况，形成由初级到高层的系统性的管理培训系列。</a:t>
            </a:r>
          </a:p>
          <a:p>
            <a:r>
              <a:rPr lang="zh-CN" altLang="en-US" dirty="0">
                <a:latin typeface="宋体" panose="02010600030101010101" pitchFamily="2" charset="-122"/>
              </a:rPr>
              <a:t>卓弈拥有一支精英团队，他们分别是由常年在外企担任管理工作的职业经理人员、留学归国人员、具有多年在国内外从事管理工作的资深经理等精英分子组成。在专业化和高素质方面，上海卓弈远远地走在了同行业的前面。高素质的业务人员保证上海卓弈为客户提供服务的专业化和高水准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8070" y="230794"/>
            <a:ext cx="1538968" cy="63870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78481" y="1422468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宋体" panose="02010600030101010101" pitchFamily="2" charset="-122"/>
              </a:rPr>
              <a:t>公司简介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629007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25453"/>
        </a:solidFill>
        <a:ln>
          <a:noFill/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26CD1A6-0326-4C5F-832C-7976390094BF}">
  <we:reference id="wa104038830" version="1.0.0.1" store="en-us" storeType="OMEX"/>
  <we:alternateReferences>
    <we:reference id="WA104038830" version="1.0.0.1" store="WA104038830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2273</TotalTime>
  <Words>1539</Words>
  <Application>Microsoft Office PowerPoint</Application>
  <PresentationFormat>宽屏</PresentationFormat>
  <Paragraphs>117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华康俪金黑W8(P)</vt:lpstr>
      <vt:lpstr>宋体</vt:lpstr>
      <vt:lpstr>微软雅黑</vt:lpstr>
      <vt:lpstr>Arial</vt:lpstr>
      <vt:lpstr>Calibri</vt:lpstr>
      <vt:lpstr>Calibri Light</vt:lpstr>
      <vt:lpstr>Office 主题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xiaoba ba</dc:creator>
  <cp:lastModifiedBy>小巴</cp:lastModifiedBy>
  <cp:revision>316</cp:revision>
  <dcterms:created xsi:type="dcterms:W3CDTF">2013-08-13T15:33:02Z</dcterms:created>
  <dcterms:modified xsi:type="dcterms:W3CDTF">2014-02-18T17:22:39Z</dcterms:modified>
</cp:coreProperties>
</file>