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9" r:id="rId2"/>
    <p:sldMasterId id="2147483712" r:id="rId3"/>
    <p:sldMasterId id="2147483726" r:id="rId4"/>
    <p:sldMasterId id="2147483740" r:id="rId5"/>
  </p:sldMasterIdLst>
  <p:sldIdLst>
    <p:sldId id="287" r:id="rId6"/>
    <p:sldId id="26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71" r:id="rId17"/>
    <p:sldId id="272" r:id="rId18"/>
    <p:sldId id="276" r:id="rId19"/>
    <p:sldId id="273" r:id="rId20"/>
    <p:sldId id="275" r:id="rId21"/>
    <p:sldId id="277" r:id="rId22"/>
    <p:sldId id="278" r:id="rId23"/>
    <p:sldId id="279" r:id="rId24"/>
    <p:sldId id="286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93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598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147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311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827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1243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836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852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1053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4267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465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038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174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8068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1687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782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0985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653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3"/>
          </a:xfrm>
        </p:spPr>
        <p:txBody>
          <a:bodyPr/>
          <a:lstStyle>
            <a:lvl1pPr marL="0" indent="0" algn="ctr">
              <a:buNone/>
              <a:defRPr sz="1800">
                <a:solidFill>
                  <a:srgbClr val="C00000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7445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71320" y="305816"/>
            <a:ext cx="6120680" cy="585065"/>
          </a:xfrm>
        </p:spPr>
        <p:txBody>
          <a:bodyPr>
            <a:normAutofit/>
          </a:bodyPr>
          <a:lstStyle>
            <a:lvl1pPr>
              <a:defRPr lang="zh-CN" altLang="en-US" sz="24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156000" y="0"/>
            <a:ext cx="2802896" cy="1537904"/>
            <a:chOff x="558459" y="756000"/>
            <a:chExt cx="2802896" cy="153790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58459" y="1089000"/>
              <a:ext cx="2802896" cy="1204904"/>
            </a:xfrm>
            <a:prstGeom prst="rect">
              <a:avLst/>
            </a:prstGeom>
          </p:spPr>
        </p:pic>
        <p:cxnSp>
          <p:nvCxnSpPr>
            <p:cNvPr id="9" name="直接连接符 8"/>
            <p:cNvCxnSpPr/>
            <p:nvPr/>
          </p:nvCxnSpPr>
          <p:spPr>
            <a:xfrm>
              <a:off x="558459" y="756000"/>
              <a:ext cx="0" cy="1044000"/>
            </a:xfrm>
            <a:prstGeom prst="line">
              <a:avLst/>
            </a:prstGeom>
            <a:ln w="28575">
              <a:solidFill>
                <a:srgbClr val="C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577958" y="803875"/>
              <a:ext cx="1778051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/>
              <a:r>
                <a:rPr lang="zh-CN" altLang="en-US" sz="1500" dirty="0">
                  <a:solidFill>
                    <a:srgbClr val="CC000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科学发展 勇于突破</a:t>
              </a:r>
            </a:p>
          </p:txBody>
        </p:sp>
      </p:grpSp>
      <p:cxnSp>
        <p:nvCxnSpPr>
          <p:cNvPr id="11" name="直接连接符 10"/>
          <p:cNvCxnSpPr/>
          <p:nvPr userDrawn="1"/>
        </p:nvCxnSpPr>
        <p:spPr>
          <a:xfrm>
            <a:off x="6096002" y="935452"/>
            <a:ext cx="6096001" cy="0"/>
          </a:xfrm>
          <a:prstGeom prst="line">
            <a:avLst/>
          </a:prstGeom>
          <a:ln>
            <a:solidFill>
              <a:srgbClr val="C00000"/>
            </a:solidFill>
            <a:headEnd type="diamond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76858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6905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0337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192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8108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8385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3357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4840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263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5669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7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0790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EBEB-A72F-4A15-95C5-D99E82FCD502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2019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0" y="0"/>
            <a:ext cx="12192000" cy="28374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0" y="2837452"/>
            <a:ext cx="12192000" cy="35188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D64D15-2169-43B4-8D00-F213C10C838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A3A6AC-BDA7-41A1-8DC3-6268F4106A1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5545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3"/>
          </a:xfrm>
        </p:spPr>
        <p:txBody>
          <a:bodyPr/>
          <a:lstStyle>
            <a:lvl1pPr marL="0" indent="0" algn="ctr">
              <a:buNone/>
              <a:defRPr sz="1800">
                <a:solidFill>
                  <a:srgbClr val="C00000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8493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156000" y="0"/>
            <a:ext cx="2802896" cy="1537904"/>
            <a:chOff x="558459" y="756000"/>
            <a:chExt cx="2802896" cy="153790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58459" y="1089000"/>
              <a:ext cx="2802896" cy="1204904"/>
            </a:xfrm>
            <a:prstGeom prst="rect">
              <a:avLst/>
            </a:prstGeom>
          </p:spPr>
        </p:pic>
        <p:cxnSp>
          <p:nvCxnSpPr>
            <p:cNvPr id="9" name="直接连接符 8"/>
            <p:cNvCxnSpPr/>
            <p:nvPr/>
          </p:nvCxnSpPr>
          <p:spPr>
            <a:xfrm>
              <a:off x="558459" y="756000"/>
              <a:ext cx="0" cy="1044000"/>
            </a:xfrm>
            <a:prstGeom prst="line">
              <a:avLst/>
            </a:prstGeom>
            <a:ln w="28575">
              <a:solidFill>
                <a:srgbClr val="C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577958" y="803875"/>
              <a:ext cx="1778051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/>
              <a:r>
                <a:rPr lang="zh-CN" altLang="en-US" sz="1500" dirty="0">
                  <a:solidFill>
                    <a:srgbClr val="CC000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科学发展 勇于突破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600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37172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1220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9104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2543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0378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7021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03955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8476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16300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7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95989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EBEB-A72F-4A15-95C5-D99E82FCD502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67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86798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0" y="0"/>
            <a:ext cx="12192000" cy="28374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0" y="2837452"/>
            <a:ext cx="12192000" cy="35188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D64D15-2169-43B4-8D00-F213C10C838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A3A6AC-BDA7-41A1-8DC3-6268F4106A1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7023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80128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66507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2194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92120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26983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79282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8078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98811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45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79626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1079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06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263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995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294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679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464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43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5AADEA85-1D61-4884-92AE-EBDB8F94F80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093567C6-32EF-4976-B724-4B8AAD89590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58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14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028" y="2167989"/>
            <a:ext cx="2350122" cy="2480497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6462636" y="2279217"/>
            <a:ext cx="0" cy="221980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216539" y="2279217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第七讲</a:t>
            </a:r>
            <a:endParaRPr lang="zh-CN" altLang="en-US" sz="2000" b="1" dirty="0">
              <a:solidFill>
                <a:prstClr val="black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/>
          </p:nvPr>
        </p:nvGraphicFramePr>
        <p:xfrm>
          <a:off x="2451626" y="2875964"/>
          <a:ext cx="3719020" cy="1435784"/>
        </p:xfrm>
        <a:graphic>
          <a:graphicData uri="http://schemas.openxmlformats.org/drawingml/2006/table">
            <a:tbl>
              <a:tblPr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743804"/>
                <a:gridCol w="743804"/>
                <a:gridCol w="743804"/>
                <a:gridCol w="743804"/>
                <a:gridCol w="743804"/>
              </a:tblGrid>
              <a:tr h="71789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300" b="1" dirty="0" smtClean="0">
                          <a:solidFill>
                            <a:schemeClr val="bg1"/>
                          </a:solidFill>
                          <a:effectLst>
                            <a:outerShdw blurRad="50800" dist="889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千</a:t>
                      </a:r>
                      <a:endParaRPr lang="zh-CN" altLang="en-US" sz="3300" b="1" dirty="0">
                        <a:solidFill>
                          <a:schemeClr val="bg1"/>
                        </a:solidFill>
                        <a:effectLst>
                          <a:outerShdw blurRad="50800" dist="889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2169" marR="82169" marT="41084" marB="410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E2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300" b="1" dirty="0" smtClean="0">
                          <a:solidFill>
                            <a:schemeClr val="bg1"/>
                          </a:solidFill>
                          <a:effectLst>
                            <a:outerShdw blurRad="50800" dist="1270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变</a:t>
                      </a:r>
                      <a:endParaRPr lang="zh-CN" altLang="en-US" sz="3300" b="1" dirty="0">
                        <a:solidFill>
                          <a:schemeClr val="bg1"/>
                        </a:solidFill>
                        <a:effectLst>
                          <a:outerShdw blurRad="50800" dist="1270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2169" marR="82169" marT="41084" marB="410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5D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300" b="1" dirty="0" smtClean="0">
                          <a:solidFill>
                            <a:schemeClr val="bg1"/>
                          </a:solidFill>
                          <a:effectLst>
                            <a:outerShdw blurRad="50800" dist="889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万</a:t>
                      </a:r>
                      <a:endParaRPr lang="zh-CN" altLang="en-US" sz="3300" b="1" dirty="0">
                        <a:solidFill>
                          <a:schemeClr val="bg1"/>
                        </a:solidFill>
                        <a:effectLst>
                          <a:outerShdw blurRad="50800" dist="889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2169" marR="82169" marT="41084" marB="410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E2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300" b="1" kern="1200" dirty="0" smtClean="0">
                          <a:solidFill>
                            <a:schemeClr val="bg1"/>
                          </a:solidFill>
                          <a:effectLst>
                            <a:outerShdw blurRad="50800" dist="1270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化</a:t>
                      </a:r>
                      <a:endParaRPr lang="zh-CN" altLang="en-US" sz="3300" b="1" kern="1200" dirty="0">
                        <a:solidFill>
                          <a:schemeClr val="bg1"/>
                        </a:solidFill>
                        <a:effectLst>
                          <a:outerShdw blurRad="50800" dist="1270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82169" marR="82169" marT="41084" marB="410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5D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300" b="1" dirty="0" smtClean="0">
                          <a:solidFill>
                            <a:schemeClr val="bg1"/>
                          </a:solidFill>
                          <a:effectLst>
                            <a:outerShdw blurRad="50800" dist="889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的</a:t>
                      </a:r>
                      <a:endParaRPr lang="zh-CN" altLang="en-US" sz="3300" b="1" dirty="0">
                        <a:solidFill>
                          <a:schemeClr val="bg1"/>
                        </a:solidFill>
                        <a:effectLst>
                          <a:outerShdw blurRad="50800" dist="889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2169" marR="82169" marT="41084" marB="410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E25"/>
                    </a:solidFill>
                  </a:tcPr>
                </a:tc>
              </a:tr>
              <a:tr h="71789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300" b="1" kern="1200" dirty="0" smtClean="0">
                          <a:solidFill>
                            <a:schemeClr val="bg1"/>
                          </a:solidFill>
                          <a:effectLst>
                            <a:outerShdw blurRad="50800" dist="1270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表</a:t>
                      </a:r>
                      <a:endParaRPr lang="zh-CN" altLang="en-US" sz="3300" b="1" kern="1200" dirty="0">
                        <a:solidFill>
                          <a:schemeClr val="bg1"/>
                        </a:solidFill>
                        <a:effectLst>
                          <a:outerShdw blurRad="50800" dist="1270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82169" marR="82169" marT="41084" marB="410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5D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300" b="1" dirty="0" smtClean="0">
                          <a:solidFill>
                            <a:schemeClr val="bg1"/>
                          </a:solidFill>
                          <a:effectLst>
                            <a:outerShdw blurRad="50800" dist="889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格</a:t>
                      </a:r>
                      <a:endParaRPr lang="zh-CN" altLang="en-US" sz="3300" b="1" dirty="0">
                        <a:solidFill>
                          <a:schemeClr val="bg1"/>
                        </a:solidFill>
                        <a:effectLst>
                          <a:outerShdw blurRad="50800" dist="889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2169" marR="82169" marT="41084" marB="410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E2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300" b="1" kern="1200" dirty="0" smtClean="0">
                          <a:solidFill>
                            <a:schemeClr val="bg1"/>
                          </a:solidFill>
                          <a:effectLst>
                            <a:outerShdw blurRad="50800" dist="1270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排</a:t>
                      </a:r>
                      <a:endParaRPr lang="zh-CN" altLang="en-US" sz="3300" b="1" kern="1200" dirty="0">
                        <a:solidFill>
                          <a:schemeClr val="bg1"/>
                        </a:solidFill>
                        <a:effectLst>
                          <a:outerShdw blurRad="50800" dist="1270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82169" marR="82169" marT="41084" marB="410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5D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300" b="1" dirty="0" smtClean="0">
                          <a:solidFill>
                            <a:schemeClr val="bg1"/>
                          </a:solidFill>
                          <a:effectLst>
                            <a:outerShdw blurRad="50800" dist="889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版</a:t>
                      </a:r>
                      <a:endParaRPr lang="zh-CN" altLang="en-US" sz="3300" b="1" dirty="0">
                        <a:solidFill>
                          <a:schemeClr val="bg1"/>
                        </a:solidFill>
                        <a:effectLst>
                          <a:outerShdw blurRad="50800" dist="889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2169" marR="82169" marT="41084" marB="410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1E2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300" b="1" kern="1200" dirty="0" smtClean="0">
                          <a:solidFill>
                            <a:schemeClr val="bg1"/>
                          </a:solidFill>
                          <a:effectLst>
                            <a:outerShdw blurRad="50800" dist="1270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术</a:t>
                      </a:r>
                      <a:endParaRPr lang="zh-CN" altLang="en-US" sz="3300" b="1" kern="1200" dirty="0">
                        <a:solidFill>
                          <a:schemeClr val="bg1"/>
                        </a:solidFill>
                        <a:effectLst>
                          <a:outerShdw blurRad="50800" dist="1270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82169" marR="82169" marT="41084" marB="410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5D6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93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2246156" y="2406642"/>
          <a:ext cx="8128000" cy="268586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671466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014397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14831" y="390497"/>
            <a:ext cx="56060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  调整表格纹理填充效果</a:t>
            </a:r>
          </a:p>
        </p:txBody>
      </p:sp>
    </p:spTree>
    <p:extLst>
      <p:ext uri="{BB962C8B-B14F-4D97-AF65-F5344CB8AC3E}">
        <p14:creationId xmlns:p14="http://schemas.microsoft.com/office/powerpoint/2010/main" val="2450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402655"/>
              </p:ext>
            </p:extLst>
          </p:nvPr>
        </p:nvGraphicFramePr>
        <p:xfrm>
          <a:off x="3911183" y="3308848"/>
          <a:ext cx="8128000" cy="268586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671466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ross"/>
                      <a:lightRig rig="flood" dir="t"/>
                    </a:cell3D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</a:tr>
              <a:tr h="2014397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214831" y="390497"/>
            <a:ext cx="56060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  调整表格图片填充效果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57" y="1538785"/>
            <a:ext cx="436245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41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1524000" y="1772816"/>
          <a:ext cx="9144000" cy="31758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9961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600" b="1" kern="1200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 </a:t>
                      </a:r>
                      <a:r>
                        <a:rPr lang="zh-CN" altLang="en-US" sz="2800" b="1" kern="1200" baseline="0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 </a:t>
                      </a:r>
                      <a:r>
                        <a:rPr lang="zh-CN" altLang="en-US" sz="3600" b="1" kern="1200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案例分析</a:t>
                      </a:r>
                    </a:p>
                  </a:txBody>
                  <a:tcPr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747174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100" b="1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慢性肾脏病合并高血压的治疗体会</a:t>
                      </a:r>
                    </a:p>
                  </a:txBody>
                  <a:tcPr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22776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                                                                    </a:t>
                      </a:r>
                      <a:endParaRPr lang="en-US" altLang="zh-CN" sz="1600" kern="12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US" altLang="zh-CN" sz="1600" kern="12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en-US" altLang="zh-CN" sz="1600" kern="12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algn="r" defTabSz="914400" rtl="0" eaLnBrk="1" latinLnBrk="0" hangingPunct="1"/>
                      <a:r>
                        <a:rPr lang="en-US" altLang="zh-CN" sz="160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                                                                    </a:t>
                      </a:r>
                      <a:r>
                        <a:rPr lang="zh-CN" altLang="en-US" sz="200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中国医科大学附属代表医院</a:t>
                      </a:r>
                      <a:endParaRPr lang="en-US" altLang="zh-CN" sz="2000" kern="12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algn="r" defTabSz="914400" rtl="0" eaLnBrk="1" latinLnBrk="0" hangingPunct="1"/>
                      <a:r>
                        <a:rPr lang="zh-CN" altLang="en-US" sz="200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                                                                                           肾内科   张三</a:t>
                      </a:r>
                      <a:endParaRPr lang="zh-CN" altLang="en-US" sz="20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9730854" y="4585647"/>
            <a:ext cx="2473160" cy="2277795"/>
            <a:chOff x="9730854" y="4585647"/>
            <a:chExt cx="2473160" cy="2277795"/>
          </a:xfrm>
        </p:grpSpPr>
        <p:sp>
          <p:nvSpPr>
            <p:cNvPr id="8" name="直角三角形 7"/>
            <p:cNvSpPr/>
            <p:nvPr/>
          </p:nvSpPr>
          <p:spPr>
            <a:xfrm flipH="1">
              <a:off x="9730854" y="4585647"/>
              <a:ext cx="2473160" cy="2277795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0625031" y="5884215"/>
              <a:ext cx="152638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</a:t>
              </a:r>
              <a:r>
                <a:rPr lang="en-US" altLang="zh-CN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668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1524000" y="1772816"/>
          <a:ext cx="9144000" cy="3175876"/>
        </p:xfrm>
        <a:graphic>
          <a:graphicData uri="http://schemas.openxmlformats.org/drawingml/2006/table">
            <a:tbl>
              <a:tblPr>
                <a:tableStyleId>{2A488322-F2BA-4B5B-9748-0D474271808F}</a:tableStyleId>
              </a:tblPr>
              <a:tblGrid>
                <a:gridCol w="9144000"/>
              </a:tblGrid>
              <a:tr h="9961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600" b="1" kern="1200" dirty="0" smtClean="0"/>
                        <a:t> </a:t>
                      </a:r>
                      <a:r>
                        <a:rPr lang="zh-CN" altLang="en-US" sz="2800" b="1" kern="1200" baseline="0" dirty="0" smtClean="0"/>
                        <a:t> </a:t>
                      </a:r>
                      <a:r>
                        <a:rPr lang="zh-CN" altLang="en-US" sz="3600" b="1" kern="1200" dirty="0" smtClean="0"/>
                        <a:t>案例分析</a:t>
                      </a:r>
                      <a:endParaRPr lang="zh-CN" altLang="en-US" sz="3600" b="1" kern="1200" dirty="0" smtClean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174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100" b="1" dirty="0" smtClean="0"/>
                        <a:t>慢性肾脏病合并高血压的治疗体会</a:t>
                      </a:r>
                      <a:endParaRPr lang="zh-CN" altLang="en-US" sz="3100" b="1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22776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kern="1200" dirty="0" smtClean="0"/>
                        <a:t>                                                                     </a:t>
                      </a:r>
                      <a:endParaRPr lang="en-US" altLang="zh-CN" sz="1600" kern="1200" dirty="0" smtClean="0"/>
                    </a:p>
                    <a:p>
                      <a:pPr marL="0" algn="ctr" defTabSz="914400" rtl="0" eaLnBrk="1" latinLnBrk="0" hangingPunct="1"/>
                      <a:endParaRPr lang="en-US" altLang="zh-CN" sz="1600" kern="1200" dirty="0" smtClean="0"/>
                    </a:p>
                    <a:p>
                      <a:pPr marL="0" algn="ctr" defTabSz="914400" rtl="0" eaLnBrk="1" latinLnBrk="0" hangingPunct="1"/>
                      <a:endParaRPr lang="en-US" altLang="zh-CN" sz="1600" kern="1200" dirty="0" smtClean="0"/>
                    </a:p>
                    <a:p>
                      <a:pPr marL="0" algn="r" defTabSz="914400" rtl="0" eaLnBrk="1" latinLnBrk="0" hangingPunct="1"/>
                      <a:r>
                        <a:rPr lang="en-US" altLang="zh-CN" sz="1600" kern="1200" dirty="0" smtClean="0"/>
                        <a:t>                                                                     </a:t>
                      </a:r>
                      <a:r>
                        <a:rPr lang="zh-CN" altLang="en-US" sz="2000" kern="1200" dirty="0" smtClean="0"/>
                        <a:t>中国医科大学附属代表医院</a:t>
                      </a:r>
                      <a:endParaRPr lang="en-US" altLang="zh-CN" sz="2000" kern="1200" dirty="0" smtClean="0"/>
                    </a:p>
                    <a:p>
                      <a:pPr marL="0" algn="r" defTabSz="914400" rtl="0" eaLnBrk="1" latinLnBrk="0" hangingPunct="1"/>
                      <a:r>
                        <a:rPr lang="zh-CN" altLang="en-US" sz="2000" kern="1200" dirty="0" smtClean="0"/>
                        <a:t>肾内科张三</a:t>
                      </a:r>
                      <a:endParaRPr lang="zh-CN" altLang="en-US" sz="20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9730854" y="4585647"/>
            <a:ext cx="2473160" cy="2277795"/>
            <a:chOff x="9730854" y="4585647"/>
            <a:chExt cx="2473160" cy="2277795"/>
          </a:xfrm>
        </p:grpSpPr>
        <p:sp>
          <p:nvSpPr>
            <p:cNvPr id="8" name="直角三角形 7"/>
            <p:cNvSpPr/>
            <p:nvPr/>
          </p:nvSpPr>
          <p:spPr>
            <a:xfrm flipH="1">
              <a:off x="9730854" y="4585647"/>
              <a:ext cx="2473160" cy="2277795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0665621" y="5534561"/>
              <a:ext cx="1526379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</a:t>
              </a:r>
              <a:r>
                <a:rPr lang="en-US" altLang="zh-CN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</a:p>
            <a:p>
              <a:pPr algn="r"/>
              <a:r>
                <a:rPr lang="zh-CN" altLang="en-US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延伸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393924" y="498865"/>
            <a:ext cx="63401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注：表格默认样式最右下角一个，试试其他样式如何。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669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079" y="1708227"/>
            <a:ext cx="8131213" cy="22086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292" y="4346110"/>
            <a:ext cx="773846" cy="77384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16694" y="5119956"/>
            <a:ext cx="2802896" cy="120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1966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163" y="1566237"/>
            <a:ext cx="11121673" cy="312276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676000" y="2905780"/>
            <a:ext cx="468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川大共青团</a:t>
            </a:r>
            <a:r>
              <a:rPr lang="en-US" altLang="zh-CN" sz="28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2012</a:t>
            </a:r>
            <a:r>
              <a:rPr lang="zh-CN" altLang="en-US" sz="28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年工作总结</a:t>
            </a:r>
            <a:endParaRPr lang="zh-CN" altLang="en-US" sz="2800" dirty="0"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2741" y="1557373"/>
            <a:ext cx="1031625" cy="1031625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558459" y="765000"/>
            <a:ext cx="2802896" cy="1528904"/>
            <a:chOff x="558459" y="765000"/>
            <a:chExt cx="2802896" cy="152890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58459" y="1089000"/>
              <a:ext cx="2802896" cy="1204904"/>
            </a:xfrm>
            <a:prstGeom prst="rect">
              <a:avLst/>
            </a:prstGeom>
          </p:spPr>
        </p:pic>
        <p:cxnSp>
          <p:nvCxnSpPr>
            <p:cNvPr id="15" name="直接连接符 14"/>
            <p:cNvCxnSpPr/>
            <p:nvPr/>
          </p:nvCxnSpPr>
          <p:spPr>
            <a:xfrm>
              <a:off x="577957" y="765000"/>
              <a:ext cx="0" cy="1044000"/>
            </a:xfrm>
            <a:prstGeom prst="line">
              <a:avLst/>
            </a:prstGeom>
            <a:ln w="28575">
              <a:solidFill>
                <a:srgbClr val="C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8796000" y="3969000"/>
            <a:ext cx="2868516" cy="1585102"/>
            <a:chOff x="8796000" y="3969000"/>
            <a:chExt cx="2868516" cy="1585102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96000" y="3969000"/>
              <a:ext cx="2802896" cy="1204904"/>
            </a:xfrm>
            <a:prstGeom prst="rect">
              <a:avLst/>
            </a:prstGeom>
          </p:spPr>
        </p:pic>
        <p:cxnSp>
          <p:nvCxnSpPr>
            <p:cNvPr id="19" name="直接连接符 18"/>
            <p:cNvCxnSpPr/>
            <p:nvPr/>
          </p:nvCxnSpPr>
          <p:spPr>
            <a:xfrm>
              <a:off x="11598896" y="4509000"/>
              <a:ext cx="0" cy="1044000"/>
            </a:xfrm>
            <a:prstGeom prst="line">
              <a:avLst/>
            </a:prstGeom>
            <a:ln w="28575">
              <a:solidFill>
                <a:srgbClr val="C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10197448" y="5153992"/>
              <a:ext cx="14670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rgbClr val="CC000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农历壬辰年</a:t>
              </a:r>
            </a:p>
          </p:txBody>
        </p:sp>
      </p:grpSp>
      <p:sp>
        <p:nvSpPr>
          <p:cNvPr id="22" name="矩形 21"/>
          <p:cNvSpPr/>
          <p:nvPr/>
        </p:nvSpPr>
        <p:spPr>
          <a:xfrm>
            <a:off x="4656000" y="5764655"/>
            <a:ext cx="2880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 smtClean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XXX</a:t>
            </a:r>
            <a:endParaRPr lang="zh-CN" altLang="en-US" sz="28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8459" y="765114"/>
            <a:ext cx="23102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CC000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立人达人 格致日新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0278474" y="5090013"/>
            <a:ext cx="1958036" cy="1773429"/>
            <a:chOff x="9730854" y="4585647"/>
            <a:chExt cx="2514905" cy="2277795"/>
          </a:xfrm>
        </p:grpSpPr>
        <p:sp>
          <p:nvSpPr>
            <p:cNvPr id="16" name="直角三角形 15"/>
            <p:cNvSpPr/>
            <p:nvPr/>
          </p:nvSpPr>
          <p:spPr>
            <a:xfrm flipH="1">
              <a:off x="9730854" y="4585647"/>
              <a:ext cx="2473160" cy="2277795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0285274" y="5884216"/>
              <a:ext cx="1960485" cy="9092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</a:t>
              </a:r>
              <a:r>
                <a:rPr lang="en-US" altLang="zh-CN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527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0" y="0"/>
          <a:ext cx="12191998" cy="6858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741714"/>
                <a:gridCol w="1741714"/>
                <a:gridCol w="1741714"/>
                <a:gridCol w="1741714"/>
                <a:gridCol w="1741714"/>
                <a:gridCol w="1741714"/>
                <a:gridCol w="1741714"/>
              </a:tblGrid>
              <a:tr h="1371600">
                <a:tc>
                  <a:txBody>
                    <a:bodyPr/>
                    <a:lstStyle/>
                    <a:p>
                      <a:pPr algn="r"/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</a:tr>
              <a:tr h="1371600"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</a:tr>
              <a:tr h="1371600"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13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14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15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16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17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18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19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</a:tr>
              <a:tr h="1371600"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21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22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23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24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25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26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</a:tr>
              <a:tr h="1371600"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27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28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29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30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31</a:t>
                      </a:r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endParaRPr lang="zh-CN" altLang="en-US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b"/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5215944" y="2743200"/>
            <a:ext cx="6976056" cy="273032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9730854" y="4585647"/>
            <a:ext cx="2473160" cy="2277795"/>
            <a:chOff x="9730854" y="4585647"/>
            <a:chExt cx="2473160" cy="2277795"/>
          </a:xfrm>
        </p:grpSpPr>
        <p:sp>
          <p:nvSpPr>
            <p:cNvPr id="5" name="直角三角形 4"/>
            <p:cNvSpPr/>
            <p:nvPr/>
          </p:nvSpPr>
          <p:spPr>
            <a:xfrm flipH="1">
              <a:off x="9730854" y="4585647"/>
              <a:ext cx="2473160" cy="2277795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0625031" y="5884215"/>
              <a:ext cx="152638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</a:t>
              </a:r>
              <a:r>
                <a:rPr lang="en-US" altLang="zh-CN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851590" y="3056861"/>
            <a:ext cx="5923128" cy="207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成长：进入</a:t>
            </a:r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公司一月小记</a:t>
            </a:r>
            <a:endParaRPr lang="en-US" altLang="zh-CN" sz="3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4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——2013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月总结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486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1442433" y="1088740"/>
          <a:ext cx="10264462" cy="50203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3999"/>
                <a:gridCol w="3070120"/>
                <a:gridCol w="1687133"/>
                <a:gridCol w="4443210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2800" b="1" dirty="0" smtClean="0">
                          <a:solidFill>
                            <a:srgbClr val="C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目录</a:t>
                      </a:r>
                      <a:endParaRPr lang="zh-CN" altLang="en-US" sz="2800" b="1" dirty="0">
                        <a:solidFill>
                          <a:srgbClr val="C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92D05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anchor="b"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anchor="b"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altLang="zh-CN" sz="2400" dirty="0" smtClean="0">
                          <a:solidFill>
                            <a:srgbClr val="C00000"/>
                          </a:solidFill>
                        </a:rPr>
                        <a:t>01</a:t>
                      </a:r>
                      <a:endParaRPr lang="zh-CN" altLang="en-US" sz="24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solidFill>
                            <a:srgbClr val="C00000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日历</a:t>
                      </a:r>
                      <a:endParaRPr lang="zh-CN" altLang="en-US" sz="2400" b="1" dirty="0">
                        <a:solidFill>
                          <a:srgbClr val="C00000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2400" dirty="0" smtClean="0">
                          <a:solidFill>
                            <a:srgbClr val="C00000"/>
                          </a:solidFill>
                        </a:rPr>
                        <a:t>02</a:t>
                      </a:r>
                      <a:endParaRPr lang="zh-CN" altLang="en-US" sz="24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CN" altLang="en-US" sz="2400" b="1" kern="1200" dirty="0" smtClean="0">
                          <a:solidFill>
                            <a:srgbClr val="C00000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话题</a:t>
                      </a:r>
                      <a:endParaRPr lang="zh-CN" altLang="en-US" sz="2400" b="1" kern="1200" dirty="0">
                        <a:solidFill>
                          <a:srgbClr val="C00000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7668">
                <a:tc>
                  <a:txBody>
                    <a:bodyPr/>
                    <a:lstStyle/>
                    <a:p>
                      <a:pPr algn="r"/>
                      <a:endParaRPr lang="zh-CN" altLang="en-US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400" dirty="0" smtClean="0">
                          <a:latin typeface="微软雅黑" pitchFamily="34" charset="-122"/>
                          <a:ea typeface="微软雅黑" pitchFamily="34" charset="-122"/>
                        </a:rPr>
                        <a:t>无锡举办</a:t>
                      </a:r>
                      <a:r>
                        <a:rPr lang="en-US" altLang="zh-CN" sz="1400" dirty="0" smtClean="0">
                          <a:latin typeface="微软雅黑" pitchFamily="34" charset="-122"/>
                          <a:ea typeface="微软雅黑" pitchFamily="34" charset="-122"/>
                        </a:rPr>
                        <a:t>《</a:t>
                      </a:r>
                      <a:r>
                        <a:rPr lang="zh-CN" altLang="en-US" sz="1400" dirty="0" smtClean="0">
                          <a:latin typeface="微软雅黑" pitchFamily="34" charset="-122"/>
                          <a:ea typeface="微软雅黑" pitchFamily="34" charset="-122"/>
                        </a:rPr>
                        <a:t>青春三部曲</a:t>
                      </a:r>
                      <a:r>
                        <a:rPr lang="en-US" altLang="zh-CN" sz="1400" dirty="0" smtClean="0">
                          <a:latin typeface="微软雅黑" pitchFamily="34" charset="-122"/>
                          <a:ea typeface="微软雅黑" pitchFamily="34" charset="-122"/>
                        </a:rPr>
                        <a:t>》</a:t>
                      </a:r>
                      <a:r>
                        <a:rPr lang="zh-CN" altLang="en-US" sz="1400" dirty="0" smtClean="0">
                          <a:latin typeface="微软雅黑" pitchFamily="34" charset="-122"/>
                          <a:ea typeface="微软雅黑" pitchFamily="34" charset="-122"/>
                        </a:rPr>
                        <a:t>摄影展</a:t>
                      </a:r>
                      <a:endParaRPr lang="zh-CN" altLang="en-US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zh-CN" altLang="en-US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如何改善无锡的工业设计环境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r"/>
                      <a:endParaRPr lang="zh-CN" altLang="en-US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微软雅黑" pitchFamily="34" charset="-122"/>
                          <a:ea typeface="微软雅黑" pitchFamily="34" charset="-122"/>
                        </a:rPr>
                        <a:t>2011</a:t>
                      </a:r>
                      <a:r>
                        <a:rPr lang="zh-CN" altLang="en-US" sz="1400" dirty="0" smtClean="0">
                          <a:latin typeface="微软雅黑" pitchFamily="34" charset="-122"/>
                          <a:ea typeface="微软雅黑" pitchFamily="34" charset="-122"/>
                        </a:rPr>
                        <a:t>中国无锡物联网高峰论坛开幕</a:t>
                      </a:r>
                      <a:endParaRPr lang="zh-CN" altLang="en-US" sz="14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zh-CN" altLang="en-US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25</a:t>
                      </a:r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亿打造无锡维多利亚港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3044">
                <a:tc>
                  <a:txBody>
                    <a:bodyPr/>
                    <a:lstStyle/>
                    <a:p>
                      <a:pPr algn="r"/>
                      <a:endParaRPr lang="zh-CN" altLang="en-US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zh-CN" altLang="en-US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altLang="zh-CN" sz="2400" dirty="0" smtClean="0">
                          <a:solidFill>
                            <a:srgbClr val="C00000"/>
                          </a:solidFill>
                        </a:rPr>
                        <a:t>03</a:t>
                      </a:r>
                      <a:endParaRPr lang="zh-CN" altLang="en-US" sz="24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CN" altLang="en-US" sz="2400" b="1" kern="1200" dirty="0" smtClean="0">
                          <a:solidFill>
                            <a:srgbClr val="C00000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资讯</a:t>
                      </a:r>
                      <a:endParaRPr lang="zh-CN" altLang="en-US" sz="2400" b="1" kern="1200" dirty="0">
                        <a:solidFill>
                          <a:srgbClr val="C00000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2400" dirty="0" smtClean="0">
                          <a:solidFill>
                            <a:srgbClr val="C00000"/>
                          </a:solidFill>
                        </a:rPr>
                        <a:t>04</a:t>
                      </a:r>
                      <a:endParaRPr lang="zh-CN" altLang="en-US" sz="24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CN" altLang="en-US" sz="2400" b="1" kern="1200" dirty="0" smtClean="0">
                          <a:solidFill>
                            <a:srgbClr val="C00000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资讯</a:t>
                      </a:r>
                      <a:endParaRPr lang="zh-CN" altLang="en-US" sz="2400" b="1" kern="1200" dirty="0">
                        <a:solidFill>
                          <a:srgbClr val="C00000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8612">
                <a:tc>
                  <a:txBody>
                    <a:bodyPr/>
                    <a:lstStyle/>
                    <a:p>
                      <a:pPr algn="r"/>
                      <a:endParaRPr lang="zh-CN" altLang="en-US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对话上海洛可可</a:t>
                      </a: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zh-CN" altLang="en-US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武汉工程大学工业设计专业毕业设计作品</a:t>
                      </a: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0044">
                <a:tc>
                  <a:txBody>
                    <a:bodyPr/>
                    <a:lstStyle/>
                    <a:p>
                      <a:pPr algn="r"/>
                      <a:endParaRPr lang="zh-CN" altLang="en-US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设计改变世界</a:t>
                      </a: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zh-CN" altLang="en-US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几米的完美小世界</a:t>
                      </a: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r"/>
                      <a:endParaRPr lang="zh-CN" altLang="en-US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 kern="1200" dirty="0" smtClean="0">
                        <a:solidFill>
                          <a:schemeClr val="dk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zh-CN" altLang="en-US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 kern="1200" dirty="0" smtClean="0">
                        <a:solidFill>
                          <a:schemeClr val="dk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altLang="zh-CN" sz="2400" dirty="0" smtClean="0">
                          <a:solidFill>
                            <a:srgbClr val="C00000"/>
                          </a:solidFill>
                        </a:rPr>
                        <a:t>05</a:t>
                      </a:r>
                      <a:endParaRPr lang="zh-CN" altLang="en-US" sz="24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CN" altLang="en-US" sz="2400" b="1" kern="1200" dirty="0" smtClean="0">
                          <a:solidFill>
                            <a:srgbClr val="C00000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产品</a:t>
                      </a:r>
                      <a:endParaRPr lang="zh-CN" altLang="en-US" sz="2400" b="1" kern="1200" dirty="0">
                        <a:solidFill>
                          <a:srgbClr val="C00000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685800" rtl="0" eaLnBrk="1" latinLnBrk="0" hangingPunct="1"/>
                      <a:r>
                        <a:rPr lang="en-US" altLang="zh-CN" sz="24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06</a:t>
                      </a:r>
                      <a:endParaRPr lang="zh-CN" altLang="en-US" sz="2400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kern="1200" dirty="0" smtClean="0">
                          <a:solidFill>
                            <a:srgbClr val="C00000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创意</a:t>
                      </a:r>
                      <a:endParaRPr lang="zh-CN" altLang="en-US" sz="2400" b="1" kern="1200" dirty="0">
                        <a:solidFill>
                          <a:srgbClr val="C00000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7970"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 anchor="b"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探索设计的未知</a:t>
                      </a: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亦真亦假的</a:t>
                      </a: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CG</a:t>
                      </a:r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游戏场景</a:t>
                      </a: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3530"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 anchor="b"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做中国最好的动画</a:t>
                      </a: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在米兰学工业设计</a:t>
                      </a:r>
                    </a:p>
                  </a:txBody>
                  <a:tcPr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9730854" y="4585647"/>
            <a:ext cx="2473160" cy="2277795"/>
            <a:chOff x="9730854" y="4585647"/>
            <a:chExt cx="2473160" cy="2277795"/>
          </a:xfrm>
        </p:grpSpPr>
        <p:sp>
          <p:nvSpPr>
            <p:cNvPr id="5" name="直角三角形 4"/>
            <p:cNvSpPr/>
            <p:nvPr/>
          </p:nvSpPr>
          <p:spPr>
            <a:xfrm flipH="1">
              <a:off x="9730854" y="4585647"/>
              <a:ext cx="2473160" cy="2277795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0625031" y="5884215"/>
              <a:ext cx="152638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案例</a:t>
              </a:r>
              <a:r>
                <a:rPr lang="en-US" altLang="zh-CN" sz="4000" b="1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1</a:t>
              </a:r>
              <a:endParaRPr lang="zh-CN" altLang="en-US" sz="4000" b="1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59957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格 13"/>
          <p:cNvGraphicFramePr>
            <a:graphicFrameLocks noGrp="1"/>
          </p:cNvGraphicFramePr>
          <p:nvPr>
            <p:extLst/>
          </p:nvPr>
        </p:nvGraphicFramePr>
        <p:xfrm>
          <a:off x="1746913" y="1564215"/>
          <a:ext cx="9376011" cy="4320000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945206"/>
                <a:gridCol w="945206"/>
                <a:gridCol w="945206"/>
                <a:gridCol w="423712"/>
                <a:gridCol w="724296"/>
                <a:gridCol w="5392385"/>
              </a:tblGrid>
              <a:tr h="864000"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6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目</a:t>
                      </a:r>
                      <a:endParaRPr lang="zh-CN" altLang="en-US" sz="36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endParaRPr lang="zh-CN" altLang="en-US" sz="32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400" b="1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第一级目录</a:t>
                      </a:r>
                      <a:endParaRPr lang="zh-CN" altLang="en-US" sz="24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/>
                    </a:solidFill>
                  </a:tcPr>
                </a:tc>
              </a:tr>
              <a:tr h="864000"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36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录</a:t>
                      </a:r>
                      <a:endParaRPr lang="zh-CN" altLang="en-US" sz="36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200" b="1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2.</a:t>
                      </a:r>
                      <a:endParaRPr lang="zh-CN" altLang="en-US" sz="32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第二级目录</a:t>
                      </a:r>
                    </a:p>
                  </a:txBody>
                  <a:tcPr marL="68580" marR="6858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/>
                    </a:solidFill>
                  </a:tcPr>
                </a:tc>
              </a:tr>
              <a:tr h="864000"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200" b="1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3.</a:t>
                      </a:r>
                      <a:endParaRPr lang="zh-CN" altLang="en-US" sz="32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第三级目录</a:t>
                      </a:r>
                    </a:p>
                  </a:txBody>
                  <a:tcPr marL="68580" marR="6858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/>
                    </a:solidFill>
                  </a:tcPr>
                </a:tc>
              </a:tr>
              <a:tr h="864000"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200" b="1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4.</a:t>
                      </a:r>
                      <a:endParaRPr lang="zh-CN" altLang="en-US" sz="32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第四级目录</a:t>
                      </a:r>
                    </a:p>
                  </a:txBody>
                  <a:tcPr marL="68580" marR="6858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/>
                    </a:solidFill>
                  </a:tcPr>
                </a:tc>
              </a:tr>
              <a:tr h="864000"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200" b="1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5.</a:t>
                      </a:r>
                      <a:endParaRPr lang="zh-CN" altLang="en-US" sz="32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第五级目录</a:t>
                      </a:r>
                    </a:p>
                  </a:txBody>
                  <a:tcPr marL="68580" marR="6858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/>
                    </a:solidFill>
                  </a:tcPr>
                </a:tc>
              </a:tr>
            </a:tbl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9730854" y="4585647"/>
            <a:ext cx="2473160" cy="2277795"/>
            <a:chOff x="9730854" y="4585647"/>
            <a:chExt cx="2473160" cy="2277795"/>
          </a:xfrm>
        </p:grpSpPr>
        <p:sp>
          <p:nvSpPr>
            <p:cNvPr id="5" name="直角三角形 4"/>
            <p:cNvSpPr/>
            <p:nvPr/>
          </p:nvSpPr>
          <p:spPr>
            <a:xfrm flipH="1">
              <a:off x="9730854" y="4585647"/>
              <a:ext cx="2473160" cy="2277795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0625031" y="5884215"/>
              <a:ext cx="152638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案例</a:t>
              </a:r>
              <a:r>
                <a:rPr lang="en-US" altLang="zh-CN" sz="4000" b="1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2</a:t>
              </a:r>
              <a:endParaRPr lang="zh-CN" altLang="en-US" sz="4000" b="1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056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表格 72"/>
          <p:cNvGraphicFramePr>
            <a:graphicFrameLocks noGrp="1"/>
          </p:cNvGraphicFramePr>
          <p:nvPr>
            <p:extLst/>
          </p:nvPr>
        </p:nvGraphicFramePr>
        <p:xfrm>
          <a:off x="1846264" y="3595687"/>
          <a:ext cx="8464578" cy="1057276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  <a:reflection blurRad="6350" stA="50000" endA="300" endPos="55000" dir="5400000" sy="-100000" algn="bl" rotWithShape="0"/>
                </a:effectLst>
                <a:tableStyleId>{93296810-A885-4BE3-A3E7-6D5BEEA58F35}</a:tableStyleId>
              </a:tblPr>
              <a:tblGrid>
                <a:gridCol w="1410763"/>
                <a:gridCol w="1410763"/>
                <a:gridCol w="1410763"/>
                <a:gridCol w="1410763"/>
                <a:gridCol w="1410763"/>
                <a:gridCol w="1410763"/>
              </a:tblGrid>
              <a:tr h="10572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设计理念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文字优化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图片美化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kern="1200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图表设计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kern="1200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逻辑构思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动画特效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67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5" name="矩形 74"/>
          <p:cNvSpPr/>
          <p:nvPr/>
        </p:nvSpPr>
        <p:spPr>
          <a:xfrm>
            <a:off x="4989536" y="2143117"/>
            <a:ext cx="3535357" cy="2509847"/>
          </a:xfrm>
          <a:prstGeom prst="rect">
            <a:avLst/>
          </a:prstGeom>
          <a:solidFill>
            <a:srgbClr val="C00000">
              <a:alpha val="75000"/>
            </a:srgb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prstClr val="white"/>
                </a:solidFill>
                <a:latin typeface="微软雅黑" pitchFamily="34" charset="-122"/>
              </a:rPr>
              <a:t>关于</a:t>
            </a:r>
            <a:r>
              <a:rPr lang="en-US" altLang="zh-CN" sz="3200" b="1" dirty="0">
                <a:solidFill>
                  <a:prstClr val="white"/>
                </a:solidFill>
                <a:latin typeface="微软雅黑" pitchFamily="34" charset="-122"/>
              </a:rPr>
              <a:t>PPT</a:t>
            </a:r>
            <a:r>
              <a:rPr lang="zh-CN" altLang="en-US" sz="3200" b="1" dirty="0">
                <a:solidFill>
                  <a:prstClr val="white"/>
                </a:solidFill>
                <a:latin typeface="微软雅黑" pitchFamily="34" charset="-122"/>
              </a:rPr>
              <a:t>表格设计</a:t>
            </a:r>
            <a:endParaRPr lang="en-US" altLang="zh-CN" sz="3200" b="1" dirty="0">
              <a:solidFill>
                <a:prstClr val="white"/>
              </a:solidFill>
              <a:latin typeface="微软雅黑" pitchFamily="34" charset="-122"/>
            </a:endParaRPr>
          </a:p>
          <a:p>
            <a:pPr algn="ctr"/>
            <a:r>
              <a:rPr lang="zh-CN" altLang="en-US" sz="3200" b="1" dirty="0">
                <a:solidFill>
                  <a:prstClr val="white"/>
                </a:solidFill>
                <a:latin typeface="微软雅黑" pitchFamily="34" charset="-122"/>
              </a:rPr>
              <a:t>用活表格</a:t>
            </a:r>
            <a:endParaRPr lang="en-US" altLang="zh-CN" sz="3200" b="1" dirty="0">
              <a:solidFill>
                <a:prstClr val="white"/>
              </a:solidFill>
              <a:latin typeface="微软雅黑" pitchFamily="34" charset="-122"/>
            </a:endParaRPr>
          </a:p>
          <a:p>
            <a:pPr algn="ctr"/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</a:rPr>
              <a:t>表格美化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9730854" y="4585647"/>
            <a:ext cx="2473160" cy="2277795"/>
            <a:chOff x="9730854" y="4585647"/>
            <a:chExt cx="2473160" cy="2277795"/>
          </a:xfrm>
        </p:grpSpPr>
        <p:sp>
          <p:nvSpPr>
            <p:cNvPr id="5" name="直角三角形 4"/>
            <p:cNvSpPr/>
            <p:nvPr/>
          </p:nvSpPr>
          <p:spPr>
            <a:xfrm flipH="1">
              <a:off x="9730854" y="4585647"/>
              <a:ext cx="2473160" cy="2277795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0625031" y="5884215"/>
              <a:ext cx="152638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案例</a:t>
              </a:r>
              <a:r>
                <a:rPr lang="en-US" altLang="zh-CN" sz="4000" b="1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3</a:t>
              </a:r>
              <a:endParaRPr lang="zh-CN" altLang="en-US" sz="4000" b="1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490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060" y="370178"/>
            <a:ext cx="6443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D50A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表格美化口诀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-31844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2446009" y="2867930"/>
          <a:ext cx="8008176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8176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4800" b="1" kern="1200" dirty="0" smtClean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依次改变！    </a:t>
                      </a:r>
                      <a:endParaRPr lang="en-US" altLang="zh-CN" sz="4800" b="1" kern="1200" dirty="0" smtClean="0">
                        <a:solidFill>
                          <a:srgbClr val="C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kern="1200" dirty="0" smtClean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颜色</a:t>
                      </a:r>
                      <a:r>
                        <a:rPr lang="en-US" altLang="zh-CN" sz="2800" kern="1200" dirty="0" smtClean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+</a:t>
                      </a:r>
                      <a:r>
                        <a:rPr lang="zh-CN" altLang="en-US" sz="2800" kern="1200" dirty="0" smtClean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线型</a:t>
                      </a:r>
                      <a:r>
                        <a:rPr lang="en-US" altLang="zh-CN" sz="2800" kern="1200" dirty="0" smtClean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+</a:t>
                      </a:r>
                      <a:r>
                        <a:rPr lang="zh-CN" altLang="en-US" sz="2800" kern="1200" dirty="0" smtClean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底色</a:t>
                      </a:r>
                      <a:r>
                        <a:rPr lang="en-US" altLang="zh-CN" sz="2800" kern="1200" dirty="0" smtClean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+</a:t>
                      </a:r>
                      <a:r>
                        <a:rPr lang="zh-CN" altLang="en-US" sz="2800" kern="1200" dirty="0" smtClean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阴影</a:t>
                      </a:r>
                      <a:r>
                        <a:rPr lang="en-US" altLang="zh-CN" sz="2800" kern="1200" dirty="0" smtClean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+</a:t>
                      </a:r>
                      <a:r>
                        <a:rPr lang="zh-CN" altLang="en-US" sz="2800" kern="1200" dirty="0" smtClean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凹凸</a:t>
                      </a:r>
                      <a:r>
                        <a:rPr lang="en-US" altLang="zh-CN" sz="2800" kern="1200" dirty="0" smtClean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+</a:t>
                      </a:r>
                      <a:r>
                        <a:rPr lang="zh-CN" altLang="en-US" sz="2800" kern="1200" dirty="0" smtClean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映象</a:t>
                      </a:r>
                      <a:r>
                        <a:rPr lang="en-US" altLang="zh-CN" sz="2800" kern="1200" dirty="0" smtClean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+</a:t>
                      </a:r>
                      <a:r>
                        <a:rPr lang="zh-CN" altLang="en-US" sz="2800" kern="1200" dirty="0" smtClean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填充</a:t>
                      </a:r>
                      <a:endParaRPr lang="zh-CN" altLang="en-US" sz="6000" b="1" kern="12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j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62768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1E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9400" y="933450"/>
            <a:ext cx="1146333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5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更多互动</a:t>
            </a:r>
            <a:endParaRPr lang="en-US" altLang="zh-CN" sz="5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8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、请用四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步法改造你工作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，把你改造前后的页面拼图发微博写心得给本课程开发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</a:t>
            </a:r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小巴</a:t>
            </a:r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_1990 @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秋叶，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好作品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我们必转！</a:t>
            </a:r>
            <a:endParaRPr lang="en-US" altLang="zh-CN" sz="28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</a:rPr>
              <a:t>2</a:t>
            </a:r>
            <a:r>
              <a:rPr lang="zh-CN" altLang="en-US" sz="2800" b="1" dirty="0">
                <a:solidFill>
                  <a:prstClr val="white"/>
                </a:solidFill>
              </a:rPr>
              <a:t>、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有任何问题可以在本课程网易问答区提问，我们会选择代表性问题统一回复。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、提交精彩作业优秀学员我们会邀请加入读书笔记</a:t>
            </a:r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群，每周免费提供好书给你们做读书笔记。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、在微信</a:t>
            </a:r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PPT100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中回复“目录”，可以看到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表格设计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技巧。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1071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214831" y="390497"/>
            <a:ext cx="31438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  调整颜色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072802" y="2294100"/>
          <a:ext cx="8128000" cy="3107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776974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330921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31" y="1721167"/>
            <a:ext cx="2031325" cy="455613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201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73053" y="2703532"/>
          <a:ext cx="8128000" cy="3107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776974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330921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801" y="2001174"/>
            <a:ext cx="942975" cy="30194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068" y="2001173"/>
            <a:ext cx="1133731" cy="30194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矩形 6"/>
          <p:cNvSpPr/>
          <p:nvPr/>
        </p:nvSpPr>
        <p:spPr>
          <a:xfrm>
            <a:off x="214831" y="390497"/>
            <a:ext cx="4374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  调整粗细和线形</a:t>
            </a:r>
          </a:p>
        </p:txBody>
      </p:sp>
    </p:spTree>
    <p:extLst>
      <p:ext uri="{BB962C8B-B14F-4D97-AF65-F5344CB8AC3E}">
        <p14:creationId xmlns:p14="http://schemas.microsoft.com/office/powerpoint/2010/main" val="23550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2246156" y="2406642"/>
          <a:ext cx="8128000" cy="2685863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275" endPos="40000" dist="101600" dir="5400000" sy="-100000" algn="bl" rotWithShape="0"/>
                </a:effectLst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671466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014397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14831" y="390497"/>
            <a:ext cx="4374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  调整粗细和线形</a:t>
            </a:r>
          </a:p>
        </p:txBody>
      </p:sp>
    </p:spTree>
    <p:extLst>
      <p:ext uri="{BB962C8B-B14F-4D97-AF65-F5344CB8AC3E}">
        <p14:creationId xmlns:p14="http://schemas.microsoft.com/office/powerpoint/2010/main" val="102684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2678907" y="2336304"/>
          <a:ext cx="8128000" cy="30516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900433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151190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14831" y="390497"/>
            <a:ext cx="3964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  调整表格底色</a:t>
            </a:r>
          </a:p>
        </p:txBody>
      </p:sp>
    </p:spTree>
    <p:extLst>
      <p:ext uri="{BB962C8B-B14F-4D97-AF65-F5344CB8AC3E}">
        <p14:creationId xmlns:p14="http://schemas.microsoft.com/office/powerpoint/2010/main" val="407072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2678907" y="2336304"/>
          <a:ext cx="8128000" cy="3051623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900433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151190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14831" y="390497"/>
            <a:ext cx="3964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  调整表格阴影</a:t>
            </a:r>
          </a:p>
        </p:txBody>
      </p:sp>
    </p:spTree>
    <p:extLst>
      <p:ext uri="{BB962C8B-B14F-4D97-AF65-F5344CB8AC3E}">
        <p14:creationId xmlns:p14="http://schemas.microsoft.com/office/powerpoint/2010/main" val="308823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2678907" y="2336304"/>
          <a:ext cx="8128000" cy="3051623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900433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solidFill>
                      <a:srgbClr val="C00000"/>
                    </a:solidFill>
                  </a:tcPr>
                </a:tc>
              </a:tr>
              <a:tr h="2151190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14831" y="390497"/>
            <a:ext cx="47852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  调整表格凹凸效果</a:t>
            </a:r>
          </a:p>
        </p:txBody>
      </p:sp>
    </p:spTree>
    <p:extLst>
      <p:ext uri="{BB962C8B-B14F-4D97-AF65-F5344CB8AC3E}">
        <p14:creationId xmlns:p14="http://schemas.microsoft.com/office/powerpoint/2010/main" val="43436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2678907" y="2336304"/>
          <a:ext cx="8128000" cy="3051623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  <a:reflection blurRad="6350" stA="50000" endA="275" endPos="40000" dist="101600" dir="5400000" sy="-100000" algn="bl" rotWithShape="0"/>
                </a:effectLst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900433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solidFill>
                      <a:srgbClr val="C00000"/>
                    </a:solidFill>
                  </a:tcPr>
                </a:tc>
              </a:tr>
              <a:tr h="2151190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14831" y="390497"/>
            <a:ext cx="47852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  调整表格凹凸效果</a:t>
            </a:r>
          </a:p>
        </p:txBody>
      </p:sp>
    </p:spTree>
    <p:extLst>
      <p:ext uri="{BB962C8B-B14F-4D97-AF65-F5344CB8AC3E}">
        <p14:creationId xmlns:p14="http://schemas.microsoft.com/office/powerpoint/2010/main" val="235081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474</Words>
  <Application>Microsoft Office PowerPoint</Application>
  <PresentationFormat>宽屏</PresentationFormat>
  <Paragraphs>139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方正粗宋简体</vt:lpstr>
      <vt:lpstr>华文细黑</vt:lpstr>
      <vt:lpstr>宋体</vt:lpstr>
      <vt:lpstr>微软雅黑</vt:lpstr>
      <vt:lpstr>Arial</vt:lpstr>
      <vt:lpstr>Calibri</vt:lpstr>
      <vt:lpstr>Calibri Light</vt:lpstr>
      <vt:lpstr>Verdana</vt:lpstr>
      <vt:lpstr>1_Office 主题</vt:lpstr>
      <vt:lpstr>Office 主题</vt:lpstr>
      <vt:lpstr>6_Office 主题</vt:lpstr>
      <vt:lpstr>2_Office 主题</vt:lpstr>
      <vt:lpstr>11_Office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xiaoba ba</dc:creator>
  <cp:lastModifiedBy>小巴</cp:lastModifiedBy>
  <cp:revision>8</cp:revision>
  <dcterms:created xsi:type="dcterms:W3CDTF">2013-10-07T08:53:24Z</dcterms:created>
  <dcterms:modified xsi:type="dcterms:W3CDTF">2014-02-18T17:20:58Z</dcterms:modified>
</cp:coreProperties>
</file>