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58" r:id="rId3"/>
    <p:sldId id="259" r:id="rId4"/>
    <p:sldId id="267" r:id="rId5"/>
    <p:sldId id="260" r:id="rId6"/>
    <p:sldId id="261" r:id="rId7"/>
    <p:sldId id="262" r:id="rId8"/>
    <p:sldId id="263" r:id="rId9"/>
    <p:sldId id="264" r:id="rId10"/>
    <p:sldId id="265" r:id="rId11"/>
    <p:sldId id="266"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0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0F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706" autoAdjust="0"/>
    <p:restoredTop sz="94660"/>
  </p:normalViewPr>
  <p:slideViewPr>
    <p:cSldViewPr snapToGrid="0">
      <p:cViewPr varScale="1">
        <p:scale>
          <a:sx n="74" d="100"/>
          <a:sy n="74" d="100"/>
        </p:scale>
        <p:origin x="588" y="72"/>
      </p:cViewPr>
      <p:guideLst>
        <p:guide orient="horz" pos="1502"/>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3891128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396482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3664400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2467144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536295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1098419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4012256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1971282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474799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2460319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3986497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B0CB127-F8BF-490F-8260-81FD883F9E5D}" type="datetimeFigureOut">
              <a:rPr lang="zh-CN" altLang="en-US" smtClean="0"/>
              <a:t>2013/10/7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0D05BD-4715-41E9-9AEB-02ECCEB6D4D5}" type="slidenum">
              <a:rPr lang="zh-CN" altLang="en-US" smtClean="0"/>
              <a:t>‹#›</a:t>
            </a:fld>
            <a:endParaRPr lang="zh-CN" altLang="en-US"/>
          </a:p>
        </p:txBody>
      </p:sp>
    </p:spTree>
    <p:extLst>
      <p:ext uri="{BB962C8B-B14F-4D97-AF65-F5344CB8AC3E}">
        <p14:creationId xmlns:p14="http://schemas.microsoft.com/office/powerpoint/2010/main" val="2064158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6"/>
          <p:cNvSpPr/>
          <p:nvPr/>
        </p:nvSpPr>
        <p:spPr bwMode="auto">
          <a:xfrm>
            <a:off x="-1192" y="3262932"/>
            <a:ext cx="12193192" cy="3595067"/>
          </a:xfrm>
          <a:prstGeom prst="rect">
            <a:avLst/>
          </a:prstGeom>
          <a:gradFill>
            <a:gsLst>
              <a:gs pos="0">
                <a:schemeClr val="bg1">
                  <a:lumMod val="85000"/>
                </a:schemeClr>
              </a:gs>
              <a:gs pos="73000">
                <a:schemeClr val="bg1"/>
              </a:gs>
            </a:gsLst>
            <a:lin ang="5400000" scaled="0"/>
          </a:gra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1800" b="0" i="0" u="none" strike="noStrike" kern="0" cap="none" spc="-5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9" name="图片 8"/>
          <p:cNvPicPr/>
          <p:nvPr/>
        </p:nvPicPr>
        <p:blipFill>
          <a:blip r:embed="rId14" cstate="print">
            <a:extLst>
              <a:ext uri="{28A0092B-C50C-407E-A947-70E740481C1C}">
                <a14:useLocalDpi xmlns:a14="http://schemas.microsoft.com/office/drawing/2010/main" val="0"/>
              </a:ext>
            </a:extLst>
          </a:blip>
          <a:stretch>
            <a:fillRect/>
          </a:stretch>
        </p:blipFill>
        <p:spPr>
          <a:xfrm>
            <a:off x="8287758" y="5362324"/>
            <a:ext cx="1565457" cy="1079767"/>
          </a:xfrm>
          <a:prstGeom prst="rect">
            <a:avLst/>
          </a:prstGeom>
        </p:spPr>
      </p:pic>
      <p:pic>
        <p:nvPicPr>
          <p:cNvPr id="10" name="圖片 3" descr="ASUS logo.jpg"/>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210805" y="5902207"/>
            <a:ext cx="1892570" cy="8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直接连接符 10"/>
          <p:cNvCxnSpPr/>
          <p:nvPr/>
        </p:nvCxnSpPr>
        <p:spPr>
          <a:xfrm>
            <a:off x="10086110" y="5430985"/>
            <a:ext cx="0" cy="983314"/>
          </a:xfrm>
          <a:prstGeom prst="line">
            <a:avLst/>
          </a:prstGeom>
          <a:ln w="38100">
            <a:solidFill>
              <a:srgbClr val="003C83"/>
            </a:solidFill>
          </a:ln>
        </p:spPr>
        <p:style>
          <a:lnRef idx="1">
            <a:schemeClr val="accent1"/>
          </a:lnRef>
          <a:fillRef idx="0">
            <a:schemeClr val="accent1"/>
          </a:fillRef>
          <a:effectRef idx="0">
            <a:schemeClr val="accent1"/>
          </a:effectRef>
          <a:fontRef idx="minor">
            <a:schemeClr val="tx1"/>
          </a:fontRef>
        </p:style>
      </p:cxn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华康俪金黑W8(P)" panose="020B0800000000000000" pitchFamily="34" charset="-122"/>
              </a:defRPr>
            </a:lvl1pPr>
          </a:lstStyle>
          <a:p>
            <a:fld id="{BB0CB127-F8BF-490F-8260-81FD883F9E5D}" type="datetimeFigureOut">
              <a:rPr lang="zh-CN" altLang="en-US" smtClean="0"/>
              <a:pPr/>
              <a:t>2013/10/7</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华康俪金黑W8(P)" panose="020B0800000000000000"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华康俪金黑W8(P)" panose="020B0800000000000000" pitchFamily="34" charset="-122"/>
              </a:defRPr>
            </a:lvl1pPr>
          </a:lstStyle>
          <a:p>
            <a:fld id="{850D05BD-4715-41E9-9AEB-02ECCEB6D4D5}" type="slidenum">
              <a:rPr lang="zh-CN" altLang="en-US" smtClean="0"/>
              <a:pPr/>
              <a:t>‹#›</a:t>
            </a:fld>
            <a:endParaRPr lang="zh-CN" altLang="en-US" dirty="0"/>
          </a:p>
        </p:txBody>
      </p:sp>
    </p:spTree>
    <p:extLst>
      <p:ext uri="{BB962C8B-B14F-4D97-AF65-F5344CB8AC3E}">
        <p14:creationId xmlns:p14="http://schemas.microsoft.com/office/powerpoint/2010/main" val="36700504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华康俪金黑W8(P)" panose="020B08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华康俪金黑W8(P)" panose="020B08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华康俪金黑W8(P)" panose="020B08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华康俪金黑W8(P)" panose="020B08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华康俪金黑W8(P)" panose="020B08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华康俪金黑W8(P)" panose="020B08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a:srcRect l="7072" r="7072"/>
          <a:stretch/>
        </p:blipFill>
        <p:spPr>
          <a:xfrm>
            <a:off x="941231" y="1585366"/>
            <a:ext cx="3157311" cy="3157311"/>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标题 1"/>
          <p:cNvSpPr>
            <a:spLocks noGrp="1"/>
          </p:cNvSpPr>
          <p:nvPr>
            <p:ph type="title"/>
          </p:nvPr>
        </p:nvSpPr>
        <p:spPr>
          <a:xfrm>
            <a:off x="2229118" y="1768922"/>
            <a:ext cx="10515600" cy="2455348"/>
          </a:xfrm>
        </p:spPr>
        <p:txBody>
          <a:bodyPr>
            <a:noAutofit/>
          </a:bodyPr>
          <a:lstStyle/>
          <a:p>
            <a:pPr marR="0" algn="ctr" rtl="0"/>
            <a:r>
              <a:rPr lang="en-US" altLang="zh-CN" sz="7200" i="0" u="none" strike="noStrike" kern="100" baseline="0" dirty="0" smtClean="0">
                <a:solidFill>
                  <a:srgbClr val="C20F19"/>
                </a:solidFill>
                <a:latin typeface="华康俪金黑W8(P)" panose="020B0800000000000000" pitchFamily="34" charset="-122"/>
              </a:rPr>
              <a:t>3</a:t>
            </a:r>
            <a:r>
              <a:rPr lang="zh-CN" altLang="en-US" sz="7200" i="0" u="none" strike="noStrike" kern="100" baseline="0" dirty="0" smtClean="0">
                <a:solidFill>
                  <a:srgbClr val="C20F19"/>
                </a:solidFill>
                <a:latin typeface="华康俪金黑W8(P)" panose="020B0800000000000000" pitchFamily="34" charset="-122"/>
              </a:rPr>
              <a:t>分钟带你</a:t>
            </a:r>
            <a:r>
              <a:rPr lang="zh-CN" altLang="en-US" sz="7200" i="0" u="none" strike="noStrike" kern="100" baseline="0" dirty="0" smtClean="0">
                <a:solidFill>
                  <a:srgbClr val="C20F19"/>
                </a:solidFill>
                <a:latin typeface="华康俪金黑W8(P)" panose="020B0800000000000000" pitchFamily="34" charset="-122"/>
              </a:rPr>
              <a:t>了解</a:t>
            </a:r>
            <a:r>
              <a:rPr lang="en-US" altLang="zh-CN" sz="7200" i="0" u="none" strike="noStrike" kern="100" baseline="0" dirty="0" smtClean="0">
                <a:solidFill>
                  <a:srgbClr val="C20F19"/>
                </a:solidFill>
                <a:latin typeface="华康俪金黑W8(P)" panose="020B0800000000000000" pitchFamily="34" charset="-122"/>
              </a:rPr>
              <a:t/>
            </a:r>
            <a:br>
              <a:rPr lang="en-US" altLang="zh-CN" sz="7200" i="0" u="none" strike="noStrike" kern="100" baseline="0" dirty="0" smtClean="0">
                <a:solidFill>
                  <a:srgbClr val="C20F19"/>
                </a:solidFill>
                <a:latin typeface="华康俪金黑W8(P)" panose="020B0800000000000000" pitchFamily="34" charset="-122"/>
              </a:rPr>
            </a:br>
            <a:r>
              <a:rPr lang="zh-CN" altLang="en-US" sz="9600" i="0" u="none" strike="noStrike" kern="100" baseline="0" dirty="0" smtClean="0">
                <a:solidFill>
                  <a:srgbClr val="C20F19"/>
                </a:solidFill>
                <a:latin typeface="华康俪金黑W8(P)" panose="020B0800000000000000" pitchFamily="34" charset="-122"/>
              </a:rPr>
              <a:t>华硕</a:t>
            </a:r>
            <a:r>
              <a:rPr lang="zh-CN" altLang="en-US" sz="9600" i="0" u="none" strike="noStrike" kern="100" baseline="0" dirty="0" smtClean="0">
                <a:solidFill>
                  <a:srgbClr val="C20F19"/>
                </a:solidFill>
                <a:latin typeface="华康俪金黑W8(P)" panose="020B0800000000000000" pitchFamily="34" charset="-122"/>
              </a:rPr>
              <a:t>硕市生</a:t>
            </a:r>
            <a:endParaRPr lang="zh-CN" altLang="en-US" sz="7200" i="0" u="none" strike="noStrike" kern="100" baseline="0" dirty="0" smtClean="0">
              <a:solidFill>
                <a:srgbClr val="C20F19"/>
              </a:solidFill>
              <a:latin typeface="华康俪金黑W8(P)" panose="020B0800000000000000" pitchFamily="34" charset="-122"/>
            </a:endParaRPr>
          </a:p>
        </p:txBody>
      </p:sp>
      <p:pic>
        <p:nvPicPr>
          <p:cNvPr id="10" name="图片 9"/>
          <p:cNvPicPr/>
          <p:nvPr/>
        </p:nvPicPr>
        <p:blipFill>
          <a:blip r:embed="rId3" cstate="print">
            <a:extLst>
              <a:ext uri="{28A0092B-C50C-407E-A947-70E740481C1C}">
                <a14:useLocalDpi xmlns:a14="http://schemas.microsoft.com/office/drawing/2010/main" val="0"/>
              </a:ext>
            </a:extLst>
          </a:blip>
          <a:stretch>
            <a:fillRect/>
          </a:stretch>
        </p:blipFill>
        <p:spPr>
          <a:xfrm rot="21142392">
            <a:off x="978962" y="1804271"/>
            <a:ext cx="765606" cy="490909"/>
          </a:xfrm>
          <a:prstGeom prst="rect">
            <a:avLst/>
          </a:prstGeom>
        </p:spPr>
      </p:pic>
    </p:spTree>
    <p:extLst>
      <p:ext uri="{BB962C8B-B14F-4D97-AF65-F5344CB8AC3E}">
        <p14:creationId xmlns:p14="http://schemas.microsoft.com/office/powerpoint/2010/main" val="1443370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i="0" u="none" strike="noStrike" kern="2200" baseline="0" dirty="0" smtClean="0">
                <a:solidFill>
                  <a:srgbClr val="C20F19"/>
                </a:solidFill>
                <a:latin typeface="华康俪金黑W8(P)" panose="020B0800000000000000" pitchFamily="34" charset="-122"/>
              </a:rPr>
              <a:t>从这些渠道，了解华硕硕市生</a:t>
            </a:r>
          </a:p>
        </p:txBody>
      </p:sp>
      <p:sp>
        <p:nvSpPr>
          <p:cNvPr id="3" name="文本占位符 2"/>
          <p:cNvSpPr>
            <a:spLocks noGrp="1"/>
          </p:cNvSpPr>
          <p:nvPr>
            <p:ph type="body" idx="1"/>
          </p:nvPr>
        </p:nvSpPr>
        <p:spPr/>
        <p:txBody>
          <a:bodyPr/>
          <a:lstStyle/>
          <a:p>
            <a:pPr marL="0" marR="0" lvl="0" indent="0" rtl="0">
              <a:buNone/>
            </a:pPr>
            <a:r>
              <a:rPr lang="zh-CN" altLang="en-US" i="0" u="none" strike="noStrike" kern="100" baseline="0" dirty="0" smtClean="0">
                <a:solidFill>
                  <a:srgbClr val="C20F19"/>
                </a:solidFill>
                <a:latin typeface="华康俪金黑W8(P)" panose="020B0800000000000000" pitchFamily="34" charset="-122"/>
              </a:rPr>
              <a:t>官方网址：</a:t>
            </a:r>
          </a:p>
          <a:p>
            <a:pPr marL="457200" marR="0" lvl="1" indent="0" rtl="0">
              <a:buNone/>
            </a:pPr>
            <a:r>
              <a:rPr lang="en-US" altLang="zh-CN" i="0" strike="noStrike" kern="100" baseline="0" dirty="0" smtClean="0">
                <a:latin typeface="华康俪金黑W8(P)" panose="020B0800000000000000" pitchFamily="34" charset="-122"/>
              </a:rPr>
              <a:t>http://acm.asus.com.cn</a:t>
            </a:r>
          </a:p>
          <a:p>
            <a:pPr marL="0" indent="0">
              <a:buNone/>
            </a:pPr>
            <a:r>
              <a:rPr lang="zh-CN" altLang="en-US" sz="3200" kern="100" dirty="0">
                <a:solidFill>
                  <a:srgbClr val="C20F19"/>
                </a:solidFill>
                <a:latin typeface="华康俪金黑W8(P)" panose="020B0800000000000000" pitchFamily="34" charset="-122"/>
              </a:rPr>
              <a:t>新浪微博</a:t>
            </a:r>
            <a:r>
              <a:rPr lang="zh-CN" altLang="en-US" sz="3200" kern="100" dirty="0" smtClean="0">
                <a:solidFill>
                  <a:srgbClr val="C20F19"/>
                </a:solidFill>
                <a:latin typeface="华康俪金黑W8(P)" panose="020B0800000000000000" pitchFamily="34" charset="-122"/>
              </a:rPr>
              <a:t>：</a:t>
            </a:r>
            <a:r>
              <a:rPr lang="en-US" altLang="zh-CN" sz="3200" kern="100" dirty="0" smtClean="0">
                <a:latin typeface="华康俪金黑W8(P)" panose="020B0800000000000000" pitchFamily="34" charset="-122"/>
              </a:rPr>
              <a:t>@</a:t>
            </a:r>
            <a:r>
              <a:rPr lang="zh-CN" altLang="en-US" sz="3200" kern="100" dirty="0" smtClean="0">
                <a:latin typeface="华康俪金黑W8(P)" panose="020B0800000000000000" pitchFamily="34" charset="-122"/>
              </a:rPr>
              <a:t>华硕</a:t>
            </a:r>
            <a:r>
              <a:rPr lang="zh-CN" altLang="en-US" sz="3200" kern="100" dirty="0">
                <a:latin typeface="华康俪金黑W8(P)" panose="020B0800000000000000" pitchFamily="34" charset="-122"/>
              </a:rPr>
              <a:t>硕市生</a:t>
            </a:r>
            <a:endParaRPr lang="en-US" altLang="zh-CN" sz="3200" kern="100" dirty="0">
              <a:latin typeface="华康俪金黑W8(P)" panose="020B0800000000000000" pitchFamily="34" charset="-122"/>
            </a:endParaRPr>
          </a:p>
          <a:p>
            <a:pPr marL="457200" marR="0" lvl="1" indent="0" rtl="0">
              <a:buNone/>
            </a:pPr>
            <a:r>
              <a:rPr lang="en-US" altLang="zh-CN" i="0" u="none" strike="noStrike" kern="100" baseline="0" dirty="0" smtClean="0">
                <a:latin typeface="华康俪金黑W8(P)" panose="020B0800000000000000" pitchFamily="34" charset="-122"/>
              </a:rPr>
              <a:t>http</a:t>
            </a:r>
            <a:r>
              <a:rPr lang="en-US" altLang="zh-CN" i="0" u="none" strike="noStrike" kern="100" baseline="0" dirty="0" smtClean="0">
                <a:latin typeface="华康俪金黑W8(P)" panose="020B0800000000000000" pitchFamily="34" charset="-122"/>
              </a:rPr>
              <a:t>://</a:t>
            </a:r>
            <a:r>
              <a:rPr lang="en-US" altLang="zh-CN" i="0" u="none" strike="noStrike" kern="100" baseline="0" dirty="0" smtClean="0">
                <a:latin typeface="华康俪金黑W8(P)" panose="020B0800000000000000" pitchFamily="34" charset="-122"/>
              </a:rPr>
              <a:t>e.weibo.com/loveacmlife</a:t>
            </a:r>
            <a:endParaRPr lang="en-US" altLang="zh-CN" kern="100" dirty="0">
              <a:latin typeface="华康俪金黑W8(P)" panose="020B0800000000000000" pitchFamily="34" charset="-122"/>
            </a:endParaRPr>
          </a:p>
          <a:p>
            <a:pPr marL="0" indent="0">
              <a:buNone/>
            </a:pPr>
            <a:r>
              <a:rPr lang="zh-CN" altLang="en-US" kern="100" dirty="0" smtClean="0">
                <a:solidFill>
                  <a:srgbClr val="C20F19"/>
                </a:solidFill>
                <a:latin typeface="华康俪金黑W8(P)" panose="020B0800000000000000" pitchFamily="34" charset="-122"/>
              </a:rPr>
              <a:t>微信公共帐号：</a:t>
            </a:r>
            <a:endParaRPr lang="en-US" altLang="zh-CN" kern="100" dirty="0" smtClean="0">
              <a:solidFill>
                <a:srgbClr val="C20F19"/>
              </a:solidFill>
              <a:latin typeface="华康俪金黑W8(P)" panose="020B0800000000000000" pitchFamily="34" charset="-122"/>
            </a:endParaRPr>
          </a:p>
          <a:p>
            <a:pPr marL="457200" lvl="1" indent="0">
              <a:buNone/>
            </a:pPr>
            <a:r>
              <a:rPr lang="zh-CN" altLang="en-US" kern="100" dirty="0" smtClean="0">
                <a:latin typeface="华康俪金黑W8(P)" panose="020B0800000000000000" pitchFamily="34" charset="-122"/>
              </a:rPr>
              <a:t>华硕</a:t>
            </a:r>
            <a:r>
              <a:rPr lang="zh-CN" altLang="en-US" kern="100" dirty="0">
                <a:latin typeface="华康俪金黑W8(P)" panose="020B0800000000000000" pitchFamily="34" charset="-122"/>
              </a:rPr>
              <a:t>硕市</a:t>
            </a:r>
            <a:r>
              <a:rPr lang="zh-CN" altLang="en-US" kern="100" dirty="0" smtClean="0">
                <a:latin typeface="华康俪金黑W8(P)" panose="020B0800000000000000" pitchFamily="34" charset="-122"/>
              </a:rPr>
              <a:t>生（</a:t>
            </a:r>
            <a:r>
              <a:rPr lang="en-US" altLang="zh-CN" dirty="0" err="1" smtClean="0"/>
              <a:t>loveacmlife</a:t>
            </a:r>
            <a:r>
              <a:rPr lang="zh-CN" altLang="en-US" kern="100" dirty="0" smtClean="0">
                <a:latin typeface="华康俪金黑W8(P)" panose="020B0800000000000000" pitchFamily="34" charset="-122"/>
              </a:rPr>
              <a:t>）</a:t>
            </a:r>
            <a:endParaRPr lang="en-US" altLang="zh-CN" i="0" u="none" strike="noStrike" kern="100" baseline="0" dirty="0" smtClean="0">
              <a:latin typeface="华康俪金黑W8(P)" panose="020B0800000000000000" pitchFamily="34" charset="-122"/>
            </a:endParaRPr>
          </a:p>
        </p:txBody>
      </p:sp>
    </p:spTree>
    <p:extLst>
      <p:ext uri="{BB962C8B-B14F-4D97-AF65-F5344CB8AC3E}">
        <p14:creationId xmlns:p14="http://schemas.microsoft.com/office/powerpoint/2010/main" val="1841398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C:\Users\leif_zheng\Desktop\105012oqwees8v82den3we.jpg.thumb.jpg"/>
          <p:cNvPicPr/>
          <p:nvPr/>
        </p:nvPicPr>
        <p:blipFill>
          <a:blip r:embed="rId2" cstate="email">
            <a:extLst>
              <a:ext uri="{28A0092B-C50C-407E-A947-70E740481C1C}">
                <a14:useLocalDpi xmlns:a14="http://schemas.microsoft.com/office/drawing/2010/main" val="0"/>
              </a:ext>
            </a:extLst>
          </a:blip>
          <a:srcRect/>
          <a:stretch>
            <a:fillRect/>
          </a:stretch>
        </p:blipFill>
        <p:spPr bwMode="auto">
          <a:xfrm rot="1087383">
            <a:off x="7677802" y="2452885"/>
            <a:ext cx="3617477" cy="2203971"/>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标题 1"/>
          <p:cNvSpPr>
            <a:spLocks noGrp="1"/>
          </p:cNvSpPr>
          <p:nvPr>
            <p:ph type="title"/>
          </p:nvPr>
        </p:nvSpPr>
        <p:spPr/>
        <p:txBody>
          <a:bodyPr/>
          <a:lstStyle/>
          <a:p>
            <a:pPr marR="0" rtl="0"/>
            <a:r>
              <a:rPr lang="en-US" altLang="zh-CN" b="1" i="0" u="none" strike="noStrike" kern="2200" baseline="0" dirty="0" smtClean="0">
                <a:solidFill>
                  <a:srgbClr val="C20F19"/>
                </a:solidFill>
                <a:latin typeface="华康俪金黑W8(P)" panose="020B0800000000000000" pitchFamily="34" charset="-122"/>
              </a:rPr>
              <a:t>ACM</a:t>
            </a:r>
            <a:r>
              <a:rPr lang="zh-CN" altLang="en-US" b="1" i="0" u="none" strike="noStrike" kern="2200" baseline="0" dirty="0" smtClean="0">
                <a:solidFill>
                  <a:srgbClr val="C20F19"/>
                </a:solidFill>
                <a:latin typeface="华康俪金黑W8(P)" panose="020B0800000000000000" pitchFamily="34" charset="-122"/>
              </a:rPr>
              <a:t>活动剪影：</a:t>
            </a:r>
          </a:p>
        </p:txBody>
      </p:sp>
      <p:sp>
        <p:nvSpPr>
          <p:cNvPr id="3" name="文本占位符 2"/>
          <p:cNvSpPr>
            <a:spLocks noGrp="1"/>
          </p:cNvSpPr>
          <p:nvPr>
            <p:ph type="body" idx="1"/>
          </p:nvPr>
        </p:nvSpPr>
        <p:spPr>
          <a:xfrm>
            <a:off x="838200" y="1400622"/>
            <a:ext cx="10515600" cy="4351338"/>
          </a:xfrm>
        </p:spPr>
        <p:txBody>
          <a:bodyPr>
            <a:normAutofit/>
          </a:bodyPr>
          <a:lstStyle/>
          <a:p>
            <a:pPr marL="0" marR="0" lvl="0" indent="0" rtl="0">
              <a:buNone/>
            </a:pPr>
            <a:r>
              <a:rPr lang="zh-CN" altLang="en-US" sz="2000" kern="100" dirty="0">
                <a:latin typeface="微软雅黑" panose="020B0503020204020204" pitchFamily="34" charset="-122"/>
                <a:ea typeface="微软雅黑" panose="020B0503020204020204" pitchFamily="34" charset="-122"/>
              </a:rPr>
              <a:t>华硕硕市生活动精彩纷呈，主要分为</a:t>
            </a:r>
            <a:r>
              <a:rPr lang="zh-CN" altLang="en-US" sz="2400" b="1" kern="100" dirty="0">
                <a:solidFill>
                  <a:srgbClr val="C20F19"/>
                </a:solidFill>
                <a:latin typeface="微软雅黑" panose="020B0503020204020204" pitchFamily="34" charset="-122"/>
                <a:ea typeface="微软雅黑" panose="020B0503020204020204" pitchFamily="34" charset="-122"/>
              </a:rPr>
              <a:t>品牌类、业务类、公益类和兴趣类</a:t>
            </a:r>
            <a:r>
              <a:rPr lang="zh-CN" altLang="en-US" sz="2000" kern="100" dirty="0">
                <a:latin typeface="微软雅黑" panose="020B0503020204020204" pitchFamily="34" charset="-122"/>
                <a:ea typeface="微软雅黑" panose="020B0503020204020204" pitchFamily="34" charset="-122"/>
              </a:rPr>
              <a:t>四个类别。</a:t>
            </a:r>
          </a:p>
        </p:txBody>
      </p:sp>
      <p:pic>
        <p:nvPicPr>
          <p:cNvPr id="5" name="图片 4"/>
          <p:cNvPicPr/>
          <p:nvPr/>
        </p:nvPicPr>
        <p:blipFill>
          <a:blip r:embed="rId3">
            <a:extLst>
              <a:ext uri="{28A0092B-C50C-407E-A947-70E740481C1C}">
                <a14:useLocalDpi xmlns:a14="http://schemas.microsoft.com/office/drawing/2010/main" val="0"/>
              </a:ext>
            </a:extLst>
          </a:blip>
          <a:srcRect/>
          <a:stretch>
            <a:fillRect/>
          </a:stretch>
        </p:blipFill>
        <p:spPr bwMode="auto">
          <a:xfrm rot="21109504">
            <a:off x="798490" y="2509787"/>
            <a:ext cx="3435574" cy="2423073"/>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图片 3" descr="C:\Users\leif_zheng\Documents\Tencent Files\491627676\Image\D)`SHUDKURE2@9FI6@S@1H5.jpg"/>
          <p:cNvPicPr/>
          <p:nvPr/>
        </p:nvPicPr>
        <p:blipFill>
          <a:blip r:embed="rId4">
            <a:extLst>
              <a:ext uri="{28A0092B-C50C-407E-A947-70E740481C1C}">
                <a14:useLocalDpi xmlns:a14="http://schemas.microsoft.com/office/drawing/2010/main" val="0"/>
              </a:ext>
            </a:extLst>
          </a:blip>
          <a:srcRect/>
          <a:stretch>
            <a:fillRect/>
          </a:stretch>
        </p:blipFill>
        <p:spPr bwMode="auto">
          <a:xfrm rot="260738">
            <a:off x="3787923" y="2549677"/>
            <a:ext cx="4465517" cy="2734312"/>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260156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marR="0" rtl="0"/>
            <a:r>
              <a:rPr lang="zh-CN" altLang="en-US" sz="3600" i="0" u="none" strike="noStrike" kern="2200" baseline="0" dirty="0" smtClean="0">
                <a:solidFill>
                  <a:srgbClr val="C20F19"/>
                </a:solidFill>
                <a:latin typeface="华康俪金黑W8(P)" panose="020B0800000000000000" pitchFamily="34" charset="-122"/>
              </a:rPr>
              <a:t>华硕硕市生（</a:t>
            </a:r>
            <a:r>
              <a:rPr lang="en-US" altLang="zh-CN" sz="3600" i="0" u="none" strike="noStrike" kern="2200" baseline="0" dirty="0" smtClean="0">
                <a:solidFill>
                  <a:srgbClr val="C20F19"/>
                </a:solidFill>
                <a:latin typeface="华康俪金黑W8(P)" panose="020B0800000000000000" pitchFamily="34" charset="-122"/>
              </a:rPr>
              <a:t>ASUS Campus Master</a:t>
            </a:r>
            <a:r>
              <a:rPr lang="zh-CN" altLang="en-US" sz="3600" i="0" u="none" strike="noStrike" kern="2200" baseline="0" dirty="0" smtClean="0">
                <a:solidFill>
                  <a:srgbClr val="C20F19"/>
                </a:solidFill>
                <a:latin typeface="华康俪金黑W8(P)" panose="020B0800000000000000" pitchFamily="34" charset="-122"/>
              </a:rPr>
              <a:t>）</a:t>
            </a:r>
            <a:r>
              <a:rPr lang="en-US" altLang="zh-CN" sz="3600" i="0" u="none" strike="noStrike" kern="2200" baseline="0" dirty="0" smtClean="0">
                <a:solidFill>
                  <a:srgbClr val="C20F19"/>
                </a:solidFill>
                <a:latin typeface="华康俪金黑W8(P)" panose="020B0800000000000000" pitchFamily="34" charset="-122"/>
              </a:rPr>
              <a:t/>
            </a:r>
            <a:br>
              <a:rPr lang="en-US" altLang="zh-CN" sz="3600" i="0" u="none" strike="noStrike" kern="2200" baseline="0" dirty="0" smtClean="0">
                <a:solidFill>
                  <a:srgbClr val="C20F19"/>
                </a:solidFill>
                <a:latin typeface="华康俪金黑W8(P)" panose="020B0800000000000000" pitchFamily="34" charset="-122"/>
              </a:rPr>
            </a:br>
            <a:r>
              <a:rPr lang="zh-CN" altLang="en-US" sz="3600" i="0" u="none" strike="noStrike" kern="2200" baseline="0" dirty="0" smtClean="0">
                <a:solidFill>
                  <a:srgbClr val="C20F19"/>
                </a:solidFill>
                <a:latin typeface="华康俪金黑W8(P)" panose="020B0800000000000000" pitchFamily="34" charset="-122"/>
              </a:rPr>
              <a:t>世界</a:t>
            </a:r>
            <a:r>
              <a:rPr lang="zh-CN" altLang="en-US" sz="3600" i="0" u="none" strike="noStrike" kern="2200" baseline="0" dirty="0" smtClean="0">
                <a:solidFill>
                  <a:srgbClr val="C20F19"/>
                </a:solidFill>
                <a:latin typeface="华康俪金黑W8(P)" panose="020B0800000000000000" pitchFamily="34" charset="-122"/>
              </a:rPr>
              <a:t>级企业华硕电脑高校人才</a:t>
            </a:r>
            <a:r>
              <a:rPr lang="zh-CN" altLang="en-US" sz="3600" i="0" u="none" strike="noStrike" kern="2200" baseline="0" dirty="0" smtClean="0">
                <a:solidFill>
                  <a:srgbClr val="C20F19"/>
                </a:solidFill>
                <a:latin typeface="华康俪金黑W8(P)" panose="020B0800000000000000" pitchFamily="34" charset="-122"/>
              </a:rPr>
              <a:t>平台</a:t>
            </a:r>
            <a:endParaRPr lang="zh-CN" altLang="en-US" sz="3600" i="0" u="none" strike="noStrike" kern="2200" baseline="0" dirty="0" smtClean="0">
              <a:solidFill>
                <a:srgbClr val="C20F19"/>
              </a:solidFill>
              <a:latin typeface="华康俪金黑W8(P)" panose="020B0800000000000000" pitchFamily="34" charset="-122"/>
            </a:endParaRPr>
          </a:p>
        </p:txBody>
      </p:sp>
      <p:sp>
        <p:nvSpPr>
          <p:cNvPr id="3" name="文本占位符 2"/>
          <p:cNvSpPr>
            <a:spLocks noGrp="1"/>
          </p:cNvSpPr>
          <p:nvPr>
            <p:ph type="body" idx="1"/>
          </p:nvPr>
        </p:nvSpPr>
        <p:spPr>
          <a:xfrm>
            <a:off x="838200" y="1503654"/>
            <a:ext cx="10515600" cy="4351338"/>
          </a:xfrm>
        </p:spPr>
        <p:txBody>
          <a:bodyPr/>
          <a:lstStyle/>
          <a:p>
            <a:pPr marL="0" indent="0">
              <a:lnSpc>
                <a:spcPct val="140000"/>
              </a:lnSpc>
              <a:buNone/>
            </a:pPr>
            <a:r>
              <a:rPr lang="zh-CN" altLang="en-US" sz="2000" i="0" u="none" strike="noStrike" kern="100" baseline="0" dirty="0" smtClean="0">
                <a:latin typeface="微软雅黑" panose="020B0503020204020204" pitchFamily="34" charset="-122"/>
                <a:ea typeface="微软雅黑" panose="020B0503020204020204" pitchFamily="34" charset="-122"/>
              </a:rPr>
              <a:t>华硕“硕市生”是一个促进高校学生积极探索、不断开发潜能、贡献领导力的跨区域学习型团队，通过提供市场调研、暑期实习、种子教官培训、校园营销大赛等机会，让成员感受世界级企业的文化，体验不一般的职业化课余生活</a:t>
            </a:r>
            <a:r>
              <a:rPr lang="zh-CN" altLang="en-US" sz="2000" i="0" u="none" strike="noStrike" kern="100" baseline="0" dirty="0" smtClean="0">
                <a:latin typeface="微软雅黑" panose="020B0503020204020204" pitchFamily="34" charset="-122"/>
                <a:ea typeface="微软雅黑" panose="020B0503020204020204" pitchFamily="34" charset="-122"/>
              </a:rPr>
              <a:t>。</a:t>
            </a:r>
            <a:endParaRPr lang="en-US" altLang="zh-CN" sz="2000" i="0" u="none" strike="noStrike" kern="100" baseline="0" dirty="0" smtClean="0">
              <a:latin typeface="微软雅黑" panose="020B0503020204020204" pitchFamily="34" charset="-122"/>
              <a:ea typeface="微软雅黑" panose="020B0503020204020204" pitchFamily="34" charset="-122"/>
            </a:endParaRPr>
          </a:p>
          <a:p>
            <a:pPr marL="0" indent="0">
              <a:lnSpc>
                <a:spcPct val="140000"/>
              </a:lnSpc>
              <a:buNone/>
            </a:pPr>
            <a:endParaRPr lang="zh-CN" altLang="en-US" sz="2000" i="0" u="none" strike="noStrike" kern="100" baseline="0" dirty="0" smtClean="0">
              <a:latin typeface="微软雅黑" panose="020B0503020204020204" pitchFamily="34" charset="-122"/>
              <a:ea typeface="微软雅黑" panose="020B0503020204020204" pitchFamily="34" charset="-122"/>
            </a:endParaRPr>
          </a:p>
          <a:p>
            <a:pPr marR="0" lvl="0" rtl="0">
              <a:buFont typeface="Wingdings" panose="05000000000000000000" pitchFamily="2" charset="2"/>
              <a:buChar char="ü"/>
            </a:pPr>
            <a:r>
              <a:rPr lang="zh-CN" altLang="en-US" i="0" u="none" strike="noStrike" kern="100" baseline="0" dirty="0" smtClean="0">
                <a:solidFill>
                  <a:srgbClr val="C20F19"/>
                </a:solidFill>
                <a:latin typeface="华康俪金黑W8(P)" panose="020B0800000000000000" pitchFamily="34" charset="-122"/>
              </a:rPr>
              <a:t>成员更愿意用这些词汇描述团队：</a:t>
            </a:r>
          </a:p>
          <a:p>
            <a:pPr marL="0" marR="0" lvl="1" indent="0">
              <a:lnSpc>
                <a:spcPct val="140000"/>
              </a:lnSpc>
              <a:spcBef>
                <a:spcPts val="1000"/>
              </a:spcBef>
              <a:buNone/>
            </a:pPr>
            <a:r>
              <a:rPr lang="zh-CN" altLang="en-US" sz="2000" kern="100" dirty="0">
                <a:latin typeface="微软雅黑" panose="020B0503020204020204" pitchFamily="34" charset="-122"/>
                <a:ea typeface="微软雅黑" panose="020B0503020204020204" pitchFamily="34" charset="-122"/>
              </a:rPr>
              <a:t>青春、活力、激情、梦想、感恩、友情、成长、超越。</a:t>
            </a:r>
          </a:p>
          <a:p>
            <a:pPr marR="0" lvl="0" rtl="0">
              <a:buFont typeface="Wingdings" panose="05000000000000000000" pitchFamily="2" charset="2"/>
              <a:buChar char="ü"/>
            </a:pPr>
            <a:r>
              <a:rPr lang="zh-CN" altLang="en-US" i="0" u="none" strike="noStrike" kern="100" baseline="0" dirty="0" smtClean="0">
                <a:solidFill>
                  <a:srgbClr val="C20F19"/>
                </a:solidFill>
                <a:latin typeface="华康俪金黑W8(P)" panose="020B0800000000000000" pitchFamily="34" charset="-122"/>
              </a:rPr>
              <a:t>加入团队，成员觉得收获更多的是：</a:t>
            </a:r>
          </a:p>
          <a:p>
            <a:pPr marL="0" indent="0">
              <a:buNone/>
            </a:pPr>
            <a:r>
              <a:rPr lang="zh-CN" altLang="en-US" sz="2000" kern="100" dirty="0">
                <a:latin typeface="微软雅黑" panose="020B0503020204020204" pitchFamily="34" charset="-122"/>
                <a:ea typeface="微软雅黑" panose="020B0503020204020204" pitchFamily="34" charset="-122"/>
              </a:rPr>
              <a:t>一辈子的朋友、职业技能的提高、团队精神的渗透。</a:t>
            </a:r>
          </a:p>
        </p:txBody>
      </p:sp>
    </p:spTree>
    <p:extLst>
      <p:ext uri="{BB962C8B-B14F-4D97-AF65-F5344CB8AC3E}">
        <p14:creationId xmlns:p14="http://schemas.microsoft.com/office/powerpoint/2010/main" val="3020374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1" i="0" u="none" strike="noStrike" kern="2200" baseline="0" dirty="0" smtClean="0">
                <a:solidFill>
                  <a:srgbClr val="C20F19"/>
                </a:solidFill>
                <a:latin typeface="华康俪金黑W8(P)" panose="020B0800000000000000" pitchFamily="34" charset="-122"/>
              </a:rPr>
              <a:t>加入团队</a:t>
            </a:r>
            <a:r>
              <a:rPr lang="en-US" altLang="zh-CN" b="1" i="0" u="none" strike="noStrike" kern="2200" baseline="0" dirty="0" smtClean="0">
                <a:solidFill>
                  <a:srgbClr val="C20F19"/>
                </a:solidFill>
                <a:latin typeface="华康俪金黑W8(P)" panose="020B0800000000000000" pitchFamily="34" charset="-122"/>
              </a:rPr>
              <a:t>,</a:t>
            </a:r>
            <a:r>
              <a:rPr lang="zh-CN" altLang="en-US" b="1" i="0" u="none" strike="noStrike" kern="2200" baseline="0" dirty="0" smtClean="0">
                <a:solidFill>
                  <a:srgbClr val="C20F19"/>
                </a:solidFill>
                <a:latin typeface="华康俪金黑W8(P)" panose="020B0800000000000000" pitchFamily="34" charset="-122"/>
              </a:rPr>
              <a:t>你的收获：</a:t>
            </a:r>
          </a:p>
        </p:txBody>
      </p:sp>
      <p:sp>
        <p:nvSpPr>
          <p:cNvPr id="3" name="文本占位符 2"/>
          <p:cNvSpPr>
            <a:spLocks noGrp="1"/>
          </p:cNvSpPr>
          <p:nvPr>
            <p:ph type="body" idx="1"/>
          </p:nvPr>
        </p:nvSpPr>
        <p:spPr>
          <a:xfrm>
            <a:off x="838199" y="1825625"/>
            <a:ext cx="9207321" cy="4351338"/>
          </a:xfrm>
        </p:spPr>
        <p:txBody>
          <a:bodyPr>
            <a:normAutofit/>
          </a:bodyPr>
          <a:lstStyle/>
          <a:p>
            <a:pPr marL="342900" marR="0" lvl="1" indent="-342900" algn="just" rtl="0">
              <a:lnSpc>
                <a:spcPct val="140000"/>
              </a:lnSpc>
              <a:spcBef>
                <a:spcPts val="0"/>
              </a:spcBef>
              <a:buFont typeface="Wingdings" panose="05000000000000000000" pitchFamily="2" charset="2"/>
              <a:buChar char="ü"/>
            </a:pPr>
            <a:r>
              <a:rPr lang="zh-CN" altLang="en-US" sz="2000" kern="100" dirty="0">
                <a:latin typeface="微软雅黑" panose="020B0503020204020204" pitchFamily="34" charset="-122"/>
                <a:ea typeface="微软雅黑" panose="020B0503020204020204" pitchFamily="34" charset="-122"/>
              </a:rPr>
              <a:t>华硕电脑时刻以企业公民一份子为期许，</a:t>
            </a:r>
            <a:r>
              <a:rPr lang="zh-CN" altLang="en-US" b="1" kern="100" dirty="0">
                <a:solidFill>
                  <a:srgbClr val="C20F19"/>
                </a:solidFill>
                <a:latin typeface="微软雅黑" panose="020B0503020204020204" pitchFamily="34" charset="-122"/>
                <a:ea typeface="微软雅黑" panose="020B0503020204020204" pitchFamily="34" charset="-122"/>
              </a:rPr>
              <a:t>十年前</a:t>
            </a:r>
            <a:r>
              <a:rPr lang="zh-CN" altLang="en-US" sz="2000" kern="100" dirty="0">
                <a:latin typeface="微软雅黑" panose="020B0503020204020204" pitchFamily="34" charset="-122"/>
                <a:ea typeface="微软雅黑" panose="020B0503020204020204" pitchFamily="34" charset="-122"/>
              </a:rPr>
              <a:t>成立华硕硕市生团队</a:t>
            </a:r>
            <a:r>
              <a:rPr lang="zh-CN" altLang="en-US" sz="2000" kern="100" dirty="0" smtClean="0">
                <a:latin typeface="微软雅黑" panose="020B0503020204020204" pitchFamily="34" charset="-122"/>
                <a:ea typeface="微软雅黑" panose="020B0503020204020204" pitchFamily="34" charset="-122"/>
              </a:rPr>
              <a:t>，旨在</a:t>
            </a:r>
            <a:r>
              <a:rPr lang="zh-CN" altLang="en-US" b="1" kern="100" dirty="0">
                <a:solidFill>
                  <a:srgbClr val="C20F19"/>
                </a:solidFill>
                <a:latin typeface="微软雅黑" panose="020B0503020204020204" pitchFamily="34" charset="-122"/>
                <a:ea typeface="微软雅黑" panose="020B0503020204020204" pitchFamily="34" charset="-122"/>
              </a:rPr>
              <a:t>为企业和社会培养高素质职业化人才</a:t>
            </a:r>
            <a:r>
              <a:rPr lang="zh-CN" altLang="en-US" sz="2000" kern="100" dirty="0" smtClean="0">
                <a:solidFill>
                  <a:srgbClr val="C20F19"/>
                </a:solidFill>
                <a:latin typeface="微软雅黑" panose="020B0503020204020204" pitchFamily="34" charset="-122"/>
                <a:ea typeface="微软雅黑" panose="020B0503020204020204" pitchFamily="34" charset="-122"/>
              </a:rPr>
              <a:t>。</a:t>
            </a:r>
            <a:endParaRPr lang="en-US" altLang="zh-CN" sz="2000" kern="100" dirty="0" smtClean="0">
              <a:solidFill>
                <a:srgbClr val="C20F19"/>
              </a:solidFill>
              <a:latin typeface="微软雅黑" panose="020B0503020204020204" pitchFamily="34" charset="-122"/>
              <a:ea typeface="微软雅黑" panose="020B0503020204020204" pitchFamily="34" charset="-122"/>
            </a:endParaRPr>
          </a:p>
          <a:p>
            <a:pPr marL="342900" marR="0" lvl="1" indent="-342900" algn="just" rtl="0">
              <a:lnSpc>
                <a:spcPct val="140000"/>
              </a:lnSpc>
              <a:spcBef>
                <a:spcPts val="0"/>
              </a:spcBef>
              <a:buFont typeface="Wingdings" panose="05000000000000000000" pitchFamily="2" charset="2"/>
              <a:buChar char="ü"/>
            </a:pPr>
            <a:endParaRPr lang="en-US" altLang="zh-CN" sz="2000" kern="100" dirty="0">
              <a:latin typeface="微软雅黑" panose="020B0503020204020204" pitchFamily="34" charset="-122"/>
              <a:ea typeface="微软雅黑" panose="020B0503020204020204" pitchFamily="34" charset="-122"/>
            </a:endParaRPr>
          </a:p>
          <a:p>
            <a:pPr marL="342900" marR="0" lvl="1" indent="-342900" algn="just" rtl="0">
              <a:lnSpc>
                <a:spcPct val="140000"/>
              </a:lnSpc>
              <a:spcBef>
                <a:spcPts val="0"/>
              </a:spcBef>
              <a:buFont typeface="Wingdings" panose="05000000000000000000" pitchFamily="2" charset="2"/>
              <a:buChar char="ü"/>
            </a:pPr>
            <a:r>
              <a:rPr lang="zh-CN" altLang="en-US" sz="2000" kern="100" dirty="0" smtClean="0">
                <a:latin typeface="微软雅黑" panose="020B0503020204020204" pitchFamily="34" charset="-122"/>
                <a:ea typeface="微软雅黑" panose="020B0503020204020204" pitchFamily="34" charset="-122"/>
              </a:rPr>
              <a:t>华硕</a:t>
            </a:r>
            <a:r>
              <a:rPr lang="zh-CN" altLang="en-US" sz="2000" kern="100" dirty="0">
                <a:latin typeface="微软雅黑" panose="020B0503020204020204" pitchFamily="34" charset="-122"/>
                <a:ea typeface="微软雅黑" panose="020B0503020204020204" pitchFamily="34" charset="-122"/>
              </a:rPr>
              <a:t>在核心部门设有</a:t>
            </a:r>
            <a:r>
              <a:rPr lang="zh-CN" altLang="en-US" b="1" kern="100" dirty="0">
                <a:solidFill>
                  <a:srgbClr val="C20F19"/>
                </a:solidFill>
                <a:latin typeface="微软雅黑" panose="020B0503020204020204" pitchFamily="34" charset="-122"/>
                <a:ea typeface="微软雅黑" panose="020B0503020204020204" pitchFamily="34" charset="-122"/>
              </a:rPr>
              <a:t>专门的管理团队</a:t>
            </a:r>
            <a:r>
              <a:rPr lang="zh-CN" altLang="en-US" sz="2000" kern="100" dirty="0">
                <a:latin typeface="微软雅黑" panose="020B0503020204020204" pitchFamily="34" charset="-122"/>
                <a:ea typeface="微软雅黑" panose="020B0503020204020204" pitchFamily="34" charset="-122"/>
              </a:rPr>
              <a:t>负责项目的运营，为每一位硕市生成员规划了四年学习体验计划，</a:t>
            </a:r>
            <a:r>
              <a:rPr lang="zh-CN" altLang="en-US" b="1" kern="100" dirty="0">
                <a:solidFill>
                  <a:srgbClr val="C20F19"/>
                </a:solidFill>
                <a:latin typeface="微软雅黑" panose="020B0503020204020204" pitchFamily="34" charset="-122"/>
                <a:ea typeface="微软雅黑" panose="020B0503020204020204" pitchFamily="34" charset="-122"/>
              </a:rPr>
              <a:t>感受不一样的职业化课余生活</a:t>
            </a:r>
            <a:r>
              <a:rPr lang="zh-CN" altLang="en-US" sz="2000" kern="1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39006028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Users\eva_yin\Desktop\QQ截图20130911135722.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a:stretch>
            <a:fillRect/>
          </a:stretch>
        </p:blipFill>
        <p:spPr bwMode="auto">
          <a:xfrm>
            <a:off x="0" y="-1043190"/>
            <a:ext cx="12192000" cy="8142661"/>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rot="21224234">
            <a:off x="8728693" y="275629"/>
            <a:ext cx="2229492" cy="2201150"/>
          </a:xfrm>
          <a:prstGeom prst="rect">
            <a:avLst/>
          </a:prstGeom>
          <a:solidFill>
            <a:sysClr val="window" lastClr="FFFFFF">
              <a:alpha val="23000"/>
            </a:sys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6" name="矩形 5"/>
          <p:cNvSpPr/>
          <p:nvPr/>
        </p:nvSpPr>
        <p:spPr>
          <a:xfrm>
            <a:off x="8595129" y="154683"/>
            <a:ext cx="2229492" cy="2201150"/>
          </a:xfrm>
          <a:prstGeom prst="rect">
            <a:avLst/>
          </a:prstGeom>
          <a:solidFill>
            <a:sysClr val="window" lastClr="FFFFFF">
              <a:alpha val="23000"/>
            </a:sysClr>
          </a:solidFill>
          <a:ln w="1270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pic>
        <p:nvPicPr>
          <p:cNvPr id="7" name="图片 6"/>
          <p:cNvPicPr/>
          <p:nvPr/>
        </p:nvPicPr>
        <p:blipFill>
          <a:blip r:embed="rId4" cstate="print">
            <a:extLst>
              <a:ext uri="{28A0092B-C50C-407E-A947-70E740481C1C}">
                <a14:useLocalDpi xmlns:a14="http://schemas.microsoft.com/office/drawing/2010/main" val="0"/>
              </a:ext>
            </a:extLst>
          </a:blip>
          <a:stretch>
            <a:fillRect/>
          </a:stretch>
        </p:blipFill>
        <p:spPr>
          <a:xfrm>
            <a:off x="8901818" y="954016"/>
            <a:ext cx="1573033" cy="1084992"/>
          </a:xfrm>
          <a:prstGeom prst="rect">
            <a:avLst/>
          </a:prstGeom>
        </p:spPr>
      </p:pic>
      <p:sp>
        <p:nvSpPr>
          <p:cNvPr id="8" name="矩形 7"/>
          <p:cNvSpPr/>
          <p:nvPr/>
        </p:nvSpPr>
        <p:spPr>
          <a:xfrm>
            <a:off x="2421871" y="3039999"/>
            <a:ext cx="7871230" cy="3139321"/>
          </a:xfrm>
          <a:prstGeom prst="rect">
            <a:avLst/>
          </a:prstGeom>
        </p:spPr>
        <p:txBody>
          <a:bodyPr wrap="square">
            <a:spAutoFit/>
          </a:bodyPr>
          <a:lstStyle/>
          <a:p>
            <a:pPr marL="0" lvl="1" algn="ctr" defTabSz="685800">
              <a:defRPr/>
            </a:pPr>
            <a:r>
              <a:rPr lang="en-US" altLang="zh-CN" sz="6600" kern="0" dirty="0">
                <a:solidFill>
                  <a:srgbClr val="C20F19"/>
                </a:solidFill>
                <a:latin typeface="华康俪金黑W8(P)" panose="020B0800000000000000" pitchFamily="34" charset="-122"/>
                <a:ea typeface="华康俪金黑W8(P)" panose="020B0800000000000000" pitchFamily="34" charset="-122"/>
              </a:rPr>
              <a:t>47</a:t>
            </a:r>
            <a:r>
              <a:rPr lang="en-US" altLang="zh-CN" sz="4400" kern="0" baseline="30000" dirty="0">
                <a:solidFill>
                  <a:srgbClr val="C20F19"/>
                </a:solidFill>
                <a:latin typeface="华康俪金黑W8(P)" panose="020B0800000000000000" pitchFamily="34" charset="-122"/>
                <a:ea typeface="华康俪金黑W8(P)" panose="020B0800000000000000" pitchFamily="34" charset="-122"/>
              </a:rPr>
              <a:t>+</a:t>
            </a:r>
            <a:r>
              <a:rPr lang="zh-CN" altLang="en-US" sz="4800" kern="0" dirty="0" smtClean="0">
                <a:solidFill>
                  <a:schemeClr val="bg1"/>
                </a:solidFill>
                <a:latin typeface="华康俪金黑W8(P)" panose="020B0800000000000000" pitchFamily="34" charset="-122"/>
                <a:ea typeface="华康俪金黑W8(P)" panose="020B0800000000000000" pitchFamily="34" charset="-122"/>
              </a:rPr>
              <a:t>城市</a:t>
            </a:r>
            <a:endParaRPr lang="en-US" altLang="zh-CN" sz="4800" kern="0" dirty="0" smtClean="0">
              <a:solidFill>
                <a:schemeClr val="bg1"/>
              </a:solidFill>
              <a:latin typeface="华康俪金黑W8(P)" panose="020B0800000000000000" pitchFamily="34" charset="-122"/>
              <a:ea typeface="华康俪金黑W8(P)" panose="020B0800000000000000" pitchFamily="34" charset="-122"/>
            </a:endParaRPr>
          </a:p>
          <a:p>
            <a:pPr marL="0" lvl="1" algn="ctr" defTabSz="685800">
              <a:defRPr/>
            </a:pPr>
            <a:r>
              <a:rPr lang="en-US" altLang="zh-CN" sz="6600" kern="0" dirty="0" smtClean="0">
                <a:solidFill>
                  <a:srgbClr val="C20F19"/>
                </a:solidFill>
                <a:latin typeface="华康俪金黑W8(P)" panose="020B0800000000000000" pitchFamily="34" charset="-122"/>
                <a:ea typeface="华康俪金黑W8(P)" panose="020B0800000000000000" pitchFamily="34" charset="-122"/>
              </a:rPr>
              <a:t>158</a:t>
            </a:r>
            <a:r>
              <a:rPr lang="en-US" altLang="zh-CN" sz="4400" kern="0" baseline="30000" dirty="0">
                <a:solidFill>
                  <a:srgbClr val="C20F19"/>
                </a:solidFill>
                <a:latin typeface="华康俪金黑W8(P)" panose="020B0800000000000000" pitchFamily="34" charset="-122"/>
                <a:ea typeface="华康俪金黑W8(P)" panose="020B0800000000000000" pitchFamily="34" charset="-122"/>
              </a:rPr>
              <a:t>+</a:t>
            </a:r>
            <a:r>
              <a:rPr lang="zh-CN" altLang="en-US" sz="4800" kern="0" dirty="0">
                <a:solidFill>
                  <a:schemeClr val="bg1"/>
                </a:solidFill>
                <a:latin typeface="华康俪金黑W8(P)" panose="020B0800000000000000" pitchFamily="34" charset="-122"/>
                <a:ea typeface="华康俪金黑W8(P)" panose="020B0800000000000000" pitchFamily="34" charset="-122"/>
              </a:rPr>
              <a:t>所一流</a:t>
            </a:r>
            <a:r>
              <a:rPr lang="zh-CN" altLang="en-US" sz="4800" kern="0" dirty="0" smtClean="0">
                <a:solidFill>
                  <a:schemeClr val="bg1"/>
                </a:solidFill>
                <a:latin typeface="华康俪金黑W8(P)" panose="020B0800000000000000" pitchFamily="34" charset="-122"/>
                <a:ea typeface="华康俪金黑W8(P)" panose="020B0800000000000000" pitchFamily="34" charset="-122"/>
              </a:rPr>
              <a:t>高校</a:t>
            </a:r>
            <a:endParaRPr lang="en-US" altLang="zh-CN" sz="4800" kern="0" dirty="0" smtClean="0">
              <a:solidFill>
                <a:schemeClr val="bg1"/>
              </a:solidFill>
              <a:latin typeface="华康俪金黑W8(P)" panose="020B0800000000000000" pitchFamily="34" charset="-122"/>
              <a:ea typeface="华康俪金黑W8(P)" panose="020B0800000000000000" pitchFamily="34" charset="-122"/>
            </a:endParaRPr>
          </a:p>
          <a:p>
            <a:pPr marL="0" lvl="1" algn="ctr" defTabSz="685800">
              <a:defRPr/>
            </a:pPr>
            <a:r>
              <a:rPr lang="en-US" altLang="zh-CN" sz="6600" kern="0" dirty="0" smtClean="0">
                <a:solidFill>
                  <a:srgbClr val="C20F19"/>
                </a:solidFill>
                <a:latin typeface="华康俪金黑W8(P)" panose="020B0800000000000000" pitchFamily="34" charset="-122"/>
                <a:ea typeface="华康俪金黑W8(P)" panose="020B0800000000000000" pitchFamily="34" charset="-122"/>
              </a:rPr>
              <a:t>4600</a:t>
            </a:r>
            <a:r>
              <a:rPr lang="en-US" altLang="zh-CN" sz="4400" kern="0" baseline="30000" dirty="0">
                <a:solidFill>
                  <a:srgbClr val="C20F19"/>
                </a:solidFill>
                <a:latin typeface="华康俪金黑W8(P)" panose="020B0800000000000000" pitchFamily="34" charset="-122"/>
                <a:ea typeface="华康俪金黑W8(P)" panose="020B0800000000000000" pitchFamily="34" charset="-122"/>
              </a:rPr>
              <a:t>+</a:t>
            </a:r>
            <a:r>
              <a:rPr lang="zh-CN" altLang="en-US" sz="4800" kern="0" dirty="0">
                <a:solidFill>
                  <a:schemeClr val="bg1"/>
                </a:solidFill>
                <a:latin typeface="华康俪金黑W8(P)" panose="020B0800000000000000" pitchFamily="34" charset="-122"/>
                <a:ea typeface="华康俪金黑W8(P)" panose="020B0800000000000000" pitchFamily="34" charset="-122"/>
              </a:rPr>
              <a:t>位硕市</a:t>
            </a:r>
            <a:r>
              <a:rPr lang="zh-CN" altLang="en-US" sz="4800" kern="0" dirty="0">
                <a:solidFill>
                  <a:schemeClr val="bg1"/>
                </a:solidFill>
                <a:latin typeface="华康俪金黑W8(P)" panose="020B0800000000000000" pitchFamily="34" charset="-122"/>
                <a:ea typeface="华康俪金黑W8(P)" panose="020B0800000000000000" pitchFamily="34" charset="-122"/>
              </a:rPr>
              <a:t>生</a:t>
            </a:r>
            <a:endParaRPr lang="zh-TW" altLang="en-US" sz="4800" kern="0" dirty="0">
              <a:solidFill>
                <a:schemeClr val="bg1"/>
              </a:solidFill>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1622135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1" i="0" u="none" strike="noStrike" kern="2200" baseline="0" dirty="0" smtClean="0">
                <a:solidFill>
                  <a:srgbClr val="C20F19"/>
                </a:solidFill>
                <a:latin typeface="华康俪金黑W8(P)" panose="020B0800000000000000" pitchFamily="34" charset="-122"/>
              </a:rPr>
              <a:t>一年级（大一</a:t>
            </a:r>
            <a:r>
              <a:rPr lang="en-US" altLang="zh-CN" b="1" i="0" u="none" strike="noStrike" kern="2200" baseline="0" dirty="0" smtClean="0">
                <a:solidFill>
                  <a:srgbClr val="C20F19"/>
                </a:solidFill>
                <a:latin typeface="华康俪金黑W8(P)" panose="020B0800000000000000" pitchFamily="34" charset="-122"/>
              </a:rPr>
              <a:t>/</a:t>
            </a:r>
            <a:r>
              <a:rPr lang="zh-CN" altLang="en-US" b="1" i="0" u="none" strike="noStrike" kern="2200" baseline="0" dirty="0" smtClean="0">
                <a:solidFill>
                  <a:srgbClr val="C20F19"/>
                </a:solidFill>
                <a:latin typeface="华康俪金黑W8(P)" panose="020B0800000000000000" pitchFamily="34" charset="-122"/>
              </a:rPr>
              <a:t>研一）</a:t>
            </a:r>
          </a:p>
        </p:txBody>
      </p:sp>
      <p:sp>
        <p:nvSpPr>
          <p:cNvPr id="3" name="文本占位符 2"/>
          <p:cNvSpPr>
            <a:spLocks noGrp="1"/>
          </p:cNvSpPr>
          <p:nvPr>
            <p:ph type="body" idx="1"/>
          </p:nvPr>
        </p:nvSpPr>
        <p:spPr>
          <a:xfrm>
            <a:off x="838200" y="2420938"/>
            <a:ext cx="10515600" cy="4351338"/>
          </a:xfrm>
        </p:spPr>
        <p:txBody>
          <a:bodyPr>
            <a:normAutofit/>
          </a:bodyPr>
          <a:lstStyle/>
          <a:p>
            <a:pPr marL="342900" marR="0" lvl="1" indent="-342900" rtl="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深入高科技市场调研，了解行业前沿信息，修炼数据分析技能</a:t>
            </a:r>
          </a:p>
          <a:p>
            <a:pPr marL="342900" marR="0" lvl="1" indent="-342900" rtl="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参与营销方案创意比拼，接触校园销售项目，修炼销售技能</a:t>
            </a:r>
          </a:p>
          <a:p>
            <a:pPr marL="342900" marR="0" lvl="1" indent="-342900" rtl="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参与</a:t>
            </a:r>
            <a:r>
              <a:rPr lang="en-US" altLang="zh-CN" sz="2000" kern="100" dirty="0">
                <a:latin typeface="微软雅黑" panose="020B0503020204020204" pitchFamily="34" charset="-122"/>
                <a:ea typeface="微软雅黑" panose="020B0503020204020204" pitchFamily="34" charset="-122"/>
              </a:rPr>
              <a:t>TED</a:t>
            </a:r>
            <a:r>
              <a:rPr lang="zh-CN" altLang="en-US" sz="2000" kern="100" dirty="0">
                <a:latin typeface="微软雅黑" panose="020B0503020204020204" pitchFamily="34" charset="-122"/>
                <a:ea typeface="微软雅黑" panose="020B0503020204020204" pitchFamily="34" charset="-122"/>
              </a:rPr>
              <a:t>式小型课堂演讲，传播思想，分享生活，修炼演讲技能</a:t>
            </a:r>
          </a:p>
          <a:p>
            <a:pPr marL="342900" marR="0" lvl="1" indent="-342900" rtl="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了解自身兴趣和擅长，参与设计、音乐、新闻、视频等兴趣小组</a:t>
            </a:r>
          </a:p>
          <a:p>
            <a:pPr marL="342900" marR="0" lvl="1" indent="-342900" rtl="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摆脱迷茫，明确四年职业化课余生活规划</a:t>
            </a:r>
          </a:p>
          <a:p>
            <a:pPr marL="342900" marR="0" lvl="1" indent="-342900" rtl="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建立城市高校精英人脉圈</a:t>
            </a:r>
          </a:p>
        </p:txBody>
      </p:sp>
    </p:spTree>
    <p:extLst>
      <p:ext uri="{BB962C8B-B14F-4D97-AF65-F5344CB8AC3E}">
        <p14:creationId xmlns:p14="http://schemas.microsoft.com/office/powerpoint/2010/main" val="3908024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1" i="0" u="none" strike="noStrike" kern="2200" baseline="0" dirty="0" smtClean="0">
                <a:solidFill>
                  <a:srgbClr val="C20F19"/>
                </a:solidFill>
                <a:latin typeface="华康俪金黑W8(P)" panose="020B0800000000000000" pitchFamily="34" charset="-122"/>
              </a:rPr>
              <a:t>二年级（大二</a:t>
            </a:r>
            <a:r>
              <a:rPr lang="en-US" altLang="zh-CN" b="1" i="0" u="none" strike="noStrike" kern="2200" baseline="0" dirty="0" smtClean="0">
                <a:solidFill>
                  <a:srgbClr val="C20F19"/>
                </a:solidFill>
                <a:latin typeface="华康俪金黑W8(P)" panose="020B0800000000000000" pitchFamily="34" charset="-122"/>
              </a:rPr>
              <a:t>/</a:t>
            </a:r>
            <a:r>
              <a:rPr lang="zh-CN" altLang="en-US" b="1" i="0" u="none" strike="noStrike" kern="2200" baseline="0" dirty="0" smtClean="0">
                <a:solidFill>
                  <a:srgbClr val="C20F19"/>
                </a:solidFill>
                <a:latin typeface="华康俪金黑W8(P)" panose="020B0800000000000000" pitchFamily="34" charset="-122"/>
              </a:rPr>
              <a:t>研二）</a:t>
            </a:r>
          </a:p>
        </p:txBody>
      </p:sp>
      <p:sp>
        <p:nvSpPr>
          <p:cNvPr id="3" name="文本占位符 2"/>
          <p:cNvSpPr>
            <a:spLocks noGrp="1"/>
          </p:cNvSpPr>
          <p:nvPr>
            <p:ph type="body" idx="1"/>
          </p:nvPr>
        </p:nvSpPr>
        <p:spPr>
          <a:xfrm>
            <a:off x="838200" y="2420938"/>
            <a:ext cx="10515600" cy="4351338"/>
          </a:xfrm>
        </p:spPr>
        <p:txBody>
          <a:bodyPr>
            <a:normAutofit/>
          </a:bodyPr>
          <a:lstStyle/>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成为十人以上校区团队管理成员，团队管理技能养成</a:t>
            </a:r>
          </a:p>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进入卖场进行销售实战，锻炼合格</a:t>
            </a:r>
            <a:r>
              <a:rPr lang="en-US" altLang="zh-CN" sz="2000" kern="100" dirty="0">
                <a:latin typeface="微软雅黑" panose="020B0503020204020204" pitchFamily="34" charset="-122"/>
                <a:ea typeface="微软雅黑" panose="020B0503020204020204" pitchFamily="34" charset="-122"/>
              </a:rPr>
              <a:t>Sales</a:t>
            </a:r>
            <a:r>
              <a:rPr lang="zh-CN" altLang="en-US" sz="2000" kern="100" dirty="0">
                <a:latin typeface="微软雅黑" panose="020B0503020204020204" pitchFamily="34" charset="-122"/>
                <a:ea typeface="微软雅黑" panose="020B0503020204020204" pitchFamily="34" charset="-122"/>
              </a:rPr>
              <a:t>的必备素质，获得实习证书</a:t>
            </a:r>
          </a:p>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成为校园产品经理，独立运营数以百万元的校园营销项目，获得营销大赛锦旗</a:t>
            </a:r>
          </a:p>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组织</a:t>
            </a:r>
            <a:r>
              <a:rPr lang="en-US" altLang="zh-CN" sz="2000" kern="100" dirty="0">
                <a:latin typeface="微软雅黑" panose="020B0503020204020204" pitchFamily="34" charset="-122"/>
                <a:ea typeface="微软雅黑" panose="020B0503020204020204" pitchFamily="34" charset="-122"/>
              </a:rPr>
              <a:t>TED</a:t>
            </a:r>
            <a:r>
              <a:rPr lang="zh-CN" altLang="en-US" sz="2000" kern="100" dirty="0">
                <a:latin typeface="微软雅黑" panose="020B0503020204020204" pitchFamily="34" charset="-122"/>
                <a:ea typeface="微软雅黑" panose="020B0503020204020204" pitchFamily="34" charset="-122"/>
              </a:rPr>
              <a:t>式中型讲座，观点响亮、思想碰撞，获取培训教官称号</a:t>
            </a:r>
          </a:p>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建立区域高校精英人脉圈</a:t>
            </a:r>
          </a:p>
        </p:txBody>
      </p:sp>
    </p:spTree>
    <p:extLst>
      <p:ext uri="{BB962C8B-B14F-4D97-AF65-F5344CB8AC3E}">
        <p14:creationId xmlns:p14="http://schemas.microsoft.com/office/powerpoint/2010/main" val="1936463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Users\leif_zheng\Desktop\新建文件夹 (2)\华硕电脑\新生手册照片\IMG_671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63683" y="1902138"/>
            <a:ext cx="4360035" cy="290669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标题 1"/>
          <p:cNvSpPr>
            <a:spLocks noGrp="1"/>
          </p:cNvSpPr>
          <p:nvPr>
            <p:ph type="title"/>
          </p:nvPr>
        </p:nvSpPr>
        <p:spPr/>
        <p:txBody>
          <a:bodyPr/>
          <a:lstStyle/>
          <a:p>
            <a:pPr marR="0" rtl="0"/>
            <a:r>
              <a:rPr lang="zh-CN" altLang="en-US" b="1" i="0" u="none" strike="noStrike" kern="2200" baseline="0" dirty="0" smtClean="0">
                <a:solidFill>
                  <a:srgbClr val="C20F19"/>
                </a:solidFill>
                <a:latin typeface="华康俪金黑W8(P)" panose="020B0800000000000000" pitchFamily="34" charset="-122"/>
              </a:rPr>
              <a:t>三年级（大三）</a:t>
            </a:r>
          </a:p>
        </p:txBody>
      </p:sp>
      <p:sp>
        <p:nvSpPr>
          <p:cNvPr id="3" name="文本占位符 2"/>
          <p:cNvSpPr>
            <a:spLocks noGrp="1"/>
          </p:cNvSpPr>
          <p:nvPr>
            <p:ph type="body" idx="1"/>
          </p:nvPr>
        </p:nvSpPr>
        <p:spPr>
          <a:xfrm>
            <a:off x="838200" y="2420938"/>
            <a:ext cx="10515600" cy="4351338"/>
          </a:xfrm>
        </p:spPr>
        <p:txBody>
          <a:bodyPr>
            <a:normAutofit/>
          </a:bodyPr>
          <a:lstStyle/>
          <a:p>
            <a:pPr marL="342900" marR="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成为百人以上城市团队管理成员，团队管理技能成熟</a:t>
            </a:r>
          </a:p>
          <a:p>
            <a:pPr marL="342900" marR="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参与全封闭式暑期训练营，实现领导力蜕变</a:t>
            </a:r>
          </a:p>
          <a:p>
            <a:pPr marL="342900" marR="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摆脱职业迷茫，订立职业生涯规划</a:t>
            </a:r>
          </a:p>
          <a:p>
            <a:pPr marL="342900" marR="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建立全国高校精英人脉圈</a:t>
            </a:r>
          </a:p>
        </p:txBody>
      </p:sp>
    </p:spTree>
    <p:extLst>
      <p:ext uri="{BB962C8B-B14F-4D97-AF65-F5344CB8AC3E}">
        <p14:creationId xmlns:p14="http://schemas.microsoft.com/office/powerpoint/2010/main" val="246771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1" i="0" u="none" strike="noStrike" kern="2200" baseline="0" dirty="0" smtClean="0">
                <a:solidFill>
                  <a:srgbClr val="C20F19"/>
                </a:solidFill>
                <a:latin typeface="华康俪金黑W8(P)" panose="020B0800000000000000" pitchFamily="34" charset="-122"/>
              </a:rPr>
              <a:t>四年级（大四</a:t>
            </a:r>
            <a:r>
              <a:rPr lang="en-US" altLang="zh-CN" b="1" i="0" u="none" strike="noStrike" kern="2200" baseline="0" dirty="0" smtClean="0">
                <a:solidFill>
                  <a:srgbClr val="C20F19"/>
                </a:solidFill>
                <a:latin typeface="华康俪金黑W8(P)" panose="020B0800000000000000" pitchFamily="34" charset="-122"/>
              </a:rPr>
              <a:t>/</a:t>
            </a:r>
            <a:r>
              <a:rPr lang="zh-CN" altLang="en-US" b="1" i="0" u="none" strike="noStrike" kern="2200" baseline="0" dirty="0" smtClean="0">
                <a:solidFill>
                  <a:srgbClr val="C20F19"/>
                </a:solidFill>
                <a:latin typeface="华康俪金黑W8(P)" panose="020B0800000000000000" pitchFamily="34" charset="-122"/>
              </a:rPr>
              <a:t>研三）</a:t>
            </a:r>
          </a:p>
        </p:txBody>
      </p:sp>
      <p:sp>
        <p:nvSpPr>
          <p:cNvPr id="3" name="文本占位符 2"/>
          <p:cNvSpPr>
            <a:spLocks noGrp="1"/>
          </p:cNvSpPr>
          <p:nvPr>
            <p:ph type="body" idx="1"/>
          </p:nvPr>
        </p:nvSpPr>
        <p:spPr>
          <a:xfrm>
            <a:off x="838200" y="2420938"/>
            <a:ext cx="10515600" cy="4351338"/>
          </a:xfrm>
        </p:spPr>
        <p:txBody>
          <a:bodyPr>
            <a:normAutofit/>
          </a:bodyPr>
          <a:lstStyle/>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完成职业定位，了解行业信息</a:t>
            </a:r>
          </a:p>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参与公司实习，成为公司储备干部</a:t>
            </a:r>
          </a:p>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参加华硕学院，拿到</a:t>
            </a:r>
            <a:r>
              <a:rPr lang="en-US" altLang="zh-CN" sz="2000" kern="100" dirty="0">
                <a:latin typeface="微软雅黑" panose="020B0503020204020204" pitchFamily="34" charset="-122"/>
                <a:ea typeface="微软雅黑" panose="020B0503020204020204" pitchFamily="34" charset="-122"/>
              </a:rPr>
              <a:t>offer</a:t>
            </a:r>
          </a:p>
          <a:p>
            <a:pPr marL="342900" lvl="1" indent="-342900">
              <a:lnSpc>
                <a:spcPct val="140000"/>
              </a:lnSpc>
              <a:spcBef>
                <a:spcPts val="0"/>
              </a:spcBef>
              <a:buFont typeface="Wingdings" panose="05000000000000000000" pitchFamily="2" charset="2"/>
              <a:buChar char="n"/>
            </a:pPr>
            <a:r>
              <a:rPr lang="zh-CN" altLang="en-US" sz="2000" kern="100" dirty="0">
                <a:latin typeface="微软雅黑" panose="020B0503020204020204" pitchFamily="34" charset="-122"/>
                <a:ea typeface="微软雅黑" panose="020B0503020204020204" pitchFamily="34" charset="-122"/>
              </a:rPr>
              <a:t>建立职业精英人脉圈</a:t>
            </a:r>
          </a:p>
        </p:txBody>
      </p:sp>
    </p:spTree>
    <p:extLst>
      <p:ext uri="{BB962C8B-B14F-4D97-AF65-F5344CB8AC3E}">
        <p14:creationId xmlns:p14="http://schemas.microsoft.com/office/powerpoint/2010/main" val="2547868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en-US" altLang="zh-CN" b="1" i="0" u="none" strike="noStrike" kern="2200" baseline="0" dirty="0" smtClean="0">
                <a:solidFill>
                  <a:srgbClr val="C20F19"/>
                </a:solidFill>
                <a:latin typeface="华康俪金黑W8(P)" panose="020B0800000000000000" pitchFamily="34" charset="-122"/>
              </a:rPr>
              <a:t>ACM</a:t>
            </a:r>
            <a:r>
              <a:rPr lang="zh-CN" altLang="en-US" b="1" i="0" u="none" strike="noStrike" kern="2200" baseline="0" dirty="0" smtClean="0">
                <a:solidFill>
                  <a:srgbClr val="C20F19"/>
                </a:solidFill>
                <a:latin typeface="华康俪金黑W8(P)" panose="020B0800000000000000" pitchFamily="34" charset="-122"/>
              </a:rPr>
              <a:t>团队文化</a:t>
            </a:r>
          </a:p>
        </p:txBody>
      </p:sp>
      <p:sp>
        <p:nvSpPr>
          <p:cNvPr id="3" name="文本占位符 2"/>
          <p:cNvSpPr>
            <a:spLocks noGrp="1"/>
          </p:cNvSpPr>
          <p:nvPr>
            <p:ph type="body" idx="1"/>
          </p:nvPr>
        </p:nvSpPr>
        <p:spPr>
          <a:xfrm>
            <a:off x="838200" y="1317200"/>
            <a:ext cx="10515600" cy="5070720"/>
          </a:xfrm>
        </p:spPr>
        <p:txBody>
          <a:bodyPr>
            <a:normAutofit fontScale="55000" lnSpcReduction="20000"/>
          </a:bodyPr>
          <a:lstStyle/>
          <a:p>
            <a:pPr marL="0" lvl="1" indent="0">
              <a:lnSpc>
                <a:spcPct val="160000"/>
              </a:lnSpc>
              <a:spcBef>
                <a:spcPts val="0"/>
              </a:spcBef>
              <a:buNone/>
            </a:pPr>
            <a:r>
              <a:rPr lang="zh-CN" altLang="en-US" sz="3600" kern="100" dirty="0">
                <a:latin typeface="微软雅黑" panose="020B0503020204020204" pitchFamily="34" charset="-122"/>
                <a:ea typeface="微软雅黑" panose="020B0503020204020204" pitchFamily="34" charset="-122"/>
              </a:rPr>
              <a:t>华硕硕市生倡导“先立德，再练能”的精英化团队管理理念，认同华硕企业文化且经过笔试和两轮面试通过的在校学生可以注册成为硕市生一员。</a:t>
            </a:r>
          </a:p>
          <a:p>
            <a:pPr marL="0" lvl="1" indent="0">
              <a:lnSpc>
                <a:spcPct val="160000"/>
              </a:lnSpc>
              <a:spcBef>
                <a:spcPts val="0"/>
              </a:spcBef>
              <a:buNone/>
            </a:pPr>
            <a:r>
              <a:rPr lang="zh-CN" altLang="en-US" sz="4400" kern="100" dirty="0">
                <a:solidFill>
                  <a:srgbClr val="C20F19"/>
                </a:solidFill>
                <a:latin typeface="华康俪金黑W8(P)" panose="020B0800000000000000" pitchFamily="34" charset="-122"/>
              </a:rPr>
              <a:t>华硕人的特质</a:t>
            </a:r>
            <a:r>
              <a:rPr lang="en-US" altLang="zh-CN" sz="4400" kern="100" dirty="0">
                <a:solidFill>
                  <a:srgbClr val="C20F19"/>
                </a:solidFill>
                <a:latin typeface="华康俪金黑W8(P)" panose="020B0800000000000000" pitchFamily="34" charset="-122"/>
              </a:rPr>
              <a:t>:</a:t>
            </a:r>
            <a:r>
              <a:rPr lang="zh-CN" altLang="en-US" sz="4400" kern="100" dirty="0">
                <a:solidFill>
                  <a:srgbClr val="C20F19"/>
                </a:solidFill>
                <a:latin typeface="华康俪金黑W8(P)" panose="020B0800000000000000" pitchFamily="34" charset="-122"/>
              </a:rPr>
              <a:t>谦、诚、勤、敏、勇</a:t>
            </a:r>
          </a:p>
          <a:p>
            <a:pPr marL="34290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谦</a:t>
            </a:r>
            <a:r>
              <a:rPr lang="en-US" altLang="zh-CN" sz="2900" kern="100" dirty="0">
                <a:latin typeface="微软雅黑" panose="020B0503020204020204" pitchFamily="34" charset="-122"/>
                <a:ea typeface="微软雅黑" panose="020B0503020204020204" pitchFamily="34" charset="-122"/>
              </a:rPr>
              <a:t>——</a:t>
            </a:r>
            <a:r>
              <a:rPr lang="zh-CN" altLang="en-US" sz="2900" kern="100" dirty="0">
                <a:latin typeface="微软雅黑" panose="020B0503020204020204" pitchFamily="34" charset="-122"/>
                <a:ea typeface="微软雅黑" panose="020B0503020204020204" pitchFamily="34" charset="-122"/>
              </a:rPr>
              <a:t>谦虚、谦让、谦恭</a:t>
            </a:r>
          </a:p>
          <a:p>
            <a:pPr marL="34290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诚</a:t>
            </a:r>
            <a:r>
              <a:rPr lang="en-US" altLang="zh-CN" sz="2900" kern="100" dirty="0">
                <a:latin typeface="微软雅黑" panose="020B0503020204020204" pitchFamily="34" charset="-122"/>
                <a:ea typeface="微软雅黑" panose="020B0503020204020204" pitchFamily="34" charset="-122"/>
              </a:rPr>
              <a:t>——</a:t>
            </a:r>
            <a:r>
              <a:rPr lang="zh-CN" altLang="en-US" sz="2900" kern="100" dirty="0">
                <a:latin typeface="微软雅黑" panose="020B0503020204020204" pitchFamily="34" charset="-122"/>
                <a:ea typeface="微软雅黑" panose="020B0503020204020204" pitchFamily="34" charset="-122"/>
              </a:rPr>
              <a:t>诚信、诚恳、忠诚</a:t>
            </a:r>
          </a:p>
          <a:p>
            <a:pPr marL="34290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勤</a:t>
            </a:r>
            <a:r>
              <a:rPr lang="en-US" altLang="zh-CN" sz="2900" kern="100" dirty="0">
                <a:latin typeface="微软雅黑" panose="020B0503020204020204" pitchFamily="34" charset="-122"/>
                <a:ea typeface="微软雅黑" panose="020B0503020204020204" pitchFamily="34" charset="-122"/>
              </a:rPr>
              <a:t>——</a:t>
            </a:r>
            <a:r>
              <a:rPr lang="zh-CN" altLang="en-US" sz="2900" kern="100" dirty="0">
                <a:latin typeface="微软雅黑" panose="020B0503020204020204" pitchFamily="34" charset="-122"/>
                <a:ea typeface="微软雅黑" panose="020B0503020204020204" pitchFamily="34" charset="-122"/>
              </a:rPr>
              <a:t>勤俭、以身作则</a:t>
            </a:r>
          </a:p>
          <a:p>
            <a:pPr marL="34290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敏</a:t>
            </a:r>
            <a:r>
              <a:rPr lang="en-US" altLang="zh-CN" sz="2900" kern="100" dirty="0">
                <a:latin typeface="微软雅黑" panose="020B0503020204020204" pitchFamily="34" charset="-122"/>
                <a:ea typeface="微软雅黑" panose="020B0503020204020204" pitchFamily="34" charset="-122"/>
              </a:rPr>
              <a:t>——</a:t>
            </a:r>
            <a:r>
              <a:rPr lang="zh-CN" altLang="en-US" sz="2900" kern="100" dirty="0">
                <a:latin typeface="微软雅黑" panose="020B0503020204020204" pitchFamily="34" charset="-122"/>
                <a:ea typeface="微软雅黑" panose="020B0503020204020204" pitchFamily="34" charset="-122"/>
              </a:rPr>
              <a:t>观察敏锐、反应敏捷</a:t>
            </a:r>
          </a:p>
          <a:p>
            <a:pPr marL="34290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勇</a:t>
            </a:r>
            <a:r>
              <a:rPr lang="en-US" altLang="zh-CN" sz="2900" kern="100" dirty="0">
                <a:latin typeface="微软雅黑" panose="020B0503020204020204" pitchFamily="34" charset="-122"/>
                <a:ea typeface="微软雅黑" panose="020B0503020204020204" pitchFamily="34" charset="-122"/>
              </a:rPr>
              <a:t>——</a:t>
            </a:r>
            <a:r>
              <a:rPr lang="zh-CN" altLang="en-US" sz="2900" kern="100" dirty="0">
                <a:latin typeface="微软雅黑" panose="020B0503020204020204" pitchFamily="34" charset="-122"/>
                <a:ea typeface="微软雅黑" panose="020B0503020204020204" pitchFamily="34" charset="-122"/>
              </a:rPr>
              <a:t>勇于负责、勇于承担</a:t>
            </a:r>
          </a:p>
          <a:p>
            <a:pPr marL="0" marR="0" lvl="1" indent="0">
              <a:lnSpc>
                <a:spcPct val="160000"/>
              </a:lnSpc>
              <a:spcBef>
                <a:spcPts val="0"/>
              </a:spcBef>
              <a:buNone/>
            </a:pPr>
            <a:r>
              <a:rPr lang="zh-CN" altLang="en-US" sz="4400" kern="100" dirty="0">
                <a:solidFill>
                  <a:srgbClr val="C20F19"/>
                </a:solidFill>
                <a:latin typeface="华康俪金黑W8(P)" panose="020B0800000000000000" pitchFamily="34" charset="-122"/>
              </a:rPr>
              <a:t>华硕经营理念：</a:t>
            </a:r>
          </a:p>
          <a:p>
            <a:pPr marL="342900" marR="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培育、珍惜、关怀员工，让华硕人尽情地发挥最高潜力</a:t>
            </a:r>
          </a:p>
          <a:p>
            <a:pPr marL="342900" marR="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坚守诚信、勤俭、崇本、务实的正道</a:t>
            </a:r>
          </a:p>
          <a:p>
            <a:pPr marL="342900" marR="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无止境地追求世界第一的品质、速度、服务、创新、成本</a:t>
            </a:r>
          </a:p>
          <a:p>
            <a:pPr marL="342900" marR="0" lvl="1" indent="-342900">
              <a:lnSpc>
                <a:spcPct val="160000"/>
              </a:lnSpc>
              <a:spcBef>
                <a:spcPts val="0"/>
              </a:spcBef>
              <a:buFont typeface="Wingdings" panose="05000000000000000000" pitchFamily="2" charset="2"/>
              <a:buChar char="n"/>
            </a:pPr>
            <a:r>
              <a:rPr lang="zh-CN" altLang="en-US" sz="2900" kern="100" dirty="0">
                <a:latin typeface="微软雅黑" panose="020B0503020204020204" pitchFamily="34" charset="-122"/>
                <a:ea typeface="微软雅黑" panose="020B0503020204020204" pitchFamily="34" charset="-122"/>
              </a:rPr>
              <a:t>跻身世界级的绿色高科技领导群，对人类社会环境真正做出贡献</a:t>
            </a:r>
          </a:p>
        </p:txBody>
      </p:sp>
    </p:spTree>
    <p:extLst>
      <p:ext uri="{BB962C8B-B14F-4D97-AF65-F5344CB8AC3E}">
        <p14:creationId xmlns:p14="http://schemas.microsoft.com/office/powerpoint/2010/main" val="1998581556"/>
      </p:ext>
    </p:extLst>
  </p:cSld>
  <p:clrMapOvr>
    <a:masterClrMapping/>
  </p:clrMapOvr>
</p:sld>
</file>

<file path=ppt/theme/theme1.xml><?xml version="1.0" encoding="utf-8"?>
<a:theme xmlns:a="http://schemas.openxmlformats.org/drawingml/2006/main" name="华硕硕市生模板">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华硕硕市生模板" id="{64C1FA10-8902-402F-8C07-810062EE7A89}" vid="{21F85937-C6A3-445A-A4B7-B11B02702636}"/>
    </a:ext>
  </a:extLst>
</a:theme>
</file>

<file path=docProps/app.xml><?xml version="1.0" encoding="utf-8"?>
<Properties xmlns="http://schemas.openxmlformats.org/officeDocument/2006/extended-properties" xmlns:vt="http://schemas.openxmlformats.org/officeDocument/2006/docPropsVTypes">
  <Template>华硕硕市生模板</Template>
  <TotalTime>44</TotalTime>
  <Words>694</Words>
  <Application>Microsoft Office PowerPoint</Application>
  <PresentationFormat>宽屏</PresentationFormat>
  <Paragraphs>60</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华康俪金黑W8(P)</vt:lpstr>
      <vt:lpstr>宋体</vt:lpstr>
      <vt:lpstr>微软雅黑</vt:lpstr>
      <vt:lpstr>Arial</vt:lpstr>
      <vt:lpstr>Calibri</vt:lpstr>
      <vt:lpstr>Calibri Light</vt:lpstr>
      <vt:lpstr>Segoe UI</vt:lpstr>
      <vt:lpstr>Wingdings</vt:lpstr>
      <vt:lpstr>华硕硕市生模板</vt:lpstr>
      <vt:lpstr>3分钟带你了解 华硕硕市生</vt:lpstr>
      <vt:lpstr>华硕硕市生（ASUS Campus Master） 世界级企业华硕电脑高校人才平台</vt:lpstr>
      <vt:lpstr>加入团队,你的收获：</vt:lpstr>
      <vt:lpstr>PowerPoint 演示文稿</vt:lpstr>
      <vt:lpstr>一年级（大一/研一）</vt:lpstr>
      <vt:lpstr>二年级（大二/研二）</vt:lpstr>
      <vt:lpstr>三年级（大三）</vt:lpstr>
      <vt:lpstr>四年级（大四/研三）</vt:lpstr>
      <vt:lpstr>ACM团队文化</vt:lpstr>
      <vt:lpstr>从这些渠道，了解华硕硕市生</vt:lpstr>
      <vt:lpstr>ACM活动剪影：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3分钟带你了解华硕硕市生</dc:title>
  <dc:creator>xiaoba ba</dc:creator>
  <cp:lastModifiedBy>xiaoba ba</cp:lastModifiedBy>
  <cp:revision>17</cp:revision>
  <dcterms:created xsi:type="dcterms:W3CDTF">2013-10-07T13:42:29Z</dcterms:created>
  <dcterms:modified xsi:type="dcterms:W3CDTF">2013-10-07T14:27:08Z</dcterms:modified>
</cp:coreProperties>
</file>