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5.xml" ContentType="application/vnd.openxmlformats-officedocument.presentationml.notesSl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6" r:id="rId11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4626" autoAdjust="0"/>
    <p:restoredTop sz="94660"/>
  </p:normalViewPr>
  <p:slideViewPr>
    <p:cSldViewPr snapToGrid="0">
      <p:cViewPr varScale="1">
        <p:scale>
          <a:sx n="56" d="100"/>
          <a:sy n="56" d="100"/>
        </p:scale>
        <p:origin x="96" y="49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系列 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713453496"/>
        <c:axId val="689028184"/>
      </c:barChart>
      <c:catAx>
        <c:axId val="71345349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689028184"/>
        <c:crosses val="autoZero"/>
        <c:auto val="1"/>
        <c:lblAlgn val="ctr"/>
        <c:lblOffset val="100"/>
        <c:noMultiLvlLbl val="0"/>
      </c:catAx>
      <c:valAx>
        <c:axId val="68902818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71345349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zh-CN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系列 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711565616"/>
        <c:axId val="711566792"/>
      </c:barChart>
      <c:catAx>
        <c:axId val="71156561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711566792"/>
        <c:crosses val="autoZero"/>
        <c:auto val="1"/>
        <c:lblAlgn val="ctr"/>
        <c:lblOffset val="100"/>
        <c:noMultiLvlLbl val="0"/>
      </c:catAx>
      <c:valAx>
        <c:axId val="71156679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71156561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zh-CN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90867A0-CB97-46BC-AD19-0E7D06D243AB}" type="datetimeFigureOut">
              <a:rPr lang="zh-CN" altLang="en-US" smtClean="0"/>
              <a:t>2013/9/22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9D671B6-40C2-4ED4-AFE9-7F9932A05FE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594594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D671B6-40C2-4ED4-AFE9-7F9932A05FEF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0040906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D671B6-40C2-4ED4-AFE9-7F9932A05FEF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3581974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D671B6-40C2-4ED4-AFE9-7F9932A05FEF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4498453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D671B6-40C2-4ED4-AFE9-7F9932A05FEF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6402732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D671B6-40C2-4ED4-AFE9-7F9932A05FEF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9981941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D671B6-40C2-4ED4-AFE9-7F9932A05FEF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99798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4E534E-C130-495A-A6FF-1C841CB3A078}" type="datetimeFigureOut">
              <a:rPr lang="zh-CN" altLang="en-US" smtClean="0"/>
              <a:t>2013/9/22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A6ED13-5F0C-4306-8CE0-166C77CD876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999913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4E534E-C130-495A-A6FF-1C841CB3A078}" type="datetimeFigureOut">
              <a:rPr lang="zh-CN" altLang="en-US" smtClean="0"/>
              <a:t>2013/9/22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A6ED13-5F0C-4306-8CE0-166C77CD876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11194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4E534E-C130-495A-A6FF-1C841CB3A078}" type="datetimeFigureOut">
              <a:rPr lang="zh-CN" altLang="en-US" smtClean="0"/>
              <a:t>2013/9/22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A6ED13-5F0C-4306-8CE0-166C77CD876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09536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4E534E-C130-495A-A6FF-1C841CB3A078}" type="datetimeFigureOut">
              <a:rPr lang="zh-CN" altLang="en-US" smtClean="0"/>
              <a:t>2013/9/22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A6ED13-5F0C-4306-8CE0-166C77CD876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550420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4E534E-C130-495A-A6FF-1C841CB3A078}" type="datetimeFigureOut">
              <a:rPr lang="zh-CN" altLang="en-US" smtClean="0"/>
              <a:t>2013/9/22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A6ED13-5F0C-4306-8CE0-166C77CD876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162665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4E534E-C130-495A-A6FF-1C841CB3A078}" type="datetimeFigureOut">
              <a:rPr lang="zh-CN" altLang="en-US" smtClean="0"/>
              <a:t>2013/9/22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A6ED13-5F0C-4306-8CE0-166C77CD876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782137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4E534E-C130-495A-A6FF-1C841CB3A078}" type="datetimeFigureOut">
              <a:rPr lang="zh-CN" altLang="en-US" smtClean="0"/>
              <a:t>2013/9/22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A6ED13-5F0C-4306-8CE0-166C77CD876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463864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4E534E-C130-495A-A6FF-1C841CB3A078}" type="datetimeFigureOut">
              <a:rPr lang="zh-CN" altLang="en-US" smtClean="0"/>
              <a:t>2013/9/22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A6ED13-5F0C-4306-8CE0-166C77CD876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153336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4E534E-C130-495A-A6FF-1C841CB3A078}" type="datetimeFigureOut">
              <a:rPr lang="zh-CN" altLang="en-US" smtClean="0"/>
              <a:t>2013/9/22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A6ED13-5F0C-4306-8CE0-166C77CD876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197528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4E534E-C130-495A-A6FF-1C841CB3A078}" type="datetimeFigureOut">
              <a:rPr lang="zh-CN" altLang="en-US" smtClean="0"/>
              <a:t>2013/9/22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A6ED13-5F0C-4306-8CE0-166C77CD876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848971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4E534E-C130-495A-A6FF-1C841CB3A078}" type="datetimeFigureOut">
              <a:rPr lang="zh-CN" altLang="en-US" smtClean="0"/>
              <a:t>2013/9/22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A6ED13-5F0C-4306-8CE0-166C77CD876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515692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4E534E-C130-495A-A6FF-1C841CB3A078}" type="datetimeFigureOut">
              <a:rPr lang="zh-CN" altLang="en-US" smtClean="0"/>
              <a:t>2013/9/22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A6ED13-5F0C-4306-8CE0-166C77CD876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571981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圆角矩形 3"/>
          <p:cNvSpPr/>
          <p:nvPr/>
        </p:nvSpPr>
        <p:spPr>
          <a:xfrm>
            <a:off x="2111471" y="2353157"/>
            <a:ext cx="8245098" cy="2480293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200000"/>
              </a:lnSpc>
            </a:pPr>
            <a:r>
              <a:rPr lang="zh-CN" altLang="en-US" sz="2400" b="1" dirty="0">
                <a:solidFill>
                  <a:srgbClr val="D50A0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问题：路演混乱，人手少</a:t>
            </a:r>
            <a:endParaRPr lang="en-US" altLang="zh-CN" sz="2400" b="1" dirty="0">
              <a:solidFill>
                <a:srgbClr val="D50A0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200000"/>
              </a:lnSpc>
            </a:pPr>
            <a:r>
              <a:rPr lang="zh-CN" altLang="en-US" sz="2400" b="1" dirty="0">
                <a:solidFill>
                  <a:srgbClr val="D50A0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分析：路演当天大部分人在做招新，人员安排不过来</a:t>
            </a:r>
            <a:endParaRPr lang="en-US" altLang="zh-CN" sz="2400" b="1" dirty="0">
              <a:solidFill>
                <a:srgbClr val="D50A0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200000"/>
              </a:lnSpc>
            </a:pPr>
            <a:r>
              <a:rPr lang="zh-CN" altLang="en-US" sz="2400" b="1" dirty="0">
                <a:solidFill>
                  <a:srgbClr val="D50A0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对策：与骨干协商，协调好人手，寻求周围校区路演</a:t>
            </a:r>
            <a:r>
              <a:rPr lang="zh-CN" altLang="en-US" sz="2400" b="1" dirty="0" smtClean="0">
                <a:solidFill>
                  <a:srgbClr val="D50A0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支持</a:t>
            </a:r>
            <a:endParaRPr lang="en-US" altLang="zh-CN" sz="2400" b="1" dirty="0">
              <a:solidFill>
                <a:srgbClr val="D50A0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0551160" y="6172200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动画演示</a:t>
            </a:r>
            <a:endParaRPr lang="zh-CN" altLang="en-US" dirty="0"/>
          </a:p>
        </p:txBody>
      </p:sp>
      <p:cxnSp>
        <p:nvCxnSpPr>
          <p:cNvPr id="8" name="直接连接符 7"/>
          <p:cNvCxnSpPr/>
          <p:nvPr/>
        </p:nvCxnSpPr>
        <p:spPr>
          <a:xfrm>
            <a:off x="-31848" y="1141695"/>
            <a:ext cx="12240000" cy="0"/>
          </a:xfrm>
          <a:prstGeom prst="line">
            <a:avLst/>
          </a:prstGeom>
          <a:ln w="57150">
            <a:solidFill>
              <a:schemeClr val="tx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矩形 8"/>
          <p:cNvSpPr/>
          <p:nvPr/>
        </p:nvSpPr>
        <p:spPr>
          <a:xfrm>
            <a:off x="214831" y="308611"/>
            <a:ext cx="5006499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sz="3600" b="1" dirty="0" smtClean="0">
                <a:solidFill>
                  <a:sysClr val="windowText" lastClr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文本常用</a:t>
            </a:r>
            <a:r>
              <a:rPr lang="zh-CN" altLang="en-US" sz="4400" b="1" dirty="0" smtClean="0">
                <a:solidFill>
                  <a:srgbClr val="D91E2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进入</a:t>
            </a:r>
            <a:r>
              <a:rPr lang="zh-CN" altLang="en-US" sz="3600" b="1" dirty="0" smtClean="0">
                <a:solidFill>
                  <a:sysClr val="windowText" lastClr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动画设置</a:t>
            </a:r>
            <a:endParaRPr lang="zh-CN" altLang="en-US" sz="3600" b="1" dirty="0">
              <a:solidFill>
                <a:sysClr val="windowText" lastClr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6620947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直接连接符 9"/>
          <p:cNvCxnSpPr/>
          <p:nvPr/>
        </p:nvCxnSpPr>
        <p:spPr>
          <a:xfrm>
            <a:off x="-31848" y="1141695"/>
            <a:ext cx="12240000" cy="0"/>
          </a:xfrm>
          <a:prstGeom prst="line">
            <a:avLst/>
          </a:prstGeom>
          <a:ln w="57150">
            <a:solidFill>
              <a:schemeClr val="tx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矩形 5"/>
          <p:cNvSpPr/>
          <p:nvPr/>
        </p:nvSpPr>
        <p:spPr>
          <a:xfrm>
            <a:off x="214831" y="308611"/>
            <a:ext cx="5006499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sz="3600" b="1" dirty="0">
                <a:solidFill>
                  <a:sysClr val="windowText" lastClr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图片</a:t>
            </a:r>
            <a:r>
              <a:rPr lang="zh-CN" altLang="en-US" sz="3600" b="1" dirty="0" smtClean="0">
                <a:solidFill>
                  <a:sysClr val="windowText" lastClr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常用</a:t>
            </a:r>
            <a:r>
              <a:rPr lang="zh-CN" altLang="en-US" sz="4400" b="1" dirty="0">
                <a:solidFill>
                  <a:srgbClr val="D91E2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组合</a:t>
            </a:r>
            <a:r>
              <a:rPr lang="zh-CN" altLang="en-US" sz="3600" b="1" dirty="0" smtClean="0">
                <a:solidFill>
                  <a:sysClr val="windowText" lastClr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动画设置</a:t>
            </a:r>
            <a:endParaRPr lang="zh-CN" altLang="en-US" sz="3600" b="1" dirty="0">
              <a:solidFill>
                <a:sysClr val="windowText" lastClr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1" name="Picture 3" descr="C:\Documents and Settings\Administrator\桌面\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02871" y="2200415"/>
            <a:ext cx="4421898" cy="2951617"/>
          </a:xfrm>
          <a:prstGeom prst="roundRect">
            <a:avLst>
              <a:gd name="adj" fmla="val 3253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8" name="Picture 2" descr="C:\Documents and Settings\Administrator\桌面\2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902871" y="2200415"/>
            <a:ext cx="4436478" cy="2957652"/>
          </a:xfrm>
          <a:prstGeom prst="roundRect">
            <a:avLst>
              <a:gd name="adj" fmla="val 2197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9" name="Picture 1" descr="C:\Documents and Settings\Administrator\桌面\3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902871" y="2200415"/>
            <a:ext cx="4427330" cy="2951554"/>
          </a:xfrm>
          <a:prstGeom prst="roundRect">
            <a:avLst>
              <a:gd name="adj" fmla="val 3253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7" name="文本框 6"/>
          <p:cNvSpPr txBox="1"/>
          <p:nvPr/>
        </p:nvSpPr>
        <p:spPr>
          <a:xfrm>
            <a:off x="9469120" y="6004560"/>
            <a:ext cx="22621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素材文件（无动画）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04104449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圆角矩形 3"/>
          <p:cNvSpPr/>
          <p:nvPr/>
        </p:nvSpPr>
        <p:spPr>
          <a:xfrm>
            <a:off x="1974311" y="2390383"/>
            <a:ext cx="8245098" cy="2480293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200000"/>
              </a:lnSpc>
            </a:pPr>
            <a:r>
              <a:rPr lang="zh-CN" altLang="en-US" sz="2400" b="1" dirty="0">
                <a:solidFill>
                  <a:srgbClr val="D50A0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问题：路演混乱，人手少</a:t>
            </a:r>
            <a:endParaRPr lang="en-US" altLang="zh-CN" sz="2400" b="1" dirty="0">
              <a:solidFill>
                <a:srgbClr val="D50A0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200000"/>
              </a:lnSpc>
            </a:pPr>
            <a:r>
              <a:rPr lang="zh-CN" altLang="en-US" sz="2400" b="1" dirty="0">
                <a:solidFill>
                  <a:srgbClr val="D50A0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分析：路演当天大部分人在做招新，人员安排不过来</a:t>
            </a:r>
            <a:endParaRPr lang="en-US" altLang="zh-CN" sz="2400" b="1" dirty="0">
              <a:solidFill>
                <a:srgbClr val="D50A0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200000"/>
              </a:lnSpc>
            </a:pPr>
            <a:r>
              <a:rPr lang="zh-CN" altLang="en-US" sz="2400" b="1" dirty="0">
                <a:solidFill>
                  <a:srgbClr val="D50A0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对策：与骨干协商，协调好人手，寻求周围校区路演</a:t>
            </a:r>
            <a:r>
              <a:rPr lang="zh-CN" altLang="en-US" sz="2400" b="1" dirty="0" smtClean="0">
                <a:solidFill>
                  <a:srgbClr val="D50A0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支持</a:t>
            </a:r>
            <a:endParaRPr lang="en-US" altLang="zh-CN" sz="2400" b="1" dirty="0">
              <a:solidFill>
                <a:srgbClr val="D50A0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9469120" y="6004560"/>
            <a:ext cx="22621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素材文件（无动画）</a:t>
            </a:r>
            <a:endParaRPr lang="zh-CN" altLang="en-US" dirty="0"/>
          </a:p>
        </p:txBody>
      </p:sp>
      <p:cxnSp>
        <p:nvCxnSpPr>
          <p:cNvPr id="6" name="直接连接符 5"/>
          <p:cNvCxnSpPr/>
          <p:nvPr/>
        </p:nvCxnSpPr>
        <p:spPr>
          <a:xfrm>
            <a:off x="-31848" y="1141695"/>
            <a:ext cx="12240000" cy="0"/>
          </a:xfrm>
          <a:prstGeom prst="line">
            <a:avLst/>
          </a:prstGeom>
          <a:ln w="57150">
            <a:solidFill>
              <a:schemeClr val="tx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矩形 6"/>
          <p:cNvSpPr/>
          <p:nvPr/>
        </p:nvSpPr>
        <p:spPr>
          <a:xfrm>
            <a:off x="214831" y="308611"/>
            <a:ext cx="5006499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sz="3600" b="1" dirty="0" smtClean="0">
                <a:solidFill>
                  <a:sysClr val="windowText" lastClr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文本常用</a:t>
            </a:r>
            <a:r>
              <a:rPr lang="zh-CN" altLang="en-US" sz="4400" b="1" dirty="0" smtClean="0">
                <a:solidFill>
                  <a:srgbClr val="D91E2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进入</a:t>
            </a:r>
            <a:r>
              <a:rPr lang="zh-CN" altLang="en-US" sz="3600" b="1" dirty="0" smtClean="0">
                <a:solidFill>
                  <a:sysClr val="windowText" lastClr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动画设置</a:t>
            </a:r>
            <a:endParaRPr lang="zh-CN" altLang="en-US" sz="3600" b="1" dirty="0">
              <a:solidFill>
                <a:sysClr val="windowText" lastClr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20345901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直接连接符 9"/>
          <p:cNvCxnSpPr/>
          <p:nvPr/>
        </p:nvCxnSpPr>
        <p:spPr>
          <a:xfrm>
            <a:off x="-31848" y="1141695"/>
            <a:ext cx="12240000" cy="0"/>
          </a:xfrm>
          <a:prstGeom prst="line">
            <a:avLst/>
          </a:prstGeom>
          <a:ln w="57150">
            <a:solidFill>
              <a:schemeClr val="tx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矩形 5"/>
          <p:cNvSpPr/>
          <p:nvPr/>
        </p:nvSpPr>
        <p:spPr>
          <a:xfrm>
            <a:off x="214831" y="308611"/>
            <a:ext cx="5006499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sz="3600" b="1" dirty="0" smtClean="0">
                <a:solidFill>
                  <a:sysClr val="windowText" lastClr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文本常用</a:t>
            </a:r>
            <a:r>
              <a:rPr lang="zh-CN" altLang="en-US" sz="4400" b="1" dirty="0" smtClean="0">
                <a:solidFill>
                  <a:srgbClr val="D91E2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退出</a:t>
            </a:r>
            <a:r>
              <a:rPr lang="zh-CN" altLang="en-US" sz="3600" b="1" dirty="0" smtClean="0">
                <a:solidFill>
                  <a:sysClr val="windowText" lastClr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动画设置</a:t>
            </a:r>
            <a:endParaRPr lang="zh-CN" altLang="en-US" sz="3600" b="1" dirty="0">
              <a:solidFill>
                <a:sysClr val="windowText" lastClr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" name="圆角矩形 3"/>
          <p:cNvSpPr/>
          <p:nvPr/>
        </p:nvSpPr>
        <p:spPr>
          <a:xfrm>
            <a:off x="1683793" y="2361677"/>
            <a:ext cx="8245098" cy="2480293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200000"/>
              </a:lnSpc>
            </a:pPr>
            <a:r>
              <a:rPr lang="zh-CN" altLang="en-US" sz="2400" b="1" dirty="0">
                <a:solidFill>
                  <a:srgbClr val="D50A0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问题：路演混乱，人手少</a:t>
            </a:r>
            <a:endParaRPr lang="en-US" altLang="zh-CN" sz="2400" b="1" dirty="0">
              <a:solidFill>
                <a:srgbClr val="D50A0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200000"/>
              </a:lnSpc>
            </a:pPr>
            <a:r>
              <a:rPr lang="zh-CN" altLang="en-US" sz="2400" b="1" dirty="0">
                <a:solidFill>
                  <a:srgbClr val="D50A0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分析：路演当天大部分人在做招新，人员安排不过来</a:t>
            </a:r>
            <a:endParaRPr lang="en-US" altLang="zh-CN" sz="2400" b="1" dirty="0">
              <a:solidFill>
                <a:srgbClr val="D50A0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200000"/>
              </a:lnSpc>
            </a:pPr>
            <a:r>
              <a:rPr lang="zh-CN" altLang="en-US" sz="2400" b="1" dirty="0">
                <a:solidFill>
                  <a:srgbClr val="D50A0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对策：与骨干协商，协调好人手，寻求周围校区路演</a:t>
            </a:r>
            <a:r>
              <a:rPr lang="zh-CN" altLang="en-US" sz="2400" b="1" dirty="0" smtClean="0">
                <a:solidFill>
                  <a:srgbClr val="D50A0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支持</a:t>
            </a:r>
            <a:endParaRPr lang="en-US" altLang="zh-CN" sz="2400" b="1" dirty="0">
              <a:solidFill>
                <a:srgbClr val="D50A0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63832360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xit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right)">
                                      <p:cBhvr>
                                        <p:cTn id="6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xit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right)">
                                      <p:cBhvr>
                                        <p:cTn id="1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xit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right)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圆角矩形 3"/>
          <p:cNvSpPr/>
          <p:nvPr/>
        </p:nvSpPr>
        <p:spPr>
          <a:xfrm>
            <a:off x="1974311" y="2390383"/>
            <a:ext cx="8245098" cy="2480293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200000"/>
              </a:lnSpc>
            </a:pPr>
            <a:r>
              <a:rPr lang="zh-CN" altLang="en-US" sz="2400" b="1" dirty="0">
                <a:solidFill>
                  <a:srgbClr val="D50A0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问题：路演混乱，人手少</a:t>
            </a:r>
            <a:endParaRPr lang="en-US" altLang="zh-CN" sz="2400" b="1" dirty="0">
              <a:solidFill>
                <a:srgbClr val="D50A0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200000"/>
              </a:lnSpc>
            </a:pPr>
            <a:r>
              <a:rPr lang="zh-CN" altLang="en-US" sz="2400" b="1" dirty="0">
                <a:solidFill>
                  <a:srgbClr val="D50A0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分析：路演当天大部分人在做招新，人员安排不过来</a:t>
            </a:r>
            <a:endParaRPr lang="en-US" altLang="zh-CN" sz="2400" b="1" dirty="0">
              <a:solidFill>
                <a:srgbClr val="D50A0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200000"/>
              </a:lnSpc>
            </a:pPr>
            <a:r>
              <a:rPr lang="zh-CN" altLang="en-US" sz="2400" b="1" dirty="0">
                <a:solidFill>
                  <a:srgbClr val="D50A0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对策：与骨干协商，协调好人手，寻求周围校区路演</a:t>
            </a:r>
            <a:r>
              <a:rPr lang="zh-CN" altLang="en-US" sz="2400" b="1" dirty="0" smtClean="0">
                <a:solidFill>
                  <a:srgbClr val="D50A0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支持</a:t>
            </a:r>
            <a:endParaRPr lang="en-US" altLang="zh-CN" sz="2400" b="1" dirty="0">
              <a:solidFill>
                <a:srgbClr val="D50A0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9469120" y="6004560"/>
            <a:ext cx="22621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素材文件（无动画）</a:t>
            </a:r>
            <a:endParaRPr lang="zh-CN" altLang="en-US" dirty="0"/>
          </a:p>
        </p:txBody>
      </p:sp>
      <p:cxnSp>
        <p:nvCxnSpPr>
          <p:cNvPr id="6" name="直接连接符 5"/>
          <p:cNvCxnSpPr/>
          <p:nvPr/>
        </p:nvCxnSpPr>
        <p:spPr>
          <a:xfrm>
            <a:off x="-31848" y="1141695"/>
            <a:ext cx="12240000" cy="0"/>
          </a:xfrm>
          <a:prstGeom prst="line">
            <a:avLst/>
          </a:prstGeom>
          <a:ln w="57150">
            <a:solidFill>
              <a:schemeClr val="tx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矩形 6"/>
          <p:cNvSpPr/>
          <p:nvPr/>
        </p:nvSpPr>
        <p:spPr>
          <a:xfrm>
            <a:off x="214831" y="308611"/>
            <a:ext cx="5006499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sz="3600" b="1" dirty="0" smtClean="0">
                <a:solidFill>
                  <a:sysClr val="windowText" lastClr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文本</a:t>
            </a:r>
            <a:r>
              <a:rPr lang="zh-CN" altLang="en-US" sz="3600" b="1" dirty="0" smtClean="0">
                <a:solidFill>
                  <a:sysClr val="windowText" lastClr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常用</a:t>
            </a:r>
            <a:r>
              <a:rPr lang="zh-CN" altLang="en-US" sz="4400" b="1" dirty="0">
                <a:solidFill>
                  <a:srgbClr val="D91E2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退出</a:t>
            </a:r>
            <a:r>
              <a:rPr lang="zh-CN" altLang="en-US" sz="3600" b="1" dirty="0" smtClean="0">
                <a:solidFill>
                  <a:sysClr val="windowText" lastClr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动画</a:t>
            </a:r>
            <a:r>
              <a:rPr lang="zh-CN" altLang="en-US" sz="3600" b="1" dirty="0" smtClean="0">
                <a:solidFill>
                  <a:sysClr val="windowText" lastClr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设置</a:t>
            </a:r>
            <a:endParaRPr lang="zh-CN" altLang="en-US" sz="3600" b="1" dirty="0">
              <a:solidFill>
                <a:sysClr val="windowText" lastClr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08755345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直接连接符 9"/>
          <p:cNvCxnSpPr/>
          <p:nvPr/>
        </p:nvCxnSpPr>
        <p:spPr>
          <a:xfrm>
            <a:off x="-31848" y="1141695"/>
            <a:ext cx="12240000" cy="0"/>
          </a:xfrm>
          <a:prstGeom prst="line">
            <a:avLst/>
          </a:prstGeom>
          <a:ln w="57150">
            <a:solidFill>
              <a:schemeClr val="tx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矩形 5"/>
          <p:cNvSpPr/>
          <p:nvPr/>
        </p:nvSpPr>
        <p:spPr>
          <a:xfrm>
            <a:off x="214831" y="308611"/>
            <a:ext cx="5006499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sz="3600" b="1" dirty="0" smtClean="0">
                <a:solidFill>
                  <a:sysClr val="windowText" lastClr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文本常用</a:t>
            </a:r>
            <a:r>
              <a:rPr lang="zh-CN" altLang="en-US" sz="4400" b="1" dirty="0">
                <a:solidFill>
                  <a:srgbClr val="D91E2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强调</a:t>
            </a:r>
            <a:r>
              <a:rPr lang="zh-CN" altLang="en-US" sz="3600" b="1" dirty="0" smtClean="0">
                <a:solidFill>
                  <a:sysClr val="windowText" lastClr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动画设置</a:t>
            </a:r>
            <a:endParaRPr lang="zh-CN" altLang="en-US" sz="3600" b="1" dirty="0">
              <a:solidFill>
                <a:sysClr val="windowText" lastClr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" name="圆角矩形 3"/>
          <p:cNvSpPr/>
          <p:nvPr/>
        </p:nvSpPr>
        <p:spPr>
          <a:xfrm>
            <a:off x="1965603" y="2292665"/>
            <a:ext cx="8245098" cy="2480293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200000"/>
              </a:lnSpc>
            </a:pPr>
            <a:r>
              <a:rPr lang="zh-CN" altLang="en-US" sz="24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问题：路演混乱，人手少</a:t>
            </a:r>
            <a:endParaRPr lang="en-US" altLang="zh-CN" sz="24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200000"/>
              </a:lnSpc>
            </a:pPr>
            <a:r>
              <a:rPr lang="zh-CN" altLang="en-US" sz="24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分析：路演当天大部分人在做招新，人员安排不过来</a:t>
            </a:r>
            <a:endParaRPr lang="en-US" altLang="zh-CN" sz="24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200000"/>
              </a:lnSpc>
            </a:pPr>
            <a:r>
              <a:rPr lang="zh-CN" altLang="en-US" sz="24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对策：与骨干协商，协调好人手，寻求周围校区路演</a:t>
            </a:r>
            <a:r>
              <a:rPr lang="zh-CN" altLang="en-US" sz="24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支持</a:t>
            </a:r>
            <a:endParaRPr lang="en-US" altLang="zh-CN" sz="24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856321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5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D91E25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0" dur="25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D91E25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4" dur="25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D91E25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直接连接符 9"/>
          <p:cNvCxnSpPr/>
          <p:nvPr/>
        </p:nvCxnSpPr>
        <p:spPr>
          <a:xfrm>
            <a:off x="-31848" y="1141695"/>
            <a:ext cx="12240000" cy="0"/>
          </a:xfrm>
          <a:prstGeom prst="line">
            <a:avLst/>
          </a:prstGeom>
          <a:ln w="57150">
            <a:solidFill>
              <a:schemeClr val="tx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矩形 5"/>
          <p:cNvSpPr/>
          <p:nvPr/>
        </p:nvSpPr>
        <p:spPr>
          <a:xfrm>
            <a:off x="214831" y="308611"/>
            <a:ext cx="5006499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sz="3600" b="1" dirty="0" smtClean="0">
                <a:solidFill>
                  <a:sysClr val="windowText" lastClr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文本常用</a:t>
            </a:r>
            <a:r>
              <a:rPr lang="zh-CN" altLang="en-US" sz="4400" b="1" dirty="0">
                <a:solidFill>
                  <a:srgbClr val="D91E2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强调</a:t>
            </a:r>
            <a:r>
              <a:rPr lang="zh-CN" altLang="en-US" sz="3600" b="1" dirty="0" smtClean="0">
                <a:solidFill>
                  <a:sysClr val="windowText" lastClr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动画设置</a:t>
            </a:r>
            <a:endParaRPr lang="zh-CN" altLang="en-US" sz="3600" b="1" dirty="0">
              <a:solidFill>
                <a:sysClr val="windowText" lastClr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" name="圆角矩形 3"/>
          <p:cNvSpPr/>
          <p:nvPr/>
        </p:nvSpPr>
        <p:spPr>
          <a:xfrm>
            <a:off x="1965603" y="2292665"/>
            <a:ext cx="8245098" cy="2480293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200000"/>
              </a:lnSpc>
            </a:pPr>
            <a:r>
              <a:rPr lang="zh-CN" altLang="en-US" sz="24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问题：路演混乱，人手少</a:t>
            </a:r>
            <a:endParaRPr lang="en-US" altLang="zh-CN" sz="24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200000"/>
              </a:lnSpc>
            </a:pPr>
            <a:r>
              <a:rPr lang="zh-CN" altLang="en-US" sz="24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分析：路演当天大部分人在做招新，人员安排不过来</a:t>
            </a:r>
            <a:endParaRPr lang="en-US" altLang="zh-CN" sz="24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200000"/>
              </a:lnSpc>
            </a:pPr>
            <a:r>
              <a:rPr lang="zh-CN" altLang="en-US" sz="24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对策：与骨干协商，协调好人手，寻求周围校区路演</a:t>
            </a:r>
            <a:r>
              <a:rPr lang="zh-CN" altLang="en-US" sz="24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支持</a:t>
            </a:r>
            <a:endParaRPr lang="en-US" altLang="zh-CN" sz="24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9469120" y="6004560"/>
            <a:ext cx="22621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素材文件（无动画）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4590257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直接连接符 9"/>
          <p:cNvCxnSpPr/>
          <p:nvPr/>
        </p:nvCxnSpPr>
        <p:spPr>
          <a:xfrm>
            <a:off x="-31848" y="1141695"/>
            <a:ext cx="12240000" cy="0"/>
          </a:xfrm>
          <a:prstGeom prst="line">
            <a:avLst/>
          </a:prstGeom>
          <a:ln w="57150">
            <a:solidFill>
              <a:schemeClr val="tx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矩形 5"/>
          <p:cNvSpPr/>
          <p:nvPr/>
        </p:nvSpPr>
        <p:spPr>
          <a:xfrm>
            <a:off x="214831" y="308611"/>
            <a:ext cx="5006499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sz="3600" b="1" dirty="0">
                <a:solidFill>
                  <a:sysClr val="windowText" lastClr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图表</a:t>
            </a:r>
            <a:r>
              <a:rPr lang="zh-CN" altLang="en-US" sz="3600" b="1" dirty="0" smtClean="0">
                <a:solidFill>
                  <a:sysClr val="windowText" lastClr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常用</a:t>
            </a:r>
            <a:r>
              <a:rPr lang="zh-CN" altLang="en-US" sz="4400" b="1" dirty="0">
                <a:solidFill>
                  <a:srgbClr val="D91E2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进入</a:t>
            </a:r>
            <a:r>
              <a:rPr lang="zh-CN" altLang="en-US" sz="3600" b="1" dirty="0" smtClean="0">
                <a:solidFill>
                  <a:sysClr val="windowText" lastClr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动画设置</a:t>
            </a:r>
            <a:endParaRPr lang="zh-CN" altLang="en-US" sz="3600" b="1" dirty="0">
              <a:solidFill>
                <a:sysClr val="windowText" lastClr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itchFamily="34" charset="-122"/>
              <a:ea typeface="微软雅黑" pitchFamily="34" charset="-122"/>
            </a:endParaRPr>
          </a:p>
        </p:txBody>
      </p:sp>
      <p:graphicFrame>
        <p:nvGraphicFramePr>
          <p:cNvPr id="14" name="图表 13"/>
          <p:cNvGraphicFramePr/>
          <p:nvPr>
            <p:extLst/>
          </p:nvPr>
        </p:nvGraphicFramePr>
        <p:xfrm>
          <a:off x="1846020" y="1401592"/>
          <a:ext cx="7778428" cy="37283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41962771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4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4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4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4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4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4" grpId="0">
        <p:bldSub>
          <a:bldChart bld="category"/>
        </p:bldSub>
      </p:bldGraphic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直接连接符 9"/>
          <p:cNvCxnSpPr/>
          <p:nvPr/>
        </p:nvCxnSpPr>
        <p:spPr>
          <a:xfrm>
            <a:off x="-31848" y="1141695"/>
            <a:ext cx="12240000" cy="0"/>
          </a:xfrm>
          <a:prstGeom prst="line">
            <a:avLst/>
          </a:prstGeom>
          <a:ln w="57150">
            <a:solidFill>
              <a:schemeClr val="tx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矩形 5"/>
          <p:cNvSpPr/>
          <p:nvPr/>
        </p:nvSpPr>
        <p:spPr>
          <a:xfrm>
            <a:off x="214831" y="308611"/>
            <a:ext cx="8985152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sz="3600" b="1" dirty="0">
                <a:solidFill>
                  <a:sysClr val="windowText" lastClr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图表</a:t>
            </a:r>
            <a:r>
              <a:rPr lang="zh-CN" altLang="en-US" sz="3600" b="1" dirty="0" smtClean="0">
                <a:solidFill>
                  <a:sysClr val="windowText" lastClr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常用</a:t>
            </a:r>
            <a:r>
              <a:rPr lang="zh-CN" altLang="en-US" sz="4400" b="1" dirty="0">
                <a:solidFill>
                  <a:srgbClr val="D91E2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进入</a:t>
            </a:r>
            <a:r>
              <a:rPr lang="zh-CN" altLang="en-US" sz="3600" b="1" dirty="0" smtClean="0">
                <a:solidFill>
                  <a:sysClr val="windowText" lastClr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动画</a:t>
            </a:r>
            <a:r>
              <a:rPr lang="zh-CN" altLang="en-US" sz="3600" b="1" dirty="0" smtClean="0">
                <a:solidFill>
                  <a:sysClr val="windowText" lastClr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设置（类别</a:t>
            </a:r>
            <a:r>
              <a:rPr lang="en-US" altLang="zh-CN" sz="3600" b="1" dirty="0" smtClean="0">
                <a:solidFill>
                  <a:sysClr val="windowText" lastClr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4</a:t>
            </a:r>
            <a:r>
              <a:rPr lang="zh-CN" altLang="en-US" sz="3600" b="1" dirty="0" smtClean="0">
                <a:solidFill>
                  <a:sysClr val="windowText" lastClr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单独动画）</a:t>
            </a:r>
            <a:endParaRPr lang="zh-CN" altLang="en-US" sz="3600" b="1" dirty="0">
              <a:solidFill>
                <a:sysClr val="windowText" lastClr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itchFamily="34" charset="-122"/>
              <a:ea typeface="微软雅黑" pitchFamily="34" charset="-122"/>
            </a:endParaRPr>
          </a:p>
        </p:txBody>
      </p:sp>
      <p:graphicFrame>
        <p:nvGraphicFramePr>
          <p:cNvPr id="14" name="图表 13"/>
          <p:cNvGraphicFramePr/>
          <p:nvPr>
            <p:extLst/>
          </p:nvPr>
        </p:nvGraphicFramePr>
        <p:xfrm>
          <a:off x="1846020" y="1401592"/>
          <a:ext cx="7778428" cy="37283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1665716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4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4" grpId="0" uiExpand="1">
        <p:bldSub>
          <a:bldChart bld="category"/>
        </p:bldSub>
      </p:bldGraphic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直接连接符 9"/>
          <p:cNvCxnSpPr/>
          <p:nvPr/>
        </p:nvCxnSpPr>
        <p:spPr>
          <a:xfrm>
            <a:off x="-31848" y="1141695"/>
            <a:ext cx="12240000" cy="0"/>
          </a:xfrm>
          <a:prstGeom prst="line">
            <a:avLst/>
          </a:prstGeom>
          <a:ln w="57150">
            <a:solidFill>
              <a:schemeClr val="tx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矩形 5"/>
          <p:cNvSpPr/>
          <p:nvPr/>
        </p:nvSpPr>
        <p:spPr>
          <a:xfrm>
            <a:off x="214831" y="308611"/>
            <a:ext cx="5006499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sz="3600" b="1" dirty="0">
                <a:solidFill>
                  <a:sysClr val="windowText" lastClr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图片</a:t>
            </a:r>
            <a:r>
              <a:rPr lang="zh-CN" altLang="en-US" sz="3600" b="1" dirty="0" smtClean="0">
                <a:solidFill>
                  <a:sysClr val="windowText" lastClr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常用</a:t>
            </a:r>
            <a:r>
              <a:rPr lang="zh-CN" altLang="en-US" sz="4400" b="1" dirty="0">
                <a:solidFill>
                  <a:srgbClr val="D91E2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组合</a:t>
            </a:r>
            <a:r>
              <a:rPr lang="zh-CN" altLang="en-US" sz="3600" b="1" dirty="0" smtClean="0">
                <a:solidFill>
                  <a:sysClr val="windowText" lastClr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动画设置</a:t>
            </a:r>
            <a:endParaRPr lang="zh-CN" altLang="en-US" sz="3600" b="1" dirty="0">
              <a:solidFill>
                <a:sysClr val="windowText" lastClr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1" name="Picture 3" descr="C:\Documents and Settings\Administrator\桌面\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02871" y="2269427"/>
            <a:ext cx="4421898" cy="2951617"/>
          </a:xfrm>
          <a:prstGeom prst="roundRect">
            <a:avLst>
              <a:gd name="adj" fmla="val 3253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8" name="Picture 2" descr="C:\Documents and Settings\Administrator\桌面\2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902871" y="2269427"/>
            <a:ext cx="4436478" cy="2957652"/>
          </a:xfrm>
          <a:prstGeom prst="roundRect">
            <a:avLst>
              <a:gd name="adj" fmla="val 2197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9" name="Picture 1" descr="C:\Documents and Settings\Administrator\桌面\3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902871" y="2269427"/>
            <a:ext cx="4427330" cy="2951554"/>
          </a:xfrm>
          <a:prstGeom prst="roundRect">
            <a:avLst>
              <a:gd name="adj" fmla="val 3253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20212929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xit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xit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33</TotalTime>
  <Words>334</Words>
  <Application>Microsoft Office PowerPoint</Application>
  <PresentationFormat>宽屏</PresentationFormat>
  <Paragraphs>39</Paragraphs>
  <Slides>10</Slides>
  <Notes>6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16" baseType="lpstr">
      <vt:lpstr>宋体</vt:lpstr>
      <vt:lpstr>微软雅黑</vt:lpstr>
      <vt:lpstr>Arial</vt:lpstr>
      <vt:lpstr>Calibri</vt:lpstr>
      <vt:lpstr>Calibri Light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wonder why</dc:creator>
  <cp:lastModifiedBy>wonder why</cp:lastModifiedBy>
  <cp:revision>3</cp:revision>
  <dcterms:created xsi:type="dcterms:W3CDTF">2013-09-21T16:15:13Z</dcterms:created>
  <dcterms:modified xsi:type="dcterms:W3CDTF">2013-09-21T16:49:09Z</dcterms:modified>
</cp:coreProperties>
</file>