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D4A"/>
    <a:srgbClr val="335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4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4374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69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90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4359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511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69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249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570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873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31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18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53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10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511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265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64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239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8977-4098-47E8-B8AD-C95D82151392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729A-B822-4328-9C42-E4D6202EE5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46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  <a:ea typeface="华康俪金黑W8(P)" panose="020B0800000000000000" pitchFamily="34" charset="-122"/>
              </a:defRPr>
            </a:lvl1pPr>
          </a:lstStyle>
          <a:p>
            <a:fld id="{3EAA8977-4098-47E8-B8AD-C95D82151392}" type="datetimeFigureOut">
              <a:rPr lang="zh-CN" altLang="en-US" smtClean="0"/>
              <a:pPr/>
              <a:t>2013/10/7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  <a:ea typeface="华康俪金黑W8(P)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  <a:ea typeface="华康俪金黑W8(P)" panose="020B0800000000000000" pitchFamily="34" charset="-122"/>
              </a:defRPr>
            </a:lvl1pPr>
          </a:lstStyle>
          <a:p>
            <a:fld id="{9164729A-B822-4328-9C42-E4D6202EE59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612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  <p:sldLayoutId id="2147483950" r:id="rId15"/>
    <p:sldLayoutId id="2147483951" r:id="rId16"/>
    <p:sldLayoutId id="2147483952" r:id="rId17"/>
    <p:sldLayoutId id="2147483953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华康俪金黑W8(P)" panose="020B08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华康俪金黑W8(P)" panose="020B08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华康俪金黑W8(P)" panose="020B08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华康俪金黑W8(P)" panose="020B08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华康俪金黑W8(P)" panose="020B08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华康俪金黑W8(P)" panose="020B08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Calibri" panose="020F0502020204030204" pitchFamily="34" charset="0"/>
              </a:rPr>
              <a:t>学会独立思考系列教程</a:t>
            </a: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Calibri" panose="020F0502020204030204" pitchFamily="34" charset="0"/>
              </a:rPr>
              <a:t>介绍</a:t>
            </a:r>
            <a:endParaRPr lang="zh-CN" altLang="en-US" i="0" u="none" strike="noStrike" kern="2200" baseline="0" dirty="0" smtClean="0">
              <a:solidFill>
                <a:srgbClr val="3A5D4A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11" y="2949262"/>
            <a:ext cx="2049193" cy="2049193"/>
          </a:xfrm>
          <a:prstGeom prst="rect">
            <a:avLst/>
          </a:prstGeom>
        </p:spPr>
      </p:pic>
      <p:sp>
        <p:nvSpPr>
          <p:cNvPr id="7" name="标题 1"/>
          <p:cNvSpPr txBox="1">
            <a:spLocks/>
          </p:cNvSpPr>
          <p:nvPr/>
        </p:nvSpPr>
        <p:spPr>
          <a:xfrm>
            <a:off x="685801" y="1363013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华康俪金黑W8(P)" panose="020B0800000000000000" pitchFamily="34" charset="-122"/>
                <a:cs typeface="+mj-cs"/>
              </a:defRPr>
            </a:lvl1pPr>
          </a:lstStyle>
          <a:p>
            <a:r>
              <a:rPr lang="en-US" altLang="zh-CN" sz="2800" kern="2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kern="2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秋叶语录</a:t>
            </a:r>
            <a:r>
              <a:rPr lang="en-US" altLang="zh-CN" sz="2800" kern="2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/@</a:t>
            </a:r>
            <a:r>
              <a:rPr lang="zh-CN" altLang="en-US" sz="2800" kern="2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西安黄鑫</a:t>
            </a:r>
            <a:endParaRPr lang="zh-CN" altLang="en-US" sz="2800" kern="2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2394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第一部分：学会提问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685800"/>
            <a:ext cx="10396883" cy="3311189"/>
          </a:xfrm>
        </p:spPr>
        <p:txBody>
          <a:bodyPr>
            <a:normAutofit/>
          </a:bodyPr>
          <a:lstStyle/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我们想建议大家如何做一个好的提问者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i="0" u="none" strike="noStrike" kern="100" baseline="0" dirty="0" smtClean="0">
              <a:latin typeface="华康俪金黑W8(P)" panose="020B0800000000000000" pitchFamily="34" charset="-122"/>
            </a:endParaRPr>
          </a:p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我们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相信这是成为一个好的独立思考者的开始。</a:t>
            </a:r>
          </a:p>
        </p:txBody>
      </p:sp>
    </p:spTree>
    <p:extLst>
      <p:ext uri="{BB962C8B-B14F-4D97-AF65-F5344CB8AC3E}">
        <p14:creationId xmlns:p14="http://schemas.microsoft.com/office/powerpoint/2010/main" val="1754449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第二部分：学会包容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1" y="286555"/>
            <a:ext cx="10396883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kern="100" dirty="0">
                <a:latin typeface="华康俪金黑W8(P)" panose="020B0800000000000000" pitchFamily="34" charset="-122"/>
              </a:rPr>
              <a:t>我们一起来理解这个世界是多元性</a:t>
            </a:r>
            <a:r>
              <a:rPr lang="zh-CN" altLang="en-US" sz="2400" kern="100" dirty="0" smtClean="0">
                <a:latin typeface="华康俪金黑W8(P)" panose="020B0800000000000000" pitchFamily="34" charset="-122"/>
              </a:rPr>
              <a:t>，学会</a:t>
            </a:r>
            <a:r>
              <a:rPr lang="zh-CN" altLang="en-US" sz="2400" kern="100" dirty="0">
                <a:latin typeface="华康俪金黑W8(P)" panose="020B0800000000000000" pitchFamily="34" charset="-122"/>
              </a:rPr>
              <a:t>用不同维度去理解这个世界。</a:t>
            </a:r>
          </a:p>
        </p:txBody>
      </p:sp>
    </p:spTree>
    <p:extLst>
      <p:ext uri="{BB962C8B-B14F-4D97-AF65-F5344CB8AC3E}">
        <p14:creationId xmlns:p14="http://schemas.microsoft.com/office/powerpoint/2010/main" val="3979432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第三部分：学点理性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543689"/>
            <a:ext cx="10396883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kern="100" dirty="0">
                <a:latin typeface="华康俪金黑W8(P)" panose="020B0800000000000000" pitchFamily="34" charset="-122"/>
              </a:rPr>
              <a:t>我们想帮助大家理解批判性思维的一些基础概念，论点，论据</a:t>
            </a:r>
            <a:r>
              <a:rPr lang="zh-CN" altLang="en-US" sz="2400" kern="100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kern="100" dirty="0" smtClean="0">
              <a:latin typeface="华康俪金黑W8(P)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400" kern="100" dirty="0" smtClean="0">
                <a:latin typeface="华康俪金黑W8(P)" panose="020B0800000000000000" pitchFamily="34" charset="-122"/>
              </a:rPr>
              <a:t>还有</a:t>
            </a:r>
            <a:r>
              <a:rPr lang="zh-CN" altLang="en-US" sz="2400" kern="100" dirty="0">
                <a:latin typeface="华康俪金黑W8(P)" panose="020B0800000000000000" pitchFamily="34" charset="-122"/>
              </a:rPr>
              <a:t>阻碍我们进行批判性思维的障碍。</a:t>
            </a:r>
          </a:p>
        </p:txBody>
      </p:sp>
    </p:spTree>
    <p:extLst>
      <p:ext uri="{BB962C8B-B14F-4D97-AF65-F5344CB8AC3E}">
        <p14:creationId xmlns:p14="http://schemas.microsoft.com/office/powerpoint/2010/main" val="2904228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第四部分：学点逻辑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852782"/>
            <a:ext cx="10396883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kern="100" dirty="0">
                <a:latin typeface="华康俪金黑W8(P)" panose="020B0800000000000000" pitchFamily="34" charset="-122"/>
              </a:rPr>
              <a:t>我们会告诉你别人会用哪些逻辑陷阱让你上钩</a:t>
            </a:r>
            <a:r>
              <a:rPr lang="zh-CN" altLang="en-US" sz="2400" kern="100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kern="100" dirty="0" smtClean="0">
              <a:latin typeface="华康俪金黑W8(P)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400" kern="100" dirty="0" smtClean="0">
                <a:latin typeface="华康俪金黑W8(P)" panose="020B0800000000000000" pitchFamily="34" charset="-122"/>
              </a:rPr>
              <a:t>以后</a:t>
            </a:r>
            <a:r>
              <a:rPr lang="zh-CN" altLang="en-US" sz="2400" kern="100" dirty="0">
                <a:latin typeface="华康俪金黑W8(P)" panose="020B0800000000000000" pitchFamily="34" charset="-122"/>
              </a:rPr>
              <a:t>你会多一个乐趣</a:t>
            </a:r>
            <a:r>
              <a:rPr lang="zh-CN" altLang="en-US" sz="2400" kern="100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kern="100" dirty="0" smtClean="0">
              <a:latin typeface="华康俪金黑W8(P)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400" kern="100" dirty="0" smtClean="0">
                <a:latin typeface="华康俪金黑W8(P)" panose="020B0800000000000000" pitchFamily="34" charset="-122"/>
              </a:rPr>
              <a:t>发现</a:t>
            </a:r>
            <a:r>
              <a:rPr lang="zh-CN" altLang="en-US" sz="2400" kern="100" dirty="0">
                <a:latin typeface="华康俪金黑W8(P)" panose="020B0800000000000000" pitchFamily="34" charset="-122"/>
              </a:rPr>
              <a:t>自己或别人的思维上的错误。</a:t>
            </a:r>
          </a:p>
        </p:txBody>
      </p:sp>
    </p:spTree>
    <p:extLst>
      <p:ext uri="{BB962C8B-B14F-4D97-AF65-F5344CB8AC3E}">
        <p14:creationId xmlns:p14="http://schemas.microsoft.com/office/powerpoint/2010/main" val="3589312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第五部分：学点选择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1" y="685800"/>
            <a:ext cx="10396883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kern="100" dirty="0">
                <a:latin typeface="华康俪金黑W8(P)" panose="020B0800000000000000" pitchFamily="34" charset="-122"/>
              </a:rPr>
              <a:t>学了那么多理论，总得解决一些现实的问题吧</a:t>
            </a:r>
            <a:r>
              <a:rPr lang="zh-CN" altLang="en-US" sz="2400" kern="100" dirty="0" smtClean="0">
                <a:latin typeface="华康俪金黑W8(P)" panose="020B0800000000000000" pitchFamily="34" charset="-122"/>
              </a:rPr>
              <a:t>？</a:t>
            </a:r>
            <a:endParaRPr lang="en-US" altLang="zh-CN" sz="2400" kern="100" dirty="0" smtClean="0">
              <a:latin typeface="华康俪金黑W8(P)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400" kern="100" dirty="0" smtClean="0">
                <a:latin typeface="华康俪金黑W8(P)" panose="020B0800000000000000" pitchFamily="34" charset="-122"/>
              </a:rPr>
              <a:t>这</a:t>
            </a:r>
            <a:r>
              <a:rPr lang="zh-CN" altLang="en-US" sz="2400" kern="100" dirty="0">
                <a:latin typeface="华康俪金黑W8(P)" panose="020B0800000000000000" pitchFamily="34" charset="-122"/>
              </a:rPr>
              <a:t>就是我们想干的。</a:t>
            </a:r>
          </a:p>
        </p:txBody>
      </p:sp>
    </p:spTree>
    <p:extLst>
      <p:ext uri="{BB962C8B-B14F-4D97-AF65-F5344CB8AC3E}">
        <p14:creationId xmlns:p14="http://schemas.microsoft.com/office/powerpoint/2010/main" val="3900643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关于这个系列，我们还有一个想法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1" y="1148996"/>
            <a:ext cx="10396883" cy="3311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kern="100" cap="none" dirty="0" smtClean="0">
                <a:latin typeface="华康俪金黑W8(P)" panose="020B0800000000000000" pitchFamily="34" charset="-122"/>
              </a:rPr>
              <a:t>如果你有兴趣加入写作团队或者帮我们提供案例，欢迎联系我们，</a:t>
            </a:r>
            <a:endParaRPr lang="en-US" altLang="zh-CN" sz="2400" kern="100" cap="none" dirty="0" smtClean="0">
              <a:latin typeface="华康俪金黑W8(P)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400" kern="100" cap="none" dirty="0" smtClean="0">
                <a:latin typeface="华康俪金黑W8(P)" panose="020B0800000000000000" pitchFamily="34" charset="-122"/>
              </a:rPr>
              <a:t>我的邮件是</a:t>
            </a:r>
            <a:r>
              <a:rPr lang="en-US" altLang="zh-CN" sz="2400" kern="100" cap="none" dirty="0" smtClean="0">
                <a:latin typeface="华康俪金黑W8(P)" panose="020B0800000000000000" pitchFamily="34" charset="-122"/>
              </a:rPr>
              <a:t>hainei@vip.qq.com</a:t>
            </a:r>
            <a:r>
              <a:rPr lang="zh-CN" altLang="en-US" sz="2400" kern="100" cap="none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kern="100" cap="none" dirty="0" smtClean="0">
              <a:latin typeface="华康俪金黑W8(P)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400" kern="100" cap="none" dirty="0" smtClean="0">
                <a:latin typeface="华康俪金黑W8(P)" panose="020B0800000000000000" pitchFamily="34" charset="-122"/>
              </a:rPr>
              <a:t>我们可以提供大纲请你来帮忙，最后文章我们会统一整合，</a:t>
            </a:r>
            <a:endParaRPr lang="en-US" altLang="zh-CN" sz="2400" kern="100" cap="none" dirty="0" smtClean="0">
              <a:latin typeface="华康俪金黑W8(P)" panose="020B0800000000000000" pitchFamily="34" charset="-122"/>
            </a:endParaRPr>
          </a:p>
          <a:p>
            <a:pPr marL="0" indent="0">
              <a:buNone/>
            </a:pPr>
            <a:r>
              <a:rPr lang="zh-CN" altLang="en-US" sz="2400" kern="100" cap="none" dirty="0" smtClean="0">
                <a:latin typeface="华康俪金黑W8(P)" panose="020B0800000000000000" pitchFamily="34" charset="-122"/>
              </a:rPr>
              <a:t>在正式发布时标明你的贡献。</a:t>
            </a:r>
            <a:endParaRPr lang="zh-CN" altLang="en-US" sz="2400" kern="100" cap="none" dirty="0">
              <a:latin typeface="华康俪金黑W8(P)" panose="020B08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5801" y="4632358"/>
            <a:ext cx="11080124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2400" kern="1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第一章免费下载地址</a:t>
            </a:r>
            <a:r>
              <a:rPr lang="zh-CN" altLang="zh-CN" sz="2400" kern="1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：</a:t>
            </a:r>
            <a:endParaRPr lang="en-US" altLang="zh-CN" sz="2400" kern="100" dirty="0" smtClean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>
              <a:lnSpc>
                <a:spcPct val="140000"/>
              </a:lnSpc>
            </a:pPr>
            <a:r>
              <a:rPr lang="en-US" altLang="zh-CN" u="sng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http://weibo.com/1280110097/a9plbadvf?mod=weibotime</a:t>
            </a:r>
            <a:endParaRPr lang="zh-CN" altLang="zh-CN" u="sng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863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我们为什么要写这个系列？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837765"/>
            <a:ext cx="9707451" cy="3311189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2400" kern="100" dirty="0">
                <a:latin typeface="华康俪金黑W8(P)" panose="020B0800000000000000" pitchFamily="34" charset="-122"/>
              </a:rPr>
              <a:t>我一直有一个梦想</a:t>
            </a:r>
            <a:r>
              <a:rPr lang="zh-CN" altLang="en-US" sz="2400" kern="100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kern="100" dirty="0" smtClean="0">
              <a:latin typeface="华康俪金黑W8(P)" panose="020B0800000000000000" pitchFamily="34" charset="-122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2400" kern="100" dirty="0" smtClean="0">
                <a:latin typeface="华康俪金黑W8(P)" panose="020B0800000000000000" pitchFamily="34" charset="-122"/>
              </a:rPr>
              <a:t>就是</a:t>
            </a:r>
            <a:r>
              <a:rPr lang="zh-CN" altLang="en-US" sz="2400" kern="100" dirty="0">
                <a:latin typeface="华康俪金黑W8(P)" panose="020B0800000000000000" pitchFamily="34" charset="-122"/>
              </a:rPr>
              <a:t>帮助更多的人学会独立思考，学会批判性思维。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对我而言，这个事情比赚钱买房子开好车有吸引力得多，当然为了让我能安安心心写这些文章，我肯定要先赚到让自己衣食无忧的钱，这些我想我应该做到了。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但这个世界上最困难的事情往往不是你没有目标，而是如何找到实现你目标的方法。</a:t>
            </a:r>
          </a:p>
        </p:txBody>
      </p:sp>
    </p:spTree>
    <p:extLst>
      <p:ext uri="{BB962C8B-B14F-4D97-AF65-F5344CB8AC3E}">
        <p14:creationId xmlns:p14="http://schemas.microsoft.com/office/powerpoint/2010/main" val="269764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我能想到的方法就是</a:t>
            </a: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：</a:t>
            </a:r>
            <a:r>
              <a:rPr lang="en-US" altLang="zh-CN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/>
            </a:r>
            <a:br>
              <a:rPr lang="en-US" altLang="zh-CN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</a:b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开发</a:t>
            </a: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一个接地气的连载教程。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让每一期看了教程的朋友愿意反思，愿意行动，愿意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交流！</a:t>
            </a:r>
            <a:endParaRPr lang="en-US" altLang="zh-CN" sz="2400" i="0" u="none" strike="noStrike" kern="100" baseline="0" dirty="0" smtClean="0">
              <a:latin typeface="华康俪金黑W8(P)" panose="020B0800000000000000" pitchFamily="34" charset="-122"/>
            </a:endParaRPr>
          </a:p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这样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的教程影响力越大，能从读者这里得到的反馈和建议越多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i="0" u="none" strike="noStrike" kern="100" baseline="0" dirty="0" smtClean="0">
              <a:latin typeface="华康俪金黑W8(P)" panose="020B0800000000000000" pitchFamily="34" charset="-122"/>
            </a:endParaRPr>
          </a:p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必然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也越能写出更高质量的文章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i="0" u="none" strike="noStrike" kern="100" baseline="0" dirty="0" smtClean="0">
              <a:latin typeface="华康俪金黑W8(P)" panose="020B0800000000000000" pitchFamily="34" charset="-122"/>
            </a:endParaRPr>
          </a:p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影响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更多人一起来阅读、思考、行动、总结、分享。</a:t>
            </a:r>
          </a:p>
        </p:txBody>
      </p:sp>
    </p:spTree>
    <p:extLst>
      <p:ext uri="{BB962C8B-B14F-4D97-AF65-F5344CB8AC3E}">
        <p14:creationId xmlns:p14="http://schemas.microsoft.com/office/powerpoint/2010/main" val="64139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4285" y="2277035"/>
            <a:ext cx="10396882" cy="1151965"/>
          </a:xfrm>
        </p:spPr>
        <p:txBody>
          <a:bodyPr>
            <a:normAutofit fontScale="90000"/>
          </a:bodyPr>
          <a:lstStyle/>
          <a:p>
            <a:pPr marR="0" algn="ctr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为了能写出这样的教程</a:t>
            </a: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，</a:t>
            </a:r>
            <a:r>
              <a:rPr lang="en-US" altLang="zh-CN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/>
            </a:r>
            <a:br>
              <a:rPr lang="en-US" altLang="zh-CN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</a:b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我</a:t>
            </a: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做了三件</a:t>
            </a: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事情！</a:t>
            </a:r>
            <a:endParaRPr lang="zh-CN" altLang="en-US" i="0" u="none" strike="noStrike" kern="2200" baseline="0" dirty="0" smtClean="0">
              <a:solidFill>
                <a:srgbClr val="3A5D4A"/>
              </a:solidFill>
              <a:latin typeface="华康俪金黑W8(P)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7912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第一件事情：早期积累相关能力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685800"/>
            <a:ext cx="10396883" cy="3311189"/>
          </a:xfrm>
        </p:spPr>
        <p:txBody>
          <a:bodyPr>
            <a:normAutofit/>
          </a:bodyPr>
          <a:lstStyle/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很久以前我就开始积累关于“批判性思维”和“心理学”方面的阅读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，</a:t>
            </a:r>
            <a:endParaRPr lang="en-US" altLang="zh-CN" sz="2400" i="0" u="none" strike="noStrike" kern="100" baseline="0" dirty="0" smtClean="0">
              <a:latin typeface="华康俪金黑W8(P)" panose="020B0800000000000000" pitchFamily="34" charset="-122"/>
            </a:endParaRPr>
          </a:p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希望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提高自己的能力，将来可以写出能读的文章。</a:t>
            </a:r>
          </a:p>
        </p:txBody>
      </p:sp>
    </p:spTree>
    <p:extLst>
      <p:ext uri="{BB962C8B-B14F-4D97-AF65-F5344CB8AC3E}">
        <p14:creationId xmlns:p14="http://schemas.microsoft.com/office/powerpoint/2010/main" val="892735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第二件事情：开设微信“秋夜青语”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852782"/>
            <a:ext cx="10068059" cy="3311189"/>
          </a:xfrm>
        </p:spPr>
        <p:txBody>
          <a:bodyPr>
            <a:normAutofit/>
          </a:bodyPr>
          <a:lstStyle/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结合新书</a:t>
            </a:r>
            <a:r>
              <a:rPr lang="en-US" altLang="zh-CN" sz="2400" i="0" u="none" strike="noStrike" kern="100" baseline="0" dirty="0" smtClean="0">
                <a:latin typeface="华康俪金黑W8(P)" panose="020B0800000000000000" pitchFamily="34" charset="-122"/>
              </a:rPr>
              <a:t>《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不要等到毕业以后</a:t>
            </a:r>
            <a:r>
              <a:rPr lang="en-US" altLang="zh-CN" sz="2400" i="0" u="none" strike="noStrike" kern="100" baseline="0" dirty="0" smtClean="0">
                <a:latin typeface="华康俪金黑W8(P)" panose="020B0800000000000000" pitchFamily="34" charset="-122"/>
              </a:rPr>
              <a:t>》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开设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了微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信公众账户秋夜青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语。</a:t>
            </a:r>
            <a:endParaRPr lang="en-US" altLang="zh-CN" sz="2400" i="0" u="none" strike="noStrike" kern="100" baseline="0" dirty="0" smtClean="0">
              <a:latin typeface="华康俪金黑W8(P)" panose="020B0800000000000000" pitchFamily="34" charset="-122"/>
            </a:endParaRPr>
          </a:p>
          <a:p>
            <a:pPr marL="0" marR="0" lv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不断扩大这个账户的订阅数量，我的想法是等订阅数到了一定规模，我带着同学们去思考一些有深度有现实性的问题，而不仅仅是天天来一些所谓“一针见血”的答疑。如果一样能力不能从别人身上复制到你的身上，那么这样的订阅关注我觉得没有达到我的初衷。</a:t>
            </a:r>
          </a:p>
        </p:txBody>
      </p:sp>
    </p:spTree>
    <p:extLst>
      <p:ext uri="{BB962C8B-B14F-4D97-AF65-F5344CB8AC3E}">
        <p14:creationId xmlns:p14="http://schemas.microsoft.com/office/powerpoint/2010/main" val="3255007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第三件事情：找到志同道合的合作者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1" y="827024"/>
            <a:ext cx="10608972" cy="3311189"/>
          </a:xfrm>
        </p:spPr>
        <p:txBody>
          <a:bodyPr>
            <a:normAutofit/>
          </a:bodyPr>
          <a:lstStyle/>
          <a:p>
            <a:pPr marL="0" marR="0" lvl="0" indent="0" rtl="0">
              <a:buNone/>
            </a:pP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找到志同道合的合作者西安欧亚学院的黄鑫</a:t>
            </a:r>
            <a:r>
              <a:rPr lang="zh-CN" altLang="en-US" sz="2400" i="0" u="none" strike="noStrike" kern="100" baseline="0" dirty="0" smtClean="0">
                <a:latin typeface="华康俪金黑W8(P)" panose="020B0800000000000000" pitchFamily="34" charset="-122"/>
              </a:rPr>
              <a:t>老师。</a:t>
            </a:r>
            <a:endParaRPr lang="en-US" altLang="zh-CN" sz="2400" i="0" u="none" strike="noStrike" kern="100" baseline="0" dirty="0" smtClean="0">
              <a:latin typeface="华康俪金黑W8(P)" panose="020B0800000000000000" pitchFamily="34" charset="-122"/>
            </a:endParaRPr>
          </a:p>
          <a:p>
            <a:pPr marL="0" marR="0" lvl="0" indent="0" rtl="0">
              <a:buNone/>
            </a:pPr>
            <a:r>
              <a:rPr lang="zh-CN" altLang="en-US" sz="18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我们一起来完成这个系列，比一个人从事这个工作会更容易坚持，更轻松，当然我相信，一旦这个系列的诚意被大家认可，加入这个系列写作合作者的老师和同学会远远不止我们两位，这也是我们期待的。</a:t>
            </a:r>
          </a:p>
        </p:txBody>
      </p:sp>
    </p:spTree>
    <p:extLst>
      <p:ext uri="{BB962C8B-B14F-4D97-AF65-F5344CB8AC3E}">
        <p14:creationId xmlns:p14="http://schemas.microsoft.com/office/powerpoint/2010/main" val="1710523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2922" y="2277035"/>
            <a:ext cx="10396882" cy="1151965"/>
          </a:xfrm>
        </p:spPr>
        <p:txBody>
          <a:bodyPr>
            <a:normAutofit fontScale="90000"/>
          </a:bodyPr>
          <a:lstStyle/>
          <a:p>
            <a:pPr marR="0" rtl="0"/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在这个暑假的八月</a:t>
            </a: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，</a:t>
            </a:r>
            <a:r>
              <a:rPr lang="en-US" altLang="zh-CN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/>
            </a:r>
            <a:br>
              <a:rPr lang="en-US" altLang="zh-CN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</a:b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我</a:t>
            </a:r>
            <a:r>
              <a:rPr lang="zh-CN" altLang="en-US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和西安黄鑫老师已经默默开始行动。</a:t>
            </a:r>
          </a:p>
        </p:txBody>
      </p:sp>
    </p:spTree>
    <p:extLst>
      <p:ext uri="{BB962C8B-B14F-4D97-AF65-F5344CB8AC3E}">
        <p14:creationId xmlns:p14="http://schemas.microsoft.com/office/powerpoint/2010/main" val="4119133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72933" y="1870656"/>
            <a:ext cx="6706672" cy="1151965"/>
          </a:xfrm>
        </p:spPr>
        <p:txBody>
          <a:bodyPr>
            <a:normAutofit fontScale="90000"/>
          </a:bodyPr>
          <a:lstStyle/>
          <a:p>
            <a:pPr marR="0" algn="dist" rtl="0"/>
            <a:r>
              <a:rPr lang="zh-CN" altLang="en-US" i="0" u="none" strike="noStrike" kern="2200" baseline="0" dirty="0" smtClean="0">
                <a:solidFill>
                  <a:schemeClr val="tx1"/>
                </a:solidFill>
                <a:latin typeface="华康俪金黑W8(P)" panose="020B0800000000000000" pitchFamily="34" charset="-122"/>
              </a:rPr>
              <a:t>我们计划中的文章</a:t>
            </a:r>
            <a:r>
              <a:rPr lang="zh-CN" altLang="en-US" i="0" u="none" strike="noStrike" kern="2200" baseline="0" dirty="0" smtClean="0">
                <a:solidFill>
                  <a:schemeClr val="tx1"/>
                </a:solidFill>
                <a:latin typeface="华康俪金黑W8(P)" panose="020B0800000000000000" pitchFamily="34" charset="-122"/>
              </a:rPr>
              <a:t>包括</a:t>
            </a:r>
            <a:r>
              <a:rPr lang="en-US" altLang="zh-CN" i="0" u="none" strike="noStrike" kern="2200" baseline="0" dirty="0" smtClean="0">
                <a:solidFill>
                  <a:schemeClr val="tx1"/>
                </a:solidFill>
                <a:latin typeface="华康俪金黑W8(P)" panose="020B0800000000000000" pitchFamily="34" charset="-122"/>
              </a:rPr>
              <a:t/>
            </a:r>
            <a:br>
              <a:rPr lang="en-US" altLang="zh-CN" i="0" u="none" strike="noStrike" kern="2200" baseline="0" dirty="0" smtClean="0">
                <a:solidFill>
                  <a:schemeClr val="tx1"/>
                </a:solidFill>
                <a:latin typeface="华康俪金黑W8(P)" panose="020B0800000000000000" pitchFamily="34" charset="-122"/>
              </a:rPr>
            </a:br>
            <a:r>
              <a:rPr lang="zh-CN" altLang="en-US" sz="12800" i="0" u="none" strike="noStrike" kern="2200" baseline="0" dirty="0" smtClean="0">
                <a:solidFill>
                  <a:srgbClr val="3A5D4A"/>
                </a:solidFill>
                <a:latin typeface="华康俪金黑W8(P)" panose="020B0800000000000000" pitchFamily="34" charset="-122"/>
              </a:rPr>
              <a:t>五大部分</a:t>
            </a:r>
            <a:endParaRPr lang="zh-CN" altLang="en-US" sz="12800" i="0" u="none" strike="noStrike" kern="2200" baseline="0" dirty="0" smtClean="0">
              <a:solidFill>
                <a:srgbClr val="3A5D4A"/>
              </a:solidFill>
              <a:latin typeface="华康俪金黑W8(P)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4836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要事件">
  <a:themeElements>
    <a:clrScheme name="主要事件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主要事件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主要事件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主要事件</Template>
  <TotalTime>30</TotalTime>
  <Words>631</Words>
  <Application>Microsoft Office PowerPoint</Application>
  <PresentationFormat>宽屏</PresentationFormat>
  <Paragraphs>46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华康俪金黑W8(P)</vt:lpstr>
      <vt:lpstr>微软雅黑</vt:lpstr>
      <vt:lpstr>Arial</vt:lpstr>
      <vt:lpstr>Calibri</vt:lpstr>
      <vt:lpstr>Impact</vt:lpstr>
      <vt:lpstr>Times New Roman</vt:lpstr>
      <vt:lpstr>主要事件</vt:lpstr>
      <vt:lpstr>学会独立思考系列教程介绍</vt:lpstr>
      <vt:lpstr>我们为什么要写这个系列？</vt:lpstr>
      <vt:lpstr>我能想到的方法就是： 开发一个接地气的连载教程。</vt:lpstr>
      <vt:lpstr>为了能写出这样的教程， 我做了三件事情！</vt:lpstr>
      <vt:lpstr>第一件事情：早期积累相关能力</vt:lpstr>
      <vt:lpstr>第二件事情：开设微信“秋夜青语”</vt:lpstr>
      <vt:lpstr>第三件事情：找到志同道合的合作者</vt:lpstr>
      <vt:lpstr>在这个暑假的八月， 我和西安黄鑫老师已经默默开始行动。</vt:lpstr>
      <vt:lpstr>我们计划中的文章包括 五大部分</vt:lpstr>
      <vt:lpstr>第一部分：学会提问</vt:lpstr>
      <vt:lpstr>第二部分：学会包容</vt:lpstr>
      <vt:lpstr>第三部分：学点理性</vt:lpstr>
      <vt:lpstr>第四部分：学点逻辑</vt:lpstr>
      <vt:lpstr>第五部分：学点选择</vt:lpstr>
      <vt:lpstr>关于这个系列，我们还有一个想法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学会独立思考系列教程介绍</dc:title>
  <dc:creator>xiaoba ba</dc:creator>
  <cp:lastModifiedBy>xiaoba ba</cp:lastModifiedBy>
  <cp:revision>14</cp:revision>
  <dcterms:created xsi:type="dcterms:W3CDTF">2013-10-07T15:22:05Z</dcterms:created>
  <dcterms:modified xsi:type="dcterms:W3CDTF">2013-10-07T15:52:19Z</dcterms:modified>
</cp:coreProperties>
</file>