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82" r:id="rId3"/>
    <p:sldId id="374" r:id="rId4"/>
    <p:sldId id="375" r:id="rId5"/>
    <p:sldId id="377" r:id="rId6"/>
    <p:sldId id="376" r:id="rId7"/>
    <p:sldId id="378" r:id="rId8"/>
    <p:sldId id="379" r:id="rId9"/>
    <p:sldId id="381" r:id="rId10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无标题节" id="{700C468F-711D-49B3-85A6-2D023BB2B0F6}">
          <p14:sldIdLst>
            <p14:sldId id="382"/>
            <p14:sldId id="374"/>
            <p14:sldId id="375"/>
            <p14:sldId id="377"/>
            <p14:sldId id="376"/>
            <p14:sldId id="378"/>
            <p14:sldId id="379"/>
            <p14:sldId id="3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66" userDrawn="1">
          <p15:clr>
            <a:srgbClr val="A4A3A4"/>
          </p15:clr>
        </p15:guide>
        <p15:guide id="2" pos="362" userDrawn="1">
          <p15:clr>
            <a:srgbClr val="A4A3A4"/>
          </p15:clr>
        </p15:guide>
        <p15:guide id="3" pos="2980" userDrawn="1">
          <p15:clr>
            <a:srgbClr val="A4A3A4"/>
          </p15:clr>
        </p15:guide>
        <p15:guide id="4" orient="horz" pos="2754" userDrawn="1">
          <p15:clr>
            <a:srgbClr val="A4A3A4"/>
          </p15:clr>
        </p15:guide>
        <p15:guide id="5" pos="5465" userDrawn="1">
          <p15:clr>
            <a:srgbClr val="A4A3A4"/>
          </p15:clr>
        </p15:guide>
        <p15:guide id="6" orient="horz" pos="7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552"/>
    <a:srgbClr val="FFFFFF"/>
    <a:srgbClr val="ED7B80"/>
    <a:srgbClr val="0066FF"/>
    <a:srgbClr val="C00000"/>
    <a:srgbClr val="C7562F"/>
    <a:srgbClr val="3333FF"/>
    <a:srgbClr val="E7D14B"/>
    <a:srgbClr val="FFBDBD"/>
    <a:srgbClr val="F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7" autoAdjust="0"/>
  </p:normalViewPr>
  <p:slideViewPr>
    <p:cSldViewPr>
      <p:cViewPr varScale="1">
        <p:scale>
          <a:sx n="114" d="100"/>
          <a:sy n="114" d="100"/>
        </p:scale>
        <p:origin x="120" y="612"/>
      </p:cViewPr>
      <p:guideLst>
        <p:guide orient="horz" pos="1166"/>
        <p:guide pos="362"/>
        <p:guide pos="2980"/>
        <p:guide orient="horz" pos="2754"/>
        <p:guide pos="5465"/>
        <p:guide orient="horz" pos="7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___2.xlsx"/><Relationship Id="rId1" Type="http://schemas.openxmlformats.org/officeDocument/2006/relationships/image" Target="../media/image2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E7001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23768862040768721"/>
                  <c:y val="-0.15089589735739553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smtClean="0"/>
                      <a:t>美化</a:t>
                    </a:r>
                    <a:endParaRPr lang="zh-CN" alt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62015041179079"/>
                      <c:h val="0.3048077059136043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0442419400968465"/>
                  <c:y val="0.13455762133430754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smtClean="0"/>
                      <a:t>制作</a:t>
                    </a:r>
                    <a:endParaRPr lang="zh-CN" altLang="en-US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39183433520674"/>
                      <c:h val="0.3048077059136043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effectLst>
                      <a:outerShdw blurRad="50800" dist="508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制作</c:v>
                </c:pt>
                <c:pt idx="1">
                  <c:v>美化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200" baseline="0"/>
            </a:pPr>
            <a:r>
              <a:rPr lang="en-US" altLang="zh-CN" sz="1200" baseline="0" dirty="0" smtClean="0"/>
              <a:t>B</a:t>
            </a:r>
            <a:r>
              <a:rPr lang="zh-CN" altLang="en-US" sz="1200" baseline="0" dirty="0" smtClean="0"/>
              <a:t>公司</a:t>
            </a:r>
            <a:r>
              <a:rPr lang="en-US" altLang="zh-CN" sz="1200" baseline="0" dirty="0" smtClean="0"/>
              <a:t>13</a:t>
            </a:r>
            <a:r>
              <a:rPr lang="zh-CN" altLang="en-US" sz="1200" baseline="0" dirty="0" smtClean="0"/>
              <a:t>年销售业绩</a:t>
            </a:r>
            <a:endParaRPr lang="zh-CN" altLang="en-US" sz="1200" baseline="0" dirty="0"/>
          </a:p>
        </c:rich>
      </c:tx>
      <c:layout>
        <c:manualLayout>
          <c:xMode val="edge"/>
          <c:yMode val="edge"/>
          <c:x val="0.35527380253733204"/>
          <c:y val="3.60121377917966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42267833159324"/>
          <c:y val="0.16781623820325689"/>
          <c:w val="0.67587866948073472"/>
          <c:h val="0.56989099381907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东部</c:v>
                </c:pt>
              </c:strCache>
            </c:strRef>
          </c:tx>
          <c:spPr>
            <a:solidFill>
              <a:srgbClr val="0066FF"/>
            </a:solidFill>
            <a:ln>
              <a:solidFill>
                <a:schemeClr val="tx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西部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Sheet1!$B$3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北部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Sheet1!$B$4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南部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Sheet1!$B$5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中部</c:v>
                </c:pt>
              </c:strCache>
            </c:strRef>
          </c:tx>
          <c:spPr>
            <a:solidFill>
              <a:srgbClr val="FFFF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Sheet1!$B$6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7"/>
        <c:overlap val="-100"/>
        <c:axId val="228528472"/>
        <c:axId val="228528864"/>
      </c:barChart>
      <c:catAx>
        <c:axId val="228528472"/>
        <c:scaling>
          <c:orientation val="minMax"/>
        </c:scaling>
        <c:delete val="1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zh-CN" altLang="en-US" sz="1200" dirty="0" smtClean="0"/>
                  <a:t>地区</a:t>
                </a:r>
                <a:endParaRPr lang="zh-CN" altLang="en-US" sz="1200" dirty="0"/>
              </a:p>
            </c:rich>
          </c:tx>
          <c:layout>
            <c:manualLayout>
              <c:xMode val="edge"/>
              <c:yMode val="edge"/>
              <c:x val="0.41521091805231269"/>
              <c:y val="0.8809023477183851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8528864"/>
        <c:crosses val="autoZero"/>
        <c:auto val="1"/>
        <c:lblAlgn val="ctr"/>
        <c:lblOffset val="100"/>
        <c:noMultiLvlLbl val="0"/>
      </c:catAx>
      <c:valAx>
        <c:axId val="2285288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 baseline="0"/>
                </a:pPr>
                <a:r>
                  <a:rPr lang="zh-CN" altLang="en-US" sz="1100" baseline="0" dirty="0" smtClean="0"/>
                  <a:t>销售业绩（亿元）</a:t>
                </a:r>
                <a:endParaRPr lang="zh-CN" altLang="en-US" sz="1100" baseline="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/>
            </a:pPr>
            <a:endParaRPr lang="zh-CN"/>
          </a:p>
        </c:txPr>
        <c:crossAx val="228528472"/>
        <c:crosses val="autoZero"/>
        <c:crossBetween val="between"/>
      </c:valAx>
      <c:spPr>
        <a:solidFill>
          <a:schemeClr val="bg1">
            <a:lumMod val="75000"/>
          </a:schemeClr>
        </a:solidFill>
      </c:spPr>
    </c:plotArea>
    <c:legend>
      <c:legendPos val="r"/>
      <c:layout>
        <c:manualLayout>
          <c:xMode val="edge"/>
          <c:yMode val="edge"/>
          <c:x val="0.8556269872191572"/>
          <c:y val="0.25525233130741426"/>
          <c:w val="9.7867475333715093E-2"/>
          <c:h val="0.39976131325207681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900"/>
          </a:pPr>
          <a:endParaRPr lang="zh-CN"/>
        </a:p>
      </c:txPr>
    </c:legend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zh-CN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1200" b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pPr>
            <a:r>
              <a:rPr lang="en-US" altLang="zh-CN" sz="12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B</a:t>
            </a:r>
            <a:r>
              <a:rPr lang="zh-CN" altLang="en-US" sz="12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公司</a:t>
            </a:r>
            <a:r>
              <a:rPr lang="en-US" altLang="zh-CN" sz="12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13</a:t>
            </a:r>
            <a:r>
              <a:rPr lang="zh-CN" altLang="en-US" sz="12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年销售业绩</a:t>
            </a:r>
            <a:endParaRPr lang="zh-CN" altLang="en-US" sz="1200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c:rich>
      </c:tx>
      <c:layout>
        <c:manualLayout>
          <c:xMode val="edge"/>
          <c:yMode val="edge"/>
          <c:x val="0.32046337433998562"/>
          <c:y val="9.155883013683924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42267833159324"/>
          <c:y val="0.16781623820325689"/>
          <c:w val="0.67587866948073472"/>
          <c:h val="0.56989099381907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东部</c:v>
                </c:pt>
              </c:strCache>
            </c:strRef>
          </c:tx>
          <c:spPr>
            <a:solidFill>
              <a:srgbClr val="0066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zh-CN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西部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Sheet1!$B$3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北部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Sheet1!$B$4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南部</c:v>
                </c:pt>
              </c:strCache>
            </c:strRef>
          </c:tx>
          <c:spPr>
            <a:solidFill>
              <a:srgbClr val="ED7B8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rgbClr val="C8555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Sheet1!$B$5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中部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Sheet1!$B$6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27"/>
        <c:overlap val="-100"/>
        <c:axId val="230288064"/>
        <c:axId val="228529648"/>
      </c:barChart>
      <c:catAx>
        <c:axId val="230288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8529648"/>
        <c:crosses val="autoZero"/>
        <c:auto val="1"/>
        <c:lblAlgn val="ctr"/>
        <c:lblOffset val="100"/>
        <c:noMultiLvlLbl val="0"/>
      </c:catAx>
      <c:valAx>
        <c:axId val="228529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02880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zh-CN" altLang="en-US" sz="1600" dirty="0" smtClean="0"/>
              <a:t>平 均 性 伴 侣 个 数</a:t>
            </a:r>
            <a:endParaRPr lang="zh-CN" altLang="en-US" sz="16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平均性伴侣个数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532000"/>
        <c:axId val="228532392"/>
      </c:barChart>
      <c:catAx>
        <c:axId val="228532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28532392"/>
        <c:crosses val="autoZero"/>
        <c:auto val="1"/>
        <c:lblAlgn val="ctr"/>
        <c:lblOffset val="100"/>
        <c:noMultiLvlLbl val="0"/>
      </c:catAx>
      <c:valAx>
        <c:axId val="2285323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8532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zh-CN" altLang="en-US" sz="1600" dirty="0" smtClean="0"/>
              <a:t>性 交 对 象 数 量 满 意 度</a:t>
            </a:r>
            <a:endParaRPr lang="zh-CN" altLang="en-US" sz="1600" dirty="0"/>
          </a:p>
        </c:rich>
      </c:tx>
      <c:layout>
        <c:manualLayout>
          <c:xMode val="edge"/>
          <c:yMode val="edge"/>
          <c:x val="0.13403937598106783"/>
          <c:y val="4.850155538273525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21661393155877"/>
          <c:y val="0.24706039606710364"/>
          <c:w val="0.51987937444488408"/>
          <c:h val="0.6200123597378068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性交对象数量满意度</c:v>
                </c:pt>
              </c:strCache>
            </c:strRef>
          </c:tx>
          <c:dPt>
            <c:idx val="2"/>
            <c:bubble3D val="0"/>
            <c:explosion val="25"/>
            <c:spPr>
              <a:solidFill>
                <a:srgbClr val="FF0000"/>
              </a:solidFill>
            </c:spPr>
          </c:dPt>
          <c:dLbls>
            <c:dLbl>
              <c:idx val="1"/>
              <c:spPr>
                <a:noFill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404318019919694"/>
                  <c:y val="0.1765019164537273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满意</c:v>
                </c:pt>
                <c:pt idx="1">
                  <c:v>后悔较多</c:v>
                </c:pt>
                <c:pt idx="2">
                  <c:v>不满足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66</c:v>
                </c:pt>
                <c:pt idx="1">
                  <c:v>22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0665388098662834"/>
          <c:y val="0.89903413509610042"/>
          <c:w val="0.77134068859271077"/>
          <c:h val="9.649865292745248E-2"/>
        </c:manualLayout>
      </c:layout>
      <c:overlay val="0"/>
      <c:txPr>
        <a:bodyPr/>
        <a:lstStyle/>
        <a:p>
          <a:pPr>
            <a:defRPr sz="1400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1400" b="1" dirty="0" smtClean="0"/>
              <a:t>学员身份</a:t>
            </a:r>
            <a:endParaRPr lang="zh-CN" altLang="en-US" sz="1400" b="1" dirty="0"/>
          </a:p>
        </c:rich>
      </c:tx>
      <c:layout>
        <c:manualLayout>
          <c:xMode val="edge"/>
          <c:yMode val="edge"/>
          <c:x val="0.36722956662948669"/>
          <c:y val="2.67553831163701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22570495185233733"/>
          <c:y val="0.15270406685334573"/>
          <c:w val="0.48050249523991806"/>
          <c:h val="0.6293891380869198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3.4043666497520575E-3"/>
                  <c:y val="-4.459230519395060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在读学生</c:v>
                </c:pt>
                <c:pt idx="1">
                  <c:v>职场新人</c:v>
                </c:pt>
                <c:pt idx="2">
                  <c:v>其他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226</c:v>
                </c:pt>
                <c:pt idx="1">
                  <c:v>165</c:v>
                </c:pt>
                <c:pt idx="2">
                  <c:v>153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zh-CN" altLang="en-US" sz="1600" dirty="0" smtClean="0"/>
              <a:t>决定购买周期分布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4小时内</c:v>
                </c:pt>
                <c:pt idx="1">
                  <c:v>24小时内</c:v>
                </c:pt>
                <c:pt idx="2">
                  <c:v>三天内</c:v>
                </c:pt>
                <c:pt idx="3">
                  <c:v>一周内</c:v>
                </c:pt>
                <c:pt idx="4">
                  <c:v>被反复宣传后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157</c:v>
                </c:pt>
                <c:pt idx="1">
                  <c:v>86</c:v>
                </c:pt>
                <c:pt idx="2">
                  <c:v>72</c:v>
                </c:pt>
                <c:pt idx="3">
                  <c:v>81</c:v>
                </c:pt>
                <c:pt idx="4">
                  <c:v>142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28534352"/>
        <c:axId val="228534744"/>
      </c:barChart>
      <c:catAx>
        <c:axId val="228534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8534744"/>
        <c:crosses val="autoZero"/>
        <c:auto val="1"/>
        <c:lblAlgn val="ctr"/>
        <c:lblOffset val="100"/>
        <c:noMultiLvlLbl val="0"/>
      </c:catAx>
      <c:valAx>
        <c:axId val="228534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85343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0.17081</cdr:x>
      <cdr:y>0.74367</cdr:y>
    </cdr:from>
    <cdr:to>
      <cdr:x>0.28278</cdr:x>
      <cdr:y>0.93441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685470" y="1870314"/>
          <a:ext cx="449355" cy="4797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1100" dirty="0" smtClean="0"/>
            <a:t>东部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0.29641</cdr:x>
      <cdr:y>0.75231</cdr:y>
    </cdr:from>
    <cdr:to>
      <cdr:x>0.40838</cdr:x>
      <cdr:y>0.93441</cdr:y>
    </cdr:to>
    <cdr:sp macro="" textlink="">
      <cdr:nvSpPr>
        <cdr:cNvPr id="3" name="文本框 1"/>
        <cdr:cNvSpPr txBox="1"/>
      </cdr:nvSpPr>
      <cdr:spPr>
        <a:xfrm xmlns:a="http://schemas.openxmlformats.org/drawingml/2006/main">
          <a:off x="1189526" y="1892056"/>
          <a:ext cx="449354" cy="4579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/>
            <a:t>西部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0.40851</cdr:x>
      <cdr:y>0.75231</cdr:y>
    </cdr:from>
    <cdr:to>
      <cdr:x>0.52047</cdr:x>
      <cdr:y>0.93441</cdr:y>
    </cdr:to>
    <cdr:sp macro="" textlink="">
      <cdr:nvSpPr>
        <cdr:cNvPr id="4" name="文本框 1"/>
        <cdr:cNvSpPr txBox="1"/>
      </cdr:nvSpPr>
      <cdr:spPr>
        <a:xfrm xmlns:a="http://schemas.openxmlformats.org/drawingml/2006/main">
          <a:off x="1639420" y="1892056"/>
          <a:ext cx="449315" cy="4579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/>
            <a:t>南部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0.53614</cdr:x>
      <cdr:y>0.75231</cdr:y>
    </cdr:from>
    <cdr:to>
      <cdr:x>0.64811</cdr:x>
      <cdr:y>0.91411</cdr:y>
    </cdr:to>
    <cdr:sp macro="" textlink="">
      <cdr:nvSpPr>
        <cdr:cNvPr id="5" name="文本框 1"/>
        <cdr:cNvSpPr txBox="1"/>
      </cdr:nvSpPr>
      <cdr:spPr>
        <a:xfrm xmlns:a="http://schemas.openxmlformats.org/drawingml/2006/main">
          <a:off x="2151621" y="1892056"/>
          <a:ext cx="449355" cy="4069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/>
            <a:t>北部</a:t>
          </a:r>
          <a:endParaRPr lang="zh-CN" altLang="en-US" sz="1100" dirty="0"/>
        </a:p>
      </cdr:txBody>
    </cdr:sp>
  </cdr:relSizeAnchor>
  <cdr:relSizeAnchor xmlns:cdr="http://schemas.openxmlformats.org/drawingml/2006/chartDrawing">
    <cdr:from>
      <cdr:x>0.64811</cdr:x>
      <cdr:y>0.75231</cdr:y>
    </cdr:from>
    <cdr:to>
      <cdr:x>0.76007</cdr:x>
      <cdr:y>0.91411</cdr:y>
    </cdr:to>
    <cdr:sp macro="" textlink="">
      <cdr:nvSpPr>
        <cdr:cNvPr id="6" name="文本框 1"/>
        <cdr:cNvSpPr txBox="1"/>
      </cdr:nvSpPr>
      <cdr:spPr>
        <a:xfrm xmlns:a="http://schemas.openxmlformats.org/drawingml/2006/main">
          <a:off x="2600976" y="1892056"/>
          <a:ext cx="449314" cy="4069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/>
            <a:t>中部</a:t>
          </a:r>
          <a:endParaRPr lang="zh-CN" alt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0.17081</cdr:x>
      <cdr:y>0.74367</cdr:y>
    </cdr:from>
    <cdr:to>
      <cdr:x>0.28278</cdr:x>
      <cdr:y>0.93441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685490" y="1870326"/>
          <a:ext cx="449354" cy="4797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zh-CN" altLang="en-US" sz="1100" dirty="0" smtClean="0">
              <a:solidFill>
                <a:schemeClr val="tx1">
                  <a:lumMod val="50000"/>
                  <a:lumOff val="50000"/>
                </a:schemeClr>
              </a:solidFill>
            </a:rPr>
            <a:t>东部</a:t>
          </a:r>
          <a:endParaRPr lang="zh-CN" altLang="en-US" sz="1100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0.29641</cdr:x>
      <cdr:y>0.74367</cdr:y>
    </cdr:from>
    <cdr:to>
      <cdr:x>0.40838</cdr:x>
      <cdr:y>0.92577</cdr:y>
    </cdr:to>
    <cdr:sp macro="" textlink="">
      <cdr:nvSpPr>
        <cdr:cNvPr id="3" name="文本框 1"/>
        <cdr:cNvSpPr txBox="1"/>
      </cdr:nvSpPr>
      <cdr:spPr>
        <a:xfrm xmlns:a="http://schemas.openxmlformats.org/drawingml/2006/main">
          <a:off x="1189544" y="1870326"/>
          <a:ext cx="449354" cy="4579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>
              <a:solidFill>
                <a:schemeClr val="tx1">
                  <a:lumMod val="50000"/>
                  <a:lumOff val="50000"/>
                </a:schemeClr>
              </a:solidFill>
            </a:rPr>
            <a:t>西部</a:t>
          </a:r>
          <a:endParaRPr lang="zh-CN" altLang="en-US" sz="1100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0.40851</cdr:x>
      <cdr:y>0.74367</cdr:y>
    </cdr:from>
    <cdr:to>
      <cdr:x>0.52047</cdr:x>
      <cdr:y>0.92577</cdr:y>
    </cdr:to>
    <cdr:sp macro="" textlink="">
      <cdr:nvSpPr>
        <cdr:cNvPr id="4" name="文本框 1"/>
        <cdr:cNvSpPr txBox="1"/>
      </cdr:nvSpPr>
      <cdr:spPr>
        <a:xfrm xmlns:a="http://schemas.openxmlformats.org/drawingml/2006/main">
          <a:off x="1639420" y="1870326"/>
          <a:ext cx="449315" cy="4579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>
              <a:solidFill>
                <a:schemeClr val="tx1">
                  <a:lumMod val="50000"/>
                  <a:lumOff val="50000"/>
                </a:schemeClr>
              </a:solidFill>
            </a:rPr>
            <a:t>南部</a:t>
          </a:r>
          <a:endParaRPr lang="zh-CN" altLang="en-US" sz="1100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0.53614</cdr:x>
      <cdr:y>0.74367</cdr:y>
    </cdr:from>
    <cdr:to>
      <cdr:x>0.64811</cdr:x>
      <cdr:y>0.90547</cdr:y>
    </cdr:to>
    <cdr:sp macro="" textlink="">
      <cdr:nvSpPr>
        <cdr:cNvPr id="5" name="文本框 1"/>
        <cdr:cNvSpPr txBox="1"/>
      </cdr:nvSpPr>
      <cdr:spPr>
        <a:xfrm xmlns:a="http://schemas.openxmlformats.org/drawingml/2006/main">
          <a:off x="2151621" y="1870326"/>
          <a:ext cx="449355" cy="406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>
              <a:solidFill>
                <a:schemeClr val="tx1">
                  <a:lumMod val="50000"/>
                  <a:lumOff val="50000"/>
                </a:schemeClr>
              </a:solidFill>
            </a:rPr>
            <a:t>北部</a:t>
          </a:r>
          <a:endParaRPr lang="zh-CN" altLang="en-US" sz="1100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0.64811</cdr:x>
      <cdr:y>0.74367</cdr:y>
    </cdr:from>
    <cdr:to>
      <cdr:x>0.76007</cdr:x>
      <cdr:y>0.90547</cdr:y>
    </cdr:to>
    <cdr:sp macro="" textlink="">
      <cdr:nvSpPr>
        <cdr:cNvPr id="6" name="文本框 1"/>
        <cdr:cNvSpPr txBox="1"/>
      </cdr:nvSpPr>
      <cdr:spPr>
        <a:xfrm xmlns:a="http://schemas.openxmlformats.org/drawingml/2006/main">
          <a:off x="2600976" y="1870326"/>
          <a:ext cx="449314" cy="406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100" dirty="0" smtClean="0">
              <a:solidFill>
                <a:schemeClr val="tx1">
                  <a:lumMod val="50000"/>
                  <a:lumOff val="50000"/>
                </a:schemeClr>
              </a:solidFill>
            </a:rPr>
            <a:t>中部</a:t>
          </a:r>
          <a:endParaRPr lang="zh-CN" altLang="en-US" sz="1100" dirty="0">
            <a:solidFill>
              <a:schemeClr val="tx1">
                <a:lumMod val="50000"/>
                <a:lumOff val="50000"/>
              </a:schemeClr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06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725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936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08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92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048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935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40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496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912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11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F37FF-3D41-4651-A4B8-952558C5C541}" type="datetimeFigureOut">
              <a:rPr lang="zh-CN" altLang="en-US" smtClean="0"/>
              <a:t>2014/12/29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37B0B-AA2D-42D4-AEF9-FE2B310FA55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>
            <a:off x="6804248" y="0"/>
            <a:ext cx="233975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19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图表 16"/>
          <p:cNvGraphicFramePr/>
          <p:nvPr>
            <p:extLst/>
          </p:nvPr>
        </p:nvGraphicFramePr>
        <p:xfrm>
          <a:off x="2864690" y="1931493"/>
          <a:ext cx="2332131" cy="1554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027" y="1626116"/>
            <a:ext cx="1762362" cy="186013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4847537" y="1709526"/>
            <a:ext cx="0" cy="166463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4561" y="1709526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第十六讲</a:t>
            </a:r>
            <a:endParaRPr lang="zh-CN" altLang="en-US" sz="15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875834" y="2551240"/>
            <a:ext cx="324000" cy="324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  <a:effectLst>
            <a:outerShdw blurRad="63500" sx="104000" sy="104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</a:rPr>
              <a:t>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14154" y="2609782"/>
            <a:ext cx="13388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>
                <a:ln>
                  <a:solidFill>
                    <a:prstClr val="white">
                      <a:lumMod val="95000"/>
                    </a:prstClr>
                  </a:solidFill>
                </a:ln>
                <a:solidFill>
                  <a:prstClr val="white"/>
                </a:solidFill>
                <a:effectLst>
                  <a:outerShdw blurRad="63500" dist="63500" dir="5400000" algn="t" rotWithShape="0">
                    <a:prstClr val="black">
                      <a:alpha val="40000"/>
                    </a:prstClr>
                  </a:outerShdw>
                </a:effectLst>
              </a:rPr>
              <a:t>图表的</a:t>
            </a:r>
          </a:p>
        </p:txBody>
      </p:sp>
    </p:spTree>
    <p:extLst>
      <p:ext uri="{BB962C8B-B14F-4D97-AF65-F5344CB8AC3E}">
        <p14:creationId xmlns:p14="http://schemas.microsoft.com/office/powerpoint/2010/main" val="258888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12160" y="267494"/>
            <a:ext cx="22322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750364"/>
              </p:ext>
            </p:extLst>
          </p:nvPr>
        </p:nvGraphicFramePr>
        <p:xfrm>
          <a:off x="2411760" y="1275606"/>
          <a:ext cx="4013170" cy="2514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6670840" y="2865705"/>
            <a:ext cx="2473160" cy="2277795"/>
            <a:chOff x="9730854" y="4585647"/>
            <a:chExt cx="2473160" cy="2277795"/>
          </a:xfrm>
        </p:grpSpPr>
        <p:sp>
          <p:nvSpPr>
            <p:cNvPr id="19" name="直角三角形 18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7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321012"/>
              </p:ext>
            </p:extLst>
          </p:nvPr>
        </p:nvGraphicFramePr>
        <p:xfrm>
          <a:off x="2699792" y="1419622"/>
          <a:ext cx="4013170" cy="2514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3217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43668" y="1779662"/>
            <a:ext cx="61852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/>
              <a:t>       一</a:t>
            </a:r>
            <a:r>
              <a:rPr lang="zh-CN" altLang="en-US" dirty="0"/>
              <a:t>项全球调查显示，男性一生平均有</a:t>
            </a:r>
            <a:r>
              <a:rPr lang="en-US" altLang="zh-CN" dirty="0"/>
              <a:t>13</a:t>
            </a:r>
            <a:r>
              <a:rPr lang="zh-CN" altLang="en-US" dirty="0"/>
              <a:t>个性伴侣，女性平均为</a:t>
            </a:r>
            <a:r>
              <a:rPr lang="en-US" altLang="zh-CN" dirty="0"/>
              <a:t>7</a:t>
            </a:r>
            <a:r>
              <a:rPr lang="zh-CN" altLang="en-US" dirty="0"/>
              <a:t>个。不过调查也认为，女性的数据可能因为羞怯或害怕偏见而影响她们说出真实的数字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just"/>
            <a:r>
              <a:rPr lang="zh-CN" altLang="en-US" dirty="0" smtClean="0"/>
              <a:t>       对于</a:t>
            </a:r>
            <a:r>
              <a:rPr lang="zh-CN" altLang="en-US" dirty="0"/>
              <a:t>自己的性交对象数量，</a:t>
            </a:r>
            <a:r>
              <a:rPr lang="en-US" altLang="zh-CN" dirty="0"/>
              <a:t>66%</a:t>
            </a:r>
            <a:r>
              <a:rPr lang="zh-CN" altLang="en-US" dirty="0"/>
              <a:t>的人感到满意，</a:t>
            </a:r>
            <a:r>
              <a:rPr lang="en-US" altLang="zh-CN" dirty="0"/>
              <a:t>22%</a:t>
            </a:r>
            <a:r>
              <a:rPr lang="zh-CN" altLang="en-US" dirty="0"/>
              <a:t>的人后悔数量有点多，而</a:t>
            </a:r>
            <a:r>
              <a:rPr lang="en-US" altLang="zh-CN" dirty="0"/>
              <a:t>12%</a:t>
            </a:r>
            <a:r>
              <a:rPr lang="zh-CN" altLang="en-US" dirty="0"/>
              <a:t>的人仍不满足。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3808" y="843558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案例素材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（随机取材于网络）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576" y="1378811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>
                    <a:lumMod val="75000"/>
                  </a:schemeClr>
                </a:solidFill>
                <a:latin typeface="方正大黑简体" pitchFamily="65" charset="-122"/>
                <a:ea typeface="方正大黑简体" pitchFamily="65" charset="-122"/>
              </a:rPr>
              <a:t>“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51976" y="2825361"/>
            <a:ext cx="1313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>
                    <a:lumMod val="75000"/>
                  </a:schemeClr>
                </a:solidFill>
                <a:latin typeface="方正大黑简体" pitchFamily="65" charset="-122"/>
                <a:ea typeface="方正大黑简体" pitchFamily="65" charset="-122"/>
              </a:rPr>
              <a:t>”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70840" y="2865705"/>
            <a:ext cx="2473160" cy="2277795"/>
            <a:chOff x="9730854" y="4585647"/>
            <a:chExt cx="2473160" cy="2277795"/>
          </a:xfrm>
        </p:grpSpPr>
        <p:sp>
          <p:nvSpPr>
            <p:cNvPr id="17" name="直角三角形 16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0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521276243"/>
              </p:ext>
            </p:extLst>
          </p:nvPr>
        </p:nvGraphicFramePr>
        <p:xfrm>
          <a:off x="1187624" y="1059582"/>
          <a:ext cx="286798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901668546"/>
              </p:ext>
            </p:extLst>
          </p:nvPr>
        </p:nvGraphicFramePr>
        <p:xfrm>
          <a:off x="4572000" y="987574"/>
          <a:ext cx="3435093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15201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99373" y="2025141"/>
            <a:ext cx="58649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/>
              <a:t>       购买网易云课堂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和秋叶一起学</a:t>
            </a:r>
            <a:r>
              <a:rPr lang="en-US" altLang="zh-CN" dirty="0" smtClean="0"/>
              <a:t>PPT》</a:t>
            </a:r>
            <a:r>
              <a:rPr lang="zh-CN" altLang="en-US" dirty="0" smtClean="0"/>
              <a:t>在线教程的人员身份分别为：在读大学生</a:t>
            </a:r>
            <a:r>
              <a:rPr lang="en-US" altLang="zh-CN" dirty="0" smtClean="0"/>
              <a:t>226</a:t>
            </a:r>
            <a:r>
              <a:rPr lang="zh-CN" altLang="en-US" dirty="0" smtClean="0"/>
              <a:t>人，职场新人</a:t>
            </a:r>
            <a:r>
              <a:rPr lang="en-US" altLang="zh-CN" dirty="0" smtClean="0"/>
              <a:t>165</a:t>
            </a:r>
            <a:r>
              <a:rPr lang="zh-CN" altLang="en-US" dirty="0" smtClean="0"/>
              <a:t>人，其他</a:t>
            </a:r>
            <a:r>
              <a:rPr lang="en-US" altLang="zh-CN" dirty="0" smtClean="0"/>
              <a:t>153</a:t>
            </a:r>
            <a:r>
              <a:rPr lang="zh-CN" altLang="en-US" dirty="0" smtClean="0"/>
              <a:t>人。</a:t>
            </a:r>
            <a:endParaRPr lang="en-US" altLang="zh-CN" dirty="0" smtClean="0"/>
          </a:p>
          <a:p>
            <a:pPr algn="just"/>
            <a:r>
              <a:rPr lang="zh-CN" altLang="en-US" dirty="0" smtClean="0"/>
              <a:t>从</a:t>
            </a:r>
            <a:r>
              <a:rPr lang="zh-CN" altLang="en-US" dirty="0"/>
              <a:t>知道课程到最终下单的</a:t>
            </a:r>
            <a:r>
              <a:rPr lang="zh-CN" altLang="en-US" dirty="0" smtClean="0"/>
              <a:t>周期分别为：</a:t>
            </a:r>
            <a:r>
              <a:rPr lang="en-US" altLang="zh-CN" dirty="0" smtClean="0"/>
              <a:t>4</a:t>
            </a:r>
            <a:r>
              <a:rPr lang="zh-CN" altLang="en-US" dirty="0" smtClean="0"/>
              <a:t>小时内</a:t>
            </a:r>
            <a:r>
              <a:rPr lang="en-US" altLang="zh-CN" dirty="0" smtClean="0"/>
              <a:t>157</a:t>
            </a:r>
            <a:r>
              <a:rPr lang="zh-CN" altLang="en-US" dirty="0" smtClean="0"/>
              <a:t>人，</a:t>
            </a:r>
            <a:r>
              <a:rPr lang="en-US" altLang="zh-CN" dirty="0" smtClean="0"/>
              <a:t>24</a:t>
            </a:r>
            <a:r>
              <a:rPr lang="zh-CN" altLang="en-US" dirty="0" smtClean="0"/>
              <a:t>小时内</a:t>
            </a:r>
            <a:r>
              <a:rPr lang="en-US" altLang="zh-CN" dirty="0" smtClean="0"/>
              <a:t>86</a:t>
            </a:r>
            <a:r>
              <a:rPr lang="zh-CN" altLang="en-US" dirty="0" smtClean="0"/>
              <a:t>人，三天内</a:t>
            </a:r>
            <a:r>
              <a:rPr lang="en-US" altLang="zh-CN" dirty="0" smtClean="0"/>
              <a:t>72</a:t>
            </a:r>
            <a:r>
              <a:rPr lang="zh-CN" altLang="en-US" dirty="0" smtClean="0"/>
              <a:t>人，一周内</a:t>
            </a:r>
            <a:r>
              <a:rPr lang="en-US" altLang="zh-CN" dirty="0" smtClean="0"/>
              <a:t>81</a:t>
            </a:r>
            <a:r>
              <a:rPr lang="zh-CN" altLang="en-US" dirty="0" smtClean="0"/>
              <a:t>人，被反复宣传后</a:t>
            </a:r>
            <a:r>
              <a:rPr lang="en-US" altLang="zh-CN" dirty="0" smtClean="0"/>
              <a:t>142</a:t>
            </a:r>
            <a:r>
              <a:rPr lang="zh-CN" altLang="en-US" dirty="0" smtClean="0"/>
              <a:t>人。（此数据为</a:t>
            </a:r>
            <a:r>
              <a:rPr lang="en-US" altLang="zh-CN" dirty="0" smtClean="0"/>
              <a:t>2013</a:t>
            </a:r>
            <a:r>
              <a:rPr lang="zh-CN" altLang="en-US" dirty="0" smtClean="0"/>
              <a:t>年已填调查问卷人员数据）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43808" y="843558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案例素材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云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课堂调查问卷数据）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35893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bg1">
                    <a:lumMod val="75000"/>
                  </a:schemeClr>
                </a:solidFill>
                <a:latin typeface="方正大黑简体" pitchFamily="65" charset="-122"/>
                <a:ea typeface="方正大黑简体" pitchFamily="65" charset="-122"/>
              </a:rPr>
              <a:t>“</a:t>
            </a:r>
            <a:endParaRPr lang="zh-CN" altLang="en-US" sz="9600" dirty="0">
              <a:solidFill>
                <a:schemeClr val="bg1">
                  <a:lumMod val="75000"/>
                </a:schemeClr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09732" y="3666386"/>
            <a:ext cx="1313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>
                    <a:lumMod val="75000"/>
                  </a:schemeClr>
                </a:solidFill>
                <a:latin typeface="方正大黑简体" pitchFamily="65" charset="-122"/>
                <a:ea typeface="方正大黑简体" pitchFamily="65" charset="-122"/>
              </a:rPr>
              <a:t>”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70840" y="2865705"/>
            <a:ext cx="2473160" cy="2277795"/>
            <a:chOff x="9730854" y="4585647"/>
            <a:chExt cx="2473160" cy="2277795"/>
          </a:xfrm>
        </p:grpSpPr>
        <p:sp>
          <p:nvSpPr>
            <p:cNvPr id="17" name="直角三角形 16"/>
            <p:cNvSpPr/>
            <p:nvPr/>
          </p:nvSpPr>
          <p:spPr>
            <a:xfrm flipH="1">
              <a:off x="9730854" y="4585647"/>
              <a:ext cx="2473160" cy="227779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782926" y="5884215"/>
              <a:ext cx="12105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40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416477534"/>
              </p:ext>
            </p:extLst>
          </p:nvPr>
        </p:nvGraphicFramePr>
        <p:xfrm>
          <a:off x="467544" y="1131590"/>
          <a:ext cx="3730503" cy="284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096486681"/>
              </p:ext>
            </p:extLst>
          </p:nvPr>
        </p:nvGraphicFramePr>
        <p:xfrm>
          <a:off x="3923928" y="987574"/>
          <a:ext cx="4896544" cy="2977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7512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968" y="267494"/>
            <a:ext cx="8597504" cy="459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更多互动</a:t>
            </a:r>
            <a:endParaRPr lang="en-US" altLang="zh-CN" sz="40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、请用四步法改造你工作中</a:t>
            </a:r>
            <a:r>
              <a:rPr lang="en-US" altLang="zh-CN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图表，把你修改前后的图表对比拼图发微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博给本课程开发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21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zh-CN" altLang="en-US" sz="21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无赖、</a:t>
            </a:r>
            <a:r>
              <a:rPr lang="en-US" altLang="zh-CN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秋叶，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好作品我们必转！</a:t>
            </a:r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、有任何问题可以在本课程网易问答区提问，我们会选择代表性问题统一回复。</a:t>
            </a:r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、提交精彩作业优秀学员我们会邀请加入读书笔记</a:t>
            </a:r>
            <a:r>
              <a:rPr lang="en-US" altLang="zh-CN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群，每周免费提供好书给你们做读书笔记。</a:t>
            </a:r>
            <a:endParaRPr lang="en-US" altLang="zh-CN" sz="21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、在微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r>
              <a:rPr lang="en-US" altLang="zh-CN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PPT100</a:t>
            </a:r>
            <a:r>
              <a:rPr lang="zh-CN" altLang="en-US" sz="21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21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回复“目录”，可以看到更多图表设计技巧。</a:t>
            </a:r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58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1895</TotalTime>
  <Words>359</Words>
  <Application>Microsoft Office PowerPoint</Application>
  <PresentationFormat>全屏显示(16:9)</PresentationFormat>
  <Paragraphs>47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方正大黑简体</vt:lpstr>
      <vt:lpstr>宋体</vt:lpstr>
      <vt:lpstr>微软雅黑</vt:lpstr>
      <vt:lpstr>Arial</vt:lpstr>
      <vt:lpstr>Calibri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Allan</dc:creator>
  <cp:lastModifiedBy>Administrator</cp:lastModifiedBy>
  <cp:revision>193</cp:revision>
  <dcterms:created xsi:type="dcterms:W3CDTF">2013-08-24T05:43:26Z</dcterms:created>
  <dcterms:modified xsi:type="dcterms:W3CDTF">2014-12-28T17:04:03Z</dcterms:modified>
</cp:coreProperties>
</file>