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  <p:sldMasterId id="2147483780" r:id="rId13"/>
  </p:sldMasterIdLst>
  <p:notesMasterIdLst>
    <p:notesMasterId r:id="rId26"/>
  </p:notesMasterIdLst>
  <p:sldIdLst>
    <p:sldId id="429" r:id="rId14"/>
    <p:sldId id="430" r:id="rId15"/>
    <p:sldId id="431" r:id="rId16"/>
    <p:sldId id="432" r:id="rId17"/>
    <p:sldId id="433" r:id="rId18"/>
    <p:sldId id="438" r:id="rId19"/>
    <p:sldId id="436" r:id="rId20"/>
    <p:sldId id="439" r:id="rId21"/>
    <p:sldId id="440" r:id="rId22"/>
    <p:sldId id="441" r:id="rId23"/>
    <p:sldId id="445" r:id="rId24"/>
    <p:sldId id="434" r:id="rId2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9900"/>
        </a:solidFill>
        <a:latin typeface="Arial" panose="020B0604020202020204" pitchFamily="34" charset="0"/>
        <a:ea typeface="华文中宋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99CCFF"/>
    <a:srgbClr val="6699FF"/>
    <a:srgbClr val="6666FF"/>
    <a:srgbClr val="FF9900"/>
    <a:srgbClr val="0000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90" y="-108"/>
      </p:cViewPr>
      <p:guideLst>
        <p:guide orient="horz" pos="829"/>
        <p:guide orient="horz" pos="3470"/>
        <p:guide orient="horz" pos="611"/>
        <p:guide orient="horz" pos="1334"/>
        <p:guide orient="horz" pos="3051"/>
        <p:guide orient="horz" pos="1520"/>
        <p:guide orient="horz" pos="145"/>
        <p:guide orient="horz" pos="4224"/>
        <p:guide pos="2714"/>
        <p:guide pos="2465"/>
        <p:guide pos="145"/>
        <p:guide pos="5604"/>
        <p:guide pos="2948"/>
        <p:guide pos="318"/>
        <p:guide pos="2590"/>
        <p:guide pos="54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12.xml"/><Relationship Id="rId24" Type="http://schemas.openxmlformats.org/officeDocument/2006/relationships/slide" Target="slides/slide11.xml"/><Relationship Id="rId23" Type="http://schemas.openxmlformats.org/officeDocument/2006/relationships/slide" Target="slides/slide10.xml"/><Relationship Id="rId22" Type="http://schemas.openxmlformats.org/officeDocument/2006/relationships/slide" Target="slides/slide9.xml"/><Relationship Id="rId21" Type="http://schemas.openxmlformats.org/officeDocument/2006/relationships/slide" Target="slides/slide8.xml"/><Relationship Id="rId20" Type="http://schemas.openxmlformats.org/officeDocument/2006/relationships/slide" Target="slides/slide7.xml"/><Relationship Id="rId2" Type="http://schemas.openxmlformats.org/officeDocument/2006/relationships/theme" Target="theme/theme1.xml"/><Relationship Id="rId19" Type="http://schemas.openxmlformats.org/officeDocument/2006/relationships/slide" Target="slides/slide6.xml"/><Relationship Id="rId18" Type="http://schemas.openxmlformats.org/officeDocument/2006/relationships/slide" Target="slides/slide5.xml"/><Relationship Id="rId17" Type="http://schemas.openxmlformats.org/officeDocument/2006/relationships/slide" Target="slides/slide4.xml"/><Relationship Id="rId16" Type="http://schemas.openxmlformats.org/officeDocument/2006/relationships/slide" Target="slides/slide3.xml"/><Relationship Id="rId15" Type="http://schemas.openxmlformats.org/officeDocument/2006/relationships/slide" Target="slides/slide2.xml"/><Relationship Id="rId14" Type="http://schemas.openxmlformats.org/officeDocument/2006/relationships/slide" Target="slides/slide1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fld id="{848BA9E0-0760-4074-9174-359C42B2D4F2}" type="slidenum">
              <a:rPr lang="zh-CN" alt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53225" y="465138"/>
            <a:ext cx="2098675" cy="5661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65138"/>
            <a:ext cx="6143625" cy="5661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5.png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5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ppt_汇元0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7"/>
          <p:cNvSpPr>
            <a:spLocks noChangeShapeType="1"/>
          </p:cNvSpPr>
          <p:nvPr/>
        </p:nvSpPr>
        <p:spPr bwMode="auto">
          <a:xfrm>
            <a:off x="7038975" y="6391275"/>
            <a:ext cx="0" cy="466725"/>
          </a:xfrm>
          <a:prstGeom prst="line">
            <a:avLst/>
          </a:prstGeom>
          <a:noFill/>
          <a:ln w="19050" cmpd="sng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8" name="Picture 9" descr="logo_whit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25" y="6410325"/>
            <a:ext cx="10795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0" descr="1kat_whit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6424613"/>
            <a:ext cx="1712912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1" descr="1haot_white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6440488"/>
            <a:ext cx="1625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pic>
        <p:nvPicPr>
          <p:cNvPr id="1033" name="TextBox 8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4657725"/>
            <a:ext cx="539591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ppt_汇元0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TextBox 10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4657725"/>
            <a:ext cx="5395913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5138"/>
            <a:ext cx="8394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9900"/>
          </a:solidFill>
          <a:latin typeface="Arial" panose="020B0604020202020204" pitchFamily="34" charset="0"/>
          <a:ea typeface="华文中宋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诫子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0" y="1171575"/>
            <a:ext cx="548798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zhu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3" y="3297237"/>
            <a:ext cx="2397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7578725" y="444500"/>
            <a:ext cx="311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endParaRPr lang="zh-CN" altLang="en-US" sz="4000">
              <a:solidFill>
                <a:schemeClr val="tx1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194050" y="2339975"/>
            <a:ext cx="1835150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zh-CN" sz="440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438400" y="1752600"/>
            <a:ext cx="6705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/>
                </a:solidFill>
              </a:rPr>
              <a:t>联系现实人世，充满诱惑的滚滚红尘，品析“静以修身，俭以养德，非淡泊无以明志，非宁静无以致远”的重要意义。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279900" y="400050"/>
            <a:ext cx="3609975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4400">
                <a:solidFill>
                  <a:schemeClr val="tx1"/>
                </a:solidFill>
              </a:rPr>
              <a:t>班级论坛</a:t>
            </a:r>
            <a:endParaRPr lang="zh-CN" altLang="en-US" sz="4400">
              <a:solidFill>
                <a:schemeClr val="tx1"/>
              </a:solidFill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2438400" y="4084638"/>
            <a:ext cx="6386513" cy="13716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chemeClr val="bg1"/>
                </a:solidFill>
              </a:rPr>
              <a:t>      关键词提示：</a:t>
            </a:r>
            <a:endParaRPr lang="zh-CN" altLang="en-US">
              <a:solidFill>
                <a:schemeClr val="bg1"/>
              </a:solidFill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      自身品性、贪污腐败、八荣八耻</a:t>
            </a:r>
            <a:endParaRPr lang="zh-CN" altLang="en-US">
              <a:solidFill>
                <a:schemeClr val="bg1"/>
              </a:solidFill>
            </a:endParaRPr>
          </a:p>
          <a:p>
            <a:pPr algn="l"/>
            <a:r>
              <a:rPr lang="zh-CN" altLang="en-US">
                <a:solidFill>
                  <a:schemeClr val="bg1"/>
                </a:solidFill>
              </a:rPr>
              <a:t>      四德建设、身边案例、人生追求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7578725" y="444500"/>
            <a:ext cx="311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endParaRPr lang="zh-CN" altLang="en-US" sz="4000">
              <a:solidFill>
                <a:schemeClr val="tx1"/>
              </a:solidFill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194050" y="2339975"/>
            <a:ext cx="1835150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zh-CN" sz="440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222500" y="1463675"/>
            <a:ext cx="69215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/>
                </a:solidFill>
              </a:rPr>
              <a:t>你最喜欢文章哪个警句？谈谈你的理解和受到的启发，由此你联想到了那些名人名言？推荐给大家，并结合自己的体验送给大家一句你最喜欢的话</a:t>
            </a:r>
            <a:r>
              <a:rPr lang="zh-CN" altLang="en-US" sz="3200" dirty="0">
                <a:solidFill>
                  <a:schemeClr val="tx1"/>
                </a:solidFill>
              </a:rPr>
              <a:t>。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279900" y="400050"/>
            <a:ext cx="3609975" cy="76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</a:rPr>
              <a:t>名句积累</a:t>
            </a:r>
            <a:endParaRPr lang="zh-CN" altLang="en-US" sz="4400" dirty="0">
              <a:solidFill>
                <a:schemeClr val="tx1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22500" y="2927350"/>
            <a:ext cx="6921500" cy="3138488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A、淡泊</a:t>
            </a:r>
            <a:r>
              <a:rPr lang="zh-CN" altLang="en-US" sz="2000" dirty="0">
                <a:solidFill>
                  <a:srgbClr val="FF0000"/>
                </a:solidFill>
              </a:rPr>
              <a:t>：苟利国家，不求富贵（《礼记》）；不汲汲于富贵，不戚戚于贫贱（陶渊明）；水能性淡为吾友，竹解心虚即我师（白居易）;心闲天地本来宽。（陆游）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B、立志</a:t>
            </a:r>
            <a:r>
              <a:rPr lang="zh-CN" altLang="en-US" sz="2000" dirty="0">
                <a:solidFill>
                  <a:srgbClr val="FF0000"/>
                </a:solidFill>
              </a:rPr>
              <a:t>：古之成大事者不惟有超世之材，亦有坚忍不拔之志（苏轼）;长风破浪会有时，直挂云帆寄沧海（李白）；安得广厦千万间，大庇天下寒士俱欢颜；穷且益坚，不坠青云之志（王勃）；志当存高远（诸葛亮）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C、惜时</a:t>
            </a:r>
            <a:r>
              <a:rPr lang="zh-CN" altLang="en-US" sz="2000" dirty="0">
                <a:solidFill>
                  <a:srgbClr val="FF0000"/>
                </a:solidFill>
              </a:rPr>
              <a:t>：志士惜日短，愁人知夜长（傅玄）；浪费时间是一桩大罪过（卢梭）；时间有三种步伐，未来的时间踟蹰接近，现在的时间似矢飞去，过去的时间永远静止。（席勒）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2393950" y="939800"/>
            <a:ext cx="38290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</a:rPr>
              <a:t>课外作业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581150" y="1795463"/>
            <a:ext cx="5984875" cy="411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400" dirty="0">
                <a:solidFill>
                  <a:srgbClr val="FF0000"/>
                </a:solidFill>
              </a:rPr>
              <a:t>1、完成本课《伴你学》；</a:t>
            </a:r>
            <a:endParaRPr lang="zh-CN" altLang="en-US" sz="2400" dirty="0">
              <a:solidFill>
                <a:srgbClr val="FF0000"/>
              </a:solidFill>
            </a:endParaRPr>
          </a:p>
          <a:p>
            <a:pPr algn="l"/>
            <a:r>
              <a:rPr lang="zh-CN" altLang="en-US" sz="2400" dirty="0">
                <a:solidFill>
                  <a:srgbClr val="FF0000"/>
                </a:solidFill>
              </a:rPr>
              <a:t>2、背诵全文，积累警句。</a:t>
            </a:r>
            <a:endParaRPr lang="zh-CN" altLang="en-US" sz="2400" dirty="0">
              <a:solidFill>
                <a:srgbClr val="FF0000"/>
              </a:solidFill>
            </a:endParaRPr>
          </a:p>
          <a:p>
            <a:pPr algn="l"/>
            <a:r>
              <a:rPr lang="zh-CN" altLang="en-US" sz="2400" dirty="0">
                <a:solidFill>
                  <a:srgbClr val="FF0000"/>
                </a:solidFill>
              </a:rPr>
              <a:t>3、《诫子书》以父亲的身份告诫儿子读书修身，静心养德，保国爱民，平治天下，既有慈父的殷殷期待，更有圣贤的谆谆教诲，感人肺腑。古往今来，抒发人间真情的诗词浩如烟海，或抒爱国之情，或赞亲密友情，或歌殷殷亲情，或咏浓浓乡情……请同学们查找历代歌咏人间真情的诗词，分门别类加以整理，一周后在班内开展一次“人间自有真情在”为主题的诗词诵读活动</a:t>
            </a:r>
            <a:r>
              <a:rPr lang="zh-CN" altLang="en-US" sz="2400" dirty="0" smtClean="0">
                <a:solidFill>
                  <a:srgbClr val="FF0000"/>
                </a:solidFill>
              </a:rPr>
              <a:t>。 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3"/>
          <p:cNvSpPr>
            <a:spLocks noChangeArrowheads="1"/>
          </p:cNvSpPr>
          <p:nvPr/>
        </p:nvSpPr>
        <p:spPr bwMode="auto">
          <a:xfrm>
            <a:off x="5546725" y="381000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诸 葛 亮</a:t>
            </a:r>
            <a:endParaRPr lang="zh-CN" altLang="en-US" sz="4400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381000"/>
            <a:ext cx="3240088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635500" y="1281113"/>
            <a:ext cx="4187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</a:rPr>
              <a:t>丞相名垂汗简青，</a:t>
            </a:r>
            <a:endParaRPr lang="zh-CN" altLang="en-US" sz="3200" dirty="0">
              <a:solidFill>
                <a:schemeClr val="tx1"/>
              </a:solidFill>
            </a:endParaRPr>
          </a:p>
          <a:p>
            <a:r>
              <a:rPr lang="zh-CN" altLang="en-US" sz="3200" dirty="0">
                <a:solidFill>
                  <a:schemeClr val="tx1"/>
                </a:solidFill>
              </a:rPr>
              <a:t>书台犹在谁复登。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978400" y="2536825"/>
            <a:ext cx="35877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出师一表真名世，千载谁堪伯仲间。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978400" y="3962400"/>
            <a:ext cx="3686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三顾频烦天下计，两朝开济老臣心。</a:t>
            </a:r>
            <a:endParaRPr lang="zh-CN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2714625" y="457200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书法欣赏</a:t>
            </a:r>
            <a:endParaRPr lang="zh-CN" altLang="en-US" sz="440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768475" y="4406900"/>
            <a:ext cx="59690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解题</a:t>
            </a:r>
            <a:endParaRPr lang="zh-CN" altLang="en-US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诫子书：告诫儿子的一封家书</a:t>
            </a:r>
            <a:endParaRPr lang="zh-CN" altLang="en-US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  <p:pic>
        <p:nvPicPr>
          <p:cNvPr id="16388" name="Picture 4" descr="shu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439863"/>
            <a:ext cx="91440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4835525" y="431800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朗读提示</a:t>
            </a:r>
            <a:endParaRPr lang="zh-CN" altLang="en-US" sz="4400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2232025" y="1968500"/>
            <a:ext cx="6219825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1、自读课文，圈划生字词；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2、听读课文，标注字音及语气停顿；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3、提问范读，听范读字音、停顿是否有误；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4、随录音轻声跟读课文，注意体味语调、语速的变化，揣摩作者情感。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5、有感情的自由朗读课文。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4810125" y="444500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文意疏通</a:t>
            </a:r>
            <a:endParaRPr lang="zh-CN" altLang="en-US" sz="4400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  <p:sp>
        <p:nvSpPr>
          <p:cNvPr id="20483" name="矩形 2"/>
          <p:cNvSpPr>
            <a:spLocks noChangeArrowheads="1"/>
          </p:cNvSpPr>
          <p:nvPr/>
        </p:nvSpPr>
        <p:spPr bwMode="auto">
          <a:xfrm>
            <a:off x="2606675" y="1790700"/>
            <a:ext cx="59690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1、借助课下注释，工具书自主译读课文，了解文章内容，圈画疑难问题。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  <p:sp>
        <p:nvSpPr>
          <p:cNvPr id="20484" name="矩形 2"/>
          <p:cNvSpPr>
            <a:spLocks noChangeArrowheads="1"/>
          </p:cNvSpPr>
          <p:nvPr/>
        </p:nvSpPr>
        <p:spPr bwMode="auto">
          <a:xfrm>
            <a:off x="2606675" y="2735263"/>
            <a:ext cx="5969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2、小组合作，互助解难。</a:t>
            </a:r>
            <a:endParaRPr lang="zh-CN" altLang="en-US" sz="4400" dirty="0"/>
          </a:p>
        </p:txBody>
      </p:sp>
      <p:sp>
        <p:nvSpPr>
          <p:cNvPr id="20485" name="矩形 2"/>
          <p:cNvSpPr>
            <a:spLocks noChangeArrowheads="1"/>
          </p:cNvSpPr>
          <p:nvPr/>
        </p:nvSpPr>
        <p:spPr bwMode="auto">
          <a:xfrm>
            <a:off x="2606675" y="3330575"/>
            <a:ext cx="5969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3、班级内交流展示自学成果。</a:t>
            </a:r>
            <a:endParaRPr lang="zh-CN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399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99"/>
                            </p:stCondLst>
                            <p:childTnLst>
                              <p:par>
                                <p:cTn id="2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autoUpdateAnimBg="0"/>
      <p:bldP spid="20484" grpId="0" autoUpdateAnimBg="0"/>
      <p:bldP spid="2048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4835525" y="431800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重点关注</a:t>
            </a:r>
            <a:endParaRPr lang="zh-CN" altLang="en-US" sz="4400" dirty="0"/>
          </a:p>
        </p:txBody>
      </p:sp>
      <p:sp>
        <p:nvSpPr>
          <p:cNvPr id="21507" name="矩形 2"/>
          <p:cNvSpPr>
            <a:spLocks noChangeArrowheads="1"/>
          </p:cNvSpPr>
          <p:nvPr/>
        </p:nvSpPr>
        <p:spPr bwMode="auto">
          <a:xfrm>
            <a:off x="1822450" y="1587500"/>
            <a:ext cx="200342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以：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静以修身…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俭以养德…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以明志…</a:t>
            </a:r>
            <a:endParaRPr lang="zh-CN" altLang="en-US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以致远…；</a:t>
            </a:r>
            <a:endParaRPr lang="zh-CN" altLang="en-US" sz="4400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820863" y="3813175"/>
            <a:ext cx="1963737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>
                <a:solidFill>
                  <a:schemeClr val="tx1"/>
                </a:solidFill>
              </a:rPr>
              <a:t>广才</a:t>
            </a:r>
            <a:endParaRPr lang="zh-CN" altLang="en-US">
              <a:solidFill>
                <a:schemeClr val="tx1"/>
              </a:solidFill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</a:rPr>
              <a:t>励精</a:t>
            </a:r>
            <a:endParaRPr lang="zh-CN" altLang="en-US">
              <a:solidFill>
                <a:schemeClr val="tx1"/>
              </a:solidFill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</a:rPr>
              <a:t>治性</a:t>
            </a:r>
            <a:endParaRPr lang="zh-CN" altLang="en-US">
              <a:solidFill>
                <a:schemeClr val="tx1"/>
              </a:solidFill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</a:rPr>
              <a:t>驰</a:t>
            </a:r>
            <a:endParaRPr lang="zh-CN" altLang="en-US">
              <a:solidFill>
                <a:schemeClr val="tx1"/>
              </a:solidFill>
            </a:endParaRPr>
          </a:p>
          <a:p>
            <a:pPr algn="l"/>
            <a:r>
              <a:rPr lang="zh-CN" altLang="en-US">
                <a:solidFill>
                  <a:schemeClr val="tx1"/>
                </a:solidFill>
              </a:rPr>
              <a:t>去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824288" y="1587500"/>
            <a:ext cx="5127625" cy="1311275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a、非澹泊无以明志，非宁静无以致远…… 非学无以广才，非志无以成学；</a:t>
            </a:r>
            <a:endParaRPr lang="zh-CN" altLang="en-US" sz="2000" dirty="0">
              <a:solidFill>
                <a:schemeClr val="tx1"/>
              </a:solidFill>
            </a:endParaRPr>
          </a:p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b、年与时驰，意与日去，遂成枯萎，多不接世。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824288" y="3168650"/>
            <a:ext cx="5127625" cy="1920875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翻译课文时不能直译的便意译，无论哪种译都要保留原句的句式特征</a:t>
            </a:r>
            <a:r>
              <a:rPr lang="zh-CN" altLang="en-US" sz="2000" dirty="0">
                <a:solidFill>
                  <a:srgbClr val="FF0000"/>
                </a:solidFill>
              </a:rPr>
              <a:t>（如</a:t>
            </a:r>
            <a:r>
              <a:rPr lang="en-US" altLang="zh-CN" sz="2000" dirty="0">
                <a:solidFill>
                  <a:srgbClr val="FF0000"/>
                </a:solidFill>
              </a:rPr>
              <a:t>a</a:t>
            </a:r>
            <a:r>
              <a:rPr lang="zh-CN" altLang="en-US" sz="2000" dirty="0">
                <a:solidFill>
                  <a:srgbClr val="FF0000"/>
                </a:solidFill>
              </a:rPr>
              <a:t>的双重否定）</a:t>
            </a:r>
            <a:r>
              <a:rPr lang="zh-CN" altLang="en-US" sz="2000" dirty="0">
                <a:solidFill>
                  <a:schemeClr val="tx1"/>
                </a:solidFill>
              </a:rPr>
              <a:t>和原文的风格特点</a:t>
            </a:r>
            <a:r>
              <a:rPr lang="zh-CN" altLang="en-US" sz="2000" dirty="0">
                <a:solidFill>
                  <a:srgbClr val="FF0000"/>
                </a:solidFill>
              </a:rPr>
              <a:t>（如本文的简洁精警）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以</a:t>
            </a:r>
            <a:r>
              <a:rPr lang="en-US" altLang="zh-CN" sz="2000" dirty="0">
                <a:solidFill>
                  <a:schemeClr val="tx1"/>
                </a:solidFill>
              </a:rPr>
              <a:t>b</a:t>
            </a:r>
            <a:r>
              <a:rPr lang="zh-CN" altLang="en-US" sz="2000" dirty="0">
                <a:solidFill>
                  <a:schemeClr val="tx1"/>
                </a:solidFill>
              </a:rPr>
              <a:t>句的翻译为例：年华随着时光飞驰，意志随着岁月流逝，最终枯败零落，对社会无益</a:t>
            </a:r>
            <a:r>
              <a:rPr lang="en-US" altLang="zh-CN" sz="2000" dirty="0">
                <a:solidFill>
                  <a:schemeClr val="tx1"/>
                </a:solidFill>
              </a:rPr>
              <a:t>……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4810125" y="444500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>
                <a:solidFill>
                  <a:schemeClr val="tx1"/>
                </a:solidFill>
              </a:rPr>
              <a:t>研读赏析</a:t>
            </a:r>
            <a:endParaRPr lang="zh-CN" altLang="en-US" sz="4400">
              <a:solidFill>
                <a:schemeClr val="tx1"/>
              </a:solidFill>
            </a:endParaRPr>
          </a:p>
        </p:txBody>
      </p:sp>
      <p:sp>
        <p:nvSpPr>
          <p:cNvPr id="22531" name="矩形 2"/>
          <p:cNvSpPr>
            <a:spLocks noChangeArrowheads="1"/>
          </p:cNvSpPr>
          <p:nvPr/>
        </p:nvSpPr>
        <p:spPr bwMode="auto">
          <a:xfrm>
            <a:off x="2212975" y="1408113"/>
            <a:ext cx="65944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00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故事引子：</a:t>
            </a:r>
            <a:endParaRPr lang="zh-CN" altLang="en-US" sz="200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  <a:p>
            <a:pPr algn="l"/>
            <a:r>
              <a:rPr lang="zh-CN" altLang="en-US" sz="200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    诸葛亮是三国时期著名的政治家，军事家，他躬耕陇亩时“苟全姓名于乱世，不求闻达于诸侯”，但注意结交名士，研读古籍，留心时政，常以管仲、乐毅自励。被刘备三顾茅庐请做军师之后就提出著名的《隆中对》，策动孙、刘联盟，大破曹操，奠定三国鼎立的基础。蜀汉建立，拜为丞相。为完成统一中原，兴复汉室的大业，他效忠先主，辅佐后主，外联东吴，内修政理，南征平叛，北抗强魏，先后五次北伐魏国，终因积劳成疾而逝世，享年54岁，临终遗嘱“掘棺材之地，穿平常服饰，不配器物”，留给子孙的财产只有桑800株，薄田15公顷。他以自身言行感染激励自己的子孙，“善政嘉事”，“美声溢誉”，其子诸葛瞻、诸葛尚均义无返顾，为国捐躯，一家三代，鞠躬尽瘁，死而后已，深为后人传诵。</a:t>
            </a:r>
            <a:endParaRPr lang="zh-CN" altLang="en-US" sz="200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4810125" y="444500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chemeClr val="tx1"/>
                </a:solidFill>
              </a:rPr>
              <a:t>研读赏析</a:t>
            </a:r>
            <a:endParaRPr lang="zh-CN" altLang="en-US" sz="4400" dirty="0"/>
          </a:p>
        </p:txBody>
      </p:sp>
      <p:sp>
        <p:nvSpPr>
          <p:cNvPr id="23555" name="矩形 2"/>
          <p:cNvSpPr>
            <a:spLocks noChangeArrowheads="1"/>
          </p:cNvSpPr>
          <p:nvPr/>
        </p:nvSpPr>
        <p:spPr bwMode="auto">
          <a:xfrm>
            <a:off x="2125663" y="1317625"/>
            <a:ext cx="6596062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  <a:latin typeface="方正行楷繁体" pitchFamily="1" charset="-122"/>
                <a:ea typeface="方正行楷繁体" pitchFamily="1" charset="-122"/>
              </a:rPr>
              <a:t>（1）诸葛亮写这封家信的用意是什么？</a:t>
            </a:r>
            <a:endParaRPr lang="zh-CN" altLang="en-US" sz="2000" dirty="0">
              <a:solidFill>
                <a:schemeClr val="tx1"/>
              </a:solidFill>
              <a:latin typeface="方正行楷繁体" pitchFamily="1" charset="-122"/>
              <a:ea typeface="方正行楷繁体" pitchFamily="1" charset="-122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125663" y="2413000"/>
            <a:ext cx="6683375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1800" dirty="0">
                <a:solidFill>
                  <a:schemeClr val="tx1"/>
                </a:solidFill>
              </a:rPr>
              <a:t>（</a:t>
            </a:r>
            <a:r>
              <a:rPr lang="en-US" altLang="zh-CN" sz="1800" dirty="0">
                <a:solidFill>
                  <a:schemeClr val="tx1"/>
                </a:solidFill>
              </a:rPr>
              <a:t>2</a:t>
            </a:r>
            <a:r>
              <a:rPr lang="zh-CN" altLang="en-US" sz="1800" dirty="0">
                <a:solidFill>
                  <a:schemeClr val="tx1"/>
                </a:solidFill>
              </a:rPr>
              <a:t>）文本作者抓住一个“静”字，围绕学习告诫儿子要成材必须具备哪几个条件？其原句分别用</a:t>
            </a:r>
            <a:r>
              <a:rPr lang="en-US" altLang="zh-CN" sz="1800" dirty="0">
                <a:solidFill>
                  <a:schemeClr val="tx1"/>
                </a:solidFill>
              </a:rPr>
              <a:t>《</a:t>
            </a:r>
            <a:r>
              <a:rPr lang="zh-CN" altLang="en-US" sz="1800" dirty="0">
                <a:solidFill>
                  <a:schemeClr val="tx1"/>
                </a:solidFill>
              </a:rPr>
              <a:t>逻辑学</a:t>
            </a:r>
            <a:r>
              <a:rPr lang="en-US" altLang="zh-CN" sz="1800" dirty="0">
                <a:solidFill>
                  <a:schemeClr val="tx1"/>
                </a:solidFill>
              </a:rPr>
              <a:t>》</a:t>
            </a:r>
            <a:r>
              <a:rPr lang="zh-CN" altLang="en-US" sz="1800" dirty="0">
                <a:solidFill>
                  <a:schemeClr val="tx1"/>
                </a:solidFill>
              </a:rPr>
              <a:t>中的“否定之否定规律”（双重否定句式）来强调其重要性，找出这几个句子，再次加以品读，联系自身实际，谈谈感受体会。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125663" y="3997325"/>
            <a:ext cx="6596062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（</a:t>
            </a:r>
            <a:r>
              <a:rPr lang="en-US" altLang="zh-CN" sz="2000" dirty="0">
                <a:solidFill>
                  <a:schemeClr val="tx1"/>
                </a:solidFill>
              </a:rPr>
              <a:t>3</a:t>
            </a:r>
            <a:r>
              <a:rPr lang="zh-CN" altLang="en-US" sz="2000" dirty="0">
                <a:solidFill>
                  <a:schemeClr val="tx1"/>
                </a:solidFill>
              </a:rPr>
              <a:t>）请按照议论文的结构来给文章分层，并找出论点句，治学、修身 、惜时句，再次品读。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313376" y="1712912"/>
            <a:ext cx="6580188" cy="7000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告诫儿子要注意修身养性，生活节俭，以此来培养自己的品德，表达了他希望后代志存高远的厚望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212975" y="3602038"/>
            <a:ext cx="6578600" cy="395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志、学、才。非学无以广才，非志无以成学。非···无以···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330450" y="4697413"/>
            <a:ext cx="1538288" cy="16144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rgbClr val="FF0000"/>
                </a:solidFill>
              </a:rPr>
              <a:t>论点句：</a:t>
            </a:r>
            <a:endParaRPr lang="zh-CN" altLang="en-US" sz="2000" dirty="0">
              <a:solidFill>
                <a:srgbClr val="FF0000"/>
              </a:solidFill>
            </a:endParaRPr>
          </a:p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治学（静）：</a:t>
            </a:r>
            <a:endParaRPr lang="zh-CN" altLang="en-US" sz="2000" dirty="0">
              <a:solidFill>
                <a:schemeClr val="tx1"/>
              </a:solidFill>
            </a:endParaRPr>
          </a:p>
          <a:p>
            <a:pPr algn="l"/>
            <a:endParaRPr lang="zh-CN" altLang="en-US" sz="2000" dirty="0">
              <a:solidFill>
                <a:schemeClr val="tx1"/>
              </a:solidFill>
            </a:endParaRPr>
          </a:p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修身（躁）：</a:t>
            </a:r>
            <a:endParaRPr lang="zh-CN" altLang="en-US" sz="2000" dirty="0">
              <a:solidFill>
                <a:schemeClr val="tx1"/>
              </a:solidFill>
            </a:endParaRPr>
          </a:p>
          <a:p>
            <a:pPr algn="l"/>
            <a:r>
              <a:rPr lang="zh-CN" altLang="en-US" sz="2000" dirty="0">
                <a:solidFill>
                  <a:srgbClr val="FF0000"/>
                </a:solidFill>
              </a:rPr>
              <a:t>惜时：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3561" name="AutoShape 9"/>
          <p:cNvSpPr/>
          <p:nvPr/>
        </p:nvSpPr>
        <p:spPr bwMode="auto">
          <a:xfrm>
            <a:off x="2125663" y="5540375"/>
            <a:ext cx="325437" cy="498475"/>
          </a:xfrm>
          <a:prstGeom prst="leftBrace">
            <a:avLst>
              <a:gd name="adj1" fmla="val 12764"/>
              <a:gd name="adj2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2" name="AutoShape 10"/>
          <p:cNvSpPr/>
          <p:nvPr/>
        </p:nvSpPr>
        <p:spPr bwMode="auto">
          <a:xfrm>
            <a:off x="2209800" y="5165725"/>
            <a:ext cx="239713" cy="771525"/>
          </a:xfrm>
          <a:prstGeom prst="leftBrace">
            <a:avLst>
              <a:gd name="adj1" fmla="val 26821"/>
              <a:gd name="adj2" fmla="val 50000"/>
            </a:avLst>
          </a:prstGeom>
          <a:noFill/>
          <a:ln w="31750" cap="flat" cmpd="sng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3868738" y="4989513"/>
            <a:ext cx="4824412" cy="7000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夫学须静也，才须学也，非学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无以广才，非志</a:t>
            </a:r>
            <a:r>
              <a:rPr lang="en-US" altLang="zh-CN" sz="2000" dirty="0">
                <a:solidFill>
                  <a:schemeClr val="tx1"/>
                </a:solidFill>
              </a:rPr>
              <a:t>/</a:t>
            </a:r>
            <a:r>
              <a:rPr lang="zh-CN" altLang="en-US" sz="2000" dirty="0">
                <a:solidFill>
                  <a:schemeClr val="tx1"/>
                </a:solidFill>
              </a:rPr>
              <a:t>无以成学（正）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3868738" y="4697413"/>
            <a:ext cx="48085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rgbClr val="FF0000"/>
                </a:solidFill>
              </a:rPr>
              <a:t>静以修身，俭以养德；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3884613" y="5641975"/>
            <a:ext cx="4808537" cy="396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000" dirty="0">
                <a:solidFill>
                  <a:schemeClr val="tx1"/>
                </a:solidFill>
              </a:rPr>
              <a:t>淫慢则不能励精，险躁则不能治性（反）。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3884613" y="5962650"/>
            <a:ext cx="4792662" cy="7000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zh-CN" altLang="en-US" sz="2000" dirty="0">
                <a:solidFill>
                  <a:srgbClr val="FF0000"/>
                </a:solidFill>
              </a:rPr>
              <a:t>年与时驰，意与日去，遂成枯萎，多不接世，悲守穷庐，将复何及！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bldLvl="0" animBg="1" autoUpdateAnimBg="0"/>
      <p:bldP spid="23559" grpId="0" bldLvl="0" animBg="1" autoUpdateAnimBg="0"/>
      <p:bldP spid="23560" grpId="0" bldLvl="0" animBg="1" autoUpdateAnimBg="0"/>
      <p:bldP spid="23562" grpId="0" animBg="1"/>
      <p:bldP spid="23563" grpId="0" bldLvl="0" animBg="1" autoUpdateAnimBg="0"/>
      <p:bldP spid="23564" grpId="0" bldLvl="0" animBg="1" autoUpdateAnimBg="0"/>
      <p:bldP spid="23565" grpId="0" bldLvl="0" animBg="1" autoUpdateAnimBg="0"/>
      <p:bldP spid="23566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4149725" y="444500"/>
            <a:ext cx="3740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4000">
                <a:solidFill>
                  <a:schemeClr val="tx1"/>
                </a:solidFill>
              </a:rPr>
              <a:t>依提示背诵课文</a:t>
            </a:r>
            <a:endParaRPr lang="zh-CN" altLang="en-US" sz="4000">
              <a:solidFill>
                <a:schemeClr val="tx1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8" y="1600200"/>
            <a:ext cx="1752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819400"/>
            <a:ext cx="17526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114800"/>
            <a:ext cx="1743075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410200"/>
            <a:ext cx="1676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自定义设计方案">
  <a:themeElements>
    <a:clrScheme name="9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9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自定义设计方案">
  <a:themeElements>
    <a:clrScheme name="10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10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自定义设计方案">
  <a:themeElements>
    <a:clrScheme name="1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1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自定义设计方案">
  <a:themeElements>
    <a:clrScheme name="4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4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自定义设计方案">
  <a:themeElements>
    <a:clrScheme name="5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5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自定义设计方案">
  <a:themeElements>
    <a:clrScheme name="6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6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自定义设计方案">
  <a:themeElements>
    <a:clrScheme name="7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7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自定义设计方案">
  <a:themeElements>
    <a:clrScheme name="8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自定义设计方案">
      <a:majorFont>
        <a:latin typeface="Arial"/>
        <a:ea typeface="华文中宋"/>
        <a:cs typeface=""/>
      </a:majorFont>
      <a:minorFont>
        <a:latin typeface="Arial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2800" b="1" i="0" u="none" strike="noStrike" cap="none" normalizeH="0" baseline="0" smtClean="0">
            <a:ln>
              <a:noFill/>
            </a:ln>
            <a:solidFill>
              <a:srgbClr val="FF9900"/>
            </a:solidFill>
            <a:effectLst/>
            <a:latin typeface="Arial" panose="020B0604020202020204" pitchFamily="34" charset="0"/>
            <a:ea typeface="华文中宋" pitchFamily="2" charset="-122"/>
          </a:defRPr>
        </a:defPPr>
      </a:lstStyle>
    </a:lnDef>
  </a:objectDefaults>
  <a:extraClrSchemeLst>
    <a:extraClrScheme>
      <a:clrScheme name="8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1726</Words>
  <Application>WPS 演示</Application>
  <PresentationFormat>全屏显示(4:3)</PresentationFormat>
  <Paragraphs>105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12</vt:i4>
      </vt:variant>
      <vt:variant>
        <vt:lpstr>幻灯片标题</vt:lpstr>
      </vt:variant>
      <vt:variant>
        <vt:i4>12</vt:i4>
      </vt:variant>
    </vt:vector>
  </HeadingPairs>
  <TitlesOfParts>
    <vt:vector size="33" baseType="lpstr">
      <vt:lpstr>Arial</vt:lpstr>
      <vt:lpstr>宋体</vt:lpstr>
      <vt:lpstr>Wingdings</vt:lpstr>
      <vt:lpstr>华文中宋</vt:lpstr>
      <vt:lpstr>Calibri</vt:lpstr>
      <vt:lpstr>微软雅黑</vt:lpstr>
      <vt:lpstr>方正行楷繁体</vt:lpstr>
      <vt:lpstr>Arial</vt:lpstr>
      <vt:lpstr>Arial Unicode MS</vt:lpstr>
      <vt:lpstr>自定义设计方案</vt:lpstr>
      <vt:lpstr>1_自定义设计方案</vt:lpstr>
      <vt:lpstr>2_自定义设计方案</vt:lpstr>
      <vt:lpstr>3_自定义设计方案</vt:lpstr>
      <vt:lpstr>4_自定义设计方案</vt:lpstr>
      <vt:lpstr>5_自定义设计方案</vt:lpstr>
      <vt:lpstr>6_自定义设计方案</vt:lpstr>
      <vt:lpstr>7_自定义设计方案</vt:lpstr>
      <vt:lpstr>8_自定义设计方案</vt:lpstr>
      <vt:lpstr>9_自定义设计方案</vt:lpstr>
      <vt:lpstr>10_自定义设计方案</vt:lpstr>
      <vt:lpstr>11_自定义设计方案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admin</cp:lastModifiedBy>
  <cp:revision>252</cp:revision>
  <cp:lastPrinted>2411-12-30T00:00:00Z</cp:lastPrinted>
  <dcterms:created xsi:type="dcterms:W3CDTF">2005-05-06T18:58:00Z</dcterms:created>
  <dcterms:modified xsi:type="dcterms:W3CDTF">2017-09-09T03:18:28Z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