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58" r:id="rId5"/>
    <p:sldId id="259" r:id="rId6"/>
    <p:sldId id="300" r:id="rId7"/>
    <p:sldId id="261" r:id="rId8"/>
    <p:sldId id="299" r:id="rId9"/>
    <p:sldId id="298" r:id="rId10"/>
    <p:sldId id="265" r:id="rId11"/>
    <p:sldId id="271" r:id="rId12"/>
    <p:sldId id="266" r:id="rId13"/>
    <p:sldId id="267" r:id="rId14"/>
    <p:sldId id="273" r:id="rId15"/>
    <p:sldId id="274" r:id="rId16"/>
    <p:sldId id="275" r:id="rId17"/>
    <p:sldId id="276" r:id="rId18"/>
    <p:sldId id="277" r:id="rId19"/>
    <p:sldId id="278" r:id="rId20"/>
    <p:sldId id="279" r:id="rId21"/>
    <p:sldId id="280" r:id="rId22"/>
    <p:sldId id="281" r:id="rId23"/>
    <p:sldId id="282" r:id="rId24"/>
    <p:sldId id="283" r:id="rId25"/>
    <p:sldId id="284" r:id="rId26"/>
    <p:sldId id="285" r:id="rId27"/>
    <p:sldId id="286" r:id="rId28"/>
    <p:sldId id="287" r:id="rId29"/>
    <p:sldId id="288" r:id="rId30"/>
    <p:sldId id="291" r:id="rId31"/>
    <p:sldId id="292" r:id="rId32"/>
    <p:sldId id="293" r:id="rId33"/>
    <p:sldId id="294" r:id="rId34"/>
    <p:sldId id="289" r:id="rId35"/>
    <p:sldId id="290" r:id="rId36"/>
    <p:sldId id="272" r:id="rId37"/>
    <p:sldId id="295" r:id="rId38"/>
    <p:sldId id="296" r:id="rId39"/>
    <p:sldId id="269" r:id="rId40"/>
    <p:sldId id="297" r:id="rId41"/>
  </p:sldIdLst>
  <p:sldSz cx="9144000" cy="6858000" type="screen4x3"/>
  <p:notesSz cx="7099300"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91EBBBCC-DAD2-459C-BE2E-F6DE35CF9A28}" styleName="深色样式 2 - 强调 3/强调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FABFCF23-3B69-468F-B69F-88F6DE6A72F2}" styleName="中度样式 1 - 强调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E171933-4619-4E11-9A3F-F7608DF75F80}" styleName="中度样式 1 - 强调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35758FB7-9AC5-4552-8A53-C91805E547FA}" styleName="主题样式 1 - 强调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1" autoAdjust="0"/>
    <p:restoredTop sz="94712" autoAdjust="0"/>
  </p:normalViewPr>
  <p:slideViewPr>
    <p:cSldViewPr>
      <p:cViewPr varScale="1">
        <p:scale>
          <a:sx n="110" d="100"/>
          <a:sy n="110" d="100"/>
        </p:scale>
        <p:origin x="1260"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2017/5/8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2017/5/8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2017/5/8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2017/5/8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2017/5/8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2017/5/8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2017/5/8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2017/5/8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2017/5/8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2017/5/8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2017/5/8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2017/5/8</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357290" y="2101851"/>
            <a:ext cx="6243654" cy="1041397"/>
          </a:xfrm>
        </p:spPr>
        <p:txBody>
          <a:bodyPr/>
          <a:lstStyle/>
          <a:p>
            <a:r>
              <a:rPr lang="zh-CN" altLang="en-US" dirty="0" smtClean="0">
                <a:solidFill>
                  <a:srgbClr val="0070C0"/>
                </a:solidFill>
              </a:rPr>
              <a:t>蓝叶人事考勤管理系统</a:t>
            </a:r>
            <a:endParaRPr lang="zh-CN" altLang="en-US" dirty="0">
              <a:solidFill>
                <a:srgbClr val="0070C0"/>
              </a:solidFill>
            </a:endParaRPr>
          </a:p>
        </p:txBody>
      </p:sp>
      <p:pic>
        <p:nvPicPr>
          <p:cNvPr id="5" name="Picture 1"/>
          <p:cNvPicPr>
            <a:picLocks noChangeAspect="1" noChangeArrowheads="1"/>
          </p:cNvPicPr>
          <p:nvPr/>
        </p:nvPicPr>
        <p:blipFill>
          <a:blip r:embed="rId2" cstate="print"/>
          <a:srcRect/>
          <a:stretch>
            <a:fillRect/>
          </a:stretch>
        </p:blipFill>
        <p:spPr bwMode="auto">
          <a:xfrm>
            <a:off x="3929058" y="1357298"/>
            <a:ext cx="642942" cy="640479"/>
          </a:xfrm>
          <a:prstGeom prst="rect">
            <a:avLst/>
          </a:prstGeom>
          <a:noFill/>
          <a:ln w="1">
            <a:noFill/>
            <a:miter lim="800000"/>
            <a:headEnd/>
            <a:tailEnd type="none" w="med" len="med"/>
          </a:ln>
          <a:effectLst/>
        </p:spPr>
      </p:pic>
    </p:spTree>
    <p:extLst>
      <p:ext uri="{BB962C8B-B14F-4D97-AF65-F5344CB8AC3E}">
        <p14:creationId xmlns:p14="http://schemas.microsoft.com/office/powerpoint/2010/main" val="19891425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203848" y="44624"/>
            <a:ext cx="2952328" cy="461665"/>
          </a:xfrm>
          <a:prstGeom prst="rect">
            <a:avLst/>
          </a:prstGeom>
          <a:noFill/>
        </p:spPr>
        <p:txBody>
          <a:bodyPr wrap="square" rtlCol="0">
            <a:spAutoFit/>
          </a:bodyPr>
          <a:lstStyle/>
          <a:p>
            <a:r>
              <a:rPr lang="zh-CN" altLang="en-US" sz="2400" dirty="0" smtClean="0">
                <a:solidFill>
                  <a:srgbClr val="FF0000"/>
                </a:solidFill>
              </a:rPr>
              <a:t>产品功能</a:t>
            </a:r>
            <a:r>
              <a:rPr lang="en-US" altLang="zh-CN" sz="2400" dirty="0" smtClean="0">
                <a:solidFill>
                  <a:srgbClr val="FF0000"/>
                </a:solidFill>
              </a:rPr>
              <a:t>—</a:t>
            </a:r>
            <a:r>
              <a:rPr lang="zh-CN" altLang="en-US" sz="2400" dirty="0" smtClean="0">
                <a:solidFill>
                  <a:srgbClr val="FF0000"/>
                </a:solidFill>
              </a:rPr>
              <a:t>登陆界面</a:t>
            </a:r>
            <a:endParaRPr lang="zh-CN" altLang="en-US" sz="2400" dirty="0">
              <a:solidFill>
                <a:srgbClr val="FF0000"/>
              </a:solidFill>
            </a:endParaRPr>
          </a:p>
        </p:txBody>
      </p:sp>
      <p:sp>
        <p:nvSpPr>
          <p:cNvPr id="4" name="矩形 3"/>
          <p:cNvSpPr/>
          <p:nvPr/>
        </p:nvSpPr>
        <p:spPr>
          <a:xfrm>
            <a:off x="545739" y="-11660"/>
            <a:ext cx="576064" cy="56033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rot="5400000">
            <a:off x="1132265" y="133931"/>
            <a:ext cx="252028" cy="303112"/>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539552" y="37676"/>
            <a:ext cx="572593" cy="461665"/>
          </a:xfrm>
          <a:prstGeom prst="rect">
            <a:avLst/>
          </a:prstGeom>
          <a:noFill/>
        </p:spPr>
        <p:txBody>
          <a:bodyPr wrap="none" rtlCol="0">
            <a:spAutoFit/>
          </a:bodyPr>
          <a:lstStyle/>
          <a:p>
            <a:r>
              <a:rPr lang="en-US" altLang="zh-CN" sz="2400" dirty="0" smtClean="0">
                <a:solidFill>
                  <a:schemeClr val="bg1"/>
                </a:solidFill>
              </a:rPr>
              <a:t>4.1</a:t>
            </a:r>
            <a:endParaRPr lang="zh-CN" altLang="en-US" sz="2400" dirty="0">
              <a:solidFill>
                <a:schemeClr val="bg1"/>
              </a:solidFill>
            </a:endParaRPr>
          </a:p>
        </p:txBody>
      </p:sp>
      <p:cxnSp>
        <p:nvCxnSpPr>
          <p:cNvPr id="8" name="直接连接符 7"/>
          <p:cNvCxnSpPr/>
          <p:nvPr/>
        </p:nvCxnSpPr>
        <p:spPr>
          <a:xfrm>
            <a:off x="0" y="548680"/>
            <a:ext cx="9144000" cy="0"/>
          </a:xfrm>
          <a:prstGeom prst="line">
            <a:avLst/>
          </a:prstGeom>
        </p:spPr>
        <p:style>
          <a:lnRef idx="1">
            <a:schemeClr val="accent1"/>
          </a:lnRef>
          <a:fillRef idx="0">
            <a:schemeClr val="accent1"/>
          </a:fillRef>
          <a:effectRef idx="0">
            <a:schemeClr val="accent1"/>
          </a:effectRef>
          <a:fontRef idx="minor">
            <a:schemeClr val="tx1"/>
          </a:fontRef>
        </p:style>
      </p:cxnSp>
      <p:pic>
        <p:nvPicPr>
          <p:cNvPr id="9217" name="Picture 1" descr="C:\Users\Administrator\Documents\Tencent Files\57269992\Image\Group\3H)M$5%1{M~1K{F(WIWV_DV.jpg"/>
          <p:cNvPicPr>
            <a:picLocks noChangeAspect="1" noChangeArrowheads="1"/>
          </p:cNvPicPr>
          <p:nvPr/>
        </p:nvPicPr>
        <p:blipFill>
          <a:blip r:embed="rId2"/>
          <a:srcRect/>
          <a:stretch>
            <a:fillRect/>
          </a:stretch>
        </p:blipFill>
        <p:spPr bwMode="auto">
          <a:xfrm>
            <a:off x="2643174" y="1643050"/>
            <a:ext cx="3524250" cy="3000375"/>
          </a:xfrm>
          <a:prstGeom prst="rect">
            <a:avLst/>
          </a:prstGeom>
          <a:noFill/>
        </p:spPr>
      </p:pic>
    </p:spTree>
    <p:extLst>
      <p:ext uri="{BB962C8B-B14F-4D97-AF65-F5344CB8AC3E}">
        <p14:creationId xmlns:p14="http://schemas.microsoft.com/office/powerpoint/2010/main" val="18535087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203848" y="44624"/>
            <a:ext cx="2952328" cy="461665"/>
          </a:xfrm>
          <a:prstGeom prst="rect">
            <a:avLst/>
          </a:prstGeom>
          <a:noFill/>
        </p:spPr>
        <p:txBody>
          <a:bodyPr wrap="square" rtlCol="0">
            <a:spAutoFit/>
          </a:bodyPr>
          <a:lstStyle/>
          <a:p>
            <a:r>
              <a:rPr lang="zh-CN" altLang="en-US" sz="2400" dirty="0" smtClean="0">
                <a:solidFill>
                  <a:srgbClr val="FF0000"/>
                </a:solidFill>
              </a:rPr>
              <a:t>产品功能</a:t>
            </a:r>
            <a:r>
              <a:rPr lang="en-US" altLang="zh-CN" sz="2400" dirty="0" smtClean="0">
                <a:solidFill>
                  <a:srgbClr val="FF0000"/>
                </a:solidFill>
              </a:rPr>
              <a:t>—</a:t>
            </a:r>
            <a:r>
              <a:rPr lang="zh-CN" altLang="en-US" sz="2400" dirty="0" smtClean="0">
                <a:solidFill>
                  <a:srgbClr val="FF0000"/>
                </a:solidFill>
              </a:rPr>
              <a:t>部门设置</a:t>
            </a:r>
            <a:endParaRPr lang="zh-CN" altLang="en-US" sz="2400" dirty="0">
              <a:solidFill>
                <a:srgbClr val="FF0000"/>
              </a:solidFill>
            </a:endParaRPr>
          </a:p>
        </p:txBody>
      </p:sp>
      <p:sp>
        <p:nvSpPr>
          <p:cNvPr id="4" name="矩形 3"/>
          <p:cNvSpPr/>
          <p:nvPr/>
        </p:nvSpPr>
        <p:spPr>
          <a:xfrm>
            <a:off x="545739" y="-11660"/>
            <a:ext cx="576064" cy="56033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rot="5400000">
            <a:off x="1132265" y="133931"/>
            <a:ext cx="252028" cy="303112"/>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539552" y="37676"/>
            <a:ext cx="572593" cy="461665"/>
          </a:xfrm>
          <a:prstGeom prst="rect">
            <a:avLst/>
          </a:prstGeom>
          <a:noFill/>
        </p:spPr>
        <p:txBody>
          <a:bodyPr wrap="none" rtlCol="0">
            <a:spAutoFit/>
          </a:bodyPr>
          <a:lstStyle/>
          <a:p>
            <a:r>
              <a:rPr lang="en-US" altLang="zh-CN" sz="2400" dirty="0" smtClean="0">
                <a:solidFill>
                  <a:schemeClr val="bg1"/>
                </a:solidFill>
              </a:rPr>
              <a:t>4.2</a:t>
            </a:r>
            <a:endParaRPr lang="zh-CN" altLang="en-US" sz="2400" dirty="0">
              <a:solidFill>
                <a:schemeClr val="bg1"/>
              </a:solidFill>
            </a:endParaRPr>
          </a:p>
        </p:txBody>
      </p:sp>
      <p:cxnSp>
        <p:nvCxnSpPr>
          <p:cNvPr id="8" name="直接连接符 7"/>
          <p:cNvCxnSpPr/>
          <p:nvPr/>
        </p:nvCxnSpPr>
        <p:spPr>
          <a:xfrm>
            <a:off x="0" y="548680"/>
            <a:ext cx="9144000" cy="0"/>
          </a:xfrm>
          <a:prstGeom prst="line">
            <a:avLst/>
          </a:prstGeom>
        </p:spPr>
        <p:style>
          <a:lnRef idx="1">
            <a:schemeClr val="accent1"/>
          </a:lnRef>
          <a:fillRef idx="0">
            <a:schemeClr val="accent1"/>
          </a:fillRef>
          <a:effectRef idx="0">
            <a:schemeClr val="accent1"/>
          </a:effectRef>
          <a:fontRef idx="minor">
            <a:schemeClr val="tx1"/>
          </a:fontRef>
        </p:style>
      </p:cxnSp>
      <p:pic>
        <p:nvPicPr>
          <p:cNvPr id="1025" name="Picture 1"/>
          <p:cNvPicPr>
            <a:picLocks noChangeAspect="1" noChangeArrowheads="1"/>
          </p:cNvPicPr>
          <p:nvPr/>
        </p:nvPicPr>
        <p:blipFill>
          <a:blip r:embed="rId2"/>
          <a:srcRect/>
          <a:stretch>
            <a:fillRect/>
          </a:stretch>
        </p:blipFill>
        <p:spPr bwMode="auto">
          <a:xfrm>
            <a:off x="73453" y="642918"/>
            <a:ext cx="8927703" cy="5761140"/>
          </a:xfrm>
          <a:prstGeom prst="rect">
            <a:avLst/>
          </a:prstGeom>
          <a:noFill/>
          <a:ln w="9525">
            <a:noFill/>
            <a:miter lim="800000"/>
            <a:headEnd/>
            <a:tailEnd/>
          </a:ln>
          <a:effectLst/>
        </p:spPr>
      </p:pic>
    </p:spTree>
    <p:extLst>
      <p:ext uri="{BB962C8B-B14F-4D97-AF65-F5344CB8AC3E}">
        <p14:creationId xmlns:p14="http://schemas.microsoft.com/office/powerpoint/2010/main" val="18535087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203848" y="26321"/>
            <a:ext cx="3600400" cy="461665"/>
          </a:xfrm>
          <a:prstGeom prst="rect">
            <a:avLst/>
          </a:prstGeom>
          <a:noFill/>
        </p:spPr>
        <p:txBody>
          <a:bodyPr wrap="square" rtlCol="0">
            <a:spAutoFit/>
          </a:bodyPr>
          <a:lstStyle/>
          <a:p>
            <a:r>
              <a:rPr lang="zh-CN" altLang="en-US" sz="2400" dirty="0">
                <a:solidFill>
                  <a:srgbClr val="FF0000"/>
                </a:solidFill>
              </a:rPr>
              <a:t>产品功能</a:t>
            </a:r>
            <a:r>
              <a:rPr lang="en-US" altLang="zh-CN" sz="2400" dirty="0" smtClean="0">
                <a:solidFill>
                  <a:srgbClr val="FF0000"/>
                </a:solidFill>
              </a:rPr>
              <a:t>—</a:t>
            </a:r>
            <a:r>
              <a:rPr lang="zh-CN" altLang="en-US" sz="2400" dirty="0" smtClean="0">
                <a:solidFill>
                  <a:srgbClr val="FF0000"/>
                </a:solidFill>
              </a:rPr>
              <a:t>人事档案管理</a:t>
            </a:r>
            <a:endParaRPr lang="zh-CN" altLang="en-US" sz="2400" dirty="0">
              <a:solidFill>
                <a:srgbClr val="FF0000"/>
              </a:solidFill>
            </a:endParaRPr>
          </a:p>
        </p:txBody>
      </p:sp>
      <p:sp>
        <p:nvSpPr>
          <p:cNvPr id="4" name="等腰三角形 3"/>
          <p:cNvSpPr/>
          <p:nvPr/>
        </p:nvSpPr>
        <p:spPr>
          <a:xfrm rot="5400000">
            <a:off x="1132265" y="133931"/>
            <a:ext cx="252028" cy="303112"/>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539552" y="37676"/>
            <a:ext cx="572593" cy="461665"/>
          </a:xfrm>
          <a:prstGeom prst="rect">
            <a:avLst/>
          </a:prstGeom>
          <a:noFill/>
        </p:spPr>
        <p:txBody>
          <a:bodyPr wrap="none" rtlCol="0">
            <a:spAutoFit/>
          </a:bodyPr>
          <a:lstStyle/>
          <a:p>
            <a:r>
              <a:rPr lang="en-US" altLang="zh-CN" sz="2400" dirty="0" smtClean="0">
                <a:solidFill>
                  <a:schemeClr val="bg1"/>
                </a:solidFill>
              </a:rPr>
              <a:t>3.1</a:t>
            </a:r>
            <a:endParaRPr lang="zh-CN" altLang="en-US" sz="2400" dirty="0">
              <a:solidFill>
                <a:schemeClr val="bg1"/>
              </a:solidFill>
            </a:endParaRPr>
          </a:p>
        </p:txBody>
      </p:sp>
      <p:sp>
        <p:nvSpPr>
          <p:cNvPr id="7" name="矩形 6"/>
          <p:cNvSpPr/>
          <p:nvPr/>
        </p:nvSpPr>
        <p:spPr>
          <a:xfrm>
            <a:off x="545739" y="-11660"/>
            <a:ext cx="576064" cy="56033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539552" y="44624"/>
            <a:ext cx="572593" cy="461665"/>
          </a:xfrm>
          <a:prstGeom prst="rect">
            <a:avLst/>
          </a:prstGeom>
          <a:noFill/>
        </p:spPr>
        <p:txBody>
          <a:bodyPr wrap="none" rtlCol="0">
            <a:spAutoFit/>
          </a:bodyPr>
          <a:lstStyle/>
          <a:p>
            <a:r>
              <a:rPr lang="en-US" altLang="zh-CN" sz="2400" dirty="0" smtClean="0">
                <a:solidFill>
                  <a:schemeClr val="bg1"/>
                </a:solidFill>
              </a:rPr>
              <a:t>4.3</a:t>
            </a:r>
            <a:endParaRPr lang="zh-CN" altLang="en-US" sz="2400" dirty="0">
              <a:solidFill>
                <a:schemeClr val="bg1"/>
              </a:solidFill>
            </a:endParaRPr>
          </a:p>
        </p:txBody>
      </p:sp>
      <p:cxnSp>
        <p:nvCxnSpPr>
          <p:cNvPr id="9" name="直接连接符 8"/>
          <p:cNvCxnSpPr/>
          <p:nvPr/>
        </p:nvCxnSpPr>
        <p:spPr>
          <a:xfrm>
            <a:off x="0" y="548680"/>
            <a:ext cx="9144000" cy="0"/>
          </a:xfrm>
          <a:prstGeom prst="line">
            <a:avLst/>
          </a:prstGeom>
        </p:spPr>
        <p:style>
          <a:lnRef idx="1">
            <a:schemeClr val="accent1"/>
          </a:lnRef>
          <a:fillRef idx="0">
            <a:schemeClr val="accent1"/>
          </a:fillRef>
          <a:effectRef idx="0">
            <a:schemeClr val="accent1"/>
          </a:effectRef>
          <a:fontRef idx="minor">
            <a:schemeClr val="tx1"/>
          </a:fontRef>
        </p:style>
      </p:cxnSp>
      <p:pic>
        <p:nvPicPr>
          <p:cNvPr id="8193" name="Picture 1"/>
          <p:cNvPicPr>
            <a:picLocks noChangeAspect="1" noChangeArrowheads="1"/>
          </p:cNvPicPr>
          <p:nvPr/>
        </p:nvPicPr>
        <p:blipFill>
          <a:blip r:embed="rId2"/>
          <a:srcRect/>
          <a:stretch>
            <a:fillRect/>
          </a:stretch>
        </p:blipFill>
        <p:spPr bwMode="auto">
          <a:xfrm>
            <a:off x="71406" y="642918"/>
            <a:ext cx="8887017" cy="5715040"/>
          </a:xfrm>
          <a:prstGeom prst="rect">
            <a:avLst/>
          </a:prstGeom>
          <a:noFill/>
          <a:ln w="9525">
            <a:noFill/>
            <a:miter lim="800000"/>
            <a:headEnd/>
            <a:tailEnd/>
          </a:ln>
          <a:effectLst/>
        </p:spPr>
      </p:pic>
    </p:spTree>
    <p:extLst>
      <p:ext uri="{BB962C8B-B14F-4D97-AF65-F5344CB8AC3E}">
        <p14:creationId xmlns:p14="http://schemas.microsoft.com/office/powerpoint/2010/main" val="15969127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786050" y="-27384"/>
            <a:ext cx="4429156" cy="461665"/>
          </a:xfrm>
          <a:prstGeom prst="rect">
            <a:avLst/>
          </a:prstGeom>
          <a:noFill/>
        </p:spPr>
        <p:txBody>
          <a:bodyPr wrap="square" rtlCol="0">
            <a:spAutoFit/>
          </a:bodyPr>
          <a:lstStyle/>
          <a:p>
            <a:r>
              <a:rPr lang="zh-CN" altLang="en-US" sz="2400" dirty="0">
                <a:solidFill>
                  <a:srgbClr val="FF0000"/>
                </a:solidFill>
              </a:rPr>
              <a:t>产品功能</a:t>
            </a:r>
            <a:r>
              <a:rPr lang="en-US" altLang="zh-CN" sz="2400" dirty="0" smtClean="0">
                <a:solidFill>
                  <a:srgbClr val="FF0000"/>
                </a:solidFill>
              </a:rPr>
              <a:t>—</a:t>
            </a:r>
            <a:r>
              <a:rPr lang="zh-CN" altLang="en-US" sz="2400" dirty="0" smtClean="0">
                <a:solidFill>
                  <a:srgbClr val="FF0000"/>
                </a:solidFill>
              </a:rPr>
              <a:t>从设备下载人员信息</a:t>
            </a:r>
            <a:endParaRPr lang="zh-CN" altLang="en-US" sz="2400" dirty="0">
              <a:solidFill>
                <a:srgbClr val="FF0000"/>
              </a:solidFill>
            </a:endParaRPr>
          </a:p>
        </p:txBody>
      </p:sp>
      <p:cxnSp>
        <p:nvCxnSpPr>
          <p:cNvPr id="4" name="直接连接符 3"/>
          <p:cNvCxnSpPr/>
          <p:nvPr/>
        </p:nvCxnSpPr>
        <p:spPr>
          <a:xfrm>
            <a:off x="0" y="548680"/>
            <a:ext cx="9144000"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545739" y="-11660"/>
            <a:ext cx="576064" cy="56033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rot="5400000">
            <a:off x="1132265" y="133931"/>
            <a:ext cx="252028" cy="303112"/>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539552" y="37676"/>
            <a:ext cx="572593" cy="461665"/>
          </a:xfrm>
          <a:prstGeom prst="rect">
            <a:avLst/>
          </a:prstGeom>
          <a:noFill/>
        </p:spPr>
        <p:txBody>
          <a:bodyPr wrap="none" rtlCol="0">
            <a:spAutoFit/>
          </a:bodyPr>
          <a:lstStyle/>
          <a:p>
            <a:r>
              <a:rPr lang="en-US" altLang="zh-CN" sz="2400" dirty="0" smtClean="0">
                <a:solidFill>
                  <a:schemeClr val="bg1"/>
                </a:solidFill>
              </a:rPr>
              <a:t>4.4</a:t>
            </a:r>
            <a:endParaRPr lang="zh-CN" altLang="en-US" sz="2400" dirty="0">
              <a:solidFill>
                <a:schemeClr val="bg1"/>
              </a:solidFill>
            </a:endParaRPr>
          </a:p>
        </p:txBody>
      </p:sp>
      <p:pic>
        <p:nvPicPr>
          <p:cNvPr id="1026" name="Picture 2"/>
          <p:cNvPicPr>
            <a:picLocks noChangeAspect="1" noChangeArrowheads="1"/>
          </p:cNvPicPr>
          <p:nvPr/>
        </p:nvPicPr>
        <p:blipFill>
          <a:blip r:embed="rId2"/>
          <a:srcRect/>
          <a:stretch>
            <a:fillRect/>
          </a:stretch>
        </p:blipFill>
        <p:spPr bwMode="auto">
          <a:xfrm>
            <a:off x="357126" y="642918"/>
            <a:ext cx="8786874" cy="5643602"/>
          </a:xfrm>
          <a:prstGeom prst="rect">
            <a:avLst/>
          </a:prstGeom>
          <a:noFill/>
          <a:ln w="9525">
            <a:noFill/>
            <a:miter lim="800000"/>
            <a:headEnd/>
            <a:tailEnd/>
          </a:ln>
          <a:effectLst/>
        </p:spPr>
      </p:pic>
    </p:spTree>
    <p:extLst>
      <p:ext uri="{BB962C8B-B14F-4D97-AF65-F5344CB8AC3E}">
        <p14:creationId xmlns:p14="http://schemas.microsoft.com/office/powerpoint/2010/main" val="33177807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643174" y="38377"/>
            <a:ext cx="4438276" cy="461665"/>
          </a:xfrm>
          <a:prstGeom prst="rect">
            <a:avLst/>
          </a:prstGeom>
          <a:noFill/>
        </p:spPr>
        <p:txBody>
          <a:bodyPr wrap="square" rtlCol="0">
            <a:spAutoFit/>
          </a:bodyPr>
          <a:lstStyle/>
          <a:p>
            <a:r>
              <a:rPr lang="zh-CN" altLang="en-US" sz="2400" dirty="0">
                <a:solidFill>
                  <a:srgbClr val="FF0000"/>
                </a:solidFill>
              </a:rPr>
              <a:t>产品功能</a:t>
            </a:r>
            <a:r>
              <a:rPr lang="en-US" altLang="zh-CN" sz="2400" dirty="0" smtClean="0">
                <a:solidFill>
                  <a:srgbClr val="FF0000"/>
                </a:solidFill>
              </a:rPr>
              <a:t>—</a:t>
            </a:r>
            <a:r>
              <a:rPr lang="zh-CN" altLang="en-US" sz="2400" dirty="0" smtClean="0">
                <a:solidFill>
                  <a:srgbClr val="FF0000"/>
                </a:solidFill>
              </a:rPr>
              <a:t>上传人员信息到设备</a:t>
            </a:r>
            <a:endParaRPr lang="zh-CN" altLang="en-US" sz="2400" dirty="0">
              <a:solidFill>
                <a:srgbClr val="FF0000"/>
              </a:solidFill>
            </a:endParaRPr>
          </a:p>
        </p:txBody>
      </p:sp>
      <p:cxnSp>
        <p:nvCxnSpPr>
          <p:cNvPr id="4" name="直接连接符 3"/>
          <p:cNvCxnSpPr/>
          <p:nvPr/>
        </p:nvCxnSpPr>
        <p:spPr>
          <a:xfrm>
            <a:off x="0" y="548680"/>
            <a:ext cx="9144000"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545739" y="-11660"/>
            <a:ext cx="576064" cy="56033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rot="5400000">
            <a:off x="1132265" y="133931"/>
            <a:ext cx="252028" cy="303112"/>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539552" y="37676"/>
            <a:ext cx="572593" cy="461665"/>
          </a:xfrm>
          <a:prstGeom prst="rect">
            <a:avLst/>
          </a:prstGeom>
          <a:noFill/>
        </p:spPr>
        <p:txBody>
          <a:bodyPr wrap="none" rtlCol="0">
            <a:spAutoFit/>
          </a:bodyPr>
          <a:lstStyle/>
          <a:p>
            <a:r>
              <a:rPr lang="en-US" altLang="zh-CN" sz="2400" dirty="0" smtClean="0">
                <a:solidFill>
                  <a:schemeClr val="bg1"/>
                </a:solidFill>
              </a:rPr>
              <a:t>4.5</a:t>
            </a:r>
            <a:endParaRPr lang="zh-CN" altLang="en-US" sz="2400" dirty="0">
              <a:solidFill>
                <a:schemeClr val="bg1"/>
              </a:solidFill>
            </a:endParaRPr>
          </a:p>
        </p:txBody>
      </p:sp>
      <p:pic>
        <p:nvPicPr>
          <p:cNvPr id="2050" name="Picture 2"/>
          <p:cNvPicPr>
            <a:picLocks noChangeAspect="1" noChangeArrowheads="1"/>
          </p:cNvPicPr>
          <p:nvPr/>
        </p:nvPicPr>
        <p:blipFill>
          <a:blip r:embed="rId2"/>
          <a:srcRect/>
          <a:stretch>
            <a:fillRect/>
          </a:stretch>
        </p:blipFill>
        <p:spPr bwMode="auto">
          <a:xfrm>
            <a:off x="214282" y="701725"/>
            <a:ext cx="8786874" cy="5584795"/>
          </a:xfrm>
          <a:prstGeom prst="rect">
            <a:avLst/>
          </a:prstGeom>
          <a:noFill/>
          <a:ln w="9525">
            <a:noFill/>
            <a:miter lim="800000"/>
            <a:headEnd/>
            <a:tailEnd/>
          </a:ln>
          <a:effectLst/>
        </p:spPr>
      </p:pic>
    </p:spTree>
    <p:extLst>
      <p:ext uri="{BB962C8B-B14F-4D97-AF65-F5344CB8AC3E}">
        <p14:creationId xmlns:p14="http://schemas.microsoft.com/office/powerpoint/2010/main" val="33177807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571736" y="-27384"/>
            <a:ext cx="4152524" cy="461665"/>
          </a:xfrm>
          <a:prstGeom prst="rect">
            <a:avLst/>
          </a:prstGeom>
          <a:noFill/>
        </p:spPr>
        <p:txBody>
          <a:bodyPr wrap="square" rtlCol="0">
            <a:spAutoFit/>
          </a:bodyPr>
          <a:lstStyle/>
          <a:p>
            <a:r>
              <a:rPr lang="zh-CN" altLang="en-US" sz="2400" dirty="0">
                <a:solidFill>
                  <a:srgbClr val="FF0000"/>
                </a:solidFill>
              </a:rPr>
              <a:t>产品功能</a:t>
            </a:r>
            <a:r>
              <a:rPr lang="en-US" altLang="zh-CN" sz="2400" dirty="0" smtClean="0">
                <a:solidFill>
                  <a:srgbClr val="FF0000"/>
                </a:solidFill>
              </a:rPr>
              <a:t>—</a:t>
            </a:r>
            <a:r>
              <a:rPr lang="zh-CN" altLang="en-US" sz="2400" dirty="0" smtClean="0">
                <a:solidFill>
                  <a:srgbClr val="FF0000"/>
                </a:solidFill>
              </a:rPr>
              <a:t>卡钟数据采集</a:t>
            </a:r>
            <a:endParaRPr lang="zh-CN" altLang="en-US" sz="2400" dirty="0">
              <a:solidFill>
                <a:srgbClr val="FF0000"/>
              </a:solidFill>
            </a:endParaRPr>
          </a:p>
        </p:txBody>
      </p:sp>
      <p:cxnSp>
        <p:nvCxnSpPr>
          <p:cNvPr id="4" name="直接连接符 3"/>
          <p:cNvCxnSpPr/>
          <p:nvPr/>
        </p:nvCxnSpPr>
        <p:spPr>
          <a:xfrm>
            <a:off x="0" y="548680"/>
            <a:ext cx="9144000"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545739" y="-11660"/>
            <a:ext cx="576064" cy="56033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rot="5400000">
            <a:off x="1132265" y="133931"/>
            <a:ext cx="252028" cy="303112"/>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539552" y="37676"/>
            <a:ext cx="572593" cy="461665"/>
          </a:xfrm>
          <a:prstGeom prst="rect">
            <a:avLst/>
          </a:prstGeom>
          <a:noFill/>
        </p:spPr>
        <p:txBody>
          <a:bodyPr wrap="none" rtlCol="0">
            <a:spAutoFit/>
          </a:bodyPr>
          <a:lstStyle/>
          <a:p>
            <a:r>
              <a:rPr lang="en-US" altLang="zh-CN" sz="2400" dirty="0" smtClean="0">
                <a:solidFill>
                  <a:schemeClr val="bg1"/>
                </a:solidFill>
              </a:rPr>
              <a:t>4.6</a:t>
            </a:r>
            <a:endParaRPr lang="zh-CN" altLang="en-US" sz="2400" dirty="0">
              <a:solidFill>
                <a:schemeClr val="bg1"/>
              </a:solidFill>
            </a:endParaRPr>
          </a:p>
        </p:txBody>
      </p:sp>
      <p:sp>
        <p:nvSpPr>
          <p:cNvPr id="9" name="TextBox 8"/>
          <p:cNvSpPr txBox="1"/>
          <p:nvPr/>
        </p:nvSpPr>
        <p:spPr>
          <a:xfrm>
            <a:off x="214282" y="571480"/>
            <a:ext cx="3168352" cy="276999"/>
          </a:xfrm>
          <a:prstGeom prst="rect">
            <a:avLst/>
          </a:prstGeom>
          <a:noFill/>
        </p:spPr>
        <p:txBody>
          <a:bodyPr wrap="square" rtlCol="0">
            <a:spAutoFit/>
          </a:bodyPr>
          <a:lstStyle/>
          <a:p>
            <a:r>
              <a:rPr lang="zh-CN" altLang="en-US" sz="1200" dirty="0" smtClean="0">
                <a:solidFill>
                  <a:srgbClr val="FF0000"/>
                </a:solidFill>
              </a:rPr>
              <a:t>支持中控所有型号</a:t>
            </a:r>
            <a:endParaRPr lang="zh-CN" altLang="en-US" sz="1200" dirty="0">
              <a:solidFill>
                <a:srgbClr val="FF0000"/>
              </a:solidFill>
            </a:endParaRPr>
          </a:p>
        </p:txBody>
      </p:sp>
      <p:pic>
        <p:nvPicPr>
          <p:cNvPr id="3074" name="Picture 2"/>
          <p:cNvPicPr>
            <a:picLocks noChangeAspect="1" noChangeArrowheads="1"/>
          </p:cNvPicPr>
          <p:nvPr/>
        </p:nvPicPr>
        <p:blipFill>
          <a:blip r:embed="rId2"/>
          <a:srcRect/>
          <a:stretch>
            <a:fillRect/>
          </a:stretch>
        </p:blipFill>
        <p:spPr bwMode="auto">
          <a:xfrm>
            <a:off x="142844" y="857232"/>
            <a:ext cx="8715435" cy="5357850"/>
          </a:xfrm>
          <a:prstGeom prst="rect">
            <a:avLst/>
          </a:prstGeom>
          <a:noFill/>
          <a:ln w="9525">
            <a:noFill/>
            <a:miter lim="800000"/>
            <a:headEnd/>
            <a:tailEnd/>
          </a:ln>
          <a:effectLst/>
        </p:spPr>
      </p:pic>
    </p:spTree>
    <p:extLst>
      <p:ext uri="{BB962C8B-B14F-4D97-AF65-F5344CB8AC3E}">
        <p14:creationId xmlns:p14="http://schemas.microsoft.com/office/powerpoint/2010/main" val="33177807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419872" y="-27384"/>
            <a:ext cx="4009648" cy="461665"/>
          </a:xfrm>
          <a:prstGeom prst="rect">
            <a:avLst/>
          </a:prstGeom>
          <a:noFill/>
        </p:spPr>
        <p:txBody>
          <a:bodyPr wrap="square" rtlCol="0">
            <a:spAutoFit/>
          </a:bodyPr>
          <a:lstStyle/>
          <a:p>
            <a:r>
              <a:rPr lang="zh-CN" altLang="en-US" sz="2400" dirty="0">
                <a:solidFill>
                  <a:srgbClr val="FF0000"/>
                </a:solidFill>
              </a:rPr>
              <a:t>产品功能</a:t>
            </a:r>
            <a:r>
              <a:rPr lang="en-US" altLang="zh-CN" sz="2400" dirty="0" smtClean="0">
                <a:solidFill>
                  <a:srgbClr val="FF0000"/>
                </a:solidFill>
              </a:rPr>
              <a:t>—</a:t>
            </a:r>
            <a:r>
              <a:rPr lang="zh-CN" altLang="en-US" sz="2400" dirty="0" smtClean="0">
                <a:solidFill>
                  <a:srgbClr val="FF0000"/>
                </a:solidFill>
              </a:rPr>
              <a:t>读取数据文件</a:t>
            </a:r>
            <a:endParaRPr lang="zh-CN" altLang="en-US" sz="2400" dirty="0">
              <a:solidFill>
                <a:srgbClr val="FF0000"/>
              </a:solidFill>
            </a:endParaRPr>
          </a:p>
        </p:txBody>
      </p:sp>
      <p:cxnSp>
        <p:nvCxnSpPr>
          <p:cNvPr id="4" name="直接连接符 3"/>
          <p:cNvCxnSpPr/>
          <p:nvPr/>
        </p:nvCxnSpPr>
        <p:spPr>
          <a:xfrm>
            <a:off x="0" y="548680"/>
            <a:ext cx="9144000"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545739" y="-11660"/>
            <a:ext cx="576064" cy="56033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rot="5400000">
            <a:off x="1132265" y="133931"/>
            <a:ext cx="252028" cy="303112"/>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539552" y="37676"/>
            <a:ext cx="572593" cy="461665"/>
          </a:xfrm>
          <a:prstGeom prst="rect">
            <a:avLst/>
          </a:prstGeom>
          <a:noFill/>
        </p:spPr>
        <p:txBody>
          <a:bodyPr wrap="none" rtlCol="0">
            <a:spAutoFit/>
          </a:bodyPr>
          <a:lstStyle/>
          <a:p>
            <a:r>
              <a:rPr lang="en-US" altLang="zh-CN" sz="2400" dirty="0" smtClean="0">
                <a:solidFill>
                  <a:schemeClr val="bg1"/>
                </a:solidFill>
              </a:rPr>
              <a:t>4.7</a:t>
            </a:r>
            <a:endParaRPr lang="zh-CN" altLang="en-US" sz="2400" dirty="0">
              <a:solidFill>
                <a:schemeClr val="bg1"/>
              </a:solidFill>
            </a:endParaRPr>
          </a:p>
        </p:txBody>
      </p:sp>
      <p:sp>
        <p:nvSpPr>
          <p:cNvPr id="9" name="TextBox 8"/>
          <p:cNvSpPr txBox="1"/>
          <p:nvPr/>
        </p:nvSpPr>
        <p:spPr>
          <a:xfrm>
            <a:off x="46326" y="571480"/>
            <a:ext cx="8954830" cy="461665"/>
          </a:xfrm>
          <a:prstGeom prst="rect">
            <a:avLst/>
          </a:prstGeom>
          <a:noFill/>
        </p:spPr>
        <p:txBody>
          <a:bodyPr wrap="square" rtlCol="0">
            <a:spAutoFit/>
          </a:bodyPr>
          <a:lstStyle/>
          <a:p>
            <a:r>
              <a:rPr lang="zh-CN" altLang="en-US" sz="1200" dirty="0" smtClean="0">
                <a:solidFill>
                  <a:srgbClr val="FF0000"/>
                </a:solidFill>
              </a:rPr>
              <a:t>若不是中控考勤机，请用考勤机自带的软件，把打卡记录导出来，用本系统的</a:t>
            </a:r>
            <a:r>
              <a:rPr lang="en-US" altLang="zh-CN" sz="1200" dirty="0" smtClean="0">
                <a:solidFill>
                  <a:srgbClr val="FF0000"/>
                </a:solidFill>
              </a:rPr>
              <a:t>&lt;&lt;</a:t>
            </a:r>
            <a:r>
              <a:rPr lang="zh-CN" altLang="en-US" sz="1200" dirty="0" smtClean="0">
                <a:solidFill>
                  <a:srgbClr val="FF0000"/>
                </a:solidFill>
              </a:rPr>
              <a:t>读取数据文件</a:t>
            </a:r>
            <a:r>
              <a:rPr lang="en-US" altLang="zh-CN" sz="1200" dirty="0" smtClean="0">
                <a:solidFill>
                  <a:srgbClr val="FF0000"/>
                </a:solidFill>
              </a:rPr>
              <a:t>&gt;&gt;</a:t>
            </a:r>
            <a:r>
              <a:rPr lang="zh-CN" altLang="en-US" sz="1200" dirty="0" smtClean="0">
                <a:solidFill>
                  <a:srgbClr val="FF0000"/>
                </a:solidFill>
              </a:rPr>
              <a:t>，将打卡记录导入本系统。支持</a:t>
            </a:r>
            <a:r>
              <a:rPr lang="en-US" altLang="zh-CN" sz="1200" dirty="0" smtClean="0">
                <a:solidFill>
                  <a:srgbClr val="FF0000"/>
                </a:solidFill>
              </a:rPr>
              <a:t>txt</a:t>
            </a:r>
            <a:r>
              <a:rPr lang="zh-CN" altLang="en-US" sz="1200" dirty="0" smtClean="0">
                <a:solidFill>
                  <a:srgbClr val="FF0000"/>
                </a:solidFill>
              </a:rPr>
              <a:t>格式和</a:t>
            </a:r>
            <a:r>
              <a:rPr lang="en-US" altLang="zh-CN" sz="1200" dirty="0" smtClean="0">
                <a:solidFill>
                  <a:srgbClr val="FF0000"/>
                </a:solidFill>
              </a:rPr>
              <a:t>Excel</a:t>
            </a:r>
            <a:r>
              <a:rPr lang="zh-CN" altLang="en-US" sz="1200" dirty="0" smtClean="0">
                <a:solidFill>
                  <a:srgbClr val="FF0000"/>
                </a:solidFill>
              </a:rPr>
              <a:t>格式。</a:t>
            </a:r>
            <a:endParaRPr lang="zh-CN" altLang="en-US" sz="1200" dirty="0">
              <a:solidFill>
                <a:srgbClr val="FF0000"/>
              </a:solidFill>
            </a:endParaRPr>
          </a:p>
        </p:txBody>
      </p:sp>
      <p:pic>
        <p:nvPicPr>
          <p:cNvPr id="4098" name="Picture 2"/>
          <p:cNvPicPr>
            <a:picLocks noChangeAspect="1" noChangeArrowheads="1"/>
          </p:cNvPicPr>
          <p:nvPr/>
        </p:nvPicPr>
        <p:blipFill>
          <a:blip r:embed="rId2"/>
          <a:srcRect/>
          <a:stretch>
            <a:fillRect/>
          </a:stretch>
        </p:blipFill>
        <p:spPr bwMode="auto">
          <a:xfrm>
            <a:off x="118160" y="1071546"/>
            <a:ext cx="8811558" cy="5143536"/>
          </a:xfrm>
          <a:prstGeom prst="rect">
            <a:avLst/>
          </a:prstGeom>
          <a:noFill/>
          <a:ln w="9525">
            <a:noFill/>
            <a:miter lim="800000"/>
            <a:headEnd/>
            <a:tailEnd/>
          </a:ln>
          <a:effectLst/>
        </p:spPr>
      </p:pic>
    </p:spTree>
    <p:extLst>
      <p:ext uri="{BB962C8B-B14F-4D97-AF65-F5344CB8AC3E}">
        <p14:creationId xmlns:p14="http://schemas.microsoft.com/office/powerpoint/2010/main" val="331778072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419872" y="-27384"/>
            <a:ext cx="3168352" cy="461665"/>
          </a:xfrm>
          <a:prstGeom prst="rect">
            <a:avLst/>
          </a:prstGeom>
          <a:noFill/>
        </p:spPr>
        <p:txBody>
          <a:bodyPr wrap="square" rtlCol="0">
            <a:spAutoFit/>
          </a:bodyPr>
          <a:lstStyle/>
          <a:p>
            <a:r>
              <a:rPr lang="zh-CN" altLang="en-US" sz="2400" dirty="0">
                <a:solidFill>
                  <a:srgbClr val="FF0000"/>
                </a:solidFill>
              </a:rPr>
              <a:t>产品功能</a:t>
            </a:r>
            <a:r>
              <a:rPr lang="en-US" altLang="zh-CN" sz="2400" dirty="0" smtClean="0">
                <a:solidFill>
                  <a:srgbClr val="FF0000"/>
                </a:solidFill>
              </a:rPr>
              <a:t>—</a:t>
            </a:r>
            <a:r>
              <a:rPr lang="zh-CN" altLang="en-US" sz="2400" dirty="0" smtClean="0">
                <a:solidFill>
                  <a:srgbClr val="FF0000"/>
                </a:solidFill>
              </a:rPr>
              <a:t>签卡管理</a:t>
            </a:r>
            <a:endParaRPr lang="zh-CN" altLang="en-US" sz="2400" dirty="0">
              <a:solidFill>
                <a:srgbClr val="FF0000"/>
              </a:solidFill>
            </a:endParaRPr>
          </a:p>
        </p:txBody>
      </p:sp>
      <p:cxnSp>
        <p:nvCxnSpPr>
          <p:cNvPr id="4" name="直接连接符 3"/>
          <p:cNvCxnSpPr/>
          <p:nvPr/>
        </p:nvCxnSpPr>
        <p:spPr>
          <a:xfrm>
            <a:off x="0" y="548680"/>
            <a:ext cx="9144000"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545739" y="-11660"/>
            <a:ext cx="576064" cy="56033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rot="5400000">
            <a:off x="1132265" y="133931"/>
            <a:ext cx="252028" cy="303112"/>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539552" y="37676"/>
            <a:ext cx="572593" cy="461665"/>
          </a:xfrm>
          <a:prstGeom prst="rect">
            <a:avLst/>
          </a:prstGeom>
          <a:noFill/>
        </p:spPr>
        <p:txBody>
          <a:bodyPr wrap="none" rtlCol="0">
            <a:spAutoFit/>
          </a:bodyPr>
          <a:lstStyle/>
          <a:p>
            <a:r>
              <a:rPr lang="en-US" altLang="zh-CN" sz="2400" dirty="0" smtClean="0">
                <a:solidFill>
                  <a:schemeClr val="bg1"/>
                </a:solidFill>
              </a:rPr>
              <a:t>4.8</a:t>
            </a:r>
            <a:endParaRPr lang="zh-CN" altLang="en-US" sz="2400" dirty="0">
              <a:solidFill>
                <a:schemeClr val="bg1"/>
              </a:solidFill>
            </a:endParaRPr>
          </a:p>
        </p:txBody>
      </p:sp>
      <p:pic>
        <p:nvPicPr>
          <p:cNvPr id="5122" name="Picture 2"/>
          <p:cNvPicPr>
            <a:picLocks noChangeAspect="1" noChangeArrowheads="1"/>
          </p:cNvPicPr>
          <p:nvPr/>
        </p:nvPicPr>
        <p:blipFill>
          <a:blip r:embed="rId2"/>
          <a:srcRect/>
          <a:stretch>
            <a:fillRect/>
          </a:stretch>
        </p:blipFill>
        <p:spPr bwMode="auto">
          <a:xfrm>
            <a:off x="189511" y="642918"/>
            <a:ext cx="8811645" cy="5643602"/>
          </a:xfrm>
          <a:prstGeom prst="rect">
            <a:avLst/>
          </a:prstGeom>
          <a:noFill/>
          <a:ln w="9525">
            <a:noFill/>
            <a:miter lim="800000"/>
            <a:headEnd/>
            <a:tailEnd/>
          </a:ln>
          <a:effectLst/>
        </p:spPr>
      </p:pic>
    </p:spTree>
    <p:extLst>
      <p:ext uri="{BB962C8B-B14F-4D97-AF65-F5344CB8AC3E}">
        <p14:creationId xmlns:p14="http://schemas.microsoft.com/office/powerpoint/2010/main" val="331778072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419872" y="-27384"/>
            <a:ext cx="3168352" cy="461665"/>
          </a:xfrm>
          <a:prstGeom prst="rect">
            <a:avLst/>
          </a:prstGeom>
          <a:noFill/>
        </p:spPr>
        <p:txBody>
          <a:bodyPr wrap="square" rtlCol="0">
            <a:spAutoFit/>
          </a:bodyPr>
          <a:lstStyle/>
          <a:p>
            <a:r>
              <a:rPr lang="zh-CN" altLang="en-US" sz="2400" dirty="0">
                <a:solidFill>
                  <a:srgbClr val="FF0000"/>
                </a:solidFill>
              </a:rPr>
              <a:t>产品功能</a:t>
            </a:r>
            <a:r>
              <a:rPr lang="en-US" altLang="zh-CN" sz="2400" dirty="0" smtClean="0">
                <a:solidFill>
                  <a:srgbClr val="FF0000"/>
                </a:solidFill>
              </a:rPr>
              <a:t>—</a:t>
            </a:r>
            <a:r>
              <a:rPr lang="zh-CN" altLang="en-US" sz="2400" dirty="0" smtClean="0">
                <a:solidFill>
                  <a:srgbClr val="FF0000"/>
                </a:solidFill>
              </a:rPr>
              <a:t>调班管理</a:t>
            </a:r>
            <a:endParaRPr lang="zh-CN" altLang="en-US" sz="2400" dirty="0">
              <a:solidFill>
                <a:srgbClr val="FF0000"/>
              </a:solidFill>
            </a:endParaRPr>
          </a:p>
        </p:txBody>
      </p:sp>
      <p:cxnSp>
        <p:nvCxnSpPr>
          <p:cNvPr id="4" name="直接连接符 3"/>
          <p:cNvCxnSpPr/>
          <p:nvPr/>
        </p:nvCxnSpPr>
        <p:spPr>
          <a:xfrm>
            <a:off x="0" y="548680"/>
            <a:ext cx="9144000"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545739" y="-11660"/>
            <a:ext cx="576064" cy="56033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rot="5400000">
            <a:off x="1132265" y="133931"/>
            <a:ext cx="252028" cy="303112"/>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539552" y="37676"/>
            <a:ext cx="572593" cy="461665"/>
          </a:xfrm>
          <a:prstGeom prst="rect">
            <a:avLst/>
          </a:prstGeom>
          <a:noFill/>
        </p:spPr>
        <p:txBody>
          <a:bodyPr wrap="none" rtlCol="0">
            <a:spAutoFit/>
          </a:bodyPr>
          <a:lstStyle/>
          <a:p>
            <a:r>
              <a:rPr lang="en-US" altLang="zh-CN" sz="2400" dirty="0" smtClean="0">
                <a:solidFill>
                  <a:schemeClr val="bg1"/>
                </a:solidFill>
              </a:rPr>
              <a:t>4.9</a:t>
            </a:r>
            <a:endParaRPr lang="zh-CN" altLang="en-US" sz="2400" dirty="0">
              <a:solidFill>
                <a:schemeClr val="bg1"/>
              </a:solidFill>
            </a:endParaRPr>
          </a:p>
        </p:txBody>
      </p:sp>
      <p:pic>
        <p:nvPicPr>
          <p:cNvPr id="6146" name="Picture 2"/>
          <p:cNvPicPr>
            <a:picLocks noChangeAspect="1" noChangeArrowheads="1"/>
          </p:cNvPicPr>
          <p:nvPr/>
        </p:nvPicPr>
        <p:blipFill>
          <a:blip r:embed="rId2"/>
          <a:srcRect/>
          <a:stretch>
            <a:fillRect/>
          </a:stretch>
        </p:blipFill>
        <p:spPr bwMode="auto">
          <a:xfrm>
            <a:off x="214282" y="642918"/>
            <a:ext cx="8786874" cy="5643602"/>
          </a:xfrm>
          <a:prstGeom prst="rect">
            <a:avLst/>
          </a:prstGeom>
          <a:noFill/>
          <a:ln w="9525">
            <a:noFill/>
            <a:miter lim="800000"/>
            <a:headEnd/>
            <a:tailEnd/>
          </a:ln>
          <a:effectLst/>
        </p:spPr>
      </p:pic>
    </p:spTree>
    <p:extLst>
      <p:ext uri="{BB962C8B-B14F-4D97-AF65-F5344CB8AC3E}">
        <p14:creationId xmlns:p14="http://schemas.microsoft.com/office/powerpoint/2010/main" val="331778072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419872" y="-27384"/>
            <a:ext cx="3168352" cy="461665"/>
          </a:xfrm>
          <a:prstGeom prst="rect">
            <a:avLst/>
          </a:prstGeom>
          <a:noFill/>
        </p:spPr>
        <p:txBody>
          <a:bodyPr wrap="square" rtlCol="0">
            <a:spAutoFit/>
          </a:bodyPr>
          <a:lstStyle/>
          <a:p>
            <a:r>
              <a:rPr lang="zh-CN" altLang="en-US" sz="2400" dirty="0">
                <a:solidFill>
                  <a:srgbClr val="FF0000"/>
                </a:solidFill>
              </a:rPr>
              <a:t>产品功能</a:t>
            </a:r>
            <a:r>
              <a:rPr lang="en-US" altLang="zh-CN" sz="2400" dirty="0" smtClean="0">
                <a:solidFill>
                  <a:srgbClr val="FF0000"/>
                </a:solidFill>
              </a:rPr>
              <a:t>—</a:t>
            </a:r>
            <a:r>
              <a:rPr lang="zh-CN" altLang="en-US" sz="2400" dirty="0" smtClean="0">
                <a:solidFill>
                  <a:srgbClr val="FF0000"/>
                </a:solidFill>
              </a:rPr>
              <a:t>缺勤管理</a:t>
            </a:r>
            <a:endParaRPr lang="zh-CN" altLang="en-US" sz="2400" dirty="0">
              <a:solidFill>
                <a:srgbClr val="FF0000"/>
              </a:solidFill>
            </a:endParaRPr>
          </a:p>
        </p:txBody>
      </p:sp>
      <p:cxnSp>
        <p:nvCxnSpPr>
          <p:cNvPr id="4" name="直接连接符 3"/>
          <p:cNvCxnSpPr/>
          <p:nvPr/>
        </p:nvCxnSpPr>
        <p:spPr>
          <a:xfrm>
            <a:off x="0" y="548680"/>
            <a:ext cx="9144000"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545739" y="-11660"/>
            <a:ext cx="576064" cy="56033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rot="5400000">
            <a:off x="1097080" y="133931"/>
            <a:ext cx="252028" cy="303112"/>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500034" y="37676"/>
            <a:ext cx="728084" cy="461665"/>
          </a:xfrm>
          <a:prstGeom prst="rect">
            <a:avLst/>
          </a:prstGeom>
          <a:noFill/>
        </p:spPr>
        <p:txBody>
          <a:bodyPr wrap="none" rtlCol="0">
            <a:spAutoFit/>
          </a:bodyPr>
          <a:lstStyle/>
          <a:p>
            <a:r>
              <a:rPr lang="en-US" altLang="zh-CN" sz="2400" dirty="0" smtClean="0">
                <a:solidFill>
                  <a:schemeClr val="bg1"/>
                </a:solidFill>
              </a:rPr>
              <a:t>4.10</a:t>
            </a:r>
            <a:endParaRPr lang="zh-CN" altLang="en-US" sz="2400" dirty="0">
              <a:solidFill>
                <a:schemeClr val="bg1"/>
              </a:solidFill>
            </a:endParaRPr>
          </a:p>
        </p:txBody>
      </p:sp>
      <p:pic>
        <p:nvPicPr>
          <p:cNvPr id="9" name="Picture 2"/>
          <p:cNvPicPr>
            <a:picLocks noChangeAspect="1" noChangeArrowheads="1"/>
          </p:cNvPicPr>
          <p:nvPr/>
        </p:nvPicPr>
        <p:blipFill>
          <a:blip r:embed="rId2"/>
          <a:srcRect/>
          <a:stretch>
            <a:fillRect/>
          </a:stretch>
        </p:blipFill>
        <p:spPr bwMode="auto">
          <a:xfrm>
            <a:off x="142844" y="642918"/>
            <a:ext cx="8786874" cy="5643602"/>
          </a:xfrm>
          <a:prstGeom prst="rect">
            <a:avLst/>
          </a:prstGeom>
          <a:noFill/>
          <a:ln w="9525">
            <a:noFill/>
            <a:miter lim="800000"/>
            <a:headEnd/>
            <a:tailEnd/>
          </a:ln>
          <a:effectLst/>
        </p:spPr>
      </p:pic>
    </p:spTree>
    <p:extLst>
      <p:ext uri="{BB962C8B-B14F-4D97-AF65-F5344CB8AC3E}">
        <p14:creationId xmlns:p14="http://schemas.microsoft.com/office/powerpoint/2010/main" val="33177807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3929058" y="71414"/>
            <a:ext cx="1308114" cy="720080"/>
          </a:xfrm>
        </p:spPr>
        <p:txBody>
          <a:bodyPr>
            <a:normAutofit fontScale="90000"/>
          </a:bodyPr>
          <a:lstStyle/>
          <a:p>
            <a:r>
              <a:rPr lang="zh-CN" altLang="en-US" smtClean="0">
                <a:solidFill>
                  <a:srgbClr val="0070C0"/>
                </a:solidFill>
              </a:rPr>
              <a:t>目录</a:t>
            </a:r>
            <a:endParaRPr lang="zh-CN" altLang="en-US" dirty="0">
              <a:solidFill>
                <a:srgbClr val="0070C0"/>
              </a:solidFill>
            </a:endParaRPr>
          </a:p>
        </p:txBody>
      </p:sp>
      <p:sp>
        <p:nvSpPr>
          <p:cNvPr id="5" name="流程图: 联系 4"/>
          <p:cNvSpPr/>
          <p:nvPr/>
        </p:nvSpPr>
        <p:spPr>
          <a:xfrm>
            <a:off x="1031161" y="1752889"/>
            <a:ext cx="216024" cy="216024"/>
          </a:xfrm>
          <a:prstGeom prst="flowChartConnector">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1857356" y="1681451"/>
            <a:ext cx="2031325" cy="461665"/>
          </a:xfrm>
          <a:prstGeom prst="rect">
            <a:avLst/>
          </a:prstGeom>
          <a:noFill/>
        </p:spPr>
        <p:txBody>
          <a:bodyPr wrap="none" rtlCol="0">
            <a:spAutoFit/>
          </a:bodyPr>
          <a:lstStyle/>
          <a:p>
            <a:r>
              <a:rPr lang="zh-CN" altLang="en-US" sz="2400" b="1" dirty="0" smtClean="0">
                <a:solidFill>
                  <a:srgbClr val="FF0000"/>
                </a:solidFill>
              </a:rPr>
              <a:t>产品总体架构</a:t>
            </a:r>
            <a:endParaRPr lang="zh-CN" altLang="en-US" sz="2400" b="1" dirty="0">
              <a:solidFill>
                <a:srgbClr val="FF0000"/>
              </a:solidFill>
            </a:endParaRPr>
          </a:p>
        </p:txBody>
      </p:sp>
      <p:sp>
        <p:nvSpPr>
          <p:cNvPr id="7" name="流程图: 联系 6"/>
          <p:cNvSpPr/>
          <p:nvPr/>
        </p:nvSpPr>
        <p:spPr>
          <a:xfrm>
            <a:off x="1069828" y="2538707"/>
            <a:ext cx="216024" cy="216024"/>
          </a:xfrm>
          <a:prstGeom prst="flowChartConnector">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1857356" y="2395831"/>
            <a:ext cx="2031325" cy="461665"/>
          </a:xfrm>
          <a:prstGeom prst="rect">
            <a:avLst/>
          </a:prstGeom>
          <a:noFill/>
        </p:spPr>
        <p:txBody>
          <a:bodyPr wrap="none" rtlCol="0">
            <a:spAutoFit/>
          </a:bodyPr>
          <a:lstStyle/>
          <a:p>
            <a:r>
              <a:rPr lang="zh-CN" altLang="en-US" sz="2400" b="1" dirty="0" smtClean="0">
                <a:solidFill>
                  <a:srgbClr val="FF0000"/>
                </a:solidFill>
              </a:rPr>
              <a:t>产品详细流程</a:t>
            </a:r>
            <a:endParaRPr lang="zh-CN" altLang="en-US" sz="2400" b="1" dirty="0">
              <a:solidFill>
                <a:srgbClr val="FF0000"/>
              </a:solidFill>
            </a:endParaRPr>
          </a:p>
        </p:txBody>
      </p:sp>
      <p:sp>
        <p:nvSpPr>
          <p:cNvPr id="9" name="流程图: 联系 8"/>
          <p:cNvSpPr/>
          <p:nvPr/>
        </p:nvSpPr>
        <p:spPr>
          <a:xfrm>
            <a:off x="1071538" y="3324525"/>
            <a:ext cx="216024" cy="216024"/>
          </a:xfrm>
          <a:prstGeom prst="flowChartConnector">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9"/>
          <p:cNvSpPr txBox="1"/>
          <p:nvPr/>
        </p:nvSpPr>
        <p:spPr>
          <a:xfrm>
            <a:off x="1863932" y="3896029"/>
            <a:ext cx="1422184" cy="461665"/>
          </a:xfrm>
          <a:prstGeom prst="rect">
            <a:avLst/>
          </a:prstGeom>
          <a:noFill/>
        </p:spPr>
        <p:txBody>
          <a:bodyPr wrap="none" rtlCol="0">
            <a:spAutoFit/>
          </a:bodyPr>
          <a:lstStyle/>
          <a:p>
            <a:r>
              <a:rPr lang="zh-CN" altLang="en-US" sz="2400" b="1" dirty="0" smtClean="0">
                <a:solidFill>
                  <a:srgbClr val="FF0000"/>
                </a:solidFill>
              </a:rPr>
              <a:t>产品优势</a:t>
            </a:r>
            <a:endParaRPr lang="zh-CN" altLang="en-US" sz="2400" b="1" dirty="0">
              <a:solidFill>
                <a:srgbClr val="FF0000"/>
              </a:solidFill>
            </a:endParaRPr>
          </a:p>
        </p:txBody>
      </p:sp>
      <p:sp>
        <p:nvSpPr>
          <p:cNvPr id="11" name="TextBox 10"/>
          <p:cNvSpPr txBox="1"/>
          <p:nvPr/>
        </p:nvSpPr>
        <p:spPr>
          <a:xfrm>
            <a:off x="1857356" y="3110211"/>
            <a:ext cx="1422184" cy="461665"/>
          </a:xfrm>
          <a:prstGeom prst="rect">
            <a:avLst/>
          </a:prstGeom>
          <a:noFill/>
        </p:spPr>
        <p:txBody>
          <a:bodyPr wrap="none" rtlCol="0">
            <a:spAutoFit/>
          </a:bodyPr>
          <a:lstStyle/>
          <a:p>
            <a:r>
              <a:rPr lang="zh-CN" altLang="en-US" sz="2400" b="1" dirty="0" smtClean="0">
                <a:solidFill>
                  <a:srgbClr val="FF0000"/>
                </a:solidFill>
              </a:rPr>
              <a:t>产品功能</a:t>
            </a:r>
            <a:endParaRPr lang="zh-CN" altLang="en-US" sz="2400" b="1" dirty="0">
              <a:solidFill>
                <a:srgbClr val="FF0000"/>
              </a:solidFill>
            </a:endParaRPr>
          </a:p>
        </p:txBody>
      </p:sp>
      <p:sp>
        <p:nvSpPr>
          <p:cNvPr id="12" name="流程图: 联系 11"/>
          <p:cNvSpPr/>
          <p:nvPr/>
        </p:nvSpPr>
        <p:spPr>
          <a:xfrm>
            <a:off x="1071538" y="4038905"/>
            <a:ext cx="216024" cy="216024"/>
          </a:xfrm>
          <a:prstGeom prst="flowChartConnector">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2"/>
          <p:cNvSpPr txBox="1"/>
          <p:nvPr/>
        </p:nvSpPr>
        <p:spPr>
          <a:xfrm>
            <a:off x="1857356" y="4572008"/>
            <a:ext cx="1422184" cy="461665"/>
          </a:xfrm>
          <a:prstGeom prst="rect">
            <a:avLst/>
          </a:prstGeom>
          <a:noFill/>
        </p:spPr>
        <p:txBody>
          <a:bodyPr wrap="none" rtlCol="0">
            <a:spAutoFit/>
          </a:bodyPr>
          <a:lstStyle/>
          <a:p>
            <a:r>
              <a:rPr lang="zh-CN" altLang="en-US" sz="2400" b="1" dirty="0" smtClean="0">
                <a:solidFill>
                  <a:srgbClr val="FF0000"/>
                </a:solidFill>
              </a:rPr>
              <a:t>售后服务</a:t>
            </a:r>
            <a:endParaRPr lang="zh-CN" altLang="en-US" sz="2400" b="1" dirty="0">
              <a:solidFill>
                <a:srgbClr val="FF0000"/>
              </a:solidFill>
            </a:endParaRPr>
          </a:p>
        </p:txBody>
      </p:sp>
      <p:sp>
        <p:nvSpPr>
          <p:cNvPr id="14" name="流程图: 联系 13"/>
          <p:cNvSpPr/>
          <p:nvPr/>
        </p:nvSpPr>
        <p:spPr>
          <a:xfrm>
            <a:off x="1071538" y="4643446"/>
            <a:ext cx="216024" cy="216024"/>
          </a:xfrm>
          <a:prstGeom prst="flowChartConnector">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流程图: 联系 14"/>
          <p:cNvSpPr/>
          <p:nvPr/>
        </p:nvSpPr>
        <p:spPr>
          <a:xfrm>
            <a:off x="1000100" y="1071546"/>
            <a:ext cx="216024" cy="216024"/>
          </a:xfrm>
          <a:prstGeom prst="flowChartConnector">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15"/>
          <p:cNvSpPr txBox="1"/>
          <p:nvPr/>
        </p:nvSpPr>
        <p:spPr>
          <a:xfrm>
            <a:off x="1863932" y="967071"/>
            <a:ext cx="1422184" cy="461665"/>
          </a:xfrm>
          <a:prstGeom prst="rect">
            <a:avLst/>
          </a:prstGeom>
          <a:noFill/>
        </p:spPr>
        <p:txBody>
          <a:bodyPr wrap="none" rtlCol="0">
            <a:spAutoFit/>
          </a:bodyPr>
          <a:lstStyle/>
          <a:p>
            <a:r>
              <a:rPr lang="zh-CN" altLang="en-US" sz="2400" b="1" dirty="0" smtClean="0">
                <a:solidFill>
                  <a:srgbClr val="FF0000"/>
                </a:solidFill>
              </a:rPr>
              <a:t>公司简介</a:t>
            </a:r>
            <a:endParaRPr lang="zh-CN" altLang="en-US" sz="2400" b="1" dirty="0">
              <a:solidFill>
                <a:srgbClr val="FF0000"/>
              </a:solidFill>
            </a:endParaRPr>
          </a:p>
        </p:txBody>
      </p:sp>
    </p:spTree>
    <p:extLst>
      <p:ext uri="{BB962C8B-B14F-4D97-AF65-F5344CB8AC3E}">
        <p14:creationId xmlns:p14="http://schemas.microsoft.com/office/powerpoint/2010/main" val="86345931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419872" y="-27384"/>
            <a:ext cx="3723896" cy="461665"/>
          </a:xfrm>
          <a:prstGeom prst="rect">
            <a:avLst/>
          </a:prstGeom>
          <a:noFill/>
        </p:spPr>
        <p:txBody>
          <a:bodyPr wrap="square" rtlCol="0">
            <a:spAutoFit/>
          </a:bodyPr>
          <a:lstStyle/>
          <a:p>
            <a:r>
              <a:rPr lang="zh-CN" altLang="en-US" sz="2400" dirty="0">
                <a:solidFill>
                  <a:srgbClr val="FF0000"/>
                </a:solidFill>
              </a:rPr>
              <a:t>产品功能</a:t>
            </a:r>
            <a:r>
              <a:rPr lang="en-US" altLang="zh-CN" sz="2400" dirty="0" smtClean="0">
                <a:solidFill>
                  <a:srgbClr val="FF0000"/>
                </a:solidFill>
              </a:rPr>
              <a:t>—</a:t>
            </a:r>
            <a:r>
              <a:rPr lang="zh-CN" altLang="en-US" sz="2400" dirty="0" smtClean="0">
                <a:solidFill>
                  <a:srgbClr val="FF0000"/>
                </a:solidFill>
              </a:rPr>
              <a:t>临时加班管理</a:t>
            </a:r>
            <a:endParaRPr lang="zh-CN" altLang="en-US" sz="2400" dirty="0">
              <a:solidFill>
                <a:srgbClr val="FF0000"/>
              </a:solidFill>
            </a:endParaRPr>
          </a:p>
        </p:txBody>
      </p:sp>
      <p:cxnSp>
        <p:nvCxnSpPr>
          <p:cNvPr id="4" name="直接连接符 3"/>
          <p:cNvCxnSpPr/>
          <p:nvPr/>
        </p:nvCxnSpPr>
        <p:spPr>
          <a:xfrm>
            <a:off x="0" y="548680"/>
            <a:ext cx="9144000"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545739" y="-11660"/>
            <a:ext cx="576064" cy="56033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rot="5400000">
            <a:off x="1132265" y="133931"/>
            <a:ext cx="252028" cy="303112"/>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500034" y="37676"/>
            <a:ext cx="728084" cy="461665"/>
          </a:xfrm>
          <a:prstGeom prst="rect">
            <a:avLst/>
          </a:prstGeom>
          <a:noFill/>
        </p:spPr>
        <p:txBody>
          <a:bodyPr wrap="none" rtlCol="0">
            <a:spAutoFit/>
          </a:bodyPr>
          <a:lstStyle/>
          <a:p>
            <a:r>
              <a:rPr lang="en-US" altLang="zh-CN" sz="2400" dirty="0" smtClean="0">
                <a:solidFill>
                  <a:schemeClr val="bg1"/>
                </a:solidFill>
              </a:rPr>
              <a:t>4.11</a:t>
            </a:r>
            <a:endParaRPr lang="zh-CN" altLang="en-US" sz="2400" dirty="0">
              <a:solidFill>
                <a:schemeClr val="bg1"/>
              </a:solidFill>
            </a:endParaRPr>
          </a:p>
        </p:txBody>
      </p:sp>
      <p:pic>
        <p:nvPicPr>
          <p:cNvPr id="7171" name="Picture 3"/>
          <p:cNvPicPr>
            <a:picLocks noChangeAspect="1" noChangeArrowheads="1"/>
          </p:cNvPicPr>
          <p:nvPr/>
        </p:nvPicPr>
        <p:blipFill>
          <a:blip r:embed="rId2"/>
          <a:srcRect/>
          <a:stretch>
            <a:fillRect/>
          </a:stretch>
        </p:blipFill>
        <p:spPr bwMode="auto">
          <a:xfrm>
            <a:off x="214282" y="571480"/>
            <a:ext cx="8715436" cy="5715040"/>
          </a:xfrm>
          <a:prstGeom prst="rect">
            <a:avLst/>
          </a:prstGeom>
          <a:noFill/>
          <a:ln w="9525">
            <a:noFill/>
            <a:miter lim="800000"/>
            <a:headEnd/>
            <a:tailEnd/>
          </a:ln>
          <a:effectLst/>
        </p:spPr>
      </p:pic>
    </p:spTree>
    <p:extLst>
      <p:ext uri="{BB962C8B-B14F-4D97-AF65-F5344CB8AC3E}">
        <p14:creationId xmlns:p14="http://schemas.microsoft.com/office/powerpoint/2010/main" val="331778072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419872" y="-27384"/>
            <a:ext cx="3509582" cy="461665"/>
          </a:xfrm>
          <a:prstGeom prst="rect">
            <a:avLst/>
          </a:prstGeom>
          <a:noFill/>
        </p:spPr>
        <p:txBody>
          <a:bodyPr wrap="square" rtlCol="0">
            <a:spAutoFit/>
          </a:bodyPr>
          <a:lstStyle/>
          <a:p>
            <a:r>
              <a:rPr lang="zh-CN" altLang="en-US" sz="2400" dirty="0">
                <a:solidFill>
                  <a:srgbClr val="FF0000"/>
                </a:solidFill>
              </a:rPr>
              <a:t>产品功能</a:t>
            </a:r>
            <a:r>
              <a:rPr lang="en-US" altLang="zh-CN" sz="2400" dirty="0" smtClean="0">
                <a:solidFill>
                  <a:srgbClr val="FF0000"/>
                </a:solidFill>
              </a:rPr>
              <a:t>—</a:t>
            </a:r>
            <a:r>
              <a:rPr lang="zh-CN" altLang="en-US" sz="2400" dirty="0" smtClean="0">
                <a:solidFill>
                  <a:srgbClr val="FF0000"/>
                </a:solidFill>
              </a:rPr>
              <a:t>年休假管理</a:t>
            </a:r>
            <a:endParaRPr lang="zh-CN" altLang="en-US" sz="2400" dirty="0">
              <a:solidFill>
                <a:srgbClr val="FF0000"/>
              </a:solidFill>
            </a:endParaRPr>
          </a:p>
        </p:txBody>
      </p:sp>
      <p:cxnSp>
        <p:nvCxnSpPr>
          <p:cNvPr id="4" name="直接连接符 3"/>
          <p:cNvCxnSpPr/>
          <p:nvPr/>
        </p:nvCxnSpPr>
        <p:spPr>
          <a:xfrm>
            <a:off x="0" y="548680"/>
            <a:ext cx="9144000"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545739" y="-11660"/>
            <a:ext cx="576064" cy="56033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rot="5400000">
            <a:off x="1132265" y="133931"/>
            <a:ext cx="252028" cy="303112"/>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500034" y="37676"/>
            <a:ext cx="728084" cy="461665"/>
          </a:xfrm>
          <a:prstGeom prst="rect">
            <a:avLst/>
          </a:prstGeom>
          <a:noFill/>
        </p:spPr>
        <p:txBody>
          <a:bodyPr wrap="none" rtlCol="0">
            <a:spAutoFit/>
          </a:bodyPr>
          <a:lstStyle/>
          <a:p>
            <a:r>
              <a:rPr lang="en-US" altLang="zh-CN" sz="2400" dirty="0" smtClean="0">
                <a:solidFill>
                  <a:schemeClr val="bg1"/>
                </a:solidFill>
              </a:rPr>
              <a:t>4.12</a:t>
            </a:r>
            <a:endParaRPr lang="zh-CN" altLang="en-US" sz="2400" dirty="0">
              <a:solidFill>
                <a:schemeClr val="bg1"/>
              </a:solidFill>
            </a:endParaRPr>
          </a:p>
        </p:txBody>
      </p:sp>
      <p:pic>
        <p:nvPicPr>
          <p:cNvPr id="8194" name="Picture 2"/>
          <p:cNvPicPr>
            <a:picLocks noChangeAspect="1" noChangeArrowheads="1"/>
          </p:cNvPicPr>
          <p:nvPr/>
        </p:nvPicPr>
        <p:blipFill>
          <a:blip r:embed="rId2"/>
          <a:srcRect/>
          <a:stretch>
            <a:fillRect/>
          </a:stretch>
        </p:blipFill>
        <p:spPr bwMode="auto">
          <a:xfrm>
            <a:off x="142844" y="642919"/>
            <a:ext cx="8786874" cy="5643601"/>
          </a:xfrm>
          <a:prstGeom prst="rect">
            <a:avLst/>
          </a:prstGeom>
          <a:noFill/>
          <a:ln w="9525">
            <a:noFill/>
            <a:miter lim="800000"/>
            <a:headEnd/>
            <a:tailEnd/>
          </a:ln>
          <a:effectLst/>
        </p:spPr>
      </p:pic>
    </p:spTree>
    <p:extLst>
      <p:ext uri="{BB962C8B-B14F-4D97-AF65-F5344CB8AC3E}">
        <p14:creationId xmlns:p14="http://schemas.microsoft.com/office/powerpoint/2010/main" val="331778072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419872" y="-27384"/>
            <a:ext cx="3438144" cy="461665"/>
          </a:xfrm>
          <a:prstGeom prst="rect">
            <a:avLst/>
          </a:prstGeom>
          <a:noFill/>
        </p:spPr>
        <p:txBody>
          <a:bodyPr wrap="square" rtlCol="0">
            <a:spAutoFit/>
          </a:bodyPr>
          <a:lstStyle/>
          <a:p>
            <a:r>
              <a:rPr lang="zh-CN" altLang="en-US" sz="2400" dirty="0">
                <a:solidFill>
                  <a:srgbClr val="FF0000"/>
                </a:solidFill>
              </a:rPr>
              <a:t>产品功能</a:t>
            </a:r>
            <a:r>
              <a:rPr lang="en-US" altLang="zh-CN" sz="2400" dirty="0" smtClean="0">
                <a:solidFill>
                  <a:srgbClr val="FF0000"/>
                </a:solidFill>
              </a:rPr>
              <a:t>—</a:t>
            </a:r>
            <a:r>
              <a:rPr lang="zh-CN" altLang="en-US" sz="2400" dirty="0" smtClean="0">
                <a:solidFill>
                  <a:srgbClr val="FF0000"/>
                </a:solidFill>
              </a:rPr>
              <a:t>发补卡登记</a:t>
            </a:r>
            <a:endParaRPr lang="zh-CN" altLang="en-US" sz="2400" dirty="0">
              <a:solidFill>
                <a:srgbClr val="FF0000"/>
              </a:solidFill>
            </a:endParaRPr>
          </a:p>
        </p:txBody>
      </p:sp>
      <p:cxnSp>
        <p:nvCxnSpPr>
          <p:cNvPr id="4" name="直接连接符 3"/>
          <p:cNvCxnSpPr/>
          <p:nvPr/>
        </p:nvCxnSpPr>
        <p:spPr>
          <a:xfrm>
            <a:off x="0" y="548680"/>
            <a:ext cx="9144000"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545739" y="-11660"/>
            <a:ext cx="576064" cy="56033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rot="5400000">
            <a:off x="1132265" y="133931"/>
            <a:ext cx="252028" cy="303112"/>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500034" y="37676"/>
            <a:ext cx="728084" cy="461665"/>
          </a:xfrm>
          <a:prstGeom prst="rect">
            <a:avLst/>
          </a:prstGeom>
          <a:noFill/>
        </p:spPr>
        <p:txBody>
          <a:bodyPr wrap="none" rtlCol="0">
            <a:spAutoFit/>
          </a:bodyPr>
          <a:lstStyle/>
          <a:p>
            <a:r>
              <a:rPr lang="en-US" altLang="zh-CN" sz="2400" dirty="0" smtClean="0">
                <a:solidFill>
                  <a:schemeClr val="bg1"/>
                </a:solidFill>
              </a:rPr>
              <a:t>4.13</a:t>
            </a:r>
            <a:endParaRPr lang="zh-CN" altLang="en-US" sz="2400" dirty="0">
              <a:solidFill>
                <a:schemeClr val="bg1"/>
              </a:solidFill>
            </a:endParaRPr>
          </a:p>
        </p:txBody>
      </p:sp>
      <p:pic>
        <p:nvPicPr>
          <p:cNvPr id="9218" name="Picture 2"/>
          <p:cNvPicPr>
            <a:picLocks noChangeAspect="1" noChangeArrowheads="1"/>
          </p:cNvPicPr>
          <p:nvPr/>
        </p:nvPicPr>
        <p:blipFill>
          <a:blip r:embed="rId2"/>
          <a:srcRect/>
          <a:stretch>
            <a:fillRect/>
          </a:stretch>
        </p:blipFill>
        <p:spPr bwMode="auto">
          <a:xfrm>
            <a:off x="142844" y="642918"/>
            <a:ext cx="8858312" cy="5643602"/>
          </a:xfrm>
          <a:prstGeom prst="rect">
            <a:avLst/>
          </a:prstGeom>
          <a:noFill/>
          <a:ln w="9525">
            <a:noFill/>
            <a:miter lim="800000"/>
            <a:headEnd/>
            <a:tailEnd/>
          </a:ln>
          <a:effectLst/>
        </p:spPr>
      </p:pic>
    </p:spTree>
    <p:extLst>
      <p:ext uri="{BB962C8B-B14F-4D97-AF65-F5344CB8AC3E}">
        <p14:creationId xmlns:p14="http://schemas.microsoft.com/office/powerpoint/2010/main" val="331778072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419872" y="-27384"/>
            <a:ext cx="3652458" cy="461665"/>
          </a:xfrm>
          <a:prstGeom prst="rect">
            <a:avLst/>
          </a:prstGeom>
          <a:noFill/>
        </p:spPr>
        <p:txBody>
          <a:bodyPr wrap="square" rtlCol="0">
            <a:spAutoFit/>
          </a:bodyPr>
          <a:lstStyle/>
          <a:p>
            <a:r>
              <a:rPr lang="zh-CN" altLang="en-US" sz="2400" dirty="0">
                <a:solidFill>
                  <a:srgbClr val="FF0000"/>
                </a:solidFill>
              </a:rPr>
              <a:t>产品功能</a:t>
            </a:r>
            <a:r>
              <a:rPr lang="en-US" altLang="zh-CN" sz="2400" dirty="0" smtClean="0">
                <a:solidFill>
                  <a:srgbClr val="FF0000"/>
                </a:solidFill>
              </a:rPr>
              <a:t>—</a:t>
            </a:r>
            <a:r>
              <a:rPr lang="zh-CN" altLang="en-US" sz="2400" dirty="0" smtClean="0">
                <a:solidFill>
                  <a:srgbClr val="FF0000"/>
                </a:solidFill>
              </a:rPr>
              <a:t>考勤总规则</a:t>
            </a:r>
            <a:endParaRPr lang="zh-CN" altLang="en-US" sz="2400" dirty="0">
              <a:solidFill>
                <a:srgbClr val="FF0000"/>
              </a:solidFill>
            </a:endParaRPr>
          </a:p>
        </p:txBody>
      </p:sp>
      <p:cxnSp>
        <p:nvCxnSpPr>
          <p:cNvPr id="4" name="直接连接符 3"/>
          <p:cNvCxnSpPr/>
          <p:nvPr/>
        </p:nvCxnSpPr>
        <p:spPr>
          <a:xfrm>
            <a:off x="0" y="548680"/>
            <a:ext cx="9144000"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545739" y="-11660"/>
            <a:ext cx="576064" cy="56033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rot="5400000">
            <a:off x="1132265" y="133931"/>
            <a:ext cx="252028" cy="303112"/>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500034" y="37676"/>
            <a:ext cx="728084" cy="461665"/>
          </a:xfrm>
          <a:prstGeom prst="rect">
            <a:avLst/>
          </a:prstGeom>
          <a:noFill/>
        </p:spPr>
        <p:txBody>
          <a:bodyPr wrap="none" rtlCol="0">
            <a:spAutoFit/>
          </a:bodyPr>
          <a:lstStyle/>
          <a:p>
            <a:r>
              <a:rPr lang="en-US" altLang="zh-CN" sz="2400" dirty="0" smtClean="0">
                <a:solidFill>
                  <a:schemeClr val="bg1"/>
                </a:solidFill>
              </a:rPr>
              <a:t>4.14</a:t>
            </a:r>
            <a:endParaRPr lang="zh-CN" altLang="en-US" sz="2400" dirty="0">
              <a:solidFill>
                <a:schemeClr val="bg1"/>
              </a:solidFill>
            </a:endParaRPr>
          </a:p>
        </p:txBody>
      </p:sp>
      <p:pic>
        <p:nvPicPr>
          <p:cNvPr id="10242" name="Picture 2"/>
          <p:cNvPicPr>
            <a:picLocks noChangeAspect="1" noChangeArrowheads="1"/>
          </p:cNvPicPr>
          <p:nvPr/>
        </p:nvPicPr>
        <p:blipFill>
          <a:blip r:embed="rId2"/>
          <a:srcRect/>
          <a:stretch>
            <a:fillRect/>
          </a:stretch>
        </p:blipFill>
        <p:spPr bwMode="auto">
          <a:xfrm>
            <a:off x="142844" y="642918"/>
            <a:ext cx="8858312" cy="5643602"/>
          </a:xfrm>
          <a:prstGeom prst="rect">
            <a:avLst/>
          </a:prstGeom>
          <a:noFill/>
          <a:ln w="9525">
            <a:noFill/>
            <a:miter lim="800000"/>
            <a:headEnd/>
            <a:tailEnd/>
          </a:ln>
          <a:effectLst/>
        </p:spPr>
      </p:pic>
    </p:spTree>
    <p:extLst>
      <p:ext uri="{BB962C8B-B14F-4D97-AF65-F5344CB8AC3E}">
        <p14:creationId xmlns:p14="http://schemas.microsoft.com/office/powerpoint/2010/main" val="331778072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419872" y="-27384"/>
            <a:ext cx="3168352" cy="461665"/>
          </a:xfrm>
          <a:prstGeom prst="rect">
            <a:avLst/>
          </a:prstGeom>
          <a:noFill/>
        </p:spPr>
        <p:txBody>
          <a:bodyPr wrap="square" rtlCol="0">
            <a:spAutoFit/>
          </a:bodyPr>
          <a:lstStyle/>
          <a:p>
            <a:r>
              <a:rPr lang="zh-CN" altLang="en-US" sz="2400" dirty="0">
                <a:solidFill>
                  <a:srgbClr val="FF0000"/>
                </a:solidFill>
              </a:rPr>
              <a:t>产品功能</a:t>
            </a:r>
            <a:r>
              <a:rPr lang="en-US" altLang="zh-CN" sz="2400" dirty="0" smtClean="0">
                <a:solidFill>
                  <a:srgbClr val="FF0000"/>
                </a:solidFill>
              </a:rPr>
              <a:t>—</a:t>
            </a:r>
            <a:r>
              <a:rPr lang="zh-CN" altLang="en-US" sz="2400" dirty="0" smtClean="0">
                <a:solidFill>
                  <a:srgbClr val="FF0000"/>
                </a:solidFill>
              </a:rPr>
              <a:t>班制设定</a:t>
            </a:r>
            <a:endParaRPr lang="zh-CN" altLang="en-US" sz="2400" dirty="0">
              <a:solidFill>
                <a:srgbClr val="FF0000"/>
              </a:solidFill>
            </a:endParaRPr>
          </a:p>
        </p:txBody>
      </p:sp>
      <p:cxnSp>
        <p:nvCxnSpPr>
          <p:cNvPr id="4" name="直接连接符 3"/>
          <p:cNvCxnSpPr/>
          <p:nvPr/>
        </p:nvCxnSpPr>
        <p:spPr>
          <a:xfrm>
            <a:off x="0" y="548680"/>
            <a:ext cx="9144000"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545739" y="-11660"/>
            <a:ext cx="576064" cy="56033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rot="5400000">
            <a:off x="1132265" y="133931"/>
            <a:ext cx="252028" cy="303112"/>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500034" y="37676"/>
            <a:ext cx="728084" cy="461665"/>
          </a:xfrm>
          <a:prstGeom prst="rect">
            <a:avLst/>
          </a:prstGeom>
          <a:noFill/>
        </p:spPr>
        <p:txBody>
          <a:bodyPr wrap="none" rtlCol="0">
            <a:spAutoFit/>
          </a:bodyPr>
          <a:lstStyle/>
          <a:p>
            <a:r>
              <a:rPr lang="en-US" altLang="zh-CN" sz="2400" dirty="0" smtClean="0">
                <a:solidFill>
                  <a:schemeClr val="bg1"/>
                </a:solidFill>
              </a:rPr>
              <a:t>4.15</a:t>
            </a:r>
            <a:endParaRPr lang="zh-CN" altLang="en-US" sz="2400" dirty="0">
              <a:solidFill>
                <a:schemeClr val="bg1"/>
              </a:solidFill>
            </a:endParaRPr>
          </a:p>
        </p:txBody>
      </p:sp>
      <p:pic>
        <p:nvPicPr>
          <p:cNvPr id="11266" name="Picture 2"/>
          <p:cNvPicPr>
            <a:picLocks noChangeAspect="1" noChangeArrowheads="1"/>
          </p:cNvPicPr>
          <p:nvPr/>
        </p:nvPicPr>
        <p:blipFill>
          <a:blip r:embed="rId2"/>
          <a:srcRect/>
          <a:stretch>
            <a:fillRect/>
          </a:stretch>
        </p:blipFill>
        <p:spPr bwMode="auto">
          <a:xfrm>
            <a:off x="97350" y="642918"/>
            <a:ext cx="8903806" cy="5572164"/>
          </a:xfrm>
          <a:prstGeom prst="rect">
            <a:avLst/>
          </a:prstGeom>
          <a:noFill/>
          <a:ln w="9525">
            <a:noFill/>
            <a:miter lim="800000"/>
            <a:headEnd/>
            <a:tailEnd/>
          </a:ln>
          <a:effectLst/>
        </p:spPr>
      </p:pic>
    </p:spTree>
    <p:extLst>
      <p:ext uri="{BB962C8B-B14F-4D97-AF65-F5344CB8AC3E}">
        <p14:creationId xmlns:p14="http://schemas.microsoft.com/office/powerpoint/2010/main" val="331778072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419872" y="-27384"/>
            <a:ext cx="3168352" cy="461665"/>
          </a:xfrm>
          <a:prstGeom prst="rect">
            <a:avLst/>
          </a:prstGeom>
          <a:noFill/>
        </p:spPr>
        <p:txBody>
          <a:bodyPr wrap="square" rtlCol="0">
            <a:spAutoFit/>
          </a:bodyPr>
          <a:lstStyle/>
          <a:p>
            <a:r>
              <a:rPr lang="zh-CN" altLang="en-US" sz="2400" dirty="0">
                <a:solidFill>
                  <a:srgbClr val="FF0000"/>
                </a:solidFill>
              </a:rPr>
              <a:t>产品功能</a:t>
            </a:r>
            <a:r>
              <a:rPr lang="en-US" altLang="zh-CN" sz="2400" dirty="0" smtClean="0">
                <a:solidFill>
                  <a:srgbClr val="FF0000"/>
                </a:solidFill>
              </a:rPr>
              <a:t>—</a:t>
            </a:r>
            <a:r>
              <a:rPr lang="zh-CN" altLang="en-US" sz="2400" dirty="0" smtClean="0">
                <a:solidFill>
                  <a:srgbClr val="FF0000"/>
                </a:solidFill>
              </a:rPr>
              <a:t>班组设定</a:t>
            </a:r>
            <a:endParaRPr lang="zh-CN" altLang="en-US" sz="2400" dirty="0">
              <a:solidFill>
                <a:srgbClr val="FF0000"/>
              </a:solidFill>
            </a:endParaRPr>
          </a:p>
        </p:txBody>
      </p:sp>
      <p:cxnSp>
        <p:nvCxnSpPr>
          <p:cNvPr id="4" name="直接连接符 3"/>
          <p:cNvCxnSpPr/>
          <p:nvPr/>
        </p:nvCxnSpPr>
        <p:spPr>
          <a:xfrm>
            <a:off x="0" y="548680"/>
            <a:ext cx="9144000"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545739" y="-11660"/>
            <a:ext cx="576064" cy="56033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rot="5400000">
            <a:off x="1132265" y="133931"/>
            <a:ext cx="252028" cy="303112"/>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500034" y="37676"/>
            <a:ext cx="728084" cy="461665"/>
          </a:xfrm>
          <a:prstGeom prst="rect">
            <a:avLst/>
          </a:prstGeom>
          <a:noFill/>
        </p:spPr>
        <p:txBody>
          <a:bodyPr wrap="none" rtlCol="0">
            <a:spAutoFit/>
          </a:bodyPr>
          <a:lstStyle/>
          <a:p>
            <a:r>
              <a:rPr lang="en-US" altLang="zh-CN" sz="2400" dirty="0" smtClean="0">
                <a:solidFill>
                  <a:schemeClr val="bg1"/>
                </a:solidFill>
              </a:rPr>
              <a:t>4.16</a:t>
            </a:r>
            <a:endParaRPr lang="zh-CN" altLang="en-US" sz="2400" dirty="0">
              <a:solidFill>
                <a:schemeClr val="bg1"/>
              </a:solidFill>
            </a:endParaRPr>
          </a:p>
        </p:txBody>
      </p:sp>
      <p:pic>
        <p:nvPicPr>
          <p:cNvPr id="12290" name="Picture 2"/>
          <p:cNvPicPr>
            <a:picLocks noChangeAspect="1" noChangeArrowheads="1"/>
          </p:cNvPicPr>
          <p:nvPr/>
        </p:nvPicPr>
        <p:blipFill>
          <a:blip r:embed="rId2"/>
          <a:srcRect/>
          <a:stretch>
            <a:fillRect/>
          </a:stretch>
        </p:blipFill>
        <p:spPr bwMode="auto">
          <a:xfrm>
            <a:off x="142844" y="642918"/>
            <a:ext cx="8929750" cy="5572164"/>
          </a:xfrm>
          <a:prstGeom prst="rect">
            <a:avLst/>
          </a:prstGeom>
          <a:noFill/>
          <a:ln w="9525">
            <a:noFill/>
            <a:miter lim="800000"/>
            <a:headEnd/>
            <a:tailEnd/>
          </a:ln>
          <a:effectLst/>
        </p:spPr>
      </p:pic>
    </p:spTree>
    <p:extLst>
      <p:ext uri="{BB962C8B-B14F-4D97-AF65-F5344CB8AC3E}">
        <p14:creationId xmlns:p14="http://schemas.microsoft.com/office/powerpoint/2010/main" val="331778072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419872" y="-27384"/>
            <a:ext cx="3168352" cy="461665"/>
          </a:xfrm>
          <a:prstGeom prst="rect">
            <a:avLst/>
          </a:prstGeom>
          <a:noFill/>
        </p:spPr>
        <p:txBody>
          <a:bodyPr wrap="square" rtlCol="0">
            <a:spAutoFit/>
          </a:bodyPr>
          <a:lstStyle/>
          <a:p>
            <a:r>
              <a:rPr lang="zh-CN" altLang="en-US" sz="2400" dirty="0">
                <a:solidFill>
                  <a:srgbClr val="FF0000"/>
                </a:solidFill>
              </a:rPr>
              <a:t>产品功能</a:t>
            </a:r>
            <a:r>
              <a:rPr lang="en-US" altLang="zh-CN" sz="2400" dirty="0" smtClean="0">
                <a:solidFill>
                  <a:srgbClr val="FF0000"/>
                </a:solidFill>
              </a:rPr>
              <a:t>—</a:t>
            </a:r>
            <a:r>
              <a:rPr lang="zh-CN" altLang="en-US" sz="2400" dirty="0" smtClean="0">
                <a:solidFill>
                  <a:srgbClr val="FF0000"/>
                </a:solidFill>
              </a:rPr>
              <a:t>排班管理</a:t>
            </a:r>
            <a:endParaRPr lang="zh-CN" altLang="en-US" sz="2400" dirty="0">
              <a:solidFill>
                <a:srgbClr val="FF0000"/>
              </a:solidFill>
            </a:endParaRPr>
          </a:p>
        </p:txBody>
      </p:sp>
      <p:cxnSp>
        <p:nvCxnSpPr>
          <p:cNvPr id="4" name="直接连接符 3"/>
          <p:cNvCxnSpPr/>
          <p:nvPr/>
        </p:nvCxnSpPr>
        <p:spPr>
          <a:xfrm>
            <a:off x="0" y="548680"/>
            <a:ext cx="9144000"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545739" y="-11660"/>
            <a:ext cx="576064" cy="56033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rot="5400000">
            <a:off x="1132265" y="133931"/>
            <a:ext cx="252028" cy="303112"/>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500034" y="37676"/>
            <a:ext cx="728084" cy="461665"/>
          </a:xfrm>
          <a:prstGeom prst="rect">
            <a:avLst/>
          </a:prstGeom>
          <a:noFill/>
        </p:spPr>
        <p:txBody>
          <a:bodyPr wrap="none" rtlCol="0">
            <a:spAutoFit/>
          </a:bodyPr>
          <a:lstStyle/>
          <a:p>
            <a:r>
              <a:rPr lang="en-US" altLang="zh-CN" sz="2400" dirty="0" smtClean="0">
                <a:solidFill>
                  <a:schemeClr val="bg1"/>
                </a:solidFill>
              </a:rPr>
              <a:t>4.17</a:t>
            </a:r>
            <a:endParaRPr lang="zh-CN" altLang="en-US" sz="2400" dirty="0">
              <a:solidFill>
                <a:schemeClr val="bg1"/>
              </a:solidFill>
            </a:endParaRPr>
          </a:p>
        </p:txBody>
      </p:sp>
      <p:pic>
        <p:nvPicPr>
          <p:cNvPr id="13314" name="Picture 2"/>
          <p:cNvPicPr>
            <a:picLocks noChangeAspect="1" noChangeArrowheads="1"/>
          </p:cNvPicPr>
          <p:nvPr/>
        </p:nvPicPr>
        <p:blipFill>
          <a:blip r:embed="rId2"/>
          <a:srcRect/>
          <a:stretch>
            <a:fillRect/>
          </a:stretch>
        </p:blipFill>
        <p:spPr bwMode="auto">
          <a:xfrm>
            <a:off x="142845" y="642918"/>
            <a:ext cx="8786874" cy="5589582"/>
          </a:xfrm>
          <a:prstGeom prst="rect">
            <a:avLst/>
          </a:prstGeom>
          <a:noFill/>
          <a:ln w="9525">
            <a:noFill/>
            <a:miter lim="800000"/>
            <a:headEnd/>
            <a:tailEnd/>
          </a:ln>
          <a:effectLst/>
        </p:spPr>
      </p:pic>
    </p:spTree>
    <p:extLst>
      <p:ext uri="{BB962C8B-B14F-4D97-AF65-F5344CB8AC3E}">
        <p14:creationId xmlns:p14="http://schemas.microsoft.com/office/powerpoint/2010/main" val="331778072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419872" y="-27384"/>
            <a:ext cx="3866772" cy="461665"/>
          </a:xfrm>
          <a:prstGeom prst="rect">
            <a:avLst/>
          </a:prstGeom>
          <a:noFill/>
        </p:spPr>
        <p:txBody>
          <a:bodyPr wrap="square" rtlCol="0">
            <a:spAutoFit/>
          </a:bodyPr>
          <a:lstStyle/>
          <a:p>
            <a:r>
              <a:rPr lang="zh-CN" altLang="en-US" sz="2400" dirty="0">
                <a:solidFill>
                  <a:srgbClr val="FF0000"/>
                </a:solidFill>
              </a:rPr>
              <a:t>产品功能</a:t>
            </a:r>
            <a:r>
              <a:rPr lang="en-US" altLang="zh-CN" sz="2400" dirty="0" smtClean="0">
                <a:solidFill>
                  <a:srgbClr val="FF0000"/>
                </a:solidFill>
              </a:rPr>
              <a:t>—</a:t>
            </a:r>
            <a:r>
              <a:rPr lang="zh-CN" altLang="en-US" sz="2400" dirty="0" smtClean="0">
                <a:solidFill>
                  <a:srgbClr val="FF0000"/>
                </a:solidFill>
              </a:rPr>
              <a:t>考勤数据处理</a:t>
            </a:r>
            <a:endParaRPr lang="zh-CN" altLang="en-US" sz="2400" dirty="0">
              <a:solidFill>
                <a:srgbClr val="FF0000"/>
              </a:solidFill>
            </a:endParaRPr>
          </a:p>
        </p:txBody>
      </p:sp>
      <p:cxnSp>
        <p:nvCxnSpPr>
          <p:cNvPr id="4" name="直接连接符 3"/>
          <p:cNvCxnSpPr/>
          <p:nvPr/>
        </p:nvCxnSpPr>
        <p:spPr>
          <a:xfrm>
            <a:off x="0" y="548680"/>
            <a:ext cx="9144000"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545739" y="-11660"/>
            <a:ext cx="576064" cy="56033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rot="5400000">
            <a:off x="1132265" y="133931"/>
            <a:ext cx="252028" cy="303112"/>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500034" y="37676"/>
            <a:ext cx="728084" cy="461665"/>
          </a:xfrm>
          <a:prstGeom prst="rect">
            <a:avLst/>
          </a:prstGeom>
          <a:noFill/>
        </p:spPr>
        <p:txBody>
          <a:bodyPr wrap="none" rtlCol="0">
            <a:spAutoFit/>
          </a:bodyPr>
          <a:lstStyle/>
          <a:p>
            <a:r>
              <a:rPr lang="en-US" altLang="zh-CN" sz="2400" dirty="0" smtClean="0">
                <a:solidFill>
                  <a:schemeClr val="bg1"/>
                </a:solidFill>
              </a:rPr>
              <a:t>4.18</a:t>
            </a:r>
            <a:endParaRPr lang="zh-CN" altLang="en-US" sz="2400" dirty="0">
              <a:solidFill>
                <a:schemeClr val="bg1"/>
              </a:solidFill>
            </a:endParaRPr>
          </a:p>
        </p:txBody>
      </p:sp>
      <p:pic>
        <p:nvPicPr>
          <p:cNvPr id="41986" name="Picture 2"/>
          <p:cNvPicPr>
            <a:picLocks noChangeAspect="1" noChangeArrowheads="1"/>
          </p:cNvPicPr>
          <p:nvPr/>
        </p:nvPicPr>
        <p:blipFill>
          <a:blip r:embed="rId2"/>
          <a:srcRect/>
          <a:stretch>
            <a:fillRect/>
          </a:stretch>
        </p:blipFill>
        <p:spPr bwMode="auto">
          <a:xfrm>
            <a:off x="2757488" y="1943100"/>
            <a:ext cx="3629025" cy="2971800"/>
          </a:xfrm>
          <a:prstGeom prst="rect">
            <a:avLst/>
          </a:prstGeom>
          <a:noFill/>
          <a:ln w="9525">
            <a:noFill/>
            <a:miter lim="800000"/>
            <a:headEnd/>
            <a:tailEnd/>
          </a:ln>
          <a:effectLst/>
        </p:spPr>
      </p:pic>
    </p:spTree>
    <p:extLst>
      <p:ext uri="{BB962C8B-B14F-4D97-AF65-F5344CB8AC3E}">
        <p14:creationId xmlns:p14="http://schemas.microsoft.com/office/powerpoint/2010/main" val="331778072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419872" y="-27384"/>
            <a:ext cx="3652458" cy="461665"/>
          </a:xfrm>
          <a:prstGeom prst="rect">
            <a:avLst/>
          </a:prstGeom>
          <a:noFill/>
        </p:spPr>
        <p:txBody>
          <a:bodyPr wrap="square" rtlCol="0">
            <a:spAutoFit/>
          </a:bodyPr>
          <a:lstStyle/>
          <a:p>
            <a:r>
              <a:rPr lang="zh-CN" altLang="en-US" sz="2400" dirty="0">
                <a:solidFill>
                  <a:srgbClr val="FF0000"/>
                </a:solidFill>
              </a:rPr>
              <a:t>产品功能</a:t>
            </a:r>
            <a:r>
              <a:rPr lang="en-US" altLang="zh-CN" sz="2400" dirty="0" smtClean="0">
                <a:solidFill>
                  <a:srgbClr val="FF0000"/>
                </a:solidFill>
              </a:rPr>
              <a:t>—</a:t>
            </a:r>
            <a:r>
              <a:rPr lang="zh-CN" altLang="en-US" sz="2400" dirty="0" smtClean="0">
                <a:solidFill>
                  <a:srgbClr val="FF0000"/>
                </a:solidFill>
              </a:rPr>
              <a:t>考勤日报表</a:t>
            </a:r>
            <a:endParaRPr lang="zh-CN" altLang="en-US" sz="2400" dirty="0">
              <a:solidFill>
                <a:srgbClr val="FF0000"/>
              </a:solidFill>
            </a:endParaRPr>
          </a:p>
        </p:txBody>
      </p:sp>
      <p:cxnSp>
        <p:nvCxnSpPr>
          <p:cNvPr id="4" name="直接连接符 3"/>
          <p:cNvCxnSpPr/>
          <p:nvPr/>
        </p:nvCxnSpPr>
        <p:spPr>
          <a:xfrm>
            <a:off x="0" y="548680"/>
            <a:ext cx="9144000"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545739" y="-11660"/>
            <a:ext cx="576064" cy="56033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rot="5400000">
            <a:off x="1132265" y="133931"/>
            <a:ext cx="252028" cy="303112"/>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500034" y="37676"/>
            <a:ext cx="728084" cy="461665"/>
          </a:xfrm>
          <a:prstGeom prst="rect">
            <a:avLst/>
          </a:prstGeom>
          <a:noFill/>
        </p:spPr>
        <p:txBody>
          <a:bodyPr wrap="none" rtlCol="0">
            <a:spAutoFit/>
          </a:bodyPr>
          <a:lstStyle/>
          <a:p>
            <a:r>
              <a:rPr lang="en-US" altLang="zh-CN" sz="2400" dirty="0" smtClean="0">
                <a:solidFill>
                  <a:schemeClr val="bg1"/>
                </a:solidFill>
              </a:rPr>
              <a:t>4.19</a:t>
            </a:r>
            <a:endParaRPr lang="zh-CN" altLang="en-US" sz="2400" dirty="0">
              <a:solidFill>
                <a:schemeClr val="bg1"/>
              </a:solidFill>
            </a:endParaRPr>
          </a:p>
        </p:txBody>
      </p:sp>
      <p:pic>
        <p:nvPicPr>
          <p:cNvPr id="43010" name="Picture 2"/>
          <p:cNvPicPr>
            <a:picLocks noChangeAspect="1" noChangeArrowheads="1"/>
          </p:cNvPicPr>
          <p:nvPr/>
        </p:nvPicPr>
        <p:blipFill>
          <a:blip r:embed="rId2"/>
          <a:srcRect/>
          <a:stretch>
            <a:fillRect/>
          </a:stretch>
        </p:blipFill>
        <p:spPr bwMode="auto">
          <a:xfrm>
            <a:off x="142844" y="642918"/>
            <a:ext cx="8786874" cy="5786478"/>
          </a:xfrm>
          <a:prstGeom prst="rect">
            <a:avLst/>
          </a:prstGeom>
          <a:noFill/>
          <a:ln w="9525">
            <a:noFill/>
            <a:miter lim="800000"/>
            <a:headEnd/>
            <a:tailEnd/>
          </a:ln>
          <a:effectLst/>
        </p:spPr>
      </p:pic>
    </p:spTree>
    <p:extLst>
      <p:ext uri="{BB962C8B-B14F-4D97-AF65-F5344CB8AC3E}">
        <p14:creationId xmlns:p14="http://schemas.microsoft.com/office/powerpoint/2010/main" val="331778072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419872" y="-27384"/>
            <a:ext cx="3438144" cy="461665"/>
          </a:xfrm>
          <a:prstGeom prst="rect">
            <a:avLst/>
          </a:prstGeom>
          <a:noFill/>
        </p:spPr>
        <p:txBody>
          <a:bodyPr wrap="square" rtlCol="0">
            <a:spAutoFit/>
          </a:bodyPr>
          <a:lstStyle/>
          <a:p>
            <a:r>
              <a:rPr lang="zh-CN" altLang="en-US" sz="2400" dirty="0">
                <a:solidFill>
                  <a:srgbClr val="FF0000"/>
                </a:solidFill>
              </a:rPr>
              <a:t>产品功能</a:t>
            </a:r>
            <a:r>
              <a:rPr lang="en-US" altLang="zh-CN" sz="2400" dirty="0" smtClean="0">
                <a:solidFill>
                  <a:srgbClr val="FF0000"/>
                </a:solidFill>
              </a:rPr>
              <a:t>—</a:t>
            </a:r>
            <a:r>
              <a:rPr lang="zh-CN" altLang="en-US" sz="2400" dirty="0" smtClean="0">
                <a:solidFill>
                  <a:srgbClr val="FF0000"/>
                </a:solidFill>
              </a:rPr>
              <a:t>考勤日报表</a:t>
            </a:r>
            <a:endParaRPr lang="zh-CN" altLang="en-US" sz="2400" dirty="0">
              <a:solidFill>
                <a:srgbClr val="FF0000"/>
              </a:solidFill>
            </a:endParaRPr>
          </a:p>
        </p:txBody>
      </p:sp>
      <p:cxnSp>
        <p:nvCxnSpPr>
          <p:cNvPr id="4" name="直接连接符 3"/>
          <p:cNvCxnSpPr/>
          <p:nvPr/>
        </p:nvCxnSpPr>
        <p:spPr>
          <a:xfrm>
            <a:off x="0" y="548680"/>
            <a:ext cx="9144000"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545739" y="-11660"/>
            <a:ext cx="576064" cy="56033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rot="5400000">
            <a:off x="1132265" y="133931"/>
            <a:ext cx="252028" cy="303112"/>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500034" y="37676"/>
            <a:ext cx="728084" cy="461665"/>
          </a:xfrm>
          <a:prstGeom prst="rect">
            <a:avLst/>
          </a:prstGeom>
          <a:noFill/>
        </p:spPr>
        <p:txBody>
          <a:bodyPr wrap="none" rtlCol="0">
            <a:spAutoFit/>
          </a:bodyPr>
          <a:lstStyle/>
          <a:p>
            <a:r>
              <a:rPr lang="en-US" altLang="zh-CN" sz="2400" dirty="0" smtClean="0">
                <a:solidFill>
                  <a:schemeClr val="bg1"/>
                </a:solidFill>
              </a:rPr>
              <a:t>4.20</a:t>
            </a:r>
            <a:endParaRPr lang="zh-CN" altLang="en-US" sz="2400" dirty="0">
              <a:solidFill>
                <a:schemeClr val="bg1"/>
              </a:solidFill>
            </a:endParaRPr>
          </a:p>
        </p:txBody>
      </p:sp>
      <p:pic>
        <p:nvPicPr>
          <p:cNvPr id="44034" name="Picture 2"/>
          <p:cNvPicPr>
            <a:picLocks noChangeAspect="1" noChangeArrowheads="1"/>
          </p:cNvPicPr>
          <p:nvPr/>
        </p:nvPicPr>
        <p:blipFill>
          <a:blip r:embed="rId2"/>
          <a:srcRect/>
          <a:stretch>
            <a:fillRect/>
          </a:stretch>
        </p:blipFill>
        <p:spPr bwMode="auto">
          <a:xfrm>
            <a:off x="357158" y="785794"/>
            <a:ext cx="8429652" cy="5210175"/>
          </a:xfrm>
          <a:prstGeom prst="rect">
            <a:avLst/>
          </a:prstGeom>
          <a:noFill/>
          <a:ln w="9525">
            <a:noFill/>
            <a:miter lim="800000"/>
            <a:headEnd/>
            <a:tailEnd/>
          </a:ln>
          <a:effectLst/>
        </p:spPr>
      </p:pic>
    </p:spTree>
    <p:extLst>
      <p:ext uri="{BB962C8B-B14F-4D97-AF65-F5344CB8AC3E}">
        <p14:creationId xmlns:p14="http://schemas.microsoft.com/office/powerpoint/2010/main" val="33177807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3428992" y="44624"/>
            <a:ext cx="1511598" cy="461665"/>
          </a:xfrm>
          <a:prstGeom prst="rect">
            <a:avLst/>
          </a:prstGeom>
          <a:noFill/>
        </p:spPr>
        <p:txBody>
          <a:bodyPr wrap="square" rtlCol="0">
            <a:spAutoFit/>
          </a:bodyPr>
          <a:lstStyle/>
          <a:p>
            <a:r>
              <a:rPr lang="zh-CN" altLang="en-US" sz="2400" dirty="0" smtClean="0">
                <a:solidFill>
                  <a:srgbClr val="FF0000"/>
                </a:solidFill>
              </a:rPr>
              <a:t>公司简介</a:t>
            </a:r>
            <a:endParaRPr lang="zh-CN" altLang="en-US" sz="2400" dirty="0">
              <a:solidFill>
                <a:srgbClr val="FF0000"/>
              </a:solidFill>
            </a:endParaRPr>
          </a:p>
        </p:txBody>
      </p:sp>
      <p:cxnSp>
        <p:nvCxnSpPr>
          <p:cNvPr id="13" name="直接连接符 12"/>
          <p:cNvCxnSpPr/>
          <p:nvPr/>
        </p:nvCxnSpPr>
        <p:spPr>
          <a:xfrm>
            <a:off x="0" y="548680"/>
            <a:ext cx="9144000"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545739" y="-11660"/>
            <a:ext cx="576064" cy="56033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nvSpPr>
        <p:spPr>
          <a:xfrm rot="5400000">
            <a:off x="1132265" y="133931"/>
            <a:ext cx="252028" cy="303112"/>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631442" y="37676"/>
            <a:ext cx="340158" cy="461665"/>
          </a:xfrm>
          <a:prstGeom prst="rect">
            <a:avLst/>
          </a:prstGeom>
          <a:noFill/>
        </p:spPr>
        <p:txBody>
          <a:bodyPr wrap="none" rtlCol="0">
            <a:spAutoFit/>
          </a:bodyPr>
          <a:lstStyle/>
          <a:p>
            <a:r>
              <a:rPr lang="en-US" altLang="zh-CN" sz="2400" dirty="0" smtClean="0">
                <a:solidFill>
                  <a:schemeClr val="bg1"/>
                </a:solidFill>
              </a:rPr>
              <a:t>1</a:t>
            </a:r>
            <a:endParaRPr lang="zh-CN" altLang="en-US" sz="2400" dirty="0">
              <a:solidFill>
                <a:schemeClr val="bg1"/>
              </a:solidFill>
            </a:endParaRPr>
          </a:p>
        </p:txBody>
      </p:sp>
      <p:sp>
        <p:nvSpPr>
          <p:cNvPr id="12" name="矩形 11"/>
          <p:cNvSpPr/>
          <p:nvPr/>
        </p:nvSpPr>
        <p:spPr>
          <a:xfrm>
            <a:off x="357158" y="1425347"/>
            <a:ext cx="8501122" cy="646331"/>
          </a:xfrm>
          <a:prstGeom prst="rect">
            <a:avLst/>
          </a:prstGeom>
        </p:spPr>
        <p:txBody>
          <a:bodyPr wrap="square">
            <a:spAutoFit/>
          </a:bodyPr>
          <a:lstStyle/>
          <a:p>
            <a:r>
              <a:rPr lang="zh-CN" altLang="en-US" dirty="0" smtClean="0"/>
              <a:t>        蓝叶人事考勤</a:t>
            </a:r>
            <a:r>
              <a:rPr lang="zh-CN" altLang="zh-CN" dirty="0" smtClean="0"/>
              <a:t>系统包括人事</a:t>
            </a:r>
            <a:r>
              <a:rPr lang="zh-CN" altLang="en-US" dirty="0" smtClean="0"/>
              <a:t>管理和</a:t>
            </a:r>
            <a:r>
              <a:rPr lang="zh-CN" altLang="zh-CN" dirty="0" smtClean="0"/>
              <a:t>考勤管理，</a:t>
            </a:r>
            <a:r>
              <a:rPr lang="zh-CN" altLang="zh-CN" dirty="0"/>
              <a:t>已</a:t>
            </a:r>
            <a:r>
              <a:rPr lang="zh-CN" altLang="zh-CN" dirty="0" smtClean="0"/>
              <a:t>有</a:t>
            </a:r>
            <a:r>
              <a:rPr lang="en-US" altLang="zh-CN" dirty="0" smtClean="0"/>
              <a:t>100+</a:t>
            </a:r>
            <a:r>
              <a:rPr lang="zh-CN" altLang="zh-CN" dirty="0" smtClean="0"/>
              <a:t>企业成功</a:t>
            </a:r>
            <a:r>
              <a:rPr lang="zh-CN" altLang="en-US" dirty="0" smtClean="0"/>
              <a:t>上线</a:t>
            </a:r>
            <a:r>
              <a:rPr lang="zh-CN" altLang="zh-CN" dirty="0" smtClean="0"/>
              <a:t>，包括</a:t>
            </a:r>
            <a:r>
              <a:rPr lang="zh-CN" altLang="en-US" dirty="0" smtClean="0"/>
              <a:t>电子、五金、塑胶、模具、汽车配件、印刷、玩具、服装、家具、食品、百货等行业。</a:t>
            </a:r>
            <a:endParaRPr lang="en-US" altLang="zh-CN" dirty="0" smtClean="0"/>
          </a:p>
        </p:txBody>
      </p:sp>
      <p:sp>
        <p:nvSpPr>
          <p:cNvPr id="14" name="矩形 13"/>
          <p:cNvSpPr/>
          <p:nvPr/>
        </p:nvSpPr>
        <p:spPr>
          <a:xfrm>
            <a:off x="285720" y="2285992"/>
            <a:ext cx="8208912" cy="4278094"/>
          </a:xfrm>
          <a:prstGeom prst="rect">
            <a:avLst/>
          </a:prstGeom>
        </p:spPr>
        <p:txBody>
          <a:bodyPr wrap="square">
            <a:spAutoFit/>
          </a:bodyPr>
          <a:lstStyle/>
          <a:p>
            <a:r>
              <a:rPr lang="en-US" altLang="zh-CN" sz="1600" dirty="0" smtClean="0"/>
              <a:t>01</a:t>
            </a:r>
            <a:r>
              <a:rPr lang="zh-CN" altLang="en-US" sz="1600" dirty="0" smtClean="0"/>
              <a:t>、</a:t>
            </a:r>
            <a:r>
              <a:rPr lang="en-US" altLang="zh-CN" sz="2000" dirty="0" smtClean="0"/>
              <a:t>13</a:t>
            </a:r>
            <a:r>
              <a:rPr lang="zh-CN" altLang="en-US" sz="2000" dirty="0" smtClean="0"/>
              <a:t>年经验 </a:t>
            </a:r>
            <a:endParaRPr lang="en-US" altLang="zh-CN" sz="2000" dirty="0" smtClean="0"/>
          </a:p>
          <a:p>
            <a:r>
              <a:rPr lang="en-US" altLang="zh-CN" sz="1600" dirty="0" smtClean="0"/>
              <a:t>        </a:t>
            </a:r>
            <a:r>
              <a:rPr lang="zh-CN" altLang="en-US" sz="1600" dirty="0" smtClean="0"/>
              <a:t>产品团队由资深</a:t>
            </a:r>
            <a:r>
              <a:rPr lang="en-US" altLang="zh-CN" sz="2400" b="1" i="1" dirty="0" smtClean="0">
                <a:solidFill>
                  <a:srgbClr val="C00000"/>
                </a:solidFill>
              </a:rPr>
              <a:t>13</a:t>
            </a:r>
            <a:r>
              <a:rPr lang="zh-CN" altLang="en-US" sz="1600" dirty="0" smtClean="0"/>
              <a:t>年经验的精英技术团队组成</a:t>
            </a:r>
            <a:r>
              <a:rPr lang="en-US" altLang="zh-CN" sz="1600" dirty="0" smtClean="0"/>
              <a:t>,</a:t>
            </a:r>
            <a:r>
              <a:rPr lang="zh-CN" altLang="en-US" sz="1600" dirty="0" smtClean="0"/>
              <a:t>策划研发。</a:t>
            </a:r>
            <a:endParaRPr lang="en-US" altLang="zh-CN" sz="1600" dirty="0" smtClean="0"/>
          </a:p>
          <a:p>
            <a:endParaRPr lang="en-US" altLang="zh-CN" sz="1600" dirty="0" smtClean="0"/>
          </a:p>
          <a:p>
            <a:r>
              <a:rPr lang="en-US" altLang="zh-CN" sz="1600" dirty="0" smtClean="0"/>
              <a:t>02</a:t>
            </a:r>
            <a:r>
              <a:rPr lang="zh-CN" altLang="en-US" sz="1600" dirty="0" smtClean="0"/>
              <a:t>、</a:t>
            </a:r>
            <a:r>
              <a:rPr lang="zh-CN" altLang="en-US" sz="2000" dirty="0" smtClean="0"/>
              <a:t>软件安全稳定上线快</a:t>
            </a:r>
            <a:endParaRPr lang="en-US" altLang="zh-CN" sz="2000" dirty="0" smtClean="0"/>
          </a:p>
          <a:p>
            <a:r>
              <a:rPr lang="en-US" altLang="zh-CN" sz="1600" dirty="0" smtClean="0"/>
              <a:t>     </a:t>
            </a:r>
            <a:r>
              <a:rPr lang="zh-CN" altLang="en-US" sz="1600" dirty="0" smtClean="0"/>
              <a:t>   蓝叶软件</a:t>
            </a:r>
            <a:r>
              <a:rPr lang="zh-CN" altLang="en-US" sz="2400" b="1" i="1" dirty="0" smtClean="0">
                <a:solidFill>
                  <a:srgbClr val="C00000"/>
                </a:solidFill>
              </a:rPr>
              <a:t>三天</a:t>
            </a:r>
            <a:r>
              <a:rPr lang="zh-CN" altLang="en-US" sz="1600" dirty="0" smtClean="0"/>
              <a:t>上线</a:t>
            </a:r>
            <a:r>
              <a:rPr lang="en-US" altLang="zh-CN" sz="1600" dirty="0" smtClean="0"/>
              <a:t>,</a:t>
            </a:r>
            <a:r>
              <a:rPr lang="zh-CN" altLang="en-US" sz="2400" b="1" i="1" dirty="0" smtClean="0">
                <a:solidFill>
                  <a:srgbClr val="C00000"/>
                </a:solidFill>
              </a:rPr>
              <a:t>三周</a:t>
            </a:r>
            <a:r>
              <a:rPr lang="zh-CN" altLang="en-US" sz="1600" dirty="0" smtClean="0"/>
              <a:t>全面稳定。</a:t>
            </a:r>
            <a:endParaRPr lang="en-US" altLang="zh-CN" sz="1600" dirty="0" smtClean="0"/>
          </a:p>
          <a:p>
            <a:endParaRPr lang="en-US" altLang="zh-CN" sz="1600" dirty="0" smtClean="0"/>
          </a:p>
          <a:p>
            <a:r>
              <a:rPr lang="en-US" altLang="zh-CN" sz="1600" dirty="0" smtClean="0"/>
              <a:t>03</a:t>
            </a:r>
            <a:r>
              <a:rPr lang="zh-CN" altLang="en-US" sz="1600" dirty="0" smtClean="0"/>
              <a:t>、</a:t>
            </a:r>
            <a:r>
              <a:rPr lang="zh-CN" altLang="en-US" sz="2000" dirty="0" smtClean="0"/>
              <a:t>用户范围最广</a:t>
            </a:r>
            <a:endParaRPr lang="en-US" altLang="zh-CN" sz="2000" dirty="0" smtClean="0"/>
          </a:p>
          <a:p>
            <a:r>
              <a:rPr lang="en-US" altLang="zh-CN" sz="1600" dirty="0" smtClean="0"/>
              <a:t>          </a:t>
            </a:r>
            <a:r>
              <a:rPr lang="zh-CN" altLang="en-US" sz="1600" dirty="0" smtClean="0"/>
              <a:t>全国各地均有客户</a:t>
            </a:r>
            <a:r>
              <a:rPr lang="en-US" altLang="zh-CN" sz="1600" dirty="0" smtClean="0"/>
              <a:t>,</a:t>
            </a:r>
            <a:r>
              <a:rPr lang="zh-CN" altLang="en-US" sz="2400" b="1" i="1" dirty="0" smtClean="0">
                <a:solidFill>
                  <a:srgbClr val="C00000"/>
                </a:solidFill>
              </a:rPr>
              <a:t> </a:t>
            </a:r>
            <a:r>
              <a:rPr lang="en-US" altLang="zh-CN" sz="2400" b="1" i="1" dirty="0" smtClean="0">
                <a:solidFill>
                  <a:srgbClr val="C00000"/>
                </a:solidFill>
              </a:rPr>
              <a:t>100+</a:t>
            </a:r>
            <a:r>
              <a:rPr lang="zh-CN" altLang="en-US" sz="1600" dirty="0" smtClean="0"/>
              <a:t>家企业用户的共同见证。</a:t>
            </a:r>
            <a:endParaRPr lang="en-US" altLang="zh-CN" sz="1600" dirty="0" smtClean="0"/>
          </a:p>
          <a:p>
            <a:endParaRPr lang="en-US" altLang="zh-CN" sz="1600" dirty="0" smtClean="0"/>
          </a:p>
          <a:p>
            <a:r>
              <a:rPr lang="en-US" altLang="zh-CN" sz="1600" dirty="0" smtClean="0"/>
              <a:t>04</a:t>
            </a:r>
            <a:r>
              <a:rPr lang="zh-CN" altLang="en-US" sz="1600" dirty="0" smtClean="0"/>
              <a:t>、</a:t>
            </a:r>
            <a:r>
              <a:rPr lang="zh-CN" altLang="en-US" sz="2000" dirty="0" smtClean="0"/>
              <a:t>顾问式服务</a:t>
            </a:r>
            <a:endParaRPr lang="en-US" altLang="zh-CN" sz="2000" dirty="0" smtClean="0"/>
          </a:p>
          <a:p>
            <a:r>
              <a:rPr lang="en-US" altLang="zh-CN" sz="1600" dirty="0" smtClean="0"/>
              <a:t>          </a:t>
            </a:r>
            <a:r>
              <a:rPr lang="zh-CN" altLang="en-US" sz="1600" dirty="0" smtClean="0"/>
              <a:t>专业技术团队为客户提供专业解答</a:t>
            </a:r>
            <a:r>
              <a:rPr lang="en-US" altLang="zh-CN" sz="1600" dirty="0" smtClean="0"/>
              <a:t>,</a:t>
            </a:r>
            <a:r>
              <a:rPr lang="zh-CN" altLang="en-US" sz="1600" dirty="0" smtClean="0"/>
              <a:t>制定专业的方案。</a:t>
            </a:r>
            <a:endParaRPr lang="en-US" altLang="zh-CN" sz="1600" dirty="0" smtClean="0"/>
          </a:p>
          <a:p>
            <a:r>
              <a:rPr lang="en-US" altLang="zh-CN" sz="1600" dirty="0" smtClean="0"/>
              <a:t>           </a:t>
            </a:r>
            <a:r>
              <a:rPr lang="zh-CN" altLang="en-US" sz="1600" dirty="0" smtClean="0"/>
              <a:t>全天侯</a:t>
            </a:r>
            <a:r>
              <a:rPr lang="en-US" altLang="zh-CN" sz="1600" dirty="0" smtClean="0"/>
              <a:t>24</a:t>
            </a:r>
            <a:r>
              <a:rPr lang="zh-CN" altLang="en-US" sz="1600" dirty="0" smtClean="0"/>
              <a:t>小时</a:t>
            </a:r>
            <a:r>
              <a:rPr lang="zh-CN" altLang="en-US" sz="2400" b="1" i="1" dirty="0" smtClean="0">
                <a:solidFill>
                  <a:srgbClr val="C00000"/>
                </a:solidFill>
              </a:rPr>
              <a:t>一对一</a:t>
            </a:r>
            <a:r>
              <a:rPr lang="zh-CN" altLang="en-US" sz="1600" dirty="0" smtClean="0"/>
              <a:t>顾问式服务。</a:t>
            </a:r>
            <a:endParaRPr lang="en-US" altLang="zh-CN" sz="1600" dirty="0" smtClean="0"/>
          </a:p>
          <a:p>
            <a:endParaRPr lang="en-US" altLang="zh-CN" sz="1600" dirty="0" smtClean="0"/>
          </a:p>
          <a:p>
            <a:endParaRPr lang="zh-CN" altLang="en-US" sz="1600" dirty="0"/>
          </a:p>
        </p:txBody>
      </p:sp>
      <p:sp>
        <p:nvSpPr>
          <p:cNvPr id="15" name="矩形 14"/>
          <p:cNvSpPr/>
          <p:nvPr/>
        </p:nvSpPr>
        <p:spPr>
          <a:xfrm>
            <a:off x="2500298" y="538443"/>
            <a:ext cx="3429024" cy="461665"/>
          </a:xfrm>
          <a:prstGeom prst="rect">
            <a:avLst/>
          </a:prstGeom>
        </p:spPr>
        <p:txBody>
          <a:bodyPr wrap="square">
            <a:spAutoFit/>
          </a:bodyPr>
          <a:lstStyle/>
          <a:p>
            <a:r>
              <a:rPr lang="en-US" altLang="zh-CN" dirty="0" smtClean="0"/>
              <a:t>--------------</a:t>
            </a:r>
            <a:r>
              <a:rPr lang="zh-CN" altLang="en-US" sz="2400" dirty="0" smtClean="0"/>
              <a:t>蓝叶优势</a:t>
            </a:r>
            <a:r>
              <a:rPr lang="en-US" altLang="zh-CN" dirty="0" smtClean="0"/>
              <a:t>---------------</a:t>
            </a:r>
          </a:p>
        </p:txBody>
      </p:sp>
      <p:sp>
        <p:nvSpPr>
          <p:cNvPr id="10" name="矩形 9"/>
          <p:cNvSpPr/>
          <p:nvPr/>
        </p:nvSpPr>
        <p:spPr>
          <a:xfrm>
            <a:off x="1928794" y="987966"/>
            <a:ext cx="5000660" cy="369332"/>
          </a:xfrm>
          <a:prstGeom prst="rect">
            <a:avLst/>
          </a:prstGeom>
        </p:spPr>
        <p:txBody>
          <a:bodyPr wrap="square">
            <a:spAutoFit/>
          </a:bodyPr>
          <a:lstStyle/>
          <a:p>
            <a:r>
              <a:rPr lang="zh-CN" altLang="en-US" dirty="0" smtClean="0"/>
              <a:t>经历了</a:t>
            </a:r>
            <a:r>
              <a:rPr lang="en-US" altLang="zh-CN" dirty="0" smtClean="0"/>
              <a:t>5</a:t>
            </a:r>
            <a:r>
              <a:rPr lang="zh-CN" altLang="en-US" dirty="0" smtClean="0"/>
              <a:t>年的磨砺</a:t>
            </a:r>
            <a:r>
              <a:rPr lang="en-US" altLang="zh-CN" dirty="0" smtClean="0"/>
              <a:t>,</a:t>
            </a:r>
            <a:r>
              <a:rPr lang="zh-CN" altLang="en-US" dirty="0" smtClean="0"/>
              <a:t> 成熟完美的产品为您服务</a:t>
            </a:r>
            <a:endParaRPr lang="en-US" altLang="zh-CN" dirty="0" smtClean="0"/>
          </a:p>
        </p:txBody>
      </p:sp>
    </p:spTree>
    <p:extLst>
      <p:ext uri="{BB962C8B-B14F-4D97-AF65-F5344CB8AC3E}">
        <p14:creationId xmlns:p14="http://schemas.microsoft.com/office/powerpoint/2010/main" val="64195597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419872" y="-27384"/>
            <a:ext cx="3652458" cy="461665"/>
          </a:xfrm>
          <a:prstGeom prst="rect">
            <a:avLst/>
          </a:prstGeom>
          <a:noFill/>
        </p:spPr>
        <p:txBody>
          <a:bodyPr wrap="square" rtlCol="0">
            <a:spAutoFit/>
          </a:bodyPr>
          <a:lstStyle/>
          <a:p>
            <a:r>
              <a:rPr lang="zh-CN" altLang="en-US" sz="2400" dirty="0">
                <a:solidFill>
                  <a:srgbClr val="FF0000"/>
                </a:solidFill>
              </a:rPr>
              <a:t>产品功能</a:t>
            </a:r>
            <a:r>
              <a:rPr lang="en-US" altLang="zh-CN" sz="2400" dirty="0" smtClean="0">
                <a:solidFill>
                  <a:srgbClr val="FF0000"/>
                </a:solidFill>
              </a:rPr>
              <a:t>—</a:t>
            </a:r>
            <a:r>
              <a:rPr lang="zh-CN" altLang="en-US" sz="2400" dirty="0" smtClean="0">
                <a:solidFill>
                  <a:srgbClr val="FF0000"/>
                </a:solidFill>
              </a:rPr>
              <a:t>考勤日报表</a:t>
            </a:r>
            <a:endParaRPr lang="zh-CN" altLang="en-US" sz="2400" dirty="0">
              <a:solidFill>
                <a:srgbClr val="FF0000"/>
              </a:solidFill>
            </a:endParaRPr>
          </a:p>
        </p:txBody>
      </p:sp>
      <p:cxnSp>
        <p:nvCxnSpPr>
          <p:cNvPr id="4" name="直接连接符 3"/>
          <p:cNvCxnSpPr/>
          <p:nvPr/>
        </p:nvCxnSpPr>
        <p:spPr>
          <a:xfrm>
            <a:off x="0" y="548680"/>
            <a:ext cx="9144000"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545739" y="-11660"/>
            <a:ext cx="576064" cy="56033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rot="5400000">
            <a:off x="1132265" y="133931"/>
            <a:ext cx="252028" cy="303112"/>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500034" y="37676"/>
            <a:ext cx="728084" cy="461665"/>
          </a:xfrm>
          <a:prstGeom prst="rect">
            <a:avLst/>
          </a:prstGeom>
          <a:noFill/>
        </p:spPr>
        <p:txBody>
          <a:bodyPr wrap="none" rtlCol="0">
            <a:spAutoFit/>
          </a:bodyPr>
          <a:lstStyle/>
          <a:p>
            <a:r>
              <a:rPr lang="en-US" altLang="zh-CN" sz="2400" dirty="0" smtClean="0">
                <a:solidFill>
                  <a:schemeClr val="bg1"/>
                </a:solidFill>
              </a:rPr>
              <a:t>4.21</a:t>
            </a:r>
            <a:endParaRPr lang="zh-CN" altLang="en-US" sz="2400" dirty="0">
              <a:solidFill>
                <a:schemeClr val="bg1"/>
              </a:solidFill>
            </a:endParaRPr>
          </a:p>
        </p:txBody>
      </p:sp>
      <p:pic>
        <p:nvPicPr>
          <p:cNvPr id="45058" name="Picture 2"/>
          <p:cNvPicPr>
            <a:picLocks noChangeAspect="1" noChangeArrowheads="1"/>
          </p:cNvPicPr>
          <p:nvPr/>
        </p:nvPicPr>
        <p:blipFill>
          <a:blip r:embed="rId2"/>
          <a:srcRect/>
          <a:stretch>
            <a:fillRect/>
          </a:stretch>
        </p:blipFill>
        <p:spPr bwMode="auto">
          <a:xfrm>
            <a:off x="214282" y="1285860"/>
            <a:ext cx="8715436" cy="4475467"/>
          </a:xfrm>
          <a:prstGeom prst="rect">
            <a:avLst/>
          </a:prstGeom>
          <a:noFill/>
          <a:ln w="9525">
            <a:noFill/>
            <a:miter lim="800000"/>
            <a:headEnd/>
            <a:tailEnd/>
          </a:ln>
          <a:effectLst/>
        </p:spPr>
      </p:pic>
    </p:spTree>
    <p:extLst>
      <p:ext uri="{BB962C8B-B14F-4D97-AF65-F5344CB8AC3E}">
        <p14:creationId xmlns:p14="http://schemas.microsoft.com/office/powerpoint/2010/main" val="331778072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419872" y="-27384"/>
            <a:ext cx="3723896" cy="461665"/>
          </a:xfrm>
          <a:prstGeom prst="rect">
            <a:avLst/>
          </a:prstGeom>
          <a:noFill/>
        </p:spPr>
        <p:txBody>
          <a:bodyPr wrap="square" rtlCol="0">
            <a:spAutoFit/>
          </a:bodyPr>
          <a:lstStyle/>
          <a:p>
            <a:r>
              <a:rPr lang="zh-CN" altLang="en-US" sz="2400" dirty="0">
                <a:solidFill>
                  <a:srgbClr val="FF0000"/>
                </a:solidFill>
              </a:rPr>
              <a:t>产品功能</a:t>
            </a:r>
            <a:r>
              <a:rPr lang="en-US" altLang="zh-CN" sz="2400" dirty="0" smtClean="0">
                <a:solidFill>
                  <a:srgbClr val="FF0000"/>
                </a:solidFill>
              </a:rPr>
              <a:t>—</a:t>
            </a:r>
            <a:r>
              <a:rPr lang="zh-CN" altLang="en-US" sz="2400" dirty="0" smtClean="0">
                <a:solidFill>
                  <a:srgbClr val="FF0000"/>
                </a:solidFill>
              </a:rPr>
              <a:t>考勤日报表</a:t>
            </a:r>
            <a:endParaRPr lang="zh-CN" altLang="en-US" sz="2400" dirty="0">
              <a:solidFill>
                <a:srgbClr val="FF0000"/>
              </a:solidFill>
            </a:endParaRPr>
          </a:p>
        </p:txBody>
      </p:sp>
      <p:cxnSp>
        <p:nvCxnSpPr>
          <p:cNvPr id="4" name="直接连接符 3"/>
          <p:cNvCxnSpPr/>
          <p:nvPr/>
        </p:nvCxnSpPr>
        <p:spPr>
          <a:xfrm>
            <a:off x="0" y="548680"/>
            <a:ext cx="9144000"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545739" y="-11660"/>
            <a:ext cx="576064" cy="56033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rot="5400000">
            <a:off x="1132265" y="133931"/>
            <a:ext cx="252028" cy="303112"/>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500034" y="37676"/>
            <a:ext cx="728084" cy="461665"/>
          </a:xfrm>
          <a:prstGeom prst="rect">
            <a:avLst/>
          </a:prstGeom>
          <a:noFill/>
        </p:spPr>
        <p:txBody>
          <a:bodyPr wrap="none" rtlCol="0">
            <a:spAutoFit/>
          </a:bodyPr>
          <a:lstStyle/>
          <a:p>
            <a:r>
              <a:rPr lang="en-US" altLang="zh-CN" sz="2400" dirty="0" smtClean="0">
                <a:solidFill>
                  <a:schemeClr val="bg1"/>
                </a:solidFill>
              </a:rPr>
              <a:t>4.22</a:t>
            </a:r>
            <a:endParaRPr lang="zh-CN" altLang="en-US" sz="2400" dirty="0">
              <a:solidFill>
                <a:schemeClr val="bg1"/>
              </a:solidFill>
            </a:endParaRPr>
          </a:p>
        </p:txBody>
      </p:sp>
      <p:pic>
        <p:nvPicPr>
          <p:cNvPr id="46082" name="Picture 2"/>
          <p:cNvPicPr>
            <a:picLocks noChangeAspect="1" noChangeArrowheads="1"/>
          </p:cNvPicPr>
          <p:nvPr/>
        </p:nvPicPr>
        <p:blipFill>
          <a:blip r:embed="rId2"/>
          <a:srcRect/>
          <a:stretch>
            <a:fillRect/>
          </a:stretch>
        </p:blipFill>
        <p:spPr bwMode="auto">
          <a:xfrm>
            <a:off x="214283" y="857232"/>
            <a:ext cx="8715436" cy="5218126"/>
          </a:xfrm>
          <a:prstGeom prst="rect">
            <a:avLst/>
          </a:prstGeom>
          <a:noFill/>
          <a:ln w="9525">
            <a:noFill/>
            <a:miter lim="800000"/>
            <a:headEnd/>
            <a:tailEnd/>
          </a:ln>
          <a:effectLst/>
        </p:spPr>
      </p:pic>
    </p:spTree>
    <p:extLst>
      <p:ext uri="{BB962C8B-B14F-4D97-AF65-F5344CB8AC3E}">
        <p14:creationId xmlns:p14="http://schemas.microsoft.com/office/powerpoint/2010/main" val="331778072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419872" y="-27384"/>
            <a:ext cx="3795334" cy="461665"/>
          </a:xfrm>
          <a:prstGeom prst="rect">
            <a:avLst/>
          </a:prstGeom>
          <a:noFill/>
        </p:spPr>
        <p:txBody>
          <a:bodyPr wrap="square" rtlCol="0">
            <a:spAutoFit/>
          </a:bodyPr>
          <a:lstStyle/>
          <a:p>
            <a:r>
              <a:rPr lang="zh-CN" altLang="en-US" sz="2400" dirty="0">
                <a:solidFill>
                  <a:srgbClr val="FF0000"/>
                </a:solidFill>
              </a:rPr>
              <a:t>产品功能</a:t>
            </a:r>
            <a:r>
              <a:rPr lang="en-US" altLang="zh-CN" sz="2400" dirty="0" smtClean="0">
                <a:solidFill>
                  <a:srgbClr val="FF0000"/>
                </a:solidFill>
              </a:rPr>
              <a:t>—</a:t>
            </a:r>
            <a:r>
              <a:rPr lang="zh-CN" altLang="en-US" sz="2400" dirty="0" smtClean="0">
                <a:solidFill>
                  <a:srgbClr val="FF0000"/>
                </a:solidFill>
              </a:rPr>
              <a:t>考勤日报表</a:t>
            </a:r>
            <a:endParaRPr lang="zh-CN" altLang="en-US" sz="2400" dirty="0">
              <a:solidFill>
                <a:srgbClr val="FF0000"/>
              </a:solidFill>
            </a:endParaRPr>
          </a:p>
        </p:txBody>
      </p:sp>
      <p:cxnSp>
        <p:nvCxnSpPr>
          <p:cNvPr id="4" name="直接连接符 3"/>
          <p:cNvCxnSpPr/>
          <p:nvPr/>
        </p:nvCxnSpPr>
        <p:spPr>
          <a:xfrm>
            <a:off x="0" y="548680"/>
            <a:ext cx="9144000"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545739" y="-11660"/>
            <a:ext cx="576064" cy="56033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rot="5400000">
            <a:off x="1132265" y="133931"/>
            <a:ext cx="252028" cy="303112"/>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500034" y="37676"/>
            <a:ext cx="728084" cy="461665"/>
          </a:xfrm>
          <a:prstGeom prst="rect">
            <a:avLst/>
          </a:prstGeom>
          <a:noFill/>
        </p:spPr>
        <p:txBody>
          <a:bodyPr wrap="none" rtlCol="0">
            <a:spAutoFit/>
          </a:bodyPr>
          <a:lstStyle/>
          <a:p>
            <a:r>
              <a:rPr lang="en-US" altLang="zh-CN" sz="2400" dirty="0" smtClean="0">
                <a:solidFill>
                  <a:schemeClr val="bg1"/>
                </a:solidFill>
              </a:rPr>
              <a:t>4.23</a:t>
            </a:r>
            <a:endParaRPr lang="zh-CN" altLang="en-US" sz="2400" dirty="0">
              <a:solidFill>
                <a:schemeClr val="bg1"/>
              </a:solidFill>
            </a:endParaRPr>
          </a:p>
        </p:txBody>
      </p:sp>
      <p:pic>
        <p:nvPicPr>
          <p:cNvPr id="47106" name="Picture 2"/>
          <p:cNvPicPr>
            <a:picLocks noChangeAspect="1" noChangeArrowheads="1"/>
          </p:cNvPicPr>
          <p:nvPr/>
        </p:nvPicPr>
        <p:blipFill>
          <a:blip r:embed="rId2"/>
          <a:srcRect/>
          <a:stretch>
            <a:fillRect/>
          </a:stretch>
        </p:blipFill>
        <p:spPr bwMode="auto">
          <a:xfrm>
            <a:off x="1071538" y="857232"/>
            <a:ext cx="6370654" cy="5251979"/>
          </a:xfrm>
          <a:prstGeom prst="rect">
            <a:avLst/>
          </a:prstGeom>
          <a:noFill/>
          <a:ln w="9525">
            <a:noFill/>
            <a:miter lim="800000"/>
            <a:headEnd/>
            <a:tailEnd/>
          </a:ln>
          <a:effectLst/>
        </p:spPr>
      </p:pic>
    </p:spTree>
    <p:extLst>
      <p:ext uri="{BB962C8B-B14F-4D97-AF65-F5344CB8AC3E}">
        <p14:creationId xmlns:p14="http://schemas.microsoft.com/office/powerpoint/2010/main" val="331778072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419872" y="-27384"/>
            <a:ext cx="3723896" cy="461665"/>
          </a:xfrm>
          <a:prstGeom prst="rect">
            <a:avLst/>
          </a:prstGeom>
          <a:noFill/>
        </p:spPr>
        <p:txBody>
          <a:bodyPr wrap="square" rtlCol="0">
            <a:spAutoFit/>
          </a:bodyPr>
          <a:lstStyle/>
          <a:p>
            <a:r>
              <a:rPr lang="zh-CN" altLang="en-US" sz="2400" dirty="0">
                <a:solidFill>
                  <a:srgbClr val="FF0000"/>
                </a:solidFill>
              </a:rPr>
              <a:t>产品功能</a:t>
            </a:r>
            <a:r>
              <a:rPr lang="en-US" altLang="zh-CN" sz="2400" dirty="0" smtClean="0">
                <a:solidFill>
                  <a:srgbClr val="FF0000"/>
                </a:solidFill>
              </a:rPr>
              <a:t>—</a:t>
            </a:r>
            <a:r>
              <a:rPr lang="zh-CN" altLang="en-US" sz="2400" dirty="0" smtClean="0">
                <a:solidFill>
                  <a:srgbClr val="FF0000"/>
                </a:solidFill>
              </a:rPr>
              <a:t>考勤日报表</a:t>
            </a:r>
            <a:endParaRPr lang="zh-CN" altLang="en-US" sz="2400" dirty="0">
              <a:solidFill>
                <a:srgbClr val="FF0000"/>
              </a:solidFill>
            </a:endParaRPr>
          </a:p>
        </p:txBody>
      </p:sp>
      <p:cxnSp>
        <p:nvCxnSpPr>
          <p:cNvPr id="4" name="直接连接符 3"/>
          <p:cNvCxnSpPr/>
          <p:nvPr/>
        </p:nvCxnSpPr>
        <p:spPr>
          <a:xfrm>
            <a:off x="0" y="548680"/>
            <a:ext cx="9144000"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545739" y="-11660"/>
            <a:ext cx="576064" cy="56033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rot="5400000">
            <a:off x="1132265" y="133931"/>
            <a:ext cx="252028" cy="303112"/>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500034" y="37676"/>
            <a:ext cx="728084" cy="461665"/>
          </a:xfrm>
          <a:prstGeom prst="rect">
            <a:avLst/>
          </a:prstGeom>
          <a:noFill/>
        </p:spPr>
        <p:txBody>
          <a:bodyPr wrap="none" rtlCol="0">
            <a:spAutoFit/>
          </a:bodyPr>
          <a:lstStyle/>
          <a:p>
            <a:r>
              <a:rPr lang="en-US" altLang="zh-CN" sz="2400" dirty="0" smtClean="0">
                <a:solidFill>
                  <a:schemeClr val="bg1"/>
                </a:solidFill>
              </a:rPr>
              <a:t>4.24</a:t>
            </a:r>
            <a:endParaRPr lang="zh-CN" altLang="en-US" sz="2400" dirty="0">
              <a:solidFill>
                <a:schemeClr val="bg1"/>
              </a:solidFill>
            </a:endParaRPr>
          </a:p>
        </p:txBody>
      </p:sp>
      <p:pic>
        <p:nvPicPr>
          <p:cNvPr id="48130" name="Picture 2"/>
          <p:cNvPicPr>
            <a:picLocks noChangeAspect="1" noChangeArrowheads="1"/>
          </p:cNvPicPr>
          <p:nvPr/>
        </p:nvPicPr>
        <p:blipFill>
          <a:blip r:embed="rId2"/>
          <a:srcRect/>
          <a:stretch>
            <a:fillRect/>
          </a:stretch>
        </p:blipFill>
        <p:spPr bwMode="auto">
          <a:xfrm>
            <a:off x="714348" y="642918"/>
            <a:ext cx="7942276" cy="5620997"/>
          </a:xfrm>
          <a:prstGeom prst="rect">
            <a:avLst/>
          </a:prstGeom>
          <a:noFill/>
          <a:ln w="9525">
            <a:noFill/>
            <a:miter lim="800000"/>
            <a:headEnd/>
            <a:tailEnd/>
          </a:ln>
          <a:effectLst/>
        </p:spPr>
      </p:pic>
    </p:spTree>
    <p:extLst>
      <p:ext uri="{BB962C8B-B14F-4D97-AF65-F5344CB8AC3E}">
        <p14:creationId xmlns:p14="http://schemas.microsoft.com/office/powerpoint/2010/main" val="331778072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419872" y="-27384"/>
            <a:ext cx="3723896" cy="461665"/>
          </a:xfrm>
          <a:prstGeom prst="rect">
            <a:avLst/>
          </a:prstGeom>
          <a:noFill/>
        </p:spPr>
        <p:txBody>
          <a:bodyPr wrap="square" rtlCol="0">
            <a:spAutoFit/>
          </a:bodyPr>
          <a:lstStyle/>
          <a:p>
            <a:r>
              <a:rPr lang="zh-CN" altLang="en-US" sz="2400" dirty="0">
                <a:solidFill>
                  <a:srgbClr val="FF0000"/>
                </a:solidFill>
              </a:rPr>
              <a:t>产品功能</a:t>
            </a:r>
            <a:r>
              <a:rPr lang="en-US" altLang="zh-CN" sz="2400" dirty="0" smtClean="0">
                <a:solidFill>
                  <a:srgbClr val="FF0000"/>
                </a:solidFill>
              </a:rPr>
              <a:t>—</a:t>
            </a:r>
            <a:r>
              <a:rPr lang="zh-CN" altLang="en-US" sz="2400" dirty="0" smtClean="0">
                <a:solidFill>
                  <a:srgbClr val="FF0000"/>
                </a:solidFill>
              </a:rPr>
              <a:t>考勤月报表</a:t>
            </a:r>
            <a:endParaRPr lang="zh-CN" altLang="en-US" sz="2400" dirty="0">
              <a:solidFill>
                <a:srgbClr val="FF0000"/>
              </a:solidFill>
            </a:endParaRPr>
          </a:p>
        </p:txBody>
      </p:sp>
      <p:cxnSp>
        <p:nvCxnSpPr>
          <p:cNvPr id="4" name="直接连接符 3"/>
          <p:cNvCxnSpPr/>
          <p:nvPr/>
        </p:nvCxnSpPr>
        <p:spPr>
          <a:xfrm>
            <a:off x="0" y="548680"/>
            <a:ext cx="9144000"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545739" y="-11660"/>
            <a:ext cx="576064" cy="56033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rot="5400000">
            <a:off x="1132265" y="133931"/>
            <a:ext cx="252028" cy="303112"/>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500034" y="37676"/>
            <a:ext cx="728084" cy="461665"/>
          </a:xfrm>
          <a:prstGeom prst="rect">
            <a:avLst/>
          </a:prstGeom>
          <a:noFill/>
        </p:spPr>
        <p:txBody>
          <a:bodyPr wrap="none" rtlCol="0">
            <a:spAutoFit/>
          </a:bodyPr>
          <a:lstStyle/>
          <a:p>
            <a:r>
              <a:rPr lang="en-US" altLang="zh-CN" sz="2400" dirty="0" smtClean="0">
                <a:solidFill>
                  <a:schemeClr val="bg1"/>
                </a:solidFill>
              </a:rPr>
              <a:t>4.25</a:t>
            </a:r>
            <a:endParaRPr lang="zh-CN" altLang="en-US" sz="2400" dirty="0">
              <a:solidFill>
                <a:schemeClr val="bg1"/>
              </a:solidFill>
            </a:endParaRPr>
          </a:p>
        </p:txBody>
      </p:sp>
      <p:pic>
        <p:nvPicPr>
          <p:cNvPr id="49154" name="Picture 2"/>
          <p:cNvPicPr>
            <a:picLocks noChangeAspect="1" noChangeArrowheads="1"/>
          </p:cNvPicPr>
          <p:nvPr/>
        </p:nvPicPr>
        <p:blipFill>
          <a:blip r:embed="rId2"/>
          <a:srcRect/>
          <a:stretch>
            <a:fillRect/>
          </a:stretch>
        </p:blipFill>
        <p:spPr bwMode="auto">
          <a:xfrm>
            <a:off x="142844" y="1071546"/>
            <a:ext cx="8856597" cy="4815424"/>
          </a:xfrm>
          <a:prstGeom prst="rect">
            <a:avLst/>
          </a:prstGeom>
          <a:noFill/>
          <a:ln w="9525">
            <a:noFill/>
            <a:miter lim="800000"/>
            <a:headEnd/>
            <a:tailEnd/>
          </a:ln>
          <a:effectLst/>
        </p:spPr>
      </p:pic>
    </p:spTree>
    <p:extLst>
      <p:ext uri="{BB962C8B-B14F-4D97-AF65-F5344CB8AC3E}">
        <p14:creationId xmlns:p14="http://schemas.microsoft.com/office/powerpoint/2010/main" val="331778072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419872" y="-27384"/>
            <a:ext cx="3509582" cy="461665"/>
          </a:xfrm>
          <a:prstGeom prst="rect">
            <a:avLst/>
          </a:prstGeom>
          <a:noFill/>
        </p:spPr>
        <p:txBody>
          <a:bodyPr wrap="square" rtlCol="0">
            <a:spAutoFit/>
          </a:bodyPr>
          <a:lstStyle/>
          <a:p>
            <a:r>
              <a:rPr lang="zh-CN" altLang="en-US" sz="2400" dirty="0">
                <a:solidFill>
                  <a:srgbClr val="FF0000"/>
                </a:solidFill>
              </a:rPr>
              <a:t>产品功能</a:t>
            </a:r>
            <a:r>
              <a:rPr lang="en-US" altLang="zh-CN" sz="2400" dirty="0" smtClean="0">
                <a:solidFill>
                  <a:srgbClr val="FF0000"/>
                </a:solidFill>
              </a:rPr>
              <a:t>—</a:t>
            </a:r>
            <a:r>
              <a:rPr lang="zh-CN" altLang="en-US" sz="2400" dirty="0" smtClean="0">
                <a:solidFill>
                  <a:srgbClr val="FF0000"/>
                </a:solidFill>
              </a:rPr>
              <a:t>考勤月报表</a:t>
            </a:r>
            <a:endParaRPr lang="zh-CN" altLang="en-US" sz="2400" dirty="0">
              <a:solidFill>
                <a:srgbClr val="FF0000"/>
              </a:solidFill>
            </a:endParaRPr>
          </a:p>
        </p:txBody>
      </p:sp>
      <p:cxnSp>
        <p:nvCxnSpPr>
          <p:cNvPr id="4" name="直接连接符 3"/>
          <p:cNvCxnSpPr/>
          <p:nvPr/>
        </p:nvCxnSpPr>
        <p:spPr>
          <a:xfrm>
            <a:off x="0" y="500042"/>
            <a:ext cx="9144000"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545739" y="-11660"/>
            <a:ext cx="576064" cy="56033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rot="5400000">
            <a:off x="1132265" y="133931"/>
            <a:ext cx="252028" cy="303112"/>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500034" y="37676"/>
            <a:ext cx="728084" cy="461665"/>
          </a:xfrm>
          <a:prstGeom prst="rect">
            <a:avLst/>
          </a:prstGeom>
          <a:noFill/>
        </p:spPr>
        <p:txBody>
          <a:bodyPr wrap="none" rtlCol="0">
            <a:spAutoFit/>
          </a:bodyPr>
          <a:lstStyle/>
          <a:p>
            <a:r>
              <a:rPr lang="en-US" altLang="zh-CN" sz="2400" dirty="0" smtClean="0">
                <a:solidFill>
                  <a:schemeClr val="bg1"/>
                </a:solidFill>
              </a:rPr>
              <a:t>4.26</a:t>
            </a:r>
            <a:endParaRPr lang="zh-CN" altLang="en-US" sz="2400" dirty="0">
              <a:solidFill>
                <a:schemeClr val="bg1"/>
              </a:solidFill>
            </a:endParaRPr>
          </a:p>
        </p:txBody>
      </p:sp>
      <p:pic>
        <p:nvPicPr>
          <p:cNvPr id="50178" name="Picture 2"/>
          <p:cNvPicPr>
            <a:picLocks noChangeAspect="1" noChangeArrowheads="1"/>
          </p:cNvPicPr>
          <p:nvPr/>
        </p:nvPicPr>
        <p:blipFill>
          <a:blip r:embed="rId2"/>
          <a:srcRect/>
          <a:stretch>
            <a:fillRect/>
          </a:stretch>
        </p:blipFill>
        <p:spPr bwMode="auto">
          <a:xfrm>
            <a:off x="714348" y="642918"/>
            <a:ext cx="7796076" cy="5500726"/>
          </a:xfrm>
          <a:prstGeom prst="rect">
            <a:avLst/>
          </a:prstGeom>
          <a:noFill/>
          <a:ln w="9525">
            <a:noFill/>
            <a:miter lim="800000"/>
            <a:headEnd/>
            <a:tailEnd/>
          </a:ln>
          <a:effectLst/>
        </p:spPr>
      </p:pic>
    </p:spTree>
    <p:extLst>
      <p:ext uri="{BB962C8B-B14F-4D97-AF65-F5344CB8AC3E}">
        <p14:creationId xmlns:p14="http://schemas.microsoft.com/office/powerpoint/2010/main" val="331778072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419872" y="-27384"/>
            <a:ext cx="3509582" cy="461665"/>
          </a:xfrm>
          <a:prstGeom prst="rect">
            <a:avLst/>
          </a:prstGeom>
          <a:noFill/>
        </p:spPr>
        <p:txBody>
          <a:bodyPr wrap="square" rtlCol="0">
            <a:spAutoFit/>
          </a:bodyPr>
          <a:lstStyle/>
          <a:p>
            <a:r>
              <a:rPr lang="zh-CN" altLang="en-US" sz="2400" dirty="0">
                <a:solidFill>
                  <a:srgbClr val="FF0000"/>
                </a:solidFill>
              </a:rPr>
              <a:t>产品功能</a:t>
            </a:r>
            <a:r>
              <a:rPr lang="en-US" altLang="zh-CN" sz="2400" dirty="0" smtClean="0">
                <a:solidFill>
                  <a:srgbClr val="FF0000"/>
                </a:solidFill>
              </a:rPr>
              <a:t>—</a:t>
            </a:r>
            <a:r>
              <a:rPr lang="zh-CN" altLang="en-US" sz="2400" dirty="0" smtClean="0">
                <a:solidFill>
                  <a:srgbClr val="FF0000"/>
                </a:solidFill>
              </a:rPr>
              <a:t>系统初始化</a:t>
            </a:r>
            <a:endParaRPr lang="zh-CN" altLang="en-US" sz="2400" dirty="0">
              <a:solidFill>
                <a:srgbClr val="FF0000"/>
              </a:solidFill>
            </a:endParaRPr>
          </a:p>
        </p:txBody>
      </p:sp>
      <p:cxnSp>
        <p:nvCxnSpPr>
          <p:cNvPr id="4" name="直接连接符 3"/>
          <p:cNvCxnSpPr/>
          <p:nvPr/>
        </p:nvCxnSpPr>
        <p:spPr>
          <a:xfrm>
            <a:off x="0" y="548680"/>
            <a:ext cx="9144000"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545739" y="-11660"/>
            <a:ext cx="576064" cy="56033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rot="5400000">
            <a:off x="1132265" y="133931"/>
            <a:ext cx="252028" cy="303112"/>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500034" y="37676"/>
            <a:ext cx="728084" cy="461665"/>
          </a:xfrm>
          <a:prstGeom prst="rect">
            <a:avLst/>
          </a:prstGeom>
          <a:noFill/>
        </p:spPr>
        <p:txBody>
          <a:bodyPr wrap="none" rtlCol="0">
            <a:spAutoFit/>
          </a:bodyPr>
          <a:lstStyle/>
          <a:p>
            <a:r>
              <a:rPr lang="en-US" altLang="zh-CN" sz="2400" dirty="0" smtClean="0">
                <a:solidFill>
                  <a:schemeClr val="bg1"/>
                </a:solidFill>
              </a:rPr>
              <a:t>4.27</a:t>
            </a:r>
            <a:endParaRPr lang="zh-CN" altLang="en-US" sz="2400" dirty="0">
              <a:solidFill>
                <a:schemeClr val="bg1"/>
              </a:solidFill>
            </a:endParaRPr>
          </a:p>
        </p:txBody>
      </p:sp>
      <p:pic>
        <p:nvPicPr>
          <p:cNvPr id="51202" name="Picture 2"/>
          <p:cNvPicPr>
            <a:picLocks noChangeAspect="1" noChangeArrowheads="1"/>
          </p:cNvPicPr>
          <p:nvPr/>
        </p:nvPicPr>
        <p:blipFill>
          <a:blip r:embed="rId2"/>
          <a:srcRect/>
          <a:stretch>
            <a:fillRect/>
          </a:stretch>
        </p:blipFill>
        <p:spPr bwMode="auto">
          <a:xfrm>
            <a:off x="2505075" y="1966913"/>
            <a:ext cx="4133850" cy="2924175"/>
          </a:xfrm>
          <a:prstGeom prst="rect">
            <a:avLst/>
          </a:prstGeom>
          <a:noFill/>
          <a:ln w="9525">
            <a:noFill/>
            <a:miter lim="800000"/>
            <a:headEnd/>
            <a:tailEnd/>
          </a:ln>
          <a:effectLst/>
        </p:spPr>
      </p:pic>
    </p:spTree>
    <p:extLst>
      <p:ext uri="{BB962C8B-B14F-4D97-AF65-F5344CB8AC3E}">
        <p14:creationId xmlns:p14="http://schemas.microsoft.com/office/powerpoint/2010/main" val="331778072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419872" y="-27384"/>
            <a:ext cx="3168352" cy="461665"/>
          </a:xfrm>
          <a:prstGeom prst="rect">
            <a:avLst/>
          </a:prstGeom>
          <a:noFill/>
        </p:spPr>
        <p:txBody>
          <a:bodyPr wrap="square" rtlCol="0">
            <a:spAutoFit/>
          </a:bodyPr>
          <a:lstStyle/>
          <a:p>
            <a:r>
              <a:rPr lang="zh-CN" altLang="en-US" sz="2400" dirty="0">
                <a:solidFill>
                  <a:srgbClr val="FF0000"/>
                </a:solidFill>
              </a:rPr>
              <a:t>产品功能</a:t>
            </a:r>
            <a:r>
              <a:rPr lang="en-US" altLang="zh-CN" sz="2400" dirty="0" smtClean="0">
                <a:solidFill>
                  <a:srgbClr val="FF0000"/>
                </a:solidFill>
              </a:rPr>
              <a:t>—</a:t>
            </a:r>
            <a:r>
              <a:rPr lang="zh-CN" altLang="en-US" sz="2400" dirty="0" smtClean="0">
                <a:solidFill>
                  <a:srgbClr val="FF0000"/>
                </a:solidFill>
              </a:rPr>
              <a:t>权限管理</a:t>
            </a:r>
            <a:endParaRPr lang="zh-CN" altLang="en-US" sz="2400" dirty="0">
              <a:solidFill>
                <a:srgbClr val="FF0000"/>
              </a:solidFill>
            </a:endParaRPr>
          </a:p>
        </p:txBody>
      </p:sp>
      <p:cxnSp>
        <p:nvCxnSpPr>
          <p:cNvPr id="4" name="直接连接符 3"/>
          <p:cNvCxnSpPr/>
          <p:nvPr/>
        </p:nvCxnSpPr>
        <p:spPr>
          <a:xfrm>
            <a:off x="0" y="548680"/>
            <a:ext cx="9144000"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545739" y="-11660"/>
            <a:ext cx="576064" cy="56033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rot="5400000">
            <a:off x="1132265" y="133931"/>
            <a:ext cx="252028" cy="303112"/>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500034" y="37676"/>
            <a:ext cx="728084" cy="461665"/>
          </a:xfrm>
          <a:prstGeom prst="rect">
            <a:avLst/>
          </a:prstGeom>
          <a:noFill/>
        </p:spPr>
        <p:txBody>
          <a:bodyPr wrap="none" rtlCol="0">
            <a:spAutoFit/>
          </a:bodyPr>
          <a:lstStyle/>
          <a:p>
            <a:r>
              <a:rPr lang="en-US" altLang="zh-CN" sz="2400" dirty="0" smtClean="0">
                <a:solidFill>
                  <a:schemeClr val="bg1"/>
                </a:solidFill>
              </a:rPr>
              <a:t>4.28</a:t>
            </a:r>
            <a:endParaRPr lang="zh-CN" altLang="en-US" sz="2400" dirty="0">
              <a:solidFill>
                <a:schemeClr val="bg1"/>
              </a:solidFill>
            </a:endParaRPr>
          </a:p>
        </p:txBody>
      </p:sp>
      <p:pic>
        <p:nvPicPr>
          <p:cNvPr id="52226" name="Picture 2"/>
          <p:cNvPicPr>
            <a:picLocks noChangeAspect="1" noChangeArrowheads="1"/>
          </p:cNvPicPr>
          <p:nvPr/>
        </p:nvPicPr>
        <p:blipFill>
          <a:blip r:embed="rId2"/>
          <a:srcRect/>
          <a:stretch>
            <a:fillRect/>
          </a:stretch>
        </p:blipFill>
        <p:spPr bwMode="auto">
          <a:xfrm>
            <a:off x="162326" y="785794"/>
            <a:ext cx="8695954" cy="5429288"/>
          </a:xfrm>
          <a:prstGeom prst="rect">
            <a:avLst/>
          </a:prstGeom>
          <a:noFill/>
          <a:ln w="9525">
            <a:noFill/>
            <a:miter lim="800000"/>
            <a:headEnd/>
            <a:tailEnd/>
          </a:ln>
          <a:effectLst/>
        </p:spPr>
      </p:pic>
    </p:spTree>
    <p:extLst>
      <p:ext uri="{BB962C8B-B14F-4D97-AF65-F5344CB8AC3E}">
        <p14:creationId xmlns:p14="http://schemas.microsoft.com/office/powerpoint/2010/main" val="331778072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419872" y="-27384"/>
            <a:ext cx="4009648" cy="461665"/>
          </a:xfrm>
          <a:prstGeom prst="rect">
            <a:avLst/>
          </a:prstGeom>
          <a:noFill/>
        </p:spPr>
        <p:txBody>
          <a:bodyPr wrap="square" rtlCol="0">
            <a:spAutoFit/>
          </a:bodyPr>
          <a:lstStyle/>
          <a:p>
            <a:r>
              <a:rPr lang="zh-CN" altLang="en-US" sz="2400" dirty="0">
                <a:solidFill>
                  <a:srgbClr val="FF0000"/>
                </a:solidFill>
              </a:rPr>
              <a:t>产品功能</a:t>
            </a:r>
            <a:r>
              <a:rPr lang="en-US" altLang="zh-CN" sz="2400" dirty="0" smtClean="0">
                <a:solidFill>
                  <a:srgbClr val="FF0000"/>
                </a:solidFill>
              </a:rPr>
              <a:t>—</a:t>
            </a:r>
            <a:r>
              <a:rPr lang="zh-CN" altLang="en-US" sz="2400" dirty="0" smtClean="0">
                <a:solidFill>
                  <a:srgbClr val="FF0000"/>
                </a:solidFill>
              </a:rPr>
              <a:t>上机操作日志</a:t>
            </a:r>
            <a:endParaRPr lang="zh-CN" altLang="en-US" sz="2400" dirty="0">
              <a:solidFill>
                <a:srgbClr val="FF0000"/>
              </a:solidFill>
            </a:endParaRPr>
          </a:p>
        </p:txBody>
      </p:sp>
      <p:cxnSp>
        <p:nvCxnSpPr>
          <p:cNvPr id="4" name="直接连接符 3"/>
          <p:cNvCxnSpPr/>
          <p:nvPr/>
        </p:nvCxnSpPr>
        <p:spPr>
          <a:xfrm>
            <a:off x="0" y="548680"/>
            <a:ext cx="9144000"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545739" y="-11660"/>
            <a:ext cx="576064" cy="56033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rot="5400000">
            <a:off x="1132265" y="133931"/>
            <a:ext cx="252028" cy="303112"/>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500034" y="37676"/>
            <a:ext cx="728084" cy="461665"/>
          </a:xfrm>
          <a:prstGeom prst="rect">
            <a:avLst/>
          </a:prstGeom>
          <a:noFill/>
        </p:spPr>
        <p:txBody>
          <a:bodyPr wrap="none" rtlCol="0">
            <a:spAutoFit/>
          </a:bodyPr>
          <a:lstStyle/>
          <a:p>
            <a:r>
              <a:rPr lang="en-US" altLang="zh-CN" sz="2400" dirty="0" smtClean="0">
                <a:solidFill>
                  <a:schemeClr val="bg1"/>
                </a:solidFill>
              </a:rPr>
              <a:t>4.29</a:t>
            </a:r>
            <a:endParaRPr lang="zh-CN" altLang="en-US" sz="2400" dirty="0">
              <a:solidFill>
                <a:schemeClr val="bg1"/>
              </a:solidFill>
            </a:endParaRPr>
          </a:p>
        </p:txBody>
      </p:sp>
      <p:pic>
        <p:nvPicPr>
          <p:cNvPr id="53250" name="Picture 2"/>
          <p:cNvPicPr>
            <a:picLocks noChangeAspect="1" noChangeArrowheads="1"/>
          </p:cNvPicPr>
          <p:nvPr/>
        </p:nvPicPr>
        <p:blipFill>
          <a:blip r:embed="rId2"/>
          <a:srcRect/>
          <a:stretch>
            <a:fillRect/>
          </a:stretch>
        </p:blipFill>
        <p:spPr bwMode="auto">
          <a:xfrm>
            <a:off x="285721" y="714356"/>
            <a:ext cx="8643998" cy="5372208"/>
          </a:xfrm>
          <a:prstGeom prst="rect">
            <a:avLst/>
          </a:prstGeom>
          <a:noFill/>
          <a:ln w="9525">
            <a:noFill/>
            <a:miter lim="800000"/>
            <a:headEnd/>
            <a:tailEnd/>
          </a:ln>
          <a:effectLst/>
        </p:spPr>
      </p:pic>
    </p:spTree>
    <p:extLst>
      <p:ext uri="{BB962C8B-B14F-4D97-AF65-F5344CB8AC3E}">
        <p14:creationId xmlns:p14="http://schemas.microsoft.com/office/powerpoint/2010/main" val="331778072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779912" y="66670"/>
            <a:ext cx="2160240" cy="461665"/>
          </a:xfrm>
          <a:prstGeom prst="rect">
            <a:avLst/>
          </a:prstGeom>
          <a:noFill/>
        </p:spPr>
        <p:txBody>
          <a:bodyPr wrap="square" rtlCol="0">
            <a:spAutoFit/>
          </a:bodyPr>
          <a:lstStyle/>
          <a:p>
            <a:r>
              <a:rPr lang="zh-CN" altLang="en-US" sz="2400" dirty="0" smtClean="0">
                <a:solidFill>
                  <a:srgbClr val="FF0000"/>
                </a:solidFill>
              </a:rPr>
              <a:t>产品优势</a:t>
            </a:r>
            <a:endParaRPr lang="zh-CN" altLang="en-US" sz="2400" dirty="0">
              <a:solidFill>
                <a:srgbClr val="FF0000"/>
              </a:solidFill>
            </a:endParaRPr>
          </a:p>
        </p:txBody>
      </p:sp>
      <p:graphicFrame>
        <p:nvGraphicFramePr>
          <p:cNvPr id="6" name="内容占位符 4"/>
          <p:cNvGraphicFramePr>
            <a:graphicFrameLocks noGrp="1"/>
          </p:cNvGraphicFramePr>
          <p:nvPr>
            <p:ph idx="1"/>
            <p:extLst>
              <p:ext uri="{D42A27DB-BD31-4B8C-83A1-F6EECF244321}">
                <p14:modId xmlns:p14="http://schemas.microsoft.com/office/powerpoint/2010/main" val="1675142735"/>
              </p:ext>
            </p:extLst>
          </p:nvPr>
        </p:nvGraphicFramePr>
        <p:xfrm>
          <a:off x="467544" y="620688"/>
          <a:ext cx="8229600" cy="5196205"/>
        </p:xfrm>
        <a:graphic>
          <a:graphicData uri="http://schemas.openxmlformats.org/drawingml/2006/table">
            <a:tbl>
              <a:tblPr firstRow="1" bandRow="1">
                <a:tableStyleId>{7DF18680-E054-41AD-8BC1-D1AEF772440D}</a:tableStyleId>
              </a:tblPr>
              <a:tblGrid>
                <a:gridCol w="792088"/>
                <a:gridCol w="1224136"/>
                <a:gridCol w="2016224"/>
                <a:gridCol w="2016224"/>
                <a:gridCol w="2180928"/>
              </a:tblGrid>
              <a:tr h="370840">
                <a:tc>
                  <a:txBody>
                    <a:bodyPr/>
                    <a:lstStyle/>
                    <a:p>
                      <a:pPr algn="ctr" fontAlgn="ctr"/>
                      <a:r>
                        <a:rPr lang="zh-CN" altLang="en-US" sz="1200" u="none" strike="noStrike" dirty="0">
                          <a:effectLst/>
                        </a:rPr>
                        <a:t>序号</a:t>
                      </a:r>
                      <a:endParaRPr lang="zh-CN" altLang="en-US" sz="1200" b="1" i="0" u="none" strike="noStrike" dirty="0">
                        <a:solidFill>
                          <a:srgbClr val="000000"/>
                        </a:solidFill>
                        <a:effectLst/>
                        <a:latin typeface="宋体"/>
                      </a:endParaRPr>
                    </a:p>
                  </a:txBody>
                  <a:tcPr marL="9525" marR="9525" marT="9525" marB="0" anchor="ctr"/>
                </a:tc>
                <a:tc>
                  <a:txBody>
                    <a:bodyPr/>
                    <a:lstStyle/>
                    <a:p>
                      <a:pPr algn="ctr" fontAlgn="ctr"/>
                      <a:r>
                        <a:rPr lang="zh-CN" altLang="en-US" sz="1200" u="none" strike="noStrike" dirty="0">
                          <a:effectLst/>
                        </a:rPr>
                        <a:t>比较项目</a:t>
                      </a:r>
                      <a:endParaRPr lang="zh-CN" altLang="en-US" sz="1200" b="1" i="0" u="none" strike="noStrike" dirty="0">
                        <a:solidFill>
                          <a:srgbClr val="000000"/>
                        </a:solidFill>
                        <a:effectLst/>
                        <a:latin typeface="宋体"/>
                      </a:endParaRPr>
                    </a:p>
                  </a:txBody>
                  <a:tcPr marL="9525" marR="9525" marT="9525" marB="0" anchor="ctr"/>
                </a:tc>
                <a:tc>
                  <a:txBody>
                    <a:bodyPr/>
                    <a:lstStyle/>
                    <a:p>
                      <a:pPr algn="ctr" fontAlgn="ctr"/>
                      <a:r>
                        <a:rPr lang="zh-CN" altLang="en-US" sz="1200" u="none" strike="noStrike" dirty="0">
                          <a:effectLst/>
                        </a:rPr>
                        <a:t>知名品牌</a:t>
                      </a:r>
                      <a:endParaRPr lang="zh-CN" altLang="en-US" sz="1200" b="1" i="0" u="none" strike="noStrike" dirty="0">
                        <a:solidFill>
                          <a:srgbClr val="000000"/>
                        </a:solidFill>
                        <a:effectLst/>
                        <a:latin typeface="宋体"/>
                      </a:endParaRPr>
                    </a:p>
                  </a:txBody>
                  <a:tcPr marL="9525" marR="9525" marT="9525" marB="0" anchor="ctr"/>
                </a:tc>
                <a:tc>
                  <a:txBody>
                    <a:bodyPr/>
                    <a:lstStyle/>
                    <a:p>
                      <a:pPr algn="ctr" fontAlgn="ctr"/>
                      <a:r>
                        <a:rPr lang="zh-CN" altLang="en-US" sz="1200" u="none" strike="noStrike" dirty="0">
                          <a:effectLst/>
                        </a:rPr>
                        <a:t>一般品牌</a:t>
                      </a:r>
                      <a:endParaRPr lang="zh-CN" altLang="en-US" sz="1200" b="1" i="0" u="none" strike="noStrike" dirty="0">
                        <a:solidFill>
                          <a:srgbClr val="000000"/>
                        </a:solidFill>
                        <a:effectLst/>
                        <a:latin typeface="宋体"/>
                      </a:endParaRPr>
                    </a:p>
                  </a:txBody>
                  <a:tcPr marL="9525" marR="9525" marT="9525" marB="0" anchor="ctr"/>
                </a:tc>
                <a:tc>
                  <a:txBody>
                    <a:bodyPr/>
                    <a:lstStyle/>
                    <a:p>
                      <a:pPr algn="ctr" fontAlgn="ctr"/>
                      <a:r>
                        <a:rPr lang="zh-CN" altLang="en-US" sz="1200" u="none" strike="noStrike" dirty="0">
                          <a:effectLst/>
                        </a:rPr>
                        <a:t>蓝叶</a:t>
                      </a:r>
                      <a:endParaRPr lang="zh-CN" altLang="en-US" sz="1200" b="1" i="0" u="none" strike="noStrike" dirty="0">
                        <a:solidFill>
                          <a:srgbClr val="000000"/>
                        </a:solidFill>
                        <a:effectLst/>
                        <a:latin typeface="宋体"/>
                      </a:endParaRPr>
                    </a:p>
                  </a:txBody>
                  <a:tcPr marL="9525" marR="9525" marT="9525" marB="0" anchor="ctr"/>
                </a:tc>
              </a:tr>
              <a:tr h="370840">
                <a:tc>
                  <a:txBody>
                    <a:bodyPr/>
                    <a:lstStyle/>
                    <a:p>
                      <a:pPr algn="ctr" fontAlgn="ctr"/>
                      <a:r>
                        <a:rPr lang="en-US" altLang="zh-CN" sz="1200" u="none" strike="noStrike" dirty="0">
                          <a:effectLst/>
                        </a:rPr>
                        <a:t>1</a:t>
                      </a:r>
                      <a:endParaRPr lang="en-US" altLang="zh-CN" sz="1200" b="0" i="0" u="none" strike="noStrike" dirty="0">
                        <a:solidFill>
                          <a:srgbClr val="000000"/>
                        </a:solidFill>
                        <a:effectLst/>
                        <a:latin typeface="宋体"/>
                      </a:endParaRPr>
                    </a:p>
                  </a:txBody>
                  <a:tcPr marL="9525" marR="9525" marT="9525" marB="0" anchor="ctr"/>
                </a:tc>
                <a:tc>
                  <a:txBody>
                    <a:bodyPr/>
                    <a:lstStyle/>
                    <a:p>
                      <a:pPr algn="l" fontAlgn="ctr"/>
                      <a:r>
                        <a:rPr lang="zh-CN" altLang="en-US" sz="1200" u="none" strike="noStrike">
                          <a:effectLst/>
                        </a:rPr>
                        <a:t>软件稳定性</a:t>
                      </a:r>
                      <a:endParaRPr lang="zh-CN" altLang="en-US" sz="1200" b="0" i="0" u="none" strike="noStrike">
                        <a:solidFill>
                          <a:srgbClr val="000000"/>
                        </a:solidFill>
                        <a:effectLst/>
                        <a:latin typeface="宋体"/>
                      </a:endParaRPr>
                    </a:p>
                  </a:txBody>
                  <a:tcPr marL="9525" marR="9525" marT="9525" marB="0" anchor="ctr"/>
                </a:tc>
                <a:tc>
                  <a:txBody>
                    <a:bodyPr/>
                    <a:lstStyle/>
                    <a:p>
                      <a:pPr algn="l" fontAlgn="ctr"/>
                      <a:r>
                        <a:rPr lang="zh-CN" altLang="en-US" sz="1200" u="none" strike="noStrike" dirty="0">
                          <a:effectLst/>
                        </a:rPr>
                        <a:t>高</a:t>
                      </a:r>
                      <a:endParaRPr lang="zh-CN" altLang="en-US" sz="1200" b="0" i="0" u="none" strike="noStrike" dirty="0">
                        <a:solidFill>
                          <a:srgbClr val="000000"/>
                        </a:solidFill>
                        <a:effectLst/>
                        <a:latin typeface="宋体"/>
                      </a:endParaRPr>
                    </a:p>
                  </a:txBody>
                  <a:tcPr marL="9525" marR="9525" marT="9525" marB="0" anchor="ctr"/>
                </a:tc>
                <a:tc>
                  <a:txBody>
                    <a:bodyPr/>
                    <a:lstStyle/>
                    <a:p>
                      <a:pPr algn="l" fontAlgn="ctr"/>
                      <a:r>
                        <a:rPr lang="zh-CN" altLang="en-US" sz="1200" u="none" strike="noStrike">
                          <a:effectLst/>
                        </a:rPr>
                        <a:t>中</a:t>
                      </a:r>
                      <a:endParaRPr lang="zh-CN" altLang="en-US" sz="1200" b="0" i="0" u="none" strike="noStrike">
                        <a:solidFill>
                          <a:srgbClr val="000000"/>
                        </a:solidFill>
                        <a:effectLst/>
                        <a:latin typeface="宋体"/>
                      </a:endParaRPr>
                    </a:p>
                  </a:txBody>
                  <a:tcPr marL="9525" marR="9525" marT="9525" marB="0" anchor="ctr"/>
                </a:tc>
                <a:tc>
                  <a:txBody>
                    <a:bodyPr/>
                    <a:lstStyle/>
                    <a:p>
                      <a:pPr algn="l" fontAlgn="ctr"/>
                      <a:r>
                        <a:rPr lang="zh-CN" altLang="en-US" sz="1200" u="none" strike="noStrike">
                          <a:effectLst/>
                        </a:rPr>
                        <a:t>高</a:t>
                      </a:r>
                      <a:endParaRPr lang="zh-CN" altLang="en-US" sz="1200" b="0" i="0" u="none" strike="noStrike">
                        <a:solidFill>
                          <a:srgbClr val="000000"/>
                        </a:solidFill>
                        <a:effectLst/>
                        <a:latin typeface="宋体"/>
                      </a:endParaRPr>
                    </a:p>
                  </a:txBody>
                  <a:tcPr marL="9525" marR="9525" marT="9525" marB="0" anchor="ctr"/>
                </a:tc>
              </a:tr>
              <a:tr h="370840">
                <a:tc>
                  <a:txBody>
                    <a:bodyPr/>
                    <a:lstStyle/>
                    <a:p>
                      <a:pPr algn="ctr" fontAlgn="ctr"/>
                      <a:r>
                        <a:rPr lang="en-US" altLang="zh-CN" sz="1200" u="none" strike="noStrike" dirty="0">
                          <a:effectLst/>
                        </a:rPr>
                        <a:t>2</a:t>
                      </a:r>
                      <a:endParaRPr lang="en-US" altLang="zh-CN" sz="1200" b="0" i="0" u="none" strike="noStrike" dirty="0">
                        <a:solidFill>
                          <a:srgbClr val="000000"/>
                        </a:solidFill>
                        <a:effectLst/>
                        <a:latin typeface="宋体"/>
                      </a:endParaRPr>
                    </a:p>
                  </a:txBody>
                  <a:tcPr marL="9525" marR="9525" marT="9525" marB="0" anchor="ctr"/>
                </a:tc>
                <a:tc>
                  <a:txBody>
                    <a:bodyPr/>
                    <a:lstStyle/>
                    <a:p>
                      <a:pPr algn="l" fontAlgn="ctr"/>
                      <a:r>
                        <a:rPr lang="zh-CN" altLang="en-US" sz="1200" u="none" strike="noStrike" dirty="0">
                          <a:effectLst/>
                        </a:rPr>
                        <a:t>硬件成本</a:t>
                      </a:r>
                      <a:endParaRPr lang="zh-CN" altLang="en-US" sz="1200" b="0" i="0" u="none" strike="noStrike" dirty="0">
                        <a:solidFill>
                          <a:srgbClr val="000000"/>
                        </a:solidFill>
                        <a:effectLst/>
                        <a:latin typeface="宋体"/>
                      </a:endParaRPr>
                    </a:p>
                  </a:txBody>
                  <a:tcPr marL="9525" marR="9525" marT="9525" marB="0" anchor="ctr"/>
                </a:tc>
                <a:tc>
                  <a:txBody>
                    <a:bodyPr/>
                    <a:lstStyle/>
                    <a:p>
                      <a:pPr algn="l" fontAlgn="ctr"/>
                      <a:r>
                        <a:rPr lang="zh-CN" altLang="en-US" sz="1200" u="none" strike="noStrike" dirty="0">
                          <a:effectLst/>
                        </a:rPr>
                        <a:t>高</a:t>
                      </a:r>
                      <a:endParaRPr lang="zh-CN" altLang="en-US" sz="1200" b="0" i="0" u="none" strike="noStrike" dirty="0">
                        <a:solidFill>
                          <a:srgbClr val="000000"/>
                        </a:solidFill>
                        <a:effectLst/>
                        <a:latin typeface="宋体"/>
                      </a:endParaRPr>
                    </a:p>
                  </a:txBody>
                  <a:tcPr marL="9525" marR="9525" marT="9525" marB="0" anchor="ctr"/>
                </a:tc>
                <a:tc>
                  <a:txBody>
                    <a:bodyPr/>
                    <a:lstStyle/>
                    <a:p>
                      <a:pPr algn="l" fontAlgn="ctr"/>
                      <a:r>
                        <a:rPr lang="zh-CN" altLang="en-US" sz="1200" u="none" strike="noStrike">
                          <a:effectLst/>
                        </a:rPr>
                        <a:t>中</a:t>
                      </a:r>
                      <a:endParaRPr lang="zh-CN" altLang="en-US" sz="1200" b="0" i="0" u="none" strike="noStrike">
                        <a:solidFill>
                          <a:srgbClr val="000000"/>
                        </a:solidFill>
                        <a:effectLst/>
                        <a:latin typeface="宋体"/>
                      </a:endParaRPr>
                    </a:p>
                  </a:txBody>
                  <a:tcPr marL="9525" marR="9525" marT="9525" marB="0" anchor="ctr"/>
                </a:tc>
                <a:tc>
                  <a:txBody>
                    <a:bodyPr/>
                    <a:lstStyle/>
                    <a:p>
                      <a:pPr algn="l" fontAlgn="ctr"/>
                      <a:r>
                        <a:rPr lang="zh-CN" altLang="en-US" sz="1200" u="none" strike="noStrike">
                          <a:effectLst/>
                        </a:rPr>
                        <a:t>低</a:t>
                      </a:r>
                      <a:endParaRPr lang="zh-CN" altLang="en-US" sz="1200" b="0" i="0" u="none" strike="noStrike">
                        <a:solidFill>
                          <a:srgbClr val="000000"/>
                        </a:solidFill>
                        <a:effectLst/>
                        <a:latin typeface="宋体"/>
                      </a:endParaRPr>
                    </a:p>
                  </a:txBody>
                  <a:tcPr marL="9525" marR="9525" marT="9525" marB="0" anchor="ctr"/>
                </a:tc>
              </a:tr>
              <a:tr h="370840">
                <a:tc>
                  <a:txBody>
                    <a:bodyPr/>
                    <a:lstStyle/>
                    <a:p>
                      <a:pPr algn="ctr" fontAlgn="ctr"/>
                      <a:r>
                        <a:rPr lang="en-US" altLang="zh-CN" sz="1200" u="none" strike="noStrike">
                          <a:effectLst/>
                        </a:rPr>
                        <a:t>3</a:t>
                      </a:r>
                      <a:endParaRPr lang="en-US" altLang="zh-CN" sz="1200" b="0" i="0" u="none" strike="noStrike">
                        <a:solidFill>
                          <a:srgbClr val="000000"/>
                        </a:solidFill>
                        <a:effectLst/>
                        <a:latin typeface="宋体"/>
                      </a:endParaRPr>
                    </a:p>
                  </a:txBody>
                  <a:tcPr marL="9525" marR="9525" marT="9525" marB="0" anchor="ctr"/>
                </a:tc>
                <a:tc>
                  <a:txBody>
                    <a:bodyPr/>
                    <a:lstStyle/>
                    <a:p>
                      <a:pPr algn="l" fontAlgn="ctr"/>
                      <a:r>
                        <a:rPr lang="zh-CN" altLang="en-US" sz="1200" u="none" strike="noStrike">
                          <a:effectLst/>
                        </a:rPr>
                        <a:t>系统运行速度</a:t>
                      </a:r>
                      <a:endParaRPr lang="zh-CN" altLang="en-US" sz="1200" b="0" i="0" u="none" strike="noStrike">
                        <a:solidFill>
                          <a:srgbClr val="000000"/>
                        </a:solidFill>
                        <a:effectLst/>
                        <a:latin typeface="宋体"/>
                      </a:endParaRPr>
                    </a:p>
                  </a:txBody>
                  <a:tcPr marL="9525" marR="9525" marT="9525" marB="0" anchor="ctr"/>
                </a:tc>
                <a:tc>
                  <a:txBody>
                    <a:bodyPr/>
                    <a:lstStyle/>
                    <a:p>
                      <a:pPr algn="l" fontAlgn="ctr"/>
                      <a:r>
                        <a:rPr lang="zh-CN" altLang="en-US" sz="1200" u="none" strike="noStrike" dirty="0">
                          <a:effectLst/>
                        </a:rPr>
                        <a:t>较快</a:t>
                      </a:r>
                      <a:endParaRPr lang="zh-CN" altLang="en-US" sz="1200" b="0" i="0" u="none" strike="noStrike" dirty="0">
                        <a:solidFill>
                          <a:srgbClr val="000000"/>
                        </a:solidFill>
                        <a:effectLst/>
                        <a:latin typeface="宋体"/>
                      </a:endParaRPr>
                    </a:p>
                  </a:txBody>
                  <a:tcPr marL="9525" marR="9525" marT="9525" marB="0" anchor="ctr"/>
                </a:tc>
                <a:tc>
                  <a:txBody>
                    <a:bodyPr/>
                    <a:lstStyle/>
                    <a:p>
                      <a:pPr algn="l" fontAlgn="ctr"/>
                      <a:r>
                        <a:rPr lang="zh-CN" altLang="en-US" sz="1200" u="none" strike="noStrike" dirty="0">
                          <a:effectLst/>
                        </a:rPr>
                        <a:t>中</a:t>
                      </a:r>
                      <a:endParaRPr lang="zh-CN" altLang="en-US" sz="1200" b="0" i="0" u="none" strike="noStrike" dirty="0">
                        <a:solidFill>
                          <a:srgbClr val="000000"/>
                        </a:solidFill>
                        <a:effectLst/>
                        <a:latin typeface="宋体"/>
                      </a:endParaRPr>
                    </a:p>
                  </a:txBody>
                  <a:tcPr marL="9525" marR="9525" marT="9525" marB="0" anchor="ctr"/>
                </a:tc>
                <a:tc>
                  <a:txBody>
                    <a:bodyPr/>
                    <a:lstStyle/>
                    <a:p>
                      <a:pPr algn="l" fontAlgn="ctr"/>
                      <a:r>
                        <a:rPr lang="zh-CN" altLang="en-US" sz="1200" b="0" i="0" u="none" strike="noStrike" dirty="0" smtClean="0">
                          <a:solidFill>
                            <a:srgbClr val="000000"/>
                          </a:solidFill>
                          <a:effectLst/>
                          <a:latin typeface="宋体"/>
                        </a:rPr>
                        <a:t>较快</a:t>
                      </a:r>
                      <a:endParaRPr lang="zh-CN" altLang="en-US" sz="1200" b="0" i="0" u="none" strike="noStrike" dirty="0">
                        <a:solidFill>
                          <a:srgbClr val="000000"/>
                        </a:solidFill>
                        <a:effectLst/>
                        <a:latin typeface="宋体"/>
                      </a:endParaRPr>
                    </a:p>
                  </a:txBody>
                  <a:tcPr marL="9525" marR="9525" marT="9525" marB="0" anchor="ctr"/>
                </a:tc>
              </a:tr>
              <a:tr h="370840">
                <a:tc>
                  <a:txBody>
                    <a:bodyPr/>
                    <a:lstStyle/>
                    <a:p>
                      <a:pPr algn="ctr" fontAlgn="ctr"/>
                      <a:r>
                        <a:rPr lang="en-US" altLang="zh-CN" sz="1200" u="none" strike="noStrike">
                          <a:effectLst/>
                        </a:rPr>
                        <a:t>4</a:t>
                      </a:r>
                      <a:endParaRPr lang="en-US" altLang="zh-CN" sz="1200" b="0" i="0" u="none" strike="noStrike">
                        <a:solidFill>
                          <a:srgbClr val="000000"/>
                        </a:solidFill>
                        <a:effectLst/>
                        <a:latin typeface="宋体"/>
                      </a:endParaRPr>
                    </a:p>
                  </a:txBody>
                  <a:tcPr marL="9525" marR="9525" marT="9525" marB="0" anchor="ctr"/>
                </a:tc>
                <a:tc>
                  <a:txBody>
                    <a:bodyPr/>
                    <a:lstStyle/>
                    <a:p>
                      <a:pPr algn="l" fontAlgn="ctr"/>
                      <a:r>
                        <a:rPr lang="zh-CN" altLang="en-US" sz="1200" u="none" strike="noStrike" dirty="0">
                          <a:effectLst/>
                        </a:rPr>
                        <a:t>历史数据结转</a:t>
                      </a:r>
                      <a:endParaRPr lang="zh-CN" altLang="en-US" sz="1200" b="0" i="0" u="none" strike="noStrike" dirty="0">
                        <a:solidFill>
                          <a:srgbClr val="000000"/>
                        </a:solidFill>
                        <a:effectLst/>
                        <a:latin typeface="宋体"/>
                      </a:endParaRPr>
                    </a:p>
                  </a:txBody>
                  <a:tcPr marL="9525" marR="9525" marT="9525" marB="0" anchor="ctr"/>
                </a:tc>
                <a:tc>
                  <a:txBody>
                    <a:bodyPr/>
                    <a:lstStyle/>
                    <a:p>
                      <a:pPr algn="l" fontAlgn="ctr"/>
                      <a:r>
                        <a:rPr lang="zh-CN" altLang="en-US" sz="1200" u="none" strike="noStrike" dirty="0">
                          <a:effectLst/>
                        </a:rPr>
                        <a:t>手工结转</a:t>
                      </a:r>
                      <a:endParaRPr lang="zh-CN" altLang="en-US" sz="1200" b="0" i="0" u="none" strike="noStrike" dirty="0">
                        <a:solidFill>
                          <a:srgbClr val="000000"/>
                        </a:solidFill>
                        <a:effectLst/>
                        <a:latin typeface="宋体"/>
                      </a:endParaRPr>
                    </a:p>
                  </a:txBody>
                  <a:tcPr marL="9525" marR="9525" marT="9525" marB="0" anchor="ctr"/>
                </a:tc>
                <a:tc>
                  <a:txBody>
                    <a:bodyPr/>
                    <a:lstStyle/>
                    <a:p>
                      <a:pPr algn="l" fontAlgn="ctr"/>
                      <a:r>
                        <a:rPr lang="zh-CN" altLang="en-US" sz="1200" u="none" strike="noStrike">
                          <a:effectLst/>
                        </a:rPr>
                        <a:t>不能结转</a:t>
                      </a:r>
                      <a:endParaRPr lang="zh-CN" altLang="en-US" sz="1200" b="0" i="0" u="none" strike="noStrike">
                        <a:solidFill>
                          <a:srgbClr val="000000"/>
                        </a:solidFill>
                        <a:effectLst/>
                        <a:latin typeface="宋体"/>
                      </a:endParaRPr>
                    </a:p>
                  </a:txBody>
                  <a:tcPr marL="9525" marR="9525" marT="9525" marB="0" anchor="ctr"/>
                </a:tc>
                <a:tc>
                  <a:txBody>
                    <a:bodyPr/>
                    <a:lstStyle/>
                    <a:p>
                      <a:pPr algn="l" fontAlgn="ctr"/>
                      <a:r>
                        <a:rPr lang="zh-CN" altLang="en-US" sz="1200" u="none" strike="noStrike">
                          <a:effectLst/>
                        </a:rPr>
                        <a:t>自动结转</a:t>
                      </a:r>
                      <a:endParaRPr lang="zh-CN" altLang="en-US" sz="1200" b="0" i="0" u="none" strike="noStrike">
                        <a:solidFill>
                          <a:srgbClr val="000000"/>
                        </a:solidFill>
                        <a:effectLst/>
                        <a:latin typeface="宋体"/>
                      </a:endParaRPr>
                    </a:p>
                  </a:txBody>
                  <a:tcPr marL="9525" marR="9525" marT="9525" marB="0" anchor="ctr"/>
                </a:tc>
              </a:tr>
              <a:tr h="370840">
                <a:tc>
                  <a:txBody>
                    <a:bodyPr/>
                    <a:lstStyle/>
                    <a:p>
                      <a:pPr algn="ctr" fontAlgn="ctr"/>
                      <a:r>
                        <a:rPr lang="en-US" altLang="zh-CN" sz="1200" u="none" strike="noStrike">
                          <a:effectLst/>
                        </a:rPr>
                        <a:t>5</a:t>
                      </a:r>
                      <a:endParaRPr lang="en-US" altLang="zh-CN" sz="1200" b="0" i="0" u="none" strike="noStrike">
                        <a:solidFill>
                          <a:srgbClr val="000000"/>
                        </a:solidFill>
                        <a:effectLst/>
                        <a:latin typeface="宋体"/>
                      </a:endParaRPr>
                    </a:p>
                  </a:txBody>
                  <a:tcPr marL="9525" marR="9525" marT="9525" marB="0" anchor="ctr"/>
                </a:tc>
                <a:tc>
                  <a:txBody>
                    <a:bodyPr/>
                    <a:lstStyle/>
                    <a:p>
                      <a:pPr algn="l" fontAlgn="ctr"/>
                      <a:r>
                        <a:rPr lang="zh-CN" altLang="en-US" sz="1200" u="none" strike="noStrike">
                          <a:effectLst/>
                        </a:rPr>
                        <a:t>功能</a:t>
                      </a:r>
                      <a:endParaRPr lang="zh-CN" altLang="en-US" sz="1200" b="0" i="0" u="none" strike="noStrike">
                        <a:solidFill>
                          <a:srgbClr val="000000"/>
                        </a:solidFill>
                        <a:effectLst/>
                        <a:latin typeface="宋体"/>
                      </a:endParaRPr>
                    </a:p>
                  </a:txBody>
                  <a:tcPr marL="9525" marR="9525" marT="9525" marB="0" anchor="ctr"/>
                </a:tc>
                <a:tc>
                  <a:txBody>
                    <a:bodyPr/>
                    <a:lstStyle/>
                    <a:p>
                      <a:pPr algn="l" fontAlgn="ctr"/>
                      <a:r>
                        <a:rPr lang="zh-CN" altLang="en-US" sz="1200" u="none" strike="noStrike" dirty="0">
                          <a:effectLst/>
                        </a:rPr>
                        <a:t>复杂，全面</a:t>
                      </a:r>
                      <a:endParaRPr lang="zh-CN" altLang="en-US" sz="1200" b="0" i="0" u="none" strike="noStrike" dirty="0">
                        <a:solidFill>
                          <a:srgbClr val="000000"/>
                        </a:solidFill>
                        <a:effectLst/>
                        <a:latin typeface="宋体"/>
                      </a:endParaRPr>
                    </a:p>
                  </a:txBody>
                  <a:tcPr marL="9525" marR="9525" marT="9525" marB="0" anchor="ctr"/>
                </a:tc>
                <a:tc>
                  <a:txBody>
                    <a:bodyPr/>
                    <a:lstStyle/>
                    <a:p>
                      <a:pPr algn="l" fontAlgn="ctr"/>
                      <a:r>
                        <a:rPr lang="zh-CN" altLang="en-US" sz="1200" u="none" strike="noStrike">
                          <a:effectLst/>
                        </a:rPr>
                        <a:t>一般，不全</a:t>
                      </a:r>
                      <a:endParaRPr lang="zh-CN" altLang="en-US" sz="1200" b="0" i="0" u="none" strike="noStrike">
                        <a:solidFill>
                          <a:srgbClr val="000000"/>
                        </a:solidFill>
                        <a:effectLst/>
                        <a:latin typeface="宋体"/>
                      </a:endParaRPr>
                    </a:p>
                  </a:txBody>
                  <a:tcPr marL="9525" marR="9525" marT="9525" marB="0" anchor="ctr"/>
                </a:tc>
                <a:tc>
                  <a:txBody>
                    <a:bodyPr/>
                    <a:lstStyle/>
                    <a:p>
                      <a:pPr algn="l" fontAlgn="ctr"/>
                      <a:r>
                        <a:rPr lang="zh-CN" altLang="en-US" sz="1200" u="none" strike="noStrike">
                          <a:effectLst/>
                        </a:rPr>
                        <a:t>复杂，全面</a:t>
                      </a:r>
                      <a:endParaRPr lang="zh-CN" altLang="en-US" sz="1200" b="0" i="0" u="none" strike="noStrike">
                        <a:solidFill>
                          <a:srgbClr val="000000"/>
                        </a:solidFill>
                        <a:effectLst/>
                        <a:latin typeface="宋体"/>
                      </a:endParaRPr>
                    </a:p>
                  </a:txBody>
                  <a:tcPr marL="9525" marR="9525" marT="9525" marB="0" anchor="ctr"/>
                </a:tc>
              </a:tr>
              <a:tr h="370840">
                <a:tc>
                  <a:txBody>
                    <a:bodyPr/>
                    <a:lstStyle/>
                    <a:p>
                      <a:pPr algn="ctr" fontAlgn="ctr"/>
                      <a:r>
                        <a:rPr lang="en-US" altLang="zh-CN" sz="1200" u="none" strike="noStrike">
                          <a:effectLst/>
                        </a:rPr>
                        <a:t>6</a:t>
                      </a:r>
                      <a:endParaRPr lang="en-US" altLang="zh-CN" sz="1200" b="0" i="0" u="none" strike="noStrike">
                        <a:solidFill>
                          <a:srgbClr val="000000"/>
                        </a:solidFill>
                        <a:effectLst/>
                        <a:latin typeface="宋体"/>
                      </a:endParaRPr>
                    </a:p>
                  </a:txBody>
                  <a:tcPr marL="9525" marR="9525" marT="9525" marB="0" anchor="ctr"/>
                </a:tc>
                <a:tc>
                  <a:txBody>
                    <a:bodyPr/>
                    <a:lstStyle/>
                    <a:p>
                      <a:pPr algn="l" fontAlgn="ctr"/>
                      <a:r>
                        <a:rPr lang="zh-CN" altLang="en-US" sz="1200" u="none" strike="noStrike">
                          <a:effectLst/>
                        </a:rPr>
                        <a:t>界面</a:t>
                      </a:r>
                      <a:endParaRPr lang="zh-CN" altLang="en-US" sz="1200" b="0" i="0" u="none" strike="noStrike">
                        <a:solidFill>
                          <a:srgbClr val="000000"/>
                        </a:solidFill>
                        <a:effectLst/>
                        <a:latin typeface="宋体"/>
                      </a:endParaRPr>
                    </a:p>
                  </a:txBody>
                  <a:tcPr marL="9525" marR="9525" marT="9525" marB="0" anchor="ctr"/>
                </a:tc>
                <a:tc>
                  <a:txBody>
                    <a:bodyPr/>
                    <a:lstStyle/>
                    <a:p>
                      <a:pPr algn="l" fontAlgn="ctr"/>
                      <a:r>
                        <a:rPr lang="zh-CN" altLang="en-US" sz="1200" b="0" i="0" u="none" strike="noStrike" dirty="0" smtClean="0">
                          <a:solidFill>
                            <a:srgbClr val="000000"/>
                          </a:solidFill>
                          <a:effectLst/>
                          <a:latin typeface="宋体"/>
                        </a:rPr>
                        <a:t>简洁</a:t>
                      </a:r>
                      <a:endParaRPr lang="zh-CN" altLang="en-US" sz="1200" b="0" i="0" u="none" strike="noStrike" dirty="0">
                        <a:solidFill>
                          <a:srgbClr val="000000"/>
                        </a:solidFill>
                        <a:effectLst/>
                        <a:latin typeface="宋体"/>
                      </a:endParaRPr>
                    </a:p>
                  </a:txBody>
                  <a:tcPr marL="9525" marR="9525" marT="9525" marB="0" anchor="ctr"/>
                </a:tc>
                <a:tc>
                  <a:txBody>
                    <a:bodyPr/>
                    <a:lstStyle/>
                    <a:p>
                      <a:pPr algn="l" fontAlgn="ctr"/>
                      <a:r>
                        <a:rPr lang="zh-CN" altLang="en-US" sz="1200" u="none" strike="noStrike">
                          <a:effectLst/>
                        </a:rPr>
                        <a:t>较复杂</a:t>
                      </a:r>
                      <a:endParaRPr lang="zh-CN" altLang="en-US" sz="1200" b="0" i="0" u="none" strike="noStrike">
                        <a:solidFill>
                          <a:srgbClr val="000000"/>
                        </a:solidFill>
                        <a:effectLst/>
                        <a:latin typeface="宋体"/>
                      </a:endParaRPr>
                    </a:p>
                  </a:txBody>
                  <a:tcPr marL="9525" marR="9525" marT="9525" marB="0" anchor="ctr"/>
                </a:tc>
                <a:tc>
                  <a:txBody>
                    <a:bodyPr/>
                    <a:lstStyle/>
                    <a:p>
                      <a:pPr algn="l" fontAlgn="ctr"/>
                      <a:r>
                        <a:rPr lang="zh-CN" altLang="en-US" sz="1200" u="none" strike="noStrike" dirty="0">
                          <a:effectLst/>
                        </a:rPr>
                        <a:t>简洁，</a:t>
                      </a:r>
                      <a:r>
                        <a:rPr lang="zh-CN" altLang="en-US" sz="1200" u="none" strike="noStrike" dirty="0" smtClean="0">
                          <a:effectLst/>
                        </a:rPr>
                        <a:t>美观</a:t>
                      </a:r>
                      <a:endParaRPr lang="zh-CN" altLang="en-US" sz="1200" b="0" i="0" u="none" strike="noStrike" dirty="0">
                        <a:solidFill>
                          <a:srgbClr val="000000"/>
                        </a:solidFill>
                        <a:effectLst/>
                        <a:latin typeface="宋体"/>
                      </a:endParaRPr>
                    </a:p>
                  </a:txBody>
                  <a:tcPr marL="9525" marR="9525" marT="9525" marB="0" anchor="ctr"/>
                </a:tc>
              </a:tr>
              <a:tr h="370840">
                <a:tc>
                  <a:txBody>
                    <a:bodyPr/>
                    <a:lstStyle/>
                    <a:p>
                      <a:pPr algn="ctr" fontAlgn="ctr"/>
                      <a:r>
                        <a:rPr lang="en-US" altLang="zh-CN" sz="1200" u="none" strike="noStrike">
                          <a:effectLst/>
                        </a:rPr>
                        <a:t>7</a:t>
                      </a:r>
                      <a:endParaRPr lang="en-US" altLang="zh-CN" sz="1200" b="0" i="0" u="none" strike="noStrike">
                        <a:solidFill>
                          <a:srgbClr val="000000"/>
                        </a:solidFill>
                        <a:effectLst/>
                        <a:latin typeface="宋体"/>
                      </a:endParaRPr>
                    </a:p>
                  </a:txBody>
                  <a:tcPr marL="9525" marR="9525" marT="9525" marB="0" anchor="ctr"/>
                </a:tc>
                <a:tc>
                  <a:txBody>
                    <a:bodyPr/>
                    <a:lstStyle/>
                    <a:p>
                      <a:pPr algn="l" fontAlgn="ctr"/>
                      <a:r>
                        <a:rPr lang="zh-CN" altLang="en-US" sz="1200" u="none" strike="noStrike">
                          <a:effectLst/>
                        </a:rPr>
                        <a:t>易用性</a:t>
                      </a:r>
                      <a:endParaRPr lang="zh-CN" altLang="en-US" sz="1200" b="0" i="0" u="none" strike="noStrike">
                        <a:solidFill>
                          <a:srgbClr val="000000"/>
                        </a:solidFill>
                        <a:effectLst/>
                        <a:latin typeface="宋体"/>
                      </a:endParaRPr>
                    </a:p>
                  </a:txBody>
                  <a:tcPr marL="9525" marR="9525" marT="9525" marB="0" anchor="ctr"/>
                </a:tc>
                <a:tc>
                  <a:txBody>
                    <a:bodyPr/>
                    <a:lstStyle/>
                    <a:p>
                      <a:pPr algn="l" fontAlgn="ctr"/>
                      <a:r>
                        <a:rPr lang="zh-CN" altLang="en-US" sz="1200" u="none" strike="noStrike">
                          <a:effectLst/>
                        </a:rPr>
                        <a:t>操作简单</a:t>
                      </a:r>
                      <a:endParaRPr lang="zh-CN" altLang="en-US" sz="1200" b="0" i="0" u="none" strike="noStrike">
                        <a:solidFill>
                          <a:srgbClr val="000000"/>
                        </a:solidFill>
                        <a:effectLst/>
                        <a:latin typeface="宋体"/>
                      </a:endParaRPr>
                    </a:p>
                  </a:txBody>
                  <a:tcPr marL="9525" marR="9525" marT="9525" marB="0" anchor="ctr"/>
                </a:tc>
                <a:tc>
                  <a:txBody>
                    <a:bodyPr/>
                    <a:lstStyle/>
                    <a:p>
                      <a:pPr algn="l" fontAlgn="ctr"/>
                      <a:r>
                        <a:rPr lang="zh-CN" altLang="en-US" sz="1200" u="none" strike="noStrike">
                          <a:effectLst/>
                        </a:rPr>
                        <a:t>不标准，难理解</a:t>
                      </a:r>
                      <a:endParaRPr lang="zh-CN" altLang="en-US" sz="1200" b="0" i="0" u="none" strike="noStrike">
                        <a:solidFill>
                          <a:srgbClr val="000000"/>
                        </a:solidFill>
                        <a:effectLst/>
                        <a:latin typeface="宋体"/>
                      </a:endParaRPr>
                    </a:p>
                  </a:txBody>
                  <a:tcPr marL="9525" marR="9525" marT="9525" marB="0" anchor="ctr"/>
                </a:tc>
                <a:tc>
                  <a:txBody>
                    <a:bodyPr/>
                    <a:lstStyle/>
                    <a:p>
                      <a:pPr algn="l" fontAlgn="ctr"/>
                      <a:r>
                        <a:rPr lang="zh-CN" altLang="en-US" sz="1200" u="none" strike="noStrike" dirty="0">
                          <a:effectLst/>
                        </a:rPr>
                        <a:t>操作简单</a:t>
                      </a:r>
                      <a:endParaRPr lang="zh-CN" altLang="en-US" sz="1200" b="0" i="0" u="none" strike="noStrike" dirty="0">
                        <a:solidFill>
                          <a:srgbClr val="000000"/>
                        </a:solidFill>
                        <a:effectLst/>
                        <a:latin typeface="宋体"/>
                      </a:endParaRPr>
                    </a:p>
                  </a:txBody>
                  <a:tcPr marL="9525" marR="9525" marT="9525" marB="0" anchor="ctr"/>
                </a:tc>
              </a:tr>
              <a:tr h="370840">
                <a:tc>
                  <a:txBody>
                    <a:bodyPr/>
                    <a:lstStyle/>
                    <a:p>
                      <a:pPr algn="ctr" fontAlgn="ctr"/>
                      <a:r>
                        <a:rPr lang="en-US" altLang="zh-CN" sz="1200" u="none" strike="noStrike">
                          <a:effectLst/>
                        </a:rPr>
                        <a:t>8</a:t>
                      </a:r>
                      <a:endParaRPr lang="en-US" altLang="zh-CN" sz="1200" b="0" i="0" u="none" strike="noStrike">
                        <a:solidFill>
                          <a:srgbClr val="000000"/>
                        </a:solidFill>
                        <a:effectLst/>
                        <a:latin typeface="宋体"/>
                      </a:endParaRPr>
                    </a:p>
                  </a:txBody>
                  <a:tcPr marL="9525" marR="9525" marT="9525" marB="0" anchor="ctr"/>
                </a:tc>
                <a:tc>
                  <a:txBody>
                    <a:bodyPr/>
                    <a:lstStyle/>
                    <a:p>
                      <a:pPr algn="l" fontAlgn="ctr"/>
                      <a:r>
                        <a:rPr lang="zh-CN" altLang="en-US" sz="1200" u="none" strike="noStrike" dirty="0">
                          <a:effectLst/>
                        </a:rPr>
                        <a:t>上线难度</a:t>
                      </a:r>
                      <a:endParaRPr lang="zh-CN" altLang="en-US" sz="1200" b="0" i="0" u="none" strike="noStrike" dirty="0">
                        <a:solidFill>
                          <a:srgbClr val="000000"/>
                        </a:solidFill>
                        <a:effectLst/>
                        <a:latin typeface="宋体"/>
                      </a:endParaRPr>
                    </a:p>
                  </a:txBody>
                  <a:tcPr marL="9525" marR="9525" marT="9525" marB="0" anchor="ctr"/>
                </a:tc>
                <a:tc>
                  <a:txBody>
                    <a:bodyPr/>
                    <a:lstStyle/>
                    <a:p>
                      <a:pPr algn="l" fontAlgn="ctr"/>
                      <a:r>
                        <a:rPr lang="zh-CN" altLang="en-US" sz="1200" u="none" strike="noStrike">
                          <a:effectLst/>
                        </a:rPr>
                        <a:t>易</a:t>
                      </a:r>
                      <a:endParaRPr lang="zh-CN" altLang="en-US" sz="1200" b="0" i="0" u="none" strike="noStrike">
                        <a:solidFill>
                          <a:srgbClr val="000000"/>
                        </a:solidFill>
                        <a:effectLst/>
                        <a:latin typeface="宋体"/>
                      </a:endParaRPr>
                    </a:p>
                  </a:txBody>
                  <a:tcPr marL="9525" marR="9525" marT="9525" marB="0" anchor="ctr"/>
                </a:tc>
                <a:tc>
                  <a:txBody>
                    <a:bodyPr/>
                    <a:lstStyle/>
                    <a:p>
                      <a:pPr algn="l" fontAlgn="ctr"/>
                      <a:r>
                        <a:rPr lang="zh-CN" altLang="en-US" sz="1200" u="none" strike="noStrike">
                          <a:effectLst/>
                        </a:rPr>
                        <a:t>难</a:t>
                      </a:r>
                      <a:endParaRPr lang="zh-CN" altLang="en-US" sz="1200" b="0" i="0" u="none" strike="noStrike">
                        <a:solidFill>
                          <a:srgbClr val="000000"/>
                        </a:solidFill>
                        <a:effectLst/>
                        <a:latin typeface="宋体"/>
                      </a:endParaRPr>
                    </a:p>
                  </a:txBody>
                  <a:tcPr marL="9525" marR="9525" marT="9525" marB="0" anchor="ctr"/>
                </a:tc>
                <a:tc>
                  <a:txBody>
                    <a:bodyPr/>
                    <a:lstStyle/>
                    <a:p>
                      <a:pPr algn="l" fontAlgn="ctr"/>
                      <a:r>
                        <a:rPr lang="zh-CN" altLang="en-US" sz="1200" u="none" strike="noStrike">
                          <a:effectLst/>
                        </a:rPr>
                        <a:t>易</a:t>
                      </a:r>
                      <a:endParaRPr lang="zh-CN" altLang="en-US" sz="1200" b="0" i="0" u="none" strike="noStrike">
                        <a:solidFill>
                          <a:srgbClr val="000000"/>
                        </a:solidFill>
                        <a:effectLst/>
                        <a:latin typeface="宋体"/>
                      </a:endParaRPr>
                    </a:p>
                  </a:txBody>
                  <a:tcPr marL="9525" marR="9525" marT="9525" marB="0" anchor="ctr"/>
                </a:tc>
              </a:tr>
              <a:tr h="370840">
                <a:tc>
                  <a:txBody>
                    <a:bodyPr/>
                    <a:lstStyle/>
                    <a:p>
                      <a:pPr algn="ctr" fontAlgn="ctr"/>
                      <a:r>
                        <a:rPr lang="en-US" altLang="zh-CN" sz="1200" u="none" strike="noStrike">
                          <a:effectLst/>
                        </a:rPr>
                        <a:t>9</a:t>
                      </a:r>
                      <a:endParaRPr lang="en-US" altLang="zh-CN" sz="1200" b="0" i="0" u="none" strike="noStrike">
                        <a:solidFill>
                          <a:srgbClr val="000000"/>
                        </a:solidFill>
                        <a:effectLst/>
                        <a:latin typeface="宋体"/>
                      </a:endParaRPr>
                    </a:p>
                  </a:txBody>
                  <a:tcPr marL="9525" marR="9525" marT="9525" marB="0" anchor="ctr"/>
                </a:tc>
                <a:tc>
                  <a:txBody>
                    <a:bodyPr/>
                    <a:lstStyle/>
                    <a:p>
                      <a:pPr algn="l" fontAlgn="ctr"/>
                      <a:r>
                        <a:rPr lang="zh-CN" altLang="en-US" sz="1200" u="none" strike="noStrike" dirty="0">
                          <a:effectLst/>
                        </a:rPr>
                        <a:t>适应行业</a:t>
                      </a:r>
                      <a:endParaRPr lang="zh-CN" altLang="en-US" sz="1200" b="0" i="0" u="none" strike="noStrike" dirty="0">
                        <a:solidFill>
                          <a:srgbClr val="000000"/>
                        </a:solidFill>
                        <a:effectLst/>
                        <a:latin typeface="宋体"/>
                      </a:endParaRPr>
                    </a:p>
                  </a:txBody>
                  <a:tcPr marL="9525" marR="9525" marT="9525" marB="0" anchor="ctr"/>
                </a:tc>
                <a:tc>
                  <a:txBody>
                    <a:bodyPr/>
                    <a:lstStyle/>
                    <a:p>
                      <a:pPr algn="l" fontAlgn="ctr"/>
                      <a:r>
                        <a:rPr lang="zh-CN" altLang="en-US" sz="1200" u="none" strike="noStrike">
                          <a:effectLst/>
                        </a:rPr>
                        <a:t>制造业、贸易、门店、物流、酒店等行业</a:t>
                      </a:r>
                      <a:endParaRPr lang="zh-CN" altLang="en-US" sz="1200" b="0" i="0" u="none" strike="noStrike">
                        <a:solidFill>
                          <a:srgbClr val="000000"/>
                        </a:solidFill>
                        <a:effectLst/>
                        <a:latin typeface="宋体"/>
                      </a:endParaRPr>
                    </a:p>
                  </a:txBody>
                  <a:tcPr marL="9525" marR="9525" marT="9525" marB="0" anchor="ctr"/>
                </a:tc>
                <a:tc>
                  <a:txBody>
                    <a:bodyPr/>
                    <a:lstStyle/>
                    <a:p>
                      <a:pPr algn="l" fontAlgn="ctr"/>
                      <a:r>
                        <a:rPr lang="zh-CN" altLang="en-US" sz="1200" u="none" strike="noStrike">
                          <a:effectLst/>
                        </a:rPr>
                        <a:t>只适用单一行业</a:t>
                      </a:r>
                      <a:endParaRPr lang="zh-CN" altLang="en-US" sz="1200" b="0" i="0" u="none" strike="noStrike">
                        <a:solidFill>
                          <a:srgbClr val="000000"/>
                        </a:solidFill>
                        <a:effectLst/>
                        <a:latin typeface="宋体"/>
                      </a:endParaRPr>
                    </a:p>
                  </a:txBody>
                  <a:tcPr marL="9525" marR="9525" marT="9525" marB="0" anchor="ctr"/>
                </a:tc>
                <a:tc>
                  <a:txBody>
                    <a:bodyPr/>
                    <a:lstStyle/>
                    <a:p>
                      <a:pPr algn="l" fontAlgn="ctr"/>
                      <a:r>
                        <a:rPr lang="zh-CN" altLang="en-US" sz="1200" u="none" strike="noStrike">
                          <a:effectLst/>
                        </a:rPr>
                        <a:t>制造业、贸易、门店、物流、酒店等行业</a:t>
                      </a:r>
                      <a:endParaRPr lang="zh-CN" altLang="en-US" sz="1200" b="0" i="0" u="none" strike="noStrike">
                        <a:solidFill>
                          <a:srgbClr val="000000"/>
                        </a:solidFill>
                        <a:effectLst/>
                        <a:latin typeface="宋体"/>
                      </a:endParaRPr>
                    </a:p>
                  </a:txBody>
                  <a:tcPr marL="9525" marR="9525" marT="9525" marB="0" anchor="ctr"/>
                </a:tc>
              </a:tr>
              <a:tr h="370840">
                <a:tc>
                  <a:txBody>
                    <a:bodyPr/>
                    <a:lstStyle/>
                    <a:p>
                      <a:pPr algn="ctr" fontAlgn="ctr"/>
                      <a:r>
                        <a:rPr lang="en-US" altLang="zh-CN" sz="1200" u="none" strike="noStrike">
                          <a:effectLst/>
                        </a:rPr>
                        <a:t>10</a:t>
                      </a:r>
                      <a:endParaRPr lang="en-US" altLang="zh-CN" sz="1200" b="0" i="0" u="none" strike="noStrike">
                        <a:solidFill>
                          <a:srgbClr val="000000"/>
                        </a:solidFill>
                        <a:effectLst/>
                        <a:latin typeface="宋体"/>
                      </a:endParaRPr>
                    </a:p>
                  </a:txBody>
                  <a:tcPr marL="9525" marR="9525" marT="9525" marB="0" anchor="ctr"/>
                </a:tc>
                <a:tc>
                  <a:txBody>
                    <a:bodyPr/>
                    <a:lstStyle/>
                    <a:p>
                      <a:pPr algn="l" fontAlgn="ctr"/>
                      <a:r>
                        <a:rPr lang="zh-CN" altLang="en-US" sz="1200" u="none" strike="noStrike">
                          <a:effectLst/>
                        </a:rPr>
                        <a:t>软件价格</a:t>
                      </a:r>
                      <a:endParaRPr lang="zh-CN" altLang="en-US" sz="1200" b="0" i="0" u="none" strike="noStrike">
                        <a:solidFill>
                          <a:srgbClr val="000000"/>
                        </a:solidFill>
                        <a:effectLst/>
                        <a:latin typeface="宋体"/>
                      </a:endParaRPr>
                    </a:p>
                  </a:txBody>
                  <a:tcPr marL="9525" marR="9525" marT="9525" marB="0" anchor="ctr"/>
                </a:tc>
                <a:tc>
                  <a:txBody>
                    <a:bodyPr/>
                    <a:lstStyle/>
                    <a:p>
                      <a:pPr algn="l" fontAlgn="ctr"/>
                      <a:r>
                        <a:rPr lang="zh-CN" altLang="en-US" sz="1200" u="none" strike="noStrike">
                          <a:effectLst/>
                        </a:rPr>
                        <a:t>高</a:t>
                      </a:r>
                      <a:endParaRPr lang="zh-CN" altLang="en-US" sz="1200" b="0" i="0" u="none" strike="noStrike">
                        <a:solidFill>
                          <a:srgbClr val="000000"/>
                        </a:solidFill>
                        <a:effectLst/>
                        <a:latin typeface="宋体"/>
                      </a:endParaRPr>
                    </a:p>
                  </a:txBody>
                  <a:tcPr marL="9525" marR="9525" marT="9525" marB="0" anchor="ctr"/>
                </a:tc>
                <a:tc>
                  <a:txBody>
                    <a:bodyPr/>
                    <a:lstStyle/>
                    <a:p>
                      <a:pPr algn="l" fontAlgn="ctr"/>
                      <a:r>
                        <a:rPr lang="zh-CN" altLang="en-US" sz="1200" u="none" strike="noStrike">
                          <a:effectLst/>
                        </a:rPr>
                        <a:t>中</a:t>
                      </a:r>
                      <a:endParaRPr lang="zh-CN" altLang="en-US" sz="1200" b="0" i="0" u="none" strike="noStrike">
                        <a:solidFill>
                          <a:srgbClr val="000000"/>
                        </a:solidFill>
                        <a:effectLst/>
                        <a:latin typeface="宋体"/>
                      </a:endParaRPr>
                    </a:p>
                  </a:txBody>
                  <a:tcPr marL="9525" marR="9525" marT="9525" marB="0" anchor="ctr"/>
                </a:tc>
                <a:tc>
                  <a:txBody>
                    <a:bodyPr/>
                    <a:lstStyle/>
                    <a:p>
                      <a:pPr algn="l" fontAlgn="ctr"/>
                      <a:r>
                        <a:rPr lang="zh-CN" altLang="en-US" sz="1200" u="none" strike="noStrike">
                          <a:effectLst/>
                        </a:rPr>
                        <a:t>低</a:t>
                      </a:r>
                      <a:endParaRPr lang="zh-CN" altLang="en-US" sz="1200" b="0" i="0" u="none" strike="noStrike">
                        <a:solidFill>
                          <a:srgbClr val="000000"/>
                        </a:solidFill>
                        <a:effectLst/>
                        <a:latin typeface="宋体"/>
                      </a:endParaRPr>
                    </a:p>
                  </a:txBody>
                  <a:tcPr marL="9525" marR="9525" marT="9525" marB="0" anchor="ctr"/>
                </a:tc>
              </a:tr>
              <a:tr h="370840">
                <a:tc>
                  <a:txBody>
                    <a:bodyPr/>
                    <a:lstStyle/>
                    <a:p>
                      <a:pPr algn="ctr" fontAlgn="ctr"/>
                      <a:r>
                        <a:rPr lang="en-US" altLang="zh-CN" sz="1200" u="none" strike="noStrike">
                          <a:effectLst/>
                        </a:rPr>
                        <a:t>11</a:t>
                      </a:r>
                      <a:endParaRPr lang="en-US" altLang="zh-CN" sz="1200" b="0" i="0" u="none" strike="noStrike">
                        <a:solidFill>
                          <a:srgbClr val="000000"/>
                        </a:solidFill>
                        <a:effectLst/>
                        <a:latin typeface="宋体"/>
                      </a:endParaRPr>
                    </a:p>
                  </a:txBody>
                  <a:tcPr marL="9525" marR="9525" marT="9525" marB="0" anchor="ctr"/>
                </a:tc>
                <a:tc>
                  <a:txBody>
                    <a:bodyPr/>
                    <a:lstStyle/>
                    <a:p>
                      <a:pPr algn="l" fontAlgn="ctr"/>
                      <a:r>
                        <a:rPr lang="zh-CN" altLang="en-US" sz="1200" u="none" strike="noStrike">
                          <a:effectLst/>
                        </a:rPr>
                        <a:t>年服务费</a:t>
                      </a:r>
                      <a:endParaRPr lang="zh-CN" altLang="en-US" sz="1200" b="0" i="0" u="none" strike="noStrike">
                        <a:solidFill>
                          <a:srgbClr val="000000"/>
                        </a:solidFill>
                        <a:effectLst/>
                        <a:latin typeface="宋体"/>
                      </a:endParaRPr>
                    </a:p>
                  </a:txBody>
                  <a:tcPr marL="9525" marR="9525" marT="9525" marB="0" anchor="ctr"/>
                </a:tc>
                <a:tc>
                  <a:txBody>
                    <a:bodyPr/>
                    <a:lstStyle/>
                    <a:p>
                      <a:pPr algn="l" fontAlgn="ctr"/>
                      <a:r>
                        <a:rPr lang="zh-CN" altLang="en-US" sz="1200" u="none" strike="noStrike" dirty="0">
                          <a:effectLst/>
                        </a:rPr>
                        <a:t>高</a:t>
                      </a:r>
                      <a:endParaRPr lang="zh-CN" altLang="en-US" sz="1200" b="0" i="0" u="none" strike="noStrike" dirty="0">
                        <a:solidFill>
                          <a:srgbClr val="000000"/>
                        </a:solidFill>
                        <a:effectLst/>
                        <a:latin typeface="宋体"/>
                      </a:endParaRPr>
                    </a:p>
                  </a:txBody>
                  <a:tcPr marL="9525" marR="9525" marT="9525" marB="0" anchor="ctr"/>
                </a:tc>
                <a:tc>
                  <a:txBody>
                    <a:bodyPr/>
                    <a:lstStyle/>
                    <a:p>
                      <a:pPr algn="l" fontAlgn="ctr"/>
                      <a:r>
                        <a:rPr lang="zh-CN" altLang="en-US" sz="1200" u="none" strike="noStrike">
                          <a:effectLst/>
                        </a:rPr>
                        <a:t>中</a:t>
                      </a:r>
                      <a:endParaRPr lang="zh-CN" altLang="en-US" sz="1200" b="0" i="0" u="none" strike="noStrike">
                        <a:solidFill>
                          <a:srgbClr val="000000"/>
                        </a:solidFill>
                        <a:effectLst/>
                        <a:latin typeface="宋体"/>
                      </a:endParaRPr>
                    </a:p>
                  </a:txBody>
                  <a:tcPr marL="9525" marR="9525" marT="9525" marB="0" anchor="ctr"/>
                </a:tc>
                <a:tc>
                  <a:txBody>
                    <a:bodyPr/>
                    <a:lstStyle/>
                    <a:p>
                      <a:pPr algn="l" fontAlgn="ctr"/>
                      <a:r>
                        <a:rPr lang="zh-CN" altLang="en-US" sz="1200" u="none" strike="noStrike">
                          <a:effectLst/>
                        </a:rPr>
                        <a:t>低</a:t>
                      </a:r>
                      <a:endParaRPr lang="zh-CN" altLang="en-US" sz="1200" b="0" i="0" u="none" strike="noStrike">
                        <a:solidFill>
                          <a:srgbClr val="000000"/>
                        </a:solidFill>
                        <a:effectLst/>
                        <a:latin typeface="宋体"/>
                      </a:endParaRPr>
                    </a:p>
                  </a:txBody>
                  <a:tcPr marL="9525" marR="9525" marT="9525" marB="0" anchor="ctr"/>
                </a:tc>
              </a:tr>
              <a:tr h="370840">
                <a:tc>
                  <a:txBody>
                    <a:bodyPr/>
                    <a:lstStyle/>
                    <a:p>
                      <a:pPr algn="ctr" fontAlgn="ctr"/>
                      <a:r>
                        <a:rPr lang="en-US" altLang="zh-CN" sz="1200" u="none" strike="noStrike" dirty="0">
                          <a:effectLst/>
                        </a:rPr>
                        <a:t>12</a:t>
                      </a:r>
                      <a:endParaRPr lang="en-US" altLang="zh-CN" sz="1200" b="0" i="0" u="none" strike="noStrike" dirty="0">
                        <a:solidFill>
                          <a:srgbClr val="000000"/>
                        </a:solidFill>
                        <a:effectLst/>
                        <a:latin typeface="宋体"/>
                      </a:endParaRPr>
                    </a:p>
                  </a:txBody>
                  <a:tcPr marL="9525" marR="9525" marT="9525" marB="0" anchor="ctr"/>
                </a:tc>
                <a:tc>
                  <a:txBody>
                    <a:bodyPr/>
                    <a:lstStyle/>
                    <a:p>
                      <a:pPr algn="l" fontAlgn="ctr"/>
                      <a:r>
                        <a:rPr lang="zh-CN" altLang="en-US" sz="1200" u="none" strike="noStrike" dirty="0">
                          <a:effectLst/>
                        </a:rPr>
                        <a:t>升级费用</a:t>
                      </a:r>
                      <a:endParaRPr lang="zh-CN" altLang="en-US" sz="1200" b="0" i="0" u="none" strike="noStrike" dirty="0">
                        <a:solidFill>
                          <a:srgbClr val="000000"/>
                        </a:solidFill>
                        <a:effectLst/>
                        <a:latin typeface="宋体"/>
                      </a:endParaRPr>
                    </a:p>
                  </a:txBody>
                  <a:tcPr marL="9525" marR="9525" marT="9525" marB="0" anchor="ctr"/>
                </a:tc>
                <a:tc>
                  <a:txBody>
                    <a:bodyPr/>
                    <a:lstStyle/>
                    <a:p>
                      <a:pPr algn="l" fontAlgn="ctr"/>
                      <a:r>
                        <a:rPr lang="zh-CN" altLang="en-US" sz="1200" u="none" strike="noStrike" dirty="0">
                          <a:effectLst/>
                        </a:rPr>
                        <a:t>高</a:t>
                      </a:r>
                      <a:endParaRPr lang="zh-CN" altLang="en-US" sz="1200" b="0" i="0" u="none" strike="noStrike" dirty="0">
                        <a:solidFill>
                          <a:srgbClr val="000000"/>
                        </a:solidFill>
                        <a:effectLst/>
                        <a:latin typeface="宋体"/>
                      </a:endParaRPr>
                    </a:p>
                  </a:txBody>
                  <a:tcPr marL="9525" marR="9525" marT="9525" marB="0" anchor="ctr"/>
                </a:tc>
                <a:tc>
                  <a:txBody>
                    <a:bodyPr/>
                    <a:lstStyle/>
                    <a:p>
                      <a:pPr algn="l" fontAlgn="ctr"/>
                      <a:r>
                        <a:rPr lang="zh-CN" altLang="en-US" sz="1200" u="none" strike="noStrike" dirty="0">
                          <a:effectLst/>
                        </a:rPr>
                        <a:t>中</a:t>
                      </a:r>
                      <a:endParaRPr lang="zh-CN" altLang="en-US" sz="1200" b="0" i="0" u="none" strike="noStrike" dirty="0">
                        <a:solidFill>
                          <a:srgbClr val="000000"/>
                        </a:solidFill>
                        <a:effectLst/>
                        <a:latin typeface="宋体"/>
                      </a:endParaRPr>
                    </a:p>
                  </a:txBody>
                  <a:tcPr marL="9525" marR="9525" marT="9525" marB="0" anchor="ctr"/>
                </a:tc>
                <a:tc>
                  <a:txBody>
                    <a:bodyPr/>
                    <a:lstStyle/>
                    <a:p>
                      <a:pPr algn="l" fontAlgn="ctr"/>
                      <a:r>
                        <a:rPr lang="zh-CN" altLang="en-US" sz="1200" u="none" strike="noStrike" dirty="0">
                          <a:effectLst/>
                        </a:rPr>
                        <a:t>无</a:t>
                      </a:r>
                      <a:endParaRPr lang="zh-CN" altLang="en-US" sz="1200" b="0" i="0" u="none" strike="noStrike" dirty="0">
                        <a:solidFill>
                          <a:srgbClr val="000000"/>
                        </a:solidFill>
                        <a:effectLst/>
                        <a:latin typeface="宋体"/>
                      </a:endParaRPr>
                    </a:p>
                  </a:txBody>
                  <a:tcPr marL="9525" marR="9525" marT="9525" marB="0" anchor="ctr"/>
                </a:tc>
              </a:tr>
              <a:tr h="370840">
                <a:tc>
                  <a:txBody>
                    <a:bodyPr/>
                    <a:lstStyle/>
                    <a:p>
                      <a:pPr algn="ctr" fontAlgn="ctr"/>
                      <a:r>
                        <a:rPr lang="en-US" altLang="zh-CN" sz="1200" b="0" i="0" u="none" strike="noStrike" dirty="0" smtClean="0">
                          <a:solidFill>
                            <a:srgbClr val="000000"/>
                          </a:solidFill>
                          <a:effectLst/>
                          <a:latin typeface="宋体"/>
                        </a:rPr>
                        <a:t>13</a:t>
                      </a:r>
                      <a:endParaRPr lang="en-US" altLang="zh-CN" sz="1200" b="0" i="0" u="none" strike="noStrike" dirty="0">
                        <a:solidFill>
                          <a:srgbClr val="000000"/>
                        </a:solidFill>
                        <a:effectLst/>
                        <a:latin typeface="宋体"/>
                      </a:endParaRPr>
                    </a:p>
                  </a:txBody>
                  <a:tcPr marL="9525" marR="9525" marT="9525" marB="0" anchor="ctr"/>
                </a:tc>
                <a:tc>
                  <a:txBody>
                    <a:bodyPr/>
                    <a:lstStyle/>
                    <a:p>
                      <a:pPr algn="l" fontAlgn="ctr"/>
                      <a:r>
                        <a:rPr lang="zh-CN" altLang="en-US" sz="1200" b="0" i="0" u="none" strike="noStrike" dirty="0" smtClean="0">
                          <a:solidFill>
                            <a:srgbClr val="000000"/>
                          </a:solidFill>
                          <a:effectLst/>
                          <a:latin typeface="宋体"/>
                        </a:rPr>
                        <a:t>售后服务</a:t>
                      </a:r>
                      <a:endParaRPr lang="zh-CN" altLang="en-US" sz="1200" b="0" i="0" u="none" strike="noStrike" dirty="0">
                        <a:solidFill>
                          <a:srgbClr val="000000"/>
                        </a:solidFill>
                        <a:effectLst/>
                        <a:latin typeface="宋体"/>
                      </a:endParaRPr>
                    </a:p>
                  </a:txBody>
                  <a:tcPr marL="9525" marR="9525" marT="9525" marB="0" anchor="ctr"/>
                </a:tc>
                <a:tc>
                  <a:txBody>
                    <a:bodyPr/>
                    <a:lstStyle/>
                    <a:p>
                      <a:pPr algn="l" fontAlgn="ctr"/>
                      <a:r>
                        <a:rPr lang="zh-CN" altLang="en-US" sz="1200" b="0" i="0" u="none" strike="noStrike" dirty="0" smtClean="0">
                          <a:solidFill>
                            <a:srgbClr val="000000"/>
                          </a:solidFill>
                          <a:effectLst/>
                          <a:latin typeface="宋体"/>
                        </a:rPr>
                        <a:t>好</a:t>
                      </a:r>
                      <a:endParaRPr lang="zh-CN" altLang="en-US" sz="1200" b="0" i="0" u="none" strike="noStrike" dirty="0">
                        <a:solidFill>
                          <a:srgbClr val="000000"/>
                        </a:solidFill>
                        <a:effectLst/>
                        <a:latin typeface="宋体"/>
                      </a:endParaRPr>
                    </a:p>
                  </a:txBody>
                  <a:tcPr marL="9525" marR="9525" marT="9525" marB="0" anchor="ctr"/>
                </a:tc>
                <a:tc>
                  <a:txBody>
                    <a:bodyPr/>
                    <a:lstStyle/>
                    <a:p>
                      <a:pPr algn="l" fontAlgn="ctr"/>
                      <a:r>
                        <a:rPr lang="zh-CN" altLang="en-US" sz="1200" b="0" i="0" u="none" strike="noStrike" dirty="0" smtClean="0">
                          <a:solidFill>
                            <a:srgbClr val="000000"/>
                          </a:solidFill>
                          <a:effectLst/>
                          <a:latin typeface="宋体"/>
                        </a:rPr>
                        <a:t>一般</a:t>
                      </a:r>
                      <a:endParaRPr lang="zh-CN" altLang="en-US" sz="1200" b="0" i="0" u="none" strike="noStrike" dirty="0">
                        <a:solidFill>
                          <a:srgbClr val="000000"/>
                        </a:solidFill>
                        <a:effectLst/>
                        <a:latin typeface="宋体"/>
                      </a:endParaRPr>
                    </a:p>
                  </a:txBody>
                  <a:tcPr marL="9525" marR="9525" marT="9525" marB="0" anchor="ctr"/>
                </a:tc>
                <a:tc>
                  <a:txBody>
                    <a:bodyPr/>
                    <a:lstStyle/>
                    <a:p>
                      <a:pPr algn="l" fontAlgn="ctr"/>
                      <a:r>
                        <a:rPr lang="zh-CN" altLang="en-US" sz="1200" b="0" i="0" u="none" strike="noStrike" dirty="0" smtClean="0">
                          <a:solidFill>
                            <a:srgbClr val="000000"/>
                          </a:solidFill>
                          <a:effectLst/>
                          <a:latin typeface="宋体"/>
                        </a:rPr>
                        <a:t>好</a:t>
                      </a:r>
                      <a:endParaRPr lang="zh-CN" altLang="en-US" sz="1200" b="0" i="0" u="none" strike="noStrike" dirty="0">
                        <a:solidFill>
                          <a:srgbClr val="000000"/>
                        </a:solidFill>
                        <a:effectLst/>
                        <a:latin typeface="宋体"/>
                      </a:endParaRPr>
                    </a:p>
                  </a:txBody>
                  <a:tcPr marL="9525" marR="9525" marT="9525" marB="0" anchor="ctr"/>
                </a:tc>
              </a:tr>
            </a:tbl>
          </a:graphicData>
        </a:graphic>
      </p:graphicFrame>
      <p:cxnSp>
        <p:nvCxnSpPr>
          <p:cNvPr id="7" name="直接连接符 6"/>
          <p:cNvCxnSpPr/>
          <p:nvPr/>
        </p:nvCxnSpPr>
        <p:spPr>
          <a:xfrm>
            <a:off x="0" y="548680"/>
            <a:ext cx="9144000" cy="0"/>
          </a:xfrm>
          <a:prstGeom prst="line">
            <a:avLst/>
          </a:prstGeom>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545739" y="-11660"/>
            <a:ext cx="576064" cy="56033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rot="5400000">
            <a:off x="1132265" y="133931"/>
            <a:ext cx="252028" cy="303112"/>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9"/>
          <p:cNvSpPr txBox="1"/>
          <p:nvPr/>
        </p:nvSpPr>
        <p:spPr>
          <a:xfrm>
            <a:off x="631442" y="37676"/>
            <a:ext cx="340158" cy="461665"/>
          </a:xfrm>
          <a:prstGeom prst="rect">
            <a:avLst/>
          </a:prstGeom>
          <a:noFill/>
        </p:spPr>
        <p:txBody>
          <a:bodyPr wrap="none" rtlCol="0">
            <a:spAutoFit/>
          </a:bodyPr>
          <a:lstStyle/>
          <a:p>
            <a:r>
              <a:rPr lang="en-US" altLang="zh-CN" sz="2400" dirty="0" smtClean="0">
                <a:solidFill>
                  <a:schemeClr val="bg1"/>
                </a:solidFill>
              </a:rPr>
              <a:t>5</a:t>
            </a:r>
            <a:endParaRPr lang="zh-CN" altLang="en-US" sz="2400" dirty="0">
              <a:solidFill>
                <a:schemeClr val="bg1"/>
              </a:solidFill>
            </a:endParaRPr>
          </a:p>
        </p:txBody>
      </p:sp>
    </p:spTree>
    <p:extLst>
      <p:ext uri="{BB962C8B-B14F-4D97-AF65-F5344CB8AC3E}">
        <p14:creationId xmlns:p14="http://schemas.microsoft.com/office/powerpoint/2010/main" val="25085590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3421832" y="44624"/>
            <a:ext cx="2160240" cy="461665"/>
          </a:xfrm>
          <a:prstGeom prst="rect">
            <a:avLst/>
          </a:prstGeom>
          <a:noFill/>
        </p:spPr>
        <p:txBody>
          <a:bodyPr wrap="square" rtlCol="0">
            <a:spAutoFit/>
          </a:bodyPr>
          <a:lstStyle/>
          <a:p>
            <a:r>
              <a:rPr lang="zh-CN" altLang="en-US" sz="2400" dirty="0" smtClean="0">
                <a:solidFill>
                  <a:srgbClr val="FF0000"/>
                </a:solidFill>
              </a:rPr>
              <a:t>产品总体架构</a:t>
            </a:r>
            <a:endParaRPr lang="zh-CN" altLang="en-US" sz="2400" dirty="0">
              <a:solidFill>
                <a:srgbClr val="FF0000"/>
              </a:solidFill>
            </a:endParaRPr>
          </a:p>
        </p:txBody>
      </p:sp>
      <p:cxnSp>
        <p:nvCxnSpPr>
          <p:cNvPr id="13" name="直接连接符 12"/>
          <p:cNvCxnSpPr/>
          <p:nvPr/>
        </p:nvCxnSpPr>
        <p:spPr>
          <a:xfrm>
            <a:off x="0" y="548680"/>
            <a:ext cx="9144000" cy="0"/>
          </a:xfrm>
          <a:prstGeom prst="line">
            <a:avLst/>
          </a:prstGeom>
        </p:spPr>
        <p:style>
          <a:lnRef idx="1">
            <a:schemeClr val="accent1"/>
          </a:lnRef>
          <a:fillRef idx="0">
            <a:schemeClr val="accent1"/>
          </a:fillRef>
          <a:effectRef idx="0">
            <a:schemeClr val="accent1"/>
          </a:effectRef>
          <a:fontRef idx="minor">
            <a:schemeClr val="tx1"/>
          </a:fontRef>
        </p:style>
      </p:cxnSp>
      <p:sp>
        <p:nvSpPr>
          <p:cNvPr id="16" name="圆角矩形 15"/>
          <p:cNvSpPr/>
          <p:nvPr/>
        </p:nvSpPr>
        <p:spPr>
          <a:xfrm>
            <a:off x="2951726" y="785794"/>
            <a:ext cx="3492388" cy="468737"/>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400" dirty="0" smtClean="0"/>
              <a:t>蓝叶人力资源管理系统</a:t>
            </a:r>
            <a:endParaRPr lang="zh-CN" altLang="en-US" sz="2400" dirty="0"/>
          </a:p>
        </p:txBody>
      </p:sp>
      <p:sp>
        <p:nvSpPr>
          <p:cNvPr id="17" name="圆角矩形 16"/>
          <p:cNvSpPr/>
          <p:nvPr/>
        </p:nvSpPr>
        <p:spPr>
          <a:xfrm>
            <a:off x="71406" y="1793906"/>
            <a:ext cx="1637674" cy="468737"/>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400" dirty="0" smtClean="0"/>
              <a:t>人事管理</a:t>
            </a:r>
            <a:endParaRPr lang="zh-CN" altLang="en-US" sz="2400" dirty="0"/>
          </a:p>
        </p:txBody>
      </p:sp>
      <p:sp>
        <p:nvSpPr>
          <p:cNvPr id="18" name="圆角矩形 17"/>
          <p:cNvSpPr/>
          <p:nvPr/>
        </p:nvSpPr>
        <p:spPr>
          <a:xfrm>
            <a:off x="2303654" y="1793905"/>
            <a:ext cx="2808312" cy="468737"/>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400" dirty="0" smtClean="0"/>
              <a:t>考勤管理</a:t>
            </a:r>
            <a:endParaRPr lang="zh-CN" altLang="en-US" sz="2400" dirty="0"/>
          </a:p>
        </p:txBody>
      </p:sp>
      <p:sp>
        <p:nvSpPr>
          <p:cNvPr id="19" name="圆角矩形 18"/>
          <p:cNvSpPr/>
          <p:nvPr/>
        </p:nvSpPr>
        <p:spPr>
          <a:xfrm>
            <a:off x="5472006" y="1793904"/>
            <a:ext cx="1637674" cy="468737"/>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400" dirty="0" smtClean="0"/>
              <a:t>门禁管理</a:t>
            </a:r>
            <a:endParaRPr lang="zh-CN" altLang="en-US" sz="2400" dirty="0"/>
          </a:p>
        </p:txBody>
      </p:sp>
      <p:sp>
        <p:nvSpPr>
          <p:cNvPr id="20" name="圆角矩形 19"/>
          <p:cNvSpPr/>
          <p:nvPr/>
        </p:nvSpPr>
        <p:spPr>
          <a:xfrm>
            <a:off x="7362724" y="1793906"/>
            <a:ext cx="1637674" cy="468737"/>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400" dirty="0" smtClean="0"/>
              <a:t>系统管理</a:t>
            </a:r>
            <a:endParaRPr lang="zh-CN" altLang="en-US" sz="2400" dirty="0"/>
          </a:p>
        </p:txBody>
      </p:sp>
      <p:cxnSp>
        <p:nvCxnSpPr>
          <p:cNvPr id="22" name="直接连接符 21"/>
          <p:cNvCxnSpPr/>
          <p:nvPr/>
        </p:nvCxnSpPr>
        <p:spPr>
          <a:xfrm>
            <a:off x="942932" y="1577879"/>
            <a:ext cx="7409394" cy="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直接连接符 23"/>
          <p:cNvCxnSpPr>
            <a:stCxn id="16" idx="2"/>
          </p:cNvCxnSpPr>
          <p:nvPr/>
        </p:nvCxnSpPr>
        <p:spPr>
          <a:xfrm>
            <a:off x="4697920" y="1254531"/>
            <a:ext cx="0" cy="32335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直接箭头连接符 25"/>
          <p:cNvCxnSpPr/>
          <p:nvPr/>
        </p:nvCxnSpPr>
        <p:spPr>
          <a:xfrm>
            <a:off x="935502" y="1577882"/>
            <a:ext cx="0" cy="21602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直接箭头连接符 27"/>
          <p:cNvCxnSpPr>
            <a:endCxn id="18" idx="0"/>
          </p:cNvCxnSpPr>
          <p:nvPr/>
        </p:nvCxnSpPr>
        <p:spPr>
          <a:xfrm>
            <a:off x="3707810" y="1577879"/>
            <a:ext cx="0" cy="21602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直接箭头连接符 28"/>
          <p:cNvCxnSpPr/>
          <p:nvPr/>
        </p:nvCxnSpPr>
        <p:spPr>
          <a:xfrm>
            <a:off x="6290843" y="1577879"/>
            <a:ext cx="0" cy="21602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直接箭头连接符 29"/>
          <p:cNvCxnSpPr/>
          <p:nvPr/>
        </p:nvCxnSpPr>
        <p:spPr>
          <a:xfrm>
            <a:off x="8352326" y="1577880"/>
            <a:ext cx="0" cy="21602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1" name="圆角矩形 30"/>
          <p:cNvSpPr/>
          <p:nvPr/>
        </p:nvSpPr>
        <p:spPr>
          <a:xfrm>
            <a:off x="83781" y="2704279"/>
            <a:ext cx="1859832" cy="468737"/>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dirty="0" smtClean="0"/>
              <a:t>基础管理</a:t>
            </a:r>
            <a:endParaRPr lang="zh-CN" altLang="en-US" sz="2000" dirty="0"/>
          </a:p>
        </p:txBody>
      </p:sp>
      <p:sp>
        <p:nvSpPr>
          <p:cNvPr id="32" name="圆角矩形 31"/>
          <p:cNvSpPr/>
          <p:nvPr/>
        </p:nvSpPr>
        <p:spPr>
          <a:xfrm>
            <a:off x="107445" y="3306074"/>
            <a:ext cx="1836168" cy="468737"/>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dirty="0" smtClean="0"/>
              <a:t>组织管理</a:t>
            </a:r>
            <a:endParaRPr lang="zh-CN" altLang="en-US" sz="2000" dirty="0"/>
          </a:p>
        </p:txBody>
      </p:sp>
      <p:sp>
        <p:nvSpPr>
          <p:cNvPr id="33" name="圆角矩形 32"/>
          <p:cNvSpPr/>
          <p:nvPr/>
        </p:nvSpPr>
        <p:spPr>
          <a:xfrm>
            <a:off x="124094" y="3972491"/>
            <a:ext cx="1819519" cy="485711"/>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dirty="0" smtClean="0"/>
              <a:t>人事档案管理</a:t>
            </a:r>
            <a:endParaRPr lang="zh-CN" altLang="en-US" sz="2000" dirty="0"/>
          </a:p>
        </p:txBody>
      </p:sp>
      <p:sp>
        <p:nvSpPr>
          <p:cNvPr id="38" name="圆角矩形 37"/>
          <p:cNvSpPr/>
          <p:nvPr/>
        </p:nvSpPr>
        <p:spPr>
          <a:xfrm>
            <a:off x="2303653" y="2704279"/>
            <a:ext cx="1800199" cy="468737"/>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dirty="0" smtClean="0"/>
              <a:t>卡钟数据管理</a:t>
            </a:r>
            <a:endParaRPr lang="en-US" altLang="zh-CN" sz="2000" dirty="0" smtClean="0"/>
          </a:p>
        </p:txBody>
      </p:sp>
      <p:sp>
        <p:nvSpPr>
          <p:cNvPr id="39" name="圆角矩形 38"/>
          <p:cNvSpPr/>
          <p:nvPr/>
        </p:nvSpPr>
        <p:spPr>
          <a:xfrm>
            <a:off x="2316902" y="3306074"/>
            <a:ext cx="1786951" cy="486042"/>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dirty="0" smtClean="0"/>
              <a:t>打卡原始记录</a:t>
            </a:r>
            <a:endParaRPr lang="zh-CN" altLang="en-US" sz="2000" dirty="0"/>
          </a:p>
        </p:txBody>
      </p:sp>
      <p:sp>
        <p:nvSpPr>
          <p:cNvPr id="40" name="圆角矩形 39"/>
          <p:cNvSpPr/>
          <p:nvPr/>
        </p:nvSpPr>
        <p:spPr>
          <a:xfrm>
            <a:off x="2391540" y="3989465"/>
            <a:ext cx="1712312" cy="468737"/>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dirty="0" smtClean="0"/>
              <a:t>签卡管理</a:t>
            </a:r>
            <a:endParaRPr lang="zh-CN" altLang="en-US" sz="2000" dirty="0"/>
          </a:p>
        </p:txBody>
      </p:sp>
      <p:sp>
        <p:nvSpPr>
          <p:cNvPr id="44" name="圆角矩形 43"/>
          <p:cNvSpPr/>
          <p:nvPr/>
        </p:nvSpPr>
        <p:spPr>
          <a:xfrm>
            <a:off x="2391539" y="4602218"/>
            <a:ext cx="1712313" cy="468737"/>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dirty="0" smtClean="0"/>
              <a:t>调班管理</a:t>
            </a:r>
            <a:endParaRPr lang="zh-CN" altLang="en-US" sz="2000" dirty="0"/>
          </a:p>
        </p:txBody>
      </p:sp>
      <p:sp>
        <p:nvSpPr>
          <p:cNvPr id="45" name="圆角矩形 44"/>
          <p:cNvSpPr/>
          <p:nvPr/>
        </p:nvSpPr>
        <p:spPr>
          <a:xfrm>
            <a:off x="2391540" y="5178282"/>
            <a:ext cx="1765300" cy="468737"/>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dirty="0"/>
              <a:t>缺勤</a:t>
            </a:r>
            <a:r>
              <a:rPr lang="zh-CN" altLang="en-US" sz="2000" dirty="0" smtClean="0"/>
              <a:t>管理</a:t>
            </a:r>
            <a:endParaRPr lang="zh-CN" altLang="en-US" sz="2000" dirty="0"/>
          </a:p>
        </p:txBody>
      </p:sp>
      <p:sp>
        <p:nvSpPr>
          <p:cNvPr id="46" name="圆角矩形 45"/>
          <p:cNvSpPr/>
          <p:nvPr/>
        </p:nvSpPr>
        <p:spPr>
          <a:xfrm>
            <a:off x="2391539" y="5789665"/>
            <a:ext cx="1785681" cy="468737"/>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dirty="0" smtClean="0"/>
              <a:t>临时加班管理</a:t>
            </a:r>
            <a:endParaRPr lang="zh-CN" altLang="en-US" sz="2000" dirty="0"/>
          </a:p>
        </p:txBody>
      </p:sp>
      <p:sp>
        <p:nvSpPr>
          <p:cNvPr id="47" name="圆角矩形 46"/>
          <p:cNvSpPr/>
          <p:nvPr/>
        </p:nvSpPr>
        <p:spPr>
          <a:xfrm>
            <a:off x="4293129" y="2699089"/>
            <a:ext cx="1813538" cy="468737"/>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dirty="0" smtClean="0"/>
              <a:t>节假日设定</a:t>
            </a:r>
            <a:endParaRPr lang="zh-CN" altLang="en-US" sz="2000" dirty="0"/>
          </a:p>
        </p:txBody>
      </p:sp>
      <p:sp>
        <p:nvSpPr>
          <p:cNvPr id="49" name="圆角矩形 48"/>
          <p:cNvSpPr/>
          <p:nvPr/>
        </p:nvSpPr>
        <p:spPr>
          <a:xfrm>
            <a:off x="4293129" y="3306074"/>
            <a:ext cx="1813538" cy="486042"/>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dirty="0" smtClean="0"/>
              <a:t>年休假管理</a:t>
            </a:r>
            <a:endParaRPr lang="zh-CN" altLang="en-US" sz="2000" dirty="0"/>
          </a:p>
        </p:txBody>
      </p:sp>
      <p:sp>
        <p:nvSpPr>
          <p:cNvPr id="50" name="圆角矩形 49"/>
          <p:cNvSpPr/>
          <p:nvPr/>
        </p:nvSpPr>
        <p:spPr>
          <a:xfrm>
            <a:off x="6178406" y="5806404"/>
            <a:ext cx="1813538" cy="468737"/>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dirty="0" smtClean="0"/>
              <a:t>发补卡登记</a:t>
            </a:r>
            <a:endParaRPr lang="zh-CN" altLang="en-US" sz="2000" dirty="0"/>
          </a:p>
        </p:txBody>
      </p:sp>
      <p:sp>
        <p:nvSpPr>
          <p:cNvPr id="51" name="圆角矩形 50"/>
          <p:cNvSpPr/>
          <p:nvPr/>
        </p:nvSpPr>
        <p:spPr>
          <a:xfrm>
            <a:off x="4293128" y="4565529"/>
            <a:ext cx="1813539" cy="468737"/>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dirty="0" smtClean="0"/>
              <a:t>考勤排班</a:t>
            </a:r>
            <a:endParaRPr lang="zh-CN" altLang="en-US" sz="2000" dirty="0"/>
          </a:p>
        </p:txBody>
      </p:sp>
      <p:sp>
        <p:nvSpPr>
          <p:cNvPr id="52" name="圆角矩形 51"/>
          <p:cNvSpPr/>
          <p:nvPr/>
        </p:nvSpPr>
        <p:spPr>
          <a:xfrm>
            <a:off x="4293129" y="5178282"/>
            <a:ext cx="1813539" cy="468737"/>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dirty="0" smtClean="0"/>
              <a:t>考勤数据处理</a:t>
            </a:r>
            <a:endParaRPr lang="zh-CN" altLang="en-US" sz="2000" dirty="0"/>
          </a:p>
        </p:txBody>
      </p:sp>
      <p:sp>
        <p:nvSpPr>
          <p:cNvPr id="53" name="圆角矩形 52"/>
          <p:cNvSpPr/>
          <p:nvPr/>
        </p:nvSpPr>
        <p:spPr>
          <a:xfrm>
            <a:off x="4309023" y="5789665"/>
            <a:ext cx="1797645" cy="468737"/>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dirty="0" smtClean="0"/>
              <a:t>考勤报表</a:t>
            </a:r>
            <a:endParaRPr lang="zh-CN" altLang="en-US" sz="2000" dirty="0"/>
          </a:p>
        </p:txBody>
      </p:sp>
      <p:cxnSp>
        <p:nvCxnSpPr>
          <p:cNvPr id="56" name="直接箭头连接符 55"/>
          <p:cNvCxnSpPr>
            <a:stCxn id="17" idx="2"/>
          </p:cNvCxnSpPr>
          <p:nvPr/>
        </p:nvCxnSpPr>
        <p:spPr>
          <a:xfrm>
            <a:off x="890243" y="2262643"/>
            <a:ext cx="0" cy="32335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8" name="圆角矩形 57"/>
          <p:cNvSpPr/>
          <p:nvPr/>
        </p:nvSpPr>
        <p:spPr>
          <a:xfrm>
            <a:off x="7535728" y="3163198"/>
            <a:ext cx="1500166" cy="468737"/>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dirty="0" smtClean="0"/>
              <a:t>用户管理</a:t>
            </a:r>
            <a:endParaRPr lang="zh-CN" altLang="en-US" sz="2000" dirty="0"/>
          </a:p>
        </p:txBody>
      </p:sp>
      <p:sp>
        <p:nvSpPr>
          <p:cNvPr id="59" name="圆角矩形 58"/>
          <p:cNvSpPr/>
          <p:nvPr/>
        </p:nvSpPr>
        <p:spPr>
          <a:xfrm>
            <a:off x="7535728" y="3734702"/>
            <a:ext cx="1500166" cy="468737"/>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dirty="0" smtClean="0"/>
              <a:t>权限管理</a:t>
            </a:r>
            <a:endParaRPr lang="zh-CN" altLang="en-US" sz="2000" dirty="0"/>
          </a:p>
        </p:txBody>
      </p:sp>
      <p:cxnSp>
        <p:nvCxnSpPr>
          <p:cNvPr id="60" name="直接箭头连接符 59"/>
          <p:cNvCxnSpPr/>
          <p:nvPr/>
        </p:nvCxnSpPr>
        <p:spPr>
          <a:xfrm>
            <a:off x="3455782" y="2300123"/>
            <a:ext cx="0" cy="32335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1" name="直接箭头连接符 60"/>
          <p:cNvCxnSpPr/>
          <p:nvPr/>
        </p:nvCxnSpPr>
        <p:spPr>
          <a:xfrm>
            <a:off x="4751926" y="2300122"/>
            <a:ext cx="0" cy="32335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2" name="直接箭头连接符 61"/>
          <p:cNvCxnSpPr/>
          <p:nvPr/>
        </p:nvCxnSpPr>
        <p:spPr>
          <a:xfrm>
            <a:off x="8317615" y="2262643"/>
            <a:ext cx="0" cy="32335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6" name="矩形 35"/>
          <p:cNvSpPr/>
          <p:nvPr/>
        </p:nvSpPr>
        <p:spPr>
          <a:xfrm>
            <a:off x="545739" y="-11660"/>
            <a:ext cx="576064" cy="56033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等腰三角形 36"/>
          <p:cNvSpPr/>
          <p:nvPr/>
        </p:nvSpPr>
        <p:spPr>
          <a:xfrm rot="5400000">
            <a:off x="1132265" y="133931"/>
            <a:ext cx="252028" cy="303112"/>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TextBox 40"/>
          <p:cNvSpPr txBox="1"/>
          <p:nvPr/>
        </p:nvSpPr>
        <p:spPr>
          <a:xfrm>
            <a:off x="631442" y="37676"/>
            <a:ext cx="340158" cy="461665"/>
          </a:xfrm>
          <a:prstGeom prst="rect">
            <a:avLst/>
          </a:prstGeom>
          <a:noFill/>
        </p:spPr>
        <p:txBody>
          <a:bodyPr wrap="none" rtlCol="0">
            <a:spAutoFit/>
          </a:bodyPr>
          <a:lstStyle/>
          <a:p>
            <a:r>
              <a:rPr lang="en-US" altLang="zh-CN" sz="2400" dirty="0" smtClean="0">
                <a:solidFill>
                  <a:schemeClr val="bg1"/>
                </a:solidFill>
              </a:rPr>
              <a:t>2</a:t>
            </a:r>
            <a:endParaRPr lang="zh-CN" altLang="en-US" sz="2400" dirty="0">
              <a:solidFill>
                <a:schemeClr val="bg1"/>
              </a:solidFill>
            </a:endParaRPr>
          </a:p>
        </p:txBody>
      </p:sp>
      <p:sp>
        <p:nvSpPr>
          <p:cNvPr id="42" name="圆角矩形 41"/>
          <p:cNvSpPr/>
          <p:nvPr/>
        </p:nvSpPr>
        <p:spPr>
          <a:xfrm>
            <a:off x="4314620" y="3965182"/>
            <a:ext cx="1813538" cy="468737"/>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dirty="0" smtClean="0"/>
              <a:t>班制设定</a:t>
            </a:r>
            <a:endParaRPr lang="zh-CN" altLang="en-US" sz="2000" dirty="0"/>
          </a:p>
        </p:txBody>
      </p:sp>
      <p:sp>
        <p:nvSpPr>
          <p:cNvPr id="43" name="圆角矩形 42"/>
          <p:cNvSpPr/>
          <p:nvPr/>
        </p:nvSpPr>
        <p:spPr>
          <a:xfrm>
            <a:off x="7535728" y="2591694"/>
            <a:ext cx="1500166" cy="468737"/>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dirty="0" smtClean="0"/>
              <a:t>系统初始化</a:t>
            </a:r>
            <a:endParaRPr lang="zh-CN" altLang="en-US" sz="2000" dirty="0"/>
          </a:p>
        </p:txBody>
      </p:sp>
      <p:sp>
        <p:nvSpPr>
          <p:cNvPr id="48" name="圆角矩形 47"/>
          <p:cNvSpPr/>
          <p:nvPr/>
        </p:nvSpPr>
        <p:spPr>
          <a:xfrm>
            <a:off x="7535728" y="4306206"/>
            <a:ext cx="1500166" cy="468737"/>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2000" dirty="0" smtClean="0"/>
              <a:t>日志信息</a:t>
            </a:r>
            <a:endParaRPr lang="zh-CN" altLang="en-US" sz="2000" dirty="0"/>
          </a:p>
        </p:txBody>
      </p:sp>
    </p:spTree>
    <p:extLst>
      <p:ext uri="{BB962C8B-B14F-4D97-AF65-F5344CB8AC3E}">
        <p14:creationId xmlns:p14="http://schemas.microsoft.com/office/powerpoint/2010/main" val="42679214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000496" y="0"/>
            <a:ext cx="2160240" cy="461665"/>
          </a:xfrm>
          <a:prstGeom prst="rect">
            <a:avLst/>
          </a:prstGeom>
          <a:noFill/>
        </p:spPr>
        <p:txBody>
          <a:bodyPr wrap="square" rtlCol="0">
            <a:spAutoFit/>
          </a:bodyPr>
          <a:lstStyle/>
          <a:p>
            <a:r>
              <a:rPr lang="zh-CN" altLang="en-US" sz="2400" dirty="0" smtClean="0">
                <a:solidFill>
                  <a:srgbClr val="FF0000"/>
                </a:solidFill>
              </a:rPr>
              <a:t>售后服务</a:t>
            </a:r>
            <a:endParaRPr lang="zh-CN" altLang="en-US" sz="2400" dirty="0">
              <a:solidFill>
                <a:srgbClr val="FF0000"/>
              </a:solidFill>
            </a:endParaRPr>
          </a:p>
        </p:txBody>
      </p:sp>
      <p:sp>
        <p:nvSpPr>
          <p:cNvPr id="6" name="内容占位符 5"/>
          <p:cNvSpPr>
            <a:spLocks noGrp="1"/>
          </p:cNvSpPr>
          <p:nvPr>
            <p:ph idx="1"/>
          </p:nvPr>
        </p:nvSpPr>
        <p:spPr>
          <a:xfrm>
            <a:off x="323528" y="692696"/>
            <a:ext cx="8229600" cy="4525963"/>
          </a:xfrm>
        </p:spPr>
        <p:txBody>
          <a:bodyPr>
            <a:normAutofit fontScale="92500" lnSpcReduction="20000"/>
          </a:bodyPr>
          <a:lstStyle/>
          <a:p>
            <a:r>
              <a:rPr lang="zh-CN" altLang="en-US" sz="1400" dirty="0" smtClean="0">
                <a:solidFill>
                  <a:srgbClr val="0070C0"/>
                </a:solidFill>
              </a:rPr>
              <a:t>服务宗旨</a:t>
            </a:r>
            <a:r>
              <a:rPr lang="en-US" altLang="zh-CN" sz="1400" dirty="0" smtClean="0">
                <a:solidFill>
                  <a:srgbClr val="0070C0"/>
                </a:solidFill>
              </a:rPr>
              <a:t>:</a:t>
            </a:r>
          </a:p>
          <a:p>
            <a:pPr marL="0" indent="0">
              <a:buNone/>
            </a:pPr>
            <a:r>
              <a:rPr lang="en-US" altLang="zh-CN" sz="1400" dirty="0">
                <a:solidFill>
                  <a:srgbClr val="FF0000"/>
                </a:solidFill>
              </a:rPr>
              <a:t> </a:t>
            </a:r>
            <a:r>
              <a:rPr lang="en-US" altLang="zh-CN" sz="1400" dirty="0" smtClean="0">
                <a:solidFill>
                  <a:srgbClr val="FF0000"/>
                </a:solidFill>
              </a:rPr>
              <a:t>       </a:t>
            </a:r>
            <a:r>
              <a:rPr lang="zh-CN" altLang="en-US" sz="1400" dirty="0" smtClean="0">
                <a:solidFill>
                  <a:srgbClr val="FF0000"/>
                </a:solidFill>
              </a:rPr>
              <a:t>专业、完善、高效</a:t>
            </a:r>
            <a:endParaRPr lang="en-US" altLang="zh-CN" sz="1400" dirty="0" smtClean="0">
              <a:solidFill>
                <a:srgbClr val="FF0000"/>
              </a:solidFill>
            </a:endParaRPr>
          </a:p>
          <a:p>
            <a:r>
              <a:rPr lang="zh-CN" altLang="en-US" sz="1400" dirty="0" smtClean="0">
                <a:solidFill>
                  <a:srgbClr val="0070C0"/>
                </a:solidFill>
              </a:rPr>
              <a:t>标准服务</a:t>
            </a:r>
            <a:r>
              <a:rPr lang="en-US" altLang="zh-CN" sz="1400" dirty="0" smtClean="0">
                <a:solidFill>
                  <a:srgbClr val="0070C0"/>
                </a:solidFill>
              </a:rPr>
              <a:t>:</a:t>
            </a:r>
          </a:p>
          <a:p>
            <a:pPr marL="0" indent="0">
              <a:buNone/>
            </a:pPr>
            <a:r>
              <a:rPr lang="en-US" altLang="zh-CN" sz="1400" dirty="0"/>
              <a:t> </a:t>
            </a:r>
            <a:r>
              <a:rPr lang="en-US" altLang="zh-CN" sz="1400" dirty="0" smtClean="0"/>
              <a:t>        </a:t>
            </a:r>
            <a:r>
              <a:rPr lang="zh-CN" altLang="en-US" sz="1400" dirty="0" smtClean="0"/>
              <a:t>应用支持、在线服务、版本升级、服务工具升级等服务</a:t>
            </a:r>
            <a:endParaRPr lang="en-US" altLang="zh-CN" sz="1400" dirty="0" smtClean="0"/>
          </a:p>
          <a:p>
            <a:pPr marL="0" indent="0">
              <a:buNone/>
            </a:pPr>
            <a:r>
              <a:rPr lang="en-US" altLang="zh-CN" sz="1400" dirty="0"/>
              <a:t> </a:t>
            </a:r>
            <a:r>
              <a:rPr lang="en-US" altLang="zh-CN" sz="1400" dirty="0" smtClean="0"/>
              <a:t>        </a:t>
            </a:r>
            <a:r>
              <a:rPr lang="zh-CN" altLang="en-US" sz="1400" dirty="0" smtClean="0"/>
              <a:t>购买标准支持服务的客户在标准支持服务有效期内可以享受不限次数的标准服务</a:t>
            </a:r>
            <a:endParaRPr lang="en-US" altLang="zh-CN" sz="1400" dirty="0" smtClean="0"/>
          </a:p>
          <a:p>
            <a:r>
              <a:rPr lang="zh-CN" altLang="en-US" sz="1400" dirty="0" smtClean="0">
                <a:solidFill>
                  <a:srgbClr val="0070C0"/>
                </a:solidFill>
              </a:rPr>
              <a:t>服务方式</a:t>
            </a:r>
            <a:r>
              <a:rPr lang="en-US" altLang="zh-CN" sz="1400" dirty="0" smtClean="0">
                <a:solidFill>
                  <a:srgbClr val="0070C0"/>
                </a:solidFill>
              </a:rPr>
              <a:t>:</a:t>
            </a:r>
          </a:p>
          <a:p>
            <a:pPr marL="0" indent="0">
              <a:buNone/>
            </a:pPr>
            <a:r>
              <a:rPr lang="en-US" altLang="zh-CN" sz="1400" dirty="0" smtClean="0"/>
              <a:t>         </a:t>
            </a:r>
            <a:r>
              <a:rPr lang="zh-CN" altLang="en-US" sz="1400" dirty="0" smtClean="0">
                <a:solidFill>
                  <a:srgbClr val="0070C0"/>
                </a:solidFill>
              </a:rPr>
              <a:t>在线：</a:t>
            </a:r>
            <a:r>
              <a:rPr lang="en-US" altLang="zh-CN" sz="1400" dirty="0" smtClean="0"/>
              <a:t>08</a:t>
            </a:r>
            <a:r>
              <a:rPr lang="zh-CN" altLang="en-US" sz="1400" dirty="0" smtClean="0"/>
              <a:t>：</a:t>
            </a:r>
            <a:r>
              <a:rPr lang="en-US" altLang="zh-CN" sz="1400" dirty="0" smtClean="0"/>
              <a:t>30-18</a:t>
            </a:r>
            <a:r>
              <a:rPr lang="zh-CN" altLang="en-US" sz="1400" dirty="0" smtClean="0"/>
              <a:t>：</a:t>
            </a:r>
            <a:r>
              <a:rPr lang="en-US" altLang="zh-CN" sz="1400" dirty="0" smtClean="0"/>
              <a:t>00        </a:t>
            </a:r>
            <a:r>
              <a:rPr lang="zh-CN" altLang="en-US" sz="1400" dirty="0" smtClean="0"/>
              <a:t>支持专线：</a:t>
            </a:r>
            <a:r>
              <a:rPr lang="en-US" altLang="zh-CN" sz="1400" dirty="0">
                <a:solidFill>
                  <a:srgbClr val="FF0000"/>
                </a:solidFill>
              </a:rPr>
              <a:t>135 8099 7778</a:t>
            </a:r>
          </a:p>
          <a:p>
            <a:pPr marL="0" indent="0">
              <a:buNone/>
            </a:pPr>
            <a:r>
              <a:rPr lang="en-US" altLang="zh-CN" sz="1400" dirty="0" smtClean="0">
                <a:solidFill>
                  <a:srgbClr val="0070C0"/>
                </a:solidFill>
              </a:rPr>
              <a:t>          </a:t>
            </a:r>
            <a:r>
              <a:rPr lang="zh-CN" altLang="en-US" sz="1400" dirty="0" smtClean="0">
                <a:solidFill>
                  <a:srgbClr val="0070C0"/>
                </a:solidFill>
              </a:rPr>
              <a:t>热线：</a:t>
            </a:r>
            <a:r>
              <a:rPr lang="zh-CN" altLang="en-US" sz="1400" dirty="0" smtClean="0"/>
              <a:t>提供</a:t>
            </a:r>
            <a:r>
              <a:rPr lang="en-US" altLang="zh-CN" sz="1400" dirty="0" smtClean="0"/>
              <a:t>24</a:t>
            </a:r>
            <a:r>
              <a:rPr lang="zh-CN" altLang="en-US" sz="1400" dirty="0" smtClean="0"/>
              <a:t>小时电话支持、响应、为客户提供常规的咨询服务，并通过电话解答一般性的系统</a:t>
            </a:r>
            <a:endParaRPr lang="en-US" altLang="zh-CN" sz="1400" dirty="0" smtClean="0"/>
          </a:p>
          <a:p>
            <a:pPr marL="0" indent="0">
              <a:buNone/>
            </a:pPr>
            <a:r>
              <a:rPr lang="en-US" altLang="zh-CN" sz="1400" dirty="0"/>
              <a:t> </a:t>
            </a:r>
            <a:r>
              <a:rPr lang="en-US" altLang="zh-CN" sz="1400" dirty="0" smtClean="0"/>
              <a:t>                       </a:t>
            </a:r>
            <a:r>
              <a:rPr lang="zh-CN" altLang="en-US" sz="1400" dirty="0" smtClean="0"/>
              <a:t>维护、支持问题</a:t>
            </a:r>
            <a:endParaRPr lang="en-US" altLang="zh-CN" sz="1400" dirty="0"/>
          </a:p>
          <a:p>
            <a:pPr marL="0" indent="0">
              <a:buNone/>
            </a:pPr>
            <a:r>
              <a:rPr lang="en-US" altLang="zh-CN" sz="1400" dirty="0" smtClean="0">
                <a:solidFill>
                  <a:srgbClr val="0070C0"/>
                </a:solidFill>
              </a:rPr>
              <a:t>          </a:t>
            </a:r>
            <a:r>
              <a:rPr lang="zh-CN" altLang="en-US" sz="1400" dirty="0" smtClean="0">
                <a:solidFill>
                  <a:srgbClr val="0070C0"/>
                </a:solidFill>
              </a:rPr>
              <a:t>远程：</a:t>
            </a:r>
            <a:r>
              <a:rPr lang="zh-CN" altLang="en-US" sz="1400" dirty="0" smtClean="0"/>
              <a:t>通过互联网通讯可以提供的维护服务，</a:t>
            </a:r>
            <a:r>
              <a:rPr lang="en-US" altLang="zh-CN" sz="1400" dirty="0" smtClean="0"/>
              <a:t>QQ</a:t>
            </a:r>
            <a:r>
              <a:rPr lang="zh-CN" altLang="en-US" sz="1400" dirty="0" smtClean="0"/>
              <a:t>远程协助等工具</a:t>
            </a:r>
            <a:endParaRPr lang="en-US" altLang="zh-CN" sz="1400" dirty="0" smtClean="0"/>
          </a:p>
          <a:p>
            <a:pPr marL="0" indent="0">
              <a:buNone/>
            </a:pPr>
            <a:r>
              <a:rPr lang="en-US" altLang="zh-CN" sz="1400" dirty="0"/>
              <a:t> </a:t>
            </a:r>
            <a:r>
              <a:rPr lang="en-US" altLang="zh-CN" sz="1400" dirty="0" smtClean="0"/>
              <a:t>         </a:t>
            </a:r>
            <a:r>
              <a:rPr lang="zh-CN" altLang="en-US" sz="1400" dirty="0" smtClean="0">
                <a:solidFill>
                  <a:srgbClr val="0070C0"/>
                </a:solidFill>
              </a:rPr>
              <a:t>现场：</a:t>
            </a:r>
            <a:r>
              <a:rPr lang="zh-CN" altLang="en-US" sz="1400" dirty="0" smtClean="0"/>
              <a:t>通过电话、电子邮件、远程服务等方式无法解决客户的问题时，指派专业技术人员为客户</a:t>
            </a:r>
            <a:endParaRPr lang="en-US" altLang="zh-CN" sz="1400" dirty="0" smtClean="0"/>
          </a:p>
          <a:p>
            <a:pPr marL="0" indent="0">
              <a:buNone/>
            </a:pPr>
            <a:r>
              <a:rPr lang="zh-CN" altLang="en-US" sz="1400" dirty="0" smtClean="0"/>
              <a:t>                       提供现场支持服务</a:t>
            </a:r>
            <a:endParaRPr lang="en-US" altLang="zh-CN" sz="1400" dirty="0" smtClean="0"/>
          </a:p>
          <a:p>
            <a:pPr marL="0" indent="0">
              <a:buNone/>
            </a:pPr>
            <a:r>
              <a:rPr lang="en-US" altLang="zh-CN" sz="1400" dirty="0">
                <a:solidFill>
                  <a:srgbClr val="0070C0"/>
                </a:solidFill>
              </a:rPr>
              <a:t> </a:t>
            </a:r>
            <a:r>
              <a:rPr lang="en-US" altLang="zh-CN" sz="1400" dirty="0" smtClean="0">
                <a:solidFill>
                  <a:srgbClr val="0070C0"/>
                </a:solidFill>
              </a:rPr>
              <a:t>         </a:t>
            </a:r>
            <a:r>
              <a:rPr lang="zh-CN" altLang="en-US" sz="1400" dirty="0" smtClean="0">
                <a:solidFill>
                  <a:srgbClr val="0070C0"/>
                </a:solidFill>
              </a:rPr>
              <a:t>售后服务：</a:t>
            </a:r>
            <a:r>
              <a:rPr lang="zh-CN" altLang="en-US" sz="1400" dirty="0" smtClean="0"/>
              <a:t>同客服专员与客户保持联系，以减少交流的中间环节；</a:t>
            </a:r>
            <a:endParaRPr lang="en-US" altLang="zh-CN" sz="1400" dirty="0" smtClean="0"/>
          </a:p>
          <a:p>
            <a:pPr marL="0" indent="0">
              <a:buNone/>
            </a:pPr>
            <a:r>
              <a:rPr lang="en-US" altLang="zh-CN" sz="1400" dirty="0"/>
              <a:t> </a:t>
            </a:r>
            <a:r>
              <a:rPr lang="en-US" altLang="zh-CN" sz="1400" dirty="0" smtClean="0"/>
              <a:t>                               </a:t>
            </a:r>
            <a:r>
              <a:rPr lang="zh-CN" altLang="en-US" sz="1400" dirty="0" smtClean="0"/>
              <a:t>定期对客户进行回访，确保我们的系统稳定及服务质量</a:t>
            </a:r>
            <a:endParaRPr lang="en-US" altLang="zh-CN" sz="1400" dirty="0" smtClean="0"/>
          </a:p>
          <a:p>
            <a:r>
              <a:rPr lang="zh-CN" altLang="en-US" sz="1400" dirty="0">
                <a:solidFill>
                  <a:srgbClr val="FF0000"/>
                </a:solidFill>
              </a:rPr>
              <a:t>投诉与建议</a:t>
            </a:r>
            <a:r>
              <a:rPr lang="en-US" altLang="zh-CN" sz="1400" dirty="0" smtClean="0">
                <a:solidFill>
                  <a:srgbClr val="FF0000"/>
                </a:solidFill>
              </a:rPr>
              <a:t>:</a:t>
            </a:r>
          </a:p>
          <a:p>
            <a:pPr marL="0" indent="0">
              <a:buNone/>
            </a:pPr>
            <a:r>
              <a:rPr lang="en-US" altLang="zh-CN" sz="1400" dirty="0">
                <a:solidFill>
                  <a:srgbClr val="FF0000"/>
                </a:solidFill>
              </a:rPr>
              <a:t> </a:t>
            </a:r>
            <a:r>
              <a:rPr lang="en-US" altLang="zh-CN" sz="1400" dirty="0" smtClean="0">
                <a:solidFill>
                  <a:srgbClr val="FF0000"/>
                </a:solidFill>
              </a:rPr>
              <a:t>                </a:t>
            </a:r>
            <a:r>
              <a:rPr lang="zh-CN" altLang="en-US" sz="1400" dirty="0" smtClean="0"/>
              <a:t>如您对我们的服务质量和服务态度有任何不满意时，请您拨打</a:t>
            </a:r>
            <a:endParaRPr lang="en-US" altLang="zh-CN" sz="1400" dirty="0" smtClean="0"/>
          </a:p>
          <a:p>
            <a:pPr marL="0" indent="0">
              <a:buNone/>
            </a:pPr>
            <a:r>
              <a:rPr lang="en-US" altLang="zh-CN" sz="1400" dirty="0">
                <a:solidFill>
                  <a:srgbClr val="FF0000"/>
                </a:solidFill>
              </a:rPr>
              <a:t> </a:t>
            </a:r>
            <a:r>
              <a:rPr lang="en-US" altLang="zh-CN" sz="1400" dirty="0" smtClean="0">
                <a:solidFill>
                  <a:srgbClr val="FF0000"/>
                </a:solidFill>
              </a:rPr>
              <a:t>                 </a:t>
            </a:r>
            <a:r>
              <a:rPr lang="zh-CN" altLang="en-US" sz="1400" dirty="0" smtClean="0"/>
              <a:t>服务监督电话：</a:t>
            </a:r>
            <a:r>
              <a:rPr lang="en-US" altLang="zh-CN" sz="1400" dirty="0" smtClean="0">
                <a:solidFill>
                  <a:srgbClr val="FF0000"/>
                </a:solidFill>
              </a:rPr>
              <a:t>135 8099 7778</a:t>
            </a:r>
          </a:p>
          <a:p>
            <a:pPr marL="0" indent="0">
              <a:buNone/>
            </a:pPr>
            <a:r>
              <a:rPr lang="en-US" altLang="zh-CN" sz="1400" dirty="0"/>
              <a:t> </a:t>
            </a:r>
            <a:r>
              <a:rPr lang="en-US" altLang="zh-CN" sz="1400" dirty="0" smtClean="0"/>
              <a:t>                 </a:t>
            </a:r>
            <a:r>
              <a:rPr lang="zh-CN" altLang="en-US" sz="1400" dirty="0" smtClean="0"/>
              <a:t>服务监督邮箱：</a:t>
            </a:r>
            <a:r>
              <a:rPr lang="en-US" altLang="zh-CN" sz="1400" dirty="0" smtClean="0">
                <a:solidFill>
                  <a:srgbClr val="FF0000"/>
                </a:solidFill>
              </a:rPr>
              <a:t>121950607@qq.com</a:t>
            </a:r>
          </a:p>
          <a:p>
            <a:pPr marL="0" indent="0">
              <a:buNone/>
            </a:pPr>
            <a:r>
              <a:rPr lang="en-US" altLang="zh-CN" sz="1400" dirty="0">
                <a:solidFill>
                  <a:srgbClr val="FF0000"/>
                </a:solidFill>
              </a:rPr>
              <a:t> </a:t>
            </a:r>
            <a:r>
              <a:rPr lang="en-US" altLang="zh-CN" sz="1400" dirty="0" smtClean="0">
                <a:solidFill>
                  <a:srgbClr val="FF0000"/>
                </a:solidFill>
              </a:rPr>
              <a:t>                 </a:t>
            </a:r>
            <a:r>
              <a:rPr lang="zh-CN" altLang="en-US" sz="1400" dirty="0" smtClean="0">
                <a:solidFill>
                  <a:srgbClr val="FF0000"/>
                </a:solidFill>
              </a:rPr>
              <a:t>我们保证在两个工作日内认真处理完毕，直接您满意为止！</a:t>
            </a:r>
            <a:endParaRPr lang="en-US" altLang="zh-CN" sz="1400" dirty="0" smtClean="0">
              <a:solidFill>
                <a:srgbClr val="FF0000"/>
              </a:solidFill>
            </a:endParaRPr>
          </a:p>
          <a:p>
            <a:pPr marL="0" indent="0">
              <a:buNone/>
            </a:pPr>
            <a:r>
              <a:rPr lang="en-US" altLang="zh-CN" sz="1400" dirty="0">
                <a:solidFill>
                  <a:srgbClr val="FF0000"/>
                </a:solidFill>
              </a:rPr>
              <a:t> </a:t>
            </a:r>
            <a:r>
              <a:rPr lang="en-US" altLang="zh-CN" sz="1400" dirty="0" smtClean="0">
                <a:solidFill>
                  <a:srgbClr val="FF0000"/>
                </a:solidFill>
              </a:rPr>
              <a:t>                 </a:t>
            </a:r>
            <a:r>
              <a:rPr lang="zh-CN" altLang="en-US" sz="1400" dirty="0" smtClean="0">
                <a:solidFill>
                  <a:srgbClr val="FF0000"/>
                </a:solidFill>
              </a:rPr>
              <a:t>感谢您对蓝叶的支持！</a:t>
            </a:r>
            <a:endParaRPr lang="en-US" altLang="zh-CN" sz="1400" dirty="0">
              <a:solidFill>
                <a:srgbClr val="FF0000"/>
              </a:solidFill>
            </a:endParaRPr>
          </a:p>
          <a:p>
            <a:pPr marL="0" indent="0">
              <a:buNone/>
            </a:pPr>
            <a:endParaRPr lang="en-US" altLang="zh-CN" sz="1400" dirty="0" smtClean="0"/>
          </a:p>
          <a:p>
            <a:pPr marL="0" indent="0">
              <a:buNone/>
            </a:pPr>
            <a:r>
              <a:rPr lang="en-US" altLang="zh-CN" sz="1400" dirty="0" smtClean="0"/>
              <a:t>          </a:t>
            </a:r>
            <a:endParaRPr lang="en-US" altLang="zh-CN" sz="1400" dirty="0"/>
          </a:p>
          <a:p>
            <a:pPr marL="0" indent="0">
              <a:buNone/>
            </a:pPr>
            <a:endParaRPr lang="zh-CN" altLang="en-US" sz="1400" dirty="0">
              <a:solidFill>
                <a:srgbClr val="0070C0"/>
              </a:solidFill>
            </a:endParaRPr>
          </a:p>
        </p:txBody>
      </p:sp>
      <p:cxnSp>
        <p:nvCxnSpPr>
          <p:cNvPr id="10" name="直接连接符 9"/>
          <p:cNvCxnSpPr/>
          <p:nvPr/>
        </p:nvCxnSpPr>
        <p:spPr>
          <a:xfrm>
            <a:off x="0" y="548680"/>
            <a:ext cx="9144000" cy="0"/>
          </a:xfrm>
          <a:prstGeom prst="line">
            <a:avLst/>
          </a:prstGeom>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a:off x="545739" y="-11660"/>
            <a:ext cx="576064" cy="56033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rot="5400000">
            <a:off x="1132265" y="133931"/>
            <a:ext cx="252028" cy="303112"/>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2"/>
          <p:cNvSpPr txBox="1"/>
          <p:nvPr/>
        </p:nvSpPr>
        <p:spPr>
          <a:xfrm>
            <a:off x="631442" y="37676"/>
            <a:ext cx="340158" cy="461665"/>
          </a:xfrm>
          <a:prstGeom prst="rect">
            <a:avLst/>
          </a:prstGeom>
          <a:noFill/>
        </p:spPr>
        <p:txBody>
          <a:bodyPr wrap="none" rtlCol="0">
            <a:spAutoFit/>
          </a:bodyPr>
          <a:lstStyle/>
          <a:p>
            <a:r>
              <a:rPr lang="en-US" altLang="zh-CN" sz="2400" dirty="0" smtClean="0">
                <a:solidFill>
                  <a:schemeClr val="bg1"/>
                </a:solidFill>
              </a:rPr>
              <a:t>6</a:t>
            </a:r>
            <a:endParaRPr lang="zh-CN" altLang="en-US" sz="2400" dirty="0">
              <a:solidFill>
                <a:schemeClr val="bg1"/>
              </a:solidFill>
            </a:endParaRPr>
          </a:p>
        </p:txBody>
      </p:sp>
    </p:spTree>
    <p:extLst>
      <p:ext uri="{BB962C8B-B14F-4D97-AF65-F5344CB8AC3E}">
        <p14:creationId xmlns:p14="http://schemas.microsoft.com/office/powerpoint/2010/main" val="2886817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3493173" y="54654"/>
            <a:ext cx="2160240" cy="461665"/>
          </a:xfrm>
          <a:prstGeom prst="rect">
            <a:avLst/>
          </a:prstGeom>
          <a:noFill/>
        </p:spPr>
        <p:txBody>
          <a:bodyPr wrap="square" rtlCol="0">
            <a:spAutoFit/>
          </a:bodyPr>
          <a:lstStyle/>
          <a:p>
            <a:r>
              <a:rPr lang="zh-CN" altLang="en-US" sz="2400" dirty="0" smtClean="0">
                <a:solidFill>
                  <a:srgbClr val="FF0000"/>
                </a:solidFill>
              </a:rPr>
              <a:t>产品详细流程</a:t>
            </a:r>
            <a:endParaRPr lang="zh-CN" altLang="en-US" sz="2400" dirty="0">
              <a:solidFill>
                <a:srgbClr val="FF0000"/>
              </a:solidFill>
            </a:endParaRPr>
          </a:p>
        </p:txBody>
      </p:sp>
      <p:cxnSp>
        <p:nvCxnSpPr>
          <p:cNvPr id="13" name="直接连接符 12"/>
          <p:cNvCxnSpPr/>
          <p:nvPr/>
        </p:nvCxnSpPr>
        <p:spPr>
          <a:xfrm>
            <a:off x="0" y="548680"/>
            <a:ext cx="9144000" cy="0"/>
          </a:xfrm>
          <a:prstGeom prst="line">
            <a:avLst/>
          </a:prstGeom>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2433099" y="769711"/>
            <a:ext cx="1656184" cy="36004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dirty="0" smtClean="0"/>
              <a:t>基础资料</a:t>
            </a:r>
            <a:endParaRPr lang="zh-CN" altLang="en-US" dirty="0"/>
          </a:p>
        </p:txBody>
      </p:sp>
      <p:sp>
        <p:nvSpPr>
          <p:cNvPr id="41" name="矩形 40"/>
          <p:cNvSpPr/>
          <p:nvPr/>
        </p:nvSpPr>
        <p:spPr>
          <a:xfrm>
            <a:off x="4329756" y="769711"/>
            <a:ext cx="1656184" cy="36004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dirty="0" smtClean="0"/>
              <a:t>部门设置</a:t>
            </a:r>
            <a:endParaRPr lang="zh-CN" altLang="en-US" dirty="0"/>
          </a:p>
        </p:txBody>
      </p:sp>
      <p:sp>
        <p:nvSpPr>
          <p:cNvPr id="42" name="矩形 41"/>
          <p:cNvSpPr/>
          <p:nvPr/>
        </p:nvSpPr>
        <p:spPr>
          <a:xfrm>
            <a:off x="6201964" y="769711"/>
            <a:ext cx="1656184" cy="36004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dirty="0" smtClean="0"/>
              <a:t>人事档案录入</a:t>
            </a:r>
            <a:endParaRPr lang="zh-CN" altLang="en-US" dirty="0"/>
          </a:p>
        </p:txBody>
      </p:sp>
      <p:sp>
        <p:nvSpPr>
          <p:cNvPr id="43" name="矩形 42"/>
          <p:cNvSpPr/>
          <p:nvPr/>
        </p:nvSpPr>
        <p:spPr>
          <a:xfrm>
            <a:off x="4273138" y="1438254"/>
            <a:ext cx="1656184" cy="36004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dirty="0" smtClean="0"/>
              <a:t>发卡</a:t>
            </a:r>
            <a:endParaRPr lang="zh-CN" altLang="en-US" dirty="0"/>
          </a:p>
        </p:txBody>
      </p:sp>
      <p:sp>
        <p:nvSpPr>
          <p:cNvPr id="48" name="矩形 47"/>
          <p:cNvSpPr/>
          <p:nvPr/>
        </p:nvSpPr>
        <p:spPr>
          <a:xfrm>
            <a:off x="4349356" y="2098834"/>
            <a:ext cx="1656184" cy="54006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dirty="0" smtClean="0"/>
              <a:t>上传人员信息到设备</a:t>
            </a:r>
            <a:endParaRPr lang="zh-CN" altLang="en-US" dirty="0"/>
          </a:p>
        </p:txBody>
      </p:sp>
      <p:sp>
        <p:nvSpPr>
          <p:cNvPr id="54" name="矩形 53"/>
          <p:cNvSpPr/>
          <p:nvPr/>
        </p:nvSpPr>
        <p:spPr>
          <a:xfrm>
            <a:off x="4337736" y="2893556"/>
            <a:ext cx="1656184" cy="36004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dirty="0" smtClean="0"/>
              <a:t>卡钟数据采集</a:t>
            </a:r>
            <a:endParaRPr lang="zh-CN" altLang="en-US" dirty="0"/>
          </a:p>
        </p:txBody>
      </p:sp>
      <p:sp>
        <p:nvSpPr>
          <p:cNvPr id="55" name="矩形 54"/>
          <p:cNvSpPr/>
          <p:nvPr/>
        </p:nvSpPr>
        <p:spPr>
          <a:xfrm>
            <a:off x="4326778" y="3714752"/>
            <a:ext cx="1656184" cy="36004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dirty="0" smtClean="0"/>
              <a:t>打卡原始记录</a:t>
            </a:r>
            <a:endParaRPr lang="zh-CN" altLang="en-US" dirty="0"/>
          </a:p>
        </p:txBody>
      </p:sp>
      <p:sp>
        <p:nvSpPr>
          <p:cNvPr id="57" name="矩形 56"/>
          <p:cNvSpPr/>
          <p:nvPr/>
        </p:nvSpPr>
        <p:spPr>
          <a:xfrm>
            <a:off x="6130526" y="3714752"/>
            <a:ext cx="1656184" cy="389107"/>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dirty="0" smtClean="0"/>
              <a:t>签卡管理</a:t>
            </a:r>
            <a:endParaRPr lang="zh-CN" altLang="en-US" dirty="0"/>
          </a:p>
        </p:txBody>
      </p:sp>
      <p:sp>
        <p:nvSpPr>
          <p:cNvPr id="63" name="矩形 62"/>
          <p:cNvSpPr/>
          <p:nvPr/>
        </p:nvSpPr>
        <p:spPr>
          <a:xfrm>
            <a:off x="2233363" y="2425496"/>
            <a:ext cx="1656184" cy="36004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dirty="0" smtClean="0"/>
              <a:t>考勤总规则</a:t>
            </a:r>
            <a:endParaRPr lang="zh-CN" altLang="en-US" dirty="0"/>
          </a:p>
        </p:txBody>
      </p:sp>
      <p:sp>
        <p:nvSpPr>
          <p:cNvPr id="64" name="矩形 63"/>
          <p:cNvSpPr/>
          <p:nvPr/>
        </p:nvSpPr>
        <p:spPr>
          <a:xfrm>
            <a:off x="2246955" y="3062506"/>
            <a:ext cx="1656184" cy="36004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dirty="0" smtClean="0"/>
              <a:t>班制设定</a:t>
            </a:r>
            <a:endParaRPr lang="zh-CN" altLang="en-US" dirty="0"/>
          </a:p>
        </p:txBody>
      </p:sp>
      <p:sp>
        <p:nvSpPr>
          <p:cNvPr id="65" name="矩形 64"/>
          <p:cNvSpPr/>
          <p:nvPr/>
        </p:nvSpPr>
        <p:spPr>
          <a:xfrm>
            <a:off x="2272874" y="3744946"/>
            <a:ext cx="1656184" cy="328485"/>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dirty="0" smtClean="0"/>
              <a:t>考勤排班</a:t>
            </a:r>
            <a:endParaRPr lang="zh-CN" altLang="en-US" dirty="0"/>
          </a:p>
        </p:txBody>
      </p:sp>
      <p:cxnSp>
        <p:nvCxnSpPr>
          <p:cNvPr id="4" name="直接箭头连接符 3"/>
          <p:cNvCxnSpPr/>
          <p:nvPr/>
        </p:nvCxnSpPr>
        <p:spPr>
          <a:xfrm>
            <a:off x="5214942" y="1129750"/>
            <a:ext cx="0" cy="2880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72" name="矩形 71"/>
          <p:cNvSpPr/>
          <p:nvPr/>
        </p:nvSpPr>
        <p:spPr>
          <a:xfrm>
            <a:off x="4429124" y="4849780"/>
            <a:ext cx="1656184" cy="36004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dirty="0" smtClean="0"/>
              <a:t>考勤数据处理</a:t>
            </a:r>
            <a:endParaRPr lang="zh-CN" altLang="en-US" dirty="0"/>
          </a:p>
        </p:txBody>
      </p:sp>
      <p:sp>
        <p:nvSpPr>
          <p:cNvPr id="73" name="矩形 72"/>
          <p:cNvSpPr/>
          <p:nvPr/>
        </p:nvSpPr>
        <p:spPr>
          <a:xfrm>
            <a:off x="4406546" y="5497820"/>
            <a:ext cx="1656184" cy="36007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dirty="0" smtClean="0"/>
              <a:t>考勤日报表</a:t>
            </a:r>
            <a:endParaRPr lang="zh-CN" altLang="en-US" dirty="0"/>
          </a:p>
        </p:txBody>
      </p:sp>
      <p:cxnSp>
        <p:nvCxnSpPr>
          <p:cNvPr id="74" name="直接箭头连接符 73"/>
          <p:cNvCxnSpPr/>
          <p:nvPr/>
        </p:nvCxnSpPr>
        <p:spPr>
          <a:xfrm>
            <a:off x="5214942" y="1785926"/>
            <a:ext cx="0" cy="2880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75" name="直接箭头连接符 74"/>
          <p:cNvCxnSpPr/>
          <p:nvPr/>
        </p:nvCxnSpPr>
        <p:spPr>
          <a:xfrm>
            <a:off x="5201832" y="2600940"/>
            <a:ext cx="0" cy="2880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76" name="直接箭头连接符 75"/>
          <p:cNvCxnSpPr/>
          <p:nvPr/>
        </p:nvCxnSpPr>
        <p:spPr>
          <a:xfrm>
            <a:off x="5201832" y="3282752"/>
            <a:ext cx="0" cy="4320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79" name="直接箭头连接符 78"/>
          <p:cNvCxnSpPr/>
          <p:nvPr/>
        </p:nvCxnSpPr>
        <p:spPr>
          <a:xfrm>
            <a:off x="5281600" y="5209820"/>
            <a:ext cx="0" cy="2880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80" name="直接箭头连接符 79"/>
          <p:cNvCxnSpPr/>
          <p:nvPr/>
        </p:nvCxnSpPr>
        <p:spPr>
          <a:xfrm>
            <a:off x="3075047" y="3440577"/>
            <a:ext cx="0" cy="2880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81" name="直接箭头连接符 80"/>
          <p:cNvCxnSpPr/>
          <p:nvPr/>
        </p:nvCxnSpPr>
        <p:spPr>
          <a:xfrm>
            <a:off x="3061455" y="2790152"/>
            <a:ext cx="0" cy="2880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3071802" y="4068570"/>
            <a:ext cx="0" cy="4320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a:off x="1071538" y="4498982"/>
            <a:ext cx="4143404" cy="1588"/>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8" name="矩形 27"/>
          <p:cNvSpPr/>
          <p:nvPr/>
        </p:nvSpPr>
        <p:spPr>
          <a:xfrm>
            <a:off x="545739" y="-11660"/>
            <a:ext cx="576064" cy="56033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等腰三角形 28"/>
          <p:cNvSpPr/>
          <p:nvPr/>
        </p:nvSpPr>
        <p:spPr>
          <a:xfrm rot="5400000">
            <a:off x="1132265" y="133931"/>
            <a:ext cx="252028" cy="303112"/>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TextBox 29"/>
          <p:cNvSpPr txBox="1"/>
          <p:nvPr/>
        </p:nvSpPr>
        <p:spPr>
          <a:xfrm>
            <a:off x="631442" y="37676"/>
            <a:ext cx="340158" cy="461665"/>
          </a:xfrm>
          <a:prstGeom prst="rect">
            <a:avLst/>
          </a:prstGeom>
          <a:noFill/>
        </p:spPr>
        <p:txBody>
          <a:bodyPr wrap="none" rtlCol="0">
            <a:spAutoFit/>
          </a:bodyPr>
          <a:lstStyle/>
          <a:p>
            <a:r>
              <a:rPr lang="en-US" altLang="zh-CN" sz="2400" dirty="0" smtClean="0">
                <a:solidFill>
                  <a:schemeClr val="bg1"/>
                </a:solidFill>
              </a:rPr>
              <a:t>3</a:t>
            </a:r>
            <a:endParaRPr lang="zh-CN" altLang="en-US" sz="2400" dirty="0">
              <a:solidFill>
                <a:schemeClr val="bg1"/>
              </a:solidFill>
            </a:endParaRPr>
          </a:p>
        </p:txBody>
      </p:sp>
      <p:sp>
        <p:nvSpPr>
          <p:cNvPr id="31" name="矩形 30"/>
          <p:cNvSpPr/>
          <p:nvPr/>
        </p:nvSpPr>
        <p:spPr>
          <a:xfrm>
            <a:off x="6201964" y="2103122"/>
            <a:ext cx="1656184" cy="54006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dirty="0" smtClean="0"/>
              <a:t>从设备下载人员信息</a:t>
            </a:r>
            <a:endParaRPr lang="zh-CN" altLang="en-US" dirty="0"/>
          </a:p>
        </p:txBody>
      </p:sp>
      <p:sp>
        <p:nvSpPr>
          <p:cNvPr id="32" name="矩形 31"/>
          <p:cNvSpPr/>
          <p:nvPr/>
        </p:nvSpPr>
        <p:spPr>
          <a:xfrm>
            <a:off x="6273402" y="2857496"/>
            <a:ext cx="1656184" cy="36004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dirty="0" smtClean="0"/>
              <a:t>读取数据文件</a:t>
            </a:r>
            <a:endParaRPr lang="zh-CN" altLang="en-US" dirty="0"/>
          </a:p>
        </p:txBody>
      </p:sp>
      <p:cxnSp>
        <p:nvCxnSpPr>
          <p:cNvPr id="33" name="直接连接符 32"/>
          <p:cNvCxnSpPr/>
          <p:nvPr/>
        </p:nvCxnSpPr>
        <p:spPr>
          <a:xfrm>
            <a:off x="5201832" y="3429000"/>
            <a:ext cx="19800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7181832" y="3214686"/>
            <a:ext cx="0" cy="2160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5201832" y="4500570"/>
            <a:ext cx="198000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8" name="直接箭头连接符 37"/>
          <p:cNvCxnSpPr/>
          <p:nvPr/>
        </p:nvCxnSpPr>
        <p:spPr>
          <a:xfrm>
            <a:off x="5214942" y="4497760"/>
            <a:ext cx="0" cy="3600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40" name="矩形 39"/>
          <p:cNvSpPr/>
          <p:nvPr/>
        </p:nvSpPr>
        <p:spPr>
          <a:xfrm>
            <a:off x="201172" y="2425496"/>
            <a:ext cx="1656184" cy="36004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dirty="0" smtClean="0"/>
              <a:t>临时加班管理</a:t>
            </a:r>
            <a:endParaRPr lang="zh-CN" altLang="en-US" dirty="0"/>
          </a:p>
        </p:txBody>
      </p:sp>
      <p:sp>
        <p:nvSpPr>
          <p:cNvPr id="44" name="矩形 43"/>
          <p:cNvSpPr/>
          <p:nvPr/>
        </p:nvSpPr>
        <p:spPr>
          <a:xfrm>
            <a:off x="201172" y="3065588"/>
            <a:ext cx="1656184" cy="36004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dirty="0" smtClean="0"/>
              <a:t>缺勤管理</a:t>
            </a:r>
            <a:endParaRPr lang="zh-CN" altLang="en-US" dirty="0"/>
          </a:p>
        </p:txBody>
      </p:sp>
      <p:sp>
        <p:nvSpPr>
          <p:cNvPr id="45" name="矩形 44"/>
          <p:cNvSpPr/>
          <p:nvPr/>
        </p:nvSpPr>
        <p:spPr>
          <a:xfrm>
            <a:off x="201172" y="3711380"/>
            <a:ext cx="1656184" cy="36004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dirty="0" smtClean="0"/>
              <a:t>调班管理</a:t>
            </a:r>
            <a:endParaRPr lang="zh-CN" altLang="en-US" dirty="0"/>
          </a:p>
        </p:txBody>
      </p:sp>
      <p:cxnSp>
        <p:nvCxnSpPr>
          <p:cNvPr id="46" name="直接箭头连接符 45"/>
          <p:cNvCxnSpPr/>
          <p:nvPr/>
        </p:nvCxnSpPr>
        <p:spPr>
          <a:xfrm>
            <a:off x="1071538" y="2782686"/>
            <a:ext cx="0" cy="2880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47" name="直接箭头连接符 46"/>
          <p:cNvCxnSpPr/>
          <p:nvPr/>
        </p:nvCxnSpPr>
        <p:spPr>
          <a:xfrm>
            <a:off x="1071538" y="3425628"/>
            <a:ext cx="0" cy="28800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1071538" y="4068570"/>
            <a:ext cx="0" cy="4320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5214942" y="4071942"/>
            <a:ext cx="0" cy="4320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7164000" y="4096800"/>
            <a:ext cx="0" cy="39600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59" name="矩形 58"/>
          <p:cNvSpPr/>
          <p:nvPr/>
        </p:nvSpPr>
        <p:spPr>
          <a:xfrm>
            <a:off x="4416014" y="5857892"/>
            <a:ext cx="1656184" cy="36007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dirty="0" smtClean="0"/>
              <a:t>考勤月报表</a:t>
            </a:r>
            <a:endParaRPr lang="zh-CN" altLang="en-US" dirty="0"/>
          </a:p>
        </p:txBody>
      </p:sp>
    </p:spTree>
    <p:extLst>
      <p:ext uri="{BB962C8B-B14F-4D97-AF65-F5344CB8AC3E}">
        <p14:creationId xmlns:p14="http://schemas.microsoft.com/office/powerpoint/2010/main" val="36506286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3131840" y="44624"/>
            <a:ext cx="3672408" cy="461665"/>
          </a:xfrm>
          <a:prstGeom prst="rect">
            <a:avLst/>
          </a:prstGeom>
          <a:noFill/>
        </p:spPr>
        <p:txBody>
          <a:bodyPr wrap="square" rtlCol="0">
            <a:spAutoFit/>
          </a:bodyPr>
          <a:lstStyle/>
          <a:p>
            <a:r>
              <a:rPr lang="zh-CN" altLang="en-US" sz="2400" dirty="0" smtClean="0">
                <a:solidFill>
                  <a:srgbClr val="FF0000"/>
                </a:solidFill>
              </a:rPr>
              <a:t>产品功能</a:t>
            </a:r>
            <a:r>
              <a:rPr lang="en-US" altLang="zh-CN" sz="2400" dirty="0" smtClean="0">
                <a:solidFill>
                  <a:srgbClr val="FF0000"/>
                </a:solidFill>
              </a:rPr>
              <a:t>—</a:t>
            </a:r>
            <a:r>
              <a:rPr lang="zh-CN" altLang="en-US" sz="2400" dirty="0" smtClean="0">
                <a:solidFill>
                  <a:srgbClr val="FF0000"/>
                </a:solidFill>
              </a:rPr>
              <a:t>人事管理简介</a:t>
            </a:r>
            <a:endParaRPr lang="zh-CN" altLang="en-US" sz="2400" dirty="0">
              <a:solidFill>
                <a:srgbClr val="FF0000"/>
              </a:solidFill>
            </a:endParaRPr>
          </a:p>
        </p:txBody>
      </p:sp>
      <p:cxnSp>
        <p:nvCxnSpPr>
          <p:cNvPr id="13" name="直接连接符 12"/>
          <p:cNvCxnSpPr/>
          <p:nvPr/>
        </p:nvCxnSpPr>
        <p:spPr>
          <a:xfrm>
            <a:off x="0" y="548680"/>
            <a:ext cx="9144000" cy="0"/>
          </a:xfrm>
          <a:prstGeom prst="line">
            <a:avLst/>
          </a:prstGeom>
        </p:spPr>
        <p:style>
          <a:lnRef idx="1">
            <a:schemeClr val="accent1"/>
          </a:lnRef>
          <a:fillRef idx="0">
            <a:schemeClr val="accent1"/>
          </a:fillRef>
          <a:effectRef idx="0">
            <a:schemeClr val="accent1"/>
          </a:effectRef>
          <a:fontRef idx="minor">
            <a:schemeClr val="tx1"/>
          </a:fontRef>
        </p:style>
      </p:cxnSp>
      <p:sp>
        <p:nvSpPr>
          <p:cNvPr id="29" name="矩形 28"/>
          <p:cNvSpPr/>
          <p:nvPr/>
        </p:nvSpPr>
        <p:spPr>
          <a:xfrm>
            <a:off x="285720" y="1571612"/>
            <a:ext cx="8208912" cy="3046988"/>
          </a:xfrm>
          <a:prstGeom prst="rect">
            <a:avLst/>
          </a:prstGeom>
        </p:spPr>
        <p:txBody>
          <a:bodyPr wrap="square">
            <a:spAutoFit/>
          </a:bodyPr>
          <a:lstStyle/>
          <a:p>
            <a:r>
              <a:rPr lang="en-US" altLang="zh-CN" sz="1600" dirty="0" smtClean="0"/>
              <a:t>1</a:t>
            </a:r>
            <a:r>
              <a:rPr lang="zh-CN" altLang="en-US" sz="1600" dirty="0" smtClean="0"/>
              <a:t>、包含</a:t>
            </a:r>
            <a:r>
              <a:rPr lang="zh-CN" altLang="en-US" sz="1600" dirty="0"/>
              <a:t>员工从入职、离职、主档案、以及附带在企业经历过的转职、调动、培训、奖惩等事件记录</a:t>
            </a:r>
            <a:r>
              <a:rPr lang="zh-CN" altLang="en-US" sz="1600" dirty="0" smtClean="0"/>
              <a:t>；</a:t>
            </a:r>
            <a:endParaRPr lang="en-US" altLang="zh-CN" sz="1600" dirty="0" smtClean="0"/>
          </a:p>
          <a:p>
            <a:endParaRPr lang="en-US" altLang="zh-CN" sz="1600" dirty="0" smtClean="0"/>
          </a:p>
          <a:p>
            <a:r>
              <a:rPr lang="en-US" altLang="zh-CN" sz="1600" dirty="0" smtClean="0"/>
              <a:t>2</a:t>
            </a:r>
            <a:r>
              <a:rPr lang="zh-CN" altLang="en-US" sz="1600" dirty="0" smtClean="0"/>
              <a:t>、且</a:t>
            </a:r>
            <a:r>
              <a:rPr lang="zh-CN" altLang="en-US" sz="1600" dirty="0"/>
              <a:t>对员工证件、厂牌、社保、合同等进行管理管理，支持二代身份识别及阅读身份证上资料进系统</a:t>
            </a:r>
            <a:r>
              <a:rPr lang="zh-CN" altLang="en-US" sz="1600" dirty="0" smtClean="0"/>
              <a:t>，支持人事档案由</a:t>
            </a:r>
            <a:r>
              <a:rPr lang="en-US" altLang="zh-CN" sz="1600" dirty="0" smtClean="0"/>
              <a:t>Excel</a:t>
            </a:r>
            <a:r>
              <a:rPr lang="zh-CN" altLang="en-US" sz="1600" dirty="0" smtClean="0"/>
              <a:t>导入，跟</a:t>
            </a:r>
            <a:r>
              <a:rPr lang="en-US" altLang="zh-CN" sz="1600" dirty="0" smtClean="0"/>
              <a:t>Excel</a:t>
            </a:r>
            <a:r>
              <a:rPr lang="zh-CN" altLang="en-US" sz="1600" dirty="0" smtClean="0"/>
              <a:t>衔接非常紧密。</a:t>
            </a:r>
            <a:endParaRPr lang="en-US" altLang="zh-CN" sz="1600" dirty="0" smtClean="0"/>
          </a:p>
          <a:p>
            <a:endParaRPr lang="en-US" altLang="zh-CN" sz="1600" dirty="0" smtClean="0"/>
          </a:p>
          <a:p>
            <a:r>
              <a:rPr lang="en-US" altLang="zh-CN" sz="1600" dirty="0" smtClean="0"/>
              <a:t>3</a:t>
            </a:r>
            <a:r>
              <a:rPr lang="zh-CN" altLang="en-US" sz="1600" dirty="0" smtClean="0"/>
              <a:t>、支持</a:t>
            </a:r>
            <a:r>
              <a:rPr lang="zh-CN" altLang="en-US" sz="1600" dirty="0"/>
              <a:t>人事黑名单功能，通过身份证或指纹来控制黑名单，若黑名单内员工再次入职，系统将自动提示</a:t>
            </a:r>
            <a:r>
              <a:rPr lang="zh-CN" altLang="en-US" sz="1600" dirty="0" smtClean="0"/>
              <a:t>；</a:t>
            </a:r>
            <a:endParaRPr lang="en-US" altLang="zh-CN" sz="1600" dirty="0" smtClean="0"/>
          </a:p>
          <a:p>
            <a:endParaRPr lang="en-US" altLang="zh-CN" sz="1600" dirty="0" smtClean="0"/>
          </a:p>
          <a:p>
            <a:r>
              <a:rPr lang="en-US" altLang="zh-CN" sz="1600" dirty="0" smtClean="0"/>
              <a:t>4</a:t>
            </a:r>
            <a:r>
              <a:rPr lang="zh-CN" altLang="en-US" sz="1600" dirty="0" smtClean="0"/>
              <a:t>、离职</a:t>
            </a:r>
            <a:r>
              <a:rPr lang="zh-CN" altLang="en-US" sz="1600" dirty="0"/>
              <a:t>管理中，员工办理离职时，会自动检测住宿、</a:t>
            </a:r>
            <a:r>
              <a:rPr lang="en-US" altLang="zh-CN" sz="1600" dirty="0"/>
              <a:t>IC</a:t>
            </a:r>
            <a:r>
              <a:rPr lang="zh-CN" altLang="en-US" sz="1600" dirty="0"/>
              <a:t>卡发放、保险、工衣、借物等</a:t>
            </a:r>
            <a:r>
              <a:rPr lang="zh-CN" altLang="en-US" sz="1600" dirty="0" smtClean="0"/>
              <a:t>项目；</a:t>
            </a:r>
            <a:endParaRPr lang="en-US" altLang="zh-CN" sz="1600" dirty="0" smtClean="0"/>
          </a:p>
          <a:p>
            <a:endParaRPr lang="en-US" altLang="zh-CN" sz="1600" dirty="0" smtClean="0"/>
          </a:p>
          <a:p>
            <a:r>
              <a:rPr lang="en-US" altLang="zh-CN" sz="1600" dirty="0" smtClean="0"/>
              <a:t>5</a:t>
            </a:r>
            <a:r>
              <a:rPr lang="zh-CN" altLang="en-US" sz="1600" dirty="0" smtClean="0"/>
              <a:t>、可</a:t>
            </a:r>
            <a:r>
              <a:rPr lang="zh-CN" altLang="en-US" sz="1600" dirty="0"/>
              <a:t>自定义的各种人事报表、图表，灵活多样，能满足人事管理多种</a:t>
            </a:r>
            <a:r>
              <a:rPr lang="zh-CN" altLang="en-US" sz="1600" dirty="0" smtClean="0"/>
              <a:t>需求</a:t>
            </a:r>
            <a:endParaRPr lang="zh-CN" altLang="en-US" sz="1600" dirty="0"/>
          </a:p>
        </p:txBody>
      </p:sp>
      <p:sp>
        <p:nvSpPr>
          <p:cNvPr id="6" name="矩形 5"/>
          <p:cNvSpPr/>
          <p:nvPr/>
        </p:nvSpPr>
        <p:spPr>
          <a:xfrm>
            <a:off x="285720" y="928670"/>
            <a:ext cx="2509020" cy="369332"/>
          </a:xfrm>
          <a:prstGeom prst="rect">
            <a:avLst/>
          </a:prstGeom>
        </p:spPr>
        <p:txBody>
          <a:bodyPr wrap="none">
            <a:spAutoFit/>
          </a:bodyPr>
          <a:lstStyle/>
          <a:p>
            <a:r>
              <a:rPr lang="zh-CN" altLang="en-US" b="1" dirty="0" smtClean="0"/>
              <a:t>人事管理</a:t>
            </a:r>
            <a:r>
              <a:rPr lang="zh-CN" altLang="en-US" b="1" dirty="0"/>
              <a:t>模块功能简介</a:t>
            </a:r>
            <a:endParaRPr lang="zh-CN" altLang="en-US" dirty="0"/>
          </a:p>
        </p:txBody>
      </p:sp>
      <p:sp>
        <p:nvSpPr>
          <p:cNvPr id="7" name="矩形 6"/>
          <p:cNvSpPr/>
          <p:nvPr/>
        </p:nvSpPr>
        <p:spPr>
          <a:xfrm>
            <a:off x="545739" y="-11660"/>
            <a:ext cx="576064" cy="56033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nvSpPr>
        <p:spPr>
          <a:xfrm rot="5400000">
            <a:off x="1132265" y="133931"/>
            <a:ext cx="252028" cy="303112"/>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631442" y="37676"/>
            <a:ext cx="340158" cy="461665"/>
          </a:xfrm>
          <a:prstGeom prst="rect">
            <a:avLst/>
          </a:prstGeom>
          <a:noFill/>
        </p:spPr>
        <p:txBody>
          <a:bodyPr wrap="none" rtlCol="0">
            <a:spAutoFit/>
          </a:bodyPr>
          <a:lstStyle/>
          <a:p>
            <a:r>
              <a:rPr lang="en-US" altLang="zh-CN" sz="2400" dirty="0" smtClean="0">
                <a:solidFill>
                  <a:schemeClr val="bg1"/>
                </a:solidFill>
              </a:rPr>
              <a:t>4</a:t>
            </a:r>
            <a:endParaRPr lang="zh-CN" altLang="en-US" sz="2400" dirty="0">
              <a:solidFill>
                <a:schemeClr val="bg1"/>
              </a:solidFill>
            </a:endParaRPr>
          </a:p>
        </p:txBody>
      </p:sp>
    </p:spTree>
    <p:extLst>
      <p:ext uri="{BB962C8B-B14F-4D97-AF65-F5344CB8AC3E}">
        <p14:creationId xmlns:p14="http://schemas.microsoft.com/office/powerpoint/2010/main" val="6419559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3167844" y="33335"/>
            <a:ext cx="3636404" cy="461665"/>
          </a:xfrm>
          <a:prstGeom prst="rect">
            <a:avLst/>
          </a:prstGeom>
          <a:noFill/>
        </p:spPr>
        <p:txBody>
          <a:bodyPr wrap="square" rtlCol="0">
            <a:spAutoFit/>
          </a:bodyPr>
          <a:lstStyle/>
          <a:p>
            <a:r>
              <a:rPr lang="zh-CN" altLang="en-US" sz="2400" dirty="0" smtClean="0">
                <a:solidFill>
                  <a:srgbClr val="FF0000"/>
                </a:solidFill>
              </a:rPr>
              <a:t>产品功能</a:t>
            </a:r>
            <a:r>
              <a:rPr lang="en-US" altLang="zh-CN" sz="2400" dirty="0">
                <a:solidFill>
                  <a:srgbClr val="FF0000"/>
                </a:solidFill>
              </a:rPr>
              <a:t>—</a:t>
            </a:r>
            <a:r>
              <a:rPr lang="zh-CN" altLang="en-US" sz="2400" dirty="0" smtClean="0">
                <a:solidFill>
                  <a:srgbClr val="FF0000"/>
                </a:solidFill>
              </a:rPr>
              <a:t>考勤管理简介</a:t>
            </a:r>
            <a:endParaRPr lang="zh-CN" altLang="en-US" sz="2400" dirty="0">
              <a:solidFill>
                <a:srgbClr val="FF0000"/>
              </a:solidFill>
            </a:endParaRPr>
          </a:p>
        </p:txBody>
      </p:sp>
      <p:cxnSp>
        <p:nvCxnSpPr>
          <p:cNvPr id="13" name="直接连接符 12"/>
          <p:cNvCxnSpPr/>
          <p:nvPr/>
        </p:nvCxnSpPr>
        <p:spPr>
          <a:xfrm>
            <a:off x="0" y="548680"/>
            <a:ext cx="9144000" cy="0"/>
          </a:xfrm>
          <a:prstGeom prst="line">
            <a:avLst/>
          </a:prstGeom>
        </p:spPr>
        <p:style>
          <a:lnRef idx="1">
            <a:schemeClr val="accent1"/>
          </a:lnRef>
          <a:fillRef idx="0">
            <a:schemeClr val="accent1"/>
          </a:fillRef>
          <a:effectRef idx="0">
            <a:schemeClr val="accent1"/>
          </a:effectRef>
          <a:fontRef idx="minor">
            <a:schemeClr val="tx1"/>
          </a:fontRef>
        </p:style>
      </p:cxnSp>
      <p:sp>
        <p:nvSpPr>
          <p:cNvPr id="29" name="矩形 28"/>
          <p:cNvSpPr/>
          <p:nvPr/>
        </p:nvSpPr>
        <p:spPr>
          <a:xfrm>
            <a:off x="467544" y="934034"/>
            <a:ext cx="8208912" cy="923330"/>
          </a:xfrm>
          <a:prstGeom prst="rect">
            <a:avLst/>
          </a:prstGeom>
        </p:spPr>
        <p:txBody>
          <a:bodyPr wrap="square">
            <a:spAutoFit/>
          </a:bodyPr>
          <a:lstStyle/>
          <a:p>
            <a:r>
              <a:rPr lang="zh-CN" altLang="en-US" dirty="0" smtClean="0"/>
              <a:t>可以</a:t>
            </a:r>
            <a:r>
              <a:rPr lang="zh-CN" altLang="en-US" dirty="0"/>
              <a:t>根据用户的各种考勤制度要求灵活调整各种班次设定、排班管理、及考勤算法自定义，处理出符合用户需求的考勤结果，并可根据不同条件对考勤结果进行分析，列印用户需求的各种格式的考勤报表。</a:t>
            </a:r>
          </a:p>
        </p:txBody>
      </p:sp>
      <p:sp>
        <p:nvSpPr>
          <p:cNvPr id="5" name="矩形 4"/>
          <p:cNvSpPr/>
          <p:nvPr/>
        </p:nvSpPr>
        <p:spPr>
          <a:xfrm>
            <a:off x="285720" y="571480"/>
            <a:ext cx="2509020" cy="369332"/>
          </a:xfrm>
          <a:prstGeom prst="rect">
            <a:avLst/>
          </a:prstGeom>
        </p:spPr>
        <p:txBody>
          <a:bodyPr wrap="none">
            <a:spAutoFit/>
          </a:bodyPr>
          <a:lstStyle/>
          <a:p>
            <a:r>
              <a:rPr lang="zh-CN" altLang="en-US" b="1" dirty="0" smtClean="0"/>
              <a:t>考勤</a:t>
            </a:r>
            <a:r>
              <a:rPr lang="zh-CN" altLang="en-US" b="1" dirty="0"/>
              <a:t>管理模块功能简介</a:t>
            </a:r>
            <a:endParaRPr lang="zh-CN" altLang="en-US" dirty="0"/>
          </a:p>
        </p:txBody>
      </p:sp>
      <p:sp>
        <p:nvSpPr>
          <p:cNvPr id="2" name="矩形 1"/>
          <p:cNvSpPr/>
          <p:nvPr/>
        </p:nvSpPr>
        <p:spPr>
          <a:xfrm>
            <a:off x="285720" y="1921599"/>
            <a:ext cx="8715436" cy="4293483"/>
          </a:xfrm>
          <a:prstGeom prst="rect">
            <a:avLst/>
          </a:prstGeom>
        </p:spPr>
        <p:txBody>
          <a:bodyPr wrap="square">
            <a:spAutoFit/>
          </a:bodyPr>
          <a:lstStyle/>
          <a:p>
            <a:r>
              <a:rPr lang="en-US" altLang="zh-CN" dirty="0" smtClean="0"/>
              <a:t>1</a:t>
            </a:r>
            <a:r>
              <a:rPr lang="zh-CN" altLang="en-US" dirty="0" smtClean="0"/>
              <a:t>、</a:t>
            </a:r>
            <a:r>
              <a:rPr lang="zh-CN" altLang="en-US" sz="1500" dirty="0" smtClean="0"/>
              <a:t>操作简单</a:t>
            </a:r>
            <a:r>
              <a:rPr lang="en-US" altLang="zh-CN" sz="1500" dirty="0" smtClean="0"/>
              <a:t>,</a:t>
            </a:r>
            <a:r>
              <a:rPr lang="zh-CN" altLang="en-US" sz="1500" dirty="0" smtClean="0"/>
              <a:t>只需在一个界面</a:t>
            </a:r>
            <a:r>
              <a:rPr lang="en-US" altLang="zh-CN" sz="1500" dirty="0" smtClean="0"/>
              <a:t>,</a:t>
            </a:r>
            <a:r>
              <a:rPr lang="zh-CN" altLang="en-US" sz="1500" dirty="0" smtClean="0"/>
              <a:t>即可完成繁琐的考勤数据分析</a:t>
            </a:r>
            <a:r>
              <a:rPr lang="en-US" altLang="zh-CN" sz="1500" dirty="0" smtClean="0"/>
              <a:t>,</a:t>
            </a:r>
            <a:r>
              <a:rPr lang="zh-CN" altLang="en-US" sz="1500" dirty="0" smtClean="0"/>
              <a:t>批量补卡、请假、调休登记方便快捷。</a:t>
            </a:r>
          </a:p>
          <a:p>
            <a:endParaRPr lang="en-US" altLang="zh-CN" sz="1500" dirty="0" smtClean="0"/>
          </a:p>
          <a:p>
            <a:r>
              <a:rPr lang="en-US" altLang="zh-CN" sz="1500" dirty="0" smtClean="0"/>
              <a:t>2</a:t>
            </a:r>
            <a:r>
              <a:rPr lang="zh-CN" altLang="en-US" sz="1500" dirty="0" smtClean="0"/>
              <a:t>、完整的班次设置且功能强大</a:t>
            </a:r>
            <a:r>
              <a:rPr lang="en-US" altLang="zh-CN" sz="1500" dirty="0" smtClean="0"/>
              <a:t>,</a:t>
            </a:r>
            <a:r>
              <a:rPr lang="zh-CN" altLang="en-US" sz="1500" dirty="0" smtClean="0"/>
              <a:t>支持正常班</a:t>
            </a:r>
            <a:r>
              <a:rPr lang="en-US" altLang="zh-CN" sz="1500" dirty="0" smtClean="0"/>
              <a:t>,</a:t>
            </a:r>
            <a:r>
              <a:rPr lang="zh-CN" altLang="en-US" sz="1500" dirty="0" smtClean="0"/>
              <a:t>直落班、连班、免卡班、不固定班次、跨天班等各种复       </a:t>
            </a:r>
            <a:endParaRPr lang="en-US" altLang="zh-CN" sz="1500" dirty="0" smtClean="0"/>
          </a:p>
          <a:p>
            <a:r>
              <a:rPr lang="zh-CN" altLang="en-US" sz="1500" dirty="0" smtClean="0"/>
              <a:t> 杂班次的设置</a:t>
            </a:r>
            <a:r>
              <a:rPr lang="en-US" altLang="zh-CN" sz="1500" dirty="0" smtClean="0"/>
              <a:t>;</a:t>
            </a:r>
            <a:r>
              <a:rPr lang="zh-CN" altLang="en-US" sz="1500" dirty="0" smtClean="0"/>
              <a:t>灵活定义上下班时间考勤规则</a:t>
            </a:r>
            <a:r>
              <a:rPr lang="en-US" altLang="zh-CN" sz="1500" dirty="0" smtClean="0"/>
              <a:t>,</a:t>
            </a:r>
            <a:r>
              <a:rPr lang="zh-CN" altLang="en-US" sz="1500" dirty="0" smtClean="0"/>
              <a:t>灵活设置考勤类型</a:t>
            </a:r>
          </a:p>
          <a:p>
            <a:endParaRPr lang="en-US" altLang="zh-CN" sz="1500" dirty="0" smtClean="0"/>
          </a:p>
          <a:p>
            <a:r>
              <a:rPr lang="en-US" altLang="zh-CN" sz="1500" dirty="0" smtClean="0"/>
              <a:t>3</a:t>
            </a:r>
            <a:r>
              <a:rPr lang="zh-CN" altLang="en-US" sz="1500" dirty="0" smtClean="0"/>
              <a:t>、强大的智有排班：无需人为每日每月排班，系统可根据打卡时间与班次时间自动进行匹配</a:t>
            </a:r>
            <a:r>
              <a:rPr lang="en-US" altLang="zh-CN" sz="1500" dirty="0" smtClean="0"/>
              <a:t>,</a:t>
            </a:r>
            <a:r>
              <a:rPr lang="zh-CN" altLang="en-US" sz="1500" dirty="0" smtClean="0"/>
              <a:t>智能分析</a:t>
            </a:r>
            <a:r>
              <a:rPr lang="en-US" altLang="zh-CN" sz="1500" dirty="0" smtClean="0"/>
              <a:t>,</a:t>
            </a:r>
            <a:r>
              <a:rPr lang="zh-CN" altLang="en-US" sz="1500" dirty="0" smtClean="0"/>
              <a:t>节省考勤文员</a:t>
            </a:r>
            <a:r>
              <a:rPr lang="en-US" altLang="zh-CN" sz="1500" dirty="0" smtClean="0"/>
              <a:t>1/2</a:t>
            </a:r>
            <a:r>
              <a:rPr lang="zh-CN" altLang="en-US" sz="1500" dirty="0" smtClean="0"/>
              <a:t>的工作时间</a:t>
            </a:r>
            <a:r>
              <a:rPr lang="en-US" altLang="zh-CN" sz="1500" dirty="0" smtClean="0"/>
              <a:t>,</a:t>
            </a:r>
            <a:r>
              <a:rPr lang="zh-CN" altLang="en-US" sz="1500" dirty="0" smtClean="0"/>
              <a:t>也是相应的成本节省。</a:t>
            </a:r>
          </a:p>
          <a:p>
            <a:endParaRPr lang="en-US" altLang="zh-CN" sz="1500" dirty="0" smtClean="0"/>
          </a:p>
          <a:p>
            <a:r>
              <a:rPr lang="en-US" altLang="zh-CN" sz="1500" dirty="0" smtClean="0"/>
              <a:t>4</a:t>
            </a:r>
            <a:r>
              <a:rPr lang="zh-CN" altLang="en-US" sz="1500" dirty="0" smtClean="0"/>
              <a:t>、支持工厂日历设置</a:t>
            </a:r>
            <a:r>
              <a:rPr lang="en-US" altLang="zh-CN" sz="1500" dirty="0" smtClean="0"/>
              <a:t>,</a:t>
            </a:r>
            <a:r>
              <a:rPr lang="zh-CN" altLang="en-US" sz="1500" dirty="0" smtClean="0"/>
              <a:t>可自定义上班日</a:t>
            </a:r>
            <a:r>
              <a:rPr lang="en-US" altLang="zh-CN" sz="1500" dirty="0" smtClean="0"/>
              <a:t>,</a:t>
            </a:r>
            <a:r>
              <a:rPr lang="zh-CN" altLang="en-US" sz="1500" dirty="0" smtClean="0"/>
              <a:t>休息日及法定节假日。</a:t>
            </a:r>
            <a:endParaRPr lang="en-US" altLang="zh-CN" sz="1500" dirty="0" smtClean="0"/>
          </a:p>
          <a:p>
            <a:endParaRPr lang="zh-CN" altLang="en-US" sz="1500" dirty="0" smtClean="0"/>
          </a:p>
          <a:p>
            <a:r>
              <a:rPr lang="en-US" altLang="zh-CN" sz="1500" dirty="0" smtClean="0"/>
              <a:t>5</a:t>
            </a:r>
            <a:r>
              <a:rPr lang="zh-CN" altLang="en-US" sz="1500" dirty="0" smtClean="0"/>
              <a:t>、可进行假期档案管理：实时统计并提醒该员工年假或其他有薪假应休、已休、未休天数等数据。</a:t>
            </a:r>
          </a:p>
          <a:p>
            <a:endParaRPr lang="en-US" altLang="zh-CN" sz="1500" dirty="0" smtClean="0"/>
          </a:p>
          <a:p>
            <a:r>
              <a:rPr lang="en-US" altLang="zh-CN" sz="1500" dirty="0" smtClean="0"/>
              <a:t>6</a:t>
            </a:r>
            <a:r>
              <a:rPr lang="zh-CN" altLang="en-US" sz="1500" dirty="0" smtClean="0"/>
              <a:t>、系统支持目前市面上所有考勤机、消费机、门禁机等硬件设备的对接与数据管理</a:t>
            </a:r>
            <a:r>
              <a:rPr lang="en-US" altLang="zh-CN" sz="1500" dirty="0" smtClean="0"/>
              <a:t>,</a:t>
            </a:r>
            <a:r>
              <a:rPr lang="zh-CN" altLang="en-US" sz="1500" dirty="0" smtClean="0"/>
              <a:t>系统集成了市面</a:t>
            </a:r>
          </a:p>
          <a:p>
            <a:r>
              <a:rPr lang="zh-CN" altLang="en-US" sz="1500" dirty="0" smtClean="0"/>
              <a:t>最主流的指纹</a:t>
            </a:r>
            <a:r>
              <a:rPr lang="en-US" altLang="zh-CN" sz="1500" dirty="0" smtClean="0"/>
              <a:t>,</a:t>
            </a:r>
            <a:r>
              <a:rPr lang="zh-CN" altLang="en-US" sz="1500" dirty="0" smtClean="0"/>
              <a:t>人脸、</a:t>
            </a:r>
            <a:r>
              <a:rPr lang="en-US" altLang="zh-CN" sz="1500" dirty="0" smtClean="0"/>
              <a:t>IC/ID</a:t>
            </a:r>
            <a:r>
              <a:rPr lang="zh-CN" altLang="en-US" sz="1500" dirty="0" smtClean="0"/>
              <a:t>卡</a:t>
            </a:r>
            <a:r>
              <a:rPr lang="en-US" altLang="zh-CN" sz="1500" dirty="0" smtClean="0"/>
              <a:t>,</a:t>
            </a:r>
            <a:r>
              <a:rPr lang="zh-CN" altLang="en-US" sz="1500" dirty="0" smtClean="0"/>
              <a:t>并可对所集成设备的人员名单管理、数据自动或定时下载等功能。</a:t>
            </a:r>
          </a:p>
          <a:p>
            <a:endParaRPr lang="en-US" altLang="zh-CN" sz="1500" dirty="0" smtClean="0"/>
          </a:p>
          <a:p>
            <a:r>
              <a:rPr lang="en-US" altLang="zh-CN" sz="1500" dirty="0" smtClean="0"/>
              <a:t>7</a:t>
            </a:r>
            <a:r>
              <a:rPr lang="zh-CN" altLang="en-US" sz="1500" dirty="0" smtClean="0"/>
              <a:t>、系统可直接导出考勤明细表、考勤异常表、月汇总</a:t>
            </a:r>
            <a:r>
              <a:rPr lang="en-US" altLang="zh-CN" sz="1500" dirty="0" smtClean="0"/>
              <a:t>/</a:t>
            </a:r>
            <a:r>
              <a:rPr lang="zh-CN" altLang="en-US" sz="1500" dirty="0" smtClean="0"/>
              <a:t>统计表</a:t>
            </a:r>
            <a:r>
              <a:rPr lang="en-US" altLang="zh-CN" sz="1500" dirty="0" smtClean="0"/>
              <a:t>;</a:t>
            </a:r>
            <a:r>
              <a:rPr lang="zh-CN" altLang="en-US" sz="1500" dirty="0" smtClean="0"/>
              <a:t>并支持报表自宝义。</a:t>
            </a:r>
          </a:p>
          <a:p>
            <a:endParaRPr lang="en-US" altLang="zh-CN" sz="1500" dirty="0" smtClean="0"/>
          </a:p>
          <a:p>
            <a:r>
              <a:rPr lang="en-US" altLang="zh-CN" sz="1500" dirty="0" smtClean="0"/>
              <a:t>8</a:t>
            </a:r>
            <a:r>
              <a:rPr lang="zh-CN" altLang="en-US" sz="1500" dirty="0" smtClean="0"/>
              <a:t>、完全开放的系统后台数据结构</a:t>
            </a:r>
            <a:r>
              <a:rPr lang="en-US" altLang="zh-CN" sz="1500" dirty="0" smtClean="0"/>
              <a:t>,</a:t>
            </a:r>
            <a:r>
              <a:rPr lang="zh-CN" altLang="en-US" sz="1500" dirty="0" smtClean="0"/>
              <a:t>支持与</a:t>
            </a:r>
            <a:r>
              <a:rPr lang="en-US" altLang="zh-CN" sz="1500" dirty="0" smtClean="0"/>
              <a:t>OA</a:t>
            </a:r>
            <a:r>
              <a:rPr lang="zh-CN" altLang="en-US" sz="1500" dirty="0" smtClean="0"/>
              <a:t>、</a:t>
            </a:r>
            <a:r>
              <a:rPr lang="en-US" altLang="zh-CN" sz="1500" dirty="0" smtClean="0"/>
              <a:t>ERP</a:t>
            </a:r>
            <a:r>
              <a:rPr lang="zh-CN" altLang="en-US" sz="1500" dirty="0" smtClean="0"/>
              <a:t>、</a:t>
            </a:r>
            <a:r>
              <a:rPr lang="en-US" altLang="zh-CN" sz="1500" dirty="0" smtClean="0"/>
              <a:t>BPM</a:t>
            </a:r>
            <a:r>
              <a:rPr lang="zh-CN" altLang="en-US" sz="1500" dirty="0" smtClean="0"/>
              <a:t>等系统的完美对接。</a:t>
            </a:r>
            <a:endParaRPr lang="zh-CN" altLang="en-US" sz="1500" dirty="0"/>
          </a:p>
        </p:txBody>
      </p:sp>
      <p:sp>
        <p:nvSpPr>
          <p:cNvPr id="7" name="矩形 6"/>
          <p:cNvSpPr/>
          <p:nvPr/>
        </p:nvSpPr>
        <p:spPr>
          <a:xfrm>
            <a:off x="545739" y="-11660"/>
            <a:ext cx="576064" cy="56033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nvSpPr>
        <p:spPr>
          <a:xfrm rot="5400000">
            <a:off x="1132265" y="133931"/>
            <a:ext cx="252028" cy="303112"/>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631442" y="37676"/>
            <a:ext cx="340158" cy="461665"/>
          </a:xfrm>
          <a:prstGeom prst="rect">
            <a:avLst/>
          </a:prstGeom>
          <a:noFill/>
        </p:spPr>
        <p:txBody>
          <a:bodyPr wrap="none" rtlCol="0">
            <a:spAutoFit/>
          </a:bodyPr>
          <a:lstStyle/>
          <a:p>
            <a:r>
              <a:rPr lang="en-US" altLang="zh-CN" sz="2400" dirty="0" smtClean="0">
                <a:solidFill>
                  <a:schemeClr val="bg1"/>
                </a:solidFill>
              </a:rPr>
              <a:t>4</a:t>
            </a:r>
            <a:endParaRPr lang="zh-CN" altLang="en-US" sz="2400" dirty="0">
              <a:solidFill>
                <a:schemeClr val="bg1"/>
              </a:solidFill>
            </a:endParaRPr>
          </a:p>
        </p:txBody>
      </p:sp>
    </p:spTree>
    <p:extLst>
      <p:ext uri="{BB962C8B-B14F-4D97-AF65-F5344CB8AC3E}">
        <p14:creationId xmlns:p14="http://schemas.microsoft.com/office/powerpoint/2010/main" val="30012056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779912" y="66670"/>
            <a:ext cx="2160240" cy="461665"/>
          </a:xfrm>
          <a:prstGeom prst="rect">
            <a:avLst/>
          </a:prstGeom>
          <a:noFill/>
        </p:spPr>
        <p:txBody>
          <a:bodyPr wrap="square" rtlCol="0">
            <a:spAutoFit/>
          </a:bodyPr>
          <a:lstStyle/>
          <a:p>
            <a:r>
              <a:rPr lang="zh-CN" altLang="en-US" sz="2400" dirty="0" smtClean="0">
                <a:solidFill>
                  <a:srgbClr val="FF0000"/>
                </a:solidFill>
              </a:rPr>
              <a:t>功能简介</a:t>
            </a:r>
            <a:endParaRPr lang="zh-CN" altLang="en-US" sz="2400" dirty="0">
              <a:solidFill>
                <a:srgbClr val="FF0000"/>
              </a:solidFill>
            </a:endParaRPr>
          </a:p>
        </p:txBody>
      </p:sp>
      <p:graphicFrame>
        <p:nvGraphicFramePr>
          <p:cNvPr id="6" name="内容占位符 4"/>
          <p:cNvGraphicFramePr>
            <a:graphicFrameLocks noGrp="1"/>
          </p:cNvGraphicFramePr>
          <p:nvPr>
            <p:ph idx="1"/>
            <p:extLst>
              <p:ext uri="{D42A27DB-BD31-4B8C-83A1-F6EECF244321}">
                <p14:modId xmlns:p14="http://schemas.microsoft.com/office/powerpoint/2010/main" val="1675142735"/>
              </p:ext>
            </p:extLst>
          </p:nvPr>
        </p:nvGraphicFramePr>
        <p:xfrm>
          <a:off x="285720" y="714356"/>
          <a:ext cx="8390736" cy="5500729"/>
        </p:xfrm>
        <a:graphic>
          <a:graphicData uri="http://schemas.openxmlformats.org/drawingml/2006/table">
            <a:tbl>
              <a:tblPr firstRow="1" bandRow="1">
                <a:tableStyleId>{7DF18680-E054-41AD-8BC1-D1AEF772440D}</a:tableStyleId>
              </a:tblPr>
              <a:tblGrid>
                <a:gridCol w="731482"/>
                <a:gridCol w="1469958"/>
                <a:gridCol w="6189296"/>
              </a:tblGrid>
              <a:tr h="420805">
                <a:tc>
                  <a:txBody>
                    <a:bodyPr/>
                    <a:lstStyle/>
                    <a:p>
                      <a:pPr algn="ctr" fontAlgn="ctr"/>
                      <a:r>
                        <a:rPr lang="zh-CN" altLang="en-US" sz="1200" u="none" strike="noStrike" dirty="0">
                          <a:effectLst/>
                        </a:rPr>
                        <a:t>序号</a:t>
                      </a:r>
                      <a:endParaRPr lang="zh-CN" altLang="en-US" sz="1200" b="1" i="0" u="none" strike="noStrike" dirty="0">
                        <a:solidFill>
                          <a:srgbClr val="000000"/>
                        </a:solidFill>
                        <a:effectLst/>
                        <a:latin typeface="宋体"/>
                      </a:endParaRPr>
                    </a:p>
                  </a:txBody>
                  <a:tcPr marL="9525" marR="9525" marT="9525" marB="0" anchor="ctr"/>
                </a:tc>
                <a:tc>
                  <a:txBody>
                    <a:bodyPr/>
                    <a:lstStyle/>
                    <a:p>
                      <a:pPr algn="ctr" fontAlgn="ctr"/>
                      <a:r>
                        <a:rPr lang="zh-CN" altLang="en-US" sz="1200" u="none" strike="noStrike" dirty="0" smtClean="0">
                          <a:effectLst/>
                        </a:rPr>
                        <a:t>模块名称</a:t>
                      </a:r>
                      <a:endParaRPr lang="zh-CN" altLang="en-US" sz="1200" b="1" i="0" u="none" strike="noStrike" dirty="0">
                        <a:solidFill>
                          <a:srgbClr val="000000"/>
                        </a:solidFill>
                        <a:effectLst/>
                        <a:latin typeface="宋体"/>
                      </a:endParaRPr>
                    </a:p>
                  </a:txBody>
                  <a:tcPr marL="9525" marR="9525" marT="9525" marB="0" anchor="ctr"/>
                </a:tc>
                <a:tc>
                  <a:txBody>
                    <a:bodyPr/>
                    <a:lstStyle/>
                    <a:p>
                      <a:pPr algn="ctr" fontAlgn="ctr"/>
                      <a:r>
                        <a:rPr lang="zh-CN" altLang="en-US" sz="1200" u="none" strike="noStrike" dirty="0" smtClean="0">
                          <a:effectLst/>
                        </a:rPr>
                        <a:t>功能说明</a:t>
                      </a:r>
                      <a:endParaRPr lang="zh-CN" altLang="en-US" sz="1200" b="1" i="0" u="none" strike="noStrike" dirty="0">
                        <a:solidFill>
                          <a:srgbClr val="000000"/>
                        </a:solidFill>
                        <a:effectLst/>
                        <a:latin typeface="宋体"/>
                      </a:endParaRPr>
                    </a:p>
                  </a:txBody>
                  <a:tcPr marL="9525" marR="9525" marT="9525" marB="0" anchor="ctr"/>
                </a:tc>
              </a:tr>
              <a:tr h="425849">
                <a:tc>
                  <a:txBody>
                    <a:bodyPr/>
                    <a:lstStyle/>
                    <a:p>
                      <a:pPr algn="ctr" fontAlgn="ctr"/>
                      <a:r>
                        <a:rPr lang="en-US" altLang="zh-CN" sz="1200" u="none" strike="noStrike" dirty="0">
                          <a:effectLst/>
                        </a:rPr>
                        <a:t>1</a:t>
                      </a:r>
                      <a:endParaRPr lang="en-US" altLang="zh-CN" sz="1200" b="0" i="0" u="none" strike="noStrike" dirty="0">
                        <a:solidFill>
                          <a:srgbClr val="000000"/>
                        </a:solidFill>
                        <a:effectLst/>
                        <a:latin typeface="宋体"/>
                      </a:endParaRPr>
                    </a:p>
                  </a:txBody>
                  <a:tcPr marL="9525" marR="9525" marT="9525" marB="0" anchor="ctr"/>
                </a:tc>
                <a:tc>
                  <a:txBody>
                    <a:bodyPr/>
                    <a:lstStyle/>
                    <a:p>
                      <a:pPr algn="l" fontAlgn="ctr"/>
                      <a:r>
                        <a:rPr lang="zh-CN" altLang="en-US" sz="1200" b="0" i="0" u="none" strike="noStrike" dirty="0" smtClean="0">
                          <a:solidFill>
                            <a:srgbClr val="000000"/>
                          </a:solidFill>
                          <a:effectLst/>
                          <a:latin typeface="宋体"/>
                        </a:rPr>
                        <a:t>班制设定</a:t>
                      </a:r>
                      <a:endParaRPr lang="zh-CN" altLang="en-US" sz="1200" b="0" i="0" u="none" strike="noStrike" dirty="0">
                        <a:solidFill>
                          <a:srgbClr val="000000"/>
                        </a:solidFill>
                        <a:effectLst/>
                        <a:latin typeface="宋体"/>
                      </a:endParaRPr>
                    </a:p>
                  </a:txBody>
                  <a:tcPr marL="9525" marR="9525" marT="9525" marB="0" anchor="ctr"/>
                </a:tc>
                <a:tc>
                  <a:txBody>
                    <a:bodyPr/>
                    <a:lstStyle/>
                    <a:p>
                      <a:pPr algn="l" fontAlgn="ctr"/>
                      <a:r>
                        <a:rPr lang="zh-CN" altLang="en-US" sz="1200" b="0" i="0" u="none" strike="noStrike" dirty="0" smtClean="0">
                          <a:solidFill>
                            <a:srgbClr val="000000"/>
                          </a:solidFill>
                          <a:effectLst/>
                          <a:latin typeface="宋体"/>
                        </a:rPr>
                        <a:t>支持白班、夜班、直落班、跨天班、中途休息、连班</a:t>
                      </a:r>
                      <a:r>
                        <a:rPr lang="en-US" altLang="zh-CN" sz="1200" b="0" i="0" u="none" strike="noStrike" dirty="0" smtClean="0">
                          <a:solidFill>
                            <a:srgbClr val="000000"/>
                          </a:solidFill>
                          <a:effectLst/>
                          <a:latin typeface="宋体"/>
                        </a:rPr>
                        <a:t>(</a:t>
                      </a:r>
                      <a:r>
                        <a:rPr lang="zh-CN" altLang="en-US" sz="1200" b="0" i="0" u="none" strike="noStrike" dirty="0" smtClean="0">
                          <a:solidFill>
                            <a:srgbClr val="000000"/>
                          </a:solidFill>
                          <a:effectLst/>
                          <a:latin typeface="宋体"/>
                        </a:rPr>
                        <a:t>计加班时间</a:t>
                      </a:r>
                      <a:r>
                        <a:rPr lang="en-US" altLang="zh-CN" sz="1200" b="0" i="0" u="none" strike="noStrike" dirty="0" smtClean="0">
                          <a:solidFill>
                            <a:srgbClr val="000000"/>
                          </a:solidFill>
                          <a:effectLst/>
                          <a:latin typeface="宋体"/>
                        </a:rPr>
                        <a:t>,</a:t>
                      </a:r>
                      <a:r>
                        <a:rPr lang="zh-CN" altLang="en-US" sz="1200" b="0" i="0" u="none" strike="noStrike" dirty="0" smtClean="0">
                          <a:solidFill>
                            <a:srgbClr val="000000"/>
                          </a:solidFill>
                          <a:effectLst/>
                          <a:latin typeface="宋体"/>
                        </a:rPr>
                        <a:t>不计加班</a:t>
                      </a:r>
                      <a:r>
                        <a:rPr lang="en-US" altLang="zh-CN" sz="1200" b="0" i="0" u="none" strike="noStrike" dirty="0" smtClean="0">
                          <a:solidFill>
                            <a:srgbClr val="000000"/>
                          </a:solidFill>
                          <a:effectLst/>
                          <a:latin typeface="宋体"/>
                        </a:rPr>
                        <a:t>,</a:t>
                      </a:r>
                      <a:r>
                        <a:rPr lang="zh-CN" altLang="en-US" sz="1200" b="0" i="0" u="none" strike="noStrike" dirty="0" smtClean="0">
                          <a:solidFill>
                            <a:srgbClr val="000000"/>
                          </a:solidFill>
                          <a:effectLst/>
                          <a:latin typeface="宋体"/>
                        </a:rPr>
                        <a:t>扣休息时间</a:t>
                      </a:r>
                      <a:r>
                        <a:rPr lang="en-US" altLang="zh-CN" sz="1200" b="0" i="0" u="none" strike="noStrike" dirty="0" smtClean="0">
                          <a:solidFill>
                            <a:srgbClr val="000000"/>
                          </a:solidFill>
                          <a:effectLst/>
                          <a:latin typeface="宋体"/>
                        </a:rPr>
                        <a:t>,</a:t>
                      </a:r>
                      <a:r>
                        <a:rPr lang="zh-CN" altLang="en-US" sz="1200" b="0" i="0" u="none" strike="noStrike" dirty="0" smtClean="0">
                          <a:solidFill>
                            <a:srgbClr val="000000"/>
                          </a:solidFill>
                          <a:effectLst/>
                          <a:latin typeface="宋体"/>
                        </a:rPr>
                        <a:t>不扣休息时间</a:t>
                      </a:r>
                      <a:r>
                        <a:rPr lang="en-US" altLang="zh-CN" sz="1200" b="0" i="0" u="none" strike="noStrike" dirty="0" smtClean="0">
                          <a:solidFill>
                            <a:srgbClr val="000000"/>
                          </a:solidFill>
                          <a:effectLst/>
                          <a:latin typeface="宋体"/>
                        </a:rPr>
                        <a:t>)</a:t>
                      </a:r>
                      <a:r>
                        <a:rPr lang="zh-CN" altLang="en-US" sz="1200" b="0" i="0" u="none" strike="noStrike" dirty="0" smtClean="0">
                          <a:solidFill>
                            <a:srgbClr val="000000"/>
                          </a:solidFill>
                          <a:effectLst/>
                          <a:latin typeface="宋体"/>
                        </a:rPr>
                        <a:t>、晚上计算加班、需超过正班时间计算加班等规则</a:t>
                      </a:r>
                      <a:r>
                        <a:rPr lang="en-US" altLang="zh-CN" sz="1200" b="0" i="0" u="none" strike="noStrike" dirty="0" smtClean="0">
                          <a:solidFill>
                            <a:srgbClr val="000000"/>
                          </a:solidFill>
                          <a:effectLst/>
                          <a:latin typeface="宋体"/>
                        </a:rPr>
                        <a:t>,</a:t>
                      </a:r>
                      <a:r>
                        <a:rPr lang="zh-CN" altLang="en-US" sz="1200" b="0" i="0" u="none" strike="noStrike" dirty="0" smtClean="0">
                          <a:solidFill>
                            <a:srgbClr val="000000"/>
                          </a:solidFill>
                          <a:effectLst/>
                          <a:latin typeface="宋体"/>
                        </a:rPr>
                        <a:t>不限班次数</a:t>
                      </a:r>
                      <a:endParaRPr lang="zh-CN" altLang="en-US" sz="1200" b="0" i="0" u="none" strike="noStrike" dirty="0">
                        <a:solidFill>
                          <a:srgbClr val="000000"/>
                        </a:solidFill>
                        <a:effectLst/>
                        <a:latin typeface="宋体"/>
                      </a:endParaRPr>
                    </a:p>
                  </a:txBody>
                  <a:tcPr marL="9525" marR="9525" marT="9525" marB="0" anchor="ctr"/>
                </a:tc>
              </a:tr>
              <a:tr h="420805">
                <a:tc>
                  <a:txBody>
                    <a:bodyPr/>
                    <a:lstStyle/>
                    <a:p>
                      <a:pPr algn="ctr" fontAlgn="ctr"/>
                      <a:r>
                        <a:rPr lang="en-US" altLang="zh-CN" sz="1200" u="none" strike="noStrike" dirty="0">
                          <a:effectLst/>
                        </a:rPr>
                        <a:t>2</a:t>
                      </a:r>
                      <a:endParaRPr lang="en-US" altLang="zh-CN" sz="1200" b="0" i="0" u="none" strike="noStrike" dirty="0">
                        <a:solidFill>
                          <a:srgbClr val="000000"/>
                        </a:solidFill>
                        <a:effectLst/>
                        <a:latin typeface="宋体"/>
                      </a:endParaRPr>
                    </a:p>
                  </a:txBody>
                  <a:tcPr marL="9525" marR="9525" marT="9525" marB="0" anchor="ctr"/>
                </a:tc>
                <a:tc>
                  <a:txBody>
                    <a:bodyPr/>
                    <a:lstStyle/>
                    <a:p>
                      <a:pPr algn="l" fontAlgn="ctr"/>
                      <a:r>
                        <a:rPr lang="zh-CN" altLang="en-US" sz="1200" b="0" i="0" u="none" strike="noStrike" dirty="0" smtClean="0">
                          <a:solidFill>
                            <a:srgbClr val="000000"/>
                          </a:solidFill>
                          <a:effectLst/>
                          <a:latin typeface="宋体"/>
                        </a:rPr>
                        <a:t>班组设定</a:t>
                      </a:r>
                      <a:endParaRPr lang="zh-CN" altLang="en-US" sz="1200" b="0" i="0" u="none" strike="noStrike" dirty="0">
                        <a:solidFill>
                          <a:srgbClr val="000000"/>
                        </a:solidFill>
                        <a:effectLst/>
                        <a:latin typeface="宋体"/>
                      </a:endParaRPr>
                    </a:p>
                  </a:txBody>
                  <a:tcPr marL="9525" marR="9525" marT="9525" marB="0" anchor="ctr"/>
                </a:tc>
                <a:tc>
                  <a:txBody>
                    <a:bodyPr/>
                    <a:lstStyle/>
                    <a:p>
                      <a:pPr algn="l" fontAlgn="ctr"/>
                      <a:r>
                        <a:rPr lang="zh-CN" altLang="en-US" sz="1200" b="0" i="0" u="none" strike="noStrike" dirty="0" smtClean="0">
                          <a:solidFill>
                            <a:srgbClr val="000000"/>
                          </a:solidFill>
                          <a:effectLst/>
                          <a:latin typeface="宋体"/>
                        </a:rPr>
                        <a:t>支持按部门分组、按班次分组、按转班规则进行分组等自动转班</a:t>
                      </a:r>
                      <a:endParaRPr lang="zh-CN" altLang="en-US" sz="1200" b="0" i="0" u="none" strike="noStrike" dirty="0">
                        <a:solidFill>
                          <a:srgbClr val="000000"/>
                        </a:solidFill>
                        <a:effectLst/>
                        <a:latin typeface="宋体"/>
                      </a:endParaRPr>
                    </a:p>
                  </a:txBody>
                  <a:tcPr marL="9525" marR="9525" marT="9525" marB="0" anchor="ctr"/>
                </a:tc>
              </a:tr>
              <a:tr h="425849">
                <a:tc>
                  <a:txBody>
                    <a:bodyPr/>
                    <a:lstStyle/>
                    <a:p>
                      <a:pPr algn="ctr" fontAlgn="ctr"/>
                      <a:r>
                        <a:rPr lang="en-US" altLang="zh-CN" sz="1200" u="none" strike="noStrike">
                          <a:effectLst/>
                        </a:rPr>
                        <a:t>3</a:t>
                      </a:r>
                      <a:endParaRPr lang="en-US" altLang="zh-CN" sz="1200" b="0" i="0" u="none" strike="noStrike">
                        <a:solidFill>
                          <a:srgbClr val="000000"/>
                        </a:solidFill>
                        <a:effectLst/>
                        <a:latin typeface="宋体"/>
                      </a:endParaRPr>
                    </a:p>
                  </a:txBody>
                  <a:tcPr marL="9525" marR="9525" marT="9525" marB="0" anchor="ctr"/>
                </a:tc>
                <a:tc>
                  <a:txBody>
                    <a:bodyPr/>
                    <a:lstStyle/>
                    <a:p>
                      <a:pPr algn="l" fontAlgn="ctr"/>
                      <a:r>
                        <a:rPr lang="zh-CN" altLang="en-US" sz="1200" b="0" i="0" u="none" strike="noStrike" dirty="0" smtClean="0">
                          <a:solidFill>
                            <a:srgbClr val="000000"/>
                          </a:solidFill>
                          <a:effectLst/>
                          <a:latin typeface="宋体"/>
                        </a:rPr>
                        <a:t>班组排班</a:t>
                      </a:r>
                      <a:r>
                        <a:rPr lang="en-US" altLang="zh-CN" sz="1200" b="0" i="0" u="none" strike="noStrike" dirty="0" smtClean="0">
                          <a:solidFill>
                            <a:srgbClr val="000000"/>
                          </a:solidFill>
                          <a:effectLst/>
                          <a:latin typeface="宋体"/>
                        </a:rPr>
                        <a:t>(</a:t>
                      </a:r>
                      <a:r>
                        <a:rPr lang="zh-CN" altLang="en-US" sz="1200" b="0" i="0" u="none" strike="noStrike" dirty="0" smtClean="0">
                          <a:solidFill>
                            <a:srgbClr val="000000"/>
                          </a:solidFill>
                          <a:effectLst/>
                          <a:latin typeface="宋体"/>
                        </a:rPr>
                        <a:t>自动</a:t>
                      </a:r>
                      <a:r>
                        <a:rPr lang="en-US" altLang="zh-CN" sz="1200" b="0" i="0" u="none" strike="noStrike" dirty="0" smtClean="0">
                          <a:solidFill>
                            <a:srgbClr val="000000"/>
                          </a:solidFill>
                          <a:effectLst/>
                          <a:latin typeface="宋体"/>
                        </a:rPr>
                        <a:t>/</a:t>
                      </a:r>
                      <a:r>
                        <a:rPr lang="zh-CN" altLang="en-US" sz="1200" b="0" i="0" u="none" strike="noStrike" dirty="0" smtClean="0">
                          <a:solidFill>
                            <a:srgbClr val="000000"/>
                          </a:solidFill>
                          <a:effectLst/>
                          <a:latin typeface="宋体"/>
                        </a:rPr>
                        <a:t>手动排班</a:t>
                      </a:r>
                      <a:r>
                        <a:rPr lang="en-US" altLang="zh-CN" sz="1200" b="0" i="0" u="none" strike="noStrike" dirty="0" smtClean="0">
                          <a:solidFill>
                            <a:srgbClr val="000000"/>
                          </a:solidFill>
                          <a:effectLst/>
                          <a:latin typeface="宋体"/>
                        </a:rPr>
                        <a:t>)</a:t>
                      </a:r>
                      <a:endParaRPr lang="zh-CN" altLang="en-US" sz="1200" b="0" i="0" u="none" strike="noStrike" dirty="0">
                        <a:solidFill>
                          <a:srgbClr val="000000"/>
                        </a:solidFill>
                        <a:effectLst/>
                        <a:latin typeface="宋体"/>
                      </a:endParaRPr>
                    </a:p>
                  </a:txBody>
                  <a:tcPr marL="9525" marR="9525" marT="9525" marB="0" anchor="ctr"/>
                </a:tc>
                <a:tc>
                  <a:txBody>
                    <a:bodyPr/>
                    <a:lstStyle/>
                    <a:p>
                      <a:pPr algn="l" fontAlgn="ctr"/>
                      <a:r>
                        <a:rPr lang="zh-CN" altLang="en-US" sz="1200" b="0" i="0" u="none" strike="noStrike" dirty="0" smtClean="0">
                          <a:solidFill>
                            <a:srgbClr val="000000"/>
                          </a:solidFill>
                          <a:effectLst/>
                          <a:latin typeface="宋体"/>
                        </a:rPr>
                        <a:t>支持按天转班</a:t>
                      </a:r>
                      <a:r>
                        <a:rPr lang="en-US" altLang="zh-CN" sz="1200" b="0" i="0" u="none" strike="noStrike" dirty="0" smtClean="0">
                          <a:solidFill>
                            <a:srgbClr val="000000"/>
                          </a:solidFill>
                          <a:effectLst/>
                          <a:latin typeface="宋体"/>
                        </a:rPr>
                        <a:t>,</a:t>
                      </a:r>
                      <a:r>
                        <a:rPr lang="zh-CN" altLang="en-US" sz="1200" b="0" i="0" u="none" strike="noStrike" dirty="0" smtClean="0">
                          <a:solidFill>
                            <a:srgbClr val="000000"/>
                          </a:solidFill>
                          <a:effectLst/>
                          <a:latin typeface="宋体"/>
                        </a:rPr>
                        <a:t>按周转班</a:t>
                      </a:r>
                      <a:r>
                        <a:rPr lang="zh-CN" altLang="en-US" sz="1200" b="0" i="0" u="none" strike="noStrike" baseline="0" dirty="0" smtClean="0">
                          <a:solidFill>
                            <a:srgbClr val="000000"/>
                          </a:solidFill>
                          <a:effectLst/>
                          <a:latin typeface="宋体"/>
                        </a:rPr>
                        <a:t> </a:t>
                      </a:r>
                      <a:r>
                        <a:rPr lang="en-US" altLang="zh-CN" sz="1200" b="0" i="0" u="none" strike="noStrike" baseline="0" dirty="0" smtClean="0">
                          <a:solidFill>
                            <a:srgbClr val="000000"/>
                          </a:solidFill>
                          <a:effectLst/>
                          <a:latin typeface="宋体"/>
                        </a:rPr>
                        <a:t>,</a:t>
                      </a:r>
                      <a:r>
                        <a:rPr lang="zh-CN" altLang="en-US" sz="1200" b="0" i="0" u="none" strike="noStrike" baseline="0" dirty="0" smtClean="0">
                          <a:solidFill>
                            <a:srgbClr val="000000"/>
                          </a:solidFill>
                          <a:effectLst/>
                          <a:latin typeface="宋体"/>
                        </a:rPr>
                        <a:t>按月转班</a:t>
                      </a:r>
                      <a:r>
                        <a:rPr lang="en-US" altLang="zh-CN" sz="1200" b="0" i="0" u="none" strike="noStrike" baseline="0" dirty="0" smtClean="0">
                          <a:solidFill>
                            <a:srgbClr val="000000"/>
                          </a:solidFill>
                          <a:effectLst/>
                          <a:latin typeface="宋体"/>
                        </a:rPr>
                        <a:t>,</a:t>
                      </a:r>
                      <a:r>
                        <a:rPr lang="zh-CN" altLang="en-US" sz="1200" b="0" i="0" u="none" strike="noStrike" baseline="0" dirty="0" smtClean="0">
                          <a:solidFill>
                            <a:srgbClr val="000000"/>
                          </a:solidFill>
                          <a:effectLst/>
                          <a:latin typeface="宋体"/>
                        </a:rPr>
                        <a:t>指定休息调班等功能</a:t>
                      </a:r>
                      <a:endParaRPr lang="zh-CN" altLang="en-US" sz="1200" b="0" i="0" u="none" strike="noStrike" dirty="0">
                        <a:solidFill>
                          <a:srgbClr val="000000"/>
                        </a:solidFill>
                        <a:effectLst/>
                        <a:latin typeface="宋体"/>
                      </a:endParaRPr>
                    </a:p>
                  </a:txBody>
                  <a:tcPr marL="9525" marR="9525" marT="9525" marB="0" anchor="ctr"/>
                </a:tc>
              </a:tr>
              <a:tr h="420805">
                <a:tc>
                  <a:txBody>
                    <a:bodyPr/>
                    <a:lstStyle/>
                    <a:p>
                      <a:pPr algn="ctr" fontAlgn="ctr"/>
                      <a:r>
                        <a:rPr lang="en-US" altLang="zh-CN" sz="1200" u="none" strike="noStrike">
                          <a:effectLst/>
                        </a:rPr>
                        <a:t>4</a:t>
                      </a:r>
                      <a:endParaRPr lang="en-US" altLang="zh-CN" sz="1200" b="0" i="0" u="none" strike="noStrike">
                        <a:solidFill>
                          <a:srgbClr val="000000"/>
                        </a:solidFill>
                        <a:effectLst/>
                        <a:latin typeface="宋体"/>
                      </a:endParaRPr>
                    </a:p>
                  </a:txBody>
                  <a:tcPr marL="9525" marR="9525" marT="9525" marB="0" anchor="ctr"/>
                </a:tc>
                <a:tc>
                  <a:txBody>
                    <a:bodyPr/>
                    <a:lstStyle/>
                    <a:p>
                      <a:pPr algn="l" fontAlgn="ctr"/>
                      <a:r>
                        <a:rPr lang="zh-CN" altLang="en-US" sz="1200" b="0" i="0" u="none" strike="noStrike" dirty="0" smtClean="0">
                          <a:solidFill>
                            <a:srgbClr val="000000"/>
                          </a:solidFill>
                          <a:effectLst/>
                          <a:latin typeface="宋体"/>
                        </a:rPr>
                        <a:t>员工考勤排班</a:t>
                      </a:r>
                      <a:endParaRPr lang="zh-CN" altLang="en-US" sz="1200" b="0" i="0" u="none" strike="noStrike" dirty="0">
                        <a:solidFill>
                          <a:srgbClr val="000000"/>
                        </a:solidFill>
                        <a:effectLst/>
                        <a:latin typeface="宋体"/>
                      </a:endParaRPr>
                    </a:p>
                  </a:txBody>
                  <a:tcPr marL="9525" marR="9525" marT="9525" marB="0" anchor="ctr"/>
                </a:tc>
                <a:tc>
                  <a:txBody>
                    <a:bodyPr/>
                    <a:lstStyle/>
                    <a:p>
                      <a:pPr algn="l" fontAlgn="ctr"/>
                      <a:r>
                        <a:rPr lang="zh-CN" altLang="en-US" sz="1200" b="0" i="0" u="none" strike="noStrike" dirty="0" smtClean="0">
                          <a:solidFill>
                            <a:srgbClr val="000000"/>
                          </a:solidFill>
                          <a:effectLst/>
                          <a:latin typeface="宋体"/>
                        </a:rPr>
                        <a:t>支持以员工个体调班</a:t>
                      </a:r>
                      <a:r>
                        <a:rPr lang="en-US" altLang="zh-CN" sz="1200" b="0" i="0" u="none" strike="noStrike" dirty="0" smtClean="0">
                          <a:solidFill>
                            <a:srgbClr val="000000"/>
                          </a:solidFill>
                          <a:effectLst/>
                          <a:latin typeface="宋体"/>
                        </a:rPr>
                        <a:t>,</a:t>
                      </a:r>
                      <a:r>
                        <a:rPr lang="zh-CN" altLang="en-US" sz="1200" b="0" i="0" u="none" strike="noStrike" dirty="0" smtClean="0">
                          <a:solidFill>
                            <a:srgbClr val="000000"/>
                          </a:solidFill>
                          <a:effectLst/>
                          <a:latin typeface="宋体"/>
                        </a:rPr>
                        <a:t>日期段调班</a:t>
                      </a:r>
                      <a:r>
                        <a:rPr lang="en-US" altLang="zh-CN" sz="1200" b="0" i="0" u="none" strike="noStrike" dirty="0" smtClean="0">
                          <a:solidFill>
                            <a:srgbClr val="000000"/>
                          </a:solidFill>
                          <a:effectLst/>
                          <a:latin typeface="宋体"/>
                        </a:rPr>
                        <a:t>,</a:t>
                      </a:r>
                      <a:r>
                        <a:rPr lang="zh-CN" altLang="en-US" sz="1200" b="0" i="0" u="none" strike="noStrike" dirty="0" smtClean="0">
                          <a:solidFill>
                            <a:srgbClr val="000000"/>
                          </a:solidFill>
                          <a:effectLst/>
                          <a:latin typeface="宋体"/>
                        </a:rPr>
                        <a:t>集体批量调班</a:t>
                      </a:r>
                      <a:r>
                        <a:rPr lang="en-US" altLang="zh-CN" sz="1200" b="0" i="0" u="none" strike="noStrike" dirty="0" smtClean="0">
                          <a:solidFill>
                            <a:srgbClr val="000000"/>
                          </a:solidFill>
                          <a:effectLst/>
                          <a:latin typeface="宋体"/>
                        </a:rPr>
                        <a:t>,</a:t>
                      </a:r>
                      <a:r>
                        <a:rPr lang="zh-CN" altLang="en-US" sz="1200" b="0" i="0" u="none" strike="noStrike" dirty="0" smtClean="0">
                          <a:solidFill>
                            <a:srgbClr val="000000"/>
                          </a:solidFill>
                          <a:effectLst/>
                          <a:latin typeface="宋体"/>
                        </a:rPr>
                        <a:t>并自动选班</a:t>
                      </a:r>
                      <a:endParaRPr lang="zh-CN" altLang="en-US" sz="1200" b="0" i="0" u="none" strike="noStrike" dirty="0">
                        <a:solidFill>
                          <a:srgbClr val="000000"/>
                        </a:solidFill>
                        <a:effectLst/>
                        <a:latin typeface="宋体"/>
                      </a:endParaRPr>
                    </a:p>
                  </a:txBody>
                  <a:tcPr marL="9525" marR="9525" marT="9525" marB="0" anchor="ctr"/>
                </a:tc>
              </a:tr>
              <a:tr h="425849">
                <a:tc>
                  <a:txBody>
                    <a:bodyPr/>
                    <a:lstStyle/>
                    <a:p>
                      <a:pPr algn="ctr" fontAlgn="ctr"/>
                      <a:r>
                        <a:rPr lang="en-US" altLang="zh-CN" sz="1200" u="none" strike="noStrike">
                          <a:effectLst/>
                        </a:rPr>
                        <a:t>5</a:t>
                      </a:r>
                      <a:endParaRPr lang="en-US" altLang="zh-CN" sz="1200" b="0" i="0" u="none" strike="noStrike">
                        <a:solidFill>
                          <a:srgbClr val="000000"/>
                        </a:solidFill>
                        <a:effectLst/>
                        <a:latin typeface="宋体"/>
                      </a:endParaRPr>
                    </a:p>
                  </a:txBody>
                  <a:tcPr marL="9525" marR="9525" marT="9525" marB="0" anchor="ctr"/>
                </a:tc>
                <a:tc>
                  <a:txBody>
                    <a:bodyPr/>
                    <a:lstStyle/>
                    <a:p>
                      <a:pPr algn="l" fontAlgn="ctr"/>
                      <a:r>
                        <a:rPr lang="zh-CN" altLang="en-US" sz="1200" b="0" i="0" u="none" strike="noStrike" dirty="0" smtClean="0">
                          <a:solidFill>
                            <a:srgbClr val="000000"/>
                          </a:solidFill>
                          <a:effectLst/>
                          <a:latin typeface="宋体"/>
                        </a:rPr>
                        <a:t>考勤类型定义</a:t>
                      </a:r>
                      <a:endParaRPr lang="zh-CN" altLang="en-US" sz="1200" b="0" i="0" u="none" strike="noStrike" dirty="0">
                        <a:solidFill>
                          <a:srgbClr val="000000"/>
                        </a:solidFill>
                        <a:effectLst/>
                        <a:latin typeface="宋体"/>
                      </a:endParaRPr>
                    </a:p>
                  </a:txBody>
                  <a:tcPr marL="9525" marR="9525" marT="9525" marB="0" anchor="ctr"/>
                </a:tc>
                <a:tc>
                  <a:txBody>
                    <a:bodyPr/>
                    <a:lstStyle/>
                    <a:p>
                      <a:pPr algn="l" fontAlgn="ctr"/>
                      <a:r>
                        <a:rPr lang="zh-CN" altLang="en-US" sz="1200" b="0" i="0" u="none" strike="noStrike" dirty="0" smtClean="0">
                          <a:solidFill>
                            <a:srgbClr val="000000"/>
                          </a:solidFill>
                          <a:effectLst/>
                          <a:latin typeface="宋体"/>
                        </a:rPr>
                        <a:t>可设定事假、病假、婚假、年假、无薪假等自定义不限假期类型</a:t>
                      </a:r>
                      <a:r>
                        <a:rPr lang="en-US" altLang="zh-CN" sz="1200" b="0" i="0" u="none" strike="noStrike" dirty="0" smtClean="0">
                          <a:solidFill>
                            <a:srgbClr val="000000"/>
                          </a:solidFill>
                          <a:effectLst/>
                          <a:latin typeface="宋体"/>
                        </a:rPr>
                        <a:t>,</a:t>
                      </a:r>
                      <a:r>
                        <a:rPr lang="zh-CN" altLang="en-US" sz="1200" b="0" i="0" u="none" strike="noStrike" dirty="0" smtClean="0">
                          <a:solidFill>
                            <a:srgbClr val="000000"/>
                          </a:solidFill>
                          <a:effectLst/>
                          <a:latin typeface="宋体"/>
                        </a:rPr>
                        <a:t>支持按天计算公式自定义调整计算方式</a:t>
                      </a:r>
                      <a:endParaRPr lang="zh-CN" altLang="en-US" sz="1200" b="0" i="0" u="none" strike="noStrike" dirty="0">
                        <a:solidFill>
                          <a:srgbClr val="000000"/>
                        </a:solidFill>
                        <a:effectLst/>
                        <a:latin typeface="宋体"/>
                      </a:endParaRPr>
                    </a:p>
                  </a:txBody>
                  <a:tcPr marL="9525" marR="9525" marT="9525" marB="0" anchor="ctr"/>
                </a:tc>
              </a:tr>
              <a:tr h="420805">
                <a:tc>
                  <a:txBody>
                    <a:bodyPr/>
                    <a:lstStyle/>
                    <a:p>
                      <a:pPr algn="ctr" fontAlgn="ctr"/>
                      <a:r>
                        <a:rPr lang="en-US" altLang="zh-CN" sz="1200" u="none" strike="noStrike">
                          <a:effectLst/>
                        </a:rPr>
                        <a:t>6</a:t>
                      </a:r>
                      <a:endParaRPr lang="en-US" altLang="zh-CN" sz="1200" b="0" i="0" u="none" strike="noStrike">
                        <a:solidFill>
                          <a:srgbClr val="000000"/>
                        </a:solidFill>
                        <a:effectLst/>
                        <a:latin typeface="宋体"/>
                      </a:endParaRPr>
                    </a:p>
                  </a:txBody>
                  <a:tcPr marL="9525" marR="9525" marT="9525" marB="0" anchor="ctr"/>
                </a:tc>
                <a:tc>
                  <a:txBody>
                    <a:bodyPr/>
                    <a:lstStyle/>
                    <a:p>
                      <a:pPr algn="l" fontAlgn="ctr"/>
                      <a:r>
                        <a:rPr lang="zh-CN" altLang="en-US" sz="1200" b="0" i="0" u="none" strike="noStrike" dirty="0" smtClean="0">
                          <a:solidFill>
                            <a:srgbClr val="000000"/>
                          </a:solidFill>
                          <a:effectLst/>
                          <a:latin typeface="宋体"/>
                        </a:rPr>
                        <a:t>工厂日历</a:t>
                      </a:r>
                      <a:endParaRPr lang="zh-CN" altLang="en-US" sz="1200" b="0" i="0" u="none" strike="noStrike" dirty="0">
                        <a:solidFill>
                          <a:srgbClr val="000000"/>
                        </a:solidFill>
                        <a:effectLst/>
                        <a:latin typeface="宋体"/>
                      </a:endParaRPr>
                    </a:p>
                  </a:txBody>
                  <a:tcPr marL="9525" marR="9525" marT="9525" marB="0" anchor="ctr"/>
                </a:tc>
                <a:tc>
                  <a:txBody>
                    <a:bodyPr/>
                    <a:lstStyle/>
                    <a:p>
                      <a:pPr algn="l" fontAlgn="ctr"/>
                      <a:r>
                        <a:rPr lang="zh-CN" altLang="en-US" sz="1200" b="0" i="0" u="none" strike="noStrike" dirty="0" smtClean="0">
                          <a:solidFill>
                            <a:srgbClr val="000000"/>
                          </a:solidFill>
                          <a:effectLst/>
                          <a:latin typeface="宋体"/>
                        </a:rPr>
                        <a:t>可设定工厂排</a:t>
                      </a:r>
                      <a:r>
                        <a:rPr lang="zh-CN" altLang="en-US" sz="1200" b="0" i="0" u="none" strike="noStrike" baseline="0" dirty="0" smtClean="0">
                          <a:solidFill>
                            <a:srgbClr val="000000"/>
                          </a:solidFill>
                          <a:effectLst/>
                          <a:latin typeface="宋体"/>
                        </a:rPr>
                        <a:t>班日历、按部门、厂别、直接、间接等情况设定日历不限日历数</a:t>
                      </a:r>
                      <a:endParaRPr lang="zh-CN" altLang="en-US" sz="1200" b="0" i="0" u="none" strike="noStrike" dirty="0">
                        <a:solidFill>
                          <a:srgbClr val="000000"/>
                        </a:solidFill>
                        <a:effectLst/>
                        <a:latin typeface="宋体"/>
                      </a:endParaRPr>
                    </a:p>
                  </a:txBody>
                  <a:tcPr marL="9525" marR="9525" marT="9525" marB="0" anchor="ctr"/>
                </a:tc>
              </a:tr>
              <a:tr h="420805">
                <a:tc>
                  <a:txBody>
                    <a:bodyPr/>
                    <a:lstStyle/>
                    <a:p>
                      <a:pPr algn="ctr" fontAlgn="ctr"/>
                      <a:r>
                        <a:rPr lang="en-US" altLang="zh-CN" sz="1200" u="none" strike="noStrike">
                          <a:effectLst/>
                        </a:rPr>
                        <a:t>7</a:t>
                      </a:r>
                      <a:endParaRPr lang="en-US" altLang="zh-CN" sz="1200" b="0" i="0" u="none" strike="noStrike">
                        <a:solidFill>
                          <a:srgbClr val="000000"/>
                        </a:solidFill>
                        <a:effectLst/>
                        <a:latin typeface="宋体"/>
                      </a:endParaRPr>
                    </a:p>
                  </a:txBody>
                  <a:tcPr marL="9525" marR="9525" marT="9525" marB="0" anchor="ctr"/>
                </a:tc>
                <a:tc>
                  <a:txBody>
                    <a:bodyPr/>
                    <a:lstStyle/>
                    <a:p>
                      <a:pPr algn="l" fontAlgn="ctr"/>
                      <a:r>
                        <a:rPr lang="zh-CN" altLang="en-US" sz="1200" b="0" i="0" u="none" strike="noStrike" dirty="0" smtClean="0">
                          <a:solidFill>
                            <a:srgbClr val="000000"/>
                          </a:solidFill>
                          <a:effectLst/>
                          <a:latin typeface="宋体"/>
                        </a:rPr>
                        <a:t>卡钟管理</a:t>
                      </a:r>
                      <a:endParaRPr lang="zh-CN" altLang="en-US" sz="1200" b="0" i="0" u="none" strike="noStrike" dirty="0">
                        <a:solidFill>
                          <a:srgbClr val="000000"/>
                        </a:solidFill>
                        <a:effectLst/>
                        <a:latin typeface="宋体"/>
                      </a:endParaRPr>
                    </a:p>
                  </a:txBody>
                  <a:tcPr marL="9525" marR="9525" marT="9525" marB="0" anchor="ctr"/>
                </a:tc>
                <a:tc>
                  <a:txBody>
                    <a:bodyPr/>
                    <a:lstStyle/>
                    <a:p>
                      <a:pPr algn="l" fontAlgn="ctr"/>
                      <a:r>
                        <a:rPr lang="zh-CN" altLang="en-US" sz="1200" b="0" i="0" u="none" strike="noStrike" dirty="0" smtClean="0">
                          <a:solidFill>
                            <a:srgbClr val="000000"/>
                          </a:solidFill>
                          <a:effectLst/>
                          <a:latin typeface="宋体"/>
                        </a:rPr>
                        <a:t>可设定设备种类</a:t>
                      </a:r>
                      <a:r>
                        <a:rPr lang="en-US" altLang="zh-CN" sz="1200" b="0" i="0" u="none" strike="noStrike" dirty="0" smtClean="0">
                          <a:solidFill>
                            <a:srgbClr val="000000"/>
                          </a:solidFill>
                          <a:effectLst/>
                          <a:latin typeface="宋体"/>
                        </a:rPr>
                        <a:t>,</a:t>
                      </a:r>
                      <a:r>
                        <a:rPr lang="zh-CN" altLang="en-US" sz="1200" b="0" i="0" u="none" strike="noStrike" dirty="0" smtClean="0">
                          <a:solidFill>
                            <a:srgbClr val="000000"/>
                          </a:solidFill>
                          <a:effectLst/>
                          <a:latin typeface="宋体"/>
                        </a:rPr>
                        <a:t>目前支持中控所有型号</a:t>
                      </a:r>
                      <a:r>
                        <a:rPr lang="en-US" altLang="zh-CN" sz="1200" b="0" i="0" u="none" strike="noStrike" dirty="0" smtClean="0">
                          <a:solidFill>
                            <a:srgbClr val="000000"/>
                          </a:solidFill>
                          <a:effectLst/>
                          <a:latin typeface="宋体"/>
                        </a:rPr>
                        <a:t>,</a:t>
                      </a:r>
                      <a:r>
                        <a:rPr lang="zh-CN" altLang="en-US" sz="1200" b="0" i="0" u="none" strike="noStrike" dirty="0" smtClean="0">
                          <a:solidFill>
                            <a:srgbClr val="000000"/>
                          </a:solidFill>
                          <a:effectLst/>
                          <a:latin typeface="宋体"/>
                        </a:rPr>
                        <a:t>可根据业务需要增加其他品牌接口</a:t>
                      </a:r>
                      <a:endParaRPr lang="zh-CN" altLang="en-US" sz="1200" b="0" i="0" u="none" strike="noStrike" dirty="0">
                        <a:solidFill>
                          <a:srgbClr val="000000"/>
                        </a:solidFill>
                        <a:effectLst/>
                        <a:latin typeface="宋体"/>
                      </a:endParaRPr>
                    </a:p>
                  </a:txBody>
                  <a:tcPr marL="9525" marR="9525" marT="9525" marB="0" anchor="ctr"/>
                </a:tc>
              </a:tr>
              <a:tr h="420805">
                <a:tc>
                  <a:txBody>
                    <a:bodyPr/>
                    <a:lstStyle/>
                    <a:p>
                      <a:pPr algn="ctr" fontAlgn="ctr"/>
                      <a:r>
                        <a:rPr lang="en-US" altLang="zh-CN" sz="1200" u="none" strike="noStrike">
                          <a:effectLst/>
                        </a:rPr>
                        <a:t>8</a:t>
                      </a:r>
                      <a:endParaRPr lang="en-US" altLang="zh-CN" sz="1200" b="0" i="0" u="none" strike="noStrike">
                        <a:solidFill>
                          <a:srgbClr val="000000"/>
                        </a:solidFill>
                        <a:effectLst/>
                        <a:latin typeface="宋体"/>
                      </a:endParaRPr>
                    </a:p>
                  </a:txBody>
                  <a:tcPr marL="9525" marR="9525" marT="9525" marB="0" anchor="ctr"/>
                </a:tc>
                <a:tc>
                  <a:txBody>
                    <a:bodyPr/>
                    <a:lstStyle/>
                    <a:p>
                      <a:pPr algn="l" fontAlgn="ctr"/>
                      <a:r>
                        <a:rPr lang="zh-CN" altLang="en-US" sz="1200" b="0" i="0" u="none" strike="noStrike" dirty="0" smtClean="0">
                          <a:solidFill>
                            <a:srgbClr val="000000"/>
                          </a:solidFill>
                          <a:effectLst/>
                          <a:latin typeface="宋体"/>
                        </a:rPr>
                        <a:t>数据采集</a:t>
                      </a:r>
                      <a:endParaRPr lang="zh-CN" altLang="en-US" sz="1200" b="0" i="0" u="none" strike="noStrike" dirty="0">
                        <a:solidFill>
                          <a:srgbClr val="000000"/>
                        </a:solidFill>
                        <a:effectLst/>
                        <a:latin typeface="宋体"/>
                      </a:endParaRPr>
                    </a:p>
                  </a:txBody>
                  <a:tcPr marL="9525" marR="9525" marT="9525" marB="0" anchor="ctr"/>
                </a:tc>
                <a:tc>
                  <a:txBody>
                    <a:bodyPr/>
                    <a:lstStyle/>
                    <a:p>
                      <a:pPr algn="l" fontAlgn="ctr"/>
                      <a:r>
                        <a:rPr lang="zh-CN" altLang="en-US" sz="1200" b="0" i="0" u="none" strike="noStrike" dirty="0" smtClean="0">
                          <a:solidFill>
                            <a:srgbClr val="000000"/>
                          </a:solidFill>
                          <a:effectLst/>
                          <a:latin typeface="宋体"/>
                        </a:rPr>
                        <a:t>可设定手动补采数据</a:t>
                      </a:r>
                      <a:r>
                        <a:rPr lang="en-US" altLang="zh-CN" sz="1200" b="0" i="0" u="none" strike="noStrike" dirty="0" smtClean="0">
                          <a:solidFill>
                            <a:srgbClr val="000000"/>
                          </a:solidFill>
                          <a:effectLst/>
                          <a:latin typeface="宋体"/>
                        </a:rPr>
                        <a:t>,</a:t>
                      </a:r>
                      <a:r>
                        <a:rPr lang="zh-CN" altLang="en-US" sz="1200" b="0" i="0" u="none" strike="noStrike" dirty="0" smtClean="0">
                          <a:solidFill>
                            <a:srgbClr val="000000"/>
                          </a:solidFill>
                          <a:effectLst/>
                          <a:latin typeface="宋体"/>
                        </a:rPr>
                        <a:t>系统自动定时采集</a:t>
                      </a:r>
                      <a:endParaRPr lang="zh-CN" altLang="en-US" sz="1200" b="0" i="0" u="none" strike="noStrike" dirty="0">
                        <a:solidFill>
                          <a:srgbClr val="000000"/>
                        </a:solidFill>
                        <a:effectLst/>
                        <a:latin typeface="宋体"/>
                      </a:endParaRPr>
                    </a:p>
                  </a:txBody>
                  <a:tcPr marL="9525" marR="9525" marT="9525" marB="0" anchor="ctr"/>
                </a:tc>
              </a:tr>
              <a:tr h="425849">
                <a:tc>
                  <a:txBody>
                    <a:bodyPr/>
                    <a:lstStyle/>
                    <a:p>
                      <a:pPr algn="ctr" fontAlgn="ctr"/>
                      <a:r>
                        <a:rPr lang="en-US" altLang="zh-CN" sz="1200" u="none" strike="noStrike">
                          <a:effectLst/>
                        </a:rPr>
                        <a:t>9</a:t>
                      </a:r>
                      <a:endParaRPr lang="en-US" altLang="zh-CN" sz="1200" b="0" i="0" u="none" strike="noStrike">
                        <a:solidFill>
                          <a:srgbClr val="000000"/>
                        </a:solidFill>
                        <a:effectLst/>
                        <a:latin typeface="宋体"/>
                      </a:endParaRPr>
                    </a:p>
                  </a:txBody>
                  <a:tcPr marL="9525" marR="9525" marT="9525" marB="0" anchor="ctr"/>
                </a:tc>
                <a:tc>
                  <a:txBody>
                    <a:bodyPr/>
                    <a:lstStyle/>
                    <a:p>
                      <a:pPr algn="l" fontAlgn="ctr"/>
                      <a:r>
                        <a:rPr lang="zh-CN" altLang="en-US" sz="1200" b="0" i="0" u="none" strike="noStrike" dirty="0" smtClean="0">
                          <a:solidFill>
                            <a:srgbClr val="000000"/>
                          </a:solidFill>
                          <a:effectLst/>
                          <a:latin typeface="宋体"/>
                        </a:rPr>
                        <a:t>考勤档案</a:t>
                      </a:r>
                      <a:endParaRPr lang="zh-CN" altLang="en-US" sz="1200" b="0" i="0" u="none" strike="noStrike" dirty="0">
                        <a:solidFill>
                          <a:srgbClr val="000000"/>
                        </a:solidFill>
                        <a:effectLst/>
                        <a:latin typeface="宋体"/>
                      </a:endParaRPr>
                    </a:p>
                  </a:txBody>
                  <a:tcPr marL="9525" marR="9525" marT="9525" marB="0" anchor="ctr"/>
                </a:tc>
                <a:tc>
                  <a:txBody>
                    <a:bodyPr/>
                    <a:lstStyle/>
                    <a:p>
                      <a:pPr algn="l" fontAlgn="ctr"/>
                      <a:r>
                        <a:rPr lang="zh-CN" altLang="en-US" sz="1200" b="0" i="0" u="none" strike="noStrike" dirty="0" smtClean="0">
                          <a:solidFill>
                            <a:srgbClr val="000000"/>
                          </a:solidFill>
                          <a:effectLst/>
                          <a:latin typeface="宋体"/>
                        </a:rPr>
                        <a:t>考勤异常数据查询、分析、补</a:t>
                      </a:r>
                      <a:r>
                        <a:rPr lang="en-US" altLang="zh-CN" sz="1200" b="0" i="0" u="none" strike="noStrike" dirty="0" smtClean="0">
                          <a:solidFill>
                            <a:srgbClr val="000000"/>
                          </a:solidFill>
                          <a:effectLst/>
                          <a:latin typeface="宋体"/>
                        </a:rPr>
                        <a:t>&amp;</a:t>
                      </a:r>
                      <a:r>
                        <a:rPr lang="zh-CN" altLang="en-US" sz="1200" b="0" i="0" u="none" strike="noStrike" dirty="0" smtClean="0">
                          <a:solidFill>
                            <a:srgbClr val="000000"/>
                          </a:solidFill>
                          <a:effectLst/>
                          <a:latin typeface="宋体"/>
                        </a:rPr>
                        <a:t>签卡、请假登记、加班登记、出差登记、调休登记、按天、日期段、月、个人、部门批量分析处理数据</a:t>
                      </a:r>
                      <a:r>
                        <a:rPr lang="en-US" altLang="zh-CN" sz="1200" b="0" i="0" u="none" strike="noStrike" dirty="0" smtClean="0">
                          <a:solidFill>
                            <a:srgbClr val="000000"/>
                          </a:solidFill>
                          <a:effectLst/>
                          <a:latin typeface="宋体"/>
                        </a:rPr>
                        <a:t>,</a:t>
                      </a:r>
                      <a:r>
                        <a:rPr lang="zh-CN" altLang="en-US" sz="1200" b="0" i="0" u="none" strike="noStrike" dirty="0" smtClean="0">
                          <a:solidFill>
                            <a:srgbClr val="000000"/>
                          </a:solidFill>
                          <a:effectLst/>
                          <a:latin typeface="宋体"/>
                        </a:rPr>
                        <a:t>并可一键式生成缺卡数据等</a:t>
                      </a:r>
                      <a:endParaRPr lang="zh-CN" altLang="en-US" sz="1200" b="0" i="0" u="none" strike="noStrike" dirty="0">
                        <a:solidFill>
                          <a:srgbClr val="000000"/>
                        </a:solidFill>
                        <a:effectLst/>
                        <a:latin typeface="宋体"/>
                      </a:endParaRPr>
                    </a:p>
                  </a:txBody>
                  <a:tcPr marL="9525" marR="9525" marT="9525" marB="0" anchor="ctr"/>
                </a:tc>
              </a:tr>
              <a:tr h="425849">
                <a:tc>
                  <a:txBody>
                    <a:bodyPr/>
                    <a:lstStyle/>
                    <a:p>
                      <a:pPr algn="ctr" fontAlgn="ctr"/>
                      <a:r>
                        <a:rPr lang="en-US" altLang="zh-CN" sz="1200" u="none" strike="noStrike">
                          <a:effectLst/>
                        </a:rPr>
                        <a:t>10</a:t>
                      </a:r>
                      <a:endParaRPr lang="en-US" altLang="zh-CN" sz="1200" b="0" i="0" u="none" strike="noStrike">
                        <a:solidFill>
                          <a:srgbClr val="000000"/>
                        </a:solidFill>
                        <a:effectLst/>
                        <a:latin typeface="宋体"/>
                      </a:endParaRPr>
                    </a:p>
                  </a:txBody>
                  <a:tcPr marL="9525" marR="9525" marT="9525" marB="0" anchor="ctr"/>
                </a:tc>
                <a:tc>
                  <a:txBody>
                    <a:bodyPr/>
                    <a:lstStyle/>
                    <a:p>
                      <a:pPr algn="l" fontAlgn="ctr"/>
                      <a:r>
                        <a:rPr lang="zh-CN" altLang="en-US" sz="1200" b="0" i="0" u="none" strike="noStrike" dirty="0" smtClean="0">
                          <a:solidFill>
                            <a:srgbClr val="000000"/>
                          </a:solidFill>
                          <a:effectLst/>
                          <a:latin typeface="宋体"/>
                        </a:rPr>
                        <a:t>假期档案</a:t>
                      </a:r>
                      <a:endParaRPr lang="zh-CN" altLang="en-US" sz="1200" b="0" i="0" u="none" strike="noStrike" dirty="0">
                        <a:solidFill>
                          <a:srgbClr val="000000"/>
                        </a:solidFill>
                        <a:effectLst/>
                        <a:latin typeface="宋体"/>
                      </a:endParaRPr>
                    </a:p>
                  </a:txBody>
                  <a:tcPr marL="9525" marR="9525" marT="9525" marB="0" anchor="ctr"/>
                </a:tc>
                <a:tc>
                  <a:txBody>
                    <a:bodyPr/>
                    <a:lstStyle/>
                    <a:p>
                      <a:pPr algn="l" fontAlgn="ctr"/>
                      <a:r>
                        <a:rPr lang="zh-CN" altLang="en-US" sz="1200" b="0" i="0" u="none" strike="noStrike" dirty="0" smtClean="0">
                          <a:solidFill>
                            <a:srgbClr val="000000"/>
                          </a:solidFill>
                          <a:effectLst/>
                          <a:latin typeface="宋体"/>
                        </a:rPr>
                        <a:t>可自定义公司年假、调休规则</a:t>
                      </a:r>
                      <a:r>
                        <a:rPr lang="en-US" altLang="zh-CN" sz="1200" b="0" i="0" u="none" strike="noStrike" dirty="0" smtClean="0">
                          <a:solidFill>
                            <a:srgbClr val="000000"/>
                          </a:solidFill>
                          <a:effectLst/>
                          <a:latin typeface="宋体"/>
                        </a:rPr>
                        <a:t>,</a:t>
                      </a:r>
                      <a:r>
                        <a:rPr lang="zh-CN" altLang="en-US" sz="1200" b="0" i="0" u="none" strike="noStrike" dirty="0" smtClean="0">
                          <a:solidFill>
                            <a:srgbClr val="000000"/>
                          </a:solidFill>
                          <a:effectLst/>
                          <a:latin typeface="宋体"/>
                        </a:rPr>
                        <a:t>统计年假应休天数、已休天数、未休天数、可调休天数、已调休天数、未调休天数等功能</a:t>
                      </a:r>
                      <a:endParaRPr lang="zh-CN" altLang="en-US" sz="1200" b="0" i="0" u="none" strike="noStrike" dirty="0">
                        <a:solidFill>
                          <a:srgbClr val="000000"/>
                        </a:solidFill>
                        <a:effectLst/>
                        <a:latin typeface="宋体"/>
                      </a:endParaRPr>
                    </a:p>
                  </a:txBody>
                  <a:tcPr marL="9525" marR="9525" marT="9525" marB="0" anchor="ctr"/>
                </a:tc>
              </a:tr>
              <a:tr h="420805">
                <a:tc>
                  <a:txBody>
                    <a:bodyPr/>
                    <a:lstStyle/>
                    <a:p>
                      <a:pPr algn="ctr" fontAlgn="ctr"/>
                      <a:r>
                        <a:rPr lang="en-US" altLang="zh-CN" sz="1200" u="none" strike="noStrike">
                          <a:effectLst/>
                        </a:rPr>
                        <a:t>11</a:t>
                      </a:r>
                      <a:endParaRPr lang="en-US" altLang="zh-CN" sz="1200" b="0" i="0" u="none" strike="noStrike">
                        <a:solidFill>
                          <a:srgbClr val="000000"/>
                        </a:solidFill>
                        <a:effectLst/>
                        <a:latin typeface="宋体"/>
                      </a:endParaRPr>
                    </a:p>
                  </a:txBody>
                  <a:tcPr marL="9525" marR="9525" marT="9525" marB="0" anchor="ctr"/>
                </a:tc>
                <a:tc>
                  <a:txBody>
                    <a:bodyPr/>
                    <a:lstStyle/>
                    <a:p>
                      <a:pPr algn="l" fontAlgn="ctr"/>
                      <a:r>
                        <a:rPr lang="zh-CN" altLang="en-US" sz="1200" b="0" i="0" u="none" strike="noStrike" dirty="0" smtClean="0">
                          <a:solidFill>
                            <a:srgbClr val="000000"/>
                          </a:solidFill>
                          <a:effectLst/>
                          <a:latin typeface="宋体"/>
                        </a:rPr>
                        <a:t>第三方接口</a:t>
                      </a:r>
                      <a:endParaRPr lang="zh-CN" altLang="en-US" sz="1200" b="0" i="0" u="none" strike="noStrike" dirty="0">
                        <a:solidFill>
                          <a:srgbClr val="000000"/>
                        </a:solidFill>
                        <a:effectLst/>
                        <a:latin typeface="宋体"/>
                      </a:endParaRPr>
                    </a:p>
                  </a:txBody>
                  <a:tcPr marL="9525" marR="9525" marT="9525" marB="0" anchor="ctr"/>
                </a:tc>
                <a:tc>
                  <a:txBody>
                    <a:bodyPr/>
                    <a:lstStyle/>
                    <a:p>
                      <a:pPr algn="l" fontAlgn="ctr"/>
                      <a:r>
                        <a:rPr lang="zh-CN" altLang="en-US" sz="1200" b="0" i="0" u="none" strike="noStrike" dirty="0" smtClean="0">
                          <a:solidFill>
                            <a:srgbClr val="000000"/>
                          </a:solidFill>
                          <a:effectLst/>
                          <a:latin typeface="宋体"/>
                        </a:rPr>
                        <a:t>系统开发二次开发平台</a:t>
                      </a:r>
                      <a:r>
                        <a:rPr lang="en-US" altLang="zh-CN" sz="1200" b="0" i="0" u="none" strike="noStrike" dirty="0" smtClean="0">
                          <a:solidFill>
                            <a:srgbClr val="000000"/>
                          </a:solidFill>
                          <a:effectLst/>
                          <a:latin typeface="宋体"/>
                        </a:rPr>
                        <a:t>,</a:t>
                      </a:r>
                      <a:r>
                        <a:rPr lang="zh-CN" altLang="en-US" sz="1200" b="0" i="0" u="none" strike="noStrike" dirty="0" smtClean="0">
                          <a:solidFill>
                            <a:srgbClr val="000000"/>
                          </a:solidFill>
                          <a:effectLst/>
                          <a:latin typeface="宋体"/>
                        </a:rPr>
                        <a:t>可让自己外挂系统或第三方</a:t>
                      </a:r>
                      <a:r>
                        <a:rPr lang="en-US" altLang="zh-CN" sz="1200" b="0" i="0" u="none" strike="noStrike" dirty="0" smtClean="0">
                          <a:solidFill>
                            <a:srgbClr val="000000"/>
                          </a:solidFill>
                          <a:effectLst/>
                          <a:latin typeface="宋体"/>
                        </a:rPr>
                        <a:t>OA,ERP</a:t>
                      </a:r>
                      <a:r>
                        <a:rPr lang="zh-CN" altLang="en-US" sz="1200" b="0" i="0" u="none" strike="noStrike" dirty="0" smtClean="0">
                          <a:solidFill>
                            <a:srgbClr val="000000"/>
                          </a:solidFill>
                          <a:effectLst/>
                          <a:latin typeface="宋体"/>
                        </a:rPr>
                        <a:t>系统对接考勤申请单据</a:t>
                      </a:r>
                      <a:endParaRPr lang="zh-CN" altLang="en-US" sz="1200" b="0" i="0" u="none" strike="noStrike" dirty="0">
                        <a:solidFill>
                          <a:srgbClr val="000000"/>
                        </a:solidFill>
                        <a:effectLst/>
                        <a:latin typeface="宋体"/>
                      </a:endParaRPr>
                    </a:p>
                  </a:txBody>
                  <a:tcPr marL="9525" marR="9525" marT="9525" marB="0" anchor="ctr"/>
                </a:tc>
              </a:tr>
              <a:tr h="425849">
                <a:tc>
                  <a:txBody>
                    <a:bodyPr/>
                    <a:lstStyle/>
                    <a:p>
                      <a:pPr algn="ctr" fontAlgn="ctr"/>
                      <a:r>
                        <a:rPr lang="en-US" altLang="zh-CN" sz="1200" u="none" strike="noStrike" dirty="0">
                          <a:effectLst/>
                        </a:rPr>
                        <a:t>12</a:t>
                      </a:r>
                      <a:endParaRPr lang="en-US" altLang="zh-CN" sz="1200" b="0" i="0" u="none" strike="noStrike" dirty="0">
                        <a:solidFill>
                          <a:srgbClr val="000000"/>
                        </a:solidFill>
                        <a:effectLst/>
                        <a:latin typeface="宋体"/>
                      </a:endParaRPr>
                    </a:p>
                  </a:txBody>
                  <a:tcPr marL="9525" marR="9525" marT="9525" marB="0" anchor="ctr"/>
                </a:tc>
                <a:tc>
                  <a:txBody>
                    <a:bodyPr/>
                    <a:lstStyle/>
                    <a:p>
                      <a:pPr algn="l" fontAlgn="ctr"/>
                      <a:r>
                        <a:rPr lang="zh-CN" altLang="en-US" sz="1200" b="0" i="0" u="none" strike="noStrike" dirty="0" smtClean="0">
                          <a:solidFill>
                            <a:srgbClr val="000000"/>
                          </a:solidFill>
                          <a:effectLst/>
                          <a:latin typeface="宋体"/>
                        </a:rPr>
                        <a:t>报表</a:t>
                      </a:r>
                      <a:endParaRPr lang="zh-CN" altLang="en-US" sz="1200" b="0" i="0" u="none" strike="noStrike" dirty="0">
                        <a:solidFill>
                          <a:srgbClr val="000000"/>
                        </a:solidFill>
                        <a:effectLst/>
                        <a:latin typeface="宋体"/>
                      </a:endParaRPr>
                    </a:p>
                  </a:txBody>
                  <a:tcPr marL="9525" marR="9525" marT="9525" marB="0" anchor="ctr"/>
                </a:tc>
                <a:tc>
                  <a:txBody>
                    <a:bodyPr/>
                    <a:lstStyle/>
                    <a:p>
                      <a:pPr algn="l" fontAlgn="ctr"/>
                      <a:r>
                        <a:rPr lang="zh-CN" altLang="en-US" sz="1200" b="0" i="0" u="none" strike="noStrike" dirty="0" smtClean="0">
                          <a:solidFill>
                            <a:srgbClr val="000000"/>
                          </a:solidFill>
                          <a:effectLst/>
                          <a:latin typeface="宋体"/>
                        </a:rPr>
                        <a:t>员工日、月出勤明细表、部门日、月出勤明细表、员工月统计表、员工月精简表、部门统计月报表等</a:t>
                      </a:r>
                      <a:r>
                        <a:rPr lang="en-US" altLang="zh-CN" sz="1200" b="0" i="0" u="none" strike="noStrike" dirty="0" smtClean="0">
                          <a:solidFill>
                            <a:srgbClr val="000000"/>
                          </a:solidFill>
                          <a:effectLst/>
                          <a:latin typeface="宋体"/>
                        </a:rPr>
                        <a:t>,</a:t>
                      </a:r>
                      <a:r>
                        <a:rPr lang="zh-CN" altLang="en-US" sz="1200" b="0" i="0" u="none" strike="noStrike" dirty="0" smtClean="0">
                          <a:solidFill>
                            <a:srgbClr val="000000"/>
                          </a:solidFill>
                          <a:effectLst/>
                          <a:latin typeface="宋体"/>
                        </a:rPr>
                        <a:t>还可以再自定义任意报表</a:t>
                      </a:r>
                      <a:endParaRPr lang="zh-CN" altLang="en-US" sz="1200" b="0" i="0" u="none" strike="noStrike" dirty="0">
                        <a:solidFill>
                          <a:srgbClr val="000000"/>
                        </a:solidFill>
                        <a:effectLst/>
                        <a:latin typeface="宋体"/>
                      </a:endParaRPr>
                    </a:p>
                  </a:txBody>
                  <a:tcPr marL="9525" marR="9525" marT="9525" marB="0" anchor="ctr"/>
                </a:tc>
              </a:tr>
            </a:tbl>
          </a:graphicData>
        </a:graphic>
      </p:graphicFrame>
      <p:cxnSp>
        <p:nvCxnSpPr>
          <p:cNvPr id="7" name="直接连接符 6"/>
          <p:cNvCxnSpPr/>
          <p:nvPr/>
        </p:nvCxnSpPr>
        <p:spPr>
          <a:xfrm>
            <a:off x="0" y="548680"/>
            <a:ext cx="9144000" cy="0"/>
          </a:xfrm>
          <a:prstGeom prst="line">
            <a:avLst/>
          </a:prstGeom>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545739" y="-11660"/>
            <a:ext cx="576064" cy="56033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rot="5400000">
            <a:off x="1132265" y="133931"/>
            <a:ext cx="252028" cy="303112"/>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9"/>
          <p:cNvSpPr txBox="1"/>
          <p:nvPr/>
        </p:nvSpPr>
        <p:spPr>
          <a:xfrm>
            <a:off x="631442" y="37676"/>
            <a:ext cx="340158" cy="461665"/>
          </a:xfrm>
          <a:prstGeom prst="rect">
            <a:avLst/>
          </a:prstGeom>
          <a:noFill/>
        </p:spPr>
        <p:txBody>
          <a:bodyPr wrap="none" rtlCol="0">
            <a:spAutoFit/>
          </a:bodyPr>
          <a:lstStyle/>
          <a:p>
            <a:r>
              <a:rPr lang="en-US" altLang="zh-CN" sz="2400" dirty="0" smtClean="0">
                <a:solidFill>
                  <a:schemeClr val="bg1"/>
                </a:solidFill>
              </a:rPr>
              <a:t>4</a:t>
            </a:r>
            <a:endParaRPr lang="zh-CN" altLang="en-US" sz="2400" dirty="0">
              <a:solidFill>
                <a:schemeClr val="bg1"/>
              </a:solidFill>
            </a:endParaRPr>
          </a:p>
        </p:txBody>
      </p:sp>
    </p:spTree>
    <p:extLst>
      <p:ext uri="{BB962C8B-B14F-4D97-AF65-F5344CB8AC3E}">
        <p14:creationId xmlns:p14="http://schemas.microsoft.com/office/powerpoint/2010/main" val="25085590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3167844" y="33335"/>
            <a:ext cx="4333114" cy="461665"/>
          </a:xfrm>
          <a:prstGeom prst="rect">
            <a:avLst/>
          </a:prstGeom>
          <a:noFill/>
        </p:spPr>
        <p:txBody>
          <a:bodyPr wrap="square" rtlCol="0">
            <a:spAutoFit/>
          </a:bodyPr>
          <a:lstStyle/>
          <a:p>
            <a:r>
              <a:rPr lang="zh-CN" altLang="en-US" sz="2400" dirty="0" smtClean="0">
                <a:solidFill>
                  <a:srgbClr val="FF0000"/>
                </a:solidFill>
              </a:rPr>
              <a:t>我们能帮您解决</a:t>
            </a:r>
            <a:endParaRPr lang="zh-CN" altLang="en-US" sz="2400" dirty="0">
              <a:solidFill>
                <a:srgbClr val="FF0000"/>
              </a:solidFill>
            </a:endParaRPr>
          </a:p>
        </p:txBody>
      </p:sp>
      <p:cxnSp>
        <p:nvCxnSpPr>
          <p:cNvPr id="13" name="直接连接符 12"/>
          <p:cNvCxnSpPr/>
          <p:nvPr/>
        </p:nvCxnSpPr>
        <p:spPr>
          <a:xfrm>
            <a:off x="0" y="548680"/>
            <a:ext cx="9144000" cy="0"/>
          </a:xfrm>
          <a:prstGeom prst="line">
            <a:avLst/>
          </a:prstGeom>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500034" y="1071546"/>
            <a:ext cx="8286808" cy="2400657"/>
          </a:xfrm>
          <a:prstGeom prst="rect">
            <a:avLst/>
          </a:prstGeom>
        </p:spPr>
        <p:txBody>
          <a:bodyPr wrap="square">
            <a:spAutoFit/>
          </a:bodyPr>
          <a:lstStyle/>
          <a:p>
            <a:r>
              <a:rPr lang="zh-CN" altLang="en-US" sz="1500" dirty="0" smtClean="0"/>
              <a:t>我们能帮您解决：</a:t>
            </a:r>
          </a:p>
          <a:p>
            <a:r>
              <a:rPr lang="en-US" altLang="zh-CN" sz="1500" dirty="0" smtClean="0"/>
              <a:t>·</a:t>
            </a:r>
            <a:r>
              <a:rPr lang="zh-CN" altLang="en-US" sz="1500" dirty="0" smtClean="0"/>
              <a:t>考勤制度复杂多样</a:t>
            </a:r>
            <a:r>
              <a:rPr lang="en-US" altLang="zh-CN" sz="1500" dirty="0" smtClean="0"/>
              <a:t>,</a:t>
            </a:r>
            <a:r>
              <a:rPr lang="zh-CN" altLang="en-US" sz="1500" dirty="0" smtClean="0"/>
              <a:t>班次复杂多变且排班随机多变。</a:t>
            </a:r>
          </a:p>
          <a:p>
            <a:r>
              <a:rPr lang="en-US" altLang="zh-CN" sz="1500" dirty="0" smtClean="0"/>
              <a:t>·</a:t>
            </a:r>
            <a:r>
              <a:rPr lang="zh-CN" altLang="en-US" sz="1500" dirty="0" smtClean="0"/>
              <a:t>对出勤加班的计算准确性要求高。</a:t>
            </a:r>
          </a:p>
          <a:p>
            <a:r>
              <a:rPr lang="en-US" altLang="zh-CN" sz="1500" dirty="0" smtClean="0"/>
              <a:t>·</a:t>
            </a:r>
            <a:r>
              <a:rPr lang="zh-CN" altLang="en-US" sz="1500" dirty="0" smtClean="0"/>
              <a:t>考勤单据</a:t>
            </a:r>
            <a:r>
              <a:rPr lang="en-US" altLang="zh-CN" sz="1500" dirty="0" smtClean="0"/>
              <a:t>(</a:t>
            </a:r>
            <a:r>
              <a:rPr lang="zh-CN" altLang="en-US" sz="1500" dirty="0" smtClean="0"/>
              <a:t>如</a:t>
            </a:r>
            <a:r>
              <a:rPr lang="en-US" altLang="zh-CN" sz="1500" dirty="0" smtClean="0"/>
              <a:t>:</a:t>
            </a:r>
            <a:r>
              <a:rPr lang="zh-CN" altLang="en-US" sz="1500" dirty="0" smtClean="0"/>
              <a:t>请假</a:t>
            </a:r>
            <a:r>
              <a:rPr lang="en-US" altLang="zh-CN" sz="1500" dirty="0" smtClean="0"/>
              <a:t>/</a:t>
            </a:r>
            <a:r>
              <a:rPr lang="zh-CN" altLang="en-US" sz="1500" dirty="0" smtClean="0"/>
              <a:t>出差</a:t>
            </a:r>
            <a:r>
              <a:rPr lang="en-US" altLang="zh-CN" sz="1500" dirty="0" smtClean="0"/>
              <a:t>/</a:t>
            </a:r>
            <a:r>
              <a:rPr lang="zh-CN" altLang="en-US" sz="1500" dirty="0" smtClean="0"/>
              <a:t>加班</a:t>
            </a:r>
            <a:r>
              <a:rPr lang="en-US" altLang="zh-CN" sz="1500" dirty="0" smtClean="0"/>
              <a:t>/</a:t>
            </a:r>
            <a:r>
              <a:rPr lang="zh-CN" altLang="en-US" sz="1500" dirty="0" smtClean="0"/>
              <a:t>待料</a:t>
            </a:r>
            <a:r>
              <a:rPr lang="en-US" altLang="zh-CN" sz="1500" dirty="0" smtClean="0"/>
              <a:t>)</a:t>
            </a:r>
            <a:r>
              <a:rPr lang="zh-CN" altLang="en-US" sz="1500" dirty="0" smtClean="0"/>
              <a:t>需张张核对</a:t>
            </a:r>
            <a:r>
              <a:rPr lang="en-US" altLang="zh-CN" sz="1500" dirty="0" smtClean="0"/>
              <a:t>,</a:t>
            </a:r>
            <a:r>
              <a:rPr lang="zh-CN" altLang="en-US" sz="1500" dirty="0" smtClean="0"/>
              <a:t>工作量非常大。</a:t>
            </a:r>
          </a:p>
          <a:p>
            <a:r>
              <a:rPr lang="en-US" altLang="zh-CN" sz="1500" dirty="0" smtClean="0"/>
              <a:t>·</a:t>
            </a:r>
            <a:r>
              <a:rPr lang="zh-CN" altLang="en-US" sz="1500" dirty="0" smtClean="0"/>
              <a:t>年假</a:t>
            </a:r>
            <a:r>
              <a:rPr lang="en-US" altLang="zh-CN" sz="1500" dirty="0" smtClean="0"/>
              <a:t>,</a:t>
            </a:r>
            <a:r>
              <a:rPr lang="zh-CN" altLang="en-US" sz="1500" dirty="0" smtClean="0"/>
              <a:t>婚假等有薪假无法通过系统管理</a:t>
            </a:r>
            <a:r>
              <a:rPr lang="en-US" altLang="zh-CN" sz="1500" dirty="0" smtClean="0"/>
              <a:t>,</a:t>
            </a:r>
            <a:r>
              <a:rPr lang="zh-CN" altLang="en-US" sz="1500" dirty="0" smtClean="0"/>
              <a:t>容易出现超时休假现象发生。</a:t>
            </a:r>
          </a:p>
          <a:p>
            <a:r>
              <a:rPr lang="en-US" altLang="zh-CN" sz="1500" dirty="0" smtClean="0"/>
              <a:t>·</a:t>
            </a:r>
            <a:r>
              <a:rPr lang="zh-CN" altLang="en-US" sz="1500" dirty="0" smtClean="0"/>
              <a:t>买机器送软件</a:t>
            </a:r>
            <a:r>
              <a:rPr lang="en-US" altLang="zh-CN" sz="1500" dirty="0" smtClean="0"/>
              <a:t>,</a:t>
            </a:r>
            <a:r>
              <a:rPr lang="zh-CN" altLang="en-US" sz="1500" dirty="0" smtClean="0"/>
              <a:t>功能达不到。</a:t>
            </a:r>
          </a:p>
          <a:p>
            <a:r>
              <a:rPr lang="en-US" altLang="zh-CN" sz="1500" dirty="0" smtClean="0"/>
              <a:t>·</a:t>
            </a:r>
            <a:r>
              <a:rPr lang="zh-CN" altLang="en-US" sz="1500" dirty="0" smtClean="0"/>
              <a:t>现有系统无法满足目前考勤需求</a:t>
            </a:r>
            <a:r>
              <a:rPr lang="en-US" altLang="zh-CN" sz="1500" dirty="0" smtClean="0"/>
              <a:t>,</a:t>
            </a:r>
            <a:r>
              <a:rPr lang="zh-CN" altLang="en-US" sz="1500" dirty="0" smtClean="0"/>
              <a:t>只能采集数据不能分析考勤异常。</a:t>
            </a:r>
          </a:p>
          <a:p>
            <a:r>
              <a:rPr lang="en-US" altLang="zh-CN" sz="1500" dirty="0" smtClean="0"/>
              <a:t>·</a:t>
            </a:r>
            <a:r>
              <a:rPr lang="zh-CN" altLang="en-US" sz="1500" dirty="0" smtClean="0"/>
              <a:t>无法自动统计每日考勤</a:t>
            </a:r>
            <a:r>
              <a:rPr lang="en-US" altLang="zh-CN" sz="1500" dirty="0" smtClean="0"/>
              <a:t>,</a:t>
            </a:r>
            <a:r>
              <a:rPr lang="zh-CN" altLang="en-US" sz="1500" dirty="0" smtClean="0"/>
              <a:t>每月考勤</a:t>
            </a:r>
            <a:r>
              <a:rPr lang="en-US" altLang="zh-CN" sz="1500" dirty="0" smtClean="0"/>
              <a:t>,</a:t>
            </a:r>
            <a:r>
              <a:rPr lang="zh-CN" altLang="en-US" sz="1500" dirty="0" smtClean="0"/>
              <a:t>人为统计容易出错且工作效率低。</a:t>
            </a:r>
          </a:p>
          <a:p>
            <a:r>
              <a:rPr lang="en-US" altLang="zh-CN" sz="1500" dirty="0" smtClean="0"/>
              <a:t>·</a:t>
            </a:r>
            <a:r>
              <a:rPr lang="zh-CN" altLang="en-US" sz="1500" dirty="0" smtClean="0"/>
              <a:t>无法进行报表自定义</a:t>
            </a:r>
            <a:r>
              <a:rPr lang="en-US" altLang="zh-CN" sz="1500" dirty="0" smtClean="0"/>
              <a:t>,</a:t>
            </a:r>
            <a:r>
              <a:rPr lang="zh-CN" altLang="en-US" sz="1500" dirty="0" smtClean="0"/>
              <a:t>报表格式不符合企业要求。</a:t>
            </a:r>
          </a:p>
          <a:p>
            <a:r>
              <a:rPr lang="en-US" altLang="zh-CN" sz="1500" dirty="0" smtClean="0"/>
              <a:t>·</a:t>
            </a:r>
            <a:r>
              <a:rPr lang="zh-CN" altLang="en-US" sz="1500" dirty="0" smtClean="0"/>
              <a:t>考勤统计无法与工资系统关联</a:t>
            </a:r>
            <a:r>
              <a:rPr lang="en-US" altLang="zh-CN" sz="1500" dirty="0" smtClean="0"/>
              <a:t>,</a:t>
            </a:r>
            <a:r>
              <a:rPr lang="zh-CN" altLang="en-US" sz="1500" dirty="0" smtClean="0"/>
              <a:t>需二次整理统计表给到财务部门</a:t>
            </a:r>
            <a:r>
              <a:rPr lang="en-US" altLang="zh-CN" sz="1500" dirty="0" smtClean="0"/>
              <a:t>,</a:t>
            </a:r>
            <a:r>
              <a:rPr lang="zh-CN" altLang="en-US" sz="1500" dirty="0" smtClean="0"/>
              <a:t>进行工资核算。 </a:t>
            </a:r>
            <a:endParaRPr lang="zh-CN" altLang="en-US" sz="1500" dirty="0"/>
          </a:p>
        </p:txBody>
      </p:sp>
      <p:sp>
        <p:nvSpPr>
          <p:cNvPr id="7" name="矩形 6"/>
          <p:cNvSpPr/>
          <p:nvPr/>
        </p:nvSpPr>
        <p:spPr>
          <a:xfrm>
            <a:off x="545739" y="-11660"/>
            <a:ext cx="576064" cy="56033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nvSpPr>
        <p:spPr>
          <a:xfrm rot="5400000">
            <a:off x="1132265" y="133931"/>
            <a:ext cx="252028" cy="303112"/>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631442" y="37676"/>
            <a:ext cx="340158" cy="461665"/>
          </a:xfrm>
          <a:prstGeom prst="rect">
            <a:avLst/>
          </a:prstGeom>
          <a:noFill/>
        </p:spPr>
        <p:txBody>
          <a:bodyPr wrap="none" rtlCol="0">
            <a:spAutoFit/>
          </a:bodyPr>
          <a:lstStyle/>
          <a:p>
            <a:r>
              <a:rPr lang="en-US" altLang="zh-CN" sz="2400" dirty="0" smtClean="0">
                <a:solidFill>
                  <a:schemeClr val="bg1"/>
                </a:solidFill>
              </a:rPr>
              <a:t>4</a:t>
            </a:r>
            <a:endParaRPr lang="zh-CN" altLang="en-US" sz="2400" dirty="0">
              <a:solidFill>
                <a:schemeClr val="bg1"/>
              </a:solidFill>
            </a:endParaRPr>
          </a:p>
        </p:txBody>
      </p:sp>
    </p:spTree>
    <p:extLst>
      <p:ext uri="{BB962C8B-B14F-4D97-AF65-F5344CB8AC3E}">
        <p14:creationId xmlns:p14="http://schemas.microsoft.com/office/powerpoint/2010/main" val="300120561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gradFill flip="none" rotWithShape="1">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0"/>
          <a:tileRect/>
        </a:gradFill>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docProps/app.xml><?xml version="1.0" encoding="utf-8"?>
<Properties xmlns="http://schemas.openxmlformats.org/officeDocument/2006/extended-properties" xmlns:vt="http://schemas.openxmlformats.org/officeDocument/2006/docPropsVTypes">
  <TotalTime>594658</TotalTime>
  <Words>1979</Words>
  <Application>Microsoft Office PowerPoint</Application>
  <PresentationFormat>全屏显示(4:3)</PresentationFormat>
  <Paragraphs>316</Paragraphs>
  <Slides>40</Slides>
  <Notes>0</Notes>
  <HiddenSlides>0</HiddenSlides>
  <MMClips>0</MMClips>
  <ScaleCrop>false</ScaleCrop>
  <HeadingPairs>
    <vt:vector size="6" baseType="variant">
      <vt:variant>
        <vt:lpstr>已用的字体</vt:lpstr>
      </vt:variant>
      <vt:variant>
        <vt:i4>3</vt:i4>
      </vt:variant>
      <vt:variant>
        <vt:lpstr>主题</vt:lpstr>
      </vt:variant>
      <vt:variant>
        <vt:i4>1</vt:i4>
      </vt:variant>
      <vt:variant>
        <vt:lpstr>幻灯片标题</vt:lpstr>
      </vt:variant>
      <vt:variant>
        <vt:i4>40</vt:i4>
      </vt:variant>
    </vt:vector>
  </HeadingPairs>
  <TitlesOfParts>
    <vt:vector size="44" baseType="lpstr">
      <vt:lpstr>宋体</vt:lpstr>
      <vt:lpstr>Arial</vt:lpstr>
      <vt:lpstr>Calibri</vt:lpstr>
      <vt:lpstr>Office 主题</vt:lpstr>
      <vt:lpstr>蓝叶人事考勤管理系统</vt:lpstr>
      <vt:lpstr>目录</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ChenMing</dc:creator>
  <cp:lastModifiedBy>Administrator</cp:lastModifiedBy>
  <cp:revision>373</cp:revision>
  <cp:lastPrinted>2016-07-23T02:43:10Z</cp:lastPrinted>
  <dcterms:created xsi:type="dcterms:W3CDTF">2016-07-22T11:58:45Z</dcterms:created>
  <dcterms:modified xsi:type="dcterms:W3CDTF">2017-05-08T13:50:39Z</dcterms:modified>
</cp:coreProperties>
</file>