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38"/>
  </p:handoutMasterIdLst>
  <p:sldIdLst>
    <p:sldId id="256" r:id="rId3"/>
    <p:sldId id="398" r:id="rId4"/>
    <p:sldId id="394" r:id="rId5"/>
    <p:sldId id="337" r:id="rId6"/>
    <p:sldId id="338" r:id="rId7"/>
    <p:sldId id="388" r:id="rId8"/>
    <p:sldId id="390" r:id="rId10"/>
    <p:sldId id="389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4" r:id="rId23"/>
    <p:sldId id="401" r:id="rId24"/>
    <p:sldId id="358" r:id="rId25"/>
    <p:sldId id="361" r:id="rId26"/>
    <p:sldId id="359" r:id="rId27"/>
    <p:sldId id="360" r:id="rId28"/>
    <p:sldId id="402" r:id="rId29"/>
    <p:sldId id="396" r:id="rId30"/>
    <p:sldId id="373" r:id="rId31"/>
    <p:sldId id="406" r:id="rId32"/>
    <p:sldId id="379" r:id="rId33"/>
    <p:sldId id="381" r:id="rId34"/>
    <p:sldId id="376" r:id="rId35"/>
    <p:sldId id="384" r:id="rId36"/>
    <p:sldId id="385" r:id="rId37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300"/>
    <a:srgbClr val="3333FF"/>
    <a:srgbClr val="0000FF"/>
    <a:srgbClr val="FFFF00"/>
    <a:srgbClr val="FF0000"/>
    <a:srgbClr val="00CC00"/>
    <a:srgbClr val="5A9B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9053" autoAdjust="0"/>
  </p:normalViewPr>
  <p:slideViewPr>
    <p:cSldViewPr>
      <p:cViewPr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C12EB06-2D25-42EC-8C0C-98D659000F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303338" y="674688"/>
            <a:ext cx="4495800" cy="3371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270375"/>
            <a:ext cx="5683250" cy="404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D759340D-4254-4B2B-8000-8623EEA4A76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C16D9CB-DA19-4B9E-B183-0DD69FF2F4A5}" type="slidenum">
              <a:rPr lang="zh-CN" altLang="en-US" sz="1200"/>
            </a:fld>
            <a:endParaRPr lang="en-US" altLang="zh-CN" sz="1200"/>
          </a:p>
        </p:txBody>
      </p:sp>
      <p:sp>
        <p:nvSpPr>
          <p:cNvPr id="52227" name="Rectangle 7"/>
          <p:cNvSpPr txBox="1">
            <a:spLocks noGrp="1" noChangeArrowheads="1"/>
          </p:cNvSpPr>
          <p:nvPr/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latinLnBrk="1" hangingPunct="1"/>
            <a:fld id="{578AE71C-B6BF-411E-A7E3-B7097E95B403}" type="slidenum">
              <a:rPr kumimoji="1" lang="en-US" altLang="zh-CN" sz="1200">
                <a:latin typeface="Times New Roman" panose="02020603050405020304" pitchFamily="18" charset="0"/>
              </a:rPr>
            </a:fld>
            <a:endParaRPr kumimoji="1"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2228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738" y="4270375"/>
            <a:ext cx="5207000" cy="4046538"/>
          </a:xfrm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3F7A4A3-9FED-4CCF-9893-D311D61ED3AC}" type="slidenum">
              <a:rPr lang="zh-CN" altLang="en-US" sz="1200"/>
            </a:fld>
            <a:endParaRPr lang="en-US" altLang="zh-CN" sz="1200"/>
          </a:p>
        </p:txBody>
      </p:sp>
      <p:sp>
        <p:nvSpPr>
          <p:cNvPr id="53251" name="Rectangle 7"/>
          <p:cNvSpPr txBox="1">
            <a:spLocks noGrp="1" noChangeArrowheads="1"/>
          </p:cNvSpPr>
          <p:nvPr/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latinLnBrk="1" hangingPunct="1"/>
            <a:fld id="{B184FFAB-BCD7-431D-8A63-48F9B970A73E}" type="slidenum">
              <a:rPr kumimoji="1" lang="zh-CN" altLang="en-US" sz="1200">
                <a:latin typeface="Times New Roman" panose="02020603050405020304" pitchFamily="18" charset="0"/>
              </a:rPr>
            </a:fld>
            <a:endParaRPr kumimoji="1"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3252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738" y="4270375"/>
            <a:ext cx="5207000" cy="4046538"/>
          </a:xfrm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F2824C7-E40F-4D81-A7C2-710BC4C4F491}" type="slidenum">
              <a:rPr lang="zh-CN" altLang="en-US" sz="1200"/>
            </a:fld>
            <a:endParaRPr lang="en-US" altLang="zh-CN" sz="1200"/>
          </a:p>
        </p:txBody>
      </p:sp>
      <p:sp>
        <p:nvSpPr>
          <p:cNvPr id="54275" name="Rectangle 7"/>
          <p:cNvSpPr txBox="1">
            <a:spLocks noGrp="1" noChangeArrowheads="1"/>
          </p:cNvSpPr>
          <p:nvPr/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latinLnBrk="1" hangingPunct="1"/>
            <a:fld id="{BBA5C44F-0A60-46B3-8E6C-4037AA69028F}" type="slidenum">
              <a:rPr kumimoji="1" lang="en-US" altLang="zh-CN" sz="1200">
                <a:latin typeface="Times New Roman" panose="02020603050405020304" pitchFamily="18" charset="0"/>
              </a:rPr>
            </a:fld>
            <a:endParaRPr kumimoji="1"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4276" name="Rectangle 2"/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738" y="4270375"/>
            <a:ext cx="5207000" cy="4046538"/>
          </a:xfrm>
          <a:noFill/>
        </p:spPr>
        <p:txBody>
          <a:bodyPr/>
          <a:lstStyle/>
          <a:p>
            <a:pPr eaLnBrk="1" hangingPunct="1"/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gray">
          <a:xfrm>
            <a:off x="0" y="2514600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gray">
          <a:xfrm>
            <a:off x="0" y="2438400"/>
            <a:ext cx="8229600" cy="914400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6" name="Picture 26" descr="logo1_1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260350"/>
            <a:ext cx="25177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908175" y="5013325"/>
            <a:ext cx="51816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6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90800"/>
            <a:ext cx="7924800" cy="685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3810000" y="6477000"/>
            <a:ext cx="21336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smtClean="0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228600" y="6477000"/>
            <a:ext cx="2895600" cy="2444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 b="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14DAD2-BE7F-43E4-A21A-FAD3CD2633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FB078-E15A-4A34-9504-2FBCBDE56A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7150"/>
            <a:ext cx="2057400" cy="63738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7150"/>
            <a:ext cx="6019800" cy="63738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7AD95-6792-466D-B389-1550CB79419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9D26B-80C7-44F0-8D1A-B385784586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C7508-04E3-4E3D-B001-CDE72FA7615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36613"/>
            <a:ext cx="4038600" cy="5594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36613"/>
            <a:ext cx="4038600" cy="55943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4707E-DE02-4C16-B35B-6E4B1C5881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7AE30-78CA-42B8-879B-E7A4789C15B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F9908-69F3-472E-AAC8-65D936A373D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8439D-FF7E-48DD-9B42-31E951A762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AE3CF-6830-4232-B923-A60CE4817B3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D1753-33F4-4024-B7AC-DC71AE63FA4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0" y="-26988"/>
            <a:ext cx="9144000" cy="685801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12549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-26988"/>
            <a:ext cx="8229600" cy="685801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36613"/>
            <a:ext cx="8229600" cy="559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505200" y="6553200"/>
            <a:ext cx="21336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 b="1" smtClean="0"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9574FCB-9567-442B-B654-E8650EEEDD09}" type="slidenum">
              <a:rPr lang="zh-CN" altLang="en-US"/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838200" y="57150"/>
            <a:ext cx="73914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pic>
        <p:nvPicPr>
          <p:cNvPr id="1031" name="Picture 18" descr="logo2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740650" y="6597650"/>
            <a:ext cx="9017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GIF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7.wav"/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image" Target="../media/image1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6" Type="http://schemas.microsoft.com/office/2007/relationships/media" Target="file:///H:\&#21021;&#20013;&#35821;&#25991;--&#26032;&#35838;&#26631;9&#24180;&#32423;&#19978;\&#31532;&#20845;&#21333;&#20803;\&#38534;&#20013;&#23545;\&#38534;&#20013;&#23545;.mp3" TargetMode="External"/><Relationship Id="rId5" Type="http://schemas.openxmlformats.org/officeDocument/2006/relationships/audio" Target="file:///H:\&#21021;&#20013;&#35821;&#25991;--&#26032;&#35838;&#26631;9&#24180;&#32423;&#19978;\&#31532;&#20845;&#21333;&#20803;\&#38534;&#20013;&#23545;\&#38534;&#20013;&#23545;.mp3" TargetMode="External"/><Relationship Id="rId4" Type="http://schemas.openxmlformats.org/officeDocument/2006/relationships/slide" Target="slide5.xml"/><Relationship Id="rId3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077913"/>
            <a:ext cx="7924800" cy="685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87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</a:rPr>
              <a:t>隆 中 对</a:t>
            </a:r>
            <a:endParaRPr lang="zh-CN" altLang="en-US" sz="87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康俪金黑W8(P)" pitchFamily="34" charset="-122"/>
              <a:ea typeface="华康俪金黑W8(P)" pitchFamily="34" charset="-122"/>
            </a:endParaRP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2492375"/>
            <a:ext cx="9144000" cy="431800"/>
          </a:xfrm>
        </p:spPr>
        <p:txBody>
          <a:bodyPr/>
          <a:lstStyle/>
          <a:p>
            <a:pPr eaLnBrk="1" hangingPunct="1"/>
            <a:r>
              <a:rPr lang="en-US" altLang="zh-CN" sz="4000" smtClean="0">
                <a:ea typeface="黑体" panose="02010609060101010101" pitchFamily="49" charset="-122"/>
              </a:rPr>
              <a:t>PPT</a:t>
            </a:r>
            <a:r>
              <a:rPr lang="zh-CN" altLang="zh-CN" sz="4000" smtClean="0">
                <a:ea typeface="黑体" panose="02010609060101010101" pitchFamily="49" charset="-122"/>
              </a:rPr>
              <a:t>课件</a:t>
            </a:r>
            <a:endParaRPr lang="zh-CN" altLang="zh-CN" sz="4000" smtClean="0">
              <a:ea typeface="黑体" panose="02010609060101010101" pitchFamily="49" charset="-122"/>
            </a:endParaRPr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179388" y="333375"/>
            <a:ext cx="2592387" cy="7191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5365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1175" y="3735388"/>
            <a:ext cx="320992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3509963" y="6237288"/>
            <a:ext cx="2505075" cy="429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r>
              <a:rPr lang="en-US" sz="20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www.downcc.com</a:t>
            </a:r>
            <a:endParaRPr lang="en-US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33400" y="1068388"/>
            <a:ext cx="8001000" cy="441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时先主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屯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新野。徐庶见先主。先主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器</a:t>
            </a:r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之。谓先主曰：“诸葛孔明者，卧龙也，将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军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岂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愿见之乎？”先主曰：“君与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俱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来。”庶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曰：“此人可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就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见，不可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屈致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也。将军宜枉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驾顾之。”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762000" y="3429000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是否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2657475" y="4449763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接近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25" name="Text Box 5"/>
          <p:cNvSpPr txBox="1">
            <a:spLocks noChangeArrowheads="1"/>
          </p:cNvSpPr>
          <p:nvPr/>
        </p:nvSpPr>
        <p:spPr bwMode="auto">
          <a:xfrm>
            <a:off x="7391400" y="1477963"/>
            <a:ext cx="1295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器重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26" name="Text Box 6"/>
          <p:cNvSpPr txBox="1">
            <a:spLocks noChangeArrowheads="1"/>
          </p:cNvSpPr>
          <p:nvPr/>
        </p:nvSpPr>
        <p:spPr bwMode="auto">
          <a:xfrm>
            <a:off x="2438400" y="1524000"/>
            <a:ext cx="114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驻扎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4572000" y="4419600"/>
            <a:ext cx="1828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委屈招致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6172200" y="34290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一起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autoUpdateAnimBg="0"/>
      <p:bldP spid="184324" grpId="0" autoUpdateAnimBg="0"/>
      <p:bldP spid="184325" grpId="0" autoUpdateAnimBg="0"/>
      <p:bldP spid="184326" grpId="0" autoUpdateAnimBg="0"/>
      <p:bldP spid="184327" grpId="0" autoUpdateAnimBg="0"/>
      <p:bldP spid="18432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31215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由是先主遂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诣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亮，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凡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三往，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乃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见。因屏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人，曰：“汉室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倾颓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，奸臣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窃命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，主上蒙尘。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孤不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德量力，欲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大义于天下，而智术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浅短，遂用猖獗，至于今日。然志犹未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，君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谓计将安出？”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5347" name="Text Box 3"/>
          <p:cNvSpPr txBox="1">
            <a:spLocks noChangeArrowheads="1"/>
          </p:cNvSpPr>
          <p:nvPr/>
        </p:nvSpPr>
        <p:spPr bwMode="auto">
          <a:xfrm>
            <a:off x="3038475" y="13716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拜见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48" name="Text Box 4"/>
          <p:cNvSpPr txBox="1">
            <a:spLocks noChangeArrowheads="1"/>
          </p:cNvSpPr>
          <p:nvPr/>
        </p:nvSpPr>
        <p:spPr bwMode="auto">
          <a:xfrm>
            <a:off x="3048000" y="2362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崩溃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49" name="Text Box 5"/>
          <p:cNvSpPr txBox="1">
            <a:spLocks noChangeArrowheads="1"/>
          </p:cNvSpPr>
          <p:nvPr/>
        </p:nvSpPr>
        <p:spPr bwMode="auto">
          <a:xfrm>
            <a:off x="990600" y="3382963"/>
            <a:ext cx="1219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估计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50" name="Text Box 6"/>
          <p:cNvSpPr txBox="1">
            <a:spLocks noChangeArrowheads="1"/>
          </p:cNvSpPr>
          <p:nvPr/>
        </p:nvSpPr>
        <p:spPr bwMode="auto">
          <a:xfrm>
            <a:off x="6019800" y="1371600"/>
            <a:ext cx="685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才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4191000" y="13716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总共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52" name="Text Box 8"/>
          <p:cNvSpPr txBox="1">
            <a:spLocks noChangeArrowheads="1"/>
          </p:cNvSpPr>
          <p:nvPr/>
        </p:nvSpPr>
        <p:spPr bwMode="auto">
          <a:xfrm>
            <a:off x="4343400" y="2362200"/>
            <a:ext cx="3352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窃取皇帝的命令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53" name="Text Box 9"/>
          <p:cNvSpPr txBox="1">
            <a:spLocks noChangeArrowheads="1"/>
          </p:cNvSpPr>
          <p:nvPr/>
        </p:nvSpPr>
        <p:spPr bwMode="auto">
          <a:xfrm>
            <a:off x="3059113" y="3429000"/>
            <a:ext cx="3440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通“伸”，伸张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5354" name="Text Box 10"/>
          <p:cNvSpPr txBox="1">
            <a:spLocks noChangeArrowheads="1"/>
          </p:cNvSpPr>
          <p:nvPr/>
        </p:nvSpPr>
        <p:spPr bwMode="auto">
          <a:xfrm>
            <a:off x="7086600" y="44958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 停止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5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85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8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autoUpdateAnimBg="0"/>
      <p:bldP spid="185348" grpId="0" autoUpdateAnimBg="0"/>
      <p:bldP spid="185349" grpId="0" autoUpdateAnimBg="0"/>
      <p:bldP spid="185350" grpId="0" autoUpdateAnimBg="0"/>
      <p:bldP spid="185351" grpId="0" autoUpdateAnimBg="0"/>
      <p:bldP spid="185352" grpId="0" autoUpdateAnimBg="0"/>
      <p:bldP spid="185353" grpId="0" autoUpdateAnimBg="0"/>
      <p:bldP spid="18535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81000" y="762000"/>
            <a:ext cx="871855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亮答曰：“自董卓已来，豪杰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并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起，跨州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郡者不可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胜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数。曹操比于袁绍，则名微而众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寡，然操遂能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克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绍，以弱为强者，非惟天时，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时，抑亦人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谋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也。今操已拥百万之众，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挟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天子而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令诸侯，此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诚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不可与争锋。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6371" name="Text Box 3"/>
          <p:cNvSpPr txBox="1">
            <a:spLocks noChangeArrowheads="1"/>
          </p:cNvSpPr>
          <p:nvPr/>
        </p:nvSpPr>
        <p:spPr bwMode="auto">
          <a:xfrm>
            <a:off x="6019800" y="116681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一起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6372" name="Text Box 4"/>
          <p:cNvSpPr txBox="1">
            <a:spLocks noChangeArrowheads="1"/>
          </p:cNvSpPr>
          <p:nvPr/>
        </p:nvSpPr>
        <p:spPr bwMode="auto">
          <a:xfrm>
            <a:off x="1981200" y="2163763"/>
            <a:ext cx="592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尽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6373" name="Text Box 5"/>
          <p:cNvSpPr txBox="1">
            <a:spLocks noChangeArrowheads="1"/>
          </p:cNvSpPr>
          <p:nvPr/>
        </p:nvSpPr>
        <p:spPr bwMode="auto">
          <a:xfrm>
            <a:off x="2743200" y="31543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战胜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6374" name="Text Box 6"/>
          <p:cNvSpPr txBox="1">
            <a:spLocks noChangeArrowheads="1"/>
          </p:cNvSpPr>
          <p:nvPr/>
        </p:nvSpPr>
        <p:spPr bwMode="auto">
          <a:xfrm>
            <a:off x="2268538" y="4114800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谋划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2286000" y="51816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确实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6376" name="Text Box 8"/>
          <p:cNvSpPr txBox="1">
            <a:spLocks noChangeArrowheads="1"/>
          </p:cNvSpPr>
          <p:nvPr/>
        </p:nvSpPr>
        <p:spPr bwMode="auto">
          <a:xfrm>
            <a:off x="7092950" y="4191000"/>
            <a:ext cx="12239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挟持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autoUpdateAnimBg="0"/>
      <p:bldP spid="186372" grpId="0" autoUpdateAnimBg="0"/>
      <p:bldP spid="186373" grpId="0" autoUpdateAnimBg="0"/>
      <p:bldP spid="186374" grpId="0" autoUpdateAnimBg="0"/>
      <p:bldP spid="186375" grpId="0" autoUpdateAnimBg="0"/>
      <p:bldP spid="18637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66700" y="882650"/>
            <a:ext cx="8921750" cy="447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孙权据有江东，已历三世，国险而民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附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，贤能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之用，此可以为援而不可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也。荆州北据汉、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沔，利尽南海，东连吴会，西通巴、蜀，此用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武之国，而其主不能守，此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殆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天所以资将军，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将军岂有意乎？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395" name="Text Box 3"/>
          <p:cNvSpPr txBox="1">
            <a:spLocks noChangeArrowheads="1"/>
          </p:cNvSpPr>
          <p:nvPr/>
        </p:nvSpPr>
        <p:spPr bwMode="auto">
          <a:xfrm>
            <a:off x="7092950" y="12954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依附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304800" y="2233613"/>
            <a:ext cx="5921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被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7397" name="Text Box 5"/>
          <p:cNvSpPr txBox="1">
            <a:spLocks noChangeArrowheads="1"/>
          </p:cNvSpPr>
          <p:nvPr/>
        </p:nvSpPr>
        <p:spPr bwMode="auto">
          <a:xfrm>
            <a:off x="5029200" y="2286000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谋取</a:t>
            </a:r>
            <a:endParaRPr kumimoji="1"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7398" name="Text Box 6"/>
          <p:cNvSpPr txBox="1">
            <a:spLocks noChangeArrowheads="1"/>
          </p:cNvSpPr>
          <p:nvPr/>
        </p:nvSpPr>
        <p:spPr bwMode="auto">
          <a:xfrm>
            <a:off x="5029200" y="4221163"/>
            <a:ext cx="1219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大概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autoUpdateAnimBg="0"/>
      <p:bldP spid="187396" grpId="0" autoUpdateAnimBg="0"/>
      <p:bldP spid="187397" grpId="0" autoUpdateAnimBg="0"/>
      <p:bldP spid="18739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85800" y="2057400"/>
            <a:ext cx="7804150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益州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险塞，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沃野千里，天府之土，高祖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因</a:t>
            </a:r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之以成帝业。刘璋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暗弱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，张鲁在北，民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殷</a:t>
            </a:r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国富而不知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存恤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。智能之士思得明君。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990600" y="2439988"/>
            <a:ext cx="22240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险要的地方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7467600" y="25146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凭借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8421" name="Text Box 5"/>
          <p:cNvSpPr txBox="1">
            <a:spLocks noChangeArrowheads="1"/>
          </p:cNvSpPr>
          <p:nvPr/>
        </p:nvSpPr>
        <p:spPr bwMode="auto">
          <a:xfrm>
            <a:off x="7467600" y="3459163"/>
            <a:ext cx="13716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富裕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8422" name="Text Box 6"/>
          <p:cNvSpPr txBox="1">
            <a:spLocks noChangeArrowheads="1"/>
          </p:cNvSpPr>
          <p:nvPr/>
        </p:nvSpPr>
        <p:spPr bwMode="auto">
          <a:xfrm>
            <a:off x="3657600" y="3429000"/>
            <a:ext cx="205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昏庸懦弱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2743200" y="4495800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爱惜</a:t>
            </a:r>
            <a:endParaRPr kumimoji="1"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autoUpdateAnimBg="0"/>
      <p:bldP spid="188420" grpId="0" autoUpdateAnimBg="0"/>
      <p:bldP spid="188421" grpId="0" autoUpdateAnimBg="0"/>
      <p:bldP spid="188422" grpId="0" autoUpdateAnimBg="0"/>
      <p:bldP spid="18842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85800" y="685800"/>
            <a:ext cx="74676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将军既帝室之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胄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，信义著于四海，总揽英雄，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思贤若渴，若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跨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荆、益，保其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岩阻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，西和诸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戎，南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抚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夷越，外结好孙权，内修政理；天下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有变，则命一上将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荆州之军以向宛、洛，将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军身率益州之众出于秦川，百姓孰敢不</a:t>
            </a:r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箪食壶</a:t>
            </a:r>
            <a:endParaRPr kumimoji="1" lang="zh-CN" altLang="en-US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浆</a:t>
            </a:r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以迎将军乎？诚如是，则霸业可成，汉室可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兴矣。”</a:t>
            </a:r>
            <a:endParaRPr kumimoji="1"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2667000" y="1068388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后代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2590800" y="19050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占据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9445" name="Text Box 5"/>
          <p:cNvSpPr txBox="1">
            <a:spLocks noChangeArrowheads="1"/>
          </p:cNvSpPr>
          <p:nvPr/>
        </p:nvSpPr>
        <p:spPr bwMode="auto">
          <a:xfrm>
            <a:off x="1600200" y="27432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安抚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9446" name="Text Box 6"/>
          <p:cNvSpPr txBox="1">
            <a:spLocks noChangeArrowheads="1"/>
          </p:cNvSpPr>
          <p:nvPr/>
        </p:nvSpPr>
        <p:spPr bwMode="auto">
          <a:xfrm>
            <a:off x="3352800" y="36115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带领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9447" name="Text Box 7"/>
          <p:cNvSpPr txBox="1">
            <a:spLocks noChangeArrowheads="1"/>
          </p:cNvSpPr>
          <p:nvPr/>
        </p:nvSpPr>
        <p:spPr bwMode="auto">
          <a:xfrm>
            <a:off x="1263650" y="4468813"/>
            <a:ext cx="6280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（用）箪盛着饭食（用）壶装着酒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9448" name="Text Box 8"/>
          <p:cNvSpPr txBox="1">
            <a:spLocks noChangeArrowheads="1"/>
          </p:cNvSpPr>
          <p:nvPr/>
        </p:nvSpPr>
        <p:spPr bwMode="auto">
          <a:xfrm>
            <a:off x="4724400" y="1905000"/>
            <a:ext cx="236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险要的地方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autoUpdateAnimBg="0"/>
      <p:bldP spid="189444" grpId="0" autoUpdateAnimBg="0"/>
      <p:bldP spid="189445" grpId="0" autoUpdateAnimBg="0"/>
      <p:bldP spid="189446" grpId="0" autoUpdateAnimBg="0"/>
      <p:bldP spid="189447" grpId="0" autoUpdateAnimBg="0"/>
      <p:bldP spid="18944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7238" y="1600200"/>
            <a:ext cx="760095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先主曰：“善！”于是与亮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好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密。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关羽、张飞等不悦，先主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之曰：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“孤之有孔明，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犹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鱼之有水也。愿诸君勿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复言。”羽飞乃止。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5857875" y="1982788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感情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6019800" y="299561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解释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0469" name="Text Box 5"/>
          <p:cNvSpPr txBox="1">
            <a:spLocks noChangeArrowheads="1"/>
          </p:cNvSpPr>
          <p:nvPr/>
        </p:nvSpPr>
        <p:spPr bwMode="auto">
          <a:xfrm>
            <a:off x="3276600" y="398621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好象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6858000" y="1981200"/>
            <a:ext cx="1447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一天天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autoUpdateAnimBg="0"/>
      <p:bldP spid="190468" grpId="0" autoUpdateAnimBg="0"/>
      <p:bldP spid="190469" grpId="0" autoUpdateAnimBg="0"/>
      <p:bldP spid="19047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000" smtClean="0">
                <a:ea typeface="宋体" panose="02010600030101010101" pitchFamily="2" charset="-122"/>
              </a:rPr>
              <a:t>六、作业：</a:t>
            </a:r>
            <a:endParaRPr lang="zh-CN" altLang="en-US" sz="4000" smtClean="0"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971550" y="1700213"/>
            <a:ext cx="8172450" cy="170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课后阅读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38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回。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971550" y="3141663"/>
            <a:ext cx="5905500" cy="97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背诵重点字的解释。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1749" name="Picture 7" descr="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149725"/>
            <a:ext cx="172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600" smtClean="0">
                <a:ea typeface="黑体" panose="02010609060101010101" pitchFamily="49" charset="-122"/>
              </a:rPr>
              <a:t>一、检测上节课内容（第二课时）</a:t>
            </a:r>
            <a:endParaRPr lang="zh-CN" altLang="en-US" sz="3600" smtClean="0">
              <a:ea typeface="黑体" panose="02010609060101010101" pitchFamily="49" charset="-122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解释下列句中红色的词语。</a:t>
            </a:r>
            <a:endParaRPr lang="zh-CN" altLang="en-US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kumimoji="1"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1.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亮</a:t>
            </a:r>
            <a:r>
              <a:rPr kumimoji="1"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躬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耕陇亩</a:t>
            </a:r>
            <a:endParaRPr kumimoji="1"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kumimoji="1"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2.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时人莫之</a:t>
            </a:r>
            <a:r>
              <a:rPr kumimoji="1"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许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也</a:t>
            </a:r>
            <a:endParaRPr kumimoji="1"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3.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谓为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信然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4.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将军宜枉驾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顾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之。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5.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凡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三往。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6.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欲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信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大义于天下。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7.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遂用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猖蹶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8.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汉室</a:t>
            </a:r>
            <a:r>
              <a:rPr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倾颓</a:t>
            </a:r>
            <a:r>
              <a:rPr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kumimoji="1"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9.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此可以为援而不可</a:t>
            </a:r>
            <a:r>
              <a:rPr kumimoji="1"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图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也。</a:t>
            </a:r>
            <a:endParaRPr kumimoji="1"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kumimoji="1" lang="en-US" altLang="zh-CN" smtClean="0">
                <a:solidFill>
                  <a:srgbClr val="0000FF"/>
                </a:solidFill>
                <a:ea typeface="宋体" panose="02010600030101010101" pitchFamily="2" charset="-122"/>
              </a:rPr>
              <a:t>10.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此</a:t>
            </a:r>
            <a:r>
              <a:rPr kumimoji="1" lang="zh-CN" altLang="en-US" smtClean="0">
                <a:solidFill>
                  <a:srgbClr val="FF0000"/>
                </a:solidFill>
                <a:ea typeface="宋体" panose="02010600030101010101" pitchFamily="2" charset="-122"/>
              </a:rPr>
              <a:t>殆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天</a:t>
            </a:r>
            <a:r>
              <a:rPr kumimoji="1" lang="zh-CN" altLang="en-US" smtClean="0">
                <a:solidFill>
                  <a:srgbClr val="3333FF"/>
                </a:solidFill>
                <a:ea typeface="宋体" panose="02010600030101010101" pitchFamily="2" charset="-122"/>
              </a:rPr>
              <a:t>所以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资将军。</a:t>
            </a: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mtClean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448175" y="3246438"/>
            <a:ext cx="24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>
                <a:ea typeface="宋体" panose="02010600030101010101" pitchFamily="2" charset="-122"/>
              </a:rPr>
              <a:t>·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92517" name="Text Box 5"/>
          <p:cNvSpPr txBox="1">
            <a:spLocks noChangeArrowheads="1"/>
          </p:cNvSpPr>
          <p:nvPr/>
        </p:nvSpPr>
        <p:spPr bwMode="auto">
          <a:xfrm>
            <a:off x="4335463" y="1216025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亲自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4408488" y="1792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4356100" y="1700213"/>
            <a:ext cx="1970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承认、同意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3419475" y="2133600"/>
            <a:ext cx="17494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确实这样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2" name="Text Box 10"/>
          <p:cNvSpPr txBox="1">
            <a:spLocks noChangeArrowheads="1"/>
          </p:cNvSpPr>
          <p:nvPr/>
        </p:nvSpPr>
        <p:spPr bwMode="auto">
          <a:xfrm>
            <a:off x="4335463" y="2636838"/>
            <a:ext cx="898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拜访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3" name="Text Box 11"/>
          <p:cNvSpPr txBox="1">
            <a:spLocks noChangeArrowheads="1"/>
          </p:cNvSpPr>
          <p:nvPr/>
        </p:nvSpPr>
        <p:spPr bwMode="auto">
          <a:xfrm>
            <a:off x="4119563" y="3141663"/>
            <a:ext cx="9572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总共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4" name="Text Box 12"/>
          <p:cNvSpPr txBox="1">
            <a:spLocks noChangeArrowheads="1"/>
          </p:cNvSpPr>
          <p:nvPr/>
        </p:nvSpPr>
        <p:spPr bwMode="auto">
          <a:xfrm>
            <a:off x="4264025" y="3573463"/>
            <a:ext cx="23256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，伸张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5" name="Text Box 13"/>
          <p:cNvSpPr txBox="1">
            <a:spLocks noChangeArrowheads="1"/>
          </p:cNvSpPr>
          <p:nvPr/>
        </p:nvSpPr>
        <p:spPr bwMode="auto">
          <a:xfrm>
            <a:off x="3851275" y="4005263"/>
            <a:ext cx="1296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失败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6" name="Text Box 14"/>
          <p:cNvSpPr txBox="1">
            <a:spLocks noChangeArrowheads="1"/>
          </p:cNvSpPr>
          <p:nvPr/>
        </p:nvSpPr>
        <p:spPr bwMode="auto">
          <a:xfrm>
            <a:off x="3924300" y="4508500"/>
            <a:ext cx="19700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崩溃、衰败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7" name="Text Box 15"/>
          <p:cNvSpPr txBox="1">
            <a:spLocks noChangeArrowheads="1"/>
          </p:cNvSpPr>
          <p:nvPr/>
        </p:nvSpPr>
        <p:spPr bwMode="auto">
          <a:xfrm>
            <a:off x="5200650" y="5032375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谋取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528" name="Text Box 16"/>
          <p:cNvSpPr txBox="1">
            <a:spLocks noChangeArrowheads="1"/>
          </p:cNvSpPr>
          <p:nvPr/>
        </p:nvSpPr>
        <p:spPr bwMode="auto">
          <a:xfrm>
            <a:off x="4840288" y="5464175"/>
            <a:ext cx="898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2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2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2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2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2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467850" cy="549275"/>
          </a:xfrm>
        </p:spPr>
        <p:txBody>
          <a:bodyPr/>
          <a:lstStyle/>
          <a:p>
            <a:pPr algn="l" eaLnBrk="1" hangingPunct="1"/>
            <a:r>
              <a:rPr lang="zh-CN" altLang="en-US" sz="3600" smtClean="0">
                <a:ea typeface="宋体" panose="02010600030101010101" pitchFamily="2" charset="-122"/>
              </a:rPr>
              <a:t>二、请说出下列句子的句式特点、并翻译</a:t>
            </a:r>
            <a:endParaRPr lang="zh-CN" altLang="en-US" sz="3600" smtClean="0">
              <a:ea typeface="宋体" panose="02010600030101010101" pitchFamily="2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6165850"/>
          </a:xfrm>
        </p:spPr>
        <p:txBody>
          <a:bodyPr/>
          <a:lstStyle/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kumimoji="1"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kumimoji="1" lang="zh-CN" altLang="en-US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欲信大义于天下。</a:t>
            </a:r>
            <a:endParaRPr kumimoji="1" lang="zh-CN" altLang="en-US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kumimoji="1"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kumimoji="1"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kumimoji="1" lang="zh-CN" altLang="en-US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时人莫之许也。</a:t>
            </a:r>
            <a:endParaRPr kumimoji="1" lang="zh-CN" altLang="en-US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kumimoji="1"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kumimoji="1"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诸葛孔明者，卧龙也。</a:t>
            </a:r>
            <a:endParaRPr kumimoji="1" lang="zh-CN" altLang="en-US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kumimoji="1"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kumimoji="1"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kumimoji="1" lang="zh-CN" altLang="en-US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贤能为之用</a:t>
            </a:r>
            <a:endParaRPr kumimoji="1" lang="zh-CN" altLang="en-US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百姓孰敢不箪食壶浆以迎将军者乎？</a:t>
            </a:r>
            <a:endParaRPr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endParaRPr lang="en-US" altLang="zh-CN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</a:pPr>
            <a:r>
              <a:rPr lang="en-US" altLang="zh-CN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b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君与俱来。</a:t>
            </a:r>
            <a:endParaRPr kumimoji="1" lang="zh-CN" altLang="en-US" b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0"/>
              </a:spcBef>
              <a:buClrTx/>
              <a:buFontTx/>
              <a:buNone/>
            </a:pPr>
            <a:endParaRPr kumimoji="1" lang="zh-CN" altLang="en-US" b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3779838" y="1557338"/>
            <a:ext cx="49672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倒装句（相当于：时人莫许之）</a:t>
            </a:r>
            <a:endParaRPr kumimoji="1"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3708400" y="765175"/>
            <a:ext cx="543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倒装句（相当于：欲于天下信大义）</a:t>
            </a:r>
            <a:endParaRPr kumimoji="1"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3542" name="Text Box 6"/>
          <p:cNvSpPr txBox="1">
            <a:spLocks noChangeArrowheads="1"/>
          </p:cNvSpPr>
          <p:nvPr/>
        </p:nvSpPr>
        <p:spPr bwMode="auto">
          <a:xfrm>
            <a:off x="4572000" y="2492375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判断句</a:t>
            </a:r>
            <a:endParaRPr kumimoji="1"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3543" name="Text Box 7"/>
          <p:cNvSpPr txBox="1">
            <a:spLocks noChangeArrowheads="1"/>
          </p:cNvSpPr>
          <p:nvPr/>
        </p:nvSpPr>
        <p:spPr bwMode="auto">
          <a:xfrm>
            <a:off x="3492500" y="2492375"/>
            <a:ext cx="874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kumimoji="1"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 sz="1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3544" name="Text Box 8"/>
          <p:cNvSpPr txBox="1">
            <a:spLocks noChangeArrowheads="1"/>
          </p:cNvSpPr>
          <p:nvPr/>
        </p:nvSpPr>
        <p:spPr bwMode="auto">
          <a:xfrm>
            <a:off x="4572000" y="3357563"/>
            <a:ext cx="1368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被动句</a:t>
            </a:r>
            <a:endParaRPr kumimoji="1"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468313" y="3429000"/>
            <a:ext cx="7559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93549" name="Text Box 13"/>
          <p:cNvSpPr txBox="1">
            <a:spLocks noChangeArrowheads="1"/>
          </p:cNvSpPr>
          <p:nvPr/>
        </p:nvSpPr>
        <p:spPr bwMode="auto">
          <a:xfrm>
            <a:off x="6948488" y="4292600"/>
            <a:ext cx="12239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</a:rPr>
              <a:t>反问句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3803" name="Text Box 15"/>
          <p:cNvSpPr txBox="1">
            <a:spLocks noChangeArrowheads="1"/>
          </p:cNvSpPr>
          <p:nvPr/>
        </p:nvSpPr>
        <p:spPr bwMode="auto">
          <a:xfrm>
            <a:off x="468313" y="5291138"/>
            <a:ext cx="8064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93552" name="Rectangle 16"/>
          <p:cNvSpPr>
            <a:spLocks noChangeArrowheads="1"/>
          </p:cNvSpPr>
          <p:nvPr/>
        </p:nvSpPr>
        <p:spPr bwMode="auto">
          <a:xfrm>
            <a:off x="2195513" y="5229225"/>
            <a:ext cx="482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省略句（相当于：君与之俱来）       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3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3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7150"/>
            <a:ext cx="8675687" cy="563563"/>
          </a:xfrm>
        </p:spPr>
        <p:txBody>
          <a:bodyPr/>
          <a:lstStyle/>
          <a:p>
            <a:pPr algn="l" eaLnBrk="1" hangingPunct="1"/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一、读诗猜谜，导入新课</a:t>
            </a:r>
            <a:endParaRPr lang="zh-CN" alt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229600" cy="5594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800" smtClean="0">
                <a:ea typeface="宋体" panose="02010600030101010101" pitchFamily="2" charset="-122"/>
              </a:rPr>
              <a:t>                             </a:t>
            </a:r>
            <a:endParaRPr lang="zh-CN" altLang="en-US" sz="800" smtClean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900" smtClean="0">
                <a:ea typeface="宋体" panose="02010600030101010101" pitchFamily="2" charset="-122"/>
              </a:rPr>
              <a:t>                                                                                      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咏史    </a:t>
            </a:r>
            <a:r>
              <a:rPr lang="en-US" altLang="zh-CN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 </a:t>
            </a:r>
            <a:b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先生晦迹卧山林，三顾那逢圣主寻。 </a:t>
            </a:r>
            <a:b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鱼到南阳方得水，龙飞天汉便为霖。 </a:t>
            </a:r>
            <a:b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托孤既尽殷勤礼，报国还倾忠义心。 </a:t>
            </a:r>
            <a:b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前后出师遗表在，令人一览泪沾襟。 </a:t>
            </a:r>
            <a:b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1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1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1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1187450" y="4652963"/>
            <a:ext cx="7602538" cy="32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这首诗涉及了哪两个历史人物和典故？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        </a:t>
            </a:r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9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9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250825" y="798513"/>
            <a:ext cx="88709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思考：</a:t>
            </a:r>
            <a:r>
              <a:rPr kumimoji="1"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全文共几个自然段？可分为几部分，</a:t>
            </a:r>
            <a:endParaRPr kumimoji="1" lang="zh-CN" altLang="en-US" sz="3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/>
            <a:r>
              <a:rPr kumimoji="1"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怎样分？按什么顺序排列的？</a:t>
            </a:r>
            <a:endParaRPr kumimoji="1" lang="zh-CN" altLang="en-US" sz="3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2514600" y="2274888"/>
            <a:ext cx="5370513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诸葛亮的出身及年轻时的抱负，徐庶推荐诸葛亮</a:t>
            </a:r>
            <a:endParaRPr kumimoji="1" lang="zh-CN" altLang="en-US" sz="3600" b="1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2586038" y="4041775"/>
            <a:ext cx="53705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问计和对策。文章的主体</a:t>
            </a:r>
            <a:endParaRPr kumimoji="1" lang="zh-CN" altLang="en-US" sz="3600" b="1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2662238" y="5259388"/>
            <a:ext cx="2917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66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刘备的评价</a:t>
            </a:r>
            <a:endParaRPr kumimoji="1" lang="zh-CN" altLang="en-US" sz="3600" b="1">
              <a:solidFill>
                <a:srgbClr val="66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250825" y="2365375"/>
            <a:ext cx="2012950" cy="1128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“对”之前</a:t>
            </a:r>
            <a:endParaRPr kumimoji="1"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1-2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295275" y="3838575"/>
            <a:ext cx="2012950" cy="1128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“对”之时</a:t>
            </a:r>
            <a:endParaRPr kumimoji="1"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3-5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295275" y="5108575"/>
            <a:ext cx="2012950" cy="1128713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“对”之后</a:t>
            </a:r>
            <a:endParaRPr kumimoji="1"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（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6623" name="Text Box 15"/>
          <p:cNvSpPr txBox="1">
            <a:spLocks noChangeArrowheads="1"/>
          </p:cNvSpPr>
          <p:nvPr/>
        </p:nvSpPr>
        <p:spPr bwMode="auto">
          <a:xfrm>
            <a:off x="8174038" y="2738438"/>
            <a:ext cx="790575" cy="25304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ea typeface="宋体" panose="02010600030101010101" pitchFamily="2" charset="-122"/>
              </a:rPr>
              <a:t>时间顺序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96624" name="AutoShape 16"/>
          <p:cNvSpPr/>
          <p:nvPr/>
        </p:nvSpPr>
        <p:spPr bwMode="auto">
          <a:xfrm>
            <a:off x="7667625" y="2449513"/>
            <a:ext cx="504825" cy="3384550"/>
          </a:xfrm>
          <a:prstGeom prst="rightBrace">
            <a:avLst>
              <a:gd name="adj1" fmla="val 5587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4827" name="Text Box 17"/>
          <p:cNvSpPr txBox="1">
            <a:spLocks noChangeArrowheads="1"/>
          </p:cNvSpPr>
          <p:nvPr/>
        </p:nvSpPr>
        <p:spPr bwMode="auto">
          <a:xfrm>
            <a:off x="323850" y="0"/>
            <a:ext cx="8820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三、默读课文，理清文章的结构层次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0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autoUpdateAnimBg="0"/>
      <p:bldP spid="104451" grpId="0" autoUpdateAnimBg="0"/>
      <p:bldP spid="104452" grpId="0" autoUpdateAnimBg="0"/>
      <p:bldP spid="104453" grpId="0" autoUpdateAnimBg="0"/>
      <p:bldP spid="104454" grpId="0" animBg="1" autoUpdateAnimBg="0"/>
      <p:bldP spid="104455" grpId="0" animBg="1" autoUpdateAnimBg="0"/>
      <p:bldP spid="104456" grpId="0" animBg="1" autoUpdateAnimBg="0"/>
      <p:bldP spid="196623" grpId="0" animBg="1"/>
      <p:bldP spid="1966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齐读第</a:t>
            </a:r>
            <a:r>
              <a:rPr lang="en-US" altLang="zh-CN" sz="400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段，思考：</a:t>
            </a:r>
            <a:endParaRPr lang="zh-CN" altLang="en-US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62420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mtClean="0">
                <a:ea typeface="宋体" panose="02010600030101010101" pitchFamily="2" charset="-122"/>
              </a:rPr>
              <a:t>      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在诸葛亮的对策中，他替刘备策划的最终目标是什么？ </a:t>
            </a: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2.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为了达到这个目标，诸葛亮提出了什么战略方针？ </a:t>
            </a:r>
            <a:endParaRPr lang="zh-CN" altLang="en-US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395288" y="2565400"/>
            <a:ext cx="8424862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3.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诸葛亮是根据什么提出这个战略方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 针的？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  4.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诸葛亮对形势分析中，特别强调人      谋的重要作用的句子有哪些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611188" y="765175"/>
            <a:ext cx="76327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在诸葛亮的对策中，他替刘备策划的最终目标是什么？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1187450" y="1987550"/>
            <a:ext cx="7704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霸业可成，汉室可兴。 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3780" name="Rectangle 4"/>
          <p:cNvSpPr>
            <a:spLocks noChangeArrowheads="1"/>
          </p:cNvSpPr>
          <p:nvPr/>
        </p:nvSpPr>
        <p:spPr bwMode="auto">
          <a:xfrm>
            <a:off x="539750" y="2779713"/>
            <a:ext cx="82089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为了达到这个目标，诸葛亮提出了什么战略方针？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3781" name="Rectangle 5"/>
          <p:cNvSpPr>
            <a:spLocks noChangeArrowheads="1"/>
          </p:cNvSpPr>
          <p:nvPr/>
        </p:nvSpPr>
        <p:spPr bwMode="auto">
          <a:xfrm>
            <a:off x="395288" y="4019550"/>
            <a:ext cx="8748712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跨有荆、益，保其岩阻，西和诸戎，南抚夷越，外结好孙权，内修政理；天下有变，则命一上将将荆州之军以向宛、洛，将军身率益州之众出于秦川。 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3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/>
      <p:bldP spid="20378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49" y="0"/>
            <a:ext cx="9138702" cy="6858000"/>
          </a:xfrm>
          <a:prstGeom prst="rect">
            <a:avLst/>
          </a:prstGeom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5791200" cy="1143000"/>
          </a:xfrm>
        </p:spPr>
        <p:txBody>
          <a:bodyPr/>
          <a:lstStyle/>
          <a:p>
            <a:pPr algn="l" eaLnBrk="1" hangingPunct="1"/>
            <a:r>
              <a:rPr lang="zh-CN" altLang="en-US" smtClean="0">
                <a:solidFill>
                  <a:srgbClr val="A50021"/>
                </a:solidFill>
                <a:ea typeface="方正琥珀简体" pitchFamily="2" charset="-122"/>
              </a:rPr>
              <a:t>“天下有变”进军路线图</a:t>
            </a:r>
            <a:endParaRPr lang="zh-CN" altLang="en-US" smtClean="0">
              <a:solidFill>
                <a:srgbClr val="A50021"/>
              </a:solidFill>
              <a:ea typeface="方正琥珀简体" pitchFamily="2" charset="-122"/>
            </a:endParaRPr>
          </a:p>
        </p:txBody>
      </p:sp>
      <p:sp>
        <p:nvSpPr>
          <p:cNvPr id="206852" name="AutoShape 4"/>
          <p:cNvSpPr>
            <a:spLocks noChangeArrowheads="1"/>
          </p:cNvSpPr>
          <p:nvPr/>
        </p:nvSpPr>
        <p:spPr bwMode="auto">
          <a:xfrm>
            <a:off x="4343400" y="1981200"/>
            <a:ext cx="2438400" cy="3048000"/>
          </a:xfrm>
          <a:prstGeom prst="upArrowCallout">
            <a:avLst>
              <a:gd name="adj1" fmla="val 30343"/>
              <a:gd name="adj2" fmla="val 39389"/>
              <a:gd name="adj3" fmla="val 22459"/>
              <a:gd name="adj4" fmla="val 39583"/>
            </a:avLst>
          </a:prstGeom>
          <a:solidFill>
            <a:srgbClr val="FFFFCC"/>
          </a:solidFill>
          <a:ln w="57150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将荆州之军</a:t>
            </a:r>
            <a:endParaRPr kumimoji="1" lang="zh-CN" altLang="en-US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kumimoji="1" lang="zh-CN" altLang="en-US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以向宛、洛</a:t>
            </a:r>
            <a:endParaRPr kumimoji="1" lang="zh-CN" altLang="en-US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6853" name="AutoShape 5"/>
          <p:cNvSpPr>
            <a:spLocks noChangeArrowheads="1"/>
          </p:cNvSpPr>
          <p:nvPr/>
        </p:nvSpPr>
        <p:spPr bwMode="auto">
          <a:xfrm>
            <a:off x="228600" y="1905000"/>
            <a:ext cx="2438400" cy="3200400"/>
          </a:xfrm>
          <a:prstGeom prst="upArrowCallout">
            <a:avLst>
              <a:gd name="adj1" fmla="val 30343"/>
              <a:gd name="adj2" fmla="val 38606"/>
              <a:gd name="adj3" fmla="val 20441"/>
              <a:gd name="adj4" fmla="val 37551"/>
            </a:avLst>
          </a:prstGeom>
          <a:solidFill>
            <a:srgbClr val="FFFFCC"/>
          </a:solidFill>
          <a:ln w="57150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kumimoji="1" lang="zh-CN" altLang="en-US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率益州之众</a:t>
            </a:r>
            <a:endParaRPr kumimoji="1" lang="zh-CN" altLang="en-US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 eaLnBrk="0" hangingPunct="0"/>
            <a:r>
              <a:rPr kumimoji="1" lang="zh-CN" altLang="en-US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出于秦川</a:t>
            </a:r>
            <a:endParaRPr kumimoji="1" lang="zh-CN" altLang="en-US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 animBg="1" autoUpdateAnimBg="0"/>
      <p:bldP spid="206853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822325"/>
            <a:ext cx="92535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诸葛亮是根据什么提出这个战略方针的？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1258888" y="1771650"/>
            <a:ext cx="55451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根据当时形势而提出的。 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755650" y="2779713"/>
            <a:ext cx="7488238" cy="338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⑴今操已拥百万之众，挟天子而令诸侯，此诚不可与争锋。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⑵孙权据有江东，已历三世，国险而民附，贤能为之用，此可以为援而不可图也。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strips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build="p"/>
      <p:bldP spid="20480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auto">
          <a:xfrm>
            <a:off x="684213" y="720725"/>
            <a:ext cx="7705725" cy="490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⑶荆州是用武之国，而其主不能守，此殆天所以资将军。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⑷益州险塞，沃野千里，天府之土，但刘璋暗弱，张鲁在北，民殷国富而不知存恤。智能之士思得明君。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⑸刘备是帝室之胄，信义著于四海，总揽英雄，思贤如渴。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827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523163" y="5862638"/>
            <a:ext cx="1477962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华文行楷" panose="02010800040101010101" pitchFamily="2" charset="-122"/>
              </a:rPr>
              <a:t>隆中对</a:t>
            </a:r>
            <a:endParaRPr lang="zh-CN" altLang="en-US">
              <a:solidFill>
                <a:schemeClr val="accent1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med">
    <p:wheel spokes="1"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mph" presetSubtype="6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0" fill="hold"/>
                                        <p:tgtEl>
                                          <p:spTgt spid="205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build="p"/>
      <p:bldP spid="2058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mtClean="0">
                <a:ea typeface="宋体" panose="02010600030101010101" pitchFamily="2" charset="-122"/>
              </a:rPr>
              <a:t>                                                                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诸葛亮对形式分析中，特别强调人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谋的重要作用的句子有哪些 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mtClean="0">
                <a:ea typeface="宋体" panose="02010600030101010101" pitchFamily="2" charset="-122"/>
              </a:rPr>
              <a:t>     </a:t>
            </a:r>
            <a:endParaRPr lang="zh-CN" altLang="en-US" sz="3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1258888" y="2708275"/>
            <a:ext cx="51133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⑴非惟天时，抑亦人谋也。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4198" name="Text Box 6"/>
          <p:cNvSpPr txBox="1">
            <a:spLocks noChangeArrowheads="1"/>
          </p:cNvSpPr>
          <p:nvPr/>
        </p:nvSpPr>
        <p:spPr bwMode="auto">
          <a:xfrm>
            <a:off x="1258888" y="3716338"/>
            <a:ext cx="3744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⑵贤能为之用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4199" name="Text Box 7"/>
          <p:cNvSpPr txBox="1">
            <a:spLocks noChangeArrowheads="1"/>
          </p:cNvSpPr>
          <p:nvPr/>
        </p:nvSpPr>
        <p:spPr bwMode="auto">
          <a:xfrm>
            <a:off x="1258888" y="4724400"/>
            <a:ext cx="476726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⑶总揽英雄，思贤如渴 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4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4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4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7150"/>
            <a:ext cx="8893175" cy="563563"/>
          </a:xfrm>
        </p:spPr>
        <p:txBody>
          <a:bodyPr/>
          <a:lstStyle/>
          <a:p>
            <a:pPr algn="l" eaLnBrk="1" hangingPunct="1"/>
            <a:r>
              <a:rPr lang="zh-CN" altLang="en-US" sz="4000" smtClean="0">
                <a:ea typeface="黑体" panose="02010609060101010101" pitchFamily="49" charset="-122"/>
              </a:rPr>
              <a:t>一、结合课文内容，分析人物形象</a:t>
            </a:r>
            <a:endParaRPr lang="en-US" altLang="zh-CN" sz="4000" smtClean="0">
              <a:ea typeface="黑体" panose="02010609060101010101" pitchFamily="49" charset="-122"/>
            </a:endParaRPr>
          </a:p>
        </p:txBody>
      </p:sp>
      <p:pic>
        <p:nvPicPr>
          <p:cNvPr id="41987" name="Picture 3" descr="7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375" y="2422525"/>
            <a:ext cx="2232025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900113" y="3717925"/>
            <a:ext cx="0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989" name="Group 5"/>
          <p:cNvGrpSpPr/>
          <p:nvPr/>
        </p:nvGrpSpPr>
        <p:grpSpPr bwMode="auto">
          <a:xfrm>
            <a:off x="900113" y="3214688"/>
            <a:ext cx="2232025" cy="2159000"/>
            <a:chOff x="567" y="2025"/>
            <a:chExt cx="1406" cy="1360"/>
          </a:xfrm>
        </p:grpSpPr>
        <p:sp>
          <p:nvSpPr>
            <p:cNvPr id="42010" name="Line 6"/>
            <p:cNvSpPr>
              <a:spLocks noChangeShapeType="1"/>
            </p:cNvSpPr>
            <p:nvPr/>
          </p:nvSpPr>
          <p:spPr bwMode="auto">
            <a:xfrm>
              <a:off x="567" y="3385"/>
              <a:ext cx="14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Line 7"/>
            <p:cNvSpPr>
              <a:spLocks noChangeShapeType="1"/>
            </p:cNvSpPr>
            <p:nvPr/>
          </p:nvSpPr>
          <p:spPr bwMode="auto">
            <a:xfrm flipV="1">
              <a:off x="1973" y="2025"/>
              <a:ext cx="0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Line 8"/>
            <p:cNvSpPr>
              <a:spLocks noChangeShapeType="1"/>
            </p:cNvSpPr>
            <p:nvPr/>
          </p:nvSpPr>
          <p:spPr bwMode="auto">
            <a:xfrm flipV="1">
              <a:off x="567" y="2025"/>
              <a:ext cx="0" cy="1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0" name="Line 9"/>
          <p:cNvSpPr>
            <a:spLocks noChangeShapeType="1"/>
          </p:cNvSpPr>
          <p:nvPr/>
        </p:nvSpPr>
        <p:spPr bwMode="auto">
          <a:xfrm>
            <a:off x="6011863" y="3717925"/>
            <a:ext cx="0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1" name="Line 10"/>
          <p:cNvSpPr>
            <a:spLocks noChangeShapeType="1"/>
          </p:cNvSpPr>
          <p:nvPr/>
        </p:nvSpPr>
        <p:spPr bwMode="auto">
          <a:xfrm>
            <a:off x="6011863" y="5373688"/>
            <a:ext cx="2232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Line 11"/>
          <p:cNvSpPr>
            <a:spLocks noChangeShapeType="1"/>
          </p:cNvSpPr>
          <p:nvPr/>
        </p:nvSpPr>
        <p:spPr bwMode="auto">
          <a:xfrm flipV="1">
            <a:off x="8243888" y="3214688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Line 12"/>
          <p:cNvSpPr>
            <a:spLocks noChangeShapeType="1"/>
          </p:cNvSpPr>
          <p:nvPr/>
        </p:nvSpPr>
        <p:spPr bwMode="auto">
          <a:xfrm flipV="1">
            <a:off x="6011863" y="3214688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7037" name="Picture 13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9496425" y="2349500"/>
            <a:ext cx="6207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38" name="Picture 14" descr="7"/>
          <p:cNvPicPr>
            <a:picLocks noChangeAspect="1" noChangeArrowheads="1"/>
          </p:cNvPicPr>
          <p:nvPr/>
        </p:nvPicPr>
        <p:blipFill>
          <a:blip r:embed="rId2" cstate="email">
            <a:lum bright="2000" contrast="4000"/>
          </a:blip>
          <a:srcRect/>
          <a:stretch>
            <a:fillRect/>
          </a:stretch>
        </p:blipFill>
        <p:spPr bwMode="auto">
          <a:xfrm rot="-1881566">
            <a:off x="9496425" y="4725988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39" name="Picture 15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9451975" y="1557338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0" name="Picture 16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9496425" y="3141663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1" name="Picture 17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9496425" y="3933825"/>
            <a:ext cx="6207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42" name="Text Box 18"/>
          <p:cNvSpPr txBox="1">
            <a:spLocks noChangeArrowheads="1"/>
          </p:cNvSpPr>
          <p:nvPr/>
        </p:nvSpPr>
        <p:spPr bwMode="auto">
          <a:xfrm>
            <a:off x="1619250" y="1268413"/>
            <a:ext cx="10080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男队</a:t>
            </a:r>
            <a:endParaRPr lang="zh-CN" altLang="en-US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57043" name="Text Box 19"/>
          <p:cNvSpPr txBox="1">
            <a:spLocks noChangeArrowheads="1"/>
          </p:cNvSpPr>
          <p:nvPr/>
        </p:nvSpPr>
        <p:spPr bwMode="auto">
          <a:xfrm>
            <a:off x="6732588" y="1243013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女队</a:t>
            </a:r>
            <a:endParaRPr lang="zh-CN" altLang="en-US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257044" name="Picture 20" descr="7"/>
          <p:cNvPicPr>
            <a:picLocks noChangeAspect="1" noChangeArrowheads="1"/>
          </p:cNvPicPr>
          <p:nvPr/>
        </p:nvPicPr>
        <p:blipFill>
          <a:blip r:embed="rId2" cstate="email">
            <a:lum bright="2000" contrast="4000"/>
          </a:blip>
          <a:srcRect/>
          <a:stretch>
            <a:fillRect/>
          </a:stretch>
        </p:blipFill>
        <p:spPr bwMode="auto">
          <a:xfrm rot="-1881566">
            <a:off x="-612775" y="5157788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5" name="Picture 21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-612775" y="4365625"/>
            <a:ext cx="6207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6" name="Picture 22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-757238" y="3602038"/>
            <a:ext cx="620713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7" name="Picture 23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-900113" y="2781300"/>
            <a:ext cx="620713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8" name="Picture 24" descr="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1881566">
            <a:off x="-828675" y="1773238"/>
            <a:ext cx="620712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49" name="Picture 25" descr="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04938" y="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050" name="Picture 26" descr="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0" y="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7051" name="Text Box 27"/>
          <p:cNvSpPr txBox="1">
            <a:spLocks noChangeArrowheads="1"/>
          </p:cNvSpPr>
          <p:nvPr/>
        </p:nvSpPr>
        <p:spPr bwMode="auto">
          <a:xfrm>
            <a:off x="900113" y="5510213"/>
            <a:ext cx="2303462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57052" name="Text Box 28"/>
          <p:cNvSpPr txBox="1">
            <a:spLocks noChangeArrowheads="1"/>
          </p:cNvSpPr>
          <p:nvPr/>
        </p:nvSpPr>
        <p:spPr bwMode="auto">
          <a:xfrm>
            <a:off x="5940425" y="5445125"/>
            <a:ext cx="2303463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7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1481E-6 C 0.07987 -0.03194 0.16025 -0.06365 0.19445 -0.076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7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2" y="-3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0.32032 0.0388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7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96296E-6 L 0.21805 0.0557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57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3" y="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34392 0.185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57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88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0.28091 0.238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7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5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4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7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-0.23386 -0.0136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57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01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35973 0.1018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7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6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-0.35191 0.1229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57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04" y="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24167 0.2384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57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28941 0.262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57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4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7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95 0.04838 C 0.14931 0.10741 0.22101 0.16643 0.25833 0.20393 C 0.29618 0.24167 0.29583 0.26273 0.30347 0.27454 " pathEditMode="relative" rAng="0" ptsTypes="aaA">
                                      <p:cBhvr>
                                        <p:cTn id="48" dur="2000" fill="hold"/>
                                        <p:tgtEl>
                                          <p:spTgt spid="257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67" y="112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5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57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C -0.03872 0.05069 -0.07743 0.10139 -0.1257 0.14537 C -0.17396 0.18935 -0.26181 0.24305 -0.28941 0.26458 " pathEditMode="relative" ptsTypes="aaA">
                                      <p:cBhvr>
                                        <p:cTn id="53" dur="2000" fill="hold"/>
                                        <p:tgtEl>
                                          <p:spTgt spid="257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705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7150"/>
            <a:ext cx="8893175" cy="563563"/>
          </a:xfrm>
        </p:spPr>
        <p:txBody>
          <a:bodyPr/>
          <a:lstStyle/>
          <a:p>
            <a:pPr algn="l" eaLnBrk="1" hangingPunct="1"/>
            <a:r>
              <a:rPr lang="zh-CN" altLang="en-US" smtClean="0">
                <a:ea typeface="宋体" panose="02010600030101010101" pitchFamily="2" charset="-122"/>
              </a:rPr>
              <a:t>小结诸葛亮的人物特点。 </a:t>
            </a:r>
            <a:r>
              <a:rPr lang="en-US" altLang="zh-CN" b="0" smtClean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endParaRPr lang="zh-CN" altLang="en-US" b="0" smtClean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55943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 dirty="0" smtClean="0">
                <a:ea typeface="宋体" panose="02010600030101010101" pitchFamily="2" charset="-122"/>
              </a:rPr>
              <a:t>      </a:t>
            </a:r>
            <a:endParaRPr lang="en-US" altLang="zh-CN" sz="2400" dirty="0" smtClean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ea typeface="宋体" panose="02010600030101010101" pitchFamily="2" charset="-122"/>
              </a:rPr>
              <a:t>         </a:t>
            </a:r>
            <a:endParaRPr lang="zh-CN" altLang="en-US" sz="2400" dirty="0" smtClean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ea typeface="宋体" panose="02010600030101010101" pitchFamily="2" charset="-122"/>
              </a:rPr>
              <a:t>     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身处荒野但胸怀大志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未出草堂却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能洞晓时局，是一个具有远见卓识的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出色的政治家、军事家。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012" name="Picture 5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06788" y="3135313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4" descr="学科网(www.zxxk.com)--国内最大的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506788" y="3398838"/>
            <a:ext cx="19050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68313" y="3243263"/>
            <a:ext cx="10007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1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180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lIns="92075" tIns="46038" rIns="92075" bIns="46038" anchor="ctr"/>
          <a:lstStyle/>
          <a:p>
            <a:pPr>
              <a:defRPr/>
            </a:pPr>
            <a:fld id="{7FE6CB91-F054-42B7-8228-4AEE3B38367E}" type="datetime1">
              <a:rPr kumimoji="1" lang="zh-CN" altLang="en-US" sz="1400">
                <a:latin typeface="+mn-lt"/>
                <a:ea typeface="宋体" panose="02010600030101010101" pitchFamily="2" charset="-122"/>
              </a:rPr>
            </a:fld>
            <a:endParaRPr kumimoji="1" lang="en-US" altLang="zh-CN" sz="140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" name="灯片编号占位符 5"/>
          <p:cNvSpPr txBox="1">
            <a:spLocks noGrp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wrap="none" lIns="92075" tIns="46038" rIns="92075" bIns="46038" anchor="ctr"/>
          <a:lstStyle/>
          <a:p>
            <a:pPr algn="r">
              <a:defRPr/>
            </a:pPr>
            <a:fld id="{95259521-0D2C-4766-9B68-DE499C161D3D}" type="slidenum">
              <a:rPr kumimoji="1" lang="en-US" altLang="zh-CN" sz="1400">
                <a:latin typeface="+mn-lt"/>
                <a:ea typeface="宋体" panose="02010600030101010101" pitchFamily="2" charset="-122"/>
              </a:rPr>
            </a:fld>
            <a:endParaRPr kumimoji="1" lang="en-US" altLang="zh-CN" sz="1400">
              <a:latin typeface="+mn-lt"/>
              <a:ea typeface="宋体" panose="02010600030101010101" pitchFamily="2" charset="-122"/>
            </a:endParaRPr>
          </a:p>
        </p:txBody>
      </p:sp>
      <p:pic>
        <p:nvPicPr>
          <p:cNvPr id="44036" name="Picture 6" descr="0cd30b24ad109207d407429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20688"/>
            <a:ext cx="9144000" cy="645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7150"/>
            <a:ext cx="7405688" cy="923925"/>
          </a:xfrm>
        </p:spPr>
        <p:txBody>
          <a:bodyPr lIns="92075" tIns="46038" rIns="92075" bIns="46038"/>
          <a:lstStyle/>
          <a:p>
            <a:pPr marL="609600" indent="-609600" eaLnBrk="1" hangingPunct="1"/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三、赏析刻画人物形象的方法</a:t>
            </a:r>
            <a:b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765175"/>
            <a:ext cx="7138988" cy="5449888"/>
          </a:xfrm>
        </p:spPr>
        <p:txBody>
          <a:bodyPr lIns="92075" tIns="46038" rIns="92075" bIns="46038"/>
          <a:lstStyle/>
          <a:p>
            <a:pPr eaLnBrk="1" hangingPunct="1">
              <a:lnSpc>
                <a:spcPct val="90000"/>
              </a:lnSpc>
            </a:pPr>
            <a:endParaRPr lang="en-US" altLang="zh-CN" sz="2000" smtClean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正面描写与侧面描写相结合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正面描写：</a:t>
            </a:r>
            <a:endParaRPr lang="zh-CN" altLang="en-US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①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诸葛亮隐居、</a:t>
            </a:r>
            <a:r>
              <a:rPr kumimoji="1" lang="zh-CN" altLang="en-US" smtClean="0">
                <a:solidFill>
                  <a:srgbClr val="0000FF"/>
                </a:solidFill>
                <a:ea typeface="宋体" panose="02010600030101010101" pitchFamily="2" charset="-122"/>
              </a:rPr>
              <a:t>每自比于管仲、乐毅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②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诸葛亮正面回答问题。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侧面描写：</a:t>
            </a:r>
            <a:endParaRPr lang="zh-CN" altLang="en-US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①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徐庶向刘备推荐诸葛亮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②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刘备三顾茅庐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③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密谈后</a:t>
            </a:r>
            <a:r>
              <a:rPr lang="zh-CN" altLang="en-US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与亮情好日密</a:t>
            </a:r>
            <a:r>
              <a:rPr lang="zh-CN" altLang="en-US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④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关张不悦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mtClean="0">
                <a:ea typeface="宋体" panose="02010600030101010101" pitchFamily="2" charset="-122"/>
              </a:rPr>
              <a:t>⑤</a:t>
            </a:r>
            <a:r>
              <a:rPr lang="zh-CN" altLang="en-US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刘备鱼水相答</a:t>
            </a:r>
            <a:endParaRPr lang="zh-CN" altLang="en-US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39" name="Picture 4" descr="zhugelia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16113"/>
            <a:ext cx="20193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5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5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55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5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5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7704138" cy="720725"/>
          </a:xfrm>
        </p:spPr>
        <p:txBody>
          <a:bodyPr/>
          <a:lstStyle/>
          <a:p>
            <a:pPr algn="l" eaLnBrk="1" hangingPunct="1"/>
            <a:r>
              <a:rPr lang="zh-CN" altLang="en-US" sz="4800" smtClean="0">
                <a:ea typeface="黑体" panose="02010609060101010101" pitchFamily="49" charset="-122"/>
              </a:rPr>
              <a:t>二、作者、作品简介</a:t>
            </a:r>
            <a:br>
              <a:rPr lang="zh-CN" altLang="en-US" sz="4800" smtClean="0">
                <a:ea typeface="黑体" panose="02010609060101010101" pitchFamily="49" charset="-122"/>
              </a:rPr>
            </a:br>
            <a:endParaRPr lang="zh-CN" altLang="en-US" sz="4800" smtClean="0">
              <a:ea typeface="黑体" panose="02010609060101010101" pitchFamily="49" charset="-122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2437" y="1243806"/>
            <a:ext cx="8362950" cy="52339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本文节选自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              》</a:t>
            </a:r>
            <a:endParaRPr kumimoji="1" lang="en-US" altLang="zh-CN" sz="400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作者是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) </a:t>
            </a: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，字（    ），（    ）朝安汉人，（    ）家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，所著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      》</a:t>
            </a: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，记载三国时期（   ）、（   ）、（   ）三国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年的历史</a:t>
            </a:r>
            <a:r>
              <a:rPr kumimoji="1" lang="en-US" altLang="zh-CN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40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kumimoji="1" lang="zh-CN" altLang="en-US" sz="400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40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272088" y="12890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4787900" y="1341438"/>
            <a:ext cx="43561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三国志</a:t>
            </a:r>
            <a:r>
              <a:rPr kumimoji="1" lang="en-US" altLang="zh-CN" b="1">
                <a:solidFill>
                  <a:srgbClr val="FF3300"/>
                </a:solidFill>
                <a:ea typeface="黑体" panose="02010609060101010101" pitchFamily="49" charset="-122"/>
              </a:rPr>
              <a:t>•</a:t>
            </a:r>
            <a:r>
              <a:rPr kumimoji="1"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蜀志</a:t>
            </a:r>
            <a:r>
              <a:rPr kumimoji="1" lang="en-US" altLang="zh-CN" b="1">
                <a:solidFill>
                  <a:srgbClr val="FF3300"/>
                </a:solidFill>
                <a:ea typeface="黑体" panose="02010609060101010101" pitchFamily="49" charset="-122"/>
              </a:rPr>
              <a:t>•</a:t>
            </a:r>
            <a:r>
              <a:rPr kumimoji="1"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诸葛亮传</a:t>
            </a:r>
            <a:endParaRPr kumimoji="1" lang="zh-CN" altLang="en-US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0" name="Text Box 6"/>
          <p:cNvSpPr txBox="1">
            <a:spLocks noChangeArrowheads="1"/>
          </p:cNvSpPr>
          <p:nvPr/>
        </p:nvSpPr>
        <p:spPr bwMode="auto">
          <a:xfrm>
            <a:off x="2700338" y="1989138"/>
            <a:ext cx="11509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b="1">
                <a:solidFill>
                  <a:srgbClr val="FF3300"/>
                </a:solidFill>
                <a:ea typeface="黑体" panose="02010609060101010101" pitchFamily="49" charset="-122"/>
              </a:rPr>
              <a:t>陈寿</a:t>
            </a:r>
            <a:endParaRPr kumimoji="1" lang="zh-CN" altLang="en-US" b="1">
              <a:solidFill>
                <a:srgbClr val="FF33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51911" name="Text Box 7"/>
          <p:cNvSpPr txBox="1">
            <a:spLocks noChangeArrowheads="1"/>
          </p:cNvSpPr>
          <p:nvPr/>
        </p:nvSpPr>
        <p:spPr bwMode="auto">
          <a:xfrm>
            <a:off x="6011863" y="1989138"/>
            <a:ext cx="1296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b="1">
                <a:solidFill>
                  <a:srgbClr val="FF3300"/>
                </a:solidFill>
                <a:ea typeface="黑体" panose="02010609060101010101" pitchFamily="49" charset="-122"/>
              </a:rPr>
              <a:t>承祚</a:t>
            </a:r>
            <a:endParaRPr kumimoji="1" lang="zh-CN" altLang="en-US" b="1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251912" name="Text Box 8"/>
          <p:cNvSpPr txBox="1">
            <a:spLocks noChangeArrowheads="1"/>
          </p:cNvSpPr>
          <p:nvPr/>
        </p:nvSpPr>
        <p:spPr bwMode="auto">
          <a:xfrm>
            <a:off x="1455738" y="2636838"/>
            <a:ext cx="539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6135688" y="2636838"/>
            <a:ext cx="1460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史学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4" name="Text Box 10"/>
          <p:cNvSpPr txBox="1">
            <a:spLocks noChangeArrowheads="1"/>
          </p:cNvSpPr>
          <p:nvPr/>
        </p:nvSpPr>
        <p:spPr bwMode="auto">
          <a:xfrm>
            <a:off x="3759200" y="3284538"/>
            <a:ext cx="17494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三国志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5" name="Text Box 11"/>
          <p:cNvSpPr txBox="1">
            <a:spLocks noChangeArrowheads="1"/>
          </p:cNvSpPr>
          <p:nvPr/>
        </p:nvSpPr>
        <p:spPr bwMode="auto">
          <a:xfrm>
            <a:off x="2392363" y="3879850"/>
            <a:ext cx="5397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6" name="Text Box 12"/>
          <p:cNvSpPr txBox="1">
            <a:spLocks noChangeArrowheads="1"/>
          </p:cNvSpPr>
          <p:nvPr/>
        </p:nvSpPr>
        <p:spPr bwMode="auto">
          <a:xfrm>
            <a:off x="4787900" y="3922713"/>
            <a:ext cx="86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1918" name="Text Box 14"/>
          <p:cNvSpPr txBox="1">
            <a:spLocks noChangeArrowheads="1"/>
          </p:cNvSpPr>
          <p:nvPr/>
        </p:nvSpPr>
        <p:spPr bwMode="auto">
          <a:xfrm>
            <a:off x="7164388" y="3860800"/>
            <a:ext cx="488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1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1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1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1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1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1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1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1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1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八阵图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7900" y="2924175"/>
            <a:ext cx="38163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250825" y="765175"/>
            <a:ext cx="88931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00"/>
                </a:solidFill>
                <a:latin typeface="Arial Narrow" pitchFamily="34" charset="0"/>
                <a:ea typeface="楷体_GB2312" pitchFamily="49" charset="-122"/>
              </a:rPr>
              <a:t>        </a:t>
            </a:r>
            <a:endParaRPr lang="zh-CN" altLang="en-US" sz="3200" b="1">
              <a:solidFill>
                <a:srgbClr val="006600"/>
              </a:solidFill>
              <a:latin typeface="Arial Narrow" pitchFamily="34" charset="0"/>
              <a:ea typeface="楷体_GB2312" pitchFamily="49" charset="-122"/>
            </a:endParaRPr>
          </a:p>
        </p:txBody>
      </p:sp>
      <p:sp>
        <p:nvSpPr>
          <p:cNvPr id="45060" name="Text Box 5"/>
          <p:cNvSpPr txBox="1">
            <a:spLocks noChangeArrowheads="1"/>
          </p:cNvSpPr>
          <p:nvPr/>
        </p:nvSpPr>
        <p:spPr bwMode="auto">
          <a:xfrm>
            <a:off x="323850" y="0"/>
            <a:ext cx="8064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二、小说与史籍的对比阅读</a:t>
            </a:r>
            <a:endParaRPr lang="zh-CN" altLang="en-US" sz="4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0" y="1125538"/>
            <a:ext cx="89646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b="1">
                <a:ea typeface="宋体" panose="02010600030101010101" pitchFamily="2" charset="-122"/>
              </a:rPr>
              <a:t>      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45062" name="Rectangle 7"/>
          <p:cNvSpPr>
            <a:spLocks noChangeArrowheads="1"/>
          </p:cNvSpPr>
          <p:nvPr/>
        </p:nvSpPr>
        <p:spPr bwMode="auto">
          <a:xfrm>
            <a:off x="-8861425" y="3141663"/>
            <a:ext cx="17722850" cy="9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-571320" anchor="ctr">
            <a:spAutoFit/>
          </a:bodyPr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5063" name="Rectangle 8"/>
          <p:cNvSpPr>
            <a:spLocks noChangeArrowheads="1"/>
          </p:cNvSpPr>
          <p:nvPr/>
        </p:nvSpPr>
        <p:spPr bwMode="auto">
          <a:xfrm>
            <a:off x="395288" y="692150"/>
            <a:ext cx="8351837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320" algn="l"/>
                <a:tab pos="1744345" algn="l"/>
                <a:tab pos="2327275" algn="l"/>
                <a:tab pos="2908300" algn="l"/>
                <a:tab pos="3489325" algn="l"/>
                <a:tab pos="4071620" algn="l"/>
                <a:tab pos="4652645" algn="l"/>
                <a:tab pos="5235575" algn="l"/>
                <a:tab pos="5816600" algn="l"/>
                <a:tab pos="6397625" algn="l"/>
                <a:tab pos="6979920" algn="l"/>
                <a:tab pos="7560945" algn="l"/>
                <a:tab pos="8143875" algn="l"/>
                <a:tab pos="8724900" algn="l"/>
                <a:tab pos="9305925" algn="l"/>
              </a:tabLst>
            </a:pPr>
            <a:r>
              <a:rPr lang="zh-CN" altLang="en-US"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有关刘备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三顾茅庐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，诸葛亮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隆中对策</a:t>
            </a: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的内容在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中的第三十七、三十八回中也有相关描述，请你与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隆中对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参照阅读，看看小说进行了哪些艺术加工</a:t>
            </a:r>
            <a:r>
              <a:rPr lang="en-US" altLang="zh-CN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为什么？小说中的诸葛亮又有哪些特点？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2458" name="Text Box 10"/>
          <p:cNvSpPr txBox="1">
            <a:spLocks noChangeArrowheads="1"/>
          </p:cNvSpPr>
          <p:nvPr/>
        </p:nvSpPr>
        <p:spPr bwMode="auto">
          <a:xfrm>
            <a:off x="395288" y="3349625"/>
            <a:ext cx="4392612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对隆中的景色、天气的恶劣进行了加工。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对刘备兄弟的言行</a:t>
            </a:r>
            <a:r>
              <a:rPr lang="zh-CN" altLang="en-US" b="1">
                <a:solidFill>
                  <a:srgbClr val="FF0000"/>
                </a:solidFill>
                <a:ea typeface="宋体" panose="02010600030101010101" pitchFamily="2" charset="-122"/>
              </a:rPr>
              <a:t>进行了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加工。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对刘备三次到访时碰到不同的人进行加工。</a:t>
            </a:r>
            <a:endParaRPr lang="zh-CN" altLang="en-US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2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2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800" b="0" smtClean="0">
                <a:ea typeface="黑体" panose="02010609060101010101" pitchFamily="49" charset="-122"/>
              </a:rPr>
              <a:t>原因是：</a:t>
            </a:r>
            <a:endParaRPr lang="zh-CN" altLang="en-US" sz="4800" b="0" smtClean="0">
              <a:ea typeface="黑体" panose="02010609060101010101" pitchFamily="49" charset="-122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252413" y="908050"/>
            <a:ext cx="9720263" cy="55943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mtClean="0">
                <a:ea typeface="宋体" panose="02010600030101010101" pitchFamily="2" charset="-122"/>
              </a:rPr>
              <a:t>    </a:t>
            </a:r>
            <a:endParaRPr lang="zh-CN" altLang="en-US" sz="320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4" name="Text Box 5"/>
          <p:cNvSpPr txBox="1">
            <a:spLocks noChangeArrowheads="1"/>
          </p:cNvSpPr>
          <p:nvPr/>
        </p:nvSpPr>
        <p:spPr bwMode="auto">
          <a:xfrm flipH="1">
            <a:off x="12709525" y="333375"/>
            <a:ext cx="574675" cy="10160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6000" b="1">
              <a:solidFill>
                <a:srgbClr val="FF3300"/>
              </a:solidFill>
              <a:latin typeface="Arial Narrow" pitchFamily="34" charset="0"/>
              <a:ea typeface="华文彩云" panose="02010800040101010101" pitchFamily="2" charset="-122"/>
            </a:endParaRPr>
          </a:p>
        </p:txBody>
      </p:sp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-73025" y="692150"/>
            <a:ext cx="92170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684213" y="908050"/>
            <a:ext cx="7632700" cy="491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1.《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三国演义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是小说，作者的目的是要抓住读者，因此会在情节设置上大做文章，三顾茅庐深入人心，是一个亮点，所以不惜笔墨，设置悬念和误会，来体现刘备和诸葛亮的特点。</a:t>
            </a:r>
            <a:endParaRPr lang="zh-CN" altLang="en-US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2.《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三国志</a:t>
            </a:r>
            <a:r>
              <a:rPr lang="en-US" altLang="zh-CN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作为史传文学一要尊重历史，不能对情节夸大渲染。二要惜墨如金，此文重在突出诸葛亮的政治才能，因此简写三顾而详析对策，意在用诸葛亮的远见卓识打动读者。</a:t>
            </a:r>
            <a:endParaRPr lang="zh-CN" altLang="en-US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234504" name="Text Box 8"/>
          <p:cNvSpPr txBox="1">
            <a:spLocks noChangeArrowheads="1"/>
          </p:cNvSpPr>
          <p:nvPr/>
        </p:nvSpPr>
        <p:spPr bwMode="auto">
          <a:xfrm>
            <a:off x="879475" y="4495800"/>
            <a:ext cx="3395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诸葛亮的特点：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34505" name="Text Box 9"/>
          <p:cNvSpPr txBox="1">
            <a:spLocks noChangeArrowheads="1"/>
          </p:cNvSpPr>
          <p:nvPr/>
        </p:nvSpPr>
        <p:spPr bwMode="auto">
          <a:xfrm>
            <a:off x="1476375" y="5229225"/>
            <a:ext cx="6607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有隐士的风范及慎择人、善择人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4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4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800" smtClean="0">
                <a:ea typeface="宋体" panose="02010600030101010101" pitchFamily="2" charset="-122"/>
              </a:rPr>
              <a:t>四、课堂练笔 </a:t>
            </a:r>
            <a:endParaRPr lang="zh-CN" altLang="en-US" sz="4800" smtClean="0">
              <a:ea typeface="宋体" panose="02010600030101010101" pitchFamily="2" charset="-122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250" y="2133600"/>
            <a:ext cx="5903913" cy="60975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mtClean="0">
                <a:ea typeface="宋体" panose="02010600030101010101" pitchFamily="2" charset="-122"/>
              </a:rPr>
              <a:t>      </a:t>
            </a:r>
            <a:r>
              <a:rPr lang="zh-CN" altLang="en-US" sz="4800" smtClean="0">
                <a:solidFill>
                  <a:srgbClr val="0000FF"/>
                </a:solidFill>
                <a:ea typeface="黑体" panose="02010609060101010101" pitchFamily="49" charset="-122"/>
              </a:rPr>
              <a:t> </a:t>
            </a:r>
            <a:endParaRPr lang="zh-CN" altLang="en-US" sz="4800" smtClean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979613" y="1008063"/>
            <a:ext cx="6697662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片断描写：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我最熟悉的一个人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要求：用正面描写与侧面描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写相结合的手法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,100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字左右。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7391400" cy="563563"/>
          </a:xfrm>
        </p:spPr>
        <p:txBody>
          <a:bodyPr/>
          <a:lstStyle/>
          <a:p>
            <a:pPr algn="l" eaLnBrk="1" hangingPunct="1"/>
            <a:r>
              <a:rPr lang="zh-CN" altLang="en-US" sz="4800" smtClean="0">
                <a:latin typeface="黑体" panose="02010609060101010101" pitchFamily="49" charset="-122"/>
                <a:ea typeface="黑体" panose="02010609060101010101" pitchFamily="49" charset="-122"/>
              </a:rPr>
              <a:t>五、小结</a:t>
            </a:r>
            <a:endParaRPr lang="zh-CN" altLang="en-US" sz="48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mtClean="0">
                <a:ea typeface="宋体" panose="02010600030101010101" pitchFamily="2" charset="-122"/>
              </a:rPr>
              <a:t>         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mtClean="0">
                <a:ea typeface="宋体" panose="02010600030101010101" pitchFamily="2" charset="-122"/>
              </a:rPr>
              <a:t>          </a:t>
            </a:r>
            <a:r>
              <a:rPr lang="zh-CN" altLang="en-US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同学们，今天我们借助</a:t>
            </a:r>
            <a:r>
              <a:rPr lang="en-US" altLang="zh-CN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隆中对</a:t>
            </a:r>
            <a:r>
              <a:rPr lang="en-US" altLang="zh-CN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这篇千古名文，聚焦一代名士诸葛亮，重温三顾茅庐的君臣佳话，聆听卧龙先生的一席策论，近距离感受了这位人物的风采。让我们更加钦佩这位智者，请同学们把这份情感转化为课外作业。</a:t>
            </a:r>
            <a:endParaRPr lang="zh-CN" altLang="en-US" sz="360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6000" smtClean="0">
                <a:ea typeface="宋体" panose="02010600030101010101" pitchFamily="2" charset="-122"/>
              </a:rPr>
              <a:t>六、作业</a:t>
            </a:r>
            <a:endParaRPr lang="zh-CN" altLang="en-US" sz="6000" smtClean="0">
              <a:ea typeface="宋体" panose="02010600030101010101" pitchFamily="2" charset="-122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8229600" cy="55943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smtClean="0">
                <a:ea typeface="宋体" panose="02010600030101010101" pitchFamily="2" charset="-122"/>
              </a:rPr>
              <a:t>       </a:t>
            </a:r>
            <a:endParaRPr lang="zh-CN" altLang="en-US" sz="4400" smtClean="0">
              <a:ea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smtClean="0">
                <a:ea typeface="宋体" panose="02010600030101010101" pitchFamily="2" charset="-122"/>
              </a:rPr>
              <a:t>       </a:t>
            </a:r>
            <a:r>
              <a:rPr lang="zh-CN" altLang="en-US" sz="4400" smtClean="0">
                <a:solidFill>
                  <a:srgbClr val="0000FF"/>
                </a:solidFill>
                <a:ea typeface="宋体" panose="02010600030101010101" pitchFamily="2" charset="-122"/>
              </a:rPr>
              <a:t>写一篇题为“我看诸葛亮”的史评短文 </a:t>
            </a:r>
            <a:endParaRPr lang="zh-CN" altLang="en-US" sz="4400" smtClean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刘备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2738"/>
            <a:ext cx="3749675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16013" y="-171450"/>
            <a:ext cx="43926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latin typeface="Arial Narrow" pitchFamily="34" charset="0"/>
                <a:ea typeface="黑体" panose="02010609060101010101" pitchFamily="49" charset="-122"/>
              </a:rPr>
              <a:t>三、背景介绍</a:t>
            </a:r>
            <a:endParaRPr lang="zh-CN" altLang="en-US" sz="4800" b="1">
              <a:solidFill>
                <a:schemeClr val="bg1"/>
              </a:solidFill>
              <a:latin typeface="Arial Narrow" pitchFamily="34" charset="0"/>
              <a:ea typeface="黑体" panose="02010609060101010101" pitchFamily="49" charset="-122"/>
            </a:endParaRPr>
          </a:p>
        </p:txBody>
      </p:sp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292100" y="1341438"/>
            <a:ext cx="8366125" cy="393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刘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备问计于诸葛亮是在公元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207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年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当时曹操已基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本上统一了黄河流域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孙权经过父兄及自己三世的经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营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也比较牢固地占有江东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刘备兵少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而且又没有地盘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endParaRPr lang="en-US" altLang="zh-CN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到荆州去投靠刘表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受刘表集团中外戚势力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      排挤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送到新野这个偏僻小县屯兵。二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             十余年间一直过着流亡生活。为了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                    改变这种局面他决定从寻求谋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                         士入手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经徐庶推荐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他三顾茅</a:t>
            </a:r>
            <a:endParaRPr lang="zh-CN" altLang="en-US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                                                   庐</a:t>
            </a:r>
            <a:r>
              <a:rPr lang="en-US" altLang="zh-CN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Arial Narrow" pitchFamily="34" charset="0"/>
                <a:ea typeface="楷体_GB2312" pitchFamily="49" charset="-122"/>
              </a:rPr>
              <a:t>请求诸葛亮帮助他。</a:t>
            </a:r>
            <a:endParaRPr lang="en-US" altLang="zh-CN" b="1" dirty="0">
              <a:solidFill>
                <a:srgbClr val="0000FF"/>
              </a:solidFill>
              <a:latin typeface="Arial Narrow" pitchFamily="34" charset="0"/>
              <a:ea typeface="楷体_GB2312" pitchFamily="49" charset="-122"/>
            </a:endParaRPr>
          </a:p>
        </p:txBody>
      </p:sp>
      <p:pic>
        <p:nvPicPr>
          <p:cNvPr id="18437" name="Picture 5" descr="图片16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260350"/>
            <a:ext cx="170815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900113" y="6278563"/>
            <a:ext cx="1809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accent2"/>
                </a:solidFill>
                <a:ea typeface="楷体_GB2312" pitchFamily="49" charset="-122"/>
              </a:rPr>
              <a:t>刘备画像</a:t>
            </a:r>
            <a:endParaRPr lang="zh-CN" altLang="en-US" sz="3200">
              <a:solidFill>
                <a:schemeClr val="accent2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49" y="0"/>
            <a:ext cx="9138702" cy="6858000"/>
          </a:xfrm>
          <a:prstGeom prst="rect">
            <a:avLst/>
          </a:prstGeom>
        </p:spPr>
      </p:pic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3124200" cy="1143000"/>
          </a:xfrm>
        </p:spPr>
        <p:txBody>
          <a:bodyPr/>
          <a:lstStyle/>
          <a:p>
            <a:pPr algn="l" eaLnBrk="1" hangingPunct="1"/>
            <a:r>
              <a:rPr lang="zh-CN" altLang="en-US" smtClean="0">
                <a:solidFill>
                  <a:srgbClr val="A50021"/>
                </a:solidFill>
                <a:ea typeface="方正琥珀简体" pitchFamily="2" charset="-122"/>
              </a:rPr>
              <a:t>三国地图</a:t>
            </a:r>
            <a:endParaRPr lang="zh-CN" altLang="en-US" smtClean="0">
              <a:solidFill>
                <a:srgbClr val="A50021"/>
              </a:solidFill>
              <a:ea typeface="方正琥珀简体" pitchFamily="2" charset="-122"/>
            </a:endParaRP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38200" y="5486400"/>
            <a:ext cx="4876800" cy="685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3200" dirty="0" smtClean="0">
                <a:solidFill>
                  <a:srgbClr val="FF6600"/>
                </a:solidFill>
                <a:ea typeface="方正琥珀简体" pitchFamily="2" charset="-122"/>
              </a:rPr>
              <a:t>请找出新野</a:t>
            </a:r>
            <a:endParaRPr lang="zh-CN" altLang="en-US" sz="3200" dirty="0" smtClean="0">
              <a:solidFill>
                <a:srgbClr val="FF6600"/>
              </a:solidFill>
              <a:ea typeface="方正琥珀简体" pitchFamily="2" charset="-122"/>
            </a:endParaRPr>
          </a:p>
        </p:txBody>
      </p:sp>
      <p:sp>
        <p:nvSpPr>
          <p:cNvPr id="179205" name="AutoShape 5"/>
          <p:cNvSpPr>
            <a:spLocks noChangeArrowheads="1"/>
          </p:cNvSpPr>
          <p:nvPr/>
        </p:nvSpPr>
        <p:spPr bwMode="auto">
          <a:xfrm>
            <a:off x="3581400" y="3276600"/>
            <a:ext cx="1905000" cy="1066800"/>
          </a:xfrm>
          <a:prstGeom prst="rightArrowCallout">
            <a:avLst>
              <a:gd name="adj1" fmla="val 25000"/>
              <a:gd name="adj2" fmla="val 25000"/>
              <a:gd name="adj3" fmla="val 29762"/>
              <a:gd name="adj4" fmla="val 66667"/>
            </a:avLst>
          </a:prstGeom>
          <a:solidFill>
            <a:srgbClr val="FFFFCC"/>
          </a:solidFill>
          <a:ln w="38100">
            <a:solidFill>
              <a:srgbClr val="FF33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新野</a:t>
            </a:r>
            <a:endParaRPr kumimoji="1" lang="zh-CN" altLang="en-US" sz="40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2" name="钟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钟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4" grpId="0" autoUpdateAnimBg="0" build="p"/>
      <p:bldP spid="17920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523"/>
            <a:ext cx="9144000" cy="6726477"/>
          </a:xfrm>
          <a:prstGeom prst="rect">
            <a:avLst/>
          </a:prstGeom>
        </p:spPr>
      </p:pic>
      <p:sp>
        <p:nvSpPr>
          <p:cNvPr id="8" name="日期占位符 1"/>
          <p:cNvSpPr txBox="1">
            <a:spLocks noGrp="1"/>
          </p:cNvSpPr>
          <p:nvPr/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lIns="92075" tIns="46038" rIns="92075" bIns="46038" anchor="ctr"/>
          <a:lstStyle/>
          <a:p>
            <a:pPr>
              <a:defRPr/>
            </a:pPr>
            <a:fld id="{C034394F-14F0-4F82-9572-B7A529AC27BA}" type="datetime1">
              <a:rPr kumimoji="1" lang="zh-CN" altLang="en-US" sz="1400">
                <a:latin typeface="+mn-lt"/>
                <a:ea typeface="宋体" panose="02010600030101010101" pitchFamily="2" charset="-122"/>
              </a:rPr>
            </a:fld>
            <a:endParaRPr kumimoji="1" lang="en-US" altLang="zh-CN" sz="14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wrap="none" lIns="92075" tIns="46038" rIns="92075" bIns="46038" anchor="ctr"/>
          <a:lstStyle/>
          <a:p>
            <a:pPr algn="r">
              <a:defRPr/>
            </a:pPr>
            <a:fld id="{394C1B06-7E56-4800-A879-C74FFDC901C1}" type="slidenum">
              <a:rPr kumimoji="1" lang="en-US" altLang="zh-CN" sz="1400">
                <a:latin typeface="+mn-lt"/>
                <a:ea typeface="宋体" panose="02010600030101010101" pitchFamily="2" charset="-122"/>
              </a:rPr>
            </a:fld>
            <a:endParaRPr kumimoji="1" lang="en-US" altLang="zh-CN" sz="1400">
              <a:latin typeface="+mn-lt"/>
              <a:ea typeface="宋体" panose="02010600030101010101" pitchFamily="2" charset="-122"/>
            </a:endParaRPr>
          </a:p>
        </p:txBody>
      </p:sp>
      <p:pic>
        <p:nvPicPr>
          <p:cNvPr id="80898" name="22隆中1295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22隆中对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6921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Text Box 4">
            <a:hlinkClick r:id="" action="ppaction://noaction">
              <a:snd r:embed="rId2" name="22隆中对.wav"/>
            </a:hlinkClick>
          </p:cNvPr>
          <p:cNvSpPr txBox="1">
            <a:spLocks noChangeArrowheads="1"/>
          </p:cNvSpPr>
          <p:nvPr/>
        </p:nvSpPr>
        <p:spPr bwMode="auto">
          <a:xfrm>
            <a:off x="6804025" y="260350"/>
            <a:ext cx="20161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3200">
              <a:solidFill>
                <a:schemeClr val="accent1"/>
              </a:solidFill>
              <a:ea typeface="楷体_GB2312" pitchFamily="49" charset="-122"/>
            </a:endParaRPr>
          </a:p>
        </p:txBody>
      </p:sp>
      <p:sp>
        <p:nvSpPr>
          <p:cNvPr id="20487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666038" y="6338888"/>
            <a:ext cx="1477962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华文行楷" panose="02010800040101010101" pitchFamily="2" charset="-122"/>
              </a:rPr>
              <a:t>隆中对</a:t>
            </a:r>
            <a:endParaRPr lang="zh-CN" altLang="en-US">
              <a:solidFill>
                <a:schemeClr val="accent1"/>
              </a:solidFill>
              <a:ea typeface="华文行楷" panose="02010800040101010101" pitchFamily="2" charset="-122"/>
            </a:endParaRP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3471863" y="22971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80902" name="WordArt 6"/>
          <p:cNvSpPr>
            <a:spLocks noChangeArrowheads="1" noChangeShapeType="1" noTextEdit="1"/>
          </p:cNvSpPr>
          <p:nvPr/>
        </p:nvSpPr>
        <p:spPr bwMode="auto">
          <a:xfrm>
            <a:off x="196850" y="3357563"/>
            <a:ext cx="7993063" cy="23749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听读课文录音、标画生字词和长句朗读节奏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3725" name="隆中对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125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898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43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60771" fill="hold"/>
                                        <p:tgtEl>
                                          <p:spTgt spid="243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372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3725"/>
                </p:tgtEl>
              </p:cMediaNode>
            </p:audio>
          </p:childTnLst>
        </p:cTn>
      </p:par>
    </p:tnLst>
    <p:bldLst>
      <p:bldP spid="809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684213" y="596900"/>
            <a:ext cx="7488237" cy="569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9875">
              <a:lnSpc>
                <a:spcPct val="170000"/>
              </a:lnSpc>
            </a:pP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陇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亩（      ）  倾</a:t>
            </a: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颓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猖蹶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         ） 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存</a:t>
            </a: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恤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  </a:t>
            </a: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夷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越（      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胄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    </a:t>
            </a: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殆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indent="269875">
              <a:lnSpc>
                <a:spcPct val="170000"/>
              </a:lnSpc>
            </a:pP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沔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    </a:t>
            </a:r>
            <a:r>
              <a:rPr lang="zh-CN" altLang="en-US" sz="3600" b="1" u="sng">
                <a:latin typeface="楷体_GB2312" pitchFamily="49" charset="-122"/>
                <a:ea typeface="楷体_GB2312" pitchFamily="49" charset="-122"/>
              </a:rPr>
              <a:t>诣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（      ） 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6787" name="Rectangle 3"/>
          <p:cNvSpPr>
            <a:spLocks noChangeArrowheads="1"/>
          </p:cNvSpPr>
          <p:nvPr/>
        </p:nvSpPr>
        <p:spPr bwMode="auto">
          <a:xfrm>
            <a:off x="2543175" y="1708150"/>
            <a:ext cx="1457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lǒng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88" name="Rectangle 4"/>
          <p:cNvSpPr>
            <a:spLocks noChangeArrowheads="1"/>
          </p:cNvSpPr>
          <p:nvPr/>
        </p:nvSpPr>
        <p:spPr bwMode="auto">
          <a:xfrm>
            <a:off x="6359525" y="1708150"/>
            <a:ext cx="14525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tuí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89" name="Rectangle 5"/>
          <p:cNvSpPr>
            <a:spLocks noChangeArrowheads="1"/>
          </p:cNvSpPr>
          <p:nvPr/>
        </p:nvSpPr>
        <p:spPr bwMode="auto">
          <a:xfrm>
            <a:off x="2759075" y="2643188"/>
            <a:ext cx="30083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chāng  jué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0" name="Rectangle 6"/>
          <p:cNvSpPr>
            <a:spLocks noChangeArrowheads="1"/>
          </p:cNvSpPr>
          <p:nvPr/>
        </p:nvSpPr>
        <p:spPr bwMode="auto">
          <a:xfrm>
            <a:off x="2759075" y="3506788"/>
            <a:ext cx="1368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xù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1" name="Rectangle 7"/>
          <p:cNvSpPr>
            <a:spLocks noChangeArrowheads="1"/>
          </p:cNvSpPr>
          <p:nvPr/>
        </p:nvSpPr>
        <p:spPr bwMode="auto">
          <a:xfrm>
            <a:off x="6430963" y="3579813"/>
            <a:ext cx="1223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yí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2" name="Rectangle 8"/>
          <p:cNvSpPr>
            <a:spLocks noChangeArrowheads="1"/>
          </p:cNvSpPr>
          <p:nvPr/>
        </p:nvSpPr>
        <p:spPr bwMode="auto">
          <a:xfrm>
            <a:off x="2038350" y="4443413"/>
            <a:ext cx="1808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zhòu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3" name="Rectangle 9"/>
          <p:cNvSpPr>
            <a:spLocks noChangeArrowheads="1"/>
          </p:cNvSpPr>
          <p:nvPr/>
        </p:nvSpPr>
        <p:spPr bwMode="auto">
          <a:xfrm>
            <a:off x="5783263" y="4443413"/>
            <a:ext cx="18018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dài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4" name="Rectangle 10"/>
          <p:cNvSpPr>
            <a:spLocks noChangeArrowheads="1"/>
          </p:cNvSpPr>
          <p:nvPr/>
        </p:nvSpPr>
        <p:spPr bwMode="auto">
          <a:xfrm>
            <a:off x="1966913" y="5451475"/>
            <a:ext cx="1781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miǎn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5" name="Rectangle 11"/>
          <p:cNvSpPr>
            <a:spLocks noChangeArrowheads="1"/>
          </p:cNvSpPr>
          <p:nvPr/>
        </p:nvSpPr>
        <p:spPr bwMode="auto">
          <a:xfrm>
            <a:off x="6070600" y="5451475"/>
            <a:ext cx="1279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6796" name="Text Box 1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666038" y="6338888"/>
            <a:ext cx="1477962" cy="519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>
                <a:solidFill>
                  <a:schemeClr val="accent1"/>
                </a:solidFill>
                <a:ea typeface="华文行楷" panose="02010800040101010101" pitchFamily="2" charset="-122"/>
              </a:rPr>
              <a:t>隆中对</a:t>
            </a:r>
            <a:endParaRPr lang="zh-CN" altLang="en-US">
              <a:solidFill>
                <a:schemeClr val="accent1"/>
              </a:solidFill>
              <a:ea typeface="华文行楷" panose="02010800040101010101" pitchFamily="2" charset="-122"/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1095375" y="-171450"/>
            <a:ext cx="7580313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bg1"/>
                </a:solidFill>
                <a:ea typeface="黑体" panose="02010609060101010101" pitchFamily="49" charset="-122"/>
              </a:rPr>
              <a:t>四、读准下列划线字的音</a:t>
            </a:r>
            <a:endParaRPr lang="zh-CN" altLang="en-US" sz="48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67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67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67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6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6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mph" presetSubtype="6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/>
      <p:bldP spid="246788" grpId="0"/>
      <p:bldP spid="246789" grpId="0"/>
      <p:bldP spid="246790" grpId="0"/>
      <p:bldP spid="246791" grpId="0"/>
      <p:bldP spid="246792" grpId="0"/>
      <p:bldP spid="246793" grpId="0"/>
      <p:bldP spid="246794" grpId="0"/>
      <p:bldP spid="246795" grpId="0"/>
      <p:bldP spid="2467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划出下面句子的朗读节奏：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⑴惟博陵崔州平、颍川徐庶元直与亮友善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⑵则命一上将将荆州之军以向宛、洛</a:t>
            </a:r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mtClean="0">
                <a:ea typeface="宋体" panose="02010600030101010101" pitchFamily="2" charset="-122"/>
              </a:rPr>
              <a:t>⑶百姓孰敢不箪食壶浆以迎将军乎？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55650" y="2513013"/>
            <a:ext cx="7920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45766" name="Text Box 6"/>
          <p:cNvSpPr txBox="1">
            <a:spLocks noChangeArrowheads="1"/>
          </p:cNvSpPr>
          <p:nvPr/>
        </p:nvSpPr>
        <p:spPr bwMode="auto">
          <a:xfrm>
            <a:off x="611188" y="2636838"/>
            <a:ext cx="8801100" cy="112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惟∕博陵崔州平、颍川徐庶元直∕与亮友善</a:t>
            </a:r>
            <a:endParaRPr lang="zh-CN" altLang="en-US" sz="32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45767" name="Text Box 7"/>
          <p:cNvSpPr txBox="1">
            <a:spLocks noChangeArrowheads="1"/>
          </p:cNvSpPr>
          <p:nvPr/>
        </p:nvSpPr>
        <p:spPr bwMode="auto">
          <a:xfrm>
            <a:off x="468313" y="4221163"/>
            <a:ext cx="91646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则∕命一上将∕将荆州之军∕以向宛、洛</a:t>
            </a:r>
            <a:endParaRPr lang="zh-CN" altLang="en-US" sz="32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endParaRPr lang="zh-CN" altLang="en-US" sz="32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45768" name="Text Box 8"/>
          <p:cNvSpPr txBox="1">
            <a:spLocks noChangeArrowheads="1"/>
          </p:cNvSpPr>
          <p:nvPr/>
        </p:nvSpPr>
        <p:spPr bwMode="auto">
          <a:xfrm>
            <a:off x="539750" y="5556250"/>
            <a:ext cx="8083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</a:rPr>
              <a:t>百姓∕孰敢∕不箪食壶浆∕以迎将军乎？</a:t>
            </a:r>
            <a:endParaRPr lang="zh-CN" altLang="en-US" sz="32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762000" y="1525588"/>
            <a:ext cx="8001000" cy="350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亮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躬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耕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陇亩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好为</a:t>
            </a:r>
            <a:r>
              <a:rPr kumimoji="1"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梁父吟</a:t>
            </a:r>
            <a:r>
              <a:rPr kumimoji="1"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。身长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八尺，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自比于管仲、乐毅，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时人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莫之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许</a:t>
            </a:r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也。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惟</a:t>
            </a:r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博陵崔州平，颍川徐庶元直与亮友</a:t>
            </a:r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endParaRPr kumimoji="1"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/>
            <a:r>
              <a:rPr kumimoji="1"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善，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谓为信然。</a:t>
            </a:r>
            <a:endParaRPr kumimoji="1" lang="zh-CN" altLang="en-US" sz="3200" b="1">
              <a:solidFill>
                <a:srgbClr val="00CC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3299" name="Text Box 3"/>
          <p:cNvSpPr txBox="1">
            <a:spLocks noChangeArrowheads="1"/>
          </p:cNvSpPr>
          <p:nvPr/>
        </p:nvSpPr>
        <p:spPr bwMode="auto">
          <a:xfrm>
            <a:off x="1660525" y="1935163"/>
            <a:ext cx="1101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 亲自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0" name="Text Box 4"/>
          <p:cNvSpPr txBox="1">
            <a:spLocks noChangeArrowheads="1"/>
          </p:cNvSpPr>
          <p:nvPr/>
        </p:nvSpPr>
        <p:spPr bwMode="auto">
          <a:xfrm>
            <a:off x="1981200" y="2895600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经常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1" name="Text Box 5"/>
          <p:cNvSpPr txBox="1">
            <a:spLocks noChangeArrowheads="1"/>
          </p:cNvSpPr>
          <p:nvPr/>
        </p:nvSpPr>
        <p:spPr bwMode="auto">
          <a:xfrm>
            <a:off x="1371600" y="3916363"/>
            <a:ext cx="10001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只有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2" name="Text Box 6"/>
          <p:cNvSpPr txBox="1">
            <a:spLocks noChangeArrowheads="1"/>
          </p:cNvSpPr>
          <p:nvPr/>
        </p:nvSpPr>
        <p:spPr bwMode="auto">
          <a:xfrm>
            <a:off x="1177925" y="4906963"/>
            <a:ext cx="26320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说是确实这样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3" name="Text Box 7"/>
          <p:cNvSpPr txBox="1">
            <a:spLocks noChangeArrowheads="1"/>
          </p:cNvSpPr>
          <p:nvPr/>
        </p:nvSpPr>
        <p:spPr bwMode="auto">
          <a:xfrm>
            <a:off x="3886200" y="1935163"/>
            <a:ext cx="1600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喜欢唱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4" name="Text Box 8"/>
          <p:cNvSpPr txBox="1">
            <a:spLocks noChangeArrowheads="1"/>
          </p:cNvSpPr>
          <p:nvPr/>
        </p:nvSpPr>
        <p:spPr bwMode="auto">
          <a:xfrm>
            <a:off x="2819400" y="1935163"/>
            <a:ext cx="1066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田地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5" name="Text Box 9"/>
          <p:cNvSpPr txBox="1">
            <a:spLocks noChangeArrowheads="1"/>
          </p:cNvSpPr>
          <p:nvPr/>
        </p:nvSpPr>
        <p:spPr bwMode="auto">
          <a:xfrm>
            <a:off x="7543800" y="2895600"/>
            <a:ext cx="996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承认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83306" name="Text Box 10"/>
          <p:cNvSpPr txBox="1">
            <a:spLocks noChangeArrowheads="1"/>
          </p:cNvSpPr>
          <p:nvPr/>
        </p:nvSpPr>
        <p:spPr bwMode="auto">
          <a:xfrm>
            <a:off x="5638800" y="2925763"/>
            <a:ext cx="1828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当时的人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663575" y="0"/>
            <a:ext cx="84804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五、结合注释解释每段中的重点字</a:t>
            </a:r>
            <a:endParaRPr lang="zh-CN" altLang="en-US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3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3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83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18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3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autoUpdateAnimBg="0"/>
      <p:bldP spid="183300" grpId="0" autoUpdateAnimBg="0"/>
      <p:bldP spid="183301" grpId="0" autoUpdateAnimBg="0"/>
      <p:bldP spid="183302" grpId="0" autoUpdateAnimBg="0"/>
      <p:bldP spid="183303" grpId="0" autoUpdateAnimBg="0"/>
      <p:bldP spid="183304" grpId="0" autoUpdateAnimBg="0"/>
      <p:bldP spid="183305" grpId="0" autoUpdateAnimBg="0"/>
      <p:bldP spid="183306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200755162325660 3">
      <a:dk1>
        <a:srgbClr val="003366"/>
      </a:dk1>
      <a:lt1>
        <a:srgbClr val="FFFFFF"/>
      </a:lt1>
      <a:dk2>
        <a:srgbClr val="99190B"/>
      </a:dk2>
      <a:lt2>
        <a:srgbClr val="DDDDDD"/>
      </a:lt2>
      <a:accent1>
        <a:srgbClr val="1F63AD"/>
      </a:accent1>
      <a:accent2>
        <a:srgbClr val="D28302"/>
      </a:accent2>
      <a:accent3>
        <a:srgbClr val="FFFFFF"/>
      </a:accent3>
      <a:accent4>
        <a:srgbClr val="002A56"/>
      </a:accent4>
      <a:accent5>
        <a:srgbClr val="ABB7D3"/>
      </a:accent5>
      <a:accent6>
        <a:srgbClr val="BE7602"/>
      </a:accent6>
      <a:hlink>
        <a:srgbClr val="3CA051"/>
      </a:hlink>
      <a:folHlink>
        <a:srgbClr val="97ADB5"/>
      </a:folHlink>
    </a:clrScheme>
    <a:fontScheme name="200755162325660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66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200755162325660 1">
        <a:dk1>
          <a:srgbClr val="000066"/>
        </a:dk1>
        <a:lt1>
          <a:srgbClr val="FFFFFF"/>
        </a:lt1>
        <a:dk2>
          <a:srgbClr val="40297B"/>
        </a:dk2>
        <a:lt2>
          <a:srgbClr val="DDDDDD"/>
        </a:lt2>
        <a:accent1>
          <a:srgbClr val="35978E"/>
        </a:accent1>
        <a:accent2>
          <a:srgbClr val="1E86E4"/>
        </a:accent2>
        <a:accent3>
          <a:srgbClr val="FFFFFF"/>
        </a:accent3>
        <a:accent4>
          <a:srgbClr val="000056"/>
        </a:accent4>
        <a:accent5>
          <a:srgbClr val="AEC9C6"/>
        </a:accent5>
        <a:accent6>
          <a:srgbClr val="1A79CF"/>
        </a:accent6>
        <a:hlink>
          <a:srgbClr val="9CAA32"/>
        </a:hlink>
        <a:folHlink>
          <a:srgbClr val="ACB3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755162325660 2">
        <a:dk1>
          <a:srgbClr val="000066"/>
        </a:dk1>
        <a:lt1>
          <a:srgbClr val="FFFFFF"/>
        </a:lt1>
        <a:dk2>
          <a:srgbClr val="0F5ABD"/>
        </a:dk2>
        <a:lt2>
          <a:srgbClr val="DDDDDD"/>
        </a:lt2>
        <a:accent1>
          <a:srgbClr val="7061C9"/>
        </a:accent1>
        <a:accent2>
          <a:srgbClr val="53BB9B"/>
        </a:accent2>
        <a:accent3>
          <a:srgbClr val="FFFFFF"/>
        </a:accent3>
        <a:accent4>
          <a:srgbClr val="000056"/>
        </a:accent4>
        <a:accent5>
          <a:srgbClr val="BBB7E1"/>
        </a:accent5>
        <a:accent6>
          <a:srgbClr val="4AA98C"/>
        </a:accent6>
        <a:hlink>
          <a:srgbClr val="57B2D7"/>
        </a:hlink>
        <a:folHlink>
          <a:srgbClr val="BCC8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755162325660 3">
        <a:dk1>
          <a:srgbClr val="003366"/>
        </a:dk1>
        <a:lt1>
          <a:srgbClr val="FFFFFF"/>
        </a:lt1>
        <a:dk2>
          <a:srgbClr val="99190B"/>
        </a:dk2>
        <a:lt2>
          <a:srgbClr val="DDDDDD"/>
        </a:lt2>
        <a:accent1>
          <a:srgbClr val="1F63AD"/>
        </a:accent1>
        <a:accent2>
          <a:srgbClr val="D28302"/>
        </a:accent2>
        <a:accent3>
          <a:srgbClr val="FFFFFF"/>
        </a:accent3>
        <a:accent4>
          <a:srgbClr val="002A56"/>
        </a:accent4>
        <a:accent5>
          <a:srgbClr val="ABB7D3"/>
        </a:accent5>
        <a:accent6>
          <a:srgbClr val="BE7602"/>
        </a:accent6>
        <a:hlink>
          <a:srgbClr val="3CA051"/>
        </a:hlink>
        <a:folHlink>
          <a:srgbClr val="97AD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200755162325660</Template>
  <TotalTime>0</TotalTime>
  <Words>4011</Words>
  <Application>WPS 演示</Application>
  <PresentationFormat>全屏显示(4:3)</PresentationFormat>
  <Paragraphs>542</Paragraphs>
  <Slides>34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6" baseType="lpstr">
      <vt:lpstr>Arial</vt:lpstr>
      <vt:lpstr>宋体</vt:lpstr>
      <vt:lpstr>Wingdings</vt:lpstr>
      <vt:lpstr>Verdana</vt:lpstr>
      <vt:lpstr>Calibri</vt:lpstr>
      <vt:lpstr>Calibri</vt:lpstr>
      <vt:lpstr>华康俪金黑W8(P)</vt:lpstr>
      <vt:lpstr>黑体</vt:lpstr>
      <vt:lpstr>微软雅黑</vt:lpstr>
      <vt:lpstr>Arial Narrow</vt:lpstr>
      <vt:lpstr>楷体_GB2312</vt:lpstr>
      <vt:lpstr>方正琥珀简体</vt:lpstr>
      <vt:lpstr>Times New Roman</vt:lpstr>
      <vt:lpstr>华文行楷</vt:lpstr>
      <vt:lpstr>华文细黑</vt:lpstr>
      <vt:lpstr>隶书</vt:lpstr>
      <vt:lpstr>Arial Unicode MS</vt:lpstr>
      <vt:lpstr>华文新魏</vt:lpstr>
      <vt:lpstr>华文彩云</vt:lpstr>
      <vt:lpstr>Arial</vt:lpstr>
      <vt:lpstr>新宋体</vt:lpstr>
      <vt:lpstr>第一PPT模板网-WWW.1PPT.COM</vt:lpstr>
      <vt:lpstr>隆 中 对</vt:lpstr>
      <vt:lpstr>一、读诗猜谜，导入新课</vt:lpstr>
      <vt:lpstr>二、作者、作品简介 </vt:lpstr>
      <vt:lpstr>PowerPoint 演示文稿</vt:lpstr>
      <vt:lpstr>三国地图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六、作业：</vt:lpstr>
      <vt:lpstr>一、检测上节课内容（第二课时）</vt:lpstr>
      <vt:lpstr>二、请说出下列句子的句式特点、并翻译</vt:lpstr>
      <vt:lpstr>PowerPoint 演示文稿</vt:lpstr>
      <vt:lpstr>齐读第4段，思考：</vt:lpstr>
      <vt:lpstr>PowerPoint 演示文稿</vt:lpstr>
      <vt:lpstr>“天下有变”进军路线图</vt:lpstr>
      <vt:lpstr>PowerPoint 演示文稿</vt:lpstr>
      <vt:lpstr>PowerPoint 演示文稿</vt:lpstr>
      <vt:lpstr>PowerPoint 演示文稿</vt:lpstr>
      <vt:lpstr>一、结合课文内容，分析人物形象</vt:lpstr>
      <vt:lpstr>小结诸葛亮的人物特点。  </vt:lpstr>
      <vt:lpstr>三、赏析刻画人物形象的方法 </vt:lpstr>
      <vt:lpstr>PowerPoint 演示文稿</vt:lpstr>
      <vt:lpstr>原因是：</vt:lpstr>
      <vt:lpstr>四、课堂练笔 </vt:lpstr>
      <vt:lpstr>五、小结</vt:lpstr>
      <vt:lpstr>六、作业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wuhan</cp:lastModifiedBy>
  <cp:revision>190</cp:revision>
  <dcterms:created xsi:type="dcterms:W3CDTF">2010-03-09T02:00:00Z</dcterms:created>
  <dcterms:modified xsi:type="dcterms:W3CDTF">2017-10-18T04:43:19Z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