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4" r:id="rId12"/>
    <p:sldId id="270" r:id="rId13"/>
    <p:sldId id="271" r:id="rId14"/>
    <p:sldId id="272" r:id="rId15"/>
    <p:sldId id="268" r:id="rId16"/>
    <p:sldId id="273" r:id="rId17"/>
    <p:sldId id="275" r:id="rId18"/>
    <p:sldId id="277" r:id="rId19"/>
    <p:sldId id="278" r:id="rId20"/>
    <p:sldId id="279" r:id="rId21"/>
    <p:sldId id="281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9" r:id="rId43"/>
    <p:sldId id="303" r:id="rId44"/>
    <p:sldId id="304" r:id="rId45"/>
    <p:sldId id="307" r:id="rId46"/>
    <p:sldId id="311" r:id="rId47"/>
    <p:sldId id="312" r:id="rId4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0066"/>
    <a:srgbClr val="990000"/>
    <a:srgbClr val="6600FF"/>
    <a:srgbClr val="000066"/>
    <a:srgbClr val="0000CC"/>
    <a:srgbClr val="FF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73F7D-A15E-499B-975D-48BAABE84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7CC3C-558E-47A7-BE28-0086284181A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31.xml"/></Relationships>
</file>

<file path=ppt/notesSlides/_rels/notes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7CC3C-558E-47A7-BE28-0086284181A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7CC3C-558E-47A7-BE28-0086284181A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7CC3C-558E-47A7-BE28-0086284181A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7CC3C-558E-47A7-BE28-0086284181A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7CC3C-558E-47A7-BE28-0086284181A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未知"/>
          <p:cNvSpPr/>
          <p:nvPr/>
        </p:nvSpPr>
        <p:spPr bwMode="auto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  <a:endParaRPr lang="zh-CN" noProof="0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8FE4549-777F-426E-85F8-790004036820}" type="slidenum">
              <a:rPr lang="zh-CN" altLang="zh-CN"/>
            </a:fld>
            <a:endParaRPr lang="zh-CN" altLang="zh-CN"/>
          </a:p>
        </p:txBody>
      </p:sp>
      <p:grpSp>
        <p:nvGrpSpPr>
          <p:cNvPr id="2056" name="Group 8"/>
          <p:cNvGrpSpPr/>
          <p:nvPr/>
        </p:nvGrpSpPr>
        <p:grpSpPr bwMode="auto">
          <a:xfrm>
            <a:off x="195263" y="234950"/>
            <a:ext cx="3787775" cy="1778000"/>
            <a:chOff x="0" y="0"/>
            <a:chExt cx="2386" cy="1120"/>
          </a:xfrm>
        </p:grpSpPr>
        <p:sp>
          <p:nvSpPr>
            <p:cNvPr id="2057" name="未知"/>
            <p:cNvSpPr/>
            <p:nvPr userDrawn="1"/>
          </p:nvSpPr>
          <p:spPr bwMode="auto">
            <a:xfrm>
              <a:off x="54" y="29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" name="未知"/>
            <p:cNvSpPr/>
            <p:nvPr userDrawn="1"/>
          </p:nvSpPr>
          <p:spPr bwMode="auto">
            <a:xfrm>
              <a:off x="43" y="113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" name="未知"/>
            <p:cNvSpPr/>
            <p:nvPr userDrawn="1"/>
          </p:nvSpPr>
          <p:spPr bwMode="auto">
            <a:xfrm>
              <a:off x="351" y="196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60" name="Group 12"/>
            <p:cNvGrpSpPr/>
            <p:nvPr userDrawn="1"/>
          </p:nvGrpSpPr>
          <p:grpSpPr bwMode="auto">
            <a:xfrm>
              <a:off x="0" y="0"/>
              <a:ext cx="2386" cy="1081"/>
              <a:chOff x="0" y="0"/>
              <a:chExt cx="2386" cy="1081"/>
            </a:xfrm>
          </p:grpSpPr>
          <p:sp>
            <p:nvSpPr>
              <p:cNvPr id="2061" name="未知"/>
              <p:cNvSpPr/>
              <p:nvPr userDrawn="1"/>
            </p:nvSpPr>
            <p:spPr bwMode="auto">
              <a:xfrm>
                <a:off x="1882" y="786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" name="未知"/>
              <p:cNvSpPr/>
              <p:nvPr userDrawn="1"/>
            </p:nvSpPr>
            <p:spPr bwMode="auto">
              <a:xfrm>
                <a:off x="0" y="0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" name="未知"/>
              <p:cNvSpPr/>
              <p:nvPr userDrawn="1"/>
            </p:nvSpPr>
            <p:spPr bwMode="auto">
              <a:xfrm>
                <a:off x="201" y="10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" name="未知"/>
              <p:cNvSpPr/>
              <p:nvPr userDrawn="1"/>
            </p:nvSpPr>
            <p:spPr bwMode="auto">
              <a:xfrm>
                <a:off x="286" y="103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" name="未知"/>
              <p:cNvSpPr/>
              <p:nvPr userDrawn="1"/>
            </p:nvSpPr>
            <p:spPr bwMode="auto">
              <a:xfrm>
                <a:off x="723" y="388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066" name="Group 18"/>
          <p:cNvGrpSpPr/>
          <p:nvPr/>
        </p:nvGrpSpPr>
        <p:grpSpPr bwMode="auto">
          <a:xfrm>
            <a:off x="7915275" y="4368800"/>
            <a:ext cx="742950" cy="1058863"/>
            <a:chOff x="0" y="0"/>
            <a:chExt cx="468" cy="667"/>
          </a:xfrm>
        </p:grpSpPr>
        <p:sp>
          <p:nvSpPr>
            <p:cNvPr id="2067" name="未知"/>
            <p:cNvSpPr/>
            <p:nvPr userDrawn="1"/>
          </p:nvSpPr>
          <p:spPr bwMode="auto">
            <a:xfrm rot="7320404">
              <a:off x="-78" y="183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" name="未知"/>
            <p:cNvSpPr/>
            <p:nvPr userDrawn="1"/>
          </p:nvSpPr>
          <p:spPr bwMode="auto">
            <a:xfrm rot="7320404">
              <a:off x="-93" y="170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未知"/>
            <p:cNvSpPr/>
            <p:nvPr userDrawn="1"/>
          </p:nvSpPr>
          <p:spPr bwMode="auto">
            <a:xfrm rot="7320404">
              <a:off x="13" y="159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70" name="Group 22"/>
            <p:cNvGrpSpPr/>
            <p:nvPr userDrawn="1"/>
          </p:nvGrpSpPr>
          <p:grpSpPr bwMode="auto">
            <a:xfrm>
              <a:off x="0" y="0"/>
              <a:ext cx="468" cy="667"/>
              <a:chOff x="0" y="0"/>
              <a:chExt cx="468" cy="667"/>
            </a:xfrm>
          </p:grpSpPr>
          <p:sp>
            <p:nvSpPr>
              <p:cNvPr id="2071" name="未知"/>
              <p:cNvSpPr/>
              <p:nvPr userDrawn="1"/>
            </p:nvSpPr>
            <p:spPr bwMode="auto">
              <a:xfrm rot="7320404">
                <a:off x="1" y="437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2" name="未知"/>
              <p:cNvSpPr/>
              <p:nvPr userDrawn="1"/>
            </p:nvSpPr>
            <p:spPr bwMode="auto">
              <a:xfrm rot="7320404">
                <a:off x="-100" y="178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3" name="未知"/>
              <p:cNvSpPr/>
              <p:nvPr userDrawn="1"/>
            </p:nvSpPr>
            <p:spPr bwMode="auto">
              <a:xfrm rot="7320404">
                <a:off x="76" y="245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4" name="未知"/>
              <p:cNvSpPr/>
              <p:nvPr userDrawn="1"/>
            </p:nvSpPr>
            <p:spPr bwMode="auto">
              <a:xfrm rot="7320404">
                <a:off x="376" y="121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5" name="未知"/>
              <p:cNvSpPr/>
              <p:nvPr userDrawn="1"/>
            </p:nvSpPr>
            <p:spPr bwMode="auto">
              <a:xfrm rot="7320404">
                <a:off x="149" y="247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076" name="未知"/>
          <p:cNvSpPr/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7" name="未知"/>
          <p:cNvSpPr/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D8958-E5F7-4F51-B073-BB4384805E9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D6ADD-56DE-4820-B1B2-AACC5D65990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3C09E-F11E-43F7-A03F-DCEAF919FB40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10B8E-582B-41F6-BCA6-E7B7E90C7A4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65D14-E572-4D4D-99AA-702DC6566EA6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7E91A-1E2C-4F52-B78C-183AB92795B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7D345-8F02-4720-8AB9-A16FD694F19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A1315-5E7C-4EF2-9549-389AAFAA968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DBCA3-8CD4-4D7C-9D5D-09961161F37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3C5C3-9A90-4CBD-8C92-1BA5B1AC1AD9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未知"/>
          <p:cNvSpPr/>
          <p:nvPr/>
        </p:nvSpPr>
        <p:spPr bwMode="auto">
          <a:xfrm rot="18427436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zh-CN" altLang="zh-CN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1248771-78B4-4455-A204-CDCC95E25B4F}" type="slidenum">
              <a:rPr lang="zh-CN" altLang="zh-CN"/>
            </a:fld>
            <a:endParaRPr lang="zh-CN" altLang="zh-CN"/>
          </a:p>
        </p:txBody>
      </p:sp>
      <p:sp>
        <p:nvSpPr>
          <p:cNvPr id="1032" name="未知"/>
          <p:cNvSpPr/>
          <p:nvPr/>
        </p:nvSpPr>
        <p:spPr bwMode="auto">
          <a:xfrm rot="18427436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3" name="未知"/>
          <p:cNvSpPr/>
          <p:nvPr/>
        </p:nvSpPr>
        <p:spPr bwMode="auto">
          <a:xfrm rot="18427436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34" name="Group 10"/>
          <p:cNvGrpSpPr/>
          <p:nvPr/>
        </p:nvGrpSpPr>
        <p:grpSpPr bwMode="auto">
          <a:xfrm>
            <a:off x="7938" y="5540375"/>
            <a:ext cx="1784350" cy="1246188"/>
            <a:chOff x="0" y="0"/>
            <a:chExt cx="1124" cy="785"/>
          </a:xfrm>
        </p:grpSpPr>
        <p:sp>
          <p:nvSpPr>
            <p:cNvPr id="1035" name="未知"/>
            <p:cNvSpPr/>
            <p:nvPr userDrawn="1"/>
          </p:nvSpPr>
          <p:spPr bwMode="auto">
            <a:xfrm>
              <a:off x="19" y="1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" name="未知"/>
            <p:cNvSpPr/>
            <p:nvPr userDrawn="1"/>
          </p:nvSpPr>
          <p:spPr bwMode="auto">
            <a:xfrm>
              <a:off x="1017" y="9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" name="未知"/>
            <p:cNvSpPr/>
            <p:nvPr userDrawn="1"/>
          </p:nvSpPr>
          <p:spPr bwMode="auto">
            <a:xfrm>
              <a:off x="15" y="28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" name="未知"/>
            <p:cNvSpPr/>
            <p:nvPr userDrawn="1"/>
          </p:nvSpPr>
          <p:spPr bwMode="auto">
            <a:xfrm>
              <a:off x="124" y="31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" name="未知"/>
            <p:cNvSpPr/>
            <p:nvPr userDrawn="1"/>
          </p:nvSpPr>
          <p:spPr bwMode="auto">
            <a:xfrm>
              <a:off x="480" y="4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" name="未知"/>
            <p:cNvSpPr/>
            <p:nvPr userDrawn="1"/>
          </p:nvSpPr>
          <p:spPr bwMode="auto">
            <a:xfrm>
              <a:off x="636" y="67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" name="未知"/>
            <p:cNvSpPr/>
            <p:nvPr userDrawn="1"/>
          </p:nvSpPr>
          <p:spPr bwMode="auto">
            <a:xfrm>
              <a:off x="499" y="11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2" name="未知"/>
            <p:cNvSpPr/>
            <p:nvPr userDrawn="1"/>
          </p:nvSpPr>
          <p:spPr bwMode="auto">
            <a:xfrm>
              <a:off x="663" y="10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3" name="未知"/>
            <p:cNvSpPr/>
            <p:nvPr userDrawn="1"/>
          </p:nvSpPr>
          <p:spPr bwMode="auto">
            <a:xfrm>
              <a:off x="342" y="20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44" name="Group 20"/>
            <p:cNvGrpSpPr/>
            <p:nvPr userDrawn="1"/>
          </p:nvGrpSpPr>
          <p:grpSpPr bwMode="auto">
            <a:xfrm>
              <a:off x="0" y="0"/>
              <a:ext cx="1124" cy="780"/>
              <a:chOff x="0" y="0"/>
              <a:chExt cx="1124" cy="780"/>
            </a:xfrm>
          </p:grpSpPr>
          <p:grpSp>
            <p:nvGrpSpPr>
              <p:cNvPr id="1045" name="Group 21"/>
              <p:cNvGrpSpPr/>
              <p:nvPr userDrawn="1"/>
            </p:nvGrpSpPr>
            <p:grpSpPr bwMode="auto">
              <a:xfrm>
                <a:off x="494" y="72"/>
                <a:ext cx="548" cy="708"/>
                <a:chOff x="0" y="0"/>
                <a:chExt cx="548" cy="708"/>
              </a:xfrm>
            </p:grpSpPr>
            <p:sp>
              <p:nvSpPr>
                <p:cNvPr id="1046" name="未知"/>
                <p:cNvSpPr/>
                <p:nvPr userDrawn="1"/>
              </p:nvSpPr>
              <p:spPr bwMode="auto">
                <a:xfrm>
                  <a:off x="0" y="25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47" name="未知"/>
                <p:cNvSpPr/>
                <p:nvPr userDrawn="1"/>
              </p:nvSpPr>
              <p:spPr bwMode="auto">
                <a:xfrm>
                  <a:off x="137" y="575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48" name="未知"/>
                <p:cNvSpPr/>
                <p:nvPr userDrawn="1"/>
              </p:nvSpPr>
              <p:spPr bwMode="auto">
                <a:xfrm>
                  <a:off x="505" y="0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49" name="未知"/>
              <p:cNvSpPr/>
              <p:nvPr userDrawn="1"/>
            </p:nvSpPr>
            <p:spPr bwMode="auto">
              <a:xfrm>
                <a:off x="71" y="24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0" name="未知"/>
              <p:cNvSpPr/>
              <p:nvPr userDrawn="1"/>
            </p:nvSpPr>
            <p:spPr bwMode="auto">
              <a:xfrm>
                <a:off x="255" y="39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1" name="未知"/>
              <p:cNvSpPr/>
              <p:nvPr userDrawn="1"/>
            </p:nvSpPr>
            <p:spPr bwMode="auto">
              <a:xfrm>
                <a:off x="560" y="19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052" name="Group 28"/>
              <p:cNvGrpSpPr/>
              <p:nvPr userDrawn="1"/>
            </p:nvGrpSpPr>
            <p:grpSpPr bwMode="auto">
              <a:xfrm>
                <a:off x="0" y="0"/>
                <a:ext cx="1124" cy="678"/>
                <a:chOff x="0" y="0"/>
                <a:chExt cx="1124" cy="678"/>
              </a:xfrm>
            </p:grpSpPr>
            <p:sp>
              <p:nvSpPr>
                <p:cNvPr id="1053" name="未知"/>
                <p:cNvSpPr/>
                <p:nvPr userDrawn="1"/>
              </p:nvSpPr>
              <p:spPr bwMode="auto">
                <a:xfrm>
                  <a:off x="664" y="55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54" name="未知"/>
                <p:cNvSpPr/>
                <p:nvPr userDrawn="1"/>
              </p:nvSpPr>
              <p:spPr bwMode="auto">
                <a:xfrm>
                  <a:off x="0" y="23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55" name="未知"/>
                <p:cNvSpPr/>
                <p:nvPr userDrawn="1"/>
              </p:nvSpPr>
              <p:spPr bwMode="auto">
                <a:xfrm>
                  <a:off x="101" y="28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56" name="未知"/>
                <p:cNvSpPr/>
                <p:nvPr userDrawn="1"/>
              </p:nvSpPr>
              <p:spPr bwMode="auto">
                <a:xfrm>
                  <a:off x="444" y="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57" name="未知"/>
                <p:cNvSpPr/>
                <p:nvPr userDrawn="1"/>
              </p:nvSpPr>
              <p:spPr bwMode="auto">
                <a:xfrm>
                  <a:off x="573" y="16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58" name="未知"/>
                <p:cNvSpPr/>
                <p:nvPr userDrawn="1"/>
              </p:nvSpPr>
              <p:spPr bwMode="auto">
                <a:xfrm>
                  <a:off x="323" y="14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59" name="未知"/>
                <p:cNvSpPr/>
                <p:nvPr userDrawn="1"/>
              </p:nvSpPr>
              <p:spPr bwMode="auto">
                <a:xfrm>
                  <a:off x="653" y="4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60" name="未知"/>
                <p:cNvSpPr/>
                <p:nvPr userDrawn="1"/>
              </p:nvSpPr>
              <p:spPr bwMode="auto">
                <a:xfrm>
                  <a:off x="712" y="11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061" name="Group 37"/>
          <p:cNvGrpSpPr/>
          <p:nvPr/>
        </p:nvGrpSpPr>
        <p:grpSpPr bwMode="auto">
          <a:xfrm>
            <a:off x="8680450" y="2116138"/>
            <a:ext cx="385763" cy="4308475"/>
            <a:chOff x="0" y="0"/>
            <a:chExt cx="243" cy="2714"/>
          </a:xfrm>
        </p:grpSpPr>
        <p:sp>
          <p:nvSpPr>
            <p:cNvPr id="1062" name="未知"/>
            <p:cNvSpPr/>
            <p:nvPr userDrawn="1"/>
          </p:nvSpPr>
          <p:spPr bwMode="auto">
            <a:xfrm flipH="1">
              <a:off x="0" y="1287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3" name="未知"/>
            <p:cNvSpPr/>
            <p:nvPr userDrawn="1"/>
          </p:nvSpPr>
          <p:spPr bwMode="auto">
            <a:xfrm flipH="1">
              <a:off x="38" y="0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64" name="Group 40"/>
          <p:cNvGrpSpPr/>
          <p:nvPr/>
        </p:nvGrpSpPr>
        <p:grpSpPr bwMode="auto">
          <a:xfrm>
            <a:off x="7318375" y="90488"/>
            <a:ext cx="2133600" cy="1911350"/>
            <a:chOff x="0" y="0"/>
            <a:chExt cx="1344" cy="1204"/>
          </a:xfrm>
        </p:grpSpPr>
        <p:grpSp>
          <p:nvGrpSpPr>
            <p:cNvPr id="1065" name="Group 41"/>
            <p:cNvGrpSpPr/>
            <p:nvPr userDrawn="1"/>
          </p:nvGrpSpPr>
          <p:grpSpPr bwMode="auto">
            <a:xfrm>
              <a:off x="0" y="0"/>
              <a:ext cx="1344" cy="1204"/>
              <a:chOff x="0" y="0"/>
              <a:chExt cx="1344" cy="1204"/>
            </a:xfrm>
          </p:grpSpPr>
          <p:sp>
            <p:nvSpPr>
              <p:cNvPr id="1066" name="未知"/>
              <p:cNvSpPr/>
              <p:nvPr userDrawn="1"/>
            </p:nvSpPr>
            <p:spPr bwMode="auto">
              <a:xfrm rot="18427436">
                <a:off x="820" y="1029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067" name="Group 43"/>
              <p:cNvGrpSpPr/>
              <p:nvPr userDrawn="1"/>
            </p:nvGrpSpPr>
            <p:grpSpPr bwMode="auto">
              <a:xfrm>
                <a:off x="0" y="0"/>
                <a:ext cx="1344" cy="985"/>
                <a:chOff x="0" y="0"/>
                <a:chExt cx="1344" cy="985"/>
              </a:xfrm>
            </p:grpSpPr>
            <p:sp>
              <p:nvSpPr>
                <p:cNvPr id="1068" name="未知"/>
                <p:cNvSpPr/>
                <p:nvPr userDrawn="1"/>
              </p:nvSpPr>
              <p:spPr bwMode="auto">
                <a:xfrm rot="18427436">
                  <a:off x="355" y="14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69" name="未知"/>
                <p:cNvSpPr/>
                <p:nvPr userDrawn="1"/>
              </p:nvSpPr>
              <p:spPr bwMode="auto">
                <a:xfrm rot="18427436">
                  <a:off x="437" y="274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0" name="未知"/>
                <p:cNvSpPr/>
                <p:nvPr userDrawn="1"/>
              </p:nvSpPr>
              <p:spPr bwMode="auto">
                <a:xfrm rot="18427436">
                  <a:off x="247" y="124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1" name="未知"/>
                <p:cNvSpPr/>
                <p:nvPr userDrawn="1"/>
              </p:nvSpPr>
              <p:spPr bwMode="auto">
                <a:xfrm rot="18427436">
                  <a:off x="293" y="-76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2" name="未知"/>
                <p:cNvSpPr/>
                <p:nvPr userDrawn="1"/>
              </p:nvSpPr>
              <p:spPr bwMode="auto">
                <a:xfrm rot="18427436">
                  <a:off x="686" y="839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3" name="未知"/>
                <p:cNvSpPr/>
                <p:nvPr userDrawn="1"/>
              </p:nvSpPr>
              <p:spPr bwMode="auto">
                <a:xfrm rot="18427436">
                  <a:off x="642" y="748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4" name="未知"/>
                <p:cNvSpPr/>
                <p:nvPr userDrawn="1"/>
              </p:nvSpPr>
              <p:spPr bwMode="auto">
                <a:xfrm rot="18427436">
                  <a:off x="374" y="152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5" name="未知"/>
                <p:cNvSpPr/>
                <p:nvPr userDrawn="1"/>
              </p:nvSpPr>
              <p:spPr bwMode="auto">
                <a:xfrm rot="18427436">
                  <a:off x="337" y="84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076" name="Line 52"/>
            <p:cNvSpPr>
              <a:spLocks noChangeShapeType="1"/>
            </p:cNvSpPr>
            <p:nvPr userDrawn="1"/>
          </p:nvSpPr>
          <p:spPr bwMode="auto">
            <a:xfrm>
              <a:off x="260" y="27"/>
              <a:ext cx="42" cy="96"/>
            </a:xfrm>
            <a:prstGeom prst="line">
              <a:avLst/>
            </a:prstGeom>
            <a:noFill/>
            <a:ln w="38100" cmpd="sng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.png"/><Relationship Id="rId2" Type="http://schemas.microsoft.com/office/2007/relationships/media" Target="file:///E:\&#20070;&#31295;\&#37038;&#30005;&#23567;&#23398;\&#23567;&#35821;\&#21334;&#28779;&#26612;&#30340;&#23567;&#22899;&#23401;\avi\4.avi" TargetMode="External"/><Relationship Id="rId1" Type="http://schemas.openxmlformats.org/officeDocument/2006/relationships/video" Target="file:///E:\&#20070;&#31295;\&#37038;&#30005;&#23567;&#23398;\&#23567;&#35821;\&#21334;&#28779;&#26612;&#30340;&#23567;&#22899;&#23401;\avi\4.avi" TargetMode="Externa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microsoft.com/office/2007/relationships/media" Target="file:///E:\&#20070;&#31295;\&#37038;&#30005;&#23567;&#23398;\&#23567;&#35821;\&#21334;&#28779;&#26612;&#30340;&#23567;&#22899;&#23401;\avi\5.avi" TargetMode="External"/><Relationship Id="rId1" Type="http://schemas.openxmlformats.org/officeDocument/2006/relationships/video" Target="file:///E:\&#20070;&#31295;\&#37038;&#30005;&#23567;&#23398;\&#23567;&#35821;\&#21334;&#28779;&#26612;&#30340;&#23567;&#22899;&#23401;\avi\5.avi" TargetMode="Externa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microsoft.com/office/2007/relationships/media" Target="file:///E:\&#20070;&#31295;\&#37038;&#30005;&#23567;&#23398;\&#23567;&#35821;\&#21334;&#28779;&#26612;&#30340;&#23567;&#22899;&#23401;\avi\66.avi" TargetMode="External"/><Relationship Id="rId1" Type="http://schemas.openxmlformats.org/officeDocument/2006/relationships/video" Target="file:///E:\&#20070;&#31295;\&#37038;&#30005;&#23567;&#23398;\&#23567;&#35821;\&#21334;&#28779;&#26612;&#30340;&#23567;&#22899;&#23401;\avi\66.avi" TargetMode="Externa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microsoft.com/office/2007/relationships/media" Target="file:///E:\&#20070;&#31295;\&#37038;&#30005;&#23567;&#23398;\&#23567;&#35821;\&#21334;&#28779;&#26612;&#30340;&#23567;&#22899;&#23401;\avi\66.avi" TargetMode="External"/><Relationship Id="rId1" Type="http://schemas.openxmlformats.org/officeDocument/2006/relationships/video" Target="file:///E:\&#20070;&#31295;\&#37038;&#30005;&#23567;&#23398;\&#23567;&#35821;\&#21334;&#28779;&#26612;&#30340;&#23567;&#22899;&#23401;\avi\66.avi" TargetMode="Externa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11.png"/><Relationship Id="rId2" Type="http://schemas.microsoft.com/office/2007/relationships/media" Target="file:///E:\&#20070;&#31295;\&#37038;&#30005;&#23567;&#23398;\&#23567;&#35821;\&#21334;&#28779;&#26612;&#30340;&#23567;&#22899;&#23401;\avi\7.avi" TargetMode="External"/><Relationship Id="rId1" Type="http://schemas.openxmlformats.org/officeDocument/2006/relationships/video" Target="file:///E:\&#20070;&#31295;\&#37038;&#30005;&#23567;&#23398;\&#23567;&#35821;\&#21334;&#28779;&#26612;&#30340;&#23567;&#22899;&#23401;\avi\7.avi" TargetMode="Externa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slide" Target="slide1.xml"/><Relationship Id="rId3" Type="http://schemas.openxmlformats.org/officeDocument/2006/relationships/image" Target="../media/image12.png"/><Relationship Id="rId2" Type="http://schemas.microsoft.com/office/2007/relationships/media" Target="file:///E:\&#20070;&#31295;\&#37038;&#30005;&#23567;&#23398;\&#23567;&#35821;\&#21334;&#28779;&#26612;&#30340;&#23567;&#22899;&#23401;\avi\&#39134;&#36208;.avi" TargetMode="External"/><Relationship Id="rId1" Type="http://schemas.openxmlformats.org/officeDocument/2006/relationships/video" Target="file:///E:\&#20070;&#31295;\&#37038;&#30005;&#23567;&#23398;\&#23567;&#35821;\&#21334;&#28779;&#26612;&#30340;&#23567;&#22899;&#23401;\avi\&#39134;&#36208;.av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4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0" Type="http://schemas.openxmlformats.org/officeDocument/2006/relationships/slideLayout" Target="../slideLayouts/slideLayout13.xml"/><Relationship Id="rId2" Type="http://schemas.openxmlformats.org/officeDocument/2006/relationships/hyperlink" Target="http://www.1ppt.com/hangye/" TargetMode="External"/><Relationship Id="rId19" Type="http://schemas.openxmlformats.org/officeDocument/2006/relationships/image" Target="../media/image16.png"/><Relationship Id="rId18" Type="http://schemas.openxmlformats.org/officeDocument/2006/relationships/image" Target="../media/image15.png"/><Relationship Id="rId17" Type="http://schemas.openxmlformats.org/officeDocument/2006/relationships/image" Target="../media/image14.png"/><Relationship Id="rId16" Type="http://schemas.openxmlformats.org/officeDocument/2006/relationships/hyperlink" Target="http://www.1ppt.cn/" TargetMode="External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fan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633538" y="2230438"/>
            <a:ext cx="458787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endParaRPr lang="zh-CN" altLang="zh-CN">
              <a:latin typeface="Arial" panose="020B0604020202020204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719471" y="692696"/>
            <a:ext cx="767491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>
            <a:spAutoFit/>
          </a:bodyPr>
          <a:lstStyle/>
          <a:p>
            <a:pPr algn="ctr"/>
            <a:r>
              <a:rPr lang="zh-CN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itchFamily="49" charset="-122"/>
              </a:rPr>
              <a:t>卖火柴的小女孩</a:t>
            </a:r>
            <a:endParaRPr lang="zh-CN" sz="6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88840"/>
            <a:ext cx="6069768" cy="404651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474026" y="6165304"/>
            <a:ext cx="2505075" cy="426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www.downcc.com</a:t>
            </a:r>
            <a:endParaRPr lang="en-US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9200"/>
            <a:ext cx="9144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144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91440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71628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295400" y="5486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900113" y="4327525"/>
            <a:ext cx="7559675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400" b="1">
                <a:solidFill>
                  <a:srgbClr val="FF3399"/>
                </a:solidFill>
                <a:latin typeface="Times New Roman" panose="02020603050405020304" pitchFamily="18" charset="0"/>
                <a:ea typeface="楷体_GB2312" pitchFamily="49" charset="-122"/>
              </a:rPr>
              <a:t>小女孩只好光着脚走在冰冷的、满是积雪的大街上。她的小脚被冻得红一块，青一块。</a:t>
            </a:r>
            <a:endParaRPr lang="zh-CN" sz="4400" b="1">
              <a:solidFill>
                <a:srgbClr val="FF3399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9200"/>
            <a:ext cx="9144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144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91440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7239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684213" y="4570413"/>
            <a:ext cx="7704137" cy="228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>
                <a:latin typeface="Times New Roman" panose="02020603050405020304" pitchFamily="18" charset="0"/>
              </a:rPr>
              <a:t>       </a:t>
            </a:r>
            <a:r>
              <a:rPr lang="zh-CN" sz="4800" b="1">
                <a:solidFill>
                  <a:srgbClr val="FF3399"/>
                </a:solidFill>
                <a:latin typeface="Times New Roman" panose="02020603050405020304" pitchFamily="18" charset="0"/>
                <a:ea typeface="楷体_GB2312" pitchFamily="49" charset="-122"/>
              </a:rPr>
              <a:t>因为她没有卖掉一根火柴，所以她不敢回家。只好在一座房子的墙角里坐下来。</a:t>
            </a:r>
            <a:endParaRPr lang="zh-CN" sz="4800" b="1">
              <a:solidFill>
                <a:srgbClr val="FF3399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sz="6000" b="1"/>
              <a:t>学习第二部分</a:t>
            </a:r>
            <a:endParaRPr lang="zh-CN" sz="6000" b="1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763000" y="6573838"/>
            <a:ext cx="87313" cy="952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zh-CN" altLang="zh-CN" sz="80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50825" y="1484313"/>
            <a:ext cx="869315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6000" b="1" dirty="0"/>
              <a:t>    </a:t>
            </a:r>
            <a:r>
              <a:rPr lang="zh-CN" sz="6000" b="1" dirty="0">
                <a:solidFill>
                  <a:srgbClr val="0000CC"/>
                </a:solidFill>
              </a:rPr>
              <a:t>默读</a:t>
            </a:r>
            <a:r>
              <a:rPr lang="zh-CN" altLang="zh-CN" sz="6000" b="1" dirty="0">
                <a:solidFill>
                  <a:srgbClr val="0000CC"/>
                </a:solidFill>
              </a:rPr>
              <a:t>5</a:t>
            </a:r>
            <a:r>
              <a:rPr lang="zh-CN" altLang="zh-CN" sz="6000" b="1" dirty="0">
                <a:solidFill>
                  <a:srgbClr val="0000CC"/>
                </a:solidFill>
                <a:latin typeface="Arial" panose="020B0604020202020204"/>
              </a:rPr>
              <a:t>—</a:t>
            </a:r>
            <a:r>
              <a:rPr lang="zh-CN" altLang="zh-CN" sz="6000" b="1" dirty="0">
                <a:solidFill>
                  <a:srgbClr val="0000CC"/>
                </a:solidFill>
              </a:rPr>
              <a:t>11</a:t>
            </a:r>
            <a:r>
              <a:rPr lang="zh-CN" sz="6000" b="1" dirty="0">
                <a:solidFill>
                  <a:srgbClr val="0000CC"/>
                </a:solidFill>
              </a:rPr>
              <a:t>自然段，边读边画出小女孩一共擦了几次火柴？每次分别都看到了什么？</a:t>
            </a:r>
            <a:endParaRPr lang="zh-CN" sz="6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4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975"/>
            <a:ext cx="9144000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WordArt 3"/>
          <p:cNvSpPr>
            <a:spLocks noChangeArrowheads="1" noChangeShapeType="1"/>
          </p:cNvSpPr>
          <p:nvPr/>
        </p:nvSpPr>
        <p:spPr bwMode="auto">
          <a:xfrm>
            <a:off x="2195513" y="260350"/>
            <a:ext cx="4465637" cy="8366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大火炉</a:t>
            </a:r>
            <a:endParaRPr lang="zh-CN" altLang="en-US" sz="3600" b="1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5715000"/>
            <a:ext cx="8229600" cy="1143000"/>
          </a:xfrm>
        </p:spPr>
        <p:txBody>
          <a:bodyPr/>
          <a:lstStyle/>
          <a:p>
            <a:r>
              <a:rPr lang="zh-CN" b="1">
                <a:solidFill>
                  <a:srgbClr val="FF3300"/>
                </a:solidFill>
              </a:rPr>
              <a:t>多么温暖多么明亮的火焰啊！</a:t>
            </a:r>
            <a:endParaRPr lang="zh-CN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5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5"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WordArt 3"/>
          <p:cNvSpPr>
            <a:spLocks noChangeArrowheads="1" noChangeShapeType="1"/>
          </p:cNvSpPr>
          <p:nvPr/>
        </p:nvSpPr>
        <p:spPr bwMode="auto">
          <a:xfrm>
            <a:off x="2987675" y="0"/>
            <a:ext cx="2663825" cy="790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烤鹅</a:t>
            </a:r>
            <a:endParaRPr lang="zh-CN" altLang="en-US" sz="3600" b="1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49275" y="0"/>
            <a:ext cx="7334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b="1">
                <a:solidFill>
                  <a:srgbClr val="FF3300"/>
                </a:solidFill>
                <a:latin typeface="Arial" panose="020B0604020202020204" pitchFamily="34" charset="0"/>
              </a:rPr>
              <a:t>香喷喷的烤鹅一直向小女孩走来</a:t>
            </a:r>
            <a:endParaRPr lang="zh-CN" sz="36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66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9144000" cy="580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66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9144000" cy="580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WordArt 3"/>
          <p:cNvSpPr>
            <a:spLocks noChangeArrowheads="1" noChangeShapeType="1"/>
          </p:cNvSpPr>
          <p:nvPr/>
        </p:nvSpPr>
        <p:spPr bwMode="auto">
          <a:xfrm>
            <a:off x="2843213" y="260350"/>
            <a:ext cx="2952750" cy="792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圣诞树</a:t>
            </a:r>
            <a:endParaRPr lang="zh-CN" altLang="en-US" sz="3600" b="1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50825" y="5091113"/>
            <a:ext cx="5761038" cy="176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400" b="1">
                <a:solidFill>
                  <a:srgbClr val="FFFF00"/>
                </a:solidFill>
                <a:latin typeface="Arial" panose="020B0604020202020204" pitchFamily="34" charset="0"/>
              </a:rPr>
              <a:t>翠绿的树枝上点着</a:t>
            </a:r>
            <a:endParaRPr lang="zh-CN" sz="4400" b="1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sz="4400" b="1">
                <a:solidFill>
                  <a:srgbClr val="FFFF00"/>
                </a:solidFill>
                <a:latin typeface="Arial" panose="020B0604020202020204" pitchFamily="34" charset="0"/>
              </a:rPr>
              <a:t>几千支明晃晃的蜡烛</a:t>
            </a:r>
            <a:endParaRPr lang="zh-CN" sz="4400" b="1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7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9144000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WordArt 3"/>
          <p:cNvSpPr>
            <a:spLocks noChangeArrowheads="1" noChangeShapeType="1"/>
          </p:cNvSpPr>
          <p:nvPr/>
        </p:nvSpPr>
        <p:spPr bwMode="auto">
          <a:xfrm>
            <a:off x="2916238" y="0"/>
            <a:ext cx="2592387" cy="717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奶奶</a:t>
            </a:r>
            <a:endParaRPr lang="zh-CN" altLang="en-US" sz="3600" b="1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50825" y="6021388"/>
            <a:ext cx="6408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FF3300"/>
                </a:solidFill>
                <a:latin typeface="Arial" panose="020B0604020202020204" pitchFamily="34" charset="0"/>
              </a:rPr>
              <a:t>奶奶，请把我带走吧！</a:t>
            </a:r>
            <a:endParaRPr lang="zh-CN" sz="40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飞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8316913" y="836613"/>
            <a:ext cx="3587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>
                <a:latin typeface="Arial" panose="020B0604020202020204" pitchFamily="34" charset="0"/>
                <a:hlinkClick r:id="rId4" action="ppaction://hlinksldjump"/>
              </a:rPr>
              <a:t>回</a:t>
            </a:r>
            <a:endParaRPr lang="zh-CN">
              <a:latin typeface="Arial" panose="020B0604020202020204" pitchFamily="34" charset="0"/>
            </a:endParaRP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zh-CN" sz="4800" b="1">
                <a:solidFill>
                  <a:srgbClr val="FF3300"/>
                </a:solidFill>
              </a:rPr>
              <a:t>奶奶抱着小女孩一起飞走了</a:t>
            </a:r>
            <a:endParaRPr lang="zh-CN" sz="48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5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5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25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1cd4147b988408a20bd1874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41438"/>
            <a:ext cx="2447925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916238" y="260350"/>
            <a:ext cx="5040312" cy="588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6000" b="1" dirty="0">
                <a:solidFill>
                  <a:srgbClr val="0000CC"/>
                </a:solidFill>
              </a:rPr>
              <a:t>作者简介</a:t>
            </a:r>
            <a:r>
              <a:rPr lang="zh-CN" sz="6000" dirty="0">
                <a:solidFill>
                  <a:srgbClr val="0000CC"/>
                </a:solidFill>
              </a:rPr>
              <a:t>：</a:t>
            </a:r>
            <a:endParaRPr lang="zh-CN" sz="6000" dirty="0">
              <a:solidFill>
                <a:srgbClr val="0000CC"/>
              </a:solidFill>
            </a:endParaRPr>
          </a:p>
          <a:p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    安徒生，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1805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年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月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日－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1875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年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月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日，丹麦作家，诗人，一生写过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168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篇童话，是世界上最优秀的童话大师，被誉为</a:t>
            </a:r>
            <a:r>
              <a:rPr lang="zh-CN" sz="3200" b="1" dirty="0">
                <a:latin typeface="Arial" panose="020B0604020202020204"/>
                <a:ea typeface="楷体_GB2312" pitchFamily="49" charset="-122"/>
              </a:rPr>
              <a:t>“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童话之王</a:t>
            </a:r>
            <a:r>
              <a:rPr lang="zh-CN" sz="3200" b="1" dirty="0">
                <a:latin typeface="Arial" panose="020B0604020202020204"/>
                <a:ea typeface="楷体_GB2312" pitchFamily="49" charset="-122"/>
              </a:rPr>
              <a:t>”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。他最著名的童话故事有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小锡兵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拇指姑娘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卖火柴的小女孩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丑小鸭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红鞋</a:t>
            </a:r>
            <a:r>
              <a:rPr lang="zh-CN" altLang="zh-CN" sz="3200" b="1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sz="3200" b="1" dirty="0">
                <a:latin typeface="楷体_GB2312" pitchFamily="49" charset="-122"/>
                <a:ea typeface="楷体_GB2312" pitchFamily="49" charset="-122"/>
              </a:rPr>
              <a:t>等。 </a:t>
            </a:r>
            <a:endParaRPr lang="zh-CN" sz="32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sz="6000" b="1" dirty="0"/>
              <a:t>句子理解</a:t>
            </a:r>
            <a:endParaRPr lang="zh-CN" sz="6000" b="1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 flipH="1" flipV="1">
            <a:off x="9144000" y="6858000"/>
            <a:ext cx="180975" cy="10001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zh-CN" altLang="zh-CN" sz="80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23850" y="1341438"/>
            <a:ext cx="7993063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4000" b="1" dirty="0"/>
              <a:t>        1</a:t>
            </a:r>
            <a:r>
              <a:rPr lang="zh-CN" sz="4000" b="1" dirty="0"/>
              <a:t>、她</a:t>
            </a:r>
            <a:r>
              <a:rPr lang="zh-CN" sz="4000" b="1" dirty="0">
                <a:solidFill>
                  <a:srgbClr val="FF3300"/>
                </a:solidFill>
              </a:rPr>
              <a:t>敢</a:t>
            </a:r>
            <a:r>
              <a:rPr lang="zh-CN" sz="4000" b="1" dirty="0"/>
              <a:t>从成把的火柴里抽出一根，在墙上擦燃了，来暖和暖和自己的小手吗？她</a:t>
            </a:r>
            <a:r>
              <a:rPr lang="zh-CN" sz="4000" b="1" dirty="0">
                <a:solidFill>
                  <a:srgbClr val="FF3300"/>
                </a:solidFill>
              </a:rPr>
              <a:t>终于</a:t>
            </a:r>
            <a:r>
              <a:rPr lang="zh-CN" sz="4000" b="1" dirty="0"/>
              <a:t>抽出了一根。</a:t>
            </a:r>
            <a:endParaRPr lang="zh-CN" sz="4000" b="1" dirty="0"/>
          </a:p>
          <a:p>
            <a:r>
              <a:rPr lang="zh-CN" sz="4000" b="1" dirty="0">
                <a:solidFill>
                  <a:srgbClr val="0000FF"/>
                </a:solidFill>
              </a:rPr>
              <a:t>       </a:t>
            </a:r>
            <a:endParaRPr lang="zh-CN" sz="4000" b="1" dirty="0">
              <a:solidFill>
                <a:srgbClr val="0000FF"/>
              </a:solidFill>
            </a:endParaRPr>
          </a:p>
          <a:p>
            <a:r>
              <a:rPr lang="zh-CN" sz="4000" b="1" dirty="0">
                <a:solidFill>
                  <a:srgbClr val="0000FF"/>
                </a:solidFill>
              </a:rPr>
              <a:t>       从</a:t>
            </a:r>
            <a:r>
              <a:rPr lang="zh-CN" sz="4000" b="1" dirty="0">
                <a:solidFill>
                  <a:srgbClr val="0000FF"/>
                </a:solidFill>
                <a:latin typeface="Arial" panose="020B0604020202020204"/>
              </a:rPr>
              <a:t>“</a:t>
            </a:r>
            <a:r>
              <a:rPr lang="zh-CN" sz="4000" b="1" dirty="0">
                <a:solidFill>
                  <a:srgbClr val="FF3399"/>
                </a:solidFill>
              </a:rPr>
              <a:t>敢</a:t>
            </a:r>
            <a:r>
              <a:rPr lang="zh-CN" sz="4000" b="1" dirty="0">
                <a:solidFill>
                  <a:srgbClr val="0000FF"/>
                </a:solidFill>
                <a:latin typeface="Arial" panose="020B0604020202020204"/>
              </a:rPr>
              <a:t>”</a:t>
            </a:r>
            <a:r>
              <a:rPr lang="zh-CN" sz="4000" b="1" dirty="0">
                <a:solidFill>
                  <a:srgbClr val="0000FF"/>
                </a:solidFill>
              </a:rPr>
              <a:t>和</a:t>
            </a:r>
            <a:r>
              <a:rPr lang="zh-CN" sz="4000" b="1" dirty="0">
                <a:solidFill>
                  <a:srgbClr val="0000FF"/>
                </a:solidFill>
                <a:latin typeface="Arial" panose="020B0604020202020204"/>
              </a:rPr>
              <a:t>“</a:t>
            </a:r>
            <a:r>
              <a:rPr lang="zh-CN" sz="4000" b="1" dirty="0">
                <a:solidFill>
                  <a:srgbClr val="FF3399"/>
                </a:solidFill>
              </a:rPr>
              <a:t>终于</a:t>
            </a:r>
            <a:r>
              <a:rPr lang="zh-CN" sz="4000" b="1" dirty="0">
                <a:solidFill>
                  <a:srgbClr val="0000FF"/>
                </a:solidFill>
                <a:latin typeface="Arial" panose="020B0604020202020204"/>
              </a:rPr>
              <a:t>”</a:t>
            </a:r>
            <a:r>
              <a:rPr lang="zh-CN" sz="4000" b="1" dirty="0">
                <a:solidFill>
                  <a:srgbClr val="0000FF"/>
                </a:solidFill>
              </a:rPr>
              <a:t>这两个词可以看出小女孩当时怎样的心情？</a:t>
            </a:r>
            <a:endParaRPr lang="zh-CN" sz="4000" b="1" dirty="0">
              <a:solidFill>
                <a:srgbClr val="0000FF"/>
              </a:solidFill>
            </a:endParaRPr>
          </a:p>
          <a:p>
            <a:endParaRPr lang="zh-CN" altLang="zh-CN" sz="4000" b="1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95288" y="1844675"/>
            <a:ext cx="7993062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6000" b="1">
                <a:solidFill>
                  <a:srgbClr val="0000CC"/>
                </a:solidFill>
              </a:rPr>
              <a:t>       </a:t>
            </a:r>
            <a:r>
              <a:rPr lang="zh-CN" sz="6000" b="1">
                <a:solidFill>
                  <a:srgbClr val="0000CC"/>
                </a:solidFill>
              </a:rPr>
              <a:t>说明了小女孩擦燃第一根火柴之前经过长时间、激烈的思想斗争。</a:t>
            </a:r>
            <a:endParaRPr lang="zh-CN" sz="60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11188" y="1773238"/>
            <a:ext cx="7419975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6000" dirty="0">
                <a:solidFill>
                  <a:srgbClr val="990000"/>
                </a:solidFill>
              </a:rPr>
              <a:t>2 </a:t>
            </a:r>
            <a:r>
              <a:rPr lang="zh-CN" sz="6000" dirty="0">
                <a:solidFill>
                  <a:srgbClr val="990000"/>
                </a:solidFill>
              </a:rPr>
              <a:t>、她坐在那儿，手里只有一根烧过了的火柴梗。</a:t>
            </a:r>
            <a:endParaRPr lang="zh-CN" sz="60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95288" y="1341438"/>
            <a:ext cx="8169275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6000" dirty="0">
                <a:solidFill>
                  <a:srgbClr val="000066"/>
                </a:solidFill>
              </a:rPr>
              <a:t>说明小女孩儿的美好幻想就像这熄灭的火柴那样，破灭了</a:t>
            </a:r>
            <a:r>
              <a:rPr lang="zh-CN" altLang="zh-CN" sz="6000" dirty="0">
                <a:solidFill>
                  <a:srgbClr val="000066"/>
                </a:solidFill>
                <a:latin typeface="Arial" panose="020B0604020202020204"/>
              </a:rPr>
              <a:t>——</a:t>
            </a:r>
            <a:r>
              <a:rPr lang="zh-CN" sz="6000" dirty="0">
                <a:solidFill>
                  <a:srgbClr val="000066"/>
                </a:solidFill>
              </a:rPr>
              <a:t>幻想不是现实</a:t>
            </a:r>
            <a:endParaRPr lang="zh-CN" sz="60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684213" y="2133600"/>
            <a:ext cx="76327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6000" dirty="0">
                <a:solidFill>
                  <a:srgbClr val="FF0000"/>
                </a:solidFill>
              </a:rPr>
              <a:t>3</a:t>
            </a:r>
            <a:r>
              <a:rPr lang="zh-CN" sz="6000" dirty="0">
                <a:solidFill>
                  <a:srgbClr val="FF0000"/>
                </a:solidFill>
              </a:rPr>
              <a:t>、这时候，火柴灭了，她面前只有一堵又厚又冷的墙。</a:t>
            </a:r>
            <a:endParaRPr lang="zh-CN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539750" y="1125538"/>
            <a:ext cx="74168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800" dirty="0">
                <a:solidFill>
                  <a:srgbClr val="000066"/>
                </a:solidFill>
              </a:rPr>
              <a:t>说明在现实中，小女孩儿要想实现美好的愿望那是行不通的，现实就像这堵墙一样的冷酷无情。</a:t>
            </a:r>
            <a:endParaRPr lang="zh-CN" sz="48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611188" y="981075"/>
            <a:ext cx="6784975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4000" b="1">
                <a:solidFill>
                  <a:schemeClr val="tx2"/>
                </a:solidFill>
              </a:rPr>
              <a:t>4</a:t>
            </a:r>
            <a:r>
              <a:rPr lang="zh-CN" sz="4000" b="1">
                <a:solidFill>
                  <a:schemeClr val="tx2"/>
                </a:solidFill>
              </a:rPr>
              <a:t>、她俩在光明的快乐中飞走了，越飞越高，飞到那没有寒冷，没有饥饿，也没有痛苦的地方去了。</a:t>
            </a:r>
            <a:endParaRPr lang="zh-CN" sz="4000" b="1">
              <a:solidFill>
                <a:schemeClr val="tx2"/>
              </a:solidFill>
            </a:endParaRPr>
          </a:p>
          <a:p>
            <a:endParaRPr lang="zh-CN" sz="4000" b="1">
              <a:solidFill>
                <a:schemeClr val="tx2"/>
              </a:solidFill>
            </a:endParaRPr>
          </a:p>
          <a:p>
            <a:r>
              <a:rPr lang="zh-CN" sz="4000" b="1">
                <a:solidFill>
                  <a:schemeClr val="tx2"/>
                </a:solidFill>
                <a:latin typeface="Arial" panose="020B0604020202020204"/>
              </a:rPr>
              <a:t>“</a:t>
            </a:r>
            <a:r>
              <a:rPr lang="zh-CN" sz="4000" b="1">
                <a:solidFill>
                  <a:schemeClr val="tx2"/>
                </a:solidFill>
              </a:rPr>
              <a:t>没有寒冷，没有饥饿，也没有痛苦的地方</a:t>
            </a:r>
            <a:r>
              <a:rPr lang="zh-CN" sz="4000" b="1">
                <a:solidFill>
                  <a:schemeClr val="tx2"/>
                </a:solidFill>
                <a:latin typeface="Arial" panose="020B0604020202020204"/>
              </a:rPr>
              <a:t>”</a:t>
            </a:r>
            <a:r>
              <a:rPr lang="zh-CN" sz="4000" b="1">
                <a:solidFill>
                  <a:schemeClr val="tx2"/>
                </a:solidFill>
              </a:rPr>
              <a:t>指什么？</a:t>
            </a:r>
            <a:endParaRPr lang="zh-CN" sz="40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23850" y="620713"/>
            <a:ext cx="795655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4000" b="1">
                <a:solidFill>
                  <a:srgbClr val="000066"/>
                </a:solidFill>
              </a:rPr>
              <a:t>指小女孩儿死了。小女孩儿在幻想中什么也没得到，幻象越光明、</a:t>
            </a:r>
            <a:endParaRPr lang="zh-CN" sz="4000" b="1">
              <a:solidFill>
                <a:srgbClr val="000066"/>
              </a:solidFill>
            </a:endParaRPr>
          </a:p>
          <a:p>
            <a:r>
              <a:rPr lang="zh-CN" sz="4000" b="1">
                <a:solidFill>
                  <a:srgbClr val="000066"/>
                </a:solidFill>
              </a:rPr>
              <a:t>越温暖、越欢乐，就会感到现实给予她的越黑暗、冷酷和悲惨。那</a:t>
            </a:r>
            <a:endParaRPr lang="zh-CN" sz="4000" b="1">
              <a:solidFill>
                <a:srgbClr val="000066"/>
              </a:solidFill>
            </a:endParaRPr>
          </a:p>
          <a:p>
            <a:r>
              <a:rPr lang="zh-CN" sz="4000" b="1">
                <a:solidFill>
                  <a:srgbClr val="000066"/>
                </a:solidFill>
              </a:rPr>
              <a:t>么她认为在这个世界中她得不到这一切，只有在奶奶去的那个地方</a:t>
            </a:r>
            <a:endParaRPr lang="zh-CN" sz="4000" b="1">
              <a:solidFill>
                <a:srgbClr val="000066"/>
              </a:solidFill>
            </a:endParaRPr>
          </a:p>
          <a:p>
            <a:r>
              <a:rPr lang="zh-CN" sz="4000" b="1">
                <a:solidFill>
                  <a:srgbClr val="000066"/>
                </a:solidFill>
              </a:rPr>
              <a:t>才能得到。这就说明，在这个社会中她的现实太悲惨了。</a:t>
            </a:r>
            <a:endParaRPr lang="zh-CN" sz="4000" b="1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50825" y="1484313"/>
            <a:ext cx="846455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4000" b="1">
                <a:solidFill>
                  <a:srgbClr val="FF0000"/>
                </a:solidFill>
              </a:rPr>
              <a:t>5</a:t>
            </a:r>
            <a:r>
              <a:rPr lang="zh-CN" sz="4000" b="1">
                <a:solidFill>
                  <a:srgbClr val="FF0000"/>
                </a:solidFill>
              </a:rPr>
              <a:t>、第二天清晨，这个小女孩儿坐在墙角里，两腮通红，嘴上带着微笑。她死了，在旧年的大年夜冻死了。</a:t>
            </a:r>
            <a:endParaRPr lang="zh-CN" sz="4000" b="1">
              <a:solidFill>
                <a:srgbClr val="FF0000"/>
              </a:solidFill>
            </a:endParaRPr>
          </a:p>
          <a:p>
            <a:endParaRPr lang="zh-CN" sz="4000" b="1">
              <a:solidFill>
                <a:srgbClr val="FF0000"/>
              </a:solidFill>
            </a:endParaRPr>
          </a:p>
          <a:p>
            <a:r>
              <a:rPr lang="zh-CN" sz="4000" b="1">
                <a:solidFill>
                  <a:srgbClr val="FF0000"/>
                </a:solidFill>
              </a:rPr>
              <a:t>为什么说她的</a:t>
            </a:r>
            <a:r>
              <a:rPr lang="zh-CN" sz="4000" b="1">
                <a:solidFill>
                  <a:srgbClr val="FF0000"/>
                </a:solidFill>
                <a:latin typeface="Arial" panose="020B0604020202020204"/>
              </a:rPr>
              <a:t>“</a:t>
            </a:r>
            <a:r>
              <a:rPr lang="zh-CN" sz="4000" b="1">
                <a:solidFill>
                  <a:srgbClr val="FF0000"/>
                </a:solidFill>
              </a:rPr>
              <a:t>嘴上带着微笑</a:t>
            </a:r>
            <a:r>
              <a:rPr lang="zh-CN" sz="4000" b="1">
                <a:solidFill>
                  <a:srgbClr val="FF0000"/>
                </a:solidFill>
                <a:latin typeface="Arial" panose="020B0604020202020204"/>
              </a:rPr>
              <a:t>”</a:t>
            </a:r>
            <a:r>
              <a:rPr lang="zh-CN" sz="4000" b="1">
                <a:solidFill>
                  <a:srgbClr val="FF0000"/>
                </a:solidFill>
              </a:rPr>
              <a:t>？</a:t>
            </a:r>
            <a:endParaRPr lang="zh-CN" sz="4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95288" y="765175"/>
            <a:ext cx="8316912" cy="466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6000" b="1" dirty="0">
                <a:solidFill>
                  <a:srgbClr val="FF3399"/>
                </a:solidFill>
              </a:rPr>
              <a:t>认识童话：</a:t>
            </a:r>
            <a:endParaRPr lang="zh-CN" sz="6000" b="1" dirty="0">
              <a:solidFill>
                <a:srgbClr val="FF3399"/>
              </a:solidFill>
            </a:endParaRPr>
          </a:p>
          <a:p>
            <a:r>
              <a:rPr lang="zh-CN" sz="4800" dirty="0">
                <a:solidFill>
                  <a:srgbClr val="FF3399"/>
                </a:solidFill>
              </a:rPr>
              <a:t>       </a:t>
            </a:r>
            <a:r>
              <a:rPr lang="zh-CN" sz="4800" b="1" dirty="0">
                <a:solidFill>
                  <a:srgbClr val="000066"/>
                </a:solidFill>
              </a:rPr>
              <a:t>童话是儿童文学的一种体裁，它运用丰富的</a:t>
            </a:r>
            <a:r>
              <a:rPr lang="zh-CN" sz="4800" b="1" dirty="0">
                <a:solidFill>
                  <a:srgbClr val="FF0000"/>
                </a:solidFill>
              </a:rPr>
              <a:t>想象、幻想和夸张</a:t>
            </a:r>
            <a:r>
              <a:rPr lang="zh-CN" sz="4800" b="1" dirty="0">
                <a:solidFill>
                  <a:srgbClr val="000066"/>
                </a:solidFill>
              </a:rPr>
              <a:t>等表现手法，通过有趣的情节，来说明一个道理。</a:t>
            </a:r>
            <a:r>
              <a:rPr lang="zh-CN" sz="4800" dirty="0">
                <a:solidFill>
                  <a:schemeClr val="hlink"/>
                </a:solidFill>
              </a:rPr>
              <a:t> </a:t>
            </a:r>
            <a:endParaRPr lang="zh-CN" sz="4800" dirty="0">
              <a:solidFill>
                <a:schemeClr val="hlink"/>
              </a:solidFill>
            </a:endParaRPr>
          </a:p>
          <a:p>
            <a:endParaRPr lang="zh-CN" altLang="zh-CN" sz="48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23850" y="1989138"/>
            <a:ext cx="7993063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4800" b="1">
                <a:solidFill>
                  <a:srgbClr val="000066"/>
                </a:solidFill>
              </a:rPr>
              <a:t>小女孩儿在幻象中得到了满足，因此感到高兴的和幸福，她被冻僵死去时，还沉浸在充满幻想的幸福中。</a:t>
            </a:r>
            <a:endParaRPr lang="zh-CN" sz="4800" b="1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0" y="1196975"/>
            <a:ext cx="8824913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4800"/>
              <a:t>        </a:t>
            </a:r>
            <a:r>
              <a:rPr lang="zh-CN" altLang="zh-CN" sz="4800" b="1">
                <a:solidFill>
                  <a:srgbClr val="FF0000"/>
                </a:solidFill>
              </a:rPr>
              <a:t>6</a:t>
            </a:r>
            <a:r>
              <a:rPr lang="zh-CN" sz="4800" b="1">
                <a:solidFill>
                  <a:srgbClr val="FF0000"/>
                </a:solidFill>
              </a:rPr>
              <a:t>、谁也不知道她曾经看到过多么美丽的东西，她曾经多么幸福，跟着她的奶奶一起走向</a:t>
            </a:r>
            <a:endParaRPr lang="zh-CN" sz="4800" b="1">
              <a:solidFill>
                <a:srgbClr val="FF0000"/>
              </a:solidFill>
            </a:endParaRPr>
          </a:p>
          <a:p>
            <a:r>
              <a:rPr lang="zh-CN" sz="4800" b="1">
                <a:solidFill>
                  <a:srgbClr val="FF0000"/>
                </a:solidFill>
              </a:rPr>
              <a:t>新年的幸福中去。</a:t>
            </a:r>
            <a:endParaRPr lang="zh-CN" sz="4800" b="1">
              <a:solidFill>
                <a:srgbClr val="FF0000"/>
              </a:solidFill>
            </a:endParaRPr>
          </a:p>
          <a:p>
            <a:endParaRPr lang="zh-CN" sz="4800" b="1">
              <a:solidFill>
                <a:srgbClr val="FF0000"/>
              </a:solidFill>
            </a:endParaRPr>
          </a:p>
          <a:p>
            <a:r>
              <a:rPr lang="zh-CN" sz="4800" b="1">
                <a:solidFill>
                  <a:srgbClr val="FF0000"/>
                </a:solidFill>
              </a:rPr>
              <a:t>两个</a:t>
            </a:r>
            <a:r>
              <a:rPr lang="zh-CN" sz="4800" b="1">
                <a:solidFill>
                  <a:srgbClr val="FF0000"/>
                </a:solidFill>
                <a:latin typeface="Arial" panose="020B0604020202020204"/>
              </a:rPr>
              <a:t>“</a:t>
            </a:r>
            <a:r>
              <a:rPr lang="zh-CN" sz="4800" b="1">
                <a:solidFill>
                  <a:srgbClr val="FF0000"/>
                </a:solidFill>
              </a:rPr>
              <a:t>幸福</a:t>
            </a:r>
            <a:r>
              <a:rPr lang="zh-CN" sz="4800" b="1">
                <a:solidFill>
                  <a:srgbClr val="FF0000"/>
                </a:solidFill>
                <a:latin typeface="Arial" panose="020B0604020202020204"/>
              </a:rPr>
              <a:t>”</a:t>
            </a:r>
            <a:r>
              <a:rPr lang="zh-CN" sz="4800" b="1">
                <a:solidFill>
                  <a:srgbClr val="FF0000"/>
                </a:solidFill>
              </a:rPr>
              <a:t>指什么？</a:t>
            </a:r>
            <a:endParaRPr lang="zh-CN" sz="4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250825" y="692150"/>
            <a:ext cx="8443913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4000" b="1">
                <a:solidFill>
                  <a:srgbClr val="000066"/>
                </a:solidFill>
              </a:rPr>
              <a:t>第一个</a:t>
            </a:r>
            <a:r>
              <a:rPr lang="zh-CN" sz="4000" b="1">
                <a:solidFill>
                  <a:srgbClr val="000066"/>
                </a:solidFill>
                <a:latin typeface="Arial" panose="020B0604020202020204"/>
              </a:rPr>
              <a:t>“</a:t>
            </a:r>
            <a:r>
              <a:rPr lang="zh-CN" sz="4000" b="1">
                <a:solidFill>
                  <a:srgbClr val="000066"/>
                </a:solidFill>
              </a:rPr>
              <a:t>幸福</a:t>
            </a:r>
            <a:r>
              <a:rPr lang="zh-CN" sz="4000" b="1">
                <a:solidFill>
                  <a:srgbClr val="000066"/>
                </a:solidFill>
                <a:latin typeface="Arial" panose="020B0604020202020204"/>
              </a:rPr>
              <a:t>”</a:t>
            </a:r>
            <a:r>
              <a:rPr lang="zh-CN" sz="4000" b="1">
                <a:solidFill>
                  <a:srgbClr val="000066"/>
                </a:solidFill>
              </a:rPr>
              <a:t>是写小女孩儿在幻象中不仅看到了暖和的火炉、喷香的烤鹅、美丽的圣诞树，更幸福的回到了慈爱的奶奶的怀抱，这只是在幻想中得到的幸福。第二个</a:t>
            </a:r>
            <a:r>
              <a:rPr lang="zh-CN" sz="4000" b="1">
                <a:solidFill>
                  <a:srgbClr val="000066"/>
                </a:solidFill>
                <a:latin typeface="Arial" panose="020B0604020202020204"/>
              </a:rPr>
              <a:t>“</a:t>
            </a:r>
            <a:r>
              <a:rPr lang="zh-CN" sz="4000" b="1">
                <a:solidFill>
                  <a:srgbClr val="000066"/>
                </a:solidFill>
              </a:rPr>
              <a:t>幸福</a:t>
            </a:r>
            <a:r>
              <a:rPr lang="zh-CN" sz="4000" b="1">
                <a:solidFill>
                  <a:srgbClr val="000066"/>
                </a:solidFill>
                <a:latin typeface="Arial" panose="020B0604020202020204"/>
              </a:rPr>
              <a:t>”</a:t>
            </a:r>
            <a:r>
              <a:rPr lang="zh-CN" sz="4000" b="1">
                <a:solidFill>
                  <a:srgbClr val="000066"/>
                </a:solidFill>
              </a:rPr>
              <a:t>指的是小女孩儿得到的不是新年的幸福，而是悲惨的死去。</a:t>
            </a:r>
            <a:endParaRPr lang="zh-CN" sz="4000" b="1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sz="6000" dirty="0"/>
              <a:t>领悟主题</a:t>
            </a:r>
            <a:endParaRPr lang="zh-CN" sz="6000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74150" y="6788150"/>
            <a:ext cx="69850" cy="698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zh-CN" altLang="zh-CN" sz="800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095375" y="15621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539750" y="1916113"/>
            <a:ext cx="8107363" cy="228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4800" b="1" dirty="0">
                <a:solidFill>
                  <a:srgbClr val="FF3399"/>
                </a:solidFill>
              </a:rPr>
              <a:t>课文几次提到</a:t>
            </a:r>
            <a:r>
              <a:rPr lang="zh-CN" sz="4800" b="1" dirty="0">
                <a:solidFill>
                  <a:srgbClr val="FF3399"/>
                </a:solidFill>
                <a:latin typeface="Arial" panose="020B0604020202020204"/>
              </a:rPr>
              <a:t>“</a:t>
            </a:r>
            <a:r>
              <a:rPr lang="zh-CN" sz="4800" b="1" dirty="0">
                <a:solidFill>
                  <a:srgbClr val="FF3399"/>
                </a:solidFill>
              </a:rPr>
              <a:t>大年夜</a:t>
            </a:r>
            <a:r>
              <a:rPr lang="zh-CN" sz="4800" b="1" dirty="0">
                <a:solidFill>
                  <a:srgbClr val="FF3399"/>
                </a:solidFill>
                <a:latin typeface="Arial" panose="020B0604020202020204"/>
              </a:rPr>
              <a:t>”</a:t>
            </a:r>
            <a:r>
              <a:rPr lang="zh-CN" sz="4800" b="1" dirty="0">
                <a:solidFill>
                  <a:srgbClr val="FF3399"/>
                </a:solidFill>
              </a:rPr>
              <a:t>，在什么情况下提到的？体会它的作用。</a:t>
            </a:r>
            <a:endParaRPr lang="zh-CN" sz="48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323850" y="404813"/>
            <a:ext cx="828675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2800" b="1" dirty="0">
                <a:solidFill>
                  <a:srgbClr val="000066"/>
                </a:solidFill>
              </a:rPr>
              <a:t>课文三次提到</a:t>
            </a:r>
            <a:r>
              <a:rPr lang="zh-CN" sz="2800" b="1" dirty="0">
                <a:solidFill>
                  <a:srgbClr val="000066"/>
                </a:solidFill>
                <a:latin typeface="Arial" panose="020B0604020202020204"/>
              </a:rPr>
              <a:t>“</a:t>
            </a:r>
            <a:r>
              <a:rPr lang="zh-CN" sz="2800" b="1" dirty="0">
                <a:solidFill>
                  <a:srgbClr val="000066"/>
                </a:solidFill>
              </a:rPr>
              <a:t>大年夜</a:t>
            </a:r>
            <a:r>
              <a:rPr lang="zh-CN" sz="2800" b="1" dirty="0">
                <a:solidFill>
                  <a:srgbClr val="000066"/>
                </a:solidFill>
                <a:latin typeface="Arial" panose="020B0604020202020204"/>
              </a:rPr>
              <a:t>”</a:t>
            </a:r>
            <a:r>
              <a:rPr lang="zh-CN" sz="2800" b="1" dirty="0">
                <a:solidFill>
                  <a:srgbClr val="000066"/>
                </a:solidFill>
              </a:rPr>
              <a:t>；第一次是在文章一开头，写小女孩在</a:t>
            </a:r>
            <a:r>
              <a:rPr lang="zh-CN" sz="2800" b="1" dirty="0">
                <a:solidFill>
                  <a:srgbClr val="000066"/>
                </a:solidFill>
                <a:latin typeface="Arial" panose="020B0604020202020204"/>
              </a:rPr>
              <a:t>“</a:t>
            </a:r>
            <a:r>
              <a:rPr lang="zh-CN" sz="2800" b="1" dirty="0">
                <a:solidFill>
                  <a:srgbClr val="000066"/>
                </a:solidFill>
              </a:rPr>
              <a:t>大年夜</a:t>
            </a:r>
            <a:r>
              <a:rPr lang="zh-CN" sz="2800" b="1" dirty="0">
                <a:solidFill>
                  <a:srgbClr val="000066"/>
                </a:solidFill>
                <a:latin typeface="Arial" panose="020B0604020202020204"/>
              </a:rPr>
              <a:t>”</a:t>
            </a:r>
            <a:r>
              <a:rPr lang="zh-CN" sz="2800" b="1" dirty="0">
                <a:solidFill>
                  <a:srgbClr val="000066"/>
                </a:solidFill>
              </a:rPr>
              <a:t>出去卖火柴；第二次是写小女孩又冷又饿，哆哆嗦嗦地走在街上，看着别人家窗户透出的灯光，闻着烤鹅的香味，心里忘不了这是</a:t>
            </a:r>
            <a:r>
              <a:rPr lang="zh-CN" sz="2800" b="1" dirty="0">
                <a:solidFill>
                  <a:srgbClr val="000066"/>
                </a:solidFill>
                <a:latin typeface="Arial" panose="020B0604020202020204"/>
              </a:rPr>
              <a:t>“</a:t>
            </a:r>
            <a:r>
              <a:rPr lang="zh-CN" sz="2800" b="1" dirty="0">
                <a:solidFill>
                  <a:srgbClr val="000066"/>
                </a:solidFill>
              </a:rPr>
              <a:t>大年夜</a:t>
            </a:r>
            <a:r>
              <a:rPr lang="zh-CN" sz="2800" b="1" dirty="0">
                <a:solidFill>
                  <a:srgbClr val="000066"/>
                </a:solidFill>
                <a:latin typeface="Arial" panose="020B0604020202020204"/>
              </a:rPr>
              <a:t>”</a:t>
            </a:r>
            <a:r>
              <a:rPr lang="zh-CN" sz="2800" b="1" dirty="0">
                <a:solidFill>
                  <a:srgbClr val="000066"/>
                </a:solidFill>
              </a:rPr>
              <a:t>；第三次是写小女孩在</a:t>
            </a:r>
            <a:r>
              <a:rPr lang="zh-CN" sz="2800" b="1" dirty="0">
                <a:solidFill>
                  <a:srgbClr val="000066"/>
                </a:solidFill>
                <a:latin typeface="Arial" panose="020B0604020202020204"/>
              </a:rPr>
              <a:t>“</a:t>
            </a:r>
            <a:r>
              <a:rPr lang="zh-CN" sz="2800" b="1" dirty="0">
                <a:solidFill>
                  <a:srgbClr val="000066"/>
                </a:solidFill>
              </a:rPr>
              <a:t>大年夜</a:t>
            </a:r>
            <a:r>
              <a:rPr lang="zh-CN" sz="2800" b="1" dirty="0">
                <a:solidFill>
                  <a:srgbClr val="000066"/>
                </a:solidFill>
                <a:latin typeface="Arial" panose="020B0604020202020204"/>
              </a:rPr>
              <a:t>”</a:t>
            </a:r>
            <a:r>
              <a:rPr lang="zh-CN" sz="2800" b="1" dirty="0">
                <a:solidFill>
                  <a:srgbClr val="000066"/>
                </a:solidFill>
              </a:rPr>
              <a:t>冻死在街头。课文三次提到</a:t>
            </a:r>
            <a:r>
              <a:rPr lang="zh-CN" sz="2800" b="1" dirty="0">
                <a:solidFill>
                  <a:srgbClr val="000066"/>
                </a:solidFill>
                <a:latin typeface="Arial" panose="020B0604020202020204"/>
              </a:rPr>
              <a:t>“</a:t>
            </a:r>
            <a:r>
              <a:rPr lang="zh-CN" sz="2800" b="1" dirty="0">
                <a:solidFill>
                  <a:srgbClr val="000066"/>
                </a:solidFill>
              </a:rPr>
              <a:t>大年夜</a:t>
            </a:r>
            <a:r>
              <a:rPr lang="zh-CN" sz="2800" b="1" dirty="0">
                <a:solidFill>
                  <a:srgbClr val="000066"/>
                </a:solidFill>
                <a:latin typeface="Arial" panose="020B0604020202020204"/>
              </a:rPr>
              <a:t>”</a:t>
            </a:r>
            <a:r>
              <a:rPr lang="zh-CN" sz="2800" b="1" dirty="0">
                <a:solidFill>
                  <a:srgbClr val="000066"/>
                </a:solidFill>
              </a:rPr>
              <a:t>，这是给故事安排的特定时间、特定的环境。大年夜本应是欢乐的、幸福的，而小女孩在大年夜走在街头，在大年夜看着别人家窗户里透出的灯光，闻着烤鹅的香味，在大年夜冻饿而死了，这就更突出了小女孩的悲惨，更引起人们对她的同情、怜悯。 体现了穷苦人民的悲惨生活，揭露了当时社会的黑暗。</a:t>
            </a:r>
            <a:endParaRPr lang="zh-CN" sz="2800" b="1" dirty="0">
              <a:solidFill>
                <a:srgbClr val="000066"/>
              </a:solidFill>
            </a:endParaRPr>
          </a:p>
          <a:p>
            <a:endParaRPr lang="zh-CN" altLang="zh-CN" sz="28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sz="6000" b="1" dirty="0"/>
              <a:t>写作方法</a:t>
            </a:r>
            <a:endParaRPr lang="zh-CN" sz="6000" b="1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 flipH="1" flipV="1">
            <a:off x="9144000" y="6858000"/>
            <a:ext cx="612775" cy="10001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zh-CN" altLang="zh-CN" sz="800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95288" y="1125538"/>
            <a:ext cx="7824787" cy="375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4800" b="1" dirty="0">
                <a:solidFill>
                  <a:srgbClr val="FF0000"/>
                </a:solidFill>
              </a:rPr>
              <a:t>1</a:t>
            </a:r>
            <a:r>
              <a:rPr lang="zh-CN" sz="4800" b="1" dirty="0">
                <a:solidFill>
                  <a:srgbClr val="FF0000"/>
                </a:solidFill>
              </a:rPr>
              <a:t>、</a:t>
            </a:r>
            <a:r>
              <a:rPr lang="zh-CN" sz="4800" b="1" dirty="0">
                <a:solidFill>
                  <a:srgbClr val="FF0000"/>
                </a:solidFill>
                <a:latin typeface="Arial" panose="020B0604020202020204"/>
              </a:rPr>
              <a:t>“</a:t>
            </a:r>
            <a:r>
              <a:rPr lang="zh-CN" sz="4800" b="1" dirty="0">
                <a:solidFill>
                  <a:srgbClr val="FF0000"/>
                </a:solidFill>
              </a:rPr>
              <a:t>天冷极了，下着雪，又快黑了。这是一年的最后一天</a:t>
            </a:r>
            <a:r>
              <a:rPr lang="zh-CN" altLang="zh-CN" sz="4800" b="1" dirty="0">
                <a:solidFill>
                  <a:srgbClr val="FF0000"/>
                </a:solidFill>
                <a:latin typeface="Arial" panose="020B0604020202020204"/>
              </a:rPr>
              <a:t>——</a:t>
            </a:r>
            <a:r>
              <a:rPr lang="zh-CN" sz="4800" b="1" dirty="0">
                <a:solidFill>
                  <a:srgbClr val="FF0000"/>
                </a:solidFill>
              </a:rPr>
              <a:t>大年夜。</a:t>
            </a:r>
            <a:r>
              <a:rPr lang="zh-CN" sz="4800" b="1" dirty="0">
                <a:solidFill>
                  <a:srgbClr val="FF0000"/>
                </a:solidFill>
                <a:latin typeface="Arial" panose="020B0604020202020204"/>
              </a:rPr>
              <a:t>”</a:t>
            </a:r>
            <a:r>
              <a:rPr lang="zh-CN" sz="4800" b="1" dirty="0">
                <a:solidFill>
                  <a:srgbClr val="FF0000"/>
                </a:solidFill>
              </a:rPr>
              <a:t>这里是什么描写，有什么作用？</a:t>
            </a:r>
            <a:endParaRPr lang="zh-CN" sz="4800" b="1" dirty="0">
              <a:solidFill>
                <a:srgbClr val="FF0000"/>
              </a:solidFill>
            </a:endParaRPr>
          </a:p>
          <a:p>
            <a:endParaRPr lang="zh-CN" altLang="zh-CN" sz="4800" dirty="0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395288" y="1125538"/>
            <a:ext cx="799147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4800" b="1" dirty="0">
                <a:solidFill>
                  <a:srgbClr val="0000CC"/>
                </a:solidFill>
              </a:rPr>
              <a:t>环境描写；环境越恶劣就更能体现小女孩儿的悲惨遭遇。</a:t>
            </a:r>
            <a:endParaRPr lang="zh-CN" sz="4800" b="1" dirty="0">
              <a:solidFill>
                <a:srgbClr val="0000CC"/>
              </a:solidFill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539750" y="3500438"/>
            <a:ext cx="765175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4800" dirty="0">
                <a:solidFill>
                  <a:srgbClr val="990000"/>
                </a:solidFill>
              </a:rPr>
              <a:t>2</a:t>
            </a:r>
            <a:r>
              <a:rPr lang="zh-CN" sz="4800" dirty="0">
                <a:solidFill>
                  <a:srgbClr val="990000"/>
                </a:solidFill>
              </a:rPr>
              <a:t>、完成下表，体会作者的想象力。</a:t>
            </a:r>
            <a:endParaRPr lang="zh-CN" sz="48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Group 2"/>
          <p:cNvGraphicFramePr>
            <a:graphicFrameLocks noGrp="1"/>
          </p:cNvGraphicFramePr>
          <p:nvPr/>
        </p:nvGraphicFramePr>
        <p:xfrm>
          <a:off x="492125" y="655638"/>
          <a:ext cx="8159750" cy="5546728"/>
        </p:xfrm>
        <a:graphic>
          <a:graphicData uri="http://schemas.openxmlformats.org/drawingml/2006/table">
            <a:tbl>
              <a:tblPr/>
              <a:tblGrid>
                <a:gridCol w="2039938"/>
                <a:gridCol w="2039937"/>
                <a:gridCol w="2039938"/>
                <a:gridCol w="2039937"/>
              </a:tblGrid>
              <a:tr h="909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擦燃次数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看到的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现实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想得到的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5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5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 flipH="1">
            <a:off x="3348038" y="321310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zh-CN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1052513"/>
            <a:ext cx="9144000" cy="446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rgbClr val="6600FF"/>
                </a:solidFill>
              </a:rPr>
              <a:t>1、自主读课文，认读识记字词</a:t>
            </a:r>
            <a:endParaRPr lang="zh-CN" altLang="en-US" sz="4800" b="1" dirty="0">
              <a:solidFill>
                <a:srgbClr val="6600FF"/>
              </a:solidFill>
            </a:endParaRPr>
          </a:p>
          <a:p>
            <a:r>
              <a:rPr lang="zh-CN" altLang="en-US" sz="4000" dirty="0"/>
              <a:t>   </a:t>
            </a:r>
            <a:r>
              <a:rPr lang="zh-CN" altLang="en-US" sz="3600" b="1" dirty="0">
                <a:solidFill>
                  <a:srgbClr val="990000"/>
                </a:solidFill>
                <a:latin typeface="宋体" panose="02010600030101010101" pitchFamily="2" charset="-122"/>
              </a:rPr>
              <a:t>q</a:t>
            </a:r>
            <a:r>
              <a:rPr lang="en-US" sz="3600" b="1" dirty="0">
                <a:solidFill>
                  <a:srgbClr val="990000"/>
                </a:solidFill>
                <a:latin typeface="宋体" panose="02010600030101010101" pitchFamily="2" charset="-122"/>
              </a:rPr>
              <a:t>ú</a:t>
            </a:r>
            <a:r>
              <a:rPr lang="zh-CN" altLang="en-US" sz="3600" b="1" dirty="0">
                <a:solidFill>
                  <a:srgbClr val="990000"/>
                </a:solidFill>
                <a:latin typeface="宋体" panose="02010600030101010101" pitchFamily="2" charset="-122"/>
              </a:rPr>
              <a:t>n   duōsuo  k</a:t>
            </a:r>
            <a:r>
              <a:rPr lang="en-US" sz="3600" b="1" dirty="0">
                <a:solidFill>
                  <a:srgbClr val="990000"/>
                </a:solidFill>
                <a:latin typeface="宋体" panose="02010600030101010101" pitchFamily="2" charset="-122"/>
              </a:rPr>
              <a:t>ǎ</a:t>
            </a:r>
            <a:r>
              <a:rPr lang="zh-CN" altLang="en-US" sz="3600" b="1" dirty="0">
                <a:solidFill>
                  <a:srgbClr val="990000"/>
                </a:solidFill>
                <a:latin typeface="宋体" panose="02010600030101010101" pitchFamily="2" charset="-122"/>
              </a:rPr>
              <a:t>o</a:t>
            </a:r>
            <a:r>
              <a:rPr lang="zh-CN" altLang="en-US" sz="3600" b="1" dirty="0">
                <a:solidFill>
                  <a:srgbClr val="990000"/>
                </a:solidFill>
              </a:rPr>
              <a:t>     </a:t>
            </a:r>
            <a:r>
              <a:rPr lang="zh-CN" altLang="en-US" sz="3600" b="1" dirty="0">
                <a:solidFill>
                  <a:srgbClr val="990000"/>
                </a:solidFill>
                <a:latin typeface="宋体" panose="02010600030101010101" pitchFamily="2" charset="-122"/>
              </a:rPr>
              <a:t>qu</a:t>
            </a:r>
            <a:r>
              <a:rPr lang="zh-CN" altLang="en-US" sz="3600" dirty="0">
                <a:solidFill>
                  <a:srgbClr val="800000"/>
                </a:solidFill>
                <a:latin typeface="Arial" panose="020B0604020202020204"/>
              </a:rPr>
              <a:t>á</a:t>
            </a:r>
            <a:r>
              <a:rPr lang="zh-CN" altLang="en-US" sz="3600" b="1" dirty="0">
                <a:solidFill>
                  <a:srgbClr val="990000"/>
                </a:solidFill>
                <a:latin typeface="宋体" panose="02010600030101010101" pitchFamily="2" charset="-122"/>
              </a:rPr>
              <a:t>n    jiāng</a:t>
            </a:r>
            <a:endParaRPr lang="zh-CN" altLang="en-US" sz="3600" b="1" dirty="0">
              <a:solidFill>
                <a:srgbClr val="990000"/>
              </a:solidFill>
              <a:latin typeface="宋体" panose="02010600030101010101" pitchFamily="2" charset="-122"/>
            </a:endParaRPr>
          </a:p>
          <a:p>
            <a:r>
              <a:rPr lang="zh-CN" altLang="en-US" sz="4000" dirty="0"/>
              <a:t>围裙      哆嗦     烤鹅    蜷缩    冻僵     </a:t>
            </a:r>
            <a:endParaRPr lang="zh-CN" altLang="en-US" sz="4000" dirty="0"/>
          </a:p>
          <a:p>
            <a:r>
              <a:rPr lang="zh-CN" altLang="en-US" sz="4000" dirty="0"/>
              <a:t>   </a:t>
            </a:r>
            <a:r>
              <a:rPr lang="zh-CN" altLang="en-US" sz="3600" b="1" dirty="0">
                <a:solidFill>
                  <a:srgbClr val="990000"/>
                </a:solidFill>
                <a:latin typeface="宋体" panose="02010600030101010101" pitchFamily="2" charset="-122"/>
              </a:rPr>
              <a:t>yàn   pèn      hōnghōng      gěng</a:t>
            </a:r>
            <a:r>
              <a:rPr lang="zh-CN" altLang="en-US" sz="3600" dirty="0">
                <a:latin typeface="宋体" panose="02010600030101010101" pitchFamily="2" charset="-122"/>
              </a:rPr>
              <a:t>   </a:t>
            </a:r>
            <a:endParaRPr lang="zh-CN" altLang="en-US" sz="3600" dirty="0">
              <a:latin typeface="宋体" panose="02010600030101010101" pitchFamily="2" charset="-122"/>
            </a:endParaRPr>
          </a:p>
          <a:p>
            <a:r>
              <a:rPr lang="zh-CN" altLang="en-US" sz="4000" dirty="0"/>
              <a:t>火焰      喷香     暖 烘 烘      火柴梗</a:t>
            </a:r>
            <a:endParaRPr lang="zh-CN" altLang="en-US" sz="4000" dirty="0"/>
          </a:p>
          <a:p>
            <a:r>
              <a:rPr lang="zh-CN" altLang="en-US" sz="3600" b="1" dirty="0">
                <a:solidFill>
                  <a:srgbClr val="990000"/>
                </a:solidFill>
                <a:latin typeface="宋体" panose="02010600030101010101" pitchFamily="2" charset="-122"/>
              </a:rPr>
              <a:t>guàn</a:t>
            </a:r>
            <a:r>
              <a:rPr lang="zh-CN" altLang="en-US" sz="3600" b="1" dirty="0">
                <a:solidFill>
                  <a:srgbClr val="990000"/>
                </a:solidFill>
              </a:rPr>
              <a:t>       </a:t>
            </a:r>
            <a:r>
              <a:rPr lang="zh-CN" altLang="en-US" sz="3600" b="1" dirty="0" smtClean="0">
                <a:solidFill>
                  <a:srgbClr val="990000"/>
                </a:solidFill>
                <a:latin typeface="宋体" panose="02010600030101010101" pitchFamily="2" charset="-122"/>
              </a:rPr>
              <a:t>t</a:t>
            </a:r>
            <a:r>
              <a:rPr lang="zh-CN" altLang="en-US" sz="3600" b="1" dirty="0">
                <a:solidFill>
                  <a:srgbClr val="990000"/>
                </a:solidFill>
                <a:latin typeface="宋体" panose="02010600030101010101" pitchFamily="2" charset="-122"/>
              </a:rPr>
              <a:t>óng     </a:t>
            </a:r>
            <a:r>
              <a:rPr lang="zh-CN" altLang="en-US" sz="3600" b="1" dirty="0">
                <a:solidFill>
                  <a:srgbClr val="990000"/>
                </a:solidFill>
              </a:rPr>
              <a:t>  </a:t>
            </a:r>
            <a:r>
              <a:rPr lang="zh-CN" altLang="en-US" sz="3600" b="1" dirty="0" smtClean="0">
                <a:solidFill>
                  <a:srgbClr val="990000"/>
                </a:solidFill>
                <a:latin typeface="宋体" panose="02010600030101010101" pitchFamily="2" charset="-122"/>
              </a:rPr>
              <a:t>s</a:t>
            </a:r>
            <a:r>
              <a:rPr lang="zh-CN" altLang="en-US" sz="3600" b="1" dirty="0">
                <a:solidFill>
                  <a:srgbClr val="990000"/>
                </a:solidFill>
                <a:latin typeface="宋体" panose="02010600030101010101" pitchFamily="2" charset="-122"/>
              </a:rPr>
              <a:t>āi</a:t>
            </a:r>
            <a:endParaRPr lang="zh-CN" altLang="en-US" sz="3600" b="1" dirty="0">
              <a:solidFill>
                <a:srgbClr val="990000"/>
              </a:solidFill>
              <a:latin typeface="宋体" panose="02010600030101010101" pitchFamily="2" charset="-122"/>
            </a:endParaRPr>
          </a:p>
          <a:p>
            <a:r>
              <a:rPr lang="zh-CN" altLang="en-US" sz="4000" dirty="0"/>
              <a:t>灌进来     铜把手      两腮通红</a:t>
            </a:r>
            <a:endParaRPr lang="zh-CN" alt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4" name="Group 2"/>
          <p:cNvGraphicFramePr>
            <a:graphicFrameLocks noGrp="1"/>
          </p:cNvGraphicFramePr>
          <p:nvPr/>
        </p:nvGraphicFramePr>
        <p:xfrm>
          <a:off x="323850" y="260350"/>
          <a:ext cx="8159750" cy="5546727"/>
        </p:xfrm>
        <a:graphic>
          <a:graphicData uri="http://schemas.openxmlformats.org/drawingml/2006/table">
            <a:tbl>
              <a:tblPr/>
              <a:tblGrid>
                <a:gridCol w="2039938"/>
                <a:gridCol w="2039937"/>
                <a:gridCol w="2039938"/>
                <a:gridCol w="2039937"/>
              </a:tblGrid>
              <a:tr h="908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擦燃次数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看到的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现实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想得到的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7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第一次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火炉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寒冷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温暖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第二次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烤鹅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饥饿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食物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第三次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圣诞树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痛苦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快乐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5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第四次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奶奶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悲惨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关爱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第五次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和奶奶飞走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艰难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幸福</a:t>
                      </a:r>
                      <a:endParaRPr kumimoji="0" 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900113" y="1196975"/>
            <a:ext cx="7148512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6000" b="1">
                <a:solidFill>
                  <a:srgbClr val="000066"/>
                </a:solidFill>
              </a:rPr>
              <a:t>从中我们可以看出作者的想象力丰富，能联系小女孩儿的实际展开想象，具有说服力。</a:t>
            </a:r>
            <a:endParaRPr lang="zh-CN" sz="6000" b="1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385763"/>
            <a:ext cx="6870700" cy="1598613"/>
          </a:xfrm>
        </p:spPr>
        <p:txBody>
          <a:bodyPr/>
          <a:lstStyle/>
          <a:p>
            <a:r>
              <a:rPr lang="zh-CN" sz="6000" b="1" dirty="0">
                <a:solidFill>
                  <a:schemeClr val="tx2"/>
                </a:solidFill>
              </a:rPr>
              <a:t>作业</a:t>
            </a:r>
            <a:endParaRPr lang="zh-CN" sz="6000" b="1" dirty="0">
              <a:solidFill>
                <a:schemeClr val="tx2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44675"/>
            <a:ext cx="7696200" cy="3657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zh-CN" sz="4800" dirty="0">
                <a:solidFill>
                  <a:srgbClr val="0000CC"/>
                </a:solidFill>
              </a:rPr>
              <a:t>1</a:t>
            </a:r>
            <a:r>
              <a:rPr lang="zh-CN" sz="4800" dirty="0">
                <a:solidFill>
                  <a:srgbClr val="0000CC"/>
                </a:solidFill>
              </a:rPr>
              <a:t>、展开想象，假如卖火柴的小女孩儿来到我们中间，你会说些什么？把你刚才想到的写下来。</a:t>
            </a:r>
            <a:endParaRPr lang="zh-CN" sz="4800" dirty="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sz="4800" dirty="0">
                <a:solidFill>
                  <a:srgbClr val="0000CC"/>
                </a:solidFill>
              </a:rPr>
              <a:t>2</a:t>
            </a:r>
            <a:r>
              <a:rPr lang="zh-CN" sz="4800" dirty="0">
                <a:solidFill>
                  <a:srgbClr val="0000CC"/>
                </a:solidFill>
              </a:rPr>
              <a:t>、找安徒生的童话读一读</a:t>
            </a:r>
            <a:r>
              <a:rPr lang="zh-CN" sz="4800" dirty="0" smtClean="0">
                <a:solidFill>
                  <a:srgbClr val="0000CC"/>
                </a:solidFill>
              </a:rPr>
              <a:t>。</a:t>
            </a:r>
            <a:r>
              <a:rPr lang="en-US" altLang="zh-CN" sz="4800" dirty="0" smtClean="0">
                <a:solidFill>
                  <a:srgbClr val="0000CC"/>
                </a:solidFill>
              </a:rPr>
              <a:t> </a:t>
            </a:r>
            <a:endParaRPr lang="zh-CN" sz="48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4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0" y="1341438"/>
            <a:ext cx="793750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FF33CC"/>
                </a:solidFill>
                <a:latin typeface="Arial" panose="020B0604020202020204" pitchFamily="34" charset="0"/>
              </a:rPr>
              <a:t>卖火柴的小女孩</a:t>
            </a:r>
            <a:endParaRPr lang="zh-CN" sz="4000" b="1">
              <a:solidFill>
                <a:srgbClr val="FF33CC"/>
              </a:solidFill>
              <a:latin typeface="Arial" panose="020B0604020202020204" pitchFamily="34" charset="0"/>
            </a:endParaRPr>
          </a:p>
        </p:txBody>
      </p:sp>
      <p:sp>
        <p:nvSpPr>
          <p:cNvPr id="48132" name="AutoShape 4"/>
          <p:cNvSpPr/>
          <p:nvPr/>
        </p:nvSpPr>
        <p:spPr bwMode="auto">
          <a:xfrm>
            <a:off x="684213" y="1628775"/>
            <a:ext cx="431800" cy="2952750"/>
          </a:xfrm>
          <a:prstGeom prst="leftBrace">
            <a:avLst>
              <a:gd name="adj1" fmla="val 119131"/>
              <a:gd name="adj2" fmla="val 50000"/>
            </a:avLst>
          </a:prstGeom>
          <a:noFill/>
          <a:ln w="9525" cmpd="sng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rgbClr val="FF33CC"/>
              </a:solidFill>
              <a:latin typeface="Arial" panose="020B0604020202020204" pitchFamily="34" charset="0"/>
            </a:endParaRP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116013" y="1484313"/>
            <a:ext cx="793750" cy="123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zh-CN" sz="4000" b="1">
                <a:solidFill>
                  <a:srgbClr val="FF3399"/>
                </a:solidFill>
                <a:latin typeface="Arial" panose="020B0604020202020204" pitchFamily="34" charset="0"/>
              </a:rPr>
              <a:t>渴 望</a:t>
            </a:r>
            <a:endParaRPr lang="zh-CN" sz="4000" b="1">
              <a:solidFill>
                <a:srgbClr val="FF3399"/>
              </a:solidFill>
              <a:latin typeface="Arial" panose="020B0604020202020204" pitchFamily="34" charset="0"/>
            </a:endParaRP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1116013" y="3716338"/>
            <a:ext cx="793750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FF3399"/>
                </a:solidFill>
                <a:latin typeface="Arial" panose="020B0604020202020204" pitchFamily="34" charset="0"/>
              </a:rPr>
              <a:t>幻 想</a:t>
            </a:r>
            <a:endParaRPr lang="zh-CN" sz="4000" b="1">
              <a:solidFill>
                <a:srgbClr val="FF3399"/>
              </a:solidFill>
              <a:latin typeface="Arial" panose="020B0604020202020204" pitchFamily="34" charset="0"/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2409825" y="3644900"/>
            <a:ext cx="793750" cy="208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FF3300"/>
                </a:solidFill>
                <a:latin typeface="Arial" panose="020B0604020202020204" pitchFamily="34" charset="0"/>
              </a:rPr>
              <a:t>大火炉</a:t>
            </a:r>
            <a:endParaRPr lang="zh-CN" sz="40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2339975" y="1412875"/>
            <a:ext cx="7937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FF0000"/>
                </a:solidFill>
                <a:latin typeface="Arial" panose="020B0604020202020204" pitchFamily="34" charset="0"/>
              </a:rPr>
              <a:t>温 暖</a:t>
            </a:r>
            <a:endParaRPr lang="zh-CN" sz="4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3708400" y="1484313"/>
            <a:ext cx="793750" cy="151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0000FF"/>
                </a:solidFill>
                <a:latin typeface="Arial" panose="020B0604020202020204" pitchFamily="34" charset="0"/>
              </a:rPr>
              <a:t>食 物</a:t>
            </a:r>
            <a:endParaRPr lang="zh-CN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3779838" y="3644900"/>
            <a:ext cx="793750" cy="237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0000FF"/>
                </a:solidFill>
                <a:latin typeface="Arial" panose="020B0604020202020204" pitchFamily="34" charset="0"/>
              </a:rPr>
              <a:t>烤 鹅</a:t>
            </a:r>
            <a:endParaRPr lang="zh-CN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5076825" y="1412875"/>
            <a:ext cx="793750" cy="151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chemeClr val="hlink"/>
                </a:solidFill>
                <a:latin typeface="Arial" panose="020B0604020202020204" pitchFamily="34" charset="0"/>
              </a:rPr>
              <a:t>欢 乐</a:t>
            </a:r>
            <a:endParaRPr lang="zh-CN" sz="4000" b="1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6516688" y="1412875"/>
            <a:ext cx="79375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FF33CC"/>
                </a:solidFill>
                <a:latin typeface="Arial" panose="020B0604020202020204" pitchFamily="34" charset="0"/>
              </a:rPr>
              <a:t>疼 爱</a:t>
            </a:r>
            <a:endParaRPr lang="zh-CN" sz="4000" b="1">
              <a:solidFill>
                <a:srgbClr val="FF33CC"/>
              </a:solidFill>
              <a:latin typeface="Arial" panose="020B0604020202020204" pitchFamily="34" charset="0"/>
            </a:endParaRPr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5148263" y="3644900"/>
            <a:ext cx="793750" cy="20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chemeClr val="hlink"/>
                </a:solidFill>
                <a:latin typeface="Arial" panose="020B0604020202020204" pitchFamily="34" charset="0"/>
              </a:rPr>
              <a:t>圣诞树</a:t>
            </a:r>
            <a:endParaRPr lang="zh-CN" sz="4000" b="1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6516688" y="3573463"/>
            <a:ext cx="7937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FF33CC"/>
                </a:solidFill>
                <a:latin typeface="Arial" panose="020B0604020202020204" pitchFamily="34" charset="0"/>
              </a:rPr>
              <a:t>奶 奶</a:t>
            </a:r>
            <a:endParaRPr lang="zh-CN" sz="4000" b="1">
              <a:solidFill>
                <a:srgbClr val="FF33CC"/>
              </a:solidFill>
              <a:latin typeface="Arial" panose="020B0604020202020204" pitchFamily="34" charset="0"/>
            </a:endParaRPr>
          </a:p>
        </p:txBody>
      </p: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8027988" y="1557338"/>
            <a:ext cx="793750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6600FF"/>
                </a:solidFill>
                <a:latin typeface="Arial" panose="020B0604020202020204" pitchFamily="34" charset="0"/>
              </a:rPr>
              <a:t>幸 福</a:t>
            </a:r>
            <a:endParaRPr lang="zh-CN" sz="4000" b="1">
              <a:solidFill>
                <a:srgbClr val="6600FF"/>
              </a:solidFill>
              <a:latin typeface="Arial" panose="020B0604020202020204" pitchFamily="34" charset="0"/>
            </a:endParaRP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8027988" y="3644900"/>
            <a:ext cx="79375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 b="1">
                <a:solidFill>
                  <a:srgbClr val="6600FF"/>
                </a:solidFill>
                <a:latin typeface="Arial" panose="020B0604020202020204" pitchFamily="34" charset="0"/>
              </a:rPr>
              <a:t>奶 奶</a:t>
            </a:r>
            <a:endParaRPr lang="zh-CN" sz="4000" b="1">
              <a:solidFill>
                <a:srgbClr val="6600FF"/>
              </a:solidFill>
              <a:latin typeface="Arial" panose="020B0604020202020204" pitchFamily="34" charset="0"/>
            </a:endParaRPr>
          </a:p>
        </p:txBody>
      </p:sp>
      <p:sp>
        <p:nvSpPr>
          <p:cNvPr id="48145" name="Rectangle 17"/>
          <p:cNvSpPr>
            <a:spLocks noChangeArrowheads="1"/>
          </p:cNvSpPr>
          <p:nvPr/>
        </p:nvSpPr>
        <p:spPr bwMode="auto">
          <a:xfrm>
            <a:off x="1619250" y="1484313"/>
            <a:ext cx="94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>
                <a:solidFill>
                  <a:srgbClr val="FF3399"/>
                </a:solidFill>
                <a:latin typeface="Arial" panose="020B0604020202020204" pitchFamily="34" charset="0"/>
              </a:rPr>
              <a:t>→</a:t>
            </a:r>
            <a:endParaRPr lang="zh-CN" altLang="zh-CN" sz="6000" b="1">
              <a:solidFill>
                <a:srgbClr val="FF3399"/>
              </a:solidFill>
              <a:latin typeface="Arial" panose="020B0604020202020204" pitchFamily="34" charset="0"/>
            </a:endParaRPr>
          </a:p>
        </p:txBody>
      </p:sp>
      <p:sp>
        <p:nvSpPr>
          <p:cNvPr id="48146" name="Rectangle 18"/>
          <p:cNvSpPr>
            <a:spLocks noChangeArrowheads="1"/>
          </p:cNvSpPr>
          <p:nvPr/>
        </p:nvSpPr>
        <p:spPr bwMode="auto">
          <a:xfrm>
            <a:off x="7164388" y="3933825"/>
            <a:ext cx="94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>
                <a:solidFill>
                  <a:srgbClr val="FF3399"/>
                </a:solidFill>
                <a:latin typeface="Arial" panose="020B0604020202020204" pitchFamily="34" charset="0"/>
              </a:rPr>
              <a:t>→</a:t>
            </a:r>
            <a:endParaRPr lang="zh-CN" altLang="zh-CN" sz="6000" b="1">
              <a:solidFill>
                <a:srgbClr val="FF3399"/>
              </a:solidFill>
              <a:latin typeface="Arial" panose="020B0604020202020204" pitchFamily="34" charset="0"/>
            </a:endParaRPr>
          </a:p>
        </p:txBody>
      </p:sp>
      <p:sp>
        <p:nvSpPr>
          <p:cNvPr id="48147" name="Rectangle 19"/>
          <p:cNvSpPr>
            <a:spLocks noChangeArrowheads="1"/>
          </p:cNvSpPr>
          <p:nvPr/>
        </p:nvSpPr>
        <p:spPr bwMode="auto">
          <a:xfrm>
            <a:off x="7235825" y="1700213"/>
            <a:ext cx="94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>
                <a:solidFill>
                  <a:srgbClr val="FF3399"/>
                </a:solidFill>
                <a:latin typeface="Arial" panose="020B0604020202020204" pitchFamily="34" charset="0"/>
              </a:rPr>
              <a:t>→</a:t>
            </a:r>
            <a:endParaRPr lang="zh-CN" altLang="zh-CN" sz="6000" b="1">
              <a:solidFill>
                <a:srgbClr val="FF3399"/>
              </a:solidFill>
              <a:latin typeface="Arial" panose="020B0604020202020204" pitchFamily="34" charset="0"/>
            </a:endParaRPr>
          </a:p>
        </p:txBody>
      </p:sp>
      <p:sp>
        <p:nvSpPr>
          <p:cNvPr id="48148" name="Rectangle 20"/>
          <p:cNvSpPr>
            <a:spLocks noChangeArrowheads="1"/>
          </p:cNvSpPr>
          <p:nvPr/>
        </p:nvSpPr>
        <p:spPr bwMode="auto">
          <a:xfrm>
            <a:off x="5724525" y="1628775"/>
            <a:ext cx="94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>
                <a:solidFill>
                  <a:srgbClr val="FF3399"/>
                </a:solidFill>
                <a:latin typeface="Arial" panose="020B0604020202020204" pitchFamily="34" charset="0"/>
              </a:rPr>
              <a:t>→</a:t>
            </a:r>
            <a:endParaRPr lang="zh-CN" altLang="zh-CN" sz="6000" b="1">
              <a:solidFill>
                <a:srgbClr val="FF3399"/>
              </a:solidFill>
              <a:latin typeface="Arial" panose="020B0604020202020204" pitchFamily="34" charset="0"/>
            </a:endParaRPr>
          </a:p>
        </p:txBody>
      </p:sp>
      <p:sp>
        <p:nvSpPr>
          <p:cNvPr id="48149" name="Rectangle 21"/>
          <p:cNvSpPr>
            <a:spLocks noChangeArrowheads="1"/>
          </p:cNvSpPr>
          <p:nvPr/>
        </p:nvSpPr>
        <p:spPr bwMode="auto">
          <a:xfrm>
            <a:off x="4284663" y="1628775"/>
            <a:ext cx="94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>
                <a:solidFill>
                  <a:srgbClr val="FF3399"/>
                </a:solidFill>
                <a:latin typeface="Arial" panose="020B0604020202020204" pitchFamily="34" charset="0"/>
              </a:rPr>
              <a:t>→</a:t>
            </a:r>
            <a:endParaRPr lang="zh-CN" altLang="zh-CN" sz="6000" b="1">
              <a:solidFill>
                <a:srgbClr val="FF3399"/>
              </a:solidFill>
              <a:latin typeface="Arial" panose="020B0604020202020204" pitchFamily="34" charset="0"/>
            </a:endParaRPr>
          </a:p>
        </p:txBody>
      </p:sp>
      <p:sp>
        <p:nvSpPr>
          <p:cNvPr id="48150" name="Rectangle 22"/>
          <p:cNvSpPr>
            <a:spLocks noChangeArrowheads="1"/>
          </p:cNvSpPr>
          <p:nvPr/>
        </p:nvSpPr>
        <p:spPr bwMode="auto">
          <a:xfrm>
            <a:off x="2916238" y="1557338"/>
            <a:ext cx="94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>
                <a:solidFill>
                  <a:srgbClr val="FF3399"/>
                </a:solidFill>
                <a:latin typeface="Arial" panose="020B0604020202020204" pitchFamily="34" charset="0"/>
              </a:rPr>
              <a:t>→</a:t>
            </a:r>
            <a:endParaRPr lang="zh-CN" altLang="zh-CN" sz="6000" b="1">
              <a:solidFill>
                <a:srgbClr val="FF3399"/>
              </a:solidFill>
              <a:latin typeface="Arial" panose="020B0604020202020204" pitchFamily="34" charset="0"/>
            </a:endParaRPr>
          </a:p>
        </p:txBody>
      </p:sp>
      <p:sp>
        <p:nvSpPr>
          <p:cNvPr id="48151" name="Rectangle 23"/>
          <p:cNvSpPr>
            <a:spLocks noChangeArrowheads="1"/>
          </p:cNvSpPr>
          <p:nvPr/>
        </p:nvSpPr>
        <p:spPr bwMode="auto">
          <a:xfrm>
            <a:off x="5724525" y="3933825"/>
            <a:ext cx="94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>
                <a:solidFill>
                  <a:srgbClr val="FF3399"/>
                </a:solidFill>
                <a:latin typeface="Arial" panose="020B0604020202020204" pitchFamily="34" charset="0"/>
              </a:rPr>
              <a:t>→</a:t>
            </a:r>
            <a:endParaRPr lang="zh-CN" altLang="zh-CN" sz="6000" b="1">
              <a:solidFill>
                <a:srgbClr val="FF3399"/>
              </a:solidFill>
              <a:latin typeface="Arial" panose="020B0604020202020204" pitchFamily="34" charset="0"/>
            </a:endParaRPr>
          </a:p>
        </p:txBody>
      </p:sp>
      <p:sp>
        <p:nvSpPr>
          <p:cNvPr id="48152" name="Rectangle 24"/>
          <p:cNvSpPr>
            <a:spLocks noChangeArrowheads="1"/>
          </p:cNvSpPr>
          <p:nvPr/>
        </p:nvSpPr>
        <p:spPr bwMode="auto">
          <a:xfrm>
            <a:off x="4427538" y="3933825"/>
            <a:ext cx="94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>
                <a:solidFill>
                  <a:srgbClr val="FF3399"/>
                </a:solidFill>
                <a:latin typeface="Arial" panose="020B0604020202020204" pitchFamily="34" charset="0"/>
              </a:rPr>
              <a:t>→</a:t>
            </a:r>
            <a:endParaRPr lang="zh-CN" altLang="zh-CN" sz="6000" b="1">
              <a:solidFill>
                <a:srgbClr val="FF3399"/>
              </a:solidFill>
              <a:latin typeface="Arial" panose="020B0604020202020204" pitchFamily="34" charset="0"/>
            </a:endParaRPr>
          </a:p>
        </p:txBody>
      </p:sp>
      <p:sp>
        <p:nvSpPr>
          <p:cNvPr id="48153" name="Rectangle 25"/>
          <p:cNvSpPr>
            <a:spLocks noChangeArrowheads="1"/>
          </p:cNvSpPr>
          <p:nvPr/>
        </p:nvSpPr>
        <p:spPr bwMode="auto">
          <a:xfrm>
            <a:off x="3059113" y="3860800"/>
            <a:ext cx="94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>
                <a:solidFill>
                  <a:srgbClr val="FF3399"/>
                </a:solidFill>
                <a:latin typeface="Arial" panose="020B0604020202020204" pitchFamily="34" charset="0"/>
              </a:rPr>
              <a:t>→</a:t>
            </a:r>
            <a:endParaRPr lang="zh-CN" altLang="zh-CN" sz="6000" b="1">
              <a:solidFill>
                <a:srgbClr val="FF3399"/>
              </a:solidFill>
              <a:latin typeface="Arial" panose="020B0604020202020204" pitchFamily="34" charset="0"/>
            </a:endParaRPr>
          </a:p>
        </p:txBody>
      </p:sp>
      <p:sp>
        <p:nvSpPr>
          <p:cNvPr id="48154" name="Rectangle 26"/>
          <p:cNvSpPr>
            <a:spLocks noChangeArrowheads="1"/>
          </p:cNvSpPr>
          <p:nvPr/>
        </p:nvSpPr>
        <p:spPr bwMode="auto">
          <a:xfrm>
            <a:off x="1692275" y="3789363"/>
            <a:ext cx="94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6000" b="1" dirty="0">
                <a:solidFill>
                  <a:srgbClr val="FF3399"/>
                </a:solidFill>
                <a:latin typeface="Arial" panose="020B0604020202020204" pitchFamily="34" charset="0"/>
              </a:rPr>
              <a:t>→</a:t>
            </a:r>
            <a:endParaRPr lang="zh-CN" altLang="zh-CN" sz="6000" b="1" dirty="0">
              <a:solidFill>
                <a:srgbClr val="FF339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www.1ppt.com/powerpoint/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www.1ppt.com/word/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www.1ppt.com/excel/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www.1ppt.com/fanwen/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223" y="127289"/>
            <a:ext cx="7705374" cy="26795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公司、企业的商业演示。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拷贝模板中的内容用于其它幻灯片母版中使用。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用于任何形式的在线付费下载。</a:t>
            </a:r>
            <a:endParaRPr lang="zh-CN" altLang="en-US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0825" y="404813"/>
            <a:ext cx="8207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zh-CN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68313" y="1125538"/>
            <a:ext cx="8064127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zh-CN" sz="6000" b="1" dirty="0"/>
              <a:t>      </a:t>
            </a:r>
            <a:r>
              <a:rPr lang="zh-CN" altLang="zh-CN" sz="6000" b="1" dirty="0">
                <a:solidFill>
                  <a:srgbClr val="6600FF"/>
                </a:solidFill>
              </a:rPr>
              <a:t>2</a:t>
            </a:r>
            <a:r>
              <a:rPr lang="zh-CN" sz="6000" b="1" dirty="0">
                <a:solidFill>
                  <a:srgbClr val="6600FF"/>
                </a:solidFill>
              </a:rPr>
              <a:t>、这篇童话讲了一个什么样的故事？这个故事写了哪几部分？说说各部分的意思。</a:t>
            </a:r>
            <a:endParaRPr lang="zh-CN" sz="6000" b="1" dirty="0">
              <a:solidFill>
                <a:srgbClr val="6600FF"/>
              </a:solidFill>
            </a:endParaRPr>
          </a:p>
          <a:p>
            <a:endParaRPr lang="zh-CN" altLang="zh-CN" sz="6000" b="1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/>
              <a:t>疏通内容  理解课文</a:t>
            </a:r>
            <a:endParaRPr lang="zh-CN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sz="4000" b="1"/>
              <a:t>一、学习第一部分</a:t>
            </a:r>
            <a:endParaRPr lang="zh-CN" sz="4000" b="1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23850" y="1052513"/>
            <a:ext cx="8504238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6000" b="1">
                <a:solidFill>
                  <a:srgbClr val="0000CC"/>
                </a:solidFill>
              </a:rPr>
              <a:t>     1</a:t>
            </a:r>
            <a:r>
              <a:rPr lang="zh-CN" sz="6000" b="1">
                <a:solidFill>
                  <a:srgbClr val="0000CC"/>
                </a:solidFill>
              </a:rPr>
              <a:t>、找到描写小女孩悲惨境遇的句子，说说你的体会。</a:t>
            </a:r>
            <a:endParaRPr lang="zh-CN" sz="6000" b="1">
              <a:solidFill>
                <a:srgbClr val="0000CC"/>
              </a:solidFill>
            </a:endParaRPr>
          </a:p>
          <a:p>
            <a:r>
              <a:rPr lang="zh-CN" sz="6000" b="1">
                <a:solidFill>
                  <a:srgbClr val="0000CC"/>
                </a:solidFill>
              </a:rPr>
              <a:t>     </a:t>
            </a:r>
            <a:r>
              <a:rPr lang="zh-CN" altLang="zh-CN" sz="6000" b="1">
                <a:solidFill>
                  <a:srgbClr val="0000CC"/>
                </a:solidFill>
              </a:rPr>
              <a:t>2</a:t>
            </a:r>
            <a:r>
              <a:rPr lang="zh-CN" sz="6000" b="1">
                <a:solidFill>
                  <a:srgbClr val="0000CC"/>
                </a:solidFill>
              </a:rPr>
              <a:t>、读下面的句子，同桌说说，互相理解。</a:t>
            </a:r>
            <a:endParaRPr lang="zh-CN" sz="60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9200"/>
            <a:ext cx="9144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144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91440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7162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971550" y="4327525"/>
            <a:ext cx="74168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>
                <a:latin typeface="Times New Roman" panose="02020603050405020304" pitchFamily="18" charset="0"/>
              </a:rPr>
              <a:t>       </a:t>
            </a:r>
            <a:r>
              <a:rPr lang="zh-CN" sz="4000" b="1">
                <a:solidFill>
                  <a:srgbClr val="FF3399"/>
                </a:solidFill>
                <a:latin typeface="Times New Roman" panose="02020603050405020304" pitchFamily="18" charset="0"/>
                <a:ea typeface="楷体_GB2312" pitchFamily="49" charset="-122"/>
              </a:rPr>
              <a:t>天冷极了，下着雪，又快黑了，在大年夜的晚上，一个卖火柴的小女孩在大街上走着，走着</a:t>
            </a:r>
            <a:r>
              <a:rPr lang="zh-CN" altLang="zh-CN" sz="4000" b="1">
                <a:solidFill>
                  <a:srgbClr val="FF3399"/>
                </a:solidFill>
                <a:latin typeface="Times New Roman" panose="02020603050405020304" pitchFamily="18" charset="0"/>
                <a:ea typeface="楷体_GB2312" pitchFamily="49" charset="-122"/>
              </a:rPr>
              <a:t>……</a:t>
            </a:r>
            <a:endParaRPr lang="zh-CN" altLang="zh-CN" sz="4000" b="1">
              <a:solidFill>
                <a:srgbClr val="FF3399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9200"/>
            <a:ext cx="91440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1440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91440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7010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187450" y="4570413"/>
            <a:ext cx="6913563" cy="228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>
                <a:latin typeface="Times New Roman" panose="02020603050405020304" pitchFamily="18" charset="0"/>
              </a:rPr>
              <a:t>   </a:t>
            </a:r>
            <a:r>
              <a:rPr lang="zh-CN" sz="4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突然</a:t>
            </a:r>
            <a:r>
              <a:rPr lang="zh-CN" altLang="zh-CN" sz="4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sz="4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两辆马车飞快地冲过来，吓得她把鞋都跑掉了。</a:t>
            </a:r>
            <a:endParaRPr lang="zh-CN" sz="4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第一PPT模板网-WWW.1PPT.COM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0</TotalTime>
  <Words>2867</Words>
  <Application>WPS 演示</Application>
  <PresentationFormat>全屏显示(4:3)</PresentationFormat>
  <Paragraphs>243</Paragraphs>
  <Slides>44</Slides>
  <Notes>5</Notes>
  <HiddenSlides>0</HiddenSlides>
  <MMClips>6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44</vt:i4>
      </vt:variant>
    </vt:vector>
  </HeadingPairs>
  <TitlesOfParts>
    <vt:vector size="57" baseType="lpstr">
      <vt:lpstr>Arial</vt:lpstr>
      <vt:lpstr>宋体</vt:lpstr>
      <vt:lpstr>Wingdings</vt:lpstr>
      <vt:lpstr>Comic Sans MS</vt:lpstr>
      <vt:lpstr>Calibri</vt:lpstr>
      <vt:lpstr>楷体_GB2312</vt:lpstr>
      <vt:lpstr>微软雅黑</vt:lpstr>
      <vt:lpstr>Arial</vt:lpstr>
      <vt:lpstr>Times New Roman</vt:lpstr>
      <vt:lpstr>新宋体</vt:lpstr>
      <vt:lpstr>Calibri</vt:lpstr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疏通内容  理解课文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学习第二部分</vt:lpstr>
      <vt:lpstr>PowerPoint 演示文稿</vt:lpstr>
      <vt:lpstr>多么温暖多么明亮的火焰啊！</vt:lpstr>
      <vt:lpstr>PowerPoint 演示文稿</vt:lpstr>
      <vt:lpstr>PowerPoint 演示文稿</vt:lpstr>
      <vt:lpstr>PowerPoint 演示文稿</vt:lpstr>
      <vt:lpstr>PowerPoint 演示文稿</vt:lpstr>
      <vt:lpstr>奶奶抱着小女孩一起飞走了</vt:lpstr>
      <vt:lpstr>句子理解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领悟主题</vt:lpstr>
      <vt:lpstr>PowerPoint 演示文稿</vt:lpstr>
      <vt:lpstr>PowerPoint 演示文稿</vt:lpstr>
      <vt:lpstr>写作方法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作业</vt:lpstr>
      <vt:lpstr>PowerPoint 演示文稿</vt:lpstr>
      <vt:lpstr>PowerPoint 演示文稿</vt:lpstr>
    </vt:vector>
  </TitlesOfParts>
  <Company>微软用户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
</dc:description>
  <dc:subject>第一PPT模板网-WWW.1PPT.COM</dc:subject>
  <cp:category>第一PPT模板网-WWW.1PPT.COM</cp:category>
  <cp:lastModifiedBy>wuhan</cp:lastModifiedBy>
  <cp:revision>38</cp:revision>
  <dcterms:created xsi:type="dcterms:W3CDTF">2011-04-21T00:19:00Z</dcterms:created>
  <dcterms:modified xsi:type="dcterms:W3CDTF">2017-03-22T04:54:48Z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