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92" r:id="rId2"/>
    <p:sldId id="293" r:id="rId3"/>
    <p:sldId id="294" r:id="rId4"/>
    <p:sldId id="295" r:id="rId5"/>
    <p:sldId id="297" r:id="rId6"/>
    <p:sldId id="296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6" r:id="rId26"/>
    <p:sldId id="317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DB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>
      <p:cViewPr varScale="1">
        <p:scale>
          <a:sx n="63" d="100"/>
          <a:sy n="63" d="100"/>
        </p:scale>
        <p:origin x="-114" y="-6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8AA04-C1C6-4545-BA35-89963F1B2C65}" type="datetimeFigureOut">
              <a:rPr lang="zh-CN" altLang="en-US" smtClean="0"/>
              <a:pPr/>
              <a:t>2017/2/20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73425-6875-4059-A7E9-941D8183A2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I:\1121A0TIME\00功课作息\校标20150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11113"/>
            <a:ext cx="1762125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41889" y="1526927"/>
            <a:ext cx="7562559" cy="1181993"/>
          </a:xfrm>
        </p:spPr>
        <p:txBody>
          <a:bodyPr/>
          <a:lstStyle>
            <a:lvl1pPr>
              <a:defRPr>
                <a:solidFill>
                  <a:srgbClr val="FFFF00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15816" y="4365104"/>
            <a:ext cx="5760640" cy="550912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107950" y="645318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22734-D72C-44C3-AA3C-CDDAF455AA23}" type="datetime3">
              <a:rPr lang="zh-CN" altLang="en-US" smtClean="0"/>
              <a:t>2017年2月20日星期一</a:t>
            </a:fld>
            <a:endParaRPr lang="zh-CN" altLang="en-US" dirty="0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39975" y="6453188"/>
            <a:ext cx="25193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5003800" y="6448425"/>
            <a:ext cx="1512888" cy="365125"/>
          </a:xfrm>
        </p:spPr>
        <p:txBody>
          <a:bodyPr/>
          <a:lstStyle>
            <a:lvl1pPr>
              <a:defRPr/>
            </a:lvl1pPr>
          </a:lstStyle>
          <a:p>
            <a:fld id="{9271A4E9-36C4-4907-AC64-D3ED0773CB4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00426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746875"/>
            <a:ext cx="9144000" cy="138113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355160" cy="576064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914400" indent="0">
              <a:buNone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D59B4-D079-4541-BBE1-C63489CDF650}" type="datetime3">
              <a:rPr lang="zh-CN" altLang="en-US" smtClean="0"/>
              <a:t>2017年2月20日星期一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FE4E1-FD29-4EB3-942C-6AC50CC8E14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9404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06034-3984-40C9-A148-154A8FCE9AB7}" type="datetime3">
              <a:rPr lang="zh-CN" altLang="en-US" smtClean="0"/>
              <a:t>2017年2月20日星期一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CA8AF-8EEC-4775-BE54-34F5508C0E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34684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D946B6-EFAB-48F2-B371-9E2868C4A0ED}" type="datetime3">
              <a:rPr lang="zh-CN" altLang="en-US" smtClean="0"/>
              <a:t>2017年2月20日星期一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80A56-5B8D-4651-9EF8-CE76DB13F6C9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746875"/>
            <a:ext cx="9144000" cy="138113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908050"/>
            <a:ext cx="9144000" cy="288925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28" name="Picture 3" descr="I:\1121A0TIME\00功课作息\校标20150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11113"/>
            <a:ext cx="11731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标题占位符 1"/>
          <p:cNvSpPr>
            <a:spLocks noGrp="1"/>
          </p:cNvSpPr>
          <p:nvPr>
            <p:ph type="title"/>
          </p:nvPr>
        </p:nvSpPr>
        <p:spPr bwMode="auto">
          <a:xfrm>
            <a:off x="1403350" y="274638"/>
            <a:ext cx="7283450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0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7ED6039-0735-4460-AF6B-AA287EAB5E4B}" type="datetime3">
              <a:rPr lang="zh-CN" altLang="en-US" smtClean="0"/>
              <a:t>2017年2月20日星期一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C15E8B6-D607-4EA4-A0D6-862CA9A0338C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459788" y="6438900"/>
            <a:ext cx="504825" cy="303213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fld id="{C763089E-2EC8-4ED8-A69E-E8B7BA17F7CD}" type="slidenum">
              <a:rPr lang="zh-CN" altLang="en-US" sz="1400">
                <a:solidFill>
                  <a:schemeClr val="bg1"/>
                </a:solidFill>
              </a:rPr>
              <a:pPr algn="ctr" eaLnBrk="1" hangingPunct="1"/>
              <a:t>‹#›</a:t>
            </a:fld>
            <a:endParaRPr lang="zh-CN" altLang="en-US" sz="140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2" r:id="rId3"/>
    <p:sldLayoutId id="2147483705" r:id="rId4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2016&#24180;&#20061;&#24180;&#32423;&#25945;&#26696;&#35838;&#20214;\&#20061;&#24180;&#19979;&#35838;&#20214;\&#27777;&#22253;&#26149;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/>
            </a:r>
            <a:br>
              <a:rPr lang="en-US" altLang="zh-CN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</a:br>
            <a:r>
              <a:rPr lang="zh-CN" altLang="en-US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语文出版社九年级上册</a:t>
            </a:r>
            <a:r>
              <a:rPr lang="zh-CN" altLang="en-US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第</a:t>
            </a:r>
            <a:r>
              <a:rPr lang="en-US" altLang="zh-CN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5</a:t>
            </a:r>
            <a:r>
              <a:rPr lang="zh-CN" altLang="en-US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课</a:t>
            </a:r>
            <a:r>
              <a:rPr lang="zh-CN" altLang="en-US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/>
            </a:r>
            <a:br>
              <a:rPr lang="zh-CN" altLang="en-US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</a:b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5517232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泉港民族中学 庄梅霞</a:t>
            </a:r>
            <a:endParaRPr lang="zh-CN" altLang="en-US" sz="4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Picture 5" descr="雪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19672" y="1412776"/>
            <a:ext cx="61206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沁园春</a:t>
            </a:r>
            <a:r>
              <a:rPr lang="en-US" altLang="zh-CN" sz="96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9600" b="1" dirty="0" smtClean="0">
                <a:latin typeface="楷体" pitchFamily="49" charset="-122"/>
                <a:ea typeface="楷体" pitchFamily="49" charset="-122"/>
              </a:rPr>
              <a:t>雪</a:t>
            </a:r>
            <a:endParaRPr lang="en-US" altLang="zh-CN" sz="96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96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9600" b="1" dirty="0" smtClean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5400" b="1" dirty="0" smtClean="0">
                <a:latin typeface="楷体" pitchFamily="49" charset="-122"/>
                <a:ea typeface="楷体" pitchFamily="49" charset="-122"/>
              </a:rPr>
              <a:t>毛泽东</a:t>
            </a:r>
            <a:endParaRPr lang="en-US" altLang="zh-CN" sz="9600" b="1" dirty="0" smtClean="0">
              <a:latin typeface="楷体" pitchFamily="49" charset="-122"/>
              <a:ea typeface="楷体" pitchFamily="49" charset="-122"/>
            </a:endParaRPr>
          </a:p>
          <a:p>
            <a:endParaRPr lang="zh-CN" altLang="en-US" dirty="0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AA6531-BBBD-48E5-83B0-4292390274AD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7620000" y="609600"/>
            <a:ext cx="381000" cy="6096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900113" y="404813"/>
            <a:ext cx="3671887" cy="6207125"/>
          </a:xfrm>
          <a:prstGeom prst="rect">
            <a:avLst/>
          </a:prstGeom>
          <a:solidFill>
            <a:srgbClr val="808000"/>
          </a:solidFill>
          <a:ln w="76200" cmpd="tri">
            <a:solidFill>
              <a:srgbClr val="FFCC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黑体" pitchFamily="49" charset="-122"/>
              </a:rPr>
              <a:t>　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黑体" pitchFamily="49" charset="-122"/>
              </a:rPr>
              <a:t>上阕（片）</a:t>
            </a:r>
          </a:p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北国风光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</a:t>
            </a:r>
          </a:p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千里冰封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</a:t>
            </a:r>
          </a:p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万里雪飘。</a:t>
            </a:r>
          </a:p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望长城内外，</a:t>
            </a:r>
          </a:p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惟余莽莽；</a:t>
            </a:r>
          </a:p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大河上下，</a:t>
            </a:r>
          </a:p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顿失滔滔，</a:t>
            </a:r>
          </a:p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山舞银蛇，</a:t>
            </a:r>
          </a:p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原驰蜡象，</a:t>
            </a:r>
          </a:p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欲与天公试比高。</a:t>
            </a:r>
          </a:p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须晴日，</a:t>
            </a:r>
          </a:p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看红装素裹，</a:t>
            </a:r>
          </a:p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分外妖娆。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403350" y="1052513"/>
            <a:ext cx="7543800" cy="4648200"/>
            <a:chOff x="0" y="0"/>
            <a:chExt cx="4704" cy="2544"/>
          </a:xfrm>
        </p:grpSpPr>
        <p:sp>
          <p:nvSpPr>
            <p:cNvPr id="15368" name="Text Box 8"/>
            <p:cNvSpPr txBox="1">
              <a:spLocks noChangeArrowheads="1"/>
            </p:cNvSpPr>
            <p:nvPr/>
          </p:nvSpPr>
          <p:spPr bwMode="auto">
            <a:xfrm>
              <a:off x="0" y="0"/>
              <a:ext cx="931" cy="650"/>
            </a:xfrm>
            <a:prstGeom prst="rect">
              <a:avLst/>
            </a:prstGeom>
            <a:solidFill>
              <a:srgbClr val="8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北国风光</a:t>
              </a:r>
              <a:r>
                <a:rPr lang="en-US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,</a:t>
              </a:r>
            </a:p>
            <a:p>
              <a:r>
                <a:rPr lang="zh-CN" altLang="en-US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千里冰封</a:t>
              </a:r>
              <a:r>
                <a:rPr lang="en-US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,</a:t>
              </a:r>
            </a:p>
            <a:p>
              <a:r>
                <a:rPr lang="zh-CN" altLang="en-US" sz="2400" b="1">
                  <a:solidFill>
                    <a:srgbClr val="00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万里雪飘。</a:t>
              </a:r>
            </a:p>
          </p:txBody>
        </p:sp>
        <p:sp>
          <p:nvSpPr>
            <p:cNvPr id="15369" name="AutoShape 9"/>
            <p:cNvSpPr>
              <a:spLocks noChangeArrowheads="1"/>
            </p:cNvSpPr>
            <p:nvPr/>
          </p:nvSpPr>
          <p:spPr bwMode="auto">
            <a:xfrm>
              <a:off x="2640" y="48"/>
              <a:ext cx="2064" cy="2496"/>
            </a:xfrm>
            <a:prstGeom prst="wedgeRectCallout">
              <a:avLst>
                <a:gd name="adj1" fmla="val -126019"/>
                <a:gd name="adj2" fmla="val -38741"/>
              </a:avLst>
            </a:prstGeom>
            <a:gradFill rotWithShape="0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 cmpd="dbl">
              <a:solidFill>
                <a:srgbClr val="00CC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0000"/>
                </a:lnSpc>
              </a:pPr>
              <a:r>
                <a:rPr lang="zh-CN" alt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ea typeface="楷体_GB2312" pitchFamily="1" charset="-122"/>
                </a:rPr>
                <a:t>前三句总写雪景，把读者带进了冰天雪地、广袤无垠的天地里。创造了一个广阔博大的意境，体现了诗人雪中赏雪的豪迈情怀。“封”字显得凝然安静，“飘”字显得舞姿轻盈。肃穆中有飞舞的动态，意境开阔，气魄宏大，格调不凡。</a:t>
              </a:r>
            </a:p>
            <a:p>
              <a:pPr algn="ctr">
                <a:lnSpc>
                  <a:spcPct val="125000"/>
                </a:lnSpc>
              </a:pPr>
              <a:endParaRPr lang="zh-CN" altLang="en-US" sz="2800" b="1">
                <a:latin typeface="Times New Roman" pitchFamily="18" charset="0"/>
              </a:endParaRP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295400" y="685800"/>
            <a:ext cx="7848600" cy="5791200"/>
            <a:chOff x="0" y="0"/>
            <a:chExt cx="4944" cy="3648"/>
          </a:xfrm>
        </p:grpSpPr>
        <p:sp>
          <p:nvSpPr>
            <p:cNvPr id="15371" name="Text Box 11"/>
            <p:cNvSpPr txBox="1">
              <a:spLocks noChangeArrowheads="1"/>
            </p:cNvSpPr>
            <p:nvPr/>
          </p:nvSpPr>
          <p:spPr bwMode="auto">
            <a:xfrm>
              <a:off x="0" y="2958"/>
              <a:ext cx="1344" cy="690"/>
            </a:xfrm>
            <a:prstGeom prst="rect">
              <a:avLst/>
            </a:prstGeom>
            <a:solidFill>
              <a:srgbClr val="8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tIns="0" bIns="0">
              <a:spAutoFit/>
            </a:bodyPr>
            <a:lstStyle/>
            <a:p>
              <a:r>
                <a:rPr lang="zh-CN" altLang="en-US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须晴日，</a:t>
              </a:r>
            </a:p>
            <a:p>
              <a:r>
                <a:rPr lang="zh-CN" altLang="en-US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看红装素裹，</a:t>
              </a:r>
            </a:p>
            <a:p>
              <a:r>
                <a:rPr lang="zh-CN" altLang="en-US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分外妖娆</a:t>
              </a:r>
              <a:r>
                <a:rPr lang="zh-CN" alt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。</a:t>
              </a:r>
              <a:endParaRPr lang="zh-CN" altLang="en-US" sz="2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5372" name="AutoShape 12" descr="信纸"/>
            <p:cNvSpPr>
              <a:spLocks noChangeArrowheads="1"/>
            </p:cNvSpPr>
            <p:nvPr/>
          </p:nvSpPr>
          <p:spPr bwMode="auto">
            <a:xfrm>
              <a:off x="1920" y="0"/>
              <a:ext cx="3024" cy="1344"/>
            </a:xfrm>
            <a:prstGeom prst="wedgeEllipseCallout">
              <a:avLst>
                <a:gd name="adj1" fmla="val -74338"/>
                <a:gd name="adj2" fmla="val 187500"/>
              </a:avLst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38100" cmpd="dbl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zh-CN" altLang="en-US" sz="2800" b="1">
                  <a:solidFill>
                    <a:srgbClr val="0033CC"/>
                  </a:solidFill>
                  <a:latin typeface="Times New Roman" pitchFamily="18" charset="0"/>
                </a:rPr>
                <a:t>末三句是虚景，“须”字，借助想象，写出了雪后景象的晴朗、娇艳、多姿多彩。</a:t>
              </a: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295400" y="0"/>
            <a:ext cx="7315200" cy="6019800"/>
            <a:chOff x="0" y="0"/>
            <a:chExt cx="4608" cy="3792"/>
          </a:xfrm>
        </p:grpSpPr>
        <p:sp>
          <p:nvSpPr>
            <p:cNvPr id="15374" name="Text Box 14"/>
            <p:cNvSpPr txBox="1">
              <a:spLocks noChangeArrowheads="1"/>
            </p:cNvSpPr>
            <p:nvPr/>
          </p:nvSpPr>
          <p:spPr bwMode="auto">
            <a:xfrm>
              <a:off x="0" y="1488"/>
              <a:ext cx="1536" cy="1668"/>
            </a:xfrm>
            <a:prstGeom prst="rect">
              <a:avLst/>
            </a:prstGeom>
            <a:solidFill>
              <a:srgbClr val="8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望长城内外，</a:t>
              </a:r>
            </a:p>
            <a:p>
              <a:r>
                <a:rPr lang="zh-CN" altLang="en-US" sz="2400" b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惟余莽莽；</a:t>
              </a:r>
            </a:p>
            <a:p>
              <a:r>
                <a:rPr lang="zh-CN" altLang="en-US" sz="2400" b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大河上下，</a:t>
              </a:r>
            </a:p>
            <a:p>
              <a:r>
                <a:rPr lang="zh-CN" altLang="en-US" sz="2400" b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顿失滔滔，</a:t>
              </a:r>
            </a:p>
            <a:p>
              <a:r>
                <a:rPr lang="zh-CN" altLang="en-US" sz="2400" b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山舞银蛇，</a:t>
              </a:r>
            </a:p>
            <a:p>
              <a:r>
                <a:rPr lang="zh-CN" altLang="en-US" sz="2400" b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原驰蜡象，</a:t>
              </a:r>
            </a:p>
            <a:p>
              <a:r>
                <a:rPr lang="zh-CN" altLang="en-US" sz="2400" b="1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欲与天公试比高</a:t>
              </a:r>
              <a:r>
                <a:rPr lang="zh-CN" alt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。</a:t>
              </a:r>
            </a:p>
          </p:txBody>
        </p:sp>
        <p:sp>
          <p:nvSpPr>
            <p:cNvPr id="15375" name="AutoShape 15"/>
            <p:cNvSpPr>
              <a:spLocks noChangeArrowheads="1"/>
            </p:cNvSpPr>
            <p:nvPr/>
          </p:nvSpPr>
          <p:spPr bwMode="auto">
            <a:xfrm>
              <a:off x="2688" y="0"/>
              <a:ext cx="1920" cy="3792"/>
            </a:xfrm>
            <a:prstGeom prst="wedgeEllipseCallout">
              <a:avLst>
                <a:gd name="adj1" fmla="val -133023"/>
                <a:gd name="adj2" fmla="val 9968"/>
              </a:avLst>
            </a:prstGeom>
            <a:solidFill>
              <a:srgbClr val="800080"/>
            </a:solidFill>
            <a:ln w="9525" cmpd="sng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85000"/>
                </a:lnSpc>
              </a:pPr>
              <a:r>
                <a:rPr lang="zh-CN" alt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描写雪景，由“望”字领起：从“长城内外”到“试比高”，展示如此广阔的地域，显示了博大的胸怀和雄伟的气魄，可以领略到祖国河山的壮美。</a:t>
              </a:r>
            </a:p>
          </p:txBody>
        </p:sp>
      </p:grp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4450" y="228600"/>
            <a:ext cx="676275" cy="2667000"/>
          </a:xfrm>
          <a:prstGeom prst="rect">
            <a:avLst/>
          </a:prstGeom>
          <a:noFill/>
          <a:ln w="19050" cmpd="dbl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vert="eaVert" lIns="108000" tIns="7200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>
                <a:solidFill>
                  <a:srgbClr val="00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品读词义</a:t>
            </a:r>
          </a:p>
        </p:txBody>
      </p: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1403350" y="620713"/>
            <a:ext cx="7391400" cy="4257675"/>
            <a:chOff x="0" y="0"/>
            <a:chExt cx="4656" cy="2682"/>
          </a:xfrm>
        </p:grpSpPr>
        <p:sp>
          <p:nvSpPr>
            <p:cNvPr id="15378" name="Text Box 18"/>
            <p:cNvSpPr txBox="1">
              <a:spLocks noChangeArrowheads="1"/>
            </p:cNvSpPr>
            <p:nvPr/>
          </p:nvSpPr>
          <p:spPr bwMode="auto">
            <a:xfrm>
              <a:off x="2496" y="0"/>
              <a:ext cx="2160" cy="2568"/>
            </a:xfrm>
            <a:prstGeom prst="rect">
              <a:avLst/>
            </a:prstGeom>
            <a:gradFill rotWithShape="0">
              <a:gsLst>
                <a:gs pos="0">
                  <a:srgbClr val="009900"/>
                </a:gs>
                <a:gs pos="100000">
                  <a:srgbClr val="00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04775" cmpd="tri">
              <a:solidFill>
                <a:srgbClr val="CC99FF"/>
              </a:solidFill>
              <a:miter lim="800000"/>
              <a:headEnd/>
              <a:tailEnd/>
            </a:ln>
            <a:effectLst/>
          </p:spPr>
          <p:txBody>
            <a:bodyPr tIns="118800" bIns="11880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zh-CN" altLang="en-US" sz="3600" b="1">
                  <a:solidFill>
                    <a:srgbClr val="FFFF00"/>
                  </a:solidFill>
                  <a:latin typeface="Times New Roman" pitchFamily="18" charset="0"/>
                  <a:ea typeface="仿宋_GB2312" pitchFamily="1" charset="-122"/>
                </a:rPr>
                <a:t>“驰”和“舞”，化静为动。雪景的壮丽雄奇，神州大地的勃勃生机，让人倍感振奋，前途光明。</a:t>
              </a:r>
            </a:p>
          </p:txBody>
        </p:sp>
        <p:sp>
          <p:nvSpPr>
            <p:cNvPr id="15379" name="Text Box 19"/>
            <p:cNvSpPr txBox="1">
              <a:spLocks noChangeArrowheads="1"/>
            </p:cNvSpPr>
            <p:nvPr/>
          </p:nvSpPr>
          <p:spPr bwMode="auto">
            <a:xfrm>
              <a:off x="0" y="2064"/>
              <a:ext cx="528" cy="282"/>
            </a:xfrm>
            <a:prstGeom prst="rect">
              <a:avLst/>
            </a:prstGeom>
            <a:solidFill>
              <a:srgbClr val="993300"/>
            </a:solidFill>
            <a:ln w="9525" cmpd="sng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Times New Roman" pitchFamily="18" charset="0"/>
                </a:rPr>
                <a:t>山 舞</a:t>
              </a:r>
            </a:p>
          </p:txBody>
        </p:sp>
        <p:sp>
          <p:nvSpPr>
            <p:cNvPr id="15380" name="Text Box 20"/>
            <p:cNvSpPr txBox="1">
              <a:spLocks noChangeArrowheads="1"/>
            </p:cNvSpPr>
            <p:nvPr/>
          </p:nvSpPr>
          <p:spPr bwMode="auto">
            <a:xfrm>
              <a:off x="0" y="2400"/>
              <a:ext cx="528" cy="282"/>
            </a:xfrm>
            <a:prstGeom prst="rect">
              <a:avLst/>
            </a:prstGeom>
            <a:solidFill>
              <a:srgbClr val="008000"/>
            </a:solidFill>
            <a:ln w="9525" cmpd="sng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Times New Roman" pitchFamily="18" charset="0"/>
                </a:rPr>
                <a:t>原 驰</a:t>
              </a:r>
            </a:p>
          </p:txBody>
        </p:sp>
      </p:grpSp>
      <p:sp>
        <p:nvSpPr>
          <p:cNvPr id="15381" name="Line 21"/>
          <p:cNvSpPr>
            <a:spLocks noChangeShapeType="1"/>
          </p:cNvSpPr>
          <p:nvPr/>
        </p:nvSpPr>
        <p:spPr bwMode="auto">
          <a:xfrm flipH="1">
            <a:off x="2286000" y="2209800"/>
            <a:ext cx="3048000" cy="1752600"/>
          </a:xfrm>
          <a:prstGeom prst="line">
            <a:avLst/>
          </a:prstGeom>
          <a:noFill/>
          <a:ln w="38100" cmpd="sng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 flipH="1">
            <a:off x="2362200" y="3352800"/>
            <a:ext cx="3048000" cy="1066800"/>
          </a:xfrm>
          <a:prstGeom prst="line">
            <a:avLst/>
          </a:prstGeom>
          <a:noFill/>
          <a:ln w="38100" cmpd="sng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日期占位符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09F9E-BCD5-416E-ACF2-510EAAF83EAD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66" grpId="0" animBg="1" autoUpdateAnimBg="0"/>
      <p:bldP spid="15376" grpId="0" animBg="1" autoUpdateAnimBg="0"/>
      <p:bldP spid="15381" grpId="0" animBg="1"/>
      <p:bldP spid="15381" grpId="1" animBg="1"/>
      <p:bldP spid="15382" grpId="0" animBg="1"/>
      <p:bldP spid="1538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395288" y="404813"/>
            <a:ext cx="1728787" cy="792162"/>
          </a:xfrm>
          <a:prstGeom prst="flowChartOnlineStorage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3600" b="1"/>
              <a:t>思考：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11188" y="1557338"/>
            <a:ext cx="7921625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（1）词的上片中哪些句子总写北国雪景？这些诗句创造了一个怎样的意境？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        “北国风光，千里冰封，万里雪飘”总写北国雪景，其中“北国风光”总领上片内容。“千里”“万里”互文见义，即千万里冰封，千万里雪飘，表现祖国幅员的广阔，也反映了诗人视野的辽阔。总写句把读者引入一个冰天雪地、广袤无垠的银色世界。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971550" y="1628775"/>
            <a:ext cx="7416800" cy="1081088"/>
          </a:xfrm>
          <a:prstGeom prst="flowChartPredefinedProcess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2400" b="1"/>
              <a:t>（</a:t>
            </a:r>
            <a:r>
              <a:rPr lang="en-US" sz="2400" b="1"/>
              <a:t>2</a:t>
            </a:r>
            <a:r>
              <a:rPr lang="zh-CN" altLang="en-US" sz="2400" b="1"/>
              <a:t>）总写雪景的句子，注意了动静结合。</a:t>
            </a:r>
          </a:p>
          <a:p>
            <a:pPr algn="ctr"/>
            <a:r>
              <a:rPr lang="zh-CN" altLang="en-US" sz="2400" b="1"/>
              <a:t>试指出写动、静景的词语，体会其意境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042988" y="3284538"/>
            <a:ext cx="72739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“冰封”凝然安静，“雪飘”舞姿轻盈，静动相衬，静穆之中又有飘舞的动态。</a:t>
            </a:r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250825" y="3213100"/>
            <a:ext cx="3455988" cy="2519363"/>
          </a:xfrm>
          <a:prstGeom prst="flowChartPunchedCard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2800" b="1"/>
              <a:t>（</a:t>
            </a:r>
            <a:r>
              <a:rPr lang="en-US" sz="2400" b="1"/>
              <a:t>3</a:t>
            </a:r>
            <a:r>
              <a:rPr lang="zh-CN" altLang="en-US" sz="2400" b="1"/>
              <a:t>）诗人对雪景的描绘，</a:t>
            </a:r>
          </a:p>
          <a:p>
            <a:pPr algn="ctr"/>
            <a:endParaRPr lang="zh-CN" altLang="en-US" sz="2400" b="1"/>
          </a:p>
          <a:p>
            <a:pPr algn="ctr"/>
            <a:r>
              <a:rPr lang="zh-CN" altLang="en-US" sz="2400" b="1"/>
              <a:t>由哪个词领起？它统摄的</a:t>
            </a:r>
          </a:p>
          <a:p>
            <a:pPr algn="ctr"/>
            <a:endParaRPr lang="zh-CN" altLang="en-US" sz="2400" b="1"/>
          </a:p>
          <a:p>
            <a:pPr algn="ctr"/>
            <a:r>
              <a:rPr lang="zh-CN" altLang="en-US" sz="2400" b="1"/>
              <a:t>宾语包括哪 些句子？</a:t>
            </a:r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4067175" y="4365625"/>
            <a:ext cx="1081088" cy="358775"/>
          </a:xfrm>
          <a:prstGeom prst="rightArrow">
            <a:avLst>
              <a:gd name="adj1" fmla="val 50000"/>
              <a:gd name="adj2" fmla="val 75332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5364163" y="3429000"/>
            <a:ext cx="244792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对雪景的描绘，由“望”字统领，直至“欲与天公试比高”一句。</a:t>
            </a:r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C50BE9-6D70-4DE1-BAAC-1E59F0C20065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20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20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56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ldLvl="0" animBg="1" autoUpdateAnimBg="0"/>
      <p:bldP spid="16389" grpId="1" bldLvl="0" animBg="1" autoUpdateAnimBg="0"/>
      <p:bldP spid="16390" grpId="0" autoUpdateAnimBg="0"/>
      <p:bldP spid="16390" grpId="1" autoUpdateAnimBg="0"/>
      <p:bldP spid="16391" grpId="0" animBg="1" autoUpdateAnimBg="0"/>
      <p:bldP spid="16392" grpId="0" animBg="1"/>
      <p:bldP spid="1639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395288" y="333375"/>
            <a:ext cx="8064500" cy="1439863"/>
          </a:xfrm>
          <a:prstGeom prst="flowChartAlternateProcess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2800" b="1">
                <a:solidFill>
                  <a:schemeClr val="tx2"/>
                </a:solidFill>
              </a:rPr>
              <a:t>（</a:t>
            </a:r>
            <a:r>
              <a:rPr lang="en-US" sz="2800" b="1">
                <a:solidFill>
                  <a:schemeClr val="tx2"/>
                </a:solidFill>
              </a:rPr>
              <a:t>4</a:t>
            </a:r>
            <a:r>
              <a:rPr lang="zh-CN" altLang="en-US" sz="2800" b="1">
                <a:solidFill>
                  <a:schemeClr val="tx2"/>
                </a:solidFill>
              </a:rPr>
              <a:t>）“山舞银蛇，原驰蜡象，欲与天公试比高。”</a:t>
            </a:r>
          </a:p>
          <a:p>
            <a:pPr algn="ctr"/>
            <a:r>
              <a:rPr lang="zh-CN" altLang="en-US" sz="2800" b="1"/>
              <a:t>山、原都是静止的事物，为何写它们“舞”、“驰”？</a:t>
            </a:r>
          </a:p>
          <a:p>
            <a:pPr algn="ctr"/>
            <a:endParaRPr lang="zh-CN" altLang="en-US" sz="2800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39750" y="2133600"/>
            <a:ext cx="81534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itchFamily="18" charset="0"/>
              </a:rPr>
              <a:t>     “山舞银蛇，原驰蜡象”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的动态描写都有活泼奔放的气势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.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加上</a:t>
            </a:r>
            <a:r>
              <a:rPr lang="zh-CN" altLang="en-US" sz="2800" b="1">
                <a:latin typeface="Times New Roman" pitchFamily="18" charset="0"/>
              </a:rPr>
              <a:t>“欲与天公试比高”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一句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,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表现“山”“原”与天相连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,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更有一种奋发的态势和竞争的活力</a:t>
            </a:r>
            <a:r>
              <a:rPr lang="en-US" sz="2800" b="1">
                <a:solidFill>
                  <a:srgbClr val="FF3300"/>
                </a:solidFill>
                <a:latin typeface="Times New Roman" pitchFamily="18" charset="0"/>
                <a:ea typeface="华文行楷" pitchFamily="2" charset="-122"/>
              </a:rPr>
              <a:t>.</a:t>
            </a:r>
            <a:r>
              <a:rPr lang="zh-CN" altLang="en-US" sz="2800" b="1">
                <a:latin typeface="Times New Roman" pitchFamily="18" charset="0"/>
              </a:rPr>
              <a:t>山、原都是静止的事物，写它们“舞”、“驰”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是化静为动的浪漫想像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,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诗人情感的跃动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,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使他眼前的大自然也显得生气勃勃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,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生动活跃。</a:t>
            </a:r>
            <a:endParaRPr lang="en-US" sz="2800" b="1">
              <a:solidFill>
                <a:srgbClr val="FF0000"/>
              </a:solidFill>
              <a:latin typeface="Times New Roman" pitchFamily="18" charset="0"/>
              <a:ea typeface="华文行楷" pitchFamily="2" charset="-122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95288" y="5157788"/>
            <a:ext cx="83820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</a:rPr>
              <a:t>    以上景物确实很美，作者认为还有哪种景色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</a:rPr>
              <a:t>是美丽的呢？</a:t>
            </a:r>
            <a:endParaRPr lang="zh-CN" altLang="en-US" sz="2400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042988" y="549275"/>
            <a:ext cx="64087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latin typeface="Times New Roman" pitchFamily="18" charset="0"/>
              </a:rPr>
              <a:t>（</a:t>
            </a:r>
            <a:r>
              <a:rPr lang="en-US" sz="2800" b="1">
                <a:latin typeface="Times New Roman" pitchFamily="18" charset="0"/>
              </a:rPr>
              <a:t>5</a:t>
            </a:r>
            <a:r>
              <a:rPr lang="zh-CN" altLang="en-US" sz="2800" b="1">
                <a:latin typeface="Times New Roman" pitchFamily="18" charset="0"/>
              </a:rPr>
              <a:t>）“须晴日，看红装素裹，分外妖娆。”这句话如何理解？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042988" y="1628775"/>
            <a:ext cx="7777162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</a:rPr>
              <a:t>  “须”的意思是等到。表明天还没有晴，所以这句话是虚写。等到雪过天晴，红艳艳的阳光映照在白皑皑的雪地上，交相辉映，显得格外壮丽，特别好看。这使人想到中国人民不但敢于斗争，而且敢于胜利的革命精神。“须晴日”，表达出革命胜利坚定的信念，一个“看”字，正是对革命的光辉灿烂的前景的展望。这三句，既赞美了祖国大好河山，又勾画出了美好的革命理想，写得情景交融。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232350-1AD1-4EE1-8F3E-8C9CACC9AD38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6" dur="200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 autoUpdateAnimBg="0"/>
      <p:bldP spid="17410" grpId="1" animBg="1" autoUpdateAnimBg="0"/>
      <p:bldP spid="17412" grpId="0" autoUpdateAnimBg="0"/>
      <p:bldP spid="17412" grpId="1" autoUpdateAnimBg="0"/>
      <p:bldP spid="1741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11560" y="1268760"/>
            <a:ext cx="815975" cy="2376488"/>
          </a:xfrm>
          <a:prstGeom prst="rect">
            <a:avLst/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57150" cmpd="thinThick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tIns="180000" bIns="190800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3200" b="1" dirty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华文新魏" pitchFamily="2" charset="-122"/>
              </a:rPr>
              <a:t>品评上阕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691680" y="1196752"/>
            <a:ext cx="6934200" cy="2292350"/>
          </a:xfrm>
          <a:prstGeom prst="rect">
            <a:avLst/>
          </a:prstGeom>
          <a:solidFill>
            <a:srgbClr val="FFFF00"/>
          </a:solidFill>
          <a:ln w="57150" cmpd="thinThick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1" charset="-122"/>
                <a:ea typeface="楷体_GB2312" pitchFamily="1" charset="-122"/>
              </a:rPr>
              <a:t>动静结合，虚实结合，运用比喻、拟人等修辞，描绘了雄奇壮美的境界，借景抒情。</a:t>
            </a:r>
            <a:endParaRPr lang="zh-CN" altLang="en-US" sz="3600">
              <a:solidFill>
                <a:srgbClr val="000066"/>
              </a:solidFill>
              <a:latin typeface="Times New Roman" pitchFamily="18" charset="0"/>
              <a:ea typeface="楷体_GB2312" pitchFamily="1" charset="-122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827584" y="3933056"/>
            <a:ext cx="6781800" cy="2486025"/>
          </a:xfrm>
          <a:prstGeom prst="rect">
            <a:avLst/>
          </a:prstGeom>
          <a:solidFill>
            <a:srgbClr val="FFCC99"/>
          </a:solidFill>
          <a:ln w="57150" cmpd="thickThin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chemeClr val="accent2"/>
                </a:solidFill>
                <a:latin typeface="Times New Roman" pitchFamily="18" charset="0"/>
                <a:ea typeface="楷体_GB2312" pitchFamily="1" charset="-122"/>
              </a:rPr>
              <a:t>       </a:t>
            </a:r>
            <a:r>
              <a:rPr lang="zh-CN" altLang="en-US" sz="3200" b="1">
                <a:latin typeface="Times New Roman" pitchFamily="18" charset="0"/>
                <a:ea typeface="楷体_GB2312" pitchFamily="1" charset="-122"/>
              </a:rPr>
              <a:t>作者写北方雪景，视野开阔，画面雄丽，气势宏大，气魄豪迈。目的是借景抒情，赞美祖国壮丽河山，抒发为祖国而奋斗的豪情壮志。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7740352" y="3573016"/>
            <a:ext cx="790575" cy="2971800"/>
          </a:xfrm>
          <a:prstGeom prst="rect">
            <a:avLst/>
          </a:prstGeom>
          <a:gradFill rotWithShape="0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0" scaled="1"/>
          </a:gradFill>
          <a:ln w="57150" cmpd="thickThin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itchFamily="2" charset="-122"/>
                <a:ea typeface="华文新魏" pitchFamily="2" charset="-122"/>
              </a:rPr>
              <a:t>上 阕 小 结 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 cmpd="thickThin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EC455-801F-4FA7-A4CF-497E88E525C1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 autoUpdateAnimBg="0"/>
      <p:bldP spid="18435" grpId="0" animBg="1" autoUpdateAnimBg="0"/>
      <p:bldP spid="18436" grpId="0" animBg="1" autoUpdateAnimBg="0"/>
      <p:bldP spid="18437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4522788"/>
            <a:ext cx="9183688" cy="2335212"/>
            <a:chOff x="0" y="0"/>
            <a:chExt cx="5785" cy="1471"/>
          </a:xfrm>
        </p:grpSpPr>
        <p:sp>
          <p:nvSpPr>
            <p:cNvPr id="20483" name="Oval 3"/>
            <p:cNvSpPr>
              <a:spLocks noChangeArrowheads="1"/>
            </p:cNvSpPr>
            <p:nvPr/>
          </p:nvSpPr>
          <p:spPr bwMode="auto">
            <a:xfrm>
              <a:off x="2736" y="319"/>
              <a:ext cx="1008" cy="1008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84" name="未知"/>
            <p:cNvSpPr>
              <a:spLocks/>
            </p:cNvSpPr>
            <p:nvPr/>
          </p:nvSpPr>
          <p:spPr bwMode="auto">
            <a:xfrm>
              <a:off x="0" y="0"/>
              <a:ext cx="5785" cy="1471"/>
            </a:xfrm>
            <a:custGeom>
              <a:avLst/>
              <a:gdLst/>
              <a:ahLst/>
              <a:cxnLst>
                <a:cxn ang="0">
                  <a:pos x="0" y="1459"/>
                </a:cxn>
                <a:cxn ang="0">
                  <a:pos x="160" y="1238"/>
                </a:cxn>
                <a:cxn ang="0">
                  <a:pos x="319" y="1091"/>
                </a:cxn>
                <a:cxn ang="0">
                  <a:pos x="515" y="1115"/>
                </a:cxn>
                <a:cxn ang="0">
                  <a:pos x="589" y="1177"/>
                </a:cxn>
                <a:cxn ang="0">
                  <a:pos x="687" y="1214"/>
                </a:cxn>
                <a:cxn ang="0">
                  <a:pos x="785" y="1054"/>
                </a:cxn>
                <a:cxn ang="0">
                  <a:pos x="858" y="907"/>
                </a:cxn>
                <a:cxn ang="0">
                  <a:pos x="895" y="809"/>
                </a:cxn>
                <a:cxn ang="0">
                  <a:pos x="932" y="785"/>
                </a:cxn>
                <a:cxn ang="0">
                  <a:pos x="1140" y="797"/>
                </a:cxn>
                <a:cxn ang="0">
                  <a:pos x="1152" y="944"/>
                </a:cxn>
                <a:cxn ang="0">
                  <a:pos x="1238" y="1054"/>
                </a:cxn>
                <a:cxn ang="0">
                  <a:pos x="1422" y="1042"/>
                </a:cxn>
                <a:cxn ang="0">
                  <a:pos x="1495" y="870"/>
                </a:cxn>
                <a:cxn ang="0">
                  <a:pos x="1532" y="650"/>
                </a:cxn>
                <a:cxn ang="0">
                  <a:pos x="1679" y="454"/>
                </a:cxn>
                <a:cxn ang="0">
                  <a:pos x="1728" y="209"/>
                </a:cxn>
                <a:cxn ang="0">
                  <a:pos x="1741" y="135"/>
                </a:cxn>
                <a:cxn ang="0">
                  <a:pos x="1777" y="98"/>
                </a:cxn>
                <a:cxn ang="0">
                  <a:pos x="1851" y="25"/>
                </a:cxn>
                <a:cxn ang="0">
                  <a:pos x="2071" y="37"/>
                </a:cxn>
                <a:cxn ang="0">
                  <a:pos x="2120" y="184"/>
                </a:cxn>
                <a:cxn ang="0">
                  <a:pos x="2145" y="258"/>
                </a:cxn>
                <a:cxn ang="0">
                  <a:pos x="2169" y="331"/>
                </a:cxn>
                <a:cxn ang="0">
                  <a:pos x="2194" y="405"/>
                </a:cxn>
                <a:cxn ang="0">
                  <a:pos x="2390" y="919"/>
                </a:cxn>
                <a:cxn ang="0">
                  <a:pos x="2660" y="944"/>
                </a:cxn>
                <a:cxn ang="0">
                  <a:pos x="2831" y="846"/>
                </a:cxn>
                <a:cxn ang="0">
                  <a:pos x="2978" y="748"/>
                </a:cxn>
                <a:cxn ang="0">
                  <a:pos x="3150" y="687"/>
                </a:cxn>
                <a:cxn ang="0">
                  <a:pos x="3493" y="748"/>
                </a:cxn>
                <a:cxn ang="0">
                  <a:pos x="3616" y="821"/>
                </a:cxn>
                <a:cxn ang="0">
                  <a:pos x="3689" y="834"/>
                </a:cxn>
                <a:cxn ang="0">
                  <a:pos x="3738" y="858"/>
                </a:cxn>
                <a:cxn ang="0">
                  <a:pos x="3910" y="785"/>
                </a:cxn>
                <a:cxn ang="0">
                  <a:pos x="3934" y="711"/>
                </a:cxn>
                <a:cxn ang="0">
                  <a:pos x="4045" y="613"/>
                </a:cxn>
                <a:cxn ang="0">
                  <a:pos x="4314" y="515"/>
                </a:cxn>
                <a:cxn ang="0">
                  <a:pos x="4486" y="417"/>
                </a:cxn>
                <a:cxn ang="0">
                  <a:pos x="4559" y="368"/>
                </a:cxn>
                <a:cxn ang="0">
                  <a:pos x="4927" y="466"/>
                </a:cxn>
                <a:cxn ang="0">
                  <a:pos x="5295" y="564"/>
                </a:cxn>
                <a:cxn ang="0">
                  <a:pos x="5393" y="748"/>
                </a:cxn>
                <a:cxn ang="0">
                  <a:pos x="5515" y="858"/>
                </a:cxn>
                <a:cxn ang="0">
                  <a:pos x="5540" y="907"/>
                </a:cxn>
                <a:cxn ang="0">
                  <a:pos x="5552" y="981"/>
                </a:cxn>
                <a:cxn ang="0">
                  <a:pos x="5589" y="1030"/>
                </a:cxn>
                <a:cxn ang="0">
                  <a:pos x="5613" y="1115"/>
                </a:cxn>
                <a:cxn ang="0">
                  <a:pos x="5638" y="1165"/>
                </a:cxn>
                <a:cxn ang="0">
                  <a:pos x="5723" y="1361"/>
                </a:cxn>
                <a:cxn ang="0">
                  <a:pos x="5736" y="1397"/>
                </a:cxn>
                <a:cxn ang="0">
                  <a:pos x="5785" y="1471"/>
                </a:cxn>
              </a:cxnLst>
              <a:rect l="0" t="0" r="r" b="b"/>
              <a:pathLst>
                <a:path w="5785" h="1471">
                  <a:moveTo>
                    <a:pt x="0" y="1459"/>
                  </a:moveTo>
                  <a:cubicBezTo>
                    <a:pt x="37" y="1354"/>
                    <a:pt x="74" y="1303"/>
                    <a:pt x="160" y="1238"/>
                  </a:cubicBezTo>
                  <a:cubicBezTo>
                    <a:pt x="200" y="1176"/>
                    <a:pt x="267" y="1143"/>
                    <a:pt x="319" y="1091"/>
                  </a:cubicBezTo>
                  <a:cubicBezTo>
                    <a:pt x="384" y="1099"/>
                    <a:pt x="451" y="1101"/>
                    <a:pt x="515" y="1115"/>
                  </a:cubicBezTo>
                  <a:cubicBezTo>
                    <a:pt x="542" y="1121"/>
                    <a:pt x="570" y="1164"/>
                    <a:pt x="589" y="1177"/>
                  </a:cubicBezTo>
                  <a:cubicBezTo>
                    <a:pt x="621" y="1200"/>
                    <a:pt x="650" y="1204"/>
                    <a:pt x="687" y="1214"/>
                  </a:cubicBezTo>
                  <a:cubicBezTo>
                    <a:pt x="770" y="1184"/>
                    <a:pt x="756" y="1131"/>
                    <a:pt x="785" y="1054"/>
                  </a:cubicBezTo>
                  <a:cubicBezTo>
                    <a:pt x="804" y="1003"/>
                    <a:pt x="845" y="960"/>
                    <a:pt x="858" y="907"/>
                  </a:cubicBezTo>
                  <a:cubicBezTo>
                    <a:pt x="866" y="873"/>
                    <a:pt x="871" y="837"/>
                    <a:pt x="895" y="809"/>
                  </a:cubicBezTo>
                  <a:cubicBezTo>
                    <a:pt x="905" y="798"/>
                    <a:pt x="920" y="793"/>
                    <a:pt x="932" y="785"/>
                  </a:cubicBezTo>
                  <a:cubicBezTo>
                    <a:pt x="1001" y="789"/>
                    <a:pt x="1084" y="756"/>
                    <a:pt x="1140" y="797"/>
                  </a:cubicBezTo>
                  <a:cubicBezTo>
                    <a:pt x="1180" y="826"/>
                    <a:pt x="1145" y="895"/>
                    <a:pt x="1152" y="944"/>
                  </a:cubicBezTo>
                  <a:cubicBezTo>
                    <a:pt x="1158" y="990"/>
                    <a:pt x="1238" y="1054"/>
                    <a:pt x="1238" y="1054"/>
                  </a:cubicBezTo>
                  <a:cubicBezTo>
                    <a:pt x="1299" y="1050"/>
                    <a:pt x="1366" y="1068"/>
                    <a:pt x="1422" y="1042"/>
                  </a:cubicBezTo>
                  <a:cubicBezTo>
                    <a:pt x="1447" y="1030"/>
                    <a:pt x="1485" y="901"/>
                    <a:pt x="1495" y="870"/>
                  </a:cubicBezTo>
                  <a:cubicBezTo>
                    <a:pt x="1500" y="834"/>
                    <a:pt x="1519" y="674"/>
                    <a:pt x="1532" y="650"/>
                  </a:cubicBezTo>
                  <a:cubicBezTo>
                    <a:pt x="1571" y="578"/>
                    <a:pt x="1679" y="454"/>
                    <a:pt x="1679" y="454"/>
                  </a:cubicBezTo>
                  <a:cubicBezTo>
                    <a:pt x="1718" y="302"/>
                    <a:pt x="1696" y="398"/>
                    <a:pt x="1728" y="209"/>
                  </a:cubicBezTo>
                  <a:cubicBezTo>
                    <a:pt x="1732" y="184"/>
                    <a:pt x="1724" y="153"/>
                    <a:pt x="1741" y="135"/>
                  </a:cubicBezTo>
                  <a:cubicBezTo>
                    <a:pt x="1753" y="123"/>
                    <a:pt x="1767" y="112"/>
                    <a:pt x="1777" y="98"/>
                  </a:cubicBezTo>
                  <a:cubicBezTo>
                    <a:pt x="1830" y="23"/>
                    <a:pt x="1766" y="67"/>
                    <a:pt x="1851" y="25"/>
                  </a:cubicBezTo>
                  <a:cubicBezTo>
                    <a:pt x="1924" y="29"/>
                    <a:pt x="2008" y="0"/>
                    <a:pt x="2071" y="37"/>
                  </a:cubicBezTo>
                  <a:cubicBezTo>
                    <a:pt x="2115" y="63"/>
                    <a:pt x="2104" y="135"/>
                    <a:pt x="2120" y="184"/>
                  </a:cubicBezTo>
                  <a:cubicBezTo>
                    <a:pt x="2128" y="209"/>
                    <a:pt x="2137" y="233"/>
                    <a:pt x="2145" y="258"/>
                  </a:cubicBezTo>
                  <a:cubicBezTo>
                    <a:pt x="2153" y="282"/>
                    <a:pt x="2161" y="307"/>
                    <a:pt x="2169" y="331"/>
                  </a:cubicBezTo>
                  <a:cubicBezTo>
                    <a:pt x="2177" y="356"/>
                    <a:pt x="2194" y="405"/>
                    <a:pt x="2194" y="405"/>
                  </a:cubicBezTo>
                  <a:cubicBezTo>
                    <a:pt x="2211" y="582"/>
                    <a:pt x="2170" y="857"/>
                    <a:pt x="2390" y="919"/>
                  </a:cubicBezTo>
                  <a:cubicBezTo>
                    <a:pt x="2411" y="925"/>
                    <a:pt x="2652" y="943"/>
                    <a:pt x="2660" y="944"/>
                  </a:cubicBezTo>
                  <a:cubicBezTo>
                    <a:pt x="2717" y="911"/>
                    <a:pt x="2777" y="884"/>
                    <a:pt x="2831" y="846"/>
                  </a:cubicBezTo>
                  <a:cubicBezTo>
                    <a:pt x="2997" y="730"/>
                    <a:pt x="2818" y="801"/>
                    <a:pt x="2978" y="748"/>
                  </a:cubicBezTo>
                  <a:cubicBezTo>
                    <a:pt x="3045" y="697"/>
                    <a:pt x="3072" y="706"/>
                    <a:pt x="3150" y="687"/>
                  </a:cubicBezTo>
                  <a:cubicBezTo>
                    <a:pt x="3268" y="699"/>
                    <a:pt x="3377" y="724"/>
                    <a:pt x="3493" y="748"/>
                  </a:cubicBezTo>
                  <a:cubicBezTo>
                    <a:pt x="3534" y="772"/>
                    <a:pt x="3572" y="802"/>
                    <a:pt x="3616" y="821"/>
                  </a:cubicBezTo>
                  <a:cubicBezTo>
                    <a:pt x="3639" y="831"/>
                    <a:pt x="3665" y="827"/>
                    <a:pt x="3689" y="834"/>
                  </a:cubicBezTo>
                  <a:cubicBezTo>
                    <a:pt x="3706" y="839"/>
                    <a:pt x="3722" y="850"/>
                    <a:pt x="3738" y="858"/>
                  </a:cubicBezTo>
                  <a:cubicBezTo>
                    <a:pt x="3795" y="834"/>
                    <a:pt x="3860" y="822"/>
                    <a:pt x="3910" y="785"/>
                  </a:cubicBezTo>
                  <a:cubicBezTo>
                    <a:pt x="3931" y="769"/>
                    <a:pt x="3920" y="733"/>
                    <a:pt x="3934" y="711"/>
                  </a:cubicBezTo>
                  <a:cubicBezTo>
                    <a:pt x="3995" y="620"/>
                    <a:pt x="3989" y="661"/>
                    <a:pt x="4045" y="613"/>
                  </a:cubicBezTo>
                  <a:cubicBezTo>
                    <a:pt x="4151" y="522"/>
                    <a:pt x="4167" y="529"/>
                    <a:pt x="4314" y="515"/>
                  </a:cubicBezTo>
                  <a:cubicBezTo>
                    <a:pt x="4405" y="484"/>
                    <a:pt x="4400" y="494"/>
                    <a:pt x="4486" y="417"/>
                  </a:cubicBezTo>
                  <a:cubicBezTo>
                    <a:pt x="4551" y="358"/>
                    <a:pt x="4459" y="393"/>
                    <a:pt x="4559" y="368"/>
                  </a:cubicBezTo>
                  <a:cubicBezTo>
                    <a:pt x="4717" y="384"/>
                    <a:pt x="4821" y="360"/>
                    <a:pt x="4927" y="466"/>
                  </a:cubicBezTo>
                  <a:cubicBezTo>
                    <a:pt x="4994" y="602"/>
                    <a:pt x="5147" y="551"/>
                    <a:pt x="5295" y="564"/>
                  </a:cubicBezTo>
                  <a:cubicBezTo>
                    <a:pt x="5375" y="644"/>
                    <a:pt x="5354" y="658"/>
                    <a:pt x="5393" y="748"/>
                  </a:cubicBezTo>
                  <a:cubicBezTo>
                    <a:pt x="5416" y="803"/>
                    <a:pt x="5465" y="833"/>
                    <a:pt x="5515" y="858"/>
                  </a:cubicBezTo>
                  <a:cubicBezTo>
                    <a:pt x="5523" y="874"/>
                    <a:pt x="5535" y="889"/>
                    <a:pt x="5540" y="907"/>
                  </a:cubicBezTo>
                  <a:cubicBezTo>
                    <a:pt x="5547" y="931"/>
                    <a:pt x="5543" y="958"/>
                    <a:pt x="5552" y="981"/>
                  </a:cubicBezTo>
                  <a:cubicBezTo>
                    <a:pt x="5560" y="1000"/>
                    <a:pt x="5577" y="1014"/>
                    <a:pt x="5589" y="1030"/>
                  </a:cubicBezTo>
                  <a:cubicBezTo>
                    <a:pt x="5597" y="1058"/>
                    <a:pt x="5603" y="1087"/>
                    <a:pt x="5613" y="1115"/>
                  </a:cubicBezTo>
                  <a:cubicBezTo>
                    <a:pt x="5619" y="1133"/>
                    <a:pt x="5631" y="1148"/>
                    <a:pt x="5638" y="1165"/>
                  </a:cubicBezTo>
                  <a:cubicBezTo>
                    <a:pt x="5674" y="1262"/>
                    <a:pt x="5664" y="1272"/>
                    <a:pt x="5723" y="1361"/>
                  </a:cubicBezTo>
                  <a:cubicBezTo>
                    <a:pt x="5730" y="1372"/>
                    <a:pt x="5730" y="1386"/>
                    <a:pt x="5736" y="1397"/>
                  </a:cubicBezTo>
                  <a:cubicBezTo>
                    <a:pt x="5751" y="1423"/>
                    <a:pt x="5785" y="1471"/>
                    <a:pt x="5785" y="1471"/>
                  </a:cubicBezTo>
                </a:path>
              </a:pathLst>
            </a:custGeom>
            <a:gradFill rotWithShape="0">
              <a:gsLst>
                <a:gs pos="0">
                  <a:srgbClr val="CCCCFF"/>
                </a:gs>
                <a:gs pos="100000">
                  <a:srgbClr val="000000"/>
                </a:gs>
              </a:gsLst>
              <a:lin ang="5400000" scaled="1"/>
            </a:gradFill>
            <a:ln w="9525" cmpd="sng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7620000" y="609600"/>
            <a:ext cx="381000" cy="609600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23850" y="1268760"/>
            <a:ext cx="3657600" cy="5558445"/>
          </a:xfrm>
          <a:prstGeom prst="rect">
            <a:avLst/>
          </a:prstGeom>
          <a:solidFill>
            <a:srgbClr val="808000"/>
          </a:solidFill>
          <a:ln w="76200" cmpd="tri">
            <a:solidFill>
              <a:srgbClr val="FFCC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黑体" pitchFamily="49" charset="-122"/>
              </a:rPr>
              <a:t>　下阕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黑体" pitchFamily="49" charset="-122"/>
              </a:rPr>
              <a:t>(</a:t>
            </a:r>
            <a:r>
              <a:rPr lang="zh-CN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黑体" pitchFamily="49" charset="-122"/>
              </a:rPr>
              <a:t>片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黑体" pitchFamily="49" charset="-122"/>
              </a:rPr>
              <a:t>)</a:t>
            </a:r>
          </a:p>
          <a:p>
            <a:pPr>
              <a:lnSpc>
                <a:spcPct val="85000"/>
              </a:lnSpc>
            </a:pP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黑体" pitchFamily="49" charset="-122"/>
              </a:rPr>
              <a:t>   </a:t>
            </a: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江山如此多娇，</a:t>
            </a:r>
          </a:p>
          <a:p>
            <a:pPr>
              <a:lnSpc>
                <a:spcPct val="85000"/>
              </a:lnSpc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引无数英雄</a:t>
            </a:r>
          </a:p>
          <a:p>
            <a:pPr>
              <a:lnSpc>
                <a:spcPct val="85000"/>
              </a:lnSpc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竞折腰。</a:t>
            </a:r>
          </a:p>
          <a:p>
            <a:pPr>
              <a:lnSpc>
                <a:spcPct val="85000"/>
              </a:lnSpc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惜秦皇汉武，</a:t>
            </a:r>
          </a:p>
          <a:p>
            <a:pPr>
              <a:lnSpc>
                <a:spcPct val="85000"/>
              </a:lnSpc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略输文采；</a:t>
            </a:r>
          </a:p>
          <a:p>
            <a:pPr>
              <a:lnSpc>
                <a:spcPct val="85000"/>
              </a:lnSpc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唐宗宋祖，</a:t>
            </a:r>
          </a:p>
          <a:p>
            <a:pPr>
              <a:lnSpc>
                <a:spcPct val="85000"/>
              </a:lnSpc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稍逊风骚。</a:t>
            </a:r>
          </a:p>
          <a:p>
            <a:pPr>
              <a:lnSpc>
                <a:spcPct val="85000"/>
              </a:lnSpc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一代天骄，</a:t>
            </a:r>
          </a:p>
          <a:p>
            <a:pPr>
              <a:lnSpc>
                <a:spcPct val="85000"/>
              </a:lnSpc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成吉思汗，</a:t>
            </a:r>
          </a:p>
          <a:p>
            <a:pPr>
              <a:lnSpc>
                <a:spcPct val="85000"/>
              </a:lnSpc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只识弯弓射大 雕。</a:t>
            </a:r>
          </a:p>
          <a:p>
            <a:pPr>
              <a:lnSpc>
                <a:spcPct val="85000"/>
              </a:lnSpc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数风流人物，</a:t>
            </a:r>
          </a:p>
          <a:p>
            <a:pPr>
              <a:lnSpc>
                <a:spcPct val="85000"/>
              </a:lnSpc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还看今朝。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　</a:t>
            </a: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827088" y="304800"/>
            <a:ext cx="8316912" cy="6553200"/>
            <a:chOff x="0" y="0"/>
            <a:chExt cx="4800" cy="3360"/>
          </a:xfrm>
        </p:grpSpPr>
        <p:sp>
          <p:nvSpPr>
            <p:cNvPr id="20491" name="Text Box 11"/>
            <p:cNvSpPr txBox="1">
              <a:spLocks noChangeArrowheads="1"/>
            </p:cNvSpPr>
            <p:nvPr/>
          </p:nvSpPr>
          <p:spPr bwMode="auto">
            <a:xfrm>
              <a:off x="0" y="777"/>
              <a:ext cx="1536" cy="1514"/>
            </a:xfrm>
            <a:prstGeom prst="rect">
              <a:avLst/>
            </a:prstGeom>
            <a:solidFill>
              <a:srgbClr val="8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rIns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　</a:t>
              </a:r>
              <a:r>
                <a:rPr lang="zh-CN" altLang="en-US" sz="2800" b="1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惜秦皇汉武，</a:t>
              </a:r>
            </a:p>
            <a:p>
              <a:pPr>
                <a:lnSpc>
                  <a:spcPct val="90000"/>
                </a:lnSpc>
              </a:pPr>
              <a:r>
                <a:rPr lang="zh-CN" altLang="en-US" sz="2800" b="1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　略输文采；</a:t>
              </a:r>
            </a:p>
            <a:p>
              <a:pPr>
                <a:lnSpc>
                  <a:spcPct val="90000"/>
                </a:lnSpc>
              </a:pPr>
              <a:r>
                <a:rPr lang="zh-CN" altLang="en-US" sz="2800" b="1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　唐宗宋祖，</a:t>
              </a:r>
            </a:p>
            <a:p>
              <a:pPr>
                <a:lnSpc>
                  <a:spcPct val="90000"/>
                </a:lnSpc>
              </a:pPr>
              <a:r>
                <a:rPr lang="zh-CN" altLang="en-US" sz="2800" b="1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　稍逊风骚。</a:t>
              </a:r>
            </a:p>
            <a:p>
              <a:pPr>
                <a:lnSpc>
                  <a:spcPct val="90000"/>
                </a:lnSpc>
              </a:pPr>
              <a:r>
                <a:rPr lang="zh-CN" altLang="en-US" sz="2800" b="1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　一代天骄，</a:t>
              </a:r>
            </a:p>
            <a:p>
              <a:pPr>
                <a:lnSpc>
                  <a:spcPct val="90000"/>
                </a:lnSpc>
              </a:pPr>
              <a:r>
                <a:rPr lang="zh-CN" altLang="en-US" sz="2800" b="1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　成吉思汗，</a:t>
              </a:r>
            </a:p>
            <a:p>
              <a:pPr>
                <a:lnSpc>
                  <a:spcPct val="90000"/>
                </a:lnSpc>
              </a:pPr>
              <a:r>
                <a:rPr lang="zh-CN" altLang="en-US" sz="2800" b="1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只识弯弓射大雕。</a:t>
              </a:r>
            </a:p>
          </p:txBody>
        </p:sp>
        <p:sp>
          <p:nvSpPr>
            <p:cNvPr id="20492" name="AutoShape 12"/>
            <p:cNvSpPr>
              <a:spLocks noChangeArrowheads="1"/>
            </p:cNvSpPr>
            <p:nvPr/>
          </p:nvSpPr>
          <p:spPr bwMode="auto">
            <a:xfrm>
              <a:off x="2784" y="0"/>
              <a:ext cx="2016" cy="3360"/>
            </a:xfrm>
            <a:prstGeom prst="wedgeEllipseCallout">
              <a:avLst>
                <a:gd name="adj1" fmla="val -132838"/>
                <a:gd name="adj2" fmla="val 5028"/>
              </a:avLst>
            </a:prstGeom>
            <a:solidFill>
              <a:srgbClr val="800080"/>
            </a:solidFill>
            <a:ln w="9525" cmpd="sng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75000"/>
                </a:lnSpc>
              </a:pPr>
              <a:r>
                <a:rPr lang="zh-CN" alt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ea typeface="仿宋_GB2312" pitchFamily="1" charset="-122"/>
                </a:rPr>
                <a:t>“引”字引出了秦始皇、汉武帝、唐太宗、宋太祖、成吉思汗。这五人都是历史上杰出人物，是无数英雄中的姣姣者，都具雄才大略，赫赫战功，对中国历史的发展产生过巨大影响。但一个“惜”字，显现出作者对他们的遗憾</a:t>
              </a:r>
              <a:r>
                <a:rPr lang="zh-CN" altLang="en-US" sz="28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ea typeface="仿宋_GB2312" pitchFamily="1" charset="-122"/>
                </a:rPr>
                <a:t>。</a:t>
              </a: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900113" y="1196975"/>
            <a:ext cx="7772400" cy="4965700"/>
            <a:chOff x="0" y="0"/>
            <a:chExt cx="4656" cy="3523"/>
          </a:xfrm>
        </p:grpSpPr>
        <p:sp>
          <p:nvSpPr>
            <p:cNvPr id="20494" name="AutoShape 14"/>
            <p:cNvSpPr>
              <a:spLocks noChangeArrowheads="1"/>
            </p:cNvSpPr>
            <p:nvPr/>
          </p:nvSpPr>
          <p:spPr bwMode="auto">
            <a:xfrm>
              <a:off x="2352" y="0"/>
              <a:ext cx="2304" cy="3504"/>
            </a:xfrm>
            <a:prstGeom prst="wedgeRectCallout">
              <a:avLst>
                <a:gd name="adj1" fmla="val -102301"/>
                <a:gd name="adj2" fmla="val 35074"/>
              </a:avLst>
            </a:prstGeom>
            <a:gradFill rotWithShape="0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cmpd="sng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90000"/>
                </a:lnSpc>
              </a:pPr>
              <a:r>
                <a:rPr lang="zh-CN" altLang="en-US" sz="2800" b="1">
                  <a:solidFill>
                    <a:srgbClr val="FF0000"/>
                  </a:solidFill>
                  <a:latin typeface="Times New Roman" pitchFamily="18" charset="0"/>
                </a:rPr>
                <a:t>今朝的风流人物：新时代在文治和武治（文韬武略）方面都更具才能和抱负的人，是人民群众，也是领导人民群众进行斗争的革命家，还是诗人自己。这是诗人的自信和自励，是对中国共产党和人民大众的歌颂，是他们决心登上历史舞台的宣言。这是全诗的主旨所在。</a:t>
              </a:r>
            </a:p>
          </p:txBody>
        </p:sp>
        <p:sp>
          <p:nvSpPr>
            <p:cNvPr id="20495" name="Text Box 15"/>
            <p:cNvSpPr txBox="1">
              <a:spLocks noChangeArrowheads="1"/>
            </p:cNvSpPr>
            <p:nvPr/>
          </p:nvSpPr>
          <p:spPr bwMode="auto">
            <a:xfrm>
              <a:off x="0" y="2640"/>
              <a:ext cx="1200" cy="883"/>
            </a:xfrm>
            <a:prstGeom prst="rect">
              <a:avLst/>
            </a:prstGeom>
            <a:solidFill>
              <a:srgbClr val="8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zh-CN" altLang="en-US" sz="280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数风流人物，</a:t>
              </a:r>
            </a:p>
            <a:p>
              <a:pPr>
                <a:lnSpc>
                  <a:spcPct val="90000"/>
                </a:lnSpc>
              </a:pPr>
              <a:r>
                <a:rPr lang="zh-CN" altLang="en-US" sz="280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还看今朝。</a:t>
              </a:r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1187450" y="831850"/>
            <a:ext cx="7451725" cy="6026150"/>
            <a:chOff x="0" y="0"/>
            <a:chExt cx="4896" cy="3959"/>
          </a:xfrm>
        </p:grpSpPr>
        <p:sp>
          <p:nvSpPr>
            <p:cNvPr id="20497" name="Text Box 17"/>
            <p:cNvSpPr txBox="1">
              <a:spLocks noChangeArrowheads="1"/>
            </p:cNvSpPr>
            <p:nvPr/>
          </p:nvSpPr>
          <p:spPr bwMode="auto">
            <a:xfrm>
              <a:off x="0" y="1703"/>
              <a:ext cx="288" cy="287"/>
            </a:xfrm>
            <a:prstGeom prst="rect">
              <a:avLst/>
            </a:prstGeom>
            <a:solidFill>
              <a:srgbClr val="333399"/>
            </a:solidFill>
            <a:ln w="9525" cmpd="sng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800" b="1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稍</a:t>
              </a:r>
              <a:r>
                <a:rPr lang="zh-CN" altLang="en-US" sz="2800">
                  <a:solidFill>
                    <a:srgbClr val="FFFF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</a:t>
              </a:r>
            </a:p>
          </p:txBody>
        </p:sp>
        <p:grpSp>
          <p:nvGrpSpPr>
            <p:cNvPr id="7" name="Group 18"/>
            <p:cNvGrpSpPr>
              <a:grpSpLocks/>
            </p:cNvGrpSpPr>
            <p:nvPr/>
          </p:nvGrpSpPr>
          <p:grpSpPr bwMode="auto">
            <a:xfrm>
              <a:off x="0" y="0"/>
              <a:ext cx="4896" cy="3959"/>
              <a:chOff x="0" y="0"/>
              <a:chExt cx="4896" cy="3959"/>
            </a:xfrm>
          </p:grpSpPr>
          <p:sp>
            <p:nvSpPr>
              <p:cNvPr id="20499" name="Text Box 19" descr="紫色网格"/>
              <p:cNvSpPr txBox="1">
                <a:spLocks noChangeArrowheads="1"/>
              </p:cNvSpPr>
              <p:nvPr/>
            </p:nvSpPr>
            <p:spPr bwMode="auto">
              <a:xfrm>
                <a:off x="2064" y="0"/>
                <a:ext cx="2832" cy="3959"/>
              </a:xfrm>
              <a:prstGeom prst="rect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76200" cmpd="sng">
                <a:solidFill>
                  <a:srgbClr val="BB7CCC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just">
                  <a:lnSpc>
                    <a:spcPct val="80000"/>
                  </a:lnSpc>
                </a:pPr>
                <a:r>
                  <a:rPr lang="zh-CN" altLang="en-US" sz="3200" b="1">
                    <a:solidFill>
                      <a:srgbClr val="FFFF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ea typeface="楷体_GB2312" pitchFamily="1" charset="-122"/>
                  </a:rPr>
                  <a:t>“惜”的含义：</a:t>
                </a:r>
                <a:r>
                  <a:rPr lang="zh-CN" altLang="en-US" sz="3200" b="1">
                    <a:solidFill>
                      <a:srgbClr val="FFFF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ea typeface="黑体" pitchFamily="49" charset="-122"/>
                  </a:rPr>
                  <a:t>①</a:t>
                </a:r>
                <a:r>
                  <a:rPr lang="zh-CN" altLang="en-US" sz="3200" b="1">
                    <a:solidFill>
                      <a:srgbClr val="FFFF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ea typeface="楷体_GB2312" pitchFamily="1" charset="-122"/>
                  </a:rPr>
                  <a:t>含褒，肯定他们是英雄人物。 </a:t>
                </a:r>
                <a:r>
                  <a:rPr lang="zh-CN" altLang="en-US" sz="3200" b="1">
                    <a:solidFill>
                      <a:srgbClr val="FFFF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ea typeface="黑体" pitchFamily="49" charset="-122"/>
                  </a:rPr>
                  <a:t>②</a:t>
                </a:r>
                <a:r>
                  <a:rPr lang="zh-CN" altLang="en-US" sz="3200" b="1">
                    <a:solidFill>
                      <a:srgbClr val="FFFF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ea typeface="楷体_GB2312" pitchFamily="1" charset="-122"/>
                  </a:rPr>
                  <a:t>委婉批评短于“文治”。 </a:t>
                </a:r>
                <a:r>
                  <a:rPr lang="zh-CN" altLang="en-US" sz="3200" b="1">
                    <a:solidFill>
                      <a:srgbClr val="FFFF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ea typeface="黑体" pitchFamily="49" charset="-122"/>
                  </a:rPr>
                  <a:t>③</a:t>
                </a:r>
                <a:r>
                  <a:rPr lang="zh-CN" altLang="en-US" sz="3200" b="1">
                    <a:solidFill>
                      <a:srgbClr val="FFFF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ea typeface="楷体_GB2312" pitchFamily="1" charset="-122"/>
                  </a:rPr>
                  <a:t>表现后来者居上的伟大气概。</a:t>
                </a:r>
              </a:p>
              <a:p>
                <a:pPr algn="just">
                  <a:lnSpc>
                    <a:spcPct val="80000"/>
                  </a:lnSpc>
                </a:pPr>
                <a:r>
                  <a:rPr lang="zh-CN" altLang="en-US" sz="3200" b="1">
                    <a:solidFill>
                      <a:srgbClr val="00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  <a:ea typeface="楷体_GB2312" pitchFamily="1" charset="-122"/>
                  </a:rPr>
                  <a:t>“略”、“稍”表明对这四个英雄人物并不一概否定，并非全无文采；而对成吉思汗，却先扬后抑，肯定其“一代天骄”，但“只识”不但有惋惜之意，几乎近于嘲讽了，对他缺少“文治”的批评更严厉一些。</a:t>
                </a:r>
              </a:p>
            </p:txBody>
          </p:sp>
          <p:sp>
            <p:nvSpPr>
              <p:cNvPr id="20500" name="Text Box 20"/>
              <p:cNvSpPr txBox="1">
                <a:spLocks noChangeArrowheads="1"/>
              </p:cNvSpPr>
              <p:nvPr/>
            </p:nvSpPr>
            <p:spPr bwMode="auto">
              <a:xfrm>
                <a:off x="0" y="720"/>
                <a:ext cx="288" cy="326"/>
              </a:xfrm>
              <a:prstGeom prst="rect">
                <a:avLst/>
              </a:prstGeom>
              <a:solidFill>
                <a:srgbClr val="800080"/>
              </a:solidFill>
              <a:ln w="9525" cmpd="sng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zh-CN" altLang="en-US" sz="3200" b="1">
                    <a:solidFill>
                      <a:srgbClr val="00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惜</a:t>
                </a:r>
              </a:p>
            </p:txBody>
          </p:sp>
          <p:sp>
            <p:nvSpPr>
              <p:cNvPr id="20501" name="Text Box 21"/>
              <p:cNvSpPr txBox="1">
                <a:spLocks noChangeArrowheads="1"/>
              </p:cNvSpPr>
              <p:nvPr/>
            </p:nvSpPr>
            <p:spPr bwMode="auto">
              <a:xfrm>
                <a:off x="0" y="1057"/>
                <a:ext cx="288" cy="326"/>
              </a:xfrm>
              <a:prstGeom prst="rect">
                <a:avLst/>
              </a:prstGeom>
              <a:solidFill>
                <a:srgbClr val="008000"/>
              </a:solidFill>
              <a:ln w="9525" cmpd="sng">
                <a:solidFill>
                  <a:srgbClr val="00FFFF"/>
                </a:solidFill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zh-CN" altLang="en-US" sz="3200" b="1">
                    <a:solidFill>
                      <a:srgbClr val="FFFF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略</a:t>
                </a:r>
                <a:r>
                  <a:rPr lang="zh-CN" altLang="en-US" sz="3200">
                    <a:solidFill>
                      <a:srgbClr val="FFFF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 </a:t>
                </a:r>
              </a:p>
            </p:txBody>
          </p:sp>
          <p:sp>
            <p:nvSpPr>
              <p:cNvPr id="20502" name="Line 22"/>
              <p:cNvSpPr>
                <a:spLocks noChangeShapeType="1"/>
              </p:cNvSpPr>
              <p:nvPr/>
            </p:nvSpPr>
            <p:spPr bwMode="auto">
              <a:xfrm flipH="1">
                <a:off x="288" y="240"/>
                <a:ext cx="1920" cy="576"/>
              </a:xfrm>
              <a:prstGeom prst="line">
                <a:avLst/>
              </a:prstGeom>
              <a:noFill/>
              <a:ln w="38100" cmpd="sng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03" name="Line 23"/>
              <p:cNvSpPr>
                <a:spLocks noChangeShapeType="1"/>
              </p:cNvSpPr>
              <p:nvPr/>
            </p:nvSpPr>
            <p:spPr bwMode="auto">
              <a:xfrm flipH="1" flipV="1">
                <a:off x="288" y="1296"/>
                <a:ext cx="1968" cy="768"/>
              </a:xfrm>
              <a:prstGeom prst="line">
                <a:avLst/>
              </a:prstGeom>
              <a:noFill/>
              <a:ln w="28575" cmpd="sng">
                <a:solidFill>
                  <a:srgbClr val="99CC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04" name="Line 24"/>
              <p:cNvSpPr>
                <a:spLocks noChangeShapeType="1"/>
              </p:cNvSpPr>
              <p:nvPr/>
            </p:nvSpPr>
            <p:spPr bwMode="auto">
              <a:xfrm flipH="1" flipV="1">
                <a:off x="336" y="1872"/>
                <a:ext cx="2352" cy="192"/>
              </a:xfrm>
              <a:prstGeom prst="line">
                <a:avLst/>
              </a:prstGeom>
              <a:noFill/>
              <a:ln w="38100" cmpd="sng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9A910-B3EE-448F-AFD5-6B211823D8D1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755650" y="836613"/>
            <a:ext cx="7200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zh-CN" altLang="en-US" sz="3200" b="1"/>
              <a:t>（</a:t>
            </a:r>
            <a:r>
              <a:rPr lang="en-US" sz="3200" b="1"/>
              <a:t>1</a:t>
            </a:r>
            <a:r>
              <a:rPr lang="zh-CN" altLang="en-US" sz="3200" b="1"/>
              <a:t>）开头两句在结构上起什么作用</a:t>
            </a:r>
            <a:r>
              <a:rPr lang="en-US" sz="3200" b="1"/>
              <a:t>?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611188" y="1700213"/>
            <a:ext cx="7777162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zh-CN" altLang="en-US" sz="4400" b="1">
                <a:solidFill>
                  <a:srgbClr val="FF0066"/>
                </a:solidFill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altLang="en-US" sz="36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承上启下。前句总括写景，再次赞美祖国山河。后句总领下文抒情 ，指出历史上许多英雄人物为祖国的壮丽河山而倾倒。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395288" y="404813"/>
            <a:ext cx="830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Times New Roman" pitchFamily="18" charset="0"/>
                <a:ea typeface="楷体_GB2312" pitchFamily="1" charset="-122"/>
              </a:rPr>
              <a:t>（</a:t>
            </a:r>
            <a:r>
              <a:rPr lang="en-US" sz="3600" b="1">
                <a:latin typeface="Times New Roman" pitchFamily="18" charset="0"/>
                <a:ea typeface="楷体_GB2312" pitchFamily="1" charset="-122"/>
              </a:rPr>
              <a:t>2</a:t>
            </a:r>
            <a:r>
              <a:rPr lang="zh-CN" altLang="en-US" sz="3600" b="1">
                <a:latin typeface="Times New Roman" pitchFamily="18" charset="0"/>
                <a:ea typeface="楷体_GB2312" pitchFamily="1" charset="-122"/>
              </a:rPr>
              <a:t>）文中提到哪些英雄为江山折腰？</a:t>
            </a:r>
          </a:p>
        </p:txBody>
      </p:sp>
      <p:pic>
        <p:nvPicPr>
          <p:cNvPr id="21512" name="Picture 2" descr="图片9"/>
          <p:cNvPicPr>
            <a:picLocks noChangeAspect="1" noChangeArrowheads="1"/>
          </p:cNvPicPr>
          <p:nvPr/>
        </p:nvPicPr>
        <p:blipFill>
          <a:blip r:embed="rId2" cstate="print"/>
          <a:srcRect l="55249"/>
          <a:stretch>
            <a:fillRect/>
          </a:stretch>
        </p:blipFill>
        <p:spPr bwMode="auto">
          <a:xfrm>
            <a:off x="0" y="1268413"/>
            <a:ext cx="2230438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5" descr="图片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1268413"/>
            <a:ext cx="360045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3" descr="图片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3933825"/>
            <a:ext cx="3671887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4" descr="图片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6288" y="3492500"/>
            <a:ext cx="3287712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5759450" y="1196975"/>
            <a:ext cx="338455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楷体_GB2312" pitchFamily="1" charset="-122"/>
              </a:rPr>
              <a:t>秦始皇（嬴政）、</a:t>
            </a:r>
          </a:p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楷体_GB2312" pitchFamily="1" charset="-122"/>
              </a:rPr>
              <a:t>汉武帝（刘彻）、</a:t>
            </a:r>
          </a:p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楷体_GB2312" pitchFamily="1" charset="-122"/>
              </a:rPr>
              <a:t>唐太宗（李世明）、</a:t>
            </a:r>
          </a:p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楷体_GB2312" pitchFamily="1" charset="-122"/>
              </a:rPr>
              <a:t>宋太祖（赵匡胤）、元太祖（铁木真）。</a:t>
            </a:r>
          </a:p>
        </p:txBody>
      </p:sp>
      <p:sp>
        <p:nvSpPr>
          <p:cNvPr id="13" name="日期占位符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5170F0-4644-404B-830F-78CF96236897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5" dur="2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5" dur="2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build="allAtOnce" autoUpdateAnimBg="0"/>
      <p:bldP spid="21510" grpId="0" build="allAtOnce" autoUpdateAnimBg="0"/>
      <p:bldP spid="21511" grpId="0" autoUpdateAnimBg="0"/>
      <p:bldP spid="2151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68313" y="404813"/>
            <a:ext cx="8229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buFontTx/>
              <a:buNone/>
            </a:pPr>
            <a:r>
              <a:rPr lang="zh-CN" altLang="en-US" sz="2400" b="1">
                <a:ea typeface="微软雅黑" pitchFamily="34" charset="-122"/>
              </a:rPr>
              <a:t>（</a:t>
            </a:r>
            <a:r>
              <a:rPr lang="en-US" sz="2400" b="1">
                <a:ea typeface="微软雅黑" pitchFamily="34" charset="-122"/>
              </a:rPr>
              <a:t>3</a:t>
            </a:r>
            <a:r>
              <a:rPr lang="zh-CN" altLang="en-US" sz="2400" b="1">
                <a:ea typeface="微软雅黑" pitchFamily="34" charset="-122"/>
              </a:rPr>
              <a:t>）对于这些英雄人物，作者用了一个“惜”字</a:t>
            </a:r>
            <a:r>
              <a:rPr lang="en-US" sz="2400" b="1">
                <a:ea typeface="微软雅黑" pitchFamily="34" charset="-122"/>
              </a:rPr>
              <a:t>,“</a:t>
            </a:r>
            <a:r>
              <a:rPr lang="zh-CN" altLang="en-US" sz="2400" b="1">
                <a:ea typeface="微软雅黑" pitchFamily="34" charset="-122"/>
              </a:rPr>
              <a:t>惜”什么呢？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684213" y="1773238"/>
            <a:ext cx="7924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ea typeface="楷体_GB2312" pitchFamily="1" charset="-122"/>
              </a:rPr>
              <a:t>明确：“略输文采，稍逊风骚”。“只识弯弓射大雕。”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908175" y="476250"/>
            <a:ext cx="5281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zh-CN" altLang="en-US" sz="3200" b="1">
                <a:solidFill>
                  <a:schemeClr val="tx2"/>
                </a:solidFill>
                <a:latin typeface="Times New Roman" pitchFamily="18" charset="0"/>
              </a:rPr>
              <a:t>（</a:t>
            </a:r>
            <a:r>
              <a:rPr lang="en-US" sz="3200" b="1">
                <a:solidFill>
                  <a:schemeClr val="tx2"/>
                </a:solidFill>
                <a:latin typeface="Times New Roman" pitchFamily="18" charset="0"/>
              </a:rPr>
              <a:t>4</a:t>
            </a:r>
            <a:r>
              <a:rPr lang="zh-CN" altLang="en-US" sz="3200" b="1">
                <a:solidFill>
                  <a:schemeClr val="tx2"/>
                </a:solidFill>
                <a:latin typeface="Times New Roman" pitchFamily="18" charset="0"/>
              </a:rPr>
              <a:t>）“惜”中含有哪些意思？</a:t>
            </a:r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>
            <a:off x="179388" y="1557338"/>
            <a:ext cx="2879725" cy="1727200"/>
          </a:xfrm>
          <a:prstGeom prst="wedgeRectCallout">
            <a:avLst>
              <a:gd name="adj1" fmla="val 86051"/>
              <a:gd name="adj2" fmla="val -57079"/>
            </a:avLst>
          </a:prstGeom>
          <a:solidFill>
            <a:srgbClr val="33CCCC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170" tIns="46990" rIns="90170" bIns="46990"/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“惜”中含褒，</a:t>
            </a:r>
            <a:r>
              <a:rPr lang="zh-CN" altLang="en-US" sz="2400" b="1">
                <a:solidFill>
                  <a:srgbClr val="0000FF"/>
                </a:solidFill>
              </a:rPr>
              <a:t>肯定他们，就是肯定中华民族是一个英雄辈出的民族；</a:t>
            </a:r>
            <a:endParaRPr lang="zh-CN" altLang="en-US" sz="2400"/>
          </a:p>
        </p:txBody>
      </p:sp>
      <p:sp>
        <p:nvSpPr>
          <p:cNvPr id="22537" name="AutoShape 9"/>
          <p:cNvSpPr>
            <a:spLocks noChangeArrowheads="1"/>
          </p:cNvSpPr>
          <p:nvPr/>
        </p:nvSpPr>
        <p:spPr bwMode="auto">
          <a:xfrm>
            <a:off x="1763713" y="4076700"/>
            <a:ext cx="4968875" cy="2376488"/>
          </a:xfrm>
          <a:prstGeom prst="cloudCallout">
            <a:avLst>
              <a:gd name="adj1" fmla="val 861"/>
              <a:gd name="adj2" fmla="val -146727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“惜”中含贬，</a:t>
            </a:r>
            <a:r>
              <a:rPr lang="zh-CN" altLang="en-US" sz="2400" b="1">
                <a:solidFill>
                  <a:srgbClr val="0000FF"/>
                </a:solidFill>
              </a:rPr>
              <a:t>在赞扬他们长于武功的同时，</a:t>
            </a:r>
            <a:r>
              <a:rPr lang="zh-CN" altLang="en-US" sz="2400" b="1">
                <a:solidFill>
                  <a:srgbClr val="FF0000"/>
                </a:solidFill>
              </a:rPr>
              <a:t>委婉</a:t>
            </a:r>
            <a:r>
              <a:rPr lang="zh-CN" altLang="en-US" sz="2400" b="1">
                <a:solidFill>
                  <a:srgbClr val="0000FF"/>
                </a:solidFill>
              </a:rPr>
              <a:t>指出</a:t>
            </a:r>
            <a:r>
              <a:rPr lang="zh-CN" altLang="en-US" sz="2400" b="1">
                <a:solidFill>
                  <a:srgbClr val="FF0000"/>
                </a:solidFill>
              </a:rPr>
              <a:t>短于文治的缺点</a:t>
            </a:r>
            <a:r>
              <a:rPr lang="zh-CN" altLang="en-US" sz="2400" b="1">
                <a:solidFill>
                  <a:srgbClr val="0000FF"/>
                </a:solidFill>
              </a:rPr>
              <a:t>（略输、稍逊、只识）；</a:t>
            </a:r>
          </a:p>
          <a:p>
            <a:pPr algn="ctr"/>
            <a:endParaRPr lang="zh-CN" altLang="en-US" sz="2400" b="1">
              <a:solidFill>
                <a:srgbClr val="0000FF"/>
              </a:solidFill>
            </a:endParaRPr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>
            <a:off x="4932363" y="1341438"/>
            <a:ext cx="3743325" cy="2592387"/>
          </a:xfrm>
          <a:prstGeom prst="wedgeEllipseCallout">
            <a:avLst>
              <a:gd name="adj1" fmla="val -43468"/>
              <a:gd name="adj2" fmla="val -65736"/>
            </a:avLst>
          </a:prstGeom>
          <a:solidFill>
            <a:srgbClr val="FF9900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170" tIns="46990" rIns="90170" bIns="46990"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“惜”中寓志</a:t>
            </a:r>
            <a:r>
              <a:rPr lang="zh-CN" altLang="en-US" sz="2400" b="1">
                <a:solidFill>
                  <a:srgbClr val="0000FF"/>
                </a:solidFill>
              </a:rPr>
              <a:t>，“惜”并不是苛求古前人，蕴含无产阶级</a:t>
            </a:r>
            <a:r>
              <a:rPr lang="zh-CN" altLang="en-US" sz="2400" b="1">
                <a:solidFill>
                  <a:srgbClr val="FF0000"/>
                </a:solidFill>
              </a:rPr>
              <a:t>后来居上豪迈气概，及超越历代英雄人物的自信</a:t>
            </a:r>
          </a:p>
          <a:p>
            <a:pPr algn="ctr"/>
            <a:endParaRPr lang="zh-CN" altLang="en-US" sz="2400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26AD57-6664-4E2E-9F49-58E05F38F9BB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utoUpdateAnimBg="0"/>
      <p:bldP spid="22533" grpId="1" autoUpdateAnimBg="0"/>
      <p:bldP spid="22534" grpId="0" autoUpdateAnimBg="0"/>
      <p:bldP spid="22534" grpId="1" autoUpdateAnimBg="0"/>
      <p:bldP spid="22535" grpId="0" autoUpdateAnimBg="0"/>
      <p:bldP spid="22536" grpId="0" bldLvl="0" animBg="1" autoUpdateAnimBg="0"/>
      <p:bldP spid="22537" grpId="0" animBg="1" autoUpdateAnimBg="0"/>
      <p:bldP spid="22538" grpId="0" bldLvl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33400" y="1752600"/>
            <a:ext cx="822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endParaRPr lang="zh-CN" alt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792163" y="980728"/>
            <a:ext cx="83518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 dirty="0">
                <a:latin typeface="Times New Roman" pitchFamily="18" charset="0"/>
                <a:ea typeface="华文行楷" pitchFamily="2" charset="-122"/>
              </a:rPr>
              <a:t>（</a:t>
            </a:r>
            <a:r>
              <a:rPr lang="en-US" sz="3200" b="1" dirty="0">
                <a:latin typeface="Times New Roman" pitchFamily="18" charset="0"/>
                <a:ea typeface="华文行楷" pitchFamily="2" charset="-122"/>
              </a:rPr>
              <a:t>5</a:t>
            </a:r>
            <a:r>
              <a:rPr lang="zh-CN" altLang="en-US" sz="3200" b="1" dirty="0">
                <a:latin typeface="Times New Roman" pitchFamily="18" charset="0"/>
                <a:ea typeface="华文行楷" pitchFamily="2" charset="-122"/>
              </a:rPr>
              <a:t>）如何理解“俱往矣，数风流人物，还看今朝”？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611188" y="2205038"/>
            <a:ext cx="79914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ea typeface="楷体_GB2312" pitchFamily="1" charset="-122"/>
              </a:rPr>
              <a:t>  “今朝”是一个新的时代，新的时代需要新的风流人物。“今朝”的风流人物不负历史的使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ea typeface="楷体_GB2312" pitchFamily="1" charset="-122"/>
              </a:rPr>
              <a:t>命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ea typeface="楷体_GB2312" pitchFamily="1" charset="-122"/>
              </a:rPr>
              <a:t>，超越于历史上的英雄人物，具有更卓越的才能，并且必将创造空前伟大的业绩，这是诗人坚定的自信和伟大的抱负。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E6451-811F-476A-B042-9523C4234043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utoUpdateAnimBg="0"/>
      <p:bldP spid="2355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5800" y="838200"/>
            <a:ext cx="742950" cy="3048000"/>
          </a:xfrm>
          <a:prstGeom prst="rect">
            <a:avLst/>
          </a:prstGeom>
          <a:gradFill rotWithShape="0">
            <a:gsLst>
              <a:gs pos="0">
                <a:srgbClr val="CC6600">
                  <a:gamma/>
                  <a:shade val="46275"/>
                  <a:invGamma/>
                </a:srgbClr>
              </a:gs>
              <a:gs pos="50000">
                <a:srgbClr val="CC6600"/>
              </a:gs>
              <a:gs pos="100000">
                <a:srgbClr val="CC6600">
                  <a:gamma/>
                  <a:shade val="46275"/>
                  <a:invGamma/>
                </a:srgbClr>
              </a:gs>
            </a:gsLst>
            <a:lin ang="0" scaled="1"/>
          </a:gradFill>
          <a:ln w="9525" cmpd="sng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华文细黑" pitchFamily="2" charset="-122"/>
              </a:rPr>
              <a:t>品评下阕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752600" y="228600"/>
            <a:ext cx="6781800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巧妙过渡：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隶书" pitchFamily="1" charset="-122"/>
              </a:rPr>
              <a:t>祖国河山是这样美好，引得古今英雄竞相为之奋斗，自然引出下文。</a:t>
            </a:r>
          </a:p>
          <a:p>
            <a:pPr>
              <a:lnSpc>
                <a:spcPct val="80000"/>
              </a:lnSpc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巧评英雄：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1" charset="-122"/>
                <a:ea typeface="隶书" pitchFamily="1" charset="-122"/>
              </a:rPr>
              <a:t>一代代英雄，长于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隶书" pitchFamily="1" charset="-122"/>
              </a:rPr>
              <a:t>“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1" charset="-122"/>
                <a:ea typeface="隶书" pitchFamily="1" charset="-122"/>
              </a:rPr>
              <a:t>武力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隶书" pitchFamily="1" charset="-122"/>
              </a:rPr>
              <a:t>”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1" charset="-122"/>
                <a:ea typeface="隶书" pitchFamily="1" charset="-122"/>
              </a:rPr>
              <a:t>，短于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隶书" pitchFamily="1" charset="-122"/>
              </a:rPr>
              <a:t>“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1" charset="-122"/>
                <a:ea typeface="隶书" pitchFamily="1" charset="-122"/>
              </a:rPr>
              <a:t>文治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隶书" pitchFamily="1" charset="-122"/>
              </a:rPr>
              <a:t>”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1" charset="-122"/>
                <a:ea typeface="隶书" pitchFamily="1" charset="-122"/>
              </a:rPr>
              <a:t>。 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隶书" pitchFamily="1" charset="-122"/>
              </a:rPr>
              <a:t>“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1" charset="-122"/>
                <a:ea typeface="隶书" pitchFamily="1" charset="-122"/>
              </a:rPr>
              <a:t>俱往矣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隶书" pitchFamily="1" charset="-122"/>
              </a:rPr>
              <a:t>”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1" charset="-122"/>
                <a:ea typeface="隶书" pitchFamily="1" charset="-122"/>
              </a:rPr>
              <a:t>宣告了旧时代的一去不复返，为下文蓄势。</a:t>
            </a:r>
          </a:p>
          <a:p>
            <a:pPr>
              <a:lnSpc>
                <a:spcPct val="80000"/>
              </a:lnSpc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华文细黑" pitchFamily="2" charset="-122"/>
              </a:rPr>
              <a:t>     豪迈论今：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隶书" pitchFamily="1" charset="-122"/>
              </a:rPr>
              <a:t>只有今天在中国共产党领导下的伟大中国人民，才算得上是创造历史、开拓未来的真正英雄。表现了毛泽东气吞山河、雄视千古的伟大气魄和创造美好明天的革命豪情。</a:t>
            </a:r>
            <a:endParaRPr lang="zh-CN" altLang="en-US" sz="32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隶书" pitchFamily="1" charset="-122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827088" y="5157192"/>
            <a:ext cx="6248400" cy="1255728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华文新魏" pitchFamily="2" charset="-122"/>
              </a:rPr>
              <a:t>  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华文新魏" pitchFamily="2" charset="-122"/>
              </a:rPr>
              <a:t>以引入、评古、论今为序，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华文新魏" pitchFamily="2" charset="-122"/>
              </a:rPr>
              <a:t>  以议论为主，结合抒情。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7696200" y="4800600"/>
            <a:ext cx="850900" cy="1600200"/>
          </a:xfrm>
          <a:prstGeom prst="rect">
            <a:avLst/>
          </a:prstGeom>
          <a:gradFill rotWithShape="0">
            <a:gsLst>
              <a:gs pos="0">
                <a:srgbClr val="0000FF">
                  <a:gamma/>
                  <a:shade val="46275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lin ang="0" scaled="1"/>
          </a:gradFill>
          <a:ln w="57150" cmpd="thickThin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itchFamily="2" charset="-122"/>
                <a:ea typeface="华文新魏" pitchFamily="2" charset="-122"/>
              </a:rPr>
              <a:t>小 结</a:t>
            </a:r>
            <a:r>
              <a:rPr lang="zh-CN" altLang="en-US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CBF1-1283-41E3-A34E-5D2FA32C18B8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 autoUpdateAnimBg="0"/>
      <p:bldP spid="24579" grpId="0" autoUpdateAnimBg="0"/>
      <p:bldP spid="24580" grpId="0" animBg="1" autoUpdateAnimBg="0"/>
      <p:bldP spid="24581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827088" y="1700213"/>
            <a:ext cx="79216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        江山如此多娇，引无数英雄折腰。句中的“折腰”改为“赞美”好吗？为什么？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042988" y="3141663"/>
            <a:ext cx="77057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     明确：诗句中的“折腰”意为倾倒的心情，并揭示出为之奋斗的动机。改为“赞美”，不合词的韵律，且少了形象性。</a:t>
            </a:r>
          </a:p>
        </p:txBody>
      </p:sp>
      <p:sp>
        <p:nvSpPr>
          <p:cNvPr id="25607" name="AutoShape 7"/>
          <p:cNvSpPr>
            <a:spLocks noChangeArrowheads="1"/>
          </p:cNvSpPr>
          <p:nvPr/>
        </p:nvSpPr>
        <p:spPr bwMode="auto">
          <a:xfrm>
            <a:off x="2627784" y="0"/>
            <a:ext cx="2592387" cy="1223963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3600" b="1"/>
              <a:t>研讨、理解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F3D337-4537-46E5-8210-46017747E1F8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utoUpdateAnimBg="0"/>
      <p:bldP spid="25606" grpId="0" autoUpdateAnimBg="0"/>
      <p:bldP spid="25607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12775" y="2133600"/>
            <a:ext cx="8207375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宋体" pitchFamily="2" charset="-122"/>
              </a:rPr>
              <a:t>    北方冬天的雪，纷纷扬扬地飘落，它覆盖着原野、山峰、村庄、道路。漫天皆白，玉龙飞舞，引得古往今来无数文人墨客诗兴大发</a:t>
            </a:r>
            <a:r>
              <a:rPr lang="en-US" sz="3200" b="1">
                <a:latin typeface="宋体" pitchFamily="2" charset="-122"/>
              </a:rPr>
              <a:t>。毛泽东同志既是一位伟大的革命家，同时也是一位杰出的诗人，他的词作</a:t>
            </a:r>
            <a:r>
              <a:rPr lang="zh-CN" altLang="en-US" sz="3200" b="1">
                <a:latin typeface="宋体" pitchFamily="2" charset="-122"/>
              </a:rPr>
              <a:t>《沁园春  雪》就是咏雪的名篇。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96875" y="5084763"/>
            <a:ext cx="81375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          </a:t>
            </a:r>
            <a:r>
              <a:rPr lang="zh-CN" altLang="en-US" sz="3200" b="1">
                <a:solidFill>
                  <a:srgbClr val="FF0000"/>
                </a:solidFill>
              </a:rPr>
              <a:t>古往今来，多少文人墨客歌咏过那洁白如银的大雪，大家能背诵几句吗？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6013450" y="192088"/>
            <a:ext cx="2951163" cy="1220787"/>
          </a:xfrm>
          <a:prstGeom prst="flowChartMultidocument">
            <a:avLst/>
          </a:prstGeom>
          <a:solidFill>
            <a:srgbClr val="00FFFF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5400" b="1" dirty="0"/>
              <a:t>导入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F23A01-6CDE-478D-B6AB-70F184C5CF8F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0" y="1700808"/>
            <a:ext cx="5651500" cy="2016125"/>
          </a:xfrm>
          <a:prstGeom prst="flowChartPreparation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2800" b="1">
                <a:solidFill>
                  <a:srgbClr val="0000FF"/>
                </a:solidFill>
              </a:rPr>
              <a:t> 惜秦皇汉武，略输</a:t>
            </a:r>
          </a:p>
          <a:p>
            <a:pPr algn="ctr"/>
            <a:r>
              <a:rPr lang="zh-CN" altLang="en-US" sz="2800" b="1">
                <a:solidFill>
                  <a:srgbClr val="0000FF"/>
                </a:solidFill>
              </a:rPr>
              <a:t>文采。（句中的“略输”</a:t>
            </a:r>
          </a:p>
          <a:p>
            <a:pPr algn="ctr"/>
            <a:r>
              <a:rPr lang="zh-CN" altLang="en-US" sz="2800" b="1">
                <a:solidFill>
                  <a:srgbClr val="0000FF"/>
                </a:solidFill>
              </a:rPr>
              <a:t>改为“尽输”，句意表达</a:t>
            </a:r>
          </a:p>
          <a:p>
            <a:pPr algn="ctr"/>
            <a:r>
              <a:rPr lang="zh-CN" altLang="en-US" sz="2800" b="1">
                <a:solidFill>
                  <a:srgbClr val="0000FF"/>
                </a:solidFill>
              </a:rPr>
              <a:t>会发生怎样的变化？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724525" y="1268760"/>
            <a:ext cx="313213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</a:rPr>
              <a:t>    明确：文采，本指辞采、才华，就秦皇、汉武说，兼有文治的意味。略输文采，才华稍差一些。在叹惋中有褒有贬，在肯定中指出不足，改后则变为全盘否定。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D2C1D-5E6D-484C-895D-5E193BFA8BB6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 autoUpdateAnimBg="0"/>
      <p:bldP spid="2663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23850" y="4076700"/>
            <a:ext cx="568801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     唐宗宋祖，稍逊风骚。（句中的“稍逊”能否改为“全无”，为什么？</a:t>
            </a:r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2124075" y="0"/>
            <a:ext cx="5256213" cy="2708275"/>
          </a:xfrm>
          <a:prstGeom prst="cloudCallout">
            <a:avLst>
              <a:gd name="adj1" fmla="val -33449"/>
              <a:gd name="adj2" fmla="val 88509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 sz="2800" b="1">
                <a:solidFill>
                  <a:srgbClr val="FF0000"/>
                </a:solidFill>
              </a:rPr>
              <a:t>     明确：原句贬中含褒，肯定其文治才能并指出不足，而改词完全否定其文采。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83E9E9-8CBF-4A1A-B2A1-860E548DBA38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utoUpdateAnimBg="0"/>
      <p:bldP spid="27654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371600" y="1924050"/>
            <a:ext cx="914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上阕：</a:t>
            </a:r>
          </a:p>
          <a:p>
            <a:pPr>
              <a:spcBef>
                <a:spcPct val="50000"/>
              </a:spcBef>
            </a:pPr>
            <a:endParaRPr lang="zh-CN" altLang="en-US" sz="2400" b="1">
              <a:latin typeface="黑体" pitchFamily="49" charset="-122"/>
              <a:ea typeface="黑体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 sz="2400" b="1">
              <a:latin typeface="黑体" pitchFamily="49" charset="-122"/>
              <a:ea typeface="黑体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 sz="2400" b="1">
              <a:latin typeface="黑体" pitchFamily="49" charset="-122"/>
              <a:ea typeface="黑体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下阕： 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133600" y="1924050"/>
            <a:ext cx="2133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CC00CC"/>
                </a:solidFill>
                <a:latin typeface="黑体" pitchFamily="49" charset="-122"/>
                <a:ea typeface="黑体" pitchFamily="49" charset="-122"/>
              </a:rPr>
              <a:t>描写北国风光</a:t>
            </a:r>
          </a:p>
          <a:p>
            <a:endParaRPr lang="zh-CN" altLang="en-US" sz="2400" b="1">
              <a:solidFill>
                <a:srgbClr val="CC00CC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2400" b="1">
              <a:solidFill>
                <a:srgbClr val="CC00CC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2400" b="1">
              <a:solidFill>
                <a:srgbClr val="CC00CC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2400" b="1">
              <a:solidFill>
                <a:srgbClr val="CC00CC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2400" b="1">
              <a:solidFill>
                <a:srgbClr val="CC00CC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b="1">
                <a:solidFill>
                  <a:srgbClr val="CC00CC"/>
                </a:solidFill>
                <a:latin typeface="黑体" pitchFamily="49" charset="-122"/>
                <a:ea typeface="黑体" pitchFamily="49" charset="-122"/>
              </a:rPr>
              <a:t>评论历史人物</a:t>
            </a:r>
          </a:p>
        </p:txBody>
      </p:sp>
      <p:sp>
        <p:nvSpPr>
          <p:cNvPr id="29700" name="AutoShape 4"/>
          <p:cNvSpPr>
            <a:spLocks/>
          </p:cNvSpPr>
          <p:nvPr/>
        </p:nvSpPr>
        <p:spPr bwMode="auto">
          <a:xfrm>
            <a:off x="4191000" y="1371600"/>
            <a:ext cx="304800" cy="1524000"/>
          </a:xfrm>
          <a:prstGeom prst="leftBrace">
            <a:avLst>
              <a:gd name="adj1" fmla="val 41667"/>
              <a:gd name="adj2" fmla="val 50000"/>
            </a:avLst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4572000" y="1143000"/>
            <a:ext cx="2087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冰封    雪飘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4632325" y="2590800"/>
            <a:ext cx="2676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红装素裹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6248400" y="1163638"/>
            <a:ext cx="1995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 （总写）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6400800" y="1828800"/>
            <a:ext cx="22034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（分写）</a:t>
            </a:r>
          </a:p>
          <a:p>
            <a:endParaRPr lang="zh-CN" altLang="en-US" sz="2400" b="1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（虚写）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3124200" y="196850"/>
            <a:ext cx="35115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zh-CN" altLang="en-US" sz="3600" b="1">
                <a:latin typeface="Times New Roman" pitchFamily="18" charset="0"/>
              </a:rPr>
              <a:t>沁园春</a:t>
            </a:r>
            <a:r>
              <a:rPr lang="en-US" sz="3600" b="1">
                <a:latin typeface="Times New Roman"/>
              </a:rPr>
              <a:t>·</a:t>
            </a:r>
            <a:r>
              <a:rPr lang="zh-CN" altLang="en-US" sz="3600" b="1">
                <a:latin typeface="Times New Roman" pitchFamily="18" charset="0"/>
              </a:rPr>
              <a:t>雪            </a:t>
            </a:r>
          </a:p>
          <a:p>
            <a:pPr algn="r"/>
            <a:r>
              <a:rPr lang="zh-CN" altLang="en-US" sz="2000" b="1">
                <a:latin typeface="Times New Roman" pitchFamily="18" charset="0"/>
              </a:rPr>
              <a:t>            毛泽东      </a:t>
            </a:r>
            <a:endParaRPr lang="zh-CN" altLang="en-US" sz="2400">
              <a:latin typeface="Times New Roman" pitchFamily="18" charset="0"/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2117725" y="2382838"/>
            <a:ext cx="202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热爱祖国河山</a:t>
            </a:r>
          </a:p>
        </p:txBody>
      </p:sp>
      <p:sp>
        <p:nvSpPr>
          <p:cNvPr id="29707" name="AutoShape 11"/>
          <p:cNvSpPr>
            <a:spLocks/>
          </p:cNvSpPr>
          <p:nvPr/>
        </p:nvSpPr>
        <p:spPr bwMode="auto">
          <a:xfrm>
            <a:off x="4191000" y="3657600"/>
            <a:ext cx="152400" cy="1371600"/>
          </a:xfrm>
          <a:prstGeom prst="leftBrace">
            <a:avLst>
              <a:gd name="adj1" fmla="val 75000"/>
              <a:gd name="adj2" fmla="val 50000"/>
            </a:avLst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4343400" y="3516313"/>
            <a:ext cx="18716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秦皇   汉武</a:t>
            </a:r>
          </a:p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唐宗   宋祖</a:t>
            </a:r>
          </a:p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成吉思汗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6156325" y="3500438"/>
            <a:ext cx="7969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略输</a:t>
            </a:r>
          </a:p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稍逊</a:t>
            </a:r>
          </a:p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只识</a:t>
            </a:r>
          </a:p>
        </p:txBody>
      </p:sp>
      <p:sp>
        <p:nvSpPr>
          <p:cNvPr id="29710" name="AutoShape 14"/>
          <p:cNvSpPr>
            <a:spLocks/>
          </p:cNvSpPr>
          <p:nvPr/>
        </p:nvSpPr>
        <p:spPr bwMode="auto">
          <a:xfrm>
            <a:off x="6948488" y="3573463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7092950" y="3789363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惜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4343400" y="4703763"/>
            <a:ext cx="2640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   数   风流人物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2117725" y="4516438"/>
            <a:ext cx="202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赞颂当今英雄</a:t>
            </a:r>
          </a:p>
        </p:txBody>
      </p:sp>
      <p:sp>
        <p:nvSpPr>
          <p:cNvPr id="29714" name="AutoShape 18"/>
          <p:cNvSpPr>
            <a:spLocks/>
          </p:cNvSpPr>
          <p:nvPr/>
        </p:nvSpPr>
        <p:spPr bwMode="auto">
          <a:xfrm>
            <a:off x="1219200" y="2209800"/>
            <a:ext cx="228600" cy="2133600"/>
          </a:xfrm>
          <a:prstGeom prst="leftBrace">
            <a:avLst>
              <a:gd name="adj1" fmla="val 77778"/>
              <a:gd name="adj2" fmla="val 50000"/>
            </a:avLst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250825" y="1052513"/>
            <a:ext cx="79375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r>
              <a:rPr lang="zh-CN" altLang="en-US" sz="4000" b="1">
                <a:latin typeface="Times New Roman" pitchFamily="18" charset="0"/>
              </a:rPr>
              <a:t>描写、议论、抒情</a:t>
            </a:r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7667625" y="1773238"/>
            <a:ext cx="117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6600"/>
                </a:solidFill>
                <a:latin typeface="Times New Roman" pitchFamily="18" charset="0"/>
              </a:rPr>
              <a:t> </a:t>
            </a:r>
            <a:r>
              <a:rPr lang="en-US" sz="2400" b="1">
                <a:solidFill>
                  <a:srgbClr val="FF6600"/>
                </a:solidFill>
                <a:latin typeface="Times New Roman" pitchFamily="18" charset="0"/>
              </a:rPr>
              <a:t>—</a:t>
            </a:r>
            <a:r>
              <a:rPr lang="zh-CN" altLang="en-US" sz="2400" b="1">
                <a:solidFill>
                  <a:srgbClr val="FF6600"/>
                </a:solidFill>
                <a:latin typeface="Times New Roman" pitchFamily="18" charset="0"/>
              </a:rPr>
              <a:t>豪迈</a:t>
            </a:r>
          </a:p>
        </p:txBody>
      </p:sp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7308850" y="4724400"/>
            <a:ext cx="1406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6600"/>
                </a:solidFill>
                <a:latin typeface="Times New Roman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激情</a:t>
            </a:r>
          </a:p>
        </p:txBody>
      </p:sp>
      <p:sp>
        <p:nvSpPr>
          <p:cNvPr id="29718" name="Text Box 22"/>
          <p:cNvSpPr txBox="1">
            <a:spLocks noChangeArrowheads="1"/>
          </p:cNvSpPr>
          <p:nvPr/>
        </p:nvSpPr>
        <p:spPr bwMode="auto">
          <a:xfrm>
            <a:off x="4500563" y="1700213"/>
            <a:ext cx="18002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长城、黄河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山脉、高原</a:t>
            </a:r>
          </a:p>
        </p:txBody>
      </p:sp>
      <p:sp>
        <p:nvSpPr>
          <p:cNvPr id="23" name="日期占位符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53D9-C4EC-4A0C-A65A-5A65AC077778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81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2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autoUpdateAnimBg="0"/>
      <p:bldP spid="29700" grpId="0" animBg="1"/>
      <p:bldP spid="29701" grpId="0" autoUpdateAnimBg="0"/>
      <p:bldP spid="29702" grpId="0" autoUpdateAnimBg="0"/>
      <p:bldP spid="29703" grpId="0" autoUpdateAnimBg="0"/>
      <p:bldP spid="29704" grpId="0" autoUpdateAnimBg="0"/>
      <p:bldP spid="29705" grpId="0" autoUpdateAnimBg="0"/>
      <p:bldP spid="29706" grpId="0" autoUpdateAnimBg="0"/>
      <p:bldP spid="29707" grpId="0" animBg="1"/>
      <p:bldP spid="29708" grpId="0" autoUpdateAnimBg="0"/>
      <p:bldP spid="29709" grpId="0" autoUpdateAnimBg="0"/>
      <p:bldP spid="29710" grpId="0" animBg="1"/>
      <p:bldP spid="29711" grpId="0" autoUpdateAnimBg="0"/>
      <p:bldP spid="29712" grpId="0" autoUpdateAnimBg="0"/>
      <p:bldP spid="29713" grpId="0" autoUpdateAnimBg="0"/>
      <p:bldP spid="29714" grpId="0" animBg="1"/>
      <p:bldP spid="29715" grpId="0" autoUpdateAnimBg="0"/>
      <p:bldP spid="29716" grpId="0" autoUpdateAnimBg="0"/>
      <p:bldP spid="29717" grpId="0" autoUpdateAnimBg="0"/>
      <p:bldP spid="29718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684213" y="620713"/>
            <a:ext cx="2376487" cy="1008062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3600" b="1"/>
              <a:t>比较赏析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84213" y="2060575"/>
            <a:ext cx="7704137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      试就</a:t>
            </a:r>
            <a:r>
              <a:rPr lang="zh-CN" altLang="en-US" sz="3200" b="1">
                <a:solidFill>
                  <a:srgbClr val="0000FF"/>
                </a:solidFill>
              </a:rPr>
              <a:t>课文</a:t>
            </a:r>
            <a:r>
              <a:rPr lang="zh-CN" altLang="en-US" sz="3200" b="1"/>
              <a:t>与</a:t>
            </a:r>
            <a:r>
              <a:rPr lang="zh-CN" altLang="en-US" sz="3200" b="1">
                <a:solidFill>
                  <a:srgbClr val="0000FF"/>
                </a:solidFill>
              </a:rPr>
              <a:t>岑参</a:t>
            </a:r>
            <a:r>
              <a:rPr lang="zh-CN" altLang="en-US" sz="3200" b="1"/>
              <a:t>的</a:t>
            </a:r>
            <a:r>
              <a:rPr lang="zh-CN" altLang="en-US" sz="3200" b="1">
                <a:solidFill>
                  <a:srgbClr val="0000FF"/>
                </a:solidFill>
              </a:rPr>
              <a:t>《白雪歌送武判官归京》</a:t>
            </a:r>
            <a:r>
              <a:rPr lang="zh-CN" altLang="en-US" sz="3200" b="1"/>
              <a:t>进行比较，思考：</a:t>
            </a:r>
          </a:p>
          <a:p>
            <a:pPr>
              <a:spcBef>
                <a:spcPct val="50000"/>
              </a:spcBef>
            </a:pPr>
            <a:r>
              <a:rPr lang="zh-CN" altLang="en-US" sz="3200" b="1"/>
              <a:t>       两首诗词相比，</a:t>
            </a:r>
          </a:p>
          <a:p>
            <a:pPr>
              <a:spcBef>
                <a:spcPct val="50000"/>
              </a:spcBef>
            </a:pPr>
            <a:r>
              <a:rPr lang="zh-CN" altLang="en-US" sz="3200" b="1"/>
              <a:t>       在艺术上有什么差异？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92362B-DEED-4FA1-B9F7-AEE940ADA8B8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50825" y="1196975"/>
            <a:ext cx="856932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itchFamily="34" charset="0"/>
              <a:buAutoNum type="arabicPeriod"/>
            </a:pPr>
            <a:r>
              <a:rPr lang="zh-CN" altLang="en-US" sz="3200" b="1"/>
              <a:t>两首诗词所写的雪景不同。</a:t>
            </a:r>
            <a:r>
              <a:rPr lang="zh-CN" altLang="en-US" sz="2800"/>
              <a:t> </a:t>
            </a:r>
            <a:r>
              <a:rPr lang="zh-CN" altLang="en-US" sz="4000" b="1"/>
              <a:t> </a:t>
            </a:r>
            <a:endParaRPr lang="en-US" sz="4000" b="1"/>
          </a:p>
          <a:p>
            <a:pPr marL="342900" indent="-342900">
              <a:spcBef>
                <a:spcPct val="50000"/>
              </a:spcBef>
            </a:pPr>
            <a:r>
              <a:rPr lang="zh-CN" altLang="en-US" sz="3200" b="1"/>
              <a:t> </a:t>
            </a:r>
            <a:r>
              <a:rPr lang="en-US" sz="3200" b="1"/>
              <a:t>       </a:t>
            </a:r>
            <a:r>
              <a:rPr lang="zh-CN" altLang="en-US" sz="2800" b="1"/>
              <a:t>《白雪歌送武判官归京》开始描绘的是一幅塞外将士所不堪忍受的</a:t>
            </a:r>
            <a:r>
              <a:rPr lang="zh-CN" altLang="en-US" sz="2800" b="1">
                <a:solidFill>
                  <a:srgbClr val="0000FF"/>
                </a:solidFill>
              </a:rPr>
              <a:t>冰天雪地</a:t>
            </a:r>
            <a:r>
              <a:rPr lang="zh-CN" altLang="en-US" sz="2800" b="1"/>
              <a:t>的景色；饯别时更是“</a:t>
            </a:r>
            <a:r>
              <a:rPr lang="zh-CN" altLang="en-US" sz="2800" b="1">
                <a:solidFill>
                  <a:srgbClr val="0000FF"/>
                </a:solidFill>
              </a:rPr>
              <a:t>愁云惨淡</a:t>
            </a:r>
            <a:r>
              <a:rPr lang="zh-CN" altLang="en-US" sz="2800" b="1"/>
              <a:t>”“</a:t>
            </a:r>
            <a:r>
              <a:rPr lang="zh-CN" altLang="en-US" sz="2800" b="1">
                <a:solidFill>
                  <a:srgbClr val="0000FF"/>
                </a:solidFill>
              </a:rPr>
              <a:t>风掣红旗冻不翻</a:t>
            </a:r>
            <a:r>
              <a:rPr lang="zh-CN" altLang="en-US" sz="2800" b="1"/>
              <a:t>”的</a:t>
            </a:r>
            <a:r>
              <a:rPr lang="zh-CN" altLang="en-US" sz="2800" b="1">
                <a:solidFill>
                  <a:srgbClr val="0000FF"/>
                </a:solidFill>
              </a:rPr>
              <a:t>令人惆怅</a:t>
            </a:r>
            <a:r>
              <a:rPr lang="zh-CN" altLang="en-US" sz="2800" b="1"/>
              <a:t>的景色。</a:t>
            </a:r>
          </a:p>
          <a:p>
            <a:pPr marL="342900" indent="-342900">
              <a:spcBef>
                <a:spcPct val="50000"/>
              </a:spcBef>
            </a:pPr>
            <a:r>
              <a:rPr lang="zh-CN" altLang="en-US" sz="2800" b="1"/>
              <a:t>         《沁园春·雪》描写的北国风光，</a:t>
            </a:r>
            <a:r>
              <a:rPr lang="zh-CN" altLang="en-US" sz="2800" b="1">
                <a:solidFill>
                  <a:srgbClr val="0000FF"/>
                </a:solidFill>
              </a:rPr>
              <a:t>生机勃勃</a:t>
            </a:r>
            <a:r>
              <a:rPr lang="zh-CN" altLang="en-US" sz="2800" b="1"/>
              <a:t>，</a:t>
            </a:r>
            <a:r>
              <a:rPr lang="zh-CN" altLang="en-US" sz="2800" b="1">
                <a:solidFill>
                  <a:srgbClr val="0000FF"/>
                </a:solidFill>
              </a:rPr>
              <a:t>境界壮阔</a:t>
            </a:r>
            <a:r>
              <a:rPr lang="zh-CN" altLang="en-US" sz="2800" b="1"/>
              <a:t>，</a:t>
            </a:r>
            <a:r>
              <a:rPr lang="zh-CN" altLang="en-US" sz="2800" b="1">
                <a:solidFill>
                  <a:srgbClr val="0000FF"/>
                </a:solidFill>
              </a:rPr>
              <a:t>气势雄伟</a:t>
            </a:r>
            <a:r>
              <a:rPr lang="zh-CN" altLang="en-US" sz="2800" b="1"/>
              <a:t>。既描绘眼前冰封雪飘的</a:t>
            </a:r>
            <a:r>
              <a:rPr lang="zh-CN" altLang="en-US" sz="2800" b="1">
                <a:solidFill>
                  <a:srgbClr val="0000FF"/>
                </a:solidFill>
              </a:rPr>
              <a:t>壮丽</a:t>
            </a:r>
            <a:r>
              <a:rPr lang="zh-CN" altLang="en-US" sz="2800" b="1"/>
              <a:t>景色，又通过想像，描写雪停天晴红日与白雪</a:t>
            </a:r>
            <a:r>
              <a:rPr lang="zh-CN" altLang="en-US" sz="2800" b="1">
                <a:solidFill>
                  <a:srgbClr val="0000FF"/>
                </a:solidFill>
              </a:rPr>
              <a:t>交相辉映</a:t>
            </a:r>
            <a:r>
              <a:rPr lang="zh-CN" altLang="en-US" sz="2800" b="1"/>
              <a:t>、</a:t>
            </a:r>
            <a:r>
              <a:rPr lang="zh-CN" altLang="en-US" sz="2800" b="1">
                <a:solidFill>
                  <a:srgbClr val="0000FF"/>
                </a:solidFill>
              </a:rPr>
              <a:t>绚丽多姿</a:t>
            </a:r>
            <a:r>
              <a:rPr lang="zh-CN" altLang="en-US" sz="2800" b="1"/>
              <a:t>的景象。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63C39E-F4D6-493E-BCF1-038F304405E7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23850" y="1052513"/>
            <a:ext cx="7775575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/>
              <a:t>2. （1）表现手法不同：</a:t>
            </a:r>
            <a:r>
              <a:rPr lang="en-US" sz="3200" b="1">
                <a:solidFill>
                  <a:srgbClr val="0000FF"/>
                </a:solidFill>
              </a:rPr>
              <a:t>《</a:t>
            </a:r>
            <a:r>
              <a:rPr lang="zh-CN" altLang="en-US" sz="3200" b="1">
                <a:solidFill>
                  <a:srgbClr val="0000FF"/>
                </a:solidFill>
              </a:rPr>
              <a:t>白雪歌送武判官归京</a:t>
            </a:r>
            <a:r>
              <a:rPr lang="en-US" sz="3200" b="1">
                <a:solidFill>
                  <a:srgbClr val="0000FF"/>
                </a:solidFill>
              </a:rPr>
              <a:t>》</a:t>
            </a:r>
            <a:r>
              <a:rPr lang="zh-CN" altLang="en-US" sz="3200" b="1">
                <a:solidFill>
                  <a:srgbClr val="0000FF"/>
                </a:solidFill>
              </a:rPr>
              <a:t>所写雪景既从大处落笔，又从细处着墨；</a:t>
            </a:r>
            <a:r>
              <a:rPr lang="en-US" sz="3200" b="1">
                <a:solidFill>
                  <a:srgbClr val="0000FF"/>
                </a:solidFill>
              </a:rPr>
              <a:t>《</a:t>
            </a:r>
            <a:r>
              <a:rPr lang="zh-CN" altLang="en-US" sz="3200" b="1">
                <a:solidFill>
                  <a:srgbClr val="0000FF"/>
                </a:solidFill>
              </a:rPr>
              <a:t>沁园春</a:t>
            </a:r>
            <a:r>
              <a:rPr lang="en-US" sz="3200" b="1">
                <a:solidFill>
                  <a:srgbClr val="0000FF"/>
                </a:solidFill>
              </a:rPr>
              <a:t>·</a:t>
            </a:r>
            <a:r>
              <a:rPr lang="zh-CN" altLang="en-US" sz="3200" b="1">
                <a:solidFill>
                  <a:srgbClr val="0000FF"/>
                </a:solidFill>
              </a:rPr>
              <a:t>雪</a:t>
            </a:r>
            <a:r>
              <a:rPr lang="en-US" sz="3200" b="1">
                <a:solidFill>
                  <a:srgbClr val="0000FF"/>
                </a:solidFill>
              </a:rPr>
              <a:t>》</a:t>
            </a:r>
            <a:r>
              <a:rPr lang="zh-CN" altLang="en-US" sz="3200" b="1">
                <a:solidFill>
                  <a:srgbClr val="0000FF"/>
                </a:solidFill>
              </a:rPr>
              <a:t>则始终从大处描绘，意境更为恢宏。</a:t>
            </a:r>
            <a:r>
              <a:rPr lang="zh-CN" altLang="en-US" sz="3200">
                <a:solidFill>
                  <a:srgbClr val="0000FF"/>
                </a:solidFill>
              </a:rPr>
              <a:t> </a:t>
            </a:r>
            <a:endParaRPr lang="zh-CN" altLang="en-US" sz="3200" b="1">
              <a:solidFill>
                <a:srgbClr val="0000FF"/>
              </a:solidFill>
            </a:endParaRPr>
          </a:p>
          <a:p>
            <a:r>
              <a:rPr lang="zh-CN" altLang="en-US" sz="3200" b="1"/>
              <a:t>    （2）语言表达不同：</a:t>
            </a:r>
            <a:r>
              <a:rPr lang="en-US" sz="3200" b="1">
                <a:solidFill>
                  <a:srgbClr val="0000FF"/>
                </a:solidFill>
              </a:rPr>
              <a:t>《</a:t>
            </a:r>
            <a:r>
              <a:rPr lang="zh-CN" altLang="en-US" sz="3200" b="1">
                <a:solidFill>
                  <a:srgbClr val="0000FF"/>
                </a:solidFill>
              </a:rPr>
              <a:t>白雪歌送武判官归京</a:t>
            </a:r>
            <a:r>
              <a:rPr lang="en-US" sz="3200" b="1">
                <a:solidFill>
                  <a:srgbClr val="0000FF"/>
                </a:solidFill>
              </a:rPr>
              <a:t>》</a:t>
            </a:r>
            <a:r>
              <a:rPr lang="zh-CN" altLang="en-US" sz="3200" b="1">
                <a:solidFill>
                  <a:srgbClr val="0000FF"/>
                </a:solidFill>
              </a:rPr>
              <a:t>在写景和叙事中都隐含着深厚的感情，寓情于景、情景交融；</a:t>
            </a:r>
            <a:r>
              <a:rPr lang="en-US" sz="3200" b="1">
                <a:solidFill>
                  <a:srgbClr val="0000FF"/>
                </a:solidFill>
              </a:rPr>
              <a:t>《</a:t>
            </a:r>
            <a:r>
              <a:rPr lang="zh-CN" altLang="en-US" sz="3200" b="1">
                <a:solidFill>
                  <a:srgbClr val="0000FF"/>
                </a:solidFill>
              </a:rPr>
              <a:t>沁园春</a:t>
            </a:r>
            <a:r>
              <a:rPr lang="en-US" sz="3200" b="1">
                <a:solidFill>
                  <a:srgbClr val="0000FF"/>
                </a:solidFill>
              </a:rPr>
              <a:t>·</a:t>
            </a:r>
            <a:r>
              <a:rPr lang="zh-CN" altLang="en-US" sz="3200" b="1">
                <a:solidFill>
                  <a:srgbClr val="0000FF"/>
                </a:solidFill>
              </a:rPr>
              <a:t>雪</a:t>
            </a:r>
            <a:r>
              <a:rPr lang="en-US" sz="3200" b="1">
                <a:solidFill>
                  <a:srgbClr val="0000FF"/>
                </a:solidFill>
              </a:rPr>
              <a:t>》</a:t>
            </a:r>
            <a:r>
              <a:rPr lang="zh-CN" altLang="en-US" sz="3200" b="1">
                <a:solidFill>
                  <a:srgbClr val="0000FF"/>
                </a:solidFill>
              </a:rPr>
              <a:t>写景、议论、抒情相结合，写景是抒情和议论的基础。</a:t>
            </a:r>
            <a:r>
              <a:rPr lang="zh-CN" altLang="en-US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B5509-EFB9-4233-BF81-D26530AAC77E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23850" y="1484313"/>
            <a:ext cx="8569325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    以“雪”为题，多角度思维写一篇散文，揭示出“雪”的特征。</a:t>
            </a:r>
          </a:p>
          <a:p>
            <a:pPr>
              <a:spcBef>
                <a:spcPct val="50000"/>
              </a:spcBef>
            </a:pPr>
            <a:r>
              <a:rPr lang="zh-CN" altLang="en-US" sz="2800" b="1"/>
              <a:t>    </a:t>
            </a:r>
            <a:r>
              <a:rPr lang="zh-CN" altLang="en-US" sz="2800" b="1">
                <a:solidFill>
                  <a:srgbClr val="0000FF"/>
                </a:solidFill>
              </a:rPr>
              <a:t>提示：如赞美雪的洁白无</a:t>
            </a:r>
            <a:r>
              <a:rPr lang="en-US" sz="2800" b="1">
                <a:solidFill>
                  <a:srgbClr val="0000FF"/>
                </a:solidFill>
              </a:rPr>
              <a:t>瑕</a:t>
            </a:r>
            <a:r>
              <a:rPr lang="zh-CN" altLang="en-US" sz="2800" b="1">
                <a:solidFill>
                  <a:srgbClr val="0000FF"/>
                </a:solidFill>
              </a:rPr>
              <a:t>、一尘不染的品质；赞美雪的温暖大地、滋润万物的奉献精神；鞭挞雪的虚伪懦弱</a:t>
            </a:r>
            <a:r>
              <a:rPr lang="en-US" sz="2800" b="1">
                <a:solidFill>
                  <a:srgbClr val="0000FF"/>
                </a:solidFill>
              </a:rPr>
              <a:t>，以洁白的外表掩饰世间的污秽；鞭挞雪的冷酷无情，它所到之处千山枯寂、万木萧条等。</a:t>
            </a:r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2051720" y="0"/>
            <a:ext cx="1944687" cy="1223963"/>
          </a:xfrm>
          <a:prstGeom prst="horizontalScroll">
            <a:avLst>
              <a:gd name="adj" fmla="val 12500"/>
            </a:avLst>
          </a:prstGeom>
          <a:solidFill>
            <a:srgbClr val="00FFFF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rgbClr val="FF0000"/>
                </a:solidFill>
              </a:rPr>
              <a:t>作业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653BA9-52C8-43B1-9C20-5B1DD6B201BB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图片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33056"/>
            <a:ext cx="4572000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355976" y="1124743"/>
            <a:ext cx="453650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</a:rPr>
              <a:t>    岑参</a:t>
            </a:r>
            <a:r>
              <a:rPr lang="zh-CN" altLang="en-US" sz="3200" b="1" dirty="0"/>
              <a:t>《</a:t>
            </a:r>
            <a:r>
              <a:rPr lang="zh-CN" altLang="en-US" sz="3200" b="1" dirty="0">
                <a:solidFill>
                  <a:srgbClr val="FF0000"/>
                </a:solidFill>
              </a:rPr>
              <a:t>白雪歌送武判官归京</a:t>
            </a:r>
            <a:r>
              <a:rPr lang="zh-CN" altLang="en-US" sz="3200" b="1" dirty="0"/>
              <a:t>》“北风卷地白草折，胡天八月即飞雪。忽如一夜春风来，千树万树梨花开。”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539552" y="4365104"/>
            <a:ext cx="410527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</a:rPr>
              <a:t>    李白</a:t>
            </a:r>
            <a:r>
              <a:rPr lang="zh-CN" altLang="en-US" sz="3200" b="1" dirty="0"/>
              <a:t>《</a:t>
            </a:r>
            <a:r>
              <a:rPr lang="zh-CN" altLang="en-US" sz="3200" b="1" dirty="0">
                <a:solidFill>
                  <a:srgbClr val="FF0000"/>
                </a:solidFill>
              </a:rPr>
              <a:t>北风行</a:t>
            </a:r>
            <a:r>
              <a:rPr lang="zh-CN" altLang="en-US" sz="3200" b="1" dirty="0"/>
              <a:t>》“燕山雪花大如席，片片吹落轩辕台。”</a:t>
            </a:r>
          </a:p>
        </p:txBody>
      </p:sp>
      <p:pic>
        <p:nvPicPr>
          <p:cNvPr id="8200" name="Picture 8" descr="5485141_172508059952_2"/>
          <p:cNvPicPr>
            <a:picLocks noChangeAspect="1" noChangeArrowheads="1"/>
          </p:cNvPicPr>
          <p:nvPr/>
        </p:nvPicPr>
        <p:blipFill>
          <a:blip r:embed="rId3" cstate="print"/>
          <a:srcRect l="1758" b="5696"/>
          <a:stretch>
            <a:fillRect/>
          </a:stretch>
        </p:blipFill>
        <p:spPr bwMode="auto">
          <a:xfrm>
            <a:off x="251520" y="1268760"/>
            <a:ext cx="4032250" cy="288032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8167BB-9DF3-431F-8E35-436808C10B8B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B2945354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89040"/>
            <a:ext cx="3851275" cy="251142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9219" name="图片 1" descr="长城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1916113"/>
            <a:ext cx="37084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851275" y="260350"/>
            <a:ext cx="496887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</a:rPr>
              <a:t>      柳宗元</a:t>
            </a:r>
            <a:r>
              <a:rPr lang="zh-CN" altLang="en-US" sz="3200" b="1"/>
              <a:t>《</a:t>
            </a:r>
            <a:r>
              <a:rPr lang="zh-CN" altLang="en-US" sz="3200" b="1">
                <a:solidFill>
                  <a:srgbClr val="FF0000"/>
                </a:solidFill>
              </a:rPr>
              <a:t>江雪</a:t>
            </a:r>
            <a:r>
              <a:rPr lang="zh-CN" altLang="en-US" sz="3200" b="1"/>
              <a:t>》“千山鸟飞绝，万径人踪灭。孤舟蓑笠翁，独钓寒江雪</a:t>
            </a:r>
            <a:r>
              <a:rPr lang="en-US" sz="3200" b="1"/>
              <a:t>。</a:t>
            </a:r>
            <a:r>
              <a:rPr lang="zh-CN" altLang="en-US" sz="3200" b="1"/>
              <a:t>”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79512" y="1484784"/>
            <a:ext cx="41052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</a:rPr>
              <a:t>     韩愈</a:t>
            </a:r>
            <a:r>
              <a:rPr lang="zh-CN" altLang="en-US" sz="3200" b="1" dirty="0"/>
              <a:t>《</a:t>
            </a:r>
            <a:r>
              <a:rPr lang="zh-CN" altLang="en-US" sz="3200" b="1" dirty="0">
                <a:solidFill>
                  <a:srgbClr val="FF0000"/>
                </a:solidFill>
              </a:rPr>
              <a:t>左迁至蓝关示侄孙孙湘</a:t>
            </a:r>
            <a:r>
              <a:rPr lang="zh-CN" altLang="en-US" sz="3200" b="1" dirty="0"/>
              <a:t>》“云横秦岭家何在，雪拥蓝关马不前</a:t>
            </a:r>
            <a:r>
              <a:rPr lang="en-US" sz="3200" b="1" dirty="0"/>
              <a:t>。</a:t>
            </a:r>
            <a:r>
              <a:rPr lang="zh-CN" altLang="en-US" sz="3200" b="1" dirty="0"/>
              <a:t>”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355976" y="4797425"/>
            <a:ext cx="46086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</a:rPr>
              <a:t>     李颀</a:t>
            </a:r>
            <a:r>
              <a:rPr lang="zh-CN" altLang="en-US" sz="3200" b="1" dirty="0"/>
              <a:t>《</a:t>
            </a:r>
            <a:r>
              <a:rPr lang="zh-CN" altLang="en-US" sz="3200" b="1" dirty="0">
                <a:solidFill>
                  <a:srgbClr val="FF0000"/>
                </a:solidFill>
              </a:rPr>
              <a:t>古从军行</a:t>
            </a:r>
            <a:r>
              <a:rPr lang="zh-CN" altLang="en-US" sz="3200" b="1" dirty="0"/>
              <a:t>》“野营万里无城郊，雨雪纷纷连大漠</a:t>
            </a:r>
            <a:r>
              <a:rPr lang="en-US" sz="3200" b="1" dirty="0"/>
              <a:t>。</a:t>
            </a:r>
            <a:r>
              <a:rPr lang="zh-CN" altLang="en-US" sz="3200" b="1" dirty="0"/>
              <a:t>”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E07EAD-2554-4BED-8DC6-D224BFC698CE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  <p:bldP spid="9221" grpId="0" autoUpdateAnimBg="0"/>
      <p:bldP spid="922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b="1" dirty="0" smtClean="0">
                <a:solidFill>
                  <a:srgbClr val="FF3300"/>
                </a:solidFill>
                <a:latin typeface="Times New Roman" pitchFamily="18" charset="0"/>
                <a:ea typeface="华文行楷" pitchFamily="2" charset="-122"/>
              </a:rPr>
              <a:t/>
            </a:r>
            <a:br>
              <a:rPr lang="en-US" altLang="zh-CN" b="1" dirty="0" smtClean="0">
                <a:solidFill>
                  <a:srgbClr val="FF3300"/>
                </a:solidFill>
                <a:latin typeface="Times New Roman" pitchFamily="18" charset="0"/>
                <a:ea typeface="华文行楷" pitchFamily="2" charset="-122"/>
              </a:rPr>
            </a:br>
            <a:r>
              <a:rPr lang="zh-CN" altLang="en-US" b="1" dirty="0" smtClean="0">
                <a:solidFill>
                  <a:srgbClr val="FF3300"/>
                </a:solidFill>
                <a:latin typeface="Times New Roman" pitchFamily="18" charset="0"/>
                <a:ea typeface="华文行楷" pitchFamily="2" charset="-122"/>
              </a:rPr>
              <a:t>写</a:t>
            </a:r>
            <a:r>
              <a:rPr lang="zh-CN" altLang="en-US" b="1" dirty="0" smtClean="0">
                <a:solidFill>
                  <a:srgbClr val="FF3300"/>
                </a:solidFill>
                <a:latin typeface="Times New Roman" pitchFamily="18" charset="0"/>
                <a:ea typeface="华文行楷" pitchFamily="2" charset="-122"/>
              </a:rPr>
              <a:t>作背景</a:t>
            </a:r>
            <a:br>
              <a:rPr lang="zh-CN" altLang="en-US" b="1" dirty="0" smtClean="0">
                <a:solidFill>
                  <a:srgbClr val="FF3300"/>
                </a:solidFill>
                <a:latin typeface="Times New Roman" pitchFamily="18" charset="0"/>
                <a:ea typeface="华文行楷" pitchFamily="2" charset="-122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0"/>
            <a:ext cx="8517632" cy="4713288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沁园春</a:t>
            </a:r>
            <a:r>
              <a:rPr lang="en-US" altLang="zh-CN" sz="2800" b="1" dirty="0" smtClean="0"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雪</a:t>
            </a:r>
            <a:r>
              <a:rPr lang="en-US" altLang="zh-CN" sz="2800" b="1" dirty="0" smtClean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写于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1936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。当时</a:t>
            </a:r>
            <a:r>
              <a:rPr lang="en-US" altLang="zh-CN" sz="2800" b="1" dirty="0" smtClean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遵义会议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确立了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毛泽东同志在全党的领导地位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。毛泽东同志率领长征部队胜利到达</a:t>
            </a:r>
            <a:r>
              <a:rPr lang="zh-CN" altLang="en-US" sz="28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陕北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之后，领导全党展开了反抗日本帝国主义的伟大斗争。在</a:t>
            </a:r>
            <a:r>
              <a:rPr lang="zh-CN" altLang="en-US" sz="28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陕北清涧县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，毛泽东同志曾于一场大雪之后攀登到海拔千米、白雪覆盖的</a:t>
            </a:r>
            <a:r>
              <a:rPr lang="zh-CN" altLang="en-US" sz="28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塬上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视察地形，欣赏“北国风光”，过后饱含激情地写下了这首气吞山河的壮丽诗篇。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    抗战胜利后公开发表。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1945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zh-CN" altLang="en-US" sz="28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重庆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谈判期间，民主人士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柳亚子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向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毛泽东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8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索句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en-US" altLang="zh-CN" sz="2800" b="1" dirty="0" smtClean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毛泽东即赠此词。柳读后，评价道：“展读之余，以为中国有词以来第一作手，虽苏、辛未能抗，况余子乎？”公开发表后，在中国革命何去何从的紧要关头，给人民以鼓舞。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B19A9C-432D-459A-BCA4-89A8F1C74037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2987675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95288" y="1412875"/>
            <a:ext cx="8382000" cy="4876800"/>
            <a:chOff x="0" y="0"/>
            <a:chExt cx="5766" cy="688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3" y="3"/>
              <a:ext cx="5760" cy="682"/>
              <a:chOff x="0" y="0"/>
              <a:chExt cx="5760" cy="682"/>
            </a:xfrm>
          </p:grpSpPr>
          <p:sp>
            <p:nvSpPr>
              <p:cNvPr id="10248" name="Rectangle 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6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lang="zh-CN" altLang="en-US" sz="3600" b="1" dirty="0">
                    <a:latin typeface="Times New Roman" pitchFamily="18" charset="0"/>
                    <a:ea typeface="华文行楷" pitchFamily="2" charset="-122"/>
                  </a:rPr>
                  <a:t>                      </a:t>
                </a:r>
                <a:endParaRPr lang="zh-CN" altLang="en-US" sz="2800" b="1" dirty="0">
                  <a:latin typeface="Times New Roman" pitchFamily="18" charset="0"/>
                </a:endParaRPr>
              </a:p>
            </p:txBody>
          </p:sp>
          <p:sp>
            <p:nvSpPr>
              <p:cNvPr id="10249" name="Rectangle 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760" cy="6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250" name="Rectangle 10"/>
            <p:cNvSpPr>
              <a:spLocks noChangeArrowheads="1"/>
            </p:cNvSpPr>
            <p:nvPr/>
          </p:nvSpPr>
          <p:spPr bwMode="auto">
            <a:xfrm>
              <a:off x="0" y="0"/>
              <a:ext cx="5766" cy="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547664" y="1196752"/>
            <a:ext cx="88201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_GB2312" pitchFamily="1" charset="-122"/>
                <a:ea typeface="楷体_GB2312" pitchFamily="1" charset="-122"/>
              </a:rPr>
              <a:t>   </a:t>
            </a:r>
            <a:endParaRPr lang="zh-CN" altLang="en-US" sz="2800" b="1" dirty="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915816" y="1197620"/>
            <a:ext cx="59046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毛泽东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： 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字</a:t>
            </a:r>
            <a:r>
              <a:rPr lang="zh-CN" altLang="en-US" sz="24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润之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，笔名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子任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en-US" altLang="zh-CN" sz="24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1893</a:t>
            </a:r>
            <a:r>
              <a:rPr lang="zh-CN" altLang="en-US" sz="24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4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24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4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26</a:t>
            </a:r>
            <a:r>
              <a:rPr lang="zh-CN" altLang="en-US" sz="2400" b="1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生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于 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湖南湘潭韶山冲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一个农民家庭。</a:t>
            </a:r>
          </a:p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中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国人民的领袖，马克思主义者，伟大的无产阶级革命家、战略家和理论家，中国共产党、中国人民解放军和中华人民共和国的主要缔造者和领导人，诗人，书法家。</a:t>
            </a:r>
          </a:p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   中国共产党中央军事委员会主席（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1936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1976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），中国共产党中央政治局主席（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1943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1945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）和中央委员会主席（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1945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1976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），中华人民共和国中央人民政府主席（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1949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1954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）和中华人民共和国主席（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1954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1959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）。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1976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日在北京逝世。 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27784" y="404664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作</a:t>
            </a:r>
            <a:r>
              <a:rPr lang="zh-CN" altLang="en-US" sz="3200" dirty="0" smtClean="0">
                <a:solidFill>
                  <a:srgbClr val="FF0000"/>
                </a:solidFill>
                <a:latin typeface="叶根友毛笔行书2.0版" pitchFamily="2" charset="-122"/>
                <a:ea typeface="叶根友毛笔行书2.0版" pitchFamily="2" charset="-122"/>
              </a:rPr>
              <a:t>者简介</a:t>
            </a:r>
            <a:endParaRPr lang="zh-CN" altLang="en-US" sz="3200" dirty="0">
              <a:solidFill>
                <a:srgbClr val="FF0000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A51561-07D4-4E82-8B50-793A28ED06E9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6" dur="500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2195736" y="260648"/>
            <a:ext cx="1800225" cy="863600"/>
          </a:xfrm>
          <a:prstGeom prst="flowChartPunchedTape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3600" b="1"/>
              <a:t>读   音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39750" y="1916113"/>
            <a:ext cx="8353425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>
                <a:latin typeface="宋体" pitchFamily="2" charset="-122"/>
              </a:rPr>
              <a:t>沁园春（    ） 莽莽</a:t>
            </a:r>
            <a:r>
              <a:rPr lang="en-US" sz="3200" b="1">
                <a:latin typeface="宋体" pitchFamily="2" charset="-122"/>
              </a:rPr>
              <a:t>(     )  </a:t>
            </a:r>
            <a:r>
              <a:rPr lang="zh-CN" altLang="en-US" sz="3200" b="1">
                <a:latin typeface="宋体" pitchFamily="2" charset="-122"/>
              </a:rPr>
              <a:t>滔滔（</a:t>
            </a:r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</a:rPr>
              <a:t>   </a:t>
            </a:r>
            <a:r>
              <a:rPr lang="zh-CN" altLang="en-US" sz="3200" b="1">
                <a:latin typeface="宋体" pitchFamily="2" charset="-122"/>
              </a:rPr>
              <a:t>）</a:t>
            </a:r>
          </a:p>
          <a:p>
            <a:r>
              <a:rPr lang="zh-CN" altLang="en-US" sz="3200" b="1">
                <a:latin typeface="宋体" pitchFamily="2" charset="-122"/>
              </a:rPr>
              <a:t>  </a:t>
            </a:r>
          </a:p>
          <a:p>
            <a:r>
              <a:rPr lang="zh-CN" altLang="en-US" sz="3200" b="1">
                <a:latin typeface="宋体" pitchFamily="2" charset="-122"/>
              </a:rPr>
              <a:t>素裹</a:t>
            </a:r>
            <a:r>
              <a:rPr lang="en-US" sz="3200" b="1">
                <a:latin typeface="宋体" pitchFamily="2" charset="-122"/>
              </a:rPr>
              <a:t>(    )     </a:t>
            </a:r>
            <a:r>
              <a:rPr lang="zh-CN" altLang="en-US" sz="3200" b="1">
                <a:latin typeface="宋体" pitchFamily="2" charset="-122"/>
              </a:rPr>
              <a:t>妖娆</a:t>
            </a:r>
            <a:r>
              <a:rPr lang="en-US" sz="3200" b="1">
                <a:latin typeface="宋体" pitchFamily="2" charset="-122"/>
              </a:rPr>
              <a:t>(    )   </a:t>
            </a:r>
            <a:r>
              <a:rPr lang="zh-CN" altLang="en-US" sz="3200" b="1">
                <a:latin typeface="宋体" pitchFamily="2" charset="-122"/>
              </a:rPr>
              <a:t>折腰</a:t>
            </a:r>
            <a:r>
              <a:rPr lang="zh-CN" altLang="en-US" sz="3200" b="1"/>
              <a:t>（      ）</a:t>
            </a:r>
          </a:p>
          <a:p>
            <a:endParaRPr lang="zh-CN" altLang="en-US" sz="3200" b="1">
              <a:latin typeface="宋体" pitchFamily="2" charset="-122"/>
            </a:endParaRPr>
          </a:p>
          <a:p>
            <a:r>
              <a:rPr lang="zh-CN" altLang="en-US" sz="3200" b="1">
                <a:latin typeface="宋体" pitchFamily="2" charset="-122"/>
              </a:rPr>
              <a:t>稍逊</a:t>
            </a:r>
            <a:r>
              <a:rPr lang="en-US" sz="3200" b="1">
                <a:latin typeface="宋体" pitchFamily="2" charset="-122"/>
              </a:rPr>
              <a:t>(    )     </a:t>
            </a:r>
            <a:r>
              <a:rPr lang="zh-CN" altLang="en-US" sz="3200" b="1">
                <a:latin typeface="宋体" pitchFamily="2" charset="-122"/>
              </a:rPr>
              <a:t>风骚</a:t>
            </a:r>
            <a:r>
              <a:rPr lang="en-US" sz="3200" b="1">
                <a:latin typeface="宋体" pitchFamily="2" charset="-122"/>
              </a:rPr>
              <a:t>(    )   </a:t>
            </a:r>
            <a:r>
              <a:rPr lang="zh-CN" altLang="en-US" sz="3200" b="1">
                <a:latin typeface="宋体" pitchFamily="2" charset="-122"/>
              </a:rPr>
              <a:t>俱往矣（   ）</a:t>
            </a:r>
          </a:p>
          <a:p>
            <a:endParaRPr lang="zh-CN" altLang="en-US" sz="3200" b="1">
              <a:latin typeface="宋体" pitchFamily="2" charset="-122"/>
            </a:endParaRPr>
          </a:p>
          <a:p>
            <a:r>
              <a:rPr lang="zh-CN" altLang="en-US" sz="3200" b="1">
                <a:latin typeface="宋体" pitchFamily="2" charset="-122"/>
              </a:rPr>
              <a:t>成吉思汗</a:t>
            </a:r>
            <a:r>
              <a:rPr lang="en-US" sz="3200" b="1">
                <a:latin typeface="宋体" pitchFamily="2" charset="-122"/>
              </a:rPr>
              <a:t>(     )        </a:t>
            </a:r>
            <a:r>
              <a:rPr lang="zh-CN" altLang="en-US" sz="3200" b="1">
                <a:latin typeface="宋体" pitchFamily="2" charset="-122"/>
              </a:rPr>
              <a:t>大雕（    ）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195513" y="1916113"/>
            <a:ext cx="10810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qìn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572000" y="1916113"/>
            <a:ext cx="13684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mǎng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7524750" y="1916113"/>
            <a:ext cx="863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tāo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716463" y="3860800"/>
            <a:ext cx="10810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sāo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619250" y="3860800"/>
            <a:ext cx="108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xùn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7451725" y="2852738"/>
            <a:ext cx="10810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FF0000"/>
                </a:solidFill>
              </a:rPr>
              <a:t>zhé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716463" y="2852738"/>
            <a:ext cx="10810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r</a:t>
            </a:r>
            <a:r>
              <a:rPr lang="en-US" sz="3200" b="1">
                <a:solidFill>
                  <a:srgbClr val="FF0000"/>
                </a:solidFill>
                <a:latin typeface="宋体"/>
              </a:rPr>
              <a:t>á</a:t>
            </a:r>
            <a:r>
              <a:rPr lang="en-US" sz="3200" b="1">
                <a:solidFill>
                  <a:srgbClr val="FF0000"/>
                </a:solidFill>
              </a:rPr>
              <a:t>o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692275" y="2852738"/>
            <a:ext cx="10810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guǒ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8027988" y="3860800"/>
            <a:ext cx="7572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y</a:t>
            </a:r>
            <a:r>
              <a:rPr lang="en-US" sz="3200" b="1">
                <a:solidFill>
                  <a:srgbClr val="FF0000"/>
                </a:solidFill>
              </a:rPr>
              <a:t>ǐ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2484438" y="4868863"/>
            <a:ext cx="9350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h</a:t>
            </a:r>
            <a:r>
              <a:rPr lang="en-US" sz="3200" b="1">
                <a:solidFill>
                  <a:srgbClr val="FF0000"/>
                </a:solidFill>
                <a:latin typeface="宋体"/>
              </a:rPr>
              <a:t>á</a:t>
            </a:r>
            <a:r>
              <a:rPr lang="en-US" sz="3200" b="1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6516688" y="4868863"/>
            <a:ext cx="12239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diāo</a:t>
            </a:r>
          </a:p>
        </p:txBody>
      </p:sp>
      <p:sp>
        <p:nvSpPr>
          <p:cNvPr id="11279" name="AutoShape 15"/>
          <p:cNvSpPr>
            <a:spLocks noChangeArrowheads="1"/>
          </p:cNvSpPr>
          <p:nvPr/>
        </p:nvSpPr>
        <p:spPr bwMode="auto">
          <a:xfrm>
            <a:off x="3851275" y="2489200"/>
            <a:ext cx="73025" cy="76200"/>
          </a:xfrm>
          <a:prstGeom prst="flowChartConnector">
            <a:avLst/>
          </a:prstGeom>
          <a:solidFill>
            <a:schemeClr val="tx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0" name="AutoShape 16"/>
          <p:cNvSpPr>
            <a:spLocks noChangeArrowheads="1"/>
          </p:cNvSpPr>
          <p:nvPr/>
        </p:nvSpPr>
        <p:spPr bwMode="auto">
          <a:xfrm>
            <a:off x="6516688" y="2560638"/>
            <a:ext cx="73025" cy="76200"/>
          </a:xfrm>
          <a:prstGeom prst="flowChartConnector">
            <a:avLst/>
          </a:prstGeom>
          <a:solidFill>
            <a:schemeClr val="tx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1" name="AutoShape 17"/>
          <p:cNvSpPr>
            <a:spLocks noChangeArrowheads="1"/>
          </p:cNvSpPr>
          <p:nvPr/>
        </p:nvSpPr>
        <p:spPr bwMode="auto">
          <a:xfrm>
            <a:off x="1187450" y="3424238"/>
            <a:ext cx="73025" cy="76200"/>
          </a:xfrm>
          <a:prstGeom prst="flowChartConnector">
            <a:avLst/>
          </a:prstGeom>
          <a:solidFill>
            <a:schemeClr val="tx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2" name="AutoShape 18"/>
          <p:cNvSpPr>
            <a:spLocks noChangeArrowheads="1"/>
          </p:cNvSpPr>
          <p:nvPr/>
        </p:nvSpPr>
        <p:spPr bwMode="auto">
          <a:xfrm>
            <a:off x="4283075" y="3424238"/>
            <a:ext cx="73025" cy="76200"/>
          </a:xfrm>
          <a:prstGeom prst="flowChartConnector">
            <a:avLst/>
          </a:prstGeom>
          <a:solidFill>
            <a:schemeClr val="tx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3" name="AutoShape 19"/>
          <p:cNvSpPr>
            <a:spLocks noChangeArrowheads="1"/>
          </p:cNvSpPr>
          <p:nvPr/>
        </p:nvSpPr>
        <p:spPr bwMode="auto">
          <a:xfrm>
            <a:off x="6586538" y="3497263"/>
            <a:ext cx="73025" cy="76200"/>
          </a:xfrm>
          <a:prstGeom prst="flowChartConnector">
            <a:avLst/>
          </a:prstGeom>
          <a:solidFill>
            <a:schemeClr val="tx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4" name="AutoShape 20"/>
          <p:cNvSpPr>
            <a:spLocks noChangeArrowheads="1"/>
          </p:cNvSpPr>
          <p:nvPr/>
        </p:nvSpPr>
        <p:spPr bwMode="auto">
          <a:xfrm>
            <a:off x="1187450" y="4432300"/>
            <a:ext cx="73025" cy="76200"/>
          </a:xfrm>
          <a:prstGeom prst="flowChartConnector">
            <a:avLst/>
          </a:prstGeom>
          <a:solidFill>
            <a:schemeClr val="tx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5" name="AutoShape 21"/>
          <p:cNvSpPr>
            <a:spLocks noChangeArrowheads="1"/>
          </p:cNvSpPr>
          <p:nvPr/>
        </p:nvSpPr>
        <p:spPr bwMode="auto">
          <a:xfrm>
            <a:off x="828675" y="2560638"/>
            <a:ext cx="73025" cy="76200"/>
          </a:xfrm>
          <a:prstGeom prst="flowChartConnector">
            <a:avLst/>
          </a:prstGeom>
          <a:solidFill>
            <a:schemeClr val="tx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6" name="AutoShape 22"/>
          <p:cNvSpPr>
            <a:spLocks noChangeArrowheads="1"/>
          </p:cNvSpPr>
          <p:nvPr/>
        </p:nvSpPr>
        <p:spPr bwMode="auto">
          <a:xfrm>
            <a:off x="7308850" y="4432300"/>
            <a:ext cx="73025" cy="76200"/>
          </a:xfrm>
          <a:prstGeom prst="flowChartConnector">
            <a:avLst/>
          </a:prstGeom>
          <a:solidFill>
            <a:schemeClr val="tx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7" name="AutoShape 23"/>
          <p:cNvSpPr>
            <a:spLocks noChangeArrowheads="1"/>
          </p:cNvSpPr>
          <p:nvPr/>
        </p:nvSpPr>
        <p:spPr bwMode="auto">
          <a:xfrm>
            <a:off x="2051050" y="5440363"/>
            <a:ext cx="73025" cy="76200"/>
          </a:xfrm>
          <a:prstGeom prst="flowChartConnector">
            <a:avLst/>
          </a:prstGeom>
          <a:solidFill>
            <a:schemeClr val="tx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8" name="AutoShape 24"/>
          <p:cNvSpPr>
            <a:spLocks noChangeArrowheads="1"/>
          </p:cNvSpPr>
          <p:nvPr/>
        </p:nvSpPr>
        <p:spPr bwMode="auto">
          <a:xfrm>
            <a:off x="5938838" y="5440363"/>
            <a:ext cx="73025" cy="76200"/>
          </a:xfrm>
          <a:prstGeom prst="flowChartConnector">
            <a:avLst/>
          </a:prstGeom>
          <a:solidFill>
            <a:schemeClr val="tx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89" name="AutoShape 25"/>
          <p:cNvSpPr>
            <a:spLocks noChangeArrowheads="1"/>
          </p:cNvSpPr>
          <p:nvPr/>
        </p:nvSpPr>
        <p:spPr bwMode="auto">
          <a:xfrm>
            <a:off x="4284663" y="4432300"/>
            <a:ext cx="73025" cy="76200"/>
          </a:xfrm>
          <a:prstGeom prst="flowChartConnector">
            <a:avLst/>
          </a:prstGeom>
          <a:solidFill>
            <a:schemeClr val="tx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6" name="日期占位符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3D02B9-ABD2-4794-9175-912F0BFE4BC8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 autoUpdateAnimBg="0"/>
      <p:bldP spid="11273" grpId="0" autoUpdateAnimBg="0"/>
      <p:bldP spid="11276" grpId="0" autoUpdateAnimBg="0"/>
      <p:bldP spid="11277" grpId="0" autoUpdateAnimBg="0"/>
      <p:bldP spid="11279" grpId="0" animBg="1"/>
      <p:bldP spid="11280" grpId="0" animBg="1"/>
      <p:bldP spid="11281" grpId="0" animBg="1"/>
      <p:bldP spid="11282" grpId="0" animBg="1"/>
      <p:bldP spid="11283" grpId="0" animBg="1"/>
      <p:bldP spid="11284" grpId="0" animBg="1"/>
      <p:bldP spid="11285" grpId="0" animBg="1"/>
      <p:bldP spid="11286" grpId="0" animBg="1"/>
      <p:bldP spid="11287" grpId="0" animBg="1"/>
      <p:bldP spid="11288" grpId="0" animBg="1"/>
      <p:bldP spid="1128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3131840" y="0"/>
            <a:ext cx="2160588" cy="936625"/>
          </a:xfrm>
          <a:prstGeom prst="flowChartAlternateProcess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3600" b="1" dirty="0"/>
              <a:t>词语解疑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124075" y="4941888"/>
            <a:ext cx="65881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本指</a:t>
            </a:r>
            <a:r>
              <a:rPr lang="en-US" sz="2400" b="1">
                <a:solidFill>
                  <a:srgbClr val="FF0000"/>
                </a:solidFill>
              </a:rPr>
              <a:t>《</a:t>
            </a:r>
            <a:r>
              <a:rPr lang="zh-CN" altLang="en-US" sz="2400" b="1">
                <a:solidFill>
                  <a:srgbClr val="FF0000"/>
                </a:solidFill>
              </a:rPr>
              <a:t>诗经</a:t>
            </a:r>
            <a:r>
              <a:rPr lang="en-US" sz="2400" b="1">
                <a:solidFill>
                  <a:srgbClr val="FF0000"/>
                </a:solidFill>
              </a:rPr>
              <a:t>》</a:t>
            </a:r>
            <a:r>
              <a:rPr lang="zh-CN" altLang="en-US" sz="2400" b="1">
                <a:solidFill>
                  <a:srgbClr val="FF0000"/>
                </a:solidFill>
              </a:rPr>
              <a:t>里的</a:t>
            </a:r>
            <a:r>
              <a:rPr lang="en-US" sz="2400" b="1">
                <a:solidFill>
                  <a:srgbClr val="FF0000"/>
                </a:solidFill>
              </a:rPr>
              <a:t>《</a:t>
            </a:r>
            <a:r>
              <a:rPr lang="zh-CN" altLang="en-US" sz="2400" b="1">
                <a:solidFill>
                  <a:srgbClr val="FF0000"/>
                </a:solidFill>
              </a:rPr>
              <a:t>国风</a:t>
            </a:r>
            <a:r>
              <a:rPr lang="en-US" sz="2400" b="1">
                <a:solidFill>
                  <a:srgbClr val="FF0000"/>
                </a:solidFill>
              </a:rPr>
              <a:t>》</a:t>
            </a:r>
            <a:r>
              <a:rPr lang="zh-CN" altLang="en-US" sz="2400" b="1">
                <a:solidFill>
                  <a:srgbClr val="FF0000"/>
                </a:solidFill>
              </a:rPr>
              <a:t>和</a:t>
            </a:r>
            <a:r>
              <a:rPr lang="en-US" sz="2400" b="1">
                <a:solidFill>
                  <a:srgbClr val="FF0000"/>
                </a:solidFill>
              </a:rPr>
              <a:t>《</a:t>
            </a:r>
            <a:r>
              <a:rPr lang="zh-CN" altLang="en-US" sz="2400" b="1">
                <a:solidFill>
                  <a:srgbClr val="FF0000"/>
                </a:solidFill>
              </a:rPr>
              <a:t>楚辞</a:t>
            </a:r>
            <a:r>
              <a:rPr lang="en-US" sz="2400" b="1">
                <a:solidFill>
                  <a:srgbClr val="FF0000"/>
                </a:solidFill>
              </a:rPr>
              <a:t>》</a:t>
            </a:r>
            <a:r>
              <a:rPr lang="zh-CN" altLang="en-US" sz="2400" b="1">
                <a:solidFill>
                  <a:srgbClr val="FF0000"/>
                </a:solidFill>
              </a:rPr>
              <a:t>里的</a:t>
            </a:r>
            <a:r>
              <a:rPr lang="en-US" sz="2400" b="1">
                <a:solidFill>
                  <a:srgbClr val="FF0000"/>
                </a:solidFill>
              </a:rPr>
              <a:t>《</a:t>
            </a:r>
            <a:r>
              <a:rPr lang="zh-CN" altLang="en-US" sz="2400" b="1">
                <a:solidFill>
                  <a:srgbClr val="FF0000"/>
                </a:solidFill>
              </a:rPr>
              <a:t>离骚</a:t>
            </a:r>
            <a:r>
              <a:rPr lang="en-US" sz="2400" b="1">
                <a:solidFill>
                  <a:srgbClr val="FF0000"/>
                </a:solidFill>
              </a:rPr>
              <a:t>》</a:t>
            </a:r>
            <a:r>
              <a:rPr lang="zh-CN" altLang="en-US" sz="2400" b="1">
                <a:solidFill>
                  <a:srgbClr val="FF0000"/>
                </a:solidFill>
              </a:rPr>
              <a:t>。文中用来概括广义的文化。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195513" y="1125538"/>
            <a:ext cx="6553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</a:rPr>
              <a:t>只剩下白茫茫的一片。惟余，只剩。莽莽，这里是无边无际的意思。</a:t>
            </a:r>
            <a:endParaRPr lang="zh-CN" altLang="en-US" sz="2400" b="1" dirty="0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195513" y="1916113"/>
            <a:ext cx="6948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</a:rPr>
              <a:t>立即失去了波涛滚滚的气势。意思是黄河水结冰了。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268538" y="2492375"/>
            <a:ext cx="5111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群山好像银蛇在舞动。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2268538" y="3141663"/>
            <a:ext cx="5473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高原（上的丘陵）好像白象在奔跑。</a:t>
            </a:r>
            <a:endParaRPr lang="zh-CN" altLang="en-US" sz="2400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051050" y="3789363"/>
            <a:ext cx="6697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形容雪后天晴，红日和白雪交相辉映的壮丽景色。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2124075" y="4149725"/>
            <a:ext cx="698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</a:rPr>
              <a:t>本指文艺方面的才华。文中用来概括广义的文化，包括政治、思想、文化在内。</a:t>
            </a:r>
            <a:endParaRPr lang="zh-CN" altLang="en-US" sz="2400"/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395288" y="1196975"/>
            <a:ext cx="17287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惟余莽莽：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23850" y="1844675"/>
            <a:ext cx="1970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顿失滔滔：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250825" y="2420938"/>
            <a:ext cx="19700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山舞银蛇：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250825" y="3068638"/>
            <a:ext cx="19700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原驰蜡象：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179388" y="3716338"/>
            <a:ext cx="19700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红装素裹：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323850" y="4129088"/>
            <a:ext cx="1255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</a:rPr>
              <a:t>文采：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323850" y="4868863"/>
            <a:ext cx="14081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</a:rPr>
              <a:t>风骚：</a:t>
            </a:r>
          </a:p>
        </p:txBody>
      </p:sp>
      <p:sp>
        <p:nvSpPr>
          <p:cNvPr id="20" name="日期占位符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B845B1-0202-4E58-BC36-909746C9F475}" type="datetime3">
              <a:rPr lang="zh-CN" altLang="en-US" smtClean="0"/>
              <a:t>2017年2月20日星期一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utoUpdateAnimBg="0"/>
      <p:bldP spid="12295" grpId="0" autoUpdateAnimBg="0"/>
      <p:bldP spid="12296" grpId="0" autoUpdateAnimBg="0"/>
      <p:bldP spid="12297" grpId="0" autoUpdateAnimBg="0"/>
      <p:bldP spid="12298" grpId="0" build="allAtOnce" autoUpdateAnimBg="0"/>
      <p:bldP spid="12299" grpId="0" autoUpdateAnimBg="0"/>
      <p:bldP spid="12300" grpId="0" autoUpdateAnimBg="0"/>
      <p:bldP spid="12301" grpId="0" autoUpdateAnimBg="0"/>
      <p:bldP spid="12302" grpId="0" autoUpdateAnimBg="0"/>
      <p:bldP spid="12303" grpId="0" autoUpdateAnimBg="0"/>
      <p:bldP spid="12304" grpId="0" autoUpdateAnimBg="0"/>
      <p:bldP spid="12305" grpId="0" autoUpdateAnimBg="0"/>
      <p:bldP spid="12306" grpId="0" autoUpdateAnimBg="0"/>
      <p:bldP spid="1230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2843808" y="0"/>
            <a:ext cx="2159000" cy="1008063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3200" b="1"/>
              <a:t>整体感知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611560" y="1340768"/>
            <a:ext cx="813690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请听示范朗读，然后自读课文，体会本词基本内容。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全词分上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下片</a:t>
            </a: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上片描写北国雪景，先写眼前雪中银装世界，再写想象中红装素裹之江山，虚实结合描绘多姿多彩之风光，表达了诗人对祖国山河的热爱；下片由祖国山河的壮丽引出英雄人物，纵论历代英雄，抒发诗人的抱负。</a:t>
            </a:r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B8F61D-2A8D-403F-8D2F-94E12987A6AD}" type="datetime3">
              <a:rPr lang="zh-CN" altLang="en-US" smtClean="0"/>
              <a:t>2017年2月20日星期一</a:t>
            </a:fld>
            <a:endParaRPr lang="zh-CN" altLang="en-US"/>
          </a:p>
        </p:txBody>
      </p:sp>
      <p:pic>
        <p:nvPicPr>
          <p:cNvPr id="10" name="沁园春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 flipV="1">
            <a:off x="8028384" y="1997224"/>
            <a:ext cx="432048" cy="4320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1948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3318" grpId="0" animBg="1" autoUpdateAnimBg="0"/>
    </p:bldLst>
  </p:timing>
</p:sld>
</file>

<file path=ppt/theme/theme1.xml><?xml version="1.0" encoding="utf-8"?>
<a:theme xmlns:a="http://schemas.openxmlformats.org/drawingml/2006/main" name="民族中学PPT模板20160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演示文稿1 [兼容模式]" id="{5768632A-1178-4769-B578-FAEA42284259}" vid="{218F301C-695D-4FA5-98F9-1410BC986BA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</TotalTime>
  <Words>4086</Words>
  <Application>Microsoft Office PowerPoint</Application>
  <PresentationFormat>全屏显示(4:3)</PresentationFormat>
  <Paragraphs>249</Paragraphs>
  <Slides>26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民族中学PPT模板201604</vt:lpstr>
      <vt:lpstr> 语文出版社九年级上册第5课 </vt:lpstr>
      <vt:lpstr>幻灯片 2</vt:lpstr>
      <vt:lpstr>幻灯片 3</vt:lpstr>
      <vt:lpstr>幻灯片 4</vt:lpstr>
      <vt:lpstr> 写作背景 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Company>qgmzzx@163.com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38</cp:revision>
  <dcterms:created xsi:type="dcterms:W3CDTF">2016-10-31T13:19:51Z</dcterms:created>
  <dcterms:modified xsi:type="dcterms:W3CDTF">2017-02-20T15:15:30Z</dcterms:modified>
</cp:coreProperties>
</file>