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3"/>
    <p:sldId id="674" r:id="rId4"/>
    <p:sldId id="336" r:id="rId5"/>
    <p:sldId id="257" r:id="rId7"/>
    <p:sldId id="258" r:id="rId8"/>
    <p:sldId id="260" r:id="rId9"/>
    <p:sldId id="261" r:id="rId10"/>
    <p:sldId id="262" r:id="rId11"/>
    <p:sldId id="263" r:id="rId12"/>
    <p:sldId id="267" r:id="rId13"/>
    <p:sldId id="264" r:id="rId14"/>
    <p:sldId id="265" r:id="rId15"/>
    <p:sldId id="451" r:id="rId16"/>
    <p:sldId id="639" r:id="rId17"/>
    <p:sldId id="640" r:id="rId18"/>
    <p:sldId id="641" r:id="rId19"/>
    <p:sldId id="642" r:id="rId20"/>
    <p:sldId id="643" r:id="rId21"/>
    <p:sldId id="644" r:id="rId22"/>
    <p:sldId id="645" r:id="rId23"/>
    <p:sldId id="580" r:id="rId24"/>
    <p:sldId id="647" r:id="rId25"/>
    <p:sldId id="456" r:id="rId26"/>
    <p:sldId id="457" r:id="rId27"/>
    <p:sldId id="468" r:id="rId28"/>
    <p:sldId id="650" r:id="rId29"/>
    <p:sldId id="648" r:id="rId30"/>
    <p:sldId id="649" r:id="rId31"/>
    <p:sldId id="461" r:id="rId32"/>
    <p:sldId id="462" r:id="rId33"/>
    <p:sldId id="473" r:id="rId34"/>
    <p:sldId id="479" r:id="rId35"/>
    <p:sldId id="480" r:id="rId36"/>
    <p:sldId id="481" r:id="rId37"/>
    <p:sldId id="482" r:id="rId38"/>
    <p:sldId id="494" r:id="rId39"/>
    <p:sldId id="495" r:id="rId40"/>
    <p:sldId id="496" r:id="rId41"/>
    <p:sldId id="497" r:id="rId42"/>
    <p:sldId id="498" r:id="rId43"/>
    <p:sldId id="499" r:id="rId44"/>
    <p:sldId id="500" r:id="rId45"/>
    <p:sldId id="501" r:id="rId46"/>
    <p:sldId id="502" r:id="rId47"/>
    <p:sldId id="504" r:id="rId48"/>
    <p:sldId id="505" r:id="rId49"/>
    <p:sldId id="506" r:id="rId50"/>
    <p:sldId id="507" r:id="rId5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14"/>
      </p:cViewPr>
      <p:guideLst>
        <p:guide orient="horz" pos="2160"/>
        <p:guide pos="286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D91886-AC6E-4993-874B-173194E0937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DA6E5A-B4EB-4809-A827-8E669661D0A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期占位符 2"/>
          <p:cNvSpPr>
            <a:spLocks noGrp="1"/>
          </p:cNvSpPr>
          <p:nvPr>
            <p:ph type="dt" idx="1"/>
          </p:nvPr>
        </p:nvSpPr>
        <p:spPr/>
        <p:txBody>
          <a:bodyPr/>
          <a:lstStyle/>
          <a:p>
            <a:pPr>
              <a:defRPr/>
            </a:pPr>
            <a:fld id="{67A55924-4788-49B8-8481-67042A030177}" type="datetime1">
              <a:rPr lang="zh-CN" altLang="en-US"/>
            </a:fld>
            <a:endParaRPr lang="zh-CN" altLang="en-US"/>
          </a:p>
        </p:txBody>
      </p:sp>
      <p:sp>
        <p:nvSpPr>
          <p:cNvPr id="6" name="页脚占位符 5"/>
          <p:cNvSpPr>
            <a:spLocks noGrp="1"/>
          </p:cNvSpPr>
          <p:nvPr>
            <p:ph type="ftr" sz="quarter" idx="4"/>
          </p:nvPr>
        </p:nvSpPr>
        <p:spPr/>
        <p:txBody>
          <a:bodyPr/>
          <a:lstStyle/>
          <a:p>
            <a:r>
              <a:rPr lang="zh-CN" altLang="en-US"/>
              <a:t>http://zhdduya100.taobao.com/</a:t>
            </a:r>
            <a:endParaRPr lang="en-US" altLang="zh-CN"/>
          </a:p>
        </p:txBody>
      </p:sp>
      <p:sp>
        <p:nvSpPr>
          <p:cNvPr id="25602" name="幻灯片图像占位符 1"/>
          <p:cNvSpPr>
            <a:spLocks noGrp="1" noRot="1" noChangeAspect="1" noTextEdit="1"/>
          </p:cNvSpPr>
          <p:nvPr>
            <p:ph type="sldImg"/>
          </p:nvPr>
        </p:nvSpPr>
        <p:spPr bwMode="auto">
          <a:noFill/>
          <a:ln>
            <a:solidFill>
              <a:srgbClr val="000000"/>
            </a:solidFill>
            <a:miter lim="800000"/>
          </a:ln>
        </p:spPr>
      </p:sp>
      <p:sp>
        <p:nvSpPr>
          <p:cNvPr id="25603"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25604" name="灯片编号占位符 3"/>
          <p:cNvSpPr>
            <a:spLocks noGrp="1"/>
          </p:cNvSpPr>
          <p:nvPr>
            <p:ph type="sldNum" sz="quarter" idx="5"/>
          </p:nvPr>
        </p:nvSpPr>
        <p:spPr bwMode="auto">
          <a:noFill/>
          <a:ln>
            <a:miter lim="800000"/>
          </a:ln>
        </p:spPr>
        <p:txBody>
          <a:bodyPr wrap="square" numCol="1" anchorCtr="0" compatLnSpc="1"/>
          <a:lstStyle/>
          <a:p>
            <a:fld id="{B070C037-8640-4F8F-81BD-8D002D0F2FF3}" type="slidenum">
              <a:rPr lang="zh-CN" altLang="en-US"/>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924559DF-2CE5-461D-AA3E-D5E349D5B18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924559DF-2CE5-461D-AA3E-D5E349D5B18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炼字：常见的是形容词、副词和动词的炼字</a:t>
            </a:r>
            <a:endParaRPr lang="zh-CN" altLang="en-US" dirty="0"/>
          </a:p>
        </p:txBody>
      </p:sp>
      <p:sp>
        <p:nvSpPr>
          <p:cNvPr id="4" name="灯片编号占位符 3"/>
          <p:cNvSpPr>
            <a:spLocks noGrp="1"/>
          </p:cNvSpPr>
          <p:nvPr>
            <p:ph type="sldNum" sz="quarter" idx="10"/>
          </p:nvPr>
        </p:nvSpPr>
        <p:spPr/>
        <p:txBody>
          <a:bodyPr/>
          <a:lstStyle/>
          <a:p>
            <a:fld id="{924559DF-2CE5-461D-AA3E-D5E349D5B18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B1E16A45-310B-4289-BE19-66E17CE15189}" type="slidenum">
              <a:rPr lang="en-US" altLang="zh-CN"/>
            </a:fld>
            <a:endParaRPr lang="en-US" altLang="zh-CN"/>
          </a:p>
        </p:txBody>
      </p:sp>
      <p:sp>
        <p:nvSpPr>
          <p:cNvPr id="52227" name="Rectangle 7"/>
          <p:cNvSpPr txBox="1">
            <a:spLocks noGrp="1" noChangeArrowheads="1"/>
          </p:cNvSpPr>
          <p:nvPr/>
        </p:nvSpPr>
        <p:spPr bwMode="auto">
          <a:xfrm>
            <a:off x="3884613" y="8685213"/>
            <a:ext cx="2971800" cy="457200"/>
          </a:xfrm>
          <a:prstGeom prst="rect">
            <a:avLst/>
          </a:prstGeom>
          <a:noFill/>
          <a:ln w="9525">
            <a:noFill/>
            <a:miter lim="800000"/>
          </a:ln>
        </p:spPr>
        <p:txBody>
          <a:bodyPr anchor="b"/>
          <a:lstStyle/>
          <a:p>
            <a:pPr algn="r">
              <a:buFont typeface="Arial" panose="020B0604020202020204" pitchFamily="34" charset="0"/>
              <a:buNone/>
            </a:pPr>
            <a:fld id="{7679940E-67C7-4920-BDFC-53BFCD26533B}" type="slidenum">
              <a:rPr lang="en-US" altLang="zh-CN" sz="1200">
                <a:latin typeface="Times New Roman" panose="02020603050405020304" pitchFamily="18" charset="0"/>
              </a:rPr>
            </a:fld>
            <a:endParaRPr lang="en-US" altLang="zh-CN" sz="1200">
              <a:latin typeface="Times New Roman" panose="02020603050405020304" pitchFamily="18" charset="0"/>
            </a:endParaRPr>
          </a:p>
        </p:txBody>
      </p:sp>
      <p:sp>
        <p:nvSpPr>
          <p:cNvPr id="52228" name="Rectangle 2"/>
          <p:cNvSpPr>
            <a:spLocks noGrp="1" noRot="1" noChangeAspect="1" noChangeArrowheads="1" noTextEdit="1"/>
          </p:cNvSpPr>
          <p:nvPr>
            <p:ph type="sldImg"/>
          </p:nvPr>
        </p:nvSpPr>
        <p:spPr/>
      </p:sp>
      <p:sp>
        <p:nvSpPr>
          <p:cNvPr id="52229" name="Rectangle 3"/>
          <p:cNvSpPr>
            <a:spLocks noGrp="1" noRot="1" noChangeArrowheads="1"/>
          </p:cNvSpPr>
          <p:nvPr>
            <p:ph type="body" idx="1"/>
          </p:nvPr>
        </p:nvSpPr>
        <p:spPr>
          <a:noFill/>
        </p:spPr>
        <p:txBody>
          <a:bodyPr anchor="ctr"/>
          <a:lstStyle/>
          <a:p>
            <a:pPr eaLnBrk="1" hangingPunct="1"/>
            <a:endParaRPr lang="zh-CN"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94C05D2-E808-4EDB-B6F9-AB073A9B1031}" type="slidenum">
              <a:rPr lang="en-US" altLang="zh-CN"/>
            </a:fld>
            <a:endParaRPr lang="en-US" altLang="zh-CN"/>
          </a:p>
        </p:txBody>
      </p:sp>
      <p:sp>
        <p:nvSpPr>
          <p:cNvPr id="53251" name="Rectangle 7"/>
          <p:cNvSpPr txBox="1">
            <a:spLocks noGrp="1" noChangeArrowheads="1"/>
          </p:cNvSpPr>
          <p:nvPr/>
        </p:nvSpPr>
        <p:spPr bwMode="auto">
          <a:xfrm>
            <a:off x="3884613" y="8685213"/>
            <a:ext cx="2971800" cy="457200"/>
          </a:xfrm>
          <a:prstGeom prst="rect">
            <a:avLst/>
          </a:prstGeom>
          <a:noFill/>
          <a:ln w="9525">
            <a:noFill/>
            <a:miter lim="800000"/>
          </a:ln>
        </p:spPr>
        <p:txBody>
          <a:bodyPr anchor="b"/>
          <a:lstStyle/>
          <a:p>
            <a:pPr algn="r">
              <a:buFont typeface="Arial" panose="020B0604020202020204" pitchFamily="34" charset="0"/>
              <a:buNone/>
            </a:pPr>
            <a:fld id="{C5B64338-8279-4126-B2F6-6BC3FE05295C}" type="slidenum">
              <a:rPr lang="en-US" altLang="zh-CN" sz="1200">
                <a:latin typeface="Times New Roman" panose="02020603050405020304" pitchFamily="18" charset="0"/>
              </a:rPr>
            </a:fld>
            <a:endParaRPr lang="en-US" altLang="zh-CN" sz="1200">
              <a:latin typeface="Times New Roman" panose="02020603050405020304" pitchFamily="18" charset="0"/>
            </a:endParaRPr>
          </a:p>
        </p:txBody>
      </p:sp>
      <p:sp>
        <p:nvSpPr>
          <p:cNvPr id="53252" name="Rectangle 2"/>
          <p:cNvSpPr>
            <a:spLocks noGrp="1" noRot="1" noChangeAspect="1" noChangeArrowheads="1" noTextEdit="1"/>
          </p:cNvSpPr>
          <p:nvPr>
            <p:ph type="sldImg"/>
          </p:nvPr>
        </p:nvSpPr>
        <p:spPr/>
      </p:sp>
      <p:sp>
        <p:nvSpPr>
          <p:cNvPr id="53253" name="Rectangle 3"/>
          <p:cNvSpPr>
            <a:spLocks noGrp="1" noRot="1" noChangeArrowheads="1"/>
          </p:cNvSpPr>
          <p:nvPr>
            <p:ph type="body" idx="1"/>
          </p:nvPr>
        </p:nvSpPr>
        <p:spPr>
          <a:noFill/>
        </p:spPr>
        <p:txBody>
          <a:bodyPr anchor="ct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685800" y="6248400"/>
            <a:ext cx="1905000" cy="45720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8400"/>
            <a:ext cx="1905000" cy="457200"/>
          </a:xfrm>
        </p:spPr>
        <p:txBody>
          <a:bodyPr/>
          <a:lstStyle>
            <a:lvl1pPr>
              <a:defRPr/>
            </a:lvl1pPr>
          </a:lstStyle>
          <a:p>
            <a:fld id="{F8C378CA-78D7-40A1-BFA2-A605558B5862}"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6BCB416-0ECB-40F0-A8F0-504FBB20DF6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9FD5322-D4FA-42EB-A4DD-EDD52B924FB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BCB416-0ECB-40F0-A8F0-504FBB20DF61}"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FD5322-D4FA-42EB-A4DD-EDD52B924FB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1.wav"/></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 Target="slide11.xml"/><Relationship Id="rId1" Type="http://schemas.openxmlformats.org/officeDocument/2006/relationships/slide" Target="slide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8.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3.emf"/><Relationship Id="rId1"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
            <a:ext cx="7772400" cy="764703"/>
          </a:xfrm>
        </p:spPr>
        <p:txBody>
          <a:bodyPr/>
          <a:lstStyle/>
          <a:p>
            <a:r>
              <a:rPr lang="zh-CN" altLang="zh-CN" b="1" dirty="0" smtClean="0">
                <a:solidFill>
                  <a:srgbClr val="FF0000"/>
                </a:solidFill>
              </a:rPr>
              <a:t>《诗人</a:t>
            </a:r>
            <a:r>
              <a:rPr lang="en-US" altLang="zh-CN" b="1" dirty="0" smtClean="0">
                <a:solidFill>
                  <a:srgbClr val="FF0000"/>
                </a:solidFill>
              </a:rPr>
              <a:t>  </a:t>
            </a:r>
            <a:r>
              <a:rPr lang="zh-CN" altLang="zh-CN" b="1" dirty="0" smtClean="0">
                <a:solidFill>
                  <a:srgbClr val="FF0000"/>
                </a:solidFill>
              </a:rPr>
              <a:t>领袖》——</a:t>
            </a:r>
            <a:r>
              <a:rPr lang="en-US" altLang="zh-CN" b="1" dirty="0" smtClean="0">
                <a:solidFill>
                  <a:srgbClr val="FF0000"/>
                </a:solidFill>
              </a:rPr>
              <a:t>   </a:t>
            </a:r>
            <a:endParaRPr lang="zh-CN" altLang="zh-CN" b="1" dirty="0">
              <a:solidFill>
                <a:srgbClr val="FF0000"/>
              </a:solidFill>
            </a:endParaRPr>
          </a:p>
        </p:txBody>
      </p:sp>
      <p:sp>
        <p:nvSpPr>
          <p:cNvPr id="3" name="副标题 2"/>
          <p:cNvSpPr>
            <a:spLocks noGrp="1"/>
          </p:cNvSpPr>
          <p:nvPr>
            <p:ph type="subTitle" idx="1"/>
          </p:nvPr>
        </p:nvSpPr>
        <p:spPr>
          <a:xfrm>
            <a:off x="0" y="836712"/>
            <a:ext cx="9144000" cy="6021288"/>
          </a:xfrm>
        </p:spPr>
        <p:txBody>
          <a:bodyPr>
            <a:normAutofit/>
          </a:bodyPr>
          <a:lstStyle/>
          <a:p>
            <a:r>
              <a:rPr lang="zh-CN" altLang="zh-CN" b="1" dirty="0" smtClean="0">
                <a:solidFill>
                  <a:schemeClr val="tx1"/>
                </a:solidFill>
              </a:rPr>
              <a:t>你</a:t>
            </a:r>
            <a:r>
              <a:rPr lang="zh-CN" altLang="zh-CN" b="1" dirty="0">
                <a:solidFill>
                  <a:schemeClr val="tx1"/>
                </a:solidFill>
              </a:rPr>
              <a:t>用平平仄仄的枪声，写诗，二万五千里是最长一行。 常于马背上构思，便具有了战略家的目光。战地黄花，如血残阳，成了最美的意象。</a:t>
            </a:r>
            <a:r>
              <a:rPr lang="en-US" altLang="zh-CN" b="1" dirty="0">
                <a:solidFill>
                  <a:schemeClr val="tx1"/>
                </a:solidFill>
              </a:rPr>
              <a:t>   </a:t>
            </a:r>
            <a:endParaRPr lang="zh-CN" altLang="zh-CN" b="1" dirty="0">
              <a:solidFill>
                <a:schemeClr val="tx1"/>
              </a:solidFill>
            </a:endParaRPr>
          </a:p>
          <a:p>
            <a:r>
              <a:rPr lang="en-US" altLang="zh-CN" b="1" dirty="0">
                <a:solidFill>
                  <a:schemeClr val="tx1"/>
                </a:solidFill>
              </a:rPr>
              <a:t>       </a:t>
            </a:r>
            <a:r>
              <a:rPr lang="zh-CN" altLang="zh-CN" b="1" dirty="0">
                <a:solidFill>
                  <a:schemeClr val="tx1"/>
                </a:solidFill>
              </a:rPr>
              <a:t>有时潇洒地抽烟，抬头望断南飞雁， 宽阔的脑际却有大江流淌，雪天更善畅想，神思飞扬</a:t>
            </a:r>
            <a:r>
              <a:rPr lang="zh-CN" altLang="zh-CN" b="1" dirty="0" smtClean="0">
                <a:solidFill>
                  <a:schemeClr val="tx1"/>
                </a:solidFill>
              </a:rPr>
              <a:t>起来，</a:t>
            </a:r>
            <a:endParaRPr lang="en-US" altLang="zh-CN" b="1" dirty="0" smtClean="0">
              <a:solidFill>
                <a:schemeClr val="tx1"/>
              </a:solidFill>
            </a:endParaRPr>
          </a:p>
          <a:p>
            <a:r>
              <a:rPr lang="zh-CN" altLang="zh-CN" b="1" dirty="0" smtClean="0">
                <a:solidFill>
                  <a:schemeClr val="tx1"/>
                </a:solidFill>
              </a:rPr>
              <a:t>飘成梅花漫天的北国风光。</a:t>
            </a:r>
            <a:r>
              <a:rPr lang="en-US" altLang="zh-CN" b="1" dirty="0" smtClean="0">
                <a:solidFill>
                  <a:schemeClr val="tx1"/>
                </a:solidFill>
              </a:rPr>
              <a:t>   </a:t>
            </a:r>
            <a:endParaRPr lang="zh-CN" altLang="zh-CN" b="1" dirty="0" smtClean="0">
              <a:solidFill>
                <a:schemeClr val="tx1"/>
              </a:solidFill>
            </a:endParaRPr>
          </a:p>
          <a:p>
            <a:r>
              <a:rPr lang="en-US" altLang="zh-CN" b="1" dirty="0" smtClean="0">
                <a:solidFill>
                  <a:schemeClr val="tx1"/>
                </a:solidFill>
              </a:rPr>
              <a:t>       </a:t>
            </a:r>
            <a:r>
              <a:rPr lang="zh-CN" altLang="zh-CN" b="1" dirty="0">
                <a:solidFill>
                  <a:schemeClr val="tx1"/>
                </a:solidFill>
              </a:rPr>
              <a:t>相信你是最严肃的诗人，屈指数算，一首气势磅礴的诗，调动了半个世纪的酝酿。 轻易不朗诵，天安门城楼上只那一句，便成了世界的诗眼，嘹亮了东方！</a:t>
            </a:r>
            <a:r>
              <a:rPr lang="en-US" altLang="zh-CN" b="1" dirty="0">
                <a:solidFill>
                  <a:schemeClr val="tx1"/>
                </a:solidFill>
              </a:rPr>
              <a:t>   </a:t>
            </a:r>
            <a:endParaRPr lang="zh-CN" altLang="zh-CN"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bwMode="auto">
          <a:xfrm>
            <a:off x="539750" y="404813"/>
            <a:ext cx="4606925" cy="1093787"/>
            <a:chOff x="396" y="362"/>
            <a:chExt cx="4945" cy="817"/>
          </a:xfrm>
        </p:grpSpPr>
        <p:sp>
          <p:nvSpPr>
            <p:cNvPr id="8206" name="Rectangle 15"/>
            <p:cNvSpPr>
              <a:spLocks noChangeArrowheads="1"/>
            </p:cNvSpPr>
            <p:nvPr/>
          </p:nvSpPr>
          <p:spPr bwMode="auto">
            <a:xfrm>
              <a:off x="396" y="362"/>
              <a:ext cx="4945" cy="817"/>
            </a:xfrm>
            <a:prstGeom prst="rect">
              <a:avLst/>
            </a:prstGeom>
            <a:solidFill>
              <a:srgbClr val="003300">
                <a:alpha val="54901"/>
              </a:srgbClr>
            </a:solidFill>
            <a:ln w="57150" cmpd="thickThin">
              <a:solidFill>
                <a:srgbClr val="003300"/>
              </a:solidFill>
              <a:miter lim="800000"/>
            </a:ln>
          </p:spPr>
          <p:txBody>
            <a:bodyPr wrap="none" anchor="ctr"/>
            <a:lstStyle/>
            <a:p>
              <a:endParaRPr lang="zh-CN" altLang="en-US">
                <a:latin typeface="Calibri" panose="020F0502020204030204" pitchFamily="34" charset="0"/>
              </a:endParaRPr>
            </a:p>
          </p:txBody>
        </p:sp>
        <p:sp>
          <p:nvSpPr>
            <p:cNvPr id="8207" name="AutoShape 16"/>
            <p:cNvSpPr>
              <a:spLocks noChangeArrowheads="1"/>
            </p:cNvSpPr>
            <p:nvPr/>
          </p:nvSpPr>
          <p:spPr bwMode="auto">
            <a:xfrm>
              <a:off x="498" y="475"/>
              <a:ext cx="4740" cy="591"/>
            </a:xfrm>
            <a:prstGeom prst="roundRect">
              <a:avLst>
                <a:gd name="adj" fmla="val 50000"/>
              </a:avLst>
            </a:prstGeom>
            <a:solidFill>
              <a:srgbClr val="003300"/>
            </a:solidFill>
            <a:ln w="19050">
              <a:solidFill>
                <a:schemeClr val="bg1"/>
              </a:solidFill>
              <a:round/>
            </a:ln>
          </p:spPr>
          <p:txBody>
            <a:bodyPr wrap="none" anchor="ctr"/>
            <a:lstStyle/>
            <a:p>
              <a:endParaRPr lang="zh-CN" altLang="en-US">
                <a:latin typeface="Calibri" panose="020F0502020204030204" pitchFamily="34" charset="0"/>
              </a:endParaRPr>
            </a:p>
          </p:txBody>
        </p:sp>
      </p:grpSp>
      <p:sp>
        <p:nvSpPr>
          <p:cNvPr id="9218" name="Text Box 2"/>
          <p:cNvSpPr txBox="1">
            <a:spLocks noChangeArrowheads="1"/>
          </p:cNvSpPr>
          <p:nvPr/>
        </p:nvSpPr>
        <p:spPr bwMode="auto">
          <a:xfrm>
            <a:off x="1042988" y="620713"/>
            <a:ext cx="3168650" cy="646112"/>
          </a:xfrm>
          <a:prstGeom prst="rect">
            <a:avLst/>
          </a:prstGeom>
          <a:noFill/>
          <a:ln w="9525">
            <a:noFill/>
            <a:miter lim="800000"/>
          </a:ln>
          <a:effectLst/>
        </p:spPr>
        <p:txBody>
          <a:bodyPr>
            <a:spAutoFit/>
          </a:bodyPr>
          <a:lstStyle/>
          <a:p>
            <a:pPr fontAlgn="auto">
              <a:spcBef>
                <a:spcPct val="50000"/>
              </a:spcBef>
              <a:spcAft>
                <a:spcPts val="0"/>
              </a:spcAft>
              <a:defRPr/>
            </a:pPr>
            <a:r>
              <a:rPr lang="zh-CN" altLang="en-US" sz="3600" b="1" dirty="0" smtClean="0">
                <a:solidFill>
                  <a:schemeClr val="bg1"/>
                </a:solidFill>
                <a:effectLst>
                  <a:outerShdw blurRad="38100" dist="38100" dir="2700000" algn="tl">
                    <a:srgbClr val="000000"/>
                  </a:outerShdw>
                </a:effectLst>
                <a:latin typeface="+mn-lt"/>
                <a:ea typeface="华文新魏" pitchFamily="2" charset="-122"/>
              </a:rPr>
              <a:t>预</a:t>
            </a:r>
            <a:r>
              <a:rPr lang="zh-CN" altLang="en-US" sz="3600" b="1" dirty="0">
                <a:solidFill>
                  <a:schemeClr val="bg1"/>
                </a:solidFill>
                <a:effectLst>
                  <a:outerShdw blurRad="38100" dist="38100" dir="2700000" algn="tl">
                    <a:srgbClr val="000000"/>
                  </a:outerShdw>
                </a:effectLst>
                <a:latin typeface="+mn-lt"/>
                <a:ea typeface="华文新魏" pitchFamily="2" charset="-122"/>
              </a:rPr>
              <a:t>习检查</a:t>
            </a:r>
            <a:endParaRPr lang="zh-CN" altLang="en-US" sz="3600" b="1" dirty="0">
              <a:solidFill>
                <a:schemeClr val="bg1"/>
              </a:solidFill>
              <a:effectLst>
                <a:outerShdw blurRad="38100" dist="38100" dir="2700000" algn="tl">
                  <a:srgbClr val="000000"/>
                </a:outerShdw>
              </a:effectLst>
              <a:latin typeface="+mn-lt"/>
              <a:ea typeface="华文新魏" pitchFamily="2" charset="-122"/>
            </a:endParaRPr>
          </a:p>
        </p:txBody>
      </p:sp>
      <p:sp>
        <p:nvSpPr>
          <p:cNvPr id="8196" name="Rectangle 5"/>
          <p:cNvSpPr>
            <a:spLocks noChangeArrowheads="1"/>
          </p:cNvSpPr>
          <p:nvPr/>
        </p:nvSpPr>
        <p:spPr bwMode="auto">
          <a:xfrm>
            <a:off x="323850" y="1844675"/>
            <a:ext cx="4686300" cy="584200"/>
          </a:xfrm>
          <a:prstGeom prst="rect">
            <a:avLst/>
          </a:prstGeom>
          <a:noFill/>
          <a:ln w="9525">
            <a:noFill/>
            <a:miter lim="800000"/>
          </a:ln>
        </p:spPr>
        <p:txBody>
          <a:bodyPr>
            <a:spAutoFit/>
          </a:bodyPr>
          <a:lstStyle/>
          <a:p>
            <a:r>
              <a:rPr kumimoji="1" lang="zh-CN" altLang="en-US" sz="3200" b="1">
                <a:latin typeface="Calibri" panose="020F0502020204030204" pitchFamily="34" charset="0"/>
              </a:rPr>
              <a:t>给下列划线字注音：</a:t>
            </a:r>
            <a:endParaRPr kumimoji="1" lang="zh-CN" altLang="en-US" sz="3200" b="1">
              <a:latin typeface="Calibri" panose="020F0502020204030204" pitchFamily="34" charset="0"/>
            </a:endParaRPr>
          </a:p>
        </p:txBody>
      </p:sp>
      <p:sp>
        <p:nvSpPr>
          <p:cNvPr id="8197" name="Rectangle 6"/>
          <p:cNvSpPr>
            <a:spLocks noChangeArrowheads="1"/>
          </p:cNvSpPr>
          <p:nvPr/>
        </p:nvSpPr>
        <p:spPr bwMode="auto">
          <a:xfrm>
            <a:off x="186055" y="1953260"/>
            <a:ext cx="8919845" cy="4480560"/>
          </a:xfrm>
          <a:prstGeom prst="rect">
            <a:avLst/>
          </a:prstGeom>
          <a:noFill/>
          <a:ln w="9525">
            <a:noFill/>
            <a:miter lim="800000"/>
          </a:ln>
        </p:spPr>
        <p:txBody>
          <a:bodyPr wrap="square">
            <a:spAutoFit/>
          </a:bodyPr>
          <a:lstStyle/>
          <a:p>
            <a:pPr>
              <a:lnSpc>
                <a:spcPct val="150000"/>
              </a:lnSpc>
            </a:pPr>
            <a:r>
              <a:rPr kumimoji="1" lang="zh-CN" altLang="en-US" sz="3200" b="1" u="sng">
                <a:solidFill>
                  <a:srgbClr val="0000FF"/>
                </a:solidFill>
                <a:latin typeface="Calibri" panose="020F0502020204030204" pitchFamily="34" charset="0"/>
              </a:rPr>
              <a:t>沁</a:t>
            </a:r>
            <a:r>
              <a:rPr kumimoji="1" lang="zh-CN" altLang="en-US" sz="3200" b="1">
                <a:latin typeface="Calibri" panose="020F0502020204030204" pitchFamily="34" charset="0"/>
              </a:rPr>
              <a:t>园春（                   ）   百</a:t>
            </a:r>
            <a:r>
              <a:rPr kumimoji="1" lang="zh-CN" altLang="en-US" sz="3200" b="1" u="sng">
                <a:solidFill>
                  <a:srgbClr val="0000FF"/>
                </a:solidFill>
                <a:latin typeface="Calibri" panose="020F0502020204030204" pitchFamily="34" charset="0"/>
              </a:rPr>
              <a:t>舸</a:t>
            </a:r>
            <a:r>
              <a:rPr kumimoji="1" lang="zh-CN" altLang="en-US" sz="3200" b="1">
                <a:latin typeface="Calibri" panose="020F0502020204030204" pitchFamily="34" charset="0"/>
              </a:rPr>
              <a:t>（                </a:t>
            </a:r>
            <a:endParaRPr kumimoji="1" lang="zh-CN" altLang="en-US" sz="3200" b="1">
              <a:latin typeface="Calibri" panose="020F0502020204030204" pitchFamily="34" charset="0"/>
            </a:endParaRPr>
          </a:p>
          <a:p>
            <a:pPr eaLnBrk="0" hangingPunct="0">
              <a:lnSpc>
                <a:spcPct val="150000"/>
              </a:lnSpc>
            </a:pPr>
            <a:r>
              <a:rPr kumimoji="1" lang="zh-CN" altLang="en-US" sz="3200" b="1" u="sng">
                <a:solidFill>
                  <a:srgbClr val="0000FF"/>
                </a:solidFill>
                <a:latin typeface="Calibri" panose="020F0502020204030204" pitchFamily="34" charset="0"/>
              </a:rPr>
              <a:t>峥嵘</a:t>
            </a:r>
            <a:r>
              <a:rPr kumimoji="1" lang="zh-CN" altLang="en-US" sz="3200" b="1">
                <a:latin typeface="Calibri" panose="020F0502020204030204" pitchFamily="34" charset="0"/>
              </a:rPr>
              <a:t>（                       ）    </a:t>
            </a:r>
            <a:r>
              <a:rPr kumimoji="1" lang="zh-CN" altLang="en-US" sz="3200" b="1">
                <a:solidFill>
                  <a:srgbClr val="0000FF"/>
                </a:solidFill>
                <a:latin typeface="Calibri" panose="020F0502020204030204" pitchFamily="34" charset="0"/>
              </a:rPr>
              <a:t> </a:t>
            </a:r>
            <a:r>
              <a:rPr kumimoji="1" lang="zh-CN" altLang="en-US" sz="3200" b="1" u="sng">
                <a:solidFill>
                  <a:srgbClr val="0000FF"/>
                </a:solidFill>
                <a:latin typeface="Calibri" panose="020F0502020204030204" pitchFamily="34" charset="0"/>
              </a:rPr>
              <a:t>寥廓</a:t>
            </a:r>
            <a:r>
              <a:rPr kumimoji="1" lang="zh-CN" altLang="en-US" sz="3200" b="1">
                <a:latin typeface="Calibri" panose="020F0502020204030204" pitchFamily="34" charset="0"/>
              </a:rPr>
              <a:t>（                ）</a:t>
            </a:r>
            <a:endParaRPr kumimoji="1" lang="zh-CN" altLang="en-US" sz="3200" b="1">
              <a:latin typeface="Calibri" panose="020F0502020204030204" pitchFamily="34" charset="0"/>
            </a:endParaRPr>
          </a:p>
          <a:p>
            <a:pPr eaLnBrk="0" hangingPunct="0">
              <a:lnSpc>
                <a:spcPct val="150000"/>
              </a:lnSpc>
            </a:pPr>
            <a:r>
              <a:rPr kumimoji="1" lang="zh-CN" altLang="en-US" sz="3200" b="1">
                <a:latin typeface="Calibri" panose="020F0502020204030204" pitchFamily="34" charset="0"/>
              </a:rPr>
              <a:t>挥斥方</a:t>
            </a:r>
            <a:r>
              <a:rPr kumimoji="1" lang="zh-CN" altLang="en-US" sz="3200" b="1" u="sng">
                <a:solidFill>
                  <a:srgbClr val="0000FF"/>
                </a:solidFill>
                <a:latin typeface="Calibri" panose="020F0502020204030204" pitchFamily="34" charset="0"/>
              </a:rPr>
              <a:t>遒</a:t>
            </a:r>
            <a:r>
              <a:rPr kumimoji="1" lang="zh-CN" altLang="en-US" sz="3200" b="1">
                <a:latin typeface="Calibri" panose="020F0502020204030204" pitchFamily="34" charset="0"/>
              </a:rPr>
              <a:t>（    </a:t>
            </a:r>
            <a:r>
              <a:rPr kumimoji="1" lang="zh-CN" altLang="en-US" sz="3200" b="1">
                <a:solidFill>
                  <a:schemeClr val="tx1"/>
                </a:solidFill>
                <a:latin typeface="Calibri" panose="020F0502020204030204" pitchFamily="34" charset="0"/>
              </a:rPr>
              <a:t>           ）     浪</a:t>
            </a:r>
            <a:r>
              <a:rPr kumimoji="1" lang="zh-CN" altLang="en-US" sz="3200" b="1" u="sng">
                <a:solidFill>
                  <a:schemeClr val="tx1"/>
                </a:solidFill>
                <a:latin typeface="Calibri" panose="020F0502020204030204" pitchFamily="34" charset="0"/>
              </a:rPr>
              <a:t>遏</a:t>
            </a:r>
            <a:r>
              <a:rPr kumimoji="1" lang="zh-CN" altLang="en-US" sz="3200" b="1">
                <a:solidFill>
                  <a:schemeClr val="tx1"/>
                </a:solidFill>
                <a:latin typeface="Calibri" panose="020F0502020204030204" pitchFamily="34" charset="0"/>
              </a:rPr>
              <a:t>飞舟（        ）</a:t>
            </a:r>
            <a:endParaRPr kumimoji="1" lang="zh-CN" altLang="en-US" sz="3200" b="1">
              <a:solidFill>
                <a:schemeClr val="tx1"/>
              </a:solidFill>
              <a:latin typeface="Calibri" panose="020F0502020204030204" pitchFamily="34" charset="0"/>
            </a:endParaRPr>
          </a:p>
          <a:p>
            <a:pPr eaLnBrk="0" hangingPunct="0">
              <a:lnSpc>
                <a:spcPct val="150000"/>
              </a:lnSpc>
            </a:pPr>
            <a:endParaRPr kumimoji="1" lang="zh-CN" altLang="en-US" sz="3200" b="1">
              <a:solidFill>
                <a:schemeClr val="tx1"/>
              </a:solidFill>
              <a:latin typeface="Calibri" panose="020F0502020204030204" pitchFamily="34" charset="0"/>
            </a:endParaRPr>
          </a:p>
          <a:p>
            <a:pPr eaLnBrk="0" hangingPunct="0">
              <a:lnSpc>
                <a:spcPct val="150000"/>
              </a:lnSpc>
            </a:pPr>
            <a:r>
              <a:rPr kumimoji="1" lang="zh-CN" altLang="en-US" sz="3200" b="1">
                <a:latin typeface="Calibri" panose="020F0502020204030204" pitchFamily="34" charset="0"/>
              </a:rPr>
              <a:t> </a:t>
            </a:r>
            <a:endParaRPr kumimoji="1" lang="zh-CN" altLang="en-US" sz="3200" b="1">
              <a:latin typeface="Calibri" panose="020F0502020204030204" pitchFamily="34" charset="0"/>
            </a:endParaRPr>
          </a:p>
        </p:txBody>
      </p:sp>
      <p:sp>
        <p:nvSpPr>
          <p:cNvPr id="8" name="Rectangle 8"/>
          <p:cNvSpPr>
            <a:spLocks noChangeArrowheads="1"/>
          </p:cNvSpPr>
          <p:nvPr/>
        </p:nvSpPr>
        <p:spPr bwMode="auto">
          <a:xfrm>
            <a:off x="2698750" y="2331720"/>
            <a:ext cx="1152525" cy="584200"/>
          </a:xfrm>
          <a:prstGeom prst="rect">
            <a:avLst/>
          </a:prstGeom>
          <a:noFill/>
          <a:ln w="9525">
            <a:noFill/>
            <a:miter lim="800000"/>
          </a:ln>
        </p:spPr>
        <p:txBody>
          <a:bodyPr>
            <a:spAutoFit/>
          </a:bodyPr>
          <a:lstStyle/>
          <a:p>
            <a:r>
              <a:rPr kumimoji="1" lang="en-US" altLang="zh-CN" sz="3200" b="1">
                <a:solidFill>
                  <a:srgbClr val="0000CC"/>
                </a:solidFill>
                <a:latin typeface="Calibri" panose="020F0502020204030204" pitchFamily="34" charset="0"/>
              </a:rPr>
              <a:t>qìn</a:t>
            </a:r>
            <a:endParaRPr kumimoji="1" lang="en-US" altLang="zh-CN" sz="3200" b="1">
              <a:solidFill>
                <a:srgbClr val="0000CC"/>
              </a:solidFill>
              <a:latin typeface="Calibri" panose="020F0502020204030204" pitchFamily="34" charset="0"/>
            </a:endParaRPr>
          </a:p>
        </p:txBody>
      </p:sp>
      <p:sp>
        <p:nvSpPr>
          <p:cNvPr id="9" name="Rectangle 9"/>
          <p:cNvSpPr>
            <a:spLocks noChangeArrowheads="1"/>
          </p:cNvSpPr>
          <p:nvPr/>
        </p:nvSpPr>
        <p:spPr bwMode="auto">
          <a:xfrm>
            <a:off x="6656809" y="2180342"/>
            <a:ext cx="1008062" cy="584200"/>
          </a:xfrm>
          <a:prstGeom prst="rect">
            <a:avLst/>
          </a:prstGeom>
          <a:noFill/>
          <a:ln w="9525">
            <a:noFill/>
            <a:miter lim="800000"/>
          </a:ln>
        </p:spPr>
        <p:txBody>
          <a:bodyPr>
            <a:spAutoFit/>
          </a:bodyPr>
          <a:lstStyle/>
          <a:p>
            <a:r>
              <a:rPr kumimoji="1" lang="en-US" altLang="zh-CN" sz="3200" b="1" dirty="0" err="1">
                <a:solidFill>
                  <a:srgbClr val="0000CC"/>
                </a:solidFill>
                <a:latin typeface="Calibri" panose="020F0502020204030204" pitchFamily="34" charset="0"/>
              </a:rPr>
              <a:t>gě</a:t>
            </a:r>
            <a:endParaRPr kumimoji="1" lang="en-US" altLang="zh-CN" sz="3200" b="1" dirty="0">
              <a:solidFill>
                <a:srgbClr val="0000CC"/>
              </a:solidFill>
              <a:latin typeface="Calibri" panose="020F0502020204030204" pitchFamily="34" charset="0"/>
            </a:endParaRPr>
          </a:p>
        </p:txBody>
      </p:sp>
      <p:sp>
        <p:nvSpPr>
          <p:cNvPr id="10" name="Rectangle 10"/>
          <p:cNvSpPr>
            <a:spLocks noChangeArrowheads="1"/>
          </p:cNvSpPr>
          <p:nvPr/>
        </p:nvSpPr>
        <p:spPr bwMode="auto">
          <a:xfrm>
            <a:off x="2185705" y="2996942"/>
            <a:ext cx="2736850" cy="585788"/>
          </a:xfrm>
          <a:prstGeom prst="rect">
            <a:avLst/>
          </a:prstGeom>
          <a:noFill/>
          <a:ln w="9525">
            <a:noFill/>
            <a:miter lim="800000"/>
          </a:ln>
        </p:spPr>
        <p:txBody>
          <a:bodyPr>
            <a:spAutoFit/>
          </a:bodyPr>
          <a:lstStyle/>
          <a:p>
            <a:r>
              <a:rPr kumimoji="1" lang="en-US" altLang="zh-CN" sz="3200" b="1" dirty="0" err="1">
                <a:solidFill>
                  <a:srgbClr val="0000CC"/>
                </a:solidFill>
                <a:latin typeface="Calibri" panose="020F0502020204030204" pitchFamily="34" charset="0"/>
              </a:rPr>
              <a:t>zhēng</a:t>
            </a:r>
            <a:r>
              <a:rPr kumimoji="1" lang="en-US" altLang="zh-CN" sz="3200" b="1" dirty="0">
                <a:solidFill>
                  <a:srgbClr val="0000CC"/>
                </a:solidFill>
                <a:latin typeface="Calibri" panose="020F0502020204030204" pitchFamily="34" charset="0"/>
              </a:rPr>
              <a:t> </a:t>
            </a:r>
            <a:r>
              <a:rPr kumimoji="1" lang="en-US" altLang="zh-CN" sz="3200" b="1" dirty="0" err="1">
                <a:solidFill>
                  <a:srgbClr val="0000CC"/>
                </a:solidFill>
                <a:latin typeface="Calibri" panose="020F0502020204030204" pitchFamily="34" charset="0"/>
              </a:rPr>
              <a:t>róng</a:t>
            </a:r>
            <a:endParaRPr kumimoji="1" lang="en-US" altLang="zh-CN" sz="3200" b="1" dirty="0">
              <a:solidFill>
                <a:srgbClr val="0000CC"/>
              </a:solidFill>
              <a:latin typeface="Calibri" panose="020F0502020204030204" pitchFamily="34" charset="0"/>
            </a:endParaRPr>
          </a:p>
        </p:txBody>
      </p:sp>
      <p:sp>
        <p:nvSpPr>
          <p:cNvPr id="11" name="Rectangle 11"/>
          <p:cNvSpPr>
            <a:spLocks noChangeArrowheads="1"/>
          </p:cNvSpPr>
          <p:nvPr/>
        </p:nvSpPr>
        <p:spPr bwMode="auto">
          <a:xfrm>
            <a:off x="7198995" y="2997200"/>
            <a:ext cx="2422525" cy="647700"/>
          </a:xfrm>
          <a:prstGeom prst="rect">
            <a:avLst/>
          </a:prstGeom>
          <a:noFill/>
          <a:ln w="9525">
            <a:noFill/>
            <a:miter lim="800000"/>
          </a:ln>
        </p:spPr>
        <p:txBody>
          <a:bodyPr wrap="square">
            <a:spAutoFit/>
          </a:bodyPr>
          <a:lstStyle/>
          <a:p>
            <a:r>
              <a:rPr kumimoji="1" lang="en-US" altLang="zh-CN" sz="3200" b="1" dirty="0" err="1">
                <a:solidFill>
                  <a:srgbClr val="0000CC"/>
                </a:solidFill>
                <a:latin typeface="Calibri" panose="020F0502020204030204" pitchFamily="34" charset="0"/>
              </a:rPr>
              <a:t>liáo</a:t>
            </a:r>
            <a:r>
              <a:rPr kumimoji="1" lang="en-US" altLang="zh-CN" sz="3200" b="1" dirty="0">
                <a:solidFill>
                  <a:srgbClr val="0000CC"/>
                </a:solidFill>
                <a:latin typeface="Calibri" panose="020F0502020204030204" pitchFamily="34" charset="0"/>
              </a:rPr>
              <a:t>  </a:t>
            </a:r>
            <a:r>
              <a:rPr kumimoji="1" lang="en-US" altLang="zh-CN" sz="3200" b="1" dirty="0" err="1">
                <a:solidFill>
                  <a:srgbClr val="0000CC"/>
                </a:solidFill>
                <a:latin typeface="Calibri" panose="020F0502020204030204" pitchFamily="34" charset="0"/>
              </a:rPr>
              <a:t>kuò</a:t>
            </a:r>
            <a:endParaRPr kumimoji="1" lang="en-US" altLang="zh-CN" sz="3200" b="1" dirty="0">
              <a:solidFill>
                <a:srgbClr val="0000CC"/>
              </a:solidFill>
              <a:latin typeface="Calibri" panose="020F0502020204030204" pitchFamily="34" charset="0"/>
            </a:endParaRPr>
          </a:p>
        </p:txBody>
      </p:sp>
      <p:sp>
        <p:nvSpPr>
          <p:cNvPr id="12" name="Rectangle 12"/>
          <p:cNvSpPr>
            <a:spLocks noChangeArrowheads="1"/>
          </p:cNvSpPr>
          <p:nvPr/>
        </p:nvSpPr>
        <p:spPr bwMode="auto">
          <a:xfrm>
            <a:off x="2925976" y="4220448"/>
            <a:ext cx="1255713" cy="584200"/>
          </a:xfrm>
          <a:prstGeom prst="rect">
            <a:avLst/>
          </a:prstGeom>
          <a:noFill/>
          <a:ln w="9525">
            <a:noFill/>
            <a:miter lim="800000"/>
          </a:ln>
        </p:spPr>
        <p:txBody>
          <a:bodyPr>
            <a:spAutoFit/>
          </a:bodyPr>
          <a:lstStyle/>
          <a:p>
            <a:r>
              <a:rPr kumimoji="1" lang="en-US" altLang="zh-CN" sz="3200" b="1" dirty="0" err="1">
                <a:solidFill>
                  <a:srgbClr val="0000CC"/>
                </a:solidFill>
                <a:latin typeface="Calibri" panose="020F0502020204030204" pitchFamily="34" charset="0"/>
              </a:rPr>
              <a:t>qiú</a:t>
            </a:r>
            <a:endParaRPr kumimoji="1" lang="en-US" altLang="zh-CN" sz="3200" b="1" dirty="0">
              <a:solidFill>
                <a:srgbClr val="0000CC"/>
              </a:solidFill>
              <a:latin typeface="Calibri" panose="020F0502020204030204" pitchFamily="34" charset="0"/>
            </a:endParaRPr>
          </a:p>
        </p:txBody>
      </p:sp>
      <p:sp>
        <p:nvSpPr>
          <p:cNvPr id="13" name="Rectangle 13"/>
          <p:cNvSpPr>
            <a:spLocks noChangeArrowheads="1"/>
          </p:cNvSpPr>
          <p:nvPr/>
        </p:nvSpPr>
        <p:spPr bwMode="auto">
          <a:xfrm>
            <a:off x="7664544" y="4389611"/>
            <a:ext cx="1165225" cy="585788"/>
          </a:xfrm>
          <a:prstGeom prst="rect">
            <a:avLst/>
          </a:prstGeom>
          <a:noFill/>
          <a:ln w="9525">
            <a:noFill/>
            <a:miter lim="800000"/>
          </a:ln>
        </p:spPr>
        <p:txBody>
          <a:bodyPr>
            <a:spAutoFit/>
          </a:bodyPr>
          <a:lstStyle/>
          <a:p>
            <a:r>
              <a:rPr kumimoji="1" lang="en-US" altLang="zh-CN" sz="3200" b="1" dirty="0">
                <a:solidFill>
                  <a:srgbClr val="0000CC"/>
                </a:solidFill>
                <a:latin typeface="Calibri" panose="020F0502020204030204" pitchFamily="34" charset="0"/>
              </a:rPr>
              <a:t> è </a:t>
            </a:r>
            <a:endParaRPr kumimoji="1" lang="en-US" altLang="zh-CN" sz="3200" b="1" dirty="0">
              <a:solidFill>
                <a:srgbClr val="0000CC"/>
              </a:solidFill>
              <a:latin typeface="Calibri" panose="020F0502020204030204" pitchFamily="34" charset="0"/>
            </a:endParaRPr>
          </a:p>
        </p:txBody>
      </p:sp>
      <p:sp>
        <p:nvSpPr>
          <p:cNvPr id="8204" name="矩形 13"/>
          <p:cNvSpPr>
            <a:spLocks noChangeArrowheads="1"/>
          </p:cNvSpPr>
          <p:nvPr/>
        </p:nvSpPr>
        <p:spPr bwMode="auto">
          <a:xfrm>
            <a:off x="634683" y="4804093"/>
            <a:ext cx="4105275" cy="585787"/>
          </a:xfrm>
          <a:prstGeom prst="rect">
            <a:avLst/>
          </a:prstGeom>
          <a:noFill/>
          <a:ln w="9525">
            <a:noFill/>
            <a:miter lim="800000"/>
          </a:ln>
        </p:spPr>
        <p:txBody>
          <a:bodyPr>
            <a:spAutoFit/>
          </a:bodyPr>
          <a:lstStyle/>
          <a:p>
            <a:r>
              <a:rPr lang="zh-CN" altLang="en-US" sz="3200" b="1" u="sng">
                <a:solidFill>
                  <a:srgbClr val="0000FF"/>
                </a:solidFill>
                <a:latin typeface="Calibri" panose="020F0502020204030204" pitchFamily="34" charset="0"/>
              </a:rPr>
              <a:t>橘</a:t>
            </a:r>
            <a:r>
              <a:rPr lang="zh-CN" altLang="en-US" sz="3200" b="1">
                <a:latin typeface="Calibri" panose="020F0502020204030204" pitchFamily="34" charset="0"/>
              </a:rPr>
              <a:t>子洲 （                ）</a:t>
            </a:r>
            <a:endParaRPr lang="zh-CN" altLang="en-US" sz="3200">
              <a:latin typeface="Calibri" panose="020F0502020204030204" pitchFamily="34" charset="0"/>
            </a:endParaRPr>
          </a:p>
        </p:txBody>
      </p:sp>
      <p:sp>
        <p:nvSpPr>
          <p:cNvPr id="15" name="矩形 14"/>
          <p:cNvSpPr>
            <a:spLocks noChangeArrowheads="1"/>
          </p:cNvSpPr>
          <p:nvPr/>
        </p:nvSpPr>
        <p:spPr bwMode="auto">
          <a:xfrm>
            <a:off x="2698433" y="4804093"/>
            <a:ext cx="601662" cy="585787"/>
          </a:xfrm>
          <a:prstGeom prst="rect">
            <a:avLst/>
          </a:prstGeom>
          <a:noFill/>
          <a:ln w="9525">
            <a:noFill/>
            <a:miter lim="800000"/>
          </a:ln>
        </p:spPr>
        <p:txBody>
          <a:bodyPr wrap="none">
            <a:spAutoFit/>
          </a:bodyPr>
          <a:lstStyle/>
          <a:p>
            <a:r>
              <a:rPr lang="en-US" altLang="zh-CN" sz="3200" b="1">
                <a:solidFill>
                  <a:srgbClr val="0000FF"/>
                </a:solidFill>
                <a:latin typeface="Calibri" panose="020F0502020204030204" pitchFamily="34" charset="0"/>
              </a:rPr>
              <a:t>j</a:t>
            </a:r>
            <a:r>
              <a:rPr kumimoji="1" lang="zh-CN" altLang="en-US" sz="3200" b="1">
                <a:latin typeface="Calibri" panose="020F0502020204030204" pitchFamily="34" charset="0"/>
              </a:rPr>
              <a:t> </a:t>
            </a:r>
            <a:r>
              <a:rPr lang="en-US" altLang="zh-CN" sz="3200" b="1">
                <a:solidFill>
                  <a:srgbClr val="0000FF"/>
                </a:solidFill>
                <a:latin typeface="Calibri" panose="020F0502020204030204" pitchFamily="34" charset="0"/>
              </a:rPr>
              <a:t>ú</a:t>
            </a:r>
            <a:endParaRPr lang="zh-CN" altLang="en-US" sz="3200" b="1">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linds(horizont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20041108005537614"/>
          <p:cNvPicPr>
            <a:picLocks noChangeAspect="1" noChangeArrowheads="1"/>
          </p:cNvPicPr>
          <p:nvPr/>
        </p:nvPicPr>
        <p:blipFill>
          <a:blip r:embed="rId1" cstate="print"/>
          <a:srcRect/>
          <a:stretch>
            <a:fillRect/>
          </a:stretch>
        </p:blipFill>
        <p:spPr bwMode="auto">
          <a:xfrm>
            <a:off x="4500563" y="4800600"/>
            <a:ext cx="4186237" cy="1582738"/>
          </a:xfrm>
          <a:prstGeom prst="rect">
            <a:avLst/>
          </a:prstGeom>
          <a:noFill/>
          <a:ln w="9525">
            <a:noFill/>
            <a:miter lim="800000"/>
            <a:headEnd/>
            <a:tailEnd/>
          </a:ln>
        </p:spPr>
      </p:pic>
      <p:sp>
        <p:nvSpPr>
          <p:cNvPr id="9219" name="Text Box 3"/>
          <p:cNvSpPr txBox="1">
            <a:spLocks noChangeArrowheads="1"/>
          </p:cNvSpPr>
          <p:nvPr/>
        </p:nvSpPr>
        <p:spPr bwMode="auto">
          <a:xfrm>
            <a:off x="1023938" y="136525"/>
            <a:ext cx="5924550" cy="641350"/>
          </a:xfrm>
          <a:prstGeom prst="rect">
            <a:avLst/>
          </a:prstGeom>
          <a:noFill/>
          <a:ln w="9525">
            <a:noFill/>
            <a:miter lim="800000"/>
          </a:ln>
        </p:spPr>
        <p:txBody>
          <a:bodyPr>
            <a:spAutoFit/>
          </a:bodyPr>
          <a:lstStyle/>
          <a:p>
            <a:pPr>
              <a:buFont typeface="Arial" panose="020B0604020202020204" pitchFamily="34" charset="0"/>
              <a:buNone/>
            </a:pPr>
            <a:r>
              <a:rPr lang="zh-CN" altLang="en-US" sz="3600" b="1" dirty="0">
                <a:latin typeface="黑体" panose="02010609060101010101" pitchFamily="2" charset="-122"/>
                <a:ea typeface="黑体" panose="02010609060101010101" pitchFamily="2" charset="-122"/>
              </a:rPr>
              <a:t>三   整体感知</a:t>
            </a:r>
            <a:r>
              <a:rPr lang="zh-CN" altLang="en-US" sz="2400" dirty="0">
                <a:latin typeface="Times New Roman" panose="02020603050405020304" pitchFamily="18" charset="0"/>
              </a:rPr>
              <a:t>   </a:t>
            </a:r>
            <a:endParaRPr lang="zh-CN" altLang="en-US" sz="2400" dirty="0">
              <a:latin typeface="Times New Roman" panose="02020603050405020304" pitchFamily="18" charset="0"/>
            </a:endParaRPr>
          </a:p>
        </p:txBody>
      </p:sp>
      <p:sp>
        <p:nvSpPr>
          <p:cNvPr id="9220" name="Text Box 4"/>
          <p:cNvSpPr txBox="1">
            <a:spLocks noChangeArrowheads="1"/>
          </p:cNvSpPr>
          <p:nvPr/>
        </p:nvSpPr>
        <p:spPr bwMode="auto">
          <a:xfrm>
            <a:off x="1023938" y="1125538"/>
            <a:ext cx="4916487" cy="579437"/>
          </a:xfrm>
          <a:prstGeom prst="rect">
            <a:avLst/>
          </a:prstGeom>
          <a:noFill/>
          <a:ln w="9525">
            <a:noFill/>
            <a:miter lim="800000"/>
          </a:ln>
        </p:spPr>
        <p:txBody>
          <a:bodyPr>
            <a:spAutoFit/>
          </a:bodyPr>
          <a:lstStyle/>
          <a:p>
            <a:pPr>
              <a:buFont typeface="Arial" panose="020B0604020202020204" pitchFamily="34" charset="0"/>
              <a:buNone/>
            </a:pPr>
            <a:r>
              <a:rPr lang="zh-CN" altLang="en-US" sz="3200" b="1" dirty="0">
                <a:solidFill>
                  <a:srgbClr val="FF3300"/>
                </a:solidFill>
                <a:latin typeface="Times New Roman" panose="02020603050405020304" pitchFamily="18" charset="0"/>
              </a:rPr>
              <a:t>朗读，要注意节奏。</a:t>
            </a:r>
            <a:endParaRPr lang="zh-CN" altLang="en-US" sz="3200" b="1" dirty="0">
              <a:solidFill>
                <a:srgbClr val="FF3300"/>
              </a:solidFill>
              <a:latin typeface="Times New Roman" panose="02020603050405020304" pitchFamily="18" charset="0"/>
            </a:endParaRPr>
          </a:p>
        </p:txBody>
      </p:sp>
      <p:sp>
        <p:nvSpPr>
          <p:cNvPr id="9221" name="Text Box 5"/>
          <p:cNvSpPr txBox="1">
            <a:spLocks noChangeArrowheads="1"/>
          </p:cNvSpPr>
          <p:nvPr/>
        </p:nvSpPr>
        <p:spPr bwMode="auto">
          <a:xfrm>
            <a:off x="971550" y="1989138"/>
            <a:ext cx="6091238" cy="579437"/>
          </a:xfrm>
          <a:prstGeom prst="rect">
            <a:avLst/>
          </a:prstGeom>
          <a:noFill/>
          <a:ln w="9525">
            <a:noFill/>
            <a:miter lim="800000"/>
          </a:ln>
        </p:spPr>
        <p:txBody>
          <a:bodyPr>
            <a:spAutoFit/>
          </a:bodyPr>
          <a:lstStyle/>
          <a:p>
            <a:pPr>
              <a:buFont typeface="Arial" panose="020B0604020202020204" pitchFamily="34" charset="0"/>
              <a:buNone/>
            </a:pPr>
            <a:r>
              <a:rPr lang="zh-CN" altLang="en-US" sz="3200" b="1" dirty="0">
                <a:solidFill>
                  <a:srgbClr val="FF3300"/>
                </a:solidFill>
                <a:latin typeface="Times New Roman" panose="02020603050405020304" pitchFamily="18" charset="0"/>
              </a:rPr>
              <a:t>感情，要热情奔放，慷慨激昂。</a:t>
            </a:r>
            <a:endParaRPr lang="zh-CN" altLang="en-US" sz="3200" b="1" dirty="0">
              <a:solidFill>
                <a:srgbClr val="FF3300"/>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755650" y="546100"/>
            <a:ext cx="7926388" cy="6186309"/>
          </a:xfrm>
          <a:prstGeom prst="rect">
            <a:avLst/>
          </a:prstGeom>
          <a:noFill/>
          <a:ln w="9525">
            <a:noFill/>
            <a:miter lim="800000"/>
          </a:ln>
        </p:spPr>
        <p:txBody>
          <a:bodyPr>
            <a:spAutoFit/>
          </a:bodyPr>
          <a:lstStyle/>
          <a:p>
            <a:pPr>
              <a:buFont typeface="Arial" panose="020B0604020202020204" pitchFamily="34" charset="0"/>
              <a:buNone/>
            </a:pPr>
            <a:r>
              <a:rPr lang="en-US" altLang="zh-CN" sz="2400" dirty="0">
                <a:latin typeface="Times New Roman" panose="02020603050405020304" pitchFamily="18" charset="0"/>
              </a:rPr>
              <a:t>                                  </a:t>
            </a:r>
            <a:r>
              <a:rPr lang="zh-CN" altLang="en-US" sz="3600" dirty="0">
                <a:latin typeface="Times New Roman" panose="02020603050405020304" pitchFamily="18" charset="0"/>
                <a:ea typeface="黑体" panose="02010609060101010101" pitchFamily="2" charset="-122"/>
              </a:rPr>
              <a:t>沁园春</a:t>
            </a:r>
            <a:r>
              <a:rPr lang="zh-CN" altLang="en-US" sz="4000" dirty="0">
                <a:latin typeface="Times New Roman" panose="02020603050405020304" pitchFamily="18" charset="0"/>
                <a:ea typeface="方正黄草简体" pitchFamily="2" charset="-122"/>
              </a:rPr>
              <a:t>    </a:t>
            </a:r>
            <a:r>
              <a:rPr lang="zh-CN" altLang="en-US" sz="4400" dirty="0">
                <a:latin typeface="Times New Roman" panose="02020603050405020304" pitchFamily="18" charset="0"/>
                <a:ea typeface="华文行楷" pitchFamily="2" charset="-122"/>
              </a:rPr>
              <a:t>长沙</a:t>
            </a:r>
            <a:endParaRPr lang="zh-CN" altLang="en-US" sz="4400" dirty="0">
              <a:latin typeface="Times New Roman" panose="02020603050405020304" pitchFamily="18" charset="0"/>
              <a:ea typeface="华文行楷" pitchFamily="2" charset="-122"/>
            </a:endParaRPr>
          </a:p>
          <a:p>
            <a:pPr>
              <a:buFont typeface="Arial" panose="020B0604020202020204" pitchFamily="34" charset="0"/>
              <a:buNone/>
            </a:pPr>
            <a:r>
              <a:rPr lang="zh-CN" altLang="en-US" sz="3200" dirty="0">
                <a:latin typeface="方正魏碑简体" pitchFamily="2" charset="-122"/>
                <a:ea typeface="方正黄草简体" pitchFamily="2" charset="-122"/>
              </a:rPr>
              <a:t>   </a:t>
            </a:r>
            <a:r>
              <a:rPr lang="zh-CN" altLang="en-US" sz="3200" dirty="0">
                <a:latin typeface="华文新魏" pitchFamily="2" charset="-122"/>
                <a:ea typeface="华文新魏" pitchFamily="2" charset="-122"/>
              </a:rPr>
              <a:t>独立</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寒秋，湘江</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北去，橘子洲</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头。  看</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万山</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红遍，层林</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尽染；漫江</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碧透，百舸</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争流。鹰</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击长空，鱼</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翔浅底，万类</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霜天</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竞自由。怅</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寥廓，问</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苍茫</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大地，谁</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主</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沉浮？</a:t>
            </a:r>
            <a:endParaRPr lang="zh-CN" altLang="en-US" sz="3200" dirty="0">
              <a:latin typeface="华文新魏" pitchFamily="2" charset="-122"/>
              <a:ea typeface="华文新魏" pitchFamily="2" charset="-122"/>
            </a:endParaRPr>
          </a:p>
          <a:p>
            <a:pPr>
              <a:buFont typeface="Arial" panose="020B0604020202020204" pitchFamily="34" charset="0"/>
              <a:buNone/>
            </a:pPr>
            <a:r>
              <a:rPr lang="zh-CN" altLang="en-US" sz="3200" dirty="0">
                <a:latin typeface="华文新魏" pitchFamily="2" charset="-122"/>
                <a:ea typeface="华文新魏" pitchFamily="2" charset="-122"/>
              </a:rPr>
              <a:t>      携来</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百侣</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曾游。忆</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往昔</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峥嵘</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岁月稠。恰</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同学</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少年，风华</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正茂；书生</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意气，挥斥</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方遒。指点</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江山，激扬</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文字，粪土</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当年</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万户侯。曾</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记否，到</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中流</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击水，浪遏</a:t>
            </a:r>
            <a:r>
              <a:rPr lang="en-US" altLang="zh-CN" sz="3200" dirty="0">
                <a:latin typeface="华文新魏" pitchFamily="2" charset="-122"/>
                <a:ea typeface="华文新魏" pitchFamily="2" charset="-122"/>
              </a:rPr>
              <a:t>/</a:t>
            </a:r>
            <a:r>
              <a:rPr lang="zh-CN" altLang="en-US" sz="3200" dirty="0">
                <a:latin typeface="华文新魏" pitchFamily="2" charset="-122"/>
                <a:ea typeface="华文新魏" pitchFamily="2" charset="-122"/>
              </a:rPr>
              <a:t>飞舟？</a:t>
            </a:r>
            <a:endParaRPr lang="zh-CN" altLang="en-US" sz="3200" dirty="0">
              <a:latin typeface="华文新魏" pitchFamily="2" charset="-122"/>
              <a:ea typeface="华文新魏" pitchFamily="2" charset="-122"/>
            </a:endParaRPr>
          </a:p>
          <a:p>
            <a:pPr>
              <a:buFont typeface="Arial" panose="020B0604020202020204" pitchFamily="34" charset="0"/>
              <a:buNone/>
            </a:pPr>
            <a:endParaRPr lang="en-US" altLang="zh-CN" sz="3200" dirty="0">
              <a:latin typeface="华文新魏" pitchFamily="2" charset="-122"/>
              <a:ea typeface="华文新魏" pitchFamily="2" charset="-122"/>
            </a:endParaRPr>
          </a:p>
        </p:txBody>
      </p:sp>
    </p:spTree>
  </p:cSld>
  <p:clrMapOvr>
    <a:masterClrMapping/>
  </p:clrMapOvr>
  <p:transition spd="med">
    <p:zoom/>
    <p:sndAc>
      <p:stSnd>
        <p:snd r:embed="rId1"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42240" y="170815"/>
            <a:ext cx="8712835" cy="5943600"/>
          </a:xfrm>
          <a:prstGeom prst="rect">
            <a:avLst/>
          </a:prstGeom>
          <a:noFill/>
          <a:ln w="12700">
            <a:noFill/>
            <a:miter lim="800000"/>
            <a:headEnd type="none" w="sm" len="sm"/>
            <a:tailEnd type="none" w="sm" len="sm"/>
          </a:ln>
        </p:spPr>
        <p:txBody>
          <a:bodyPr wrap="square">
            <a:spAutoFit/>
          </a:bodyPr>
          <a:lstStyle/>
          <a:p>
            <a:pPr marL="675005" indent="-675005">
              <a:lnSpc>
                <a:spcPct val="150000"/>
              </a:lnSpc>
            </a:pPr>
            <a:r>
              <a:rPr lang="zh-CN" altLang="en-US" sz="3200" b="1"/>
              <a:t>思考以下问题：</a:t>
            </a:r>
            <a:endParaRPr lang="zh-CN" altLang="en-US" sz="3200" b="1"/>
          </a:p>
          <a:p>
            <a:pPr marL="675005" indent="-675005">
              <a:lnSpc>
                <a:spcPct val="150000"/>
              </a:lnSpc>
            </a:pPr>
            <a:r>
              <a:rPr lang="en-US" altLang="zh-CN" sz="2800" b="1"/>
              <a:t>1</a:t>
            </a:r>
            <a:r>
              <a:rPr lang="zh-CN" altLang="en-US" sz="2800" b="1"/>
              <a:t>、词的一般结构是怎样的？本文可概括为哪五幅画面？</a:t>
            </a:r>
            <a:endParaRPr lang="zh-CN" altLang="en-US" sz="2800" b="1"/>
          </a:p>
          <a:p>
            <a:pPr marL="675005" indent="-675005">
              <a:lnSpc>
                <a:spcPct val="150000"/>
              </a:lnSpc>
            </a:pPr>
            <a:r>
              <a:rPr lang="zh-CN" altLang="en-US" sz="2800" b="1"/>
              <a:t> 2、词的上片写景部分写了哪些意象（景物）？这些景物有怎样的特点？作者是如何描写这些景物的？</a:t>
            </a:r>
            <a:r>
              <a:rPr lang="zh-CN" altLang="en-US" sz="2800">
                <a:hlinkClick r:id="rId1" action="ppaction://hlinksldjump"/>
              </a:rPr>
              <a:t>  </a:t>
            </a:r>
            <a:r>
              <a:rPr lang="zh-CN" altLang="en-US" sz="2800" b="1">
                <a:hlinkClick r:id="rId2" action="ppaction://hlinksldjump"/>
              </a:rPr>
              <a:t>         </a:t>
            </a:r>
            <a:endParaRPr lang="zh-CN" altLang="en-US" sz="2800" b="1"/>
          </a:p>
          <a:p>
            <a:pPr marL="675005" indent="-675005">
              <a:lnSpc>
                <a:spcPct val="150000"/>
              </a:lnSpc>
            </a:pPr>
            <a:r>
              <a:rPr lang="en-US" altLang="zh-CN" sz="2800" b="1"/>
              <a:t>3</a:t>
            </a:r>
            <a:r>
              <a:rPr lang="zh-CN" altLang="en-US" sz="2800" b="1"/>
              <a:t>、诗人为什么要“问苍茫大地，谁主沉浮”？</a:t>
            </a:r>
            <a:endParaRPr lang="en-US" altLang="zh-CN" sz="2800" b="1"/>
          </a:p>
          <a:p>
            <a:pPr marL="675005" indent="-675005">
              <a:lnSpc>
                <a:spcPct val="150000"/>
              </a:lnSpc>
            </a:pPr>
            <a:r>
              <a:rPr lang="en-US" altLang="zh-CN" sz="2800" b="1"/>
              <a:t>5</a:t>
            </a:r>
            <a:r>
              <a:rPr lang="zh-CN" altLang="en-US" sz="2800" b="1"/>
              <a:t>、词的下片主要写了什么内容？我们可以从中读出作者怎样的情怀？</a:t>
            </a:r>
            <a:endParaRPr lang="zh-CN" altLang="en-US" sz="2800" b="1"/>
          </a:p>
          <a:p>
            <a:pPr marL="675005" indent="-675005">
              <a:lnSpc>
                <a:spcPct val="150000"/>
              </a:lnSpc>
            </a:pPr>
            <a:r>
              <a:rPr lang="en-US" altLang="zh-CN" sz="2800" b="1"/>
              <a:t>5</a:t>
            </a:r>
            <a:r>
              <a:rPr lang="zh-CN" altLang="en-US" sz="2800" b="1"/>
              <a:t>、结尾写法上有什么特点？</a:t>
            </a:r>
            <a:endParaRPr lang="zh-CN" altLang="en-US"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dissolve">
                                      <p:cBhvr>
                                        <p:cTn id="7" dur="500"/>
                                        <p:tgtEl>
                                          <p:spTgt spid="18434">
                                            <p:txEl>
                                              <p:pRg st="0" end="0"/>
                                            </p:txEl>
                                          </p:spTgt>
                                        </p:tgtEl>
                                      </p:cBhvr>
                                    </p:animEffect>
                                  </p:childTnLst>
                                  <p:subTnLst>
                                    <p:animClr>
                                      <p:cBhvr override="childStyle">
                                        <p:cTn dur="1" fill="hold" display="0" masterRel="nextClick" afterEffect="1"/>
                                        <p:tgtEl>
                                          <p:spTgt spid="18434">
                                            <p:txEl>
                                              <p:pRg st="0" end="0"/>
                                            </p:txEl>
                                          </p:spTgt>
                                        </p:tgtEl>
                                        <p:attrNameLst>
                                          <p:attrName>ppt_c</p:attrName>
                                        </p:attrNameLst>
                                      </p:cBhvr>
                                      <p:to>
                                        <a:srgbClr val="000000"/>
                                      </p:to>
                                    </p:animClr>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434">
                                            <p:txEl>
                                              <p:pRg st="1" end="1"/>
                                            </p:txEl>
                                          </p:spTgt>
                                        </p:tgtEl>
                                        <p:attrNameLst>
                                          <p:attrName>style.visibility</p:attrName>
                                        </p:attrNameLst>
                                      </p:cBhvr>
                                      <p:to>
                                        <p:strVal val="visible"/>
                                      </p:to>
                                    </p:set>
                                    <p:animEffect transition="in" filter="dissolve">
                                      <p:cBhvr>
                                        <p:cTn id="12" dur="500"/>
                                        <p:tgtEl>
                                          <p:spTgt spid="18434">
                                            <p:txEl>
                                              <p:pRg st="1" end="1"/>
                                            </p:txEl>
                                          </p:spTgt>
                                        </p:tgtEl>
                                      </p:cBhvr>
                                    </p:animEffect>
                                  </p:childTnLst>
                                  <p:subTnLst>
                                    <p:animClr>
                                      <p:cBhvr override="childStyle">
                                        <p:cTn dur="1" fill="hold" display="0" masterRel="nextClick" afterEffect="1"/>
                                        <p:tgtEl>
                                          <p:spTgt spid="18434"/>
                                        </p:tgtEl>
                                        <p:attrNameLst>
                                          <p:attrName>ppt_c</p:attrName>
                                        </p:attrNameLst>
                                      </p:cBhvr>
                                      <p:to>
                                        <a:srgbClr val="000000"/>
                                      </p:to>
                                    </p:animClr>
                                  </p:sub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8434">
                                            <p:txEl>
                                              <p:pRg st="3" end="3"/>
                                            </p:txEl>
                                          </p:spTgt>
                                        </p:tgtEl>
                                        <p:attrNameLst>
                                          <p:attrName>style.visibility</p:attrName>
                                        </p:attrNameLst>
                                      </p:cBhvr>
                                      <p:to>
                                        <p:strVal val="visible"/>
                                      </p:to>
                                    </p:set>
                                    <p:animEffect transition="in" filter="dissolve">
                                      <p:cBhvr>
                                        <p:cTn id="17" dur="500"/>
                                        <p:tgtEl>
                                          <p:spTgt spid="18434">
                                            <p:txEl>
                                              <p:pRg st="3" end="3"/>
                                            </p:txEl>
                                          </p:spTgt>
                                        </p:tgtEl>
                                      </p:cBhvr>
                                    </p:animEffect>
                                  </p:childTnLst>
                                  <p:subTnLst>
                                    <p:animClr>
                                      <p:cBhvr override="childStyle">
                                        <p:cTn dur="1" fill="hold" display="0" masterRel="nextClick" afterEffect="1"/>
                                        <p:tgtEl>
                                          <p:spTgt spid="18434">
                                            <p:txEl>
                                              <p:pRg st="3" end="3"/>
                                            </p:txEl>
                                          </p:spTgt>
                                        </p:tgtEl>
                                        <p:attrNameLst>
                                          <p:attrName>ppt_c</p:attrName>
                                        </p:attrNameLst>
                                      </p:cBhvr>
                                      <p:to>
                                        <a:srgbClr val="000000"/>
                                      </p:to>
                                    </p:animClr>
                                  </p:sub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8434">
                                            <p:txEl>
                                              <p:pRg st="4" end="4"/>
                                            </p:txEl>
                                          </p:spTgt>
                                        </p:tgtEl>
                                        <p:attrNameLst>
                                          <p:attrName>style.visibility</p:attrName>
                                        </p:attrNameLst>
                                      </p:cBhvr>
                                      <p:to>
                                        <p:strVal val="visible"/>
                                      </p:to>
                                    </p:set>
                                    <p:animEffect transition="in" filter="dissolve">
                                      <p:cBhvr>
                                        <p:cTn id="22" dur="500"/>
                                        <p:tgtEl>
                                          <p:spTgt spid="18434">
                                            <p:txEl>
                                              <p:pRg st="4" end="4"/>
                                            </p:txEl>
                                          </p:spTgt>
                                        </p:tgtEl>
                                      </p:cBhvr>
                                    </p:animEffect>
                                  </p:childTnLst>
                                  <p:subTnLst>
                                    <p:animClr>
                                      <p:cBhvr override="childStyle">
                                        <p:cTn dur="1" fill="hold" display="0" masterRel="nextClick" afterEffect="1"/>
                                        <p:tgtEl>
                                          <p:spTgt spid="18434">
                                            <p:txEl>
                                              <p:pRg st="4" end="4"/>
                                            </p:txEl>
                                          </p:spTgt>
                                        </p:tgtEl>
                                        <p:attrNameLst>
                                          <p:attrName>ppt_c</p:attrName>
                                        </p:attrNameLst>
                                      </p:cBhvr>
                                      <p:to>
                                        <a:srgbClr val="000000"/>
                                      </p:to>
                                    </p:animClr>
                                  </p:sub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8434">
                                            <p:txEl>
                                              <p:pRg st="5" end="5"/>
                                            </p:txEl>
                                          </p:spTgt>
                                        </p:tgtEl>
                                        <p:attrNameLst>
                                          <p:attrName>style.visibility</p:attrName>
                                        </p:attrNameLst>
                                      </p:cBhvr>
                                      <p:to>
                                        <p:strVal val="visible"/>
                                      </p:to>
                                    </p:set>
                                    <p:animEffect transition="in" filter="dissolve">
                                      <p:cBhvr>
                                        <p:cTn id="27" dur="500"/>
                                        <p:tgtEl>
                                          <p:spTgt spid="18434">
                                            <p:txEl>
                                              <p:pRg st="5" end="5"/>
                                            </p:txEl>
                                          </p:spTgt>
                                        </p:tgtEl>
                                      </p:cBhvr>
                                    </p:animEffect>
                                  </p:childTnLst>
                                  <p:subTnLst>
                                    <p:animClr>
                                      <p:cBhvr override="childStyle">
                                        <p:cTn dur="1" fill="hold" display="0" masterRel="nextClick" afterEffect="1"/>
                                        <p:tgtEl>
                                          <p:spTgt spid="18434"/>
                                        </p:tgtEl>
                                        <p:attrNameLst>
                                          <p:attrName>ppt_c</p:attrName>
                                        </p:attrNameLst>
                                      </p:cBhvr>
                                      <p:to>
                                        <a:srgbClr val="0000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70" name="Text Box 5"/>
          <p:cNvSpPr txBox="1"/>
          <p:nvPr/>
        </p:nvSpPr>
        <p:spPr>
          <a:xfrm>
            <a:off x="701675" y="188913"/>
            <a:ext cx="671513" cy="6669087"/>
          </a:xfrm>
          <a:prstGeom prst="rect">
            <a:avLst/>
          </a:prstGeom>
          <a:noFill/>
          <a:ln w="9525">
            <a:noFill/>
          </a:ln>
        </p:spPr>
        <p:txBody>
          <a:bodyPr vert="eaVert">
            <a:spAutoFit/>
          </a:bodyPr>
          <a:p>
            <a:pPr lvl="0" eaLnBrk="1" hangingPunct="1">
              <a:lnSpc>
                <a:spcPct val="100000"/>
              </a:lnSpc>
              <a:spcBef>
                <a:spcPct val="50000"/>
              </a:spcBef>
            </a:pPr>
            <a:r>
              <a:rPr lang="zh-CN" altLang="en-US" sz="3200" b="1" dirty="0">
                <a:solidFill>
                  <a:srgbClr val="FF0066"/>
                </a:solidFill>
                <a:latin typeface="Tahoma" panose="020B0604030504040204" pitchFamily="34" charset="0"/>
                <a:ea typeface="宋体" panose="02010600030101010101" pitchFamily="2" charset="-122"/>
              </a:rPr>
              <a:t>万山</a:t>
            </a:r>
            <a:r>
              <a:rPr lang="zh-CN" altLang="en-US" sz="3200" b="1" dirty="0">
                <a:solidFill>
                  <a:schemeClr val="accent2"/>
                </a:solidFill>
                <a:latin typeface="Tahoma" panose="020B0604030504040204" pitchFamily="34" charset="0"/>
                <a:ea typeface="宋体" panose="02010600030101010101" pitchFamily="2" charset="-122"/>
              </a:rPr>
              <a:t>红遍</a:t>
            </a:r>
            <a:r>
              <a:rPr lang="zh-CN" altLang="en-US" sz="3200" b="1" dirty="0">
                <a:solidFill>
                  <a:srgbClr val="FF0000"/>
                </a:solidFill>
                <a:latin typeface="Tahoma" panose="020B0604030504040204" pitchFamily="34" charset="0"/>
                <a:ea typeface="宋体" panose="02010600030101010101" pitchFamily="2" charset="-122"/>
              </a:rPr>
              <a:t>：写出山势之绵延。</a:t>
            </a:r>
            <a:endParaRPr lang="zh-CN" altLang="en-US" sz="3200" b="1" dirty="0">
              <a:solidFill>
                <a:srgbClr val="FF0000"/>
              </a:solidFill>
              <a:latin typeface="Tahoma" panose="020B0604030504040204" pitchFamily="34" charset="0"/>
              <a:ea typeface="宋体" panose="02010600030101010101" pitchFamily="2" charset="-122"/>
            </a:endParaRPr>
          </a:p>
        </p:txBody>
      </p:sp>
      <p:pic>
        <p:nvPicPr>
          <p:cNvPr id="135171" name="Picture 8" descr="层林浸染0"/>
          <p:cNvPicPr>
            <a:picLocks noChangeAspect="1"/>
          </p:cNvPicPr>
          <p:nvPr/>
        </p:nvPicPr>
        <p:blipFill>
          <a:blip r:embed="rId1"/>
          <a:stretch>
            <a:fillRect/>
          </a:stretch>
        </p:blipFill>
        <p:spPr>
          <a:xfrm>
            <a:off x="1752600" y="0"/>
            <a:ext cx="7391400" cy="6858000"/>
          </a:xfrm>
          <a:prstGeom prst="rect">
            <a:avLst/>
          </a:prstGeom>
          <a:noFill/>
          <a:ln w="9525">
            <a:noFill/>
          </a:ln>
        </p:spPr>
      </p:pic>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advClick="0" advTm="3000">
    <p:cut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6194" name="Text Box 5"/>
          <p:cNvSpPr txBox="1"/>
          <p:nvPr/>
        </p:nvSpPr>
        <p:spPr>
          <a:xfrm>
            <a:off x="639763" y="188913"/>
            <a:ext cx="733425" cy="6192837"/>
          </a:xfrm>
          <a:prstGeom prst="rect">
            <a:avLst/>
          </a:prstGeom>
          <a:noFill/>
          <a:ln w="9525">
            <a:noFill/>
          </a:ln>
        </p:spPr>
        <p:txBody>
          <a:bodyPr vert="eaVert">
            <a:spAutoFit/>
          </a:bodyPr>
          <a:p>
            <a:pPr lvl="0" eaLnBrk="1" hangingPunct="1">
              <a:lnSpc>
                <a:spcPct val="100000"/>
              </a:lnSpc>
              <a:spcBef>
                <a:spcPct val="50000"/>
              </a:spcBef>
            </a:pPr>
            <a:r>
              <a:rPr lang="zh-CN" altLang="en-US" sz="3600" b="1" dirty="0">
                <a:solidFill>
                  <a:srgbClr val="FF0000"/>
                </a:solidFill>
                <a:latin typeface="Tahoma" panose="020B0604030504040204" pitchFamily="34" charset="0"/>
                <a:ea typeface="宋体" panose="02010600030101010101" pitchFamily="2" charset="-122"/>
              </a:rPr>
              <a:t>层</a:t>
            </a:r>
            <a:r>
              <a:rPr lang="zh-CN" altLang="en-US" sz="3600" b="1" dirty="0">
                <a:latin typeface="Tahoma" panose="020B0604030504040204" pitchFamily="34" charset="0"/>
                <a:ea typeface="宋体" panose="02010600030101010101" pitchFamily="2" charset="-122"/>
              </a:rPr>
              <a:t>林尽</a:t>
            </a:r>
            <a:r>
              <a:rPr lang="zh-CN" altLang="en-US" sz="3600" b="1" dirty="0">
                <a:solidFill>
                  <a:srgbClr val="FF0000"/>
                </a:solidFill>
                <a:latin typeface="Tahoma" panose="020B0604030504040204" pitchFamily="34" charset="0"/>
                <a:ea typeface="宋体" panose="02010600030101010101" pitchFamily="2" charset="-122"/>
              </a:rPr>
              <a:t>染：写树木之深茂</a:t>
            </a:r>
            <a:endParaRPr lang="zh-CN" altLang="en-US" sz="3600" b="1" dirty="0">
              <a:solidFill>
                <a:srgbClr val="FF0000"/>
              </a:solidFill>
              <a:latin typeface="Tahoma" panose="020B0604030504040204" pitchFamily="34" charset="0"/>
              <a:ea typeface="宋体" panose="02010600030101010101" pitchFamily="2" charset="-122"/>
            </a:endParaRPr>
          </a:p>
        </p:txBody>
      </p:sp>
      <p:pic>
        <p:nvPicPr>
          <p:cNvPr id="136195" name="Picture 6" descr="层林尽染1"/>
          <p:cNvPicPr>
            <a:picLocks noChangeAspect="1"/>
          </p:cNvPicPr>
          <p:nvPr/>
        </p:nvPicPr>
        <p:blipFill>
          <a:blip r:embed="rId1"/>
          <a:stretch>
            <a:fillRect/>
          </a:stretch>
        </p:blipFill>
        <p:spPr>
          <a:xfrm>
            <a:off x="1752600" y="0"/>
            <a:ext cx="7391400" cy="6858000"/>
          </a:xfrm>
          <a:prstGeom prst="rect">
            <a:avLst/>
          </a:prstGeom>
          <a:noFill/>
          <a:ln w="9525">
            <a:noFill/>
          </a:ln>
        </p:spPr>
      </p:pic>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advClick="0" advTm="3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7218" name="Picture 5" descr="片"/>
          <p:cNvPicPr>
            <a:picLocks noChangeAspect="1"/>
          </p:cNvPicPr>
          <p:nvPr/>
        </p:nvPicPr>
        <p:blipFill>
          <a:blip r:embed="rId1"/>
          <a:stretch>
            <a:fillRect/>
          </a:stretch>
        </p:blipFill>
        <p:spPr>
          <a:xfrm>
            <a:off x="1714500" y="0"/>
            <a:ext cx="7429500" cy="6858000"/>
          </a:xfrm>
          <a:prstGeom prst="rect">
            <a:avLst/>
          </a:prstGeom>
          <a:noFill/>
          <a:ln w="9525">
            <a:noFill/>
          </a:ln>
        </p:spPr>
      </p:pic>
      <p:sp>
        <p:nvSpPr>
          <p:cNvPr id="137219" name="Text Box 6"/>
          <p:cNvSpPr txBox="1"/>
          <p:nvPr/>
        </p:nvSpPr>
        <p:spPr>
          <a:xfrm>
            <a:off x="639763" y="0"/>
            <a:ext cx="733425" cy="6669088"/>
          </a:xfrm>
          <a:prstGeom prst="rect">
            <a:avLst/>
          </a:prstGeom>
          <a:noFill/>
          <a:ln w="9525">
            <a:noFill/>
          </a:ln>
        </p:spPr>
        <p:txBody>
          <a:bodyPr vert="eaVert">
            <a:spAutoFit/>
          </a:bodyPr>
          <a:p>
            <a:pPr lvl="0" eaLnBrk="1" hangingPunct="1">
              <a:lnSpc>
                <a:spcPct val="100000"/>
              </a:lnSpc>
              <a:spcBef>
                <a:spcPct val="50000"/>
              </a:spcBef>
            </a:pPr>
            <a:r>
              <a:rPr lang="zh-CN" altLang="en-US" sz="3600" b="1" dirty="0">
                <a:solidFill>
                  <a:srgbClr val="FF0000"/>
                </a:solidFill>
                <a:latin typeface="Tahoma" panose="020B0604030504040204" pitchFamily="34" charset="0"/>
                <a:ea typeface="宋体" panose="02010600030101010101" pitchFamily="2" charset="-122"/>
              </a:rPr>
              <a:t>漫</a:t>
            </a:r>
            <a:r>
              <a:rPr lang="zh-CN" altLang="en-US" sz="3600" b="1" dirty="0">
                <a:latin typeface="Tahoma" panose="020B0604030504040204" pitchFamily="34" charset="0"/>
                <a:ea typeface="宋体" panose="02010600030101010101" pitchFamily="2" charset="-122"/>
              </a:rPr>
              <a:t>江碧</a:t>
            </a:r>
            <a:r>
              <a:rPr lang="zh-CN" altLang="en-US" sz="3600" b="1" dirty="0">
                <a:solidFill>
                  <a:srgbClr val="FF0000"/>
                </a:solidFill>
                <a:latin typeface="Tahoma" panose="020B0604030504040204" pitchFamily="34" charset="0"/>
                <a:ea typeface="宋体" panose="02010600030101010101" pitchFamily="2" charset="-122"/>
              </a:rPr>
              <a:t>透：写河水之充盈。</a:t>
            </a:r>
            <a:endParaRPr lang="zh-CN" altLang="en-US" sz="3600" b="1" dirty="0">
              <a:solidFill>
                <a:srgbClr val="FF0000"/>
              </a:solidFill>
              <a:latin typeface="Tahoma" panose="020B0604030504040204" pitchFamily="34" charset="0"/>
              <a:ea typeface="宋体" panose="02010600030101010101" pitchFamily="2" charset="-122"/>
            </a:endParaRPr>
          </a:p>
        </p:txBody>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advClick="0" advTm="3000">
    <p:plus/>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8242" name="Picture 7" descr="百舸争流0"/>
          <p:cNvPicPr>
            <a:picLocks noChangeAspect="1"/>
          </p:cNvPicPr>
          <p:nvPr/>
        </p:nvPicPr>
        <p:blipFill>
          <a:blip r:embed="rId1"/>
          <a:stretch>
            <a:fillRect/>
          </a:stretch>
        </p:blipFill>
        <p:spPr>
          <a:xfrm>
            <a:off x="2133600" y="0"/>
            <a:ext cx="7010400" cy="6886575"/>
          </a:xfrm>
          <a:prstGeom prst="rect">
            <a:avLst/>
          </a:prstGeom>
          <a:noFill/>
          <a:ln w="9525">
            <a:noFill/>
          </a:ln>
        </p:spPr>
      </p:pic>
      <p:sp>
        <p:nvSpPr>
          <p:cNvPr id="138243" name="Text Box 9"/>
          <p:cNvSpPr txBox="1"/>
          <p:nvPr/>
        </p:nvSpPr>
        <p:spPr>
          <a:xfrm>
            <a:off x="639763" y="0"/>
            <a:ext cx="733425" cy="6858000"/>
          </a:xfrm>
          <a:prstGeom prst="rect">
            <a:avLst/>
          </a:prstGeom>
          <a:noFill/>
          <a:ln w="9525">
            <a:noFill/>
          </a:ln>
        </p:spPr>
        <p:txBody>
          <a:bodyPr vert="eaVert">
            <a:spAutoFit/>
          </a:bodyPr>
          <a:p>
            <a:pPr lvl="0" eaLnBrk="1" hangingPunct="1">
              <a:lnSpc>
                <a:spcPct val="100000"/>
              </a:lnSpc>
              <a:spcBef>
                <a:spcPct val="50000"/>
              </a:spcBef>
            </a:pPr>
            <a:r>
              <a:rPr lang="zh-CN" altLang="en-US" sz="3600" b="1" dirty="0">
                <a:solidFill>
                  <a:srgbClr val="FF0000"/>
                </a:solidFill>
                <a:latin typeface="Tahoma" panose="020B0604030504040204" pitchFamily="34" charset="0"/>
                <a:ea typeface="宋体" panose="02010600030101010101" pitchFamily="2" charset="-122"/>
              </a:rPr>
              <a:t>百</a:t>
            </a:r>
            <a:r>
              <a:rPr lang="zh-CN" altLang="en-US" sz="3600" b="1" dirty="0">
                <a:latin typeface="Tahoma" panose="020B0604030504040204" pitchFamily="34" charset="0"/>
                <a:ea typeface="宋体" panose="02010600030101010101" pitchFamily="2" charset="-122"/>
              </a:rPr>
              <a:t>舸</a:t>
            </a:r>
            <a:r>
              <a:rPr lang="zh-CN" altLang="en-US" sz="3600" b="1" dirty="0">
                <a:solidFill>
                  <a:srgbClr val="FF0000"/>
                </a:solidFill>
                <a:latin typeface="Tahoma" panose="020B0604030504040204" pitchFamily="34" charset="0"/>
                <a:ea typeface="宋体" panose="02010600030101010101" pitchFamily="2" charset="-122"/>
              </a:rPr>
              <a:t>争</a:t>
            </a:r>
            <a:r>
              <a:rPr lang="zh-CN" altLang="en-US" sz="3600" b="1" dirty="0">
                <a:latin typeface="Tahoma" panose="020B0604030504040204" pitchFamily="34" charset="0"/>
                <a:ea typeface="宋体" panose="02010600030101010101" pitchFamily="2" charset="-122"/>
              </a:rPr>
              <a:t>流：写船只之众多。</a:t>
            </a:r>
            <a:endParaRPr lang="zh-CN" altLang="en-US" sz="3600" b="1" dirty="0">
              <a:latin typeface="Tahoma" panose="020B0604030504040204" pitchFamily="34" charset="0"/>
              <a:ea typeface="宋体" panose="02010600030101010101" pitchFamily="2" charset="-122"/>
            </a:endParaRPr>
          </a:p>
        </p:txBody>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advClick="0" advTm="3000">
    <p:diamon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9266" name="Picture 4" descr="鹰击长空"/>
          <p:cNvPicPr>
            <a:picLocks noChangeAspect="1"/>
          </p:cNvPicPr>
          <p:nvPr/>
        </p:nvPicPr>
        <p:blipFill>
          <a:blip r:embed="rId1"/>
          <a:stretch>
            <a:fillRect/>
          </a:stretch>
        </p:blipFill>
        <p:spPr>
          <a:xfrm>
            <a:off x="0" y="0"/>
            <a:ext cx="9191625" cy="4846638"/>
          </a:xfrm>
          <a:prstGeom prst="rect">
            <a:avLst/>
          </a:prstGeom>
          <a:noFill/>
          <a:ln w="9525">
            <a:noFill/>
          </a:ln>
        </p:spPr>
      </p:pic>
      <p:sp>
        <p:nvSpPr>
          <p:cNvPr id="139267" name="Text Box 5"/>
          <p:cNvSpPr txBox="1"/>
          <p:nvPr/>
        </p:nvSpPr>
        <p:spPr>
          <a:xfrm>
            <a:off x="0" y="5181600"/>
            <a:ext cx="9144000" cy="641350"/>
          </a:xfrm>
          <a:prstGeom prst="rect">
            <a:avLst/>
          </a:prstGeom>
          <a:noFill/>
          <a:ln w="9525">
            <a:noFill/>
          </a:ln>
        </p:spPr>
        <p:txBody>
          <a:bodyPr>
            <a:spAutoFit/>
          </a:bodyPr>
          <a:p>
            <a:pPr lvl="0" eaLnBrk="1" hangingPunct="1">
              <a:lnSpc>
                <a:spcPct val="100000"/>
              </a:lnSpc>
              <a:spcBef>
                <a:spcPct val="50000"/>
              </a:spcBef>
            </a:pPr>
            <a:r>
              <a:rPr lang="zh-CN" altLang="en-US" sz="3600" b="1" dirty="0">
                <a:latin typeface="Tahoma" panose="020B0604030504040204" pitchFamily="34" charset="0"/>
                <a:ea typeface="宋体" panose="02010600030101010101" pitchFamily="2" charset="-122"/>
              </a:rPr>
              <a:t>鹰击</a:t>
            </a:r>
            <a:r>
              <a:rPr lang="zh-CN" altLang="en-US" sz="3600" b="1" dirty="0">
                <a:solidFill>
                  <a:srgbClr val="FF0000"/>
                </a:solidFill>
                <a:latin typeface="Tahoma" panose="020B0604030504040204" pitchFamily="34" charset="0"/>
                <a:ea typeface="宋体" panose="02010600030101010101" pitchFamily="2" charset="-122"/>
              </a:rPr>
              <a:t>长空</a:t>
            </a:r>
            <a:r>
              <a:rPr lang="zh-CN" altLang="en-US" sz="3600" b="1" dirty="0">
                <a:latin typeface="Tahoma" panose="020B0604030504040204" pitchFamily="34" charset="0"/>
                <a:ea typeface="宋体" panose="02010600030101010101" pitchFamily="2" charset="-122"/>
              </a:rPr>
              <a:t>：写秋天天空之开阔。</a:t>
            </a:r>
            <a:endParaRPr lang="zh-CN" altLang="en-US" sz="3600" b="1" dirty="0">
              <a:latin typeface="Tahoma" panose="020B0604030504040204" pitchFamily="34" charset="0"/>
              <a:ea typeface="宋体" panose="02010600030101010101" pitchFamily="2" charset="-122"/>
            </a:endParaRPr>
          </a:p>
        </p:txBody>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advClick="0" advTm="3000">
    <p:circl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0290" name="Picture 9" descr="鱼0"/>
          <p:cNvPicPr>
            <a:picLocks noChangeAspect="1"/>
          </p:cNvPicPr>
          <p:nvPr/>
        </p:nvPicPr>
        <p:blipFill>
          <a:blip r:embed="rId1"/>
          <a:stretch>
            <a:fillRect/>
          </a:stretch>
        </p:blipFill>
        <p:spPr>
          <a:xfrm>
            <a:off x="0" y="0"/>
            <a:ext cx="9144000" cy="5029200"/>
          </a:xfrm>
          <a:prstGeom prst="rect">
            <a:avLst/>
          </a:prstGeom>
          <a:noFill/>
          <a:ln w="9525">
            <a:noFill/>
          </a:ln>
        </p:spPr>
      </p:pic>
      <p:sp>
        <p:nvSpPr>
          <p:cNvPr id="140291" name="Text Box 10"/>
          <p:cNvSpPr txBox="1"/>
          <p:nvPr/>
        </p:nvSpPr>
        <p:spPr>
          <a:xfrm>
            <a:off x="0" y="5181600"/>
            <a:ext cx="9144000" cy="641350"/>
          </a:xfrm>
          <a:prstGeom prst="rect">
            <a:avLst/>
          </a:prstGeom>
          <a:noFill/>
          <a:ln w="9525">
            <a:noFill/>
          </a:ln>
        </p:spPr>
        <p:txBody>
          <a:bodyPr>
            <a:spAutoFit/>
          </a:bodyPr>
          <a:p>
            <a:pPr lvl="0" eaLnBrk="1" hangingPunct="1">
              <a:lnSpc>
                <a:spcPct val="100000"/>
              </a:lnSpc>
              <a:spcBef>
                <a:spcPct val="50000"/>
              </a:spcBef>
            </a:pPr>
            <a:r>
              <a:rPr lang="zh-CN" altLang="en-US" sz="3600" b="1" dirty="0">
                <a:latin typeface="Tahoma" panose="020B0604030504040204" pitchFamily="34" charset="0"/>
                <a:ea typeface="宋体" panose="02010600030101010101" pitchFamily="2" charset="-122"/>
              </a:rPr>
              <a:t>鱼翔</a:t>
            </a:r>
            <a:r>
              <a:rPr lang="zh-CN" altLang="en-US" sz="3600" b="1" dirty="0">
                <a:solidFill>
                  <a:srgbClr val="FF0000"/>
                </a:solidFill>
                <a:latin typeface="Tahoma" panose="020B0604030504040204" pitchFamily="34" charset="0"/>
                <a:ea typeface="宋体" panose="02010600030101010101" pitchFamily="2" charset="-122"/>
              </a:rPr>
              <a:t>浅底</a:t>
            </a:r>
            <a:r>
              <a:rPr lang="zh-CN" altLang="en-US" sz="3600" b="1" dirty="0">
                <a:latin typeface="Tahoma" panose="020B0604030504040204" pitchFamily="34" charset="0"/>
                <a:ea typeface="宋体" panose="02010600030101010101" pitchFamily="2" charset="-122"/>
              </a:rPr>
              <a:t>：写江水之明澈。</a:t>
            </a:r>
            <a:endParaRPr lang="zh-CN" altLang="en-US" sz="3600" b="1" dirty="0">
              <a:latin typeface="Tahoma" panose="020B0604030504040204" pitchFamily="34" charset="0"/>
              <a:ea typeface="宋体" panose="02010600030101010101" pitchFamily="2" charset="-122"/>
            </a:endParaRPr>
          </a:p>
        </p:txBody>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advClick="0" advTm="3000">
    <p:zoom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gn="ctr"/>
            <a:r>
              <a:rPr lang="zh-CN" altLang="en-US" sz="6600">
                <a:ln w="22225">
                  <a:solidFill>
                    <a:schemeClr val="accent2"/>
                  </a:solidFill>
                  <a:prstDash val="solid"/>
                </a:ln>
                <a:solidFill>
                  <a:schemeClr val="accent2">
                    <a:lumMod val="40000"/>
                    <a:lumOff val="60000"/>
                  </a:schemeClr>
                </a:solidFill>
                <a:effectLst/>
              </a:rPr>
              <a:t>立志</a:t>
            </a:r>
            <a:endParaRPr lang="zh-CN" altLang="en-US" sz="6600">
              <a:ln w="22225">
                <a:solidFill>
                  <a:schemeClr val="accent2"/>
                </a:solidFill>
                <a:prstDash val="solid"/>
              </a:ln>
              <a:solidFill>
                <a:schemeClr val="accent2">
                  <a:lumMod val="40000"/>
                  <a:lumOff val="60000"/>
                </a:schemeClr>
              </a:solidFill>
              <a:effectLst/>
            </a:endParaRPr>
          </a:p>
          <a:p>
            <a:r>
              <a:rPr lang="zh-CN" altLang="en-US" sz="3600" b="1"/>
              <a:t>孩儿立志出乡关，学不成名誓不还。</a:t>
            </a:r>
            <a:endParaRPr lang="zh-CN" altLang="en-US" sz="3600" b="1"/>
          </a:p>
          <a:p>
            <a:r>
              <a:rPr lang="zh-CN" altLang="en-US" sz="3600" b="1"/>
              <a:t>埋骨何须桑梓地，人生无处不青山</a:t>
            </a:r>
            <a:r>
              <a:rPr lang="zh-CN" altLang="en-US"/>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1314" name="Group 9"/>
          <p:cNvGrpSpPr/>
          <p:nvPr/>
        </p:nvGrpSpPr>
        <p:grpSpPr>
          <a:xfrm>
            <a:off x="1676400" y="0"/>
            <a:ext cx="7467600" cy="6858000"/>
            <a:chOff x="0" y="0"/>
            <a:chExt cx="5760" cy="4320"/>
          </a:xfrm>
        </p:grpSpPr>
        <p:pic>
          <p:nvPicPr>
            <p:cNvPr id="141315" name="Picture 4" descr="层林浸染0"/>
            <p:cNvPicPr>
              <a:picLocks noChangeAspect="1"/>
            </p:cNvPicPr>
            <p:nvPr/>
          </p:nvPicPr>
          <p:blipFill>
            <a:blip r:embed="rId1"/>
            <a:stretch>
              <a:fillRect/>
            </a:stretch>
          </p:blipFill>
          <p:spPr>
            <a:xfrm>
              <a:off x="0" y="288"/>
              <a:ext cx="5760" cy="1584"/>
            </a:xfrm>
            <a:prstGeom prst="rect">
              <a:avLst/>
            </a:prstGeom>
            <a:noFill/>
            <a:ln w="9525">
              <a:noFill/>
            </a:ln>
          </p:spPr>
        </p:pic>
        <p:pic>
          <p:nvPicPr>
            <p:cNvPr id="141316" name="Picture 5" descr="百舸争流"/>
            <p:cNvPicPr>
              <a:picLocks noChangeAspect="1"/>
            </p:cNvPicPr>
            <p:nvPr/>
          </p:nvPicPr>
          <p:blipFill>
            <a:blip r:embed="rId2"/>
            <a:stretch>
              <a:fillRect/>
            </a:stretch>
          </p:blipFill>
          <p:spPr>
            <a:xfrm>
              <a:off x="0" y="1872"/>
              <a:ext cx="5760" cy="1056"/>
            </a:xfrm>
            <a:prstGeom prst="rect">
              <a:avLst/>
            </a:prstGeom>
            <a:noFill/>
            <a:ln w="9525">
              <a:noFill/>
            </a:ln>
          </p:spPr>
        </p:pic>
        <p:pic>
          <p:nvPicPr>
            <p:cNvPr id="141317" name="Picture 6" descr="鹰击长空"/>
            <p:cNvPicPr>
              <a:picLocks noChangeAspect="1"/>
            </p:cNvPicPr>
            <p:nvPr/>
          </p:nvPicPr>
          <p:blipFill>
            <a:blip r:embed="rId3"/>
            <a:stretch>
              <a:fillRect/>
            </a:stretch>
          </p:blipFill>
          <p:spPr>
            <a:xfrm>
              <a:off x="0" y="0"/>
              <a:ext cx="5760" cy="768"/>
            </a:xfrm>
            <a:prstGeom prst="rect">
              <a:avLst/>
            </a:prstGeom>
            <a:noFill/>
            <a:ln w="9525">
              <a:noFill/>
            </a:ln>
          </p:spPr>
        </p:pic>
        <p:pic>
          <p:nvPicPr>
            <p:cNvPr id="141318" name="Picture 8" descr="鱼0"/>
            <p:cNvPicPr>
              <a:picLocks noChangeAspect="1"/>
            </p:cNvPicPr>
            <p:nvPr/>
          </p:nvPicPr>
          <p:blipFill>
            <a:blip r:embed="rId4"/>
            <a:stretch>
              <a:fillRect/>
            </a:stretch>
          </p:blipFill>
          <p:spPr>
            <a:xfrm>
              <a:off x="0" y="2880"/>
              <a:ext cx="5760" cy="1440"/>
            </a:xfrm>
            <a:prstGeom prst="rect">
              <a:avLst/>
            </a:prstGeom>
            <a:noFill/>
            <a:ln w="9525">
              <a:noFill/>
            </a:ln>
          </p:spPr>
        </p:pic>
      </p:grpSp>
      <p:sp>
        <p:nvSpPr>
          <p:cNvPr id="141319" name="Text Box 10"/>
          <p:cNvSpPr txBox="1"/>
          <p:nvPr/>
        </p:nvSpPr>
        <p:spPr>
          <a:xfrm>
            <a:off x="471488" y="685800"/>
            <a:ext cx="915987" cy="5181600"/>
          </a:xfrm>
          <a:prstGeom prst="rect">
            <a:avLst/>
          </a:prstGeom>
          <a:noFill/>
          <a:ln w="9525">
            <a:noFill/>
          </a:ln>
        </p:spPr>
        <p:txBody>
          <a:bodyPr vert="eaVert">
            <a:spAutoFit/>
          </a:bodyPr>
          <a:p>
            <a:pPr lvl="0" eaLnBrk="1" hangingPunct="1">
              <a:lnSpc>
                <a:spcPct val="100000"/>
              </a:lnSpc>
              <a:spcBef>
                <a:spcPct val="50000"/>
              </a:spcBef>
            </a:pPr>
            <a:r>
              <a:rPr lang="zh-CN" altLang="en-US" sz="4800" b="1" dirty="0">
                <a:latin typeface="Tahoma" panose="020B0604030504040204" pitchFamily="34" charset="0"/>
                <a:ea typeface="宋体" panose="02010600030101010101" pitchFamily="2" charset="-122"/>
              </a:rPr>
              <a:t>万类霜天</a:t>
            </a:r>
            <a:r>
              <a:rPr lang="zh-CN" altLang="en-US" sz="4800" b="1" dirty="0">
                <a:solidFill>
                  <a:srgbClr val="CC0000"/>
                </a:solidFill>
                <a:latin typeface="Tahoma" panose="020B0604030504040204" pitchFamily="34" charset="0"/>
                <a:ea typeface="宋体" panose="02010600030101010101" pitchFamily="2" charset="-122"/>
              </a:rPr>
              <a:t>竞</a:t>
            </a:r>
            <a:r>
              <a:rPr lang="zh-CN" altLang="en-US" sz="4800" b="1" dirty="0">
                <a:latin typeface="Tahoma" panose="020B0604030504040204" pitchFamily="34" charset="0"/>
                <a:ea typeface="宋体" panose="02010600030101010101" pitchFamily="2" charset="-122"/>
              </a:rPr>
              <a:t>自由</a:t>
            </a:r>
            <a:endParaRPr lang="zh-CN" altLang="en-US" sz="4800" b="1" dirty="0">
              <a:latin typeface="Tahoma" panose="020B0604030504040204" pitchFamily="34" charset="0"/>
              <a:ea typeface="宋体" panose="02010600030101010101" pitchFamily="2" charset="-122"/>
            </a:endParaRPr>
          </a:p>
        </p:txBody>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5700" y="116632"/>
            <a:ext cx="6548548"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en-US" sz="3200" dirty="0">
                <a:solidFill>
                  <a:srgbClr val="0070C0"/>
                </a:solidFill>
                <a:effectLst>
                  <a:outerShdw blurRad="38100" dist="38100" dir="2700000" algn="tl">
                    <a:srgbClr val="000000">
                      <a:alpha val="43137"/>
                    </a:srgbClr>
                  </a:outerShdw>
                </a:effectLst>
              </a:rPr>
              <a:t>写景</a:t>
            </a:r>
            <a:r>
              <a:rPr lang="zh-CN" altLang="en-US" sz="3200" dirty="0" smtClean="0">
                <a:solidFill>
                  <a:srgbClr val="0070C0"/>
                </a:solidFill>
                <a:effectLst>
                  <a:outerShdw blurRad="38100" dist="38100" dir="2700000" algn="tl">
                    <a:srgbClr val="000000">
                      <a:alpha val="43137"/>
                    </a:srgbClr>
                  </a:outerShdw>
                </a:effectLst>
              </a:rPr>
              <a:t>抒情词再探</a:t>
            </a:r>
            <a:r>
              <a:rPr lang="en-US" altLang="zh-CN" sz="3200" dirty="0" smtClean="0">
                <a:solidFill>
                  <a:srgbClr val="0070C0"/>
                </a:solidFill>
                <a:effectLst>
                  <a:outerShdw blurRad="38100" dist="38100" dir="2700000" algn="tl">
                    <a:srgbClr val="000000">
                      <a:alpha val="43137"/>
                    </a:srgbClr>
                  </a:outerShdw>
                </a:effectLst>
              </a:rPr>
              <a:t>——</a:t>
            </a:r>
            <a:r>
              <a:rPr lang="zh-CN" altLang="en-US" sz="3200" dirty="0" smtClean="0">
                <a:solidFill>
                  <a:srgbClr val="0070C0"/>
                </a:solidFill>
                <a:effectLst>
                  <a:outerShdw blurRad="38100" dist="38100" dir="2700000" algn="tl">
                    <a:srgbClr val="000000">
                      <a:alpha val="43137"/>
                    </a:srgbClr>
                  </a:outerShdw>
                </a:effectLst>
              </a:rPr>
              <a:t>写景的</a:t>
            </a:r>
            <a:r>
              <a:rPr lang="zh-CN" altLang="en-US" sz="3200" b="1" dirty="0" smtClean="0">
                <a:solidFill>
                  <a:srgbClr val="FF0000"/>
                </a:solidFill>
                <a:effectLst>
                  <a:outerShdw blurRad="38100" dist="38100" dir="2700000" algn="tl">
                    <a:srgbClr val="000000">
                      <a:alpha val="43137"/>
                    </a:srgbClr>
                  </a:outerShdw>
                </a:effectLst>
              </a:rPr>
              <a:t>角度</a:t>
            </a:r>
            <a:endParaRPr lang="zh-CN" altLang="en-US" sz="3200" b="1" dirty="0">
              <a:solidFill>
                <a:srgbClr val="FF0000"/>
              </a:solidFill>
              <a:effectLst>
                <a:outerShdw blurRad="38100" dist="38100" dir="2700000" algn="tl">
                  <a:srgbClr val="000000">
                    <a:alpha val="43137"/>
                  </a:srgbClr>
                </a:outerShdw>
              </a:effectLst>
            </a:endParaRPr>
          </a:p>
        </p:txBody>
      </p:sp>
      <p:sp>
        <p:nvSpPr>
          <p:cNvPr id="4" name="矩形 3"/>
          <p:cNvSpPr/>
          <p:nvPr/>
        </p:nvSpPr>
        <p:spPr>
          <a:xfrm>
            <a:off x="5580112" y="980728"/>
            <a:ext cx="3384376" cy="35394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zh-CN" altLang="en-US" sz="3200" b="1" dirty="0">
                <a:solidFill>
                  <a:schemeClr val="tx1"/>
                </a:solidFill>
                <a:latin typeface="华文新魏" pitchFamily="2" charset="-122"/>
                <a:ea typeface="华文新魏" pitchFamily="2" charset="-122"/>
              </a:rPr>
              <a:t>万山红遍</a:t>
            </a:r>
            <a:endParaRPr lang="en-US" altLang="zh-CN" sz="3200" b="1" dirty="0">
              <a:solidFill>
                <a:schemeClr val="tx1"/>
              </a:solidFill>
              <a:latin typeface="华文新魏" pitchFamily="2" charset="-122"/>
              <a:ea typeface="华文新魏" pitchFamily="2" charset="-122"/>
            </a:endParaRPr>
          </a:p>
          <a:p>
            <a:r>
              <a:rPr lang="zh-CN" altLang="en-US" sz="3200" b="1" dirty="0">
                <a:solidFill>
                  <a:schemeClr val="tx1"/>
                </a:solidFill>
                <a:latin typeface="华文新魏" pitchFamily="2" charset="-122"/>
                <a:ea typeface="华文新魏" pitchFamily="2" charset="-122"/>
              </a:rPr>
              <a:t>层林尽染</a:t>
            </a:r>
            <a:endParaRPr lang="en-US" altLang="zh-CN" sz="3200" b="1" dirty="0">
              <a:solidFill>
                <a:schemeClr val="tx1"/>
              </a:solidFill>
              <a:latin typeface="华文新魏" pitchFamily="2" charset="-122"/>
              <a:ea typeface="华文新魏" pitchFamily="2" charset="-122"/>
            </a:endParaRPr>
          </a:p>
          <a:p>
            <a:r>
              <a:rPr lang="zh-CN" altLang="en-US" sz="3200" b="1" dirty="0">
                <a:solidFill>
                  <a:schemeClr val="tx1"/>
                </a:solidFill>
                <a:latin typeface="华文新魏" pitchFamily="2" charset="-122"/>
                <a:ea typeface="华文新魏" pitchFamily="2" charset="-122"/>
              </a:rPr>
              <a:t>漫江碧透</a:t>
            </a:r>
            <a:endParaRPr lang="en-US" altLang="zh-CN" sz="3200" b="1" dirty="0">
              <a:solidFill>
                <a:schemeClr val="tx1"/>
              </a:solidFill>
              <a:latin typeface="华文新魏" pitchFamily="2" charset="-122"/>
              <a:ea typeface="华文新魏" pitchFamily="2" charset="-122"/>
            </a:endParaRPr>
          </a:p>
          <a:p>
            <a:r>
              <a:rPr lang="zh-CN" altLang="en-US" sz="3200" b="1" dirty="0">
                <a:solidFill>
                  <a:schemeClr val="tx1"/>
                </a:solidFill>
                <a:latin typeface="华文新魏" pitchFamily="2" charset="-122"/>
                <a:ea typeface="华文新魏" pitchFamily="2" charset="-122"/>
              </a:rPr>
              <a:t>百舸争流</a:t>
            </a:r>
            <a:endParaRPr lang="en-US" altLang="zh-CN" sz="3200" b="1" dirty="0">
              <a:solidFill>
                <a:schemeClr val="tx1"/>
              </a:solidFill>
              <a:latin typeface="华文新魏" pitchFamily="2" charset="-122"/>
              <a:ea typeface="华文新魏" pitchFamily="2" charset="-122"/>
            </a:endParaRPr>
          </a:p>
          <a:p>
            <a:r>
              <a:rPr lang="zh-CN" altLang="en-US" sz="3200" b="1" dirty="0">
                <a:solidFill>
                  <a:schemeClr val="tx1"/>
                </a:solidFill>
                <a:latin typeface="华文新魏" pitchFamily="2" charset="-122"/>
                <a:ea typeface="华文新魏" pitchFamily="2" charset="-122"/>
              </a:rPr>
              <a:t>鹰击长空</a:t>
            </a:r>
            <a:endParaRPr lang="en-US" altLang="zh-CN" sz="3200" b="1" dirty="0">
              <a:solidFill>
                <a:schemeClr val="tx1"/>
              </a:solidFill>
              <a:latin typeface="华文新魏" pitchFamily="2" charset="-122"/>
              <a:ea typeface="华文新魏" pitchFamily="2" charset="-122"/>
            </a:endParaRPr>
          </a:p>
          <a:p>
            <a:r>
              <a:rPr lang="zh-CN" altLang="en-US" sz="3200" b="1" dirty="0">
                <a:solidFill>
                  <a:schemeClr val="tx1"/>
                </a:solidFill>
                <a:latin typeface="华文新魏" pitchFamily="2" charset="-122"/>
                <a:ea typeface="华文新魏" pitchFamily="2" charset="-122"/>
              </a:rPr>
              <a:t>鱼翔浅底</a:t>
            </a:r>
            <a:endParaRPr lang="en-US" altLang="zh-CN" sz="3200" b="1" dirty="0">
              <a:solidFill>
                <a:schemeClr val="tx1"/>
              </a:solidFill>
              <a:latin typeface="华文新魏" pitchFamily="2" charset="-122"/>
              <a:ea typeface="华文新魏" pitchFamily="2" charset="-122"/>
            </a:endParaRPr>
          </a:p>
          <a:p>
            <a:endParaRPr lang="zh-CN" altLang="en-US" sz="3200" dirty="0">
              <a:solidFill>
                <a:schemeClr val="tx1"/>
              </a:solidFill>
            </a:endParaRPr>
          </a:p>
        </p:txBody>
      </p:sp>
      <p:sp>
        <p:nvSpPr>
          <p:cNvPr id="5" name="TextBox 4"/>
          <p:cNvSpPr txBox="1"/>
          <p:nvPr/>
        </p:nvSpPr>
        <p:spPr>
          <a:xfrm>
            <a:off x="181799" y="2750473"/>
            <a:ext cx="4608512" cy="267765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zh-CN" altLang="en-US" sz="2800" b="1" dirty="0" smtClean="0">
                <a:solidFill>
                  <a:srgbClr val="C00000"/>
                </a:solidFill>
                <a:latin typeface="+mn-ea"/>
              </a:rPr>
              <a:t>思考：角度包括哪些？</a:t>
            </a:r>
            <a:endParaRPr lang="en-US" altLang="zh-CN" sz="2800" b="1" dirty="0" smtClean="0">
              <a:solidFill>
                <a:srgbClr val="C00000"/>
              </a:solidFill>
              <a:latin typeface="+mn-ea"/>
            </a:endParaRPr>
          </a:p>
          <a:p>
            <a:r>
              <a:rPr lang="zh-CN" altLang="en-US" sz="2800" b="1" dirty="0" smtClean="0">
                <a:solidFill>
                  <a:srgbClr val="0070C0"/>
                </a:solidFill>
                <a:latin typeface="+mn-ea"/>
              </a:rPr>
              <a:t>视角</a:t>
            </a:r>
            <a:r>
              <a:rPr lang="zh-CN" altLang="en-US" sz="2800" b="1" dirty="0" smtClean="0">
                <a:latin typeface="+mn-ea"/>
              </a:rPr>
              <a:t>：远、近、俯、仰</a:t>
            </a:r>
            <a:endParaRPr lang="en-US" altLang="zh-CN" sz="2800" b="1" dirty="0" smtClean="0">
              <a:latin typeface="+mn-ea"/>
            </a:endParaRPr>
          </a:p>
          <a:p>
            <a:r>
              <a:rPr lang="zh-CN" altLang="en-US" sz="2800" b="1" dirty="0" smtClean="0">
                <a:solidFill>
                  <a:srgbClr val="0070C0"/>
                </a:solidFill>
                <a:latin typeface="+mn-ea"/>
              </a:rPr>
              <a:t>动静</a:t>
            </a:r>
            <a:r>
              <a:rPr lang="zh-CN" altLang="en-US" sz="2800" b="1" dirty="0" smtClean="0">
                <a:latin typeface="+mn-ea"/>
              </a:rPr>
              <a:t>：动（形</a:t>
            </a:r>
            <a:r>
              <a:rPr lang="en-US" altLang="zh-CN" sz="2800" b="1" dirty="0" smtClean="0">
                <a:latin typeface="+mn-ea"/>
              </a:rPr>
              <a:t>/</a:t>
            </a:r>
            <a:r>
              <a:rPr lang="zh-CN" altLang="en-US" sz="2800" b="1" dirty="0" smtClean="0">
                <a:latin typeface="+mn-ea"/>
              </a:rPr>
              <a:t>声）；</a:t>
            </a:r>
            <a:endParaRPr lang="en-US" altLang="zh-CN" sz="2800" b="1" dirty="0" smtClean="0">
              <a:latin typeface="+mn-ea"/>
            </a:endParaRPr>
          </a:p>
          <a:p>
            <a:r>
              <a:rPr lang="zh-CN" altLang="en-US" sz="2800" b="1" dirty="0" smtClean="0">
                <a:latin typeface="+mn-ea"/>
              </a:rPr>
              <a:t>      静（形</a:t>
            </a:r>
            <a:r>
              <a:rPr lang="en-US" altLang="zh-CN" sz="2800" b="1" dirty="0" smtClean="0">
                <a:latin typeface="+mn-ea"/>
              </a:rPr>
              <a:t>/</a:t>
            </a:r>
            <a:r>
              <a:rPr lang="zh-CN" altLang="en-US" sz="2800" b="1" dirty="0">
                <a:latin typeface="+mn-ea"/>
              </a:rPr>
              <a:t>声</a:t>
            </a:r>
            <a:r>
              <a:rPr lang="zh-CN" altLang="en-US" sz="2800" b="1" dirty="0" smtClean="0">
                <a:latin typeface="+mn-ea"/>
              </a:rPr>
              <a:t>）</a:t>
            </a:r>
            <a:endParaRPr lang="en-US" altLang="zh-CN" sz="2800" b="1" dirty="0" smtClean="0">
              <a:latin typeface="+mn-ea"/>
            </a:endParaRPr>
          </a:p>
          <a:p>
            <a:r>
              <a:rPr lang="zh-CN" altLang="en-US" sz="2800" b="1" dirty="0" smtClean="0">
                <a:solidFill>
                  <a:srgbClr val="0070C0"/>
                </a:solidFill>
                <a:latin typeface="+mn-ea"/>
              </a:rPr>
              <a:t>感官</a:t>
            </a:r>
            <a:r>
              <a:rPr lang="zh-CN" altLang="en-US" sz="2800" b="1" dirty="0" smtClean="0">
                <a:latin typeface="+mn-ea"/>
              </a:rPr>
              <a:t>：视、听、味、嗅、触</a:t>
            </a:r>
            <a:endParaRPr lang="en-US" altLang="zh-CN" sz="2800" b="1" dirty="0" smtClean="0">
              <a:latin typeface="+mn-ea"/>
            </a:endParaRPr>
          </a:p>
          <a:p>
            <a:r>
              <a:rPr lang="zh-CN" altLang="en-US" sz="2800" b="1" dirty="0" smtClean="0">
                <a:solidFill>
                  <a:srgbClr val="0070C0"/>
                </a:solidFill>
                <a:latin typeface="+mn-ea"/>
              </a:rPr>
              <a:t>正侧</a:t>
            </a:r>
            <a:r>
              <a:rPr lang="zh-CN" altLang="en-US" sz="2800" b="1" dirty="0" smtClean="0">
                <a:latin typeface="+mn-ea"/>
              </a:rPr>
              <a:t>：正面描写</a:t>
            </a:r>
            <a:r>
              <a:rPr lang="en-US" altLang="zh-CN" sz="2800" b="1" dirty="0" smtClean="0">
                <a:latin typeface="+mn-ea"/>
              </a:rPr>
              <a:t>/</a:t>
            </a:r>
            <a:r>
              <a:rPr lang="zh-CN" altLang="en-US" sz="2800" b="1" dirty="0" smtClean="0">
                <a:latin typeface="+mn-ea"/>
              </a:rPr>
              <a:t>侧面描写</a:t>
            </a:r>
            <a:endParaRPr lang="zh-CN" altLang="en-US" sz="2800" b="1" dirty="0">
              <a:latin typeface="+mn-ea"/>
            </a:endParaRPr>
          </a:p>
        </p:txBody>
      </p:sp>
      <p:sp>
        <p:nvSpPr>
          <p:cNvPr id="16" name="TextBox 15"/>
          <p:cNvSpPr txBox="1"/>
          <p:nvPr/>
        </p:nvSpPr>
        <p:spPr>
          <a:xfrm>
            <a:off x="7397417" y="1268760"/>
            <a:ext cx="686166"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800" b="1" dirty="0" smtClean="0"/>
              <a:t>远</a:t>
            </a:r>
            <a:endParaRPr lang="zh-CN" altLang="en-US" sz="2800" b="1" dirty="0"/>
          </a:p>
        </p:txBody>
      </p:sp>
      <p:sp>
        <p:nvSpPr>
          <p:cNvPr id="17" name="TextBox 16"/>
          <p:cNvSpPr txBox="1"/>
          <p:nvPr/>
        </p:nvSpPr>
        <p:spPr>
          <a:xfrm>
            <a:off x="7397417" y="2227223"/>
            <a:ext cx="686166"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800" b="1" dirty="0" smtClean="0"/>
              <a:t>近</a:t>
            </a:r>
            <a:endParaRPr lang="zh-CN" altLang="en-US" sz="2800" b="1" dirty="0"/>
          </a:p>
        </p:txBody>
      </p:sp>
      <p:sp>
        <p:nvSpPr>
          <p:cNvPr id="18" name="TextBox 17"/>
          <p:cNvSpPr txBox="1"/>
          <p:nvPr/>
        </p:nvSpPr>
        <p:spPr>
          <a:xfrm>
            <a:off x="7397417" y="2924944"/>
            <a:ext cx="686166"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800" b="1" dirty="0" smtClean="0"/>
              <a:t>仰</a:t>
            </a:r>
            <a:endParaRPr lang="zh-CN" altLang="en-US" sz="2800" b="1" dirty="0"/>
          </a:p>
        </p:txBody>
      </p:sp>
      <p:sp>
        <p:nvSpPr>
          <p:cNvPr id="19" name="TextBox 18"/>
          <p:cNvSpPr txBox="1"/>
          <p:nvPr/>
        </p:nvSpPr>
        <p:spPr>
          <a:xfrm>
            <a:off x="7397417" y="3448164"/>
            <a:ext cx="686166"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800" b="1" dirty="0" smtClean="0"/>
              <a:t>俯</a:t>
            </a:r>
            <a:endParaRPr lang="zh-CN" altLang="en-US" sz="2800" b="1" dirty="0"/>
          </a:p>
        </p:txBody>
      </p:sp>
      <p:sp>
        <p:nvSpPr>
          <p:cNvPr id="20" name="TextBox 19"/>
          <p:cNvSpPr txBox="1"/>
          <p:nvPr/>
        </p:nvSpPr>
        <p:spPr>
          <a:xfrm>
            <a:off x="4874474" y="1530370"/>
            <a:ext cx="48961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400" b="1" dirty="0" smtClean="0"/>
              <a:t>静</a:t>
            </a:r>
            <a:endParaRPr lang="zh-CN" altLang="en-US" sz="2400" b="1" dirty="0"/>
          </a:p>
        </p:txBody>
      </p:sp>
      <p:sp>
        <p:nvSpPr>
          <p:cNvPr id="21" name="TextBox 20"/>
          <p:cNvSpPr txBox="1"/>
          <p:nvPr/>
        </p:nvSpPr>
        <p:spPr>
          <a:xfrm>
            <a:off x="4874474" y="3016044"/>
            <a:ext cx="48961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400" b="1" dirty="0" smtClean="0"/>
              <a:t>动</a:t>
            </a:r>
            <a:endParaRPr lang="zh-CN" altLang="en-US" sz="2400" b="1" dirty="0"/>
          </a:p>
        </p:txBody>
      </p:sp>
      <p:sp>
        <p:nvSpPr>
          <p:cNvPr id="22" name="左大括号 21"/>
          <p:cNvSpPr/>
          <p:nvPr/>
        </p:nvSpPr>
        <p:spPr>
          <a:xfrm>
            <a:off x="5364088" y="1196752"/>
            <a:ext cx="360040" cy="1061249"/>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a:p>
        </p:txBody>
      </p:sp>
      <p:sp>
        <p:nvSpPr>
          <p:cNvPr id="23" name="左大括号 22"/>
          <p:cNvSpPr/>
          <p:nvPr/>
        </p:nvSpPr>
        <p:spPr>
          <a:xfrm>
            <a:off x="5364088" y="2750443"/>
            <a:ext cx="360040" cy="992869"/>
          </a:xfrm>
          <a:prstGeom prst="leftBrace">
            <a:avLst>
              <a:gd name="adj1" fmla="val 0"/>
              <a:gd name="adj2" fmla="val 50000"/>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a:p>
        </p:txBody>
      </p:sp>
      <p:sp>
        <p:nvSpPr>
          <p:cNvPr id="2" name="文本框 1"/>
          <p:cNvSpPr txBox="1"/>
          <p:nvPr/>
        </p:nvSpPr>
        <p:spPr>
          <a:xfrm>
            <a:off x="4987290" y="4714240"/>
            <a:ext cx="3604260" cy="1438275"/>
          </a:xfrm>
          <a:prstGeom prst="rect">
            <a:avLst/>
          </a:prstGeom>
          <a:solidFill>
            <a:schemeClr val="accent3">
              <a:lumMod val="60000"/>
              <a:lumOff val="40000"/>
            </a:schemeClr>
          </a:solidFill>
          <a:ln w="28575" cmpd="sng">
            <a:solidFill>
              <a:schemeClr val="accent1">
                <a:shade val="50000"/>
              </a:schemeClr>
            </a:solidFill>
            <a:prstDash val="lgDashDot"/>
          </a:ln>
        </p:spPr>
        <p:txBody>
          <a:bodyPr wrap="square" rtlCol="0">
            <a:spAutoFit/>
          </a:bodyPr>
          <a:p>
            <a:r>
              <a:rPr lang="zh-CN" altLang="en-US" sz="4400" b="1"/>
              <a:t>绚丽多姿      生机盎然</a:t>
            </a:r>
            <a:endParaRPr lang="zh-CN" altLang="en-US" sz="4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ppt_x"/>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2339" name="Picture 6" descr="片7"/>
          <p:cNvPicPr>
            <a:picLocks noChangeAspect="1"/>
          </p:cNvPicPr>
          <p:nvPr/>
        </p:nvPicPr>
        <p:blipFill>
          <a:blip r:embed="rId1"/>
          <a:stretch>
            <a:fillRect/>
          </a:stretch>
        </p:blipFill>
        <p:spPr>
          <a:xfrm>
            <a:off x="0" y="188913"/>
            <a:ext cx="9144000" cy="6119812"/>
          </a:xfrm>
          <a:prstGeom prst="rect">
            <a:avLst/>
          </a:prstGeom>
          <a:noFill/>
          <a:ln w="9525">
            <a:noFill/>
          </a:ln>
        </p:spPr>
      </p:pic>
      <p:sp>
        <p:nvSpPr>
          <p:cNvPr id="142340" name="Text Box 7"/>
          <p:cNvSpPr txBox="1"/>
          <p:nvPr/>
        </p:nvSpPr>
        <p:spPr>
          <a:xfrm>
            <a:off x="6443663" y="404813"/>
            <a:ext cx="1524000" cy="6192837"/>
          </a:xfrm>
          <a:prstGeom prst="rect">
            <a:avLst/>
          </a:prstGeom>
          <a:noFill/>
          <a:ln w="9525">
            <a:noFill/>
          </a:ln>
        </p:spPr>
        <p:txBody>
          <a:bodyPr vert="eaVert">
            <a:spAutoFit/>
          </a:bodyPr>
          <a:p>
            <a:pPr lvl="0" eaLnBrk="1" hangingPunct="1">
              <a:lnSpc>
                <a:spcPct val="100000"/>
              </a:lnSpc>
            </a:pPr>
            <a:r>
              <a:rPr lang="zh-CN" altLang="en-US" sz="4400" b="1" dirty="0">
                <a:solidFill>
                  <a:srgbClr val="FF0000"/>
                </a:solidFill>
                <a:latin typeface="Tahoma" panose="020B0604030504040204" pitchFamily="34" charset="0"/>
                <a:ea typeface="宋体" panose="02010600030101010101" pitchFamily="2" charset="-122"/>
              </a:rPr>
              <a:t>怅寥廓，</a:t>
            </a:r>
            <a:endParaRPr lang="zh-CN" altLang="en-US" sz="4400" b="1" dirty="0">
              <a:solidFill>
                <a:srgbClr val="FF0000"/>
              </a:solidFill>
              <a:latin typeface="Tahoma" panose="020B0604030504040204" pitchFamily="34" charset="0"/>
              <a:ea typeface="宋体" panose="02010600030101010101" pitchFamily="2" charset="-122"/>
            </a:endParaRPr>
          </a:p>
          <a:p>
            <a:pPr lvl="0" eaLnBrk="1" hangingPunct="1">
              <a:lnSpc>
                <a:spcPct val="100000"/>
              </a:lnSpc>
            </a:pPr>
            <a:r>
              <a:rPr lang="zh-CN" altLang="en-US" sz="4400" b="1" dirty="0">
                <a:solidFill>
                  <a:srgbClr val="FF0000"/>
                </a:solidFill>
                <a:latin typeface="Tahoma" panose="020B0604030504040204" pitchFamily="34" charset="0"/>
                <a:ea typeface="宋体" panose="02010600030101010101" pitchFamily="2" charset="-122"/>
              </a:rPr>
              <a:t>问苍茫大地，谁主沉浮？</a:t>
            </a:r>
            <a:endParaRPr lang="zh-CN" altLang="en-US" sz="4400" b="1" dirty="0">
              <a:solidFill>
                <a:srgbClr val="FF0000"/>
              </a:solidFill>
              <a:latin typeface="Tahoma" panose="020B0604030504040204" pitchFamily="34" charset="0"/>
              <a:ea typeface="宋体" panose="02010600030101010101" pitchFamily="2" charset="-122"/>
            </a:endParaRPr>
          </a:p>
        </p:txBody>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
          <p:cNvSpPr>
            <a:spLocks noChangeArrowheads="1"/>
          </p:cNvSpPr>
          <p:nvPr/>
        </p:nvSpPr>
        <p:spPr bwMode="auto">
          <a:xfrm>
            <a:off x="323528" y="188640"/>
            <a:ext cx="8352160" cy="830535"/>
          </a:xfrm>
          <a:prstGeom prst="rect">
            <a:avLst/>
          </a:prstGeom>
          <a:noFill/>
          <a:ln w="9525">
            <a:noFill/>
            <a:miter lim="800000"/>
          </a:ln>
        </p:spPr>
        <p:txBody>
          <a:bodyPr wrap="square">
            <a:spAutoFit/>
          </a:bodyPr>
          <a:lstStyle/>
          <a:p>
            <a:pPr marL="675005" indent="-675005">
              <a:lnSpc>
                <a:spcPct val="150000"/>
              </a:lnSpc>
            </a:pPr>
            <a:r>
              <a:rPr lang="zh-CN" altLang="en-US" sz="3200" b="1" dirty="0"/>
              <a:t>4、诗人为什么要“问苍茫大地，谁主沉浮”？</a:t>
            </a:r>
            <a:endParaRPr lang="en-US" altLang="zh-CN" sz="3200" b="1" dirty="0"/>
          </a:p>
        </p:txBody>
      </p:sp>
      <p:sp>
        <p:nvSpPr>
          <p:cNvPr id="3" name="Text Box 5"/>
          <p:cNvSpPr txBox="1">
            <a:spLocks noChangeArrowheads="1"/>
          </p:cNvSpPr>
          <p:nvPr/>
        </p:nvSpPr>
        <p:spPr bwMode="auto">
          <a:xfrm>
            <a:off x="323215" y="1441768"/>
            <a:ext cx="8915400" cy="1077912"/>
          </a:xfrm>
          <a:prstGeom prst="rect">
            <a:avLst/>
          </a:prstGeom>
          <a:noFill/>
          <a:ln w="12700">
            <a:noFill/>
            <a:miter lim="800000"/>
          </a:ln>
        </p:spPr>
        <p:txBody>
          <a:bodyPr>
            <a:spAutoFit/>
          </a:bodyPr>
          <a:lstStyle/>
          <a:p>
            <a:r>
              <a:rPr lang="zh-CN" altLang="en-US" sz="3200" b="1">
                <a:solidFill>
                  <a:srgbClr val="0000FF"/>
                </a:solidFill>
              </a:rPr>
              <a:t>提示：由自然万物的绚丽多姿和生机蓬勃联想到生活在这片土地上的人民的命运与未来。</a:t>
            </a:r>
            <a:endParaRPr lang="zh-CN" altLang="en-US" sz="3200" b="1">
              <a:solidFill>
                <a:srgbClr val="0000FF"/>
              </a:solidFill>
            </a:endParaRPr>
          </a:p>
        </p:txBody>
      </p:sp>
      <p:sp>
        <p:nvSpPr>
          <p:cNvPr id="4" name="Text Box 4"/>
          <p:cNvSpPr txBox="1">
            <a:spLocks noChangeArrowheads="1"/>
          </p:cNvSpPr>
          <p:nvPr/>
        </p:nvSpPr>
        <p:spPr bwMode="auto">
          <a:xfrm>
            <a:off x="349250" y="2205038"/>
            <a:ext cx="8686800" cy="4454525"/>
          </a:xfrm>
          <a:prstGeom prst="rect">
            <a:avLst/>
          </a:prstGeom>
          <a:noFill/>
          <a:ln w="12700">
            <a:noFill/>
            <a:miter lim="800000"/>
          </a:ln>
        </p:spPr>
        <p:txBody>
          <a:bodyPr>
            <a:spAutoFit/>
          </a:bodyPr>
          <a:lstStyle/>
          <a:p>
            <a:pPr>
              <a:lnSpc>
                <a:spcPts val="4300"/>
              </a:lnSpc>
            </a:pPr>
            <a:r>
              <a:rPr lang="zh-CN" altLang="en-US" sz="3200" b="1"/>
              <a:t>       《沁园春·长沙》作于1925年。当时的革命形势日益高涨，工农运动蓬勃兴起，农民运动也势如破竹，迅猛异常。随着革命高潮的到来，各派政治势力对革命领导权的争夺更为激烈。国民党的右派分子和共产党右倾分子之间的斗争尤甚。</a:t>
            </a:r>
            <a:r>
              <a:rPr lang="zh-CN" altLang="en-US" sz="3200" b="1">
                <a:latin typeface="宋体" panose="02010600030101010101" pitchFamily="2" charset="-122"/>
              </a:rPr>
              <a:t>这首词正是作者要离开长沙去广州前，重游橘子洲时写的，而作者此行去广州的任务正是要发动民众，开办讲习所。</a:t>
            </a:r>
            <a:endParaRPr lang="zh-CN" altLang="en-US" sz="3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ssolve">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build="p"/>
      <p:bldP spid="4" grpId="0" autoUpdateAnimBg="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noChangeArrowheads="1"/>
          </p:cNvSpPr>
          <p:nvPr/>
        </p:nvSpPr>
        <p:spPr bwMode="auto">
          <a:xfrm>
            <a:off x="0" y="0"/>
            <a:ext cx="8893175" cy="1190625"/>
          </a:xfrm>
          <a:prstGeom prst="rect">
            <a:avLst/>
          </a:prstGeom>
          <a:noFill/>
          <a:ln w="9525">
            <a:noFill/>
            <a:miter lim="800000"/>
          </a:ln>
        </p:spPr>
        <p:txBody>
          <a:bodyPr>
            <a:spAutoFit/>
          </a:bodyPr>
          <a:lstStyle/>
          <a:p>
            <a:pPr marL="675005" indent="-675005">
              <a:lnSpc>
                <a:spcPts val="4500"/>
              </a:lnSpc>
            </a:pPr>
            <a:r>
              <a:rPr lang="en-US" altLang="zh-CN" sz="3200" b="1"/>
              <a:t>5</a:t>
            </a:r>
            <a:r>
              <a:rPr lang="zh-CN" altLang="en-US" sz="3200" b="1"/>
              <a:t>、词的下片主要写了什么内容？我们可以从中读出作者怎样的情怀？</a:t>
            </a:r>
            <a:endParaRPr lang="zh-CN" altLang="en-US" sz="3200" b="1"/>
          </a:p>
        </p:txBody>
      </p:sp>
      <p:sp>
        <p:nvSpPr>
          <p:cNvPr id="20483" name="矩形 3"/>
          <p:cNvSpPr>
            <a:spLocks noChangeArrowheads="1"/>
          </p:cNvSpPr>
          <p:nvPr/>
        </p:nvSpPr>
        <p:spPr bwMode="auto">
          <a:xfrm>
            <a:off x="-144463" y="981075"/>
            <a:ext cx="9396413" cy="830263"/>
          </a:xfrm>
          <a:prstGeom prst="rect">
            <a:avLst/>
          </a:prstGeom>
          <a:noFill/>
          <a:ln w="9525">
            <a:noFill/>
            <a:miter lim="800000"/>
          </a:ln>
        </p:spPr>
        <p:txBody>
          <a:bodyPr>
            <a:spAutoFit/>
          </a:bodyPr>
          <a:lstStyle/>
          <a:p>
            <a:pPr>
              <a:lnSpc>
                <a:spcPct val="150000"/>
              </a:lnSpc>
            </a:pPr>
            <a:r>
              <a:rPr lang="zh-CN" altLang="en-US" sz="3200" b="1">
                <a:solidFill>
                  <a:srgbClr val="0000FF"/>
                </a:solidFill>
              </a:rPr>
              <a:t>下片主要回忆自己在长沙求学与革命时的豪情壮志。</a:t>
            </a:r>
            <a:endParaRPr lang="zh-CN" altLang="en-US" sz="3200" b="1">
              <a:solidFill>
                <a:srgbClr val="0000FF"/>
              </a:solidFill>
            </a:endParaRPr>
          </a:p>
        </p:txBody>
      </p:sp>
      <p:sp>
        <p:nvSpPr>
          <p:cNvPr id="5" name="Text Box 8"/>
          <p:cNvSpPr txBox="1">
            <a:spLocks noChangeArrowheads="1"/>
          </p:cNvSpPr>
          <p:nvPr/>
        </p:nvSpPr>
        <p:spPr bwMode="auto">
          <a:xfrm>
            <a:off x="-36513" y="1773238"/>
            <a:ext cx="9396413" cy="5170487"/>
          </a:xfrm>
          <a:prstGeom prst="rect">
            <a:avLst/>
          </a:prstGeom>
          <a:noFill/>
          <a:ln w="9525">
            <a:noFill/>
            <a:miter lim="800000"/>
          </a:ln>
        </p:spPr>
        <p:txBody>
          <a:bodyPr>
            <a:spAutoFit/>
          </a:bodyPr>
          <a:lstStyle/>
          <a:p>
            <a:pPr>
              <a:lnSpc>
                <a:spcPts val="4000"/>
              </a:lnSpc>
            </a:pPr>
            <a:r>
              <a:rPr lang="en-US" altLang="zh-CN" sz="2800" b="1"/>
              <a:t>① </a:t>
            </a:r>
            <a:r>
              <a:rPr kumimoji="1" lang="en-US" altLang="zh-CN" sz="2800" b="1"/>
              <a:t>1911</a:t>
            </a:r>
            <a:r>
              <a:rPr kumimoji="1" lang="zh-CN" altLang="en-US" sz="2800" b="1"/>
              <a:t>年，</a:t>
            </a:r>
            <a:r>
              <a:rPr kumimoji="1" lang="en-US" altLang="zh-CN" sz="2800" b="1"/>
              <a:t>18</a:t>
            </a:r>
            <a:r>
              <a:rPr kumimoji="1" lang="zh-CN" altLang="en-US" sz="2800" b="1"/>
              <a:t>岁的毛泽东来到长沙，开始了他在此地长达</a:t>
            </a:r>
            <a:r>
              <a:rPr kumimoji="1" lang="en-US" altLang="zh-CN" sz="2800" b="1"/>
              <a:t>13</a:t>
            </a:r>
            <a:r>
              <a:rPr kumimoji="1" lang="zh-CN" altLang="en-US" sz="2800" b="1"/>
              <a:t>年之久的求学和革命斗争生活。</a:t>
            </a:r>
            <a:endParaRPr kumimoji="1" lang="zh-CN" altLang="en-US" sz="2800" b="1"/>
          </a:p>
          <a:p>
            <a:pPr>
              <a:lnSpc>
                <a:spcPts val="4000"/>
              </a:lnSpc>
            </a:pPr>
            <a:r>
              <a:rPr kumimoji="1" lang="en-US" altLang="en-US" sz="2800" b="1"/>
              <a:t>②</a:t>
            </a:r>
            <a:r>
              <a:rPr kumimoji="1" lang="en-US" altLang="zh-CN" sz="2800" b="1"/>
              <a:t>1913-1918</a:t>
            </a:r>
            <a:r>
              <a:rPr kumimoji="1" lang="zh-CN" altLang="en-US" sz="2800" b="1"/>
              <a:t>年，他在湖南一师读书，常和同学在橘子洲一带游览游泳；</a:t>
            </a:r>
            <a:endParaRPr kumimoji="1" lang="zh-CN" altLang="en-US" sz="2800" b="1"/>
          </a:p>
          <a:p>
            <a:pPr>
              <a:lnSpc>
                <a:spcPts val="4000"/>
              </a:lnSpc>
            </a:pPr>
            <a:r>
              <a:rPr kumimoji="1" lang="en-US" altLang="en-US" sz="2800" b="1"/>
              <a:t>③</a:t>
            </a:r>
            <a:r>
              <a:rPr kumimoji="1" lang="en-US" altLang="zh-CN" sz="2800" b="1"/>
              <a:t>1918</a:t>
            </a:r>
            <a:r>
              <a:rPr kumimoji="1" lang="zh-CN" altLang="en-US" sz="2800" b="1"/>
              <a:t>年</a:t>
            </a:r>
            <a:r>
              <a:rPr kumimoji="1" lang="en-US" altLang="zh-CN" sz="2800" b="1"/>
              <a:t>4</a:t>
            </a:r>
            <a:r>
              <a:rPr kumimoji="1" lang="zh-CN" altLang="en-US" sz="2800" b="1"/>
              <a:t>月，与何叔衡创立了以改造中国和世界为奋斗目标的新民学会；</a:t>
            </a:r>
            <a:endParaRPr kumimoji="1" lang="zh-CN" altLang="en-US" sz="2800" b="1"/>
          </a:p>
          <a:p>
            <a:pPr>
              <a:lnSpc>
                <a:spcPts val="4000"/>
              </a:lnSpc>
            </a:pPr>
            <a:r>
              <a:rPr kumimoji="1" lang="zh-CN" altLang="en-US" sz="2800" b="1"/>
              <a:t>④五四时期，主编</a:t>
            </a:r>
            <a:r>
              <a:rPr kumimoji="1" lang="en-US" altLang="zh-CN" sz="2800" b="1"/>
              <a:t>《</a:t>
            </a:r>
            <a:r>
              <a:rPr kumimoji="1" lang="zh-CN" altLang="en-US" sz="2800" b="1"/>
              <a:t>湘江评论</a:t>
            </a:r>
            <a:r>
              <a:rPr kumimoji="1" lang="en-US" altLang="zh-CN" sz="2800" b="1"/>
              <a:t>》</a:t>
            </a:r>
            <a:r>
              <a:rPr kumimoji="1" lang="zh-CN" altLang="en-US" sz="2800" b="1"/>
              <a:t>，发表了一系列重要论文，引起了全国进步思想界的重视。</a:t>
            </a:r>
            <a:endParaRPr kumimoji="1" lang="zh-CN" altLang="en-US" sz="2800" b="1"/>
          </a:p>
          <a:p>
            <a:pPr>
              <a:lnSpc>
                <a:spcPts val="4000"/>
              </a:lnSpc>
            </a:pPr>
            <a:r>
              <a:rPr kumimoji="1" lang="en-US" altLang="en-US" sz="2800" b="1"/>
              <a:t>⑤</a:t>
            </a:r>
            <a:r>
              <a:rPr kumimoji="1" lang="en-US" altLang="zh-CN" sz="2800" b="1"/>
              <a:t>1915</a:t>
            </a:r>
            <a:r>
              <a:rPr kumimoji="1" lang="zh-CN" altLang="en-US" sz="2800" b="1"/>
              <a:t>年</a:t>
            </a:r>
            <a:r>
              <a:rPr kumimoji="1" lang="en-US" altLang="zh-CN" sz="2800" b="1"/>
              <a:t>9</a:t>
            </a:r>
            <a:r>
              <a:rPr kumimoji="1" lang="zh-CN" altLang="en-US" sz="2800" b="1"/>
              <a:t>月，诗人印发反袁称帝的小册子；</a:t>
            </a:r>
            <a:endParaRPr kumimoji="1" lang="zh-CN" altLang="en-US" sz="2800" b="1"/>
          </a:p>
          <a:p>
            <a:pPr>
              <a:lnSpc>
                <a:spcPts val="4000"/>
              </a:lnSpc>
            </a:pPr>
            <a:r>
              <a:rPr kumimoji="1" lang="en-US" altLang="en-US" sz="2800" b="1"/>
              <a:t>⑥</a:t>
            </a:r>
            <a:r>
              <a:rPr kumimoji="1" lang="en-US" altLang="zh-CN" sz="2800" b="1"/>
              <a:t>1919</a:t>
            </a:r>
            <a:r>
              <a:rPr kumimoji="1" lang="zh-CN" altLang="en-US" sz="2800" b="1"/>
              <a:t>年底组织和领导湖南驱逐军阀张敬尧的运动。 </a:t>
            </a:r>
            <a:endParaRPr lang="zh-CN" altLang="en-US"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323850" y="1484313"/>
            <a:ext cx="7993063" cy="1474787"/>
          </a:xfrm>
          <a:prstGeom prst="rect">
            <a:avLst/>
          </a:prstGeom>
          <a:noFill/>
          <a:ln w="9525" algn="ctr">
            <a:noFill/>
            <a:miter lim="800000"/>
          </a:ln>
        </p:spPr>
        <p:txBody>
          <a:bodyPr>
            <a:spAutoFit/>
          </a:bodyPr>
          <a:lstStyle/>
          <a:p>
            <a:pPr>
              <a:lnSpc>
                <a:spcPct val="150000"/>
              </a:lnSpc>
            </a:pPr>
            <a:r>
              <a:rPr lang="zh-CN" altLang="en-US" sz="3200" b="1">
                <a:solidFill>
                  <a:schemeClr val="hlink"/>
                </a:solidFill>
              </a:rPr>
              <a:t>表明了作者以天下为己任，肩负国家兴旺，充满主宰国家命运的壮志豪情。</a:t>
            </a:r>
            <a:endParaRPr lang="zh-CN" altLang="en-US" sz="3200" b="1">
              <a:solidFill>
                <a:schemeClr val="hlink"/>
              </a:solidFill>
            </a:endParaRPr>
          </a:p>
        </p:txBody>
      </p:sp>
      <p:sp>
        <p:nvSpPr>
          <p:cNvPr id="21507" name="矩形 2"/>
          <p:cNvSpPr>
            <a:spLocks noChangeArrowheads="1"/>
          </p:cNvSpPr>
          <p:nvPr/>
        </p:nvSpPr>
        <p:spPr bwMode="auto">
          <a:xfrm>
            <a:off x="0" y="0"/>
            <a:ext cx="8893175" cy="1234440"/>
          </a:xfrm>
          <a:prstGeom prst="rect">
            <a:avLst/>
          </a:prstGeom>
          <a:noFill/>
          <a:ln w="9525">
            <a:noFill/>
            <a:miter lim="800000"/>
          </a:ln>
        </p:spPr>
        <p:txBody>
          <a:bodyPr>
            <a:spAutoFit/>
          </a:bodyPr>
          <a:lstStyle/>
          <a:p>
            <a:pPr marL="675005" indent="-675005">
              <a:lnSpc>
                <a:spcPts val="4500"/>
              </a:lnSpc>
            </a:pPr>
            <a:r>
              <a:rPr lang="en-US" altLang="zh-CN" sz="3600" b="1"/>
              <a:t>5</a:t>
            </a:r>
            <a:r>
              <a:rPr lang="zh-CN" altLang="en-US" sz="3600" b="1"/>
              <a:t>、词的下片主要写了什么内容？我们可以从中读出作者怎样的情怀？</a:t>
            </a:r>
            <a:endParaRPr lang="zh-CN" altLang="en-US" sz="3600" b="1"/>
          </a:p>
        </p:txBody>
      </p:sp>
      <p:sp>
        <p:nvSpPr>
          <p:cNvPr id="3" name="文本框 2"/>
          <p:cNvSpPr txBox="1"/>
          <p:nvPr/>
        </p:nvSpPr>
        <p:spPr>
          <a:xfrm>
            <a:off x="323850" y="3045460"/>
            <a:ext cx="5417820" cy="767715"/>
          </a:xfrm>
          <a:prstGeom prst="rect">
            <a:avLst/>
          </a:prstGeom>
          <a:noFill/>
        </p:spPr>
        <p:txBody>
          <a:bodyPr wrap="square" rtlCol="0">
            <a:spAutoFit/>
          </a:bodyPr>
          <a:p>
            <a:r>
              <a:rPr lang="en-US" altLang="zh-CN" sz="4400" b="1"/>
              <a:t>6</a:t>
            </a:r>
            <a:r>
              <a:rPr lang="zh-CN" altLang="en-US" sz="4400" b="1"/>
              <a:t>、结尾的特点</a:t>
            </a:r>
            <a:r>
              <a:rPr lang="zh-CN" altLang="en-US"/>
              <a:t> </a:t>
            </a:r>
            <a:endParaRPr lang="zh-CN" altLang="en-US"/>
          </a:p>
        </p:txBody>
      </p:sp>
      <p:sp>
        <p:nvSpPr>
          <p:cNvPr id="4" name="文本框 3"/>
          <p:cNvSpPr txBox="1"/>
          <p:nvPr/>
        </p:nvSpPr>
        <p:spPr>
          <a:xfrm>
            <a:off x="685165" y="3947795"/>
            <a:ext cx="8054975" cy="2529840"/>
          </a:xfrm>
          <a:prstGeom prst="rect">
            <a:avLst/>
          </a:prstGeom>
          <a:noFill/>
        </p:spPr>
        <p:txBody>
          <a:bodyPr wrap="square" rtlCol="0">
            <a:spAutoFit/>
          </a:bodyPr>
          <a:p>
            <a:r>
              <a:rPr lang="zh-CN" altLang="en-US" sz="3200" b="1"/>
              <a:t>采取象征的手法，形象地表达了一代革命青年的凌云壮志，以天下为己任，以及在新时代的大潮里，乘风破浪，鼓桨前进，立志振兴中华的慷慨豪情，含蓄地回答了上片提出的“谁主沉浮”的问题。</a:t>
            </a:r>
            <a:endParaRPr lang="zh-CN" altLang="en-US" sz="3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1744" y="804015"/>
            <a:ext cx="3168352" cy="501675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sz="3200" b="1" dirty="0" smtClean="0">
                <a:latin typeface="华文新魏" pitchFamily="2" charset="-122"/>
                <a:ea typeface="华文新魏" pitchFamily="2" charset="-122"/>
              </a:rPr>
              <a:t>同学少年</a:t>
            </a:r>
            <a:endParaRPr lang="en-US" altLang="zh-CN" sz="3200" b="1" dirty="0" smtClean="0">
              <a:latin typeface="华文新魏" pitchFamily="2" charset="-122"/>
              <a:ea typeface="华文新魏" pitchFamily="2" charset="-122"/>
            </a:endParaRPr>
          </a:p>
          <a:p>
            <a:r>
              <a:rPr lang="zh-CN" altLang="en-US" sz="3200" b="1" dirty="0" smtClean="0">
                <a:latin typeface="华文新魏" pitchFamily="2" charset="-122"/>
                <a:ea typeface="华文新魏" pitchFamily="2" charset="-122"/>
              </a:rPr>
              <a:t>风华正茂</a:t>
            </a:r>
            <a:endParaRPr lang="en-US" altLang="zh-CN" sz="3200" b="1" dirty="0" smtClean="0">
              <a:latin typeface="华文新魏" pitchFamily="2" charset="-122"/>
              <a:ea typeface="华文新魏" pitchFamily="2" charset="-122"/>
            </a:endParaRPr>
          </a:p>
          <a:p>
            <a:r>
              <a:rPr lang="zh-CN" altLang="en-US" sz="3200" b="1" dirty="0" smtClean="0">
                <a:latin typeface="华文新魏" pitchFamily="2" charset="-122"/>
                <a:ea typeface="华文新魏" pitchFamily="2" charset="-122"/>
              </a:rPr>
              <a:t>书生意气</a:t>
            </a:r>
            <a:endParaRPr lang="en-US" altLang="zh-CN" sz="3200" b="1" dirty="0" smtClean="0">
              <a:latin typeface="华文新魏" pitchFamily="2" charset="-122"/>
              <a:ea typeface="华文新魏" pitchFamily="2" charset="-122"/>
            </a:endParaRPr>
          </a:p>
          <a:p>
            <a:r>
              <a:rPr lang="zh-CN" altLang="en-US" sz="3200" b="1" dirty="0">
                <a:latin typeface="华文新魏" pitchFamily="2" charset="-122"/>
                <a:ea typeface="华文新魏" pitchFamily="2" charset="-122"/>
              </a:rPr>
              <a:t>挥斥方</a:t>
            </a:r>
            <a:r>
              <a:rPr lang="zh-CN" altLang="en-US" sz="3200" b="1" dirty="0" smtClean="0">
                <a:latin typeface="华文新魏" pitchFamily="2" charset="-122"/>
                <a:ea typeface="华文新魏" pitchFamily="2" charset="-122"/>
              </a:rPr>
              <a:t>遒</a:t>
            </a:r>
            <a:endParaRPr lang="en-US" altLang="zh-CN" sz="3200" b="1" dirty="0" smtClean="0">
              <a:latin typeface="华文新魏" pitchFamily="2" charset="-122"/>
              <a:ea typeface="华文新魏" pitchFamily="2" charset="-122"/>
            </a:endParaRPr>
          </a:p>
          <a:p>
            <a:r>
              <a:rPr lang="zh-CN" altLang="en-US" sz="3200" b="1" dirty="0" smtClean="0">
                <a:latin typeface="华文新魏" pitchFamily="2" charset="-122"/>
                <a:ea typeface="华文新魏" pitchFamily="2" charset="-122"/>
              </a:rPr>
              <a:t>指点江山</a:t>
            </a:r>
            <a:endParaRPr lang="en-US" altLang="zh-CN" sz="3200" b="1" dirty="0" smtClean="0">
              <a:latin typeface="华文新魏" pitchFamily="2" charset="-122"/>
              <a:ea typeface="华文新魏" pitchFamily="2" charset="-122"/>
            </a:endParaRPr>
          </a:p>
          <a:p>
            <a:r>
              <a:rPr lang="zh-CN" altLang="en-US" sz="3200" b="1" dirty="0">
                <a:latin typeface="华文新魏" pitchFamily="2" charset="-122"/>
                <a:ea typeface="华文新魏" pitchFamily="2" charset="-122"/>
              </a:rPr>
              <a:t>激扬</a:t>
            </a:r>
            <a:r>
              <a:rPr lang="zh-CN" altLang="en-US" sz="3200" b="1" dirty="0" smtClean="0">
                <a:latin typeface="华文新魏" pitchFamily="2" charset="-122"/>
                <a:ea typeface="华文新魏" pitchFamily="2" charset="-122"/>
              </a:rPr>
              <a:t>文字</a:t>
            </a:r>
            <a:endParaRPr lang="en-US" altLang="zh-CN" sz="3200" b="1" dirty="0" smtClean="0">
              <a:latin typeface="华文新魏" pitchFamily="2" charset="-122"/>
              <a:ea typeface="华文新魏" pitchFamily="2" charset="-122"/>
            </a:endParaRPr>
          </a:p>
          <a:p>
            <a:r>
              <a:rPr lang="zh-CN" altLang="en-US" sz="3200" b="1" dirty="0">
                <a:latin typeface="华文新魏" pitchFamily="2" charset="-122"/>
                <a:ea typeface="华文新魏" pitchFamily="2" charset="-122"/>
              </a:rPr>
              <a:t>粪土</a:t>
            </a:r>
            <a:r>
              <a:rPr lang="zh-CN" altLang="en-US" sz="3200" b="1" dirty="0" smtClean="0">
                <a:latin typeface="华文新魏" pitchFamily="2" charset="-122"/>
                <a:ea typeface="华文新魏" pitchFamily="2" charset="-122"/>
              </a:rPr>
              <a:t>当年万户侯</a:t>
            </a:r>
            <a:endParaRPr lang="en-US" altLang="zh-CN" sz="3200" b="1" dirty="0" smtClean="0">
              <a:latin typeface="华文新魏" pitchFamily="2" charset="-122"/>
              <a:ea typeface="华文新魏" pitchFamily="2" charset="-122"/>
            </a:endParaRPr>
          </a:p>
          <a:p>
            <a:r>
              <a:rPr lang="zh-CN" altLang="en-US" sz="3200" b="1" dirty="0">
                <a:latin typeface="华文新魏" pitchFamily="2" charset="-122"/>
                <a:ea typeface="华文新魏" pitchFamily="2" charset="-122"/>
              </a:rPr>
              <a:t>曾记</a:t>
            </a:r>
            <a:r>
              <a:rPr lang="zh-CN" altLang="en-US" sz="3200" b="1" dirty="0" smtClean="0">
                <a:latin typeface="华文新魏" pitchFamily="2" charset="-122"/>
                <a:ea typeface="华文新魏" pitchFamily="2" charset="-122"/>
              </a:rPr>
              <a:t>否，</a:t>
            </a:r>
            <a:endParaRPr lang="en-US" altLang="zh-CN" sz="3200" b="1" dirty="0" smtClean="0">
              <a:latin typeface="华文新魏" pitchFamily="2" charset="-122"/>
              <a:ea typeface="华文新魏" pitchFamily="2" charset="-122"/>
            </a:endParaRPr>
          </a:p>
          <a:p>
            <a:r>
              <a:rPr lang="zh-CN" altLang="en-US" sz="3200" b="1" dirty="0">
                <a:latin typeface="华文新魏" pitchFamily="2" charset="-122"/>
                <a:ea typeface="华文新魏" pitchFamily="2" charset="-122"/>
              </a:rPr>
              <a:t>到中流</a:t>
            </a:r>
            <a:r>
              <a:rPr lang="zh-CN" altLang="en-US" sz="3200" b="1" dirty="0" smtClean="0">
                <a:latin typeface="华文新魏" pitchFamily="2" charset="-122"/>
                <a:ea typeface="华文新魏" pitchFamily="2" charset="-122"/>
              </a:rPr>
              <a:t>击水，</a:t>
            </a:r>
            <a:endParaRPr lang="en-US" altLang="zh-CN" sz="3200" b="1" dirty="0" smtClean="0">
              <a:latin typeface="华文新魏" pitchFamily="2" charset="-122"/>
              <a:ea typeface="华文新魏" pitchFamily="2" charset="-122"/>
            </a:endParaRPr>
          </a:p>
          <a:p>
            <a:r>
              <a:rPr lang="zh-CN" altLang="en-US" sz="3200" b="1" dirty="0">
                <a:latin typeface="华文新魏" pitchFamily="2" charset="-122"/>
                <a:ea typeface="华文新魏" pitchFamily="2" charset="-122"/>
              </a:rPr>
              <a:t>浪遏</a:t>
            </a:r>
            <a:r>
              <a:rPr lang="zh-CN" altLang="en-US" sz="3200" b="1" dirty="0" smtClean="0">
                <a:latin typeface="华文新魏" pitchFamily="2" charset="-122"/>
                <a:ea typeface="华文新魏" pitchFamily="2" charset="-122"/>
              </a:rPr>
              <a:t>飞舟？</a:t>
            </a:r>
            <a:endParaRPr lang="zh-CN" altLang="en-US" sz="3200" b="1" dirty="0">
              <a:latin typeface="华文新魏" pitchFamily="2" charset="-122"/>
              <a:ea typeface="华文新魏" pitchFamily="2" charset="-122"/>
            </a:endParaRPr>
          </a:p>
        </p:txBody>
      </p:sp>
      <p:sp>
        <p:nvSpPr>
          <p:cNvPr id="3" name="TextBox 2"/>
          <p:cNvSpPr txBox="1"/>
          <p:nvPr/>
        </p:nvSpPr>
        <p:spPr>
          <a:xfrm>
            <a:off x="255700" y="116632"/>
            <a:ext cx="792088"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en-US" sz="3600" dirty="0" smtClean="0">
                <a:solidFill>
                  <a:srgbClr val="FF0000"/>
                </a:solidFill>
                <a:effectLst>
                  <a:outerShdw blurRad="38100" dist="38100" dir="2700000" algn="tl">
                    <a:srgbClr val="000000">
                      <a:alpha val="43137"/>
                    </a:srgbClr>
                  </a:outerShdw>
                </a:effectLst>
              </a:rPr>
              <a:t>恰</a:t>
            </a:r>
            <a:endParaRPr lang="zh-CN" altLang="en-US" sz="3600" dirty="0">
              <a:solidFill>
                <a:srgbClr val="FF0000"/>
              </a:solidFill>
              <a:effectLst>
                <a:outerShdw blurRad="38100" dist="38100" dir="2700000" algn="tl">
                  <a:srgbClr val="000000">
                    <a:alpha val="43137"/>
                  </a:srgbClr>
                </a:outerShdw>
              </a:effectLst>
            </a:endParaRPr>
          </a:p>
        </p:txBody>
      </p:sp>
      <p:sp>
        <p:nvSpPr>
          <p:cNvPr id="5" name="TextBox 4"/>
          <p:cNvSpPr txBox="1"/>
          <p:nvPr/>
        </p:nvSpPr>
        <p:spPr>
          <a:xfrm>
            <a:off x="4301480" y="1268760"/>
            <a:ext cx="4320480" cy="310854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zh-CN" altLang="en-US" sz="2800" b="1" dirty="0" smtClean="0">
                <a:latin typeface="华文行楷" pitchFamily="2" charset="-122"/>
                <a:ea typeface="华文行楷" pitchFamily="2" charset="-122"/>
              </a:rPr>
              <a:t>“同学少年”是怎样一群人？</a:t>
            </a:r>
            <a:endParaRPr lang="en-US" altLang="zh-CN" sz="2800" b="1" dirty="0" smtClean="0">
              <a:latin typeface="华文行楷" pitchFamily="2" charset="-122"/>
              <a:ea typeface="华文行楷" pitchFamily="2" charset="-122"/>
            </a:endParaRPr>
          </a:p>
          <a:p>
            <a:pPr algn="ctr"/>
            <a:r>
              <a:rPr lang="zh-CN" altLang="en-US" sz="2800" b="1" dirty="0" smtClean="0">
                <a:solidFill>
                  <a:srgbClr val="C00000"/>
                </a:solidFill>
                <a:latin typeface="华文行楷" pitchFamily="2" charset="-122"/>
                <a:ea typeface="华文行楷" pitchFamily="2" charset="-122"/>
              </a:rPr>
              <a:t>青春年少</a:t>
            </a:r>
            <a:endParaRPr lang="en-US" altLang="zh-CN" sz="2800" b="1" dirty="0" smtClean="0">
              <a:solidFill>
                <a:srgbClr val="C00000"/>
              </a:solidFill>
              <a:latin typeface="华文行楷" pitchFamily="2" charset="-122"/>
              <a:ea typeface="华文行楷" pitchFamily="2" charset="-122"/>
            </a:endParaRPr>
          </a:p>
          <a:p>
            <a:pPr algn="ctr"/>
            <a:r>
              <a:rPr lang="zh-CN" altLang="en-US" sz="2800" b="1" dirty="0" smtClean="0">
                <a:solidFill>
                  <a:srgbClr val="C00000"/>
                </a:solidFill>
                <a:latin typeface="华文行楷" pitchFamily="2" charset="-122"/>
                <a:ea typeface="华文行楷" pitchFamily="2" charset="-122"/>
              </a:rPr>
              <a:t>才华横溢</a:t>
            </a:r>
            <a:endParaRPr lang="en-US" altLang="zh-CN" sz="2800" b="1" dirty="0" smtClean="0">
              <a:solidFill>
                <a:srgbClr val="C00000"/>
              </a:solidFill>
              <a:latin typeface="华文行楷" pitchFamily="2" charset="-122"/>
              <a:ea typeface="华文行楷" pitchFamily="2" charset="-122"/>
            </a:endParaRPr>
          </a:p>
          <a:p>
            <a:pPr algn="ctr"/>
            <a:r>
              <a:rPr lang="zh-CN" altLang="en-US" sz="2800" b="1" dirty="0" smtClean="0">
                <a:solidFill>
                  <a:srgbClr val="C00000"/>
                </a:solidFill>
                <a:latin typeface="华文行楷" pitchFamily="2" charset="-122"/>
                <a:ea typeface="华文行楷" pitchFamily="2" charset="-122"/>
              </a:rPr>
              <a:t>意气风发</a:t>
            </a:r>
            <a:endParaRPr lang="en-US" altLang="zh-CN" sz="2800" b="1" dirty="0" smtClean="0">
              <a:solidFill>
                <a:srgbClr val="C00000"/>
              </a:solidFill>
              <a:latin typeface="华文行楷" pitchFamily="2" charset="-122"/>
              <a:ea typeface="华文行楷" pitchFamily="2" charset="-122"/>
            </a:endParaRPr>
          </a:p>
          <a:p>
            <a:pPr algn="ctr"/>
            <a:r>
              <a:rPr lang="zh-CN" altLang="en-US" sz="2800" b="1" dirty="0" smtClean="0">
                <a:solidFill>
                  <a:srgbClr val="C00000"/>
                </a:solidFill>
                <a:latin typeface="华文行楷" pitchFamily="2" charset="-122"/>
                <a:ea typeface="华文行楷" pitchFamily="2" charset="-122"/>
              </a:rPr>
              <a:t>胸怀天下</a:t>
            </a:r>
            <a:endParaRPr lang="en-US" altLang="zh-CN" sz="2800" b="1" dirty="0" smtClean="0">
              <a:solidFill>
                <a:srgbClr val="C00000"/>
              </a:solidFill>
              <a:latin typeface="华文行楷" pitchFamily="2" charset="-122"/>
              <a:ea typeface="华文行楷" pitchFamily="2" charset="-122"/>
            </a:endParaRPr>
          </a:p>
          <a:p>
            <a:pPr algn="ctr"/>
            <a:r>
              <a:rPr lang="zh-CN" altLang="en-US" sz="2800" b="1" dirty="0" smtClean="0">
                <a:solidFill>
                  <a:srgbClr val="C00000"/>
                </a:solidFill>
                <a:latin typeface="华文行楷" pitchFamily="2" charset="-122"/>
                <a:ea typeface="华文行楷" pitchFamily="2" charset="-122"/>
              </a:rPr>
              <a:t>心灵崇高</a:t>
            </a:r>
            <a:endParaRPr lang="zh-CN" altLang="en-US" sz="2800" b="1" dirty="0">
              <a:solidFill>
                <a:srgbClr val="C00000"/>
              </a:solidFill>
              <a:latin typeface="华文行楷" pitchFamily="2" charset="-122"/>
              <a:ea typeface="华文行楷"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2" presetClass="entr" presetSubtype="4"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anim calcmode="lin" valueType="num">
                                      <p:cBhvr additive="base">
                                        <p:cTn id="1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Text Box 2"/>
          <p:cNvSpPr txBox="1"/>
          <p:nvPr/>
        </p:nvSpPr>
        <p:spPr>
          <a:xfrm>
            <a:off x="0" y="0"/>
            <a:ext cx="4343400" cy="914400"/>
          </a:xfrm>
          <a:prstGeom prst="rect">
            <a:avLst/>
          </a:prstGeom>
          <a:noFill/>
          <a:ln w="9525">
            <a:noFill/>
          </a:ln>
        </p:spPr>
        <p:txBody>
          <a:bodyPr>
            <a:spAutoFit/>
          </a:bodyPr>
          <a:p>
            <a:pPr lvl="0" eaLnBrk="1" hangingPunct="1">
              <a:lnSpc>
                <a:spcPct val="100000"/>
              </a:lnSpc>
              <a:spcBef>
                <a:spcPct val="50000"/>
              </a:spcBef>
            </a:pPr>
            <a:r>
              <a:rPr lang="zh-CN" altLang="en-US" sz="5400" b="1" dirty="0">
                <a:solidFill>
                  <a:srgbClr val="FF3300"/>
                </a:solidFill>
                <a:latin typeface="Times New Roman" panose="02020603050405020304" pitchFamily="18" charset="0"/>
                <a:ea typeface="华文新魏" pitchFamily="2" charset="-122"/>
              </a:rPr>
              <a:t>内容小结：</a:t>
            </a:r>
            <a:endParaRPr lang="zh-CN" altLang="en-US" sz="5400" b="1" dirty="0">
              <a:solidFill>
                <a:srgbClr val="FF3300"/>
              </a:solidFill>
              <a:latin typeface="Times New Roman" panose="02020603050405020304" pitchFamily="18" charset="0"/>
              <a:ea typeface="华文新魏" pitchFamily="2" charset="-122"/>
            </a:endParaRPr>
          </a:p>
        </p:txBody>
      </p:sp>
      <p:sp>
        <p:nvSpPr>
          <p:cNvPr id="117763" name="Rectangle 3"/>
          <p:cNvSpPr/>
          <p:nvPr/>
        </p:nvSpPr>
        <p:spPr>
          <a:xfrm>
            <a:off x="1260475" y="2108200"/>
            <a:ext cx="5029200" cy="457200"/>
          </a:xfrm>
          <a:prstGeom prst="rect">
            <a:avLst/>
          </a:prstGeom>
          <a:noFill/>
          <a:ln w="9525">
            <a:noFill/>
          </a:ln>
        </p:spPr>
        <p:txBody>
          <a:bodyPr>
            <a:spAutoFit/>
          </a:bodyPr>
          <a:p>
            <a:pPr lvl="0" eaLnBrk="1" hangingPunct="1">
              <a:lnSpc>
                <a:spcPct val="100000"/>
              </a:lnSpc>
            </a:pPr>
            <a:r>
              <a:rPr lang="en-US" altLang="zh-CN" sz="2400" b="1">
                <a:solidFill>
                  <a:srgbClr val="FF0066"/>
                </a:solidFill>
                <a:latin typeface="Times New Roman" panose="02020603050405020304" pitchFamily="18" charset="0"/>
                <a:ea typeface="宋体" panose="02010600030101010101" pitchFamily="2" charset="-122"/>
              </a:rPr>
              <a:t>“</a:t>
            </a:r>
            <a:r>
              <a:rPr lang="zh-CN" altLang="en-US" sz="2400" b="1" dirty="0">
                <a:solidFill>
                  <a:srgbClr val="FF0066"/>
                </a:solidFill>
                <a:latin typeface="Times New Roman" panose="02020603050405020304" pitchFamily="18" charset="0"/>
                <a:ea typeface="宋体" panose="02010600030101010101" pitchFamily="2" charset="-122"/>
              </a:rPr>
              <a:t>看”（写景）</a:t>
            </a:r>
            <a:endParaRPr lang="zh-CN" altLang="en-US" sz="2400" b="1" dirty="0">
              <a:solidFill>
                <a:srgbClr val="FF0066"/>
              </a:solidFill>
              <a:latin typeface="Times New Roman" panose="02020603050405020304" pitchFamily="18" charset="0"/>
              <a:ea typeface="宋体" panose="02010600030101010101" pitchFamily="2" charset="-122"/>
            </a:endParaRPr>
          </a:p>
        </p:txBody>
      </p:sp>
      <p:sp>
        <p:nvSpPr>
          <p:cNvPr id="117764" name="AutoShape 4"/>
          <p:cNvSpPr/>
          <p:nvPr/>
        </p:nvSpPr>
        <p:spPr>
          <a:xfrm>
            <a:off x="3259138" y="1628775"/>
            <a:ext cx="304800" cy="1295400"/>
          </a:xfrm>
          <a:prstGeom prst="leftBrace">
            <a:avLst>
              <a:gd name="adj1" fmla="val 35416"/>
              <a:gd name="adj2" fmla="val 50000"/>
            </a:avLst>
          </a:prstGeom>
          <a:noFill/>
          <a:ln w="28575" cap="flat" cmpd="sng">
            <a:solidFill>
              <a:srgbClr val="333300"/>
            </a:solidFill>
            <a:prstDash val="solid"/>
            <a:headEnd type="none" w="med" len="med"/>
            <a:tailEnd type="none" w="med" len="med"/>
          </a:ln>
        </p:spPr>
        <p:txBody>
          <a:bodyPr wrap="none" anchor="ctr"/>
          <a:p>
            <a:pPr lvl="0" eaLnBrk="1" hangingPunct="1">
              <a:lnSpc>
                <a:spcPct val="100000"/>
              </a:lnSpc>
            </a:pPr>
            <a:endParaRPr lang="zh-CN" altLang="en-US" sz="1800" dirty="0">
              <a:latin typeface="Verdana" panose="020B0604030504040204" pitchFamily="34" charset="0"/>
              <a:ea typeface="楷体_GB2312" pitchFamily="49" charset="-122"/>
            </a:endParaRPr>
          </a:p>
        </p:txBody>
      </p:sp>
      <p:sp>
        <p:nvSpPr>
          <p:cNvPr id="117765" name="Rectangle 5"/>
          <p:cNvSpPr/>
          <p:nvPr/>
        </p:nvSpPr>
        <p:spPr>
          <a:xfrm>
            <a:off x="3492500" y="1484313"/>
            <a:ext cx="2927350" cy="2376487"/>
          </a:xfrm>
          <a:prstGeom prst="rect">
            <a:avLst/>
          </a:prstGeom>
          <a:noFill/>
          <a:ln w="9525">
            <a:noFill/>
          </a:ln>
        </p:spPr>
        <p:txBody>
          <a:bodyPr wrap="none">
            <a:spAutoFit/>
          </a:bodyPr>
          <a:p>
            <a:pPr lvl="0" eaLnBrk="1" hangingPunct="1">
              <a:lnSpc>
                <a:spcPct val="100000"/>
              </a:lnSpc>
            </a:pPr>
            <a:r>
              <a:rPr lang="zh-CN" altLang="en-US" sz="2400" b="1" dirty="0">
                <a:solidFill>
                  <a:srgbClr val="FF0066"/>
                </a:solidFill>
                <a:latin typeface="Times New Roman" panose="02020603050405020304" pitchFamily="18" charset="0"/>
                <a:ea typeface="宋体" panose="02010600030101010101" pitchFamily="2" charset="-122"/>
              </a:rPr>
              <a:t>山上            </a:t>
            </a:r>
            <a:r>
              <a:rPr lang="zh-CN" altLang="en-US" sz="2400" b="1" dirty="0">
                <a:solidFill>
                  <a:srgbClr val="FF0066"/>
                </a:solidFill>
                <a:latin typeface="Comic Sans MS" panose="030F0702030302020204" pitchFamily="66" charset="0"/>
                <a:ea typeface="宋体" panose="02010600030101010101" pitchFamily="2" charset="-122"/>
              </a:rPr>
              <a:t>树（远）</a:t>
            </a:r>
            <a:endParaRPr lang="zh-CN" altLang="en-US" sz="2400" b="1" dirty="0">
              <a:solidFill>
                <a:srgbClr val="FF0066"/>
              </a:solidFill>
              <a:latin typeface="Comic Sans MS" panose="030F0702030302020204" pitchFamily="66" charset="0"/>
              <a:ea typeface="宋体" panose="02010600030101010101" pitchFamily="2" charset="-122"/>
            </a:endParaRPr>
          </a:p>
          <a:p>
            <a:pPr lvl="0" eaLnBrk="1" hangingPunct="1">
              <a:lnSpc>
                <a:spcPct val="100000"/>
              </a:lnSpc>
            </a:pPr>
            <a:r>
              <a:rPr lang="zh-CN" altLang="en-US" sz="2400" b="1" dirty="0">
                <a:solidFill>
                  <a:srgbClr val="FF0066"/>
                </a:solidFill>
                <a:latin typeface="Comic Sans MS" panose="030F0702030302020204" pitchFamily="66" charset="0"/>
                <a:ea typeface="宋体" panose="02010600030101010101" pitchFamily="2" charset="-122"/>
              </a:rPr>
              <a:t>江中            船（近）</a:t>
            </a:r>
            <a:endParaRPr lang="zh-CN" altLang="en-US" sz="2400" b="1" dirty="0">
              <a:solidFill>
                <a:srgbClr val="FF0066"/>
              </a:solidFill>
              <a:latin typeface="Comic Sans MS" panose="030F0702030302020204" pitchFamily="66" charset="0"/>
              <a:ea typeface="宋体" panose="02010600030101010101" pitchFamily="2" charset="-122"/>
            </a:endParaRPr>
          </a:p>
          <a:p>
            <a:pPr lvl="0" eaLnBrk="1" hangingPunct="1">
              <a:lnSpc>
                <a:spcPct val="100000"/>
              </a:lnSpc>
            </a:pPr>
            <a:r>
              <a:rPr lang="zh-CN" altLang="en-US" sz="2400" b="1" dirty="0">
                <a:solidFill>
                  <a:srgbClr val="FF0066"/>
                </a:solidFill>
                <a:latin typeface="Comic Sans MS" panose="030F0702030302020204" pitchFamily="66" charset="0"/>
                <a:ea typeface="宋体" panose="02010600030101010101" pitchFamily="2" charset="-122"/>
              </a:rPr>
              <a:t>天空            鹰（仰）</a:t>
            </a:r>
            <a:endParaRPr lang="zh-CN" altLang="en-US" sz="2400" b="1" dirty="0">
              <a:solidFill>
                <a:srgbClr val="FF0066"/>
              </a:solidFill>
              <a:latin typeface="Comic Sans MS" panose="030F0702030302020204" pitchFamily="66" charset="0"/>
              <a:ea typeface="宋体" panose="02010600030101010101" pitchFamily="2" charset="-122"/>
            </a:endParaRPr>
          </a:p>
          <a:p>
            <a:pPr lvl="0" eaLnBrk="1" hangingPunct="1">
              <a:lnSpc>
                <a:spcPct val="100000"/>
              </a:lnSpc>
            </a:pPr>
            <a:r>
              <a:rPr lang="zh-CN" altLang="en-US" sz="2400" b="1" dirty="0">
                <a:solidFill>
                  <a:srgbClr val="FF0066"/>
                </a:solidFill>
                <a:latin typeface="Comic Sans MS" panose="030F0702030302020204" pitchFamily="66" charset="0"/>
                <a:ea typeface="宋体" panose="02010600030101010101" pitchFamily="2" charset="-122"/>
              </a:rPr>
              <a:t>水底            鱼（俯）</a:t>
            </a:r>
            <a:endParaRPr lang="zh-CN" altLang="en-US" sz="2400" b="1" dirty="0">
              <a:solidFill>
                <a:srgbClr val="FF0066"/>
              </a:solidFill>
              <a:latin typeface="Comic Sans MS" panose="030F0702030302020204" pitchFamily="66" charset="0"/>
              <a:ea typeface="宋体" panose="02010600030101010101" pitchFamily="2" charset="-122"/>
            </a:endParaRPr>
          </a:p>
          <a:p>
            <a:pPr lvl="0" eaLnBrk="1" hangingPunct="1">
              <a:lnSpc>
                <a:spcPct val="100000"/>
              </a:lnSpc>
            </a:pPr>
            <a:endParaRPr lang="zh-CN" altLang="en-US" sz="1800" b="1" dirty="0">
              <a:solidFill>
                <a:srgbClr val="FF0066"/>
              </a:solidFill>
              <a:latin typeface="Comic Sans MS" panose="030F0702030302020204" pitchFamily="66" charset="0"/>
              <a:ea typeface="宋体" panose="02010600030101010101" pitchFamily="2" charset="-122"/>
            </a:endParaRPr>
          </a:p>
          <a:p>
            <a:pPr lvl="0" eaLnBrk="1" hangingPunct="1">
              <a:lnSpc>
                <a:spcPct val="100000"/>
              </a:lnSpc>
            </a:pPr>
            <a:endParaRPr lang="zh-CN" altLang="en-US" sz="1800" b="1" dirty="0">
              <a:solidFill>
                <a:srgbClr val="FF0066"/>
              </a:solidFill>
              <a:latin typeface="Comic Sans MS" panose="030F0702030302020204" pitchFamily="66" charset="0"/>
              <a:ea typeface="宋体" panose="02010600030101010101" pitchFamily="2" charset="-122"/>
            </a:endParaRPr>
          </a:p>
          <a:p>
            <a:pPr lvl="0" eaLnBrk="1" hangingPunct="1">
              <a:lnSpc>
                <a:spcPct val="100000"/>
              </a:lnSpc>
            </a:pPr>
            <a:endParaRPr lang="en-US" altLang="zh-CN" sz="1800" b="1">
              <a:solidFill>
                <a:srgbClr val="FF0066"/>
              </a:solidFill>
              <a:latin typeface="Comic Sans MS" panose="030F0702030302020204" pitchFamily="66" charset="0"/>
              <a:ea typeface="宋体" panose="02010600030101010101" pitchFamily="2" charset="-122"/>
            </a:endParaRPr>
          </a:p>
        </p:txBody>
      </p:sp>
      <p:sp>
        <p:nvSpPr>
          <p:cNvPr id="117766" name="AutoShape 6"/>
          <p:cNvSpPr/>
          <p:nvPr/>
        </p:nvSpPr>
        <p:spPr>
          <a:xfrm>
            <a:off x="6373813" y="1628775"/>
            <a:ext cx="304800" cy="1371600"/>
          </a:xfrm>
          <a:prstGeom prst="rightBrace">
            <a:avLst>
              <a:gd name="adj1" fmla="val 37500"/>
              <a:gd name="adj2" fmla="val 50000"/>
            </a:avLst>
          </a:prstGeom>
          <a:noFill/>
          <a:ln w="28575" cap="flat" cmpd="sng">
            <a:solidFill>
              <a:srgbClr val="333300"/>
            </a:solidFill>
            <a:prstDash val="solid"/>
            <a:headEnd type="none" w="med" len="med"/>
            <a:tailEnd type="none" w="med" len="med"/>
          </a:ln>
        </p:spPr>
        <p:txBody>
          <a:bodyPr wrap="none" anchor="ctr"/>
          <a:p>
            <a:pPr lvl="0" eaLnBrk="1" hangingPunct="1">
              <a:lnSpc>
                <a:spcPct val="100000"/>
              </a:lnSpc>
            </a:pPr>
            <a:endParaRPr lang="zh-CN" altLang="en-US" sz="1800" dirty="0">
              <a:latin typeface="Verdana" panose="020B0604030504040204" pitchFamily="34" charset="0"/>
              <a:ea typeface="楷体_GB2312" pitchFamily="49" charset="-122"/>
            </a:endParaRPr>
          </a:p>
        </p:txBody>
      </p:sp>
      <p:sp>
        <p:nvSpPr>
          <p:cNvPr id="117767" name="Rectangle 7"/>
          <p:cNvSpPr/>
          <p:nvPr/>
        </p:nvSpPr>
        <p:spPr>
          <a:xfrm>
            <a:off x="7308850" y="1773238"/>
            <a:ext cx="1992313" cy="1187450"/>
          </a:xfrm>
          <a:prstGeom prst="rect">
            <a:avLst/>
          </a:prstGeom>
          <a:noFill/>
          <a:ln w="9525">
            <a:noFill/>
          </a:ln>
        </p:spPr>
        <p:txBody>
          <a:bodyPr>
            <a:spAutoFit/>
          </a:bodyPr>
          <a:p>
            <a:pPr lvl="0" eaLnBrk="1" hangingPunct="1">
              <a:lnSpc>
                <a:spcPct val="100000"/>
              </a:lnSpc>
            </a:pPr>
            <a:r>
              <a:rPr lang="en-US" altLang="zh-CN" sz="2400" b="1">
                <a:solidFill>
                  <a:srgbClr val="FF0066"/>
                </a:solidFill>
                <a:latin typeface="Times New Roman" panose="02020603050405020304" pitchFamily="18" charset="0"/>
                <a:ea typeface="宋体" panose="02010600030101010101" pitchFamily="2" charset="-122"/>
              </a:rPr>
              <a:t>“</a:t>
            </a:r>
            <a:r>
              <a:rPr lang="zh-CN" altLang="en-US" sz="2400" b="1" dirty="0">
                <a:solidFill>
                  <a:srgbClr val="FF0066"/>
                </a:solidFill>
                <a:latin typeface="Times New Roman" panose="02020603050405020304" pitchFamily="18" charset="0"/>
                <a:ea typeface="宋体" panose="02010600030101010101" pitchFamily="2" charset="-122"/>
              </a:rPr>
              <a:t>问”：谁主沉浮（述怀）</a:t>
            </a:r>
            <a:endParaRPr lang="zh-CN" altLang="en-US" sz="2400" b="1" dirty="0">
              <a:solidFill>
                <a:srgbClr val="FF0066"/>
              </a:solidFill>
              <a:latin typeface="Times New Roman" panose="02020603050405020304" pitchFamily="18" charset="0"/>
              <a:ea typeface="宋体" panose="02010600030101010101" pitchFamily="2" charset="-122"/>
            </a:endParaRPr>
          </a:p>
        </p:txBody>
      </p:sp>
      <p:sp>
        <p:nvSpPr>
          <p:cNvPr id="117768" name="Rectangle 8"/>
          <p:cNvSpPr/>
          <p:nvPr/>
        </p:nvSpPr>
        <p:spPr>
          <a:xfrm>
            <a:off x="1333500" y="5013325"/>
            <a:ext cx="2020888" cy="457200"/>
          </a:xfrm>
          <a:prstGeom prst="rect">
            <a:avLst/>
          </a:prstGeom>
          <a:noFill/>
          <a:ln w="9525">
            <a:noFill/>
          </a:ln>
        </p:spPr>
        <p:txBody>
          <a:bodyPr wrap="none">
            <a:spAutoFit/>
          </a:bodyPr>
          <a:p>
            <a:pPr lvl="0" eaLnBrk="1" hangingPunct="1">
              <a:lnSpc>
                <a:spcPct val="100000"/>
              </a:lnSpc>
            </a:pPr>
            <a:r>
              <a:rPr lang="en-US" altLang="zh-CN" sz="2400" b="1">
                <a:solidFill>
                  <a:srgbClr val="FF0066"/>
                </a:solidFill>
                <a:latin typeface="Times New Roman" panose="02020603050405020304" pitchFamily="18" charset="0"/>
                <a:ea typeface="宋体" panose="02010600030101010101" pitchFamily="2" charset="-122"/>
              </a:rPr>
              <a:t>“</a:t>
            </a:r>
            <a:r>
              <a:rPr lang="zh-CN" altLang="en-US" sz="2400" b="1" dirty="0">
                <a:solidFill>
                  <a:srgbClr val="FF0066"/>
                </a:solidFill>
                <a:latin typeface="Times New Roman" panose="02020603050405020304" pitchFamily="18" charset="0"/>
                <a:ea typeface="宋体" panose="02010600030101010101" pitchFamily="2" charset="-122"/>
              </a:rPr>
              <a:t>忆”（言事）</a:t>
            </a:r>
            <a:endParaRPr lang="zh-CN" altLang="en-US" sz="2400" b="1" dirty="0">
              <a:solidFill>
                <a:srgbClr val="FF0066"/>
              </a:solidFill>
              <a:latin typeface="Times New Roman" panose="02020603050405020304" pitchFamily="18" charset="0"/>
              <a:ea typeface="宋体" panose="02010600030101010101" pitchFamily="2" charset="-122"/>
            </a:endParaRPr>
          </a:p>
        </p:txBody>
      </p:sp>
      <p:sp>
        <p:nvSpPr>
          <p:cNvPr id="117769" name="Rectangle 9"/>
          <p:cNvSpPr/>
          <p:nvPr/>
        </p:nvSpPr>
        <p:spPr>
          <a:xfrm>
            <a:off x="6683375" y="4797425"/>
            <a:ext cx="2136775" cy="830263"/>
          </a:xfrm>
          <a:prstGeom prst="rect">
            <a:avLst/>
          </a:prstGeom>
          <a:noFill/>
          <a:ln w="9525">
            <a:noFill/>
          </a:ln>
        </p:spPr>
        <p:txBody>
          <a:bodyPr>
            <a:spAutoFit/>
          </a:bodyPr>
          <a:p>
            <a:pPr lvl="0" eaLnBrk="1" hangingPunct="1">
              <a:lnSpc>
                <a:spcPct val="100000"/>
              </a:lnSpc>
            </a:pPr>
            <a:r>
              <a:rPr lang="en-US" altLang="zh-CN" sz="2400" b="1">
                <a:solidFill>
                  <a:srgbClr val="FF0066"/>
                </a:solidFill>
                <a:latin typeface="Times New Roman" panose="02020603050405020304" pitchFamily="18" charset="0"/>
                <a:ea typeface="宋体" panose="02010600030101010101" pitchFamily="2" charset="-122"/>
              </a:rPr>
              <a:t>“</a:t>
            </a:r>
            <a:r>
              <a:rPr lang="zh-CN" altLang="en-US" sz="2400" b="1" dirty="0">
                <a:solidFill>
                  <a:srgbClr val="FF0066"/>
                </a:solidFill>
                <a:latin typeface="Times New Roman" panose="02020603050405020304" pitchFamily="18" charset="0"/>
                <a:ea typeface="宋体" panose="02010600030101010101" pitchFamily="2" charset="-122"/>
              </a:rPr>
              <a:t>记”：浪</a:t>
            </a:r>
            <a:r>
              <a:rPr lang="zh-CN" altLang="en-US" sz="2400" b="1" dirty="0">
                <a:solidFill>
                  <a:srgbClr val="FF0066"/>
                </a:solidFill>
                <a:latin typeface="方正魏碑简体" pitchFamily="2" charset="-122"/>
                <a:ea typeface="宋体" panose="02010600030101010101" pitchFamily="2" charset="-122"/>
              </a:rPr>
              <a:t>遏飞舟（抒情）</a:t>
            </a:r>
            <a:endParaRPr lang="zh-CN" altLang="en-US" sz="2400" b="1" dirty="0">
              <a:solidFill>
                <a:srgbClr val="FF0066"/>
              </a:solidFill>
              <a:latin typeface="方正魏碑简体" pitchFamily="2" charset="-122"/>
              <a:ea typeface="宋体" panose="02010600030101010101" pitchFamily="2" charset="-122"/>
            </a:endParaRPr>
          </a:p>
        </p:txBody>
      </p:sp>
      <p:sp>
        <p:nvSpPr>
          <p:cNvPr id="117770" name="AutoShape 10"/>
          <p:cNvSpPr/>
          <p:nvPr/>
        </p:nvSpPr>
        <p:spPr>
          <a:xfrm>
            <a:off x="3349625" y="4292600"/>
            <a:ext cx="287338" cy="1584325"/>
          </a:xfrm>
          <a:prstGeom prst="leftBrace">
            <a:avLst>
              <a:gd name="adj1" fmla="val 45948"/>
              <a:gd name="adj2" fmla="val 50000"/>
            </a:avLst>
          </a:prstGeom>
          <a:noFill/>
          <a:ln w="28575" cap="flat" cmpd="sng">
            <a:solidFill>
              <a:srgbClr val="333300"/>
            </a:solidFill>
            <a:prstDash val="solid"/>
            <a:headEnd type="none" w="med" len="med"/>
            <a:tailEnd type="none" w="med" len="med"/>
          </a:ln>
        </p:spPr>
        <p:txBody>
          <a:bodyPr wrap="none" anchor="ctr"/>
          <a:p>
            <a:pPr lvl="0" eaLnBrk="1" hangingPunct="1">
              <a:lnSpc>
                <a:spcPct val="100000"/>
              </a:lnSpc>
            </a:pPr>
            <a:endParaRPr lang="zh-CN" altLang="en-US" sz="1800" dirty="0">
              <a:latin typeface="Verdana" panose="020B0604030504040204" pitchFamily="34" charset="0"/>
              <a:ea typeface="楷体_GB2312" pitchFamily="49" charset="-122"/>
            </a:endParaRPr>
          </a:p>
        </p:txBody>
      </p:sp>
      <p:sp>
        <p:nvSpPr>
          <p:cNvPr id="117771" name="AutoShape 11"/>
          <p:cNvSpPr/>
          <p:nvPr/>
        </p:nvSpPr>
        <p:spPr>
          <a:xfrm>
            <a:off x="6157913" y="4292600"/>
            <a:ext cx="287337" cy="1657350"/>
          </a:xfrm>
          <a:prstGeom prst="rightBrace">
            <a:avLst>
              <a:gd name="adj1" fmla="val 48066"/>
              <a:gd name="adj2" fmla="val 50000"/>
            </a:avLst>
          </a:prstGeom>
          <a:noFill/>
          <a:ln w="28575" cap="flat" cmpd="sng">
            <a:solidFill>
              <a:srgbClr val="333300"/>
            </a:solidFill>
            <a:prstDash val="solid"/>
            <a:headEnd type="none" w="med" len="med"/>
            <a:tailEnd type="none" w="med" len="med"/>
          </a:ln>
        </p:spPr>
        <p:txBody>
          <a:bodyPr wrap="none" anchor="ctr"/>
          <a:p>
            <a:pPr lvl="0" eaLnBrk="1" hangingPunct="1">
              <a:lnSpc>
                <a:spcPct val="100000"/>
              </a:lnSpc>
            </a:pPr>
            <a:endParaRPr lang="zh-CN" altLang="en-US" sz="1800" dirty="0">
              <a:latin typeface="Verdana" panose="020B0604030504040204" pitchFamily="34" charset="0"/>
              <a:ea typeface="楷体_GB2312" pitchFamily="49" charset="-122"/>
            </a:endParaRPr>
          </a:p>
        </p:txBody>
      </p:sp>
      <p:sp>
        <p:nvSpPr>
          <p:cNvPr id="117772" name="Line 12"/>
          <p:cNvSpPr/>
          <p:nvPr/>
        </p:nvSpPr>
        <p:spPr>
          <a:xfrm flipH="1" flipV="1">
            <a:off x="8245475" y="2636838"/>
            <a:ext cx="0" cy="2087562"/>
          </a:xfrm>
          <a:prstGeom prst="line">
            <a:avLst/>
          </a:prstGeom>
          <a:ln w="28575" cap="flat" cmpd="sng">
            <a:solidFill>
              <a:srgbClr val="008080"/>
            </a:solidFill>
            <a:prstDash val="solid"/>
            <a:headEnd type="none" w="med" len="med"/>
            <a:tailEnd type="triangle" w="med" len="med"/>
          </a:ln>
        </p:spPr>
      </p:sp>
      <p:sp>
        <p:nvSpPr>
          <p:cNvPr id="117773" name="Line 13"/>
          <p:cNvSpPr/>
          <p:nvPr/>
        </p:nvSpPr>
        <p:spPr>
          <a:xfrm>
            <a:off x="1908175" y="2708275"/>
            <a:ext cx="0" cy="2057400"/>
          </a:xfrm>
          <a:prstGeom prst="line">
            <a:avLst/>
          </a:prstGeom>
          <a:ln w="28575" cap="flat" cmpd="sng">
            <a:solidFill>
              <a:srgbClr val="008080"/>
            </a:solidFill>
            <a:prstDash val="solid"/>
            <a:headEnd type="none" w="med" len="med"/>
            <a:tailEnd type="triangle" w="med" len="med"/>
          </a:ln>
        </p:spPr>
      </p:sp>
      <p:sp>
        <p:nvSpPr>
          <p:cNvPr id="117774" name="Text Box 14"/>
          <p:cNvSpPr txBox="1"/>
          <p:nvPr/>
        </p:nvSpPr>
        <p:spPr>
          <a:xfrm>
            <a:off x="107950" y="1989138"/>
            <a:ext cx="1225550" cy="579437"/>
          </a:xfrm>
          <a:prstGeom prst="rect">
            <a:avLst/>
          </a:prstGeom>
          <a:noFill/>
          <a:ln w="9525">
            <a:noFill/>
          </a:ln>
        </p:spPr>
        <p:txBody>
          <a:bodyPr>
            <a:spAutoFit/>
          </a:bodyPr>
          <a:p>
            <a:pPr lvl="0" eaLnBrk="1" hangingPunct="1">
              <a:lnSpc>
                <a:spcPct val="100000"/>
              </a:lnSpc>
              <a:spcBef>
                <a:spcPct val="50000"/>
              </a:spcBef>
            </a:pPr>
            <a:r>
              <a:rPr lang="zh-CN" altLang="en-US" sz="3200" b="1" dirty="0">
                <a:solidFill>
                  <a:schemeClr val="tx2"/>
                </a:solidFill>
                <a:latin typeface="Comic Sans MS" panose="030F0702030302020204" pitchFamily="66" charset="0"/>
                <a:ea typeface="宋体" panose="02010600030101010101" pitchFamily="2" charset="-122"/>
              </a:rPr>
              <a:t>上阕</a:t>
            </a:r>
            <a:endParaRPr lang="zh-CN" altLang="en-US" sz="3200" b="1" dirty="0">
              <a:solidFill>
                <a:schemeClr val="tx2"/>
              </a:solidFill>
              <a:latin typeface="Comic Sans MS" panose="030F0702030302020204" pitchFamily="66" charset="0"/>
              <a:ea typeface="宋体" panose="02010600030101010101" pitchFamily="2" charset="-122"/>
            </a:endParaRPr>
          </a:p>
        </p:txBody>
      </p:sp>
      <p:sp>
        <p:nvSpPr>
          <p:cNvPr id="117775" name="Text Box 15"/>
          <p:cNvSpPr txBox="1"/>
          <p:nvPr/>
        </p:nvSpPr>
        <p:spPr>
          <a:xfrm>
            <a:off x="107950" y="4868863"/>
            <a:ext cx="1223963" cy="579437"/>
          </a:xfrm>
          <a:prstGeom prst="rect">
            <a:avLst/>
          </a:prstGeom>
          <a:noFill/>
          <a:ln w="9525">
            <a:noFill/>
          </a:ln>
        </p:spPr>
        <p:txBody>
          <a:bodyPr>
            <a:spAutoFit/>
          </a:bodyPr>
          <a:p>
            <a:pPr lvl="0" eaLnBrk="1" hangingPunct="1">
              <a:lnSpc>
                <a:spcPct val="100000"/>
              </a:lnSpc>
              <a:spcBef>
                <a:spcPct val="50000"/>
              </a:spcBef>
            </a:pPr>
            <a:r>
              <a:rPr lang="zh-CN" altLang="en-US" sz="3200" b="1" dirty="0">
                <a:solidFill>
                  <a:schemeClr val="tx2"/>
                </a:solidFill>
                <a:latin typeface="Comic Sans MS" panose="030F0702030302020204" pitchFamily="66" charset="0"/>
                <a:ea typeface="宋体" panose="02010600030101010101" pitchFamily="2" charset="-122"/>
              </a:rPr>
              <a:t>下阕</a:t>
            </a:r>
            <a:endParaRPr lang="zh-CN" altLang="en-US" sz="3200" b="1" dirty="0">
              <a:solidFill>
                <a:schemeClr val="tx2"/>
              </a:solidFill>
              <a:latin typeface="Comic Sans MS" panose="030F0702030302020204" pitchFamily="66" charset="0"/>
              <a:ea typeface="宋体" panose="02010600030101010101" pitchFamily="2" charset="-122"/>
            </a:endParaRPr>
          </a:p>
        </p:txBody>
      </p:sp>
      <p:sp>
        <p:nvSpPr>
          <p:cNvPr id="117776" name="Text Box 16"/>
          <p:cNvSpPr txBox="1"/>
          <p:nvPr/>
        </p:nvSpPr>
        <p:spPr>
          <a:xfrm>
            <a:off x="3924300" y="4149725"/>
            <a:ext cx="1860550" cy="1917700"/>
          </a:xfrm>
          <a:prstGeom prst="rect">
            <a:avLst/>
          </a:prstGeom>
          <a:noFill/>
          <a:ln w="9525">
            <a:noFill/>
          </a:ln>
        </p:spPr>
        <p:txBody>
          <a:bodyPr wrap="none">
            <a:spAutoFit/>
          </a:bodyPr>
          <a:p>
            <a:pPr lvl="0" eaLnBrk="1" hangingPunct="1">
              <a:lnSpc>
                <a:spcPct val="100000"/>
              </a:lnSpc>
            </a:pPr>
            <a:r>
              <a:rPr lang="en-US" altLang="zh-CN" sz="2400" b="1">
                <a:solidFill>
                  <a:schemeClr val="tx2"/>
                </a:solidFill>
                <a:latin typeface="Times New Roman" panose="02020603050405020304" pitchFamily="18" charset="0"/>
                <a:ea typeface="宋体" panose="02010600030101010101" pitchFamily="2" charset="-122"/>
              </a:rPr>
              <a:t>  </a:t>
            </a:r>
            <a:r>
              <a:rPr lang="zh-CN" altLang="en-US" sz="2400" b="1" dirty="0">
                <a:solidFill>
                  <a:schemeClr val="tx2"/>
                </a:solidFill>
                <a:latin typeface="Times New Roman" panose="02020603050405020304" pitchFamily="18" charset="0"/>
                <a:ea typeface="宋体" panose="02010600030101010101" pitchFamily="2" charset="-122"/>
              </a:rPr>
              <a:t>风华正茂</a:t>
            </a:r>
            <a:endParaRPr lang="zh-CN" altLang="en-US" sz="2400" b="1" dirty="0">
              <a:solidFill>
                <a:schemeClr val="tx2"/>
              </a:solidFill>
              <a:latin typeface="Times New Roman" panose="02020603050405020304" pitchFamily="18" charset="0"/>
              <a:ea typeface="宋体" panose="02010600030101010101" pitchFamily="2" charset="-122"/>
            </a:endParaRPr>
          </a:p>
          <a:p>
            <a:pPr lvl="0" eaLnBrk="1" hangingPunct="1">
              <a:lnSpc>
                <a:spcPct val="100000"/>
              </a:lnSpc>
            </a:pPr>
            <a:r>
              <a:rPr lang="zh-CN" altLang="en-US" sz="2400" b="1" dirty="0">
                <a:solidFill>
                  <a:schemeClr val="tx2"/>
                </a:solidFill>
                <a:latin typeface="Times New Roman" panose="02020603050405020304" pitchFamily="18" charset="0"/>
                <a:ea typeface="宋体" panose="02010600030101010101" pitchFamily="2" charset="-122"/>
              </a:rPr>
              <a:t>  挥斥方遒  </a:t>
            </a:r>
            <a:endParaRPr lang="zh-CN" altLang="en-US" sz="2400" b="1" dirty="0">
              <a:solidFill>
                <a:schemeClr val="tx2"/>
              </a:solidFill>
              <a:latin typeface="Times New Roman" panose="02020603050405020304" pitchFamily="18" charset="0"/>
              <a:ea typeface="宋体" panose="02010600030101010101" pitchFamily="2" charset="-122"/>
            </a:endParaRPr>
          </a:p>
          <a:p>
            <a:pPr lvl="0" eaLnBrk="1" hangingPunct="1">
              <a:lnSpc>
                <a:spcPct val="100000"/>
              </a:lnSpc>
            </a:pPr>
            <a:r>
              <a:rPr lang="zh-CN" altLang="en-US" sz="2400" b="1" dirty="0">
                <a:solidFill>
                  <a:schemeClr val="tx2"/>
                </a:solidFill>
                <a:latin typeface="Times New Roman" panose="02020603050405020304" pitchFamily="18" charset="0"/>
                <a:ea typeface="宋体" panose="02010600030101010101" pitchFamily="2" charset="-122"/>
              </a:rPr>
              <a:t>  指点江山  </a:t>
            </a:r>
            <a:endParaRPr lang="zh-CN" altLang="en-US" sz="2400" b="1" dirty="0">
              <a:solidFill>
                <a:schemeClr val="tx2"/>
              </a:solidFill>
              <a:latin typeface="Times New Roman" panose="02020603050405020304" pitchFamily="18" charset="0"/>
              <a:ea typeface="宋体" panose="02010600030101010101" pitchFamily="2" charset="-122"/>
            </a:endParaRPr>
          </a:p>
          <a:p>
            <a:pPr lvl="0" eaLnBrk="1" hangingPunct="1">
              <a:lnSpc>
                <a:spcPct val="100000"/>
              </a:lnSpc>
            </a:pPr>
            <a:r>
              <a:rPr lang="zh-CN" altLang="en-US" sz="2400" b="1" dirty="0">
                <a:solidFill>
                  <a:schemeClr val="tx2"/>
                </a:solidFill>
                <a:latin typeface="Times New Roman" panose="02020603050405020304" pitchFamily="18" charset="0"/>
                <a:ea typeface="宋体" panose="02010600030101010101" pitchFamily="2" charset="-122"/>
              </a:rPr>
              <a:t>  粪土万户侯</a:t>
            </a:r>
            <a:endParaRPr lang="zh-CN" altLang="en-US" sz="2400" b="1" dirty="0">
              <a:solidFill>
                <a:schemeClr val="tx2"/>
              </a:solidFill>
              <a:latin typeface="Times New Roman" panose="02020603050405020304" pitchFamily="18" charset="0"/>
              <a:ea typeface="宋体" panose="02010600030101010101" pitchFamily="2" charset="-122"/>
            </a:endParaRPr>
          </a:p>
          <a:p>
            <a:pPr lvl="0" eaLnBrk="1" hangingPunct="1">
              <a:lnSpc>
                <a:spcPct val="100000"/>
              </a:lnSpc>
            </a:pPr>
            <a:r>
              <a:rPr lang="zh-CN" altLang="en-US" sz="2400" b="1" dirty="0">
                <a:solidFill>
                  <a:schemeClr val="tx2"/>
                </a:solidFill>
                <a:latin typeface="Times New Roman" panose="02020603050405020304" pitchFamily="18" charset="0"/>
                <a:ea typeface="宋体" panose="02010600030101010101" pitchFamily="2" charset="-122"/>
              </a:rPr>
              <a:t>  中流击水</a:t>
            </a:r>
            <a:endParaRPr lang="zh-CN" altLang="en-US" sz="2400" b="1" dirty="0">
              <a:solidFill>
                <a:schemeClr val="tx2"/>
              </a:solidFill>
              <a:latin typeface="Times New Roman" panose="02020603050405020304" pitchFamily="18" charset="0"/>
              <a:ea typeface="宋体" panose="02010600030101010101" pitchFamily="2" charset="-122"/>
            </a:endParaRPr>
          </a:p>
        </p:txBody>
      </p:sp>
      <p:sp>
        <p:nvSpPr>
          <p:cNvPr id="117777" name="Text Box 17"/>
          <p:cNvSpPr txBox="1"/>
          <p:nvPr/>
        </p:nvSpPr>
        <p:spPr>
          <a:xfrm>
            <a:off x="2844800" y="3429000"/>
            <a:ext cx="4824413" cy="366713"/>
          </a:xfrm>
          <a:prstGeom prst="rect">
            <a:avLst/>
          </a:prstGeom>
          <a:noFill/>
          <a:ln w="9525">
            <a:noFill/>
          </a:ln>
        </p:spPr>
        <p:txBody>
          <a:bodyPr>
            <a:spAutoFit/>
          </a:bodyPr>
          <a:p>
            <a:pPr lvl="0" eaLnBrk="1" hangingPunct="1">
              <a:lnSpc>
                <a:spcPct val="100000"/>
              </a:lnSpc>
              <a:spcBef>
                <a:spcPct val="50000"/>
              </a:spcBef>
            </a:pPr>
            <a:endParaRPr lang="zh-CN" altLang="zh-CN" sz="1800" dirty="0">
              <a:latin typeface="Comic Sans MS" panose="030F0702030302020204" pitchFamily="66" charset="0"/>
              <a:ea typeface="宋体" panose="02010600030101010101" pitchFamily="2" charset="-122"/>
            </a:endParaRPr>
          </a:p>
        </p:txBody>
      </p:sp>
      <p:sp>
        <p:nvSpPr>
          <p:cNvPr id="117778" name="Text Box 18"/>
          <p:cNvSpPr txBox="1"/>
          <p:nvPr/>
        </p:nvSpPr>
        <p:spPr>
          <a:xfrm>
            <a:off x="4140200" y="3213100"/>
            <a:ext cx="4248150" cy="579438"/>
          </a:xfrm>
          <a:prstGeom prst="rect">
            <a:avLst/>
          </a:prstGeom>
          <a:noFill/>
          <a:ln w="9525">
            <a:noFill/>
          </a:ln>
        </p:spPr>
        <p:txBody>
          <a:bodyPr>
            <a:spAutoFit/>
          </a:bodyPr>
          <a:p>
            <a:pPr lvl="0" algn="ctr" eaLnBrk="1" hangingPunct="1">
              <a:lnSpc>
                <a:spcPct val="100000"/>
              </a:lnSpc>
              <a:spcBef>
                <a:spcPct val="50000"/>
              </a:spcBef>
            </a:pPr>
            <a:r>
              <a:rPr lang="zh-CN" altLang="en-US" sz="3200" b="1" dirty="0">
                <a:solidFill>
                  <a:srgbClr val="0000FF"/>
                </a:solidFill>
                <a:latin typeface="Comic Sans MS" panose="030F0702030302020204" pitchFamily="66" charset="0"/>
                <a:ea typeface="宋体" panose="02010600030101010101" pitchFamily="2" charset="-122"/>
              </a:rPr>
              <a:t>绚丽多彩   生机盎然</a:t>
            </a:r>
            <a:endParaRPr lang="zh-CN" altLang="en-US" sz="3200" b="1" dirty="0">
              <a:solidFill>
                <a:srgbClr val="0000FF"/>
              </a:solidFill>
              <a:latin typeface="Comic Sans MS" panose="030F0702030302020204" pitchFamily="66" charset="0"/>
              <a:ea typeface="宋体" panose="02010600030101010101" pitchFamily="2" charset="-122"/>
            </a:endParaRPr>
          </a:p>
        </p:txBody>
      </p:sp>
      <p:sp>
        <p:nvSpPr>
          <p:cNvPr id="117779" name="Text Box 19"/>
          <p:cNvSpPr txBox="1"/>
          <p:nvPr/>
        </p:nvSpPr>
        <p:spPr>
          <a:xfrm>
            <a:off x="3708400" y="6089650"/>
            <a:ext cx="5400675" cy="579438"/>
          </a:xfrm>
          <a:prstGeom prst="rect">
            <a:avLst/>
          </a:prstGeom>
          <a:noFill/>
          <a:ln w="9525">
            <a:noFill/>
          </a:ln>
        </p:spPr>
        <p:txBody>
          <a:bodyPr>
            <a:spAutoFit/>
          </a:bodyPr>
          <a:p>
            <a:pPr lvl="0" algn="ctr" eaLnBrk="1" hangingPunct="1">
              <a:lnSpc>
                <a:spcPct val="100000"/>
              </a:lnSpc>
              <a:spcBef>
                <a:spcPct val="50000"/>
              </a:spcBef>
            </a:pPr>
            <a:r>
              <a:rPr lang="zh-CN" altLang="en-US" sz="3200" b="1" dirty="0">
                <a:solidFill>
                  <a:srgbClr val="0000FF"/>
                </a:solidFill>
                <a:latin typeface="Comic Sans MS" panose="030F0702030302020204" pitchFamily="66" charset="0"/>
                <a:ea typeface="宋体" panose="02010600030101010101" pitchFamily="2" charset="-122"/>
              </a:rPr>
              <a:t>慷慨激昂   以天下为己任</a:t>
            </a:r>
            <a:endParaRPr lang="zh-CN" altLang="en-US" sz="3200" b="1" dirty="0">
              <a:solidFill>
                <a:srgbClr val="0000FF"/>
              </a:solidFill>
              <a:latin typeface="Comic Sans MS" panose="030F0702030302020204" pitchFamily="66" charset="0"/>
              <a:ea typeface="宋体" panose="02010600030101010101" pitchFamily="2" charset="-122"/>
            </a:endParaRPr>
          </a:p>
        </p:txBody>
      </p:sp>
      <p:sp>
        <p:nvSpPr>
          <p:cNvPr id="117780" name="Line 20"/>
          <p:cNvSpPr/>
          <p:nvPr/>
        </p:nvSpPr>
        <p:spPr>
          <a:xfrm>
            <a:off x="4357688" y="1700213"/>
            <a:ext cx="647700" cy="0"/>
          </a:xfrm>
          <a:prstGeom prst="line">
            <a:avLst/>
          </a:prstGeom>
          <a:ln w="28575" cap="flat" cmpd="sng">
            <a:solidFill>
              <a:schemeClr val="tx1"/>
            </a:solidFill>
            <a:prstDash val="solid"/>
            <a:headEnd type="none" w="med" len="med"/>
            <a:tailEnd type="triangle" w="med" len="med"/>
          </a:ln>
        </p:spPr>
      </p:sp>
      <p:sp>
        <p:nvSpPr>
          <p:cNvPr id="117781" name="Line 21"/>
          <p:cNvSpPr/>
          <p:nvPr/>
        </p:nvSpPr>
        <p:spPr>
          <a:xfrm>
            <a:off x="4357688" y="2060575"/>
            <a:ext cx="647700" cy="0"/>
          </a:xfrm>
          <a:prstGeom prst="line">
            <a:avLst/>
          </a:prstGeom>
          <a:ln w="19050" cap="flat" cmpd="sng">
            <a:solidFill>
              <a:schemeClr val="tx1"/>
            </a:solidFill>
            <a:prstDash val="solid"/>
            <a:headEnd type="none" w="med" len="med"/>
            <a:tailEnd type="triangle" w="med" len="med"/>
          </a:ln>
        </p:spPr>
      </p:sp>
      <p:sp>
        <p:nvSpPr>
          <p:cNvPr id="117782" name="Line 22"/>
          <p:cNvSpPr/>
          <p:nvPr/>
        </p:nvSpPr>
        <p:spPr>
          <a:xfrm>
            <a:off x="4357688" y="2420938"/>
            <a:ext cx="647700" cy="0"/>
          </a:xfrm>
          <a:prstGeom prst="line">
            <a:avLst/>
          </a:prstGeom>
          <a:ln w="19050" cap="flat" cmpd="sng">
            <a:solidFill>
              <a:schemeClr val="tx1"/>
            </a:solidFill>
            <a:prstDash val="solid"/>
            <a:headEnd type="none" w="med" len="med"/>
            <a:tailEnd type="triangle" w="med" len="med"/>
          </a:ln>
        </p:spPr>
      </p:sp>
      <p:sp>
        <p:nvSpPr>
          <p:cNvPr id="117783" name="Line 23"/>
          <p:cNvSpPr/>
          <p:nvPr/>
        </p:nvSpPr>
        <p:spPr>
          <a:xfrm>
            <a:off x="4357688" y="2852738"/>
            <a:ext cx="647700" cy="0"/>
          </a:xfrm>
          <a:prstGeom prst="line">
            <a:avLst/>
          </a:prstGeom>
          <a:ln w="19050" cap="flat" cmpd="sng">
            <a:solidFill>
              <a:schemeClr val="tx1"/>
            </a:solidFill>
            <a:prstDash val="solid"/>
            <a:headEnd type="none" w="med" len="med"/>
            <a:tailEnd type="triangle" w="med" len="med"/>
          </a:ln>
        </p:spPr>
      </p:sp>
      <p:sp>
        <p:nvSpPr>
          <p:cNvPr id="2" name="日期占位符 1"/>
          <p:cNvSpPr/>
          <p:nvPr>
            <p:ph type="dt" sz="half" idx="10"/>
          </p:nvPr>
        </p:nvSpPr>
        <p:spPr/>
        <p:txBody>
          <a:bodyPr/>
          <a:p>
            <a:pPr lvl="0" eaLnBrk="1" hangingPunct="1"/>
            <a:fld id="{BB962C8B-B14F-4D97-AF65-F5344CB8AC3E}" type="datetime1">
              <a:rPr lang="en-US" altLang="x-none" dirty="0"/>
            </a:fld>
            <a:endParaRPr lang="en-US" altLang="x-none" dirty="0"/>
          </a:p>
        </p:txBody>
      </p:sp>
    </p:spTree>
  </p:cSld>
  <p:clrMapOvr>
    <a:masterClrMapping/>
  </p:clrMapOvr>
  <p:transition spd="slow">
    <p:spli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395288" y="260350"/>
            <a:ext cx="2646362" cy="585788"/>
          </a:xfrm>
          <a:prstGeom prst="rect">
            <a:avLst/>
          </a:prstGeom>
          <a:noFill/>
          <a:ln w="9525">
            <a:noFill/>
            <a:miter lim="800000"/>
          </a:ln>
        </p:spPr>
        <p:txBody>
          <a:bodyPr wrap="none">
            <a:spAutoFit/>
          </a:bodyPr>
          <a:lstStyle/>
          <a:p>
            <a:r>
              <a:rPr lang="zh-CN" altLang="en-US" sz="3200" b="1"/>
              <a:t>四、合作探究</a:t>
            </a:r>
            <a:endParaRPr lang="zh-CN" altLang="en-US" sz="3200" b="1"/>
          </a:p>
        </p:txBody>
      </p:sp>
      <p:sp>
        <p:nvSpPr>
          <p:cNvPr id="4" name="Rectangle 3"/>
          <p:cNvSpPr txBox="1">
            <a:spLocks noChangeArrowheads="1"/>
          </p:cNvSpPr>
          <p:nvPr/>
        </p:nvSpPr>
        <p:spPr bwMode="auto">
          <a:xfrm>
            <a:off x="250825" y="981075"/>
            <a:ext cx="8893175" cy="749300"/>
          </a:xfrm>
          <a:prstGeom prst="rect">
            <a:avLst/>
          </a:prstGeom>
          <a:noFill/>
          <a:ln w="9525">
            <a:noFill/>
            <a:miter lim="800000"/>
          </a:ln>
        </p:spPr>
        <p:txBody>
          <a:bodyPr/>
          <a:lstStyle/>
          <a:p>
            <a:pPr eaLnBrk="0" hangingPunct="0">
              <a:lnSpc>
                <a:spcPts val="4500"/>
              </a:lnSpc>
              <a:spcBef>
                <a:spcPct val="20000"/>
              </a:spcBef>
              <a:buFont typeface="Arial" panose="020B0604020202020204" pitchFamily="34" charset="0"/>
              <a:buNone/>
              <a:defRPr/>
            </a:pPr>
            <a:r>
              <a:rPr lang="en-US" sz="3200" b="1" dirty="0">
                <a:solidFill>
                  <a:srgbClr val="0000FF"/>
                </a:solidFill>
                <a:latin typeface="+mn-lt"/>
                <a:ea typeface="+mn-ea"/>
              </a:rPr>
              <a:t>1</a:t>
            </a:r>
            <a:r>
              <a:rPr lang="zh-CN" altLang="en-US" sz="3200" b="1" dirty="0">
                <a:solidFill>
                  <a:srgbClr val="0000FF"/>
                </a:solidFill>
                <a:latin typeface="+mn-lt"/>
                <a:ea typeface="+mn-ea"/>
              </a:rPr>
              <a:t>、</a:t>
            </a:r>
            <a:r>
              <a:rPr sz="3200" b="1" dirty="0">
                <a:solidFill>
                  <a:srgbClr val="0000FF"/>
                </a:solidFill>
                <a:latin typeface="+mn-lt"/>
                <a:ea typeface="+mn-ea"/>
              </a:rPr>
              <a:t>阅读下列诗句（提问：比较本词中的秋景，看看在感情色彩上有何不同？）</a:t>
            </a:r>
            <a:endParaRPr sz="3200" b="1" dirty="0">
              <a:solidFill>
                <a:srgbClr val="0000FF"/>
              </a:solidFill>
              <a:latin typeface="+mn-lt"/>
              <a:ea typeface="+mn-ea"/>
            </a:endParaRPr>
          </a:p>
          <a:p>
            <a:pPr eaLnBrk="0" hangingPunct="0">
              <a:lnSpc>
                <a:spcPts val="4500"/>
              </a:lnSpc>
              <a:spcBef>
                <a:spcPct val="20000"/>
              </a:spcBef>
              <a:buFont typeface="Arial" panose="020B0604020202020204" pitchFamily="34" charset="0"/>
              <a:buNone/>
              <a:defRPr/>
            </a:pPr>
            <a:r>
              <a:rPr sz="2800" b="1" dirty="0">
                <a:solidFill>
                  <a:srgbClr val="0000FF"/>
                </a:solidFill>
                <a:latin typeface="+mn-lt"/>
                <a:ea typeface="+mn-ea"/>
              </a:rPr>
              <a:t>①悲哉秋之为气，萧瑟兮草木摇落而变衰。——《楚辞》</a:t>
            </a:r>
            <a:endParaRPr sz="2800" b="1" dirty="0">
              <a:solidFill>
                <a:srgbClr val="0000FF"/>
              </a:solidFill>
              <a:latin typeface="+mn-lt"/>
              <a:ea typeface="+mn-ea"/>
            </a:endParaRPr>
          </a:p>
          <a:p>
            <a:pPr eaLnBrk="0" hangingPunct="0">
              <a:lnSpc>
                <a:spcPts val="4500"/>
              </a:lnSpc>
              <a:spcBef>
                <a:spcPct val="20000"/>
              </a:spcBef>
              <a:buFont typeface="Arial" panose="020B0604020202020204" pitchFamily="34" charset="0"/>
              <a:buNone/>
              <a:defRPr/>
            </a:pPr>
            <a:r>
              <a:rPr sz="2800" b="1" dirty="0">
                <a:solidFill>
                  <a:srgbClr val="0000FF"/>
                </a:solidFill>
                <a:latin typeface="+mn-lt"/>
                <a:ea typeface="+mn-ea"/>
              </a:rPr>
              <a:t>②风急天高猿啸哀，渚清沙白鸟飞回。————杜甫《登高》</a:t>
            </a:r>
            <a:endParaRPr sz="2800" b="1" dirty="0">
              <a:solidFill>
                <a:srgbClr val="0000FF"/>
              </a:solidFill>
              <a:latin typeface="+mn-lt"/>
              <a:ea typeface="+mn-ea"/>
            </a:endParaRPr>
          </a:p>
          <a:p>
            <a:pPr eaLnBrk="0" hangingPunct="0">
              <a:lnSpc>
                <a:spcPts val="4500"/>
              </a:lnSpc>
              <a:spcBef>
                <a:spcPct val="20000"/>
              </a:spcBef>
              <a:buFont typeface="Arial" panose="020B0604020202020204" pitchFamily="34" charset="0"/>
              <a:buNone/>
              <a:defRPr/>
            </a:pPr>
            <a:r>
              <a:rPr sz="2800" b="1" dirty="0">
                <a:solidFill>
                  <a:srgbClr val="0000FF"/>
                </a:solidFill>
                <a:latin typeface="+mn-lt"/>
                <a:ea typeface="+mn-ea"/>
              </a:rPr>
              <a:t>③碧云天，黄叶地，北雁南飞，晓来谁染霜林醉？总是离人泪。——《西厢记》</a:t>
            </a:r>
            <a:endParaRPr sz="2800" b="1" dirty="0">
              <a:solidFill>
                <a:srgbClr val="0000FF"/>
              </a:solidFill>
              <a:latin typeface="+mn-lt"/>
              <a:ea typeface="+mn-ea"/>
            </a:endParaRPr>
          </a:p>
          <a:p>
            <a:pPr eaLnBrk="0" hangingPunct="0">
              <a:lnSpc>
                <a:spcPts val="4500"/>
              </a:lnSpc>
              <a:spcBef>
                <a:spcPct val="20000"/>
              </a:spcBef>
              <a:buFont typeface="Arial" panose="020B0604020202020204" pitchFamily="34" charset="0"/>
              <a:buNone/>
              <a:defRPr/>
            </a:pPr>
            <a:r>
              <a:rPr sz="2800" b="1" dirty="0">
                <a:solidFill>
                  <a:srgbClr val="0000FF"/>
                </a:solidFill>
                <a:latin typeface="+mn-lt"/>
                <a:ea typeface="+mn-ea"/>
              </a:rPr>
              <a:t>④已觉秋窗秋不尽，那堪风雨助凄凉。————《红楼梦》</a:t>
            </a:r>
            <a:endParaRPr lang="zh-CN" altLang="en-US" sz="2800" b="1" dirty="0">
              <a:solidFill>
                <a:srgbClr val="0000FF"/>
              </a:solidFill>
              <a:latin typeface="+mn-lt"/>
              <a:ea typeface="+mn-e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395288" y="260350"/>
            <a:ext cx="2646362" cy="585788"/>
          </a:xfrm>
          <a:prstGeom prst="rect">
            <a:avLst/>
          </a:prstGeom>
          <a:noFill/>
          <a:ln w="9525">
            <a:noFill/>
            <a:miter lim="800000"/>
          </a:ln>
        </p:spPr>
        <p:txBody>
          <a:bodyPr wrap="none">
            <a:spAutoFit/>
          </a:bodyPr>
          <a:lstStyle/>
          <a:p>
            <a:r>
              <a:rPr lang="zh-CN" altLang="en-US" sz="3200" b="1"/>
              <a:t>四、合作探究</a:t>
            </a:r>
            <a:endParaRPr lang="zh-CN" altLang="en-US" sz="3200" b="1"/>
          </a:p>
        </p:txBody>
      </p:sp>
      <p:sp>
        <p:nvSpPr>
          <p:cNvPr id="4" name="Rectangle 3"/>
          <p:cNvSpPr txBox="1">
            <a:spLocks noChangeArrowheads="1"/>
          </p:cNvSpPr>
          <p:nvPr/>
        </p:nvSpPr>
        <p:spPr bwMode="auto">
          <a:xfrm>
            <a:off x="250825" y="981075"/>
            <a:ext cx="8893175" cy="749300"/>
          </a:xfrm>
          <a:prstGeom prst="rect">
            <a:avLst/>
          </a:prstGeom>
          <a:noFill/>
          <a:ln w="9525">
            <a:noFill/>
            <a:miter lim="800000"/>
          </a:ln>
        </p:spPr>
        <p:txBody>
          <a:bodyPr/>
          <a:lstStyle/>
          <a:p>
            <a:pPr eaLnBrk="0" hangingPunct="0">
              <a:lnSpc>
                <a:spcPts val="4500"/>
              </a:lnSpc>
              <a:spcBef>
                <a:spcPct val="20000"/>
              </a:spcBef>
              <a:buFont typeface="Arial" panose="020B0604020202020204" pitchFamily="34" charset="0"/>
              <a:buNone/>
              <a:defRPr/>
            </a:pPr>
            <a:r>
              <a:rPr lang="en-US" altLang="zh-CN" sz="3200" b="1" dirty="0">
                <a:solidFill>
                  <a:srgbClr val="0000FF"/>
                </a:solidFill>
                <a:latin typeface="+mn-lt"/>
                <a:ea typeface="+mn-ea"/>
              </a:rPr>
              <a:t>2</a:t>
            </a:r>
            <a:r>
              <a:rPr lang="zh-CN" altLang="en-US" sz="3200" b="1" dirty="0">
                <a:solidFill>
                  <a:srgbClr val="0000FF"/>
                </a:solidFill>
                <a:latin typeface="+mn-lt"/>
                <a:ea typeface="+mn-ea"/>
              </a:rPr>
              <a:t>、在深秋季节里，作品为什么没有充满萧杀、伤感的情调，而是如此的色彩绚丽，生机勃勃？</a:t>
            </a:r>
            <a:endParaRPr lang="zh-CN" altLang="en-US" sz="3200" b="1" dirty="0">
              <a:solidFill>
                <a:srgbClr val="0000FF"/>
              </a:solidFill>
              <a:latin typeface="+mn-lt"/>
              <a:ea typeface="+mn-ea"/>
            </a:endParaRPr>
          </a:p>
        </p:txBody>
      </p:sp>
      <p:sp>
        <p:nvSpPr>
          <p:cNvPr id="5" name="Text Box 4"/>
          <p:cNvSpPr txBox="1">
            <a:spLocks noChangeArrowheads="1"/>
          </p:cNvSpPr>
          <p:nvPr/>
        </p:nvSpPr>
        <p:spPr bwMode="auto">
          <a:xfrm>
            <a:off x="179388" y="2449513"/>
            <a:ext cx="8569325" cy="3500437"/>
          </a:xfrm>
          <a:prstGeom prst="rect">
            <a:avLst/>
          </a:prstGeom>
          <a:noFill/>
          <a:ln w="9525" algn="ctr">
            <a:noFill/>
            <a:miter lim="800000"/>
          </a:ln>
        </p:spPr>
        <p:txBody>
          <a:bodyPr>
            <a:spAutoFit/>
          </a:bodyPr>
          <a:lstStyle/>
          <a:p>
            <a:pPr>
              <a:lnSpc>
                <a:spcPts val="4500"/>
              </a:lnSpc>
            </a:pPr>
            <a:r>
              <a:rPr lang="en-US" altLang="zh-CN" sz="3200" b="1"/>
              <a:t>     </a:t>
            </a:r>
            <a:r>
              <a:rPr lang="zh-CN" altLang="en-US" sz="3200" b="1"/>
              <a:t>这与一个人的气度、胸襟、性格、身份有关。作者不是普通的一介书生，而是叱咤风云的一代伟人，是胸怀大志的杰出政治家，他有经天纬地之才，再造乾坤之志，他又博大的胸襟，崇高的风范，奋发向上、永不消沉的乐观性格，所以他的诗歌充满豪情壮志。（知人论世）</a:t>
            </a:r>
            <a:endParaRPr lang="zh-CN" altLang="en-US" sz="3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1"/>
          <p:cNvSpPr>
            <a:spLocks noGrp="1"/>
          </p:cNvSpPr>
          <p:nvPr>
            <p:ph type="dt" sz="half" idx="10"/>
          </p:nvPr>
        </p:nvSpPr>
        <p:spPr/>
        <p:txBody>
          <a:bodyPr/>
          <a:lstStyle/>
          <a:p>
            <a:fld id="{E3D2F8FA-4FD8-45A3-B7EE-5A5E1A24CB30}" type="datetime1">
              <a:rPr lang="en-US"/>
            </a:fld>
            <a:endParaRPr lang="en-US" altLang="zh-CN"/>
          </a:p>
        </p:txBody>
      </p:sp>
      <p:pic>
        <p:nvPicPr>
          <p:cNvPr id="5122" name="Picture 4" descr="长沙"/>
          <p:cNvPicPr>
            <a:picLocks noChangeAspect="1" noChangeArrowheads="1"/>
          </p:cNvPicPr>
          <p:nvPr/>
        </p:nvPicPr>
        <p:blipFill>
          <a:blip r:embed="rId1" cstate="print"/>
          <a:srcRect/>
          <a:stretch>
            <a:fillRect/>
          </a:stretch>
        </p:blipFill>
        <p:spPr bwMode="auto">
          <a:xfrm>
            <a:off x="0" y="0"/>
            <a:ext cx="9144000" cy="6858000"/>
          </a:xfrm>
          <a:prstGeom prst="rect">
            <a:avLst/>
          </a:prstGeom>
          <a:noFill/>
          <a:ln w="9525">
            <a:noFill/>
            <a:miter lim="800000"/>
            <a:headEnd/>
            <a:tailEnd/>
          </a:ln>
        </p:spPr>
      </p:pic>
      <p:sp>
        <p:nvSpPr>
          <p:cNvPr id="110597" name="Text Box 5"/>
          <p:cNvSpPr txBox="1">
            <a:spLocks noChangeArrowheads="1"/>
          </p:cNvSpPr>
          <p:nvPr/>
        </p:nvSpPr>
        <p:spPr bwMode="auto">
          <a:xfrm>
            <a:off x="107950" y="3290888"/>
            <a:ext cx="6667500" cy="3017837"/>
          </a:xfrm>
          <a:prstGeom prst="rect">
            <a:avLst/>
          </a:prstGeom>
          <a:noFill/>
          <a:ln w="9525">
            <a:noFill/>
            <a:miter lim="800000"/>
          </a:ln>
        </p:spPr>
        <p:txBody>
          <a:bodyPr wrap="none">
            <a:spAutoFit/>
          </a:bodyPr>
          <a:lstStyle/>
          <a:p>
            <a:pPr eaLnBrk="0" hangingPunct="0">
              <a:lnSpc>
                <a:spcPct val="100000"/>
              </a:lnSpc>
            </a:pPr>
            <a:r>
              <a:rPr lang="zh-CN" altLang="en-US" sz="7200">
                <a:solidFill>
                  <a:srgbClr val="FF0066"/>
                </a:solidFill>
                <a:latin typeface="华文行楷" pitchFamily="2" charset="-122"/>
                <a:ea typeface="华文行楷" pitchFamily="2" charset="-122"/>
              </a:rPr>
              <a:t>沁园春  长沙</a:t>
            </a:r>
            <a:endParaRPr lang="zh-CN" altLang="en-US" sz="7200">
              <a:solidFill>
                <a:srgbClr val="FF0066"/>
              </a:solidFill>
              <a:latin typeface="华文行楷" pitchFamily="2" charset="-122"/>
              <a:ea typeface="华文行楷" pitchFamily="2" charset="-122"/>
            </a:endParaRPr>
          </a:p>
          <a:p>
            <a:pPr eaLnBrk="0" hangingPunct="0">
              <a:lnSpc>
                <a:spcPct val="100000"/>
              </a:lnSpc>
            </a:pPr>
            <a:r>
              <a:rPr lang="zh-CN" altLang="en-US" sz="7200">
                <a:solidFill>
                  <a:srgbClr val="FF0066"/>
                </a:solidFill>
                <a:latin typeface="Arial" panose="020B0604020202020204" pitchFamily="34" charset="0"/>
              </a:rPr>
              <a:t>           </a:t>
            </a:r>
            <a:r>
              <a:rPr lang="en-US" altLang="zh-CN" sz="4800">
                <a:solidFill>
                  <a:srgbClr val="FF0066"/>
                </a:solidFill>
                <a:latin typeface="华文行楷" pitchFamily="2" charset="-122"/>
                <a:ea typeface="华文行楷" pitchFamily="2" charset="-122"/>
              </a:rPr>
              <a:t>1925.9</a:t>
            </a:r>
            <a:endParaRPr lang="en-US" altLang="zh-CN" sz="4800">
              <a:solidFill>
                <a:srgbClr val="FF0066"/>
              </a:solidFill>
              <a:latin typeface="华文行楷" pitchFamily="2" charset="-122"/>
              <a:ea typeface="华文行楷" pitchFamily="2" charset="-122"/>
            </a:endParaRPr>
          </a:p>
          <a:p>
            <a:pPr eaLnBrk="0" hangingPunct="0">
              <a:lnSpc>
                <a:spcPct val="100000"/>
              </a:lnSpc>
            </a:pPr>
            <a:endParaRPr lang="en-US" altLang="zh-CN" sz="480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0597"/>
                                        </p:tgtEl>
                                        <p:attrNameLst>
                                          <p:attrName>style.visibility</p:attrName>
                                        </p:attrNameLst>
                                      </p:cBhvr>
                                      <p:to>
                                        <p:strVal val="visible"/>
                                      </p:to>
                                    </p:set>
                                    <p:anim calcmode="lin" valueType="num">
                                      <p:cBhvr additive="base">
                                        <p:cTn id="7" dur="2000" fill="hold"/>
                                        <p:tgtEl>
                                          <p:spTgt spid="110597"/>
                                        </p:tgtEl>
                                        <p:attrNameLst>
                                          <p:attrName>ppt_x</p:attrName>
                                        </p:attrNameLst>
                                      </p:cBhvr>
                                      <p:tavLst>
                                        <p:tav tm="0">
                                          <p:val>
                                            <p:strVal val="0-#ppt_w/2"/>
                                          </p:val>
                                        </p:tav>
                                        <p:tav tm="100000">
                                          <p:val>
                                            <p:strVal val="#ppt_x"/>
                                          </p:val>
                                        </p:tav>
                                      </p:tavLst>
                                    </p:anim>
                                    <p:anim calcmode="lin" valueType="num">
                                      <p:cBhvr additive="base">
                                        <p:cTn id="8" dur="2000" fill="hold"/>
                                        <p:tgtEl>
                                          <p:spTgt spid="1105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250825" y="1125538"/>
            <a:ext cx="8893175" cy="749300"/>
          </a:xfrm>
          <a:prstGeom prst="rect">
            <a:avLst/>
          </a:prstGeom>
          <a:noFill/>
          <a:ln w="9525">
            <a:noFill/>
            <a:miter lim="800000"/>
          </a:ln>
        </p:spPr>
        <p:txBody>
          <a:bodyPr/>
          <a:lstStyle/>
          <a:p>
            <a:pPr eaLnBrk="0" hangingPunct="0">
              <a:lnSpc>
                <a:spcPts val="4500"/>
              </a:lnSpc>
              <a:spcBef>
                <a:spcPct val="20000"/>
              </a:spcBef>
              <a:buFont typeface="Arial" panose="020B0604020202020204" pitchFamily="34" charset="0"/>
              <a:buNone/>
              <a:defRPr/>
            </a:pPr>
            <a:r>
              <a:rPr lang="en-US" altLang="zh-CN" sz="3200" b="1" dirty="0">
                <a:solidFill>
                  <a:srgbClr val="0000FF"/>
                </a:solidFill>
                <a:latin typeface="+mn-lt"/>
                <a:ea typeface="+mn-ea"/>
              </a:rPr>
              <a:t>3</a:t>
            </a:r>
            <a:r>
              <a:rPr lang="zh-CN" altLang="en-US" sz="3200" b="1" dirty="0">
                <a:solidFill>
                  <a:srgbClr val="0000FF"/>
                </a:solidFill>
                <a:latin typeface="+mn-lt"/>
                <a:ea typeface="+mn-ea"/>
              </a:rPr>
              <a:t>、试以上片为例，找出你认为最精妙、传神的词语，并加以分析。</a:t>
            </a:r>
            <a:endParaRPr lang="zh-CN" altLang="en-US" sz="3200" b="1" dirty="0">
              <a:solidFill>
                <a:srgbClr val="0000FF"/>
              </a:solidFill>
              <a:latin typeface="+mn-lt"/>
              <a:ea typeface="+mn-ea"/>
            </a:endParaRPr>
          </a:p>
        </p:txBody>
      </p:sp>
      <p:sp>
        <p:nvSpPr>
          <p:cNvPr id="25603" name="TextBox 2"/>
          <p:cNvSpPr txBox="1">
            <a:spLocks noChangeArrowheads="1"/>
          </p:cNvSpPr>
          <p:nvPr/>
        </p:nvSpPr>
        <p:spPr bwMode="auto">
          <a:xfrm>
            <a:off x="395288" y="260350"/>
            <a:ext cx="1832553" cy="584775"/>
          </a:xfrm>
          <a:prstGeom prst="rect">
            <a:avLst/>
          </a:prstGeom>
          <a:noFill/>
          <a:ln w="9525">
            <a:noFill/>
            <a:miter lim="800000"/>
          </a:ln>
        </p:spPr>
        <p:txBody>
          <a:bodyPr wrap="none">
            <a:spAutoFit/>
          </a:bodyPr>
          <a:lstStyle/>
          <a:p>
            <a:r>
              <a:rPr lang="zh-CN" altLang="en-US" sz="3200" b="1" dirty="0" smtClean="0"/>
              <a:t>合</a:t>
            </a:r>
            <a:r>
              <a:rPr lang="zh-CN" altLang="en-US" sz="3200" b="1" dirty="0"/>
              <a:t>作探究</a:t>
            </a:r>
            <a:endParaRPr lang="zh-CN" altLang="en-US" sz="3200" b="1" dirty="0"/>
          </a:p>
        </p:txBody>
      </p:sp>
      <p:sp>
        <p:nvSpPr>
          <p:cNvPr id="4" name="TextBox 3"/>
          <p:cNvSpPr txBox="1"/>
          <p:nvPr/>
        </p:nvSpPr>
        <p:spPr>
          <a:xfrm>
            <a:off x="2915816" y="188640"/>
            <a:ext cx="2232248"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en-US" sz="3200" b="1" dirty="0" smtClean="0"/>
              <a:t>品读</a:t>
            </a:r>
            <a:r>
              <a:rPr lang="en-US" altLang="zh-CN" sz="3200" b="1" dirty="0" smtClean="0"/>
              <a:t>·</a:t>
            </a:r>
            <a:r>
              <a:rPr lang="zh-CN" altLang="en-US" sz="3200" b="1" dirty="0" smtClean="0"/>
              <a:t>炼字</a:t>
            </a:r>
            <a:endParaRPr lang="zh-CN" altLang="en-US" sz="32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540620" y="546586"/>
            <a:ext cx="6603380" cy="483209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zh-CN" altLang="en-US" sz="2800" b="1" dirty="0" smtClean="0"/>
              <a:t>妙在哪里？</a:t>
            </a:r>
            <a:endParaRPr lang="en-US" altLang="zh-CN" sz="2800" b="1" dirty="0" smtClean="0"/>
          </a:p>
          <a:p>
            <a:pPr algn="ctr"/>
            <a:endParaRPr lang="en-US" altLang="zh-CN" sz="2800" dirty="0" smtClean="0"/>
          </a:p>
          <a:p>
            <a:pPr algn="ctr"/>
            <a:endParaRPr lang="en-US" altLang="zh-CN" sz="2800" dirty="0"/>
          </a:p>
          <a:p>
            <a:pPr algn="ctr"/>
            <a:endParaRPr lang="en-US" altLang="zh-CN" sz="2800" dirty="0" smtClean="0"/>
          </a:p>
          <a:p>
            <a:pPr algn="ctr"/>
            <a:endParaRPr lang="en-US" altLang="zh-CN" sz="2800" dirty="0"/>
          </a:p>
          <a:p>
            <a:pPr algn="ctr"/>
            <a:endParaRPr lang="en-US" altLang="zh-CN" sz="2800" dirty="0" smtClean="0"/>
          </a:p>
          <a:p>
            <a:pPr algn="ctr"/>
            <a:endParaRPr lang="en-US" altLang="zh-CN" sz="2800" dirty="0"/>
          </a:p>
          <a:p>
            <a:pPr algn="ctr"/>
            <a:endParaRPr lang="en-US" altLang="zh-CN" sz="2800" dirty="0" smtClean="0"/>
          </a:p>
          <a:p>
            <a:pPr algn="ctr"/>
            <a:endParaRPr lang="en-US" altLang="zh-CN" sz="2800" dirty="0"/>
          </a:p>
          <a:p>
            <a:pPr algn="ctr"/>
            <a:endParaRPr lang="en-US" altLang="zh-CN" sz="2800" dirty="0" smtClean="0"/>
          </a:p>
          <a:p>
            <a:pPr algn="ctr"/>
            <a:endParaRPr lang="zh-CN" altLang="en-US" sz="2800" dirty="0"/>
          </a:p>
        </p:txBody>
      </p:sp>
      <p:sp>
        <p:nvSpPr>
          <p:cNvPr id="2" name="TextBox 1"/>
          <p:cNvSpPr txBox="1"/>
          <p:nvPr/>
        </p:nvSpPr>
        <p:spPr>
          <a:xfrm>
            <a:off x="44476" y="1340768"/>
            <a:ext cx="2441128" cy="369331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zh-CN" altLang="en-US" sz="3600" b="1" dirty="0" smtClean="0">
                <a:solidFill>
                  <a:schemeClr val="tx1"/>
                </a:solidFill>
                <a:latin typeface="华文新魏" pitchFamily="2" charset="-122"/>
                <a:ea typeface="华文新魏" pitchFamily="2" charset="-122"/>
              </a:rPr>
              <a:t>万山红遍</a:t>
            </a:r>
            <a:endParaRPr lang="en-US" altLang="zh-CN" sz="3600" b="1" dirty="0" smtClean="0">
              <a:solidFill>
                <a:schemeClr val="tx1"/>
              </a:solidFill>
              <a:latin typeface="华文新魏" pitchFamily="2" charset="-122"/>
              <a:ea typeface="华文新魏" pitchFamily="2" charset="-122"/>
            </a:endParaRPr>
          </a:p>
          <a:p>
            <a:pPr algn="ctr"/>
            <a:r>
              <a:rPr lang="zh-CN" altLang="en-US" sz="3600" b="1" dirty="0">
                <a:solidFill>
                  <a:schemeClr val="tx1"/>
                </a:solidFill>
                <a:latin typeface="华文新魏" pitchFamily="2" charset="-122"/>
                <a:ea typeface="华文新魏" pitchFamily="2" charset="-122"/>
              </a:rPr>
              <a:t>层林尽</a:t>
            </a:r>
            <a:r>
              <a:rPr lang="zh-CN" altLang="en-US" sz="3600" b="1" dirty="0" smtClean="0">
                <a:solidFill>
                  <a:schemeClr val="tx1"/>
                </a:solidFill>
                <a:latin typeface="华文新魏" pitchFamily="2" charset="-122"/>
                <a:ea typeface="华文新魏" pitchFamily="2" charset="-122"/>
              </a:rPr>
              <a:t>染</a:t>
            </a:r>
            <a:endParaRPr lang="en-US" altLang="zh-CN" sz="3600" b="1" dirty="0" smtClean="0">
              <a:solidFill>
                <a:schemeClr val="tx1"/>
              </a:solidFill>
              <a:latin typeface="华文新魏" pitchFamily="2" charset="-122"/>
              <a:ea typeface="华文新魏" pitchFamily="2" charset="-122"/>
            </a:endParaRPr>
          </a:p>
          <a:p>
            <a:pPr algn="ctr"/>
            <a:r>
              <a:rPr lang="zh-CN" altLang="en-US" sz="3600" b="1" dirty="0">
                <a:solidFill>
                  <a:schemeClr val="tx1"/>
                </a:solidFill>
                <a:latin typeface="华文新魏" pitchFamily="2" charset="-122"/>
                <a:ea typeface="华文新魏" pitchFamily="2" charset="-122"/>
              </a:rPr>
              <a:t>漫江碧</a:t>
            </a:r>
            <a:r>
              <a:rPr lang="zh-CN" altLang="en-US" sz="3600" b="1" dirty="0" smtClean="0">
                <a:solidFill>
                  <a:schemeClr val="tx1"/>
                </a:solidFill>
                <a:latin typeface="华文新魏" pitchFamily="2" charset="-122"/>
                <a:ea typeface="华文新魏" pitchFamily="2" charset="-122"/>
              </a:rPr>
              <a:t>透</a:t>
            </a:r>
            <a:endParaRPr lang="en-US" altLang="zh-CN" sz="3600" b="1" dirty="0" smtClean="0">
              <a:solidFill>
                <a:schemeClr val="tx1"/>
              </a:solidFill>
              <a:latin typeface="华文新魏" pitchFamily="2" charset="-122"/>
              <a:ea typeface="华文新魏" pitchFamily="2" charset="-122"/>
            </a:endParaRPr>
          </a:p>
          <a:p>
            <a:pPr algn="ctr"/>
            <a:r>
              <a:rPr lang="zh-CN" altLang="en-US" sz="3600" b="1" dirty="0" smtClean="0">
                <a:solidFill>
                  <a:schemeClr val="tx1"/>
                </a:solidFill>
                <a:latin typeface="华文新魏" pitchFamily="2" charset="-122"/>
                <a:ea typeface="华文新魏" pitchFamily="2" charset="-122"/>
              </a:rPr>
              <a:t>百舸争流</a:t>
            </a:r>
            <a:endParaRPr lang="en-US" altLang="zh-CN" sz="3600" b="1" dirty="0" smtClean="0">
              <a:solidFill>
                <a:schemeClr val="tx1"/>
              </a:solidFill>
              <a:latin typeface="华文新魏" pitchFamily="2" charset="-122"/>
              <a:ea typeface="华文新魏" pitchFamily="2" charset="-122"/>
            </a:endParaRPr>
          </a:p>
          <a:p>
            <a:pPr algn="ctr"/>
            <a:r>
              <a:rPr lang="zh-CN" altLang="en-US" sz="3600" b="1" dirty="0">
                <a:solidFill>
                  <a:schemeClr val="tx1"/>
                </a:solidFill>
                <a:latin typeface="华文新魏" pitchFamily="2" charset="-122"/>
                <a:ea typeface="华文新魏" pitchFamily="2" charset="-122"/>
              </a:rPr>
              <a:t>鹰击</a:t>
            </a:r>
            <a:r>
              <a:rPr lang="zh-CN" altLang="en-US" sz="3600" b="1" dirty="0" smtClean="0">
                <a:solidFill>
                  <a:schemeClr val="tx1"/>
                </a:solidFill>
                <a:latin typeface="华文新魏" pitchFamily="2" charset="-122"/>
                <a:ea typeface="华文新魏" pitchFamily="2" charset="-122"/>
              </a:rPr>
              <a:t>长空</a:t>
            </a:r>
            <a:endParaRPr lang="en-US" altLang="zh-CN" sz="3600" b="1" dirty="0" smtClean="0">
              <a:solidFill>
                <a:schemeClr val="tx1"/>
              </a:solidFill>
              <a:latin typeface="华文新魏" pitchFamily="2" charset="-122"/>
              <a:ea typeface="华文新魏" pitchFamily="2" charset="-122"/>
            </a:endParaRPr>
          </a:p>
          <a:p>
            <a:pPr algn="ctr"/>
            <a:r>
              <a:rPr lang="zh-CN" altLang="en-US" sz="3600" b="1" dirty="0" smtClean="0">
                <a:solidFill>
                  <a:schemeClr val="tx1"/>
                </a:solidFill>
                <a:latin typeface="华文新魏" pitchFamily="2" charset="-122"/>
                <a:ea typeface="华文新魏" pitchFamily="2" charset="-122"/>
              </a:rPr>
              <a:t>鱼翔浅底</a:t>
            </a:r>
            <a:endParaRPr lang="en-US" altLang="zh-CN" sz="3600" b="1" dirty="0" smtClean="0">
              <a:solidFill>
                <a:schemeClr val="tx1"/>
              </a:solidFill>
              <a:latin typeface="华文新魏" pitchFamily="2" charset="-122"/>
              <a:ea typeface="华文新魏" pitchFamily="2" charset="-122"/>
            </a:endParaRPr>
          </a:p>
          <a:p>
            <a:endParaRPr lang="zh-CN" altLang="en-US" sz="1600" dirty="0">
              <a:solidFill>
                <a:schemeClr val="tx1"/>
              </a:solidFill>
            </a:endParaRPr>
          </a:p>
        </p:txBody>
      </p:sp>
      <p:sp>
        <p:nvSpPr>
          <p:cNvPr id="5" name="TextBox 4"/>
          <p:cNvSpPr txBox="1"/>
          <p:nvPr/>
        </p:nvSpPr>
        <p:spPr>
          <a:xfrm>
            <a:off x="2555776" y="1694710"/>
            <a:ext cx="4274542" cy="298543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endParaRPr lang="en-US" altLang="zh-CN" sz="2800" b="1" dirty="0">
              <a:latin typeface="华文新魏" pitchFamily="2" charset="-122"/>
              <a:ea typeface="华文新魏" pitchFamily="2" charset="-122"/>
            </a:endParaRPr>
          </a:p>
          <a:p>
            <a:pPr algn="just"/>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遍、尽</a:t>
            </a:r>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：红得彻底</a:t>
            </a:r>
            <a:endParaRPr lang="en-US" altLang="zh-CN" sz="3200" b="1" dirty="0" smtClean="0">
              <a:latin typeface="华文新魏" pitchFamily="2" charset="-122"/>
              <a:ea typeface="华文新魏" pitchFamily="2" charset="-122"/>
            </a:endParaRPr>
          </a:p>
          <a:p>
            <a:pPr algn="just"/>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透</a:t>
            </a:r>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绿得透彻</a:t>
            </a:r>
            <a:endParaRPr lang="en-US" altLang="zh-CN" sz="3200" b="1" dirty="0" smtClean="0">
              <a:latin typeface="华文新魏" pitchFamily="2" charset="-122"/>
              <a:ea typeface="华文新魏" pitchFamily="2" charset="-122"/>
            </a:endParaRPr>
          </a:p>
          <a:p>
            <a:pPr algn="just"/>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争</a:t>
            </a:r>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：千帆竞发</a:t>
            </a:r>
            <a:endParaRPr lang="en-US" altLang="zh-CN" sz="3200" b="1" dirty="0" smtClean="0">
              <a:latin typeface="华文新魏" pitchFamily="2" charset="-122"/>
              <a:ea typeface="华文新魏" pitchFamily="2" charset="-122"/>
            </a:endParaRPr>
          </a:p>
          <a:p>
            <a:pPr algn="just"/>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击</a:t>
            </a:r>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：矫健有力</a:t>
            </a:r>
            <a:endParaRPr lang="en-US" altLang="zh-CN" sz="3200" b="1" dirty="0" smtClean="0">
              <a:latin typeface="华文新魏" pitchFamily="2" charset="-122"/>
              <a:ea typeface="华文新魏" pitchFamily="2" charset="-122"/>
            </a:endParaRPr>
          </a:p>
          <a:p>
            <a:pPr algn="just"/>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翔</a:t>
            </a:r>
            <a:r>
              <a:rPr lang="en-US" altLang="zh-CN" sz="3200" b="1" dirty="0" smtClean="0">
                <a:latin typeface="华文新魏" pitchFamily="2" charset="-122"/>
                <a:ea typeface="华文新魏" pitchFamily="2" charset="-122"/>
              </a:rPr>
              <a:t>】</a:t>
            </a:r>
            <a:r>
              <a:rPr lang="zh-CN" altLang="en-US" sz="3200" b="1" dirty="0" smtClean="0">
                <a:latin typeface="华文新魏" pitchFamily="2" charset="-122"/>
                <a:ea typeface="华文新魏" pitchFamily="2" charset="-122"/>
              </a:rPr>
              <a:t>：轻快自由</a:t>
            </a:r>
            <a:endParaRPr lang="en-US" altLang="zh-CN" sz="2800" b="1" dirty="0" smtClean="0">
              <a:latin typeface="华文新魏" pitchFamily="2" charset="-122"/>
              <a:ea typeface="华文新魏" pitchFamily="2" charset="-122"/>
            </a:endParaRPr>
          </a:p>
        </p:txBody>
      </p:sp>
      <p:sp>
        <p:nvSpPr>
          <p:cNvPr id="9" name="TextBox 8"/>
          <p:cNvSpPr txBox="1"/>
          <p:nvPr/>
        </p:nvSpPr>
        <p:spPr>
          <a:xfrm>
            <a:off x="0" y="10840"/>
            <a:ext cx="2232248"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zh-CN" altLang="en-US" sz="3200" b="1" dirty="0" smtClean="0"/>
              <a:t>品读</a:t>
            </a:r>
            <a:r>
              <a:rPr lang="en-US" altLang="zh-CN" sz="3200" b="1" dirty="0" smtClean="0"/>
              <a:t>·</a:t>
            </a:r>
            <a:r>
              <a:rPr lang="zh-CN" altLang="en-US" sz="3200" b="1" dirty="0" smtClean="0"/>
              <a:t>炼字</a:t>
            </a:r>
            <a:endParaRPr lang="zh-CN" altLang="en-US" sz="3200" b="1" dirty="0"/>
          </a:p>
        </p:txBody>
      </p:sp>
      <p:sp>
        <p:nvSpPr>
          <p:cNvPr id="11" name="TextBox 10"/>
          <p:cNvSpPr txBox="1"/>
          <p:nvPr/>
        </p:nvSpPr>
        <p:spPr>
          <a:xfrm>
            <a:off x="44476" y="1333676"/>
            <a:ext cx="2441128" cy="397031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zh-CN" altLang="en-US" sz="3600" b="1" dirty="0" smtClean="0">
                <a:solidFill>
                  <a:schemeClr val="tx1">
                    <a:lumMod val="75000"/>
                    <a:lumOff val="25000"/>
                  </a:schemeClr>
                </a:solidFill>
                <a:latin typeface="华文新魏" pitchFamily="2" charset="-122"/>
                <a:ea typeface="华文新魏" pitchFamily="2" charset="-122"/>
              </a:rPr>
              <a:t>万山红</a:t>
            </a:r>
            <a:r>
              <a:rPr lang="zh-CN" altLang="en-US" sz="3600" b="1" dirty="0" smtClean="0">
                <a:solidFill>
                  <a:srgbClr val="C00000"/>
                </a:solidFill>
                <a:latin typeface="华文新魏" pitchFamily="2" charset="-122"/>
                <a:ea typeface="华文新魏" pitchFamily="2" charset="-122"/>
              </a:rPr>
              <a:t>遍</a:t>
            </a:r>
            <a:endParaRPr lang="en-US" altLang="zh-CN" sz="3600" b="1" dirty="0" smtClean="0">
              <a:solidFill>
                <a:srgbClr val="C00000"/>
              </a:solidFill>
              <a:latin typeface="华文新魏" pitchFamily="2" charset="-122"/>
              <a:ea typeface="华文新魏" pitchFamily="2" charset="-122"/>
            </a:endParaRPr>
          </a:p>
          <a:p>
            <a:pPr algn="ctr"/>
            <a:r>
              <a:rPr lang="zh-CN" altLang="en-US" sz="3600" b="1" dirty="0">
                <a:solidFill>
                  <a:schemeClr val="tx1">
                    <a:lumMod val="75000"/>
                    <a:lumOff val="25000"/>
                  </a:schemeClr>
                </a:solidFill>
                <a:latin typeface="华文新魏" pitchFamily="2" charset="-122"/>
                <a:ea typeface="华文新魏" pitchFamily="2" charset="-122"/>
              </a:rPr>
              <a:t>层林</a:t>
            </a:r>
            <a:r>
              <a:rPr lang="zh-CN" altLang="en-US" sz="3600" b="1" dirty="0">
                <a:solidFill>
                  <a:srgbClr val="C00000"/>
                </a:solidFill>
                <a:latin typeface="华文新魏" pitchFamily="2" charset="-122"/>
                <a:ea typeface="华文新魏" pitchFamily="2" charset="-122"/>
              </a:rPr>
              <a:t>尽</a:t>
            </a:r>
            <a:r>
              <a:rPr lang="zh-CN" altLang="en-US" sz="3600" b="1" dirty="0" smtClean="0">
                <a:solidFill>
                  <a:schemeClr val="tx1">
                    <a:lumMod val="75000"/>
                    <a:lumOff val="25000"/>
                  </a:schemeClr>
                </a:solidFill>
                <a:latin typeface="华文新魏" pitchFamily="2" charset="-122"/>
                <a:ea typeface="华文新魏" pitchFamily="2" charset="-122"/>
              </a:rPr>
              <a:t>染</a:t>
            </a:r>
            <a:endParaRPr lang="en-US" altLang="zh-CN" sz="3600" b="1" dirty="0" smtClean="0">
              <a:solidFill>
                <a:schemeClr val="tx1">
                  <a:lumMod val="75000"/>
                  <a:lumOff val="25000"/>
                </a:schemeClr>
              </a:solidFill>
              <a:latin typeface="华文新魏" pitchFamily="2" charset="-122"/>
              <a:ea typeface="华文新魏" pitchFamily="2" charset="-122"/>
            </a:endParaRPr>
          </a:p>
          <a:p>
            <a:pPr algn="ctr"/>
            <a:r>
              <a:rPr lang="zh-CN" altLang="en-US" sz="3600" b="1" dirty="0">
                <a:solidFill>
                  <a:schemeClr val="tx1">
                    <a:lumMod val="75000"/>
                    <a:lumOff val="25000"/>
                  </a:schemeClr>
                </a:solidFill>
                <a:latin typeface="华文新魏" pitchFamily="2" charset="-122"/>
                <a:ea typeface="华文新魏" pitchFamily="2" charset="-122"/>
              </a:rPr>
              <a:t>漫江碧</a:t>
            </a:r>
            <a:r>
              <a:rPr lang="zh-CN" altLang="en-US" sz="3600" b="1" dirty="0" smtClean="0">
                <a:solidFill>
                  <a:srgbClr val="C00000"/>
                </a:solidFill>
                <a:latin typeface="华文新魏" pitchFamily="2" charset="-122"/>
                <a:ea typeface="华文新魏" pitchFamily="2" charset="-122"/>
              </a:rPr>
              <a:t>透</a:t>
            </a:r>
            <a:endParaRPr lang="en-US" altLang="zh-CN" sz="3600" b="1" dirty="0" smtClean="0">
              <a:solidFill>
                <a:srgbClr val="C00000"/>
              </a:solidFill>
              <a:latin typeface="华文新魏" pitchFamily="2" charset="-122"/>
              <a:ea typeface="华文新魏" pitchFamily="2" charset="-122"/>
            </a:endParaRPr>
          </a:p>
          <a:p>
            <a:pPr algn="ctr"/>
            <a:r>
              <a:rPr lang="zh-CN" altLang="en-US" sz="3600" b="1" dirty="0" smtClean="0">
                <a:solidFill>
                  <a:schemeClr val="tx1">
                    <a:lumMod val="75000"/>
                    <a:lumOff val="25000"/>
                  </a:schemeClr>
                </a:solidFill>
                <a:latin typeface="华文新魏" pitchFamily="2" charset="-122"/>
                <a:ea typeface="华文新魏" pitchFamily="2" charset="-122"/>
              </a:rPr>
              <a:t>百舸</a:t>
            </a:r>
            <a:r>
              <a:rPr lang="zh-CN" altLang="en-US" sz="3600" b="1" dirty="0" smtClean="0">
                <a:solidFill>
                  <a:srgbClr val="C00000"/>
                </a:solidFill>
                <a:latin typeface="华文新魏" pitchFamily="2" charset="-122"/>
                <a:ea typeface="华文新魏" pitchFamily="2" charset="-122"/>
              </a:rPr>
              <a:t>争</a:t>
            </a:r>
            <a:r>
              <a:rPr lang="zh-CN" altLang="en-US" sz="3600" b="1" dirty="0" smtClean="0">
                <a:solidFill>
                  <a:schemeClr val="tx1">
                    <a:lumMod val="75000"/>
                    <a:lumOff val="25000"/>
                  </a:schemeClr>
                </a:solidFill>
                <a:latin typeface="华文新魏" pitchFamily="2" charset="-122"/>
                <a:ea typeface="华文新魏" pitchFamily="2" charset="-122"/>
              </a:rPr>
              <a:t>流</a:t>
            </a:r>
            <a:endParaRPr lang="en-US" altLang="zh-CN" sz="3600" b="1" dirty="0" smtClean="0">
              <a:solidFill>
                <a:schemeClr val="tx1">
                  <a:lumMod val="75000"/>
                  <a:lumOff val="25000"/>
                </a:schemeClr>
              </a:solidFill>
              <a:latin typeface="华文新魏" pitchFamily="2" charset="-122"/>
              <a:ea typeface="华文新魏" pitchFamily="2" charset="-122"/>
            </a:endParaRPr>
          </a:p>
          <a:p>
            <a:pPr algn="ctr"/>
            <a:r>
              <a:rPr lang="zh-CN" altLang="en-US" sz="3600" b="1" dirty="0">
                <a:solidFill>
                  <a:schemeClr val="tx1">
                    <a:lumMod val="75000"/>
                    <a:lumOff val="25000"/>
                  </a:schemeClr>
                </a:solidFill>
                <a:latin typeface="华文新魏" pitchFamily="2" charset="-122"/>
                <a:ea typeface="华文新魏" pitchFamily="2" charset="-122"/>
              </a:rPr>
              <a:t>鹰</a:t>
            </a:r>
            <a:r>
              <a:rPr lang="zh-CN" altLang="en-US" sz="3600" b="1" dirty="0">
                <a:solidFill>
                  <a:srgbClr val="C00000"/>
                </a:solidFill>
                <a:latin typeface="华文新魏" pitchFamily="2" charset="-122"/>
                <a:ea typeface="华文新魏" pitchFamily="2" charset="-122"/>
              </a:rPr>
              <a:t>击</a:t>
            </a:r>
            <a:r>
              <a:rPr lang="zh-CN" altLang="en-US" sz="3600" b="1" dirty="0" smtClean="0">
                <a:solidFill>
                  <a:schemeClr val="tx1">
                    <a:lumMod val="75000"/>
                    <a:lumOff val="25000"/>
                  </a:schemeClr>
                </a:solidFill>
                <a:latin typeface="华文新魏" pitchFamily="2" charset="-122"/>
                <a:ea typeface="华文新魏" pitchFamily="2" charset="-122"/>
              </a:rPr>
              <a:t>长空</a:t>
            </a:r>
            <a:endParaRPr lang="en-US" altLang="zh-CN" sz="3600" b="1" dirty="0" smtClean="0">
              <a:solidFill>
                <a:schemeClr val="tx1">
                  <a:lumMod val="75000"/>
                  <a:lumOff val="25000"/>
                </a:schemeClr>
              </a:solidFill>
              <a:latin typeface="华文新魏" pitchFamily="2" charset="-122"/>
              <a:ea typeface="华文新魏" pitchFamily="2" charset="-122"/>
            </a:endParaRPr>
          </a:p>
          <a:p>
            <a:pPr algn="ctr"/>
            <a:r>
              <a:rPr lang="zh-CN" altLang="en-US" sz="3600" b="1" dirty="0" smtClean="0">
                <a:solidFill>
                  <a:schemeClr val="tx1">
                    <a:lumMod val="75000"/>
                    <a:lumOff val="25000"/>
                  </a:schemeClr>
                </a:solidFill>
                <a:latin typeface="华文新魏" pitchFamily="2" charset="-122"/>
                <a:ea typeface="华文新魏" pitchFamily="2" charset="-122"/>
              </a:rPr>
              <a:t>鱼</a:t>
            </a:r>
            <a:r>
              <a:rPr lang="zh-CN" altLang="en-US" sz="3600" b="1" dirty="0" smtClean="0">
                <a:solidFill>
                  <a:srgbClr val="C00000"/>
                </a:solidFill>
                <a:latin typeface="华文新魏" pitchFamily="2" charset="-122"/>
                <a:ea typeface="华文新魏" pitchFamily="2" charset="-122"/>
              </a:rPr>
              <a:t>翔</a:t>
            </a:r>
            <a:r>
              <a:rPr lang="zh-CN" altLang="en-US" sz="3600" b="1" dirty="0" smtClean="0">
                <a:solidFill>
                  <a:schemeClr val="tx1">
                    <a:lumMod val="75000"/>
                    <a:lumOff val="25000"/>
                  </a:schemeClr>
                </a:solidFill>
                <a:latin typeface="华文新魏" pitchFamily="2" charset="-122"/>
                <a:ea typeface="华文新魏" pitchFamily="2" charset="-122"/>
              </a:rPr>
              <a:t>浅底</a:t>
            </a:r>
            <a:endParaRPr lang="en-US" altLang="zh-CN" sz="3600" b="1" dirty="0" smtClean="0">
              <a:solidFill>
                <a:schemeClr val="tx1">
                  <a:lumMod val="75000"/>
                  <a:lumOff val="25000"/>
                </a:schemeClr>
              </a:solidFill>
              <a:latin typeface="华文新魏" pitchFamily="2" charset="-122"/>
              <a:ea typeface="华文新魏" pitchFamily="2" charset="-122"/>
            </a:endParaRPr>
          </a:p>
          <a:p>
            <a:endParaRPr lang="zh-CN" altLang="en-US" sz="3600" dirty="0">
              <a:solidFill>
                <a:schemeClr val="tx1">
                  <a:lumMod val="75000"/>
                  <a:lumOff val="25000"/>
                </a:schemeClr>
              </a:solidFill>
            </a:endParaRPr>
          </a:p>
        </p:txBody>
      </p:sp>
      <p:sp>
        <p:nvSpPr>
          <p:cNvPr id="14" name="TextBox 13"/>
          <p:cNvSpPr txBox="1"/>
          <p:nvPr/>
        </p:nvSpPr>
        <p:spPr>
          <a:xfrm>
            <a:off x="2555776" y="1171666"/>
            <a:ext cx="4274542"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zh-CN" altLang="en-US" sz="2800" b="1" dirty="0" smtClean="0">
                <a:latin typeface="华文新魏" pitchFamily="2" charset="-122"/>
                <a:ea typeface="华文新魏" pitchFamily="2" charset="-122"/>
              </a:rPr>
              <a:t>突出事物特点</a:t>
            </a:r>
            <a:endParaRPr lang="zh-CN" altLang="en-US" sz="2800" b="1" dirty="0">
              <a:latin typeface="华文新魏" pitchFamily="2" charset="-122"/>
              <a:ea typeface="华文新魏" pitchFamily="2" charset="-122"/>
            </a:endParaRPr>
          </a:p>
        </p:txBody>
      </p:sp>
      <p:sp>
        <p:nvSpPr>
          <p:cNvPr id="16" name="TextBox 15"/>
          <p:cNvSpPr txBox="1"/>
          <p:nvPr/>
        </p:nvSpPr>
        <p:spPr>
          <a:xfrm>
            <a:off x="6819230" y="1650629"/>
            <a:ext cx="2202110" cy="304698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endParaRPr lang="en-US" altLang="zh-CN" sz="3200" b="1" dirty="0" smtClean="0">
              <a:latin typeface="华文新魏" pitchFamily="2" charset="-122"/>
              <a:ea typeface="华文新魏" pitchFamily="2" charset="-122"/>
            </a:endParaRPr>
          </a:p>
          <a:p>
            <a:endParaRPr lang="en-US" altLang="zh-CN" sz="3200" b="1" dirty="0">
              <a:latin typeface="华文新魏" pitchFamily="2" charset="-122"/>
              <a:ea typeface="华文新魏" pitchFamily="2" charset="-122"/>
            </a:endParaRPr>
          </a:p>
          <a:p>
            <a:pPr algn="ctr"/>
            <a:r>
              <a:rPr lang="zh-CN" altLang="en-US" sz="3200" b="1" dirty="0" smtClean="0">
                <a:solidFill>
                  <a:srgbClr val="C00000"/>
                </a:solidFill>
                <a:latin typeface="华文新魏" pitchFamily="2" charset="-122"/>
                <a:ea typeface="华文新魏" pitchFamily="2" charset="-122"/>
              </a:rPr>
              <a:t>豪情壮志</a:t>
            </a:r>
            <a:endParaRPr lang="en-US" altLang="zh-CN" sz="3200" b="1" dirty="0" smtClean="0">
              <a:solidFill>
                <a:srgbClr val="C00000"/>
              </a:solidFill>
              <a:latin typeface="华文新魏" pitchFamily="2" charset="-122"/>
              <a:ea typeface="华文新魏" pitchFamily="2" charset="-122"/>
            </a:endParaRPr>
          </a:p>
          <a:p>
            <a:pPr algn="ctr"/>
            <a:r>
              <a:rPr lang="zh-CN" altLang="en-US" sz="3200" b="1" dirty="0" smtClean="0">
                <a:solidFill>
                  <a:srgbClr val="C00000"/>
                </a:solidFill>
                <a:latin typeface="华文新魏" pitchFamily="2" charset="-122"/>
                <a:ea typeface="华文新魏" pitchFamily="2" charset="-122"/>
              </a:rPr>
              <a:t>昂扬向上</a:t>
            </a:r>
            <a:endParaRPr lang="en-US" altLang="zh-CN" sz="3200" b="1" dirty="0" smtClean="0">
              <a:solidFill>
                <a:srgbClr val="C00000"/>
              </a:solidFill>
              <a:latin typeface="华文新魏" pitchFamily="2" charset="-122"/>
              <a:ea typeface="华文新魏" pitchFamily="2" charset="-122"/>
            </a:endParaRPr>
          </a:p>
          <a:p>
            <a:endParaRPr lang="en-US" altLang="zh-CN" sz="3200" b="1" dirty="0"/>
          </a:p>
          <a:p>
            <a:endParaRPr lang="en-US" altLang="zh-CN" sz="3200" b="1" dirty="0" smtClean="0"/>
          </a:p>
        </p:txBody>
      </p:sp>
      <p:sp>
        <p:nvSpPr>
          <p:cNvPr id="15" name="TextBox 14"/>
          <p:cNvSpPr txBox="1"/>
          <p:nvPr/>
        </p:nvSpPr>
        <p:spPr>
          <a:xfrm>
            <a:off x="6819230" y="1171666"/>
            <a:ext cx="2213198"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zh-CN" altLang="en-US" sz="2800" b="1" dirty="0" smtClean="0">
                <a:latin typeface="华文新魏" pitchFamily="2" charset="-122"/>
                <a:ea typeface="华文新魏" pitchFamily="2" charset="-122"/>
              </a:rPr>
              <a:t>表达情感</a:t>
            </a:r>
            <a:endParaRPr lang="zh-CN" altLang="en-US" sz="2800" b="1" dirty="0">
              <a:latin typeface="华文新魏" pitchFamily="2" charset="-122"/>
              <a:ea typeface="华文新魏"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16">
                                            <p:txEl>
                                              <p:pRg st="2" end="2"/>
                                            </p:txEl>
                                          </p:spTgt>
                                        </p:tgtEl>
                                        <p:attrNameLst>
                                          <p:attrName>style.visibility</p:attrName>
                                        </p:attrNameLst>
                                      </p:cBhvr>
                                      <p:to>
                                        <p:strVal val="visible"/>
                                      </p:to>
                                    </p:set>
                                    <p:animEffect transition="in" filter="circle(in)">
                                      <p:cBhvr>
                                        <p:cTn id="39" dur="2000"/>
                                        <p:tgtEl>
                                          <p:spTgt spid="16">
                                            <p:txEl>
                                              <p:pRg st="2" end="2"/>
                                            </p:txEl>
                                          </p:spTgt>
                                        </p:tgtEl>
                                      </p:cBhvr>
                                    </p:animEffect>
                                  </p:childTnLst>
                                </p:cTn>
                              </p:par>
                              <p:par>
                                <p:cTn id="40" presetID="6" presetClass="entr" presetSubtype="16" fill="hold" nodeType="withEffect">
                                  <p:stCondLst>
                                    <p:cond delay="0"/>
                                  </p:stCondLst>
                                  <p:childTnLst>
                                    <p:set>
                                      <p:cBhvr>
                                        <p:cTn id="41" dur="1" fill="hold">
                                          <p:stCondLst>
                                            <p:cond delay="0"/>
                                          </p:stCondLst>
                                        </p:cTn>
                                        <p:tgtEl>
                                          <p:spTgt spid="16">
                                            <p:txEl>
                                              <p:pRg st="3" end="3"/>
                                            </p:txEl>
                                          </p:spTgt>
                                        </p:tgtEl>
                                        <p:attrNameLst>
                                          <p:attrName>style.visibility</p:attrName>
                                        </p:attrNameLst>
                                      </p:cBhvr>
                                      <p:to>
                                        <p:strVal val="visible"/>
                                      </p:to>
                                    </p:set>
                                    <p:animEffect transition="in" filter="circle(in)">
                                      <p:cBhvr>
                                        <p:cTn id="42" dur="2000"/>
                                        <p:tgtEl>
                                          <p:spTgt spid="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a:spLocks noGrp="1"/>
          </p:cNvSpPr>
          <p:nvPr>
            <p:ph type="dt" sz="half" idx="10"/>
          </p:nvPr>
        </p:nvSpPr>
        <p:spPr/>
        <p:txBody>
          <a:bodyPr/>
          <a:lstStyle/>
          <a:p>
            <a:fld id="{B9541957-9794-4485-86BD-FD6F626772A4}" type="datetime1">
              <a:rPr lang="en-US"/>
            </a:fld>
            <a:endParaRPr lang="en-US" altLang="zh-CN"/>
          </a:p>
        </p:txBody>
      </p:sp>
      <p:sp>
        <p:nvSpPr>
          <p:cNvPr id="103426" name="Rectangle 2"/>
          <p:cNvSpPr>
            <a:spLocks noChangeArrowheads="1"/>
          </p:cNvSpPr>
          <p:nvPr/>
        </p:nvSpPr>
        <p:spPr bwMode="auto">
          <a:xfrm>
            <a:off x="250825" y="476250"/>
            <a:ext cx="8713788" cy="5645150"/>
          </a:xfrm>
          <a:prstGeom prst="rect">
            <a:avLst/>
          </a:prstGeom>
          <a:noFill/>
          <a:ln w="9525">
            <a:noFill/>
            <a:miter lim="800000"/>
          </a:ln>
          <a:effectLst/>
        </p:spPr>
        <p:txBody>
          <a:bodyPr>
            <a:spAutoFit/>
          </a:bodyPr>
          <a:lstStyle/>
          <a:p>
            <a:pPr indent="716280">
              <a:lnSpc>
                <a:spcPct val="100000"/>
              </a:lnSpc>
              <a:spcBef>
                <a:spcPct val="50000"/>
              </a:spcBef>
            </a:pPr>
            <a:r>
              <a:rPr lang="zh-CN" altLang="en-US" sz="2800" b="1" dirty="0" smtClean="0">
                <a:latin typeface="Times New Roman" panose="02020603050405020304" pitchFamily="18" charset="0"/>
                <a:ea typeface="黑体" panose="02010609060101010101" pitchFamily="2" charset="-122"/>
              </a:rPr>
              <a:t>写</a:t>
            </a:r>
            <a:r>
              <a:rPr lang="zh-CN" altLang="en-US" sz="2800" b="1" dirty="0">
                <a:latin typeface="Times New Roman" panose="02020603050405020304" pitchFamily="18" charset="0"/>
                <a:ea typeface="黑体" panose="02010609060101010101" pitchFamily="2" charset="-122"/>
              </a:rPr>
              <a:t>法赏析</a:t>
            </a:r>
            <a:endParaRPr lang="zh-CN" altLang="en-US" sz="2800" b="1" dirty="0">
              <a:latin typeface="Times New Roman" panose="02020603050405020304" pitchFamily="18" charset="0"/>
              <a:ea typeface="黑体" panose="02010609060101010101" pitchFamily="2" charset="-122"/>
            </a:endParaRPr>
          </a:p>
          <a:p>
            <a:pPr indent="716280">
              <a:lnSpc>
                <a:spcPct val="100000"/>
              </a:lnSpc>
              <a:spcBef>
                <a:spcPct val="50000"/>
              </a:spcBef>
            </a:pPr>
            <a:r>
              <a:rPr lang="en-US" altLang="zh-CN" sz="2800" b="1" dirty="0">
                <a:latin typeface="Times New Roman" panose="02020603050405020304" pitchFamily="18" charset="0"/>
              </a:rPr>
              <a:t>(1)</a:t>
            </a:r>
            <a:r>
              <a:rPr lang="zh-CN" altLang="en-US" sz="2800" b="1" dirty="0">
                <a:latin typeface="Times New Roman" panose="02020603050405020304" pitchFamily="18" charset="0"/>
              </a:rPr>
              <a:t>写景抒情。本词选择了秋山的红叶和秋水的绿波来加以描写，正因为这些景色可以寄托革命的激情。又选择了鹰击长空、鱼翔浅底来加以描写，反映了人民要求解放的愿望。</a:t>
            </a:r>
            <a:r>
              <a:rPr lang="zh-CN" altLang="en-US" sz="2800" b="1" dirty="0">
                <a:latin typeface="Arial" panose="020B0604020202020204"/>
              </a:rPr>
              <a:t>“</a:t>
            </a:r>
            <a:r>
              <a:rPr lang="zh-CN" altLang="en-US" sz="2800" b="1" dirty="0">
                <a:latin typeface="Times New Roman" panose="02020603050405020304" pitchFamily="18" charset="0"/>
              </a:rPr>
              <a:t>怅寥廓</a:t>
            </a:r>
            <a:r>
              <a:rPr lang="zh-CN" altLang="en-US" sz="2800" b="1" dirty="0">
                <a:latin typeface="Arial" panose="020B0604020202020204"/>
              </a:rPr>
              <a:t>”</a:t>
            </a:r>
            <a:r>
              <a:rPr lang="zh-CN" altLang="en-US" sz="2800" b="1" dirty="0">
                <a:latin typeface="Times New Roman" panose="02020603050405020304" pitchFamily="18" charset="0"/>
              </a:rPr>
              <a:t>以下，由写景转入写情：</a:t>
            </a:r>
            <a:r>
              <a:rPr lang="zh-CN" altLang="en-US" sz="2800" b="1" dirty="0">
                <a:latin typeface="Arial" panose="020B0604020202020204"/>
              </a:rPr>
              <a:t>“</a:t>
            </a:r>
            <a:r>
              <a:rPr lang="zh-CN" altLang="en-US" sz="2800" b="1" dirty="0">
                <a:latin typeface="Times New Roman" panose="02020603050405020304" pitchFamily="18" charset="0"/>
              </a:rPr>
              <a:t>怅</a:t>
            </a:r>
            <a:r>
              <a:rPr lang="zh-CN" altLang="en-US" sz="2800" b="1" dirty="0">
                <a:latin typeface="Arial" panose="020B0604020202020204"/>
              </a:rPr>
              <a:t>”</a:t>
            </a:r>
            <a:r>
              <a:rPr lang="zh-CN" altLang="en-US" sz="2800" b="1" dirty="0">
                <a:latin typeface="Times New Roman" panose="02020603050405020304" pitchFamily="18" charset="0"/>
              </a:rPr>
              <a:t>不是真的惆怅，</a:t>
            </a:r>
            <a:r>
              <a:rPr lang="zh-CN" altLang="en-US" sz="2800" b="1" dirty="0">
                <a:latin typeface="Arial" panose="020B0604020202020204"/>
              </a:rPr>
              <a:t>“</a:t>
            </a:r>
            <a:r>
              <a:rPr lang="zh-CN" altLang="en-US" sz="2800" b="1" dirty="0">
                <a:latin typeface="Times New Roman" panose="02020603050405020304" pitchFamily="18" charset="0"/>
              </a:rPr>
              <a:t>问</a:t>
            </a:r>
            <a:r>
              <a:rPr lang="zh-CN" altLang="en-US" sz="2800" b="1" dirty="0">
                <a:latin typeface="Arial" panose="020B0604020202020204"/>
              </a:rPr>
              <a:t>”</a:t>
            </a:r>
            <a:r>
              <a:rPr lang="zh-CN" altLang="en-US" sz="2800" b="1" dirty="0">
                <a:latin typeface="Times New Roman" panose="02020603050405020304" pitchFamily="18" charset="0"/>
              </a:rPr>
              <a:t>不是真问，只是说得含蓄一些，但是以天下为己任的胸怀已经溢于言表。</a:t>
            </a:r>
            <a:endParaRPr lang="zh-CN" altLang="en-US" sz="2800" b="1" dirty="0">
              <a:latin typeface="Times New Roman" panose="02020603050405020304" pitchFamily="18" charset="0"/>
            </a:endParaRPr>
          </a:p>
          <a:p>
            <a:pPr indent="716280">
              <a:lnSpc>
                <a:spcPct val="100000"/>
              </a:lnSpc>
              <a:spcBef>
                <a:spcPct val="50000"/>
              </a:spcBef>
            </a:pPr>
            <a:r>
              <a:rPr lang="en-US" altLang="zh-CN" sz="2800" b="1" dirty="0">
                <a:latin typeface="Times New Roman" panose="02020603050405020304" pitchFamily="18" charset="0"/>
              </a:rPr>
              <a:t>(2)</a:t>
            </a:r>
            <a:r>
              <a:rPr lang="zh-CN" altLang="en-US" sz="2800" b="1" dirty="0">
                <a:latin typeface="Times New Roman" panose="02020603050405020304" pitchFamily="18" charset="0"/>
              </a:rPr>
              <a:t>灵活用典。古人说</a:t>
            </a:r>
            <a:r>
              <a:rPr lang="zh-CN" altLang="en-US" sz="2800" b="1" dirty="0">
                <a:latin typeface="Arial" panose="020B0604020202020204"/>
              </a:rPr>
              <a:t>“</a:t>
            </a:r>
            <a:r>
              <a:rPr lang="zh-CN" altLang="en-US" sz="2800" b="1" dirty="0">
                <a:latin typeface="Times New Roman" panose="02020603050405020304" pitchFamily="18" charset="0"/>
              </a:rPr>
              <a:t>峥嵘岁月</a:t>
            </a:r>
            <a:r>
              <a:rPr lang="zh-CN" altLang="en-US" sz="2800" b="1" dirty="0">
                <a:latin typeface="Arial" panose="020B0604020202020204"/>
              </a:rPr>
              <a:t>”</a:t>
            </a:r>
            <a:r>
              <a:rPr lang="zh-CN" altLang="en-US" sz="2800" b="1" dirty="0">
                <a:latin typeface="Times New Roman" panose="02020603050405020304" pitchFamily="18" charset="0"/>
              </a:rPr>
              <a:t>表示一种感伤情绪，词中运用了这一个典故。这里的</a:t>
            </a:r>
            <a:r>
              <a:rPr lang="zh-CN" altLang="en-US" sz="2800" b="1" dirty="0">
                <a:latin typeface="Arial" panose="020B0604020202020204"/>
              </a:rPr>
              <a:t>“</a:t>
            </a:r>
            <a:r>
              <a:rPr lang="zh-CN" altLang="en-US" sz="2800" b="1" dirty="0">
                <a:latin typeface="Times New Roman" panose="02020603050405020304" pitchFamily="18" charset="0"/>
              </a:rPr>
              <a:t>峥嵘</a:t>
            </a:r>
            <a:r>
              <a:rPr lang="zh-CN" altLang="en-US" sz="2800" b="1" dirty="0">
                <a:latin typeface="Arial" panose="020B0604020202020204"/>
              </a:rPr>
              <a:t>”</a:t>
            </a:r>
            <a:r>
              <a:rPr lang="zh-CN" altLang="en-US" sz="2800" b="1" dirty="0">
                <a:latin typeface="Times New Roman" panose="02020603050405020304" pitchFamily="18" charset="0"/>
              </a:rPr>
              <a:t>语意双关：既表示了岁月峥嵘，又表示了头角峥嵘，与下文</a:t>
            </a:r>
            <a:r>
              <a:rPr lang="zh-CN" altLang="en-US" sz="2800" b="1" dirty="0">
                <a:latin typeface="Arial" panose="020B0604020202020204"/>
              </a:rPr>
              <a:t>“</a:t>
            </a:r>
            <a:r>
              <a:rPr lang="zh-CN" altLang="en-US" sz="2800" b="1" dirty="0">
                <a:latin typeface="Times New Roman" panose="02020603050405020304" pitchFamily="18" charset="0"/>
              </a:rPr>
              <a:t>同学少年，风华正茂</a:t>
            </a:r>
            <a:r>
              <a:rPr lang="zh-CN" altLang="en-US" sz="2800" b="1" dirty="0">
                <a:latin typeface="Arial" panose="020B0604020202020204"/>
              </a:rPr>
              <a:t>”</a:t>
            </a:r>
            <a:r>
              <a:rPr lang="zh-CN" altLang="en-US" sz="2800" b="1" dirty="0">
                <a:latin typeface="Times New Roman" panose="02020603050405020304" pitchFamily="18" charset="0"/>
              </a:rPr>
              <a:t>相呼应。</a:t>
            </a:r>
            <a:r>
              <a:rPr lang="zh-CN" altLang="en-US" sz="2800" b="1" dirty="0">
                <a:latin typeface="Arial" panose="020B0604020202020204"/>
              </a:rPr>
              <a:t>“</a:t>
            </a:r>
            <a:r>
              <a:rPr lang="zh-CN" altLang="en-US" sz="2800" b="1" dirty="0">
                <a:latin typeface="Times New Roman" panose="02020603050405020304" pitchFamily="18" charset="0"/>
              </a:rPr>
              <a:t>挥斥</a:t>
            </a:r>
            <a:r>
              <a:rPr lang="zh-CN" altLang="en-US" sz="2800" b="1" dirty="0">
                <a:latin typeface="Arial" panose="020B0604020202020204"/>
              </a:rPr>
              <a:t>”</a:t>
            </a:r>
            <a:r>
              <a:rPr lang="zh-CN" altLang="en-US" sz="2800" b="1" dirty="0">
                <a:latin typeface="Times New Roman" panose="02020603050405020304" pitchFamily="18" charset="0"/>
              </a:rPr>
              <a:t>一词出自</a:t>
            </a:r>
            <a:r>
              <a:rPr lang="en-US" altLang="zh-CN" sz="2800" b="1" dirty="0">
                <a:latin typeface="Times New Roman" panose="02020603050405020304" pitchFamily="18" charset="0"/>
              </a:rPr>
              <a:t>《</a:t>
            </a:r>
            <a:r>
              <a:rPr lang="zh-CN" altLang="en-US" sz="2800" b="1" dirty="0">
                <a:latin typeface="Times New Roman" panose="02020603050405020304" pitchFamily="18" charset="0"/>
              </a:rPr>
              <a:t>庄子</a:t>
            </a:r>
            <a:r>
              <a:rPr lang="en-US" altLang="zh-CN" sz="2800" b="1" dirty="0">
                <a:latin typeface="Times New Roman" panose="02020603050405020304" pitchFamily="18" charset="0"/>
              </a:rPr>
              <a:t>》</a:t>
            </a:r>
            <a:r>
              <a:rPr lang="zh-CN" altLang="en-US" sz="2800" b="1" dirty="0">
                <a:latin typeface="Times New Roman" panose="02020603050405020304" pitchFamily="18" charset="0"/>
              </a:rPr>
              <a:t>。</a:t>
            </a:r>
            <a:r>
              <a:rPr lang="zh-CN" altLang="en-US" sz="2800" b="1" dirty="0">
                <a:latin typeface="Arial" panose="020B0604020202020204"/>
              </a:rPr>
              <a:t>“</a:t>
            </a:r>
            <a:r>
              <a:rPr lang="zh-CN" altLang="en-US" sz="2800" b="1" dirty="0">
                <a:latin typeface="Times New Roman" panose="02020603050405020304" pitchFamily="18" charset="0"/>
              </a:rPr>
              <a:t>中流击水</a:t>
            </a:r>
            <a:r>
              <a:rPr lang="zh-CN" altLang="en-US" sz="2800" b="1" dirty="0">
                <a:latin typeface="Arial" panose="020B0604020202020204"/>
              </a:rPr>
              <a:t>”</a:t>
            </a:r>
            <a:r>
              <a:rPr lang="zh-CN" altLang="en-US" sz="2800" b="1" dirty="0">
                <a:latin typeface="Times New Roman" panose="02020603050405020304" pitchFamily="18" charset="0"/>
              </a:rPr>
              <a:t>出自</a:t>
            </a:r>
            <a:r>
              <a:rPr lang="zh-CN" altLang="en-US" sz="2800" b="1" dirty="0">
                <a:latin typeface="Arial" panose="020B0604020202020204"/>
              </a:rPr>
              <a:t>“</a:t>
            </a:r>
            <a:r>
              <a:rPr lang="zh-CN" altLang="en-US" sz="2800" b="1" dirty="0">
                <a:latin typeface="Times New Roman" panose="02020603050405020304" pitchFamily="18" charset="0"/>
              </a:rPr>
              <a:t>中流击楫</a:t>
            </a:r>
            <a:r>
              <a:rPr lang="zh-CN" altLang="en-US" sz="2800" b="1" dirty="0">
                <a:latin typeface="Arial" panose="020B0604020202020204"/>
              </a:rPr>
              <a:t>”</a:t>
            </a:r>
            <a:r>
              <a:rPr lang="zh-CN" altLang="en-US" sz="2800" b="1" dirty="0">
                <a:latin typeface="Times New Roman" panose="02020603050405020304" pitchFamily="18" charset="0"/>
              </a:rPr>
              <a:t>。</a:t>
            </a:r>
            <a:endParaRPr lang="zh-CN" altLang="en-US" sz="2800" b="1" dirty="0">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250825" y="476250"/>
            <a:ext cx="8569325" cy="5946775"/>
          </a:xfrm>
          <a:prstGeom prst="rect">
            <a:avLst/>
          </a:prstGeom>
          <a:noFill/>
          <a:ln w="9525">
            <a:noFill/>
            <a:miter lim="800000"/>
          </a:ln>
          <a:effectLst/>
        </p:spPr>
        <p:txBody>
          <a:bodyPr>
            <a:spAutoFit/>
          </a:bodyPr>
          <a:lstStyle/>
          <a:p>
            <a:pPr indent="716280">
              <a:lnSpc>
                <a:spcPct val="120000"/>
              </a:lnSpc>
              <a:spcBef>
                <a:spcPct val="50000"/>
              </a:spcBef>
            </a:pPr>
            <a:r>
              <a:rPr lang="en-US" altLang="zh-CN" sz="2800" b="1">
                <a:latin typeface="Times New Roman" panose="02020603050405020304" pitchFamily="18" charset="0"/>
              </a:rPr>
              <a:t>(3)</a:t>
            </a:r>
            <a:r>
              <a:rPr lang="zh-CN" altLang="en-US" sz="2800" b="1">
                <a:latin typeface="Times New Roman" panose="02020603050405020304" pitchFamily="18" charset="0"/>
              </a:rPr>
              <a:t>对仗手法。</a:t>
            </a:r>
            <a:r>
              <a:rPr lang="zh-CN" altLang="en-US" sz="2800" b="1">
                <a:latin typeface="Arial" panose="020B0604020202020204"/>
              </a:rPr>
              <a:t>“</a:t>
            </a:r>
            <a:r>
              <a:rPr lang="zh-CN" altLang="en-US" sz="2800" b="1">
                <a:latin typeface="Times New Roman" panose="02020603050405020304" pitchFamily="18" charset="0"/>
              </a:rPr>
              <a:t>万山红遍，层林尽染</a:t>
            </a:r>
            <a:r>
              <a:rPr lang="zh-CN" altLang="en-US" sz="2800" b="1">
                <a:latin typeface="Arial" panose="020B0604020202020204"/>
              </a:rPr>
              <a:t>”</a:t>
            </a:r>
            <a:r>
              <a:rPr lang="zh-CN" altLang="en-US" sz="2800" b="1">
                <a:latin typeface="Times New Roman" panose="02020603050405020304" pitchFamily="18" charset="0"/>
              </a:rPr>
              <a:t>，对</a:t>
            </a:r>
            <a:r>
              <a:rPr lang="zh-CN" altLang="en-US" sz="2800" b="1">
                <a:latin typeface="Arial" panose="020B0604020202020204"/>
              </a:rPr>
              <a:t>“</a:t>
            </a:r>
            <a:r>
              <a:rPr lang="zh-CN" altLang="en-US" sz="2800" b="1">
                <a:latin typeface="Times New Roman" panose="02020603050405020304" pitchFamily="18" charset="0"/>
              </a:rPr>
              <a:t>漫江碧透，百舸争流</a:t>
            </a:r>
            <a:r>
              <a:rPr lang="zh-CN" altLang="en-US" sz="2800" b="1">
                <a:latin typeface="Arial" panose="020B0604020202020204"/>
              </a:rPr>
              <a:t>”</a:t>
            </a:r>
            <a:r>
              <a:rPr lang="zh-CN" altLang="en-US" sz="2800" b="1">
                <a:latin typeface="Times New Roman" panose="02020603050405020304" pitchFamily="18" charset="0"/>
              </a:rPr>
              <a:t>；</a:t>
            </a:r>
            <a:r>
              <a:rPr lang="zh-CN" altLang="en-US" sz="2800" b="1">
                <a:latin typeface="Arial" panose="020B0604020202020204"/>
              </a:rPr>
              <a:t>“</a:t>
            </a:r>
            <a:r>
              <a:rPr lang="zh-CN" altLang="en-US" sz="2800" b="1">
                <a:latin typeface="Times New Roman" panose="02020603050405020304" pitchFamily="18" charset="0"/>
              </a:rPr>
              <a:t>鹰击长空</a:t>
            </a:r>
            <a:r>
              <a:rPr lang="zh-CN" altLang="en-US" sz="2800" b="1">
                <a:latin typeface="Arial" panose="020B0604020202020204"/>
              </a:rPr>
              <a:t>”</a:t>
            </a:r>
            <a:r>
              <a:rPr lang="zh-CN" altLang="en-US" sz="2800" b="1">
                <a:latin typeface="Times New Roman" panose="02020603050405020304" pitchFamily="18" charset="0"/>
              </a:rPr>
              <a:t>对</a:t>
            </a:r>
            <a:r>
              <a:rPr lang="zh-CN" altLang="en-US" sz="2800" b="1">
                <a:latin typeface="Arial" panose="020B0604020202020204"/>
              </a:rPr>
              <a:t>“</a:t>
            </a:r>
            <a:r>
              <a:rPr lang="zh-CN" altLang="en-US" sz="2800" b="1">
                <a:latin typeface="Times New Roman" panose="02020603050405020304" pitchFamily="18" charset="0"/>
              </a:rPr>
              <a:t>鱼翔浅底</a:t>
            </a:r>
            <a:r>
              <a:rPr lang="zh-CN" altLang="en-US" sz="2800" b="1">
                <a:latin typeface="Arial" panose="020B0604020202020204"/>
              </a:rPr>
              <a:t>”</a:t>
            </a:r>
            <a:r>
              <a:rPr lang="zh-CN" altLang="en-US" sz="2800" b="1">
                <a:latin typeface="Times New Roman" panose="02020603050405020304" pitchFamily="18" charset="0"/>
              </a:rPr>
              <a:t>；</a:t>
            </a:r>
            <a:r>
              <a:rPr lang="zh-CN" altLang="en-US" sz="2800" b="1">
                <a:latin typeface="Arial" panose="020B0604020202020204"/>
              </a:rPr>
              <a:t>“</a:t>
            </a:r>
            <a:r>
              <a:rPr lang="zh-CN" altLang="en-US" sz="2800" b="1">
                <a:latin typeface="Times New Roman" panose="02020603050405020304" pitchFamily="18" charset="0"/>
              </a:rPr>
              <a:t>同学少年，风华正茂</a:t>
            </a:r>
            <a:r>
              <a:rPr lang="zh-CN" altLang="en-US" sz="2800" b="1">
                <a:latin typeface="Arial" panose="020B0604020202020204"/>
              </a:rPr>
              <a:t>”</a:t>
            </a:r>
            <a:r>
              <a:rPr lang="zh-CN" altLang="en-US" sz="2800" b="1">
                <a:latin typeface="Times New Roman" panose="02020603050405020304" pitchFamily="18" charset="0"/>
              </a:rPr>
              <a:t>对</a:t>
            </a:r>
            <a:r>
              <a:rPr lang="zh-CN" altLang="en-US" sz="2800" b="1">
                <a:latin typeface="Arial" panose="020B0604020202020204"/>
              </a:rPr>
              <a:t>“</a:t>
            </a:r>
            <a:r>
              <a:rPr lang="zh-CN" altLang="en-US" sz="2800" b="1">
                <a:latin typeface="Times New Roman" panose="02020603050405020304" pitchFamily="18" charset="0"/>
              </a:rPr>
              <a:t>书生意气，挥斥方遒</a:t>
            </a:r>
            <a:r>
              <a:rPr lang="zh-CN" altLang="en-US" sz="2800" b="1">
                <a:latin typeface="Arial" panose="020B0604020202020204"/>
              </a:rPr>
              <a:t>”</a:t>
            </a:r>
            <a:r>
              <a:rPr lang="zh-CN" altLang="en-US" sz="2800" b="1">
                <a:latin typeface="Times New Roman" panose="02020603050405020304" pitchFamily="18" charset="0"/>
              </a:rPr>
              <a:t>；</a:t>
            </a:r>
            <a:r>
              <a:rPr lang="zh-CN" altLang="en-US" sz="2800" b="1">
                <a:latin typeface="Arial" panose="020B0604020202020204"/>
              </a:rPr>
              <a:t>“</a:t>
            </a:r>
            <a:r>
              <a:rPr lang="zh-CN" altLang="en-US" sz="2800" b="1">
                <a:latin typeface="Times New Roman" panose="02020603050405020304" pitchFamily="18" charset="0"/>
              </a:rPr>
              <a:t>指点江山</a:t>
            </a:r>
            <a:r>
              <a:rPr lang="zh-CN" altLang="en-US" sz="2800" b="1">
                <a:latin typeface="Arial" panose="020B0604020202020204"/>
              </a:rPr>
              <a:t>”</a:t>
            </a:r>
            <a:r>
              <a:rPr lang="zh-CN" altLang="en-US" sz="2800" b="1">
                <a:latin typeface="Times New Roman" panose="02020603050405020304" pitchFamily="18" charset="0"/>
              </a:rPr>
              <a:t>对</a:t>
            </a:r>
            <a:r>
              <a:rPr lang="zh-CN" altLang="en-US" sz="2800" b="1">
                <a:latin typeface="Arial" panose="020B0604020202020204"/>
              </a:rPr>
              <a:t>“</a:t>
            </a:r>
            <a:r>
              <a:rPr lang="zh-CN" altLang="en-US" sz="2800" b="1">
                <a:latin typeface="Times New Roman" panose="02020603050405020304" pitchFamily="18" charset="0"/>
              </a:rPr>
              <a:t>激扬文字</a:t>
            </a:r>
            <a:r>
              <a:rPr lang="zh-CN" altLang="en-US" sz="2800" b="1">
                <a:latin typeface="Arial" panose="020B0604020202020204"/>
              </a:rPr>
              <a:t>”</a:t>
            </a:r>
            <a:r>
              <a:rPr lang="zh-CN" altLang="en-US" sz="2800" b="1">
                <a:latin typeface="Times New Roman" panose="02020603050405020304" pitchFamily="18" charset="0"/>
              </a:rPr>
              <a:t>。其中有对得很工整的，也有对得比较灵活的。对仗可以形成整齐的美。</a:t>
            </a:r>
            <a:endParaRPr lang="zh-CN" altLang="en-US" sz="2800" b="1">
              <a:latin typeface="Times New Roman" panose="02020603050405020304" pitchFamily="18" charset="0"/>
            </a:endParaRPr>
          </a:p>
          <a:p>
            <a:pPr indent="716280">
              <a:lnSpc>
                <a:spcPct val="120000"/>
              </a:lnSpc>
              <a:spcBef>
                <a:spcPct val="50000"/>
              </a:spcBef>
            </a:pPr>
            <a:r>
              <a:rPr lang="en-US" altLang="zh-CN" sz="2800" b="1">
                <a:latin typeface="Times New Roman" panose="02020603050405020304" pitchFamily="18" charset="0"/>
              </a:rPr>
              <a:t>(4)</a:t>
            </a:r>
            <a:r>
              <a:rPr lang="zh-CN" altLang="en-US" sz="2800" b="1">
                <a:latin typeface="Times New Roman" panose="02020603050405020304" pitchFamily="18" charset="0"/>
              </a:rPr>
              <a:t>对比手法。词中含有多种形式的对比，使描绘的形象鲜明，如</a:t>
            </a:r>
            <a:r>
              <a:rPr lang="zh-CN" altLang="en-US" sz="2800" b="1">
                <a:latin typeface="Arial" panose="020B0604020202020204"/>
              </a:rPr>
              <a:t>“</a:t>
            </a:r>
            <a:r>
              <a:rPr lang="zh-CN" altLang="en-US" sz="2800" b="1">
                <a:latin typeface="Times New Roman" panose="02020603050405020304" pitchFamily="18" charset="0"/>
              </a:rPr>
              <a:t>万山红遍</a:t>
            </a:r>
            <a:r>
              <a:rPr lang="zh-CN" altLang="en-US" sz="2800" b="1">
                <a:latin typeface="Arial" panose="020B0604020202020204"/>
              </a:rPr>
              <a:t>”</a:t>
            </a:r>
            <a:r>
              <a:rPr lang="zh-CN" altLang="en-US" sz="2800" b="1">
                <a:latin typeface="Times New Roman" panose="02020603050405020304" pitchFamily="18" charset="0"/>
              </a:rPr>
              <a:t>与</a:t>
            </a:r>
            <a:r>
              <a:rPr lang="zh-CN" altLang="en-US" sz="2800" b="1">
                <a:latin typeface="Arial" panose="020B0604020202020204"/>
              </a:rPr>
              <a:t>“</a:t>
            </a:r>
            <a:r>
              <a:rPr lang="zh-CN" altLang="en-US" sz="2800" b="1">
                <a:latin typeface="Times New Roman" panose="02020603050405020304" pitchFamily="18" charset="0"/>
              </a:rPr>
              <a:t>漫江碧透</a:t>
            </a:r>
            <a:r>
              <a:rPr lang="zh-CN" altLang="en-US" sz="2800" b="1">
                <a:latin typeface="Arial" panose="020B0604020202020204"/>
              </a:rPr>
              <a:t>”</a:t>
            </a:r>
            <a:r>
              <a:rPr lang="zh-CN" altLang="en-US" sz="2800" b="1">
                <a:latin typeface="Times New Roman" panose="02020603050405020304" pitchFamily="18" charset="0"/>
              </a:rPr>
              <a:t>主要是颜色的对比；</a:t>
            </a:r>
            <a:r>
              <a:rPr lang="zh-CN" altLang="en-US" sz="2800" b="1">
                <a:latin typeface="Arial" panose="020B0604020202020204"/>
              </a:rPr>
              <a:t>“</a:t>
            </a:r>
            <a:r>
              <a:rPr lang="zh-CN" altLang="en-US" sz="2800" b="1">
                <a:latin typeface="Times New Roman" panose="02020603050405020304" pitchFamily="18" charset="0"/>
              </a:rPr>
              <a:t>鹰击长空</a:t>
            </a:r>
            <a:r>
              <a:rPr lang="zh-CN" altLang="en-US" sz="2800" b="1">
                <a:latin typeface="Arial" panose="020B0604020202020204"/>
              </a:rPr>
              <a:t>”</a:t>
            </a:r>
            <a:r>
              <a:rPr lang="zh-CN" altLang="en-US" sz="2800" b="1">
                <a:latin typeface="Times New Roman" panose="02020603050405020304" pitchFamily="18" charset="0"/>
              </a:rPr>
              <a:t>与</a:t>
            </a:r>
            <a:r>
              <a:rPr lang="zh-CN" altLang="en-US" sz="2800" b="1">
                <a:latin typeface="Arial" panose="020B0604020202020204"/>
              </a:rPr>
              <a:t>“</a:t>
            </a:r>
            <a:r>
              <a:rPr lang="zh-CN" altLang="en-US" sz="2800" b="1">
                <a:latin typeface="Times New Roman" panose="02020603050405020304" pitchFamily="18" charset="0"/>
              </a:rPr>
              <a:t>鱼翔浅底</a:t>
            </a:r>
            <a:r>
              <a:rPr lang="zh-CN" altLang="en-US" sz="2800" b="1">
                <a:latin typeface="Arial" panose="020B0604020202020204"/>
              </a:rPr>
              <a:t>”</a:t>
            </a:r>
            <a:r>
              <a:rPr lang="zh-CN" altLang="en-US" sz="2800" b="1">
                <a:latin typeface="Times New Roman" panose="02020603050405020304" pitchFamily="18" charset="0"/>
              </a:rPr>
              <a:t>、</a:t>
            </a:r>
            <a:r>
              <a:rPr lang="zh-CN" altLang="en-US" sz="2800" b="1">
                <a:latin typeface="Arial" panose="020B0604020202020204"/>
              </a:rPr>
              <a:t>“</a:t>
            </a:r>
            <a:r>
              <a:rPr lang="zh-CN" altLang="en-US" sz="2800" b="1">
                <a:latin typeface="Times New Roman" panose="02020603050405020304" pitchFamily="18" charset="0"/>
              </a:rPr>
              <a:t>指点江山</a:t>
            </a:r>
            <a:r>
              <a:rPr lang="zh-CN" altLang="en-US" sz="2800" b="1">
                <a:latin typeface="Arial" panose="020B0604020202020204"/>
              </a:rPr>
              <a:t>”</a:t>
            </a:r>
            <a:r>
              <a:rPr lang="zh-CN" altLang="en-US" sz="2800" b="1">
                <a:latin typeface="Times New Roman" panose="02020603050405020304" pitchFamily="18" charset="0"/>
              </a:rPr>
              <a:t>与</a:t>
            </a:r>
            <a:r>
              <a:rPr lang="zh-CN" altLang="en-US" sz="2800" b="1">
                <a:latin typeface="Arial" panose="020B0604020202020204"/>
              </a:rPr>
              <a:t>“</a:t>
            </a:r>
            <a:r>
              <a:rPr lang="zh-CN" altLang="en-US" sz="2800" b="1">
                <a:latin typeface="Times New Roman" panose="02020603050405020304" pitchFamily="18" charset="0"/>
              </a:rPr>
              <a:t>激扬文字</a:t>
            </a:r>
            <a:r>
              <a:rPr lang="zh-CN" altLang="en-US" sz="2800" b="1">
                <a:latin typeface="Arial" panose="020B0604020202020204"/>
              </a:rPr>
              <a:t>”</a:t>
            </a:r>
            <a:r>
              <a:rPr lang="zh-CN" altLang="en-US" sz="2800" b="1">
                <a:latin typeface="Times New Roman" panose="02020603050405020304" pitchFamily="18" charset="0"/>
              </a:rPr>
              <a:t>主要是动作的对比；</a:t>
            </a:r>
            <a:r>
              <a:rPr lang="zh-CN" altLang="en-US" sz="2800" b="1">
                <a:latin typeface="Arial" panose="020B0604020202020204"/>
              </a:rPr>
              <a:t>“</a:t>
            </a:r>
            <a:r>
              <a:rPr lang="zh-CN" altLang="en-US" sz="2800" b="1">
                <a:latin typeface="Times New Roman" panose="02020603050405020304" pitchFamily="18" charset="0"/>
              </a:rPr>
              <a:t>同学少年</a:t>
            </a:r>
            <a:r>
              <a:rPr lang="zh-CN" altLang="en-US" sz="2800" b="1">
                <a:latin typeface="Arial" panose="020B0604020202020204"/>
              </a:rPr>
              <a:t>”</a:t>
            </a:r>
            <a:r>
              <a:rPr lang="zh-CN" altLang="en-US" sz="2800" b="1">
                <a:latin typeface="Times New Roman" panose="02020603050405020304" pitchFamily="18" charset="0"/>
              </a:rPr>
              <a:t>与</a:t>
            </a:r>
            <a:r>
              <a:rPr lang="zh-CN" altLang="en-US" sz="2800" b="1">
                <a:latin typeface="Arial" panose="020B0604020202020204"/>
              </a:rPr>
              <a:t>“</a:t>
            </a:r>
            <a:r>
              <a:rPr lang="zh-CN" altLang="en-US" sz="2800" b="1">
                <a:latin typeface="Times New Roman" panose="02020603050405020304" pitchFamily="18" charset="0"/>
              </a:rPr>
              <a:t>万户侯</a:t>
            </a:r>
            <a:r>
              <a:rPr lang="zh-CN" altLang="en-US" sz="2800" b="1">
                <a:latin typeface="Arial" panose="020B0604020202020204"/>
              </a:rPr>
              <a:t>”</a:t>
            </a:r>
            <a:r>
              <a:rPr lang="zh-CN" altLang="en-US" sz="2800" b="1">
                <a:latin typeface="Times New Roman" panose="02020603050405020304" pitchFamily="18" charset="0"/>
              </a:rPr>
              <a:t>是明比；</a:t>
            </a:r>
            <a:r>
              <a:rPr lang="zh-CN" altLang="en-US" sz="2800" b="1">
                <a:latin typeface="Arial" panose="020B0604020202020204"/>
              </a:rPr>
              <a:t>“</a:t>
            </a:r>
            <a:r>
              <a:rPr lang="zh-CN" altLang="en-US" sz="2800" b="1">
                <a:latin typeface="Times New Roman" panose="02020603050405020304" pitchFamily="18" charset="0"/>
              </a:rPr>
              <a:t>万类霜天竞自由</a:t>
            </a:r>
            <a:r>
              <a:rPr lang="zh-CN" altLang="en-US" sz="2800" b="1">
                <a:latin typeface="Arial" panose="020B0604020202020204"/>
              </a:rPr>
              <a:t>”</a:t>
            </a:r>
            <a:r>
              <a:rPr lang="zh-CN" altLang="en-US" sz="2800" b="1">
                <a:latin typeface="Times New Roman" panose="02020603050405020304" pitchFamily="18" charset="0"/>
              </a:rPr>
              <a:t>与人民的被压迫</a:t>
            </a:r>
            <a:r>
              <a:rPr lang="en-US" altLang="zh-CN" sz="2800" b="1">
                <a:latin typeface="Times New Roman" panose="02020603050405020304" pitchFamily="18" charset="0"/>
              </a:rPr>
              <a:t>(</a:t>
            </a:r>
            <a:r>
              <a:rPr lang="zh-CN" altLang="en-US" sz="2800" b="1">
                <a:latin typeface="Times New Roman" panose="02020603050405020304" pitchFamily="18" charset="0"/>
              </a:rPr>
              <a:t>未在词中点明</a:t>
            </a:r>
            <a:r>
              <a:rPr lang="en-US" altLang="zh-CN" sz="2800" b="1">
                <a:latin typeface="Times New Roman" panose="02020603050405020304" pitchFamily="18" charset="0"/>
              </a:rPr>
              <a:t>)</a:t>
            </a:r>
            <a:r>
              <a:rPr lang="zh-CN" altLang="en-US" sz="2800" b="1">
                <a:latin typeface="Times New Roman" panose="02020603050405020304" pitchFamily="18" charset="0"/>
              </a:rPr>
              <a:t>是暗含的对比。</a:t>
            </a:r>
            <a:endParaRPr lang="zh-CN" altLang="en-US" sz="2800" b="1">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a:spLocks noGrp="1"/>
          </p:cNvSpPr>
          <p:nvPr>
            <p:ph type="dt" sz="half" idx="10"/>
          </p:nvPr>
        </p:nvSpPr>
        <p:spPr/>
        <p:txBody>
          <a:bodyPr/>
          <a:lstStyle/>
          <a:p>
            <a:fld id="{58173A26-33B3-457E-AE39-BCE58C38DDA5}" type="datetime1">
              <a:rPr lang="en-US"/>
            </a:fld>
            <a:endParaRPr lang="en-US" altLang="zh-CN"/>
          </a:p>
        </p:txBody>
      </p:sp>
      <p:sp>
        <p:nvSpPr>
          <p:cNvPr id="105474" name="Rectangle 2"/>
          <p:cNvSpPr>
            <a:spLocks noChangeArrowheads="1"/>
          </p:cNvSpPr>
          <p:nvPr/>
        </p:nvSpPr>
        <p:spPr bwMode="auto">
          <a:xfrm>
            <a:off x="179388" y="549275"/>
            <a:ext cx="8640762" cy="5349875"/>
          </a:xfrm>
          <a:prstGeom prst="rect">
            <a:avLst/>
          </a:prstGeom>
          <a:noFill/>
          <a:ln w="9525">
            <a:noFill/>
            <a:miter lim="800000"/>
          </a:ln>
          <a:effectLst/>
        </p:spPr>
        <p:txBody>
          <a:bodyPr>
            <a:spAutoFit/>
          </a:bodyPr>
          <a:lstStyle/>
          <a:p>
            <a:pPr indent="716280">
              <a:lnSpc>
                <a:spcPct val="120000"/>
              </a:lnSpc>
            </a:pPr>
            <a:r>
              <a:rPr lang="en-US" altLang="zh-CN" sz="3200" b="1">
                <a:latin typeface="Times New Roman" panose="02020603050405020304" pitchFamily="18" charset="0"/>
              </a:rPr>
              <a:t>(5)</a:t>
            </a:r>
            <a:r>
              <a:rPr lang="zh-CN" altLang="en-US" sz="3200" b="1">
                <a:latin typeface="Times New Roman" panose="02020603050405020304" pitchFamily="18" charset="0"/>
              </a:rPr>
              <a:t>用</a:t>
            </a:r>
            <a:r>
              <a:rPr lang="zh-CN" altLang="en-US" sz="3200" b="1">
                <a:latin typeface="Arial" panose="020B0604020202020204"/>
              </a:rPr>
              <a:t>“</a:t>
            </a:r>
            <a:r>
              <a:rPr lang="zh-CN" altLang="en-US" sz="3200" b="1">
                <a:latin typeface="Times New Roman" panose="02020603050405020304" pitchFamily="18" charset="0"/>
              </a:rPr>
              <a:t>问苍茫大地，谁主沉浮</a:t>
            </a:r>
            <a:r>
              <a:rPr lang="zh-CN" altLang="en-US" sz="3200" b="1">
                <a:latin typeface="Arial" panose="020B0604020202020204"/>
              </a:rPr>
              <a:t>”</a:t>
            </a:r>
            <a:r>
              <a:rPr lang="zh-CN" altLang="en-US" sz="3200" b="1">
                <a:latin typeface="Times New Roman" panose="02020603050405020304" pitchFamily="18" charset="0"/>
              </a:rPr>
              <a:t>贯串上下阕。这首词上阕写景抒情，下阕追忆往事，而以</a:t>
            </a:r>
            <a:r>
              <a:rPr lang="zh-CN" altLang="en-US" sz="3200" b="1">
                <a:latin typeface="Arial" panose="020B0604020202020204"/>
              </a:rPr>
              <a:t>“</a:t>
            </a:r>
            <a:r>
              <a:rPr lang="zh-CN" altLang="en-US" sz="3200" b="1">
                <a:latin typeface="Times New Roman" panose="02020603050405020304" pitchFamily="18" charset="0"/>
              </a:rPr>
              <a:t>问苍茫大地，谁主沉浮</a:t>
            </a:r>
            <a:r>
              <a:rPr lang="zh-CN" altLang="en-US" sz="3200" b="1">
                <a:latin typeface="Arial" panose="020B0604020202020204"/>
              </a:rPr>
              <a:t>”</a:t>
            </a:r>
            <a:r>
              <a:rPr lang="zh-CN" altLang="en-US" sz="3200" b="1">
                <a:latin typeface="Times New Roman" panose="02020603050405020304" pitchFamily="18" charset="0"/>
              </a:rPr>
              <a:t>一句，把上下阕贯串起来。从上阕的</a:t>
            </a:r>
            <a:r>
              <a:rPr lang="zh-CN" altLang="en-US" sz="3200" b="1">
                <a:latin typeface="Arial" panose="020B0604020202020204"/>
              </a:rPr>
              <a:t>“</a:t>
            </a:r>
            <a:r>
              <a:rPr lang="zh-CN" altLang="en-US" sz="3200" b="1">
                <a:latin typeface="Times New Roman" panose="02020603050405020304" pitchFamily="18" charset="0"/>
              </a:rPr>
              <a:t>谁主沉浮</a:t>
            </a:r>
            <a:r>
              <a:rPr lang="zh-CN" altLang="en-US" sz="3200" b="1">
                <a:latin typeface="Arial" panose="020B0604020202020204"/>
              </a:rPr>
              <a:t>”</a:t>
            </a:r>
            <a:r>
              <a:rPr lang="zh-CN" altLang="en-US" sz="3200" b="1">
                <a:latin typeface="Times New Roman" panose="02020603050405020304" pitchFamily="18" charset="0"/>
              </a:rPr>
              <a:t>引出了下阕的</a:t>
            </a:r>
            <a:r>
              <a:rPr lang="zh-CN" altLang="en-US" sz="3200" b="1">
                <a:latin typeface="Arial" panose="020B0604020202020204"/>
              </a:rPr>
              <a:t>“</a:t>
            </a:r>
            <a:r>
              <a:rPr lang="zh-CN" altLang="en-US" sz="3200" b="1">
                <a:latin typeface="Times New Roman" panose="02020603050405020304" pitchFamily="18" charset="0"/>
              </a:rPr>
              <a:t>粪土当年万户侯</a:t>
            </a:r>
            <a:r>
              <a:rPr lang="zh-CN" altLang="en-US" sz="3200" b="1">
                <a:latin typeface="Arial" panose="020B0604020202020204"/>
              </a:rPr>
              <a:t>”</a:t>
            </a:r>
            <a:r>
              <a:rPr lang="zh-CN" altLang="en-US" sz="3200" b="1">
                <a:latin typeface="Times New Roman" panose="02020603050405020304" pitchFamily="18" charset="0"/>
              </a:rPr>
              <a:t>和</a:t>
            </a:r>
            <a:r>
              <a:rPr lang="zh-CN" altLang="en-US" sz="3200" b="1">
                <a:latin typeface="Arial" panose="020B0604020202020204"/>
              </a:rPr>
              <a:t>“</a:t>
            </a:r>
            <a:r>
              <a:rPr lang="zh-CN" altLang="en-US" sz="3200" b="1">
                <a:latin typeface="Times New Roman" panose="02020603050405020304" pitchFamily="18" charset="0"/>
              </a:rPr>
              <a:t>到中流击水</a:t>
            </a:r>
            <a:r>
              <a:rPr lang="zh-CN" altLang="en-US" sz="3200" b="1">
                <a:latin typeface="Arial" panose="020B0604020202020204"/>
              </a:rPr>
              <a:t>”</a:t>
            </a:r>
            <a:r>
              <a:rPr lang="zh-CN" altLang="en-US" sz="3200" b="1">
                <a:latin typeface="Times New Roman" panose="02020603050405020304" pitchFamily="18" charset="0"/>
              </a:rPr>
              <a:t>的豪情壮志，突出了同学少年的峥嵘岁月，这就含蓄地回答了</a:t>
            </a:r>
            <a:r>
              <a:rPr lang="zh-CN" altLang="en-US" sz="3200" b="1">
                <a:latin typeface="Arial" panose="020B0604020202020204"/>
              </a:rPr>
              <a:t>“</a:t>
            </a:r>
            <a:r>
              <a:rPr lang="zh-CN" altLang="en-US" sz="3200" b="1">
                <a:latin typeface="Times New Roman" panose="02020603050405020304" pitchFamily="18" charset="0"/>
              </a:rPr>
              <a:t>谁主沉浮</a:t>
            </a:r>
            <a:r>
              <a:rPr lang="zh-CN" altLang="en-US" sz="3200" b="1">
                <a:latin typeface="Arial" panose="020B0604020202020204"/>
              </a:rPr>
              <a:t>”</a:t>
            </a:r>
            <a:r>
              <a:rPr lang="zh-CN" altLang="en-US" sz="3200" b="1">
                <a:latin typeface="Times New Roman" panose="02020603050405020304" pitchFamily="18" charset="0"/>
              </a:rPr>
              <a:t>的问题：正是需要这样胸怀崇高理想、敢于英勇奋斗的热血青年来肩负主宰大地的重任。</a:t>
            </a:r>
            <a:endParaRPr lang="zh-CN" altLang="en-US" sz="3200" b="1">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D9329ED-3BAD-46C8-A14D-1586A27D6B77}" type="datetime1">
              <a:rPr lang="en-US"/>
            </a:fld>
            <a:endParaRPr lang="en-US" altLang="zh-CN"/>
          </a:p>
        </p:txBody>
      </p:sp>
      <p:graphicFrame>
        <p:nvGraphicFramePr>
          <p:cNvPr id="124931" name="Object 3"/>
          <p:cNvGraphicFramePr>
            <a:graphicFrameLocks noChangeAspect="1"/>
          </p:cNvGraphicFramePr>
          <p:nvPr/>
        </p:nvGraphicFramePr>
        <p:xfrm>
          <a:off x="683568" y="1533525"/>
          <a:ext cx="7978775" cy="5324475"/>
        </p:xfrm>
        <a:graphic>
          <a:graphicData uri="http://schemas.openxmlformats.org/presentationml/2006/ole">
            <mc:AlternateContent xmlns:mc="http://schemas.openxmlformats.org/markup-compatibility/2006">
              <mc:Choice xmlns:v="urn:schemas-microsoft-com:vml" Requires="v">
                <p:oleObj spid="_x0000_s1025" name="文档" r:id="rId1" imgW="7994650" imgH="5337175" progId="Word.Document.8">
                  <p:embed/>
                </p:oleObj>
              </mc:Choice>
              <mc:Fallback>
                <p:oleObj name="文档" r:id="rId1" imgW="7994650" imgH="5337175" progId="Word.Document.8">
                  <p:embed/>
                  <p:pic>
                    <p:nvPicPr>
                      <p:cNvPr id="0" name="图片 1024" descr="image35"/>
                      <p:cNvPicPr>
                        <a:picLocks noChangeAspect="1"/>
                      </p:cNvPicPr>
                      <p:nvPr/>
                    </p:nvPicPr>
                    <p:blipFill>
                      <a:blip r:embed="rId2"/>
                      <a:stretch>
                        <a:fillRect/>
                      </a:stretch>
                    </p:blipFill>
                    <p:spPr>
                      <a:xfrm>
                        <a:off x="683568" y="1533525"/>
                        <a:ext cx="7978775" cy="5324475"/>
                      </a:xfrm>
                      <a:prstGeom prst="rect">
                        <a:avLst/>
                      </a:prstGeom>
                      <a:noFill/>
                      <a:ln w="9525">
                        <a:noFill/>
                      </a:ln>
                    </p:spPr>
                  </p:pic>
                </p:oleObj>
              </mc:Fallback>
            </mc:AlternateContent>
          </a:graphicData>
        </a:graphic>
      </p:graphicFrame>
      <p:sp>
        <p:nvSpPr>
          <p:cNvPr id="5" name="TextBox 4"/>
          <p:cNvSpPr txBox="1"/>
          <p:nvPr/>
        </p:nvSpPr>
        <p:spPr>
          <a:xfrm>
            <a:off x="179512" y="0"/>
            <a:ext cx="8896097" cy="1323439"/>
          </a:xfrm>
          <a:prstGeom prst="rect">
            <a:avLst/>
          </a:prstGeom>
          <a:noFill/>
        </p:spPr>
        <p:txBody>
          <a:bodyPr wrap="square" rtlCol="0">
            <a:spAutoFit/>
          </a:bodyPr>
          <a:lstStyle/>
          <a:p>
            <a:r>
              <a:rPr lang="zh-CN" altLang="en-US" sz="4000" b="1" dirty="0" smtClean="0"/>
              <a:t>这首词融情入景、情景交融的特点是</a:t>
            </a:r>
            <a:endParaRPr lang="en-US" altLang="zh-CN" sz="4000" b="1" dirty="0" smtClean="0"/>
          </a:p>
          <a:p>
            <a:r>
              <a:rPr lang="zh-CN" altLang="en-US" sz="4000" b="1" dirty="0" smtClean="0"/>
              <a:t>怎样体现出来的？</a:t>
            </a:r>
            <a:endParaRPr lang="zh-CN" altLang="en-US" sz="4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4931"/>
                                        </p:tgtEl>
                                        <p:attrNameLst>
                                          <p:attrName>style.visibility</p:attrName>
                                        </p:attrNameLst>
                                      </p:cBhvr>
                                      <p:to>
                                        <p:strVal val="visible"/>
                                      </p:to>
                                    </p:set>
                                    <p:animEffect transition="in" filter="blinds(horizontal)">
                                      <p:cBhvr>
                                        <p:cTn id="7" dur="500"/>
                                        <p:tgtEl>
                                          <p:spTgt spid="124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4294967295"/>
          </p:nvPr>
        </p:nvSpPr>
        <p:spPr>
          <a:xfrm>
            <a:off x="755650" y="981075"/>
            <a:ext cx="7848600" cy="4319588"/>
          </a:xfrm>
        </p:spPr>
        <p:txBody>
          <a:bodyPr>
            <a:normAutofit lnSpcReduction="10000"/>
          </a:bodyPr>
          <a:lstStyle/>
          <a:p>
            <a:pPr eaLnBrk="1" hangingPunct="1">
              <a:lnSpc>
                <a:spcPct val="80000"/>
              </a:lnSpc>
              <a:buFontTx/>
              <a:buNone/>
            </a:pPr>
            <a:r>
              <a:rPr lang="en-US" altLang="zh-CN" sz="2800" b="1" smtClean="0">
                <a:latin typeface="楷体_GB2312" pitchFamily="49" charset="-122"/>
                <a:ea typeface="楷体_GB2312" pitchFamily="49" charset="-122"/>
              </a:rPr>
              <a:t>1</a:t>
            </a:r>
            <a:r>
              <a:rPr lang="zh-CN" altLang="en-US" sz="2800" b="1" smtClean="0">
                <a:latin typeface="楷体_GB2312" pitchFamily="49" charset="-122"/>
                <a:ea typeface="楷体_GB2312" pitchFamily="49" charset="-122"/>
              </a:rPr>
              <a:t>、这首词上片主要是写景</a:t>
            </a:r>
            <a:r>
              <a:rPr lang="en-US" altLang="zh-CN" sz="2800" b="1" smtClean="0">
                <a:latin typeface="楷体_GB2312" pitchFamily="49" charset="-122"/>
                <a:ea typeface="楷体_GB2312" pitchFamily="49" charset="-122"/>
              </a:rPr>
              <a:t>,</a:t>
            </a:r>
            <a:r>
              <a:rPr lang="zh-CN" altLang="en-US" sz="2800" b="1" smtClean="0">
                <a:latin typeface="楷体_GB2312" pitchFamily="49" charset="-122"/>
                <a:ea typeface="楷体_GB2312" pitchFamily="49" charset="-122"/>
              </a:rPr>
              <a:t>描写了一幅什么画面？绘景有什么特色？</a:t>
            </a:r>
            <a:endParaRPr lang="zh-CN" altLang="en-US" sz="2800" b="1" smtClean="0">
              <a:latin typeface="楷体_GB2312" pitchFamily="49" charset="-122"/>
              <a:ea typeface="楷体_GB2312" pitchFamily="49" charset="-122"/>
            </a:endParaRPr>
          </a:p>
          <a:p>
            <a:pPr eaLnBrk="1" hangingPunct="1">
              <a:lnSpc>
                <a:spcPct val="80000"/>
              </a:lnSpc>
              <a:buFontTx/>
              <a:buNone/>
            </a:pPr>
            <a:endParaRPr lang="zh-CN" altLang="en-US" sz="2800" b="1" smtClean="0">
              <a:latin typeface="楷体_GB2312" pitchFamily="49" charset="-122"/>
              <a:ea typeface="楷体_GB2312" pitchFamily="49" charset="-122"/>
            </a:endParaRPr>
          </a:p>
          <a:p>
            <a:pPr algn="just" eaLnBrk="1" hangingPunct="1">
              <a:spcBef>
                <a:spcPct val="50000"/>
              </a:spcBef>
              <a:buFontTx/>
              <a:buNone/>
            </a:pPr>
            <a:r>
              <a:rPr kumimoji="1" lang="en-US" altLang="zh-CN" sz="2800" b="1" smtClean="0"/>
              <a:t>2</a:t>
            </a:r>
            <a:r>
              <a:rPr kumimoji="1" lang="zh-CN" altLang="en-US" sz="2800" b="1" smtClean="0"/>
              <a:t>、古人非常讲究练字，往往“吟安一个字，拈断几茎须”，</a:t>
            </a:r>
            <a:r>
              <a:rPr kumimoji="1" lang="en-US" altLang="zh-CN" sz="2800" b="1" smtClean="0"/>
              <a:t>《</a:t>
            </a:r>
            <a:r>
              <a:rPr kumimoji="1" lang="zh-CN" altLang="en-US" sz="2800" b="1" smtClean="0"/>
              <a:t>沁园春</a:t>
            </a:r>
            <a:r>
              <a:rPr kumimoji="1" lang="en-US" altLang="zh-CN" sz="2800" b="1" smtClean="0"/>
              <a:t>·</a:t>
            </a:r>
            <a:r>
              <a:rPr kumimoji="1" lang="zh-CN" altLang="en-US" sz="2800" b="1" smtClean="0"/>
              <a:t>长沙</a:t>
            </a:r>
            <a:r>
              <a:rPr kumimoji="1" lang="en-US" altLang="zh-CN" sz="2800" b="1" smtClean="0"/>
              <a:t>》</a:t>
            </a:r>
            <a:r>
              <a:rPr kumimoji="1" lang="zh-CN" altLang="en-US" sz="2800" b="1" smtClean="0"/>
              <a:t>上片中，锤炼得十分精彩的字有哪些？分别表现了怎样的意象？</a:t>
            </a:r>
            <a:endParaRPr kumimoji="1" lang="zh-CN" altLang="en-US" sz="2800" b="1" smtClean="0"/>
          </a:p>
          <a:p>
            <a:pPr eaLnBrk="1" hangingPunct="1">
              <a:lnSpc>
                <a:spcPct val="80000"/>
              </a:lnSpc>
              <a:buFontTx/>
              <a:buNone/>
            </a:pPr>
            <a:endParaRPr lang="zh-CN" altLang="en-US" sz="2800" b="1" smtClean="0">
              <a:latin typeface="楷体_GB2312" pitchFamily="49" charset="-122"/>
              <a:ea typeface="楷体_GB2312" pitchFamily="49" charset="-122"/>
            </a:endParaRPr>
          </a:p>
          <a:p>
            <a:pPr eaLnBrk="1" hangingPunct="1">
              <a:lnSpc>
                <a:spcPct val="80000"/>
              </a:lnSpc>
              <a:buFontTx/>
              <a:buNone/>
            </a:pPr>
            <a:endParaRPr lang="zh-CN" altLang="en-US" sz="2800" b="1" smtClean="0">
              <a:latin typeface="楷体_GB2312" pitchFamily="49" charset="-122"/>
              <a:ea typeface="楷体_GB2312" pitchFamily="49" charset="-122"/>
            </a:endParaRPr>
          </a:p>
          <a:p>
            <a:pPr eaLnBrk="1" hangingPunct="1">
              <a:lnSpc>
                <a:spcPct val="80000"/>
              </a:lnSpc>
              <a:buFontTx/>
              <a:buNone/>
            </a:pPr>
            <a:r>
              <a:rPr lang="en-US" altLang="zh-CN" sz="2800" b="1" smtClean="0">
                <a:latin typeface="楷体_GB2312" pitchFamily="49" charset="-122"/>
                <a:ea typeface="楷体_GB2312" pitchFamily="49" charset="-122"/>
              </a:rPr>
              <a:t>3</a:t>
            </a:r>
            <a:r>
              <a:rPr lang="zh-CN" altLang="en-US" sz="2800" b="1" smtClean="0">
                <a:latin typeface="楷体_GB2312" pitchFamily="49" charset="-122"/>
                <a:ea typeface="楷体_GB2312" pitchFamily="49" charset="-122"/>
              </a:rPr>
              <a:t>、请概括下片的人物形象。</a:t>
            </a:r>
            <a:endParaRPr lang="zh-CN" altLang="en-US" sz="2800" b="1" smtClean="0">
              <a:latin typeface="楷体_GB2312" pitchFamily="49" charset="-122"/>
              <a:ea typeface="楷体_GB2312" pitchFamily="49" charset="-122"/>
            </a:endParaRPr>
          </a:p>
          <a:p>
            <a:pPr eaLnBrk="1" hangingPunct="1">
              <a:lnSpc>
                <a:spcPct val="80000"/>
              </a:lnSpc>
              <a:buFontTx/>
              <a:buNone/>
            </a:pPr>
            <a:r>
              <a:rPr lang="zh-CN" altLang="en-US" sz="2800" b="1" smtClean="0">
                <a:latin typeface="楷体_GB2312" pitchFamily="49" charset="-122"/>
                <a:ea typeface="楷体_GB2312" pitchFamily="49" charset="-122"/>
              </a:rPr>
              <a:t>  </a:t>
            </a:r>
            <a:endParaRPr lang="zh-CN" altLang="en-US" sz="2800" b="1" smtClean="0">
              <a:latin typeface="楷体_GB2312" pitchFamily="49" charset="-122"/>
              <a:ea typeface="楷体_GB2312" pitchFamily="49" charset="-122"/>
            </a:endParaRPr>
          </a:p>
          <a:p>
            <a:pPr eaLnBrk="1" hangingPunct="1">
              <a:lnSpc>
                <a:spcPct val="80000"/>
              </a:lnSpc>
              <a:buFontTx/>
              <a:buNone/>
            </a:pPr>
            <a:endParaRPr lang="zh-CN" altLang="en-US" sz="2800" b="1" smtClean="0">
              <a:latin typeface="楷体_GB2312" pitchFamily="49" charset="-122"/>
              <a:ea typeface="楷体_GB2312" pitchFamily="49" charset="-122"/>
            </a:endParaRPr>
          </a:p>
          <a:p>
            <a:pPr eaLnBrk="1" hangingPunct="1">
              <a:lnSpc>
                <a:spcPct val="80000"/>
              </a:lnSpc>
              <a:buFontTx/>
              <a:buNone/>
            </a:pPr>
            <a:endParaRPr lang="en-US" altLang="zh-CN" sz="2800" b="1" smtClean="0">
              <a:latin typeface="楷体_GB2312" pitchFamily="49" charset="-122"/>
              <a:ea typeface="楷体_GB2312" pitchFamily="49" charset="-122"/>
            </a:endParaRPr>
          </a:p>
        </p:txBody>
      </p:sp>
      <p:sp>
        <p:nvSpPr>
          <p:cNvPr id="35843" name="Text Box 5"/>
          <p:cNvSpPr txBox="1">
            <a:spLocks noChangeArrowheads="1"/>
          </p:cNvSpPr>
          <p:nvPr/>
        </p:nvSpPr>
        <p:spPr bwMode="auto">
          <a:xfrm>
            <a:off x="1116013" y="4078288"/>
            <a:ext cx="5837237" cy="457200"/>
          </a:xfrm>
          <a:prstGeom prst="rect">
            <a:avLst/>
          </a:prstGeom>
          <a:noFill/>
          <a:ln w="9525">
            <a:noFill/>
            <a:miter lim="800000"/>
          </a:ln>
        </p:spPr>
        <p:txBody>
          <a:bodyPr>
            <a:spAutoFit/>
          </a:bodyPr>
          <a:lstStyle/>
          <a:p>
            <a:pPr>
              <a:buFont typeface="Arial" panose="020B0604020202020204" pitchFamily="34" charset="0"/>
              <a:buNone/>
            </a:pPr>
            <a:endParaRPr lang="zh-CN" altLang="zh-CN" sz="2400">
              <a:latin typeface="Times New Roman" panose="02020603050405020304" pitchFamily="18" charset="0"/>
            </a:endParaRPr>
          </a:p>
        </p:txBody>
      </p:sp>
      <p:sp>
        <p:nvSpPr>
          <p:cNvPr id="106500" name="Text Box 6"/>
          <p:cNvSpPr txBox="1">
            <a:spLocks noChangeArrowheads="1"/>
          </p:cNvSpPr>
          <p:nvPr/>
        </p:nvSpPr>
        <p:spPr bwMode="auto">
          <a:xfrm>
            <a:off x="971550" y="5516563"/>
            <a:ext cx="6624638" cy="946150"/>
          </a:xfrm>
          <a:prstGeom prst="rect">
            <a:avLst/>
          </a:prstGeom>
          <a:noFill/>
          <a:ln w="9525">
            <a:noFill/>
            <a:miter lim="800000"/>
          </a:ln>
        </p:spPr>
        <p:txBody>
          <a:bodyPr>
            <a:spAutoFit/>
          </a:bodyPr>
          <a:lstStyle/>
          <a:p>
            <a:pPr>
              <a:buFont typeface="Arial" panose="020B0604020202020204" pitchFamily="34" charset="0"/>
              <a:buNone/>
            </a:pPr>
            <a:r>
              <a:rPr lang="zh-CN" altLang="en-US" sz="2800" b="1">
                <a:solidFill>
                  <a:srgbClr val="FF3300"/>
                </a:solidFill>
                <a:latin typeface="Times New Roman" panose="02020603050405020304" pitchFamily="18" charset="0"/>
              </a:rPr>
              <a:t>风华正茂   热情奔放   关心国家  激浊扬清</a:t>
            </a:r>
            <a:endParaRPr lang="zh-CN" altLang="en-US" sz="2800" b="1">
              <a:solidFill>
                <a:srgbClr val="FF3300"/>
              </a:solidFill>
              <a:latin typeface="Times New Roman" panose="02020603050405020304" pitchFamily="18" charset="0"/>
            </a:endParaRPr>
          </a:p>
          <a:p>
            <a:pPr>
              <a:buFont typeface="Arial" panose="020B0604020202020204" pitchFamily="34" charset="0"/>
              <a:buNone/>
            </a:pPr>
            <a:r>
              <a:rPr lang="zh-CN" altLang="en-US" sz="2800" b="1">
                <a:solidFill>
                  <a:srgbClr val="FF3300"/>
                </a:solidFill>
                <a:latin typeface="Times New Roman" panose="02020603050405020304" pitchFamily="18" charset="0"/>
              </a:rPr>
              <a:t>才华横溢  蔑视权贵   无惧无畏   勇于斗争</a:t>
            </a:r>
            <a:endParaRPr lang="zh-CN" altLang="en-US" sz="2800" b="1">
              <a:solidFill>
                <a:srgbClr val="FF3300"/>
              </a:solidFill>
              <a:latin typeface="Times New Roman" panose="02020603050405020304" pitchFamily="18" charset="0"/>
            </a:endParaRPr>
          </a:p>
        </p:txBody>
      </p:sp>
      <p:sp>
        <p:nvSpPr>
          <p:cNvPr id="35845" name="Text Box 8"/>
          <p:cNvSpPr txBox="1">
            <a:spLocks noChangeArrowheads="1"/>
          </p:cNvSpPr>
          <p:nvPr/>
        </p:nvSpPr>
        <p:spPr bwMode="auto">
          <a:xfrm>
            <a:off x="395288" y="188913"/>
            <a:ext cx="2632075" cy="579437"/>
          </a:xfrm>
          <a:prstGeom prst="rect">
            <a:avLst/>
          </a:prstGeom>
          <a:noFill/>
          <a:ln w="9525">
            <a:noFill/>
            <a:miter lim="800000"/>
          </a:ln>
        </p:spPr>
        <p:txBody>
          <a:bodyPr wrap="none">
            <a:spAutoFit/>
          </a:bodyPr>
          <a:lstStyle/>
          <a:p>
            <a:pPr>
              <a:buFont typeface="Arial" panose="020B0604020202020204" pitchFamily="34" charset="0"/>
              <a:buNone/>
            </a:pPr>
            <a:r>
              <a:rPr lang="zh-CN" altLang="en-US" sz="3200" b="1">
                <a:solidFill>
                  <a:srgbClr val="FF0066"/>
                </a:solidFill>
                <a:latin typeface="Times New Roman" panose="02020603050405020304" pitchFamily="18" charset="0"/>
              </a:rPr>
              <a:t>链接高考题型</a:t>
            </a:r>
            <a:endParaRPr lang="zh-CN" altLang="en-US" sz="3200" b="1">
              <a:solidFill>
                <a:srgbClr val="FF0066"/>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 calcmode="lin" valueType="num">
                                      <p:cBhvr additive="base">
                                        <p:cTn id="7" dur="500" fill="hold"/>
                                        <p:tgtEl>
                                          <p:spTgt spid="106500"/>
                                        </p:tgtEl>
                                        <p:attrNameLst>
                                          <p:attrName>ppt_x</p:attrName>
                                        </p:attrNameLst>
                                      </p:cBhvr>
                                      <p:tavLst>
                                        <p:tav tm="0">
                                          <p:val>
                                            <p:strVal val="#ppt_x"/>
                                          </p:val>
                                        </p:tav>
                                        <p:tav tm="100000">
                                          <p:val>
                                            <p:strVal val="#ppt_x"/>
                                          </p:val>
                                        </p:tav>
                                      </p:tavLst>
                                    </p:anim>
                                    <p:anim calcmode="lin" valueType="num">
                                      <p:cBhvr additive="base">
                                        <p:cTn id="8" dur="500" fill="hold"/>
                                        <p:tgtEl>
                                          <p:spTgt spid="1065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grpId="1" nodeType="clickEffect">
                                  <p:stCondLst>
                                    <p:cond delay="0"/>
                                  </p:stCondLst>
                                  <p:childTnLst>
                                    <p:set>
                                      <p:cBhvr>
                                        <p:cTn id="12" dur="1" fill="hold">
                                          <p:stCondLst>
                                            <p:cond delay="0"/>
                                          </p:stCondLst>
                                        </p:cTn>
                                        <p:tgtEl>
                                          <p:spTgt spid="106500"/>
                                        </p:tgtEl>
                                        <p:attrNameLst>
                                          <p:attrName>style.visibility</p:attrName>
                                        </p:attrNameLst>
                                      </p:cBhvr>
                                      <p:to>
                                        <p:strVal val="visible"/>
                                      </p:to>
                                    </p:set>
                                    <p:animEffect transition="in" filter="wheel(4)">
                                      <p:cBhvr>
                                        <p:cTn id="13" dur="2000"/>
                                        <p:tgtEl>
                                          <p:spTgt spid="106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bldLvl="0" autoUpdateAnimBg="0"/>
      <p:bldP spid="106500"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body" idx="4294967295"/>
          </p:nvPr>
        </p:nvSpPr>
        <p:spPr>
          <a:xfrm>
            <a:off x="684213" y="404813"/>
            <a:ext cx="7416800" cy="1152525"/>
          </a:xfrm>
        </p:spPr>
        <p:txBody>
          <a:bodyPr/>
          <a:lstStyle/>
          <a:p>
            <a:pPr eaLnBrk="1" hangingPunct="1">
              <a:buFontTx/>
              <a:buNone/>
            </a:pPr>
            <a:r>
              <a:rPr lang="en-US" altLang="zh-CN" sz="4300" b="1" smtClean="0">
                <a:solidFill>
                  <a:srgbClr val="6600CC"/>
                </a:solidFill>
                <a:ea typeface="黑体" panose="02010609060101010101" pitchFamily="2" charset="-122"/>
              </a:rPr>
              <a:t>       </a:t>
            </a:r>
            <a:r>
              <a:rPr lang="zh-CN" altLang="en-US" sz="4300" b="1" smtClean="0">
                <a:solidFill>
                  <a:srgbClr val="FF0066"/>
                </a:solidFill>
                <a:ea typeface="黑体" panose="02010609060101010101" pitchFamily="2" charset="-122"/>
              </a:rPr>
              <a:t>题型一：分析意境型</a:t>
            </a:r>
            <a:endParaRPr lang="zh-CN" altLang="en-US" sz="2800" b="1" smtClean="0"/>
          </a:p>
        </p:txBody>
      </p:sp>
      <p:sp>
        <p:nvSpPr>
          <p:cNvPr id="107523" name="Rectangle 3"/>
          <p:cNvSpPr>
            <a:spLocks noRot="1" noChangeArrowheads="1"/>
          </p:cNvSpPr>
          <p:nvPr/>
        </p:nvSpPr>
        <p:spPr bwMode="auto">
          <a:xfrm>
            <a:off x="755650" y="2276475"/>
            <a:ext cx="7632700" cy="3600450"/>
          </a:xfrm>
          <a:prstGeom prst="rect">
            <a:avLst/>
          </a:prstGeom>
          <a:noFill/>
          <a:ln w="28575">
            <a:noFill/>
            <a:miter lim="800000"/>
          </a:ln>
        </p:spPr>
        <p:txBody>
          <a:bodyPr lIns="91432" tIns="45715" rIns="91432" bIns="45715"/>
          <a:lstStyle/>
          <a:p>
            <a:pPr marL="342900" indent="-342900">
              <a:spcBef>
                <a:spcPct val="20000"/>
              </a:spcBef>
            </a:pPr>
            <a:r>
              <a:rPr lang="en-US" altLang="zh-CN" sz="2800" b="1" u="sng">
                <a:solidFill>
                  <a:srgbClr val="FF0000"/>
                </a:solidFill>
                <a:latin typeface="Times New Roman" panose="02020603050405020304" pitchFamily="18" charset="0"/>
                <a:ea typeface="黑体" panose="02010609060101010101" pitchFamily="2" charset="-122"/>
              </a:rPr>
              <a:t> </a:t>
            </a:r>
            <a:r>
              <a:rPr lang="zh-CN" altLang="en-US" sz="3200" b="1" u="sng">
                <a:solidFill>
                  <a:srgbClr val="FF0000"/>
                </a:solidFill>
                <a:latin typeface="黑体" panose="02010609060101010101" pitchFamily="2" charset="-122"/>
                <a:ea typeface="黑体" panose="02010609060101010101" pitchFamily="2" charset="-122"/>
              </a:rPr>
              <a:t>提问方式：</a:t>
            </a:r>
            <a:endParaRPr lang="zh-CN" altLang="en-US" sz="3200" b="1" u="sng">
              <a:solidFill>
                <a:srgbClr val="FF0000"/>
              </a:solidFill>
              <a:latin typeface="黑体" panose="02010609060101010101" pitchFamily="2" charset="-122"/>
              <a:ea typeface="黑体" panose="02010609060101010101" pitchFamily="2" charset="-122"/>
            </a:endParaRPr>
          </a:p>
          <a:p>
            <a:pPr marL="342900" indent="-342900">
              <a:spcBef>
                <a:spcPct val="20000"/>
              </a:spcBef>
            </a:pPr>
            <a:r>
              <a:rPr lang="zh-CN" altLang="en-US" sz="3200" b="1">
                <a:latin typeface="黑体" panose="02010609060101010101" pitchFamily="2" charset="-122"/>
                <a:ea typeface="黑体" panose="02010609060101010101" pitchFamily="2" charset="-122"/>
              </a:rPr>
              <a:t>（</a:t>
            </a:r>
            <a:r>
              <a:rPr lang="en-US" altLang="zh-CN" sz="3200" b="1">
                <a:latin typeface="黑体" panose="02010609060101010101" pitchFamily="2" charset="-122"/>
                <a:ea typeface="黑体" panose="02010609060101010101" pitchFamily="2" charset="-122"/>
              </a:rPr>
              <a:t>1</a:t>
            </a:r>
            <a:r>
              <a:rPr lang="zh-CN" altLang="en-US" sz="3200" b="1">
                <a:latin typeface="黑体" panose="02010609060101010101" pitchFamily="2" charset="-122"/>
                <a:ea typeface="黑体" panose="02010609060101010101" pitchFamily="2" charset="-122"/>
              </a:rPr>
              <a:t>）这首诗描绘了一幅怎样的画面，寄托了作者怎样的情怀？</a:t>
            </a:r>
            <a:endParaRPr lang="zh-CN" altLang="en-US" sz="3200" b="1">
              <a:latin typeface="黑体" panose="02010609060101010101" pitchFamily="2" charset="-122"/>
              <a:ea typeface="黑体" panose="02010609060101010101" pitchFamily="2" charset="-122"/>
            </a:endParaRPr>
          </a:p>
          <a:p>
            <a:pPr marL="342900" indent="-342900">
              <a:spcBef>
                <a:spcPct val="20000"/>
              </a:spcBef>
            </a:pPr>
            <a:r>
              <a:rPr lang="zh-CN" altLang="en-US" sz="3200" b="1">
                <a:latin typeface="黑体" panose="02010609060101010101" pitchFamily="2" charset="-122"/>
                <a:ea typeface="黑体" panose="02010609060101010101" pitchFamily="2" charset="-122"/>
              </a:rPr>
              <a:t>（</a:t>
            </a:r>
            <a:r>
              <a:rPr lang="en-US" altLang="zh-CN" sz="3200" b="1">
                <a:latin typeface="黑体" panose="02010609060101010101" pitchFamily="2" charset="-122"/>
                <a:ea typeface="黑体" panose="02010609060101010101" pitchFamily="2" charset="-122"/>
              </a:rPr>
              <a:t>2</a:t>
            </a:r>
            <a:r>
              <a:rPr lang="zh-CN" altLang="en-US" sz="3200" b="1">
                <a:latin typeface="黑体" panose="02010609060101010101" pitchFamily="2" charset="-122"/>
                <a:ea typeface="黑体" panose="02010609060101010101" pitchFamily="2" charset="-122"/>
              </a:rPr>
              <a:t>）</a:t>
            </a:r>
            <a:r>
              <a:rPr lang="zh-CN" altLang="en-US" sz="3200" b="1">
                <a:solidFill>
                  <a:srgbClr val="000000"/>
                </a:solidFill>
                <a:latin typeface="黑体" panose="02010609060101010101" pitchFamily="2" charset="-122"/>
                <a:ea typeface="黑体" panose="02010609060101010101" pitchFamily="2" charset="-122"/>
              </a:rPr>
              <a:t>这首诗营造了一种怎样的意境（景象）？</a:t>
            </a:r>
            <a:endParaRPr lang="zh-CN" altLang="en-US" sz="3200" b="1">
              <a:solidFill>
                <a:srgbClr val="000000"/>
              </a:solidFill>
              <a:latin typeface="黑体" panose="02010609060101010101" pitchFamily="2" charset="-122"/>
              <a:ea typeface="黑体" panose="02010609060101010101" pitchFamily="2" charset="-122"/>
            </a:endParaRPr>
          </a:p>
          <a:p>
            <a:pPr marL="342900" indent="-342900">
              <a:spcBef>
                <a:spcPct val="20000"/>
              </a:spcBef>
            </a:pPr>
            <a:r>
              <a:rPr lang="zh-CN" altLang="en-US" sz="3200" b="1">
                <a:latin typeface="黑体" panose="02010609060101010101" pitchFamily="2" charset="-122"/>
                <a:ea typeface="黑体" panose="02010609060101010101" pitchFamily="2" charset="-122"/>
              </a:rPr>
              <a:t>（</a:t>
            </a:r>
            <a:r>
              <a:rPr lang="en-US" altLang="zh-CN" sz="3200" b="1">
                <a:latin typeface="黑体" panose="02010609060101010101" pitchFamily="2" charset="-122"/>
                <a:ea typeface="黑体" panose="02010609060101010101" pitchFamily="2" charset="-122"/>
              </a:rPr>
              <a:t>3</a:t>
            </a:r>
            <a:r>
              <a:rPr lang="zh-CN" altLang="en-US" sz="3200" b="1">
                <a:latin typeface="黑体" panose="02010609060101010101" pitchFamily="2" charset="-122"/>
                <a:ea typeface="黑体" panose="02010609060101010101" pitchFamily="2" charset="-122"/>
              </a:rPr>
              <a:t>）这首诗写出了怎样的景与情？</a:t>
            </a:r>
            <a:endParaRPr lang="zh-CN" altLang="en-US" sz="3200" b="1">
              <a:latin typeface="黑体" panose="02010609060101010101" pitchFamily="2" charset="-122"/>
              <a:ea typeface="黑体" panose="02010609060101010101" pitchFamily="2" charset="-122"/>
            </a:endParaRPr>
          </a:p>
          <a:p>
            <a:pPr marL="342900" indent="-342900">
              <a:spcBef>
                <a:spcPct val="20000"/>
              </a:spcBef>
            </a:pPr>
            <a:endParaRPr lang="en-US" altLang="zh-CN" sz="3200" b="1">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diamond(in)">
                                      <p:cBhvr>
                                        <p:cTn id="7" dur="2000"/>
                                        <p:tgtEl>
                                          <p:spTgt spid="10752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107523">
                                            <p:txEl>
                                              <p:pRg st="1" end="1"/>
                                            </p:txEl>
                                          </p:spTgt>
                                        </p:tgtEl>
                                        <p:attrNameLst>
                                          <p:attrName>style.visibility</p:attrName>
                                        </p:attrNameLst>
                                      </p:cBhvr>
                                      <p:to>
                                        <p:strVal val="visible"/>
                                      </p:to>
                                    </p:set>
                                    <p:animEffect transition="in" filter="diamond(in)">
                                      <p:cBhvr>
                                        <p:cTn id="10" dur="2000"/>
                                        <p:tgtEl>
                                          <p:spTgt spid="107523">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107523">
                                            <p:txEl>
                                              <p:pRg st="2" end="2"/>
                                            </p:txEl>
                                          </p:spTgt>
                                        </p:tgtEl>
                                        <p:attrNameLst>
                                          <p:attrName>style.visibility</p:attrName>
                                        </p:attrNameLst>
                                      </p:cBhvr>
                                      <p:to>
                                        <p:strVal val="visible"/>
                                      </p:to>
                                    </p:set>
                                    <p:animEffect transition="in" filter="diamond(in)">
                                      <p:cBhvr>
                                        <p:cTn id="13" dur="2000"/>
                                        <p:tgtEl>
                                          <p:spTgt spid="10752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107523">
                                            <p:txEl>
                                              <p:pRg st="3" end="3"/>
                                            </p:txEl>
                                          </p:spTgt>
                                        </p:tgtEl>
                                        <p:attrNameLst>
                                          <p:attrName>style.visibility</p:attrName>
                                        </p:attrNameLst>
                                      </p:cBhvr>
                                      <p:to>
                                        <p:strVal val="visible"/>
                                      </p:to>
                                    </p:set>
                                    <p:animEffect transition="in" filter="diamond(in)">
                                      <p:cBhvr>
                                        <p:cTn id="18" dur="2000"/>
                                        <p:tgtEl>
                                          <p:spTgt spid="1075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179388" y="260350"/>
            <a:ext cx="8964612" cy="4968875"/>
          </a:xfrm>
          <a:prstGeom prst="rect">
            <a:avLst/>
          </a:prstGeom>
          <a:noFill/>
          <a:ln w="9525">
            <a:noFill/>
            <a:miter lim="800000"/>
          </a:ln>
        </p:spPr>
        <p:txBody>
          <a:bodyPr>
            <a:spAutoFit/>
          </a:bodyPr>
          <a:lstStyle/>
          <a:p>
            <a:pPr algn="ctr"/>
            <a:r>
              <a:rPr lang="en-US" altLang="zh-CN" sz="4000" b="1">
                <a:solidFill>
                  <a:srgbClr val="FF0000"/>
                </a:solidFill>
                <a:latin typeface="Times New Roman" panose="02020603050405020304" pitchFamily="18" charset="0"/>
              </a:rPr>
              <a:t>【</a:t>
            </a:r>
            <a:r>
              <a:rPr lang="zh-CN" altLang="en-US" sz="4000" b="1">
                <a:solidFill>
                  <a:srgbClr val="FF0000"/>
                </a:solidFill>
                <a:latin typeface="Times New Roman" panose="02020603050405020304" pitchFamily="18" charset="0"/>
              </a:rPr>
              <a:t>答题范式</a:t>
            </a:r>
            <a:r>
              <a:rPr lang="en-US" altLang="zh-CN" sz="4000" b="1">
                <a:solidFill>
                  <a:srgbClr val="FF0000"/>
                </a:solidFill>
                <a:latin typeface="Times New Roman" panose="02020603050405020304" pitchFamily="18" charset="0"/>
              </a:rPr>
              <a:t>】</a:t>
            </a:r>
            <a:endParaRPr lang="en-US" altLang="zh-CN" sz="4000" b="1">
              <a:solidFill>
                <a:srgbClr val="FF0000"/>
              </a:solidFill>
              <a:latin typeface="Times New Roman" panose="02020603050405020304" pitchFamily="18" charset="0"/>
            </a:endParaRPr>
          </a:p>
          <a:p>
            <a:pPr algn="ctr"/>
            <a:r>
              <a:rPr lang="en-US" altLang="zh-CN" sz="4000" b="1">
                <a:solidFill>
                  <a:srgbClr val="0000FF"/>
                </a:solidFill>
                <a:latin typeface="Times New Roman" panose="02020603050405020304" pitchFamily="18" charset="0"/>
              </a:rPr>
              <a:t> </a:t>
            </a:r>
            <a:r>
              <a:rPr lang="zh-CN" altLang="en-US" sz="4000" b="1">
                <a:solidFill>
                  <a:srgbClr val="0000FF"/>
                </a:solidFill>
                <a:latin typeface="Times New Roman" panose="02020603050405020304" pitchFamily="18" charset="0"/>
              </a:rPr>
              <a:t>描图景</a:t>
            </a:r>
            <a:r>
              <a:rPr lang="en-US" sz="4000" b="1">
                <a:latin typeface="Times New Roman" panose="02020603050405020304" pitchFamily="18" charset="0"/>
              </a:rPr>
              <a:t>＋</a:t>
            </a:r>
            <a:r>
              <a:rPr lang="zh-CN" altLang="en-US" sz="4000" b="1">
                <a:solidFill>
                  <a:srgbClr val="0000FF"/>
                </a:solidFill>
                <a:latin typeface="Times New Roman" panose="02020603050405020304" pitchFamily="18" charset="0"/>
              </a:rPr>
              <a:t>点氛围</a:t>
            </a:r>
            <a:r>
              <a:rPr lang="en-US" sz="4000" b="1">
                <a:latin typeface="Times New Roman" panose="02020603050405020304" pitchFamily="18" charset="0"/>
              </a:rPr>
              <a:t>＋</a:t>
            </a:r>
            <a:r>
              <a:rPr lang="zh-CN" altLang="en-US" sz="4000" b="1">
                <a:solidFill>
                  <a:srgbClr val="0000FF"/>
                </a:solidFill>
                <a:latin typeface="Times New Roman" panose="02020603050405020304" pitchFamily="18" charset="0"/>
              </a:rPr>
              <a:t>析感情   </a:t>
            </a:r>
            <a:endParaRPr lang="zh-CN" altLang="en-US" sz="4000" b="1">
              <a:latin typeface="Times New Roman" panose="02020603050405020304" pitchFamily="18" charset="0"/>
            </a:endParaRPr>
          </a:p>
          <a:p>
            <a:pPr algn="ctr"/>
            <a:r>
              <a:rPr lang="en-US" altLang="zh-CN" sz="4000" b="1">
                <a:solidFill>
                  <a:srgbClr val="FF0000"/>
                </a:solidFill>
                <a:latin typeface="Times New Roman" panose="02020603050405020304" pitchFamily="18" charset="0"/>
              </a:rPr>
              <a:t>【</a:t>
            </a:r>
            <a:r>
              <a:rPr lang="zh-CN" altLang="en-US" sz="4000" b="1">
                <a:solidFill>
                  <a:srgbClr val="FF0000"/>
                </a:solidFill>
                <a:latin typeface="Times New Roman" panose="02020603050405020304" pitchFamily="18" charset="0"/>
              </a:rPr>
              <a:t>答题套路</a:t>
            </a:r>
            <a:r>
              <a:rPr lang="en-US" altLang="zh-CN" sz="4000" b="1">
                <a:solidFill>
                  <a:srgbClr val="FF0000"/>
                </a:solidFill>
                <a:latin typeface="Times New Roman" panose="02020603050405020304" pitchFamily="18" charset="0"/>
              </a:rPr>
              <a:t>】</a:t>
            </a:r>
            <a:endParaRPr lang="en-US" altLang="zh-CN" sz="4000" b="1">
              <a:solidFill>
                <a:srgbClr val="FF0000"/>
              </a:solidFill>
              <a:latin typeface="Times New Roman" panose="02020603050405020304" pitchFamily="18" charset="0"/>
            </a:endParaRPr>
          </a:p>
          <a:p>
            <a:r>
              <a:rPr lang="en-US" altLang="zh-CN" sz="4000" b="1">
                <a:latin typeface="Times New Roman" panose="02020603050405020304" pitchFamily="18" charset="0"/>
              </a:rPr>
              <a:t>1</a:t>
            </a:r>
            <a:r>
              <a:rPr lang="zh-CN" altLang="en-US" sz="4000" b="1">
                <a:latin typeface="Times New Roman" panose="02020603050405020304" pitchFamily="18" charset="0"/>
              </a:rPr>
              <a:t>、</a:t>
            </a:r>
            <a:r>
              <a:rPr lang="en-US" sz="4000" b="1">
                <a:latin typeface="Times New Roman" panose="02020603050405020304" pitchFamily="18" charset="0"/>
              </a:rPr>
              <a:t>这首诗描绘了（</a:t>
            </a:r>
            <a:r>
              <a:rPr lang="zh-CN" altLang="en-US" sz="4000" b="1">
                <a:latin typeface="Times New Roman" panose="02020603050405020304" pitchFamily="18" charset="0"/>
              </a:rPr>
              <a:t>特征</a:t>
            </a:r>
            <a:r>
              <a:rPr lang="en-US" altLang="zh-CN" sz="4000" b="1">
                <a:latin typeface="Times New Roman" panose="02020603050405020304" pitchFamily="18" charset="0"/>
              </a:rPr>
              <a:t>+</a:t>
            </a:r>
            <a:r>
              <a:rPr lang="zh-CN" altLang="en-US" sz="4000" b="1">
                <a:latin typeface="Times New Roman" panose="02020603050405020304" pitchFamily="18" charset="0"/>
              </a:rPr>
              <a:t>时间</a:t>
            </a:r>
            <a:r>
              <a:rPr lang="en-US" altLang="zh-CN" sz="4000" b="1">
                <a:latin typeface="Times New Roman" panose="02020603050405020304" pitchFamily="18" charset="0"/>
              </a:rPr>
              <a:t>+</a:t>
            </a:r>
            <a:r>
              <a:rPr lang="zh-CN" altLang="en-US" sz="4000" b="1">
                <a:latin typeface="Times New Roman" panose="02020603050405020304" pitchFamily="18" charset="0"/>
              </a:rPr>
              <a:t>地点</a:t>
            </a:r>
            <a:r>
              <a:rPr lang="en-US" sz="4000" b="1">
                <a:latin typeface="Times New Roman" panose="02020603050405020304" pitchFamily="18" charset="0"/>
              </a:rPr>
              <a:t>）</a:t>
            </a:r>
            <a:r>
              <a:rPr lang="zh-CN" altLang="en-US" sz="4000" b="1">
                <a:latin typeface="Times New Roman" panose="02020603050405020304" pitchFamily="18" charset="0"/>
              </a:rPr>
              <a:t>的画面</a:t>
            </a:r>
            <a:r>
              <a:rPr lang="zh-CN" altLang="en-US" sz="4000" b="1">
                <a:solidFill>
                  <a:srgbClr val="FF0066"/>
                </a:solidFill>
                <a:latin typeface="Times New Roman" panose="02020603050405020304" pitchFamily="18" charset="0"/>
              </a:rPr>
              <a:t>。（盖帽，</a:t>
            </a:r>
            <a:r>
              <a:rPr lang="en-US" altLang="zh-CN" sz="4000" b="1">
                <a:solidFill>
                  <a:srgbClr val="FF0066"/>
                </a:solidFill>
                <a:latin typeface="Times New Roman" panose="02020603050405020304" pitchFamily="18" charset="0"/>
              </a:rPr>
              <a:t>1</a:t>
            </a:r>
            <a:r>
              <a:rPr lang="zh-CN" altLang="en-US" sz="4000" b="1">
                <a:solidFill>
                  <a:srgbClr val="FF0066"/>
                </a:solidFill>
                <a:latin typeface="Times New Roman" panose="02020603050405020304" pitchFamily="18" charset="0"/>
              </a:rPr>
              <a:t>分）</a:t>
            </a:r>
            <a:endParaRPr lang="zh-CN" altLang="en-US" sz="4000" b="1">
              <a:solidFill>
                <a:srgbClr val="FF0066"/>
              </a:solidFill>
              <a:latin typeface="Times New Roman" panose="02020603050405020304" pitchFamily="18" charset="0"/>
            </a:endParaRPr>
          </a:p>
          <a:p>
            <a:r>
              <a:rPr lang="en-US" altLang="zh-CN" sz="4000" b="1">
                <a:solidFill>
                  <a:srgbClr val="000000"/>
                </a:solidFill>
                <a:latin typeface="Times New Roman" panose="02020603050405020304" pitchFamily="18" charset="0"/>
              </a:rPr>
              <a:t>2</a:t>
            </a:r>
            <a:r>
              <a:rPr lang="zh-CN" altLang="en-US" sz="4000" b="1">
                <a:solidFill>
                  <a:srgbClr val="000000"/>
                </a:solidFill>
                <a:latin typeface="Times New Roman" panose="02020603050405020304" pitchFamily="18" charset="0"/>
              </a:rPr>
              <a:t>、描绘图景</a:t>
            </a:r>
            <a:r>
              <a:rPr lang="zh-CN" altLang="en-US" sz="4000" b="1">
                <a:solidFill>
                  <a:srgbClr val="FF0066"/>
                </a:solidFill>
                <a:latin typeface="Times New Roman" panose="02020603050405020304" pitchFamily="18" charset="0"/>
              </a:rPr>
              <a:t>（结合诗句具体展开，</a:t>
            </a:r>
            <a:r>
              <a:rPr lang="en-US" altLang="zh-CN" sz="4000" b="1">
                <a:solidFill>
                  <a:srgbClr val="FF0066"/>
                </a:solidFill>
                <a:latin typeface="Times New Roman" panose="02020603050405020304" pitchFamily="18" charset="0"/>
              </a:rPr>
              <a:t>2</a:t>
            </a:r>
            <a:r>
              <a:rPr lang="zh-CN" altLang="en-US" sz="4000" b="1">
                <a:solidFill>
                  <a:srgbClr val="FF0066"/>
                </a:solidFill>
                <a:latin typeface="Times New Roman" panose="02020603050405020304" pitchFamily="18" charset="0"/>
              </a:rPr>
              <a:t>分）</a:t>
            </a:r>
            <a:endParaRPr lang="zh-CN" altLang="en-US" sz="4000" b="1">
              <a:solidFill>
                <a:srgbClr val="FF0066"/>
              </a:solidFill>
              <a:latin typeface="Times New Roman" panose="02020603050405020304" pitchFamily="18" charset="0"/>
            </a:endParaRPr>
          </a:p>
          <a:p>
            <a:r>
              <a:rPr lang="en-US" altLang="zh-CN" sz="4000" b="1">
                <a:latin typeface="Times New Roman" panose="02020603050405020304" pitchFamily="18" charset="0"/>
              </a:rPr>
              <a:t>3</a:t>
            </a:r>
            <a:r>
              <a:rPr lang="zh-CN" altLang="en-US" sz="4000" b="1">
                <a:latin typeface="Times New Roman" panose="02020603050405020304" pitchFamily="18" charset="0"/>
              </a:rPr>
              <a:t>、营造了一种（  </a:t>
            </a:r>
            <a:r>
              <a:rPr lang="en-US" sz="4000" b="1">
                <a:latin typeface="Times New Roman" panose="02020603050405020304" pitchFamily="18" charset="0"/>
              </a:rPr>
              <a:t>    ）的氛围，抒发了作者（ </a:t>
            </a:r>
            <a:r>
              <a:rPr lang="zh-CN" altLang="en-US" sz="4000" b="1">
                <a:latin typeface="Times New Roman" panose="02020603050405020304" pitchFamily="18" charset="0"/>
              </a:rPr>
              <a:t>       </a:t>
            </a:r>
            <a:r>
              <a:rPr lang="en-US" sz="4000" b="1">
                <a:latin typeface="Times New Roman" panose="02020603050405020304" pitchFamily="18" charset="0"/>
              </a:rPr>
              <a:t> ）的感情。</a:t>
            </a:r>
            <a:r>
              <a:rPr lang="zh-CN" altLang="en-US" sz="4000" b="1">
                <a:solidFill>
                  <a:srgbClr val="FF0066"/>
                </a:solidFill>
                <a:latin typeface="Times New Roman" panose="02020603050405020304" pitchFamily="18" charset="0"/>
              </a:rPr>
              <a:t>（</a:t>
            </a:r>
            <a:r>
              <a:rPr lang="en-US" altLang="zh-CN" sz="4000" b="1">
                <a:solidFill>
                  <a:srgbClr val="FF0066"/>
                </a:solidFill>
                <a:latin typeface="Times New Roman" panose="02020603050405020304" pitchFamily="18" charset="0"/>
              </a:rPr>
              <a:t>2</a:t>
            </a:r>
            <a:r>
              <a:rPr lang="zh-CN" altLang="en-US" sz="4000" b="1">
                <a:solidFill>
                  <a:srgbClr val="FF0066"/>
                </a:solidFill>
                <a:latin typeface="Times New Roman" panose="02020603050405020304" pitchFamily="18" charset="0"/>
              </a:rPr>
              <a:t>分）</a:t>
            </a:r>
            <a:endParaRPr lang="zh-CN" altLang="en-US" sz="4000" b="1">
              <a:solidFill>
                <a:srgbClr val="FF0066"/>
              </a:solidFill>
              <a:latin typeface="Times New Roman" panose="02020603050405020304" pitchFamily="18" charset="0"/>
            </a:endParaRPr>
          </a:p>
        </p:txBody>
      </p:sp>
      <p:sp>
        <p:nvSpPr>
          <p:cNvPr id="110595" name="Text Box 3"/>
          <p:cNvSpPr txBox="1">
            <a:spLocks noChangeArrowheads="1"/>
          </p:cNvSpPr>
          <p:nvPr/>
        </p:nvSpPr>
        <p:spPr bwMode="auto">
          <a:xfrm>
            <a:off x="827088" y="5661025"/>
            <a:ext cx="6572250" cy="579438"/>
          </a:xfrm>
          <a:prstGeom prst="rect">
            <a:avLst/>
          </a:prstGeom>
          <a:noFill/>
          <a:ln w="9525">
            <a:noFill/>
            <a:miter lim="800000"/>
          </a:ln>
        </p:spPr>
        <p:txBody>
          <a:bodyPr>
            <a:spAutoFit/>
          </a:bodyPr>
          <a:lstStyle/>
          <a:p>
            <a:pPr>
              <a:buFont typeface="Arial" panose="020B0604020202020204" pitchFamily="34" charset="0"/>
              <a:buNone/>
            </a:pPr>
            <a:r>
              <a:rPr lang="zh-CN" altLang="en-US" sz="3200" b="1">
                <a:solidFill>
                  <a:srgbClr val="FF3300"/>
                </a:solidFill>
                <a:latin typeface="Times New Roman" panose="02020603050405020304" pitchFamily="18" charset="0"/>
              </a:rPr>
              <a:t>色彩绚丽、生机勃勃的湘江秋景图。</a:t>
            </a:r>
            <a:endParaRPr lang="zh-CN" altLang="en-US" sz="3200" b="1">
              <a:solidFill>
                <a:srgbClr val="FF33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0595"/>
                                        </p:tgtEl>
                                        <p:attrNameLst>
                                          <p:attrName>style.visibility</p:attrName>
                                        </p:attrNameLst>
                                      </p:cBhvr>
                                      <p:to>
                                        <p:strVal val="visible"/>
                                      </p:to>
                                    </p:set>
                                    <p:anim calcmode="lin" valueType="num">
                                      <p:cBhvr additive="base">
                                        <p:cTn id="7" dur="500" fill="hold"/>
                                        <p:tgtEl>
                                          <p:spTgt spid="110595"/>
                                        </p:tgtEl>
                                        <p:attrNameLst>
                                          <p:attrName>ppt_x</p:attrName>
                                        </p:attrNameLst>
                                      </p:cBhvr>
                                      <p:tavLst>
                                        <p:tav tm="0">
                                          <p:val>
                                            <p:strVal val="#ppt_x"/>
                                          </p:val>
                                        </p:tav>
                                        <p:tav tm="100000">
                                          <p:val>
                                            <p:strVal val="#ppt_x"/>
                                          </p:val>
                                        </p:tav>
                                      </p:tavLst>
                                    </p:anim>
                                    <p:anim calcmode="lin" valueType="num">
                                      <p:cBhvr additive="base">
                                        <p:cTn id="8" dur="500" fill="hold"/>
                                        <p:tgtEl>
                                          <p:spTgt spid="1105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ext Box 2"/>
          <p:cNvSpPr txBox="1">
            <a:spLocks noChangeArrowheads="1"/>
          </p:cNvSpPr>
          <p:nvPr/>
        </p:nvSpPr>
        <p:spPr bwMode="auto">
          <a:xfrm>
            <a:off x="179388" y="136525"/>
            <a:ext cx="8713787" cy="6721475"/>
          </a:xfrm>
          <a:prstGeom prst="rect">
            <a:avLst/>
          </a:prstGeom>
          <a:noFill/>
          <a:ln w="38100">
            <a:noFill/>
            <a:miter lim="800000"/>
          </a:ln>
        </p:spPr>
        <p:txBody>
          <a:bodyPr lIns="91432" tIns="45715" rIns="91432" bIns="45715">
            <a:spAutoFit/>
          </a:bodyPr>
          <a:lstStyle/>
          <a:p>
            <a:r>
              <a:rPr lang="en-US" altLang="zh-CN" sz="3600" b="1">
                <a:solidFill>
                  <a:srgbClr val="0000FF"/>
                </a:solidFill>
                <a:latin typeface="Times New Roman" panose="02020603050405020304" pitchFamily="18" charset="0"/>
                <a:ea typeface="黑体" panose="02010609060101010101" pitchFamily="2" charset="-122"/>
              </a:rPr>
              <a:t>【</a:t>
            </a:r>
            <a:r>
              <a:rPr lang="zh-CN" altLang="en-US" sz="3600" b="1">
                <a:solidFill>
                  <a:srgbClr val="FF0000"/>
                </a:solidFill>
                <a:latin typeface="Times New Roman" panose="02020603050405020304" pitchFamily="18" charset="0"/>
                <a:ea typeface="黑体" panose="02010609060101010101" pitchFamily="2" charset="-122"/>
              </a:rPr>
              <a:t>答题步骤</a:t>
            </a:r>
            <a:r>
              <a:rPr lang="en-US" altLang="zh-CN" sz="3600" b="1">
                <a:solidFill>
                  <a:srgbClr val="0000FF"/>
                </a:solidFill>
                <a:latin typeface="Times New Roman" panose="02020603050405020304" pitchFamily="18" charset="0"/>
                <a:ea typeface="黑体" panose="02010609060101010101" pitchFamily="2" charset="-122"/>
              </a:rPr>
              <a:t>】</a:t>
            </a:r>
            <a:endParaRPr lang="en-US" altLang="zh-CN" sz="3600" b="1">
              <a:solidFill>
                <a:srgbClr val="FF0000"/>
              </a:solidFill>
              <a:latin typeface="Times New Roman" panose="02020603050405020304" pitchFamily="18" charset="0"/>
              <a:ea typeface="黑体" panose="02010609060101010101" pitchFamily="2" charset="-122"/>
            </a:endParaRPr>
          </a:p>
          <a:p>
            <a:r>
              <a:rPr lang="en-US" altLang="zh-CN" sz="3600" b="1">
                <a:solidFill>
                  <a:srgbClr val="FF0000"/>
                </a:solidFill>
                <a:latin typeface="Times New Roman" panose="02020603050405020304" pitchFamily="18" charset="0"/>
                <a:ea typeface="黑体" panose="02010609060101010101" pitchFamily="2" charset="-122"/>
              </a:rPr>
              <a:t>①</a:t>
            </a:r>
            <a:r>
              <a:rPr lang="zh-CN" altLang="en-US" sz="3600" b="1">
                <a:solidFill>
                  <a:srgbClr val="FF0000"/>
                </a:solidFill>
                <a:latin typeface="Times New Roman" panose="02020603050405020304" pitchFamily="18" charset="0"/>
                <a:ea typeface="黑体" panose="02010609060101010101" pitchFamily="2" charset="-122"/>
              </a:rPr>
              <a:t>描绘诗中展现的图景画面。</a:t>
            </a:r>
            <a:r>
              <a:rPr lang="zh-CN" altLang="en-US" sz="3600" b="1">
                <a:latin typeface="Times New Roman" panose="02020603050405020304" pitchFamily="18" charset="0"/>
                <a:ea typeface="黑体" panose="02010609060101010101" pitchFamily="2" charset="-122"/>
              </a:rPr>
              <a:t>考生应</a:t>
            </a:r>
            <a:r>
              <a:rPr lang="zh-CN" altLang="en-US" sz="3600" b="1" u="sng">
                <a:solidFill>
                  <a:srgbClr val="6600CC"/>
                </a:solidFill>
                <a:latin typeface="Times New Roman" panose="02020603050405020304" pitchFamily="18" charset="0"/>
                <a:ea typeface="黑体" panose="02010609060101010101" pitchFamily="2" charset="-122"/>
              </a:rPr>
              <a:t>抓住意象及其特征</a:t>
            </a:r>
            <a:r>
              <a:rPr lang="zh-CN" altLang="en-US" sz="3600" b="1">
                <a:latin typeface="Times New Roman" panose="02020603050405020304" pitchFamily="18" charset="0"/>
                <a:ea typeface="黑体" panose="02010609060101010101" pitchFamily="2" charset="-122"/>
              </a:rPr>
              <a:t>，用自己的语言</a:t>
            </a:r>
            <a:r>
              <a:rPr lang="zh-CN" altLang="en-US" sz="3600" b="1" u="sng">
                <a:solidFill>
                  <a:srgbClr val="6600CC"/>
                </a:solidFill>
                <a:latin typeface="Times New Roman" panose="02020603050405020304" pitchFamily="18" charset="0"/>
                <a:ea typeface="黑体" panose="02010609060101010101" pitchFamily="2" charset="-122"/>
              </a:rPr>
              <a:t>再现画面</a:t>
            </a:r>
            <a:r>
              <a:rPr lang="zh-CN" altLang="en-US" sz="3600" b="1">
                <a:latin typeface="Times New Roman" panose="02020603050405020304" pitchFamily="18" charset="0"/>
                <a:ea typeface="黑体" panose="02010609060101010101" pitchFamily="2" charset="-122"/>
              </a:rPr>
              <a:t>。描述时一要</a:t>
            </a:r>
            <a:r>
              <a:rPr lang="zh-CN" altLang="en-US" sz="3600" b="1">
                <a:solidFill>
                  <a:srgbClr val="0000FF"/>
                </a:solidFill>
                <a:latin typeface="Times New Roman" panose="02020603050405020304" pitchFamily="18" charset="0"/>
                <a:ea typeface="黑体" panose="02010609060101010101" pitchFamily="2" charset="-122"/>
              </a:rPr>
              <a:t>忠实于原诗</a:t>
            </a:r>
            <a:r>
              <a:rPr lang="zh-CN" altLang="en-US" sz="3600" b="1">
                <a:latin typeface="Times New Roman" panose="02020603050405020304" pitchFamily="18" charset="0"/>
                <a:ea typeface="黑体" panose="02010609060101010101" pitchFamily="2" charset="-122"/>
              </a:rPr>
              <a:t>，二要</a:t>
            </a:r>
            <a:r>
              <a:rPr lang="zh-CN" altLang="en-US" sz="3600" b="1">
                <a:solidFill>
                  <a:srgbClr val="0000FF"/>
                </a:solidFill>
                <a:latin typeface="Times New Roman" panose="02020603050405020304" pitchFamily="18" charset="0"/>
                <a:ea typeface="黑体" panose="02010609060101010101" pitchFamily="2" charset="-122"/>
              </a:rPr>
              <a:t>用自己的联想和想像加以再创造</a:t>
            </a:r>
            <a:r>
              <a:rPr lang="zh-CN" altLang="en-US" sz="3600" b="1">
                <a:latin typeface="Times New Roman" panose="02020603050405020304" pitchFamily="18" charset="0"/>
                <a:ea typeface="黑体" panose="02010609060101010101" pitchFamily="2" charset="-122"/>
              </a:rPr>
              <a:t>，语言力求优美。</a:t>
            </a:r>
            <a:endParaRPr lang="zh-CN" altLang="en-US" sz="3600" b="1">
              <a:latin typeface="Times New Roman" panose="02020603050405020304" pitchFamily="18" charset="0"/>
              <a:ea typeface="黑体" panose="02010609060101010101" pitchFamily="2" charset="-122"/>
            </a:endParaRPr>
          </a:p>
          <a:p>
            <a:r>
              <a:rPr lang="zh-CN" altLang="en-US" sz="3600" b="1">
                <a:solidFill>
                  <a:srgbClr val="FF0000"/>
                </a:solidFill>
                <a:latin typeface="Times New Roman" panose="02020603050405020304" pitchFamily="18" charset="0"/>
                <a:ea typeface="黑体" panose="02010609060101010101" pitchFamily="2" charset="-122"/>
              </a:rPr>
              <a:t>②概括景物所营造的氛围特点。</a:t>
            </a:r>
            <a:r>
              <a:rPr lang="zh-CN" altLang="en-US" sz="3600" b="1">
                <a:latin typeface="Times New Roman" panose="02020603050405020304" pitchFamily="18" charset="0"/>
                <a:ea typeface="黑体" panose="02010609060101010101" pitchFamily="2" charset="-122"/>
              </a:rPr>
              <a:t>一般用</a:t>
            </a:r>
            <a:r>
              <a:rPr lang="zh-CN" altLang="en-US" sz="3600" b="1">
                <a:solidFill>
                  <a:srgbClr val="0000FF"/>
                </a:solidFill>
                <a:latin typeface="Times New Roman" panose="02020603050405020304" pitchFamily="18" charset="0"/>
                <a:ea typeface="黑体" panose="02010609060101010101" pitchFamily="2" charset="-122"/>
              </a:rPr>
              <a:t>两个双音节词</a:t>
            </a:r>
            <a:r>
              <a:rPr lang="zh-CN" altLang="en-US" sz="3600" b="1">
                <a:latin typeface="Times New Roman" panose="02020603050405020304" pitchFamily="18" charset="0"/>
                <a:ea typeface="黑体" panose="02010609060101010101" pitchFamily="2" charset="-122"/>
              </a:rPr>
              <a:t>即可，例如</a:t>
            </a:r>
            <a:r>
              <a:rPr lang="zh-CN" altLang="en-US" sz="3600" b="1">
                <a:solidFill>
                  <a:srgbClr val="0000FF"/>
                </a:solidFill>
                <a:latin typeface="Times New Roman" panose="02020603050405020304" pitchFamily="18" charset="0"/>
                <a:ea typeface="黑体" panose="02010609060101010101" pitchFamily="2" charset="-122"/>
              </a:rPr>
              <a:t>孤寂冷清、恬静优美、雄浑壮阔、萧瑟凄凉等</a:t>
            </a:r>
            <a:r>
              <a:rPr lang="zh-CN" altLang="en-US" sz="3600" b="1">
                <a:latin typeface="Times New Roman" panose="02020603050405020304" pitchFamily="18" charset="0"/>
                <a:ea typeface="黑体" panose="02010609060101010101" pitchFamily="2" charset="-122"/>
              </a:rPr>
              <a:t>，注意要能准确地体现景物的特点和情调。</a:t>
            </a:r>
            <a:endParaRPr lang="zh-CN" altLang="en-US" sz="3600" b="1">
              <a:latin typeface="Times New Roman" panose="02020603050405020304" pitchFamily="18" charset="0"/>
              <a:ea typeface="黑体" panose="02010609060101010101" pitchFamily="2" charset="-122"/>
            </a:endParaRPr>
          </a:p>
          <a:p>
            <a:r>
              <a:rPr lang="zh-CN" altLang="en-US" sz="3600" b="1">
                <a:solidFill>
                  <a:srgbClr val="FF0000"/>
                </a:solidFill>
                <a:latin typeface="Times New Roman" panose="02020603050405020304" pitchFamily="18" charset="0"/>
                <a:ea typeface="黑体" panose="02010609060101010101" pitchFamily="2" charset="-122"/>
              </a:rPr>
              <a:t>③分析作者的思想感情。</a:t>
            </a:r>
            <a:r>
              <a:rPr lang="zh-CN" altLang="en-US" sz="3600" b="1">
                <a:latin typeface="Times New Roman" panose="02020603050405020304" pitchFamily="18" charset="0"/>
                <a:ea typeface="黑体" panose="02010609060101010101" pitchFamily="2" charset="-122"/>
              </a:rPr>
              <a:t>切忌空洞，要答具体。比如光答“表达了作者感伤的情怀”是不行的，应答出为什么而“感伤”。</a:t>
            </a:r>
            <a:endParaRPr lang="zh-CN" altLang="en-US" sz="3600" b="1">
              <a:latin typeface="Times New Roman" panose="02020603050405020304" pitchFamily="18" charset="0"/>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1618">
                                            <p:txEl>
                                              <p:pRg st="0" end="0"/>
                                            </p:txEl>
                                          </p:spTgt>
                                        </p:tgtEl>
                                        <p:attrNameLst>
                                          <p:attrName>style.visibility</p:attrName>
                                        </p:attrNameLst>
                                      </p:cBhvr>
                                      <p:to>
                                        <p:strVal val="visible"/>
                                      </p:to>
                                    </p:set>
                                    <p:animEffect transition="in" filter="slide(fromBottom)">
                                      <p:cBhvr>
                                        <p:cTn id="7" dur="500"/>
                                        <p:tgtEl>
                                          <p:spTgt spid="1116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11618">
                                            <p:txEl>
                                              <p:pRg st="1" end="1"/>
                                            </p:txEl>
                                          </p:spTgt>
                                        </p:tgtEl>
                                        <p:attrNameLst>
                                          <p:attrName>style.visibility</p:attrName>
                                        </p:attrNameLst>
                                      </p:cBhvr>
                                      <p:to>
                                        <p:strVal val="visible"/>
                                      </p:to>
                                    </p:set>
                                    <p:animEffect transition="in" filter="slide(fromBottom)">
                                      <p:cBhvr>
                                        <p:cTn id="12" dur="500"/>
                                        <p:tgtEl>
                                          <p:spTgt spid="1116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11618">
                                            <p:txEl>
                                              <p:pRg st="2" end="2"/>
                                            </p:txEl>
                                          </p:spTgt>
                                        </p:tgtEl>
                                        <p:attrNameLst>
                                          <p:attrName>style.visibility</p:attrName>
                                        </p:attrNameLst>
                                      </p:cBhvr>
                                      <p:to>
                                        <p:strVal val="visible"/>
                                      </p:to>
                                    </p:set>
                                    <p:animEffect transition="in" filter="slide(fromBottom)">
                                      <p:cBhvr>
                                        <p:cTn id="17" dur="500"/>
                                        <p:tgtEl>
                                          <p:spTgt spid="1116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11618">
                                            <p:txEl>
                                              <p:pRg st="3" end="3"/>
                                            </p:txEl>
                                          </p:spTgt>
                                        </p:tgtEl>
                                        <p:attrNameLst>
                                          <p:attrName>style.visibility</p:attrName>
                                        </p:attrNameLst>
                                      </p:cBhvr>
                                      <p:to>
                                        <p:strVal val="visible"/>
                                      </p:to>
                                    </p:set>
                                    <p:animEffect transition="in" filter="slide(fromBottom)">
                                      <p:cBhvr>
                                        <p:cTn id="22" dur="500"/>
                                        <p:tgtEl>
                                          <p:spTgt spid="1116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20688"/>
            <a:ext cx="8964488" cy="304698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zh-CN" sz="3200" b="1" dirty="0" smtClean="0">
                <a:solidFill>
                  <a:srgbClr val="C00000"/>
                </a:solidFill>
              </a:rPr>
              <a:t>【</a:t>
            </a:r>
            <a:r>
              <a:rPr lang="zh-CN" altLang="en-US" sz="3200" b="1" dirty="0" smtClean="0">
                <a:solidFill>
                  <a:srgbClr val="C00000"/>
                </a:solidFill>
              </a:rPr>
              <a:t>学习目标</a:t>
            </a:r>
            <a:r>
              <a:rPr lang="en-US" altLang="zh-CN" sz="3200" b="1" dirty="0" smtClean="0">
                <a:solidFill>
                  <a:srgbClr val="C00000"/>
                </a:solidFill>
              </a:rPr>
              <a:t>】</a:t>
            </a:r>
            <a:endParaRPr lang="en-US" altLang="zh-CN" sz="3200" b="1" dirty="0" smtClean="0">
              <a:solidFill>
                <a:srgbClr val="C00000"/>
              </a:solidFill>
            </a:endParaRPr>
          </a:p>
          <a:p>
            <a:r>
              <a:rPr lang="en-US" altLang="zh-CN" sz="3200" b="1" dirty="0" smtClean="0">
                <a:latin typeface="华文新魏" pitchFamily="2" charset="-122"/>
                <a:ea typeface="华文新魏" pitchFamily="2" charset="-122"/>
              </a:rPr>
              <a:t>1.</a:t>
            </a:r>
            <a:r>
              <a:rPr lang="zh-CN" altLang="en-US" sz="3200" b="1" dirty="0" smtClean="0">
                <a:latin typeface="华文新魏" pitchFamily="2" charset="-122"/>
                <a:ea typeface="华文新魏" pitchFamily="2" charset="-122"/>
              </a:rPr>
              <a:t>品读</a:t>
            </a:r>
            <a:r>
              <a:rPr lang="zh-CN" altLang="en-US" sz="3200" b="1" dirty="0">
                <a:latin typeface="华文新魏" pitchFamily="2" charset="-122"/>
                <a:ea typeface="华文新魏" pitchFamily="2" charset="-122"/>
              </a:rPr>
              <a:t>本</a:t>
            </a:r>
            <a:r>
              <a:rPr lang="zh-CN" altLang="en-US" sz="3200" b="1" dirty="0" smtClean="0">
                <a:latin typeface="华文新魏" pitchFamily="2" charset="-122"/>
                <a:ea typeface="华文新魏" pitchFamily="2" charset="-122"/>
              </a:rPr>
              <a:t>词的</a:t>
            </a:r>
            <a:r>
              <a:rPr lang="zh-CN" altLang="en-US" sz="3200" b="1" u="sng" dirty="0" smtClean="0">
                <a:effectLst>
                  <a:outerShdw blurRad="38100" dist="38100" dir="2700000" algn="tl">
                    <a:srgbClr val="000000">
                      <a:alpha val="43137"/>
                    </a:srgbClr>
                  </a:outerShdw>
                </a:effectLst>
                <a:latin typeface="华文新魏" pitchFamily="2" charset="-122"/>
                <a:ea typeface="华文新魏" pitchFamily="2" charset="-122"/>
              </a:rPr>
              <a:t>意象运用特色</a:t>
            </a:r>
            <a:r>
              <a:rPr lang="zh-CN" altLang="en-US" sz="3200" b="1" dirty="0" smtClean="0">
                <a:latin typeface="华文新魏" pitchFamily="2" charset="-122"/>
                <a:ea typeface="华文新魏" pitchFamily="2" charset="-122"/>
              </a:rPr>
              <a:t>以及</a:t>
            </a:r>
            <a:r>
              <a:rPr lang="zh-CN" altLang="en-US" sz="3200" b="1" u="sng" dirty="0" smtClean="0">
                <a:effectLst>
                  <a:outerShdw blurRad="38100" dist="38100" dir="2700000" algn="tl">
                    <a:srgbClr val="000000">
                      <a:alpha val="43137"/>
                    </a:srgbClr>
                  </a:outerShdw>
                </a:effectLst>
                <a:latin typeface="华文新魏" pitchFamily="2" charset="-122"/>
                <a:ea typeface="华文新魏" pitchFamily="2" charset="-122"/>
              </a:rPr>
              <a:t>炼字</a:t>
            </a:r>
            <a:r>
              <a:rPr lang="zh-CN" altLang="en-US" sz="3200" b="1" dirty="0" smtClean="0">
                <a:latin typeface="华文新魏" pitchFamily="2" charset="-122"/>
                <a:ea typeface="华文新魏" pitchFamily="2" charset="-122"/>
              </a:rPr>
              <a:t>上的精妙，并由此进一步掌握写景抒情词的</a:t>
            </a:r>
            <a:r>
              <a:rPr lang="zh-CN" altLang="en-US" sz="3200" b="1" u="sng" dirty="0" smtClean="0">
                <a:effectLst>
                  <a:outerShdw blurRad="38100" dist="38100" dir="2700000" algn="tl">
                    <a:srgbClr val="000000">
                      <a:alpha val="43137"/>
                    </a:srgbClr>
                  </a:outerShdw>
                </a:effectLst>
                <a:latin typeface="华文新魏" pitchFamily="2" charset="-122"/>
                <a:ea typeface="华文新魏" pitchFamily="2" charset="-122"/>
              </a:rPr>
              <a:t>情景关系</a:t>
            </a:r>
            <a:r>
              <a:rPr lang="zh-CN" altLang="en-US" sz="3200" b="1" dirty="0" smtClean="0">
                <a:latin typeface="华文新魏" pitchFamily="2" charset="-122"/>
                <a:ea typeface="华文新魏" pitchFamily="2" charset="-122"/>
              </a:rPr>
              <a:t>。</a:t>
            </a:r>
            <a:endParaRPr lang="en-US" altLang="zh-CN" sz="3200" b="1" dirty="0" smtClean="0">
              <a:latin typeface="华文新魏" pitchFamily="2" charset="-122"/>
              <a:ea typeface="华文新魏" pitchFamily="2" charset="-122"/>
            </a:endParaRPr>
          </a:p>
          <a:p>
            <a:r>
              <a:rPr lang="en-US" altLang="zh-CN" sz="3200" b="1" dirty="0" smtClean="0">
                <a:latin typeface="华文新魏" pitchFamily="2" charset="-122"/>
                <a:ea typeface="华文新魏" pitchFamily="2" charset="-122"/>
              </a:rPr>
              <a:t>2.</a:t>
            </a:r>
            <a:r>
              <a:rPr lang="zh-CN" altLang="en-US" sz="3200" b="1" dirty="0" smtClean="0">
                <a:latin typeface="华文新魏" pitchFamily="2" charset="-122"/>
                <a:ea typeface="华文新魏" pitchFamily="2" charset="-122"/>
              </a:rPr>
              <a:t>掌握写景的</a:t>
            </a:r>
            <a:r>
              <a:rPr lang="zh-CN" altLang="en-US" sz="3200" b="1" u="sng" dirty="0" smtClean="0">
                <a:effectLst>
                  <a:outerShdw blurRad="38100" dist="38100" dir="2700000" algn="tl">
                    <a:srgbClr val="000000">
                      <a:alpha val="43137"/>
                    </a:srgbClr>
                  </a:outerShdw>
                </a:effectLst>
                <a:latin typeface="华文新魏" pitchFamily="2" charset="-122"/>
                <a:ea typeface="华文新魏" pitchFamily="2" charset="-122"/>
              </a:rPr>
              <a:t>一般角度</a:t>
            </a:r>
            <a:endParaRPr lang="en-US" altLang="zh-CN" sz="3200" b="1" u="sng" dirty="0" smtClean="0">
              <a:effectLst>
                <a:outerShdw blurRad="38100" dist="38100" dir="2700000" algn="tl">
                  <a:srgbClr val="000000">
                    <a:alpha val="43137"/>
                  </a:srgbClr>
                </a:outerShdw>
              </a:effectLst>
              <a:latin typeface="华文新魏" pitchFamily="2" charset="-122"/>
              <a:ea typeface="华文新魏" pitchFamily="2" charset="-122"/>
            </a:endParaRPr>
          </a:p>
          <a:p>
            <a:r>
              <a:rPr lang="en-US" altLang="zh-CN" sz="3200" b="1" dirty="0" smtClean="0">
                <a:effectLst>
                  <a:outerShdw blurRad="38100" dist="38100" dir="2700000" algn="tl">
                    <a:srgbClr val="000000">
                      <a:alpha val="43137"/>
                    </a:srgbClr>
                  </a:outerShdw>
                </a:effectLst>
                <a:latin typeface="华文新魏" pitchFamily="2" charset="-122"/>
                <a:ea typeface="华文新魏" pitchFamily="2" charset="-122"/>
              </a:rPr>
              <a:t>3.</a:t>
            </a:r>
            <a:r>
              <a:rPr lang="zh-CN" altLang="en-US" sz="3200" b="1" dirty="0">
                <a:effectLst>
                  <a:outerShdw blurRad="38100" dist="38100" dir="2700000" algn="tl">
                    <a:srgbClr val="000000">
                      <a:alpha val="43137"/>
                    </a:srgbClr>
                  </a:outerShdw>
                </a:effectLst>
                <a:latin typeface="华文新魏" pitchFamily="2" charset="-122"/>
                <a:ea typeface="华文新魏" pitchFamily="2" charset="-122"/>
              </a:rPr>
              <a:t>掌握写景抒情词的</a:t>
            </a:r>
            <a:r>
              <a:rPr lang="zh-CN" altLang="en-US" sz="3200" b="1" u="sng" dirty="0" smtClean="0">
                <a:effectLst>
                  <a:outerShdw blurRad="38100" dist="38100" dir="2700000" algn="tl">
                    <a:srgbClr val="000000">
                      <a:alpha val="43137"/>
                    </a:srgbClr>
                  </a:outerShdw>
                </a:effectLst>
                <a:latin typeface="华文新魏" pitchFamily="2" charset="-122"/>
                <a:ea typeface="华文新魏" pitchFamily="2" charset="-122"/>
              </a:rPr>
              <a:t>一般章法结构</a:t>
            </a:r>
            <a:r>
              <a:rPr lang="zh-CN" altLang="en-US" sz="3200" b="1" dirty="0" smtClean="0">
                <a:effectLst>
                  <a:outerShdw blurRad="38100" dist="38100" dir="2700000" algn="tl">
                    <a:srgbClr val="000000">
                      <a:alpha val="43137"/>
                    </a:srgbClr>
                  </a:outerShdw>
                </a:effectLst>
                <a:latin typeface="华文新魏" pitchFamily="2" charset="-122"/>
                <a:ea typeface="华文新魏" pitchFamily="2" charset="-122"/>
              </a:rPr>
              <a:t>。</a:t>
            </a:r>
            <a:endParaRPr lang="en-US" altLang="zh-CN" sz="3200" b="1" dirty="0" smtClean="0">
              <a:effectLst>
                <a:outerShdw blurRad="38100" dist="38100" dir="2700000" algn="tl">
                  <a:srgbClr val="000000">
                    <a:alpha val="43137"/>
                  </a:srgbClr>
                </a:outerShdw>
              </a:effectLst>
              <a:latin typeface="华文新魏" pitchFamily="2" charset="-122"/>
              <a:ea typeface="华文新魏" pitchFamily="2" charset="-122"/>
            </a:endParaRPr>
          </a:p>
          <a:p>
            <a:r>
              <a:rPr lang="en-US" altLang="zh-CN" sz="3200" b="1" dirty="0" smtClean="0">
                <a:latin typeface="华文新魏" pitchFamily="2" charset="-122"/>
                <a:ea typeface="华文新魏" pitchFamily="2" charset="-122"/>
              </a:rPr>
              <a:t>4.</a:t>
            </a:r>
            <a:r>
              <a:rPr lang="zh-CN" altLang="en-US" sz="3200" b="1" dirty="0" smtClean="0">
                <a:latin typeface="华文新魏" pitchFamily="2" charset="-122"/>
                <a:ea typeface="华文新魏" pitchFamily="2" charset="-122"/>
              </a:rPr>
              <a:t>感受青年毛泽东的</a:t>
            </a:r>
            <a:r>
              <a:rPr lang="zh-CN" altLang="en-US" sz="3200" b="1" u="sng" dirty="0" smtClean="0">
                <a:effectLst>
                  <a:outerShdw blurRad="38100" dist="38100" dir="2700000" algn="tl">
                    <a:srgbClr val="000000">
                      <a:alpha val="43137"/>
                    </a:srgbClr>
                  </a:outerShdw>
                </a:effectLst>
                <a:latin typeface="华文新魏" pitchFamily="2" charset="-122"/>
                <a:ea typeface="华文新魏" pitchFamily="2" charset="-122"/>
              </a:rPr>
              <a:t>壮志豪情</a:t>
            </a:r>
            <a:r>
              <a:rPr lang="zh-CN" altLang="en-US" sz="3200" b="1" dirty="0" smtClean="0">
                <a:latin typeface="华文新魏" pitchFamily="2" charset="-122"/>
                <a:ea typeface="华文新魏" pitchFamily="2" charset="-122"/>
              </a:rPr>
              <a:t>。</a:t>
            </a:r>
            <a:endParaRPr lang="zh-CN" altLang="en-US" sz="3200" b="1" dirty="0">
              <a:latin typeface="华文新魏" pitchFamily="2" charset="-122"/>
              <a:ea typeface="华文新魏"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AutoShape 2"/>
          <p:cNvSpPr>
            <a:spLocks noChangeArrowheads="1"/>
          </p:cNvSpPr>
          <p:nvPr/>
        </p:nvSpPr>
        <p:spPr bwMode="auto">
          <a:xfrm>
            <a:off x="468313" y="1125538"/>
            <a:ext cx="8245475" cy="3600450"/>
          </a:xfrm>
          <a:prstGeom prst="horizontalScroll">
            <a:avLst>
              <a:gd name="adj" fmla="val 12500"/>
            </a:avLst>
          </a:prstGeom>
          <a:noFill/>
          <a:ln w="9525">
            <a:noFill/>
            <a:round/>
          </a:ln>
        </p:spPr>
        <p:txBody>
          <a:bodyPr wrap="none" anchor="ctr"/>
          <a:lstStyle/>
          <a:p>
            <a:pPr>
              <a:buFont typeface="Arial" panose="020B0604020202020204" pitchFamily="34" charset="0"/>
              <a:buNone/>
            </a:pPr>
            <a:endParaRPr lang="zh-CN" altLang="zh-CN" sz="2400">
              <a:latin typeface="Times New Roman" panose="02020603050405020304" pitchFamily="18" charset="0"/>
            </a:endParaRPr>
          </a:p>
        </p:txBody>
      </p:sp>
      <p:sp>
        <p:nvSpPr>
          <p:cNvPr id="113667" name="Rectangle 3"/>
          <p:cNvSpPr>
            <a:spLocks noGrp="1" noChangeArrowheads="1"/>
          </p:cNvSpPr>
          <p:nvPr>
            <p:ph type="body" idx="4294967295"/>
          </p:nvPr>
        </p:nvSpPr>
        <p:spPr>
          <a:xfrm>
            <a:off x="971550" y="4652963"/>
            <a:ext cx="7488238" cy="1252537"/>
          </a:xfrm>
        </p:spPr>
        <p:txBody>
          <a:bodyPr/>
          <a:lstStyle/>
          <a:p>
            <a:pPr eaLnBrk="1" hangingPunct="1">
              <a:buFontTx/>
              <a:buNone/>
            </a:pPr>
            <a:r>
              <a:rPr lang="zh-CN" altLang="en-US" sz="3600" b="1" smtClean="0">
                <a:solidFill>
                  <a:schemeClr val="tx2"/>
                </a:solidFill>
                <a:latin typeface="隶书" pitchFamily="49" charset="-122"/>
                <a:ea typeface="隶书" pitchFamily="49" charset="-122"/>
              </a:rPr>
              <a:t>问题：此诗描绘了怎样的景物</a:t>
            </a:r>
            <a:r>
              <a:rPr lang="en-US" altLang="zh-CN" sz="3600" b="1" smtClean="0">
                <a:solidFill>
                  <a:schemeClr val="tx2"/>
                </a:solidFill>
                <a:latin typeface="隶书" pitchFamily="49" charset="-122"/>
                <a:ea typeface="隶书" pitchFamily="49" charset="-122"/>
              </a:rPr>
              <a:t>?</a:t>
            </a:r>
            <a:r>
              <a:rPr lang="zh-CN" altLang="en-US" sz="3600" b="1" smtClean="0">
                <a:solidFill>
                  <a:schemeClr val="tx2"/>
                </a:solidFill>
                <a:latin typeface="隶书" pitchFamily="49" charset="-122"/>
                <a:ea typeface="隶书" pitchFamily="49" charset="-122"/>
              </a:rPr>
              <a:t>表达了诗人怎样的感情</a:t>
            </a:r>
            <a:r>
              <a:rPr lang="en-US" altLang="zh-CN" sz="3600" b="1" smtClean="0">
                <a:solidFill>
                  <a:schemeClr val="tx2"/>
                </a:solidFill>
                <a:latin typeface="隶书" pitchFamily="49" charset="-122"/>
                <a:ea typeface="隶书" pitchFamily="49" charset="-122"/>
              </a:rPr>
              <a:t>?</a:t>
            </a:r>
            <a:r>
              <a:rPr lang="zh-CN" altLang="en-US" sz="3600" b="1" smtClean="0">
                <a:solidFill>
                  <a:schemeClr val="tx2"/>
                </a:solidFill>
                <a:latin typeface="隶书" pitchFamily="49" charset="-122"/>
                <a:ea typeface="隶书" pitchFamily="49" charset="-122"/>
              </a:rPr>
              <a:t>请简要分析。</a:t>
            </a:r>
            <a:r>
              <a:rPr lang="zh-CN" altLang="en-US" sz="3600" b="1" smtClean="0"/>
              <a:t> </a:t>
            </a:r>
            <a:endParaRPr lang="zh-CN" altLang="en-US" sz="3600" b="1" smtClean="0"/>
          </a:p>
        </p:txBody>
      </p:sp>
      <p:sp>
        <p:nvSpPr>
          <p:cNvPr id="113668" name="Rectangle 4"/>
          <p:cNvSpPr>
            <a:spLocks noChangeArrowheads="1"/>
          </p:cNvSpPr>
          <p:nvPr/>
        </p:nvSpPr>
        <p:spPr bwMode="auto">
          <a:xfrm>
            <a:off x="2339975" y="333375"/>
            <a:ext cx="4105275" cy="1152525"/>
          </a:xfrm>
          <a:prstGeom prst="rect">
            <a:avLst/>
          </a:prstGeom>
          <a:noFill/>
          <a:ln w="9525">
            <a:noFill/>
            <a:miter lim="800000"/>
          </a:ln>
        </p:spPr>
        <p:txBody>
          <a:bodyPr/>
          <a:lstStyle/>
          <a:p>
            <a:pPr marL="342900" indent="-342900" algn="ctr">
              <a:spcBef>
                <a:spcPct val="20000"/>
              </a:spcBef>
            </a:pPr>
            <a:r>
              <a:rPr lang="zh-CN" altLang="en-US" sz="3200" b="1">
                <a:latin typeface="Times New Roman" panose="02020603050405020304" pitchFamily="18" charset="0"/>
                <a:ea typeface="黑体" panose="02010609060101010101" pitchFamily="2" charset="-122"/>
              </a:rPr>
              <a:t>绝句二首（其一）</a:t>
            </a:r>
            <a:endParaRPr lang="zh-CN" altLang="en-US" sz="3200" b="1">
              <a:latin typeface="Times New Roman" panose="02020603050405020304" pitchFamily="18" charset="0"/>
              <a:ea typeface="黑体" panose="02010609060101010101" pitchFamily="2" charset="-122"/>
            </a:endParaRPr>
          </a:p>
          <a:p>
            <a:pPr marL="342900" indent="-342900" algn="ctr">
              <a:spcBef>
                <a:spcPct val="20000"/>
              </a:spcBef>
            </a:pPr>
            <a:r>
              <a:rPr lang="zh-CN" altLang="en-US" sz="3200" b="1">
                <a:latin typeface="Times New Roman" panose="02020603050405020304" pitchFamily="18" charset="0"/>
                <a:ea typeface="仿宋_GB2312" pitchFamily="49" charset="-122"/>
              </a:rPr>
              <a:t>杜甫</a:t>
            </a:r>
            <a:endParaRPr lang="zh-CN" altLang="en-US" sz="4000" b="1">
              <a:latin typeface="Times New Roman" panose="02020603050405020304" pitchFamily="18" charset="0"/>
            </a:endParaRPr>
          </a:p>
        </p:txBody>
      </p:sp>
      <p:sp>
        <p:nvSpPr>
          <p:cNvPr id="113669" name="Rectangle 5"/>
          <p:cNvSpPr>
            <a:spLocks noChangeArrowheads="1"/>
          </p:cNvSpPr>
          <p:nvPr/>
        </p:nvSpPr>
        <p:spPr bwMode="auto">
          <a:xfrm>
            <a:off x="1403350" y="1628775"/>
            <a:ext cx="6696075" cy="1439863"/>
          </a:xfrm>
          <a:prstGeom prst="rect">
            <a:avLst/>
          </a:prstGeom>
          <a:noFill/>
          <a:ln w="9525">
            <a:noFill/>
            <a:miter lim="800000"/>
          </a:ln>
        </p:spPr>
        <p:txBody>
          <a:bodyPr/>
          <a:lstStyle/>
          <a:p>
            <a:pPr marL="342900" indent="-342900" algn="ctr">
              <a:spcBef>
                <a:spcPct val="20000"/>
              </a:spcBef>
            </a:pPr>
            <a:r>
              <a:rPr lang="zh-CN" altLang="en-US" sz="4000" b="1">
                <a:latin typeface="Times New Roman" panose="02020603050405020304" pitchFamily="18" charset="0"/>
              </a:rPr>
              <a:t>迟日江山丽，春风花草香。</a:t>
            </a:r>
            <a:endParaRPr lang="zh-CN" altLang="en-US" sz="4000" b="1">
              <a:latin typeface="Times New Roman" panose="02020603050405020304" pitchFamily="18" charset="0"/>
            </a:endParaRPr>
          </a:p>
          <a:p>
            <a:pPr marL="342900" indent="-342900" algn="ctr">
              <a:spcBef>
                <a:spcPct val="20000"/>
              </a:spcBef>
            </a:pPr>
            <a:r>
              <a:rPr lang="zh-CN" altLang="en-US" sz="4000" b="1">
                <a:latin typeface="Times New Roman" panose="02020603050405020304" pitchFamily="18" charset="0"/>
              </a:rPr>
              <a:t>泥融飞燕子，沙暖睡鸳鸯。</a:t>
            </a:r>
            <a:endParaRPr lang="zh-CN" altLang="en-US" sz="4000" b="1">
              <a:latin typeface="Times New Roman" panose="02020603050405020304" pitchFamily="18" charset="0"/>
            </a:endParaRPr>
          </a:p>
        </p:txBody>
      </p:sp>
      <p:sp>
        <p:nvSpPr>
          <p:cNvPr id="113670" name="Rectangle 6"/>
          <p:cNvSpPr>
            <a:spLocks noChangeArrowheads="1"/>
          </p:cNvSpPr>
          <p:nvPr/>
        </p:nvSpPr>
        <p:spPr bwMode="auto">
          <a:xfrm>
            <a:off x="971550" y="3213100"/>
            <a:ext cx="7416800" cy="863600"/>
          </a:xfrm>
          <a:prstGeom prst="rect">
            <a:avLst/>
          </a:prstGeom>
          <a:noFill/>
          <a:ln w="9525">
            <a:noFill/>
            <a:miter lim="800000"/>
          </a:ln>
        </p:spPr>
        <p:txBody>
          <a:bodyPr/>
          <a:lstStyle/>
          <a:p>
            <a:pPr marL="342900" indent="-342900">
              <a:spcBef>
                <a:spcPct val="20000"/>
              </a:spcBef>
            </a:pPr>
            <a:r>
              <a:rPr lang="en-US" altLang="zh-CN" sz="3200" b="1">
                <a:latin typeface="楷体_GB2312" pitchFamily="49" charset="-122"/>
                <a:ea typeface="楷体_GB2312" pitchFamily="49" charset="-122"/>
              </a:rPr>
              <a:t>[</a:t>
            </a:r>
            <a:r>
              <a:rPr lang="zh-CN" altLang="en-US" sz="3200" b="1">
                <a:latin typeface="楷体_GB2312" pitchFamily="49" charset="-122"/>
                <a:ea typeface="楷体_GB2312" pitchFamily="49" charset="-122"/>
              </a:rPr>
              <a:t>注</a:t>
            </a:r>
            <a:r>
              <a:rPr lang="en-US" altLang="zh-CN" sz="3200" b="1">
                <a:latin typeface="楷体_GB2312" pitchFamily="49" charset="-122"/>
                <a:ea typeface="楷体_GB2312" pitchFamily="49" charset="-122"/>
              </a:rPr>
              <a:t>]</a:t>
            </a:r>
            <a:r>
              <a:rPr lang="zh-CN" altLang="en-US" sz="3200" b="1">
                <a:latin typeface="楷体_GB2312" pitchFamily="49" charset="-122"/>
                <a:ea typeface="楷体_GB2312" pitchFamily="49" charset="-122"/>
              </a:rPr>
              <a:t>此诗写于诗人经过</a:t>
            </a:r>
            <a:r>
              <a:rPr lang="zh-CN" altLang="en-US" sz="3200" b="1">
                <a:latin typeface="Times New Roman" panose="02020603050405020304" pitchFamily="18" charset="0"/>
                <a:ea typeface="楷体_GB2312" pitchFamily="49" charset="-122"/>
              </a:rPr>
              <a:t>“</a:t>
            </a:r>
            <a:r>
              <a:rPr lang="zh-CN" altLang="en-US" sz="3200" b="1">
                <a:latin typeface="楷体_GB2312" pitchFamily="49" charset="-122"/>
                <a:ea typeface="楷体_GB2312" pitchFamily="49" charset="-122"/>
              </a:rPr>
              <a:t>一岁四行役</a:t>
            </a:r>
            <a:r>
              <a:rPr lang="zh-CN" altLang="en-US" sz="3200" b="1">
                <a:latin typeface="Times New Roman" panose="02020603050405020304" pitchFamily="18" charset="0"/>
                <a:ea typeface="楷体_GB2312" pitchFamily="49" charset="-122"/>
              </a:rPr>
              <a:t>”</a:t>
            </a:r>
            <a:r>
              <a:rPr lang="zh-CN" altLang="en-US" sz="3200" b="1">
                <a:latin typeface="楷体_GB2312" pitchFamily="49" charset="-122"/>
                <a:ea typeface="楷体_GB2312" pitchFamily="49" charset="-122"/>
              </a:rPr>
              <a:t>的奔波流离之后，暂时定居成都草堂时。</a:t>
            </a:r>
            <a:endParaRPr lang="zh-CN" altLang="en-US" sz="3200" b="1">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13668"/>
                                        </p:tgtEl>
                                        <p:attrNameLst>
                                          <p:attrName>style.visibility</p:attrName>
                                        </p:attrNameLst>
                                      </p:cBhvr>
                                      <p:to>
                                        <p:strVal val="visible"/>
                                      </p:to>
                                    </p:set>
                                    <p:anim calcmode="lin" valueType="num">
                                      <p:cBhvr>
                                        <p:cTn id="7" dur="500" fill="hold"/>
                                        <p:tgtEl>
                                          <p:spTgt spid="113668"/>
                                        </p:tgtEl>
                                        <p:attrNameLst>
                                          <p:attrName>ppt_w</p:attrName>
                                        </p:attrNameLst>
                                      </p:cBhvr>
                                      <p:tavLst>
                                        <p:tav tm="0">
                                          <p:val>
                                            <p:fltVal val="0"/>
                                          </p:val>
                                        </p:tav>
                                        <p:tav tm="100000">
                                          <p:val>
                                            <p:strVal val="#ppt_w"/>
                                          </p:val>
                                        </p:tav>
                                      </p:tavLst>
                                    </p:anim>
                                    <p:anim calcmode="lin" valueType="num">
                                      <p:cBhvr>
                                        <p:cTn id="8" dur="500" fill="hold"/>
                                        <p:tgtEl>
                                          <p:spTgt spid="113668"/>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nodePh="1">
                                  <p:stCondLst>
                                    <p:cond delay="0"/>
                                  </p:stCondLst>
                                  <p:endCondLst>
                                    <p:cond evt="begin" delay="0">
                                      <p:tn val="9"/>
                                    </p:cond>
                                  </p:endCondLst>
                                  <p:childTnLst>
                                    <p:set>
                                      <p:cBhvr>
                                        <p:cTn id="10" dur="1" fill="hold">
                                          <p:stCondLst>
                                            <p:cond delay="0"/>
                                          </p:stCondLst>
                                        </p:cTn>
                                        <p:tgtEl>
                                          <p:spTgt spid="113666"/>
                                        </p:tgtEl>
                                        <p:attrNameLst>
                                          <p:attrName>style.visibility</p:attrName>
                                        </p:attrNameLst>
                                      </p:cBhvr>
                                      <p:to>
                                        <p:strVal val="visible"/>
                                      </p:to>
                                    </p:set>
                                    <p:anim calcmode="lin" valueType="num">
                                      <p:cBhvr>
                                        <p:cTn id="11" dur="500" fill="hold"/>
                                        <p:tgtEl>
                                          <p:spTgt spid="113666"/>
                                        </p:tgtEl>
                                        <p:attrNameLst>
                                          <p:attrName>ppt_w</p:attrName>
                                        </p:attrNameLst>
                                      </p:cBhvr>
                                      <p:tavLst>
                                        <p:tav tm="0">
                                          <p:val>
                                            <p:fltVal val="0"/>
                                          </p:val>
                                        </p:tav>
                                        <p:tav tm="100000">
                                          <p:val>
                                            <p:strVal val="#ppt_w"/>
                                          </p:val>
                                        </p:tav>
                                      </p:tavLst>
                                    </p:anim>
                                    <p:anim calcmode="lin" valueType="num">
                                      <p:cBhvr>
                                        <p:cTn id="12" dur="500" fill="hold"/>
                                        <p:tgtEl>
                                          <p:spTgt spid="113666"/>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13669"/>
                                        </p:tgtEl>
                                        <p:attrNameLst>
                                          <p:attrName>style.visibility</p:attrName>
                                        </p:attrNameLst>
                                      </p:cBhvr>
                                      <p:to>
                                        <p:strVal val="visible"/>
                                      </p:to>
                                    </p:set>
                                    <p:anim calcmode="lin" valueType="num">
                                      <p:cBhvr>
                                        <p:cTn id="15" dur="500" fill="hold"/>
                                        <p:tgtEl>
                                          <p:spTgt spid="113669"/>
                                        </p:tgtEl>
                                        <p:attrNameLst>
                                          <p:attrName>ppt_w</p:attrName>
                                        </p:attrNameLst>
                                      </p:cBhvr>
                                      <p:tavLst>
                                        <p:tav tm="0">
                                          <p:val>
                                            <p:fltVal val="0"/>
                                          </p:val>
                                        </p:tav>
                                        <p:tav tm="100000">
                                          <p:val>
                                            <p:strVal val="#ppt_w"/>
                                          </p:val>
                                        </p:tav>
                                      </p:tavLst>
                                    </p:anim>
                                    <p:anim calcmode="lin" valueType="num">
                                      <p:cBhvr>
                                        <p:cTn id="16" dur="500" fill="hold"/>
                                        <p:tgtEl>
                                          <p:spTgt spid="113669"/>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113670"/>
                                        </p:tgtEl>
                                        <p:attrNameLst>
                                          <p:attrName>style.visibility</p:attrName>
                                        </p:attrNameLst>
                                      </p:cBhvr>
                                      <p:to>
                                        <p:strVal val="visible"/>
                                      </p:to>
                                    </p:set>
                                    <p:anim calcmode="lin" valueType="num">
                                      <p:cBhvr>
                                        <p:cTn id="19" dur="500" fill="hold"/>
                                        <p:tgtEl>
                                          <p:spTgt spid="113670"/>
                                        </p:tgtEl>
                                        <p:attrNameLst>
                                          <p:attrName>ppt_w</p:attrName>
                                        </p:attrNameLst>
                                      </p:cBhvr>
                                      <p:tavLst>
                                        <p:tav tm="0">
                                          <p:val>
                                            <p:fltVal val="0"/>
                                          </p:val>
                                        </p:tav>
                                        <p:tav tm="100000">
                                          <p:val>
                                            <p:strVal val="#ppt_w"/>
                                          </p:val>
                                        </p:tav>
                                      </p:tavLst>
                                    </p:anim>
                                    <p:anim calcmode="lin" valueType="num">
                                      <p:cBhvr>
                                        <p:cTn id="20" dur="500" fill="hold"/>
                                        <p:tgtEl>
                                          <p:spTgt spid="113670"/>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113667">
                                            <p:txEl>
                                              <p:pRg st="0" end="0"/>
                                            </p:txEl>
                                          </p:spTgt>
                                        </p:tgtEl>
                                        <p:attrNameLst>
                                          <p:attrName>style.visibility</p:attrName>
                                        </p:attrNameLst>
                                      </p:cBhvr>
                                      <p:to>
                                        <p:strVal val="visible"/>
                                      </p:to>
                                    </p:set>
                                    <p:anim calcmode="lin" valueType="num">
                                      <p:cBhvr>
                                        <p:cTn id="25" dur="500" decel="50000" fill="hold">
                                          <p:stCondLst>
                                            <p:cond delay="0"/>
                                          </p:stCondLst>
                                        </p:cTn>
                                        <p:tgtEl>
                                          <p:spTgt spid="113667">
                                            <p:txEl>
                                              <p:pRg st="0" end="0"/>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13667">
                                            <p:txEl>
                                              <p:pRg st="0" end="0"/>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13667">
                                            <p:txEl>
                                              <p:pRg st="0" end="0"/>
                                            </p:txEl>
                                          </p:spTgt>
                                        </p:tgtEl>
                                        <p:attrNameLst>
                                          <p:attrName>ppt_w</p:attrName>
                                        </p:attrNameLst>
                                      </p:cBhvr>
                                      <p:tavLst>
                                        <p:tav tm="0">
                                          <p:val>
                                            <p:strVal val="#ppt_w*.05"/>
                                          </p:val>
                                        </p:tav>
                                        <p:tav tm="100000">
                                          <p:val>
                                            <p:strVal val="#ppt_w"/>
                                          </p:val>
                                        </p:tav>
                                      </p:tavLst>
                                    </p:anim>
                                    <p:anim calcmode="lin" valueType="num">
                                      <p:cBhvr>
                                        <p:cTn id="28" dur="1000" fill="hold"/>
                                        <p:tgtEl>
                                          <p:spTgt spid="113667">
                                            <p:txEl>
                                              <p:pRg st="0" end="0"/>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13667">
                                            <p:txEl>
                                              <p:pRg st="0" end="0"/>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13667">
                                            <p:txEl>
                                              <p:pRg st="0" end="0"/>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13667">
                                            <p:txEl>
                                              <p:pRg st="0" end="0"/>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136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p:bldP spid="113667" grpId="0" build="p"/>
      <p:bldP spid="113668" grpId="0"/>
      <p:bldP spid="113669" grpId="0"/>
      <p:bldP spid="11367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79388" y="1412875"/>
            <a:ext cx="2530475" cy="777875"/>
          </a:xfrm>
        </p:spPr>
        <p:txBody>
          <a:bodyPr/>
          <a:lstStyle/>
          <a:p>
            <a:pPr eaLnBrk="1" hangingPunct="1"/>
            <a:r>
              <a:rPr lang="zh-CN" altLang="en-US" sz="3600" b="1" smtClean="0">
                <a:solidFill>
                  <a:schemeClr val="tx1"/>
                </a:solidFill>
              </a:rPr>
              <a:t>参考答案</a:t>
            </a:r>
            <a:endParaRPr lang="zh-CN" altLang="en-US" sz="3600" b="1" smtClean="0">
              <a:solidFill>
                <a:schemeClr val="tx1"/>
              </a:solidFill>
            </a:endParaRPr>
          </a:p>
        </p:txBody>
      </p:sp>
      <p:sp>
        <p:nvSpPr>
          <p:cNvPr id="40963" name="Rectangle 3"/>
          <p:cNvSpPr>
            <a:spLocks noGrp="1" noChangeArrowheads="1"/>
          </p:cNvSpPr>
          <p:nvPr>
            <p:ph type="body" idx="4294967295"/>
          </p:nvPr>
        </p:nvSpPr>
        <p:spPr>
          <a:xfrm>
            <a:off x="539750" y="2349500"/>
            <a:ext cx="8604250" cy="4679950"/>
          </a:xfrm>
        </p:spPr>
        <p:txBody>
          <a:bodyPr/>
          <a:lstStyle/>
          <a:p>
            <a:pPr eaLnBrk="1" hangingPunct="1">
              <a:buFontTx/>
              <a:buNone/>
            </a:pPr>
            <a:r>
              <a:rPr lang="zh-CN" altLang="en-US" b="1" smtClean="0"/>
              <a:t>此诗描绘了一幅明净绚丽的春景图。</a:t>
            </a:r>
            <a:r>
              <a:rPr lang="en-US" altLang="zh-CN" b="1" smtClean="0">
                <a:solidFill>
                  <a:srgbClr val="FF0000"/>
                </a:solidFill>
              </a:rPr>
              <a:t>(</a:t>
            </a:r>
            <a:r>
              <a:rPr lang="zh-CN" altLang="en-US" b="1" smtClean="0">
                <a:solidFill>
                  <a:srgbClr val="FF0000"/>
                </a:solidFill>
              </a:rPr>
              <a:t>步骤一</a:t>
            </a:r>
            <a:r>
              <a:rPr lang="en-US" altLang="zh-CN" b="1" smtClean="0">
                <a:solidFill>
                  <a:srgbClr val="FF0000"/>
                </a:solidFill>
              </a:rPr>
              <a:t>)</a:t>
            </a:r>
            <a:endParaRPr lang="en-US" altLang="zh-CN" b="1" smtClean="0">
              <a:solidFill>
                <a:srgbClr val="FF0000"/>
              </a:solidFill>
            </a:endParaRPr>
          </a:p>
          <a:p>
            <a:pPr eaLnBrk="1" hangingPunct="1">
              <a:buFontTx/>
              <a:buNone/>
            </a:pPr>
            <a:r>
              <a:rPr lang="zh-CN" altLang="en-US" b="1" smtClean="0"/>
              <a:t>春天阳光普照，四野青绿，江水映日，春风送来花草的馨香，泥融土湿，燕子正繁忙地衔泥筑巢，日丽沙暖，鸳鸯在沙洲上静睡不动。这是一派美丽的初春景象。 </a:t>
            </a:r>
            <a:r>
              <a:rPr lang="en-US" altLang="zh-CN" b="1" smtClean="0">
                <a:solidFill>
                  <a:srgbClr val="FF0000"/>
                </a:solidFill>
              </a:rPr>
              <a:t>(</a:t>
            </a:r>
            <a:r>
              <a:rPr lang="zh-CN" altLang="en-US" b="1" smtClean="0">
                <a:solidFill>
                  <a:srgbClr val="FF0000"/>
                </a:solidFill>
              </a:rPr>
              <a:t>步骤二</a:t>
            </a:r>
            <a:r>
              <a:rPr lang="en-US" altLang="zh-CN" b="1" smtClean="0">
                <a:solidFill>
                  <a:srgbClr val="FF0000"/>
                </a:solidFill>
              </a:rPr>
              <a:t>)</a:t>
            </a:r>
            <a:endParaRPr lang="en-US" altLang="zh-CN" b="1" smtClean="0">
              <a:solidFill>
                <a:srgbClr val="FF0000"/>
              </a:solidFill>
            </a:endParaRPr>
          </a:p>
          <a:p>
            <a:pPr eaLnBrk="1" hangingPunct="1">
              <a:buFontTx/>
              <a:buNone/>
            </a:pPr>
            <a:r>
              <a:rPr lang="zh-CN" altLang="en-US" b="1" smtClean="0"/>
              <a:t>表现了诗人结束奔波流离生活安定后愉悦闲适的心境</a:t>
            </a:r>
            <a:r>
              <a:rPr lang="en-US" altLang="zh-CN" b="1" smtClean="0">
                <a:solidFill>
                  <a:srgbClr val="FF0000"/>
                </a:solidFill>
              </a:rPr>
              <a:t>(</a:t>
            </a:r>
            <a:r>
              <a:rPr lang="zh-CN" altLang="en-US" b="1" smtClean="0">
                <a:solidFill>
                  <a:srgbClr val="FF0000"/>
                </a:solidFill>
              </a:rPr>
              <a:t>步骤三</a:t>
            </a:r>
            <a:r>
              <a:rPr lang="en-US" altLang="zh-CN" b="1" smtClean="0">
                <a:solidFill>
                  <a:srgbClr val="FF0000"/>
                </a:solidFill>
              </a:rPr>
              <a:t>)</a:t>
            </a:r>
            <a:r>
              <a:rPr lang="zh-CN" altLang="en-US" b="1" smtClean="0"/>
              <a:t>。</a:t>
            </a:r>
            <a:r>
              <a:rPr lang="zh-CN" altLang="en-US" sz="2400" b="1" smtClean="0"/>
              <a:t> </a:t>
            </a:r>
            <a:endParaRPr lang="zh-CN" altLang="en-US" sz="2400" b="1" smtClean="0"/>
          </a:p>
        </p:txBody>
      </p:sp>
      <p:sp>
        <p:nvSpPr>
          <p:cNvPr id="40964" name="Rectangle 4"/>
          <p:cNvSpPr>
            <a:spLocks noChangeArrowheads="1"/>
          </p:cNvSpPr>
          <p:nvPr/>
        </p:nvSpPr>
        <p:spPr bwMode="auto">
          <a:xfrm>
            <a:off x="2268538" y="0"/>
            <a:ext cx="6696075" cy="1439863"/>
          </a:xfrm>
          <a:prstGeom prst="rect">
            <a:avLst/>
          </a:prstGeom>
          <a:noFill/>
          <a:ln w="9525">
            <a:noFill/>
            <a:miter lim="800000"/>
          </a:ln>
        </p:spPr>
        <p:txBody>
          <a:bodyPr/>
          <a:lstStyle/>
          <a:p>
            <a:pPr marL="342900" indent="-342900" algn="ctr">
              <a:spcBef>
                <a:spcPct val="20000"/>
              </a:spcBef>
            </a:pPr>
            <a:r>
              <a:rPr lang="zh-CN" altLang="en-US" sz="4000" b="1">
                <a:solidFill>
                  <a:srgbClr val="FF0000"/>
                </a:solidFill>
                <a:latin typeface="Times New Roman" panose="02020603050405020304" pitchFamily="18" charset="0"/>
              </a:rPr>
              <a:t>迟日江山丽，春风花草香。</a:t>
            </a:r>
            <a:endParaRPr lang="zh-CN" altLang="en-US" sz="4000" b="1">
              <a:solidFill>
                <a:srgbClr val="FF0000"/>
              </a:solidFill>
              <a:latin typeface="Times New Roman" panose="02020603050405020304" pitchFamily="18" charset="0"/>
            </a:endParaRPr>
          </a:p>
          <a:p>
            <a:pPr marL="342900" indent="-342900" algn="ctr">
              <a:spcBef>
                <a:spcPct val="20000"/>
              </a:spcBef>
            </a:pPr>
            <a:r>
              <a:rPr lang="zh-CN" altLang="en-US" sz="4000" b="1">
                <a:solidFill>
                  <a:srgbClr val="FF0000"/>
                </a:solidFill>
                <a:latin typeface="Times New Roman" panose="02020603050405020304" pitchFamily="18" charset="0"/>
              </a:rPr>
              <a:t>泥融飞燕子，沙暖睡鸳鸯。</a:t>
            </a:r>
            <a:endParaRPr lang="zh-CN" altLang="en-US" sz="4000" b="1">
              <a:solidFill>
                <a:srgbClr val="FF0000"/>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323850" y="0"/>
            <a:ext cx="8229600" cy="1143000"/>
          </a:xfrm>
        </p:spPr>
        <p:txBody>
          <a:bodyPr/>
          <a:lstStyle/>
          <a:p>
            <a:pPr eaLnBrk="1" hangingPunct="1"/>
            <a:r>
              <a:rPr lang="zh-CN" altLang="en-US" sz="5400" b="1" smtClean="0">
                <a:solidFill>
                  <a:srgbClr val="6600CC"/>
                </a:solidFill>
                <a:ea typeface="楷体_GB2312" pitchFamily="49" charset="-122"/>
              </a:rPr>
              <a:t>炼字题型答题模式</a:t>
            </a:r>
            <a:endParaRPr lang="zh-CN" altLang="en-US" sz="5400" b="1" smtClean="0">
              <a:solidFill>
                <a:srgbClr val="6600CC"/>
              </a:solidFill>
              <a:ea typeface="楷体_GB2312" pitchFamily="49" charset="-122"/>
            </a:endParaRPr>
          </a:p>
        </p:txBody>
      </p:sp>
      <p:sp>
        <p:nvSpPr>
          <p:cNvPr id="115715" name="Rectangle 3"/>
          <p:cNvSpPr>
            <a:spLocks noGrp="1" noChangeArrowheads="1"/>
          </p:cNvSpPr>
          <p:nvPr>
            <p:ph type="body" idx="4294967295"/>
          </p:nvPr>
        </p:nvSpPr>
        <p:spPr>
          <a:xfrm>
            <a:off x="0" y="1196975"/>
            <a:ext cx="9324975" cy="4525963"/>
          </a:xfrm>
        </p:spPr>
        <p:txBody>
          <a:bodyPr/>
          <a:lstStyle/>
          <a:p>
            <a:pPr eaLnBrk="1" hangingPunct="1">
              <a:lnSpc>
                <a:spcPct val="90000"/>
              </a:lnSpc>
              <a:buFontTx/>
              <a:buNone/>
            </a:pPr>
            <a:r>
              <a:rPr lang="zh-CN" altLang="en-US" sz="2400" b="1" smtClean="0">
                <a:solidFill>
                  <a:srgbClr val="0000FF"/>
                </a:solidFill>
                <a:latin typeface="楷体_GB2312" pitchFamily="49" charset="-122"/>
                <a:ea typeface="楷体_GB2312" pitchFamily="49" charset="-122"/>
              </a:rPr>
              <a:t>第一步：</a:t>
            </a:r>
            <a:r>
              <a:rPr lang="zh-CN" altLang="en-US" sz="2400" b="1" smtClean="0">
                <a:latin typeface="楷体_GB2312" pitchFamily="49" charset="-122"/>
                <a:ea typeface="楷体_GB2312" pitchFamily="49" charset="-122"/>
              </a:rPr>
              <a:t>解释该字在句中的含义</a:t>
            </a:r>
            <a:r>
              <a:rPr lang="en-US" altLang="zh-CN" sz="2400" b="1" smtClean="0">
                <a:latin typeface="楷体_GB2312" pitchFamily="49" charset="-122"/>
                <a:ea typeface="楷体_GB2312" pitchFamily="49" charset="-122"/>
              </a:rPr>
              <a:t>——</a:t>
            </a:r>
            <a:r>
              <a:rPr lang="zh-CN" altLang="en-US" sz="2400" b="1" smtClean="0">
                <a:latin typeface="楷体_GB2312" pitchFamily="49" charset="-122"/>
                <a:ea typeface="楷体_GB2312" pitchFamily="49" charset="-122"/>
              </a:rPr>
              <a:t>字面义和深层义。</a:t>
            </a:r>
            <a:r>
              <a:rPr lang="zh-CN" altLang="en-US" sz="2400" b="1" smtClean="0">
                <a:solidFill>
                  <a:srgbClr val="FF0000"/>
                </a:solidFill>
                <a:latin typeface="楷体_GB2312" pitchFamily="49" charset="-122"/>
                <a:ea typeface="楷体_GB2312" pitchFamily="49" charset="-122"/>
              </a:rPr>
              <a:t>（释义）</a:t>
            </a:r>
            <a:endParaRPr lang="zh-CN" altLang="en-US" sz="2400" b="1" smtClean="0">
              <a:solidFill>
                <a:srgbClr val="FF0000"/>
              </a:solidFill>
              <a:latin typeface="楷体_GB2312" pitchFamily="49" charset="-122"/>
              <a:ea typeface="楷体_GB2312" pitchFamily="49" charset="-122"/>
            </a:endParaRPr>
          </a:p>
          <a:p>
            <a:pPr eaLnBrk="1" hangingPunct="1">
              <a:lnSpc>
                <a:spcPct val="90000"/>
              </a:lnSpc>
              <a:buFontTx/>
              <a:buNone/>
            </a:pPr>
            <a:r>
              <a:rPr lang="zh-CN" altLang="en-US" sz="2400" b="1" smtClean="0">
                <a:latin typeface="楷体_GB2312" pitchFamily="49" charset="-122"/>
                <a:ea typeface="楷体_GB2312" pitchFamily="49" charset="-122"/>
              </a:rPr>
              <a:t>        有表现手法时点出。</a:t>
            </a:r>
            <a:r>
              <a:rPr lang="zh-CN" altLang="en-US" sz="2400" b="1" smtClean="0">
                <a:solidFill>
                  <a:srgbClr val="FF0000"/>
                </a:solidFill>
                <a:latin typeface="楷体_GB2312" pitchFamily="49" charset="-122"/>
                <a:ea typeface="楷体_GB2312" pitchFamily="49" charset="-122"/>
              </a:rPr>
              <a:t>（点手法）</a:t>
            </a:r>
            <a:endParaRPr lang="zh-CN" altLang="en-US" sz="2400" b="1" smtClean="0">
              <a:solidFill>
                <a:srgbClr val="FF0000"/>
              </a:solidFill>
              <a:latin typeface="楷体_GB2312" pitchFamily="49" charset="-122"/>
              <a:ea typeface="楷体_GB2312" pitchFamily="49" charset="-122"/>
            </a:endParaRPr>
          </a:p>
          <a:p>
            <a:pPr eaLnBrk="1" hangingPunct="1">
              <a:lnSpc>
                <a:spcPct val="90000"/>
              </a:lnSpc>
              <a:buFontTx/>
              <a:buNone/>
            </a:pPr>
            <a:r>
              <a:rPr lang="zh-CN" altLang="en-US" sz="2400" b="1" smtClean="0">
                <a:latin typeface="楷体_GB2312" pitchFamily="49" charset="-122"/>
                <a:ea typeface="楷体_GB2312" pitchFamily="49" charset="-122"/>
              </a:rPr>
              <a:t>（指出这个字特殊的语法现象或修辞手法，如词类活用、拟人、通感、化静为动等）           </a:t>
            </a:r>
            <a:endParaRPr lang="zh-CN" altLang="en-US" sz="2400" b="1" smtClean="0">
              <a:latin typeface="楷体_GB2312" pitchFamily="49" charset="-122"/>
              <a:ea typeface="楷体_GB2312" pitchFamily="49" charset="-122"/>
            </a:endParaRPr>
          </a:p>
          <a:p>
            <a:pPr eaLnBrk="1" hangingPunct="1">
              <a:lnSpc>
                <a:spcPct val="90000"/>
              </a:lnSpc>
              <a:buFontTx/>
              <a:buNone/>
            </a:pPr>
            <a:endParaRPr lang="zh-CN" altLang="en-US" sz="2400" b="1" smtClean="0">
              <a:solidFill>
                <a:srgbClr val="0000FF"/>
              </a:solidFill>
              <a:latin typeface="楷体_GB2312" pitchFamily="49" charset="-122"/>
              <a:ea typeface="楷体_GB2312" pitchFamily="49" charset="-122"/>
            </a:endParaRPr>
          </a:p>
          <a:p>
            <a:pPr eaLnBrk="1" hangingPunct="1">
              <a:lnSpc>
                <a:spcPct val="90000"/>
              </a:lnSpc>
              <a:buFontTx/>
              <a:buNone/>
            </a:pPr>
            <a:r>
              <a:rPr lang="zh-CN" altLang="en-US" sz="2400" b="1" smtClean="0">
                <a:solidFill>
                  <a:srgbClr val="0000FF"/>
                </a:solidFill>
                <a:latin typeface="楷体_GB2312" pitchFamily="49" charset="-122"/>
                <a:ea typeface="楷体_GB2312" pitchFamily="49" charset="-122"/>
              </a:rPr>
              <a:t>第二步：</a:t>
            </a:r>
            <a:r>
              <a:rPr lang="zh-CN" altLang="en-US" sz="2400" b="1" smtClean="0">
                <a:latin typeface="楷体_GB2312" pitchFamily="49" charset="-122"/>
                <a:ea typeface="楷体_GB2312" pitchFamily="49" charset="-122"/>
              </a:rPr>
              <a:t>展开联想把该字放入原句中分析其具体表现</a:t>
            </a:r>
            <a:r>
              <a:rPr lang="zh-CN" altLang="en-US" sz="2400" smtClean="0">
                <a:latin typeface="楷体_GB2312" pitchFamily="49" charset="-122"/>
                <a:ea typeface="楷体_GB2312" pitchFamily="49" charset="-122"/>
              </a:rPr>
              <a:t> 。</a:t>
            </a:r>
            <a:r>
              <a:rPr lang="zh-CN" altLang="en-US" sz="2400" b="1" smtClean="0">
                <a:solidFill>
                  <a:srgbClr val="FF0000"/>
                </a:solidFill>
                <a:latin typeface="楷体_GB2312" pitchFamily="49" charset="-122"/>
                <a:ea typeface="楷体_GB2312" pitchFamily="49" charset="-122"/>
              </a:rPr>
              <a:t>（描景）</a:t>
            </a:r>
            <a:endParaRPr lang="zh-CN" altLang="en-US" sz="2400" b="1" smtClean="0">
              <a:solidFill>
                <a:srgbClr val="FF0000"/>
              </a:solidFill>
              <a:latin typeface="楷体_GB2312" pitchFamily="49" charset="-122"/>
              <a:ea typeface="楷体_GB2312" pitchFamily="49" charset="-122"/>
            </a:endParaRPr>
          </a:p>
          <a:p>
            <a:pPr eaLnBrk="1" hangingPunct="1">
              <a:lnSpc>
                <a:spcPct val="90000"/>
              </a:lnSpc>
              <a:buFontTx/>
              <a:buNone/>
            </a:pPr>
            <a:r>
              <a:rPr lang="zh-CN" altLang="en-US" sz="2400" b="1" smtClean="0">
                <a:latin typeface="楷体_GB2312" pitchFamily="49" charset="-122"/>
                <a:ea typeface="楷体_GB2312" pitchFamily="49" charset="-122"/>
              </a:rPr>
              <a:t>       </a:t>
            </a:r>
            <a:endParaRPr lang="zh-CN" altLang="en-US" sz="2400" b="1" smtClean="0">
              <a:latin typeface="楷体_GB2312" pitchFamily="49" charset="-122"/>
              <a:ea typeface="楷体_GB2312" pitchFamily="49" charset="-122"/>
            </a:endParaRPr>
          </a:p>
          <a:p>
            <a:pPr eaLnBrk="1" hangingPunct="1">
              <a:lnSpc>
                <a:spcPct val="90000"/>
              </a:lnSpc>
              <a:buFontTx/>
              <a:buNone/>
            </a:pPr>
            <a:r>
              <a:rPr lang="zh-CN" altLang="en-US" sz="2400" b="1" smtClean="0">
                <a:latin typeface="楷体_GB2312" pitchFamily="49" charset="-122"/>
                <a:ea typeface="楷体_GB2312" pitchFamily="49" charset="-122"/>
              </a:rPr>
              <a:t>               </a:t>
            </a:r>
            <a:r>
              <a:rPr lang="en-US" altLang="zh-CN" sz="2400" b="1" smtClean="0">
                <a:latin typeface="楷体_GB2312" pitchFamily="49" charset="-122"/>
                <a:ea typeface="楷体_GB2312" pitchFamily="49" charset="-122"/>
              </a:rPr>
              <a:t>1</a:t>
            </a:r>
            <a:r>
              <a:rPr lang="zh-CN" altLang="en-US" sz="2400" b="1" smtClean="0">
                <a:latin typeface="楷体_GB2312" pitchFamily="49" charset="-122"/>
                <a:ea typeface="楷体_GB2312" pitchFamily="49" charset="-122"/>
              </a:rPr>
              <a:t>、或描绘了某人、景象</a:t>
            </a:r>
            <a:r>
              <a:rPr lang="en-US" altLang="zh-CN" sz="2400" b="1" smtClean="0">
                <a:latin typeface="楷体_GB2312" pitchFamily="49" charset="-122"/>
                <a:ea typeface="楷体_GB2312" pitchFamily="49" charset="-122"/>
              </a:rPr>
              <a:t>(</a:t>
            </a:r>
            <a:r>
              <a:rPr lang="zh-CN" altLang="en-US" sz="2400" b="1" smtClean="0">
                <a:latin typeface="楷体_GB2312" pitchFamily="49" charset="-122"/>
                <a:ea typeface="楷体_GB2312" pitchFamily="49" charset="-122"/>
              </a:rPr>
              <a:t>姿态、神态、氛围、意境</a:t>
            </a:r>
            <a:r>
              <a:rPr lang="en-US" altLang="zh-CN" sz="2400" b="1" smtClean="0">
                <a:latin typeface="楷体_GB2312" pitchFamily="49" charset="-122"/>
                <a:ea typeface="楷体_GB2312" pitchFamily="49" charset="-122"/>
              </a:rPr>
              <a:t>)</a:t>
            </a:r>
            <a:endParaRPr lang="en-US" altLang="zh-CN" sz="2400" b="1" smtClean="0">
              <a:latin typeface="楷体_GB2312" pitchFamily="49" charset="-122"/>
              <a:ea typeface="楷体_GB2312" pitchFamily="49" charset="-122"/>
            </a:endParaRPr>
          </a:p>
          <a:p>
            <a:pPr eaLnBrk="1" hangingPunct="1">
              <a:lnSpc>
                <a:spcPct val="90000"/>
              </a:lnSpc>
              <a:buFontTx/>
              <a:buNone/>
            </a:pPr>
            <a:r>
              <a:rPr lang="zh-CN" altLang="en-US" sz="2400" b="1" smtClean="0">
                <a:solidFill>
                  <a:srgbClr val="0000FF"/>
                </a:solidFill>
                <a:latin typeface="楷体_GB2312" pitchFamily="49" charset="-122"/>
                <a:ea typeface="楷体_GB2312" pitchFamily="49" charset="-122"/>
              </a:rPr>
              <a:t>第三步：</a:t>
            </a:r>
            <a:r>
              <a:rPr lang="zh-CN" altLang="en-US" sz="2400" b="1" smtClean="0">
                <a:solidFill>
                  <a:srgbClr val="FF0000"/>
                </a:solidFill>
                <a:latin typeface="楷体_GB2312" pitchFamily="49" charset="-122"/>
                <a:ea typeface="楷体_GB2312" pitchFamily="49" charset="-122"/>
              </a:rPr>
              <a:t>作用 </a:t>
            </a:r>
            <a:r>
              <a:rPr lang="zh-CN" altLang="en-US" sz="2400" b="1" smtClean="0">
                <a:latin typeface="楷体_GB2312" pitchFamily="49" charset="-122"/>
                <a:ea typeface="楷体_GB2312" pitchFamily="49" charset="-122"/>
              </a:rPr>
              <a:t>  </a:t>
            </a:r>
            <a:r>
              <a:rPr lang="en-US" altLang="zh-CN" sz="2400" b="1" smtClean="0">
                <a:latin typeface="楷体_GB2312" pitchFamily="49" charset="-122"/>
                <a:ea typeface="楷体_GB2312" pitchFamily="49" charset="-122"/>
              </a:rPr>
              <a:t>2</a:t>
            </a:r>
            <a:r>
              <a:rPr lang="zh-CN" altLang="en-US" sz="2400" b="1" smtClean="0">
                <a:latin typeface="楷体_GB2312" pitchFamily="49" charset="-122"/>
                <a:ea typeface="楷体_GB2312" pitchFamily="49" charset="-122"/>
              </a:rPr>
              <a:t>、或表达了怎样的思想感情</a:t>
            </a:r>
            <a:endParaRPr lang="zh-CN" altLang="en-US" sz="2400" b="1" smtClean="0">
              <a:latin typeface="楷体_GB2312" pitchFamily="49" charset="-122"/>
              <a:ea typeface="楷体_GB2312" pitchFamily="49" charset="-122"/>
            </a:endParaRPr>
          </a:p>
          <a:p>
            <a:pPr eaLnBrk="1" hangingPunct="1">
              <a:lnSpc>
                <a:spcPct val="90000"/>
              </a:lnSpc>
              <a:buFontTx/>
              <a:buNone/>
            </a:pPr>
            <a:r>
              <a:rPr lang="zh-CN" altLang="en-US" sz="2400" b="1" smtClean="0">
                <a:latin typeface="楷体_GB2312" pitchFamily="49" charset="-122"/>
                <a:ea typeface="楷体_GB2312" pitchFamily="49" charset="-122"/>
              </a:rPr>
              <a:t>               </a:t>
            </a:r>
            <a:r>
              <a:rPr lang="en-US" altLang="zh-CN" sz="2400" b="1" smtClean="0">
                <a:latin typeface="楷体_GB2312" pitchFamily="49" charset="-122"/>
                <a:ea typeface="楷体_GB2312" pitchFamily="49" charset="-122"/>
              </a:rPr>
              <a:t>3</a:t>
            </a:r>
            <a:r>
              <a:rPr lang="zh-CN" altLang="en-US" sz="2400" b="1" smtClean="0">
                <a:latin typeface="楷体_GB2312" pitchFamily="49" charset="-122"/>
                <a:ea typeface="楷体_GB2312" pitchFamily="49" charset="-122"/>
              </a:rPr>
              <a:t>、结构作用</a:t>
            </a:r>
            <a:r>
              <a:rPr lang="en-US" altLang="zh-CN" sz="2400" b="1" smtClean="0">
                <a:latin typeface="楷体_GB2312" pitchFamily="49" charset="-122"/>
                <a:ea typeface="楷体_GB2312" pitchFamily="49" charset="-122"/>
              </a:rPr>
              <a:t>(</a:t>
            </a:r>
            <a:r>
              <a:rPr lang="zh-CN" altLang="en-US" sz="2400" b="1" smtClean="0">
                <a:latin typeface="楷体_GB2312" pitchFamily="49" charset="-122"/>
                <a:ea typeface="楷体_GB2312" pitchFamily="49" charset="-122"/>
              </a:rPr>
              <a:t>统领全诗，奠定情感基调等</a:t>
            </a:r>
            <a:r>
              <a:rPr lang="en-US" altLang="zh-CN" sz="2400" b="1" smtClean="0">
                <a:latin typeface="楷体_GB2312" pitchFamily="49" charset="-122"/>
                <a:ea typeface="楷体_GB2312" pitchFamily="49" charset="-122"/>
              </a:rPr>
              <a:t>)</a:t>
            </a:r>
            <a:endParaRPr lang="en-US" altLang="zh-CN" sz="2400" b="1" smtClean="0">
              <a:latin typeface="楷体_GB2312" pitchFamily="49" charset="-122"/>
              <a:ea typeface="楷体_GB2312" pitchFamily="49" charset="-122"/>
            </a:endParaRPr>
          </a:p>
          <a:p>
            <a:pPr eaLnBrk="1" hangingPunct="1">
              <a:lnSpc>
                <a:spcPct val="90000"/>
              </a:lnSpc>
              <a:buFontTx/>
              <a:buNone/>
            </a:pPr>
            <a:r>
              <a:rPr lang="en-US" altLang="zh-CN" sz="2400" b="1" smtClean="0">
                <a:latin typeface="楷体_GB2312" pitchFamily="49" charset="-122"/>
                <a:ea typeface="楷体_GB2312" pitchFamily="49" charset="-122"/>
              </a:rPr>
              <a:t>       </a:t>
            </a:r>
            <a:endParaRPr lang="zh-CN" altLang="zh-CN" sz="2400" b="1" smtClean="0">
              <a:latin typeface="楷体_GB2312" pitchFamily="49" charset="-122"/>
              <a:ea typeface="楷体_GB2312" pitchFamily="49" charset="-122"/>
            </a:endParaRPr>
          </a:p>
        </p:txBody>
      </p:sp>
      <p:sp>
        <p:nvSpPr>
          <p:cNvPr id="115716" name="AutoShape 4"/>
          <p:cNvSpPr/>
          <p:nvPr/>
        </p:nvSpPr>
        <p:spPr bwMode="auto">
          <a:xfrm>
            <a:off x="1979613" y="4005263"/>
            <a:ext cx="360362" cy="1008062"/>
          </a:xfrm>
          <a:prstGeom prst="leftBrace">
            <a:avLst>
              <a:gd name="adj1" fmla="val 23311"/>
              <a:gd name="adj2" fmla="val 50000"/>
            </a:avLst>
          </a:prstGeom>
          <a:noFill/>
          <a:ln w="9525">
            <a:noFill/>
            <a:round/>
          </a:ln>
        </p:spPr>
        <p:txBody>
          <a:bodyPr wrap="none" anchor="ctr"/>
          <a:lstStyle/>
          <a:p>
            <a:pPr algn="ctr"/>
            <a:endParaRPr lang="zh-CN" altLang="zh-CN" b="1">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Effect transition="in" filter="diamond(in)">
                                      <p:cBhvr>
                                        <p:cTn id="7" dur="2000"/>
                                        <p:tgtEl>
                                          <p:spTgt spid="1157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15715">
                                            <p:txEl>
                                              <p:pRg st="1" end="1"/>
                                            </p:txEl>
                                          </p:spTgt>
                                        </p:tgtEl>
                                        <p:attrNameLst>
                                          <p:attrName>style.visibility</p:attrName>
                                        </p:attrNameLst>
                                      </p:cBhvr>
                                      <p:to>
                                        <p:strVal val="visible"/>
                                      </p:to>
                                    </p:set>
                                    <p:animEffect transition="in" filter="diamond(in)">
                                      <p:cBhvr>
                                        <p:cTn id="12" dur="2000"/>
                                        <p:tgtEl>
                                          <p:spTgt spid="1157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15715">
                                            <p:txEl>
                                              <p:pRg st="2" end="2"/>
                                            </p:txEl>
                                          </p:spTgt>
                                        </p:tgtEl>
                                        <p:attrNameLst>
                                          <p:attrName>style.visibility</p:attrName>
                                        </p:attrNameLst>
                                      </p:cBhvr>
                                      <p:to>
                                        <p:strVal val="visible"/>
                                      </p:to>
                                    </p:set>
                                    <p:animEffect transition="in" filter="diamond(in)">
                                      <p:cBhvr>
                                        <p:cTn id="17" dur="2000"/>
                                        <p:tgtEl>
                                          <p:spTgt spid="1157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15715">
                                            <p:txEl>
                                              <p:pRg st="4" end="4"/>
                                            </p:txEl>
                                          </p:spTgt>
                                        </p:tgtEl>
                                        <p:attrNameLst>
                                          <p:attrName>style.visibility</p:attrName>
                                        </p:attrNameLst>
                                      </p:cBhvr>
                                      <p:to>
                                        <p:strVal val="visible"/>
                                      </p:to>
                                    </p:set>
                                    <p:animEffect transition="in" filter="diamond(in)">
                                      <p:cBhvr>
                                        <p:cTn id="22" dur="2000"/>
                                        <p:tgtEl>
                                          <p:spTgt spid="11571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15715">
                                            <p:txEl>
                                              <p:pRg st="5" end="5"/>
                                            </p:txEl>
                                          </p:spTgt>
                                        </p:tgtEl>
                                        <p:attrNameLst>
                                          <p:attrName>style.visibility</p:attrName>
                                        </p:attrNameLst>
                                      </p:cBhvr>
                                      <p:to>
                                        <p:strVal val="visible"/>
                                      </p:to>
                                    </p:set>
                                    <p:animEffect transition="in" filter="diamond(in)">
                                      <p:cBhvr>
                                        <p:cTn id="27" dur="2000"/>
                                        <p:tgtEl>
                                          <p:spTgt spid="11571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15715">
                                            <p:txEl>
                                              <p:pRg st="6" end="6"/>
                                            </p:txEl>
                                          </p:spTgt>
                                        </p:tgtEl>
                                        <p:attrNameLst>
                                          <p:attrName>style.visibility</p:attrName>
                                        </p:attrNameLst>
                                      </p:cBhvr>
                                      <p:to>
                                        <p:strVal val="visible"/>
                                      </p:to>
                                    </p:set>
                                    <p:animEffect transition="in" filter="diamond(in)">
                                      <p:cBhvr>
                                        <p:cTn id="32" dur="2000"/>
                                        <p:tgtEl>
                                          <p:spTgt spid="11571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15715">
                                            <p:txEl>
                                              <p:pRg st="7" end="7"/>
                                            </p:txEl>
                                          </p:spTgt>
                                        </p:tgtEl>
                                        <p:attrNameLst>
                                          <p:attrName>style.visibility</p:attrName>
                                        </p:attrNameLst>
                                      </p:cBhvr>
                                      <p:to>
                                        <p:strVal val="visible"/>
                                      </p:to>
                                    </p:set>
                                    <p:animEffect transition="in" filter="diamond(in)">
                                      <p:cBhvr>
                                        <p:cTn id="37" dur="2000"/>
                                        <p:tgtEl>
                                          <p:spTgt spid="11571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115715">
                                            <p:txEl>
                                              <p:pRg st="8" end="8"/>
                                            </p:txEl>
                                          </p:spTgt>
                                        </p:tgtEl>
                                        <p:attrNameLst>
                                          <p:attrName>style.visibility</p:attrName>
                                        </p:attrNameLst>
                                      </p:cBhvr>
                                      <p:to>
                                        <p:strVal val="visible"/>
                                      </p:to>
                                    </p:set>
                                    <p:animEffect transition="in" filter="diamond(in)">
                                      <p:cBhvr>
                                        <p:cTn id="42" dur="2000"/>
                                        <p:tgtEl>
                                          <p:spTgt spid="11571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115715">
                                            <p:txEl>
                                              <p:pRg st="9" end="9"/>
                                            </p:txEl>
                                          </p:spTgt>
                                        </p:tgtEl>
                                        <p:attrNameLst>
                                          <p:attrName>style.visibility</p:attrName>
                                        </p:attrNameLst>
                                      </p:cBhvr>
                                      <p:to>
                                        <p:strVal val="visible"/>
                                      </p:to>
                                    </p:set>
                                    <p:animEffect transition="in" filter="diamond(in)">
                                      <p:cBhvr>
                                        <p:cTn id="47" dur="2000"/>
                                        <p:tgtEl>
                                          <p:spTgt spid="11571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4" fill="hold" grpId="0" nodeType="clickEffect" nodePh="1">
                                  <p:stCondLst>
                                    <p:cond delay="0"/>
                                  </p:stCondLst>
                                  <p:endCondLst>
                                    <p:cond evt="begin" delay="0">
                                      <p:tn val="50"/>
                                    </p:cond>
                                  </p:endCondLst>
                                  <p:childTnLst>
                                    <p:set>
                                      <p:cBhvr>
                                        <p:cTn id="51" dur="1" fill="hold">
                                          <p:stCondLst>
                                            <p:cond delay="0"/>
                                          </p:stCondLst>
                                        </p:cTn>
                                        <p:tgtEl>
                                          <p:spTgt spid="115716"/>
                                        </p:tgtEl>
                                        <p:attrNameLst>
                                          <p:attrName>style.visibility</p:attrName>
                                        </p:attrNameLst>
                                      </p:cBhvr>
                                      <p:to>
                                        <p:strVal val="visible"/>
                                      </p:to>
                                    </p:set>
                                    <p:animEffect transition="in" filter="wheel(4)">
                                      <p:cBhvr>
                                        <p:cTn id="52" dur="2000"/>
                                        <p:tgtEl>
                                          <p:spTgt spid="115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P spid="11571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0" y="0"/>
            <a:ext cx="2339975" cy="579438"/>
          </a:xfrm>
          <a:prstGeom prst="rect">
            <a:avLst/>
          </a:prstGeom>
          <a:noFill/>
          <a:ln w="9525">
            <a:noFill/>
            <a:miter lim="800000"/>
          </a:ln>
        </p:spPr>
        <p:txBody>
          <a:bodyPr>
            <a:spAutoFit/>
          </a:bodyPr>
          <a:lstStyle/>
          <a:p>
            <a:r>
              <a:rPr lang="zh-CN" altLang="en-US" sz="3200" b="1">
                <a:solidFill>
                  <a:schemeClr val="bg1"/>
                </a:solidFill>
                <a:ea typeface="黑体" panose="02010609060101010101" pitchFamily="2" charset="-122"/>
              </a:rPr>
              <a:t>高考题举例</a:t>
            </a:r>
            <a:endParaRPr lang="zh-CN" altLang="en-US" sz="3200" b="1">
              <a:solidFill>
                <a:schemeClr val="bg1"/>
              </a:solidFill>
              <a:ea typeface="黑体" panose="02010609060101010101" pitchFamily="2" charset="-122"/>
            </a:endParaRPr>
          </a:p>
        </p:txBody>
      </p:sp>
      <p:sp>
        <p:nvSpPr>
          <p:cNvPr id="43011" name="Text Box 3"/>
          <p:cNvSpPr txBox="1">
            <a:spLocks noChangeArrowheads="1"/>
          </p:cNvSpPr>
          <p:nvPr/>
        </p:nvSpPr>
        <p:spPr bwMode="auto">
          <a:xfrm>
            <a:off x="71438" y="692150"/>
            <a:ext cx="9072562" cy="3935413"/>
          </a:xfrm>
          <a:prstGeom prst="rect">
            <a:avLst/>
          </a:prstGeom>
          <a:noFill/>
          <a:ln w="9525">
            <a:noFill/>
            <a:miter lim="800000"/>
          </a:ln>
        </p:spPr>
        <p:txBody>
          <a:bodyPr>
            <a:spAutoFit/>
          </a:bodyPr>
          <a:lstStyle/>
          <a:p>
            <a:r>
              <a:rPr lang="zh-CN" altLang="en-US" sz="2800" b="1">
                <a:latin typeface="黑体" panose="02010609060101010101" pitchFamily="2" charset="-122"/>
                <a:ea typeface="黑体" panose="02010609060101010101" pitchFamily="2" charset="-122"/>
              </a:rPr>
              <a:t>阅读下面这首宋词，然后回答问题。</a:t>
            </a:r>
            <a:endParaRPr lang="zh-CN" altLang="en-US" sz="2800" b="1">
              <a:latin typeface="黑体" panose="02010609060101010101" pitchFamily="2" charset="-122"/>
              <a:ea typeface="黑体" panose="02010609060101010101" pitchFamily="2" charset="-122"/>
            </a:endParaRPr>
          </a:p>
          <a:p>
            <a:r>
              <a:rPr lang="zh-CN" altLang="en-US" sz="2800" b="1">
                <a:latin typeface="黑体" panose="02010609060101010101" pitchFamily="2" charset="-122"/>
                <a:ea typeface="黑体" panose="02010609060101010101" pitchFamily="2" charset="-122"/>
              </a:rPr>
              <a:t>        </a:t>
            </a:r>
            <a:r>
              <a:rPr lang="zh-CN" altLang="en-US" sz="2800" b="1">
                <a:solidFill>
                  <a:srgbClr val="0000FF"/>
                </a:solidFill>
                <a:latin typeface="黑体" panose="02010609060101010101" pitchFamily="2" charset="-122"/>
                <a:ea typeface="黑体" panose="02010609060101010101" pitchFamily="2" charset="-122"/>
              </a:rPr>
              <a:t>木  兰  花   宋 祁</a:t>
            </a:r>
            <a:endParaRPr lang="zh-CN" altLang="en-US" sz="2800" b="1">
              <a:solidFill>
                <a:srgbClr val="0000FF"/>
              </a:solidFill>
              <a:latin typeface="黑体" panose="02010609060101010101" pitchFamily="2" charset="-122"/>
              <a:ea typeface="黑体" panose="02010609060101010101" pitchFamily="2" charset="-122"/>
            </a:endParaRPr>
          </a:p>
          <a:p>
            <a:r>
              <a:rPr lang="zh-CN" altLang="en-US" sz="2800" b="1">
                <a:solidFill>
                  <a:srgbClr val="0000FF"/>
                </a:solidFill>
                <a:latin typeface="黑体" panose="02010609060101010101" pitchFamily="2" charset="-122"/>
                <a:ea typeface="黑体" panose="02010609060101010101" pitchFamily="2" charset="-122"/>
              </a:rPr>
              <a:t>    东城渐觉风光好，縠皱</a:t>
            </a:r>
            <a:r>
              <a:rPr lang="en-US" altLang="zh-CN" sz="2800" b="1">
                <a:solidFill>
                  <a:srgbClr val="0000FF"/>
                </a:solidFill>
                <a:latin typeface="黑体" panose="02010609060101010101" pitchFamily="2" charset="-122"/>
                <a:ea typeface="黑体" panose="02010609060101010101" pitchFamily="2" charset="-122"/>
              </a:rPr>
              <a:t>[</a:t>
            </a:r>
            <a:r>
              <a:rPr lang="zh-CN" altLang="en-US" sz="2800" b="1">
                <a:solidFill>
                  <a:srgbClr val="0000FF"/>
                </a:solidFill>
                <a:latin typeface="黑体" panose="02010609060101010101" pitchFamily="2" charset="-122"/>
                <a:ea typeface="黑体" panose="02010609060101010101" pitchFamily="2" charset="-122"/>
              </a:rPr>
              <a:t>注</a:t>
            </a:r>
            <a:r>
              <a:rPr lang="en-US" altLang="zh-CN" sz="2800" b="1">
                <a:solidFill>
                  <a:srgbClr val="0000FF"/>
                </a:solidFill>
                <a:latin typeface="黑体" panose="02010609060101010101" pitchFamily="2" charset="-122"/>
                <a:ea typeface="黑体" panose="02010609060101010101" pitchFamily="2" charset="-122"/>
              </a:rPr>
              <a:t>]</a:t>
            </a:r>
            <a:r>
              <a:rPr lang="zh-CN" altLang="en-US" sz="2800" b="1">
                <a:solidFill>
                  <a:srgbClr val="0000FF"/>
                </a:solidFill>
                <a:latin typeface="黑体" panose="02010609060101010101" pitchFamily="2" charset="-122"/>
                <a:ea typeface="黑体" panose="02010609060101010101" pitchFamily="2" charset="-122"/>
              </a:rPr>
              <a:t>波纹迎客棹。绿杨烟外晓寒轻，红杏枝头春意闹。  </a:t>
            </a:r>
            <a:endParaRPr lang="zh-CN" altLang="en-US" sz="2800" b="1">
              <a:solidFill>
                <a:srgbClr val="0000FF"/>
              </a:solidFill>
              <a:latin typeface="黑体" panose="02010609060101010101" pitchFamily="2" charset="-122"/>
              <a:ea typeface="黑体" panose="02010609060101010101" pitchFamily="2" charset="-122"/>
            </a:endParaRPr>
          </a:p>
          <a:p>
            <a:r>
              <a:rPr lang="zh-CN" altLang="en-US" sz="2800" b="1">
                <a:solidFill>
                  <a:srgbClr val="0000FF"/>
                </a:solidFill>
                <a:latin typeface="黑体" panose="02010609060101010101" pitchFamily="2" charset="-122"/>
                <a:ea typeface="黑体" panose="02010609060101010101" pitchFamily="2" charset="-122"/>
              </a:rPr>
              <a:t>    浮生长恨欢娱少，肯爱千金轻一笑？为君持酒劝斜阳，且向花间留晚照。</a:t>
            </a:r>
            <a:endParaRPr lang="zh-CN" altLang="en-US" sz="2800" b="1">
              <a:solidFill>
                <a:srgbClr val="0000FF"/>
              </a:solidFill>
              <a:latin typeface="黑体" panose="02010609060101010101" pitchFamily="2" charset="-122"/>
              <a:ea typeface="黑体" panose="02010609060101010101" pitchFamily="2" charset="-122"/>
            </a:endParaRPr>
          </a:p>
          <a:p>
            <a:r>
              <a:rPr lang="zh-CN" altLang="en-US" sz="2800" b="1">
                <a:solidFill>
                  <a:srgbClr val="006600"/>
                </a:solidFill>
                <a:latin typeface="楷体_GB2312" pitchFamily="49" charset="-122"/>
                <a:ea typeface="楷体_GB2312" pitchFamily="49" charset="-122"/>
              </a:rPr>
              <a:t>    </a:t>
            </a:r>
            <a:r>
              <a:rPr lang="en-US" altLang="zh-CN" sz="2800" b="1">
                <a:solidFill>
                  <a:srgbClr val="006600"/>
                </a:solidFill>
                <a:latin typeface="楷体_GB2312" pitchFamily="49" charset="-122"/>
                <a:ea typeface="楷体_GB2312" pitchFamily="49" charset="-122"/>
              </a:rPr>
              <a:t>[</a:t>
            </a:r>
            <a:r>
              <a:rPr lang="zh-CN" altLang="en-US" sz="2800" b="1">
                <a:solidFill>
                  <a:srgbClr val="006600"/>
                </a:solidFill>
                <a:latin typeface="楷体_GB2312" pitchFamily="49" charset="-122"/>
                <a:ea typeface="楷体_GB2312" pitchFamily="49" charset="-122"/>
              </a:rPr>
              <a:t>注</a:t>
            </a:r>
            <a:r>
              <a:rPr lang="en-US" altLang="zh-CN" sz="2800" b="1">
                <a:solidFill>
                  <a:srgbClr val="006600"/>
                </a:solidFill>
                <a:latin typeface="楷体_GB2312" pitchFamily="49" charset="-122"/>
                <a:ea typeface="楷体_GB2312" pitchFamily="49" charset="-122"/>
              </a:rPr>
              <a:t>]</a:t>
            </a:r>
            <a:r>
              <a:rPr lang="en-US" altLang="zh-CN" sz="2800" b="1">
                <a:solidFill>
                  <a:srgbClr val="006600"/>
                </a:solidFill>
                <a:ea typeface="楷体_GB2312" pitchFamily="49" charset="-122"/>
              </a:rPr>
              <a:t> </a:t>
            </a:r>
            <a:r>
              <a:rPr lang="zh-CN" altLang="en-US" sz="2800" b="1">
                <a:solidFill>
                  <a:srgbClr val="006600"/>
                </a:solidFill>
                <a:latin typeface="楷体_GB2312" pitchFamily="49" charset="-122"/>
                <a:ea typeface="楷体_GB2312" pitchFamily="49" charset="-122"/>
              </a:rPr>
              <a:t>縠（</a:t>
            </a:r>
            <a:r>
              <a:rPr lang="en-US" altLang="zh-CN" sz="2800" b="1"/>
              <a:t>hú</a:t>
            </a:r>
            <a:r>
              <a:rPr lang="zh-CN" altLang="en-US" sz="2800" b="1"/>
              <a:t>）</a:t>
            </a:r>
            <a:r>
              <a:rPr lang="zh-CN" altLang="en-US" sz="2800" b="1">
                <a:solidFill>
                  <a:srgbClr val="006600"/>
                </a:solidFill>
                <a:latin typeface="楷体_GB2312" pitchFamily="49" charset="-122"/>
                <a:ea typeface="楷体_GB2312" pitchFamily="49" charset="-122"/>
              </a:rPr>
              <a:t>皱：皱纱。此处比喻水的波纹。</a:t>
            </a:r>
            <a:endParaRPr lang="zh-CN" altLang="en-US" sz="2800" b="1">
              <a:solidFill>
                <a:srgbClr val="006600"/>
              </a:solidFill>
              <a:latin typeface="楷体_GB2312" pitchFamily="49" charset="-122"/>
              <a:ea typeface="楷体_GB2312" pitchFamily="49" charset="-122"/>
            </a:endParaRPr>
          </a:p>
          <a:p>
            <a:r>
              <a:rPr lang="zh-CN" altLang="en-US" sz="2800" b="1">
                <a:latin typeface="黑体" panose="02010609060101010101" pitchFamily="2" charset="-122"/>
                <a:ea typeface="黑体" panose="02010609060101010101" pitchFamily="2" charset="-122"/>
              </a:rPr>
              <a:t>    </a:t>
            </a:r>
            <a:r>
              <a:rPr lang="zh-CN" altLang="en-US" sz="2800" b="1">
                <a:solidFill>
                  <a:srgbClr val="0000CC"/>
                </a:solidFill>
                <a:latin typeface="黑体" panose="02010609060101010101" pitchFamily="2" charset="-122"/>
                <a:ea typeface="黑体" panose="02010609060101010101" pitchFamily="2" charset="-122"/>
              </a:rPr>
              <a:t>对词中</a:t>
            </a:r>
            <a:r>
              <a:rPr lang="zh-CN" altLang="en-US" sz="2800" b="1">
                <a:solidFill>
                  <a:srgbClr val="0000CC"/>
                </a:solidFill>
                <a:ea typeface="黑体" panose="02010609060101010101" pitchFamily="2" charset="-122"/>
              </a:rPr>
              <a:t>“</a:t>
            </a:r>
            <a:r>
              <a:rPr lang="zh-CN" altLang="en-US" sz="2800" b="1">
                <a:solidFill>
                  <a:srgbClr val="0000CC"/>
                </a:solidFill>
                <a:latin typeface="黑体" panose="02010609060101010101" pitchFamily="2" charset="-122"/>
                <a:ea typeface="黑体" panose="02010609060101010101" pitchFamily="2" charset="-122"/>
              </a:rPr>
              <a:t>红杏枝头春意闹</a:t>
            </a:r>
            <a:r>
              <a:rPr lang="zh-CN" altLang="en-US" sz="2800" b="1">
                <a:solidFill>
                  <a:srgbClr val="0000CC"/>
                </a:solidFill>
                <a:ea typeface="黑体" panose="02010609060101010101" pitchFamily="2" charset="-122"/>
              </a:rPr>
              <a:t>”</a:t>
            </a:r>
            <a:r>
              <a:rPr lang="zh-CN" altLang="en-US" sz="2800" b="1">
                <a:solidFill>
                  <a:srgbClr val="0000CC"/>
                </a:solidFill>
                <a:latin typeface="黑体" panose="02010609060101010101" pitchFamily="2" charset="-122"/>
                <a:ea typeface="黑体" panose="02010609060101010101" pitchFamily="2" charset="-122"/>
              </a:rPr>
              <a:t>的</a:t>
            </a:r>
            <a:r>
              <a:rPr lang="zh-CN" altLang="en-US" sz="2800" b="1">
                <a:solidFill>
                  <a:srgbClr val="0000CC"/>
                </a:solidFill>
                <a:ea typeface="黑体" panose="02010609060101010101" pitchFamily="2" charset="-122"/>
              </a:rPr>
              <a:t>“</a:t>
            </a:r>
            <a:r>
              <a:rPr lang="zh-CN" altLang="en-US" sz="2800" b="1">
                <a:solidFill>
                  <a:srgbClr val="FF0000"/>
                </a:solidFill>
                <a:latin typeface="黑体" panose="02010609060101010101" pitchFamily="2" charset="-122"/>
                <a:ea typeface="黑体" panose="02010609060101010101" pitchFamily="2" charset="-122"/>
              </a:rPr>
              <a:t>闹</a:t>
            </a:r>
            <a:r>
              <a:rPr lang="zh-CN" altLang="en-US" sz="2800" b="1">
                <a:solidFill>
                  <a:srgbClr val="0000CC"/>
                </a:solidFill>
                <a:ea typeface="黑体" panose="02010609060101010101" pitchFamily="2" charset="-122"/>
              </a:rPr>
              <a:t>”</a:t>
            </a:r>
            <a:r>
              <a:rPr lang="zh-CN" altLang="en-US" sz="2800" b="1">
                <a:solidFill>
                  <a:srgbClr val="0000CC"/>
                </a:solidFill>
                <a:latin typeface="黑体" panose="02010609060101010101" pitchFamily="2" charset="-122"/>
                <a:ea typeface="黑体" panose="02010609060101010101" pitchFamily="2" charset="-122"/>
              </a:rPr>
              <a:t>字，你认为写得好不好？</a:t>
            </a:r>
            <a:r>
              <a:rPr lang="zh-CN" altLang="en-US" sz="2800" b="1">
                <a:latin typeface="黑体" panose="02010609060101010101" pitchFamily="2" charset="-122"/>
                <a:ea typeface="黑体" panose="02010609060101010101" pitchFamily="2" charset="-122"/>
              </a:rPr>
              <a:t>为什么？</a:t>
            </a:r>
            <a:r>
              <a:rPr lang="zh-CN" altLang="en-US" sz="2800">
                <a:latin typeface="黑体" panose="02010609060101010101" pitchFamily="2" charset="-122"/>
                <a:ea typeface="黑体" panose="02010609060101010101" pitchFamily="2" charset="-122"/>
              </a:rPr>
              <a:t>                                                                            </a:t>
            </a:r>
            <a:endParaRPr lang="zh-CN" altLang="en-US" sz="280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2"/>
          <p:cNvSpPr txBox="1">
            <a:spLocks noChangeArrowheads="1"/>
          </p:cNvSpPr>
          <p:nvPr/>
        </p:nvSpPr>
        <p:spPr bwMode="auto">
          <a:xfrm>
            <a:off x="323850" y="1341438"/>
            <a:ext cx="8208963" cy="3508375"/>
          </a:xfrm>
          <a:prstGeom prst="rect">
            <a:avLst/>
          </a:prstGeom>
          <a:noFill/>
          <a:ln w="9525">
            <a:noFill/>
            <a:miter lim="800000"/>
          </a:ln>
        </p:spPr>
        <p:txBody>
          <a:bodyPr>
            <a:spAutoFit/>
          </a:bodyPr>
          <a:lstStyle/>
          <a:p>
            <a:pPr indent="266700"/>
            <a:r>
              <a:rPr lang="en-US" altLang="zh-CN" sz="2800" b="1">
                <a:cs typeface="Arial" panose="020B0604020202020204" pitchFamily="34" charset="0"/>
                <a:sym typeface="Arial" panose="020B0604020202020204" pitchFamily="34" charset="0"/>
              </a:rPr>
              <a:t>    “</a:t>
            </a:r>
            <a:r>
              <a:rPr lang="zh-CN" altLang="en-US" sz="2800" b="1">
                <a:latin typeface="宋体" panose="02010600030101010101" pitchFamily="2" charset="-122"/>
                <a:sym typeface="宋体" panose="02010600030101010101" pitchFamily="2" charset="-122"/>
              </a:rPr>
              <a:t>闹</a:t>
            </a:r>
            <a:r>
              <a:rPr lang="zh-CN" altLang="en-US" sz="2800" b="1">
                <a:cs typeface="Times New Roman" panose="02020603050405020304" pitchFamily="18" charset="0"/>
                <a:sym typeface="Times New Roman" panose="02020603050405020304" pitchFamily="18" charset="0"/>
              </a:rPr>
              <a:t>”</a:t>
            </a:r>
            <a:r>
              <a:rPr lang="zh-CN" altLang="en-US" sz="2800" b="1">
                <a:latin typeface="宋体" panose="02010600030101010101" pitchFamily="2" charset="-122"/>
                <a:sym typeface="宋体" panose="02010600030101010101" pitchFamily="2" charset="-122"/>
              </a:rPr>
              <a:t>字用得好。</a:t>
            </a:r>
            <a:r>
              <a:rPr lang="zh-CN" altLang="en-US" sz="2800" b="1">
                <a:cs typeface="Times New Roman" panose="02020603050405020304" pitchFamily="18" charset="0"/>
                <a:sym typeface="Times New Roman" panose="02020603050405020304" pitchFamily="18" charset="0"/>
              </a:rPr>
              <a:t>“</a:t>
            </a:r>
            <a:r>
              <a:rPr lang="zh-CN" altLang="en-US" sz="2800" b="1">
                <a:latin typeface="宋体" panose="02010600030101010101" pitchFamily="2" charset="-122"/>
                <a:sym typeface="宋体" panose="02010600030101010101" pitchFamily="2" charset="-122"/>
              </a:rPr>
              <a:t>闹</a:t>
            </a:r>
            <a:r>
              <a:rPr lang="zh-CN" altLang="en-US" sz="2800" b="1">
                <a:cs typeface="Times New Roman" panose="02020603050405020304" pitchFamily="18" charset="0"/>
                <a:sym typeface="Times New Roman" panose="02020603050405020304" pitchFamily="18" charset="0"/>
              </a:rPr>
              <a:t>”</a:t>
            </a:r>
            <a:r>
              <a:rPr lang="zh-CN" altLang="en-US" sz="2800" b="1">
                <a:latin typeface="宋体" panose="02010600030101010101" pitchFamily="2" charset="-122"/>
                <a:sym typeface="宋体" panose="02010600030101010101" pitchFamily="2" charset="-122"/>
              </a:rPr>
              <a:t>有热闹、喧闹的意思（</a:t>
            </a:r>
            <a:r>
              <a:rPr lang="zh-CN" altLang="en-US" sz="2800" b="1">
                <a:solidFill>
                  <a:srgbClr val="FF0000"/>
                </a:solidFill>
                <a:latin typeface="宋体" panose="02010600030101010101" pitchFamily="2" charset="-122"/>
                <a:sym typeface="宋体" panose="02010600030101010101" pitchFamily="2" charset="-122"/>
              </a:rPr>
              <a:t>释字义</a:t>
            </a:r>
            <a:r>
              <a:rPr lang="zh-CN" altLang="en-US" sz="2800" b="1">
                <a:latin typeface="宋体" panose="02010600030101010101" pitchFamily="2" charset="-122"/>
                <a:sym typeface="宋体" panose="02010600030101010101" pitchFamily="2" charset="-122"/>
              </a:rPr>
              <a:t>）。运用拟人和通感的手法生动形象传神地刻画了杏花怒放的春天景色。</a:t>
            </a:r>
            <a:r>
              <a:rPr lang="zh-CN" altLang="en-US" sz="2800" b="1">
                <a:solidFill>
                  <a:srgbClr val="FF0000"/>
                </a:solidFill>
                <a:latin typeface="宋体" panose="02010600030101010101" pitchFamily="2" charset="-122"/>
                <a:sym typeface="宋体" panose="02010600030101010101" pitchFamily="2" charset="-122"/>
              </a:rPr>
              <a:t>（点手法</a:t>
            </a:r>
            <a:r>
              <a:rPr lang="zh-CN" altLang="en-US" sz="2800" b="1">
                <a:solidFill>
                  <a:srgbClr val="0000FF"/>
                </a:solidFill>
                <a:latin typeface="宋体" panose="02010600030101010101" pitchFamily="2" charset="-122"/>
                <a:sym typeface="宋体" panose="02010600030101010101" pitchFamily="2" charset="-122"/>
              </a:rPr>
              <a:t>）（步骤一）</a:t>
            </a:r>
            <a:r>
              <a:rPr lang="zh-CN" altLang="en-US" sz="2800" b="1">
                <a:latin typeface="宋体" panose="02010600030101010101" pitchFamily="2" charset="-122"/>
                <a:sym typeface="宋体" panose="02010600030101010101" pitchFamily="2" charset="-122"/>
              </a:rPr>
              <a:t>花开本没有声音，这里用拟人的手法描摹得有了声音，展现出春意盎然、杏花闹春的景象，使人在视觉里获得了听觉的感受，突出了春天美丽而有生气的特征。</a:t>
            </a:r>
            <a:r>
              <a:rPr lang="zh-CN" altLang="en-US" sz="2800" b="1">
                <a:solidFill>
                  <a:srgbClr val="0000FF"/>
                </a:solidFill>
                <a:latin typeface="宋体" panose="02010600030101010101" pitchFamily="2" charset="-122"/>
                <a:sym typeface="宋体" panose="02010600030101010101" pitchFamily="2" charset="-122"/>
              </a:rPr>
              <a:t>（步骤二）</a:t>
            </a:r>
            <a:r>
              <a:rPr lang="zh-CN" altLang="en-US" sz="2800" b="1">
                <a:latin typeface="宋体" panose="02010600030101010101" pitchFamily="2" charset="-122"/>
                <a:sym typeface="宋体" panose="02010600030101010101" pitchFamily="2" charset="-122"/>
              </a:rPr>
              <a:t>表现了对春天的无比喜爱之情。</a:t>
            </a:r>
            <a:r>
              <a:rPr lang="zh-CN" altLang="en-US" sz="2800" b="1">
                <a:solidFill>
                  <a:srgbClr val="0000FF"/>
                </a:solidFill>
                <a:latin typeface="宋体" panose="02010600030101010101" pitchFamily="2" charset="-122"/>
                <a:sym typeface="宋体" panose="02010600030101010101" pitchFamily="2" charset="-122"/>
              </a:rPr>
              <a:t>（步骤三）</a:t>
            </a:r>
            <a:r>
              <a:rPr lang="zh-CN" altLang="en-US" sz="2800" b="1">
                <a:latin typeface="宋体" panose="02010600030101010101" pitchFamily="2" charset="-122"/>
                <a:sym typeface="宋体" panose="02010600030101010101" pitchFamily="2" charset="-122"/>
              </a:rPr>
              <a:t> </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7762"/>
                                        </p:tgtEl>
                                        <p:attrNameLst>
                                          <p:attrName>style.visibility</p:attrName>
                                        </p:attrNameLst>
                                      </p:cBhvr>
                                      <p:to>
                                        <p:strVal val="visible"/>
                                      </p:to>
                                    </p:set>
                                    <p:animEffect transition="in" filter="diamond(in)">
                                      <p:cBhvr>
                                        <p:cTn id="7" dur="2000"/>
                                        <p:tgtEl>
                                          <p:spTgt spid="1177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 Box 2"/>
          <p:cNvSpPr txBox="1">
            <a:spLocks noChangeArrowheads="1"/>
          </p:cNvSpPr>
          <p:nvPr/>
        </p:nvSpPr>
        <p:spPr bwMode="auto">
          <a:xfrm>
            <a:off x="323850" y="765175"/>
            <a:ext cx="8820150" cy="3413125"/>
          </a:xfrm>
          <a:prstGeom prst="rect">
            <a:avLst/>
          </a:prstGeom>
          <a:noFill/>
          <a:ln w="9525">
            <a:noFill/>
            <a:miter lim="800000"/>
          </a:ln>
        </p:spPr>
        <p:txBody>
          <a:bodyPr>
            <a:spAutoFit/>
          </a:bodyPr>
          <a:lstStyle/>
          <a:p>
            <a:r>
              <a:rPr lang="zh-CN" altLang="en-US" sz="5400" b="1">
                <a:solidFill>
                  <a:srgbClr val="006600"/>
                </a:solidFill>
                <a:latin typeface="黑体" panose="02010609060101010101" pitchFamily="2" charset="-122"/>
                <a:ea typeface="黑体" panose="02010609060101010101" pitchFamily="2" charset="-122"/>
              </a:rPr>
              <a:t>高考提问方式：</a:t>
            </a:r>
            <a:endParaRPr lang="zh-CN" altLang="en-US" sz="5400" b="1">
              <a:solidFill>
                <a:srgbClr val="006600"/>
              </a:solidFill>
              <a:latin typeface="黑体" panose="02010609060101010101" pitchFamily="2" charset="-122"/>
              <a:ea typeface="黑体" panose="02010609060101010101" pitchFamily="2" charset="-122"/>
            </a:endParaRPr>
          </a:p>
          <a:p>
            <a:endParaRPr lang="zh-CN" altLang="en-US" sz="1600" b="1">
              <a:solidFill>
                <a:srgbClr val="006600"/>
              </a:solidFill>
              <a:latin typeface="黑体" panose="02010609060101010101" pitchFamily="2" charset="-122"/>
              <a:ea typeface="黑体" panose="02010609060101010101" pitchFamily="2" charset="-122"/>
            </a:endParaRPr>
          </a:p>
          <a:p>
            <a:r>
              <a:rPr lang="en-US" altLang="zh-CN" sz="4000" b="1">
                <a:solidFill>
                  <a:srgbClr val="663300"/>
                </a:solidFill>
                <a:latin typeface="黑体" panose="02010609060101010101" pitchFamily="2" charset="-122"/>
                <a:ea typeface="黑体" panose="02010609060101010101" pitchFamily="2" charset="-122"/>
              </a:rPr>
              <a:t>1</a:t>
            </a:r>
            <a:r>
              <a:rPr lang="zh-CN" altLang="en-US" sz="4000" b="1">
                <a:solidFill>
                  <a:srgbClr val="663300"/>
                </a:solidFill>
                <a:latin typeface="黑体" panose="02010609060101010101" pitchFamily="2" charset="-122"/>
                <a:ea typeface="黑体" panose="02010609060101010101" pitchFamily="2" charset="-122"/>
              </a:rPr>
              <a:t>、这首诗刻画了怎样的人物形象？</a:t>
            </a:r>
            <a:endParaRPr lang="zh-CN" altLang="en-US" sz="4000" b="1">
              <a:solidFill>
                <a:srgbClr val="663300"/>
              </a:solidFill>
              <a:latin typeface="黑体" panose="02010609060101010101" pitchFamily="2" charset="-122"/>
              <a:ea typeface="黑体" panose="02010609060101010101" pitchFamily="2" charset="-122"/>
            </a:endParaRPr>
          </a:p>
          <a:p>
            <a:endParaRPr lang="zh-CN" altLang="en-US" sz="1400" b="1">
              <a:solidFill>
                <a:srgbClr val="663300"/>
              </a:solidFill>
              <a:latin typeface="黑体" panose="02010609060101010101" pitchFamily="2" charset="-122"/>
              <a:ea typeface="黑体" panose="02010609060101010101" pitchFamily="2" charset="-122"/>
            </a:endParaRPr>
          </a:p>
          <a:p>
            <a:r>
              <a:rPr lang="en-US" altLang="zh-CN" sz="4000" b="1">
                <a:solidFill>
                  <a:srgbClr val="663300"/>
                </a:solidFill>
                <a:latin typeface="黑体" panose="02010609060101010101" pitchFamily="2" charset="-122"/>
                <a:ea typeface="黑体" panose="02010609060101010101" pitchFamily="2" charset="-122"/>
              </a:rPr>
              <a:t>2</a:t>
            </a:r>
            <a:r>
              <a:rPr lang="zh-CN" altLang="en-US" sz="4000" b="1">
                <a:solidFill>
                  <a:srgbClr val="663300"/>
                </a:solidFill>
                <a:latin typeface="黑体" panose="02010609060101010101" pitchFamily="2" charset="-122"/>
                <a:ea typeface="黑体" panose="02010609060101010101" pitchFamily="2" charset="-122"/>
              </a:rPr>
              <a:t>、说说这首诗中的形象特点。</a:t>
            </a:r>
            <a:endParaRPr lang="zh-CN" altLang="en-US" sz="4000" b="1">
              <a:solidFill>
                <a:srgbClr val="663300"/>
              </a:solidFill>
              <a:latin typeface="黑体" panose="02010609060101010101" pitchFamily="2" charset="-122"/>
              <a:ea typeface="黑体" panose="02010609060101010101" pitchFamily="2" charset="-122"/>
            </a:endParaRPr>
          </a:p>
          <a:p>
            <a:endParaRPr lang="zh-CN" altLang="en-US" sz="1400" b="1">
              <a:solidFill>
                <a:srgbClr val="663300"/>
              </a:solidFill>
              <a:latin typeface="黑体" panose="02010609060101010101" pitchFamily="2" charset="-122"/>
              <a:ea typeface="黑体" panose="02010609060101010101" pitchFamily="2" charset="-122"/>
            </a:endParaRPr>
          </a:p>
          <a:p>
            <a:endParaRPr lang="en-US" altLang="zh-CN" sz="4000" b="1">
              <a:solidFill>
                <a:srgbClr val="6633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9810"/>
                                        </p:tgtEl>
                                        <p:attrNameLst>
                                          <p:attrName>style.visibility</p:attrName>
                                        </p:attrNameLst>
                                      </p:cBhvr>
                                      <p:to>
                                        <p:strVal val="visible"/>
                                      </p:to>
                                    </p:set>
                                    <p:animEffect transition="in" filter="box(in)">
                                      <p:cBhvr>
                                        <p:cTn id="7" dur="500"/>
                                        <p:tgtEl>
                                          <p:spTgt spid="119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684213" y="0"/>
            <a:ext cx="7772400" cy="1143000"/>
          </a:xfrm>
        </p:spPr>
        <p:txBody>
          <a:bodyPr/>
          <a:lstStyle/>
          <a:p>
            <a:pPr eaLnBrk="1" hangingPunct="1"/>
            <a:r>
              <a:rPr lang="zh-CN" altLang="en-US" b="1" smtClean="0">
                <a:solidFill>
                  <a:srgbClr val="FF0000"/>
                </a:solidFill>
              </a:rPr>
              <a:t>答题步骤</a:t>
            </a:r>
            <a:endParaRPr lang="zh-CN" altLang="en-US" b="1" smtClean="0">
              <a:solidFill>
                <a:srgbClr val="FF0000"/>
              </a:solidFill>
            </a:endParaRPr>
          </a:p>
        </p:txBody>
      </p:sp>
      <p:sp>
        <p:nvSpPr>
          <p:cNvPr id="120835" name="Rectangle 3"/>
          <p:cNvSpPr>
            <a:spLocks noGrp="1" noChangeArrowheads="1"/>
          </p:cNvSpPr>
          <p:nvPr>
            <p:ph type="body" idx="4294967295"/>
          </p:nvPr>
        </p:nvSpPr>
        <p:spPr>
          <a:xfrm>
            <a:off x="395288" y="1268413"/>
            <a:ext cx="8748712" cy="2808287"/>
          </a:xfrm>
        </p:spPr>
        <p:txBody>
          <a:bodyPr>
            <a:normAutofit lnSpcReduction="10000"/>
          </a:bodyPr>
          <a:lstStyle/>
          <a:p>
            <a:pPr eaLnBrk="1" hangingPunct="1">
              <a:lnSpc>
                <a:spcPct val="80000"/>
              </a:lnSpc>
            </a:pPr>
            <a:r>
              <a:rPr lang="en-US" altLang="zh-CN" sz="2800" b="1" smtClean="0"/>
              <a:t>1</a:t>
            </a:r>
            <a:r>
              <a:rPr lang="zh-CN" altLang="en-US" sz="2800" b="1" smtClean="0"/>
              <a:t>、塑造了什么人物形象。（概说：特征</a:t>
            </a:r>
            <a:r>
              <a:rPr lang="en-US" altLang="zh-CN" sz="2800" b="1" smtClean="0"/>
              <a:t>+</a:t>
            </a:r>
            <a:r>
              <a:rPr lang="zh-CN" altLang="en-US" sz="2800" b="1" smtClean="0"/>
              <a:t>身份）</a:t>
            </a:r>
            <a:endParaRPr lang="zh-CN" altLang="en-US" sz="2800" b="1" smtClean="0"/>
          </a:p>
          <a:p>
            <a:pPr eaLnBrk="1" hangingPunct="1">
              <a:lnSpc>
                <a:spcPct val="80000"/>
              </a:lnSpc>
            </a:pPr>
            <a:r>
              <a:rPr lang="en-US" altLang="zh-CN" sz="2800" b="1" smtClean="0"/>
              <a:t>2</a:t>
            </a:r>
            <a:r>
              <a:rPr lang="zh-CN" altLang="en-US" sz="2800" b="1" smtClean="0"/>
              <a:t>、结合诗句分析人物性格。（结合艺术手法展开）</a:t>
            </a:r>
            <a:endParaRPr lang="zh-CN" altLang="en-US" sz="2800" b="1" smtClean="0"/>
          </a:p>
          <a:p>
            <a:pPr eaLnBrk="1" hangingPunct="1">
              <a:lnSpc>
                <a:spcPct val="80000"/>
              </a:lnSpc>
            </a:pPr>
            <a:r>
              <a:rPr lang="en-US" altLang="zh-CN" sz="2800" b="1" smtClean="0"/>
              <a:t>3</a:t>
            </a:r>
            <a:r>
              <a:rPr lang="zh-CN" altLang="en-US" sz="2800" b="1" smtClean="0"/>
              <a:t>、概括情感、理想、追求等。</a:t>
            </a:r>
            <a:endParaRPr lang="zh-CN" altLang="en-US" sz="2800" b="1" smtClean="0"/>
          </a:p>
          <a:p>
            <a:pPr eaLnBrk="1" hangingPunct="1">
              <a:lnSpc>
                <a:spcPct val="80000"/>
              </a:lnSpc>
            </a:pPr>
            <a:endParaRPr lang="zh-CN" altLang="en-US" sz="2800" b="1" smtClean="0">
              <a:solidFill>
                <a:srgbClr val="9900FF"/>
              </a:solidFill>
            </a:endParaRPr>
          </a:p>
          <a:p>
            <a:pPr eaLnBrk="1" hangingPunct="1">
              <a:lnSpc>
                <a:spcPct val="80000"/>
              </a:lnSpc>
            </a:pPr>
            <a:r>
              <a:rPr lang="zh-CN" altLang="en-US" sz="2800" b="1" smtClean="0">
                <a:solidFill>
                  <a:srgbClr val="E80E1E"/>
                </a:solidFill>
              </a:rPr>
              <a:t>解题步骤：</a:t>
            </a:r>
            <a:endParaRPr lang="zh-CN" altLang="en-US" sz="2800" b="1" smtClean="0">
              <a:solidFill>
                <a:srgbClr val="E80E1E"/>
              </a:solidFill>
            </a:endParaRPr>
          </a:p>
          <a:p>
            <a:pPr eaLnBrk="1" hangingPunct="1">
              <a:lnSpc>
                <a:spcPct val="80000"/>
              </a:lnSpc>
            </a:pPr>
            <a:r>
              <a:rPr lang="zh-CN" altLang="en-US" sz="2800" b="1" smtClean="0">
                <a:solidFill>
                  <a:srgbClr val="E80E1E"/>
                </a:solidFill>
              </a:rPr>
              <a:t>形象</a:t>
            </a:r>
            <a:r>
              <a:rPr lang="en-US" altLang="zh-CN" sz="2800" b="1" smtClean="0">
                <a:solidFill>
                  <a:srgbClr val="E80E1E"/>
                </a:solidFill>
              </a:rPr>
              <a:t>———</a:t>
            </a:r>
            <a:r>
              <a:rPr lang="zh-CN" altLang="en-US" sz="2800" b="1" smtClean="0">
                <a:solidFill>
                  <a:srgbClr val="E80E1E"/>
                </a:solidFill>
              </a:rPr>
              <a:t>特征 </a:t>
            </a:r>
            <a:r>
              <a:rPr lang="en-US" altLang="zh-CN" sz="2800" b="1" smtClean="0">
                <a:solidFill>
                  <a:srgbClr val="E80E1E"/>
                </a:solidFill>
              </a:rPr>
              <a:t>———</a:t>
            </a:r>
            <a:r>
              <a:rPr lang="zh-CN" altLang="en-US" sz="2800" b="1" smtClean="0">
                <a:solidFill>
                  <a:srgbClr val="E80E1E"/>
                </a:solidFill>
              </a:rPr>
              <a:t>意义（情感）</a:t>
            </a:r>
            <a:br>
              <a:rPr lang="zh-CN" altLang="en-US" sz="2800" b="1" smtClean="0">
                <a:solidFill>
                  <a:srgbClr val="E80E1E"/>
                </a:solidFill>
              </a:rPr>
            </a:br>
            <a:endParaRPr lang="zh-CN" altLang="en-US" sz="2800" b="1" smtClean="0">
              <a:solidFill>
                <a:srgbClr val="E80E1E"/>
              </a:solidFill>
            </a:endParaRPr>
          </a:p>
        </p:txBody>
      </p:sp>
      <p:sp>
        <p:nvSpPr>
          <p:cNvPr id="120836" name="Text Box 4"/>
          <p:cNvSpPr txBox="1">
            <a:spLocks noChangeArrowheads="1"/>
          </p:cNvSpPr>
          <p:nvPr/>
        </p:nvSpPr>
        <p:spPr bwMode="auto">
          <a:xfrm>
            <a:off x="684213" y="4076700"/>
            <a:ext cx="7777162" cy="2528888"/>
          </a:xfrm>
          <a:prstGeom prst="rect">
            <a:avLst/>
          </a:prstGeom>
          <a:noFill/>
          <a:ln w="9525">
            <a:noFill/>
            <a:miter lim="800000"/>
          </a:ln>
        </p:spPr>
        <p:txBody>
          <a:bodyPr>
            <a:spAutoFit/>
          </a:bodyPr>
          <a:lstStyle/>
          <a:p>
            <a:r>
              <a:rPr kumimoji="1" lang="en-US" altLang="zh-CN" sz="3200" b="1">
                <a:latin typeface="Times New Roman" panose="02020603050405020304" pitchFamily="18" charset="0"/>
              </a:rPr>
              <a:t>               </a:t>
            </a:r>
            <a:r>
              <a:rPr kumimoji="1" lang="zh-CN" altLang="en-US" sz="3200" b="1">
                <a:latin typeface="Times New Roman" panose="02020603050405020304" pitchFamily="18" charset="0"/>
              </a:rPr>
              <a:t>古诗中常见的形象</a:t>
            </a:r>
            <a:br>
              <a:rPr kumimoji="1" lang="zh-CN" altLang="en-US" sz="3200" b="1">
                <a:latin typeface="Times New Roman" panose="02020603050405020304" pitchFamily="18" charset="0"/>
              </a:rPr>
            </a:br>
            <a:br>
              <a:rPr kumimoji="1" lang="zh-CN" altLang="en-US" sz="3200" b="1">
                <a:latin typeface="Times New Roman" panose="02020603050405020304" pitchFamily="18" charset="0"/>
              </a:rPr>
            </a:br>
            <a:r>
              <a:rPr kumimoji="1" lang="zh-CN" altLang="en-US" sz="3200" b="1">
                <a:latin typeface="Times New Roman" panose="02020603050405020304" pitchFamily="18" charset="0"/>
              </a:rPr>
              <a:t>游子、隐士、英雄、将军、战士、</a:t>
            </a:r>
            <a:endParaRPr kumimoji="1" lang="zh-CN" altLang="en-US" sz="3200" b="1">
              <a:latin typeface="Times New Roman" panose="02020603050405020304" pitchFamily="18" charset="0"/>
            </a:endParaRPr>
          </a:p>
          <a:p>
            <a:r>
              <a:rPr kumimoji="1" lang="zh-CN" altLang="en-US" sz="3200" b="1">
                <a:latin typeface="Times New Roman" panose="02020603050405020304" pitchFamily="18" charset="0"/>
              </a:rPr>
              <a:t>思妇、少女、孩童、老翁、樵夫</a:t>
            </a:r>
            <a:r>
              <a:rPr kumimoji="1" lang="en-US" altLang="zh-CN" sz="3200" b="1">
                <a:latin typeface="Times New Roman" panose="02020603050405020304" pitchFamily="18" charset="0"/>
              </a:rPr>
              <a:t>……</a:t>
            </a:r>
            <a:endParaRPr kumimoji="1" lang="en-US" altLang="zh-CN" sz="3200" b="1">
              <a:latin typeface="Times New Roman" panose="02020603050405020304" pitchFamily="18" charset="0"/>
            </a:endParaRPr>
          </a:p>
          <a:p>
            <a:endParaRPr kumimoji="1" lang="en-US" altLang="zh-CN" sz="3200">
              <a:latin typeface="Times New Roman" panose="02020603050405020304" pitchFamily="18" charset="0"/>
            </a:endParaRPr>
          </a:p>
        </p:txBody>
      </p:sp>
      <p:sp>
        <p:nvSpPr>
          <p:cNvPr id="47109" name="AutoShape 5" descr="Z"/>
          <p:cNvSpPr>
            <a:spLocks noChangeAspect="1" noChangeArrowheads="1"/>
          </p:cNvSpPr>
          <p:nvPr/>
        </p:nvSpPr>
        <p:spPr bwMode="auto">
          <a:xfrm>
            <a:off x="4419600" y="3276600"/>
            <a:ext cx="304800" cy="304800"/>
          </a:xfrm>
          <a:prstGeom prst="rect">
            <a:avLst/>
          </a:prstGeom>
          <a:noFill/>
          <a:ln w="9525">
            <a:noFill/>
            <a:miter lim="800000"/>
          </a:ln>
        </p:spPr>
        <p:txBody>
          <a:bodyPr/>
          <a:lstStyle/>
          <a:p>
            <a:pPr>
              <a:buFont typeface="Arial" panose="020B0604020202020204" pitchFamily="34" charset="0"/>
              <a:buNone/>
            </a:pPr>
            <a:endParaRPr lang="zh-CN" altLang="zh-CN" sz="2400">
              <a:latin typeface="Times New Roman" panose="02020603050405020304" pitchFamily="18" charset="0"/>
            </a:endParaRPr>
          </a:p>
        </p:txBody>
      </p:sp>
      <p:sp>
        <p:nvSpPr>
          <p:cNvPr id="47110" name="AutoShape 6" descr="Z"/>
          <p:cNvSpPr>
            <a:spLocks noChangeAspect="1" noChangeArrowheads="1"/>
          </p:cNvSpPr>
          <p:nvPr/>
        </p:nvSpPr>
        <p:spPr bwMode="auto">
          <a:xfrm>
            <a:off x="4419600" y="3276600"/>
            <a:ext cx="304800" cy="304800"/>
          </a:xfrm>
          <a:prstGeom prst="rect">
            <a:avLst/>
          </a:prstGeom>
          <a:noFill/>
          <a:ln w="9525">
            <a:noFill/>
            <a:miter lim="800000"/>
          </a:ln>
        </p:spPr>
        <p:txBody>
          <a:bodyPr/>
          <a:lstStyle/>
          <a:p>
            <a:pPr>
              <a:buFont typeface="Arial" panose="020B0604020202020204" pitchFamily="34" charset="0"/>
              <a:buNone/>
            </a:pPr>
            <a:endParaRPr lang="zh-CN" altLang="zh-CN" sz="240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Effect transition="in" filter="wheel(4)">
                                      <p:cBhvr>
                                        <p:cTn id="7" dur="2000"/>
                                        <p:tgtEl>
                                          <p:spTgt spid="120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20835">
                                            <p:txEl>
                                              <p:pRg st="1" end="1"/>
                                            </p:txEl>
                                          </p:spTgt>
                                        </p:tgtEl>
                                        <p:attrNameLst>
                                          <p:attrName>style.visibility</p:attrName>
                                        </p:attrNameLst>
                                      </p:cBhvr>
                                      <p:to>
                                        <p:strVal val="visible"/>
                                      </p:to>
                                    </p:set>
                                    <p:animEffect transition="in" filter="wheel(4)">
                                      <p:cBhvr>
                                        <p:cTn id="12" dur="2000"/>
                                        <p:tgtEl>
                                          <p:spTgt spid="120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120835">
                                            <p:txEl>
                                              <p:pRg st="2" end="2"/>
                                            </p:txEl>
                                          </p:spTgt>
                                        </p:tgtEl>
                                        <p:attrNameLst>
                                          <p:attrName>style.visibility</p:attrName>
                                        </p:attrNameLst>
                                      </p:cBhvr>
                                      <p:to>
                                        <p:strVal val="visible"/>
                                      </p:to>
                                    </p:set>
                                    <p:animEffect transition="in" filter="wheel(4)">
                                      <p:cBhvr>
                                        <p:cTn id="17" dur="2000"/>
                                        <p:tgtEl>
                                          <p:spTgt spid="1208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120835">
                                            <p:txEl>
                                              <p:pRg st="4" end="4"/>
                                            </p:txEl>
                                          </p:spTgt>
                                        </p:tgtEl>
                                        <p:attrNameLst>
                                          <p:attrName>style.visibility</p:attrName>
                                        </p:attrNameLst>
                                      </p:cBhvr>
                                      <p:to>
                                        <p:strVal val="visible"/>
                                      </p:to>
                                    </p:set>
                                    <p:animEffect transition="in" filter="wheel(4)">
                                      <p:cBhvr>
                                        <p:cTn id="22" dur="2000"/>
                                        <p:tgtEl>
                                          <p:spTgt spid="12083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120835">
                                            <p:txEl>
                                              <p:pRg st="5" end="5"/>
                                            </p:txEl>
                                          </p:spTgt>
                                        </p:tgtEl>
                                        <p:attrNameLst>
                                          <p:attrName>style.visibility</p:attrName>
                                        </p:attrNameLst>
                                      </p:cBhvr>
                                      <p:to>
                                        <p:strVal val="visible"/>
                                      </p:to>
                                    </p:set>
                                    <p:animEffect transition="in" filter="wheel(4)">
                                      <p:cBhvr>
                                        <p:cTn id="27" dur="2000"/>
                                        <p:tgtEl>
                                          <p:spTgt spid="12083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20836"/>
                                        </p:tgtEl>
                                        <p:attrNameLst>
                                          <p:attrName>style.visibility</p:attrName>
                                        </p:attrNameLst>
                                      </p:cBhvr>
                                      <p:to>
                                        <p:strVal val="visible"/>
                                      </p:to>
                                    </p:set>
                                    <p:animEffect transition="in" filter="diamond(in)">
                                      <p:cBhvr>
                                        <p:cTn id="32" dur="2000"/>
                                        <p:tgtEl>
                                          <p:spTgt spid="12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P spid="12083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547813" y="0"/>
            <a:ext cx="7010400" cy="2530475"/>
          </a:xfrm>
          <a:prstGeom prst="rect">
            <a:avLst/>
          </a:prstGeom>
          <a:noFill/>
          <a:ln w="9525">
            <a:noFill/>
            <a:miter lim="800000"/>
          </a:ln>
        </p:spPr>
        <p:txBody>
          <a:bodyPr>
            <a:spAutoFit/>
          </a:bodyPr>
          <a:lstStyle/>
          <a:p>
            <a:r>
              <a:rPr kumimoji="1" lang="en-US" altLang="zh-CN" sz="4000" b="1">
                <a:latin typeface="华文楷体" pitchFamily="2" charset="-122"/>
                <a:ea typeface="华文楷体" pitchFamily="2" charset="-122"/>
              </a:rPr>
              <a:t>         </a:t>
            </a:r>
            <a:r>
              <a:rPr kumimoji="1" lang="zh-CN" altLang="en-US" sz="4000" b="1">
                <a:latin typeface="华文楷体" pitchFamily="2" charset="-122"/>
                <a:ea typeface="华文楷体" pitchFamily="2" charset="-122"/>
              </a:rPr>
              <a:t>江   雪   </a:t>
            </a:r>
            <a:endParaRPr kumimoji="1" lang="zh-CN" altLang="en-US" sz="4000" b="1">
              <a:latin typeface="华文楷体" pitchFamily="2" charset="-122"/>
              <a:ea typeface="华文楷体" pitchFamily="2" charset="-122"/>
            </a:endParaRPr>
          </a:p>
          <a:p>
            <a:pPr algn="ctr"/>
            <a:r>
              <a:rPr kumimoji="1" lang="zh-CN" altLang="en-US" sz="4000" b="1">
                <a:latin typeface="华文楷体" pitchFamily="2" charset="-122"/>
                <a:ea typeface="华文楷体" pitchFamily="2" charset="-122"/>
              </a:rPr>
              <a:t>   柳宗元</a:t>
            </a:r>
            <a:endParaRPr kumimoji="1" lang="zh-CN" altLang="en-US" sz="4000" b="1">
              <a:latin typeface="华文楷体" pitchFamily="2" charset="-122"/>
              <a:ea typeface="华文楷体" pitchFamily="2" charset="-122"/>
            </a:endParaRPr>
          </a:p>
          <a:p>
            <a:pPr algn="ctr"/>
            <a:r>
              <a:rPr kumimoji="1" lang="zh-CN" altLang="en-US" sz="4000" b="1">
                <a:latin typeface="华文楷体" pitchFamily="2" charset="-122"/>
                <a:ea typeface="华文楷体" pitchFamily="2" charset="-122"/>
              </a:rPr>
              <a:t>千山鸟飞绝，万径人踪灭。</a:t>
            </a:r>
            <a:endParaRPr kumimoji="1" lang="zh-CN" altLang="en-US" sz="4000" b="1">
              <a:latin typeface="华文楷体" pitchFamily="2" charset="-122"/>
              <a:ea typeface="华文楷体" pitchFamily="2" charset="-122"/>
            </a:endParaRPr>
          </a:p>
          <a:p>
            <a:pPr algn="ctr"/>
            <a:r>
              <a:rPr kumimoji="1" lang="zh-CN" altLang="en-US" sz="4000" b="1">
                <a:latin typeface="华文楷体" pitchFamily="2" charset="-122"/>
                <a:ea typeface="华文楷体" pitchFamily="2" charset="-122"/>
              </a:rPr>
              <a:t>孤舟蓑笠翁，独钓寒江雪。</a:t>
            </a:r>
            <a:endParaRPr kumimoji="1" lang="zh-CN" altLang="en-US" sz="4000" b="1">
              <a:latin typeface="华文楷体" pitchFamily="2" charset="-122"/>
              <a:ea typeface="华文楷体" pitchFamily="2" charset="-122"/>
            </a:endParaRPr>
          </a:p>
        </p:txBody>
      </p:sp>
      <p:sp>
        <p:nvSpPr>
          <p:cNvPr id="121859" name="Text Box 3"/>
          <p:cNvSpPr txBox="1">
            <a:spLocks noChangeArrowheads="1"/>
          </p:cNvSpPr>
          <p:nvPr/>
        </p:nvSpPr>
        <p:spPr bwMode="auto">
          <a:xfrm>
            <a:off x="0" y="3573463"/>
            <a:ext cx="8713788" cy="2441575"/>
          </a:xfrm>
          <a:prstGeom prst="rect">
            <a:avLst/>
          </a:prstGeom>
          <a:noFill/>
          <a:ln w="9525" algn="ctr">
            <a:noFill/>
            <a:miter lim="800000"/>
          </a:ln>
        </p:spPr>
        <p:txBody>
          <a:bodyPr>
            <a:spAutoFit/>
          </a:bodyPr>
          <a:lstStyle/>
          <a:p>
            <a:pPr>
              <a:spcBef>
                <a:spcPct val="50000"/>
              </a:spcBef>
            </a:pPr>
            <a:r>
              <a:rPr kumimoji="1" lang="en-US" altLang="zh-CN" sz="2800" b="1">
                <a:latin typeface="黑体" panose="02010609060101010101" pitchFamily="2" charset="-122"/>
                <a:ea typeface="黑体" panose="02010609060101010101" pitchFamily="2" charset="-122"/>
              </a:rPr>
              <a:t>    </a:t>
            </a:r>
            <a:r>
              <a:rPr kumimoji="1" lang="zh-CN" altLang="en-US" sz="2800" b="1">
                <a:latin typeface="黑体" panose="02010609060101010101" pitchFamily="2" charset="-122"/>
                <a:ea typeface="黑体" panose="02010609060101010101" pitchFamily="2" charset="-122"/>
              </a:rPr>
              <a:t>描写了一个不怕天寒雪大，专心钓鱼的渔翁形象。   </a:t>
            </a:r>
            <a:r>
              <a:rPr kumimoji="1" lang="zh-CN" altLang="en-US" sz="2800" b="1">
                <a:solidFill>
                  <a:srgbClr val="FF0000"/>
                </a:solidFill>
                <a:latin typeface="黑体" panose="02010609060101010101" pitchFamily="2" charset="-122"/>
                <a:ea typeface="黑体" panose="02010609060101010101" pitchFamily="2" charset="-122"/>
              </a:rPr>
              <a:t>在这样一个寒冷寂静的环境里，那渔翁形体虽然孤独，性格却显得清高孤傲。</a:t>
            </a:r>
            <a:endParaRPr kumimoji="1" lang="zh-CN" altLang="en-US" sz="2800" b="1">
              <a:solidFill>
                <a:srgbClr val="FF0000"/>
              </a:solidFill>
              <a:latin typeface="黑体" panose="02010609060101010101" pitchFamily="2" charset="-122"/>
              <a:ea typeface="黑体" panose="02010609060101010101" pitchFamily="2" charset="-122"/>
            </a:endParaRPr>
          </a:p>
          <a:p>
            <a:pPr>
              <a:spcBef>
                <a:spcPct val="50000"/>
              </a:spcBef>
            </a:pPr>
            <a:r>
              <a:rPr kumimoji="1" lang="zh-CN" altLang="en-US" sz="2800" b="1">
                <a:solidFill>
                  <a:srgbClr val="000066"/>
                </a:solidFill>
                <a:latin typeface="黑体" panose="02010609060101010101" pitchFamily="2" charset="-122"/>
                <a:ea typeface="黑体" panose="02010609060101010101" pitchFamily="2" charset="-122"/>
              </a:rPr>
              <a:t>这实际上正是诗人摆脱世俗、超然物外的思想感情的写照。</a:t>
            </a:r>
            <a:endParaRPr kumimoji="1" lang="zh-CN" altLang="en-US" sz="2800" b="1">
              <a:solidFill>
                <a:srgbClr val="000066"/>
              </a:solidFill>
              <a:latin typeface="黑体" panose="02010609060101010101" pitchFamily="2" charset="-122"/>
              <a:ea typeface="黑体" panose="02010609060101010101" pitchFamily="2" charset="-122"/>
            </a:endParaRPr>
          </a:p>
        </p:txBody>
      </p:sp>
      <p:sp>
        <p:nvSpPr>
          <p:cNvPr id="121860" name="Oval 4"/>
          <p:cNvSpPr>
            <a:spLocks noChangeArrowheads="1"/>
          </p:cNvSpPr>
          <p:nvPr/>
        </p:nvSpPr>
        <p:spPr bwMode="auto">
          <a:xfrm>
            <a:off x="2627313" y="3429000"/>
            <a:ext cx="5975350" cy="762000"/>
          </a:xfrm>
          <a:prstGeom prst="ellipse">
            <a:avLst/>
          </a:prstGeom>
          <a:noFill/>
          <a:ln w="38100">
            <a:noFill/>
            <a:round/>
          </a:ln>
        </p:spPr>
        <p:txBody>
          <a:bodyPr wrap="none" anchor="ctr"/>
          <a:lstStyle/>
          <a:p>
            <a:pPr algn="ctr"/>
            <a:endParaRPr kumimoji="1" lang="zh-CN" altLang="zh-CN" sz="2400" b="1">
              <a:latin typeface="Times New Roman" panose="02020603050405020304" pitchFamily="18" charset="0"/>
            </a:endParaRPr>
          </a:p>
        </p:txBody>
      </p:sp>
      <p:sp>
        <p:nvSpPr>
          <p:cNvPr id="57349" name="Line 5"/>
          <p:cNvSpPr>
            <a:spLocks noChangeShapeType="1"/>
          </p:cNvSpPr>
          <p:nvPr/>
        </p:nvSpPr>
        <p:spPr bwMode="auto">
          <a:xfrm>
            <a:off x="2987675" y="4005263"/>
            <a:ext cx="5761038" cy="0"/>
          </a:xfrm>
          <a:prstGeom prst="line">
            <a:avLst/>
          </a:prstGeom>
          <a:noFill/>
          <a:ln w="9525">
            <a:solidFill>
              <a:schemeClr val="tx1"/>
            </a:solidFill>
            <a:round/>
          </a:ln>
        </p:spPr>
        <p:txBody>
          <a:bodyPr/>
          <a:lstStyle/>
          <a:p>
            <a:endParaRPr lang="zh-CN" altLang="en-US"/>
          </a:p>
        </p:txBody>
      </p:sp>
      <p:sp>
        <p:nvSpPr>
          <p:cNvPr id="57350" name="Line 6"/>
          <p:cNvSpPr>
            <a:spLocks noChangeShapeType="1"/>
          </p:cNvSpPr>
          <p:nvPr/>
        </p:nvSpPr>
        <p:spPr bwMode="auto">
          <a:xfrm>
            <a:off x="323850" y="5516563"/>
            <a:ext cx="8153400" cy="0"/>
          </a:xfrm>
          <a:prstGeom prst="line">
            <a:avLst/>
          </a:prstGeom>
          <a:noFill/>
          <a:ln w="9525">
            <a:solidFill>
              <a:schemeClr val="tx1"/>
            </a:solidFill>
            <a:round/>
          </a:ln>
        </p:spPr>
        <p:txBody>
          <a:bodyPr/>
          <a:lstStyle/>
          <a:p>
            <a:endParaRPr lang="zh-CN" altLang="en-US"/>
          </a:p>
        </p:txBody>
      </p:sp>
      <p:sp>
        <p:nvSpPr>
          <p:cNvPr id="57351" name="Line 7"/>
          <p:cNvSpPr>
            <a:spLocks noChangeShapeType="1"/>
          </p:cNvSpPr>
          <p:nvPr/>
        </p:nvSpPr>
        <p:spPr bwMode="auto">
          <a:xfrm flipV="1">
            <a:off x="323850" y="5949950"/>
            <a:ext cx="3600450" cy="0"/>
          </a:xfrm>
          <a:prstGeom prst="line">
            <a:avLst/>
          </a:prstGeom>
          <a:noFill/>
          <a:ln w="9525">
            <a:solidFill>
              <a:schemeClr val="tx1"/>
            </a:solidFill>
            <a:round/>
          </a:ln>
        </p:spPr>
        <p:txBody>
          <a:bodyPr/>
          <a:lstStyle/>
          <a:p>
            <a:endParaRPr lang="zh-CN" altLang="en-US"/>
          </a:p>
        </p:txBody>
      </p:sp>
      <p:sp>
        <p:nvSpPr>
          <p:cNvPr id="121864" name="Oval 8"/>
          <p:cNvSpPr>
            <a:spLocks noChangeArrowheads="1"/>
          </p:cNvSpPr>
          <p:nvPr/>
        </p:nvSpPr>
        <p:spPr bwMode="auto">
          <a:xfrm>
            <a:off x="323850" y="5084763"/>
            <a:ext cx="8101013" cy="1008062"/>
          </a:xfrm>
          <a:prstGeom prst="ellipse">
            <a:avLst/>
          </a:prstGeom>
          <a:noFill/>
          <a:ln w="57150">
            <a:noFill/>
            <a:round/>
          </a:ln>
        </p:spPr>
        <p:txBody>
          <a:bodyPr wrap="none" anchor="ctr"/>
          <a:lstStyle/>
          <a:p>
            <a:pPr>
              <a:buFont typeface="Arial" panose="020B0604020202020204" pitchFamily="34" charset="0"/>
              <a:buNone/>
            </a:pPr>
            <a:endParaRPr lang="zh-CN" altLang="zh-CN" sz="2400">
              <a:latin typeface="Times New Roman" panose="02020603050405020304" pitchFamily="18" charset="0"/>
            </a:endParaRPr>
          </a:p>
        </p:txBody>
      </p:sp>
      <p:sp>
        <p:nvSpPr>
          <p:cNvPr id="48137" name="Text Box 9"/>
          <p:cNvSpPr txBox="1">
            <a:spLocks noChangeArrowheads="1"/>
          </p:cNvSpPr>
          <p:nvPr/>
        </p:nvSpPr>
        <p:spPr bwMode="auto">
          <a:xfrm>
            <a:off x="684213" y="2708275"/>
            <a:ext cx="7488237" cy="366713"/>
          </a:xfrm>
          <a:prstGeom prst="rect">
            <a:avLst/>
          </a:prstGeom>
          <a:noFill/>
          <a:ln w="9525">
            <a:noFill/>
            <a:miter lim="800000"/>
          </a:ln>
        </p:spPr>
        <p:txBody>
          <a:bodyPr>
            <a:spAutoFit/>
          </a:bodyPr>
          <a:lstStyle/>
          <a:p>
            <a:pPr>
              <a:spcBef>
                <a:spcPct val="50000"/>
              </a:spcBef>
            </a:pPr>
            <a:endParaRPr lang="zh-CN" altLang="zh-CN"/>
          </a:p>
        </p:txBody>
      </p:sp>
      <p:sp>
        <p:nvSpPr>
          <p:cNvPr id="48138" name="Text Box 10"/>
          <p:cNvSpPr txBox="1">
            <a:spLocks noChangeArrowheads="1"/>
          </p:cNvSpPr>
          <p:nvPr/>
        </p:nvSpPr>
        <p:spPr bwMode="auto">
          <a:xfrm>
            <a:off x="827088" y="2781300"/>
            <a:ext cx="6840537" cy="579438"/>
          </a:xfrm>
          <a:prstGeom prst="rect">
            <a:avLst/>
          </a:prstGeom>
          <a:noFill/>
          <a:ln w="9525">
            <a:noFill/>
            <a:miter lim="800000"/>
          </a:ln>
        </p:spPr>
        <p:txBody>
          <a:bodyPr>
            <a:spAutoFit/>
          </a:bodyPr>
          <a:lstStyle/>
          <a:p>
            <a:pPr algn="just"/>
            <a:r>
              <a:rPr kumimoji="1" lang="zh-CN" altLang="en-US" sz="3200" b="1"/>
              <a:t>试简要的分析“蓑笠翁”的形象。</a:t>
            </a:r>
            <a:endParaRPr lang="zh-CN" altLang="en-US" sz="3200"/>
          </a:p>
        </p:txBody>
      </p:sp>
      <p:sp>
        <p:nvSpPr>
          <p:cNvPr id="121867" name="AutoShape 11"/>
          <p:cNvSpPr>
            <a:spLocks noChangeArrowheads="1"/>
          </p:cNvSpPr>
          <p:nvPr/>
        </p:nvSpPr>
        <p:spPr bwMode="auto">
          <a:xfrm>
            <a:off x="7199313" y="2636838"/>
            <a:ext cx="1944687" cy="647700"/>
          </a:xfrm>
          <a:prstGeom prst="wedgeRectCallout">
            <a:avLst>
              <a:gd name="adj1" fmla="val -53019"/>
              <a:gd name="adj2" fmla="val 128676"/>
            </a:avLst>
          </a:prstGeom>
          <a:noFill/>
          <a:ln w="9525">
            <a:noFill/>
            <a:miter lim="800000"/>
          </a:ln>
        </p:spPr>
        <p:txBody>
          <a:bodyPr/>
          <a:lstStyle/>
          <a:p>
            <a:pPr algn="ctr"/>
            <a:r>
              <a:rPr lang="zh-CN" altLang="en-US" sz="2800" b="1">
                <a:solidFill>
                  <a:srgbClr val="E80E1E"/>
                </a:solidFill>
              </a:rPr>
              <a:t>什么形象</a:t>
            </a:r>
            <a:endParaRPr lang="zh-CN" altLang="en-US" sz="2800" b="1">
              <a:solidFill>
                <a:srgbClr val="E80E1E"/>
              </a:solidFill>
            </a:endParaRPr>
          </a:p>
        </p:txBody>
      </p:sp>
      <p:sp>
        <p:nvSpPr>
          <p:cNvPr id="121868" name="AutoShape 12"/>
          <p:cNvSpPr>
            <a:spLocks noChangeArrowheads="1"/>
          </p:cNvSpPr>
          <p:nvPr/>
        </p:nvSpPr>
        <p:spPr bwMode="auto">
          <a:xfrm>
            <a:off x="6011863" y="4437063"/>
            <a:ext cx="2446337" cy="503237"/>
          </a:xfrm>
          <a:prstGeom prst="wedgeRectCallout">
            <a:avLst>
              <a:gd name="adj1" fmla="val -147208"/>
              <a:gd name="adj2" fmla="val -12458"/>
            </a:avLst>
          </a:prstGeom>
          <a:noFill/>
          <a:ln w="9525">
            <a:noFill/>
            <a:miter lim="800000"/>
          </a:ln>
        </p:spPr>
        <p:txBody>
          <a:bodyPr/>
          <a:lstStyle/>
          <a:p>
            <a:pPr algn="ctr"/>
            <a:r>
              <a:rPr lang="zh-CN" altLang="en-US" sz="2800" b="1">
                <a:solidFill>
                  <a:srgbClr val="E80E1E"/>
                </a:solidFill>
              </a:rPr>
              <a:t>形象的特征</a:t>
            </a:r>
            <a:endParaRPr lang="zh-CN" altLang="en-US" sz="2800" b="1">
              <a:solidFill>
                <a:srgbClr val="E80E1E"/>
              </a:solidFill>
            </a:endParaRPr>
          </a:p>
        </p:txBody>
      </p:sp>
      <p:sp>
        <p:nvSpPr>
          <p:cNvPr id="121869" name="AutoShape 13"/>
          <p:cNvSpPr>
            <a:spLocks noChangeArrowheads="1"/>
          </p:cNvSpPr>
          <p:nvPr/>
        </p:nvSpPr>
        <p:spPr bwMode="auto">
          <a:xfrm rot="10410039" flipH="1" flipV="1">
            <a:off x="4211638" y="5876925"/>
            <a:ext cx="2232025" cy="649288"/>
          </a:xfrm>
          <a:prstGeom prst="wedgeRectCallout">
            <a:avLst>
              <a:gd name="adj1" fmla="val -11287"/>
              <a:gd name="adj2" fmla="val -115838"/>
            </a:avLst>
          </a:prstGeom>
          <a:noFill/>
          <a:ln w="9525">
            <a:noFill/>
            <a:miter lim="800000"/>
          </a:ln>
        </p:spPr>
        <p:txBody>
          <a:bodyPr/>
          <a:lstStyle/>
          <a:p>
            <a:pPr algn="ctr"/>
            <a:r>
              <a:rPr lang="zh-CN" altLang="en-US" sz="2800" b="1">
                <a:solidFill>
                  <a:srgbClr val="E80E1E"/>
                </a:solidFill>
              </a:rPr>
              <a:t>形象的意义</a:t>
            </a:r>
            <a:endParaRPr lang="zh-CN" altLang="en-US" sz="2800" b="1">
              <a:solidFill>
                <a:srgbClr val="E80E1E"/>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1859"/>
                                        </p:tgtEl>
                                        <p:attrNameLst>
                                          <p:attrName>style.visibility</p:attrName>
                                        </p:attrNameLst>
                                      </p:cBhvr>
                                      <p:to>
                                        <p:strVal val="visible"/>
                                      </p:to>
                                    </p:set>
                                    <p:anim calcmode="lin" valueType="num">
                                      <p:cBhvr additive="base">
                                        <p:cTn id="7" dur="500" fill="hold"/>
                                        <p:tgtEl>
                                          <p:spTgt spid="121859"/>
                                        </p:tgtEl>
                                        <p:attrNameLst>
                                          <p:attrName>ppt_x</p:attrName>
                                        </p:attrNameLst>
                                      </p:cBhvr>
                                      <p:tavLst>
                                        <p:tav tm="0">
                                          <p:val>
                                            <p:strVal val="#ppt_x"/>
                                          </p:val>
                                        </p:tav>
                                        <p:tav tm="100000">
                                          <p:val>
                                            <p:strVal val="#ppt_x"/>
                                          </p:val>
                                        </p:tav>
                                      </p:tavLst>
                                    </p:anim>
                                    <p:anim calcmode="lin" valueType="num">
                                      <p:cBhvr additive="base">
                                        <p:cTn id="8" dur="500" fill="hold"/>
                                        <p:tgtEl>
                                          <p:spTgt spid="1218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nodePh="1">
                                  <p:stCondLst>
                                    <p:cond delay="0"/>
                                  </p:stCondLst>
                                  <p:endCondLst>
                                    <p:cond evt="begin" delay="0">
                                      <p:tn val="11"/>
                                    </p:cond>
                                  </p:endCondLst>
                                  <p:childTnLst>
                                    <p:set>
                                      <p:cBhvr>
                                        <p:cTn id="12" dur="1" fill="hold">
                                          <p:stCondLst>
                                            <p:cond delay="0"/>
                                          </p:stCondLst>
                                        </p:cTn>
                                        <p:tgtEl>
                                          <p:spTgt spid="121860"/>
                                        </p:tgtEl>
                                        <p:attrNameLst>
                                          <p:attrName>style.visibility</p:attrName>
                                        </p:attrNameLst>
                                      </p:cBhvr>
                                      <p:to>
                                        <p:strVal val="visible"/>
                                      </p:to>
                                    </p:set>
                                    <p:animEffect transition="in" filter="fade">
                                      <p:cBhvr>
                                        <p:cTn id="13" dur="2000"/>
                                        <p:tgtEl>
                                          <p:spTgt spid="12186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7349"/>
                                        </p:tgtEl>
                                        <p:attrNameLst>
                                          <p:attrName>style.visibility</p:attrName>
                                        </p:attrNameLst>
                                      </p:cBhvr>
                                      <p:to>
                                        <p:strVal val="visible"/>
                                      </p:to>
                                    </p:set>
                                    <p:animEffect transition="in" filter="fade">
                                      <p:cBhvr>
                                        <p:cTn id="16" dur="2000"/>
                                        <p:tgtEl>
                                          <p:spTgt spid="5734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350"/>
                                        </p:tgtEl>
                                        <p:attrNameLst>
                                          <p:attrName>style.visibility</p:attrName>
                                        </p:attrNameLst>
                                      </p:cBhvr>
                                      <p:to>
                                        <p:strVal val="visible"/>
                                      </p:to>
                                    </p:set>
                                    <p:animEffect transition="in" filter="fade">
                                      <p:cBhvr>
                                        <p:cTn id="19" dur="2000"/>
                                        <p:tgtEl>
                                          <p:spTgt spid="5735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7351"/>
                                        </p:tgtEl>
                                        <p:attrNameLst>
                                          <p:attrName>style.visibility</p:attrName>
                                        </p:attrNameLst>
                                      </p:cBhvr>
                                      <p:to>
                                        <p:strVal val="visible"/>
                                      </p:to>
                                    </p:set>
                                    <p:animEffect transition="in" filter="fade">
                                      <p:cBhvr>
                                        <p:cTn id="22" dur="2000"/>
                                        <p:tgtEl>
                                          <p:spTgt spid="57351"/>
                                        </p:tgtEl>
                                      </p:cBhvr>
                                    </p:animEffect>
                                  </p:childTnLst>
                                </p:cTn>
                              </p:par>
                              <p:par>
                                <p:cTn id="23" presetID="10" presetClass="entr" presetSubtype="0" fill="hold" grpId="0" nodeType="withEffect" nodePh="1">
                                  <p:stCondLst>
                                    <p:cond delay="0"/>
                                  </p:stCondLst>
                                  <p:endCondLst>
                                    <p:cond evt="begin" delay="0">
                                      <p:tn val="23"/>
                                    </p:cond>
                                  </p:endCondLst>
                                  <p:childTnLst>
                                    <p:set>
                                      <p:cBhvr>
                                        <p:cTn id="24" dur="1" fill="hold">
                                          <p:stCondLst>
                                            <p:cond delay="0"/>
                                          </p:stCondLst>
                                        </p:cTn>
                                        <p:tgtEl>
                                          <p:spTgt spid="121864"/>
                                        </p:tgtEl>
                                        <p:attrNameLst>
                                          <p:attrName>style.visibility</p:attrName>
                                        </p:attrNameLst>
                                      </p:cBhvr>
                                      <p:to>
                                        <p:strVal val="visible"/>
                                      </p:to>
                                    </p:set>
                                    <p:animEffect transition="in" filter="fade">
                                      <p:cBhvr>
                                        <p:cTn id="25" dur="2000"/>
                                        <p:tgtEl>
                                          <p:spTgt spid="121864"/>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21867"/>
                                        </p:tgtEl>
                                        <p:attrNameLst>
                                          <p:attrName>style.visibility</p:attrName>
                                        </p:attrNameLst>
                                      </p:cBhvr>
                                      <p:to>
                                        <p:strVal val="visible"/>
                                      </p:to>
                                    </p:set>
                                    <p:animEffect transition="in" filter="slide(fromBottom)">
                                      <p:cBhvr>
                                        <p:cTn id="30" dur="500"/>
                                        <p:tgtEl>
                                          <p:spTgt spid="121867"/>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21868"/>
                                        </p:tgtEl>
                                        <p:attrNameLst>
                                          <p:attrName>style.visibility</p:attrName>
                                        </p:attrNameLst>
                                      </p:cBhvr>
                                      <p:to>
                                        <p:strVal val="visible"/>
                                      </p:to>
                                    </p:set>
                                    <p:animEffect transition="in" filter="slide(fromBottom)">
                                      <p:cBhvr>
                                        <p:cTn id="35" dur="500"/>
                                        <p:tgtEl>
                                          <p:spTgt spid="121868"/>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121869"/>
                                        </p:tgtEl>
                                        <p:attrNameLst>
                                          <p:attrName>style.visibility</p:attrName>
                                        </p:attrNameLst>
                                      </p:cBhvr>
                                      <p:to>
                                        <p:strVal val="visible"/>
                                      </p:to>
                                    </p:set>
                                    <p:animEffect transition="in" filter="slide(fromBottom)">
                                      <p:cBhvr>
                                        <p:cTn id="40" dur="500"/>
                                        <p:tgtEl>
                                          <p:spTgt spid="121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p:bldP spid="121860" grpId="0"/>
      <p:bldP spid="57349" grpId="0" animBg="1"/>
      <p:bldP spid="57350" grpId="0" animBg="1"/>
      <p:bldP spid="57351" grpId="0" animBg="1"/>
      <p:bldP spid="121864" grpId="0"/>
      <p:bldP spid="121867" grpId="0"/>
      <p:bldP spid="121868" grpId="0"/>
      <p:bldP spid="12186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611188" y="333375"/>
            <a:ext cx="7489825" cy="1143000"/>
          </a:xfrm>
        </p:spPr>
        <p:txBody>
          <a:bodyPr/>
          <a:lstStyle/>
          <a:p>
            <a:pPr eaLnBrk="1" hangingPunct="1"/>
            <a:r>
              <a:rPr lang="zh-CN" altLang="en-US" sz="4800" b="1" smtClean="0">
                <a:solidFill>
                  <a:srgbClr val="E80E1E"/>
                </a:solidFill>
              </a:rPr>
              <a:t>人物形象</a:t>
            </a:r>
            <a:r>
              <a:rPr lang="zh-CN" altLang="en-US" sz="4800" b="1" smtClean="0">
                <a:solidFill>
                  <a:srgbClr val="0000FF"/>
                </a:solidFill>
              </a:rPr>
              <a:t>的鉴赏方法</a:t>
            </a:r>
            <a:endParaRPr lang="zh-CN" altLang="en-US" sz="4800" b="1" smtClean="0">
              <a:solidFill>
                <a:srgbClr val="0000FF"/>
              </a:solidFill>
            </a:endParaRPr>
          </a:p>
        </p:txBody>
      </p:sp>
      <p:sp>
        <p:nvSpPr>
          <p:cNvPr id="49155" name="Rectangle 3"/>
          <p:cNvSpPr>
            <a:spLocks noGrp="1" noChangeArrowheads="1"/>
          </p:cNvSpPr>
          <p:nvPr>
            <p:ph type="body" idx="4294967295"/>
          </p:nvPr>
        </p:nvSpPr>
        <p:spPr>
          <a:xfrm>
            <a:off x="0" y="1628775"/>
            <a:ext cx="8785225" cy="4114800"/>
          </a:xfrm>
        </p:spPr>
        <p:txBody>
          <a:bodyPr>
            <a:normAutofit lnSpcReduction="10000"/>
          </a:bodyPr>
          <a:lstStyle/>
          <a:p>
            <a:pPr eaLnBrk="1" hangingPunct="1">
              <a:buFontTx/>
              <a:buNone/>
            </a:pPr>
            <a:r>
              <a:rPr lang="zh-CN" altLang="en-US" sz="3600" b="1" smtClean="0">
                <a:ea typeface="黑体" panose="02010609060101010101" pitchFamily="2" charset="-122"/>
              </a:rPr>
              <a:t>（</a:t>
            </a:r>
            <a:r>
              <a:rPr lang="en-US" altLang="zh-CN" sz="3600" b="1" smtClean="0">
                <a:ea typeface="黑体" panose="02010609060101010101" pitchFamily="2" charset="-122"/>
              </a:rPr>
              <a:t>1</a:t>
            </a:r>
            <a:r>
              <a:rPr lang="zh-CN" altLang="en-US" sz="3600" b="1" smtClean="0">
                <a:ea typeface="黑体" panose="02010609060101010101" pitchFamily="2" charset="-122"/>
              </a:rPr>
              <a:t>）要知人论世，了解相关背景资料。</a:t>
            </a:r>
            <a:endParaRPr lang="zh-CN" altLang="en-US" sz="3600" b="1" smtClean="0">
              <a:ea typeface="黑体" panose="02010609060101010101" pitchFamily="2" charset="-122"/>
            </a:endParaRPr>
          </a:p>
          <a:p>
            <a:pPr eaLnBrk="1" hangingPunct="1">
              <a:buFontTx/>
              <a:buNone/>
            </a:pPr>
            <a:r>
              <a:rPr lang="zh-CN" altLang="en-US" sz="3600" b="1" smtClean="0">
                <a:ea typeface="黑体" panose="02010609060101010101" pitchFamily="2" charset="-122"/>
              </a:rPr>
              <a:t>（</a:t>
            </a:r>
            <a:r>
              <a:rPr lang="en-US" altLang="zh-CN" sz="3600" b="1" smtClean="0">
                <a:ea typeface="黑体" panose="02010609060101010101" pitchFamily="2" charset="-122"/>
              </a:rPr>
              <a:t>2</a:t>
            </a:r>
            <a:r>
              <a:rPr lang="zh-CN" altLang="en-US" sz="3600" b="1" smtClean="0">
                <a:ea typeface="黑体" panose="02010609060101010101" pitchFamily="2" charset="-122"/>
              </a:rPr>
              <a:t>）分析人物的外貌、动作、语言、神态、心理等。 </a:t>
            </a:r>
            <a:r>
              <a:rPr lang="zh-CN" altLang="en-US" sz="3600" b="1" smtClean="0">
                <a:solidFill>
                  <a:srgbClr val="E80E1E"/>
                </a:solidFill>
                <a:ea typeface="黑体" panose="02010609060101010101" pitchFamily="2" charset="-122"/>
              </a:rPr>
              <a:t>（正面描写）</a:t>
            </a:r>
            <a:endParaRPr lang="zh-CN" altLang="en-US" sz="3600" b="1" smtClean="0">
              <a:solidFill>
                <a:srgbClr val="E80E1E"/>
              </a:solidFill>
              <a:ea typeface="黑体" panose="02010609060101010101" pitchFamily="2" charset="-122"/>
            </a:endParaRPr>
          </a:p>
          <a:p>
            <a:pPr eaLnBrk="1" hangingPunct="1">
              <a:buFontTx/>
              <a:buNone/>
            </a:pPr>
            <a:r>
              <a:rPr lang="zh-CN" altLang="en-US" sz="3600" b="1" smtClean="0">
                <a:ea typeface="黑体" panose="02010609060101010101" pitchFamily="2" charset="-122"/>
              </a:rPr>
              <a:t>（</a:t>
            </a:r>
            <a:r>
              <a:rPr lang="en-US" altLang="zh-CN" sz="3600" b="1" smtClean="0">
                <a:ea typeface="黑体" panose="02010609060101010101" pitchFamily="2" charset="-122"/>
              </a:rPr>
              <a:t>3</a:t>
            </a:r>
            <a:r>
              <a:rPr lang="zh-CN" altLang="en-US" sz="3600" b="1" smtClean="0">
                <a:ea typeface="黑体" panose="02010609060101010101" pitchFamily="2" charset="-122"/>
              </a:rPr>
              <a:t>）通过分析周围环境、景物等的烘托</a:t>
            </a:r>
            <a:r>
              <a:rPr lang="en-US" altLang="zh-CN" sz="3600" b="1" smtClean="0">
                <a:ea typeface="黑体" panose="02010609060101010101" pitchFamily="2" charset="-122"/>
              </a:rPr>
              <a:t>,</a:t>
            </a:r>
            <a:r>
              <a:rPr lang="zh-CN" altLang="en-US" sz="3600" b="1" smtClean="0">
                <a:ea typeface="黑体" panose="02010609060101010101" pitchFamily="2" charset="-122"/>
              </a:rPr>
              <a:t>运用想象，感知形象。</a:t>
            </a:r>
            <a:r>
              <a:rPr lang="en-US" altLang="zh-CN" sz="3600" b="1" smtClean="0">
                <a:ea typeface="黑体" panose="02010609060101010101" pitchFamily="2" charset="-122"/>
              </a:rPr>
              <a:t>(</a:t>
            </a:r>
            <a:r>
              <a:rPr lang="zh-CN" altLang="en-US" sz="3600" b="1" smtClean="0">
                <a:ea typeface="黑体" panose="02010609060101010101" pitchFamily="2" charset="-122"/>
              </a:rPr>
              <a:t>借助意象、重要词语或典故</a:t>
            </a:r>
            <a:r>
              <a:rPr lang="en-US" altLang="zh-CN" sz="3600" b="1" smtClean="0">
                <a:ea typeface="黑体" panose="02010609060101010101" pitchFamily="2" charset="-122"/>
              </a:rPr>
              <a:t>)</a:t>
            </a:r>
            <a:r>
              <a:rPr lang="zh-CN" altLang="en-US" sz="3600" b="1" smtClean="0">
                <a:solidFill>
                  <a:srgbClr val="E80E1E"/>
                </a:solidFill>
                <a:ea typeface="黑体" panose="02010609060101010101" pitchFamily="2" charset="-122"/>
              </a:rPr>
              <a:t>（侧面描写）</a:t>
            </a:r>
            <a:endParaRPr lang="zh-CN" altLang="en-US" sz="3600" b="1" smtClean="0">
              <a:solidFill>
                <a:srgbClr val="E80E1E"/>
              </a:solidFill>
              <a:ea typeface="黑体" panose="02010609060101010101" pitchFamily="2" charset="-122"/>
            </a:endParaRPr>
          </a:p>
          <a:p>
            <a:pPr eaLnBrk="1" hangingPunct="1">
              <a:buFontTx/>
              <a:buNone/>
            </a:pPr>
            <a:r>
              <a:rPr lang="zh-CN" altLang="en-US" sz="3600" b="1" smtClean="0">
                <a:ea typeface="黑体" panose="02010609060101010101" pitchFamily="2" charset="-122"/>
              </a:rPr>
              <a:t>（</a:t>
            </a:r>
            <a:r>
              <a:rPr lang="en-US" altLang="zh-CN" sz="3600" b="1" smtClean="0">
                <a:ea typeface="黑体" panose="02010609060101010101" pitchFamily="2" charset="-122"/>
              </a:rPr>
              <a:t>4</a:t>
            </a:r>
            <a:r>
              <a:rPr lang="zh-CN" altLang="en-US" sz="3600" b="1" smtClean="0">
                <a:ea typeface="黑体" panose="02010609060101010101" pitchFamily="2" charset="-122"/>
              </a:rPr>
              <a:t>）注意细节描写</a:t>
            </a:r>
            <a:endParaRPr lang="zh-CN" altLang="en-US" sz="3600" b="1" smtClean="0">
              <a:ea typeface="黑体" panose="02010609060101010101" pitchFamily="2"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79388" y="620713"/>
            <a:ext cx="8785225" cy="5934075"/>
          </a:xfrm>
          <a:prstGeom prst="rect">
            <a:avLst/>
          </a:prstGeom>
          <a:noFill/>
          <a:ln w="9525">
            <a:noFill/>
            <a:miter lim="800000"/>
          </a:ln>
        </p:spPr>
        <p:txBody>
          <a:bodyPr>
            <a:spAutoFit/>
          </a:bodyPr>
          <a:lstStyle/>
          <a:p>
            <a:pPr>
              <a:buFont typeface="Arial" panose="020B0604020202020204" pitchFamily="34" charset="0"/>
              <a:buNone/>
            </a:pPr>
            <a:r>
              <a:rPr lang="zh-CN" altLang="en-US" sz="2400" b="1">
                <a:solidFill>
                  <a:srgbClr val="FF3300"/>
                </a:solidFill>
                <a:latin typeface="Times New Roman" panose="02020603050405020304" pitchFamily="18" charset="0"/>
              </a:rPr>
              <a:t>材料一：</a:t>
            </a:r>
            <a:endParaRPr lang="zh-CN" altLang="en-US" sz="2400" b="1">
              <a:solidFill>
                <a:srgbClr val="FF3300"/>
              </a:solidFill>
              <a:latin typeface="Times New Roman" panose="02020603050405020304" pitchFamily="18" charset="0"/>
            </a:endParaRPr>
          </a:p>
          <a:p>
            <a:pPr>
              <a:buFont typeface="Arial" panose="020B0604020202020204" pitchFamily="34" charset="0"/>
              <a:buNone/>
            </a:pPr>
            <a:r>
              <a:rPr lang="zh-CN" altLang="en-US" sz="2400" b="1">
                <a:latin typeface="Times New Roman" panose="02020603050405020304" pitchFamily="18" charset="0"/>
              </a:rPr>
              <a:t>      毛泽东（</a:t>
            </a:r>
            <a:r>
              <a:rPr lang="en-US" altLang="zh-CN" sz="2400" b="1">
                <a:latin typeface="Times New Roman" panose="02020603050405020304" pitchFamily="18" charset="0"/>
              </a:rPr>
              <a:t>1893</a:t>
            </a:r>
            <a:r>
              <a:rPr lang="zh-CN" altLang="en-US" sz="2400" b="1">
                <a:latin typeface="Times New Roman" panose="02020603050405020304" pitchFamily="18" charset="0"/>
              </a:rPr>
              <a:t>－</a:t>
            </a:r>
            <a:r>
              <a:rPr lang="en-US" altLang="zh-CN" sz="2400" b="1">
                <a:latin typeface="Times New Roman" panose="02020603050405020304" pitchFamily="18" charset="0"/>
              </a:rPr>
              <a:t>1976</a:t>
            </a:r>
            <a:r>
              <a:rPr lang="zh-CN" altLang="en-US" sz="2400" b="1">
                <a:latin typeface="Times New Roman" panose="02020603050405020304" pitchFamily="18" charset="0"/>
              </a:rPr>
              <a:t>）政治家、革命家、诗人。</a:t>
            </a:r>
            <a:r>
              <a:rPr lang="en-US" altLang="zh-CN" sz="2400" b="1">
                <a:latin typeface="Times New Roman" panose="02020603050405020304" pitchFamily="18" charset="0"/>
              </a:rPr>
              <a:t>1910</a:t>
            </a:r>
            <a:r>
              <a:rPr lang="zh-CN" altLang="en-US" sz="2400" b="1">
                <a:latin typeface="Times New Roman" panose="02020603050405020304" pitchFamily="18" charset="0"/>
              </a:rPr>
              <a:t>年毛泽东离开韶山投考湘乡县东山小学。在回答</a:t>
            </a:r>
            <a:r>
              <a:rPr lang="en-US" altLang="zh-CN" sz="2400" b="1">
                <a:latin typeface="Times New Roman" panose="02020603050405020304" pitchFamily="18" charset="0"/>
              </a:rPr>
              <a:t>《</a:t>
            </a:r>
            <a:r>
              <a:rPr lang="zh-CN" altLang="en-US" sz="2400" b="1">
                <a:latin typeface="Times New Roman" panose="02020603050405020304" pitchFamily="18" charset="0"/>
              </a:rPr>
              <a:t>言志</a:t>
            </a:r>
            <a:r>
              <a:rPr lang="en-US" altLang="zh-CN" sz="2400" b="1">
                <a:latin typeface="Times New Roman" panose="02020603050405020304" pitchFamily="18" charset="0"/>
              </a:rPr>
              <a:t>》</a:t>
            </a:r>
            <a:r>
              <a:rPr lang="zh-CN" altLang="en-US" sz="2400" b="1">
                <a:latin typeface="Times New Roman" panose="02020603050405020304" pitchFamily="18" charset="0"/>
              </a:rPr>
              <a:t>作文题时，他写下了</a:t>
            </a:r>
            <a:r>
              <a:rPr lang="en-US" altLang="zh-CN" sz="2400" b="1">
                <a:latin typeface="Times New Roman" panose="02020603050405020304" pitchFamily="18" charset="0"/>
              </a:rPr>
              <a:t>《</a:t>
            </a:r>
            <a:r>
              <a:rPr lang="zh-CN" altLang="en-US" sz="2400" b="1">
                <a:latin typeface="Times New Roman" panose="02020603050405020304" pitchFamily="18" charset="0"/>
              </a:rPr>
              <a:t>咏蛙</a:t>
            </a:r>
            <a:r>
              <a:rPr lang="en-US" altLang="zh-CN" sz="2400" b="1">
                <a:latin typeface="Times New Roman" panose="02020603050405020304" pitchFamily="18" charset="0"/>
              </a:rPr>
              <a:t>》</a:t>
            </a:r>
            <a:r>
              <a:rPr lang="zh-CN" altLang="en-US" sz="2400" b="1">
                <a:solidFill>
                  <a:srgbClr val="0000FF"/>
                </a:solidFill>
                <a:latin typeface="Times New Roman" panose="02020603050405020304" pitchFamily="18" charset="0"/>
              </a:rPr>
              <a:t>：“独坐池塘如虎踞，绿杨树下养精神。春来我不先开口，哪个虫儿敢作声。”</a:t>
            </a:r>
            <a:r>
              <a:rPr lang="zh-CN" altLang="en-US" sz="2400" b="1">
                <a:latin typeface="Times New Roman" panose="02020603050405020304" pitchFamily="18" charset="0"/>
              </a:rPr>
              <a:t>充分表达了</a:t>
            </a:r>
            <a:r>
              <a:rPr lang="en-US" altLang="zh-CN" sz="2400" b="1">
                <a:latin typeface="Times New Roman" panose="02020603050405020304" pitchFamily="18" charset="0"/>
              </a:rPr>
              <a:t>17</a:t>
            </a:r>
            <a:r>
              <a:rPr lang="zh-CN" altLang="en-US" sz="2400" b="1">
                <a:latin typeface="Times New Roman" panose="02020603050405020304" pitchFamily="18" charset="0"/>
              </a:rPr>
              <a:t>岁的少年的宏大抱负。 </a:t>
            </a:r>
            <a:endParaRPr lang="zh-CN" altLang="en-US" sz="2400" b="1">
              <a:latin typeface="Times New Roman" panose="02020603050405020304" pitchFamily="18" charset="0"/>
            </a:endParaRPr>
          </a:p>
          <a:p>
            <a:pPr>
              <a:buFont typeface="Arial" panose="020B0604020202020204" pitchFamily="34" charset="0"/>
              <a:buNone/>
            </a:pPr>
            <a:r>
              <a:rPr lang="zh-CN" altLang="en-US" sz="2400" b="1">
                <a:solidFill>
                  <a:srgbClr val="FF3300"/>
                </a:solidFill>
                <a:latin typeface="Times New Roman" panose="02020603050405020304" pitchFamily="18" charset="0"/>
              </a:rPr>
              <a:t>材料二</a:t>
            </a:r>
            <a:r>
              <a:rPr lang="zh-CN" altLang="en-US" sz="2400" b="1">
                <a:latin typeface="Times New Roman" panose="02020603050405020304" pitchFamily="18" charset="0"/>
              </a:rPr>
              <a:t>：</a:t>
            </a:r>
            <a:endParaRPr lang="zh-CN" altLang="en-US" sz="2400" b="1">
              <a:latin typeface="Times New Roman" panose="02020603050405020304" pitchFamily="18" charset="0"/>
            </a:endParaRPr>
          </a:p>
          <a:p>
            <a:pPr>
              <a:buFont typeface="Arial" panose="020B0604020202020204" pitchFamily="34" charset="0"/>
              <a:buNone/>
            </a:pPr>
            <a:r>
              <a:rPr lang="zh-CN" altLang="en-US" sz="2400" b="1">
                <a:latin typeface="Times New Roman" panose="02020603050405020304" pitchFamily="18" charset="0"/>
              </a:rPr>
              <a:t>      在湖南省第一师范就读时，毛泽东与蔡和森、何叔衡等人经常在一起纵论天下大事、社会和人生问题，常引“国家兴亡，匹夫有责”来激励自己，立志要成为国家的“栋梁之才”，与同学约定</a:t>
            </a:r>
            <a:r>
              <a:rPr lang="zh-CN" altLang="en-US" sz="2400" b="1">
                <a:solidFill>
                  <a:srgbClr val="0000FF"/>
                </a:solidFill>
                <a:latin typeface="Times New Roman" panose="02020603050405020304" pitchFamily="18" charset="0"/>
              </a:rPr>
              <a:t>三不谈</a:t>
            </a:r>
            <a:r>
              <a:rPr lang="zh-CN" altLang="en-US" sz="2400" b="1">
                <a:latin typeface="Times New Roman" panose="02020603050405020304" pitchFamily="18" charset="0"/>
              </a:rPr>
              <a:t>：不谈金钱、不谈男女之事、不谈家务琐事。</a:t>
            </a:r>
            <a:endParaRPr lang="zh-CN" altLang="en-US" sz="2400" b="1">
              <a:latin typeface="Times New Roman" panose="02020603050405020304" pitchFamily="18" charset="0"/>
            </a:endParaRPr>
          </a:p>
          <a:p>
            <a:pPr>
              <a:buFont typeface="Arial" panose="020B0604020202020204" pitchFamily="34" charset="0"/>
              <a:buNone/>
            </a:pPr>
            <a:r>
              <a:rPr lang="zh-CN" altLang="en-US" sz="2400" b="1">
                <a:solidFill>
                  <a:srgbClr val="FF3300"/>
                </a:solidFill>
                <a:latin typeface="Times New Roman" panose="02020603050405020304" pitchFamily="18" charset="0"/>
              </a:rPr>
              <a:t>材料三：</a:t>
            </a:r>
            <a:endParaRPr lang="zh-CN" altLang="en-US" sz="2400" b="1">
              <a:solidFill>
                <a:srgbClr val="FF3300"/>
              </a:solidFill>
              <a:latin typeface="Times New Roman" panose="02020603050405020304" pitchFamily="18" charset="0"/>
            </a:endParaRPr>
          </a:p>
          <a:p>
            <a:pPr>
              <a:buFont typeface="Arial" panose="020B0604020202020204" pitchFamily="34" charset="0"/>
              <a:buNone/>
            </a:pPr>
            <a:r>
              <a:rPr lang="zh-CN" altLang="en-US" sz="2400" b="1">
                <a:latin typeface="Times New Roman" panose="02020603050405020304" pitchFamily="18" charset="0"/>
              </a:rPr>
              <a:t>       在长沙求学时，毛泽东经常与同窗好友去湘江游泳，写下了“</a:t>
            </a:r>
            <a:r>
              <a:rPr lang="zh-CN" altLang="en-US" sz="2400" b="1">
                <a:solidFill>
                  <a:srgbClr val="0000FF"/>
                </a:solidFill>
                <a:latin typeface="Times New Roman" panose="02020603050405020304" pitchFamily="18" charset="0"/>
              </a:rPr>
              <a:t>自信人生二百年，会当水击三千里”</a:t>
            </a:r>
            <a:r>
              <a:rPr lang="zh-CN" altLang="en-US" sz="2400" b="1">
                <a:latin typeface="Times New Roman" panose="02020603050405020304" pitchFamily="18" charset="0"/>
              </a:rPr>
              <a:t>的豪迈诗句。“五四时期”毛泽东组织了长沙学生和市民的爱国运动，主编</a:t>
            </a:r>
            <a:r>
              <a:rPr lang="en-US" altLang="zh-CN" sz="2400" b="1">
                <a:latin typeface="Times New Roman" panose="02020603050405020304" pitchFamily="18" charset="0"/>
              </a:rPr>
              <a:t>《</a:t>
            </a:r>
            <a:r>
              <a:rPr lang="zh-CN" altLang="en-US" sz="2400" b="1">
                <a:latin typeface="Times New Roman" panose="02020603050405020304" pitchFamily="18" charset="0"/>
              </a:rPr>
              <a:t>湘江评论</a:t>
            </a:r>
            <a:r>
              <a:rPr lang="en-US" altLang="zh-CN" sz="2400" b="1">
                <a:latin typeface="Times New Roman" panose="02020603050405020304" pitchFamily="18" charset="0"/>
              </a:rPr>
              <a:t>》</a:t>
            </a:r>
            <a:r>
              <a:rPr lang="zh-CN" altLang="en-US" sz="2400" b="1">
                <a:latin typeface="Times New Roman" panose="02020603050405020304" pitchFamily="18" charset="0"/>
              </a:rPr>
              <a:t>，在全国反响极大。 </a:t>
            </a:r>
            <a:endParaRPr lang="zh-CN" altLang="en-US" sz="2400" b="1">
              <a:latin typeface="Times New Roman" panose="02020603050405020304" pitchFamily="18" charset="0"/>
            </a:endParaRPr>
          </a:p>
        </p:txBody>
      </p:sp>
      <p:sp>
        <p:nvSpPr>
          <p:cNvPr id="6147" name="Text Box 5"/>
          <p:cNvSpPr txBox="1">
            <a:spLocks noChangeArrowheads="1"/>
          </p:cNvSpPr>
          <p:nvPr/>
        </p:nvSpPr>
        <p:spPr bwMode="auto">
          <a:xfrm>
            <a:off x="376238" y="84138"/>
            <a:ext cx="1816100" cy="579437"/>
          </a:xfrm>
          <a:prstGeom prst="rect">
            <a:avLst/>
          </a:prstGeom>
          <a:noFill/>
          <a:ln w="9525">
            <a:noFill/>
            <a:miter lim="800000"/>
          </a:ln>
        </p:spPr>
        <p:txBody>
          <a:bodyPr wrap="none">
            <a:spAutoFit/>
          </a:bodyPr>
          <a:lstStyle/>
          <a:p>
            <a:pPr>
              <a:buFont typeface="Arial" panose="020B0604020202020204" pitchFamily="34" charset="0"/>
              <a:buNone/>
            </a:pPr>
            <a:r>
              <a:rPr lang="zh-CN" altLang="en-US" sz="3200" b="1">
                <a:solidFill>
                  <a:srgbClr val="FF3300"/>
                </a:solidFill>
                <a:latin typeface="Times New Roman" panose="02020603050405020304" pitchFamily="18" charset="0"/>
              </a:rPr>
              <a:t>相关资料</a:t>
            </a:r>
            <a:endParaRPr lang="zh-CN" altLang="en-US" sz="3200" b="1">
              <a:solidFill>
                <a:srgbClr val="FF3300"/>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1"/>
          <p:cNvSpPr>
            <a:spLocks noGrp="1"/>
          </p:cNvSpPr>
          <p:nvPr>
            <p:ph type="dt" sz="half" idx="10"/>
          </p:nvPr>
        </p:nvSpPr>
        <p:spPr/>
        <p:txBody>
          <a:bodyPr/>
          <a:lstStyle/>
          <a:p>
            <a:fld id="{96F4A310-B7E4-4EF5-BB5D-CF1DB03F15F5}" type="datetime1">
              <a:rPr lang="en-US"/>
            </a:fld>
            <a:endParaRPr lang="en-US" altLang="zh-CN"/>
          </a:p>
        </p:txBody>
      </p:sp>
      <p:sp>
        <p:nvSpPr>
          <p:cNvPr id="110594" name="Rectangle 2"/>
          <p:cNvSpPr>
            <a:spLocks noGrp="1" noChangeArrowheads="1"/>
          </p:cNvSpPr>
          <p:nvPr>
            <p:ph type="body" idx="4294967295"/>
          </p:nvPr>
        </p:nvSpPr>
        <p:spPr>
          <a:xfrm>
            <a:off x="206375" y="188913"/>
            <a:ext cx="8686800" cy="6100131"/>
          </a:xfrm>
        </p:spPr>
        <p:txBody>
          <a:bodyPr>
            <a:spAutoFit/>
          </a:bodyPr>
          <a:lstStyle/>
          <a:p>
            <a:pPr marL="0" indent="717550">
              <a:buFont typeface="Wingdings" panose="05000000000000000000" pitchFamily="2" charset="2"/>
              <a:buNone/>
            </a:pPr>
            <a:r>
              <a:rPr lang="zh-CN" altLang="en-US" b="1" dirty="0" smtClean="0">
                <a:ea typeface="黑体" panose="02010609060101010101" pitchFamily="2" charset="-122"/>
                <a:cs typeface="Times New Roman" panose="02020603050405020304" pitchFamily="18" charset="0"/>
              </a:rPr>
              <a:t>写</a:t>
            </a:r>
            <a:r>
              <a:rPr lang="zh-CN" altLang="en-US" b="1" dirty="0">
                <a:ea typeface="黑体" panose="02010609060101010101" pitchFamily="2" charset="-122"/>
                <a:cs typeface="Times New Roman" panose="02020603050405020304" pitchFamily="18" charset="0"/>
              </a:rPr>
              <a:t>作背景</a:t>
            </a:r>
            <a:endParaRPr lang="zh-CN" altLang="en-US" b="1" dirty="0">
              <a:cs typeface="Times New Roman" panose="02020603050405020304" pitchFamily="18" charset="0"/>
            </a:endParaRPr>
          </a:p>
          <a:p>
            <a:pPr marL="0" indent="717550">
              <a:buFont typeface="Wingdings" panose="05000000000000000000" pitchFamily="2" charset="2"/>
              <a:buNone/>
            </a:pPr>
            <a:r>
              <a:rPr lang="zh-CN" altLang="en-US" b="1" dirty="0">
                <a:cs typeface="Times New Roman" panose="02020603050405020304" pitchFamily="18" charset="0"/>
              </a:rPr>
              <a:t>一九二五年，在中国共产党的领导下，全国工农运动形势高涨，革命的发展势头异常迅猛。震惊世界的</a:t>
            </a:r>
            <a:r>
              <a:rPr lang="zh-CN" altLang="en-US" b="1" dirty="0">
                <a:latin typeface="宋体" panose="02010600030101010101" pitchFamily="2" charset="-122"/>
                <a:cs typeface="Times New Roman" panose="02020603050405020304" pitchFamily="18" charset="0"/>
              </a:rPr>
              <a:t>“</a:t>
            </a:r>
            <a:r>
              <a:rPr lang="zh-CN" altLang="en-US" b="1" dirty="0">
                <a:cs typeface="Times New Roman" panose="02020603050405020304" pitchFamily="18" charset="0"/>
              </a:rPr>
              <a:t>五卅运动</a:t>
            </a:r>
            <a:r>
              <a:rPr lang="zh-CN" altLang="en-US" b="1" dirty="0">
                <a:latin typeface="宋体" panose="02010600030101010101" pitchFamily="2" charset="-122"/>
                <a:cs typeface="Times New Roman" panose="02020603050405020304" pitchFamily="18" charset="0"/>
              </a:rPr>
              <a:t>”</a:t>
            </a:r>
            <a:r>
              <a:rPr lang="zh-CN" altLang="en-US" b="1" dirty="0">
                <a:cs typeface="Times New Roman" panose="02020603050405020304" pitchFamily="18" charset="0"/>
              </a:rPr>
              <a:t>和省港大罢工也遍及十几个省，各种形式的反帝反封建斗争正风起云涌地开展着。这时候，一方面是工农革命运动在蓬勃发展，另一方面是反动势力为了维护其反动统治对革命力量进行疯狂地镇压。那么中华民族的命运将走向何方，是继续维护黑暗衰退的反动统治，还是冲垮黑暗统治走向兴盛进步，谁将成为主宰发展方面的力量，这些问题成为人们所关注的焦点。</a:t>
            </a:r>
            <a:endParaRPr lang="zh-CN" altLang="en-US" b="1" dirty="0">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1"/>
          <p:cNvSpPr>
            <a:spLocks noGrp="1"/>
          </p:cNvSpPr>
          <p:nvPr>
            <p:ph type="dt" sz="half" idx="10"/>
          </p:nvPr>
        </p:nvSpPr>
        <p:spPr/>
        <p:txBody>
          <a:bodyPr/>
          <a:lstStyle/>
          <a:p>
            <a:fld id="{CD6705B7-E303-4B5D-BDF7-3608F74090C0}" type="datetime1">
              <a:rPr lang="en-US"/>
            </a:fld>
            <a:endParaRPr lang="en-US" altLang="zh-CN"/>
          </a:p>
        </p:txBody>
      </p:sp>
      <p:sp>
        <p:nvSpPr>
          <p:cNvPr id="111618" name="Rectangle 2"/>
          <p:cNvSpPr>
            <a:spLocks noGrp="1" noChangeArrowheads="1"/>
          </p:cNvSpPr>
          <p:nvPr>
            <p:ph type="body" idx="4294967295"/>
          </p:nvPr>
        </p:nvSpPr>
        <p:spPr>
          <a:xfrm>
            <a:off x="206375" y="333375"/>
            <a:ext cx="8686800" cy="5578475"/>
          </a:xfrm>
        </p:spPr>
        <p:txBody>
          <a:bodyPr>
            <a:spAutoFit/>
          </a:bodyPr>
          <a:lstStyle/>
          <a:p>
            <a:pPr marL="0" indent="717550">
              <a:buFont typeface="Wingdings" panose="05000000000000000000" pitchFamily="2" charset="2"/>
              <a:buNone/>
            </a:pPr>
            <a:r>
              <a:rPr lang="zh-CN" altLang="en-US" sz="4000" b="1">
                <a:cs typeface="Times New Roman" panose="02020603050405020304" pitchFamily="18" charset="0"/>
              </a:rPr>
              <a:t>长沙是湖南的省会，是毛泽东求学和早年从事革命活动的地方，一九二五年二月他从上海回湖南开展农民运动，八月从韶山到长沙，九月前往广州主持全国农民运动讲习所。在长沙逗留期间重游橘子洲，面对湘江上美丽动人的自然秋景，联想起当时的革命形势，便以</a:t>
            </a:r>
            <a:r>
              <a:rPr lang="zh-CN" altLang="en-US" sz="4000" b="1">
                <a:latin typeface="宋体" panose="02010600030101010101" pitchFamily="2" charset="-122"/>
                <a:cs typeface="Times New Roman" panose="02020603050405020304" pitchFamily="18" charset="0"/>
              </a:rPr>
              <a:t>“</a:t>
            </a:r>
            <a:r>
              <a:rPr lang="zh-CN" altLang="en-US" sz="4000" b="1">
                <a:cs typeface="Times New Roman" panose="02020603050405020304" pitchFamily="18" charset="0"/>
              </a:rPr>
              <a:t>长沙</a:t>
            </a:r>
            <a:r>
              <a:rPr lang="zh-CN" altLang="en-US" sz="4000" b="1">
                <a:latin typeface="宋体" panose="02010600030101010101" pitchFamily="2" charset="-122"/>
                <a:cs typeface="Times New Roman" panose="02020603050405020304" pitchFamily="18" charset="0"/>
              </a:rPr>
              <a:t>”</a:t>
            </a:r>
            <a:r>
              <a:rPr lang="zh-CN" altLang="en-US" sz="4000" b="1">
                <a:cs typeface="Times New Roman" panose="02020603050405020304" pitchFamily="18" charset="0"/>
              </a:rPr>
              <a:t>为题写下了这首</a:t>
            </a:r>
            <a:r>
              <a:rPr lang="en-US" altLang="zh-CN" sz="4000" b="1">
                <a:cs typeface="Times New Roman" panose="02020603050405020304" pitchFamily="18" charset="0"/>
              </a:rPr>
              <a:t>《</a:t>
            </a:r>
            <a:r>
              <a:rPr lang="zh-CN" altLang="en-US" sz="4000" b="1">
                <a:cs typeface="Times New Roman" panose="02020603050405020304" pitchFamily="18" charset="0"/>
              </a:rPr>
              <a:t>沁园春</a:t>
            </a:r>
            <a:r>
              <a:rPr lang="en-US" altLang="zh-CN" sz="4000" b="1">
                <a:cs typeface="Times New Roman" panose="02020603050405020304" pitchFamily="18" charset="0"/>
              </a:rPr>
              <a:t>》</a:t>
            </a:r>
            <a:r>
              <a:rPr lang="zh-CN" altLang="en-US" sz="4000" b="1">
                <a:cs typeface="Times New Roman" panose="02020603050405020304" pitchFamily="18" charset="0"/>
              </a:rPr>
              <a:t>。</a:t>
            </a:r>
            <a:endParaRPr lang="zh-CN" altLang="en-US" sz="4000" b="1"/>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0" y="836713"/>
            <a:ext cx="9144000" cy="6837769"/>
          </a:xfrm>
          <a:prstGeom prst="rect">
            <a:avLst/>
          </a:prstGeom>
          <a:noFill/>
          <a:ln w="9525">
            <a:noFill/>
            <a:miter lim="800000"/>
          </a:ln>
        </p:spPr>
        <p:txBody>
          <a:bodyPr wrap="square">
            <a:spAutoFit/>
          </a:bodyPr>
          <a:lstStyle/>
          <a:p>
            <a:pPr>
              <a:spcBef>
                <a:spcPct val="50000"/>
              </a:spcBef>
            </a:pPr>
            <a:r>
              <a:rPr lang="en-US" altLang="zh-CN" sz="3200" b="1" dirty="0">
                <a:solidFill>
                  <a:srgbClr val="FFFF00"/>
                </a:solidFill>
                <a:latin typeface="宋体" panose="02010600030101010101" pitchFamily="2" charset="-122"/>
              </a:rPr>
              <a:t>    </a:t>
            </a:r>
            <a:r>
              <a:rPr lang="zh-CN" altLang="en-US" sz="3200" b="1" dirty="0">
                <a:latin typeface="宋体" panose="02010600030101010101" pitchFamily="2" charset="-122"/>
              </a:rPr>
              <a:t>词</a:t>
            </a:r>
            <a:r>
              <a:rPr lang="en-US" altLang="zh-CN" sz="3200" b="1" dirty="0">
                <a:latin typeface="宋体" panose="02010600030101010101" pitchFamily="2" charset="-122"/>
              </a:rPr>
              <a:t>,</a:t>
            </a:r>
            <a:r>
              <a:rPr lang="zh-CN" altLang="en-US" sz="3200" b="1" dirty="0">
                <a:latin typeface="宋体" panose="02010600030101010101" pitchFamily="2" charset="-122"/>
              </a:rPr>
              <a:t>产生于</a:t>
            </a:r>
            <a:r>
              <a:rPr lang="zh-CN" altLang="en-US" sz="3200" b="1" dirty="0">
                <a:solidFill>
                  <a:srgbClr val="0000FF"/>
                </a:solidFill>
                <a:latin typeface="宋体" panose="02010600030101010101" pitchFamily="2" charset="-122"/>
              </a:rPr>
              <a:t>隋唐</a:t>
            </a:r>
            <a:r>
              <a:rPr lang="zh-CN" altLang="en-US" sz="3200" b="1" dirty="0">
                <a:latin typeface="宋体" panose="02010600030101010101" pitchFamily="2" charset="-122"/>
              </a:rPr>
              <a:t>，全盛于</a:t>
            </a:r>
            <a:r>
              <a:rPr lang="zh-CN" altLang="en-US" sz="3200" b="1" dirty="0">
                <a:solidFill>
                  <a:srgbClr val="0000FF"/>
                </a:solidFill>
                <a:latin typeface="宋体" panose="02010600030101010101" pitchFamily="2" charset="-122"/>
              </a:rPr>
              <a:t>宋</a:t>
            </a:r>
            <a:r>
              <a:rPr lang="zh-CN" altLang="en-US" sz="3200" b="1" dirty="0">
                <a:latin typeface="宋体" panose="02010600030101010101" pitchFamily="2" charset="-122"/>
              </a:rPr>
              <a:t>，</a:t>
            </a:r>
            <a:r>
              <a:rPr lang="zh-CN" altLang="en-US" sz="3200" b="1" dirty="0"/>
              <a:t>配乐歌唱</a:t>
            </a:r>
            <a:r>
              <a:rPr lang="en-US" altLang="zh-CN" sz="3200" b="1" dirty="0"/>
              <a:t>,</a:t>
            </a:r>
            <a:r>
              <a:rPr lang="zh-CN" altLang="en-US" sz="3200" b="1" dirty="0"/>
              <a:t>句式不齐</a:t>
            </a:r>
            <a:r>
              <a:rPr lang="en-US" altLang="zh-CN" sz="3200" b="1" dirty="0"/>
              <a:t>,</a:t>
            </a:r>
            <a:r>
              <a:rPr lang="zh-CN" altLang="en-US" sz="3200" b="1" dirty="0">
                <a:latin typeface="宋体" panose="02010600030101010101" pitchFamily="2" charset="-122"/>
              </a:rPr>
              <a:t>又名“</a:t>
            </a:r>
            <a:r>
              <a:rPr lang="zh-CN" altLang="en-US" sz="3200" b="1" dirty="0">
                <a:solidFill>
                  <a:srgbClr val="0000FF"/>
                </a:solidFill>
                <a:latin typeface="宋体" panose="02010600030101010101" pitchFamily="2" charset="-122"/>
              </a:rPr>
              <a:t>长短句</a:t>
            </a:r>
            <a:r>
              <a:rPr lang="zh-CN" altLang="en-US" sz="3200" b="1" dirty="0">
                <a:latin typeface="宋体" panose="02010600030101010101" pitchFamily="2" charset="-122"/>
              </a:rPr>
              <a:t>” </a:t>
            </a:r>
            <a:r>
              <a:rPr lang="en-US" altLang="zh-CN" sz="3200" b="1" dirty="0"/>
              <a:t>,</a:t>
            </a:r>
            <a:r>
              <a:rPr lang="zh-CN" altLang="en-US" sz="3200" b="1" dirty="0"/>
              <a:t>最初被称为“</a:t>
            </a:r>
            <a:r>
              <a:rPr lang="zh-CN" altLang="en-US" sz="3200" b="1" dirty="0">
                <a:solidFill>
                  <a:srgbClr val="0000FF"/>
                </a:solidFill>
                <a:latin typeface="宋体" panose="02010600030101010101" pitchFamily="2" charset="-122"/>
              </a:rPr>
              <a:t>曲词</a:t>
            </a:r>
            <a:r>
              <a:rPr lang="zh-CN" altLang="en-US" sz="3200" b="1" dirty="0"/>
              <a:t>”或“</a:t>
            </a:r>
            <a:r>
              <a:rPr lang="zh-CN" altLang="en-US" sz="3200" b="1" dirty="0">
                <a:solidFill>
                  <a:srgbClr val="0000FF"/>
                </a:solidFill>
                <a:latin typeface="宋体" panose="02010600030101010101" pitchFamily="2" charset="-122"/>
              </a:rPr>
              <a:t>曲子词</a:t>
            </a:r>
            <a:r>
              <a:rPr lang="zh-CN" altLang="en-US" sz="3200" b="1" dirty="0"/>
              <a:t>”</a:t>
            </a:r>
            <a:r>
              <a:rPr lang="zh-CN" altLang="en-US" sz="3200" b="1" dirty="0">
                <a:latin typeface="宋体" panose="02010600030101010101" pitchFamily="2" charset="-122"/>
              </a:rPr>
              <a:t> </a:t>
            </a:r>
            <a:r>
              <a:rPr lang="en-US" altLang="zh-CN" sz="3200" b="1" dirty="0">
                <a:latin typeface="宋体" panose="02010600030101010101" pitchFamily="2" charset="-122"/>
              </a:rPr>
              <a:t>,</a:t>
            </a:r>
            <a:r>
              <a:rPr lang="zh-CN" altLang="en-US" sz="3200" b="1" dirty="0">
                <a:latin typeface="宋体" panose="02010600030101010101" pitchFamily="2" charset="-122"/>
              </a:rPr>
              <a:t>是配乐歌唱的，后来</a:t>
            </a:r>
            <a:r>
              <a:rPr lang="en-US" altLang="zh-CN" sz="3200" b="1" dirty="0">
                <a:latin typeface="宋体" panose="02010600030101010101" pitchFamily="2" charset="-122"/>
              </a:rPr>
              <a:t>,</a:t>
            </a:r>
            <a:r>
              <a:rPr lang="zh-CN" altLang="en-US" sz="3200" b="1" dirty="0">
                <a:latin typeface="宋体" panose="02010600030101010101" pitchFamily="2" charset="-122"/>
              </a:rPr>
              <a:t>词逐渐与音乐分离了</a:t>
            </a:r>
            <a:r>
              <a:rPr lang="en-US" altLang="zh-CN" sz="3200" b="1" dirty="0">
                <a:latin typeface="宋体" panose="02010600030101010101" pitchFamily="2" charset="-122"/>
              </a:rPr>
              <a:t>,</a:t>
            </a:r>
            <a:r>
              <a:rPr lang="zh-CN" altLang="en-US" sz="3200" b="1" dirty="0">
                <a:latin typeface="宋体" panose="02010600030101010101" pitchFamily="2" charset="-122"/>
              </a:rPr>
              <a:t>成为诗的别体</a:t>
            </a:r>
            <a:r>
              <a:rPr lang="en-US" altLang="zh-CN" sz="3200" b="1" dirty="0">
                <a:latin typeface="宋体" panose="02010600030101010101" pitchFamily="2" charset="-122"/>
              </a:rPr>
              <a:t>,</a:t>
            </a:r>
            <a:r>
              <a:rPr lang="zh-CN" altLang="en-US" sz="3200" b="1" dirty="0">
                <a:latin typeface="宋体" panose="02010600030101010101" pitchFamily="2" charset="-122"/>
              </a:rPr>
              <a:t>所以</a:t>
            </a:r>
            <a:r>
              <a:rPr lang="en-US" altLang="zh-CN" sz="3200" b="1" dirty="0">
                <a:latin typeface="宋体" panose="02010600030101010101" pitchFamily="2" charset="-122"/>
              </a:rPr>
              <a:t>,</a:t>
            </a:r>
            <a:r>
              <a:rPr lang="zh-CN" altLang="en-US" sz="3200" b="1" dirty="0">
                <a:latin typeface="宋体" panose="02010600030101010101" pitchFamily="2" charset="-122"/>
              </a:rPr>
              <a:t>有人把他称为</a:t>
            </a:r>
            <a:r>
              <a:rPr lang="zh-CN" altLang="en-US" sz="3200" b="1" dirty="0">
                <a:solidFill>
                  <a:srgbClr val="0000FF"/>
                </a:solidFill>
              </a:rPr>
              <a:t>“</a:t>
            </a:r>
            <a:r>
              <a:rPr lang="zh-CN" altLang="en-US" sz="3200" b="1" dirty="0">
                <a:solidFill>
                  <a:srgbClr val="0000FF"/>
                </a:solidFill>
                <a:latin typeface="宋体" panose="02010600030101010101" pitchFamily="2" charset="-122"/>
              </a:rPr>
              <a:t>诗余”</a:t>
            </a:r>
            <a:r>
              <a:rPr lang="zh-CN" altLang="en-US" sz="3200" b="1" dirty="0">
                <a:latin typeface="宋体" panose="02010600030101010101" pitchFamily="2" charset="-122"/>
              </a:rPr>
              <a:t>还有人称之为“</a:t>
            </a:r>
            <a:r>
              <a:rPr lang="zh-CN" altLang="en-US" sz="3200" b="1" dirty="0">
                <a:solidFill>
                  <a:srgbClr val="0000FF"/>
                </a:solidFill>
                <a:latin typeface="宋体" panose="02010600030101010101" pitchFamily="2" charset="-122"/>
              </a:rPr>
              <a:t>乐府诗</a:t>
            </a:r>
            <a:r>
              <a:rPr lang="zh-CN" altLang="en-US" sz="3200" b="1" dirty="0">
                <a:latin typeface="宋体" panose="02010600030101010101" pitchFamily="2" charset="-122"/>
              </a:rPr>
              <a:t>”。写词时依据的乐谱叫做“</a:t>
            </a:r>
            <a:r>
              <a:rPr lang="zh-CN" altLang="en-US" sz="3200" b="1" dirty="0">
                <a:solidFill>
                  <a:srgbClr val="0000FF"/>
                </a:solidFill>
                <a:latin typeface="宋体" panose="02010600030101010101" pitchFamily="2" charset="-122"/>
              </a:rPr>
              <a:t>词调</a:t>
            </a:r>
            <a:r>
              <a:rPr lang="zh-CN" altLang="en-US" sz="3200" b="1" dirty="0">
                <a:latin typeface="宋体" panose="02010600030101010101" pitchFamily="2" charset="-122"/>
              </a:rPr>
              <a:t>”，各种词调的名称便是“</a:t>
            </a:r>
            <a:r>
              <a:rPr lang="zh-CN" altLang="en-US" sz="3200" b="1" dirty="0">
                <a:solidFill>
                  <a:srgbClr val="0000FF"/>
                </a:solidFill>
                <a:latin typeface="宋体" panose="02010600030101010101" pitchFamily="2" charset="-122"/>
              </a:rPr>
              <a:t>词牌</a:t>
            </a:r>
            <a:r>
              <a:rPr lang="zh-CN" altLang="en-US" sz="3200" b="1" dirty="0">
                <a:latin typeface="宋体" panose="02010600030101010101" pitchFamily="2" charset="-122"/>
              </a:rPr>
              <a:t>”，如“沁园春”、“满江红”、“西江月”等。有的作家在词牌下另标词题，如</a:t>
            </a:r>
            <a:r>
              <a:rPr lang="en-US" altLang="zh-CN" sz="3200" b="1" dirty="0">
                <a:latin typeface="宋体" panose="02010600030101010101" pitchFamily="2" charset="-122"/>
              </a:rPr>
              <a:t>《</a:t>
            </a:r>
            <a:r>
              <a:rPr lang="zh-CN" altLang="en-US" sz="3200" b="1" dirty="0">
                <a:latin typeface="宋体" panose="02010600030101010101" pitchFamily="2" charset="-122"/>
              </a:rPr>
              <a:t>沁园春长沙</a:t>
            </a:r>
            <a:r>
              <a:rPr lang="en-US" altLang="zh-CN" sz="3200" b="1" dirty="0">
                <a:latin typeface="宋体" panose="02010600030101010101" pitchFamily="2" charset="-122"/>
              </a:rPr>
              <a:t>》</a:t>
            </a:r>
            <a:r>
              <a:rPr lang="zh-CN" altLang="en-US" sz="3200" b="1" dirty="0" smtClean="0">
                <a:latin typeface="宋体" panose="02010600030101010101" pitchFamily="2" charset="-122"/>
              </a:rPr>
              <a:t>。</a:t>
            </a:r>
            <a:endParaRPr lang="en-US" altLang="zh-CN" sz="3200" b="1" dirty="0" smtClean="0">
              <a:latin typeface="宋体" panose="02010600030101010101" pitchFamily="2" charset="-122"/>
            </a:endParaRPr>
          </a:p>
          <a:p>
            <a:pPr>
              <a:spcBef>
                <a:spcPct val="50000"/>
              </a:spcBef>
            </a:pPr>
            <a:r>
              <a:rPr lang="zh-CN" altLang="en-US" sz="3200" b="1" dirty="0" smtClean="0">
                <a:solidFill>
                  <a:srgbClr val="FF0066"/>
                </a:solidFill>
                <a:latin typeface="Times New Roman" panose="02020603050405020304" pitchFamily="18" charset="0"/>
              </a:rPr>
              <a:t>沁园春</a:t>
            </a:r>
            <a:r>
              <a:rPr lang="zh-CN" altLang="en-US" sz="3200" b="1" dirty="0" smtClean="0">
                <a:latin typeface="Times New Roman" panose="02020603050405020304" pitchFamily="18" charset="0"/>
              </a:rPr>
              <a:t>：相传东汉明帝女儿沁水公主园，后来被外戚窦宪仗势夺取，有人作诗咏其事，此词牌由此而得名。</a:t>
            </a:r>
            <a:r>
              <a:rPr lang="zh-CN" altLang="en-US" sz="3200" dirty="0" smtClean="0">
                <a:latin typeface="Times New Roman" panose="02020603050405020304" pitchFamily="18" charset="0"/>
              </a:rPr>
              <a:t> </a:t>
            </a:r>
            <a:endParaRPr lang="zh-CN" altLang="en-US" sz="3200" dirty="0" smtClean="0">
              <a:latin typeface="Times New Roman" panose="02020603050405020304" pitchFamily="18" charset="0"/>
            </a:endParaRPr>
          </a:p>
          <a:p>
            <a:pPr>
              <a:buFont typeface="Arial" panose="020B0604020202020204" pitchFamily="34" charset="0"/>
              <a:buNone/>
            </a:pPr>
            <a:endParaRPr lang="en-US" altLang="zh-CN" sz="3200" dirty="0" smtClean="0">
              <a:latin typeface="Times New Roman" panose="02020603050405020304" pitchFamily="18" charset="0"/>
            </a:endParaRPr>
          </a:p>
          <a:p>
            <a:pPr>
              <a:lnSpc>
                <a:spcPts val="4600"/>
              </a:lnSpc>
            </a:pPr>
            <a:endParaRPr kumimoji="1" lang="zh-CN" altLang="en-US" sz="3200" b="1" dirty="0">
              <a:latin typeface="Calibri" panose="020F0502020204030204" pitchFamily="34" charset="0"/>
            </a:endParaRPr>
          </a:p>
        </p:txBody>
      </p:sp>
      <p:sp>
        <p:nvSpPr>
          <p:cNvPr id="10243" name="Text Box 3"/>
          <p:cNvSpPr txBox="1">
            <a:spLocks noChangeArrowheads="1"/>
          </p:cNvSpPr>
          <p:nvPr/>
        </p:nvSpPr>
        <p:spPr bwMode="auto">
          <a:xfrm>
            <a:off x="611188" y="260350"/>
            <a:ext cx="6996112" cy="646113"/>
          </a:xfrm>
          <a:prstGeom prst="rect">
            <a:avLst/>
          </a:prstGeom>
          <a:noFill/>
          <a:ln w="9525">
            <a:noFill/>
            <a:miter lim="800000"/>
          </a:ln>
        </p:spPr>
        <p:txBody>
          <a:bodyPr>
            <a:spAutoFit/>
          </a:bodyPr>
          <a:lstStyle/>
          <a:p>
            <a:r>
              <a:rPr lang="zh-CN" altLang="en-US" sz="3600" b="1" dirty="0" smtClean="0">
                <a:latin typeface="Calibri" panose="020F0502020204030204" pitchFamily="34" charset="0"/>
                <a:ea typeface="隶书" pitchFamily="49" charset="-122"/>
              </a:rPr>
              <a:t>关</a:t>
            </a:r>
            <a:r>
              <a:rPr lang="zh-CN" altLang="en-US" sz="3600" b="1" dirty="0">
                <a:latin typeface="Calibri" panose="020F0502020204030204" pitchFamily="34" charset="0"/>
                <a:ea typeface="隶书" pitchFamily="49" charset="-122"/>
              </a:rPr>
              <a:t>于词的常识</a:t>
            </a:r>
            <a:endParaRPr lang="zh-CN" altLang="en-US" sz="3600" b="1" dirty="0">
              <a:latin typeface="Calibri" panose="020F0502020204030204" pitchFamily="34" charset="0"/>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2"/>
                                        </p:tgtEl>
                                        <p:attrNameLst>
                                          <p:attrName>style.visibility</p:attrName>
                                        </p:attrNameLst>
                                      </p:cBhvr>
                                      <p:to>
                                        <p:strVal val="visible"/>
                                      </p:to>
                                    </p:set>
                                    <p:anim calcmode="lin" valueType="num">
                                      <p:cBhvr additive="base">
                                        <p:cTn id="13" dur="500" fill="hold"/>
                                        <p:tgtEl>
                                          <p:spTgt spid="10242"/>
                                        </p:tgtEl>
                                        <p:attrNameLst>
                                          <p:attrName>ppt_x</p:attrName>
                                        </p:attrNameLst>
                                      </p:cBhvr>
                                      <p:tavLst>
                                        <p:tav tm="0">
                                          <p:val>
                                            <p:strVal val="0-#ppt_w/2"/>
                                          </p:val>
                                        </p:tav>
                                        <p:tav tm="100000">
                                          <p:val>
                                            <p:strVal val="#ppt_x"/>
                                          </p:val>
                                        </p:tav>
                                      </p:tavLst>
                                    </p:anim>
                                    <p:anim calcmode="lin" valueType="num">
                                      <p:cBhvr additive="base">
                                        <p:cTn id="14" dur="500" fill="hold"/>
                                        <p:tgtEl>
                                          <p:spTgt spid="102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611188" y="620713"/>
            <a:ext cx="8208962" cy="5154612"/>
          </a:xfrm>
        </p:spPr>
        <p:txBody>
          <a:bodyPr>
            <a:normAutofit fontScale="90000"/>
          </a:bodyPr>
          <a:lstStyle/>
          <a:p>
            <a:pPr algn="l" eaLnBrk="1" hangingPunct="1">
              <a:lnSpc>
                <a:spcPts val="4600"/>
              </a:lnSpc>
              <a:spcBef>
                <a:spcPct val="50000"/>
              </a:spcBef>
            </a:pPr>
            <a:r>
              <a:rPr lang="en-US" altLang="zh-CN" sz="3200" b="1" smtClean="0">
                <a:latin typeface="Times New Roman" panose="02020603050405020304" pitchFamily="18" charset="0"/>
                <a:ea typeface="华文仿宋" pitchFamily="2" charset="-122"/>
              </a:rPr>
              <a:t>                </a:t>
            </a:r>
            <a:r>
              <a:rPr lang="zh-CN" altLang="en-US" sz="3200" b="1" smtClean="0">
                <a:latin typeface="Times New Roman" panose="02020603050405020304" pitchFamily="18" charset="0"/>
                <a:ea typeface="华文仿宋" pitchFamily="2" charset="-122"/>
              </a:rPr>
              <a:t>词的分类</a:t>
            </a:r>
            <a:br>
              <a:rPr lang="zh-CN" altLang="en-US" sz="3200" b="1" smtClean="0">
                <a:latin typeface="Times New Roman" panose="02020603050405020304" pitchFamily="18" charset="0"/>
              </a:rPr>
            </a:br>
            <a:r>
              <a:rPr lang="en-US" altLang="zh-CN" sz="3200" b="1" smtClean="0">
                <a:latin typeface="Times New Roman" panose="02020603050405020304" pitchFamily="18" charset="0"/>
              </a:rPr>
              <a:t>1</a:t>
            </a:r>
            <a:r>
              <a:rPr lang="zh-CN" altLang="en-US" sz="3200" b="1" smtClean="0">
                <a:latin typeface="Times New Roman" panose="02020603050405020304" pitchFamily="18" charset="0"/>
              </a:rPr>
              <a:t>、</a:t>
            </a:r>
            <a:r>
              <a:rPr lang="zh-CN" altLang="en-US" sz="3200" b="1" smtClean="0">
                <a:latin typeface="Times New Roman" panose="02020603050405020304" pitchFamily="18" charset="0"/>
                <a:ea typeface="华文仿宋" pitchFamily="2" charset="-122"/>
              </a:rPr>
              <a:t>字数：    小令：</a:t>
            </a:r>
            <a:r>
              <a:rPr lang="en-US" altLang="zh-CN" sz="3200" b="1" smtClean="0">
                <a:latin typeface="Times New Roman" panose="02020603050405020304" pitchFamily="18" charset="0"/>
                <a:ea typeface="华文仿宋" pitchFamily="2" charset="-122"/>
              </a:rPr>
              <a:t>58</a:t>
            </a:r>
            <a:r>
              <a:rPr lang="zh-CN" altLang="en-US" sz="3200" b="1" smtClean="0">
                <a:latin typeface="Times New Roman" panose="02020603050405020304" pitchFamily="18" charset="0"/>
                <a:ea typeface="华文仿宋" pitchFamily="2" charset="-122"/>
              </a:rPr>
              <a:t>字以内；</a:t>
            </a:r>
            <a:br>
              <a:rPr lang="zh-CN" altLang="en-US" sz="3200" b="1" smtClean="0">
                <a:latin typeface="Times New Roman" panose="02020603050405020304" pitchFamily="18" charset="0"/>
                <a:ea typeface="华文仿宋" pitchFamily="2" charset="-122"/>
              </a:rPr>
            </a:br>
            <a:r>
              <a:rPr lang="zh-CN" altLang="en-US" sz="3200" b="1" smtClean="0">
                <a:latin typeface="Times New Roman" panose="02020603050405020304" pitchFamily="18" charset="0"/>
                <a:ea typeface="华文仿宋" pitchFamily="2" charset="-122"/>
              </a:rPr>
              <a:t>                       中调：</a:t>
            </a:r>
            <a:r>
              <a:rPr lang="en-US" altLang="zh-CN" sz="3200" b="1" smtClean="0">
                <a:latin typeface="Times New Roman" panose="02020603050405020304" pitchFamily="18" charset="0"/>
                <a:ea typeface="华文仿宋" pitchFamily="2" charset="-122"/>
              </a:rPr>
              <a:t>58~90</a:t>
            </a:r>
            <a:r>
              <a:rPr lang="zh-CN" altLang="en-US" sz="3200" b="1" smtClean="0">
                <a:latin typeface="Times New Roman" panose="02020603050405020304" pitchFamily="18" charset="0"/>
                <a:ea typeface="华文仿宋" pitchFamily="2" charset="-122"/>
              </a:rPr>
              <a:t>个字；</a:t>
            </a:r>
            <a:br>
              <a:rPr lang="zh-CN" altLang="en-US" sz="3200" b="1" smtClean="0">
                <a:latin typeface="Times New Roman" panose="02020603050405020304" pitchFamily="18" charset="0"/>
                <a:ea typeface="华文仿宋" pitchFamily="2" charset="-122"/>
              </a:rPr>
            </a:br>
            <a:r>
              <a:rPr lang="zh-CN" altLang="en-US" sz="3200" b="1" smtClean="0">
                <a:latin typeface="Times New Roman" panose="02020603050405020304" pitchFamily="18" charset="0"/>
                <a:ea typeface="华文仿宋" pitchFamily="2" charset="-122"/>
              </a:rPr>
              <a:t>                       长调：</a:t>
            </a:r>
            <a:r>
              <a:rPr lang="en-US" altLang="zh-CN" sz="3200" b="1" smtClean="0">
                <a:latin typeface="Times New Roman" panose="02020603050405020304" pitchFamily="18" charset="0"/>
                <a:ea typeface="华文仿宋" pitchFamily="2" charset="-122"/>
              </a:rPr>
              <a:t>91</a:t>
            </a:r>
            <a:r>
              <a:rPr lang="zh-CN" altLang="en-US" sz="3200" b="1" smtClean="0">
                <a:latin typeface="Times New Roman" panose="02020603050405020304" pitchFamily="18" charset="0"/>
                <a:ea typeface="华文仿宋" pitchFamily="2" charset="-122"/>
              </a:rPr>
              <a:t>个字以上。</a:t>
            </a:r>
            <a:br>
              <a:rPr lang="zh-CN" altLang="en-US" sz="3200" b="1" smtClean="0">
                <a:latin typeface="Times New Roman" panose="02020603050405020304" pitchFamily="18" charset="0"/>
              </a:rPr>
            </a:br>
            <a:r>
              <a:rPr lang="zh-CN" altLang="en-US" sz="3200" b="1" smtClean="0">
                <a:latin typeface="Times New Roman" panose="02020603050405020304" pitchFamily="18" charset="0"/>
              </a:rPr>
              <a:t> </a:t>
            </a:r>
            <a:r>
              <a:rPr lang="en-US" altLang="zh-CN" sz="3200" b="1" smtClean="0">
                <a:latin typeface="Times New Roman" panose="02020603050405020304" pitchFamily="18" charset="0"/>
                <a:ea typeface="华文仿宋" pitchFamily="2" charset="-122"/>
              </a:rPr>
              <a:t>2</a:t>
            </a:r>
            <a:r>
              <a:rPr lang="zh-CN" altLang="en-US" sz="3200" b="1" smtClean="0">
                <a:latin typeface="Times New Roman" panose="02020603050405020304" pitchFamily="18" charset="0"/>
                <a:ea typeface="华文仿宋" pitchFamily="2" charset="-122"/>
              </a:rPr>
              <a:t>、片段：</a:t>
            </a:r>
            <a:br>
              <a:rPr lang="zh-CN" altLang="en-US" sz="3200" b="1" smtClean="0">
                <a:latin typeface="Times New Roman" panose="02020603050405020304" pitchFamily="18" charset="0"/>
              </a:rPr>
            </a:br>
            <a:r>
              <a:rPr lang="zh-CN" altLang="en-US" sz="3200" b="1" smtClean="0">
                <a:latin typeface="Times New Roman" panose="02020603050405020304" pitchFamily="18" charset="0"/>
              </a:rPr>
              <a:t>        </a:t>
            </a:r>
            <a:r>
              <a:rPr lang="zh-CN" altLang="en-US" sz="3200" b="1" smtClean="0">
                <a:latin typeface="Times New Roman" panose="02020603050405020304" pitchFamily="18" charset="0"/>
                <a:ea typeface="华文仿宋" pitchFamily="2" charset="-122"/>
              </a:rPr>
              <a:t>单调：不分段，往往就是一首小令，篇幅较短；    </a:t>
            </a:r>
            <a:br>
              <a:rPr lang="zh-CN" altLang="en-US" sz="3200" b="1" smtClean="0">
                <a:latin typeface="Times New Roman" panose="02020603050405020304" pitchFamily="18" charset="0"/>
                <a:ea typeface="华文仿宋" pitchFamily="2" charset="-122"/>
              </a:rPr>
            </a:br>
            <a:r>
              <a:rPr lang="zh-CN" altLang="en-US" sz="3200" b="1" smtClean="0">
                <a:latin typeface="Times New Roman" panose="02020603050405020304" pitchFamily="18" charset="0"/>
                <a:ea typeface="华文仿宋" pitchFamily="2" charset="-122"/>
              </a:rPr>
              <a:t>        双调：两段，也叫片或阕或遍，上片下片，前阕后阕；</a:t>
            </a:r>
            <a:br>
              <a:rPr lang="zh-CN" altLang="en-US" sz="3200" b="1" smtClean="0">
                <a:latin typeface="Times New Roman" panose="02020603050405020304" pitchFamily="18" charset="0"/>
              </a:rPr>
            </a:br>
            <a:r>
              <a:rPr lang="zh-CN" altLang="en-US" sz="3200" b="1" smtClean="0">
                <a:latin typeface="Times New Roman" panose="02020603050405020304" pitchFamily="18" charset="0"/>
              </a:rPr>
              <a:t>        </a:t>
            </a:r>
            <a:r>
              <a:rPr lang="zh-CN" altLang="en-US" sz="3200" b="1" smtClean="0">
                <a:latin typeface="Times New Roman" panose="02020603050405020304" pitchFamily="18" charset="0"/>
                <a:ea typeface="华文仿宋" pitchFamily="2" charset="-122"/>
              </a:rPr>
              <a:t>三叠、四叠：即三段或四段，较少见，尤其四叠极少见。</a:t>
            </a:r>
            <a:endParaRPr lang="zh-CN" altLang="en-US" sz="3200" b="1" smtClean="0">
              <a:latin typeface="Times New Roman" panose="02020603050405020304" pitchFamily="18" charset="0"/>
              <a:ea typeface="华文仿宋"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arn(outHorizontal)">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Apex</Template>
  <TotalTime>0</TotalTime>
  <Words>6431</Words>
  <Application>WPS 演示</Application>
  <PresentationFormat>全屏显示(4:3)</PresentationFormat>
  <Paragraphs>445</Paragraphs>
  <Slides>48</Slides>
  <Notes>11</Notes>
  <HiddenSlides>1</HiddenSlides>
  <MMClips>0</MMClips>
  <ScaleCrop>false</ScaleCrop>
  <HeadingPairs>
    <vt:vector size="8" baseType="variant">
      <vt:variant>
        <vt:lpstr>已用的字体</vt:lpstr>
      </vt:variant>
      <vt:variant>
        <vt:i4>22</vt:i4>
      </vt:variant>
      <vt:variant>
        <vt:lpstr>主题</vt:lpstr>
      </vt:variant>
      <vt:variant>
        <vt:i4>1</vt:i4>
      </vt:variant>
      <vt:variant>
        <vt:lpstr>嵌入 OLE 服务器</vt:lpstr>
      </vt:variant>
      <vt:variant>
        <vt:i4>1</vt:i4>
      </vt:variant>
      <vt:variant>
        <vt:lpstr>幻灯片标题</vt:lpstr>
      </vt:variant>
      <vt:variant>
        <vt:i4>48</vt:i4>
      </vt:variant>
    </vt:vector>
  </HeadingPairs>
  <TitlesOfParts>
    <vt:vector size="72" baseType="lpstr">
      <vt:lpstr>Arial</vt:lpstr>
      <vt:lpstr>宋体</vt:lpstr>
      <vt:lpstr>Wingdings</vt:lpstr>
      <vt:lpstr>华文行楷</vt:lpstr>
      <vt:lpstr>华文新魏</vt:lpstr>
      <vt:lpstr>Times New Roman</vt:lpstr>
      <vt:lpstr>黑体</vt:lpstr>
      <vt:lpstr>Calibri</vt:lpstr>
      <vt:lpstr>隶书</vt:lpstr>
      <vt:lpstr>华文仿宋</vt:lpstr>
      <vt:lpstr>方正黄草简体</vt:lpstr>
      <vt:lpstr>方正魏碑简体</vt:lpstr>
      <vt:lpstr>Tahoma</vt:lpstr>
      <vt:lpstr>Verdana</vt:lpstr>
      <vt:lpstr>楷体_GB2312</vt:lpstr>
      <vt:lpstr>Comic Sans MS</vt:lpstr>
      <vt:lpstr>Arial</vt:lpstr>
      <vt:lpstr>仿宋_GB2312</vt:lpstr>
      <vt:lpstr>华文楷体</vt:lpstr>
      <vt:lpstr>微软雅黑</vt:lpstr>
      <vt:lpstr>仿宋</vt:lpstr>
      <vt:lpstr>新宋体</vt:lpstr>
      <vt:lpstr>Office 主题</vt:lpstr>
      <vt:lpstr>Word.Document.8</vt:lpstr>
      <vt:lpstr>《诗人  领袖》——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词的分类 1、字数：    小令：58字以内；                        中调：58~90个字；                        长调：91个字以上。  2、片段：         单调：不分段，往往就是一首小令，篇幅较短；             双调：两段，也叫片或阕或遍，上片下片，前阕后阕；         三叠、四叠：即三段或四段，较少见，尤其四叠极少见。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参考答案</vt:lpstr>
      <vt:lpstr>炼字题型答题模式</vt:lpstr>
      <vt:lpstr>PowerPoint 演示文稿</vt:lpstr>
      <vt:lpstr>PowerPoint 演示文稿</vt:lpstr>
      <vt:lpstr>PowerPoint 演示文稿</vt:lpstr>
      <vt:lpstr>答题步骤</vt:lpstr>
      <vt:lpstr>PowerPoint 演示文稿</vt:lpstr>
      <vt:lpstr>人物形象的鉴赏方法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《诗人  领袖》——</dc:title>
  <dc:creator>Administrator</dc:creator>
  <cp:lastModifiedBy>Administrator</cp:lastModifiedBy>
  <cp:revision>24</cp:revision>
  <dcterms:created xsi:type="dcterms:W3CDTF">2016-09-07T01:57:00Z</dcterms:created>
  <dcterms:modified xsi:type="dcterms:W3CDTF">2016-09-08T13:38:30Z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2052-10.1.0.5866</vt:lpwstr>
  </property>
</Properties>
</file>