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32"/>
  </p:handoutMasterIdLst>
  <p:sldIdLst>
    <p:sldId id="619" r:id="rId4"/>
    <p:sldId id="767" r:id="rId6"/>
    <p:sldId id="1037" r:id="rId7"/>
    <p:sldId id="1036" r:id="rId8"/>
    <p:sldId id="769" r:id="rId9"/>
    <p:sldId id="702" r:id="rId10"/>
    <p:sldId id="703" r:id="rId11"/>
    <p:sldId id="704" r:id="rId12"/>
    <p:sldId id="705" r:id="rId13"/>
    <p:sldId id="689" r:id="rId14"/>
    <p:sldId id="691" r:id="rId15"/>
    <p:sldId id="694" r:id="rId16"/>
    <p:sldId id="695" r:id="rId17"/>
    <p:sldId id="696" r:id="rId18"/>
    <p:sldId id="706" r:id="rId19"/>
    <p:sldId id="707" r:id="rId20"/>
    <p:sldId id="1038" r:id="rId21"/>
    <p:sldId id="1039" r:id="rId22"/>
    <p:sldId id="1040" r:id="rId23"/>
    <p:sldId id="772" r:id="rId24"/>
    <p:sldId id="773" r:id="rId25"/>
    <p:sldId id="774" r:id="rId26"/>
    <p:sldId id="775" r:id="rId27"/>
    <p:sldId id="615" r:id="rId28"/>
    <p:sldId id="616" r:id="rId29"/>
    <p:sldId id="617" r:id="rId30"/>
    <p:sldId id="618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37"/>
        <p:guide pos="2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绿色圃中小学教育网http://www.Lspjy.com</a:t>
            </a:r>
            <a:endParaRPr lang="zh-CN" alt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2A629C25-D942-4465-8BDC-F542CE20E58C}" type="datetime1">
              <a:rPr lang="en-US"/>
            </a:fld>
            <a:endParaRPr lang="en-US" altLang="zh-CN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绿色圃中小学教育网http://www.Lspjy.com</a:t>
            </a:r>
            <a:endParaRPr lang="en-US" altLang="zh-CN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F4C255E7-7211-45EA-B9EC-102034242BBE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noProof="1"/>
            </a:lvl1pPr>
          </a:lstStyle>
          <a:p>
            <a:r>
              <a:rPr altLang="en-US"/>
              <a:t>绿色圃中小学教育网http://www.Lspjy.com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>
              <a:defRPr/>
            </a:pPr>
            <a:fld id="{A8B6D8E5-2EE5-43CA-840F-10C3118EA095}" type="datetime1">
              <a:rPr lang="zh-CN" altLang="en-US"/>
            </a:fld>
            <a:endParaRPr lang="zh-CN" altLang="en-US">
              <a:cs typeface="+mn-cs"/>
            </a:endParaRPr>
          </a:p>
        </p:txBody>
      </p:sp>
      <p:sp>
        <p:nvSpPr>
          <p:cNvPr id="307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noProof="1"/>
            </a:lvl1pPr>
          </a:lstStyle>
          <a:p>
            <a:r>
              <a:rPr altLang="en-US"/>
              <a:t>绿色圃中小学教育网http://www.Lspjy.com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553D81DE-BB08-4D21-AE0B-62D27C33FAB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眉占位符 1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altLang="en-US"/>
              <a:t>绿色圃中小学教育网http://www.Lspjy.com</a:t>
            </a:r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altLang="en-US"/>
              <a:t>绿色圃中小学教育网http://www.Lspjy.com</a:t>
            </a:r>
            <a:endParaRPr lang="zh-CN" alt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绿色圃中小学教育网</a:t>
            </a:r>
            <a:r>
              <a:rPr lang="en-US" altLang="en-US" smtClean="0"/>
              <a:t>http://www.Lspjy.com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绿色圃中小学教育网</a:t>
            </a:r>
            <a:r>
              <a:rPr lang="en-US" altLang="en-US" smtClean="0"/>
              <a:t>http://www.Lspjy.com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D81DE-BB08-4D21-AE0B-62D27C33FA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ECFCC-9A44-43AB-9499-E6A521E5E3FE}" type="datetime1">
              <a:rPr lang="zh-CN" altLang="en-US"/>
            </a:fld>
            <a:endParaRPr lang="zh-CN" altLang="en-US" noProof="1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0B2C-CEE6-49A0-8578-7AD839B2B3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56CD20-E040-4359-90E5-B3B91FA8830D}" type="datetime1">
              <a:rPr lang="zh-CN" altLang="en-US"/>
            </a:fld>
            <a:endParaRPr lang="zh-CN" altLang="en-US" noProof="1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38BD-1B8C-4872-8F7C-9EA7EBF103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09C70-B6D5-412D-BC83-00FC885BB7AD}" type="datetime1">
              <a:rPr lang="zh-CN" altLang="en-US"/>
            </a:fld>
            <a:endParaRPr lang="zh-CN" altLang="en-US" noProof="1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2AAC-BDF6-4F4D-A3E5-8DDE9B4602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550F80-E488-4823-9096-362661245617}" type="datetime1">
              <a:rPr lang="zh-CN" altLang="en-US"/>
            </a:fld>
            <a:endParaRPr lang="zh-CN" noProof="1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8E31D-1E9D-4141-B7A5-991C5992CDBB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07D28-CFFD-4DF0-8C6F-CD3DCB3521E5}" type="datetime1">
              <a:rPr lang="zh-CN" altLang="en-US"/>
            </a:fld>
            <a:endParaRPr lang="zh-CN" noProof="1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5B181-3353-40AF-91B5-F8797B891313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FA85CF-2F96-4D6A-AE58-8DD2A9931F37}" type="datetime1">
              <a:rPr lang="zh-CN" altLang="en-US"/>
            </a:fld>
            <a:endParaRPr lang="zh-CN" noProof="1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6B7E9-5B54-4453-81ED-27534D6AAFAF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27C925-0F96-4B57-AF4D-5CDEC417094F}" type="datetime1">
              <a:rPr lang="zh-CN" altLang="en-US"/>
            </a:fld>
            <a:endParaRPr lang="zh-CN" noProof="1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8A8DF-0F2F-4A3D-98AF-F3436FB97E48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002E75-1D7C-41EC-A214-2AFC1157D847}" type="datetime1">
              <a:rPr lang="zh-CN" altLang="en-US"/>
            </a:fld>
            <a:endParaRPr lang="zh-CN" noProof="1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C72CE-8960-4F34-88EC-20D13D43634D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39145-6040-4D87-A9D4-6BA2916E8BBA}" type="datetime1">
              <a:rPr lang="zh-CN" altLang="en-US"/>
            </a:fld>
            <a:endParaRPr lang="zh-CN" noProof="1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B6FD1-B01A-49EC-AD04-4A7230B8AA93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0F978D-EB19-42E4-94FC-C4B8E4D37D55}" type="datetime1">
              <a:rPr lang="zh-CN" altLang="en-US"/>
            </a:fld>
            <a:endParaRPr lang="zh-CN" noProof="1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29465-E46E-4C69-980C-807AA6F9A614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3B163D-6A86-4659-91A0-2442C91026CC}" type="datetime1">
              <a:rPr lang="zh-CN" altLang="en-US"/>
            </a:fld>
            <a:endParaRPr lang="zh-CN" noProof="1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5FCD-07A2-4052-A8D7-AFCB5C46A666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204C8-7B15-4264-845B-FE8980071F2D}" type="datetime1">
              <a:rPr lang="zh-CN" altLang="en-US"/>
            </a:fld>
            <a:endParaRPr lang="zh-CN" altLang="en-US" noProof="1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7222-1B88-4EE3-A1E9-308CAEB494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2D9730-A490-431A-905A-0CF32E8DE6E6}" type="datetime1">
              <a:rPr lang="zh-CN" altLang="en-US"/>
            </a:fld>
            <a:endParaRPr lang="zh-CN" noProof="1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F9BFF-461F-4CA8-B492-12D673483C15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B1D23-2C33-423F-8C81-73E0A574E5D4}" type="datetime1">
              <a:rPr lang="zh-CN" altLang="en-US"/>
            </a:fld>
            <a:endParaRPr lang="zh-CN" noProof="1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B7B-9BCD-49F6-9A1F-243463B0B93C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AD6A32-0820-4DD6-98EC-BF6E1D719D18}" type="datetime1">
              <a:rPr lang="zh-CN" altLang="en-US"/>
            </a:fld>
            <a:endParaRPr lang="zh-CN" noProof="1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0A43-ADB6-4475-8BF9-A59A7601919A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7C33CD-9917-4146-91AC-4D0481A3A479}" type="datetime1">
              <a:rPr lang="zh-CN" altLang="en-US"/>
            </a:fld>
            <a:endParaRPr lang="zh-CN" altLang="en-US" noProof="1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D42-C76A-48B0-980F-48FBA0F0CE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7944C3-C189-4DA8-9A94-8A5726885874}" type="datetime1">
              <a:rPr lang="zh-CN" altLang="en-US"/>
            </a:fld>
            <a:endParaRPr lang="zh-CN" altLang="en-US" noProof="1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61868-D502-483B-B6A9-914B5DCBAE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9FBB3F-6300-4B4E-B191-F1E1AF2AA012}" type="datetime1">
              <a:rPr lang="zh-CN" altLang="en-US"/>
            </a:fld>
            <a:endParaRPr lang="zh-CN" altLang="en-US" noProof="1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2D720-76A3-4F2F-8483-EDCFA30F39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66971-7B44-4138-AA8A-F1153771B77B}" type="datetime1">
              <a:rPr lang="zh-CN" altLang="en-US"/>
            </a:fld>
            <a:endParaRPr lang="zh-CN" altLang="en-US" noProof="1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96067-008D-48B6-BA74-B519DDC9CE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4C362D-CF87-4067-B259-2E85BF9CDC44}" type="datetime1">
              <a:rPr lang="zh-CN" altLang="en-US"/>
            </a:fld>
            <a:endParaRPr lang="zh-CN" altLang="en-US" noProof="1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0ADE0-0434-477E-9BDB-6C9C1DA34D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E9D6C0-7B92-4BE3-9B28-AA76A008CF09}" type="datetime1">
              <a:rPr lang="zh-CN" altLang="en-US"/>
            </a:fld>
            <a:endParaRPr lang="zh-CN" altLang="en-US" noProof="1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DFAE-240A-4F00-A5AA-D7970DC9B25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088E8C-0068-49A3-9C22-BDDD96F1EE75}" type="datetime1">
              <a:rPr lang="zh-CN" altLang="en-US"/>
            </a:fld>
            <a:endParaRPr lang="zh-CN" altLang="en-US" noProof="1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8511-BDF3-4495-8056-5C147BC482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E8D0ACC-388F-4A90-AD67-D4F4FDCCA52B}" type="datetime1">
              <a:rPr lang="zh-CN" altLang="en-US"/>
            </a:fld>
            <a:endParaRPr lang="zh-CN" altLang="en-US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58854C19-5C88-41B0-AAD9-8C820876125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 b="1"/>
            </a:lvl1pPr>
          </a:lstStyle>
          <a:p>
            <a:fld id="{233D4A7E-1A51-4781-A1F3-9FC3BB288648}" type="datetime1">
              <a:rPr lang="zh-CN" altLang="en-US"/>
            </a:fld>
            <a:endParaRPr lang="zh-CN" noProof="1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1" noProof="1"/>
            </a:lvl1pPr>
          </a:lstStyle>
          <a:p>
            <a:endParaRPr 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1"/>
            </a:lvl1pPr>
          </a:lstStyle>
          <a:p>
            <a:pPr>
              <a:defRPr/>
            </a:pPr>
            <a:fld id="{38B5689F-9679-437C-9BF3-5535ABB7A2F3}" type="slidenum">
              <a:rPr lang="en-US" altLang="zh-CN"/>
            </a:fld>
            <a:endParaRPr lang="en-US" altLang="zh-CN">
              <a:ea typeface="楷体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4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microsoft.com/office/2007/relationships/media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9&#35838;%20&#25417;&#36855;&#34255;01.mp3" TargetMode="External"/><Relationship Id="rId2" Type="http://schemas.openxmlformats.org/officeDocument/2006/relationships/audio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9&#35838;%20&#25417;&#36855;&#34255;01.mp3" TargetMode="Externa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microsoft.com/office/2007/relationships/media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9&#35838;%20&#25417;&#36855;&#34255;02.mp3" TargetMode="External"/><Relationship Id="rId2" Type="http://schemas.openxmlformats.org/officeDocument/2006/relationships/audio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9&#35838;%20&#25417;&#36855;&#34255;02.mp3" TargetMode="External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microsoft.com/office/2007/relationships/media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10&#35838;%20&#26085;&#26085;&#22278;01.mp3" TargetMode="External"/><Relationship Id="rId2" Type="http://schemas.openxmlformats.org/officeDocument/2006/relationships/audio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10&#35838;%20&#26085;&#26085;&#22278;01.mp3" TargetMode="Externa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microsoft.com/office/2007/relationships/media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10&#35838;%20&#26085;&#26085;&#22278;02.mp3" TargetMode="External"/><Relationship Id="rId2" Type="http://schemas.openxmlformats.org/officeDocument/2006/relationships/audio" Target="file:///D:\&#35821;&#25991;&#25945;&#23398;\&#28145;&#22323;&#20027;&#39064;&#38405;&#35835;&#30740;&#31350;&#38498;\&#22806;&#20986;&#22521;&#35757;&#35838;&#22530;&#12289;&#35762;&#24231;\&#29616;&#22330;&#35838;&#22530;&#23637;&#31034;\&#37026;&#28113;&#32418;&#35838;&#22530;\&#26032;&#20154;&#25945;&#19968;&#19978;\&#26032;&#25945;&#26448;&#31532;&#19968;&#21333;&#20803;&#12298;&#26085;&#26376;&#27700;&#28779;&#12299;\&#31532;10&#35838;%20&#26085;&#26085;&#22278;02.mp3" TargetMode="Externa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1-1聊天室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51327" y="2800807"/>
            <a:ext cx="4584700" cy="3092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4"/>
          <p:cNvSpPr txBox="1"/>
          <p:nvPr/>
        </p:nvSpPr>
        <p:spPr>
          <a:xfrm>
            <a:off x="863008" y="1196752"/>
            <a:ext cx="7561337" cy="13111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第</a:t>
            </a:r>
            <a:r>
              <a:rPr lang="en-US" altLang="zh-CN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4</a:t>
            </a:r>
            <a:r>
              <a:rPr lang="zh-CN" altLang="en-US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课</a:t>
            </a:r>
            <a:r>
              <a:rPr lang="en-US" altLang="zh-CN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《</a:t>
            </a:r>
            <a:r>
              <a:rPr lang="zh-CN" altLang="en-US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日月水火</a:t>
            </a:r>
            <a:r>
              <a:rPr lang="zh-CN" altLang="en-US" sz="6600" b="1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itchFamily="2" charset="-122"/>
                <a:ea typeface="华文中宋" pitchFamily="2" charset="-122"/>
                <a:cs typeface="+mn-ea"/>
              </a:rPr>
              <a:t>》</a:t>
            </a:r>
            <a:endParaRPr lang="zh-CN" altLang="en-US" sz="66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755576" y="606888"/>
            <a:ext cx="4600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2400" b="1" dirty="0"/>
              <a:t>部编一年级新教材第一单元 识字</a:t>
            </a:r>
            <a:endParaRPr lang="zh-CN" altLang="en-US" sz="2400" b="1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743450" y="6064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316913" y="6597650"/>
            <a:ext cx="612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913" y="71438"/>
            <a:ext cx="8999537" cy="67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2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3" name="矩形 4"/>
          <p:cNvSpPr>
            <a:spLocks noChangeArrowheads="1"/>
          </p:cNvSpPr>
          <p:nvPr/>
        </p:nvSpPr>
        <p:spPr bwMode="auto">
          <a:xfrm>
            <a:off x="6510338" y="2671763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4" name="矩形 5"/>
          <p:cNvSpPr>
            <a:spLocks noChangeArrowheads="1"/>
          </p:cNvSpPr>
          <p:nvPr/>
        </p:nvSpPr>
        <p:spPr bwMode="auto">
          <a:xfrm>
            <a:off x="6510338" y="376237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矩形 6"/>
          <p:cNvSpPr>
            <a:spLocks noChangeArrowheads="1"/>
          </p:cNvSpPr>
          <p:nvPr/>
        </p:nvSpPr>
        <p:spPr bwMode="auto">
          <a:xfrm>
            <a:off x="6432550" y="51752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6" name="矩形 11"/>
          <p:cNvSpPr>
            <a:spLocks noChangeArrowheads="1"/>
          </p:cNvSpPr>
          <p:nvPr/>
        </p:nvSpPr>
        <p:spPr bwMode="auto">
          <a:xfrm>
            <a:off x="6507163" y="1649413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74345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8" y="73025"/>
            <a:ext cx="8999537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6510338" y="2671763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6510338" y="376237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3798888" y="103028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20" name="矩形 11"/>
          <p:cNvSpPr>
            <a:spLocks noChangeArrowheads="1"/>
          </p:cNvSpPr>
          <p:nvPr/>
        </p:nvSpPr>
        <p:spPr bwMode="auto">
          <a:xfrm>
            <a:off x="6507163" y="1649413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8" y="73025"/>
            <a:ext cx="8999537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6510338" y="2671763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6510338" y="376237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3" name="矩形 6"/>
          <p:cNvSpPr>
            <a:spLocks noChangeArrowheads="1"/>
          </p:cNvSpPr>
          <p:nvPr/>
        </p:nvSpPr>
        <p:spPr bwMode="auto">
          <a:xfrm>
            <a:off x="3798888" y="103028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4" name="矩形 11"/>
          <p:cNvSpPr>
            <a:spLocks noChangeArrowheads="1"/>
          </p:cNvSpPr>
          <p:nvPr/>
        </p:nvSpPr>
        <p:spPr bwMode="auto">
          <a:xfrm>
            <a:off x="3798888" y="1981200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8316913" y="6597650"/>
            <a:ext cx="612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8" y="73025"/>
            <a:ext cx="8999537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4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5" name="矩形 4"/>
          <p:cNvSpPr>
            <a:spLocks noChangeArrowheads="1"/>
          </p:cNvSpPr>
          <p:nvPr/>
        </p:nvSpPr>
        <p:spPr bwMode="auto">
          <a:xfrm>
            <a:off x="3798888" y="281463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6510338" y="376237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7" name="矩形 6"/>
          <p:cNvSpPr>
            <a:spLocks noChangeArrowheads="1"/>
          </p:cNvSpPr>
          <p:nvPr/>
        </p:nvSpPr>
        <p:spPr bwMode="auto">
          <a:xfrm>
            <a:off x="3798888" y="103028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8" name="矩形 11"/>
          <p:cNvSpPr>
            <a:spLocks noChangeArrowheads="1"/>
          </p:cNvSpPr>
          <p:nvPr/>
        </p:nvSpPr>
        <p:spPr bwMode="auto">
          <a:xfrm>
            <a:off x="3798888" y="1981200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8" y="73025"/>
            <a:ext cx="8999537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89" name="矩形 4"/>
          <p:cNvSpPr>
            <a:spLocks noChangeArrowheads="1"/>
          </p:cNvSpPr>
          <p:nvPr/>
        </p:nvSpPr>
        <p:spPr bwMode="auto">
          <a:xfrm>
            <a:off x="3798888" y="281463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3783013" y="3762375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91" name="矩形 6"/>
          <p:cNvSpPr>
            <a:spLocks noChangeArrowheads="1"/>
          </p:cNvSpPr>
          <p:nvPr/>
        </p:nvSpPr>
        <p:spPr bwMode="auto">
          <a:xfrm>
            <a:off x="3798888" y="1030288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92" name="矩形 11"/>
          <p:cNvSpPr>
            <a:spLocks noChangeArrowheads="1"/>
          </p:cNvSpPr>
          <p:nvPr/>
        </p:nvSpPr>
        <p:spPr bwMode="auto">
          <a:xfrm>
            <a:off x="3798888" y="1981200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913" y="71438"/>
            <a:ext cx="8999537" cy="67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8"/>
          <p:cNvSpPr>
            <a:spLocks noChangeArrowheads="1"/>
          </p:cNvSpPr>
          <p:nvPr/>
        </p:nvSpPr>
        <p:spPr bwMode="auto">
          <a:xfrm>
            <a:off x="1114425" y="985838"/>
            <a:ext cx="5205413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en-US" altLang="zh-CN" sz="4800" b="1" u="sng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8" y="73025"/>
            <a:ext cx="8999537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8"/>
          <p:cNvSpPr>
            <a:spLocks noChangeArrowheads="1"/>
          </p:cNvSpPr>
          <p:nvPr/>
        </p:nvSpPr>
        <p:spPr bwMode="auto">
          <a:xfrm>
            <a:off x="2176463" y="971550"/>
            <a:ext cx="5399087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Tx/>
              <a:buNone/>
            </a:pP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4800" b="1" dirty="0">
                <a:latin typeface="楷体" pitchFamily="49" charset="-122"/>
                <a:ea typeface="楷体" pitchFamily="49" charset="-122"/>
              </a:rPr>
              <a:t>火有焰，</a:t>
            </a:r>
            <a:endParaRPr lang="zh-CN" altLang="zh-CN" sz="4800" b="1" dirty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en-US" altLang="zh-CN" sz="4800" b="1" u="sng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4800" b="1" dirty="0">
                <a:latin typeface="楷体" pitchFamily="49" charset="-122"/>
                <a:ea typeface="楷体" pitchFamily="49" charset="-122"/>
              </a:rPr>
              <a:t>山连绵。</a:t>
            </a:r>
            <a:endParaRPr lang="zh-CN" altLang="zh-CN" sz="4800" b="1" dirty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en-US" altLang="zh-CN" sz="4800" b="1" u="sng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4800" b="1" dirty="0">
                <a:latin typeface="楷体" pitchFamily="49" charset="-122"/>
                <a:ea typeface="楷体" pitchFamily="49" charset="-122"/>
              </a:rPr>
              <a:t>，月有弯，</a:t>
            </a:r>
            <a:endParaRPr lang="zh-CN" altLang="zh-CN" sz="4800" b="1" dirty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en-US" altLang="zh-CN" sz="4800" b="1" u="sng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4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4800" b="1" dirty="0">
                <a:latin typeface="楷体" pitchFamily="49" charset="-122"/>
                <a:ea typeface="楷体" pitchFamily="49" charset="-122"/>
              </a:rPr>
              <a:t>四方田</a:t>
            </a:r>
            <a:r>
              <a:rPr lang="zh-CN" altLang="zh-CN" sz="48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4800" b="1" dirty="0" smtClean="0">
                <a:latin typeface="楷体" pitchFamily="49" charset="-122"/>
                <a:ea typeface="楷体" pitchFamily="49" charset="-122"/>
              </a:rPr>
              <a:t> </a:t>
            </a:r>
            <a:endParaRPr lang="zh-CN" altLang="zh-CN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169863" y="188913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10.《</a:t>
            </a:r>
            <a:r>
              <a:rPr lang="zh-CN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r>
              <a:rPr lang="en-US" altLang="zh-CN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74345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775" y="38100"/>
            <a:ext cx="8942388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矩形 8"/>
          <p:cNvSpPr>
            <a:spLocks noChangeArrowheads="1"/>
          </p:cNvSpPr>
          <p:nvPr/>
        </p:nvSpPr>
        <p:spPr bwMode="auto">
          <a:xfrm>
            <a:off x="3116263" y="282575"/>
            <a:ext cx="4503737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9.</a:t>
            </a: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捉迷藏</a:t>
            </a:r>
            <a:endParaRPr lang="en-US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36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胡顺猷</a:t>
            </a:r>
            <a:endParaRPr lang="zh-CN" altLang="zh-CN" sz="36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太阳找月亮，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月亮紧紧藏。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月亮找太阳，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太阳下山梁。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一个藏白天，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一个藏晚上。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太阳和月亮，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最爱捉迷藏。</a:t>
            </a:r>
            <a:endParaRPr lang="zh-CN" altLang="zh-CN" sz="36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第9课 捉迷藏01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8054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775" y="38100"/>
            <a:ext cx="8942388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8"/>
          <p:cNvSpPr>
            <a:spLocks noChangeArrowheads="1"/>
          </p:cNvSpPr>
          <p:nvPr/>
        </p:nvSpPr>
        <p:spPr bwMode="auto">
          <a:xfrm>
            <a:off x="3116263" y="282575"/>
            <a:ext cx="4503737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9.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捉迷藏</a:t>
            </a:r>
            <a:endParaRPr lang="en-US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36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胡顺猷</a:t>
            </a:r>
            <a:endParaRPr lang="zh-CN" altLang="zh-CN" sz="36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亮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太阳找月亮，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藏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月亮紧紧藏。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阳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月亮找太阳，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梁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太阳下山梁。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一个藏白天，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上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 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一个藏晚上。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亮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太阳和月亮，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藏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最爱捉迷藏。</a:t>
            </a:r>
            <a:endParaRPr lang="zh-CN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第9课 捉迷藏02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019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775" y="38100"/>
            <a:ext cx="8942388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8"/>
          <p:cNvSpPr>
            <a:spLocks noChangeArrowheads="1"/>
          </p:cNvSpPr>
          <p:nvPr/>
        </p:nvSpPr>
        <p:spPr bwMode="auto">
          <a:xfrm>
            <a:off x="1043608" y="692696"/>
            <a:ext cx="6768603" cy="5743575"/>
          </a:xfrm>
          <a:prstGeom prst="rect">
            <a:avLst/>
          </a:prstGeom>
          <a:solidFill>
            <a:schemeClr val="bg1">
              <a:alpha val="4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9.</a:t>
            </a: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捉迷藏</a:t>
            </a:r>
            <a:endParaRPr lang="en-US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en-US" altLang="zh-CN" sz="36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36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胡顺猷</a:t>
            </a:r>
            <a:endParaRPr lang="zh-CN" altLang="zh-CN" sz="36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太阳找月亮，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找月亮，找月亮，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月亮紧紧藏，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紧紧藏，紧紧藏。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月亮找太阳，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找太阳，找太阳，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太阳下山梁。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下山梁，下山梁。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一个藏白天，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藏白天，藏白天，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一个藏晚上，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藏晚上，藏晚上。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太阳和月亮，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和月亮，和月亮，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03000"/>
              </a:lnSpc>
              <a:buFontTx/>
              <a:buNone/>
            </a:pPr>
            <a:r>
              <a:rPr lang="zh-CN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最爱捉迷藏，</a:t>
            </a:r>
            <a:r>
              <a:rPr lang="zh-CN" altLang="zh-CN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捉迷藏，捉迷藏。</a:t>
            </a:r>
            <a:endParaRPr lang="zh-CN" altLang="zh-CN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title"/>
          </p:nvPr>
        </p:nvSpPr>
        <p:spPr>
          <a:xfrm>
            <a:off x="82550" y="88900"/>
            <a:ext cx="2855913" cy="544513"/>
          </a:xfrm>
        </p:spPr>
        <p:txBody>
          <a:bodyPr/>
          <a:lstStyle/>
          <a:p>
            <a:pPr eaLnBrk="1" hangingPunct="1"/>
            <a:r>
              <a:rPr lang="zh-CN" altLang="en-US" sz="2800" b="1" dirty="0" smtClean="0">
                <a:latin typeface="Calibri" panose="020F0502020204030204" pitchFamily="34" charset="0"/>
              </a:rPr>
              <a:t>看看 想想  说说</a:t>
            </a:r>
            <a:endParaRPr lang="zh-CN" altLang="en-US" sz="2800" b="1" dirty="0" smtClean="0">
              <a:latin typeface="Calibri" panose="020F0502020204030204" pitchFamily="34" charset="0"/>
            </a:endParaRPr>
          </a:p>
        </p:txBody>
      </p:sp>
      <p:pic>
        <p:nvPicPr>
          <p:cNvPr id="4099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0675" y="884238"/>
            <a:ext cx="20891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0" y="868363"/>
            <a:ext cx="22002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963" y="884238"/>
            <a:ext cx="2138362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1350" y="812800"/>
            <a:ext cx="213518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图片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063" y="3956050"/>
            <a:ext cx="2036762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0" y="3956050"/>
            <a:ext cx="2127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图片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7888" y="3954463"/>
            <a:ext cx="2208212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图片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96100" y="4027488"/>
            <a:ext cx="218757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文本框 11"/>
          <p:cNvSpPr txBox="1">
            <a:spLocks noChangeArrowheads="1"/>
          </p:cNvSpPr>
          <p:nvPr/>
        </p:nvSpPr>
        <p:spPr bwMode="auto">
          <a:xfrm>
            <a:off x="1019175" y="2871788"/>
            <a:ext cx="5667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>
                <a:sym typeface="Wingdings" panose="05000000000000000000" pitchFamily="2" charset="2"/>
              </a:rPr>
              <a:t>①</a:t>
            </a: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4108" name="文本框 12"/>
          <p:cNvSpPr txBox="1">
            <a:spLocks noChangeArrowheads="1"/>
          </p:cNvSpPr>
          <p:nvPr/>
        </p:nvSpPr>
        <p:spPr bwMode="auto">
          <a:xfrm>
            <a:off x="3308350" y="2847975"/>
            <a:ext cx="590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>
                <a:sym typeface="Wingdings" panose="05000000000000000000" pitchFamily="2" charset="2"/>
              </a:rPr>
              <a:t>②</a:t>
            </a: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4109" name="文本框 14"/>
          <p:cNvSpPr txBox="1">
            <a:spLocks noChangeArrowheads="1"/>
          </p:cNvSpPr>
          <p:nvPr/>
        </p:nvSpPr>
        <p:spPr bwMode="auto">
          <a:xfrm>
            <a:off x="7699375" y="5962650"/>
            <a:ext cx="588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/>
              <a:t>⑧</a:t>
            </a:r>
            <a:endParaRPr lang="zh-CN" altLang="en-US"/>
          </a:p>
        </p:txBody>
      </p:sp>
      <p:sp>
        <p:nvSpPr>
          <p:cNvPr id="4110" name="文本框 15"/>
          <p:cNvSpPr txBox="1">
            <a:spLocks noChangeArrowheads="1"/>
          </p:cNvSpPr>
          <p:nvPr/>
        </p:nvSpPr>
        <p:spPr bwMode="auto">
          <a:xfrm>
            <a:off x="7699375" y="2847975"/>
            <a:ext cx="590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/>
              <a:t>④</a:t>
            </a:r>
            <a:endParaRPr lang="zh-CN" altLang="en-US"/>
          </a:p>
        </p:txBody>
      </p:sp>
      <p:sp>
        <p:nvSpPr>
          <p:cNvPr id="4111" name="文本框 16"/>
          <p:cNvSpPr txBox="1">
            <a:spLocks noChangeArrowheads="1"/>
          </p:cNvSpPr>
          <p:nvPr/>
        </p:nvSpPr>
        <p:spPr bwMode="auto">
          <a:xfrm>
            <a:off x="925513" y="5908675"/>
            <a:ext cx="58896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/>
              <a:t>⑤</a:t>
            </a:r>
            <a:endParaRPr lang="zh-CN" altLang="en-US"/>
          </a:p>
        </p:txBody>
      </p:sp>
      <p:sp>
        <p:nvSpPr>
          <p:cNvPr id="4112" name="文本框 17"/>
          <p:cNvSpPr txBox="1">
            <a:spLocks noChangeArrowheads="1"/>
          </p:cNvSpPr>
          <p:nvPr/>
        </p:nvSpPr>
        <p:spPr bwMode="auto">
          <a:xfrm>
            <a:off x="5397500" y="2859088"/>
            <a:ext cx="590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>
                <a:sym typeface="Wingdings" panose="05000000000000000000" pitchFamily="2" charset="2"/>
              </a:rPr>
              <a:t>③</a:t>
            </a: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4113" name="文本框 18"/>
          <p:cNvSpPr txBox="1">
            <a:spLocks noChangeArrowheads="1"/>
          </p:cNvSpPr>
          <p:nvPr/>
        </p:nvSpPr>
        <p:spPr bwMode="auto">
          <a:xfrm>
            <a:off x="3254375" y="5927725"/>
            <a:ext cx="588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/>
              <a:t>⑥</a:t>
            </a:r>
            <a:endParaRPr lang="zh-CN" altLang="en-US"/>
          </a:p>
        </p:txBody>
      </p:sp>
      <p:sp>
        <p:nvSpPr>
          <p:cNvPr id="4114" name="文本框 19"/>
          <p:cNvSpPr txBox="1">
            <a:spLocks noChangeArrowheads="1"/>
          </p:cNvSpPr>
          <p:nvPr/>
        </p:nvSpPr>
        <p:spPr bwMode="auto">
          <a:xfrm>
            <a:off x="5511800" y="5953125"/>
            <a:ext cx="588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/>
              <a:t>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5601"/>
          <p:cNvGrpSpPr/>
          <p:nvPr/>
        </p:nvGrpSpPr>
        <p:grpSpPr bwMode="auto">
          <a:xfrm>
            <a:off x="2701925" y="1895475"/>
            <a:ext cx="4213225" cy="4073525"/>
            <a:chOff x="0" y="0"/>
            <a:chExt cx="3888" cy="3792"/>
          </a:xfrm>
        </p:grpSpPr>
        <p:sp>
          <p:nvSpPr>
            <p:cNvPr id="22534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2535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8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1" name="Text Box 22"/>
          <p:cNvSpPr txBox="1">
            <a:spLocks noChangeArrowheads="1"/>
          </p:cNvSpPr>
          <p:nvPr/>
        </p:nvSpPr>
        <p:spPr bwMode="auto">
          <a:xfrm>
            <a:off x="3092450" y="1412875"/>
            <a:ext cx="37338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30000" b="1">
                <a:latin typeface="楷体" pitchFamily="49" charset="-122"/>
                <a:ea typeface="楷体" pitchFamily="49" charset="-122"/>
              </a:rPr>
              <a:t>禾</a:t>
            </a:r>
            <a:endParaRPr lang="zh-CN" altLang="en-US" sz="30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532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560388" y="922338"/>
            <a:ext cx="273526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2000" b="1">
                <a:latin typeface="Calibri" panose="020F0502020204030204" pitchFamily="34" charset="0"/>
              </a:rPr>
              <a:t>1.</a:t>
            </a:r>
            <a:r>
              <a:rPr lang="zh-CN" altLang="en-US" sz="2000" b="1">
                <a:latin typeface="Calibri" panose="020F0502020204030204" pitchFamily="34" charset="0"/>
              </a:rPr>
              <a:t>认识笔画：捺</a:t>
            </a:r>
            <a:endParaRPr lang="zh-CN" altLang="en-US" sz="2000" b="1">
              <a:latin typeface="Calibri" panose="020F0502020204030204" pitchFamily="34" charset="0"/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8316913" y="6597650"/>
            <a:ext cx="612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5601"/>
          <p:cNvGrpSpPr/>
          <p:nvPr/>
        </p:nvGrpSpPr>
        <p:grpSpPr bwMode="auto">
          <a:xfrm>
            <a:off x="2701925" y="1895475"/>
            <a:ext cx="4213225" cy="4073525"/>
            <a:chOff x="0" y="0"/>
            <a:chExt cx="3888" cy="3792"/>
          </a:xfrm>
        </p:grpSpPr>
        <p:sp>
          <p:nvSpPr>
            <p:cNvPr id="2355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559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0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2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Text Box 22"/>
          <p:cNvSpPr txBox="1">
            <a:spLocks noChangeArrowheads="1"/>
          </p:cNvSpPr>
          <p:nvPr/>
        </p:nvSpPr>
        <p:spPr bwMode="auto">
          <a:xfrm>
            <a:off x="3092450" y="1412875"/>
            <a:ext cx="37338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30000" b="1">
                <a:latin typeface="楷体" pitchFamily="49" charset="-122"/>
                <a:ea typeface="楷体" pitchFamily="49" charset="-122"/>
              </a:rPr>
              <a:t>禾</a:t>
            </a:r>
            <a:endParaRPr lang="zh-CN" altLang="en-US" sz="30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556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560388" y="922338"/>
            <a:ext cx="273526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2000" b="1">
                <a:latin typeface="Calibri" panose="020F0502020204030204" pitchFamily="34" charset="0"/>
              </a:rPr>
              <a:t>2.</a:t>
            </a:r>
            <a:r>
              <a:rPr lang="zh-CN" altLang="en-US" sz="2000" b="1">
                <a:latin typeface="Calibri" panose="020F0502020204030204" pitchFamily="34" charset="0"/>
              </a:rPr>
              <a:t>书空笔顺</a:t>
            </a:r>
            <a:endParaRPr lang="zh-CN" altLang="en-US" sz="20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5601"/>
          <p:cNvGrpSpPr/>
          <p:nvPr/>
        </p:nvGrpSpPr>
        <p:grpSpPr bwMode="auto">
          <a:xfrm>
            <a:off x="2701925" y="1895475"/>
            <a:ext cx="4213225" cy="4073525"/>
            <a:chOff x="0" y="0"/>
            <a:chExt cx="3888" cy="3792"/>
          </a:xfrm>
        </p:grpSpPr>
        <p:sp>
          <p:nvSpPr>
            <p:cNvPr id="24582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583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4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5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6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79" name="Text Box 22"/>
          <p:cNvSpPr txBox="1">
            <a:spLocks noChangeArrowheads="1"/>
          </p:cNvSpPr>
          <p:nvPr/>
        </p:nvSpPr>
        <p:spPr bwMode="auto">
          <a:xfrm>
            <a:off x="3092450" y="1501775"/>
            <a:ext cx="37338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30000" b="1">
                <a:latin typeface="楷体" pitchFamily="49" charset="-122"/>
                <a:ea typeface="楷体" pitchFamily="49" charset="-122"/>
              </a:rPr>
              <a:t>禾</a:t>
            </a:r>
            <a:endParaRPr lang="zh-CN" altLang="en-US" sz="30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0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560388" y="922338"/>
            <a:ext cx="273526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2000" b="1">
                <a:latin typeface="Calibri" panose="020F0502020204030204" pitchFamily="34" charset="0"/>
              </a:rPr>
              <a:t>3.</a:t>
            </a:r>
            <a:r>
              <a:rPr lang="zh-CN" altLang="en-US" sz="2000" b="1">
                <a:latin typeface="Calibri" panose="020F0502020204030204" pitchFamily="34" charset="0"/>
              </a:rPr>
              <a:t>观察位置</a:t>
            </a:r>
            <a:endParaRPr lang="zh-CN" altLang="en-US" sz="2000" b="1">
              <a:latin typeface="Calibri" panose="020F0502020204030204" pitchFamily="34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74345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5601"/>
          <p:cNvGrpSpPr/>
          <p:nvPr/>
        </p:nvGrpSpPr>
        <p:grpSpPr bwMode="auto">
          <a:xfrm>
            <a:off x="2701925" y="1951038"/>
            <a:ext cx="4213225" cy="4017962"/>
            <a:chOff x="0" y="0"/>
            <a:chExt cx="3888" cy="3792"/>
          </a:xfrm>
        </p:grpSpPr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3" name="Text Box 22"/>
          <p:cNvSpPr txBox="1">
            <a:spLocks noChangeArrowheads="1"/>
          </p:cNvSpPr>
          <p:nvPr/>
        </p:nvSpPr>
        <p:spPr bwMode="auto">
          <a:xfrm>
            <a:off x="3092450" y="1484313"/>
            <a:ext cx="3733800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30000" b="1">
                <a:latin typeface="楷体" pitchFamily="49" charset="-122"/>
                <a:ea typeface="楷体" pitchFamily="49" charset="-122"/>
              </a:rPr>
              <a:t>禾</a:t>
            </a:r>
            <a:endParaRPr lang="zh-CN" altLang="en-US" sz="30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0" name="直接连接符 25609"/>
          <p:cNvSpPr>
            <a:spLocks noChangeShapeType="1"/>
          </p:cNvSpPr>
          <p:nvPr/>
        </p:nvSpPr>
        <p:spPr bwMode="auto">
          <a:xfrm flipH="1" flipV="1">
            <a:off x="2166938" y="3573463"/>
            <a:ext cx="1395412" cy="193675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直接连接符 25613"/>
          <p:cNvSpPr>
            <a:spLocks noChangeShapeType="1"/>
          </p:cNvSpPr>
          <p:nvPr/>
        </p:nvSpPr>
        <p:spPr bwMode="auto">
          <a:xfrm flipV="1">
            <a:off x="5448300" y="1177925"/>
            <a:ext cx="1209675" cy="1108075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文本框 25616"/>
          <p:cNvSpPr txBox="1">
            <a:spLocks noChangeArrowheads="1"/>
          </p:cNvSpPr>
          <p:nvPr/>
        </p:nvSpPr>
        <p:spPr bwMode="auto">
          <a:xfrm>
            <a:off x="6348413" y="384175"/>
            <a:ext cx="2333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短撇微斜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8" name="文本框 25617"/>
          <p:cNvSpPr txBox="1">
            <a:spLocks noChangeArrowheads="1"/>
          </p:cNvSpPr>
          <p:nvPr/>
        </p:nvSpPr>
        <p:spPr bwMode="auto">
          <a:xfrm>
            <a:off x="388938" y="2871788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横微斜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5265738" y="5365750"/>
            <a:ext cx="2141537" cy="485775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915150" y="596900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竖要直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4" grpId="0" animBg="1"/>
      <p:bldP spid="25617" grpId="0" bldLvl="0"/>
      <p:bldP spid="25618" grpId="0" bldLvl="0"/>
      <p:bldP spid="2" grpId="0" animBg="1"/>
      <p:bldP spid="3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4577"/>
          <p:cNvGrpSpPr/>
          <p:nvPr/>
        </p:nvGrpSpPr>
        <p:grpSpPr bwMode="auto">
          <a:xfrm>
            <a:off x="2644775" y="1585913"/>
            <a:ext cx="4213225" cy="3900487"/>
            <a:chOff x="0" y="0"/>
            <a:chExt cx="3888" cy="3792"/>
          </a:xfrm>
        </p:grpSpPr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6636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7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7" name="Text Box 22"/>
          <p:cNvSpPr txBox="1">
            <a:spLocks noChangeArrowheads="1"/>
          </p:cNvSpPr>
          <p:nvPr/>
        </p:nvSpPr>
        <p:spPr bwMode="auto">
          <a:xfrm>
            <a:off x="2743200" y="981075"/>
            <a:ext cx="37338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</a:pPr>
            <a:r>
              <a:rPr lang="zh-CN" altLang="en-US" sz="30000" b="1">
                <a:latin typeface="楷体" pitchFamily="49" charset="-122"/>
                <a:ea typeface="楷体" pitchFamily="49" charset="-122"/>
              </a:rPr>
              <a:t>日</a:t>
            </a:r>
            <a:endParaRPr lang="zh-CN" altLang="en-US" sz="30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6" name="直接连接符 24585"/>
          <p:cNvSpPr>
            <a:spLocks noChangeShapeType="1"/>
          </p:cNvSpPr>
          <p:nvPr/>
        </p:nvSpPr>
        <p:spPr bwMode="auto">
          <a:xfrm flipH="1">
            <a:off x="2235200" y="3124200"/>
            <a:ext cx="1679575" cy="633413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直接连接符 24586"/>
          <p:cNvSpPr>
            <a:spLocks noChangeShapeType="1"/>
          </p:cNvSpPr>
          <p:nvPr/>
        </p:nvSpPr>
        <p:spPr bwMode="auto">
          <a:xfrm flipV="1">
            <a:off x="5629275" y="3535363"/>
            <a:ext cx="2147888" cy="787400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文本框 24591"/>
          <p:cNvSpPr txBox="1">
            <a:spLocks noChangeArrowheads="1"/>
          </p:cNvSpPr>
          <p:nvPr/>
        </p:nvSpPr>
        <p:spPr bwMode="auto">
          <a:xfrm>
            <a:off x="371475" y="3657600"/>
            <a:ext cx="208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竖要直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93" name="文本框 24592"/>
          <p:cNvSpPr txBox="1">
            <a:spLocks noChangeArrowheads="1"/>
          </p:cNvSpPr>
          <p:nvPr/>
        </p:nvSpPr>
        <p:spPr bwMode="auto">
          <a:xfrm>
            <a:off x="7010400" y="2895600"/>
            <a:ext cx="20304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横折稍长</a:t>
            </a:r>
            <a:endParaRPr lang="zh-CN" altLang="en-US" sz="36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直接连接符 1"/>
          <p:cNvSpPr>
            <a:spLocks noChangeShapeType="1"/>
          </p:cNvSpPr>
          <p:nvPr/>
        </p:nvSpPr>
        <p:spPr bwMode="auto">
          <a:xfrm flipH="1">
            <a:off x="4473575" y="3810000"/>
            <a:ext cx="22225" cy="1876425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00425" y="5788025"/>
            <a:ext cx="32924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</a:pPr>
            <a:r>
              <a:rPr lang="zh-CN" altLang="zh-CN" sz="36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靠左不靠右</a:t>
            </a:r>
            <a:endParaRPr lang="zh-CN" altLang="zh-CN" sz="36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634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nimBg="1"/>
      <p:bldP spid="24587" grpId="0" animBg="1"/>
      <p:bldP spid="24592" grpId="0" bldLvl="0"/>
      <p:bldP spid="24593" grpId="0" bldLvl="0"/>
      <p:bldP spid="2" grpId="0" animBg="1"/>
      <p:bldP spid="3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5601"/>
          <p:cNvGrpSpPr/>
          <p:nvPr/>
        </p:nvGrpSpPr>
        <p:grpSpPr bwMode="auto">
          <a:xfrm>
            <a:off x="2209800" y="1457325"/>
            <a:ext cx="4495800" cy="4114800"/>
            <a:chOff x="0" y="0"/>
            <a:chExt cx="3888" cy="3792"/>
          </a:xfrm>
        </p:grpSpPr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2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3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1" name="Text Box 22"/>
          <p:cNvSpPr txBox="1">
            <a:spLocks noChangeArrowheads="1"/>
          </p:cNvSpPr>
          <p:nvPr/>
        </p:nvSpPr>
        <p:spPr bwMode="auto">
          <a:xfrm>
            <a:off x="2667000" y="1379538"/>
            <a:ext cx="3733800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28000" b="1">
                <a:latin typeface="楷体" pitchFamily="49" charset="-122"/>
                <a:ea typeface="楷体" pitchFamily="49" charset="-122"/>
              </a:rPr>
              <a:t>早</a:t>
            </a:r>
            <a:endParaRPr lang="zh-CN" altLang="en-US" sz="2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2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5610" name="直接连接符 25609"/>
          <p:cNvSpPr>
            <a:spLocks noChangeShapeType="1"/>
          </p:cNvSpPr>
          <p:nvPr/>
        </p:nvSpPr>
        <p:spPr bwMode="auto">
          <a:xfrm flipV="1">
            <a:off x="5486400" y="2582863"/>
            <a:ext cx="1573213" cy="12700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直接连接符 25613"/>
          <p:cNvSpPr>
            <a:spLocks noChangeShapeType="1"/>
          </p:cNvSpPr>
          <p:nvPr/>
        </p:nvSpPr>
        <p:spPr bwMode="auto">
          <a:xfrm flipH="1">
            <a:off x="1798638" y="3997325"/>
            <a:ext cx="1617662" cy="727075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文本框 25616"/>
          <p:cNvSpPr txBox="1">
            <a:spLocks noChangeArrowheads="1"/>
          </p:cNvSpPr>
          <p:nvPr/>
        </p:nvSpPr>
        <p:spPr bwMode="auto">
          <a:xfrm>
            <a:off x="147638" y="4581525"/>
            <a:ext cx="1735137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横微斜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8" name="文本框 25617"/>
          <p:cNvSpPr txBox="1">
            <a:spLocks noChangeArrowheads="1"/>
          </p:cNvSpPr>
          <p:nvPr/>
        </p:nvSpPr>
        <p:spPr bwMode="auto">
          <a:xfrm>
            <a:off x="7010400" y="2309813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日变小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4868863" y="4467225"/>
            <a:ext cx="2322512" cy="485775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10400" y="495300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竖要直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4" grpId="0" animBg="1"/>
      <p:bldP spid="25617" grpId="0" bldLvl="0"/>
      <p:bldP spid="25618" grpId="0" bldLvl="0"/>
      <p:bldP spid="2" grpId="0" animBg="1"/>
      <p:bldP spid="3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5601"/>
          <p:cNvGrpSpPr/>
          <p:nvPr/>
        </p:nvGrpSpPr>
        <p:grpSpPr bwMode="auto">
          <a:xfrm>
            <a:off x="2209800" y="1600200"/>
            <a:ext cx="4495800" cy="4114800"/>
            <a:chOff x="0" y="0"/>
            <a:chExt cx="3888" cy="3792"/>
          </a:xfrm>
        </p:grpSpPr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6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7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5" name="Text Box 22"/>
          <p:cNvSpPr txBox="1">
            <a:spLocks noChangeArrowheads="1"/>
          </p:cNvSpPr>
          <p:nvPr/>
        </p:nvSpPr>
        <p:spPr bwMode="auto">
          <a:xfrm>
            <a:off x="2590800" y="1522413"/>
            <a:ext cx="37338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28000" b="1">
                <a:latin typeface="楷体" pitchFamily="49" charset="-122"/>
                <a:ea typeface="楷体" pitchFamily="49" charset="-122"/>
              </a:rPr>
              <a:t>是</a:t>
            </a:r>
            <a:endParaRPr lang="zh-CN" altLang="en-US" sz="2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0" name="直接连接符 25609"/>
          <p:cNvSpPr>
            <a:spLocks noChangeShapeType="1"/>
          </p:cNvSpPr>
          <p:nvPr/>
        </p:nvSpPr>
        <p:spPr bwMode="auto">
          <a:xfrm>
            <a:off x="5486400" y="2708275"/>
            <a:ext cx="168433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直接连接符 25613"/>
          <p:cNvSpPr>
            <a:spLocks noChangeShapeType="1"/>
          </p:cNvSpPr>
          <p:nvPr/>
        </p:nvSpPr>
        <p:spPr bwMode="auto">
          <a:xfrm flipH="1">
            <a:off x="1600200" y="3733800"/>
            <a:ext cx="1574800" cy="541338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文本框 25616"/>
          <p:cNvSpPr txBox="1">
            <a:spLocks noChangeArrowheads="1"/>
          </p:cNvSpPr>
          <p:nvPr/>
        </p:nvSpPr>
        <p:spPr bwMode="auto">
          <a:xfrm>
            <a:off x="76200" y="4343400"/>
            <a:ext cx="208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横微斜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8" name="文本框 25617"/>
          <p:cNvSpPr txBox="1">
            <a:spLocks noChangeArrowheads="1"/>
          </p:cNvSpPr>
          <p:nvPr/>
        </p:nvSpPr>
        <p:spPr bwMode="auto">
          <a:xfrm>
            <a:off x="7010400" y="228600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日变小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4800600" y="4343400"/>
            <a:ext cx="2141538" cy="485775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10400" y="449580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竖要直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82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8316913" y="6597650"/>
            <a:ext cx="612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4" grpId="0" animBg="1"/>
      <p:bldP spid="25617" grpId="0" bldLvl="0"/>
      <p:bldP spid="25618" grpId="0" bldLvl="0"/>
      <p:bldP spid="2" grpId="0" animBg="1"/>
      <p:bldP spid="3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25601"/>
          <p:cNvGrpSpPr/>
          <p:nvPr/>
        </p:nvGrpSpPr>
        <p:grpSpPr bwMode="auto">
          <a:xfrm>
            <a:off x="2209800" y="1600200"/>
            <a:ext cx="4495800" cy="4114800"/>
            <a:chOff x="0" y="0"/>
            <a:chExt cx="3888" cy="3792"/>
          </a:xfrm>
        </p:grpSpPr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888" cy="37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BABABA"/>
                </a:gs>
              </a:gsLst>
              <a:lin ang="5400000" scaled="1"/>
            </a:gradFill>
            <a:ln w="57150" cap="sq">
              <a:solidFill>
                <a:srgbClr val="FF3300"/>
              </a:solidFill>
              <a:miter lim="800000"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FontTx/>
                <a:buNone/>
              </a:pPr>
              <a:endParaRPr lang="zh-CN" altLang="en-US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>
              <a:off x="0" y="1872"/>
              <a:ext cx="3888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1969" y="0"/>
              <a:ext cx="0" cy="37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50" y="48"/>
              <a:ext cx="383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flipV="1">
              <a:off x="50" y="48"/>
              <a:ext cx="3788" cy="369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699" name="Text Box 22"/>
          <p:cNvSpPr txBox="1">
            <a:spLocks noChangeArrowheads="1"/>
          </p:cNvSpPr>
          <p:nvPr/>
        </p:nvSpPr>
        <p:spPr bwMode="auto">
          <a:xfrm>
            <a:off x="2590800" y="1522413"/>
            <a:ext cx="37338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28000" b="1">
                <a:latin typeface="楷体" pitchFamily="49" charset="-122"/>
                <a:ea typeface="楷体" pitchFamily="49" charset="-122"/>
              </a:rPr>
              <a:t>明</a:t>
            </a:r>
            <a:endParaRPr lang="zh-CN" altLang="en-US" sz="2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10" name="直接连接符 25609"/>
          <p:cNvSpPr>
            <a:spLocks noChangeShapeType="1"/>
          </p:cNvSpPr>
          <p:nvPr/>
        </p:nvSpPr>
        <p:spPr bwMode="auto">
          <a:xfrm flipV="1">
            <a:off x="5851525" y="2971800"/>
            <a:ext cx="1844675" cy="925513"/>
          </a:xfrm>
          <a:prstGeom prst="line">
            <a:avLst/>
          </a:prstGeom>
          <a:noFill/>
          <a:ln w="57150">
            <a:solidFill>
              <a:srgbClr val="3366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直接连接符 25613"/>
          <p:cNvSpPr>
            <a:spLocks noChangeShapeType="1"/>
          </p:cNvSpPr>
          <p:nvPr/>
        </p:nvSpPr>
        <p:spPr bwMode="auto">
          <a:xfrm flipH="1">
            <a:off x="1600200" y="3733800"/>
            <a:ext cx="1574800" cy="541338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8" name="文本框 25617"/>
          <p:cNvSpPr txBox="1">
            <a:spLocks noChangeArrowheads="1"/>
          </p:cNvSpPr>
          <p:nvPr/>
        </p:nvSpPr>
        <p:spPr bwMode="auto">
          <a:xfrm>
            <a:off x="7018338" y="2270125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竖钩直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4343400" y="4724400"/>
            <a:ext cx="1211263" cy="128270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38800" y="586740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撇要长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6200" y="4189413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000" b="1">
                <a:solidFill>
                  <a:srgbClr val="6600CC"/>
                </a:solidFill>
                <a:latin typeface="楷体" pitchFamily="49" charset="-122"/>
                <a:ea typeface="楷体" pitchFamily="49" charset="-122"/>
              </a:rPr>
              <a:t>日变小</a:t>
            </a:r>
            <a:endParaRPr lang="zh-CN" altLang="en-US" sz="4000" b="1">
              <a:solidFill>
                <a:srgbClr val="6600C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706" name="TextBox 27"/>
          <p:cNvSpPr>
            <a:spLocks noChangeArrowheads="1"/>
          </p:cNvSpPr>
          <p:nvPr/>
        </p:nvSpPr>
        <p:spPr bwMode="auto">
          <a:xfrm>
            <a:off x="165100" y="157163"/>
            <a:ext cx="30241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  <a:sym typeface="方正少儿简体" pitchFamily="65" charset="-122"/>
              </a:rPr>
              <a:t>三点图示法</a:t>
            </a:r>
            <a:endParaRPr lang="zh-CN" altLang="en-US" sz="3600" b="1">
              <a:solidFill>
                <a:srgbClr val="FF0066"/>
              </a:solidFill>
              <a:latin typeface="楷体" pitchFamily="49" charset="-122"/>
              <a:ea typeface="楷体" pitchFamily="49" charset="-122"/>
              <a:sym typeface="方正少儿简体" pitchFamily="65" charset="-122"/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474345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4" grpId="0" animBg="1"/>
      <p:bldP spid="25618" grpId="0" bldLvl="0"/>
      <p:bldP spid="2" grpId="0" animBg="1"/>
      <p:bldP spid="3" grpId="0" bldLvl="0"/>
      <p:bldP spid="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 noChangeArrowheads="1"/>
          </p:cNvSpPr>
          <p:nvPr>
            <p:ph type="title"/>
          </p:nvPr>
        </p:nvSpPr>
        <p:spPr>
          <a:xfrm>
            <a:off x="82550" y="88900"/>
            <a:ext cx="2041525" cy="544513"/>
          </a:xfrm>
        </p:spPr>
        <p:txBody>
          <a:bodyPr/>
          <a:lstStyle/>
          <a:p>
            <a:pPr eaLnBrk="1" hangingPunct="1"/>
            <a:r>
              <a:rPr lang="zh-CN" altLang="en-US" sz="2800" b="1" dirty="0" smtClean="0">
                <a:latin typeface="Calibri" panose="020F0502020204030204" pitchFamily="34" charset="0"/>
                <a:sym typeface="宋体" panose="02010600030101010101" pitchFamily="2" charset="-122"/>
              </a:rPr>
              <a:t>读读  说说</a:t>
            </a:r>
            <a:endParaRPr lang="zh-CN" altLang="en-US" sz="2800" b="1" dirty="0" smtClean="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5123" name="图片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5913" y="620713"/>
            <a:ext cx="237648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620713"/>
            <a:ext cx="22923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7913" y="4098925"/>
            <a:ext cx="2506662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文本框 2"/>
          <p:cNvSpPr txBox="1">
            <a:spLocks noChangeArrowheads="1"/>
          </p:cNvSpPr>
          <p:nvPr/>
        </p:nvSpPr>
        <p:spPr bwMode="auto">
          <a:xfrm>
            <a:off x="2276475" y="2913063"/>
            <a:ext cx="14097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水</a:t>
            </a:r>
            <a:r>
              <a:rPr lang="zh-CN" altLang="en-US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 </a:t>
            </a:r>
            <a:endParaRPr lang="zh-CN" altLang="en-US" sz="4800" b="1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宋体" panose="02010600030101010101" pitchFamily="2" charset="-122"/>
            </a:endParaRPr>
          </a:p>
        </p:txBody>
      </p:sp>
      <p:sp>
        <p:nvSpPr>
          <p:cNvPr id="5127" name="矩形 1"/>
          <p:cNvSpPr>
            <a:spLocks noChangeArrowheads="1"/>
          </p:cNvSpPr>
          <p:nvPr/>
        </p:nvSpPr>
        <p:spPr bwMode="auto">
          <a:xfrm>
            <a:off x="6024563" y="3008313"/>
            <a:ext cx="11017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火</a:t>
            </a:r>
            <a:endParaRPr lang="zh-CN" altLang="en-US" sz="7200">
              <a:solidFill>
                <a:srgbClr val="000000"/>
              </a:solidFill>
            </a:endParaRPr>
          </a:p>
        </p:txBody>
      </p:sp>
      <p:sp>
        <p:nvSpPr>
          <p:cNvPr id="5128" name="矩形 12"/>
          <p:cNvSpPr>
            <a:spLocks noChangeArrowheads="1"/>
          </p:cNvSpPr>
          <p:nvPr/>
        </p:nvSpPr>
        <p:spPr bwMode="auto">
          <a:xfrm>
            <a:off x="4291013" y="2924175"/>
            <a:ext cx="1101725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山</a:t>
            </a:r>
            <a:endParaRPr lang="zh-CN" altLang="en-US" sz="7200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859338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037388" y="-10429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8195" name="表格 8194"/>
          <p:cNvGraphicFramePr/>
          <p:nvPr/>
        </p:nvGraphicFramePr>
        <p:xfrm>
          <a:off x="76200" y="1371600"/>
          <a:ext cx="8991600" cy="4340227"/>
        </p:xfrm>
        <a:graphic>
          <a:graphicData uri="http://schemas.openxmlformats.org/drawingml/2006/table">
            <a:tbl>
              <a:tblPr/>
              <a:tblGrid>
                <a:gridCol w="4631055"/>
                <a:gridCol w="2441575"/>
                <a:gridCol w="1918970"/>
              </a:tblGrid>
              <a:tr h="457215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内容</a:t>
                      </a:r>
                      <a:endParaRPr lang="zh-CN" altLang="en-US" sz="2400" b="1" dirty="0">
                        <a:ea typeface="微软雅黑" panose="020B0503020204020204" pitchFamily="34" charset="-122"/>
                      </a:endParaRPr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级别</a:t>
                      </a:r>
                      <a:endParaRPr lang="zh-CN" altLang="en-US" sz="2400" b="1">
                        <a:ea typeface="微软雅黑" panose="020B0503020204020204" pitchFamily="34" charset="-122"/>
                      </a:endParaRPr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896177">
                <a:tc rowSpan="3"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800" b="1" dirty="0">
                          <a:latin typeface="楷体" pitchFamily="49" charset="-122"/>
                          <a:ea typeface="楷体" pitchFamily="49" charset="-122"/>
                        </a:rPr>
                        <a:t>共</a:t>
                      </a:r>
                      <a:r>
                        <a:rPr lang="en-US" altLang="zh-CN" sz="2800" b="1" dirty="0" smtClean="0">
                          <a:latin typeface="楷体" pitchFamily="49" charset="-122"/>
                          <a:ea typeface="楷体" pitchFamily="49" charset="-122"/>
                        </a:rPr>
                        <a:t>17</a:t>
                      </a:r>
                      <a:r>
                        <a:rPr lang="zh-CN" altLang="en-US" sz="2800" b="1" dirty="0" smtClean="0">
                          <a:latin typeface="楷体" pitchFamily="49" charset="-122"/>
                          <a:ea typeface="楷体" pitchFamily="49" charset="-122"/>
                        </a:rPr>
                        <a:t>个</a:t>
                      </a:r>
                      <a:r>
                        <a:rPr lang="zh-CN" altLang="en-US" sz="2800" b="1" dirty="0">
                          <a:latin typeface="楷体" pitchFamily="49" charset="-122"/>
                          <a:ea typeface="楷体" pitchFamily="49" charset="-122"/>
                        </a:rPr>
                        <a:t>生字</a:t>
                      </a:r>
                      <a:endParaRPr lang="zh-CN" altLang="en-US" sz="2800" b="1" dirty="0">
                        <a:latin typeface="楷体" pitchFamily="49" charset="-122"/>
                        <a:ea typeface="楷体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4800" b="1" dirty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</a:rPr>
                        <a:t>日 月 水 火 山 石 田</a:t>
                      </a:r>
                      <a:endParaRPr lang="zh-CN" altLang="en-US" sz="4800" b="1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4800" b="1" dirty="0">
                          <a:solidFill>
                            <a:schemeClr val="accent2"/>
                          </a:solidFill>
                          <a:latin typeface="楷体" pitchFamily="49" charset="-122"/>
                          <a:ea typeface="楷体" pitchFamily="49" charset="-122"/>
                        </a:rPr>
                        <a:t>圆 弯 焰 绵 </a:t>
                      </a:r>
                      <a:r>
                        <a:rPr lang="zh-CN" altLang="en-US" sz="4800" b="1" dirty="0" smtClean="0">
                          <a:solidFill>
                            <a:schemeClr val="accent2"/>
                          </a:solidFill>
                          <a:latin typeface="楷体" pitchFamily="49" charset="-122"/>
                          <a:ea typeface="楷体" pitchFamily="49" charset="-122"/>
                        </a:rPr>
                        <a:t>连</a:t>
                      </a:r>
                      <a:endParaRPr lang="en-US" altLang="zh-CN" sz="4800" b="1" dirty="0" smtClean="0">
                        <a:solidFill>
                          <a:schemeClr val="accent2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4800" b="1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</a:rPr>
                        <a:t>亮 阳 梁 上 藏</a:t>
                      </a:r>
                      <a:endParaRPr lang="zh-CN" altLang="en-US" sz="4800" b="1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正确认读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1—7</a:t>
                      </a:r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个</a:t>
                      </a: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生字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T="45728" marB="4572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dirty="0"/>
                        <a:t>一级</a:t>
                      </a:r>
                      <a:endParaRPr lang="zh-CN" altLang="en-US" sz="2800" dirty="0"/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00"/>
                      </a:srgbClr>
                    </a:solidFill>
                  </a:tcPr>
                </a:tc>
              </a:tr>
              <a:tr h="986186"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正确认读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8—13</a:t>
                      </a:r>
                      <a:r>
                        <a:rPr lang="zh-CN" altLang="en-US" sz="24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生字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T="45728" marB="4572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/>
                        <a:t>二级</a:t>
                      </a:r>
                      <a:endParaRPr lang="zh-CN" altLang="en-US" sz="2800"/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100000"/>
                      </a:srgbClr>
                    </a:solidFill>
                  </a:tcPr>
                </a:tc>
              </a:tr>
              <a:tr h="2000648"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</a:t>
                      </a: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确认读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14—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  <a:r>
                        <a:rPr lang="zh-CN" altLang="en-US" sz="24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2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生字</a:t>
                      </a:r>
                      <a:endParaRPr lang="zh-CN" altLang="en-US" sz="24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T="45728" marB="4572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b="0" kern="1200"/>
                      </a:lvl2pPr>
                      <a:lvl3pPr marL="1143000" lvl="2" indent="-228600">
                        <a:defRPr sz="2000" b="0" kern="1200"/>
                      </a:lvl3pPr>
                      <a:lvl4pPr marL="1600200" lvl="3" indent="-228600">
                        <a:defRPr sz="1800" b="0" kern="1200"/>
                      </a:lvl4pPr>
                      <a:lvl5pPr marL="2057400" lvl="4" indent="-228600">
                        <a:defRPr sz="1800" b="0" kern="1200"/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dirty="0"/>
                        <a:t>三级</a:t>
                      </a:r>
                      <a:endParaRPr lang="zh-CN" altLang="en-US" sz="2400" b="1" dirty="0">
                        <a:ea typeface="微软雅黑" panose="020B0503020204020204" pitchFamily="34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 b="1" dirty="0">
                        <a:latin typeface="Times New Roman" panose="02020603050405020304" pitchFamily="18" charset="0"/>
                        <a:ea typeface="微软雅黑" panose="020B0503020204020204" pitchFamily="34" charset="-122"/>
                      </a:endParaRPr>
                    </a:p>
                  </a:txBody>
                  <a:tcPr marT="45728" marB="4572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10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66" name="WordArt 22"/>
          <p:cNvSpPr>
            <a:spLocks noChangeArrowheads="1" noChangeShapeType="1" noTextEdit="1"/>
          </p:cNvSpPr>
          <p:nvPr/>
        </p:nvSpPr>
        <p:spPr bwMode="auto">
          <a:xfrm>
            <a:off x="685800" y="230188"/>
            <a:ext cx="5410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晋级攀登  我能行</a:t>
            </a:r>
            <a:endParaRPr lang="zh-CN" altLang="en-US" sz="44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67" name="Picture 23" descr="201303200092_279x419">
            <a:hlinkClick r:id="" action="ppaction://hlinkfile"/>
          </p:cNvPr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58000" y="128588"/>
            <a:ext cx="13716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8" name="TextBox 1"/>
          <p:cNvSpPr txBox="1">
            <a:spLocks noChangeArrowheads="1"/>
          </p:cNvSpPr>
          <p:nvPr/>
        </p:nvSpPr>
        <p:spPr bwMode="auto">
          <a:xfrm>
            <a:off x="468313" y="5949950"/>
            <a:ext cx="7488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2800" b="1" dirty="0"/>
              <a:t>第一次会认（          ）   第二次会认（              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942978" y="17759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0" name="标题 1"/>
          <p:cNvSpPr>
            <a:spLocks noGrp="1" noChangeArrowheads="1"/>
          </p:cNvSpPr>
          <p:nvPr>
            <p:ph type="title"/>
          </p:nvPr>
        </p:nvSpPr>
        <p:spPr>
          <a:xfrm>
            <a:off x="82550" y="88900"/>
            <a:ext cx="2855913" cy="544513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Calibri" panose="020F0502020204030204" pitchFamily="34" charset="0"/>
                <a:sym typeface="宋体" panose="02010600030101010101" pitchFamily="2" charset="-122"/>
              </a:rPr>
              <a:t>连一连</a:t>
            </a:r>
            <a:endParaRPr lang="zh-CN" altLang="en-US" sz="2800" b="1" smtClean="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7171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2113" y="884238"/>
            <a:ext cx="1836737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25" y="884238"/>
            <a:ext cx="1860550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6638" y="884238"/>
            <a:ext cx="1828800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图片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1350" y="884238"/>
            <a:ext cx="17653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图片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4500" y="4673600"/>
            <a:ext cx="1825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图片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2713" y="4672013"/>
            <a:ext cx="1858962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图片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46638" y="4659313"/>
            <a:ext cx="1893887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图片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38975" y="4745038"/>
            <a:ext cx="19113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文本框 2"/>
          <p:cNvSpPr txBox="1">
            <a:spLocks noChangeArrowheads="1"/>
          </p:cNvSpPr>
          <p:nvPr/>
        </p:nvSpPr>
        <p:spPr bwMode="auto">
          <a:xfrm>
            <a:off x="1162050" y="3313113"/>
            <a:ext cx="72421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日 月 山 石 田 禾 </a:t>
            </a:r>
            <a:r>
              <a:rPr lang="zh-CN" altLang="en-US" sz="4800" b="1">
                <a:latin typeface="楷体" pitchFamily="49" charset="-122"/>
                <a:ea typeface="楷体" pitchFamily="49" charset="-122"/>
                <a:sym typeface="宋体" panose="02010600030101010101" pitchFamily="2" charset="-122"/>
              </a:rPr>
              <a:t>水 火</a:t>
            </a:r>
            <a:endParaRPr lang="zh-CN" altLang="en-US" sz="4800" b="1">
              <a:latin typeface="楷体" pitchFamily="49" charset="-122"/>
              <a:ea typeface="楷体" pitchFamily="49" charset="-122"/>
              <a:sym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H="1" flipV="1">
            <a:off x="1547813" y="2420938"/>
            <a:ext cx="71437" cy="100806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2651125" y="2449513"/>
            <a:ext cx="768350" cy="100806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2228850" y="4060825"/>
            <a:ext cx="1190625" cy="6842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3582988" y="4048125"/>
            <a:ext cx="706437" cy="89376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218113" y="3956050"/>
            <a:ext cx="542925" cy="98583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6380163" y="4048125"/>
            <a:ext cx="1216025" cy="89376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H="1" flipV="1">
            <a:off x="6011863" y="2449513"/>
            <a:ext cx="1128712" cy="97948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 flipV="1">
            <a:off x="7994650" y="2420938"/>
            <a:ext cx="127000" cy="11080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8316913" y="6597650"/>
            <a:ext cx="612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1763" y="68263"/>
            <a:ext cx="8902700" cy="67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8"/>
          <p:cNvSpPr>
            <a:spLocks noChangeArrowheads="1"/>
          </p:cNvSpPr>
          <p:nvPr/>
        </p:nvSpPr>
        <p:spPr bwMode="auto">
          <a:xfrm>
            <a:off x="1187450" y="765175"/>
            <a:ext cx="4851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</a:t>
            </a: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endParaRPr lang="en-US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日日圆，月有弯，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小禾苗，四方田。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水有波，火有焰，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大石头，山连绵。</a:t>
            </a:r>
            <a:endParaRPr lang="zh-CN" altLang="zh-CN" sz="4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131763" y="188913"/>
            <a:ext cx="292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1800" dirty="0"/>
              <a:t>《</a:t>
            </a:r>
            <a:r>
              <a:rPr lang="zh-CN" altLang="en-US" sz="1800" dirty="0"/>
              <a:t>新主题阅读</a:t>
            </a:r>
            <a:r>
              <a:rPr lang="en-US" altLang="zh-CN" sz="1800" dirty="0"/>
              <a:t>》</a:t>
            </a:r>
            <a:r>
              <a:rPr lang="zh-CN" altLang="en-US" sz="1800" dirty="0"/>
              <a:t>韵语儿歌</a:t>
            </a:r>
            <a:endParaRPr lang="en-US" altLang="zh-CN" sz="1800" dirty="0"/>
          </a:p>
          <a:p>
            <a:pPr>
              <a:buFontTx/>
              <a:buNone/>
            </a:pPr>
            <a:r>
              <a:rPr lang="en-US" altLang="zh-CN" sz="1800" dirty="0"/>
              <a:t>            </a:t>
            </a:r>
            <a:r>
              <a:rPr lang="zh-CN" altLang="en-US" sz="1800" dirty="0"/>
              <a:t>跟我读</a:t>
            </a:r>
            <a:endParaRPr lang="zh-CN" altLang="en-US" sz="1800" dirty="0"/>
          </a:p>
        </p:txBody>
      </p:sp>
      <p:pic>
        <p:nvPicPr>
          <p:cNvPr id="2" name="第10课 日日圆01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1763" y="68263"/>
            <a:ext cx="8902700" cy="67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矩形 8"/>
          <p:cNvSpPr>
            <a:spLocks noChangeArrowheads="1"/>
          </p:cNvSpPr>
          <p:nvPr/>
        </p:nvSpPr>
        <p:spPr bwMode="auto">
          <a:xfrm>
            <a:off x="1028700" y="233363"/>
            <a:ext cx="4851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10.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endParaRPr lang="en-US" altLang="zh-CN" sz="48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月有弯，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四方田。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火有焰，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  <a:buFontTx/>
              <a:buNone/>
            </a:pP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山连绵。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第10课 日日圆02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8769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2075" y="28575"/>
            <a:ext cx="8970963" cy="6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矩形 8"/>
          <p:cNvSpPr>
            <a:spLocks noChangeArrowheads="1"/>
          </p:cNvSpPr>
          <p:nvPr/>
        </p:nvSpPr>
        <p:spPr bwMode="auto">
          <a:xfrm>
            <a:off x="1077913" y="377825"/>
            <a:ext cx="457200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Tx/>
              <a:buNone/>
            </a:pPr>
            <a:r>
              <a:rPr lang="en-US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10.</a:t>
            </a:r>
            <a:r>
              <a:rPr lang="zh-CN" altLang="zh-CN" sz="4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</a:t>
            </a:r>
            <a:endParaRPr lang="zh-CN" altLang="zh-CN" sz="48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buFontTx/>
              <a:buNone/>
            </a:pPr>
            <a:r>
              <a:rPr lang="zh-CN" altLang="zh-CN" sz="4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日圆，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月弯，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buFontTx/>
              <a:buNone/>
            </a:pPr>
            <a:r>
              <a:rPr lang="zh-CN" altLang="zh-CN" sz="4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禾苗，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方田。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buFontTx/>
              <a:buNone/>
            </a:pPr>
            <a:r>
              <a:rPr lang="zh-CN" altLang="zh-CN" sz="4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水波，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火焰，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buFontTx/>
              <a:buNone/>
            </a:pPr>
            <a:r>
              <a:rPr lang="zh-CN" altLang="zh-CN" sz="4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石头，</a:t>
            </a:r>
            <a:r>
              <a:rPr lang="zh-CN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连绵。</a:t>
            </a:r>
            <a:endParaRPr lang="zh-CN" altLang="zh-CN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200" y="26988"/>
            <a:ext cx="8985250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252413" y="693738"/>
            <a:ext cx="6456362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10</a:t>
            </a:r>
            <a:r>
              <a:rPr lang="zh-CN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、日日圆</a:t>
            </a:r>
            <a:endParaRPr lang="zh-CN" altLang="zh-CN" sz="4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日日圆，</a:t>
            </a: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月有弯，</a:t>
            </a: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弯弯弯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小禾苗，</a:t>
            </a: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四方田。</a:t>
            </a: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田田田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水有波，</a:t>
            </a: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火有焰，</a:t>
            </a: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焰焰焰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zh-CN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大石头，</a:t>
            </a:r>
            <a:r>
              <a:rPr lang="zh-CN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山连绵。</a:t>
            </a: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绵绵绵</a:t>
            </a:r>
            <a:endParaRPr lang="zh-CN" altLang="zh-CN" sz="4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2428</Words>
  <Application>WPS 演示</Application>
  <PresentationFormat>全屏显示(4:3)</PresentationFormat>
  <Paragraphs>314</Paragraphs>
  <Slides>27</Slides>
  <Notes>2</Notes>
  <HiddenSlides>0</HiddenSlides>
  <MMClips>4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楷体</vt:lpstr>
      <vt:lpstr>Calibri</vt:lpstr>
      <vt:lpstr>华文中宋</vt:lpstr>
      <vt:lpstr>微软雅黑</vt:lpstr>
      <vt:lpstr>Calibri</vt:lpstr>
      <vt:lpstr>Times New Roman</vt:lpstr>
      <vt:lpstr>Arial Unicode MS</vt:lpstr>
      <vt:lpstr>方正少儿简体</vt:lpstr>
      <vt:lpstr>Arial</vt:lpstr>
      <vt:lpstr>第一PPT模板网-WWW.1PPT.COM</vt:lpstr>
      <vt:lpstr>第一PPT模板网-WWW.1PPT.COM </vt:lpstr>
      <vt:lpstr>PowerPoint 演示文稿</vt:lpstr>
      <vt:lpstr>看看 想想  说说</vt:lpstr>
      <vt:lpstr>读读  说说</vt:lpstr>
      <vt:lpstr>PowerPoint 演示文稿</vt:lpstr>
      <vt:lpstr>连一连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130</cp:revision>
  <dcterms:created xsi:type="dcterms:W3CDTF">2016-06-07T08:42:00Z</dcterms:created>
  <dcterms:modified xsi:type="dcterms:W3CDTF">2017-09-04T05:04:11Z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