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16"/>
  </p:notesMasterIdLst>
  <p:sldIdLst>
    <p:sldId id="343" r:id="rId5"/>
    <p:sldId id="293" r:id="rId6"/>
    <p:sldId id="294" r:id="rId7"/>
    <p:sldId id="391" r:id="rId8"/>
    <p:sldId id="392" r:id="rId9"/>
    <p:sldId id="344" r:id="rId10"/>
    <p:sldId id="389" r:id="rId11"/>
    <p:sldId id="298" r:id="rId12"/>
    <p:sldId id="299" r:id="rId13"/>
    <p:sldId id="304" r:id="rId14"/>
    <p:sldId id="393" r:id="rId15"/>
    <p:sldId id="300" r:id="rId17"/>
    <p:sldId id="262" r:id="rId18"/>
    <p:sldId id="305" r:id="rId19"/>
    <p:sldId id="306" r:id="rId20"/>
    <p:sldId id="307" r:id="rId21"/>
    <p:sldId id="308" r:id="rId22"/>
    <p:sldId id="309" r:id="rId23"/>
    <p:sldId id="311" r:id="rId24"/>
    <p:sldId id="310" r:id="rId25"/>
    <p:sldId id="394" r:id="rId26"/>
    <p:sldId id="312" r:id="rId27"/>
    <p:sldId id="267" r:id="rId28"/>
    <p:sldId id="313" r:id="rId29"/>
    <p:sldId id="314" r:id="rId30"/>
    <p:sldId id="315" r:id="rId31"/>
    <p:sldId id="316" r:id="rId32"/>
    <p:sldId id="317" r:id="rId33"/>
    <p:sldId id="318" r:id="rId34"/>
    <p:sldId id="322" r:id="rId35"/>
    <p:sldId id="321" r:id="rId36"/>
    <p:sldId id="395" r:id="rId37"/>
    <p:sldId id="324" r:id="rId38"/>
    <p:sldId id="325" r:id="rId3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3300"/>
    <a:srgbClr val="FF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F0FFE-8184-446B-A75F-B5C125DC22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27CCB-8BF3-4C34-BF20-6ADA5FE272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27CCB-8BF3-4C34-BF20-6ADA5FE272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4D132-B53F-4621-A037-3D0C0125FA28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6B025-5A8B-4849-9EE9-444F2B45FEE6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765175"/>
            <a:ext cx="2057400" cy="53276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6725" y="765175"/>
            <a:ext cx="6021388" cy="53276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EC8DB-E74E-46EC-B83F-88233B793B5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66725" y="765175"/>
            <a:ext cx="8231188" cy="53276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ED87B-A6FE-45C2-A02C-2244E95C1F47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副本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3286125"/>
            <a:ext cx="6477000" cy="10382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365625"/>
            <a:ext cx="6400800" cy="766763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DCE6CA-32B8-44CF-A703-A2AA8B5EE13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D05AA-B670-46E0-8F67-E8B6AE5F6ED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F9F0E-2646-4483-9F08-71321A13EBE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B1006-8604-443C-AB2B-A9654AFE1F1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57426-574F-49DD-9E3B-A58E81466BD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87685-0106-4F5C-BF71-2829956D0BD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F6CB0-7139-41F0-B9EF-AAF3E6ECE4E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0EB3A-9DFA-454D-AAA7-9C0BCF265454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92BD7-C8EB-42D7-AF20-3530A025B5C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6BD7B-1DF3-4DEB-8E32-55FFD154CEB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F62DB-C94E-48E5-A6A3-4D8081C98E4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CF35E-60EB-41CF-96DF-9E8BF075D89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9ADA8-AC8A-4A79-8B63-268E2C6721EC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03654-DB7C-463D-9444-E11657C81666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14640-CDB8-4A77-AF19-37927F0A4728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773238"/>
            <a:ext cx="40386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773238"/>
            <a:ext cx="40386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14557-667B-4249-92DE-192140B2BF2D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317C6-D6C0-4DF5-9AF5-B914935CFE1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B8863-49C3-4D82-AD73-157423D974BD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A7F87-6000-47C4-AA38-6646BCCDCEC1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BAA45-D2DB-461A-AD48-B51CFF34456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4C4F9-274B-4E09-9A90-3177C7BD4F28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C4D09-B2E5-4D71-9059-2DB41C406893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C1BBC-216B-492E-BBC1-4B1A35E5A9D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765175"/>
            <a:ext cx="2057400" cy="53276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6725" y="765175"/>
            <a:ext cx="6021388" cy="53276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E26A4-4DDD-4299-A98B-2B88927EECB4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773238"/>
            <a:ext cx="40386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773238"/>
            <a:ext cx="40386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627E2-DD04-49F4-8769-B0DCB2BF9AEF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3A401-1DD7-4A6F-B1E2-5423D77527A7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EFDDD-156E-44F5-81A2-04E5E701722B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C103F-F45A-4508-9D53-A28E1B35AA44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C64F0-43CC-4811-832F-0AB0FBB363D4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49C10-3ADF-4672-8F46-BB764A57CE4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image" Target="../media/image5.jpeg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765175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773238"/>
            <a:ext cx="822960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075C94C7-74BD-4605-99D9-83A64FD7CF34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-1副本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2F904E1C-2219-4143-8241-81FD0C2CE2D9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fade/>
  </p:transition>
  <p:txStyles>
    <p:titleStyle>
      <a:lvl1pPr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765175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773238"/>
            <a:ext cx="822960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C7639558-3C53-48B1-93A0-8EF98D54D8B7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7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1.xml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58ef98c67438c3029d163d9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8765" y="1524050"/>
            <a:ext cx="7619800" cy="22159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sz="13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</a:rPr>
              <a:t>桂林山水</a:t>
            </a:r>
            <a:endParaRPr lang="zh-CN" sz="13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7101" y="609674"/>
            <a:ext cx="53431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隶书简" pitchFamily="49" charset="-122"/>
                <a:ea typeface="汉仪大隶书简" pitchFamily="49" charset="-122"/>
              </a:rPr>
              <a:t>语</a:t>
            </a:r>
            <a:r>
              <a:rPr lang="zh-CN" alt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隶书简" pitchFamily="49" charset="-122"/>
                <a:ea typeface="汉仪大隶书简" pitchFamily="49" charset="-122"/>
              </a:rPr>
              <a:t>文</a:t>
            </a:r>
            <a:r>
              <a:rPr lang="en-US" altLang="zh-CN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隶书简" pitchFamily="49" charset="-122"/>
                <a:ea typeface="汉仪大隶书简" pitchFamily="49" charset="-122"/>
              </a:rPr>
              <a:t>S</a:t>
            </a:r>
            <a:r>
              <a:rPr lang="zh-CN" alt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隶书简" pitchFamily="49" charset="-122"/>
                <a:ea typeface="汉仪大隶书简" pitchFamily="49" charset="-122"/>
              </a:rPr>
              <a:t>版 四年级下册</a:t>
            </a:r>
            <a:endParaRPr lang="zh-CN" alt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隶书简" pitchFamily="49" charset="-122"/>
              <a:ea typeface="汉仪大隶书简" pitchFamily="49" charset="-122"/>
            </a:endParaRPr>
          </a:p>
        </p:txBody>
      </p:sp>
    </p:spTree>
  </p:cSld>
  <p:clrMapOvr>
    <a:masterClrMapping/>
  </p:clrMapOvr>
  <p:transition advClick="0" advTm="3000"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51141oxfou6ozfzmuuwo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漓江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6060" y="365759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3600" b="1" dirty="0"/>
              <a:t>学习第二自然：</a:t>
            </a:r>
            <a:r>
              <a:rPr lang="zh-CN" altLang="en-US" sz="4400" b="1" dirty="0">
                <a:solidFill>
                  <a:srgbClr val="FF3300"/>
                </a:solidFill>
              </a:rPr>
              <a:t>漓江的水</a:t>
            </a:r>
            <a:endParaRPr lang="zh-CN" altLang="en-US" sz="4400" b="1" dirty="0">
              <a:solidFill>
                <a:srgbClr val="FF33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516" y="2209832"/>
            <a:ext cx="8829675" cy="3276552"/>
          </a:xfrm>
        </p:spPr>
        <p:txBody>
          <a:bodyPr/>
          <a:lstStyle/>
          <a:p>
            <a:r>
              <a:rPr lang="zh-CN" altLang="en-US" sz="3600" b="1" dirty="0"/>
              <a:t>从哪些词句能看出漓江的水“甲天下”？</a:t>
            </a:r>
            <a:endParaRPr lang="zh-CN" altLang="en-US" sz="3600" b="1" dirty="0"/>
          </a:p>
          <a:p>
            <a:endParaRPr lang="zh-CN" altLang="en-US" sz="3600" b="1" dirty="0"/>
          </a:p>
          <a:p>
            <a:r>
              <a:rPr lang="zh-CN" altLang="en-US" sz="3600" b="1" dirty="0"/>
              <a:t>课文写了漓江水的哪些特点？</a:t>
            </a:r>
            <a:endParaRPr lang="zh-CN" altLang="en-US" sz="3600" b="1" dirty="0"/>
          </a:p>
          <a:p>
            <a:endParaRPr lang="zh-CN" altLang="en-US" sz="3600" b="1" dirty="0"/>
          </a:p>
          <a:p>
            <a:r>
              <a:rPr lang="zh-CN" altLang="en-US" sz="3600" b="1" dirty="0"/>
              <a:t>用什么方法来写的？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bcfe91b34fd598e4bedbcf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0"/>
            <a:ext cx="36004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684213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>
                <a:solidFill>
                  <a:srgbClr val="FF0000"/>
                </a:solidFill>
                <a:ea typeface="楷体_GB2312" pitchFamily="1" charset="-122"/>
              </a:rPr>
              <a:t>波澜壮阔的大海</a:t>
            </a:r>
            <a:endParaRPr lang="zh-CN" sz="4000" b="1">
              <a:solidFill>
                <a:srgbClr val="FF0000"/>
              </a:solidFill>
              <a:ea typeface="楷体_GB2312" pitchFamily="1" charset="-122"/>
            </a:endParaRPr>
          </a:p>
        </p:txBody>
      </p:sp>
      <p:pic>
        <p:nvPicPr>
          <p:cNvPr id="21508" name="Picture 4" descr="f7727a3f62ffb62471cf6c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0"/>
            <a:ext cx="367347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8451850" y="0"/>
            <a:ext cx="69215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  <a:ea typeface="楷体_GB2312" pitchFamily="1" charset="-122"/>
              </a:rPr>
              <a:t>水平如镜的西湖</a:t>
            </a:r>
            <a:endParaRPr lang="zh-CN" sz="4000" b="1">
              <a:solidFill>
                <a:srgbClr val="FF0000"/>
              </a:solidFill>
              <a:ea typeface="楷体_GB2312" pitchFamily="1" charset="-122"/>
            </a:endParaRPr>
          </a:p>
        </p:txBody>
      </p:sp>
      <p:pic>
        <p:nvPicPr>
          <p:cNvPr id="21510" name="Picture 6" descr="f926ec7e8d0f22be2f73b33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350" y="3933825"/>
            <a:ext cx="6624638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512888" y="3213100"/>
            <a:ext cx="66595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>
                <a:solidFill>
                  <a:srgbClr val="FF0000"/>
                </a:solidFill>
                <a:ea typeface="楷体_GB2312" pitchFamily="1" charset="-122"/>
              </a:rPr>
              <a:t>却从没看见过漓江这样的水</a:t>
            </a:r>
            <a:endParaRPr lang="zh-CN" sz="40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550988" y="3213100"/>
            <a:ext cx="60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0000FF"/>
                </a:solidFill>
                <a:ea typeface="楷体_GB2312" pitchFamily="1" charset="-122"/>
              </a:rPr>
              <a:t>却</a:t>
            </a:r>
            <a:endParaRPr lang="zh-CN" sz="4000" b="1">
              <a:solidFill>
                <a:srgbClr val="0000FF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9" grpId="0" autoUpdateAnimBg="0"/>
      <p:bldP spid="21511" grpId="0" autoUpdateAnimBg="0"/>
      <p:bldP spid="2151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2007121520618247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335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151141oxfou6ozfzmuuwo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1800" y="0"/>
            <a:ext cx="31242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20051114154831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0"/>
            <a:ext cx="304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zh-CN" altLang="en-US" sz="4000"/>
            </a:br>
            <a:endParaRPr lang="zh-CN" altLang="en-US" sz="4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18446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3300"/>
                </a:solidFill>
              </a:rPr>
              <a:t>           我看见过波澜壮阔的大海，玩赏过水平如镜的西湖，却从没有看见漓江这样的水</a:t>
            </a:r>
            <a:r>
              <a:rPr lang="zh-CN" altLang="en-US" sz="4400" b="1" dirty="0" smtClean="0">
                <a:solidFill>
                  <a:srgbClr val="FF3300"/>
                </a:solidFill>
              </a:rPr>
              <a:t>。</a:t>
            </a:r>
            <a:endParaRPr lang="zh-CN" altLang="en-US" sz="4400" b="1" dirty="0">
              <a:solidFill>
                <a:srgbClr val="FF3300"/>
              </a:solidFill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403350" y="3927475"/>
            <a:ext cx="71294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5400" b="1" dirty="0">
                <a:latin typeface="Times New Roman" panose="02020603050405020304" pitchFamily="18" charset="0"/>
              </a:rPr>
              <a:t>这样写有什么好处？</a:t>
            </a:r>
            <a:endParaRPr lang="zh-CN" sz="54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 build="p"/>
      <p:bldP spid="2355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uilin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23850" y="1052513"/>
            <a:ext cx="8820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ea typeface="楷体_GB2312" pitchFamily="1" charset="-122"/>
              </a:rPr>
              <a:t>漓江的水真静啊，静得让你感觉不到它在流动。</a:t>
            </a:r>
            <a:endParaRPr lang="zh-CN" sz="32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458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8350" y="6021388"/>
            <a:ext cx="287338" cy="215900"/>
          </a:xfrm>
          <a:prstGeom prst="irregularSeal2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图片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549275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漓江的水真清啊，清得可以看见江底的沙石。</a:t>
            </a:r>
            <a:endParaRPr lang="zh-CN" sz="3600" b="1">
              <a:solidFill>
                <a:srgbClr val="FF3300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</p:spTree>
  </p:cSld>
  <p:clrMapOvr>
    <a:masterClrMapping/>
  </p:clrMapOvr>
  <p:transition advClick="0" advTm="3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20061021141336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9050" y="404813"/>
            <a:ext cx="9124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>
                <a:solidFill>
                  <a:srgbClr val="FF0000"/>
                </a:solidFill>
                <a:ea typeface="楷体_GB2312" pitchFamily="1" charset="-122"/>
              </a:rPr>
              <a:t>漓江的水真绿啊，绿得仿佛那是一块无瑕的翡翠。</a:t>
            </a:r>
            <a:endParaRPr lang="zh-CN" sz="32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662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9788" y="6021388"/>
            <a:ext cx="215900" cy="287337"/>
          </a:xfrm>
          <a:prstGeom prst="irregularSeal2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74420cd170e96a2e9a5027e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9788" y="6021388"/>
            <a:ext cx="215900" cy="215900"/>
          </a:xfrm>
          <a:prstGeom prst="irregularSeal2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rgbClr val="FF0000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555875" y="4005263"/>
            <a:ext cx="4321175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>
                <a:solidFill>
                  <a:srgbClr val="FF0000"/>
                </a:solidFill>
              </a:rPr>
              <a:t>               </a:t>
            </a:r>
            <a:r>
              <a:rPr lang="zh-CN" sz="4400" b="1">
                <a:solidFill>
                  <a:srgbClr val="FF0000"/>
                </a:solidFill>
              </a:rPr>
              <a:t>翡翠</a:t>
            </a:r>
            <a:endParaRPr lang="zh-CN" sz="4400" b="1">
              <a:solidFill>
                <a:srgbClr val="FF0000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132138" y="4005263"/>
            <a:ext cx="1906587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400" b="1">
                <a:solidFill>
                  <a:srgbClr val="0000FF"/>
                </a:solidFill>
              </a:rPr>
              <a:t>无瑕的</a:t>
            </a:r>
            <a:endParaRPr lang="zh-CN" sz="4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 autoUpdateAnimBg="0"/>
      <p:bldP spid="2765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lijiang19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68313" y="620713"/>
            <a:ext cx="885666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楷体_GB2312" pitchFamily="1" charset="-122"/>
              </a:rPr>
              <a:t>漓江的水真静啊，</a:t>
            </a:r>
            <a:r>
              <a:rPr lang="zh-CN" altLang="en-US" sz="3600" b="1">
                <a:solidFill>
                  <a:srgbClr val="FF00FF"/>
                </a:solidFill>
              </a:rPr>
              <a:t>清得______________.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867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8350" y="6021388"/>
            <a:ext cx="287338" cy="287337"/>
          </a:xfrm>
          <a:prstGeom prst="irregularSeal2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rgbClr val="FF0000"/>
              </a:solidFill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68313" y="1628775"/>
            <a:ext cx="828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ea typeface="楷体_GB2312" pitchFamily="1" charset="-122"/>
              </a:rPr>
              <a:t>漓江的水真清啊，静得                                。</a:t>
            </a:r>
            <a:endParaRPr lang="zh-CN" altLang="en-US" sz="3200" b="1">
              <a:solidFill>
                <a:srgbClr val="FF00FF"/>
              </a:solidFill>
              <a:ea typeface="楷体_GB2312" pitchFamily="1" charset="-122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08000" y="2300288"/>
            <a:ext cx="91043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>
                <a:solidFill>
                  <a:srgbClr val="FF00FF"/>
                </a:solidFill>
                <a:ea typeface="楷体_GB2312" pitchFamily="1" charset="-122"/>
              </a:rPr>
              <a:t>漓江的水真绿啊，绿得                                。</a:t>
            </a:r>
            <a:endParaRPr lang="zh-CN" sz="3200" b="1">
              <a:solidFill>
                <a:srgbClr val="FF00FF"/>
              </a:solidFill>
              <a:ea typeface="楷体_GB2312" pitchFamily="1" charset="-122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4716463" y="2060575"/>
            <a:ext cx="3384550" cy="0"/>
          </a:xfrm>
          <a:prstGeom prst="line">
            <a:avLst/>
          </a:prstGeom>
          <a:noFill/>
          <a:ln w="28575" cmpd="sng">
            <a:solidFill>
              <a:srgbClr val="FF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4787900" y="2708275"/>
            <a:ext cx="3384550" cy="0"/>
          </a:xfrm>
          <a:prstGeom prst="line">
            <a:avLst/>
          </a:prstGeom>
          <a:noFill/>
          <a:ln w="28575" cmpd="sng">
            <a:solidFill>
              <a:srgbClr val="FF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  <p:bldP spid="28678" grpId="0" autoUpdateAnimBg="0"/>
      <p:bldP spid="28679" grpId="0" animBg="1"/>
      <p:bldP spid="2868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7a143297c5d36a78d21b70c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52400" y="2057400"/>
            <a:ext cx="990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>
                <a:solidFill>
                  <a:srgbClr val="CC9900"/>
                </a:solidFill>
                <a:latin typeface="Times New Roman" panose="02020603050405020304" pitchFamily="18" charset="0"/>
                <a:ea typeface="楷体_GB2312" pitchFamily="1" charset="-122"/>
              </a:rPr>
              <a:t>漓江水</a:t>
            </a:r>
            <a:endParaRPr lang="zh-CN" altLang="en-US" sz="4800" b="1">
              <a:solidFill>
                <a:srgbClr val="CC9900"/>
              </a:solidFill>
              <a:latin typeface="Times New Roman" panose="02020603050405020304" pitchFamily="18" charset="0"/>
              <a:ea typeface="楷体_GB2312" pitchFamily="1" charset="-122"/>
            </a:endParaRPr>
          </a:p>
          <a:p>
            <a:endParaRPr lang="zh-CN" altLang="en-US" sz="3200">
              <a:solidFill>
                <a:srgbClr val="CC9900"/>
              </a:solidFill>
              <a:latin typeface="Times New Roman" panose="02020603050405020304" pitchFamily="18" charset="0"/>
            </a:endParaRPr>
          </a:p>
          <a:p>
            <a:endParaRPr lang="zh-CN" altLang="en-US" sz="3200">
              <a:solidFill>
                <a:srgbClr val="CC9900"/>
              </a:solidFill>
              <a:latin typeface="Times New Roman" panose="02020603050405020304" pitchFamily="18" charset="0"/>
            </a:endParaRPr>
          </a:p>
          <a:p>
            <a:endParaRPr lang="zh-CN" altLang="en-US" sz="3200">
              <a:solidFill>
                <a:srgbClr val="CC9900"/>
              </a:solidFill>
              <a:latin typeface="Times New Roman" panose="02020603050405020304" pitchFamily="18" charset="0"/>
            </a:endParaRPr>
          </a:p>
          <a:p>
            <a:endParaRPr lang="zh-CN" altLang="en-US" sz="3200">
              <a:solidFill>
                <a:srgbClr val="CC9900"/>
              </a:solidFill>
              <a:latin typeface="Times New Roman" panose="02020603050405020304" pitchFamily="18" charset="0"/>
            </a:endParaRPr>
          </a:p>
          <a:p>
            <a:endParaRPr lang="zh-CN" altLang="en-US" sz="3200">
              <a:latin typeface="Times New Roman" panose="02020603050405020304" pitchFamily="18" charset="0"/>
            </a:endParaRPr>
          </a:p>
        </p:txBody>
      </p:sp>
      <p:sp>
        <p:nvSpPr>
          <p:cNvPr id="29699" name="AutoShape 4"/>
          <p:cNvSpPr/>
          <p:nvPr/>
        </p:nvSpPr>
        <p:spPr bwMode="auto">
          <a:xfrm>
            <a:off x="914400" y="1371600"/>
            <a:ext cx="609600" cy="3959225"/>
          </a:xfrm>
          <a:prstGeom prst="leftBrace">
            <a:avLst>
              <a:gd name="adj1" fmla="val 54123"/>
              <a:gd name="adj2" fmla="val 50000"/>
            </a:avLst>
          </a:prstGeom>
          <a:noFill/>
          <a:ln w="12700" cmpd="sng">
            <a:solidFill>
              <a:srgbClr val="CC99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3200">
              <a:latin typeface="Times New Roman" panose="02020603050405020304" pitchFamily="18" charset="0"/>
            </a:endParaRP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1447800" y="1066800"/>
            <a:ext cx="744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静</a:t>
            </a:r>
            <a:endParaRPr lang="zh-CN" sz="4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1" name="Text Box 12"/>
          <p:cNvSpPr txBox="1">
            <a:spLocks noChangeArrowheads="1"/>
          </p:cNvSpPr>
          <p:nvPr/>
        </p:nvSpPr>
        <p:spPr bwMode="auto">
          <a:xfrm>
            <a:off x="2286000" y="1219200"/>
            <a:ext cx="5400675" cy="579438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3200" b="1">
                <a:latin typeface="Times New Roman" panose="02020603050405020304" pitchFamily="18" charset="0"/>
              </a:rPr>
              <a:t>感觉不到它在流动。</a:t>
            </a:r>
            <a:endParaRPr lang="zh-CN" sz="3200" b="1">
              <a:latin typeface="Times New Roman" panose="02020603050405020304" pitchFamily="18" charset="0"/>
            </a:endParaRP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1524000" y="4953000"/>
            <a:ext cx="7461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4400" b="1">
                <a:solidFill>
                  <a:srgbClr val="FF3300"/>
                </a:solidFill>
                <a:latin typeface="Times New Roman" panose="02020603050405020304" pitchFamily="18" charset="0"/>
              </a:rPr>
              <a:t>绿</a:t>
            </a:r>
            <a:endParaRPr lang="zh-CN" sz="44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362200" y="5105400"/>
            <a:ext cx="6048375" cy="579438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>
                <a:latin typeface="Times New Roman" panose="02020603050405020304" pitchFamily="18" charset="0"/>
              </a:rPr>
              <a:t>仿佛那是一块无瑕的翡翠。</a:t>
            </a:r>
            <a:endParaRPr lang="zh-CN" sz="3200" b="1">
              <a:latin typeface="Times New Roman" panose="02020603050405020304" pitchFamily="18" charset="0"/>
            </a:endParaRPr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1447800" y="2819400"/>
            <a:ext cx="744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4400" b="1">
                <a:solidFill>
                  <a:srgbClr val="FF3300"/>
                </a:solidFill>
                <a:latin typeface="Times New Roman" panose="02020603050405020304" pitchFamily="18" charset="0"/>
              </a:rPr>
              <a:t>清</a:t>
            </a:r>
            <a:endParaRPr lang="zh-CN" sz="44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5" name="Text Box 13"/>
          <p:cNvSpPr txBox="1">
            <a:spLocks noChangeArrowheads="1"/>
          </p:cNvSpPr>
          <p:nvPr/>
        </p:nvSpPr>
        <p:spPr bwMode="auto">
          <a:xfrm>
            <a:off x="2362200" y="2971800"/>
            <a:ext cx="5688013" cy="579438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3200" b="1">
                <a:latin typeface="Times New Roman" panose="02020603050405020304" pitchFamily="18" charset="0"/>
              </a:rPr>
              <a:t>可以看见江底的沙石。</a:t>
            </a:r>
            <a:endParaRPr lang="zh-CN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  <p:bldP spid="29701" grpId="0" bldLvl="0" animBg="1" autoUpdateAnimBg="0"/>
      <p:bldP spid="29702" grpId="0" autoUpdateAnimBg="0"/>
      <p:bldP spid="29703" grpId="0" bldLvl="0" animBg="1" autoUpdateAnimBg="0"/>
      <p:bldP spid="29704" grpId="0" autoUpdateAnimBg="0"/>
      <p:bldP spid="29705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3600" b="1" dirty="0"/>
              <a:t>学习第三自然：</a:t>
            </a:r>
            <a:r>
              <a:rPr lang="zh-CN" altLang="en-US" sz="4400" b="1" dirty="0">
                <a:solidFill>
                  <a:srgbClr val="FF3300"/>
                </a:solidFill>
              </a:rPr>
              <a:t>桂林的山</a:t>
            </a:r>
            <a:endParaRPr lang="zh-CN" altLang="en-US" sz="4400" b="1" dirty="0">
              <a:solidFill>
                <a:srgbClr val="FF33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829675" cy="4319588"/>
          </a:xfrm>
        </p:spPr>
        <p:txBody>
          <a:bodyPr/>
          <a:lstStyle/>
          <a:p>
            <a:r>
              <a:rPr lang="zh-CN" altLang="en-US" sz="3600" b="1" dirty="0"/>
              <a:t>从哪些词句能看出桂林的山“甲天下”？</a:t>
            </a:r>
            <a:endParaRPr lang="zh-CN" altLang="en-US" sz="3600" b="1" dirty="0"/>
          </a:p>
          <a:p>
            <a:endParaRPr lang="zh-CN" altLang="en-US" sz="3600" b="1" dirty="0"/>
          </a:p>
          <a:p>
            <a:r>
              <a:rPr lang="zh-CN" altLang="en-US" sz="3600" b="1" dirty="0"/>
              <a:t>课文写了桂林的山的哪些特点？</a:t>
            </a:r>
            <a:endParaRPr lang="zh-CN" altLang="en-US" sz="3600" b="1" dirty="0"/>
          </a:p>
          <a:p>
            <a:endParaRPr lang="zh-CN" altLang="en-US" sz="3600" b="1" dirty="0"/>
          </a:p>
          <a:p>
            <a:r>
              <a:rPr lang="zh-CN" altLang="en-US" sz="3600" b="1" dirty="0"/>
              <a:t>用什么方法来写的？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a70cb8511dbe925a377abe65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27088" y="692150"/>
            <a:ext cx="7273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400" b="1">
                <a:latin typeface="Times New Roman" panose="02020603050405020304" pitchFamily="18" charset="0"/>
              </a:rPr>
              <a:t>我攀登过峰峦雄伟的泰山</a:t>
            </a:r>
            <a:endParaRPr lang="zh-CN" sz="4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007929151414125[1]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612313" cy="710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380163" y="1511300"/>
            <a:ext cx="915987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sz="4800">
                <a:solidFill>
                  <a:srgbClr val="FF9933"/>
                </a:solidFill>
                <a:ea typeface="华文隶书" pitchFamily="2" charset="-122"/>
              </a:rPr>
              <a:t>香山</a:t>
            </a:r>
            <a:endParaRPr lang="zh-CN" sz="4800">
              <a:solidFill>
                <a:srgbClr val="FF9933"/>
              </a:solidFill>
              <a:ea typeface="华文隶书" pitchFamily="2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257800" y="533400"/>
            <a:ext cx="793750" cy="594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/>
              <a:t>游览过红叶似火的香山</a:t>
            </a:r>
            <a:endParaRPr lang="zh-CN" sz="4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24125911818045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410200" y="1588"/>
            <a:ext cx="3736975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410200" y="0"/>
            <a:ext cx="1431925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3600" b="1">
                <a:solidFill>
                  <a:srgbClr val="CC3300"/>
                </a:solidFill>
                <a:latin typeface="Times New Roman" panose="02020603050405020304" pitchFamily="18" charset="0"/>
                <a:ea typeface="楷体_GB2312" pitchFamily="1" charset="-122"/>
              </a:rPr>
              <a:t>香山</a:t>
            </a:r>
            <a:endParaRPr lang="zh-CN" sz="3600" b="1">
              <a:solidFill>
                <a:srgbClr val="CC3300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pic>
        <p:nvPicPr>
          <p:cNvPr id="33796" name="Picture 4" descr="泰山154[1]"/>
          <p:cNvPicPr>
            <a:picLocks noChangeAspect="1" noChangeArrowheads="1"/>
          </p:cNvPicPr>
          <p:nvPr/>
        </p:nvPicPr>
        <p:blipFill>
          <a:blip r:embed="rId2">
            <a:lum bright="-18000"/>
          </a:blip>
          <a:srcRect/>
          <a:stretch>
            <a:fillRect/>
          </a:stretch>
        </p:blipFill>
        <p:spPr bwMode="auto">
          <a:xfrm>
            <a:off x="0" y="0"/>
            <a:ext cx="3960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23850" y="404813"/>
            <a:ext cx="8359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4000" b="1">
              <a:solidFill>
                <a:schemeClr val="accent1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514600" y="0"/>
            <a:ext cx="1368425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400" b="1">
                <a:solidFill>
                  <a:srgbClr val="FF0000"/>
                </a:solidFill>
              </a:rPr>
              <a:t>泰山</a:t>
            </a:r>
            <a:endParaRPr lang="zh-CN" sz="4400" b="1">
              <a:solidFill>
                <a:srgbClr val="FF0000"/>
              </a:solidFill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4038600" y="76200"/>
            <a:ext cx="1006475" cy="69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rgbClr val="FF3300"/>
                </a:solidFill>
              </a:rPr>
              <a:t>却</a:t>
            </a:r>
            <a:r>
              <a:rPr lang="zh-CN" sz="3600" b="1">
                <a:solidFill>
                  <a:srgbClr val="0000FF"/>
                </a:solidFill>
              </a:rPr>
              <a:t>从没有看见过桂林这一带的山。</a:t>
            </a:r>
            <a:endParaRPr lang="zh-CN" sz="3600" b="1">
              <a:solidFill>
                <a:srgbClr val="0000FF"/>
              </a:solidFill>
            </a:endParaRPr>
          </a:p>
          <a:p>
            <a:endParaRPr lang="zh-CN" altLang="zh-CN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SC20060823142340343[1]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79388" y="0"/>
            <a:ext cx="75961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latin typeface="Times New Roman" panose="02020603050405020304" pitchFamily="18" charset="0"/>
              </a:rPr>
              <a:t>桂林的山真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奇</a:t>
            </a:r>
            <a:r>
              <a:rPr lang="zh-CN" sz="3600" b="1">
                <a:latin typeface="Times New Roman" panose="02020603050405020304" pitchFamily="18" charset="0"/>
              </a:rPr>
              <a:t>啊，一座座拔地而起，各不相连</a:t>
            </a:r>
            <a:endParaRPr lang="zh-CN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20071112135426438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19250" y="0"/>
            <a:ext cx="4211638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 descr="ufDB1sLmzdXJvQ==_9o6soCc65AoJ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5963" y="0"/>
            <a:ext cx="3348037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1920986703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843213" cy="494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6200" y="5029200"/>
            <a:ext cx="8675688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latin typeface="Times New Roman" panose="02020603050405020304" pitchFamily="18" charset="0"/>
              </a:rPr>
              <a:t>像老人、像巨象、像骆驼，</a:t>
            </a:r>
            <a:endParaRPr lang="zh-CN" sz="36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sz="3600" b="1">
                <a:latin typeface="Times New Roman" panose="02020603050405020304" pitchFamily="18" charset="0"/>
              </a:rPr>
              <a:t>奇峰罗列，形态万千；</a:t>
            </a:r>
            <a:endParaRPr lang="zh-CN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0b8e1a2c4b7f3b2f359bf72d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08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619250" y="5229225"/>
            <a:ext cx="7235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Times New Roman" panose="02020603050405020304" pitchFamily="18" charset="0"/>
              </a:rPr>
              <a:t>桂林的山真</a:t>
            </a:r>
            <a:r>
              <a:rPr 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秀</a:t>
            </a:r>
            <a:r>
              <a:rPr lang="zh-CN" sz="3200" b="1">
                <a:latin typeface="Times New Roman" panose="02020603050405020304" pitchFamily="18" charset="0"/>
              </a:rPr>
              <a:t>啊，像翠绿的屏障，像新生的竹笋，色彩明丽，倒映水中。</a:t>
            </a:r>
            <a:endParaRPr lang="zh-CN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25180343610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 descr="12518034361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23850" y="260350"/>
            <a:ext cx="84978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>
                <a:solidFill>
                  <a:srgbClr val="FF0000"/>
                </a:solidFill>
                <a:ea typeface="楷体_GB2312" pitchFamily="1" charset="-122"/>
              </a:rPr>
              <a:t>桂林的山真</a:t>
            </a:r>
            <a:r>
              <a:rPr lang="zh-CN" sz="4000" b="1">
                <a:solidFill>
                  <a:srgbClr val="0000FF"/>
                </a:solidFill>
                <a:ea typeface="楷体_GB2312" pitchFamily="1" charset="-122"/>
              </a:rPr>
              <a:t>险</a:t>
            </a:r>
            <a:r>
              <a:rPr lang="zh-CN" sz="4000" b="1">
                <a:solidFill>
                  <a:srgbClr val="FF0000"/>
                </a:solidFill>
                <a:ea typeface="楷体_GB2312" pitchFamily="1" charset="-122"/>
              </a:rPr>
              <a:t>啊，危峰兀立，怪石嶙峋，好像一不小心就会栽倒下来。</a:t>
            </a:r>
            <a:endParaRPr lang="zh-CN" sz="40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37893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388350" y="6337300"/>
            <a:ext cx="360363" cy="404813"/>
          </a:xfrm>
          <a:prstGeom prst="irregularSeal2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07950" y="2511425"/>
            <a:ext cx="690563" cy="1920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66FF33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桂</a:t>
            </a:r>
            <a:endParaRPr lang="zh-CN" altLang="en-US" sz="4000" b="1">
              <a:solidFill>
                <a:srgbClr val="66FF33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4000" b="1">
                <a:solidFill>
                  <a:srgbClr val="66FF33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林</a:t>
            </a:r>
            <a:endParaRPr lang="zh-CN" altLang="en-US" sz="4000" b="1">
              <a:solidFill>
                <a:srgbClr val="66FF33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4000" b="1">
                <a:solidFill>
                  <a:srgbClr val="66FF33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山</a:t>
            </a:r>
            <a:endParaRPr lang="zh-CN" altLang="en-US" sz="4000" b="1">
              <a:solidFill>
                <a:srgbClr val="66FF33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133600" y="1600200"/>
            <a:ext cx="6626225" cy="6397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36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奇峰罗列，形态万千。</a:t>
            </a:r>
            <a:endParaRPr lang="zh-CN" sz="3600" b="1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133600" y="3276600"/>
            <a:ext cx="7019925" cy="6397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36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色彩明丽，倒映水中。</a:t>
            </a:r>
            <a:endParaRPr lang="zh-CN" sz="3600" b="1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209800" y="5181600"/>
            <a:ext cx="6985000" cy="6397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危峰兀立，怪石嶙峋。</a:t>
            </a:r>
            <a:endParaRPr lang="zh-CN" sz="3600" b="1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219200" y="1600200"/>
            <a:ext cx="701675" cy="692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sz="40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奇</a:t>
            </a:r>
            <a:endParaRPr lang="zh-CN" sz="40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1219200" y="3200400"/>
            <a:ext cx="693738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sz="40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秀</a:t>
            </a:r>
            <a:endParaRPr lang="zh-CN" sz="40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258888" y="5157788"/>
            <a:ext cx="693737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sz="40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险</a:t>
            </a:r>
            <a:endParaRPr lang="zh-CN" sz="40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8921" name="AutoShape 9"/>
          <p:cNvSpPr/>
          <p:nvPr/>
        </p:nvSpPr>
        <p:spPr bwMode="auto">
          <a:xfrm>
            <a:off x="685800" y="1905000"/>
            <a:ext cx="457200" cy="3581400"/>
          </a:xfrm>
          <a:prstGeom prst="leftBrace">
            <a:avLst>
              <a:gd name="adj1" fmla="val 57118"/>
              <a:gd name="adj2" fmla="val 40227"/>
            </a:avLst>
          </a:prstGeom>
          <a:noFill/>
          <a:ln w="38100" cmpd="sng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z="320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6" grpId="0" autoUpdateAnimBg="0"/>
      <p:bldP spid="38917" grpId="0" autoUpdateAnimBg="0"/>
      <p:bldP spid="38918" grpId="0" autoUpdateAnimBg="0"/>
      <p:bldP spid="38919" grpId="0" autoUpdateAnimBg="0"/>
      <p:bldP spid="3892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9e170e1c15fc67bf19d5766e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2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1_100303103409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964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110" y="838268"/>
            <a:ext cx="8229600" cy="720725"/>
          </a:xfrm>
        </p:spPr>
        <p:txBody>
          <a:bodyPr/>
          <a:lstStyle/>
          <a:p>
            <a:r>
              <a:rPr lang="zh-CN" altLang="en-US" i="1"/>
              <a:t>最后一段描写的山水相映的景象</a:t>
            </a:r>
            <a:endParaRPr lang="zh-CN" altLang="en-US" i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guilin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04800" y="5486400"/>
            <a:ext cx="55181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舟行碧波上，人在画中游</a:t>
            </a:r>
            <a:r>
              <a:rPr 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。</a:t>
            </a:r>
            <a:endParaRPr lang="zh-CN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43000" y="1524000"/>
            <a:ext cx="640238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舟行碧波上，人在画中游。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  <a:ea typeface="楷体_GB2312" pitchFamily="1" charset="-122"/>
              </a:rPr>
              <a:t> </a:t>
            </a:r>
            <a:endParaRPr lang="zh-CN" alt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95288" y="549275"/>
            <a:ext cx="83058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ea typeface="黑体" panose="02010609060101010101" pitchFamily="49" charset="-122"/>
              </a:rPr>
              <a:t>请你说说下面这句诗的意思：</a:t>
            </a:r>
            <a:endParaRPr lang="zh-CN" altLang="en-US" sz="36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39750" y="2708275"/>
            <a:ext cx="7924800" cy="206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chemeClr val="tx2"/>
                </a:solidFill>
                <a:ea typeface="楷体_GB2312" pitchFamily="1" charset="-122"/>
              </a:rPr>
              <a:t>　　 </a:t>
            </a:r>
            <a:r>
              <a:rPr lang="zh-CN" altLang="en-US" sz="3600" b="1" dirty="0">
                <a:solidFill>
                  <a:srgbClr val="FF3300"/>
                </a:solidFill>
                <a:ea typeface="黑体" panose="02010609060101010101" pitchFamily="49" charset="-122"/>
              </a:rPr>
              <a:t>游船航行在碧绿的江水上，船上的游人就像在一幅美丽的画卷中游玩、观赏。</a:t>
            </a:r>
            <a:endParaRPr lang="zh-CN" altLang="en-US" sz="3600" b="1" dirty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8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318" y="457200"/>
            <a:ext cx="9144000" cy="4627563"/>
          </a:xfrm>
        </p:spPr>
        <p:txBody>
          <a:bodyPr/>
          <a:lstStyle/>
          <a:p>
            <a:r>
              <a:rPr lang="en-US" dirty="0"/>
              <a:t>1</a:t>
            </a:r>
            <a:r>
              <a:rPr lang="zh-CN" altLang="en-US" dirty="0"/>
              <a:t>、这样的山是指什么样的山？</a:t>
            </a:r>
            <a:endParaRPr lang="zh-CN" altLang="en-US" dirty="0"/>
          </a:p>
          <a:p>
            <a:r>
              <a:rPr lang="en-US" dirty="0"/>
              <a:t>2</a:t>
            </a:r>
            <a:r>
              <a:rPr lang="zh-CN" altLang="en-US" dirty="0"/>
              <a:t>、这样的水是指什么样的水？</a:t>
            </a:r>
            <a:endParaRPr lang="zh-CN" altLang="en-US" dirty="0"/>
          </a:p>
          <a:p>
            <a:r>
              <a:rPr lang="en-US" dirty="0"/>
              <a:t>3</a:t>
            </a:r>
            <a:r>
              <a:rPr lang="zh-CN" altLang="en-US" dirty="0"/>
              <a:t>、这段话中用什么词语把山和水联系起来？</a:t>
            </a:r>
            <a:endParaRPr lang="zh-CN" altLang="en-US" dirty="0"/>
          </a:p>
          <a:p>
            <a:r>
              <a:rPr lang="zh-CN" altLang="en-US" b="1" dirty="0">
                <a:solidFill>
                  <a:schemeClr val="accent2"/>
                </a:solidFill>
              </a:rPr>
              <a:t>围绕着、倒映着</a:t>
            </a:r>
            <a:endParaRPr lang="zh-CN" altLang="en-US" sz="4000" dirty="0"/>
          </a:p>
          <a:p>
            <a:r>
              <a:rPr lang="zh-CN" altLang="en-US" b="1" dirty="0">
                <a:solidFill>
                  <a:schemeClr val="accent2"/>
                </a:solidFill>
              </a:rPr>
              <a:t>舟行碧波上，人在画中游</a:t>
            </a:r>
            <a:endParaRPr lang="zh-CN" altLang="en-US" b="1" dirty="0">
              <a:solidFill>
                <a:schemeClr val="accent2"/>
              </a:solidFill>
            </a:endParaRPr>
          </a:p>
          <a:p>
            <a:r>
              <a:rPr lang="zh-CN" altLang="en-US" b="1" dirty="0"/>
              <a:t>画的主体是</a:t>
            </a:r>
            <a:r>
              <a:rPr lang="zh-CN" altLang="en-US" b="1" u="sng" dirty="0"/>
              <a:t> </a:t>
            </a:r>
            <a:r>
              <a:rPr lang="zh-CN" altLang="en-US" b="1" dirty="0"/>
              <a:t>（      ）和（      ），再加上（          </a:t>
            </a:r>
            <a:endParaRPr lang="zh-CN" altLang="en-US" b="1" dirty="0"/>
          </a:p>
          <a:p>
            <a:r>
              <a:rPr lang="zh-CN" altLang="en-US" b="1" dirty="0"/>
              <a:t>     ），（                  ），（                ），使人觉得走进了（                  ）的画卷。</a:t>
            </a:r>
            <a:r>
              <a:rPr lang="zh-CN" altLang="en-US" b="1" u="sng" dirty="0"/>
              <a:t>      </a:t>
            </a:r>
            <a:endParaRPr lang="zh-CN" altLang="en-US" b="1" u="sng" dirty="0"/>
          </a:p>
          <a:p>
            <a:r>
              <a:rPr lang="en-US" b="1" dirty="0"/>
              <a:t>5 </a:t>
            </a:r>
            <a:r>
              <a:rPr lang="zh-CN" altLang="en-US" b="1" dirty="0"/>
              <a:t>、与“桂林山</a:t>
            </a:r>
            <a:r>
              <a:rPr lang="zh-CN" altLang="en-US" b="1" dirty="0" smtClean="0"/>
              <a:t>水天</a:t>
            </a:r>
            <a:r>
              <a:rPr lang="zh-CN" altLang="en-US" b="1" dirty="0"/>
              <a:t>下 ”相呼应的句子</a:t>
            </a:r>
            <a:r>
              <a:rPr lang="zh-CN" altLang="en-US" b="1" dirty="0" smtClean="0"/>
              <a:t>是</a:t>
            </a:r>
            <a:r>
              <a:rPr lang="en-US" altLang="zh-CN" b="1" dirty="0"/>
              <a:t>?</a:t>
            </a:r>
            <a:endParaRPr lang="zh-CN" altLang="en-US" b="1" u="sng" dirty="0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895600" y="2971800"/>
            <a:ext cx="86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66"/>
                </a:solidFill>
                <a:latin typeface="Times New Roman" panose="02020603050405020304" pitchFamily="18" charset="0"/>
              </a:rPr>
              <a:t>山</a:t>
            </a:r>
            <a:endParaRPr 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572000" y="2971800"/>
            <a:ext cx="588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>
                <a:solidFill>
                  <a:srgbClr val="FF0066"/>
                </a:solidFill>
                <a:latin typeface="Times New Roman" panose="02020603050405020304" pitchFamily="18" charset="0"/>
              </a:rPr>
              <a:t>水</a:t>
            </a:r>
            <a:endParaRPr 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7239000" y="2971800"/>
            <a:ext cx="1808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>
                <a:solidFill>
                  <a:srgbClr val="FF0066"/>
                </a:solidFill>
                <a:latin typeface="Times New Roman" panose="02020603050405020304" pitchFamily="18" charset="0"/>
              </a:rPr>
              <a:t>云雾迷蒙</a:t>
            </a:r>
            <a:endParaRPr 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133600" y="34290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>
                <a:solidFill>
                  <a:srgbClr val="FF0066"/>
                </a:solidFill>
                <a:latin typeface="Times New Roman" panose="02020603050405020304" pitchFamily="18" charset="0"/>
              </a:rPr>
              <a:t>绿树红花</a:t>
            </a:r>
            <a:endParaRPr 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5029200" y="3505200"/>
            <a:ext cx="1808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>
                <a:solidFill>
                  <a:srgbClr val="FF0066"/>
                </a:solidFill>
                <a:latin typeface="Times New Roman" panose="02020603050405020304" pitchFamily="18" charset="0"/>
              </a:rPr>
              <a:t>竹筏小舟</a:t>
            </a:r>
            <a:endParaRPr 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1676400" y="3962400"/>
            <a:ext cx="1808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>
                <a:solidFill>
                  <a:srgbClr val="FF0066"/>
                </a:solidFill>
                <a:latin typeface="Times New Roman" panose="02020603050405020304" pitchFamily="18" charset="0"/>
              </a:rPr>
              <a:t>连绵不断</a:t>
            </a:r>
            <a:endParaRPr 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1331913" y="5084763"/>
            <a:ext cx="568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600" b="1">
                <a:solidFill>
                  <a:srgbClr val="FF3300"/>
                </a:solidFill>
                <a:latin typeface="Times New Roman" panose="02020603050405020304" pitchFamily="18" charset="0"/>
              </a:rPr>
              <a:t>舟行碧波上，人在画中游。</a:t>
            </a:r>
            <a:endParaRPr lang="zh-CN" sz="36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2" grpId="0" autoUpdateAnimBg="0"/>
      <p:bldP spid="43013" grpId="0" autoUpdateAnimBg="0"/>
      <p:bldP spid="43014" grpId="0" autoUpdateAnimBg="0"/>
      <p:bldP spid="43015" grpId="0" autoUpdateAnimBg="0"/>
      <p:bldP spid="43016" grpId="0" autoUpdateAnimBg="0"/>
      <p:bldP spid="43017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dirty="0">
                <a:solidFill>
                  <a:schemeClr val="accent2"/>
                </a:solidFill>
              </a:rPr>
              <a:t>仿写</a:t>
            </a:r>
            <a:endParaRPr lang="zh-CN" altLang="en-US" sz="5400" dirty="0">
              <a:solidFill>
                <a:schemeClr val="accent2"/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1939925"/>
            <a:ext cx="7773987" cy="4124325"/>
          </a:xfrm>
        </p:spPr>
        <p:txBody>
          <a:bodyPr/>
          <a:lstStyle/>
          <a:p>
            <a:r>
              <a:rPr lang="en-US" b="1" dirty="0"/>
              <a:t>1</a:t>
            </a:r>
            <a:r>
              <a:rPr lang="zh-CN" altLang="en-US" b="1" dirty="0"/>
              <a:t>、我看见过高大挺拔的松树，观赏过傲然耸立的白杨树，却从没见过原始森林。原始森林里树的叶子非常茂盛，一片片的重叠在一起，没有一点缝隙</a:t>
            </a:r>
            <a:r>
              <a:rPr lang="en-US" b="1" dirty="0"/>
              <a:t>;</a:t>
            </a:r>
            <a:r>
              <a:rPr lang="zh-CN" altLang="en-US" b="1" dirty="0"/>
              <a:t>原始森林里的树干很粗，三四个人手拉手才能围过来，留下树桩可以在上面下围棋；原始树林里的树真高，走进树林里抬头看也看不见树梢。</a:t>
            </a:r>
            <a:endParaRPr lang="zh-CN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35" grpId="0" autoUpdateAnimBg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/>
        </p:nvSpPr>
        <p:spPr bwMode="auto">
          <a:xfrm>
            <a:off x="76318" y="990664"/>
            <a:ext cx="8785225" cy="4687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zh-CN" altLang="en-US" sz="3600" b="1" dirty="0">
                <a:ea typeface="黑体" panose="02010609060101010101" pitchFamily="49" charset="-122"/>
              </a:rPr>
              <a:t>初读课文整体感知</a:t>
            </a:r>
            <a:endParaRPr lang="zh-CN" altLang="en-US" sz="3600" b="1" dirty="0">
              <a:ea typeface="黑体" panose="0201060906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zh-CN" altLang="en-US" sz="4000" dirty="0" smtClean="0">
                <a:ea typeface="黑体" panose="02010609060101010101" pitchFamily="49" charset="-122"/>
              </a:rPr>
              <a:t>我</a:t>
            </a:r>
            <a:r>
              <a:rPr lang="zh-CN" altLang="en-US" sz="4000" dirty="0">
                <a:ea typeface="黑体" panose="02010609060101010101" pitchFamily="49" charset="-122"/>
              </a:rPr>
              <a:t>还知道课文的总起句是 </a:t>
            </a:r>
            <a:endParaRPr lang="zh-CN" altLang="en-US" sz="4000" dirty="0">
              <a:ea typeface="黑体" panose="0201060906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4000" u="sng" dirty="0">
                <a:ea typeface="黑体" panose="02010609060101010101" pitchFamily="49" charset="-122"/>
              </a:rPr>
              <a:t>                                             </a:t>
            </a:r>
            <a:r>
              <a:rPr lang="zh-CN" altLang="en-US" sz="4000" dirty="0">
                <a:ea typeface="黑体" panose="02010609060101010101" pitchFamily="49" charset="-122"/>
              </a:rPr>
              <a:t>，它的意思是</a:t>
            </a:r>
            <a:r>
              <a:rPr lang="zh-CN" altLang="en-US" sz="4000" u="sng" dirty="0">
                <a:ea typeface="黑体" panose="02010609060101010101" pitchFamily="49" charset="-122"/>
              </a:rPr>
              <a:t>                                               </a:t>
            </a:r>
            <a:r>
              <a:rPr lang="zh-CN" altLang="en-US" sz="4000" dirty="0">
                <a:ea typeface="黑体" panose="02010609060101010101" pitchFamily="49" charset="-122"/>
              </a:rPr>
              <a:t>。课文围绕这个总起句写了 </a:t>
            </a:r>
            <a:r>
              <a:rPr lang="zh-CN" altLang="en-US" sz="4000" u="sng" dirty="0">
                <a:ea typeface="黑体" panose="02010609060101010101" pitchFamily="49" charset="-122"/>
              </a:rPr>
              <a:t>              ，</a:t>
            </a:r>
            <a:r>
              <a:rPr lang="zh-CN" altLang="en-US" sz="4000" dirty="0">
                <a:ea typeface="黑体" panose="02010609060101010101" pitchFamily="49" charset="-122"/>
              </a:rPr>
              <a:t>以及</a:t>
            </a:r>
            <a:r>
              <a:rPr lang="zh-CN" altLang="en-US" sz="4000" u="sng" dirty="0">
                <a:ea typeface="黑体" panose="02010609060101010101" pitchFamily="49" charset="-122"/>
              </a:rPr>
              <a:t>                  </a:t>
            </a:r>
            <a:r>
              <a:rPr lang="zh-CN" altLang="en-US" sz="4000" dirty="0">
                <a:ea typeface="黑体" panose="02010609060101010101" pitchFamily="49" charset="-122"/>
              </a:rPr>
              <a:t>，第二自然段写＿，第三自然段写</a:t>
            </a:r>
            <a:r>
              <a:rPr lang="zh-CN" altLang="en-US" sz="4000" u="sng" dirty="0">
                <a:ea typeface="黑体" panose="02010609060101010101" pitchFamily="49" charset="-122"/>
              </a:rPr>
              <a:t>      </a:t>
            </a:r>
            <a:r>
              <a:rPr lang="zh-CN" altLang="en-US" sz="4000" dirty="0" smtClean="0">
                <a:ea typeface="黑体" panose="02010609060101010101" pitchFamily="49" charset="-122"/>
              </a:rPr>
              <a:t>。</a:t>
            </a:r>
            <a:endParaRPr lang="zh-CN" altLang="en-US" sz="4000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785225" cy="6408737"/>
          </a:xfrm>
        </p:spPr>
        <p:txBody>
          <a:bodyPr/>
          <a:lstStyle/>
          <a:p>
            <a:r>
              <a:rPr lang="zh-CN" altLang="en-US" sz="3600" b="1" dirty="0"/>
              <a:t>初读课文整体感知</a:t>
            </a:r>
            <a:endParaRPr lang="zh-CN" altLang="en-US" sz="3600" b="1" dirty="0"/>
          </a:p>
          <a:p>
            <a:endParaRPr lang="zh-CN" altLang="en-US" sz="3600" b="1" dirty="0"/>
          </a:p>
          <a:p>
            <a:r>
              <a:rPr lang="zh-CN" altLang="en-US" sz="4000" dirty="0"/>
              <a:t>我还知道课文的总起句是 </a:t>
            </a:r>
            <a:endParaRPr lang="zh-CN" altLang="en-US" sz="4000" dirty="0"/>
          </a:p>
          <a:p>
            <a:pPr>
              <a:buFontTx/>
              <a:buNone/>
            </a:pPr>
            <a:r>
              <a:rPr lang="zh-CN" altLang="en-US" sz="4000" u="sng" dirty="0"/>
              <a:t>                                             </a:t>
            </a:r>
            <a:r>
              <a:rPr lang="zh-CN" altLang="en-US" sz="4000" dirty="0"/>
              <a:t>，它的意思是</a:t>
            </a:r>
            <a:r>
              <a:rPr lang="zh-CN" altLang="en-US" sz="4000" u="sng" dirty="0"/>
              <a:t>                                               </a:t>
            </a:r>
            <a:r>
              <a:rPr lang="zh-CN" altLang="en-US" sz="4000" dirty="0"/>
              <a:t>。课文围绕这个总起句写了 </a:t>
            </a:r>
            <a:r>
              <a:rPr lang="zh-CN" altLang="en-US" sz="4000" u="sng" dirty="0"/>
              <a:t>              ，</a:t>
            </a:r>
            <a:r>
              <a:rPr lang="zh-CN" altLang="en-US" sz="4000" dirty="0"/>
              <a:t>以及</a:t>
            </a:r>
            <a:r>
              <a:rPr lang="zh-CN" altLang="en-US" sz="4000" u="sng" dirty="0"/>
              <a:t>                  </a:t>
            </a:r>
            <a:r>
              <a:rPr lang="zh-CN" altLang="en-US" sz="4000" dirty="0"/>
              <a:t>，第二自然段写＿，第三自然段写</a:t>
            </a:r>
            <a:r>
              <a:rPr lang="zh-CN" altLang="en-US" sz="4000" u="sng" dirty="0"/>
              <a:t>      </a:t>
            </a:r>
            <a:r>
              <a:rPr lang="zh-CN" altLang="en-US" sz="4000" dirty="0"/>
              <a:t>。</a:t>
            </a:r>
            <a:endParaRPr lang="zh-CN" altLang="en-US" sz="4000" dirty="0"/>
          </a:p>
          <a:p>
            <a:endParaRPr lang="zh-CN" altLang="en-US" sz="4000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81000" y="2133600"/>
            <a:ext cx="662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3300"/>
                </a:solidFill>
              </a:rPr>
              <a:t>人们都说“桂林山水甲天下”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752600" y="3962400"/>
            <a:ext cx="2362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3300"/>
                </a:solidFill>
              </a:rPr>
              <a:t>桂林的山</a:t>
            </a:r>
            <a:endParaRPr lang="zh-CN" altLang="en-US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09800" y="2819400"/>
            <a:ext cx="6642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桂林山水的美居天下第一</a:t>
            </a:r>
            <a:endParaRPr lang="zh-CN" altLang="en-US" sz="4000" b="1">
              <a:solidFill>
                <a:srgbClr val="FF3300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172200" y="3429000"/>
            <a:ext cx="2362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漓江的水</a:t>
            </a:r>
            <a:endParaRPr lang="zh-CN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620000" y="4038600"/>
            <a:ext cx="5635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水</a:t>
            </a:r>
            <a:endParaRPr lang="zh-CN" altLang="en-US" sz="4000" b="1">
              <a:solidFill>
                <a:srgbClr val="FF3300"/>
              </a:solidFill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810000" y="4724400"/>
            <a:ext cx="692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山</a:t>
            </a:r>
            <a:endParaRPr lang="zh-CN" altLang="en-US" sz="40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utoUpdateAnimBg="0"/>
      <p:bldP spid="14340" grpId="0" bldLvl="0" autoUpdateAnimBg="0"/>
      <p:bldP spid="14341" grpId="0" bldLvl="0" autoUpdateAnimBg="0"/>
      <p:bldP spid="14342" grpId="0" bldLvl="0" autoUpdateAnimBg="0"/>
      <p:bldP spid="14343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_100606220109_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441325"/>
            <a:ext cx="9137650" cy="729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04800" y="2565400"/>
            <a:ext cx="883920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漾      镜       暇      峦         览</a:t>
            </a:r>
            <a:endParaRPr lang="zh-CN" altLang="en-US" sz="5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5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骆      驼       罗      障</a:t>
            </a:r>
            <a:r>
              <a:rPr lang="zh-CN" altLang="en-US" sz="5400" dirty="0">
                <a:solidFill>
                  <a:schemeClr val="tx2"/>
                </a:solidFill>
                <a:latin typeface="Times New Roman" panose="02020603050405020304" pitchFamily="18" charset="0"/>
              </a:rPr>
              <a:t>      </a:t>
            </a:r>
            <a:endParaRPr lang="zh-CN" altLang="en-US" sz="54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28600" y="1524000"/>
            <a:ext cx="85344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err="1">
                <a:solidFill>
                  <a:srgbClr val="0000FF"/>
                </a:solidFill>
              </a:rPr>
              <a:t>yàng</a:t>
            </a:r>
            <a:r>
              <a:rPr 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</a:t>
            </a:r>
            <a:r>
              <a:rPr lang="en-US" sz="3600" b="1" dirty="0" err="1">
                <a:solidFill>
                  <a:srgbClr val="0000FF"/>
                </a:solidFill>
              </a:rPr>
              <a:t>jìng</a:t>
            </a:r>
            <a:r>
              <a:rPr lang="en-US" sz="3600" b="1" dirty="0">
                <a:solidFill>
                  <a:srgbClr val="0000FF"/>
                </a:solidFill>
              </a:rPr>
              <a:t> </a:t>
            </a:r>
            <a:r>
              <a:rPr 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</a:t>
            </a:r>
            <a:r>
              <a:rPr lang="en-US" sz="3600" b="1" dirty="0" err="1">
                <a:solidFill>
                  <a:srgbClr val="0000FF"/>
                </a:solidFill>
              </a:rPr>
              <a:t>xiá</a:t>
            </a:r>
            <a:r>
              <a:rPr lang="en-US" sz="3600" b="1" dirty="0">
                <a:solidFill>
                  <a:srgbClr val="0000FF"/>
                </a:solidFill>
              </a:rPr>
              <a:t> </a:t>
            </a:r>
            <a:r>
              <a:rPr 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</a:t>
            </a:r>
            <a:r>
              <a:rPr lang="en-US" sz="3600" b="1" dirty="0" err="1">
                <a:solidFill>
                  <a:srgbClr val="0000FF"/>
                </a:solidFill>
              </a:rPr>
              <a:t>luán</a:t>
            </a:r>
            <a:r>
              <a:rPr 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</a:t>
            </a:r>
            <a:r>
              <a:rPr lang="en-US" sz="3600" b="1" dirty="0">
                <a:solidFill>
                  <a:srgbClr val="0000FF"/>
                </a:solidFill>
              </a:rPr>
              <a:t> </a:t>
            </a:r>
            <a:r>
              <a:rPr lang="en-US" sz="3600" b="1" dirty="0" err="1">
                <a:solidFill>
                  <a:srgbClr val="0000FF"/>
                </a:solidFill>
              </a:rPr>
              <a:t>lǎn</a:t>
            </a:r>
            <a:endParaRPr lang="en-US" sz="3600" b="1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sz="4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 dirty="0" err="1">
                <a:solidFill>
                  <a:srgbClr val="0000FF"/>
                </a:solidFill>
              </a:rPr>
              <a:t>luò</a:t>
            </a:r>
            <a:r>
              <a:rPr lang="en-US" sz="3600" b="1" dirty="0">
                <a:solidFill>
                  <a:srgbClr val="0000FF"/>
                </a:solidFill>
              </a:rPr>
              <a:t>         </a:t>
            </a:r>
            <a:r>
              <a:rPr lang="en-US" sz="3600" b="1" dirty="0" err="1">
                <a:solidFill>
                  <a:srgbClr val="0000FF"/>
                </a:solidFill>
              </a:rPr>
              <a:t>tuó</a:t>
            </a:r>
            <a:r>
              <a:rPr lang="en-US" sz="3600" b="1" dirty="0">
                <a:solidFill>
                  <a:srgbClr val="0000FF"/>
                </a:solidFill>
              </a:rPr>
              <a:t>         </a:t>
            </a:r>
            <a:r>
              <a:rPr lang="en-US" sz="3600" b="1" dirty="0" err="1">
                <a:solidFill>
                  <a:srgbClr val="0000FF"/>
                </a:solidFill>
                <a:ea typeface="黑体" panose="02010609060101010101" pitchFamily="49" charset="-122"/>
              </a:rPr>
              <a:t>luó</a:t>
            </a:r>
            <a:r>
              <a:rPr lang="en-US" sz="3600" b="1" dirty="0">
                <a:solidFill>
                  <a:srgbClr val="0000FF"/>
                </a:solidFill>
                <a:ea typeface="黑体" panose="02010609060101010101" pitchFamily="49" charset="-122"/>
              </a:rPr>
              <a:t>       </a:t>
            </a:r>
            <a:r>
              <a:rPr lang="en-US" sz="3600" b="1" dirty="0" err="1">
                <a:solidFill>
                  <a:srgbClr val="0000FF"/>
                </a:solidFill>
                <a:ea typeface="黑体" panose="02010609060101010101" pitchFamily="49" charset="-122"/>
              </a:rPr>
              <a:t>zh</a:t>
            </a:r>
            <a:r>
              <a:rPr lang="en-US" sz="3600" b="1" dirty="0" err="1">
                <a:solidFill>
                  <a:srgbClr val="0000FF"/>
                </a:solidFill>
              </a:rPr>
              <a:t>à</a:t>
            </a:r>
            <a:r>
              <a:rPr lang="en-US" sz="3600" b="1" dirty="0" err="1">
                <a:solidFill>
                  <a:srgbClr val="0000FF"/>
                </a:solidFill>
                <a:ea typeface="黑体" panose="02010609060101010101" pitchFamily="49" charset="-122"/>
              </a:rPr>
              <a:t>ng</a:t>
            </a:r>
            <a:endParaRPr lang="en-US" sz="3600" b="1" dirty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268413"/>
            <a:ext cx="5040313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漾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镜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瑕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峦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览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骆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驼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罗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障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1828800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en-US" sz="2400" b="1" dirty="0" err="1">
                <a:solidFill>
                  <a:srgbClr val="FF0066"/>
                </a:solidFill>
              </a:rPr>
              <a:t>jìng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95288" y="1268413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yàng</a:t>
            </a:r>
            <a:r>
              <a:rPr lang="zh-CN" altLang="en-US" sz="2400" dirty="0">
                <a:solidFill>
                  <a:srgbClr val="FF0066"/>
                </a:solidFill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09862" y="1268413"/>
            <a:ext cx="317579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荡漾 碧波荡漾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211449" y="1773238"/>
            <a:ext cx="685623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镜子 眼镜 镜头 镜框 水平如镜 镜花水月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81000" y="2895600"/>
            <a:ext cx="208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luán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zh-CN" altLang="en-US" sz="2400" dirty="0">
                <a:solidFill>
                  <a:srgbClr val="FF006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81000" y="2362200"/>
            <a:ext cx="230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xiá</a:t>
            </a:r>
            <a:r>
              <a:rPr lang="zh-CN" altLang="en-US" sz="2400" dirty="0">
                <a:solidFill>
                  <a:srgbClr val="FF006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209863" y="2276475"/>
            <a:ext cx="5333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无暇 瑕疵 瑕不掩瑜 瑕瑜互见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209863" y="2781300"/>
            <a:ext cx="56386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山峦 峰峦 峦峰 冈峦 层峦叠嶂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81000" y="3352800"/>
            <a:ext cx="2162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lǎn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2209862" y="3284538"/>
            <a:ext cx="6351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浏览 展览 游览 一览无余 博览会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209863" y="3860800"/>
            <a:ext cx="14477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骆驼 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2209862" y="4365625"/>
            <a:ext cx="35567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骆驼 驼峰 驼背 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2209862" y="4868863"/>
            <a:ext cx="61229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罗列 星罗棋布 门可罗雀 天罗地网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395288" y="3860800"/>
            <a:ext cx="2162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luò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pic>
        <p:nvPicPr>
          <p:cNvPr id="16401" name="Picture 17" descr="001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402" name="Group 18"/>
          <p:cNvGrpSpPr/>
          <p:nvPr/>
        </p:nvGrpSpPr>
        <p:grpSpPr bwMode="auto">
          <a:xfrm>
            <a:off x="1116013" y="0"/>
            <a:ext cx="4248150" cy="1152525"/>
            <a:chOff x="0" y="0"/>
            <a:chExt cx="2676" cy="726"/>
          </a:xfrm>
        </p:grpSpPr>
        <p:sp>
          <p:nvSpPr>
            <p:cNvPr id="16403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2676" cy="726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mpd="sng">
              <a:solidFill>
                <a:srgbClr val="00FF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4" name="Text Box 20"/>
            <p:cNvSpPr txBox="1">
              <a:spLocks noChangeArrowheads="1"/>
            </p:cNvSpPr>
            <p:nvPr/>
          </p:nvSpPr>
          <p:spPr bwMode="auto">
            <a:xfrm>
              <a:off x="272" y="136"/>
              <a:ext cx="2177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我会写的字</a:t>
              </a:r>
              <a:endPara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395288" y="4365625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tuó</a:t>
            </a:r>
            <a:r>
              <a:rPr lang="zh-CN" altLang="en-US" sz="2400" dirty="0">
                <a:solidFill>
                  <a:srgbClr val="FF006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381000" y="4876800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luó</a:t>
            </a:r>
            <a:r>
              <a:rPr lang="en-US" sz="2400" dirty="0">
                <a:solidFill>
                  <a:srgbClr val="FF0066"/>
                </a:solidFill>
              </a:rPr>
              <a:t> 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381000" y="5410200"/>
            <a:ext cx="230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（ </a:t>
            </a:r>
            <a:r>
              <a:rPr lang="en-US" sz="2400" b="1" dirty="0" err="1">
                <a:solidFill>
                  <a:srgbClr val="FF0066"/>
                </a:solidFill>
              </a:rPr>
              <a:t>zhàng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</a:rPr>
              <a:t>）</a:t>
            </a:r>
            <a:endParaRPr lang="zh-CN" altLang="en-US" sz="2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2182685" y="5373688"/>
            <a:ext cx="589442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宋体" panose="02010600030101010101" pitchFamily="2" charset="-122"/>
              </a:rPr>
              <a:t>屏障 障碍 障壁 路障 一叶障目</a:t>
            </a:r>
            <a:endParaRPr lang="zh-CN" altLang="en-US" sz="2800" b="1" dirty="0">
              <a:solidFill>
                <a:srgbClr val="0066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 decel="100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 decel="100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 decel="100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" decel="100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 decel="100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decel="100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decel="100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decel="100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400" decel="100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" decel="100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decel="100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decel="100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decel="100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400" decel="100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00" decel="100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00" decel="100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decel="100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 decel="100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decel="100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decel="100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decel="100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400" decel="100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400" decel="100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decel="100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00" decel="100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400" decel="100000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400" decel="100000" fill="hold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decel="100000" fill="hold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00" decel="100000" fill="hold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 decel="100000"/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decel="100000" fill="hold"/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decel="100000" fill="hold"/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00" decel="100000" fill="hold"/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400" decel="100000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400" decel="1000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00" decel="1000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400" decel="1000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400" decel="100000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400" decel="100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400" decel="100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400" decel="100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400" decel="100000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400" decel="100000" fill="hold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400" decel="100000" fill="hold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400" decel="100000" fill="hold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400" decel="100000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400" decel="100000" fill="hold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400" decel="100000" fill="hold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400" decel="100000" fill="hold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400" decel="100000"/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400" decel="100000" fill="hold"/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400" decel="100000" fill="hold"/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400" decel="100000" fill="hold"/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16388" grpId="0" autoUpdateAnimBg="0"/>
      <p:bldP spid="16389" grpId="0" autoUpdateAnimBg="0"/>
      <p:bldP spid="16390" grpId="0" autoUpdateAnimBg="0"/>
      <p:bldP spid="16391" grpId="0" autoUpdateAnimBg="0"/>
      <p:bldP spid="16392" grpId="0" autoUpdateAnimBg="0"/>
      <p:bldP spid="16393" grpId="0" autoUpdateAnimBg="0"/>
      <p:bldP spid="16394" grpId="0" autoUpdateAnimBg="0"/>
      <p:bldP spid="16395" grpId="0" autoUpdateAnimBg="0"/>
      <p:bldP spid="16396" grpId="0" autoUpdateAnimBg="0"/>
      <p:bldP spid="1640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20080424_6c2db3dd0e7a916d91d4qMy1PSfvqAFa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11188" y="5516563"/>
            <a:ext cx="7921625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5400" b="1">
                <a:latin typeface="Times New Roman" panose="02020603050405020304" pitchFamily="18" charset="0"/>
                <a:ea typeface="黑体" panose="02010609060101010101" pitchFamily="49" charset="-122"/>
              </a:rPr>
              <a:t>我看见过波澜壮阔的大海</a:t>
            </a:r>
            <a:endParaRPr lang="zh-CN" sz="5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7727a3f62ffb62471cf6c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116013" y="5589588"/>
            <a:ext cx="70739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5400" b="1">
                <a:latin typeface="Times New Roman" panose="02020603050405020304" pitchFamily="18" charset="0"/>
              </a:rPr>
              <a:t>玩赏过水平如镜的西湖</a:t>
            </a:r>
            <a:endParaRPr lang="zh-CN" sz="5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简约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简约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简约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 ">
  <a:themeElements>
    <a:clrScheme name="蓝调晶格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蓝调晶格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蓝调晶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调晶格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调晶格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调晶格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调晶格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调晶格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调晶格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调晶格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调晶格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调晶格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调晶格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调晶格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  ">
  <a:themeElements>
    <a:clrScheme name="简约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简约绿_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简约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2695</Words>
  <Application>WPS 演示</Application>
  <PresentationFormat>全屏显示(4:3)</PresentationFormat>
  <Paragraphs>241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51" baseType="lpstr">
      <vt:lpstr>Arial</vt:lpstr>
      <vt:lpstr>宋体</vt:lpstr>
      <vt:lpstr>Wingdings</vt:lpstr>
      <vt:lpstr>黑体</vt:lpstr>
      <vt:lpstr>Calibri</vt:lpstr>
      <vt:lpstr>Times New Roman</vt:lpstr>
      <vt:lpstr>华文新魏</vt:lpstr>
      <vt:lpstr>微软雅黑</vt:lpstr>
      <vt:lpstr>汉仪大隶书简</vt:lpstr>
      <vt:lpstr>Arial Unicode MS</vt:lpstr>
      <vt:lpstr>楷体_GB2312</vt:lpstr>
      <vt:lpstr>华文隶书</vt:lpstr>
      <vt:lpstr>Arial</vt:lpstr>
      <vt:lpstr>新宋体</vt:lpstr>
      <vt:lpstr>第一PPT模板网-WWW.1PPT.COM</vt:lpstr>
      <vt:lpstr>第一PPT模板网-WWW.1PPT.COM  </vt:lpstr>
      <vt:lpstr>第一PPT模板网-WWW.1PPT.COM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漓江</vt:lpstr>
      <vt:lpstr>学习第二自然：漓江的水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学习第三自然：桂林的山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最后一段描写的山水相映的景象</vt:lpstr>
      <vt:lpstr>PowerPoint 演示文稿</vt:lpstr>
      <vt:lpstr>PowerPoint 演示文稿</vt:lpstr>
      <vt:lpstr>PowerPoint 演示文稿</vt:lpstr>
      <vt:lpstr>仿写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wuhan</cp:lastModifiedBy>
  <cp:revision>17</cp:revision>
  <cp:lastPrinted>2113-01-01T00:00:00Z</cp:lastPrinted>
  <dcterms:created xsi:type="dcterms:W3CDTF">2113-01-01T00:00:00Z</dcterms:created>
  <dcterms:modified xsi:type="dcterms:W3CDTF">2017-09-04T04:42:50Z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2052-10.1.0.6748</vt:lpwstr>
  </property>
</Properties>
</file>