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8"/>
  </p:notesMasterIdLst>
  <p:sldIdLst>
    <p:sldId id="276" r:id="rId3"/>
    <p:sldId id="259" r:id="rId4"/>
    <p:sldId id="263" r:id="rId5"/>
    <p:sldId id="260" r:id="rId6"/>
    <p:sldId id="261" r:id="rId7"/>
    <p:sldId id="262" r:id="rId9"/>
    <p:sldId id="264" r:id="rId10"/>
    <p:sldId id="266" r:id="rId11"/>
    <p:sldId id="265" r:id="rId12"/>
    <p:sldId id="267" r:id="rId13"/>
    <p:sldId id="268" r:id="rId14"/>
    <p:sldId id="269" r:id="rId15"/>
    <p:sldId id="270" r:id="rId16"/>
    <p:sldId id="272" r:id="rId17"/>
    <p:sldId id="271" r:id="rId18"/>
    <p:sldId id="275" r:id="rId19"/>
    <p:sldId id="273" r:id="rId20"/>
    <p:sldId id="274" r:id="rId21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00"/>
    <a:srgbClr val="660066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3268" autoAdjust="0"/>
  </p:normalViewPr>
  <p:slideViewPr>
    <p:cSldViewPr>
      <p:cViewPr>
        <p:scale>
          <a:sx n="100" d="100"/>
          <a:sy n="100" d="100"/>
        </p:scale>
        <p:origin x="-294" y="-26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93" d="100"/>
        <a:sy n="93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4" Type="http://schemas.openxmlformats.org/officeDocument/2006/relationships/tableStyles" Target="tableStyles.xml"/><Relationship Id="rId23" Type="http://schemas.openxmlformats.org/officeDocument/2006/relationships/viewProps" Target="viewProps.xml"/><Relationship Id="rId22" Type="http://schemas.openxmlformats.org/officeDocument/2006/relationships/presProps" Target="presProps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43B07D2-FF8F-425D-820E-E4016C3CFCC8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72799AE-082C-4630-89C8-4D334E341693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9" Type="http://schemas.openxmlformats.org/officeDocument/2006/relationships/hyperlink" Target="http://www.1ppt.com/ziliao/" TargetMode="External"/><Relationship Id="rId8" Type="http://schemas.openxmlformats.org/officeDocument/2006/relationships/hyperlink" Target="http://www.1ppt.com/powerpoint/" TargetMode="External"/><Relationship Id="rId7" Type="http://schemas.openxmlformats.org/officeDocument/2006/relationships/hyperlink" Target="http://www.1ppt.com/xiazai/" TargetMode="External"/><Relationship Id="rId6" Type="http://schemas.openxmlformats.org/officeDocument/2006/relationships/hyperlink" Target="http://www.1ppt.com/tubiao/" TargetMode="External"/><Relationship Id="rId5" Type="http://schemas.openxmlformats.org/officeDocument/2006/relationships/hyperlink" Target="http://www.1ppt.com/beijing/" TargetMode="External"/><Relationship Id="rId4" Type="http://schemas.openxmlformats.org/officeDocument/2006/relationships/hyperlink" Target="http://www.1ppt.com/sucai/" TargetMode="External"/><Relationship Id="rId3" Type="http://schemas.openxmlformats.org/officeDocument/2006/relationships/hyperlink" Target="http://www.1ppt.com/moban/" TargetMode="External"/><Relationship Id="rId24" Type="http://schemas.openxmlformats.org/officeDocument/2006/relationships/hyperlink" Target="http://www.1ppt.com/kejian/lishi/" TargetMode="External"/><Relationship Id="rId23" Type="http://schemas.openxmlformats.org/officeDocument/2006/relationships/hyperlink" Target="http://www.1ppt.com/kejian/dili/" TargetMode="External"/><Relationship Id="rId22" Type="http://schemas.openxmlformats.org/officeDocument/2006/relationships/hyperlink" Target="http://www.1ppt.com/kejian/shengwu/" TargetMode="External"/><Relationship Id="rId21" Type="http://schemas.openxmlformats.org/officeDocument/2006/relationships/hyperlink" Target="http://www.1ppt.com/kejian/huaxue/" TargetMode="External"/><Relationship Id="rId20" Type="http://schemas.openxmlformats.org/officeDocument/2006/relationships/hyperlink" Target="http://www.1ppt.com/kejian/wuli/" TargetMode="External"/><Relationship Id="rId2" Type="http://schemas.openxmlformats.org/officeDocument/2006/relationships/notesMaster" Target="../notesMasters/notesMaster1.xml"/><Relationship Id="rId19" Type="http://schemas.openxmlformats.org/officeDocument/2006/relationships/hyperlink" Target="http://www.1ppt.com/kejian/kexue/" TargetMode="External"/><Relationship Id="rId18" Type="http://schemas.openxmlformats.org/officeDocument/2006/relationships/hyperlink" Target="http://www.1ppt.com/kejian/meishu/" TargetMode="External"/><Relationship Id="rId17" Type="http://schemas.openxmlformats.org/officeDocument/2006/relationships/hyperlink" Target="http://www.1ppt.com/kejian/yingyu/" TargetMode="External"/><Relationship Id="rId16" Type="http://schemas.openxmlformats.org/officeDocument/2006/relationships/hyperlink" Target="http://www.1ppt.com/kejian/shuxue/" TargetMode="External"/><Relationship Id="rId15" Type="http://schemas.openxmlformats.org/officeDocument/2006/relationships/hyperlink" Target="http://www.1ppt.com/kejian/yuwen/" TargetMode="External"/><Relationship Id="rId14" Type="http://schemas.openxmlformats.org/officeDocument/2006/relationships/hyperlink" Target="http://www.1ppt.com/kejian/" TargetMode="External"/><Relationship Id="rId13" Type="http://schemas.openxmlformats.org/officeDocument/2006/relationships/hyperlink" Target="http://www.1ppt.cn/" TargetMode="External"/><Relationship Id="rId12" Type="http://schemas.openxmlformats.org/officeDocument/2006/relationships/hyperlink" Target="http://www.1ppt.com/jiaoan/" TargetMode="External"/><Relationship Id="rId11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fanwen/" TargetMode="External"/><Relationship Id="rId1" Type="http://schemas.openxmlformats.org/officeDocument/2006/relationships/slide" Target="../slides/slide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www.1ppt.com/moban/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素材：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www.1ppt.com/sucai/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背景：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www.1ppt.com/beijing/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图表：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www.1ppt.com/tubiao/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www.1ppt.com/xiazai/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  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教程： 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www.1ppt.com/powerpoint/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资料下载：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www.1ppt.com/ziliao/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范文下载：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www.1ppt.com/fanwen/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试卷下载：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www.1ppt.com/shiti/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教案下载：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www.1ppt.com/jiaoan/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论坛：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3"/>
              </a:rPr>
              <a:t>www.1ppt.cn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                   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4"/>
              </a:rPr>
              <a:t>www.1ppt.com/kejian/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语文课件：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5"/>
              </a:rPr>
              <a:t>www.1ppt.com/kejian/yuwen/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数学课件：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6"/>
              </a:rPr>
              <a:t>www.1ppt.com/kejian/shuxue/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英语课件：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7"/>
              </a:rPr>
              <a:t>www.1ppt.com/kejian/yingyu/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美术课件：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8"/>
              </a:rPr>
              <a:t>www.1ppt.com/kejian/meishu/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科学课件：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9"/>
              </a:rPr>
              <a:t>www.1ppt.com/kejian/kexue/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物理课件：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0"/>
              </a:rPr>
              <a:t>www.1ppt.com/kejian/wuli/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化学课件：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1"/>
              </a:rPr>
              <a:t>www.1ppt.com/kejian/huaxue/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生物课件：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2"/>
              </a:rPr>
              <a:t>www.1ppt.com/kejian/shengwu/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地理课件：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3"/>
              </a:rPr>
              <a:t>www.1ppt.com/kejian/dili/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历史课件：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4"/>
              </a:rPr>
              <a:t>www.1ppt.com/kejian/lishi/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</a:t>
            </a:r>
            <a:endParaRPr lang="zh-CN" altLang="en-US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2799AE-082C-4630-89C8-4D334E34169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599F15C-B3FA-4906-93D8-A2077096F241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2289276-61ED-4D9D-8D37-088A3DAA3DA9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9262EF-0946-4888-B119-EEC38340B613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B2DB838-3B23-449B-B802-F118B08F16E9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8E8751B-9ABA-4BB2-9054-5E516FE4B552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ED2B843-D7EA-4F8F-BE51-5268BE2F0799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977CF13-D9DC-4F16-B425-79475DBF2C17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2D93158-1BFF-43C5-8086-6A47FC56F824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2AB4CB8-C050-496B-A7F6-F272565ABFFB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E48802C-8AB2-48CB-81EB-D5D78DC370A5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4FDB4CF-C565-48EF-9E1E-C99DB987DFE7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image" Target="../media/image1.jpe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297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 sz="1400"/>
            </a:lvl1pPr>
          </a:lstStyle>
          <a:p>
            <a:endParaRPr lang="en-US" altLang="zh-CN"/>
          </a:p>
        </p:txBody>
      </p:sp>
      <p:sp>
        <p:nvSpPr>
          <p:cNvPr id="297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ctr">
              <a:defRPr sz="1400"/>
            </a:lvl1pPr>
          </a:lstStyle>
          <a:p>
            <a:endParaRPr lang="en-US" altLang="zh-CN"/>
          </a:p>
        </p:txBody>
      </p:sp>
      <p:sp>
        <p:nvSpPr>
          <p:cNvPr id="297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r">
              <a:defRPr sz="1400"/>
            </a:lvl1pPr>
          </a:lstStyle>
          <a:p>
            <a:fld id="{E0A4D636-F9B6-4305-B0B1-9E89AD4E3283}" type="slidenum">
              <a:rPr lang="en-US" altLang="zh-CN"/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4.jpeg"/><Relationship Id="rId1" Type="http://schemas.openxmlformats.org/officeDocument/2006/relationships/image" Target="../media/image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6.jpeg"/><Relationship Id="rId1" Type="http://schemas.openxmlformats.org/officeDocument/2006/relationships/image" Target="../media/image5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7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8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966979" y="2319308"/>
            <a:ext cx="7391400" cy="3288685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2092105" y="599577"/>
            <a:ext cx="5141151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zh-CN" altLang="en-US" sz="9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华文隶书" pitchFamily="2" charset="-122"/>
                <a:ea typeface="华文隶书" pitchFamily="2" charset="-122"/>
              </a:rPr>
              <a:t>桂林山水</a:t>
            </a:r>
            <a:endParaRPr lang="zh-CN" altLang="en-US" sz="96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华文隶书" pitchFamily="2" charset="-122"/>
              <a:ea typeface="华文隶书" pitchFamily="2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6" name="Text Box 4"/>
          <p:cNvSpPr txBox="1">
            <a:spLocks noChangeArrowheads="1"/>
          </p:cNvSpPr>
          <p:nvPr/>
        </p:nvSpPr>
        <p:spPr bwMode="auto">
          <a:xfrm>
            <a:off x="533400" y="1143000"/>
            <a:ext cx="78486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 b="1" dirty="0"/>
              <a:t>漓江的水真静啊，静得让你感觉不到它在流动 ；</a:t>
            </a:r>
            <a:endParaRPr lang="zh-CN" altLang="en-US" sz="2800" b="1" dirty="0"/>
          </a:p>
        </p:txBody>
      </p:sp>
      <p:sp>
        <p:nvSpPr>
          <p:cNvPr id="18437" name="Text Box 5"/>
          <p:cNvSpPr txBox="1">
            <a:spLocks noChangeArrowheads="1"/>
          </p:cNvSpPr>
          <p:nvPr/>
        </p:nvSpPr>
        <p:spPr bwMode="auto">
          <a:xfrm>
            <a:off x="609600" y="381000"/>
            <a:ext cx="31242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 b="1" dirty="0"/>
              <a:t>特点一</a:t>
            </a:r>
            <a:r>
              <a:rPr lang="zh-CN" altLang="en-US" sz="2800" dirty="0"/>
              <a:t>：</a:t>
            </a:r>
            <a:endParaRPr lang="zh-CN" altLang="en-US" sz="2800" dirty="0"/>
          </a:p>
        </p:txBody>
      </p:sp>
      <p:sp>
        <p:nvSpPr>
          <p:cNvPr id="18438" name="Text Box 6"/>
          <p:cNvSpPr txBox="1">
            <a:spLocks noChangeArrowheads="1"/>
          </p:cNvSpPr>
          <p:nvPr/>
        </p:nvSpPr>
        <p:spPr bwMode="auto">
          <a:xfrm>
            <a:off x="2057400" y="304800"/>
            <a:ext cx="40386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600" b="1" dirty="0">
                <a:solidFill>
                  <a:srgbClr val="FF0000"/>
                </a:solidFill>
              </a:rPr>
              <a:t>静</a:t>
            </a:r>
            <a:endParaRPr lang="zh-CN" altLang="en-US" sz="3600" b="1" dirty="0">
              <a:solidFill>
                <a:srgbClr val="FF0000"/>
              </a:solidFill>
            </a:endParaRPr>
          </a:p>
        </p:txBody>
      </p:sp>
      <p:sp>
        <p:nvSpPr>
          <p:cNvPr id="18439" name="Text Box 7"/>
          <p:cNvSpPr txBox="1">
            <a:spLocks noChangeArrowheads="1"/>
          </p:cNvSpPr>
          <p:nvPr/>
        </p:nvSpPr>
        <p:spPr bwMode="auto">
          <a:xfrm>
            <a:off x="838200" y="2133600"/>
            <a:ext cx="7010400" cy="1192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b="1" dirty="0"/>
              <a:t>请问：</a:t>
            </a:r>
            <a:r>
              <a:rPr lang="en-US" altLang="zh-CN" b="1" dirty="0"/>
              <a:t>1</a:t>
            </a:r>
            <a:r>
              <a:rPr lang="zh-CN" altLang="en-US" b="1" dirty="0"/>
              <a:t>、漓江的水静到什么程度？</a:t>
            </a:r>
            <a:endParaRPr lang="zh-CN" altLang="en-US" b="1" dirty="0"/>
          </a:p>
          <a:p>
            <a:pPr>
              <a:spcBef>
                <a:spcPct val="50000"/>
              </a:spcBef>
            </a:pPr>
            <a:r>
              <a:rPr lang="zh-CN" altLang="en-US" b="1" dirty="0"/>
              <a:t>            </a:t>
            </a:r>
            <a:r>
              <a:rPr lang="en-US" altLang="zh-CN" b="1" dirty="0"/>
              <a:t>2</a:t>
            </a:r>
            <a:r>
              <a:rPr lang="zh-CN" altLang="en-US" b="1" dirty="0"/>
              <a:t>、这时作者在哪？这句话写出了作者的什么？</a:t>
            </a:r>
            <a:endParaRPr lang="zh-CN" altLang="en-US" b="1" dirty="0"/>
          </a:p>
          <a:p>
            <a:pPr>
              <a:spcBef>
                <a:spcPct val="50000"/>
              </a:spcBef>
            </a:pPr>
            <a:r>
              <a:rPr lang="zh-CN" altLang="en-US" b="1" dirty="0"/>
              <a:t>            </a:t>
            </a:r>
            <a:r>
              <a:rPr lang="en-US" altLang="zh-CN" b="1" dirty="0"/>
              <a:t>3</a:t>
            </a:r>
            <a:r>
              <a:rPr lang="zh-CN" altLang="en-US" b="1" dirty="0"/>
              <a:t>、为什么坐在船上，首先要告诉我们他的感受呢？</a:t>
            </a:r>
            <a:endParaRPr lang="zh-CN" altLang="en-US" b="1" dirty="0"/>
          </a:p>
        </p:txBody>
      </p:sp>
      <p:sp>
        <p:nvSpPr>
          <p:cNvPr id="18440" name="Text Box 8"/>
          <p:cNvSpPr txBox="1">
            <a:spLocks noChangeArrowheads="1"/>
          </p:cNvSpPr>
          <p:nvPr/>
        </p:nvSpPr>
        <p:spPr bwMode="auto">
          <a:xfrm>
            <a:off x="1371600" y="3581400"/>
            <a:ext cx="571500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400" b="1" dirty="0"/>
              <a:t>说明这份感觉与众不同，更加突出水的静。</a:t>
            </a:r>
            <a:endParaRPr lang="zh-CN" altLang="en-US" sz="2400" b="1" dirty="0"/>
          </a:p>
        </p:txBody>
      </p:sp>
      <p:sp>
        <p:nvSpPr>
          <p:cNvPr id="18441" name="Text Box 9"/>
          <p:cNvSpPr txBox="1">
            <a:spLocks noChangeArrowheads="1"/>
          </p:cNvSpPr>
          <p:nvPr/>
        </p:nvSpPr>
        <p:spPr bwMode="auto">
          <a:xfrm>
            <a:off x="6553200" y="2362200"/>
            <a:ext cx="28956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600" b="1">
                <a:solidFill>
                  <a:schemeClr val="accent2"/>
                </a:solidFill>
              </a:rPr>
              <a:t>感觉</a:t>
            </a:r>
            <a:endParaRPr lang="zh-CN" altLang="en-US" sz="3600" b="1">
              <a:solidFill>
                <a:schemeClr val="accent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84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8" dur="2000"/>
                                        <p:tgtEl>
                                          <p:spTgt spid="184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84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84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84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84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6" grpId="0"/>
      <p:bldP spid="18438" grpId="0"/>
      <p:bldP spid="18439" grpId="0"/>
      <p:bldP spid="18440" grpId="0"/>
      <p:bldP spid="1844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0" name="Text Box 4"/>
          <p:cNvSpPr txBox="1">
            <a:spLocks noChangeArrowheads="1"/>
          </p:cNvSpPr>
          <p:nvPr/>
        </p:nvSpPr>
        <p:spPr bwMode="auto">
          <a:xfrm>
            <a:off x="228600" y="228600"/>
            <a:ext cx="28956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 b="1" dirty="0"/>
              <a:t>特点二</a:t>
            </a:r>
            <a:r>
              <a:rPr lang="zh-CN" altLang="en-US" sz="2800" dirty="0"/>
              <a:t>：</a:t>
            </a:r>
            <a:endParaRPr lang="zh-CN" altLang="en-US" sz="2800" dirty="0"/>
          </a:p>
        </p:txBody>
      </p:sp>
      <p:sp>
        <p:nvSpPr>
          <p:cNvPr id="19461" name="Text Box 5"/>
          <p:cNvSpPr txBox="1">
            <a:spLocks noChangeArrowheads="1"/>
          </p:cNvSpPr>
          <p:nvPr/>
        </p:nvSpPr>
        <p:spPr bwMode="auto">
          <a:xfrm>
            <a:off x="1676400" y="152400"/>
            <a:ext cx="30480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600" b="1">
                <a:solidFill>
                  <a:srgbClr val="FF0000"/>
                </a:solidFill>
              </a:rPr>
              <a:t>清</a:t>
            </a:r>
            <a:endParaRPr lang="zh-CN" altLang="en-US" sz="3600" b="1">
              <a:solidFill>
                <a:srgbClr val="FF0000"/>
              </a:solidFill>
            </a:endParaRPr>
          </a:p>
        </p:txBody>
      </p:sp>
      <p:sp>
        <p:nvSpPr>
          <p:cNvPr id="19462" name="Text Box 6"/>
          <p:cNvSpPr txBox="1">
            <a:spLocks noChangeArrowheads="1"/>
          </p:cNvSpPr>
          <p:nvPr/>
        </p:nvSpPr>
        <p:spPr bwMode="auto">
          <a:xfrm>
            <a:off x="457200" y="762000"/>
            <a:ext cx="81534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 b="1" dirty="0"/>
              <a:t>漓江的水真清啊，清得可以看得见江底的沙石 ；</a:t>
            </a:r>
            <a:endParaRPr lang="zh-CN" altLang="en-US" sz="2800" b="1" dirty="0"/>
          </a:p>
        </p:txBody>
      </p:sp>
      <p:sp>
        <p:nvSpPr>
          <p:cNvPr id="19463" name="Text Box 7"/>
          <p:cNvSpPr txBox="1">
            <a:spLocks noChangeArrowheads="1"/>
          </p:cNvSpPr>
          <p:nvPr/>
        </p:nvSpPr>
        <p:spPr bwMode="auto">
          <a:xfrm>
            <a:off x="533400" y="1371600"/>
            <a:ext cx="7315200" cy="21236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400" b="1" dirty="0"/>
              <a:t>请问：</a:t>
            </a:r>
            <a:r>
              <a:rPr lang="en-US" altLang="zh-CN" sz="2400" b="1" dirty="0"/>
              <a:t>1</a:t>
            </a:r>
            <a:r>
              <a:rPr lang="zh-CN" altLang="en-US" sz="2400" b="1" dirty="0"/>
              <a:t>、漓江的水清到什么程度？</a:t>
            </a:r>
            <a:endParaRPr lang="zh-CN" altLang="en-US" sz="2400" b="1" dirty="0"/>
          </a:p>
          <a:p>
            <a:pPr>
              <a:spcBef>
                <a:spcPct val="50000"/>
              </a:spcBef>
            </a:pPr>
            <a:r>
              <a:rPr lang="zh-CN" altLang="en-US" sz="2400" b="1" dirty="0"/>
              <a:t>           </a:t>
            </a:r>
            <a:r>
              <a:rPr lang="en-US" altLang="zh-CN" sz="2400" b="1" dirty="0" smtClean="0"/>
              <a:t>2</a:t>
            </a:r>
            <a:r>
              <a:rPr lang="zh-CN" altLang="en-US" sz="2400" b="1" dirty="0"/>
              <a:t>、写看到江底的沙石干什么？</a:t>
            </a:r>
            <a:endParaRPr lang="zh-CN" altLang="en-US" sz="2400" b="1" dirty="0"/>
          </a:p>
          <a:p>
            <a:pPr>
              <a:spcBef>
                <a:spcPct val="50000"/>
              </a:spcBef>
            </a:pPr>
            <a:r>
              <a:rPr lang="zh-CN" altLang="en-US" sz="2400" b="1" dirty="0"/>
              <a:t>           </a:t>
            </a:r>
            <a:r>
              <a:rPr lang="en-US" altLang="zh-CN" sz="2400" b="1" dirty="0" smtClean="0"/>
              <a:t>3</a:t>
            </a:r>
            <a:r>
              <a:rPr lang="zh-CN" altLang="en-US" sz="2400" b="1" dirty="0"/>
              <a:t>、这句话是从哪方面写的？</a:t>
            </a:r>
            <a:endParaRPr lang="zh-CN" altLang="en-US" sz="2400" b="1" dirty="0"/>
          </a:p>
          <a:p>
            <a:pPr>
              <a:spcBef>
                <a:spcPct val="50000"/>
              </a:spcBef>
            </a:pPr>
            <a:r>
              <a:rPr lang="zh-CN" altLang="en-US" sz="2400" b="1" dirty="0"/>
              <a:t>           </a:t>
            </a:r>
            <a:r>
              <a:rPr lang="en-US" altLang="zh-CN" sz="2400" b="1" dirty="0" smtClean="0"/>
              <a:t>4</a:t>
            </a:r>
            <a:r>
              <a:rPr lang="zh-CN" altLang="en-US" sz="2400" b="1" dirty="0" smtClean="0"/>
              <a:t>、</a:t>
            </a:r>
            <a:r>
              <a:rPr lang="zh-CN" altLang="en-US" sz="2400" b="1" dirty="0"/>
              <a:t>真的有这么清澈吗？</a:t>
            </a:r>
            <a:endParaRPr lang="zh-CN" altLang="en-US" sz="2400" b="1" dirty="0"/>
          </a:p>
        </p:txBody>
      </p:sp>
      <p:pic>
        <p:nvPicPr>
          <p:cNvPr id="19464" name="Picture 8" descr="42166d224f4a20a4fd8775e893529822720ed000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228600" y="3581400"/>
            <a:ext cx="3757613" cy="2719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465" name="Picture 9" descr="u=3197507729,15144697&amp;fm=21&amp;gp=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495800" y="3581400"/>
            <a:ext cx="3962400" cy="2632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466" name="Text Box 10"/>
          <p:cNvSpPr txBox="1">
            <a:spLocks noChangeArrowheads="1"/>
          </p:cNvSpPr>
          <p:nvPr/>
        </p:nvSpPr>
        <p:spPr bwMode="auto">
          <a:xfrm>
            <a:off x="6172200" y="2362200"/>
            <a:ext cx="19050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600" b="1">
                <a:solidFill>
                  <a:srgbClr val="660066"/>
                </a:solidFill>
              </a:rPr>
              <a:t>视觉</a:t>
            </a:r>
            <a:endParaRPr lang="zh-CN" altLang="en-US" sz="3600" b="1">
              <a:solidFill>
                <a:srgbClr val="66006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94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94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194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94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94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8" dur="500"/>
                                        <p:tgtEl>
                                          <p:spTgt spid="194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3" dur="500"/>
                                        <p:tgtEl>
                                          <p:spTgt spid="194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61" grpId="0"/>
      <p:bldP spid="19462" grpId="0"/>
      <p:bldP spid="19463" grpId="0"/>
      <p:bldP spid="1946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4" name="Text Box 4"/>
          <p:cNvSpPr txBox="1">
            <a:spLocks noChangeArrowheads="1"/>
          </p:cNvSpPr>
          <p:nvPr/>
        </p:nvSpPr>
        <p:spPr bwMode="auto">
          <a:xfrm>
            <a:off x="304800" y="228600"/>
            <a:ext cx="31242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 b="1"/>
              <a:t>特点三</a:t>
            </a:r>
            <a:r>
              <a:rPr lang="zh-CN" altLang="en-US" sz="2800"/>
              <a:t>：</a:t>
            </a:r>
            <a:endParaRPr lang="zh-CN" altLang="en-US" sz="2800"/>
          </a:p>
        </p:txBody>
      </p:sp>
      <p:sp>
        <p:nvSpPr>
          <p:cNvPr id="20485" name="Text Box 5"/>
          <p:cNvSpPr txBox="1">
            <a:spLocks noChangeArrowheads="1"/>
          </p:cNvSpPr>
          <p:nvPr/>
        </p:nvSpPr>
        <p:spPr bwMode="auto">
          <a:xfrm>
            <a:off x="1600200" y="152400"/>
            <a:ext cx="47244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600" b="1">
                <a:solidFill>
                  <a:srgbClr val="FF0000"/>
                </a:solidFill>
              </a:rPr>
              <a:t>绿</a:t>
            </a:r>
            <a:endParaRPr lang="zh-CN" altLang="en-US" sz="3600" b="1">
              <a:solidFill>
                <a:srgbClr val="FF0000"/>
              </a:solidFill>
            </a:endParaRPr>
          </a:p>
        </p:txBody>
      </p:sp>
      <p:sp>
        <p:nvSpPr>
          <p:cNvPr id="20486" name="Text Box 6"/>
          <p:cNvSpPr txBox="1">
            <a:spLocks noChangeArrowheads="1"/>
          </p:cNvSpPr>
          <p:nvPr/>
        </p:nvSpPr>
        <p:spPr bwMode="auto">
          <a:xfrm>
            <a:off x="533400" y="914400"/>
            <a:ext cx="7315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400" b="1" dirty="0"/>
              <a:t>漓江的水真绿啊，绿得仿佛那是一块无瑕的翡翠。</a:t>
            </a:r>
            <a:endParaRPr lang="zh-CN" altLang="en-US" sz="2400" b="1" dirty="0"/>
          </a:p>
        </p:txBody>
      </p:sp>
      <p:sp>
        <p:nvSpPr>
          <p:cNvPr id="20487" name="Text Box 7"/>
          <p:cNvSpPr txBox="1">
            <a:spLocks noChangeArrowheads="1"/>
          </p:cNvSpPr>
          <p:nvPr/>
        </p:nvSpPr>
        <p:spPr bwMode="auto">
          <a:xfrm>
            <a:off x="228600" y="1524000"/>
            <a:ext cx="8305800" cy="4291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2400" b="1" dirty="0"/>
              <a:t>请问：</a:t>
            </a:r>
            <a:r>
              <a:rPr lang="en-US" altLang="zh-CN" sz="2400" b="1" dirty="0"/>
              <a:t>1</a:t>
            </a:r>
            <a:r>
              <a:rPr lang="zh-CN" altLang="en-US" sz="2400" b="1" dirty="0"/>
              <a:t>、漓江的水绿到什么程度？</a:t>
            </a:r>
            <a:endParaRPr lang="zh-CN" altLang="en-US" sz="2400" b="1" dirty="0"/>
          </a:p>
          <a:p>
            <a:r>
              <a:rPr lang="zh-CN" altLang="en-US" sz="2400" b="1" dirty="0"/>
              <a:t>           </a:t>
            </a:r>
            <a:r>
              <a:rPr lang="en-US" altLang="zh-CN" sz="2400" b="1" dirty="0"/>
              <a:t>2</a:t>
            </a:r>
            <a:r>
              <a:rPr lang="zh-CN" altLang="en-US" sz="2400" b="1" dirty="0"/>
              <a:t>、翡翠是什么样的？无暇的翡翠是什么样的？</a:t>
            </a:r>
            <a:endParaRPr lang="zh-CN" altLang="en-US" sz="2400" b="1" dirty="0"/>
          </a:p>
          <a:p>
            <a:endParaRPr lang="zh-CN" altLang="en-US" sz="2400" dirty="0"/>
          </a:p>
          <a:p>
            <a:r>
              <a:rPr lang="zh-CN" altLang="en-US" sz="2400" dirty="0"/>
              <a:t>       </a:t>
            </a:r>
            <a:endParaRPr lang="zh-CN" altLang="en-US" sz="2400" dirty="0"/>
          </a:p>
          <a:p>
            <a:endParaRPr lang="zh-CN" altLang="en-US" sz="2400" dirty="0"/>
          </a:p>
          <a:p>
            <a:endParaRPr lang="zh-CN" altLang="en-US" sz="2400" dirty="0"/>
          </a:p>
          <a:p>
            <a:endParaRPr lang="zh-CN" altLang="en-US" sz="2400" dirty="0"/>
          </a:p>
          <a:p>
            <a:endParaRPr lang="zh-CN" altLang="en-US" sz="2400" dirty="0"/>
          </a:p>
          <a:p>
            <a:endParaRPr lang="zh-CN" altLang="en-US" sz="2400" dirty="0"/>
          </a:p>
          <a:p>
            <a:r>
              <a:rPr lang="zh-CN" altLang="en-US" sz="2400" dirty="0"/>
              <a:t>           </a:t>
            </a:r>
            <a:endParaRPr lang="zh-CN" altLang="en-US" sz="2400" dirty="0"/>
          </a:p>
          <a:p>
            <a:pPr>
              <a:spcBef>
                <a:spcPct val="50000"/>
              </a:spcBef>
            </a:pPr>
            <a:endParaRPr lang="en-US" altLang="zh-CN" sz="2400" dirty="0"/>
          </a:p>
        </p:txBody>
      </p:sp>
      <p:sp>
        <p:nvSpPr>
          <p:cNvPr id="20490" name="AutoShape 10" descr="u=741476612,4254790798&amp;fm=23&amp;gp=0"/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20491" name="Picture 11" descr="u=3059445333,2986812428&amp;fm=21&amp;gp=0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457200" y="2514600"/>
            <a:ext cx="3505200" cy="320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492" name="Picture 12" descr="u=1055280521,3278312954&amp;fm=21&amp;gp=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00600" y="2590800"/>
            <a:ext cx="3810000" cy="3124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04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204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204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204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204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5" grpId="0"/>
      <p:bldP spid="20486" grpId="0"/>
      <p:bldP spid="2048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8" name="Text Box 4"/>
          <p:cNvSpPr txBox="1">
            <a:spLocks noChangeArrowheads="1"/>
          </p:cNvSpPr>
          <p:nvPr/>
        </p:nvSpPr>
        <p:spPr bwMode="auto">
          <a:xfrm>
            <a:off x="419100" y="639762"/>
            <a:ext cx="8153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/>
              <a:t>4</a:t>
            </a:r>
            <a:r>
              <a:rPr lang="zh-CN" altLang="en-US" sz="2400"/>
              <a:t>、</a:t>
            </a:r>
            <a:r>
              <a:rPr lang="zh-CN" altLang="en-US" sz="2400" b="1"/>
              <a:t>漓江的水绿真的是绿色的吗？</a:t>
            </a:r>
            <a:r>
              <a:rPr lang="zh-CN" altLang="en-US" sz="2400"/>
              <a:t>              </a:t>
            </a:r>
            <a:endParaRPr lang="zh-CN" altLang="en-US" sz="2400"/>
          </a:p>
        </p:txBody>
      </p:sp>
      <p:pic>
        <p:nvPicPr>
          <p:cNvPr id="21509" name="Picture 5" descr="u=333141648,1422886604&amp;fm=21&amp;gp=0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495300" y="1225549"/>
            <a:ext cx="2667000" cy="2095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510" name="Text Box 6"/>
          <p:cNvSpPr txBox="1">
            <a:spLocks noChangeArrowheads="1"/>
          </p:cNvSpPr>
          <p:nvPr/>
        </p:nvSpPr>
        <p:spPr bwMode="auto">
          <a:xfrm>
            <a:off x="3314700" y="1244599"/>
            <a:ext cx="5105400" cy="1800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 b="1" dirty="0"/>
              <a:t>桂林这里的气候温暖湿润，有利于植物的生长，所以长满了绿色植物，山是绿的，把水也映绿了，像不像翡翠呢？</a:t>
            </a:r>
            <a:endParaRPr lang="zh-CN" altLang="en-US" sz="2800" b="1" dirty="0"/>
          </a:p>
        </p:txBody>
      </p:sp>
      <p:sp>
        <p:nvSpPr>
          <p:cNvPr id="21511" name="Text Box 7"/>
          <p:cNvSpPr txBox="1">
            <a:spLocks noChangeArrowheads="1"/>
          </p:cNvSpPr>
          <p:nvPr/>
        </p:nvSpPr>
        <p:spPr bwMode="auto">
          <a:xfrm>
            <a:off x="342900" y="3459162"/>
            <a:ext cx="8077200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/>
              <a:t>5</a:t>
            </a:r>
            <a:r>
              <a:rPr lang="zh-CN" altLang="en-US" sz="2400"/>
              <a:t>、</a:t>
            </a:r>
            <a:r>
              <a:rPr lang="zh-CN" altLang="en-US" sz="2400" b="1"/>
              <a:t>前两个特点写出了作者的所感、所看，这句话又写出了作者的（            ）</a:t>
            </a:r>
            <a:endParaRPr lang="zh-CN" altLang="en-US" sz="2400" b="1"/>
          </a:p>
        </p:txBody>
      </p:sp>
      <p:sp>
        <p:nvSpPr>
          <p:cNvPr id="21512" name="Text Box 8"/>
          <p:cNvSpPr txBox="1">
            <a:spLocks noChangeArrowheads="1"/>
          </p:cNvSpPr>
          <p:nvPr/>
        </p:nvSpPr>
        <p:spPr bwMode="auto">
          <a:xfrm>
            <a:off x="1562100" y="3840162"/>
            <a:ext cx="31242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 b="1">
                <a:solidFill>
                  <a:srgbClr val="003300"/>
                </a:solidFill>
              </a:rPr>
              <a:t>所想</a:t>
            </a:r>
            <a:endParaRPr lang="zh-CN" altLang="en-US" sz="2800" b="1">
              <a:solidFill>
                <a:srgbClr val="003300"/>
              </a:solidFill>
            </a:endParaRPr>
          </a:p>
        </p:txBody>
      </p:sp>
      <p:sp>
        <p:nvSpPr>
          <p:cNvPr id="21513" name="Text Box 9"/>
          <p:cNvSpPr txBox="1">
            <a:spLocks noChangeArrowheads="1"/>
          </p:cNvSpPr>
          <p:nvPr/>
        </p:nvSpPr>
        <p:spPr bwMode="auto">
          <a:xfrm>
            <a:off x="495300" y="4602162"/>
            <a:ext cx="8153400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/>
              <a:t>6</a:t>
            </a:r>
            <a:r>
              <a:rPr lang="zh-CN" altLang="en-US" sz="2400"/>
              <a:t>、</a:t>
            </a:r>
            <a:r>
              <a:rPr lang="zh-CN" altLang="en-US" sz="2400" b="1"/>
              <a:t>这句话用了（       ）的修辞手法，更加生动形象地写出了漓江的绿。</a:t>
            </a:r>
            <a:endParaRPr lang="zh-CN" altLang="en-US" sz="2400" b="1"/>
          </a:p>
        </p:txBody>
      </p:sp>
      <p:sp>
        <p:nvSpPr>
          <p:cNvPr id="21514" name="Text Box 10"/>
          <p:cNvSpPr txBox="1">
            <a:spLocks noChangeArrowheads="1"/>
          </p:cNvSpPr>
          <p:nvPr/>
        </p:nvSpPr>
        <p:spPr bwMode="auto">
          <a:xfrm>
            <a:off x="2781300" y="4602162"/>
            <a:ext cx="38862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 b="1"/>
              <a:t>比喻</a:t>
            </a:r>
            <a:endParaRPr lang="zh-CN" altLang="en-US" sz="2800" b="1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15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15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15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215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500"/>
                                        <p:tgtEl>
                                          <p:spTgt spid="215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10" grpId="0"/>
      <p:bldP spid="21512" grpId="0"/>
      <p:bldP spid="2151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6" name="Text Box 4"/>
          <p:cNvSpPr txBox="1">
            <a:spLocks noChangeArrowheads="1"/>
          </p:cNvSpPr>
          <p:nvPr/>
        </p:nvSpPr>
        <p:spPr bwMode="auto">
          <a:xfrm>
            <a:off x="685800" y="1143000"/>
            <a:ext cx="792480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 b="1"/>
              <a:t>船桨激起的微波扩散出一道道水纹，才让你感觉到船在前进，岸在后移。</a:t>
            </a:r>
            <a:endParaRPr lang="zh-CN" altLang="en-US" sz="3200" b="1"/>
          </a:p>
        </p:txBody>
      </p:sp>
      <p:sp>
        <p:nvSpPr>
          <p:cNvPr id="23557" name="Text Box 5"/>
          <p:cNvSpPr txBox="1">
            <a:spLocks noChangeArrowheads="1"/>
          </p:cNvSpPr>
          <p:nvPr/>
        </p:nvSpPr>
        <p:spPr bwMode="auto">
          <a:xfrm>
            <a:off x="990600" y="2667000"/>
            <a:ext cx="89916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 b="1"/>
              <a:t>思考；这个”</a:t>
            </a:r>
            <a:r>
              <a:rPr lang="zh-CN" altLang="en-US" sz="2800" b="1">
                <a:solidFill>
                  <a:srgbClr val="FF0000"/>
                </a:solidFill>
              </a:rPr>
              <a:t>才“</a:t>
            </a:r>
            <a:r>
              <a:rPr lang="zh-CN" altLang="en-US" sz="2800" b="1"/>
              <a:t>字怎么理解？</a:t>
            </a:r>
            <a:endParaRPr lang="zh-CN" altLang="en-US" sz="2800" b="1"/>
          </a:p>
        </p:txBody>
      </p:sp>
      <p:sp>
        <p:nvSpPr>
          <p:cNvPr id="23558" name="Text Box 6"/>
          <p:cNvSpPr txBox="1">
            <a:spLocks noChangeArrowheads="1"/>
          </p:cNvSpPr>
          <p:nvPr/>
        </p:nvSpPr>
        <p:spPr bwMode="auto">
          <a:xfrm>
            <a:off x="914400" y="3505200"/>
            <a:ext cx="55626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 b="1"/>
              <a:t>更加突出水的静。</a:t>
            </a:r>
            <a:endParaRPr lang="zh-CN" altLang="en-US" sz="3200" b="1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35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35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35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7" grpId="0"/>
      <p:bldP spid="2355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2" name="Text Box 4"/>
          <p:cNvSpPr txBox="1">
            <a:spLocks noChangeArrowheads="1"/>
          </p:cNvSpPr>
          <p:nvPr/>
        </p:nvSpPr>
        <p:spPr bwMode="auto">
          <a:xfrm>
            <a:off x="914400" y="4200525"/>
            <a:ext cx="7800975" cy="13849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zh-CN" altLang="en-US" sz="2800" b="1" dirty="0" smtClean="0"/>
              <a:t>漓</a:t>
            </a:r>
            <a:r>
              <a:rPr lang="zh-CN" altLang="en-US" sz="2800" b="1" dirty="0"/>
              <a:t>江的水真静啊，静得让你感觉不到它在流动；</a:t>
            </a:r>
            <a:endParaRPr lang="zh-CN" altLang="en-US" sz="2800" b="1" dirty="0"/>
          </a:p>
          <a:p>
            <a:r>
              <a:rPr lang="zh-CN" altLang="en-US" sz="2800" b="1" dirty="0"/>
              <a:t>漓江的水真清啊，清得可以看见江底的沙石；</a:t>
            </a:r>
            <a:endParaRPr lang="zh-CN" altLang="en-US" sz="2800" b="1" dirty="0"/>
          </a:p>
          <a:p>
            <a:r>
              <a:rPr lang="zh-CN" altLang="en-US" sz="2800" b="1" dirty="0"/>
              <a:t>漓江的水真绿啊，绿得仿佛那是一块无瑕的翡翠。</a:t>
            </a:r>
            <a:endParaRPr lang="zh-CN" altLang="en-US" sz="2800" b="1" dirty="0"/>
          </a:p>
        </p:txBody>
      </p:sp>
      <p:sp>
        <p:nvSpPr>
          <p:cNvPr id="22538" name="Text Box 10"/>
          <p:cNvSpPr txBox="1">
            <a:spLocks noChangeArrowheads="1"/>
          </p:cNvSpPr>
          <p:nvPr/>
        </p:nvSpPr>
        <p:spPr bwMode="auto">
          <a:xfrm>
            <a:off x="1066800" y="619125"/>
            <a:ext cx="3276600" cy="1552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400" b="1" dirty="0"/>
              <a:t>漓江的水真静啊！</a:t>
            </a:r>
            <a:endParaRPr lang="zh-CN" altLang="en-US" sz="2400" b="1" dirty="0"/>
          </a:p>
          <a:p>
            <a:pPr>
              <a:spcBef>
                <a:spcPct val="50000"/>
              </a:spcBef>
            </a:pPr>
            <a:r>
              <a:rPr lang="zh-CN" altLang="en-US" sz="2400" b="1" dirty="0"/>
              <a:t>漓江的水真清啊！</a:t>
            </a:r>
            <a:endParaRPr lang="zh-CN" altLang="en-US" sz="2400" b="1" dirty="0"/>
          </a:p>
          <a:p>
            <a:pPr>
              <a:spcBef>
                <a:spcPct val="50000"/>
              </a:spcBef>
            </a:pPr>
            <a:r>
              <a:rPr lang="zh-CN" altLang="en-US" sz="2400" b="1" dirty="0"/>
              <a:t>漓江的水真绿啊！</a:t>
            </a:r>
            <a:endParaRPr lang="zh-CN" altLang="en-US" sz="2400" b="1" dirty="0"/>
          </a:p>
        </p:txBody>
      </p:sp>
      <p:sp>
        <p:nvSpPr>
          <p:cNvPr id="22539" name="Text Box 11"/>
          <p:cNvSpPr txBox="1">
            <a:spLocks noChangeArrowheads="1"/>
          </p:cNvSpPr>
          <p:nvPr/>
        </p:nvSpPr>
        <p:spPr bwMode="auto">
          <a:xfrm>
            <a:off x="971550" y="2362200"/>
            <a:ext cx="7543800" cy="13849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zh-CN" altLang="en-US" sz="2800" b="1" dirty="0"/>
              <a:t>漓江的水真静啊，静得让你感觉不到它在流动；</a:t>
            </a:r>
            <a:endParaRPr lang="zh-CN" altLang="en-US" sz="2800" b="1" dirty="0"/>
          </a:p>
          <a:p>
            <a:r>
              <a:rPr lang="zh-CN" altLang="en-US" sz="2800" b="1" dirty="0"/>
              <a:t>漓江的水很清，可以看得见江底的沙石；</a:t>
            </a:r>
            <a:endParaRPr lang="zh-CN" altLang="en-US" sz="2800" b="1" dirty="0"/>
          </a:p>
          <a:p>
            <a:r>
              <a:rPr lang="zh-CN" altLang="en-US" sz="2800" b="1" dirty="0"/>
              <a:t>漓江的水多绿啊，仿佛那是一块无瑕的翡翠</a:t>
            </a:r>
            <a:r>
              <a:rPr lang="zh-CN" altLang="en-US" sz="2800" b="1" dirty="0" smtClean="0"/>
              <a:t>。</a:t>
            </a:r>
            <a:endParaRPr lang="zh-CN" altLang="en-US" sz="2800" b="1" dirty="0"/>
          </a:p>
        </p:txBody>
      </p:sp>
      <p:sp>
        <p:nvSpPr>
          <p:cNvPr id="22543" name="WordArt 15"/>
          <p:cNvSpPr>
            <a:spLocks noChangeArrowheads="1" noChangeShapeType="1" noTextEdit="1"/>
          </p:cNvSpPr>
          <p:nvPr/>
        </p:nvSpPr>
        <p:spPr bwMode="auto">
          <a:xfrm rot="5400000">
            <a:off x="-314325" y="2362200"/>
            <a:ext cx="1828800" cy="457200"/>
          </a:xfrm>
          <a:prstGeom prst="rect">
            <a:avLst/>
          </a:prstGeom>
        </p:spPr>
        <p:txBody>
          <a:bodyPr vert="eaVert"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auto"/>
            <a:r>
              <a:rPr lang="zh-CN" altLang="en-US" sz="3600" i="1" kern="10" dirty="0">
                <a:ln w="9525">
                  <a:solidFill>
                    <a:srgbClr val="800000"/>
                  </a:solidFill>
                  <a:round/>
                </a:ln>
                <a:solidFill>
                  <a:srgbClr val="800000"/>
                </a:solidFill>
                <a:effectLst>
                  <a:outerShdw dist="35921" dir="2700000" algn="ctr" rotWithShape="0">
                    <a:srgbClr val="B2B2B2">
                      <a:alpha val="80000"/>
                    </a:srgb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</a:rPr>
              <a:t>对比感悟</a:t>
            </a:r>
            <a:endParaRPr lang="zh-CN" altLang="en-US" sz="3600" i="1" kern="10" dirty="0">
              <a:ln w="9525">
                <a:solidFill>
                  <a:srgbClr val="800000"/>
                </a:solidFill>
                <a:round/>
              </a:ln>
              <a:solidFill>
                <a:srgbClr val="800000"/>
              </a:solidFill>
              <a:effectLst>
                <a:outerShdw dist="35921" dir="2700000" algn="ctr" rotWithShape="0">
                  <a:srgbClr val="B2B2B2">
                    <a:alpha val="80000"/>
                  </a:srgbClr>
                </a:outerShdw>
              </a:effectLst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2545" name="Text Box 17"/>
          <p:cNvSpPr txBox="1">
            <a:spLocks noChangeArrowheads="1"/>
          </p:cNvSpPr>
          <p:nvPr/>
        </p:nvSpPr>
        <p:spPr bwMode="auto">
          <a:xfrm>
            <a:off x="942975" y="5562600"/>
            <a:ext cx="73914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600" dirty="0"/>
              <a:t>对比之后你还有新的发现吗</a:t>
            </a:r>
            <a:r>
              <a:rPr lang="zh-CN" altLang="en-US" sz="4400" dirty="0"/>
              <a:t>？</a:t>
            </a:r>
            <a:endParaRPr lang="zh-CN" altLang="en-US" sz="4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5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5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225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225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500"/>
                                        <p:tgtEl>
                                          <p:spTgt spid="225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2" grpId="0"/>
      <p:bldP spid="22538" grpId="0"/>
      <p:bldP spid="22539" grpId="0"/>
      <p:bldP spid="2254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2" name="WordArt 4"/>
          <p:cNvSpPr>
            <a:spLocks noChangeArrowheads="1" noChangeShapeType="1" noTextEdit="1"/>
          </p:cNvSpPr>
          <p:nvPr/>
        </p:nvSpPr>
        <p:spPr bwMode="auto">
          <a:xfrm>
            <a:off x="1066800" y="1219200"/>
            <a:ext cx="3657600" cy="1143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zh-CN" altLang="en-US" sz="3600" kern="10" dirty="0">
                <a:ln w="12700">
                  <a:solidFill>
                    <a:srgbClr val="EAEAEA"/>
                  </a:solidFill>
                  <a:rou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</a:rPr>
              <a:t>畅所欲言</a:t>
            </a:r>
            <a:endParaRPr lang="zh-CN" altLang="en-US" sz="3600" kern="10" dirty="0">
              <a:ln w="12700">
                <a:solidFill>
                  <a:srgbClr val="EAEAEA"/>
                </a:solidFill>
                <a:round/>
              </a:ln>
              <a:gradFill rotWithShape="0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outerShdw dist="35921" dir="2700000" sy="50000" kx="2115830" algn="bl" rotWithShape="0">
                  <a:srgbClr val="C0C0C0">
                    <a:alpha val="80000"/>
                  </a:srgbClr>
                </a:outerShdw>
              </a:effectLst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7653" name="Text Box 5"/>
          <p:cNvSpPr txBox="1">
            <a:spLocks noChangeArrowheads="1"/>
          </p:cNvSpPr>
          <p:nvPr/>
        </p:nvSpPr>
        <p:spPr bwMode="auto">
          <a:xfrm>
            <a:off x="990600" y="2819400"/>
            <a:ext cx="78486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4000" dirty="0"/>
              <a:t>你想说些什么？谈谈自己的收获。</a:t>
            </a:r>
            <a:endParaRPr lang="zh-CN" altLang="en-US" sz="4000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80" name="Text Box 4"/>
          <p:cNvSpPr txBox="1">
            <a:spLocks noChangeArrowheads="1"/>
          </p:cNvSpPr>
          <p:nvPr/>
        </p:nvSpPr>
        <p:spPr bwMode="auto">
          <a:xfrm>
            <a:off x="1219200" y="2057400"/>
            <a:ext cx="7239000" cy="2838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zh-CN" sz="3600" b="1" dirty="0"/>
              <a:t>A</a:t>
            </a:r>
            <a:r>
              <a:rPr lang="zh-CN" altLang="en-US" sz="3600" b="1" dirty="0"/>
              <a:t>用大海、西湖作比较，突出漓江水的特点。 </a:t>
            </a:r>
            <a:endParaRPr lang="zh-CN" altLang="en-US" sz="3600" b="1" dirty="0"/>
          </a:p>
          <a:p>
            <a:r>
              <a:rPr lang="en-US" altLang="zh-CN" sz="3600" b="1" dirty="0"/>
              <a:t>B</a:t>
            </a:r>
            <a:r>
              <a:rPr lang="zh-CN" altLang="en-US" sz="3600" b="1" dirty="0"/>
              <a:t>从感觉到的，看到的，想到的几个方面分别具体的写出了漓江的水静、清、绿。 </a:t>
            </a:r>
            <a:endParaRPr lang="zh-CN" altLang="en-US" sz="3600" b="1" dirty="0"/>
          </a:p>
        </p:txBody>
      </p:sp>
      <p:sp>
        <p:nvSpPr>
          <p:cNvPr id="24581" name="WordArt 5"/>
          <p:cNvSpPr>
            <a:spLocks noChangeArrowheads="1" noChangeShapeType="1" noTextEdit="1"/>
          </p:cNvSpPr>
          <p:nvPr/>
        </p:nvSpPr>
        <p:spPr bwMode="auto">
          <a:xfrm>
            <a:off x="1143000" y="762000"/>
            <a:ext cx="1828800" cy="1028700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/>
            <a:r>
              <a:rPr lang="zh-CN" altLang="en-US" sz="3600" kern="10" dirty="0">
                <a:ln w="9525">
                  <a:solidFill>
                    <a:srgbClr val="CC99FF"/>
                  </a:solidFill>
                  <a:round/>
                </a:ln>
                <a:gradFill rotWithShape="0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80000"/>
                    </a:srgb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</a:rPr>
              <a:t>写作方法</a:t>
            </a:r>
            <a:endParaRPr lang="zh-CN" altLang="en-US" sz="3600" kern="10" dirty="0">
              <a:ln w="9525">
                <a:solidFill>
                  <a:srgbClr val="CC99FF"/>
                </a:solidFill>
                <a:round/>
              </a:ln>
              <a:gradFill rotWithShape="0">
                <a:gsLst>
                  <a:gs pos="0">
                    <a:srgbClr val="6600CC"/>
                  </a:gs>
                  <a:gs pos="100000">
                    <a:srgbClr val="CC00CC"/>
                  </a:gs>
                </a:gsLst>
                <a:lin ang="5400000" scaled="1"/>
              </a:gradFill>
              <a:effectLst>
                <a:outerShdw dist="53882" dir="2700000" algn="ctr" rotWithShape="0">
                  <a:srgbClr val="9999FF">
                    <a:alpha val="80000"/>
                  </a:srgbClr>
                </a:outerShdw>
              </a:effectLst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45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80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4" name="WordArt 4" descr="纸袋"/>
          <p:cNvSpPr>
            <a:spLocks noChangeArrowheads="1" noChangeShapeType="1" noTextEdit="1"/>
          </p:cNvSpPr>
          <p:nvPr/>
        </p:nvSpPr>
        <p:spPr bwMode="auto">
          <a:xfrm>
            <a:off x="1066800" y="838200"/>
            <a:ext cx="1752600" cy="95885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CascadeUp">
              <a:avLst>
                <a:gd name="adj" fmla="val 44444"/>
              </a:avLst>
            </a:prstTxWarp>
            <a:scene3d>
              <a:camera prst="legacyPerspectiveTopLeft">
                <a:rot lat="0" lon="20519999" rev="0"/>
              </a:camera>
              <a:lightRig rig="legacyHarsh3" dir="r"/>
            </a:scene3d>
            <a:sp3d extrusionH="430200" prstMaterial="legacyMatte">
              <a:extrusionClr>
                <a:srgbClr val="006600"/>
              </a:extrusionClr>
            </a:sp3d>
          </a:bodyPr>
          <a:lstStyle/>
          <a:p>
            <a:pPr algn="ctr"/>
            <a:r>
              <a:rPr lang="zh-CN" altLang="en-US" sz="3600" kern="10" dirty="0">
                <a:ln w="9525">
                  <a:round/>
                </a:ln>
                <a:blipFill dpi="0" rotWithShape="0">
                  <a:blip r:embed="rId1"/>
                  <a:srcRect/>
                  <a:tile tx="0" ty="0" sx="100000" sy="100000" flip="none" algn="tl"/>
                </a:blipFill>
                <a:latin typeface="宋体" panose="02010600030101010101" pitchFamily="2" charset="-122"/>
                <a:ea typeface="宋体" panose="02010600030101010101" pitchFamily="2" charset="-122"/>
              </a:rPr>
              <a:t>动一动</a:t>
            </a:r>
            <a:endParaRPr lang="zh-CN" altLang="en-US" sz="3600" kern="10" dirty="0">
              <a:ln w="9525">
                <a:round/>
              </a:ln>
              <a:blipFill dpi="0" rotWithShape="0">
                <a:blip r:embed="rId1"/>
                <a:srcRect/>
                <a:tile tx="0" ty="0" sx="100000" sy="100000" flip="none" algn="tl"/>
              </a:blip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5605" name="Text Box 5"/>
          <p:cNvSpPr txBox="1">
            <a:spLocks noChangeArrowheads="1"/>
          </p:cNvSpPr>
          <p:nvPr/>
        </p:nvSpPr>
        <p:spPr bwMode="auto">
          <a:xfrm>
            <a:off x="2133600" y="2244724"/>
            <a:ext cx="5029200" cy="21236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4400" dirty="0" smtClean="0"/>
              <a:t>用</a:t>
            </a:r>
            <a:r>
              <a:rPr lang="zh-CN" altLang="en-US" sz="4400" dirty="0"/>
              <a:t>本节课学习的方法，自主学习第三、四自然段</a:t>
            </a:r>
            <a:r>
              <a:rPr lang="zh-CN" altLang="en-US" sz="4400" dirty="0" smtClean="0"/>
              <a:t>。 </a:t>
            </a:r>
            <a:endParaRPr lang="zh-CN" altLang="en-US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Text Box 4"/>
          <p:cNvSpPr txBox="1">
            <a:spLocks noChangeArrowheads="1"/>
          </p:cNvSpPr>
          <p:nvPr/>
        </p:nvSpPr>
        <p:spPr bwMode="auto">
          <a:xfrm>
            <a:off x="685800" y="1752600"/>
            <a:ext cx="7696200" cy="2654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zh-CN" sz="2800" b="1" dirty="0"/>
              <a:t>    </a:t>
            </a:r>
            <a:r>
              <a:rPr lang="zh-CN" altLang="en-US" sz="2800" b="1" dirty="0"/>
              <a:t>桂林，位于广西壮族自治区东北部</a:t>
            </a:r>
            <a:r>
              <a:rPr lang="en-US" altLang="zh-CN" sz="2800" b="1" dirty="0"/>
              <a:t>,</a:t>
            </a:r>
            <a:r>
              <a:rPr lang="zh-CN" altLang="en-US" sz="2800" b="1" dirty="0"/>
              <a:t>总面积</a:t>
            </a:r>
            <a:r>
              <a:rPr lang="en-US" altLang="zh-CN" sz="2800" b="1" dirty="0"/>
              <a:t>2.78</a:t>
            </a:r>
            <a:r>
              <a:rPr lang="zh-CN" altLang="en-US" sz="2800" b="1" dirty="0"/>
              <a:t>万平方公里，人口</a:t>
            </a:r>
            <a:r>
              <a:rPr lang="en-US" altLang="zh-CN" sz="2800" b="1" dirty="0"/>
              <a:t>500</a:t>
            </a:r>
            <a:r>
              <a:rPr lang="zh-CN" altLang="en-US" sz="2800" b="1" dirty="0"/>
              <a:t>万人。其中市区面积</a:t>
            </a:r>
            <a:r>
              <a:rPr lang="en-US" altLang="zh-CN" sz="2800" b="1" dirty="0"/>
              <a:t>565</a:t>
            </a:r>
            <a:r>
              <a:rPr lang="zh-CN" altLang="en-US" sz="2800" b="1" dirty="0"/>
              <a:t>平方公里，人口</a:t>
            </a:r>
            <a:r>
              <a:rPr lang="en-US" altLang="zh-CN" sz="2800" b="1" dirty="0"/>
              <a:t>80</a:t>
            </a:r>
            <a:r>
              <a:rPr lang="zh-CN" altLang="en-US" sz="2800" b="1" dirty="0"/>
              <a:t>万人。桂林“山青、水秀、洞奇、石美”，堪称四绝，自古就有“桂林山水甲天下”的美誉。境内有壮、瑶、回、苗等十几个少数民族，少数民族人口达</a:t>
            </a:r>
            <a:r>
              <a:rPr lang="en-US" altLang="zh-CN" sz="2800" b="1" dirty="0"/>
              <a:t>68</a:t>
            </a:r>
            <a:r>
              <a:rPr lang="zh-CN" altLang="en-US" sz="2800" b="1" dirty="0"/>
              <a:t>万。</a:t>
            </a:r>
            <a:endParaRPr lang="zh-CN" altLang="en-US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2"/>
          <p:cNvSpPr txBox="1">
            <a:spLocks noChangeArrowheads="1"/>
          </p:cNvSpPr>
          <p:nvPr/>
        </p:nvSpPr>
        <p:spPr bwMode="auto">
          <a:xfrm>
            <a:off x="1143000" y="914400"/>
            <a:ext cx="63246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zh-CN" altLang="zh-CN"/>
          </a:p>
        </p:txBody>
      </p:sp>
      <p:sp>
        <p:nvSpPr>
          <p:cNvPr id="14340" name="WordArt 4"/>
          <p:cNvSpPr>
            <a:spLocks noChangeArrowheads="1" noChangeShapeType="1" noTextEdit="1"/>
          </p:cNvSpPr>
          <p:nvPr/>
        </p:nvSpPr>
        <p:spPr bwMode="auto">
          <a:xfrm>
            <a:off x="1181100" y="1121569"/>
            <a:ext cx="2705100" cy="1233488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CascadeUp">
              <a:avLst>
                <a:gd name="adj" fmla="val 100000"/>
              </a:avLst>
            </a:prstTxWarp>
            <a:scene3d>
              <a:camera prst="legacyPerspectiveFront">
                <a:rot lat="20519999" lon="1080000" rev="0"/>
              </a:camera>
              <a:lightRig rig="legacyHarsh2" dir="b"/>
            </a:scene3d>
            <a:sp3d extrusionH="430200" prstMaterial="legacyMatte">
              <a:extrusionClr>
                <a:srgbClr val="FF6600"/>
              </a:extrusionClr>
            </a:sp3d>
          </a:bodyPr>
          <a:lstStyle/>
          <a:p>
            <a:pPr algn="ctr"/>
            <a:r>
              <a:rPr lang="zh-CN" altLang="en-US" sz="3600" kern="10" dirty="0">
                <a:ln w="9525">
                  <a:round/>
                </a:ln>
                <a:gradFill rotWithShape="0">
                  <a:gsLst>
                    <a:gs pos="0">
                      <a:srgbClr val="FFE701"/>
                    </a:gs>
                    <a:gs pos="100000">
                      <a:srgbClr val="FE3E02"/>
                    </a:gs>
                  </a:gsLst>
                  <a:lin ang="5400000" scaled="1"/>
                </a:gradFill>
                <a:latin typeface="宋体" panose="02010600030101010101" pitchFamily="2" charset="-122"/>
                <a:ea typeface="宋体" panose="02010600030101010101" pitchFamily="2" charset="-122"/>
              </a:rPr>
              <a:t>温馨提示</a:t>
            </a:r>
            <a:endParaRPr lang="zh-CN" altLang="en-US" sz="3600" kern="10" dirty="0">
              <a:ln w="9525">
                <a:round/>
              </a:ln>
              <a:gradFill rotWithShape="0">
                <a:gsLst>
                  <a:gs pos="0">
                    <a:srgbClr val="FFE701"/>
                  </a:gs>
                  <a:gs pos="100000">
                    <a:srgbClr val="FE3E02"/>
                  </a:gs>
                </a:gsLst>
                <a:lin ang="5400000" scaled="1"/>
              </a:gra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4341" name="Text Box 5"/>
          <p:cNvSpPr txBox="1">
            <a:spLocks noChangeArrowheads="1"/>
          </p:cNvSpPr>
          <p:nvPr/>
        </p:nvSpPr>
        <p:spPr bwMode="auto">
          <a:xfrm>
            <a:off x="1209674" y="3124200"/>
            <a:ext cx="7248525" cy="20621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 b="1" dirty="0"/>
              <a:t>正确、流利有感情地朗读课文，做到不添字，不落字，不懂的或印象深刻的地方可以圈、点、勾、画。思考：这篇课文的主要内容是什么？</a:t>
            </a:r>
            <a:endParaRPr lang="zh-CN" altLang="en-US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Text Box 4"/>
          <p:cNvSpPr txBox="1">
            <a:spLocks noChangeArrowheads="1"/>
          </p:cNvSpPr>
          <p:nvPr/>
        </p:nvSpPr>
        <p:spPr bwMode="auto">
          <a:xfrm>
            <a:off x="533400" y="1066800"/>
            <a:ext cx="70866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zh-CN" altLang="zh-CN"/>
          </a:p>
        </p:txBody>
      </p:sp>
      <p:sp>
        <p:nvSpPr>
          <p:cNvPr id="8197" name="Text Box 5"/>
          <p:cNvSpPr txBox="1">
            <a:spLocks noChangeArrowheads="1"/>
          </p:cNvSpPr>
          <p:nvPr/>
        </p:nvSpPr>
        <p:spPr bwMode="auto">
          <a:xfrm>
            <a:off x="381000" y="152400"/>
            <a:ext cx="8305800" cy="6345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zh-CN" sz="2800" b="1" dirty="0" err="1"/>
              <a:t>Lí</a:t>
            </a:r>
            <a:r>
              <a:rPr lang="en-US" altLang="zh-CN" sz="2800" b="1" dirty="0"/>
              <a:t>           </a:t>
            </a:r>
            <a:r>
              <a:rPr lang="en-US" altLang="zh-CN" sz="2800" b="1" dirty="0" err="1"/>
              <a:t>lán</a:t>
            </a:r>
            <a:r>
              <a:rPr lang="en-US" altLang="zh-CN" sz="2800" b="1" dirty="0"/>
              <a:t>                              </a:t>
            </a:r>
            <a:r>
              <a:rPr lang="en-US" altLang="zh-CN" sz="2800" b="1" dirty="0" err="1"/>
              <a:t>wù</a:t>
            </a:r>
            <a:endParaRPr lang="en-US" altLang="zh-CN" sz="2800" b="1" dirty="0"/>
          </a:p>
          <a:p>
            <a:r>
              <a:rPr lang="zh-CN" altLang="en-US" sz="2800" b="1" dirty="0">
                <a:solidFill>
                  <a:srgbClr val="FF0000"/>
                </a:solidFill>
              </a:rPr>
              <a:t>漓</a:t>
            </a:r>
            <a:r>
              <a:rPr lang="zh-CN" altLang="en-US" sz="2800" b="1" dirty="0"/>
              <a:t>江　波</a:t>
            </a:r>
            <a:r>
              <a:rPr lang="zh-CN" altLang="en-US" sz="2800" b="1" dirty="0">
                <a:solidFill>
                  <a:srgbClr val="FF0000"/>
                </a:solidFill>
              </a:rPr>
              <a:t>澜</a:t>
            </a:r>
            <a:r>
              <a:rPr lang="zh-CN" altLang="en-US" sz="2800" b="1" dirty="0"/>
              <a:t>壮阔　 扩散     危峰</a:t>
            </a:r>
            <a:r>
              <a:rPr lang="zh-CN" altLang="en-US" sz="2800" b="1" dirty="0">
                <a:solidFill>
                  <a:srgbClr val="FF0000"/>
                </a:solidFill>
              </a:rPr>
              <a:t>兀</a:t>
            </a:r>
            <a:r>
              <a:rPr lang="zh-CN" altLang="en-US" sz="2800" b="1" dirty="0"/>
              <a:t>立　水平如镜</a:t>
            </a:r>
            <a:endParaRPr lang="zh-CN" altLang="en-US" sz="2800" b="1" dirty="0"/>
          </a:p>
          <a:p>
            <a:endParaRPr lang="zh-CN" altLang="en-US" sz="2800" b="1" dirty="0"/>
          </a:p>
          <a:p>
            <a:r>
              <a:rPr lang="zh-CN" altLang="en-US" b="1" dirty="0"/>
              <a:t>          </a:t>
            </a:r>
            <a:r>
              <a:rPr lang="en-US" altLang="zh-CN" b="1" dirty="0" err="1"/>
              <a:t>lín</a:t>
            </a:r>
            <a:r>
              <a:rPr lang="en-US" altLang="zh-CN" b="1" dirty="0"/>
              <a:t> </a:t>
            </a:r>
            <a:r>
              <a:rPr lang="en-US" altLang="zh-CN" b="1" dirty="0" err="1"/>
              <a:t>xún</a:t>
            </a:r>
            <a:r>
              <a:rPr lang="en-US" altLang="zh-CN" b="1" dirty="0"/>
              <a:t>              </a:t>
            </a:r>
            <a:r>
              <a:rPr lang="en-US" altLang="zh-CN" b="1" dirty="0" err="1"/>
              <a:t>xⅰá</a:t>
            </a:r>
            <a:r>
              <a:rPr lang="en-US" altLang="zh-CN" b="1" dirty="0"/>
              <a:t>        </a:t>
            </a:r>
            <a:r>
              <a:rPr lang="en-US" altLang="zh-CN" b="1" dirty="0" err="1"/>
              <a:t>f</a:t>
            </a:r>
            <a:r>
              <a:rPr lang="en-US" altLang="en-US" b="1" dirty="0" err="1"/>
              <a:t>ě</a:t>
            </a:r>
            <a:r>
              <a:rPr lang="en-US" altLang="zh-CN" b="1" dirty="0" err="1"/>
              <a:t>ⅰ</a:t>
            </a:r>
            <a:r>
              <a:rPr lang="en-US" altLang="zh-CN" b="1" dirty="0"/>
              <a:t>  	</a:t>
            </a:r>
            <a:r>
              <a:rPr lang="en-US" altLang="zh-CN" b="1" dirty="0" err="1"/>
              <a:t>luán</a:t>
            </a:r>
            <a:endParaRPr lang="en-US" altLang="zh-CN" sz="2800" b="1" dirty="0"/>
          </a:p>
          <a:p>
            <a:r>
              <a:rPr lang="zh-CN" altLang="en-US" sz="2800" b="1" dirty="0"/>
              <a:t>怪石</a:t>
            </a:r>
            <a:r>
              <a:rPr lang="zh-CN" altLang="en-US" sz="2800" b="1" dirty="0">
                <a:solidFill>
                  <a:srgbClr val="FF0000"/>
                </a:solidFill>
              </a:rPr>
              <a:t>嶙峋</a:t>
            </a:r>
            <a:r>
              <a:rPr lang="zh-CN" altLang="en-US" sz="2800" b="1" dirty="0"/>
              <a:t>     无</a:t>
            </a:r>
            <a:r>
              <a:rPr lang="zh-CN" altLang="en-US" sz="2800" b="1" dirty="0">
                <a:solidFill>
                  <a:srgbClr val="FF0000"/>
                </a:solidFill>
              </a:rPr>
              <a:t>暇</a:t>
            </a:r>
            <a:r>
              <a:rPr lang="zh-CN" altLang="en-US" sz="2800" b="1" dirty="0"/>
              <a:t>      </a:t>
            </a:r>
            <a:r>
              <a:rPr lang="zh-CN" altLang="en-US" sz="2800" b="1" dirty="0">
                <a:solidFill>
                  <a:srgbClr val="FF0000"/>
                </a:solidFill>
              </a:rPr>
              <a:t>翡</a:t>
            </a:r>
            <a:r>
              <a:rPr lang="zh-CN" altLang="en-US" sz="2800" b="1" dirty="0"/>
              <a:t>翠   峰</a:t>
            </a:r>
            <a:r>
              <a:rPr lang="zh-CN" altLang="en-US" sz="2800" b="1" dirty="0">
                <a:solidFill>
                  <a:srgbClr val="FF0000"/>
                </a:solidFill>
              </a:rPr>
              <a:t>峦</a:t>
            </a:r>
            <a:r>
              <a:rPr lang="zh-CN" altLang="en-US" sz="2800" b="1" dirty="0"/>
              <a:t>雄伟    红叶似火</a:t>
            </a:r>
            <a:endParaRPr lang="zh-CN" altLang="en-US" sz="2800" b="1" dirty="0"/>
          </a:p>
          <a:p>
            <a:endParaRPr lang="zh-CN" altLang="en-US" sz="2800" b="1" dirty="0"/>
          </a:p>
          <a:p>
            <a:r>
              <a:rPr lang="en-US" altLang="zh-CN" sz="2800" dirty="0" err="1"/>
              <a:t>L</a:t>
            </a:r>
            <a:r>
              <a:rPr lang="en-US" altLang="zh-CN" b="1" dirty="0" err="1"/>
              <a:t>uòtuó</a:t>
            </a:r>
            <a:r>
              <a:rPr lang="en-US" altLang="zh-CN" b="1" dirty="0"/>
              <a:t>                                                                                        </a:t>
            </a:r>
            <a:r>
              <a:rPr lang="en-US" altLang="zh-CN" b="1" dirty="0" err="1"/>
              <a:t>sǔn</a:t>
            </a:r>
            <a:endParaRPr lang="en-US" altLang="zh-CN" sz="2800" b="1" dirty="0"/>
          </a:p>
          <a:p>
            <a:r>
              <a:rPr lang="zh-CN" altLang="en-US" sz="2800" b="1" dirty="0">
                <a:solidFill>
                  <a:srgbClr val="FF0000"/>
                </a:solidFill>
              </a:rPr>
              <a:t>骆驼</a:t>
            </a:r>
            <a:r>
              <a:rPr lang="zh-CN" altLang="en-US" sz="2800" b="1" dirty="0"/>
              <a:t>   拔地而起   奇峰罗列    形态万千  竹</a:t>
            </a:r>
            <a:r>
              <a:rPr lang="zh-CN" altLang="en-US" sz="2800" b="1" dirty="0">
                <a:solidFill>
                  <a:srgbClr val="FF0000"/>
                </a:solidFill>
              </a:rPr>
              <a:t>笋</a:t>
            </a:r>
            <a:r>
              <a:rPr lang="zh-CN" altLang="en-US" sz="2800" b="1" dirty="0"/>
              <a:t>  </a:t>
            </a:r>
            <a:endParaRPr lang="zh-CN" altLang="en-US" sz="2800" b="1" dirty="0"/>
          </a:p>
          <a:p>
            <a:endParaRPr lang="zh-CN" altLang="en-US" sz="2800" b="1" dirty="0"/>
          </a:p>
          <a:p>
            <a:r>
              <a:rPr lang="zh-CN" altLang="en-US" sz="2800" b="1" dirty="0"/>
              <a:t>                    </a:t>
            </a:r>
            <a:r>
              <a:rPr lang="en-US" altLang="zh-CN" sz="2800" b="1" dirty="0" err="1"/>
              <a:t>f</a:t>
            </a:r>
            <a:r>
              <a:rPr lang="en-US" altLang="zh-CN" b="1" dirty="0" err="1"/>
              <a:t>á</a:t>
            </a:r>
            <a:r>
              <a:rPr lang="en-US" altLang="zh-CN" dirty="0"/>
              <a:t>                                   </a:t>
            </a:r>
            <a:r>
              <a:rPr lang="en-US" altLang="zh-CN" dirty="0" err="1"/>
              <a:t>j</a:t>
            </a:r>
            <a:r>
              <a:rPr lang="en-US" altLang="zh-CN" b="1" dirty="0" err="1"/>
              <a:t>uàn</a:t>
            </a:r>
            <a:endParaRPr lang="en-US" altLang="zh-CN" sz="2800" b="1" dirty="0"/>
          </a:p>
          <a:p>
            <a:r>
              <a:rPr lang="zh-CN" altLang="en-US" sz="2800" b="1" dirty="0"/>
              <a:t>云雾迷蒙  竹</a:t>
            </a:r>
            <a:r>
              <a:rPr lang="zh-CN" altLang="en-US" sz="2800" b="1" dirty="0">
                <a:solidFill>
                  <a:srgbClr val="FF0000"/>
                </a:solidFill>
              </a:rPr>
              <a:t>筏</a:t>
            </a:r>
            <a:r>
              <a:rPr lang="zh-CN" altLang="en-US" sz="2800" b="1" dirty="0"/>
              <a:t>  连绵不断  花</a:t>
            </a:r>
            <a:r>
              <a:rPr lang="zh-CN" altLang="en-US" sz="2800" b="1" dirty="0">
                <a:solidFill>
                  <a:srgbClr val="FF0000"/>
                </a:solidFill>
              </a:rPr>
              <a:t>卷</a:t>
            </a:r>
            <a:r>
              <a:rPr lang="zh-CN" altLang="en-US" sz="2800" b="1" dirty="0"/>
              <a:t> </a:t>
            </a:r>
            <a:endParaRPr lang="zh-CN" altLang="en-US" sz="2800" b="1" dirty="0"/>
          </a:p>
          <a:p>
            <a:endParaRPr lang="zh-CN" altLang="en-US" sz="2800" b="1" dirty="0"/>
          </a:p>
          <a:p>
            <a:r>
              <a:rPr lang="zh-CN" altLang="en-US" sz="2800" b="1" dirty="0"/>
              <a:t>兀立：直立。       罗列：分布排列。</a:t>
            </a:r>
            <a:endParaRPr lang="zh-CN" altLang="en-US" sz="2800" b="1" dirty="0"/>
          </a:p>
          <a:p>
            <a:r>
              <a:rPr lang="zh-CN" altLang="en-US" sz="2800" b="1" dirty="0"/>
              <a:t>嶙峋：形容山石等突兀，重叠。</a:t>
            </a:r>
            <a:endParaRPr lang="zh-CN" altLang="en-US" sz="2800" b="1" dirty="0"/>
          </a:p>
          <a:p>
            <a:endParaRPr lang="en-US" altLang="zh-CN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/>
        </p:nvSpPr>
        <p:spPr>
          <a:xfrm>
            <a:off x="1093794" y="2187580"/>
            <a:ext cx="735006" cy="241289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www.1ppt.com/moban/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素材：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www.1ppt.com/sucai/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背景：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www.1ppt.com/beijing/ 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图表：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www.1ppt.com/tubiao/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www.1ppt.com/xiazai/   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www.1ppt.com/powerpoint/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www.1ppt.com/ziliao/      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www.1ppt.com/fanwen/       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www.1ppt.com/shiti/        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www.1ppt.com/jiaoan/         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论坛：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www.1ppt.cn                   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语文课件：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www.1ppt.com/kejian/yuwen/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数学课件：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www.1ppt.com/kejian/shuxue/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英语课件：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www.1ppt.com/kejian/yingyu/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美术课件：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www.1ppt.com/kejian/meishu/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科学课件：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www.1ppt.com/kejian/kexue/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物理课件：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www.1ppt.com/kejian/wuli/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化学课件：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www.1ppt.com/kejian/huaxue/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生物课件：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www.1ppt.com/kejian/shengwu/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地理课件：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www.1ppt.com/kejian/dili/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历史课件：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www.1ppt.com/kejian/lishi/  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220" name="Text Box 4"/>
          <p:cNvSpPr txBox="1">
            <a:spLocks noChangeArrowheads="1"/>
          </p:cNvSpPr>
          <p:nvPr/>
        </p:nvSpPr>
        <p:spPr bwMode="auto">
          <a:xfrm>
            <a:off x="609600" y="304800"/>
            <a:ext cx="6858000" cy="6188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zh-CN" sz="2000" b="1" dirty="0"/>
              <a:t>1</a:t>
            </a:r>
            <a:r>
              <a:rPr lang="zh-CN" altLang="en-US" sz="2000" b="1" dirty="0"/>
              <a:t>、想想文章按什么顺序写的？</a:t>
            </a:r>
            <a:endParaRPr lang="zh-CN" altLang="en-US" sz="2000" b="1" dirty="0"/>
          </a:p>
          <a:p>
            <a:r>
              <a:rPr lang="en-US" altLang="zh-CN" sz="2000" b="1" dirty="0"/>
              <a:t>A </a:t>
            </a:r>
            <a:r>
              <a:rPr lang="zh-CN" altLang="en-US" sz="2000" b="1" dirty="0"/>
              <a:t>游览</a:t>
            </a:r>
            <a:endParaRPr lang="zh-CN" altLang="en-US" sz="2000" b="1" dirty="0"/>
          </a:p>
          <a:p>
            <a:r>
              <a:rPr lang="en-US" altLang="zh-CN" sz="2000" b="1" dirty="0"/>
              <a:t>B </a:t>
            </a:r>
            <a:r>
              <a:rPr lang="zh-CN" altLang="en-US" sz="2000" b="1" dirty="0"/>
              <a:t>总分总</a:t>
            </a:r>
            <a:endParaRPr lang="zh-CN" altLang="en-US" sz="2000" b="1" dirty="0"/>
          </a:p>
          <a:p>
            <a:r>
              <a:rPr lang="en-US" altLang="zh-CN" sz="2000" b="1" dirty="0"/>
              <a:t>C </a:t>
            </a:r>
            <a:r>
              <a:rPr lang="zh-CN" altLang="en-US" sz="2000" b="1" dirty="0"/>
              <a:t>先写水、后写山</a:t>
            </a:r>
            <a:endParaRPr lang="zh-CN" altLang="en-US" sz="2000" b="1" dirty="0"/>
          </a:p>
          <a:p>
            <a:r>
              <a:rPr lang="en-US" altLang="zh-CN" sz="2000" b="1" dirty="0"/>
              <a:t>2</a:t>
            </a:r>
            <a:r>
              <a:rPr lang="zh-CN" altLang="en-US" sz="2000" b="1" dirty="0"/>
              <a:t>、桂林山水给你留下了什么印象？</a:t>
            </a:r>
            <a:endParaRPr lang="zh-CN" altLang="en-US" sz="2000" b="1" dirty="0"/>
          </a:p>
          <a:p>
            <a:endParaRPr lang="zh-CN" altLang="en-US" sz="2000" b="1" dirty="0"/>
          </a:p>
          <a:p>
            <a:r>
              <a:rPr lang="zh-CN" altLang="en-US" sz="2000" b="1" dirty="0"/>
              <a:t>漓江的水：                    </a:t>
            </a:r>
            <a:r>
              <a:rPr lang="zh-CN" altLang="en-US" b="1" dirty="0"/>
              <a:t>桂林的山：</a:t>
            </a:r>
            <a:endParaRPr lang="zh-CN" altLang="en-US" sz="2000" b="1" dirty="0"/>
          </a:p>
          <a:p>
            <a:endParaRPr lang="zh-CN" altLang="en-US" sz="2000" b="1" dirty="0"/>
          </a:p>
          <a:p>
            <a:r>
              <a:rPr lang="en-US" altLang="zh-CN" sz="2000" b="1" dirty="0"/>
              <a:t>3</a:t>
            </a:r>
            <a:r>
              <a:rPr lang="zh-CN" altLang="en-US" sz="2000" b="1" dirty="0"/>
              <a:t>、人们是怎样评价桂林山水的</a:t>
            </a:r>
            <a:r>
              <a:rPr lang="en-US" altLang="zh-CN" sz="2000" b="1" dirty="0"/>
              <a:t>,</a:t>
            </a:r>
            <a:r>
              <a:rPr lang="zh-CN" altLang="en-US" sz="2000" b="1" dirty="0"/>
              <a:t>用文中的一句话来描述？</a:t>
            </a:r>
            <a:endParaRPr lang="zh-CN" altLang="en-US" sz="2000" b="1" dirty="0"/>
          </a:p>
          <a:p>
            <a:r>
              <a:rPr lang="zh-CN" altLang="en-US" sz="2000" b="1" dirty="0"/>
              <a:t>人们都说</a:t>
            </a:r>
            <a:r>
              <a:rPr lang="en-US" altLang="zh-CN" sz="2000" b="1" dirty="0"/>
              <a:t>:”                                      </a:t>
            </a:r>
            <a:r>
              <a:rPr lang="zh-CN" altLang="en-US" sz="2000" b="1" dirty="0"/>
              <a:t>。”</a:t>
            </a:r>
            <a:endParaRPr lang="zh-CN" altLang="en-US" sz="2000" b="1" dirty="0"/>
          </a:p>
          <a:p>
            <a:r>
              <a:rPr lang="zh-CN" altLang="en-US" sz="2000" b="1" dirty="0"/>
              <a:t>请问：“</a:t>
            </a:r>
            <a:r>
              <a:rPr lang="zh-CN" altLang="en-US" sz="2000" b="1" dirty="0">
                <a:solidFill>
                  <a:srgbClr val="FF0000"/>
                </a:solidFill>
              </a:rPr>
              <a:t>甲天下</a:t>
            </a:r>
            <a:r>
              <a:rPr lang="zh-CN" altLang="en-US" sz="2000" b="1" dirty="0"/>
              <a:t>”什么意思？</a:t>
            </a:r>
            <a:endParaRPr lang="zh-CN" altLang="en-US" sz="2000" b="1" dirty="0"/>
          </a:p>
          <a:p>
            <a:r>
              <a:rPr lang="en-US" altLang="zh-CN" sz="2000" b="1" dirty="0"/>
              <a:t>A </a:t>
            </a:r>
            <a:r>
              <a:rPr lang="zh-CN" altLang="en-US" sz="2000" b="1" dirty="0"/>
              <a:t>第一天下</a:t>
            </a:r>
            <a:endParaRPr lang="zh-CN" altLang="en-US" sz="2000" b="1" dirty="0"/>
          </a:p>
          <a:p>
            <a:r>
              <a:rPr lang="en-US" altLang="zh-CN" sz="2000" b="1" dirty="0"/>
              <a:t>B </a:t>
            </a:r>
            <a:r>
              <a:rPr lang="zh-CN" altLang="en-US" sz="2000" b="1" dirty="0"/>
              <a:t>天下第一</a:t>
            </a:r>
            <a:endParaRPr lang="zh-CN" altLang="en-US" sz="2000" b="1" dirty="0"/>
          </a:p>
          <a:p>
            <a:r>
              <a:rPr lang="en-US" altLang="zh-CN" sz="2000" b="1" dirty="0"/>
              <a:t>C </a:t>
            </a:r>
            <a:r>
              <a:rPr lang="zh-CN" altLang="en-US" sz="2000" b="1" dirty="0"/>
              <a:t>美如画</a:t>
            </a:r>
            <a:endParaRPr lang="zh-CN" altLang="en-US" sz="2000" b="1" dirty="0"/>
          </a:p>
          <a:p>
            <a:r>
              <a:rPr lang="en-US" altLang="zh-CN" sz="2000" b="1" dirty="0"/>
              <a:t>4</a:t>
            </a:r>
            <a:r>
              <a:rPr lang="zh-CN" altLang="en-US" sz="2000" b="1" dirty="0"/>
              <a:t>、”桂林山水甲天下“  做全文首句，有何用意？</a:t>
            </a:r>
            <a:endParaRPr lang="zh-CN" altLang="en-US" sz="2000" b="1" dirty="0"/>
          </a:p>
          <a:p>
            <a:r>
              <a:rPr lang="en-US" altLang="zh-CN" sz="2000" b="1" dirty="0"/>
              <a:t>A </a:t>
            </a:r>
            <a:r>
              <a:rPr lang="zh-CN" altLang="en-US" sz="2000" b="1" dirty="0"/>
              <a:t>强调桂林山水是天下最美的景色。</a:t>
            </a:r>
            <a:endParaRPr lang="zh-CN" altLang="en-US" sz="2000" b="1" dirty="0"/>
          </a:p>
          <a:p>
            <a:r>
              <a:rPr lang="en-US" altLang="zh-CN" sz="2000" b="1" dirty="0"/>
              <a:t>B </a:t>
            </a:r>
            <a:r>
              <a:rPr lang="zh-CN" altLang="en-US" sz="2000" b="1" dirty="0"/>
              <a:t>交代作者荡舟漓江的原因。</a:t>
            </a:r>
            <a:endParaRPr lang="zh-CN" altLang="en-US" sz="2000" b="1" dirty="0"/>
          </a:p>
          <a:p>
            <a:r>
              <a:rPr lang="en-US" altLang="zh-CN" sz="2000" b="1" dirty="0"/>
              <a:t>C </a:t>
            </a:r>
            <a:r>
              <a:rPr lang="zh-CN" altLang="en-US" sz="2000" b="1" dirty="0"/>
              <a:t>引起读者的阅读兴趣。</a:t>
            </a:r>
            <a:endParaRPr lang="zh-CN" altLang="en-US" sz="2000" b="1" dirty="0"/>
          </a:p>
          <a:p>
            <a:r>
              <a:rPr lang="en-US" altLang="zh-CN" sz="2000" b="1" dirty="0"/>
              <a:t>D </a:t>
            </a:r>
            <a:r>
              <a:rPr lang="zh-CN" altLang="en-US" sz="2000" b="1" dirty="0"/>
              <a:t>我认为借表达对桂林山水的喜爱之情，进而表达对祖国大好河山的热爱。</a:t>
            </a:r>
            <a:endParaRPr lang="zh-CN" altLang="en-US" sz="2000" b="1" dirty="0"/>
          </a:p>
        </p:txBody>
      </p:sp>
      <p:sp>
        <p:nvSpPr>
          <p:cNvPr id="9221" name="Text Box 5"/>
          <p:cNvSpPr txBox="1">
            <a:spLocks noChangeArrowheads="1"/>
          </p:cNvSpPr>
          <p:nvPr/>
        </p:nvSpPr>
        <p:spPr bwMode="auto">
          <a:xfrm>
            <a:off x="4257675" y="369888"/>
            <a:ext cx="5334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 b="1">
                <a:solidFill>
                  <a:srgbClr val="FF0000"/>
                </a:solidFill>
              </a:rPr>
              <a:t>B</a:t>
            </a:r>
            <a:endParaRPr lang="en-US" altLang="zh-CN" sz="2800" b="1">
              <a:solidFill>
                <a:srgbClr val="FF0000"/>
              </a:solidFill>
            </a:endParaRPr>
          </a:p>
        </p:txBody>
      </p:sp>
      <p:sp>
        <p:nvSpPr>
          <p:cNvPr id="9222" name="Text Box 6"/>
          <p:cNvSpPr txBox="1">
            <a:spLocks noChangeArrowheads="1"/>
          </p:cNvSpPr>
          <p:nvPr/>
        </p:nvSpPr>
        <p:spPr bwMode="auto">
          <a:xfrm>
            <a:off x="1828800" y="2079625"/>
            <a:ext cx="1371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400" b="1" dirty="0">
                <a:solidFill>
                  <a:srgbClr val="FF0000"/>
                </a:solidFill>
              </a:rPr>
              <a:t>静清绿</a:t>
            </a:r>
            <a:endParaRPr lang="zh-CN" altLang="en-US" sz="2400" b="1" dirty="0">
              <a:solidFill>
                <a:srgbClr val="FF0000"/>
              </a:solidFill>
            </a:endParaRPr>
          </a:p>
        </p:txBody>
      </p:sp>
      <p:sp>
        <p:nvSpPr>
          <p:cNvPr id="9223" name="Text Box 7"/>
          <p:cNvSpPr txBox="1">
            <a:spLocks noChangeArrowheads="1"/>
          </p:cNvSpPr>
          <p:nvPr/>
        </p:nvSpPr>
        <p:spPr bwMode="auto">
          <a:xfrm>
            <a:off x="4343400" y="2073275"/>
            <a:ext cx="1600200" cy="1004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2400" b="1">
                <a:solidFill>
                  <a:schemeClr val="accent2"/>
                </a:solidFill>
              </a:rPr>
              <a:t>奇秀险</a:t>
            </a:r>
            <a:endParaRPr lang="zh-CN" altLang="en-US" sz="2400" b="1">
              <a:solidFill>
                <a:schemeClr val="accent2"/>
              </a:solidFill>
            </a:endParaRPr>
          </a:p>
          <a:p>
            <a:pPr>
              <a:spcBef>
                <a:spcPct val="50000"/>
              </a:spcBef>
            </a:pPr>
            <a:endParaRPr lang="en-US" altLang="zh-CN" sz="2400" b="1">
              <a:solidFill>
                <a:schemeClr val="accent2"/>
              </a:solidFill>
            </a:endParaRPr>
          </a:p>
        </p:txBody>
      </p:sp>
      <p:sp>
        <p:nvSpPr>
          <p:cNvPr id="9225" name="Text Box 9"/>
          <p:cNvSpPr txBox="1">
            <a:spLocks noChangeArrowheads="1"/>
          </p:cNvSpPr>
          <p:nvPr/>
        </p:nvSpPr>
        <p:spPr bwMode="auto">
          <a:xfrm>
            <a:off x="4267200" y="3216275"/>
            <a:ext cx="5334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 b="1">
                <a:solidFill>
                  <a:srgbClr val="FF0000"/>
                </a:solidFill>
              </a:rPr>
              <a:t>B</a:t>
            </a:r>
            <a:endParaRPr lang="en-US" altLang="zh-CN" sz="2800" b="1">
              <a:solidFill>
                <a:srgbClr val="FF0000"/>
              </a:solidFill>
            </a:endParaRPr>
          </a:p>
        </p:txBody>
      </p:sp>
      <p:sp>
        <p:nvSpPr>
          <p:cNvPr id="9226" name="Text Box 10"/>
          <p:cNvSpPr txBox="1">
            <a:spLocks noChangeArrowheads="1"/>
          </p:cNvSpPr>
          <p:nvPr/>
        </p:nvSpPr>
        <p:spPr bwMode="auto">
          <a:xfrm>
            <a:off x="4791075" y="4876800"/>
            <a:ext cx="9906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 b="1">
                <a:solidFill>
                  <a:srgbClr val="FF0000"/>
                </a:solidFill>
              </a:rPr>
              <a:t>D</a:t>
            </a:r>
            <a:endParaRPr lang="en-US" altLang="zh-CN" sz="2800" b="1">
              <a:solidFill>
                <a:srgbClr val="FF0000"/>
              </a:solidFill>
            </a:endParaRPr>
          </a:p>
        </p:txBody>
      </p:sp>
      <p:sp>
        <p:nvSpPr>
          <p:cNvPr id="9227" name="Text Box 11"/>
          <p:cNvSpPr txBox="1">
            <a:spLocks noChangeArrowheads="1"/>
          </p:cNvSpPr>
          <p:nvPr/>
        </p:nvSpPr>
        <p:spPr bwMode="auto">
          <a:xfrm>
            <a:off x="2057400" y="2987675"/>
            <a:ext cx="2514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400">
                <a:solidFill>
                  <a:srgbClr val="FF0000"/>
                </a:solidFill>
              </a:rPr>
              <a:t>桂林山水甲天下</a:t>
            </a:r>
            <a:endParaRPr lang="zh-CN" altLang="en-US" sz="240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2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2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2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2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2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2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92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9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1" grpId="0" build="allAtOnce"/>
      <p:bldP spid="9223" grpId="0" build="allAtOnce"/>
      <p:bldP spid="9225" grpId="0"/>
      <p:bldP spid="9226" grpId="0"/>
      <p:bldP spid="922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Text Box 4"/>
          <p:cNvSpPr txBox="1">
            <a:spLocks noChangeArrowheads="1"/>
          </p:cNvSpPr>
          <p:nvPr/>
        </p:nvSpPr>
        <p:spPr bwMode="auto">
          <a:xfrm>
            <a:off x="857250" y="704850"/>
            <a:ext cx="3733800" cy="4838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2400" b="1" dirty="0"/>
              <a:t>这些“啊”的读音相同吗？</a:t>
            </a:r>
            <a:endParaRPr lang="zh-CN" altLang="en-US" sz="2400" b="1" dirty="0"/>
          </a:p>
          <a:p>
            <a:endParaRPr lang="zh-CN" altLang="en-US" sz="2400" b="1" dirty="0"/>
          </a:p>
          <a:p>
            <a:r>
              <a:rPr lang="zh-CN" altLang="en-US" sz="2400" b="1" dirty="0"/>
              <a:t>漓江的水真静啊！</a:t>
            </a:r>
            <a:endParaRPr lang="zh-CN" altLang="en-US" sz="2400" b="1" dirty="0"/>
          </a:p>
          <a:p>
            <a:endParaRPr lang="zh-CN" altLang="en-US" sz="2400" b="1" dirty="0"/>
          </a:p>
          <a:p>
            <a:r>
              <a:rPr lang="zh-CN" altLang="en-US" sz="2400" b="1" dirty="0"/>
              <a:t>漓江的水真清啊！</a:t>
            </a:r>
            <a:endParaRPr lang="zh-CN" altLang="en-US" sz="2400" b="1" dirty="0"/>
          </a:p>
          <a:p>
            <a:endParaRPr lang="zh-CN" altLang="en-US" sz="2400" b="1" dirty="0"/>
          </a:p>
          <a:p>
            <a:r>
              <a:rPr lang="zh-CN" altLang="en-US" sz="2400" b="1" dirty="0"/>
              <a:t>漓江的水真绿啊！</a:t>
            </a:r>
            <a:endParaRPr lang="zh-CN" altLang="en-US" sz="2400" b="1" dirty="0"/>
          </a:p>
          <a:p>
            <a:endParaRPr lang="zh-CN" altLang="en-US" sz="2400" b="1" dirty="0"/>
          </a:p>
          <a:p>
            <a:r>
              <a:rPr lang="zh-CN" altLang="en-US" sz="2400" b="1" dirty="0"/>
              <a:t>桂林的山真奇啊！</a:t>
            </a:r>
            <a:endParaRPr lang="zh-CN" altLang="en-US" sz="2400" b="1" dirty="0"/>
          </a:p>
          <a:p>
            <a:endParaRPr lang="zh-CN" altLang="en-US" sz="2400" b="1" dirty="0"/>
          </a:p>
          <a:p>
            <a:r>
              <a:rPr lang="zh-CN" altLang="en-US" sz="2400" b="1" dirty="0"/>
              <a:t>桂林的山真秀啊！</a:t>
            </a:r>
            <a:endParaRPr lang="zh-CN" altLang="en-US" sz="2400" b="1" dirty="0"/>
          </a:p>
          <a:p>
            <a:endParaRPr lang="zh-CN" altLang="en-US" sz="2400" b="1" dirty="0"/>
          </a:p>
          <a:p>
            <a:r>
              <a:rPr lang="zh-CN" altLang="en-US" sz="2400" b="1" dirty="0"/>
              <a:t>桂林的山真险啊</a:t>
            </a:r>
            <a:r>
              <a:rPr lang="zh-CN" altLang="en-US" dirty="0"/>
              <a:t>！ </a:t>
            </a:r>
            <a:endParaRPr lang="zh-CN" altLang="en-US" dirty="0"/>
          </a:p>
        </p:txBody>
      </p:sp>
      <p:sp>
        <p:nvSpPr>
          <p:cNvPr id="10245" name="WordArt 5"/>
          <p:cNvSpPr>
            <a:spLocks noChangeArrowheads="1" noChangeShapeType="1" noTextEdit="1"/>
          </p:cNvSpPr>
          <p:nvPr/>
        </p:nvSpPr>
        <p:spPr bwMode="auto">
          <a:xfrm rot="5400000">
            <a:off x="-914400" y="1676400"/>
            <a:ext cx="2743200" cy="4572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vert="eaVert" wrap="none" fromWordArt="1">
            <a:prstTxWarp prst="textPlain">
              <a:avLst>
                <a:gd name="adj" fmla="val 50000"/>
              </a:avLst>
            </a:prstTxWarp>
            <a:scene3d>
              <a:camera prst="legacyPerspectiveFront">
                <a:rot lat="20639999" lon="20699999" rev="0"/>
              </a:camera>
              <a:lightRig rig="legacyNormal3" dir="l"/>
            </a:scene3d>
            <a:sp3d extrusionH="201600" prstMaterial="legacyPlastic">
              <a:extrusionClr>
                <a:srgbClr val="FF9966"/>
              </a:extrusionClr>
            </a:sp3d>
          </a:bodyPr>
          <a:lstStyle/>
          <a:p>
            <a:pPr algn="ctr" fontAlgn="auto"/>
            <a:r>
              <a:rPr lang="zh-CN" altLang="en-US" sz="3600" kern="10" dirty="0">
                <a:ln w="9525">
                  <a:round/>
                </a:ln>
                <a:solidFill>
                  <a:srgbClr val="CC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大家注意啦！</a:t>
            </a:r>
            <a:endParaRPr lang="zh-CN" altLang="en-US" sz="3600" kern="10" dirty="0">
              <a:ln w="9525">
                <a:round/>
              </a:ln>
              <a:solidFill>
                <a:srgbClr val="CC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0246" name="Text Box 6"/>
          <p:cNvSpPr txBox="1">
            <a:spLocks noChangeArrowheads="1"/>
          </p:cNvSpPr>
          <p:nvPr/>
        </p:nvSpPr>
        <p:spPr bwMode="auto">
          <a:xfrm>
            <a:off x="4800600" y="769322"/>
            <a:ext cx="3943350" cy="48936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 b="1" dirty="0"/>
              <a:t>“</a:t>
            </a:r>
            <a:r>
              <a:rPr lang="zh-CN" altLang="en-US" sz="2400" b="1" dirty="0"/>
              <a:t>啊”字的读音是根据前一个字的音素来变化的。前一个字的音素是</a:t>
            </a:r>
            <a:r>
              <a:rPr lang="en-US" altLang="zh-CN" sz="2400" b="1" dirty="0"/>
              <a:t>a</a:t>
            </a:r>
            <a:r>
              <a:rPr lang="zh-CN" altLang="en-US" sz="2400" b="1" dirty="0"/>
              <a:t>、</a:t>
            </a:r>
            <a:r>
              <a:rPr lang="en-US" altLang="zh-CN" sz="2400" b="1" dirty="0"/>
              <a:t>o</a:t>
            </a:r>
            <a:r>
              <a:rPr lang="zh-CN" altLang="en-US" sz="2400" b="1" dirty="0"/>
              <a:t>、</a:t>
            </a:r>
            <a:r>
              <a:rPr lang="en-US" altLang="zh-CN" sz="2400" b="1" dirty="0"/>
              <a:t>e</a:t>
            </a:r>
            <a:r>
              <a:rPr lang="zh-CN" altLang="en-US" sz="2400" b="1" dirty="0"/>
              <a:t>、</a:t>
            </a:r>
            <a:r>
              <a:rPr lang="en-US" altLang="zh-CN" sz="2400" b="1" dirty="0"/>
              <a:t>i</a:t>
            </a:r>
            <a:r>
              <a:rPr lang="zh-CN" altLang="en-US" sz="2400" b="1" dirty="0"/>
              <a:t>、</a:t>
            </a:r>
            <a:r>
              <a:rPr lang="en-US" altLang="zh-CN" sz="2400" b="1" dirty="0"/>
              <a:t>ü</a:t>
            </a:r>
            <a:r>
              <a:rPr lang="zh-CN" altLang="en-US" sz="2400" b="1" dirty="0"/>
              <a:t>时，“啊”就读</a:t>
            </a:r>
            <a:r>
              <a:rPr lang="en-US" altLang="zh-CN" sz="2400" b="1" dirty="0" err="1"/>
              <a:t>ya</a:t>
            </a:r>
            <a:r>
              <a:rPr lang="zh-CN" altLang="en-US" sz="2400" b="1" dirty="0"/>
              <a:t>；前一个字的韵母是</a:t>
            </a:r>
            <a:r>
              <a:rPr lang="en-US" altLang="zh-CN" sz="2400" b="1" dirty="0"/>
              <a:t>-n</a:t>
            </a:r>
            <a:r>
              <a:rPr lang="zh-CN" altLang="en-US" sz="2400" b="1" dirty="0"/>
              <a:t>时，“啊”就读</a:t>
            </a:r>
            <a:r>
              <a:rPr lang="en-US" altLang="zh-CN" sz="2400" b="1" dirty="0" err="1"/>
              <a:t>na</a:t>
            </a:r>
            <a:r>
              <a:rPr lang="zh-CN" altLang="en-US" sz="2400" b="1" dirty="0"/>
              <a:t>，前一个字的韵母是</a:t>
            </a:r>
            <a:r>
              <a:rPr lang="en-US" altLang="zh-CN" sz="2400" b="1" dirty="0"/>
              <a:t>u</a:t>
            </a:r>
            <a:r>
              <a:rPr lang="zh-CN" altLang="en-US" sz="2400" b="1" dirty="0"/>
              <a:t>、</a:t>
            </a:r>
            <a:r>
              <a:rPr lang="en-US" altLang="zh-CN" sz="2400" b="1" dirty="0" err="1"/>
              <a:t>ao</a:t>
            </a:r>
            <a:r>
              <a:rPr lang="zh-CN" altLang="en-US" sz="2400" b="1" dirty="0"/>
              <a:t>、</a:t>
            </a:r>
            <a:r>
              <a:rPr lang="en-US" altLang="zh-CN" sz="2400" b="1" dirty="0" err="1"/>
              <a:t>iao</a:t>
            </a:r>
            <a:r>
              <a:rPr lang="zh-CN" altLang="en-US" sz="2400" b="1" dirty="0"/>
              <a:t>时，“啊”就读</a:t>
            </a:r>
            <a:r>
              <a:rPr lang="en-US" altLang="zh-CN" sz="2400" b="1" dirty="0" err="1"/>
              <a:t>wa</a:t>
            </a:r>
            <a:r>
              <a:rPr lang="zh-CN" altLang="en-US" sz="2400" b="1" dirty="0"/>
              <a:t>；前一个字的韵母是</a:t>
            </a:r>
            <a:r>
              <a:rPr lang="en-US" altLang="zh-CN" sz="2400" b="1" dirty="0"/>
              <a:t>-</a:t>
            </a:r>
            <a:r>
              <a:rPr lang="en-US" altLang="zh-CN" sz="2400" b="1" dirty="0" err="1"/>
              <a:t>ng</a:t>
            </a:r>
            <a:r>
              <a:rPr lang="zh-CN" altLang="en-US" sz="2400" b="1" dirty="0"/>
              <a:t>时，“啊”就读</a:t>
            </a:r>
            <a:r>
              <a:rPr lang="en-US" altLang="zh-CN" sz="2400" b="1" dirty="0" err="1"/>
              <a:t>nga</a:t>
            </a:r>
            <a:r>
              <a:rPr lang="zh-CN" altLang="en-US" sz="2400" b="1" dirty="0"/>
              <a:t>；前一个字是</a:t>
            </a:r>
            <a:r>
              <a:rPr lang="en-US" altLang="zh-CN" sz="2400" b="1" dirty="0" err="1"/>
              <a:t>zi</a:t>
            </a:r>
            <a:r>
              <a:rPr lang="zh-CN" altLang="en-US" sz="2400" b="1" dirty="0"/>
              <a:t>、</a:t>
            </a:r>
            <a:r>
              <a:rPr lang="en-US" altLang="zh-CN" sz="2400" b="1" dirty="0"/>
              <a:t>ci</a:t>
            </a:r>
            <a:r>
              <a:rPr lang="zh-CN" altLang="en-US" sz="2400" b="1" dirty="0"/>
              <a:t>、</a:t>
            </a:r>
            <a:r>
              <a:rPr lang="en-US" altLang="zh-CN" sz="2400" b="1" dirty="0" err="1"/>
              <a:t>si</a:t>
            </a:r>
            <a:r>
              <a:rPr lang="zh-CN" altLang="en-US" sz="2400" b="1" dirty="0"/>
              <a:t>时，“啊”就读</a:t>
            </a:r>
            <a:r>
              <a:rPr lang="en-US" altLang="zh-CN" sz="2400" b="1" dirty="0" err="1"/>
              <a:t>za</a:t>
            </a:r>
            <a:r>
              <a:rPr lang="zh-CN" altLang="en-US" sz="2400" b="1" dirty="0"/>
              <a:t>；前一个字是</a:t>
            </a:r>
            <a:r>
              <a:rPr lang="en-US" altLang="zh-CN" sz="2400" b="1" dirty="0" err="1"/>
              <a:t>zhi</a:t>
            </a:r>
            <a:r>
              <a:rPr lang="zh-CN" altLang="en-US" sz="2400" b="1" dirty="0"/>
              <a:t>、</a:t>
            </a:r>
            <a:r>
              <a:rPr lang="en-US" altLang="zh-CN" sz="2400" b="1" dirty="0"/>
              <a:t>chi</a:t>
            </a:r>
            <a:r>
              <a:rPr lang="zh-CN" altLang="en-US" sz="2400" b="1" dirty="0"/>
              <a:t>、</a:t>
            </a:r>
            <a:r>
              <a:rPr lang="en-US" altLang="zh-CN" sz="2400" b="1" dirty="0" err="1"/>
              <a:t>shi</a:t>
            </a:r>
            <a:r>
              <a:rPr lang="zh-CN" altLang="en-US" sz="2400" b="1" dirty="0"/>
              <a:t>、</a:t>
            </a:r>
            <a:r>
              <a:rPr lang="en-US" altLang="zh-CN" sz="2400" b="1" dirty="0" err="1"/>
              <a:t>ri</a:t>
            </a:r>
            <a:r>
              <a:rPr lang="zh-CN" altLang="en-US" sz="2400" b="1" dirty="0"/>
              <a:t>时，，“啊”就读</a:t>
            </a:r>
            <a:r>
              <a:rPr lang="en-US" altLang="zh-CN" sz="2400" b="1" dirty="0" err="1"/>
              <a:t>ra</a:t>
            </a:r>
            <a:r>
              <a:rPr lang="zh-CN" altLang="en-US" sz="2400" b="1" dirty="0"/>
              <a:t>。 </a:t>
            </a:r>
            <a:endParaRPr lang="zh-CN" altLang="en-US" sz="2400" b="1" dirty="0"/>
          </a:p>
        </p:txBody>
      </p:sp>
      <p:sp>
        <p:nvSpPr>
          <p:cNvPr id="10247" name="Text Box 7"/>
          <p:cNvSpPr txBox="1">
            <a:spLocks noChangeArrowheads="1"/>
          </p:cNvSpPr>
          <p:nvPr/>
        </p:nvSpPr>
        <p:spPr bwMode="auto">
          <a:xfrm>
            <a:off x="3448050" y="1314450"/>
            <a:ext cx="16764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200" b="1">
                <a:solidFill>
                  <a:srgbClr val="FF0000"/>
                </a:solidFill>
              </a:rPr>
              <a:t>nga</a:t>
            </a:r>
            <a:endParaRPr lang="en-US" altLang="zh-CN" sz="3200" b="1">
              <a:solidFill>
                <a:srgbClr val="FF0000"/>
              </a:solidFill>
            </a:endParaRPr>
          </a:p>
        </p:txBody>
      </p:sp>
      <p:sp>
        <p:nvSpPr>
          <p:cNvPr id="10249" name="Text Box 9"/>
          <p:cNvSpPr txBox="1">
            <a:spLocks noChangeArrowheads="1"/>
          </p:cNvSpPr>
          <p:nvPr/>
        </p:nvSpPr>
        <p:spPr bwMode="auto">
          <a:xfrm>
            <a:off x="3448050" y="2076450"/>
            <a:ext cx="16764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200" b="1">
                <a:solidFill>
                  <a:srgbClr val="FF0000"/>
                </a:solidFill>
              </a:rPr>
              <a:t>nga</a:t>
            </a:r>
            <a:endParaRPr lang="en-US" altLang="zh-CN" sz="3200" b="1">
              <a:solidFill>
                <a:srgbClr val="FF0000"/>
              </a:solidFill>
            </a:endParaRPr>
          </a:p>
        </p:txBody>
      </p:sp>
      <p:sp>
        <p:nvSpPr>
          <p:cNvPr id="10250" name="Text Box 10"/>
          <p:cNvSpPr txBox="1">
            <a:spLocks noChangeArrowheads="1"/>
          </p:cNvSpPr>
          <p:nvPr/>
        </p:nvSpPr>
        <p:spPr bwMode="auto">
          <a:xfrm>
            <a:off x="3600450" y="2838450"/>
            <a:ext cx="12954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 b="1">
                <a:solidFill>
                  <a:schemeClr val="folHlink"/>
                </a:solidFill>
              </a:rPr>
              <a:t>ya</a:t>
            </a:r>
            <a:endParaRPr lang="en-US" altLang="zh-CN" sz="2800" b="1">
              <a:solidFill>
                <a:schemeClr val="folHlink"/>
              </a:solidFill>
            </a:endParaRPr>
          </a:p>
        </p:txBody>
      </p:sp>
      <p:sp>
        <p:nvSpPr>
          <p:cNvPr id="10251" name="Text Box 11"/>
          <p:cNvSpPr txBox="1">
            <a:spLocks noChangeArrowheads="1"/>
          </p:cNvSpPr>
          <p:nvPr/>
        </p:nvSpPr>
        <p:spPr bwMode="auto">
          <a:xfrm>
            <a:off x="3676650" y="3524250"/>
            <a:ext cx="12954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 b="1">
                <a:solidFill>
                  <a:schemeClr val="folHlink"/>
                </a:solidFill>
              </a:rPr>
              <a:t>ya</a:t>
            </a:r>
            <a:endParaRPr lang="en-US" altLang="zh-CN" sz="2800" b="1">
              <a:solidFill>
                <a:schemeClr val="folHlink"/>
              </a:solidFill>
            </a:endParaRPr>
          </a:p>
        </p:txBody>
      </p:sp>
      <p:sp>
        <p:nvSpPr>
          <p:cNvPr id="10252" name="Text Box 12"/>
          <p:cNvSpPr txBox="1">
            <a:spLocks noChangeArrowheads="1"/>
          </p:cNvSpPr>
          <p:nvPr/>
        </p:nvSpPr>
        <p:spPr bwMode="auto">
          <a:xfrm>
            <a:off x="3524250" y="4286250"/>
            <a:ext cx="16002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200" b="1">
                <a:solidFill>
                  <a:schemeClr val="accent2"/>
                </a:solidFill>
              </a:rPr>
              <a:t>wa</a:t>
            </a:r>
            <a:endParaRPr lang="en-US" altLang="zh-CN" sz="3200" b="1">
              <a:solidFill>
                <a:schemeClr val="accent2"/>
              </a:solidFill>
            </a:endParaRPr>
          </a:p>
        </p:txBody>
      </p:sp>
      <p:sp>
        <p:nvSpPr>
          <p:cNvPr id="10253" name="Text Box 13"/>
          <p:cNvSpPr txBox="1">
            <a:spLocks noChangeArrowheads="1"/>
          </p:cNvSpPr>
          <p:nvPr/>
        </p:nvSpPr>
        <p:spPr bwMode="auto">
          <a:xfrm>
            <a:off x="3600450" y="4895850"/>
            <a:ext cx="17526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200" b="1" dirty="0" err="1">
                <a:solidFill>
                  <a:srgbClr val="660066"/>
                </a:solidFill>
              </a:rPr>
              <a:t>na</a:t>
            </a:r>
            <a:endParaRPr lang="en-US" altLang="zh-CN" sz="3200" b="1" dirty="0">
              <a:solidFill>
                <a:srgbClr val="66006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0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2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2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2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2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2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02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2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02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2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02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02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6" grpId="0"/>
      <p:bldP spid="10247" grpId="0"/>
      <p:bldP spid="10249" grpId="0"/>
      <p:bldP spid="10250" grpId="0"/>
      <p:bldP spid="10252" grpId="0"/>
      <p:bldP spid="1025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4" name="Text Box 4"/>
          <p:cNvSpPr txBox="1">
            <a:spLocks noChangeArrowheads="1"/>
          </p:cNvSpPr>
          <p:nvPr/>
        </p:nvSpPr>
        <p:spPr bwMode="auto">
          <a:xfrm>
            <a:off x="1066800" y="838200"/>
            <a:ext cx="7239000" cy="1311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4000" b="1" dirty="0"/>
              <a:t>思考：请比较描写山与水的段落，从中你有什么发现？</a:t>
            </a:r>
            <a:endParaRPr lang="zh-CN" altLang="en-US" sz="4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2" name="Text Box 4"/>
          <p:cNvSpPr txBox="1">
            <a:spLocks noChangeArrowheads="1"/>
          </p:cNvSpPr>
          <p:nvPr/>
        </p:nvSpPr>
        <p:spPr bwMode="auto">
          <a:xfrm>
            <a:off x="838200" y="762000"/>
            <a:ext cx="64770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 b="1" dirty="0">
                <a:solidFill>
                  <a:srgbClr val="FF0000"/>
                </a:solidFill>
              </a:rPr>
              <a:t>“</a:t>
            </a:r>
            <a:r>
              <a:rPr lang="zh-CN" altLang="en-US" sz="2800" b="1" dirty="0">
                <a:solidFill>
                  <a:srgbClr val="FF0000"/>
                </a:solidFill>
              </a:rPr>
              <a:t>从没有见过漓江这样的水”</a:t>
            </a:r>
            <a:r>
              <a:rPr lang="zh-CN" altLang="en-US" sz="2800" dirty="0"/>
              <a:t>如何理解？</a:t>
            </a:r>
            <a:endParaRPr lang="zh-CN" altLang="en-US" sz="2800" dirty="0"/>
          </a:p>
        </p:txBody>
      </p:sp>
      <p:sp>
        <p:nvSpPr>
          <p:cNvPr id="17413" name="Text Box 5"/>
          <p:cNvSpPr txBox="1">
            <a:spLocks noChangeArrowheads="1"/>
          </p:cNvSpPr>
          <p:nvPr/>
        </p:nvSpPr>
        <p:spPr bwMode="auto">
          <a:xfrm>
            <a:off x="942974" y="1981200"/>
            <a:ext cx="7210425" cy="22467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 b="1" dirty="0"/>
              <a:t>如诗如画的漓江是桂林山水的重要组成部分，它发源于桂林市东北兴安县的猫儿山，它如同一条秀丽的玉带般一路流经桂林、阳朔，一直到桂林东南部的平乐县，全长有</a:t>
            </a:r>
            <a:r>
              <a:rPr lang="en-US" altLang="zh-CN" sz="2800" b="1" dirty="0"/>
              <a:t>170</a:t>
            </a:r>
            <a:r>
              <a:rPr lang="zh-CN" altLang="en-US" sz="2800" b="1" dirty="0"/>
              <a:t>多千米。</a:t>
            </a:r>
            <a:endParaRPr lang="zh-CN" altLang="en-US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74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8" name="Text Box 4"/>
          <p:cNvSpPr txBox="1">
            <a:spLocks noChangeArrowheads="1"/>
          </p:cNvSpPr>
          <p:nvPr/>
        </p:nvSpPr>
        <p:spPr bwMode="auto">
          <a:xfrm>
            <a:off x="1009650" y="685800"/>
            <a:ext cx="7620000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 b="1" dirty="0"/>
              <a:t>请问</a:t>
            </a:r>
            <a:r>
              <a:rPr lang="zh-CN" altLang="en-US" sz="2800" dirty="0"/>
              <a:t>：</a:t>
            </a:r>
            <a:r>
              <a:rPr lang="zh-CN" altLang="en-US" sz="2800" b="1" dirty="0"/>
              <a:t>文中用什么与漓江的水作比较？从中你发现了什么？为何又要对比呢？</a:t>
            </a:r>
            <a:endParaRPr lang="zh-CN" altLang="en-US" sz="2800" b="1" dirty="0"/>
          </a:p>
        </p:txBody>
      </p:sp>
      <p:sp>
        <p:nvSpPr>
          <p:cNvPr id="16389" name="Text Box 5"/>
          <p:cNvSpPr txBox="1">
            <a:spLocks noChangeArrowheads="1"/>
          </p:cNvSpPr>
          <p:nvPr/>
        </p:nvSpPr>
        <p:spPr bwMode="auto">
          <a:xfrm>
            <a:off x="3200400" y="1981200"/>
            <a:ext cx="28194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600" dirty="0"/>
              <a:t>大海</a:t>
            </a:r>
            <a:endParaRPr lang="zh-CN" altLang="en-US" sz="3600" dirty="0"/>
          </a:p>
        </p:txBody>
      </p:sp>
      <p:sp>
        <p:nvSpPr>
          <p:cNvPr id="16390" name="Text Box 6"/>
          <p:cNvSpPr txBox="1">
            <a:spLocks noChangeArrowheads="1"/>
          </p:cNvSpPr>
          <p:nvPr/>
        </p:nvSpPr>
        <p:spPr bwMode="auto">
          <a:xfrm>
            <a:off x="3200400" y="2895600"/>
            <a:ext cx="24384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600" dirty="0"/>
              <a:t>西湖</a:t>
            </a:r>
            <a:endParaRPr lang="zh-CN" altLang="en-US" sz="3600" dirty="0"/>
          </a:p>
        </p:txBody>
      </p:sp>
      <p:sp>
        <p:nvSpPr>
          <p:cNvPr id="16391" name="Text Box 7"/>
          <p:cNvSpPr txBox="1">
            <a:spLocks noChangeArrowheads="1"/>
          </p:cNvSpPr>
          <p:nvPr/>
        </p:nvSpPr>
        <p:spPr bwMode="auto">
          <a:xfrm>
            <a:off x="1066800" y="2057400"/>
            <a:ext cx="25908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 dirty="0">
                <a:solidFill>
                  <a:srgbClr val="FF0000"/>
                </a:solidFill>
              </a:rPr>
              <a:t>波澜壮阔的</a:t>
            </a:r>
            <a:endParaRPr lang="zh-CN" altLang="en-US" sz="3200" dirty="0">
              <a:solidFill>
                <a:srgbClr val="FF0000"/>
              </a:solidFill>
            </a:endParaRPr>
          </a:p>
        </p:txBody>
      </p:sp>
      <p:sp>
        <p:nvSpPr>
          <p:cNvPr id="16392" name="Text Box 8"/>
          <p:cNvSpPr txBox="1">
            <a:spLocks noChangeArrowheads="1"/>
          </p:cNvSpPr>
          <p:nvPr/>
        </p:nvSpPr>
        <p:spPr bwMode="auto">
          <a:xfrm>
            <a:off x="1143000" y="2971800"/>
            <a:ext cx="228600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 dirty="0">
                <a:solidFill>
                  <a:srgbClr val="660066"/>
                </a:solidFill>
              </a:rPr>
              <a:t>水平如镜的</a:t>
            </a:r>
            <a:endParaRPr lang="zh-CN" altLang="en-US" sz="3200" dirty="0">
              <a:solidFill>
                <a:srgbClr val="660066"/>
              </a:solidFill>
            </a:endParaRPr>
          </a:p>
        </p:txBody>
      </p:sp>
      <p:sp>
        <p:nvSpPr>
          <p:cNvPr id="16393" name="Text Box 9"/>
          <p:cNvSpPr txBox="1">
            <a:spLocks noChangeArrowheads="1"/>
          </p:cNvSpPr>
          <p:nvPr/>
        </p:nvSpPr>
        <p:spPr bwMode="auto">
          <a:xfrm>
            <a:off x="1143000" y="3819525"/>
            <a:ext cx="54864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4000" b="1" dirty="0"/>
              <a:t>更加突出漓江水的特点</a:t>
            </a:r>
            <a:endParaRPr lang="zh-CN" altLang="en-US" sz="40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3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3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3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63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163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4" dur="500"/>
                                        <p:tgtEl>
                                          <p:spTgt spid="163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9" dur="500"/>
                                        <p:tgtEl>
                                          <p:spTgt spid="163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9" grpId="0"/>
      <p:bldP spid="16390" grpId="0"/>
      <p:bldP spid="16391" grpId="0"/>
      <p:bldP spid="16392" grpId="0"/>
      <p:bldP spid="16393" grpId="0"/>
    </p:bldLst>
  </p:timing>
</p:sld>
</file>

<file path=ppt/theme/theme1.xml><?xml version="1.0" encoding="utf-8"?>
<a:theme xmlns:a="http://schemas.openxmlformats.org/drawingml/2006/main" name="第一PPT模板网-WWW.1PPT.COM">
  <a:themeElements>
    <a:clrScheme name="www.7cxk.com1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www.7cxk.com1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raClrSchemeLst>
    <a:extraClrScheme>
      <a:clrScheme name="www.7cxk.com1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ww.7cxk.com1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ww.7cxk.com1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ww.7cxk.com1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ww.7cxk.com1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ww.7cxk.com1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ww.7cxk.com1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ww.7cxk.com1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ww.7cxk.com1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ww.7cxk.com1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ww.7cxk.com1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ww.7cxk.com1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www.7cxk.com1</Template>
  <TotalTime>0</TotalTime>
  <Words>2987</Words>
  <Application>WPS 演示</Application>
  <PresentationFormat>全屏显示(4:3)</PresentationFormat>
  <Paragraphs>209</Paragraphs>
  <Slides>18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18</vt:i4>
      </vt:variant>
    </vt:vector>
  </HeadingPairs>
  <TitlesOfParts>
    <vt:vector size="27" baseType="lpstr">
      <vt:lpstr>Arial</vt:lpstr>
      <vt:lpstr>宋体</vt:lpstr>
      <vt:lpstr>Wingdings</vt:lpstr>
      <vt:lpstr>Calibri</vt:lpstr>
      <vt:lpstr>华文隶书</vt:lpstr>
      <vt:lpstr>微软雅黑</vt:lpstr>
      <vt:lpstr>Arial</vt:lpstr>
      <vt:lpstr>Arial Unicode MS</vt:lpstr>
      <vt:lpstr>第一PPT模板网-WWW.1PPT.COM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keywords>第一PPT模板网-WWW.1PPT.COM</cp:keywords>
  <dc:description>第一PPT模板网-WWW.1PPT.COM</dc:description>
  <dc:subject>第一PPT模板网-WWW.1PPT.COM</dc:subject>
  <cp:category>第一PPT模板网-WWW.1PPT.COM</cp:category>
  <cp:lastModifiedBy>wuhan</cp:lastModifiedBy>
  <cp:revision>44</cp:revision>
  <cp:lastPrinted>2113-01-01T00:00:00Z</cp:lastPrinted>
  <dcterms:created xsi:type="dcterms:W3CDTF">2113-01-01T00:00:00Z</dcterms:created>
  <dcterms:modified xsi:type="dcterms:W3CDTF">2017-09-04T04:44:10Z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  <property fmtid="{D5CDD505-2E9C-101B-9397-08002B2CF9AE}" pid="3" name="KSOProductBuildVer">
    <vt:lpwstr>2052-10.1.0.6748</vt:lpwstr>
  </property>
</Properties>
</file>