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28" r:id="rId3"/>
    <p:sldId id="430" r:id="rId4"/>
    <p:sldId id="434" r:id="rId5"/>
    <p:sldId id="435" r:id="rId6"/>
    <p:sldId id="432" r:id="rId7"/>
    <p:sldId id="433" r:id="rId8"/>
    <p:sldId id="436" r:id="rId9"/>
    <p:sldId id="439" r:id="rId10"/>
    <p:sldId id="438" r:id="rId11"/>
    <p:sldId id="450" r:id="rId12"/>
    <p:sldId id="440" r:id="rId13"/>
    <p:sldId id="441" r:id="rId14"/>
    <p:sldId id="442" r:id="rId15"/>
    <p:sldId id="451" r:id="rId16"/>
    <p:sldId id="443" r:id="rId17"/>
    <p:sldId id="453" r:id="rId18"/>
    <p:sldId id="452" r:id="rId19"/>
    <p:sldId id="444" r:id="rId20"/>
    <p:sldId id="446" r:id="rId21"/>
    <p:sldId id="414" r:id="rId22"/>
    <p:sldId id="454" r:id="rId23"/>
    <p:sldId id="455" r:id="rId24"/>
    <p:sldId id="448" r:id="rId25"/>
    <p:sldId id="447" r:id="rId26"/>
    <p:sldId id="445" r:id="rId27"/>
    <p:sldId id="408" r:id="rId28"/>
    <p:sldId id="409" r:id="rId29"/>
    <p:sldId id="411" r:id="rId30"/>
    <p:sldId id="410" r:id="rId31"/>
    <p:sldId id="412" r:id="rId32"/>
    <p:sldId id="456" r:id="rId33"/>
    <p:sldId id="457" r:id="rId34"/>
    <p:sldId id="458" r:id="rId35"/>
    <p:sldId id="459" r:id="rId36"/>
    <p:sldId id="413" r:id="rId37"/>
    <p:sldId id="333" r:id="rId38"/>
    <p:sldId id="424" r:id="rId39"/>
    <p:sldId id="425" r:id="rId40"/>
    <p:sldId id="426" r:id="rId41"/>
    <p:sldId id="427" r:id="rId4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9900"/>
    <a:srgbClr val="FFCCFF"/>
    <a:srgbClr val="99CCFF"/>
    <a:srgbClr val="FFEBF8"/>
    <a:srgbClr val="0099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9" autoAdjust="0"/>
    <p:restoredTop sz="99096" autoAdjust="0"/>
  </p:normalViewPr>
  <p:slideViewPr>
    <p:cSldViewPr>
      <p:cViewPr>
        <p:scale>
          <a:sx n="105" d="100"/>
          <a:sy n="105" d="100"/>
        </p:scale>
        <p:origin x="-192" y="-150"/>
      </p:cViewPr>
      <p:guideLst>
        <p:guide orient="horz" pos="845"/>
        <p:guide orient="horz" pos="4083"/>
        <p:guide pos="5375"/>
        <p:guide pos="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C2A9B-0B51-44D8-94B7-DD5FDB166C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41D2B-9165-428B-9ADB-E8EB86B2D70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B1DA2-C4A5-4F41-B107-9BAAD6F54BC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DFE9A-BCE2-4B25-912C-8A008B73FE1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8B674-7653-4E0F-B5FB-5B38A509D60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53B41-BA83-47D8-A9E1-A2B00589745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14DB1-0AE7-4509-93EB-EFA6CC205BF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3C258-1F60-49C7-81AE-0B54346B8C5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7B3EA-6692-41F8-8D50-0AFF281B0C9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8AB76-C4FC-4CDF-9095-D79705525E8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3011E-3F49-4B4C-9D57-CD46A06490D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D49E49CE-80B2-493B-A6D0-A7B4C05AF8E8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png"/><Relationship Id="rId3" Type="http://schemas.openxmlformats.org/officeDocument/2006/relationships/slide" Target="slide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png"/><Relationship Id="rId3" Type="http://schemas.openxmlformats.org/officeDocument/2006/relationships/slide" Target="slide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1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1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png"/><Relationship Id="rId3" Type="http://schemas.openxmlformats.org/officeDocument/2006/relationships/slide" Target="slide1.xml"/><Relationship Id="rId2" Type="http://schemas.openxmlformats.org/officeDocument/2006/relationships/image" Target="../media/image35.jpeg"/><Relationship Id="rId1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ChangeArrowheads="1"/>
          </p:cNvSpPr>
          <p:nvPr/>
        </p:nvSpPr>
        <p:spPr bwMode="auto">
          <a:xfrm>
            <a:off x="1259632" y="2115819"/>
            <a:ext cx="43924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4400" b="1" dirty="0" smtClean="0">
                <a:latin typeface="Times New Roman" panose="02020603050405020304" pitchFamily="18" charset="0"/>
                <a:ea typeface="楷体_GB2312" pitchFamily="49" charset="-122"/>
              </a:rPr>
              <a:t>我们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的民族小学</a:t>
            </a:r>
            <a:endParaRPr lang="zh-CN" altLang="en-US" sz="44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84393" y="6119713"/>
            <a:ext cx="145288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绿色资源网</a:t>
            </a:r>
            <a:endParaRPr lang="zh-CN" altLang="en-US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4466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4467" name="Text Box 3"/>
          <p:cNvSpPr txBox="1">
            <a:spLocks noChangeArrowheads="1"/>
          </p:cNvSpPr>
          <p:nvPr/>
        </p:nvSpPr>
        <p:spPr bwMode="auto">
          <a:xfrm>
            <a:off x="1690688" y="620713"/>
            <a:ext cx="7129462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</a:rPr>
              <a:t>1.</a:t>
            </a:r>
            <a:r>
              <a:rPr lang="zh-CN" altLang="en-US" sz="3200" b="1" dirty="0">
                <a:solidFill>
                  <a:schemeClr val="bg1"/>
                </a:solidFill>
              </a:rPr>
              <a:t>走来了许多少数民族的小学生。</a:t>
            </a:r>
            <a:endParaRPr lang="zh-CN" altLang="en-US" sz="32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</a:rPr>
              <a:t>2.</a:t>
            </a:r>
            <a:r>
              <a:rPr lang="zh-CN" altLang="en-US" sz="3200" b="1" dirty="0">
                <a:solidFill>
                  <a:schemeClr val="bg1"/>
                </a:solidFill>
              </a:rPr>
              <a:t>走来了许多小学生，有傣族的小学生、有景颇族的小学生、有阿昌族的小学生和德昂族的小学生，还有汉族的小学生。</a:t>
            </a:r>
            <a:endParaRPr lang="zh-CN" altLang="en-US" sz="32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</a:rPr>
              <a:t>3.</a:t>
            </a:r>
            <a:r>
              <a:rPr lang="zh-CN" altLang="en-US" sz="3200" b="1" dirty="0">
                <a:solidFill>
                  <a:schemeClr val="bg1"/>
                </a:solidFill>
              </a:rPr>
              <a:t>走来了许多小学生，有傣族的，有景颇族的，有阿昌族和德昂族的，还有汉族的。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8686800" cy="5092700"/>
          </a:xfrm>
          <a:prstGeom prst="rect">
            <a:avLst/>
          </a:prstGeom>
          <a:solidFill>
            <a:srgbClr val="00CCFF">
              <a:alpha val="64999"/>
            </a:srgbClr>
          </a:solidFill>
          <a:ln w="57150" cap="rnd">
            <a:solidFill>
              <a:srgbClr val="FF0000"/>
            </a:solidFill>
            <a:prstDash val="sys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360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早晨，从山坡上，从坪坝里，从一条条开着绒球花和太阳花的小路上，走来了许多小学生，有傣族的，有景颇族的，有阿昌族和德昂族的，还有汉族的。</a:t>
            </a:r>
            <a:r>
              <a:rPr kumimoji="1" lang="zh-CN" altLang="en-US" sz="3600" b="1" u="sng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大家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穿戴不同、语言不同，来到学校都成了好朋友。那鲜艳的民族服装，把学校打扮得更加绚丽多彩。</a:t>
            </a:r>
            <a:r>
              <a:rPr kumimoji="1" lang="zh-CN" altLang="en-US" sz="3600" b="1">
                <a:latin typeface="楷体_GB2312" pitchFamily="49" charset="-122"/>
                <a:ea typeface="楷体_GB2312" pitchFamily="49" charset="-122"/>
              </a:rPr>
              <a:t>同学们向在校园里欢唱的小鸟打招呼，向敬爱的老师问好，向高高飘扬的国旗敬礼。</a:t>
            </a:r>
            <a:endParaRPr kumimoji="1" lang="zh-CN" altLang="en-US" sz="36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686800" cy="5092700"/>
          </a:xfrm>
          <a:prstGeom prst="rect">
            <a:avLst/>
          </a:prstGeom>
          <a:solidFill>
            <a:srgbClr val="00CCFF">
              <a:alpha val="70000"/>
            </a:srgbClr>
          </a:solidFill>
          <a:ln w="57150" cap="rnd">
            <a:solidFill>
              <a:srgbClr val="FF0000"/>
            </a:solidFill>
            <a:prstDash val="sys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360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早晨，从山坡上，从坪坝里，从一条条开着绒球花和太阳花的小路上，走来了许多小学生，有傣族的，有景颇族的，有阿昌族和德昂族的，还有汉族的。大家穿戴不同、语言不同，来到学校都成了好朋友。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那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鲜艳的民族服装，把学校打扮得更加绚丽多彩。</a:t>
            </a:r>
            <a:r>
              <a:rPr kumimoji="1" lang="zh-CN" altLang="en-US" sz="3600" b="1">
                <a:latin typeface="楷体_GB2312" pitchFamily="49" charset="-122"/>
                <a:ea typeface="楷体_GB2312" pitchFamily="49" charset="-122"/>
              </a:rPr>
              <a:t>同学们向在校园里欢唱的小鸟打招呼，向敬爱的老师问好，向高高飘扬的国旗敬礼。</a:t>
            </a:r>
            <a:endParaRPr kumimoji="1" lang="zh-CN" altLang="en-US" sz="36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686800" cy="5334000"/>
          </a:xfrm>
          <a:prstGeom prst="rect">
            <a:avLst/>
          </a:prstGeom>
          <a:solidFill>
            <a:srgbClr val="00CCFF">
              <a:alpha val="81000"/>
            </a:srgbClr>
          </a:solidFill>
          <a:ln w="57150" cap="rnd">
            <a:solidFill>
              <a:srgbClr val="FF0000"/>
            </a:solidFill>
            <a:prstDash val="sys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360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早晨，从山坡上，从坪坝里，从一条条开着绒球花和太阳花的小路上，走来了许多小学生，有傣族的，有景颇族的，有阿昌族和德昂族的，还有汉族的。大家</a:t>
            </a:r>
            <a:r>
              <a:rPr kumimoji="1" lang="zh-CN" altLang="en-US" sz="4400" b="1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穿戴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不同、语言不同，来到学校都成了好朋友。</a:t>
            </a: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那</a:t>
            </a:r>
            <a:r>
              <a:rPr kumimoji="1"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鲜艳的民族服装，把学校打扮得更加绚丽多彩。</a:t>
            </a:r>
            <a:r>
              <a:rPr kumimoji="1" lang="zh-CN" altLang="en-US" sz="3600" b="1">
                <a:latin typeface="楷体_GB2312" pitchFamily="49" charset="-122"/>
                <a:ea typeface="楷体_GB2312" pitchFamily="49" charset="-122"/>
              </a:rPr>
              <a:t>同学们向在校园里欢唱的小鸟打招呼，向敬爱的老师问好，向高高飘扬的国旗敬礼。</a:t>
            </a:r>
            <a:endParaRPr kumimoji="1" lang="zh-CN" altLang="en-US" sz="36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490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5491" name="Text Box 3"/>
          <p:cNvSpPr txBox="1">
            <a:spLocks noChangeArrowheads="1"/>
          </p:cNvSpPr>
          <p:nvPr/>
        </p:nvSpPr>
        <p:spPr bwMode="auto">
          <a:xfrm>
            <a:off x="1835150" y="1268413"/>
            <a:ext cx="60483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大家穿戴不同、语言不同，来到学校，都成了好朋友。</a:t>
            </a:r>
            <a:endParaRPr lang="zh-CN" altLang="en-US" sz="3600" b="1">
              <a:solidFill>
                <a:schemeClr val="bg1"/>
              </a:solidFill>
            </a:endParaRPr>
          </a:p>
        </p:txBody>
      </p:sp>
      <p:sp>
        <p:nvSpPr>
          <p:cNvPr id="575492" name="Text Box 4"/>
          <p:cNvSpPr txBox="1">
            <a:spLocks noChangeArrowheads="1"/>
          </p:cNvSpPr>
          <p:nvPr/>
        </p:nvSpPr>
        <p:spPr bwMode="auto">
          <a:xfrm>
            <a:off x="1835150" y="3357563"/>
            <a:ext cx="60483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</a:rPr>
              <a:t>大家穿着不同、语言不同，来到学校，都成了好朋友。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grpSp>
        <p:nvGrpSpPr>
          <p:cNvPr id="575493" name="Group 5"/>
          <p:cNvGrpSpPr/>
          <p:nvPr/>
        </p:nvGrpSpPr>
        <p:grpSpPr bwMode="auto">
          <a:xfrm>
            <a:off x="2771775" y="1268413"/>
            <a:ext cx="1584325" cy="2730500"/>
            <a:chOff x="1746" y="799"/>
            <a:chExt cx="998" cy="1720"/>
          </a:xfrm>
        </p:grpSpPr>
        <p:sp>
          <p:nvSpPr>
            <p:cNvPr id="575494" name="Text Box 6"/>
            <p:cNvSpPr txBox="1">
              <a:spLocks noChangeArrowheads="1"/>
            </p:cNvSpPr>
            <p:nvPr/>
          </p:nvSpPr>
          <p:spPr bwMode="auto">
            <a:xfrm>
              <a:off x="1746" y="799"/>
              <a:ext cx="99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</a:rPr>
                <a:t>穿戴</a:t>
              </a:r>
              <a:endParaRPr lang="zh-CN" altLang="en-US" sz="3600" b="1">
                <a:solidFill>
                  <a:srgbClr val="FF0000"/>
                </a:solidFill>
              </a:endParaRPr>
            </a:p>
          </p:txBody>
        </p:sp>
        <p:sp>
          <p:nvSpPr>
            <p:cNvPr id="575495" name="Text Box 7"/>
            <p:cNvSpPr txBox="1">
              <a:spLocks noChangeArrowheads="1"/>
            </p:cNvSpPr>
            <p:nvPr/>
          </p:nvSpPr>
          <p:spPr bwMode="auto">
            <a:xfrm>
              <a:off x="1746" y="2115"/>
              <a:ext cx="95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</a:rPr>
                <a:t>穿着</a:t>
              </a:r>
              <a:endParaRPr lang="zh-CN" altLang="en-US" sz="36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7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4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686800" cy="5092700"/>
          </a:xfrm>
          <a:prstGeom prst="rect">
            <a:avLst/>
          </a:prstGeom>
          <a:solidFill>
            <a:srgbClr val="00CCFF">
              <a:alpha val="71001"/>
            </a:srgbClr>
          </a:solidFill>
          <a:ln w="57150" cap="rnd">
            <a:solidFill>
              <a:srgbClr val="FF0000"/>
            </a:solidFill>
            <a:prstDash val="sys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3600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早晨，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从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山坡上，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从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坪坝里，</a:t>
            </a:r>
            <a:r>
              <a:rPr kumimoji="1"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从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一条条开着绒球花和太阳花的小路上，走来了许多小学生，有傣族的，有景颇族的，有阿昌族和德昂族的，还有汉族的。大家穿戴不同、语言不同，来到学校都成了好朋友。那鲜艳的民族服装，把学校打扮得更加绚丽多彩。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同学们</a:t>
            </a:r>
            <a:r>
              <a:rPr kumimoji="1"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向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在校园里欢唱的小鸟打招呼，</a:t>
            </a:r>
            <a:r>
              <a:rPr kumimoji="1"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向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敬爱的老师问好，</a:t>
            </a:r>
            <a:r>
              <a:rPr kumimoji="1"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向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高高飘扬的国旗敬礼。</a:t>
            </a:r>
            <a:endParaRPr kumimoji="1" lang="zh-CN" altLang="en-US" sz="36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38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7539" name="Text Box 3"/>
          <p:cNvSpPr txBox="1">
            <a:spLocks noChangeArrowheads="1"/>
          </p:cNvSpPr>
          <p:nvPr/>
        </p:nvSpPr>
        <p:spPr bwMode="auto">
          <a:xfrm>
            <a:off x="1116013" y="836613"/>
            <a:ext cx="802798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</a:rPr>
              <a:t>1.</a:t>
            </a:r>
            <a:r>
              <a:rPr lang="zh-CN" altLang="en-US" sz="3200" b="1" dirty="0">
                <a:solidFill>
                  <a:schemeClr val="bg1"/>
                </a:solidFill>
              </a:rPr>
              <a:t>早晨，从各处走来了许多小学生。</a:t>
            </a:r>
            <a:endParaRPr lang="zh-CN" altLang="en-US" sz="32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bg1"/>
                </a:solidFill>
              </a:rPr>
              <a:t>2.</a:t>
            </a:r>
            <a:r>
              <a:rPr lang="zh-CN" altLang="en-US" sz="3200" b="1" dirty="0">
                <a:solidFill>
                  <a:schemeClr val="bg1"/>
                </a:solidFill>
              </a:rPr>
              <a:t>早晨，从山坡上，从坪坝里，从一条条开着绒球花和太阳花的小路上，走来了许多小学生。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6514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6515" name="Text Box 3"/>
          <p:cNvSpPr txBox="1">
            <a:spLocks noChangeArrowheads="1"/>
          </p:cNvSpPr>
          <p:nvPr/>
        </p:nvSpPr>
        <p:spPr bwMode="auto">
          <a:xfrm>
            <a:off x="1619250" y="1844675"/>
            <a:ext cx="71294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同学们向在校园里的小鸟打招呼，向敬爱的老师问好，向高高飘扬的国旗敬礼。</a:t>
            </a:r>
            <a:endParaRPr lang="zh-CN" altLang="en-US" sz="3600" b="1">
              <a:solidFill>
                <a:schemeClr val="bg1"/>
              </a:solidFill>
            </a:endParaRPr>
          </a:p>
        </p:txBody>
      </p:sp>
      <p:sp>
        <p:nvSpPr>
          <p:cNvPr id="576516" name="Text Box 4"/>
          <p:cNvSpPr txBox="1">
            <a:spLocks noChangeArrowheads="1"/>
          </p:cNvSpPr>
          <p:nvPr/>
        </p:nvSpPr>
        <p:spPr bwMode="auto">
          <a:xfrm>
            <a:off x="6661150" y="1851025"/>
            <a:ext cx="2159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打招呼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84313"/>
            <a:ext cx="8675687" cy="2520950"/>
          </a:xfrm>
        </p:spPr>
        <p:txBody>
          <a:bodyPr/>
          <a:lstStyle/>
          <a:p>
            <a:pPr algn="l"/>
            <a:r>
              <a:rPr lang="en-US" altLang="zh-CN" sz="3200" b="1" dirty="0"/>
              <a:t>       </a:t>
            </a:r>
            <a:r>
              <a:rPr lang="zh-CN" altLang="en-US" sz="3200" b="1" dirty="0"/>
              <a:t>同学们从</a:t>
            </a:r>
            <a:r>
              <a:rPr lang="en-US" altLang="zh-CN" sz="3200" b="1" dirty="0"/>
              <a:t>(        ),</a:t>
            </a:r>
            <a:r>
              <a:rPr lang="zh-CN" altLang="en-US" sz="3200" b="1" dirty="0"/>
              <a:t>从</a:t>
            </a:r>
            <a:r>
              <a:rPr lang="en-US" altLang="zh-CN" sz="3200" b="1" dirty="0"/>
              <a:t>(        ),</a:t>
            </a:r>
            <a:r>
              <a:rPr lang="zh-CN" altLang="en-US" sz="3200" b="1" dirty="0"/>
              <a:t>从</a:t>
            </a:r>
            <a:r>
              <a:rPr lang="en-US" altLang="zh-CN" sz="3200" b="1" dirty="0"/>
              <a:t>(        ),</a:t>
            </a:r>
            <a:r>
              <a:rPr lang="zh-CN" altLang="en-US" sz="3200" b="1" dirty="0"/>
              <a:t>捡起了很多垃圾，学校很快变干净了。</a:t>
            </a:r>
            <a:br>
              <a:rPr lang="zh-CN" altLang="en-US" sz="3200" b="1" dirty="0"/>
            </a:br>
            <a:br>
              <a:rPr lang="zh-CN" altLang="en-US" sz="3200" b="1" dirty="0"/>
            </a:br>
            <a:r>
              <a:rPr lang="zh-CN" altLang="en-US" sz="3200" b="1" dirty="0"/>
              <a:t>      放学的路上，我向</a:t>
            </a:r>
            <a:r>
              <a:rPr lang="en-US" altLang="zh-CN" sz="4000" b="1" dirty="0"/>
              <a:t>(        ),</a:t>
            </a:r>
            <a:r>
              <a:rPr lang="zh-CN" altLang="en-US" sz="4000" b="1" dirty="0"/>
              <a:t>向</a:t>
            </a:r>
            <a:r>
              <a:rPr lang="en-US" altLang="zh-CN" sz="4000" b="1" dirty="0"/>
              <a:t>(        ),</a:t>
            </a:r>
            <a:r>
              <a:rPr lang="zh-CN" altLang="en-US" sz="4000" b="1" dirty="0"/>
              <a:t>向</a:t>
            </a:r>
            <a:r>
              <a:rPr lang="en-US" altLang="zh-CN" sz="4000" b="1" dirty="0"/>
              <a:t>(        )</a:t>
            </a:r>
            <a:r>
              <a:rPr lang="zh-CN" altLang="en-US" sz="4000" b="1" dirty="0"/>
              <a:t>。</a:t>
            </a:r>
            <a:endParaRPr lang="zh-CN" altLang="en-US" sz="4000" b="1" dirty="0"/>
          </a:p>
        </p:txBody>
      </p:sp>
    </p:spTree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Text Box 2"/>
          <p:cNvSpPr txBox="1">
            <a:spLocks noChangeArrowheads="1"/>
          </p:cNvSpPr>
          <p:nvPr/>
        </p:nvSpPr>
        <p:spPr bwMode="auto">
          <a:xfrm>
            <a:off x="1143000" y="1463675"/>
            <a:ext cx="6705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4400">
                <a:latin typeface="楷体_GB2312" pitchFamily="49" charset="-122"/>
                <a:ea typeface="楷体_GB2312" pitchFamily="49" charset="-122"/>
              </a:rPr>
              <a:t>   </a:t>
            </a:r>
            <a:endParaRPr kumimoji="1" lang="en-US" altLang="zh-CN" sz="4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0371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8497887" cy="4095750"/>
          </a:xfrm>
          <a:prstGeom prst="rect">
            <a:avLst/>
          </a:prstGeom>
          <a:solidFill>
            <a:srgbClr val="339966">
              <a:alpha val="62000"/>
            </a:srgbClr>
          </a:solidFill>
          <a:ln w="38100">
            <a:solidFill>
              <a:schemeClr val="tx1"/>
            </a:solidFill>
            <a:prstDash val="dash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上课了，不同民族的小学生，在同一间教室里学习。大家一起读课文，那声音真好听！这时候，窗外十分安静，树枝不摇了，鸟儿不叫了，蝴蝶停在花朵上，好像都在听同学们读课文。最有趣的是，跑来了几只猴子。这些山林里的朋友，是那样好奇地听着同学们读课文。</a:t>
            </a:r>
            <a:r>
              <a:rPr kumimoji="1" lang="zh-CN" altLang="en-US" sz="4400">
                <a:latin typeface="楷体_GB2312" pitchFamily="49" charset="-122"/>
                <a:ea typeface="楷体_GB2312" pitchFamily="49" charset="-122"/>
              </a:rPr>
              <a:t> </a:t>
            </a:r>
            <a:endParaRPr kumimoji="1" lang="zh-CN" altLang="en-US" sz="44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746" name="Picture 2" descr="f26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2058988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3747" name="Text Box 3"/>
          <p:cNvSpPr txBox="1">
            <a:spLocks noChangeArrowheads="1"/>
          </p:cNvSpPr>
          <p:nvPr/>
        </p:nvSpPr>
        <p:spPr bwMode="auto">
          <a:xfrm>
            <a:off x="0" y="2924175"/>
            <a:ext cx="19446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ea typeface="黑体" panose="02010609060101010101" pitchFamily="2" charset="-122"/>
              </a:rPr>
              <a:t>景 颇 族</a:t>
            </a:r>
            <a:endParaRPr lang="zh-CN" altLang="en-US" sz="3200" dirty="0">
              <a:ea typeface="黑体" panose="02010609060101010101" pitchFamily="2" charset="-122"/>
            </a:endParaRPr>
          </a:p>
        </p:txBody>
      </p:sp>
      <p:sp>
        <p:nvSpPr>
          <p:cNvPr id="543748" name="Text Box 4"/>
          <p:cNvSpPr txBox="1">
            <a:spLocks noChangeArrowheads="1"/>
          </p:cNvSpPr>
          <p:nvPr/>
        </p:nvSpPr>
        <p:spPr bwMode="auto">
          <a:xfrm>
            <a:off x="611188" y="2636838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pō</a:t>
            </a:r>
            <a:endParaRPr lang="en-US" altLang="zh-CN" sz="2400" b="1"/>
          </a:p>
        </p:txBody>
      </p:sp>
      <p:pic>
        <p:nvPicPr>
          <p:cNvPr id="543749" name="Picture 5" descr="f27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975" y="0"/>
            <a:ext cx="1958975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3750" name="Text Box 6"/>
          <p:cNvSpPr txBox="1">
            <a:spLocks noChangeArrowheads="1"/>
          </p:cNvSpPr>
          <p:nvPr/>
        </p:nvSpPr>
        <p:spPr bwMode="auto">
          <a:xfrm>
            <a:off x="2411413" y="2997200"/>
            <a:ext cx="3095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ea typeface="黑体" panose="02010609060101010101" pitchFamily="2" charset="-122"/>
              </a:rPr>
              <a:t>德 昂 族</a:t>
            </a:r>
            <a:endParaRPr lang="zh-CN" altLang="en-US" sz="2800" b="1" dirty="0">
              <a:ea typeface="黑体" panose="02010609060101010101" pitchFamily="2" charset="-122"/>
            </a:endParaRPr>
          </a:p>
        </p:txBody>
      </p:sp>
      <p:sp>
        <p:nvSpPr>
          <p:cNvPr id="543751" name="Text Box 7"/>
          <p:cNvSpPr txBox="1">
            <a:spLocks noChangeArrowheads="1"/>
          </p:cNvSpPr>
          <p:nvPr/>
        </p:nvSpPr>
        <p:spPr bwMode="auto">
          <a:xfrm>
            <a:off x="2843213" y="2636838"/>
            <a:ext cx="2160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/>
              <a:t>ánɡ</a:t>
            </a:r>
            <a:endParaRPr lang="en-US" altLang="zh-CN" sz="2800"/>
          </a:p>
        </p:txBody>
      </p:sp>
      <p:pic>
        <p:nvPicPr>
          <p:cNvPr id="543752" name="Picture 8" descr="f27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0"/>
            <a:ext cx="204152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3753" name="Picture 9" descr="f28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588" y="0"/>
            <a:ext cx="1989137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3754" name="Picture 10" descr="汉族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350" y="3573463"/>
            <a:ext cx="2124075" cy="306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3755" name="Text Box 11"/>
          <p:cNvSpPr txBox="1">
            <a:spLocks noChangeArrowheads="1"/>
          </p:cNvSpPr>
          <p:nvPr/>
        </p:nvSpPr>
        <p:spPr bwMode="auto">
          <a:xfrm>
            <a:off x="4643438" y="2852738"/>
            <a:ext cx="19431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黑体" panose="02010609060101010101" pitchFamily="2" charset="-122"/>
              </a:rPr>
              <a:t>傣 族</a:t>
            </a:r>
            <a:endParaRPr lang="zh-CN" altLang="en-US" sz="3200" b="1">
              <a:ea typeface="黑体" panose="02010609060101010101" pitchFamily="2" charset="-122"/>
            </a:endParaRPr>
          </a:p>
        </p:txBody>
      </p:sp>
      <p:sp>
        <p:nvSpPr>
          <p:cNvPr id="543756" name="Text Box 12"/>
          <p:cNvSpPr txBox="1">
            <a:spLocks noChangeArrowheads="1"/>
          </p:cNvSpPr>
          <p:nvPr/>
        </p:nvSpPr>
        <p:spPr bwMode="auto">
          <a:xfrm>
            <a:off x="6804025" y="2924175"/>
            <a:ext cx="2089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黑体" panose="02010609060101010101" pitchFamily="2" charset="-122"/>
              </a:rPr>
              <a:t>阿 昌 族</a:t>
            </a:r>
            <a:endParaRPr lang="zh-CN" altLang="en-US" sz="3200" b="1">
              <a:ea typeface="黑体" panose="02010609060101010101" pitchFamily="2" charset="-122"/>
            </a:endParaRPr>
          </a:p>
        </p:txBody>
      </p:sp>
      <p:sp>
        <p:nvSpPr>
          <p:cNvPr id="543757" name="Text Box 13"/>
          <p:cNvSpPr txBox="1">
            <a:spLocks noChangeArrowheads="1"/>
          </p:cNvSpPr>
          <p:nvPr/>
        </p:nvSpPr>
        <p:spPr bwMode="auto">
          <a:xfrm>
            <a:off x="7235825" y="2636838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chānɡ</a:t>
            </a:r>
            <a:endParaRPr lang="en-US" altLang="zh-CN" sz="2400"/>
          </a:p>
        </p:txBody>
      </p:sp>
      <p:sp>
        <p:nvSpPr>
          <p:cNvPr id="543758" name="Text Box 14"/>
          <p:cNvSpPr txBox="1">
            <a:spLocks noChangeArrowheads="1"/>
          </p:cNvSpPr>
          <p:nvPr/>
        </p:nvSpPr>
        <p:spPr bwMode="auto">
          <a:xfrm>
            <a:off x="3563938" y="5516563"/>
            <a:ext cx="22320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黑体" panose="02010609060101010101" pitchFamily="2" charset="-122"/>
              </a:rPr>
              <a:t>汉 族</a:t>
            </a:r>
            <a:endParaRPr lang="zh-CN" altLang="en-US" sz="2800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42" name="Picture 2" descr="半透明底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212725"/>
            <a:ext cx="8281988" cy="192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43" name="Rectangle 3"/>
          <p:cNvSpPr>
            <a:spLocks noChangeArrowheads="1"/>
          </p:cNvSpPr>
          <p:nvPr/>
        </p:nvSpPr>
        <p:spPr bwMode="auto">
          <a:xfrm>
            <a:off x="971550" y="476250"/>
            <a:ext cx="7604125" cy="132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700" b="1">
                <a:latin typeface="Times New Roman" panose="02020603050405020304" pitchFamily="18" charset="0"/>
                <a:ea typeface="楷体_GB2312" pitchFamily="49" charset="-122"/>
              </a:rPr>
              <a:t>上课了，不同民族的小学生，在同一间教室里学习。大家一起读课文，那声音真好听</a:t>
            </a:r>
            <a:r>
              <a:rPr lang="en-US" altLang="zh-CN" sz="2700" b="1">
                <a:latin typeface="Times New Roman" panose="02020603050405020304" pitchFamily="18" charset="0"/>
                <a:ea typeface="楷体_GB2312" pitchFamily="49" charset="-122"/>
              </a:rPr>
              <a:t>!   </a:t>
            </a:r>
            <a:endParaRPr lang="en-US" altLang="zh-CN" sz="27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8562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8563" name="Text Box 3"/>
          <p:cNvSpPr txBox="1">
            <a:spLocks noChangeArrowheads="1"/>
          </p:cNvSpPr>
          <p:nvPr/>
        </p:nvSpPr>
        <p:spPr bwMode="auto">
          <a:xfrm>
            <a:off x="1187450" y="1412875"/>
            <a:ext cx="73453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</a:rPr>
              <a:t>上课了</a:t>
            </a:r>
            <a:r>
              <a:rPr lang="en-US" altLang="zh-CN" sz="3600" b="1" dirty="0">
                <a:solidFill>
                  <a:schemeClr val="bg1"/>
                </a:solidFill>
              </a:rPr>
              <a:t>,</a:t>
            </a:r>
            <a:r>
              <a:rPr lang="zh-CN" altLang="en-US" sz="3600" b="1" dirty="0">
                <a:solidFill>
                  <a:schemeClr val="bg1"/>
                </a:solidFill>
              </a:rPr>
              <a:t>不同民族的的小学生</a:t>
            </a:r>
            <a:r>
              <a:rPr lang="en-US" altLang="zh-CN" sz="3600" b="1" dirty="0">
                <a:solidFill>
                  <a:schemeClr val="bg1"/>
                </a:solidFill>
              </a:rPr>
              <a:t>,</a:t>
            </a:r>
            <a:r>
              <a:rPr lang="zh-CN" altLang="en-US" sz="3600" b="1" dirty="0">
                <a:solidFill>
                  <a:schemeClr val="bg1"/>
                </a:solidFill>
              </a:rPr>
              <a:t>在同一间教室里学习。大家一起读课文，那声音真好听！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578564" name="Text Box 4"/>
          <p:cNvSpPr txBox="1">
            <a:spLocks noChangeArrowheads="1"/>
          </p:cNvSpPr>
          <p:nvPr/>
        </p:nvSpPr>
        <p:spPr bwMode="auto">
          <a:xfrm>
            <a:off x="2700338" y="1412875"/>
            <a:ext cx="6048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不同                              同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578565" name="Text Box 5"/>
          <p:cNvSpPr txBox="1">
            <a:spLocks noChangeArrowheads="1"/>
          </p:cNvSpPr>
          <p:nvPr/>
        </p:nvSpPr>
        <p:spPr bwMode="auto">
          <a:xfrm>
            <a:off x="1763713" y="3429000"/>
            <a:ext cx="7129462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FF00"/>
                </a:solidFill>
              </a:rPr>
              <a:t>大家一起读课文，那声音真好听。</a:t>
            </a:r>
            <a:endParaRPr lang="zh-CN" altLang="en-US" sz="3600" b="1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FF00"/>
                </a:solidFill>
              </a:rPr>
              <a:t>大家一起读课文，那声音真好听！</a:t>
            </a:r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7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8564" grpId="0"/>
      <p:bldP spid="5785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9586" name="Group 2"/>
          <p:cNvGrpSpPr/>
          <p:nvPr/>
        </p:nvGrpSpPr>
        <p:grpSpPr bwMode="auto">
          <a:xfrm>
            <a:off x="0" y="0"/>
            <a:ext cx="9144000" cy="6884988"/>
            <a:chOff x="0" y="0"/>
            <a:chExt cx="5760" cy="4337"/>
          </a:xfrm>
        </p:grpSpPr>
        <p:pic>
          <p:nvPicPr>
            <p:cNvPr id="579587" name="Picture 3" descr="未命名1"/>
            <p:cNvPicPr>
              <a:picLocks noChangeAspect="1" noChangeArrowheads="1"/>
            </p:cNvPicPr>
            <p:nvPr/>
          </p:nvPicPr>
          <p:blipFill>
            <a:blip r:embed="rId1" cstate="email">
              <a:lum bright="40000" contrast="-34000"/>
            </a:blip>
            <a:srcRect l="17009" r="13115"/>
            <a:stretch>
              <a:fillRect/>
            </a:stretch>
          </p:blipFill>
          <p:spPr bwMode="auto">
            <a:xfrm>
              <a:off x="2926" y="0"/>
              <a:ext cx="2834" cy="4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9588" name="Picture 4" descr="未命名3"/>
            <p:cNvPicPr>
              <a:picLocks noChangeAspect="1" noChangeArrowheads="1"/>
            </p:cNvPicPr>
            <p:nvPr/>
          </p:nvPicPr>
          <p:blipFill>
            <a:blip r:embed="rId2" cstate="email">
              <a:lum bright="46000" contrast="-52000"/>
            </a:blip>
            <a:srcRect/>
            <a:stretch>
              <a:fillRect/>
            </a:stretch>
          </p:blipFill>
          <p:spPr bwMode="auto">
            <a:xfrm>
              <a:off x="0" y="72"/>
              <a:ext cx="2971" cy="4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9589" name="Rectangle 5"/>
          <p:cNvSpPr>
            <a:spLocks noChangeArrowheads="1"/>
          </p:cNvSpPr>
          <p:nvPr/>
        </p:nvSpPr>
        <p:spPr bwMode="auto">
          <a:xfrm>
            <a:off x="250825" y="620713"/>
            <a:ext cx="8497888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dirty="0">
                <a:latin typeface="Comic Sans MS" panose="030F0702030302020204" pitchFamily="66" charset="0"/>
              </a:rPr>
              <a:t>            </a:t>
            </a:r>
            <a:r>
              <a:rPr lang="en-US" altLang="zh-CN" sz="3600" b="1" dirty="0">
                <a:latin typeface="Arial" panose="020B0604020202020204"/>
                <a:ea typeface="黑体" panose="02010609060101010101" pitchFamily="2" charset="-122"/>
              </a:rPr>
              <a:t>“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当，当当！当，当当！</a:t>
            </a:r>
            <a:r>
              <a:rPr lang="zh-CN" altLang="en-US" sz="3600" b="1" dirty="0">
                <a:latin typeface="Arial" panose="020B0604020202020204"/>
                <a:ea typeface="黑体" panose="02010609060101010101" pitchFamily="2" charset="-122"/>
              </a:rPr>
              <a:t>”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大青树上钟声敲响了。</a:t>
            </a:r>
            <a:b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上课了，不同民族的小学生，在同一间教室里学习。大家一起读课文，那声音真好听！这时候，窗外十分安静，树枝不摇了，鸟儿不叫了，蝴蝶停在花朵上，好像都在听同学们读课文。最有趣的是跑来了几只猴子。这些山林里的朋友是那样好奇地听着同学们读课文。 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Text Box 2"/>
          <p:cNvSpPr txBox="1">
            <a:spLocks noChangeArrowheads="1"/>
          </p:cNvSpPr>
          <p:nvPr/>
        </p:nvSpPr>
        <p:spPr bwMode="auto">
          <a:xfrm>
            <a:off x="1143000" y="1463675"/>
            <a:ext cx="6705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4400">
                <a:latin typeface="楷体_GB2312" pitchFamily="49" charset="-122"/>
                <a:ea typeface="楷体_GB2312" pitchFamily="49" charset="-122"/>
              </a:rPr>
              <a:t>   </a:t>
            </a:r>
            <a:endParaRPr kumimoji="1" lang="en-US" altLang="zh-CN" sz="4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2419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8497887" cy="4095750"/>
          </a:xfrm>
          <a:prstGeom prst="rect">
            <a:avLst/>
          </a:prstGeom>
          <a:solidFill>
            <a:srgbClr val="339966">
              <a:alpha val="62000"/>
            </a:srgbClr>
          </a:solidFill>
          <a:ln w="38100">
            <a:solidFill>
              <a:schemeClr val="tx1"/>
            </a:solidFill>
            <a:prstDash val="dash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FF00"/>
                </a:solidFill>
              </a:rPr>
              <a:t>      </a:t>
            </a:r>
            <a:r>
              <a:rPr kumimoji="1" lang="zh-CN" altLang="en-US" sz="3600" b="1">
                <a:solidFill>
                  <a:srgbClr val="FFFF00"/>
                </a:solidFill>
              </a:rPr>
              <a:t>上课了，不同民族的小学生，在同一间教室里学习。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大家一起读课文，那声音真好听！</a:t>
            </a:r>
            <a:r>
              <a:rPr kumimoji="1" lang="zh-CN" altLang="en-US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这时候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，窗外十分安静，树枝不摇了，鸟儿不叫了，蝴蝶停在花朵上，好像都在听同学们读课文。最有趣的是，跑来了几只猴子。这些山林里的朋友，是那样好奇地听着同学们读课文。</a:t>
            </a:r>
            <a:r>
              <a:rPr kumimoji="1" lang="zh-CN" altLang="en-US" sz="4400">
                <a:latin typeface="楷体_GB2312" pitchFamily="49" charset="-122"/>
                <a:ea typeface="楷体_GB2312" pitchFamily="49" charset="-122"/>
              </a:rPr>
              <a:t> </a:t>
            </a:r>
            <a:endParaRPr kumimoji="1" lang="zh-CN" altLang="en-US" sz="44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Text Box 2"/>
          <p:cNvSpPr txBox="1">
            <a:spLocks noChangeArrowheads="1"/>
          </p:cNvSpPr>
          <p:nvPr/>
        </p:nvSpPr>
        <p:spPr bwMode="auto">
          <a:xfrm>
            <a:off x="1143000" y="1463675"/>
            <a:ext cx="6705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4400">
                <a:latin typeface="楷体_GB2312" pitchFamily="49" charset="-122"/>
                <a:ea typeface="楷体_GB2312" pitchFamily="49" charset="-122"/>
              </a:rPr>
              <a:t>   </a:t>
            </a:r>
            <a:endParaRPr kumimoji="1" lang="en-US" altLang="zh-CN" sz="4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71395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8497887" cy="2997200"/>
          </a:xfrm>
          <a:prstGeom prst="rect">
            <a:avLst/>
          </a:prstGeom>
          <a:solidFill>
            <a:srgbClr val="339966">
              <a:alpha val="62000"/>
            </a:srgbClr>
          </a:solidFill>
          <a:ln w="38100">
            <a:solidFill>
              <a:schemeClr val="tx1"/>
            </a:solidFill>
            <a:prstDash val="dash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这时候，窗外十分安静，树枝不摇了，鸟儿不叫了，蝴蝶停在花朵上，好像都在听同学们读课文。</a:t>
            </a:r>
            <a:r>
              <a:rPr kumimoji="1"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最有趣的是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，跑来了几只猴子。这些山林里的朋友，是那样好奇地听着同学们读课文。</a:t>
            </a:r>
            <a:r>
              <a:rPr kumimoji="1" lang="zh-CN" altLang="en-US" sz="4400">
                <a:latin typeface="楷体_GB2312" pitchFamily="49" charset="-122"/>
                <a:ea typeface="楷体_GB2312" pitchFamily="49" charset="-122"/>
              </a:rPr>
              <a:t> </a:t>
            </a:r>
            <a:endParaRPr kumimoji="1" lang="zh-CN" altLang="en-US" sz="44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Text Box 2"/>
          <p:cNvSpPr txBox="1">
            <a:spLocks noChangeArrowheads="1"/>
          </p:cNvSpPr>
          <p:nvPr/>
        </p:nvSpPr>
        <p:spPr bwMode="auto">
          <a:xfrm>
            <a:off x="1143000" y="1463675"/>
            <a:ext cx="6705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4400">
                <a:latin typeface="楷体_GB2312" pitchFamily="49" charset="-122"/>
                <a:ea typeface="楷体_GB2312" pitchFamily="49" charset="-122"/>
              </a:rPr>
              <a:t>   </a:t>
            </a:r>
            <a:endParaRPr kumimoji="1" lang="en-US" altLang="zh-CN" sz="4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9347" name="Text Box 3"/>
          <p:cNvSpPr txBox="1">
            <a:spLocks noChangeArrowheads="1"/>
          </p:cNvSpPr>
          <p:nvPr/>
        </p:nvSpPr>
        <p:spPr bwMode="auto">
          <a:xfrm>
            <a:off x="395288" y="620713"/>
            <a:ext cx="8497887" cy="3546475"/>
          </a:xfrm>
          <a:prstGeom prst="rect">
            <a:avLst/>
          </a:prstGeom>
          <a:solidFill>
            <a:srgbClr val="339966">
              <a:alpha val="62000"/>
            </a:srgbClr>
          </a:solidFill>
          <a:ln w="38100">
            <a:solidFill>
              <a:schemeClr val="tx1"/>
            </a:solidFill>
            <a:prstDash val="dash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大家一起读课文，那声音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真好听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！这时候，窗外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十分安静</a:t>
            </a:r>
            <a:r>
              <a:rPr kumimoji="1" lang="zh-CN" altLang="en-US" sz="3600" b="1">
                <a:latin typeface="楷体_GB2312" pitchFamily="49" charset="-122"/>
                <a:ea typeface="楷体_GB2312" pitchFamily="49" charset="-122"/>
              </a:rPr>
              <a:t>，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树枝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不摇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了，鸟儿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不叫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了，蝴蝶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停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在花朵上，好像都在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听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同学们读课文。最有趣的是，跑来了几只猴子。这些山林里的朋友，是那样</a:t>
            </a:r>
            <a:r>
              <a:rPr kumimoji="1" lang="zh-CN" altLang="en-US" sz="36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好奇地听着</a:t>
            </a:r>
            <a:r>
              <a:rPr kumimoji="1"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同学们读课文。</a:t>
            </a:r>
            <a:r>
              <a:rPr kumimoji="1" lang="zh-CN" altLang="en-US" sz="4400">
                <a:latin typeface="楷体_GB2312" pitchFamily="49" charset="-122"/>
                <a:ea typeface="楷体_GB2312" pitchFamily="49" charset="-122"/>
              </a:rPr>
              <a:t> </a:t>
            </a:r>
            <a:endParaRPr kumimoji="1" lang="zh-CN" altLang="en-US" sz="44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734" name="Group 6"/>
          <p:cNvGrpSpPr/>
          <p:nvPr/>
        </p:nvGrpSpPr>
        <p:grpSpPr bwMode="auto">
          <a:xfrm>
            <a:off x="754063" y="1054100"/>
            <a:ext cx="7850187" cy="1079500"/>
            <a:chOff x="384" y="2151"/>
            <a:chExt cx="4945" cy="680"/>
          </a:xfrm>
        </p:grpSpPr>
        <p:pic>
          <p:nvPicPr>
            <p:cNvPr id="457733" name="Picture 5" descr="半透明底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84" y="2151"/>
              <a:ext cx="4944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7731" name="Rectangle 3"/>
            <p:cNvSpPr>
              <a:spLocks noChangeArrowheads="1"/>
            </p:cNvSpPr>
            <p:nvPr/>
          </p:nvSpPr>
          <p:spPr bwMode="auto">
            <a:xfrm>
              <a:off x="747" y="2251"/>
              <a:ext cx="4582" cy="4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b="1">
                  <a:latin typeface="Times New Roman" panose="02020603050405020304" pitchFamily="18" charset="0"/>
                  <a:ea typeface="楷体_GB2312" pitchFamily="49" charset="-122"/>
                </a:rPr>
                <a:t>树枝听了，想：</a:t>
              </a:r>
              <a:r>
                <a:rPr lang="en-US" altLang="zh-CN" sz="2700" b="1">
                  <a:latin typeface="Times New Roman" panose="02020603050405020304" pitchFamily="18" charset="0"/>
                  <a:ea typeface="楷体_GB2312" pitchFamily="49" charset="-122"/>
                </a:rPr>
                <a:t>________________________   </a:t>
              </a:r>
              <a:endParaRPr lang="en-US" altLang="zh-CN" sz="27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Rectangle 4"/>
          <p:cNvSpPr>
            <a:spLocks noChangeArrowheads="1"/>
          </p:cNvSpPr>
          <p:nvPr/>
        </p:nvSpPr>
        <p:spPr bwMode="auto">
          <a:xfrm>
            <a:off x="611188" y="4797425"/>
            <a:ext cx="7489825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latin typeface="Times New Roman" panose="02020603050405020304" pitchFamily="18" charset="0"/>
                <a:ea typeface="楷体_GB2312" pitchFamily="49" charset="-122"/>
              </a:rPr>
              <a:t>鸟儿听了，想：</a:t>
            </a:r>
            <a:r>
              <a:rPr lang="en-US" altLang="zh-CN" sz="2700" b="1">
                <a:latin typeface="Times New Roman" panose="02020603050405020304" pitchFamily="18" charset="0"/>
                <a:ea typeface="楷体_GB2312" pitchFamily="49" charset="-122"/>
              </a:rPr>
              <a:t>__________________________   </a:t>
            </a:r>
            <a:endParaRPr lang="en-US" altLang="zh-CN" sz="27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3875" name="Group 3"/>
          <p:cNvGrpSpPr/>
          <p:nvPr/>
        </p:nvGrpSpPr>
        <p:grpSpPr bwMode="auto">
          <a:xfrm>
            <a:off x="395288" y="5157788"/>
            <a:ext cx="7850187" cy="1079500"/>
            <a:chOff x="384" y="2151"/>
            <a:chExt cx="4945" cy="680"/>
          </a:xfrm>
        </p:grpSpPr>
        <p:pic>
          <p:nvPicPr>
            <p:cNvPr id="463876" name="Picture 4" descr="半透明底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84" y="2151"/>
              <a:ext cx="4944" cy="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3877" name="Rectangle 5"/>
            <p:cNvSpPr>
              <a:spLocks noChangeArrowheads="1"/>
            </p:cNvSpPr>
            <p:nvPr/>
          </p:nvSpPr>
          <p:spPr bwMode="auto">
            <a:xfrm>
              <a:off x="747" y="2251"/>
              <a:ext cx="4582" cy="4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b="1">
                  <a:latin typeface="Times New Roman" panose="02020603050405020304" pitchFamily="18" charset="0"/>
                  <a:ea typeface="楷体_GB2312" pitchFamily="49" charset="-122"/>
                </a:rPr>
                <a:t>蝴蝶听了，想：</a:t>
              </a:r>
              <a:r>
                <a:rPr lang="en-US" altLang="zh-CN" sz="2700" b="1">
                  <a:latin typeface="Times New Roman" panose="02020603050405020304" pitchFamily="18" charset="0"/>
                  <a:ea typeface="楷体_GB2312" pitchFamily="49" charset="-122"/>
                </a:rPr>
                <a:t>________________________   </a:t>
              </a:r>
              <a:endParaRPr lang="en-US" altLang="zh-CN" sz="27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829" name="Picture 5" descr="半透明底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375" y="677863"/>
            <a:ext cx="8928100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1826" name="Rectangle 2"/>
          <p:cNvSpPr>
            <a:spLocks noChangeArrowheads="1"/>
          </p:cNvSpPr>
          <p:nvPr/>
        </p:nvSpPr>
        <p:spPr bwMode="auto">
          <a:xfrm>
            <a:off x="539750" y="908050"/>
            <a:ext cx="8353425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700" b="1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700" b="1">
                <a:latin typeface="Times New Roman" panose="02020603050405020304" pitchFamily="18" charset="0"/>
                <a:ea typeface="楷体_GB2312" pitchFamily="49" charset="-122"/>
              </a:rPr>
              <a:t>就连活泼好动的小猴子们听了，也在想：</a:t>
            </a:r>
            <a:r>
              <a:rPr lang="en-US" altLang="zh-CN" sz="2700" b="1">
                <a:latin typeface="Times New Roman" panose="02020603050405020304" pitchFamily="18" charset="0"/>
                <a:ea typeface="楷体_GB2312" pitchFamily="49" charset="-122"/>
              </a:rPr>
              <a:t>______</a:t>
            </a:r>
            <a:endParaRPr lang="en-US" altLang="zh-CN" sz="2700" b="1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700" b="1">
                <a:latin typeface="Times New Roman" panose="02020603050405020304" pitchFamily="18" charset="0"/>
                <a:ea typeface="楷体_GB2312" pitchFamily="49" charset="-122"/>
              </a:rPr>
              <a:t>______________________________________________  </a:t>
            </a:r>
            <a:endParaRPr lang="en-US" altLang="zh-CN" sz="27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1938" name="Group 2"/>
          <p:cNvGrpSpPr/>
          <p:nvPr/>
        </p:nvGrpSpPr>
        <p:grpSpPr bwMode="auto">
          <a:xfrm>
            <a:off x="0" y="0"/>
            <a:ext cx="9144000" cy="6884988"/>
            <a:chOff x="0" y="0"/>
            <a:chExt cx="5760" cy="4337"/>
          </a:xfrm>
        </p:grpSpPr>
        <p:pic>
          <p:nvPicPr>
            <p:cNvPr id="551939" name="Picture 3" descr="未命名1"/>
            <p:cNvPicPr>
              <a:picLocks noChangeAspect="1" noChangeArrowheads="1"/>
            </p:cNvPicPr>
            <p:nvPr/>
          </p:nvPicPr>
          <p:blipFill>
            <a:blip r:embed="rId1" cstate="email">
              <a:lum bright="40000" contrast="-34000"/>
            </a:blip>
            <a:srcRect l="17009" r="13115"/>
            <a:stretch>
              <a:fillRect/>
            </a:stretch>
          </p:blipFill>
          <p:spPr bwMode="auto">
            <a:xfrm>
              <a:off x="2926" y="0"/>
              <a:ext cx="2834" cy="4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1940" name="Picture 4" descr="未命名3"/>
            <p:cNvPicPr>
              <a:picLocks noChangeAspect="1" noChangeArrowheads="1"/>
            </p:cNvPicPr>
            <p:nvPr/>
          </p:nvPicPr>
          <p:blipFill>
            <a:blip r:embed="rId2" cstate="email">
              <a:lum bright="46000" contrast="-52000"/>
            </a:blip>
            <a:srcRect/>
            <a:stretch>
              <a:fillRect/>
            </a:stretch>
          </p:blipFill>
          <p:spPr bwMode="auto">
            <a:xfrm>
              <a:off x="0" y="72"/>
              <a:ext cx="2971" cy="4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1941" name="Text Box 5"/>
          <p:cNvSpPr txBox="1">
            <a:spLocks noChangeArrowheads="1"/>
          </p:cNvSpPr>
          <p:nvPr/>
        </p:nvSpPr>
        <p:spPr bwMode="auto">
          <a:xfrm>
            <a:off x="827088" y="1196975"/>
            <a:ext cx="78486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坪坝    穿戴    打扮    欢唱    招呼    飘扬    敬礼    蝴蝶    好奇    孔雀舞  游戏    招引    热闹    古老    铜钟    粗壮    凤尾竹  洁白    摇晃    摔跤</a:t>
            </a:r>
            <a:r>
              <a:rPr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</a:t>
            </a:r>
            <a:endParaRPr lang="zh-CN" alt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1942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893175" y="6524625"/>
            <a:ext cx="250825" cy="33337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922" name="Picture 2" descr="半透明底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476250"/>
            <a:ext cx="6192837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5923" name="Rectangle 3"/>
          <p:cNvSpPr>
            <a:spLocks noChangeArrowheads="1"/>
          </p:cNvSpPr>
          <p:nvPr/>
        </p:nvSpPr>
        <p:spPr bwMode="auto">
          <a:xfrm>
            <a:off x="2743200" y="601663"/>
            <a:ext cx="6048375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5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下课了，大家在大青树下跳孔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45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雀舞、摔跤、做游戏，招引来许多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45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小鸟，连松鼠、山狸也赶来看热闹。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465924" name="Picture 4" descr="返回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9825" y="5949950"/>
            <a:ext cx="1952625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5929" name="Group 9"/>
          <p:cNvGrpSpPr/>
          <p:nvPr/>
        </p:nvGrpSpPr>
        <p:grpSpPr bwMode="auto">
          <a:xfrm>
            <a:off x="3506788" y="3471863"/>
            <a:ext cx="4968875" cy="590550"/>
            <a:chOff x="2209" y="2187"/>
            <a:chExt cx="3130" cy="372"/>
          </a:xfrm>
        </p:grpSpPr>
        <p:sp>
          <p:nvSpPr>
            <p:cNvPr id="465926" name="AutoShape 6"/>
            <p:cNvSpPr>
              <a:spLocks noChangeArrowheads="1"/>
            </p:cNvSpPr>
            <p:nvPr/>
          </p:nvSpPr>
          <p:spPr bwMode="auto">
            <a:xfrm>
              <a:off x="2255" y="2196"/>
              <a:ext cx="2839" cy="363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85001"/>
              </a:schemeClr>
            </a:solidFill>
            <a:ln w="9525">
              <a:solidFill>
                <a:srgbClr val="008000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5925" name="Rectangle 5"/>
            <p:cNvSpPr>
              <a:spLocks noChangeArrowheads="1"/>
            </p:cNvSpPr>
            <p:nvPr/>
          </p:nvSpPr>
          <p:spPr bwMode="auto">
            <a:xfrm>
              <a:off x="2209" y="2187"/>
              <a:ext cx="313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0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他们还会有哪些课外活动？</a:t>
              </a:r>
              <a:endParaRPr lang="zh-CN" altLang="en-US" sz="3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5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65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610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0611" name="Text Box 3"/>
          <p:cNvSpPr txBox="1">
            <a:spLocks noChangeArrowheads="1"/>
          </p:cNvSpPr>
          <p:nvPr/>
        </p:nvSpPr>
        <p:spPr bwMode="auto">
          <a:xfrm>
            <a:off x="2051050" y="1844675"/>
            <a:ext cx="583406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这是我们的民族小学。</a:t>
            </a:r>
            <a:endParaRPr lang="zh-CN" altLang="en-US" sz="36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这就是我们的民族小学。</a:t>
            </a:r>
            <a:endParaRPr lang="zh-CN" altLang="en-US" sz="3600" b="1">
              <a:solidFill>
                <a:schemeClr val="bg1"/>
              </a:solidFill>
            </a:endParaRPr>
          </a:p>
        </p:txBody>
      </p:sp>
      <p:sp>
        <p:nvSpPr>
          <p:cNvPr id="580612" name="Text Box 4"/>
          <p:cNvSpPr txBox="1">
            <a:spLocks noChangeArrowheads="1"/>
          </p:cNvSpPr>
          <p:nvPr/>
        </p:nvSpPr>
        <p:spPr bwMode="auto">
          <a:xfrm>
            <a:off x="2484438" y="2643188"/>
            <a:ext cx="15128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就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1634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1635" name="Text Box 3"/>
          <p:cNvSpPr txBox="1">
            <a:spLocks noChangeArrowheads="1"/>
          </p:cNvSpPr>
          <p:nvPr/>
        </p:nvSpPr>
        <p:spPr bwMode="auto">
          <a:xfrm>
            <a:off x="971550" y="1125538"/>
            <a:ext cx="7848600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这就是我们的一所边疆的民族小学。</a:t>
            </a:r>
            <a:endParaRPr lang="zh-CN" altLang="en-US" sz="36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</a:rPr>
              <a:t>这就是我们的民族小学，一所边疆的民族小学。</a:t>
            </a:r>
            <a:endParaRPr lang="zh-CN" altLang="en-US" sz="3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658" name="Picture 2" descr="BAS0027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2659" name="Text Box 3"/>
          <p:cNvSpPr txBox="1">
            <a:spLocks noChangeArrowheads="1"/>
          </p:cNvSpPr>
          <p:nvPr/>
        </p:nvSpPr>
        <p:spPr bwMode="auto">
          <a:xfrm>
            <a:off x="971550" y="908050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</a:rPr>
              <a:t>这就是我们的民族小学，一所边疆的</a:t>
            </a:r>
            <a:r>
              <a:rPr lang="zh-CN" altLang="en-US" sz="2800" b="1">
                <a:solidFill>
                  <a:srgbClr val="FF0000"/>
                </a:solidFill>
              </a:rPr>
              <a:t>民族</a:t>
            </a:r>
            <a:r>
              <a:rPr lang="zh-CN" altLang="en-US" sz="2800" b="1">
                <a:solidFill>
                  <a:schemeClr val="bg1"/>
                </a:solidFill>
              </a:rPr>
              <a:t>小学。</a:t>
            </a:r>
            <a:endParaRPr lang="zh-CN" altLang="en-US" sz="2800" b="1">
              <a:solidFill>
                <a:schemeClr val="bg1"/>
              </a:solidFill>
            </a:endParaRPr>
          </a:p>
        </p:txBody>
      </p:sp>
      <p:sp>
        <p:nvSpPr>
          <p:cNvPr id="582660" name="Text Box 4"/>
          <p:cNvSpPr txBox="1">
            <a:spLocks noChangeArrowheads="1"/>
          </p:cNvSpPr>
          <p:nvPr/>
        </p:nvSpPr>
        <p:spPr bwMode="auto">
          <a:xfrm>
            <a:off x="971550" y="1844675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</a:rPr>
              <a:t>这就是我们的民族小学，一所</a:t>
            </a:r>
            <a:r>
              <a:rPr lang="zh-CN" altLang="en-US" sz="2800" b="1">
                <a:solidFill>
                  <a:srgbClr val="FF0000"/>
                </a:solidFill>
              </a:rPr>
              <a:t>边疆</a:t>
            </a:r>
            <a:r>
              <a:rPr lang="zh-CN" altLang="en-US" sz="2800" b="1">
                <a:solidFill>
                  <a:schemeClr val="bg1"/>
                </a:solidFill>
              </a:rPr>
              <a:t>的民族小学。</a:t>
            </a:r>
            <a:endParaRPr lang="zh-CN" altLang="en-US" sz="2800" b="1">
              <a:solidFill>
                <a:schemeClr val="bg1"/>
              </a:solidFill>
            </a:endParaRPr>
          </a:p>
        </p:txBody>
      </p:sp>
      <p:sp>
        <p:nvSpPr>
          <p:cNvPr id="582661" name="Text Box 5"/>
          <p:cNvSpPr txBox="1">
            <a:spLocks noChangeArrowheads="1"/>
          </p:cNvSpPr>
          <p:nvPr/>
        </p:nvSpPr>
        <p:spPr bwMode="auto">
          <a:xfrm>
            <a:off x="971550" y="2781300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bg1"/>
                </a:solidFill>
              </a:rPr>
              <a:t>这就是</a:t>
            </a:r>
            <a:r>
              <a:rPr lang="zh-CN" altLang="en-US" sz="2800" b="1">
                <a:solidFill>
                  <a:srgbClr val="FF0000"/>
                </a:solidFill>
              </a:rPr>
              <a:t>我们</a:t>
            </a:r>
            <a:r>
              <a:rPr lang="zh-CN" altLang="en-US" sz="2800" b="1">
                <a:solidFill>
                  <a:schemeClr val="bg1"/>
                </a:solidFill>
              </a:rPr>
              <a:t>的民族小学，一所边疆的民族小学。</a:t>
            </a:r>
            <a:endParaRPr lang="zh-CN" alt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2660" grpId="0"/>
      <p:bldP spid="58266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276475"/>
            <a:ext cx="8229600" cy="1143000"/>
          </a:xfrm>
        </p:spPr>
        <p:txBody>
          <a:bodyPr/>
          <a:lstStyle/>
          <a:p>
            <a:r>
              <a:rPr lang="zh-CN" altLang="en-US" sz="4000" b="1"/>
              <a:t>我们的学校是</a:t>
            </a:r>
            <a:r>
              <a:rPr lang="en-US" altLang="zh-CN" sz="4000" b="1"/>
              <a:t>_______</a:t>
            </a:r>
            <a:r>
              <a:rPr lang="zh-CN" altLang="en-US" sz="4000" b="1"/>
              <a:t>。</a:t>
            </a:r>
            <a:r>
              <a:rPr lang="en-US" altLang="zh-CN" sz="4000" b="1"/>
              <a:t>_______</a:t>
            </a:r>
            <a:r>
              <a:rPr lang="zh-CN" altLang="en-US" sz="4000" b="1"/>
              <a:t>。</a:t>
            </a:r>
            <a:endParaRPr lang="zh-CN" altLang="en-US" sz="4000" b="1"/>
          </a:p>
        </p:txBody>
      </p:sp>
    </p:spTree>
  </p:cSld>
  <p:clrMapOvr>
    <a:masterClrMapping/>
  </p:clrMapOvr>
  <p:transition spd="med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024" name="Rectangle 32"/>
          <p:cNvSpPr>
            <a:spLocks noChangeArrowheads="1"/>
          </p:cNvSpPr>
          <p:nvPr/>
        </p:nvSpPr>
        <p:spPr bwMode="auto">
          <a:xfrm>
            <a:off x="525463" y="628650"/>
            <a:ext cx="6553200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700" b="1">
                <a:latin typeface="Times New Roman" panose="02020603050405020304" pitchFamily="18" charset="0"/>
                <a:ea typeface="楷体_GB2312" pitchFamily="49" charset="-122"/>
              </a:rPr>
              <a:t>有关少数民族的风俗，你还知道哪些呢？  </a:t>
            </a:r>
            <a:endParaRPr lang="zh-CN" altLang="en-US" sz="27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469061" name="Group 69"/>
          <p:cNvGrpSpPr/>
          <p:nvPr/>
        </p:nvGrpSpPr>
        <p:grpSpPr bwMode="auto">
          <a:xfrm>
            <a:off x="4673600" y="3711575"/>
            <a:ext cx="3168650" cy="2727325"/>
            <a:chOff x="2944" y="2350"/>
            <a:chExt cx="1996" cy="1718"/>
          </a:xfrm>
        </p:grpSpPr>
        <p:pic>
          <p:nvPicPr>
            <p:cNvPr id="469036" name="Picture 44" descr="苗族长鼓舞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44" y="2350"/>
              <a:ext cx="1996" cy="1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9055" name="Group 63"/>
            <p:cNvGrpSpPr/>
            <p:nvPr/>
          </p:nvGrpSpPr>
          <p:grpSpPr bwMode="auto">
            <a:xfrm>
              <a:off x="3024" y="3766"/>
              <a:ext cx="1860" cy="302"/>
              <a:chOff x="3024" y="3854"/>
              <a:chExt cx="1860" cy="302"/>
            </a:xfrm>
          </p:grpSpPr>
          <p:sp>
            <p:nvSpPr>
              <p:cNvPr id="469053" name="AutoShape 61"/>
              <p:cNvSpPr>
                <a:spLocks noChangeArrowheads="1"/>
              </p:cNvSpPr>
              <p:nvPr/>
            </p:nvSpPr>
            <p:spPr bwMode="auto">
              <a:xfrm>
                <a:off x="3379" y="3884"/>
                <a:ext cx="1134" cy="2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9050">
                <a:solidFill>
                  <a:srgbClr val="0080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9037" name="Rectangle 45"/>
              <p:cNvSpPr>
                <a:spLocks noChangeArrowheads="1"/>
              </p:cNvSpPr>
              <p:nvPr/>
            </p:nvSpPr>
            <p:spPr bwMode="auto">
              <a:xfrm>
                <a:off x="3024" y="3854"/>
                <a:ext cx="1860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5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苗族长鼓舞</a:t>
                </a:r>
                <a:endParaRPr lang="zh-CN" altLang="en-US" sz="2500" b="1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  <p:grpSp>
        <p:nvGrpSpPr>
          <p:cNvPr id="469059" name="Group 67"/>
          <p:cNvGrpSpPr/>
          <p:nvPr/>
        </p:nvGrpSpPr>
        <p:grpSpPr bwMode="auto">
          <a:xfrm>
            <a:off x="536575" y="3817938"/>
            <a:ext cx="3197225" cy="2620962"/>
            <a:chOff x="338" y="2414"/>
            <a:chExt cx="2014" cy="1651"/>
          </a:xfrm>
        </p:grpSpPr>
        <p:pic>
          <p:nvPicPr>
            <p:cNvPr id="469001" name="Picture 9" descr="景颇族目脑纵歌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31" y="2414"/>
              <a:ext cx="1867" cy="1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9056" name="Group 64"/>
            <p:cNvGrpSpPr/>
            <p:nvPr/>
          </p:nvGrpSpPr>
          <p:grpSpPr bwMode="auto">
            <a:xfrm>
              <a:off x="338" y="3764"/>
              <a:ext cx="2014" cy="301"/>
              <a:chOff x="338" y="3764"/>
              <a:chExt cx="2014" cy="301"/>
            </a:xfrm>
          </p:grpSpPr>
          <p:sp>
            <p:nvSpPr>
              <p:cNvPr id="469051" name="AutoShape 59"/>
              <p:cNvSpPr>
                <a:spLocks noChangeArrowheads="1"/>
              </p:cNvSpPr>
              <p:nvPr/>
            </p:nvSpPr>
            <p:spPr bwMode="auto">
              <a:xfrm>
                <a:off x="422" y="3793"/>
                <a:ext cx="1905" cy="2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9050">
                <a:solidFill>
                  <a:srgbClr val="0080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9018" name="Rectangle 26"/>
              <p:cNvSpPr>
                <a:spLocks noChangeArrowheads="1"/>
              </p:cNvSpPr>
              <p:nvPr/>
            </p:nvSpPr>
            <p:spPr bwMode="auto">
              <a:xfrm>
                <a:off x="338" y="3764"/>
                <a:ext cx="2014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5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景颇族目脑纵歌节</a:t>
                </a:r>
                <a:endParaRPr lang="zh-CN" altLang="en-US" sz="2500" b="1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  <p:grpSp>
        <p:nvGrpSpPr>
          <p:cNvPr id="469057" name="Group 65"/>
          <p:cNvGrpSpPr/>
          <p:nvPr/>
        </p:nvGrpSpPr>
        <p:grpSpPr bwMode="auto">
          <a:xfrm>
            <a:off x="641350" y="1268413"/>
            <a:ext cx="2994025" cy="2592387"/>
            <a:chOff x="404" y="799"/>
            <a:chExt cx="1886" cy="1633"/>
          </a:xfrm>
        </p:grpSpPr>
        <p:pic>
          <p:nvPicPr>
            <p:cNvPr id="469035" name="Picture 43" descr="黎族竹竿舞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26" y="799"/>
              <a:ext cx="1864" cy="13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9044" name="Group 52"/>
            <p:cNvGrpSpPr/>
            <p:nvPr/>
          </p:nvGrpSpPr>
          <p:grpSpPr bwMode="auto">
            <a:xfrm>
              <a:off x="404" y="2134"/>
              <a:ext cx="1878" cy="298"/>
              <a:chOff x="404" y="2134"/>
              <a:chExt cx="1878" cy="298"/>
            </a:xfrm>
          </p:grpSpPr>
          <p:sp>
            <p:nvSpPr>
              <p:cNvPr id="469042" name="AutoShape 50"/>
              <p:cNvSpPr>
                <a:spLocks noChangeArrowheads="1"/>
              </p:cNvSpPr>
              <p:nvPr/>
            </p:nvSpPr>
            <p:spPr bwMode="auto">
              <a:xfrm>
                <a:off x="777" y="2160"/>
                <a:ext cx="1150" cy="2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9050">
                <a:solidFill>
                  <a:srgbClr val="0080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9006" name="Rectangle 14"/>
              <p:cNvSpPr>
                <a:spLocks noChangeArrowheads="1"/>
              </p:cNvSpPr>
              <p:nvPr/>
            </p:nvSpPr>
            <p:spPr bwMode="auto">
              <a:xfrm>
                <a:off x="404" y="2134"/>
                <a:ext cx="1878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5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黎族竹竿舞</a:t>
                </a:r>
                <a:endParaRPr lang="zh-CN" altLang="en-US" sz="2500" b="1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  <p:grpSp>
        <p:nvGrpSpPr>
          <p:cNvPr id="469058" name="Group 66"/>
          <p:cNvGrpSpPr/>
          <p:nvPr/>
        </p:nvGrpSpPr>
        <p:grpSpPr bwMode="auto">
          <a:xfrm>
            <a:off x="4648200" y="1268413"/>
            <a:ext cx="3309938" cy="2592387"/>
            <a:chOff x="2928" y="799"/>
            <a:chExt cx="2085" cy="1633"/>
          </a:xfrm>
        </p:grpSpPr>
        <p:pic>
          <p:nvPicPr>
            <p:cNvPr id="469000" name="Picture 8" descr="傣族泼水节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971" y="799"/>
              <a:ext cx="2042" cy="1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9049" name="Group 57"/>
            <p:cNvGrpSpPr/>
            <p:nvPr/>
          </p:nvGrpSpPr>
          <p:grpSpPr bwMode="auto">
            <a:xfrm>
              <a:off x="2928" y="2134"/>
              <a:ext cx="2041" cy="298"/>
              <a:chOff x="2928" y="2134"/>
              <a:chExt cx="2041" cy="298"/>
            </a:xfrm>
          </p:grpSpPr>
          <p:sp>
            <p:nvSpPr>
              <p:cNvPr id="469047" name="AutoShape 55"/>
              <p:cNvSpPr>
                <a:spLocks noChangeArrowheads="1"/>
              </p:cNvSpPr>
              <p:nvPr/>
            </p:nvSpPr>
            <p:spPr bwMode="auto">
              <a:xfrm>
                <a:off x="3315" y="2160"/>
                <a:ext cx="1271" cy="27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9050">
                <a:solidFill>
                  <a:srgbClr val="0080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69014" name="Rectangle 22"/>
              <p:cNvSpPr>
                <a:spLocks noChangeArrowheads="1"/>
              </p:cNvSpPr>
              <p:nvPr/>
            </p:nvSpPr>
            <p:spPr bwMode="auto">
              <a:xfrm>
                <a:off x="2928" y="2134"/>
                <a:ext cx="2041" cy="2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5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黑体" panose="02010609060101010101" pitchFamily="2" charset="-122"/>
                  </a:rPr>
                  <a:t>傣族泼水节</a:t>
                </a:r>
                <a:endParaRPr lang="zh-CN" altLang="en-US" sz="2500" b="1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2" charset="-122"/>
                </a:endParaRPr>
              </a:p>
            </p:txBody>
          </p:sp>
        </p:grp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469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9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9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9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9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3" name="Picture 5" descr="半透明底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5057775"/>
            <a:ext cx="8497888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539750" y="5078413"/>
            <a:ext cx="8035925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请你用文字叙述，填表格或画图画的形式记录自己的课余生活。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09574" name="Picture 6" descr="返回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0188" y="6056313"/>
            <a:ext cx="1952625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7" name="Rectangle 3"/>
          <p:cNvSpPr>
            <a:spLocks noChangeArrowheads="1"/>
          </p:cNvSpPr>
          <p:nvPr/>
        </p:nvSpPr>
        <p:spPr bwMode="auto">
          <a:xfrm>
            <a:off x="596900" y="1033463"/>
            <a:ext cx="8223250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700" b="1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傣族：中国少数民族之一。主要分布在云南德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宏傣族景颇族自治州、西双版纳傣族自治州、耿马、孟连、新平、元江等地的河谷平坝的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地区，小部分散居在景谷、景东、金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平等地和金沙江流域一带。语言属汉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藏语系壮侗语族壮傣语支。有文字。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多信小乘佛教。  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507908" name="Picture 4" descr="傣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7763" y="2447925"/>
            <a:ext cx="2306637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ChangeArrowheads="1"/>
          </p:cNvSpPr>
          <p:nvPr/>
        </p:nvSpPr>
        <p:spPr bwMode="auto">
          <a:xfrm>
            <a:off x="611188" y="1052513"/>
            <a:ext cx="8223250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700" b="1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景颇族：主要分布在云南德宏地区。语言属汉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藏语系汉缅语族景颇语支。有文字。解放前已进入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阶级社会，</a:t>
            </a:r>
            <a:r>
              <a:rPr lang="en-US" altLang="zh-CN" sz="2700" b="1" dirty="0">
                <a:latin typeface="Times New Roman" panose="02020603050405020304" pitchFamily="18" charset="0"/>
                <a:ea typeface="楷体_GB2312" pitchFamily="49" charset="-122"/>
              </a:rPr>
              <a:t>1898 </a:t>
            </a: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年取得反对英帝国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主义侵略军侵入陇川的胜利。解放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后，与傣族联合建立了德宏傣族景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颇自治州。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512007" name="Picture 7" descr="景颇族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888" y="2466975"/>
            <a:ext cx="2233612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ChangeArrowheads="1"/>
          </p:cNvSpPr>
          <p:nvPr/>
        </p:nvSpPr>
        <p:spPr bwMode="auto">
          <a:xfrm>
            <a:off x="611188" y="1052513"/>
            <a:ext cx="8223250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700" b="1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阿昌族：中国少数民族之一，主要分布在云南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陇川、梁河等县。语言属汉藏语系藏缅语族。多信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小乘教。解放前已进入封建社会。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514051" name="Picture 3" descr="阿昌族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259138"/>
            <a:ext cx="2952750" cy="196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62" name="Group 2"/>
          <p:cNvGrpSpPr/>
          <p:nvPr/>
        </p:nvGrpSpPr>
        <p:grpSpPr bwMode="auto">
          <a:xfrm>
            <a:off x="0" y="0"/>
            <a:ext cx="9144000" cy="6884988"/>
            <a:chOff x="0" y="0"/>
            <a:chExt cx="5760" cy="4337"/>
          </a:xfrm>
        </p:grpSpPr>
        <p:pic>
          <p:nvPicPr>
            <p:cNvPr id="552963" name="Picture 3" descr="未命名1"/>
            <p:cNvPicPr>
              <a:picLocks noChangeAspect="1" noChangeArrowheads="1"/>
            </p:cNvPicPr>
            <p:nvPr/>
          </p:nvPicPr>
          <p:blipFill>
            <a:blip r:embed="rId1" cstate="email">
              <a:lum bright="40000" contrast="-34000"/>
            </a:blip>
            <a:srcRect l="17009" r="13115"/>
            <a:stretch>
              <a:fillRect/>
            </a:stretch>
          </p:blipFill>
          <p:spPr bwMode="auto">
            <a:xfrm>
              <a:off x="2926" y="0"/>
              <a:ext cx="2834" cy="4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2964" name="Picture 4" descr="未命名3"/>
            <p:cNvPicPr>
              <a:picLocks noChangeAspect="1" noChangeArrowheads="1"/>
            </p:cNvPicPr>
            <p:nvPr/>
          </p:nvPicPr>
          <p:blipFill>
            <a:blip r:embed="rId2" cstate="email">
              <a:lum bright="46000" contrast="-52000"/>
            </a:blip>
            <a:srcRect/>
            <a:stretch>
              <a:fillRect/>
            </a:stretch>
          </p:blipFill>
          <p:spPr bwMode="auto">
            <a:xfrm>
              <a:off x="0" y="72"/>
              <a:ext cx="2971" cy="4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2965" name="Text Box 5"/>
          <p:cNvSpPr txBox="1">
            <a:spLocks noChangeArrowheads="1"/>
          </p:cNvSpPr>
          <p:nvPr/>
        </p:nvSpPr>
        <p:spPr bwMode="auto">
          <a:xfrm>
            <a:off x="827088" y="1196975"/>
            <a:ext cx="78486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坪坝</a:t>
            </a: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穿戴   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打扮</a:t>
            </a: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欢唱    招呼    飘扬    敬礼   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蝴蝶</a:t>
            </a: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好奇    孔雀舞  游戏    招引    热闹    古老    </a:t>
            </a: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铜钟</a:t>
            </a: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粗壮    凤尾竹  洁白    摇晃    摔跤</a:t>
            </a:r>
            <a:r>
              <a:rPr lang="zh-CN" altLang="en-US" dirty="0"/>
              <a:t>                </a:t>
            </a:r>
            <a:endParaRPr lang="zh-CN" altLang="en-US" dirty="0"/>
          </a:p>
        </p:txBody>
      </p:sp>
      <p:sp>
        <p:nvSpPr>
          <p:cNvPr id="552966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893175" y="6524625"/>
            <a:ext cx="250825" cy="33337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ChangeArrowheads="1"/>
          </p:cNvSpPr>
          <p:nvPr/>
        </p:nvSpPr>
        <p:spPr bwMode="auto">
          <a:xfrm>
            <a:off x="611188" y="1052513"/>
            <a:ext cx="822325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700" b="1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德昂族：中国少数民族之一，主要分布在云南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潞西、镇康等地。语言属南亚语系孟</a:t>
            </a:r>
            <a:r>
              <a:rPr lang="en-US" altLang="zh-CN" sz="2700" b="1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高棉语族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佤德昂语族支。解放前已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进入封建社会。擅长种茶。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700" b="1" dirty="0">
                <a:latin typeface="Times New Roman" panose="02020603050405020304" pitchFamily="18" charset="0"/>
                <a:ea typeface="楷体_GB2312" pitchFamily="49" charset="-122"/>
              </a:rPr>
              <a:t>多信小乘教</a:t>
            </a:r>
            <a:r>
              <a:rPr lang="zh-CN" altLang="en-US" sz="2700" b="1" dirty="0" smtClean="0">
                <a:latin typeface="Times New Roman" panose="02020603050405020304" pitchFamily="18" charset="0"/>
                <a:ea typeface="楷体_GB2312" pitchFamily="49" charset="-122"/>
              </a:rPr>
              <a:t>。 </a:t>
            </a:r>
            <a:endParaRPr lang="zh-CN" altLang="en-US" sz="27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518147" name="Picture 3" descr="00010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95825" y="2517775"/>
            <a:ext cx="3763963" cy="254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148" name="Picture 4" descr="返回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4425" y="5661025"/>
            <a:ext cx="1952625" cy="6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890" name="Picture 2" descr="BAS0007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9891" name="Text Box 3"/>
          <p:cNvSpPr txBox="1">
            <a:spLocks noChangeArrowheads="1"/>
          </p:cNvSpPr>
          <p:nvPr/>
        </p:nvSpPr>
        <p:spPr bwMode="auto">
          <a:xfrm>
            <a:off x="827088" y="-26988"/>
            <a:ext cx="8459787" cy="4794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上学路上</a:t>
            </a:r>
            <a:endParaRPr lang="zh-CN" altLang="en-US" sz="2800" b="1" dirty="0"/>
          </a:p>
          <a:p>
            <a:pPr>
              <a:spcBef>
                <a:spcPct val="50000"/>
              </a:spcBef>
            </a:pPr>
            <a:r>
              <a:rPr lang="zh-CN" altLang="en-US" sz="2800" dirty="0"/>
              <a:t>早晨，从</a:t>
            </a:r>
            <a:r>
              <a:rPr lang="en-US" altLang="zh-CN" sz="2800" dirty="0"/>
              <a:t>……</a:t>
            </a:r>
            <a:r>
              <a:rPr lang="zh-CN" altLang="en-US" sz="2800" dirty="0"/>
              <a:t>从</a:t>
            </a:r>
            <a:r>
              <a:rPr lang="en-US" altLang="zh-CN" sz="2800" dirty="0"/>
              <a:t>……</a:t>
            </a:r>
            <a:r>
              <a:rPr lang="zh-CN" altLang="en-US" sz="2800" dirty="0"/>
              <a:t>从</a:t>
            </a:r>
            <a:r>
              <a:rPr lang="en-US" altLang="zh-CN" sz="2800" dirty="0"/>
              <a:t>……</a:t>
            </a:r>
            <a:r>
              <a:rPr lang="zh-CN" altLang="en-US" sz="2800" dirty="0"/>
              <a:t>的路，走来了许多的小学生，有</a:t>
            </a:r>
            <a:r>
              <a:rPr lang="en-US" altLang="zh-CN" sz="2800" dirty="0"/>
              <a:t>……</a:t>
            </a:r>
            <a:r>
              <a:rPr lang="zh-CN" altLang="en-US" sz="2800" dirty="0"/>
              <a:t>的，有</a:t>
            </a:r>
            <a:r>
              <a:rPr lang="en-US" altLang="zh-CN" sz="2800" dirty="0"/>
              <a:t>……</a:t>
            </a:r>
            <a:r>
              <a:rPr lang="zh-CN" altLang="en-US" sz="2800" dirty="0"/>
              <a:t>的，有</a:t>
            </a:r>
            <a:r>
              <a:rPr lang="en-US" altLang="zh-CN" sz="2800" dirty="0"/>
              <a:t>……</a:t>
            </a:r>
            <a:r>
              <a:rPr lang="zh-CN" altLang="en-US" sz="2800" dirty="0"/>
              <a:t>的，还有</a:t>
            </a:r>
            <a:r>
              <a:rPr lang="en-US" altLang="zh-CN" sz="2800" dirty="0"/>
              <a:t>……</a:t>
            </a:r>
            <a:r>
              <a:rPr lang="zh-CN" altLang="en-US" sz="2800" dirty="0"/>
              <a:t>的。</a:t>
            </a:r>
            <a:endParaRPr lang="zh-CN" altLang="en-US" sz="2800" dirty="0"/>
          </a:p>
          <a:p>
            <a:pPr>
              <a:spcBef>
                <a:spcPct val="50000"/>
              </a:spcBef>
            </a:pPr>
            <a:r>
              <a:rPr lang="zh-CN" altLang="en-US" sz="2800" b="1" dirty="0"/>
              <a:t>进入学校</a:t>
            </a:r>
            <a:endParaRPr lang="zh-CN" altLang="en-US" sz="2800" b="1" dirty="0"/>
          </a:p>
          <a:p>
            <a:pPr>
              <a:spcBef>
                <a:spcPct val="50000"/>
              </a:spcBef>
            </a:pPr>
            <a:r>
              <a:rPr lang="zh-CN" altLang="en-US" sz="2800" dirty="0"/>
              <a:t>来到学校，大家</a:t>
            </a:r>
            <a:r>
              <a:rPr lang="en-US" altLang="zh-CN" sz="2800" dirty="0"/>
              <a:t>… …</a:t>
            </a:r>
            <a:endParaRPr lang="en-US" altLang="zh-CN" sz="2800" dirty="0"/>
          </a:p>
          <a:p>
            <a:pPr>
              <a:spcBef>
                <a:spcPct val="50000"/>
              </a:spcBef>
            </a:pPr>
            <a:r>
              <a:rPr lang="zh-CN" altLang="en-US" sz="2800" b="1" dirty="0"/>
              <a:t>学习生活</a:t>
            </a:r>
            <a:endParaRPr lang="zh-CN" altLang="en-US" sz="2800" b="1" dirty="0"/>
          </a:p>
          <a:p>
            <a:pPr>
              <a:spcBef>
                <a:spcPct val="50000"/>
              </a:spcBef>
            </a:pPr>
            <a:r>
              <a:rPr lang="zh-CN" altLang="en-US" sz="2800" dirty="0"/>
              <a:t>上课了，大家</a:t>
            </a:r>
            <a:r>
              <a:rPr lang="en-US" altLang="zh-CN" sz="2800" dirty="0"/>
              <a:t>… …</a:t>
            </a:r>
            <a:endParaRPr lang="en-US" altLang="zh-CN" sz="2800" dirty="0"/>
          </a:p>
          <a:p>
            <a:pPr>
              <a:spcBef>
                <a:spcPct val="50000"/>
              </a:spcBef>
            </a:pPr>
            <a:r>
              <a:rPr lang="zh-CN" altLang="en-US" sz="2800" dirty="0"/>
              <a:t>下课了，大家</a:t>
            </a:r>
            <a:r>
              <a:rPr lang="en-US" altLang="zh-CN" sz="2800" dirty="0"/>
              <a:t>… …</a:t>
            </a:r>
            <a:endParaRPr lang="en-US" altLang="zh-CN" sz="2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914" name="Picture 2" descr="BAS0007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0915" name="Text Box 3"/>
          <p:cNvSpPr txBox="1">
            <a:spLocks noChangeArrowheads="1"/>
          </p:cNvSpPr>
          <p:nvPr/>
        </p:nvSpPr>
        <p:spPr bwMode="auto">
          <a:xfrm>
            <a:off x="250825" y="1412875"/>
            <a:ext cx="8893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/>
              <a:t>这就是我们的学校，一所（      ）的学校。</a:t>
            </a:r>
            <a:endParaRPr lang="zh-CN" altLang="en-US" sz="360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686800" cy="5092700"/>
          </a:xfrm>
          <a:prstGeom prst="rect">
            <a:avLst/>
          </a:prstGeom>
          <a:solidFill>
            <a:srgbClr val="00CCFF">
              <a:alpha val="61000"/>
            </a:srgbClr>
          </a:solidFill>
          <a:ln w="57150" cap="rnd">
            <a:solidFill>
              <a:srgbClr val="FF0000"/>
            </a:solidFill>
            <a:prstDash val="sys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3600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早晨，从山坡上，从坪坝里，从一条条开着绒球花和太阳花的小路上，走来了许多小学生，有傣族的，有景颇族的，有阿昌族和德昂族的，还有汉族的。大家穿戴不同、语言不同，来到学校都成了好朋友。那鲜艳的民族服装，把学校打扮得更加绚丽多彩。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同学们向在校园里欢唱的小鸟打招呼，向敬爱的老师问好，向高高飘扬的国旗敬礼。</a:t>
            </a:r>
            <a:endParaRPr kumimoji="1" lang="zh-CN" altLang="en-US" sz="36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Text Box 2"/>
          <p:cNvSpPr txBox="1">
            <a:spLocks noChangeArrowheads="1"/>
          </p:cNvSpPr>
          <p:nvPr/>
        </p:nvSpPr>
        <p:spPr bwMode="auto">
          <a:xfrm>
            <a:off x="179388" y="333375"/>
            <a:ext cx="8686800" cy="5092700"/>
          </a:xfrm>
          <a:prstGeom prst="rect">
            <a:avLst/>
          </a:prstGeom>
          <a:solidFill>
            <a:srgbClr val="00CCFF">
              <a:alpha val="62000"/>
            </a:srgbClr>
          </a:solidFill>
          <a:ln w="57150" cap="rnd">
            <a:solidFill>
              <a:srgbClr val="FF0000"/>
            </a:solidFill>
            <a:prstDash val="sysDot"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3600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①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早晨，从山坡上，从坪坝里，从一条条开着绒球花和太阳花的小路上，走来了许多小学生，有傣族的，有景颇族的，有阿昌族和德昂族的，还有汉族的。</a:t>
            </a:r>
            <a:r>
              <a:rPr kumimoji="1"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②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大家穿戴不同、语言不同，来到学校都成了好朋友。</a:t>
            </a:r>
            <a:r>
              <a:rPr kumimoji="1"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③</a:t>
            </a:r>
            <a:r>
              <a:rPr kumimoji="1" lang="zh-CN" altLang="en-US" sz="3600" b="1" dirty="0">
                <a:latin typeface="Times New Roman" panose="02020603050405020304" pitchFamily="18" charset="0"/>
                <a:ea typeface="楷体_GB2312" pitchFamily="49" charset="-122"/>
              </a:rPr>
              <a:t>那鲜艳的民族服装，把学校打扮得更加绚丽多彩。</a:t>
            </a:r>
            <a:r>
              <a:rPr kumimoji="1"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④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同学们向在校园里欢唱的小鸟打招呼，向敬爱的老师问好，向高高飘扬的国旗敬礼。</a:t>
            </a:r>
            <a:endParaRPr kumimoji="1" lang="zh-CN" altLang="en-US" sz="36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3329</Words>
  <Application>WPS 演示</Application>
  <PresentationFormat>全屏显示(4:3)</PresentationFormat>
  <Paragraphs>161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4" baseType="lpstr">
      <vt:lpstr>Arial</vt:lpstr>
      <vt:lpstr>宋体</vt:lpstr>
      <vt:lpstr>Wingdings</vt:lpstr>
      <vt:lpstr>Calibri</vt:lpstr>
      <vt:lpstr>Times New Roman</vt:lpstr>
      <vt:lpstr>楷体_GB2312</vt:lpstr>
      <vt:lpstr>微软雅黑</vt:lpstr>
      <vt:lpstr>黑体</vt:lpstr>
      <vt:lpstr>新宋体</vt:lpstr>
      <vt:lpstr>Arial Unicode MS</vt:lpstr>
      <vt:lpstr>华文新魏</vt:lpstr>
      <vt:lpstr>Comic Sans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同学们从(        ),从(        ),从(        ),捡起了很多垃圾，学校很快变干净了。        放学的路上，我向(        ),向(        ),向(        )。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我们的学校是_______。_______。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685</cp:revision>
  <dcterms:created xsi:type="dcterms:W3CDTF">2003-08-16T05:57:00Z</dcterms:created>
  <dcterms:modified xsi:type="dcterms:W3CDTF">2017-09-04T03:44:44Z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