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1" r:id="rId3"/>
    <p:sldId id="330" r:id="rId4"/>
    <p:sldId id="331" r:id="rId5"/>
    <p:sldId id="300" r:id="rId6"/>
    <p:sldId id="334" r:id="rId7"/>
    <p:sldId id="301" r:id="rId8"/>
    <p:sldId id="332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38" r:id="rId22"/>
    <p:sldId id="335" r:id="rId23"/>
    <p:sldId id="337" r:id="rId24"/>
    <p:sldId id="336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9900FF"/>
    <a:srgbClr val="FFFF00"/>
    <a:srgbClr val="FF00FF"/>
    <a:srgbClr val="FF6600"/>
    <a:srgbClr val="66FFFF"/>
    <a:srgbClr val="33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71" autoAdjust="0"/>
    <p:restoredTop sz="94660"/>
  </p:normalViewPr>
  <p:slideViewPr>
    <p:cSldViewPr>
      <p:cViewPr>
        <p:scale>
          <a:sx n="105" d="100"/>
          <a:sy n="105" d="100"/>
        </p:scale>
        <p:origin x="-16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19D35-61AC-42BE-95E8-F221E0309E6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63674-624B-417D-9B95-3562CF21802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11F7D-8B63-4917-BA86-0F5B49978A4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FC792-0F9B-483B-9772-F258C761AF5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0F13A-078E-41C8-8E16-E47AE3D5681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5A1FB-2D1E-4277-96DD-7D7FDD36DB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B1C53-3ED8-416C-BA54-F12A7EF2EC2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2E362-F94E-4F6F-8B60-E992D6C445A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716CB-59DD-4340-9EE5-318688405A5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7355B-10BD-45F1-B592-5F81FB36980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6828B-767B-4125-A479-1F2A411281F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fld id="{C0F61179-0D84-4428-ACCA-0457E3149A4A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jpeg"/><Relationship Id="rId3" Type="http://schemas.openxmlformats.org/officeDocument/2006/relationships/image" Target="../media/image2.png"/><Relationship Id="rId2" Type="http://schemas.microsoft.com/office/2007/relationships/media" Target="file:///E:\&#25945;&#23398;&#36164;&#26009;\&#19979;&#36733;&#36164;&#26009;\&#38899;&#20048;\hulusiyueguang.mp3" TargetMode="External"/><Relationship Id="rId1" Type="http://schemas.openxmlformats.org/officeDocument/2006/relationships/audio" Target="file:///E:\&#25945;&#23398;&#36164;&#26009;\&#19979;&#36733;&#36164;&#26009;\&#38899;&#20048;\hulusiyueguang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hulusiyueguang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6" name="Picture 6" descr="3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2" name="WordArt 2"/>
          <p:cNvSpPr>
            <a:spLocks noChangeArrowheads="1" noChangeShapeType="1" noTextEdit="1"/>
          </p:cNvSpPr>
          <p:nvPr/>
        </p:nvSpPr>
        <p:spPr bwMode="auto">
          <a:xfrm>
            <a:off x="522288" y="1196752"/>
            <a:ext cx="8315325" cy="1512168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en-US" altLang="zh-CN" sz="8000" i="1" kern="10" dirty="0">
                <a:ln w="9525">
                  <a:solidFill>
                    <a:srgbClr val="FF9900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1.</a:t>
            </a:r>
            <a:r>
              <a:rPr lang="zh-CN" altLang="en-US" sz="8000" i="1" kern="10" dirty="0">
                <a:ln w="9525">
                  <a:solidFill>
                    <a:srgbClr val="FF9900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我们的民族小学</a:t>
            </a:r>
            <a:endParaRPr lang="zh-CN" altLang="en-US" sz="8000" i="1" kern="10" dirty="0">
              <a:ln w="9525">
                <a:solidFill>
                  <a:srgbClr val="FF9900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84664" y="5445224"/>
            <a:ext cx="309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683" fill="hold"/>
                                        <p:tgtEl>
                                          <p:spTgt spid="665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56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81359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200">
                <a:solidFill>
                  <a:srgbClr val="FF0000"/>
                </a:solidFill>
                <a:latin typeface="Times New Roman" panose="02020603050405020304" pitchFamily="18" charset="0"/>
              </a:rPr>
              <a:t>蝴蝶</a:t>
            </a:r>
            <a:endParaRPr kumimoji="1" lang="zh-CN" altLang="en-US" sz="252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81359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200">
                <a:solidFill>
                  <a:srgbClr val="FF0000"/>
                </a:solidFill>
                <a:latin typeface="Times New Roman" panose="02020603050405020304" pitchFamily="18" charset="0"/>
              </a:rPr>
              <a:t>孔雀</a:t>
            </a:r>
            <a:endParaRPr kumimoji="1" lang="zh-CN" altLang="en-US" sz="252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81359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200">
                <a:latin typeface="Times New Roman" panose="02020603050405020304" pitchFamily="18" charset="0"/>
              </a:rPr>
              <a:t>跳</a:t>
            </a:r>
            <a:r>
              <a:rPr kumimoji="1" lang="zh-CN" altLang="en-US" sz="25200">
                <a:solidFill>
                  <a:srgbClr val="FF0000"/>
                </a:solidFill>
                <a:latin typeface="Times New Roman" panose="02020603050405020304" pitchFamily="18" charset="0"/>
              </a:rPr>
              <a:t>舞</a:t>
            </a:r>
            <a:endParaRPr kumimoji="1" lang="zh-CN" altLang="en-US" sz="252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81359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200">
                <a:solidFill>
                  <a:srgbClr val="FF0000"/>
                </a:solidFill>
                <a:latin typeface="Times New Roman" panose="02020603050405020304" pitchFamily="18" charset="0"/>
              </a:rPr>
              <a:t>铜</a:t>
            </a:r>
            <a:r>
              <a:rPr kumimoji="1" lang="zh-CN" altLang="en-US" sz="25200">
                <a:latin typeface="Times New Roman" panose="02020603050405020304" pitchFamily="18" charset="0"/>
              </a:rPr>
              <a:t>钟</a:t>
            </a:r>
            <a:endParaRPr kumimoji="1" lang="zh-CN" altLang="en-US" sz="25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81359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200">
                <a:solidFill>
                  <a:srgbClr val="FF0000"/>
                </a:solidFill>
                <a:latin typeface="Times New Roman" panose="02020603050405020304" pitchFamily="18" charset="0"/>
              </a:rPr>
              <a:t>粗</a:t>
            </a:r>
            <a:r>
              <a:rPr kumimoji="1" lang="zh-CN" altLang="en-US" sz="25200">
                <a:latin typeface="Times New Roman" panose="02020603050405020304" pitchFamily="18" charset="0"/>
              </a:rPr>
              <a:t>壮</a:t>
            </a:r>
            <a:endParaRPr kumimoji="1" lang="zh-CN" altLang="en-US" sz="25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468313" y="1609725"/>
            <a:ext cx="8135937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18900">
                <a:latin typeface="Times New Roman" panose="02020603050405020304" pitchFamily="18" charset="0"/>
              </a:rPr>
              <a:t>凤</a:t>
            </a:r>
            <a:r>
              <a:rPr kumimoji="1" lang="zh-CN" altLang="en-US" sz="18900">
                <a:solidFill>
                  <a:srgbClr val="FF0000"/>
                </a:solidFill>
                <a:latin typeface="Times New Roman" panose="02020603050405020304" pitchFamily="18" charset="0"/>
              </a:rPr>
              <a:t>尾</a:t>
            </a:r>
            <a:r>
              <a:rPr kumimoji="1" lang="zh-CN" altLang="en-US" sz="18900">
                <a:latin typeface="Times New Roman" panose="02020603050405020304" pitchFamily="18" charset="0"/>
              </a:rPr>
              <a:t>竹</a:t>
            </a:r>
            <a:endParaRPr kumimoji="1" lang="zh-CN" altLang="en-US" sz="189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81359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200">
                <a:solidFill>
                  <a:srgbClr val="FF0000"/>
                </a:solidFill>
                <a:latin typeface="Times New Roman" panose="02020603050405020304" pitchFamily="18" charset="0"/>
              </a:rPr>
              <a:t>傣</a:t>
            </a:r>
            <a:r>
              <a:rPr kumimoji="1" lang="zh-CN" altLang="en-US" sz="25200">
                <a:latin typeface="Times New Roman" panose="02020603050405020304" pitchFamily="18" charset="0"/>
              </a:rPr>
              <a:t>族</a:t>
            </a:r>
            <a:endParaRPr kumimoji="1" lang="zh-CN" altLang="en-US" sz="25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81359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200">
                <a:latin typeface="Times New Roman" panose="02020603050405020304" pitchFamily="18" charset="0"/>
              </a:rPr>
              <a:t>摔</a:t>
            </a:r>
            <a:r>
              <a:rPr kumimoji="1" lang="zh-CN" altLang="en-US" sz="25200">
                <a:solidFill>
                  <a:srgbClr val="FF0000"/>
                </a:solidFill>
                <a:latin typeface="Times New Roman" panose="02020603050405020304" pitchFamily="18" charset="0"/>
              </a:rPr>
              <a:t>跤</a:t>
            </a:r>
            <a:endParaRPr kumimoji="1" lang="zh-CN" altLang="en-US" sz="252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468313" y="1609725"/>
            <a:ext cx="8135937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18900" dirty="0">
                <a:latin typeface="Times New Roman" panose="02020603050405020304" pitchFamily="18" charset="0"/>
              </a:rPr>
              <a:t>阿</a:t>
            </a:r>
            <a:r>
              <a:rPr kumimoji="1" lang="zh-CN" altLang="en-US" sz="18900" dirty="0">
                <a:solidFill>
                  <a:srgbClr val="FF0000"/>
                </a:solidFill>
                <a:latin typeface="Times New Roman" panose="02020603050405020304" pitchFamily="18" charset="0"/>
              </a:rPr>
              <a:t>昌</a:t>
            </a:r>
            <a:r>
              <a:rPr kumimoji="1" lang="zh-CN" altLang="en-US" sz="18900" dirty="0">
                <a:latin typeface="Times New Roman" panose="02020603050405020304" pitchFamily="18" charset="0"/>
              </a:rPr>
              <a:t>族</a:t>
            </a:r>
            <a:endParaRPr kumimoji="1" lang="zh-CN" altLang="en-US" sz="189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683568" y="1772816"/>
            <a:ext cx="8135937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18900" dirty="0">
                <a:latin typeface="Times New Roman" panose="02020603050405020304" pitchFamily="18" charset="0"/>
              </a:rPr>
              <a:t>德</a:t>
            </a:r>
            <a:r>
              <a:rPr kumimoji="1" lang="zh-CN" altLang="en-US" sz="18900" dirty="0">
                <a:solidFill>
                  <a:srgbClr val="FF0000"/>
                </a:solidFill>
                <a:latin typeface="Times New Roman" panose="02020603050405020304" pitchFamily="18" charset="0"/>
              </a:rPr>
              <a:t>昂</a:t>
            </a:r>
            <a:r>
              <a:rPr kumimoji="1" lang="zh-CN" altLang="en-US" sz="18900" dirty="0">
                <a:latin typeface="Times New Roman" panose="02020603050405020304" pitchFamily="18" charset="0"/>
              </a:rPr>
              <a:t>族</a:t>
            </a:r>
            <a:endParaRPr kumimoji="1" lang="zh-CN" altLang="en-US" sz="189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86019" name="Picture 3" descr="图片96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769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838200" y="1447800"/>
            <a:ext cx="113665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dirty="0">
                <a:solidFill>
                  <a:srgbClr val="0000FF"/>
                </a:solidFill>
              </a:rPr>
              <a:t>学习目标</a:t>
            </a:r>
            <a:r>
              <a:rPr lang="zh-CN" altLang="en-US" b="0" dirty="0">
                <a:solidFill>
                  <a:srgbClr val="0000FF"/>
                </a:solidFill>
              </a:rPr>
              <a:t>　　</a:t>
            </a:r>
            <a:endParaRPr lang="zh-CN" altLang="en-US" b="0" dirty="0">
              <a:solidFill>
                <a:srgbClr val="0000FF"/>
              </a:solidFill>
            </a:endParaRP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2339975" y="1052513"/>
            <a:ext cx="4495800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000" dirty="0">
                <a:latin typeface="Times New Roman" panose="02020603050405020304" pitchFamily="18" charset="0"/>
              </a:rPr>
              <a:t>        </a:t>
            </a:r>
            <a:r>
              <a:rPr lang="en-US" altLang="zh-CN" sz="3600" dirty="0"/>
              <a:t>1</a:t>
            </a:r>
            <a:r>
              <a:rPr lang="zh-CN" altLang="en-US" sz="3600" dirty="0"/>
              <a:t>．认识</a:t>
            </a:r>
            <a:r>
              <a:rPr lang="en-US" altLang="zh-CN" sz="3600" dirty="0"/>
              <a:t>5</a:t>
            </a:r>
            <a:r>
              <a:rPr lang="zh-CN" altLang="en-US" sz="3600" dirty="0"/>
              <a:t>个生字。会写</a:t>
            </a:r>
            <a:r>
              <a:rPr lang="en-US" altLang="zh-CN" sz="3600" dirty="0"/>
              <a:t>12</a:t>
            </a:r>
            <a:r>
              <a:rPr lang="zh-CN" altLang="en-US" sz="3600" dirty="0"/>
              <a:t>个生字。能正确读写词语。</a:t>
            </a:r>
            <a:endParaRPr lang="zh-CN" altLang="en-US" sz="3600" dirty="0"/>
          </a:p>
          <a:p>
            <a:r>
              <a:rPr lang="zh-CN" altLang="en-US" sz="3600" dirty="0"/>
              <a:t>      </a:t>
            </a:r>
            <a:r>
              <a:rPr lang="en-US" altLang="zh-CN" sz="3600" dirty="0"/>
              <a:t>2</a:t>
            </a:r>
            <a:r>
              <a:rPr lang="zh-CN" altLang="en-US" sz="3600" dirty="0"/>
              <a:t>．正确、流利地朗读课文，读出对这所民族小学的喜爱之情，初 步理解课文内容。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381000" y="838200"/>
            <a:ext cx="8153400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0">
                <a:latin typeface="Times New Roman" panose="02020603050405020304" pitchFamily="18" charset="0"/>
              </a:rPr>
              <a:t>散步   沙滩   也许   甚至</a:t>
            </a:r>
            <a:endParaRPr lang="zh-CN" altLang="en-US" sz="6000" b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6000" b="0">
                <a:latin typeface="Times New Roman" panose="02020603050405020304" pitchFamily="18" charset="0"/>
              </a:rPr>
              <a:t>蒸干   继续   不停   知道</a:t>
            </a:r>
            <a:endParaRPr lang="zh-CN" altLang="en-US" sz="6000" b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6000" b="0">
                <a:latin typeface="Times New Roman" panose="02020603050405020304" pitchFamily="18" charset="0"/>
              </a:rPr>
              <a:t>弯下腰   忍不住   在乎</a:t>
            </a:r>
            <a:endParaRPr lang="zh-CN" altLang="en-US" sz="6000" b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6000" b="0">
                <a:latin typeface="Times New Roman" panose="02020603050405020304" pitchFamily="18" charset="0"/>
              </a:rPr>
              <a:t>成百上千      叨念</a:t>
            </a:r>
            <a:endParaRPr lang="zh-CN" altLang="en-US" sz="6000" b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zh-CN" sz="6000" b="0">
              <a:latin typeface="Times New Roman" panose="02020603050405020304" pitchFamily="18" charset="0"/>
            </a:endParaRPr>
          </a:p>
        </p:txBody>
      </p:sp>
      <p:pic>
        <p:nvPicPr>
          <p:cNvPr id="96259" name="Picture 3" descr="4skin00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1187450" y="1773238"/>
            <a:ext cx="6913563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                                                                                               </a:t>
            </a:r>
            <a:endParaRPr lang="en-US" altLang="zh-CN" dirty="0">
              <a:solidFill>
                <a:srgbClr val="0000FF"/>
              </a:solidFill>
            </a:endParaRPr>
          </a:p>
          <a:p>
            <a:r>
              <a:rPr kumimoji="1" lang="zh-CN" altLang="en-US" sz="6000" dirty="0">
                <a:latin typeface="Times New Roman" panose="02020603050405020304" pitchFamily="18" charset="0"/>
                <a:ea typeface="隶书" pitchFamily="49" charset="-122"/>
              </a:rPr>
              <a:t>葡萄沟在哪？</a:t>
            </a:r>
            <a:endParaRPr kumimoji="1" lang="zh-CN" altLang="en-US" sz="6000" dirty="0">
              <a:latin typeface="Times New Roman" panose="02020603050405020304" pitchFamily="18" charset="0"/>
              <a:ea typeface="隶书" pitchFamily="49" charset="-122"/>
            </a:endParaRPr>
          </a:p>
          <a:p>
            <a:r>
              <a:rPr kumimoji="1" lang="zh-CN" altLang="en-US" sz="6000" dirty="0">
                <a:latin typeface="Times New Roman" panose="02020603050405020304" pitchFamily="18" charset="0"/>
                <a:ea typeface="隶书" pitchFamily="49" charset="-122"/>
              </a:rPr>
              <a:t>葡萄沟是个怎样的地方？</a:t>
            </a:r>
            <a:endParaRPr kumimoji="1" lang="zh-CN" altLang="en-US" sz="60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3" name="Picture 2" descr="d4aa7a8858f9949d3a30dd4c9695d00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827088" y="908050"/>
            <a:ext cx="7345362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坪坝</a:t>
            </a:r>
            <a:r>
              <a:rPr lang="zh-CN" altLang="en-US" sz="4000" b="0" dirty="0">
                <a:latin typeface="黑体" panose="02010609060101010101" pitchFamily="2" charset="-122"/>
                <a:ea typeface="黑体" panose="02010609060101010101" pitchFamily="2" charset="-122"/>
              </a:rPr>
              <a:t>       穿</a:t>
            </a:r>
            <a:r>
              <a:rPr lang="zh-CN" altLang="en-US" sz="4000" b="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戴</a:t>
            </a:r>
            <a:r>
              <a:rPr lang="zh-CN" altLang="en-US" sz="4000" b="0" dirty="0">
                <a:latin typeface="黑体" panose="02010609060101010101" pitchFamily="2" charset="-122"/>
                <a:ea typeface="黑体" panose="02010609060101010101" pitchFamily="2" charset="-122"/>
              </a:rPr>
              <a:t>       打扮        欢唱       </a:t>
            </a:r>
            <a:r>
              <a:rPr lang="zh-CN" altLang="en-US" sz="4000" b="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招</a:t>
            </a:r>
            <a:r>
              <a:rPr lang="zh-CN" altLang="en-US" sz="4000" b="0" dirty="0">
                <a:latin typeface="黑体" panose="02010609060101010101" pitchFamily="2" charset="-122"/>
                <a:ea typeface="黑体" panose="02010609060101010101" pitchFamily="2" charset="-122"/>
              </a:rPr>
              <a:t>呼       飘扬         敬礼       </a:t>
            </a:r>
            <a:r>
              <a:rPr lang="zh-CN" altLang="en-US" sz="4000" b="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蝴蝶</a:t>
            </a:r>
            <a:r>
              <a:rPr lang="zh-CN" altLang="en-US" sz="4000" b="0" dirty="0">
                <a:latin typeface="黑体" panose="02010609060101010101" pitchFamily="2" charset="-122"/>
                <a:ea typeface="黑体" panose="02010609060101010101" pitchFamily="2" charset="-122"/>
              </a:rPr>
              <a:t>       好奇       </a:t>
            </a:r>
            <a:r>
              <a:rPr lang="zh-CN" altLang="en-US" sz="4000" b="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孔雀舞</a:t>
            </a:r>
            <a:r>
              <a:rPr lang="zh-CN" altLang="en-US" sz="4000" b="0" dirty="0">
                <a:latin typeface="黑体" panose="02010609060101010101" pitchFamily="2" charset="-122"/>
                <a:ea typeface="黑体" panose="02010609060101010101" pitchFamily="2" charset="-122"/>
              </a:rPr>
              <a:t>     游戏       招引       热闹       古老       </a:t>
            </a:r>
            <a:r>
              <a:rPr lang="zh-CN" altLang="en-US" sz="4000" b="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铜</a:t>
            </a:r>
            <a:r>
              <a:rPr lang="zh-CN" altLang="en-US" sz="4000" b="0" dirty="0">
                <a:latin typeface="黑体" panose="02010609060101010101" pitchFamily="2" charset="-122"/>
                <a:ea typeface="黑体" panose="02010609060101010101" pitchFamily="2" charset="-122"/>
              </a:rPr>
              <a:t>钟        </a:t>
            </a:r>
            <a:r>
              <a:rPr lang="zh-CN" altLang="en-US" sz="4000" b="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粗</a:t>
            </a:r>
            <a:r>
              <a:rPr lang="zh-CN" altLang="en-US" sz="4000" b="0" dirty="0">
                <a:latin typeface="黑体" panose="02010609060101010101" pitchFamily="2" charset="-122"/>
                <a:ea typeface="黑体" panose="02010609060101010101" pitchFamily="2" charset="-122"/>
              </a:rPr>
              <a:t>壮       凤</a:t>
            </a:r>
            <a:r>
              <a:rPr lang="zh-CN" altLang="en-US" sz="4000" b="0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尾</a:t>
            </a:r>
            <a:r>
              <a:rPr lang="zh-CN" altLang="en-US" sz="4000" b="0" dirty="0">
                <a:latin typeface="黑体" panose="02010609060101010101" pitchFamily="2" charset="-122"/>
                <a:ea typeface="黑体" panose="02010609060101010101" pitchFamily="2" charset="-122"/>
              </a:rPr>
              <a:t>竹     洁白        摇晃</a:t>
            </a:r>
            <a:endParaRPr lang="zh-CN" altLang="en-US" sz="4000" b="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/>
          <p:cNvGrpSpPr/>
          <p:nvPr/>
        </p:nvGrpSpPr>
        <p:grpSpPr bwMode="auto">
          <a:xfrm>
            <a:off x="1752600" y="4419600"/>
            <a:ext cx="1828800" cy="1752600"/>
            <a:chOff x="0" y="0"/>
            <a:chExt cx="2064" cy="2064"/>
          </a:xfrm>
        </p:grpSpPr>
        <p:sp>
          <p:nvSpPr>
            <p:cNvPr id="9421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12" name="Line 4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13" name="Line 5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94214" name="Picture 6" descr="bei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1201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4215" name="Group 7"/>
          <p:cNvGrpSpPr/>
          <p:nvPr/>
        </p:nvGrpSpPr>
        <p:grpSpPr bwMode="auto">
          <a:xfrm>
            <a:off x="3505200" y="685800"/>
            <a:ext cx="1828800" cy="1752600"/>
            <a:chOff x="0" y="0"/>
            <a:chExt cx="2064" cy="2064"/>
          </a:xfrm>
        </p:grpSpPr>
        <p:sp>
          <p:nvSpPr>
            <p:cNvPr id="94216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17" name="Line 9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18" name="Line 10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219" name="Group 11"/>
          <p:cNvGrpSpPr/>
          <p:nvPr/>
        </p:nvGrpSpPr>
        <p:grpSpPr bwMode="auto">
          <a:xfrm>
            <a:off x="7315200" y="685800"/>
            <a:ext cx="1828800" cy="1752600"/>
            <a:chOff x="0" y="0"/>
            <a:chExt cx="2064" cy="2064"/>
          </a:xfrm>
        </p:grpSpPr>
        <p:sp>
          <p:nvSpPr>
            <p:cNvPr id="94220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21" name="Line 13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22" name="Line 14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223" name="WordArt 15"/>
          <p:cNvSpPr>
            <a:spLocks noChangeArrowheads="1" noChangeShapeType="1" noTextEdit="1"/>
          </p:cNvSpPr>
          <p:nvPr/>
        </p:nvSpPr>
        <p:spPr bwMode="auto">
          <a:xfrm>
            <a:off x="1066800" y="1219200"/>
            <a:ext cx="1828800" cy="9334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4800">
                <a:ln w="9525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我会写</a:t>
            </a:r>
            <a:endParaRPr lang="zh-CN" altLang="en-US" sz="4800">
              <a:ln w="9525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94224" name="Group 16"/>
          <p:cNvGrpSpPr/>
          <p:nvPr/>
        </p:nvGrpSpPr>
        <p:grpSpPr bwMode="auto">
          <a:xfrm>
            <a:off x="152400" y="2438400"/>
            <a:ext cx="1676400" cy="1752600"/>
            <a:chOff x="0" y="0"/>
            <a:chExt cx="2064" cy="2064"/>
          </a:xfrm>
        </p:grpSpPr>
        <p:sp>
          <p:nvSpPr>
            <p:cNvPr id="94225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26" name="Line 18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27" name="Line 19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3581400" y="7620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坪</a:t>
            </a:r>
            <a:endParaRPr lang="zh-CN" altLang="en-US" sz="9600" b="0">
              <a:ea typeface="楷体_GB2312" pitchFamily="49" charset="-122"/>
            </a:endParaRPr>
          </a:p>
        </p:txBody>
      </p:sp>
      <p:sp>
        <p:nvSpPr>
          <p:cNvPr id="94229" name="Text Box 21"/>
          <p:cNvSpPr txBox="1">
            <a:spLocks noChangeArrowheads="1"/>
          </p:cNvSpPr>
          <p:nvPr/>
        </p:nvSpPr>
        <p:spPr bwMode="auto">
          <a:xfrm>
            <a:off x="7391400" y="6858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戴</a:t>
            </a:r>
            <a:endParaRPr lang="zh-CN" altLang="en-US" sz="9600" b="0">
              <a:ea typeface="楷体_GB2312" pitchFamily="49" charset="-122"/>
            </a:endParaRPr>
          </a:p>
        </p:txBody>
      </p:sp>
      <p:sp>
        <p:nvSpPr>
          <p:cNvPr id="94230" name="Text Box 22"/>
          <p:cNvSpPr txBox="1">
            <a:spLocks noChangeArrowheads="1"/>
          </p:cNvSpPr>
          <p:nvPr/>
        </p:nvSpPr>
        <p:spPr bwMode="auto">
          <a:xfrm>
            <a:off x="228600" y="2514600"/>
            <a:ext cx="1371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招</a:t>
            </a:r>
            <a:endParaRPr lang="zh-CN" altLang="en-US" sz="9600" b="0">
              <a:ea typeface="楷体_GB2312" pitchFamily="49" charset="-122"/>
            </a:endParaRPr>
          </a:p>
        </p:txBody>
      </p:sp>
      <p:grpSp>
        <p:nvGrpSpPr>
          <p:cNvPr id="94231" name="Group 23"/>
          <p:cNvGrpSpPr/>
          <p:nvPr/>
        </p:nvGrpSpPr>
        <p:grpSpPr bwMode="auto">
          <a:xfrm>
            <a:off x="0" y="4419600"/>
            <a:ext cx="1828800" cy="1752600"/>
            <a:chOff x="0" y="0"/>
            <a:chExt cx="2064" cy="2064"/>
          </a:xfrm>
        </p:grpSpPr>
        <p:sp>
          <p:nvSpPr>
            <p:cNvPr id="94232" name="Rectangle 24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33" name="Line 25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34" name="Line 26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235" name="Group 27"/>
          <p:cNvGrpSpPr/>
          <p:nvPr/>
        </p:nvGrpSpPr>
        <p:grpSpPr bwMode="auto">
          <a:xfrm>
            <a:off x="3581400" y="2438400"/>
            <a:ext cx="1828800" cy="1752600"/>
            <a:chOff x="0" y="0"/>
            <a:chExt cx="2064" cy="2064"/>
          </a:xfrm>
        </p:grpSpPr>
        <p:sp>
          <p:nvSpPr>
            <p:cNvPr id="94236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37" name="Line 29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38" name="Line 30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239" name="Group 31"/>
          <p:cNvGrpSpPr/>
          <p:nvPr/>
        </p:nvGrpSpPr>
        <p:grpSpPr bwMode="auto">
          <a:xfrm>
            <a:off x="5486400" y="4419600"/>
            <a:ext cx="1828800" cy="1752600"/>
            <a:chOff x="0" y="0"/>
            <a:chExt cx="2064" cy="2064"/>
          </a:xfrm>
        </p:grpSpPr>
        <p:sp>
          <p:nvSpPr>
            <p:cNvPr id="94240" name="Rectangle 32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41" name="Line 33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42" name="Line 34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243" name="Group 35"/>
          <p:cNvGrpSpPr/>
          <p:nvPr/>
        </p:nvGrpSpPr>
        <p:grpSpPr bwMode="auto">
          <a:xfrm>
            <a:off x="5410200" y="685800"/>
            <a:ext cx="1828800" cy="1752600"/>
            <a:chOff x="0" y="0"/>
            <a:chExt cx="2064" cy="2064"/>
          </a:xfrm>
        </p:grpSpPr>
        <p:sp>
          <p:nvSpPr>
            <p:cNvPr id="94244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45" name="Line 37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46" name="Line 38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247" name="Group 39"/>
          <p:cNvGrpSpPr/>
          <p:nvPr/>
        </p:nvGrpSpPr>
        <p:grpSpPr bwMode="auto">
          <a:xfrm>
            <a:off x="1752600" y="2438400"/>
            <a:ext cx="1828800" cy="1752600"/>
            <a:chOff x="0" y="0"/>
            <a:chExt cx="2064" cy="2064"/>
          </a:xfrm>
        </p:grpSpPr>
        <p:sp>
          <p:nvSpPr>
            <p:cNvPr id="94248" name="Rectangle 40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49" name="Line 41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50" name="Line 42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251" name="Text Box 43"/>
          <p:cNvSpPr txBox="1">
            <a:spLocks noChangeArrowheads="1"/>
          </p:cNvSpPr>
          <p:nvPr/>
        </p:nvSpPr>
        <p:spPr bwMode="auto">
          <a:xfrm>
            <a:off x="5638800" y="44196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尾</a:t>
            </a:r>
            <a:endParaRPr lang="zh-CN" altLang="en-US" sz="9600" b="0">
              <a:ea typeface="楷体_GB2312" pitchFamily="49" charset="-122"/>
            </a:endParaRPr>
          </a:p>
        </p:txBody>
      </p:sp>
      <p:sp>
        <p:nvSpPr>
          <p:cNvPr id="94252" name="Text Box 44"/>
          <p:cNvSpPr txBox="1">
            <a:spLocks noChangeArrowheads="1"/>
          </p:cNvSpPr>
          <p:nvPr/>
        </p:nvSpPr>
        <p:spPr bwMode="auto">
          <a:xfrm>
            <a:off x="3810000" y="44958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普</a:t>
            </a:r>
            <a:endParaRPr lang="zh-CN" altLang="en-US" sz="9600" b="0">
              <a:ea typeface="楷体_GB2312" pitchFamily="49" charset="-122"/>
            </a:endParaRPr>
          </a:p>
        </p:txBody>
      </p:sp>
      <p:sp>
        <p:nvSpPr>
          <p:cNvPr id="94253" name="Text Box 45"/>
          <p:cNvSpPr txBox="1">
            <a:spLocks noChangeArrowheads="1"/>
          </p:cNvSpPr>
          <p:nvPr/>
        </p:nvSpPr>
        <p:spPr bwMode="auto">
          <a:xfrm>
            <a:off x="1905000" y="24384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蝴</a:t>
            </a:r>
            <a:endParaRPr lang="zh-CN" altLang="en-US" sz="9600" b="0">
              <a:ea typeface="楷体_GB2312" pitchFamily="49" charset="-122"/>
            </a:endParaRPr>
          </a:p>
        </p:txBody>
      </p:sp>
      <p:sp>
        <p:nvSpPr>
          <p:cNvPr id="94254" name="Text Box 46"/>
          <p:cNvSpPr txBox="1">
            <a:spLocks noChangeArrowheads="1"/>
          </p:cNvSpPr>
          <p:nvPr/>
        </p:nvSpPr>
        <p:spPr bwMode="auto">
          <a:xfrm>
            <a:off x="3733800" y="25146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蝶</a:t>
            </a:r>
            <a:endParaRPr lang="zh-CN" altLang="en-US" sz="9600" b="0">
              <a:ea typeface="楷体_GB2312" pitchFamily="49" charset="-122"/>
            </a:endParaRPr>
          </a:p>
        </p:txBody>
      </p:sp>
      <p:sp>
        <p:nvSpPr>
          <p:cNvPr id="94255" name="Text Box 47"/>
          <p:cNvSpPr txBox="1">
            <a:spLocks noChangeArrowheads="1"/>
          </p:cNvSpPr>
          <p:nvPr/>
        </p:nvSpPr>
        <p:spPr bwMode="auto">
          <a:xfrm>
            <a:off x="5410200" y="762000"/>
            <a:ext cx="18288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坝</a:t>
            </a:r>
            <a:endParaRPr lang="zh-CN" altLang="en-US" sz="9600" b="0">
              <a:ea typeface="楷体_GB2312" pitchFamily="49" charset="-122"/>
            </a:endParaRPr>
          </a:p>
        </p:txBody>
      </p:sp>
      <p:grpSp>
        <p:nvGrpSpPr>
          <p:cNvPr id="94256" name="Group 48"/>
          <p:cNvGrpSpPr/>
          <p:nvPr/>
        </p:nvGrpSpPr>
        <p:grpSpPr bwMode="auto">
          <a:xfrm>
            <a:off x="5410200" y="2438400"/>
            <a:ext cx="1828800" cy="1752600"/>
            <a:chOff x="0" y="0"/>
            <a:chExt cx="2064" cy="2064"/>
          </a:xfrm>
        </p:grpSpPr>
        <p:sp>
          <p:nvSpPr>
            <p:cNvPr id="94257" name="Rectangle 49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58" name="Line 50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59" name="Line 51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260" name="Group 52"/>
          <p:cNvGrpSpPr/>
          <p:nvPr/>
        </p:nvGrpSpPr>
        <p:grpSpPr bwMode="auto">
          <a:xfrm>
            <a:off x="7315200" y="2438400"/>
            <a:ext cx="1828800" cy="1752600"/>
            <a:chOff x="0" y="0"/>
            <a:chExt cx="2064" cy="2064"/>
          </a:xfrm>
        </p:grpSpPr>
        <p:sp>
          <p:nvSpPr>
            <p:cNvPr id="94261" name="Rectangle 53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62" name="Line 54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63" name="Line 55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264" name="Text Box 56"/>
          <p:cNvSpPr txBox="1">
            <a:spLocks noChangeArrowheads="1"/>
          </p:cNvSpPr>
          <p:nvPr/>
        </p:nvSpPr>
        <p:spPr bwMode="auto">
          <a:xfrm>
            <a:off x="152400" y="45720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舞</a:t>
            </a:r>
            <a:endParaRPr lang="zh-CN" altLang="en-US" sz="9600" b="0">
              <a:ea typeface="楷体_GB2312" pitchFamily="49" charset="-122"/>
            </a:endParaRPr>
          </a:p>
        </p:txBody>
      </p:sp>
      <p:sp>
        <p:nvSpPr>
          <p:cNvPr id="94265" name="Text Box 57"/>
          <p:cNvSpPr txBox="1">
            <a:spLocks noChangeArrowheads="1"/>
          </p:cNvSpPr>
          <p:nvPr/>
        </p:nvSpPr>
        <p:spPr bwMode="auto">
          <a:xfrm>
            <a:off x="7391400" y="25146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雀</a:t>
            </a:r>
            <a:endParaRPr lang="zh-CN" altLang="en-US" sz="9600" b="0">
              <a:ea typeface="楷体_GB2312" pitchFamily="49" charset="-122"/>
            </a:endParaRPr>
          </a:p>
        </p:txBody>
      </p:sp>
      <p:sp>
        <p:nvSpPr>
          <p:cNvPr id="94266" name="Text Box 58"/>
          <p:cNvSpPr txBox="1">
            <a:spLocks noChangeArrowheads="1"/>
          </p:cNvSpPr>
          <p:nvPr/>
        </p:nvSpPr>
        <p:spPr bwMode="auto">
          <a:xfrm>
            <a:off x="5562600" y="25146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孔</a:t>
            </a:r>
            <a:endParaRPr lang="zh-CN" altLang="en-US" sz="9600" b="0">
              <a:ea typeface="楷体_GB2312" pitchFamily="49" charset="-122"/>
            </a:endParaRPr>
          </a:p>
        </p:txBody>
      </p:sp>
      <p:grpSp>
        <p:nvGrpSpPr>
          <p:cNvPr id="94267" name="Group 59"/>
          <p:cNvGrpSpPr/>
          <p:nvPr/>
        </p:nvGrpSpPr>
        <p:grpSpPr bwMode="auto">
          <a:xfrm>
            <a:off x="3657600" y="4419600"/>
            <a:ext cx="1828800" cy="1752600"/>
            <a:chOff x="0" y="0"/>
            <a:chExt cx="2064" cy="2064"/>
          </a:xfrm>
        </p:grpSpPr>
        <p:sp>
          <p:nvSpPr>
            <p:cNvPr id="94268" name="Rectangle 60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69" name="Line 61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70" name="Line 62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271" name="Text Box 63"/>
          <p:cNvSpPr txBox="1">
            <a:spLocks noChangeArrowheads="1"/>
          </p:cNvSpPr>
          <p:nvPr/>
        </p:nvSpPr>
        <p:spPr bwMode="auto">
          <a:xfrm>
            <a:off x="3810000" y="45720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粗</a:t>
            </a:r>
            <a:endParaRPr lang="zh-CN" altLang="en-US" sz="9600" b="0">
              <a:ea typeface="楷体_GB2312" pitchFamily="49" charset="-122"/>
            </a:endParaRPr>
          </a:p>
        </p:txBody>
      </p:sp>
      <p:sp>
        <p:nvSpPr>
          <p:cNvPr id="94272" name="Text Box 64"/>
          <p:cNvSpPr txBox="1">
            <a:spLocks noChangeArrowheads="1"/>
          </p:cNvSpPr>
          <p:nvPr/>
        </p:nvSpPr>
        <p:spPr bwMode="auto">
          <a:xfrm>
            <a:off x="7620000" y="44958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吞</a:t>
            </a:r>
            <a:endParaRPr lang="zh-CN" altLang="en-US" sz="9600" b="0">
              <a:ea typeface="楷体_GB2312" pitchFamily="49" charset="-122"/>
            </a:endParaRPr>
          </a:p>
        </p:txBody>
      </p:sp>
      <p:grpSp>
        <p:nvGrpSpPr>
          <p:cNvPr id="94273" name="Group 65"/>
          <p:cNvGrpSpPr/>
          <p:nvPr/>
        </p:nvGrpSpPr>
        <p:grpSpPr bwMode="auto">
          <a:xfrm>
            <a:off x="1905000" y="4419600"/>
            <a:ext cx="1828800" cy="1752600"/>
            <a:chOff x="0" y="0"/>
            <a:chExt cx="2064" cy="2064"/>
          </a:xfrm>
        </p:grpSpPr>
        <p:sp>
          <p:nvSpPr>
            <p:cNvPr id="94274" name="Rectangle 66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75" name="Line 67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76" name="Line 68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4277" name="Group 69"/>
          <p:cNvGrpSpPr/>
          <p:nvPr/>
        </p:nvGrpSpPr>
        <p:grpSpPr bwMode="auto">
          <a:xfrm>
            <a:off x="7315200" y="4419600"/>
            <a:ext cx="1828800" cy="1752600"/>
            <a:chOff x="0" y="0"/>
            <a:chExt cx="2064" cy="2064"/>
          </a:xfrm>
        </p:grpSpPr>
        <p:sp>
          <p:nvSpPr>
            <p:cNvPr id="94278" name="Rectangle 70"/>
            <p:cNvSpPr>
              <a:spLocks noChangeArrowheads="1"/>
            </p:cNvSpPr>
            <p:nvPr/>
          </p:nvSpPr>
          <p:spPr bwMode="auto">
            <a:xfrm>
              <a:off x="0" y="0"/>
              <a:ext cx="2064" cy="206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279" name="Line 71"/>
            <p:cNvSpPr>
              <a:spLocks noChangeShapeType="1"/>
            </p:cNvSpPr>
            <p:nvPr/>
          </p:nvSpPr>
          <p:spPr bwMode="auto">
            <a:xfrm>
              <a:off x="0" y="1056"/>
              <a:ext cx="20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280" name="Line 72"/>
            <p:cNvSpPr>
              <a:spLocks noChangeShapeType="1"/>
            </p:cNvSpPr>
            <p:nvPr/>
          </p:nvSpPr>
          <p:spPr bwMode="auto">
            <a:xfrm>
              <a:off x="1031" y="0"/>
              <a:ext cx="0" cy="20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4281" name="Text Box 73"/>
          <p:cNvSpPr txBox="1">
            <a:spLocks noChangeArrowheads="1"/>
          </p:cNvSpPr>
          <p:nvPr/>
        </p:nvSpPr>
        <p:spPr bwMode="auto">
          <a:xfrm>
            <a:off x="2057400" y="4495800"/>
            <a:ext cx="15240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9600" b="0">
                <a:ea typeface="楷体_GB2312" pitchFamily="49" charset="-122"/>
              </a:rPr>
              <a:t>铜</a:t>
            </a:r>
            <a:endParaRPr lang="zh-CN" altLang="en-US" sz="9600" b="0"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4skin00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2916236" y="1181621"/>
            <a:ext cx="33115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8000" b="0" dirty="0">
                <a:solidFill>
                  <a:srgbClr val="FF66FF"/>
                </a:solidFill>
                <a:ea typeface="华文彩云" panose="02010800040101010101" pitchFamily="2" charset="-122"/>
              </a:rPr>
              <a:t>作 业</a:t>
            </a:r>
            <a:endParaRPr lang="zh-CN" altLang="en-US" sz="8000" b="0" dirty="0">
              <a:solidFill>
                <a:srgbClr val="FF66FF"/>
              </a:solidFill>
              <a:ea typeface="华文彩云" panose="02010800040101010101" pitchFamily="2" charset="-122"/>
            </a:endParaRP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1116013" y="2492896"/>
            <a:ext cx="7200900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0" dirty="0"/>
              <a:t>1</a:t>
            </a:r>
            <a:r>
              <a:rPr lang="zh-CN" altLang="en-US" sz="4800" b="0" dirty="0"/>
              <a:t>、读课文</a:t>
            </a:r>
            <a:r>
              <a:rPr lang="en-US" altLang="zh-CN" sz="4800" b="0" dirty="0"/>
              <a:t>3</a:t>
            </a:r>
            <a:r>
              <a:rPr lang="zh-CN" altLang="en-US" sz="4800" b="0" dirty="0"/>
              <a:t>遍，把</a:t>
            </a:r>
            <a:r>
              <a:rPr lang="zh-CN" altLang="en-US" sz="4800" b="0" dirty="0" smtClean="0"/>
              <a:t>自己喜欢</a:t>
            </a:r>
            <a:r>
              <a:rPr lang="zh-CN" altLang="en-US" sz="4800" b="0" dirty="0"/>
              <a:t>的部分背下来</a:t>
            </a:r>
            <a:r>
              <a:rPr lang="zh-CN" altLang="en-US" sz="4800" b="0" dirty="0" smtClean="0"/>
              <a:t>。请</a:t>
            </a:r>
            <a:r>
              <a:rPr lang="zh-CN" altLang="en-US" sz="4800" b="0" dirty="0"/>
              <a:t>家长签字。</a:t>
            </a:r>
            <a:endParaRPr lang="zh-CN" altLang="en-US" sz="4800" b="0" dirty="0"/>
          </a:p>
          <a:p>
            <a:pPr>
              <a:spcBef>
                <a:spcPct val="50000"/>
              </a:spcBef>
            </a:pPr>
            <a:r>
              <a:rPr lang="en-US" altLang="zh-CN" sz="4800" b="0" dirty="0"/>
              <a:t>2</a:t>
            </a:r>
            <a:r>
              <a:rPr lang="zh-CN" altLang="en-US" sz="4800" b="0" dirty="0"/>
              <a:t>、生字及好段抄写</a:t>
            </a:r>
            <a:r>
              <a:rPr lang="zh-CN" altLang="en-US" sz="6000" b="0" dirty="0" smtClean="0"/>
              <a:t>。 </a:t>
            </a:r>
            <a:endParaRPr lang="zh-CN" altLang="en-US" sz="6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381000" y="838200"/>
            <a:ext cx="8153400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0">
                <a:latin typeface="Times New Roman" panose="02020603050405020304" pitchFamily="18" charset="0"/>
              </a:rPr>
              <a:t>散步   沙滩   也许   甚至</a:t>
            </a:r>
            <a:endParaRPr lang="zh-CN" altLang="en-US" sz="6000" b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6000" b="0">
                <a:latin typeface="Times New Roman" panose="02020603050405020304" pitchFamily="18" charset="0"/>
              </a:rPr>
              <a:t>蒸干   继续   不停   知道</a:t>
            </a:r>
            <a:endParaRPr lang="zh-CN" altLang="en-US" sz="6000" b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6000" b="0">
                <a:latin typeface="Times New Roman" panose="02020603050405020304" pitchFamily="18" charset="0"/>
              </a:rPr>
              <a:t>弯下腰   忍不住   在乎</a:t>
            </a:r>
            <a:endParaRPr lang="zh-CN" altLang="en-US" sz="6000" b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6000" b="0">
                <a:latin typeface="Times New Roman" panose="02020603050405020304" pitchFamily="18" charset="0"/>
              </a:rPr>
              <a:t>成百上千      叨念</a:t>
            </a:r>
            <a:endParaRPr lang="zh-CN" altLang="en-US" sz="6000" b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zh-CN" sz="6000" b="0">
              <a:latin typeface="Times New Roman" panose="02020603050405020304" pitchFamily="18" charset="0"/>
            </a:endParaRPr>
          </a:p>
        </p:txBody>
      </p:sp>
      <p:pic>
        <p:nvPicPr>
          <p:cNvPr id="87043" name="Picture 3" descr="4skin00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990600" y="1600200"/>
            <a:ext cx="6913563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                                                                                               </a:t>
            </a:r>
            <a:endParaRPr lang="en-US" altLang="zh-CN" dirty="0">
              <a:solidFill>
                <a:srgbClr val="0000FF"/>
              </a:solidFill>
            </a:endParaRPr>
          </a:p>
          <a:p>
            <a:endParaRPr lang="en-US" altLang="zh-CN" dirty="0">
              <a:solidFill>
                <a:srgbClr val="FF0000"/>
              </a:solidFill>
            </a:endParaRPr>
          </a:p>
          <a:p>
            <a:r>
              <a:rPr kumimoji="1" lang="en-US" altLang="zh-CN" sz="3600" dirty="0"/>
              <a:t>    1</a:t>
            </a:r>
            <a:r>
              <a:rPr kumimoji="1" lang="zh-CN" altLang="en-US" sz="3600" dirty="0"/>
              <a:t>、自读课文，画出生字，把字   音读准确。</a:t>
            </a:r>
            <a:r>
              <a:rPr lang="zh-CN" altLang="en-US" sz="3600" dirty="0"/>
              <a:t>如果遇到不认识的字就请教课文中的音节。</a:t>
            </a:r>
            <a:endParaRPr kumimoji="1" lang="zh-CN" altLang="en-US" sz="3600" dirty="0"/>
          </a:p>
          <a:p>
            <a:r>
              <a:rPr kumimoji="1" lang="zh-CN" altLang="en-US" sz="3600" dirty="0"/>
              <a:t>     </a:t>
            </a:r>
            <a:r>
              <a:rPr kumimoji="1" lang="en-US" altLang="zh-CN" sz="3600" dirty="0"/>
              <a:t>2</a:t>
            </a:r>
            <a:r>
              <a:rPr kumimoji="1" lang="zh-CN" altLang="en-US" sz="3600" dirty="0"/>
              <a:t>、再读课文，说一说课文有几个自然段</a:t>
            </a:r>
            <a:r>
              <a:rPr kumimoji="1" lang="en-US" altLang="zh-CN" sz="3600" dirty="0"/>
              <a:t>, </a:t>
            </a:r>
            <a:r>
              <a:rPr kumimoji="1" lang="zh-CN" altLang="en-US" sz="3600" dirty="0"/>
              <a:t>标出自然段序号，课文主要讲了一件什么事？</a:t>
            </a:r>
            <a:endParaRPr kumimoji="1" lang="zh-CN" altLang="en-US" sz="3600" dirty="0"/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990600" y="1371600"/>
            <a:ext cx="3581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</a:rPr>
              <a:t>自学提示：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zh-CN"/>
              <a:t>                </a:t>
            </a:r>
            <a:r>
              <a:rPr lang="en-US" altLang="zh-CN" sz="4800">
                <a:solidFill>
                  <a:srgbClr val="FF3300"/>
                </a:solidFill>
              </a:rPr>
              <a:t>bà              dǎi</a:t>
            </a:r>
            <a:endParaRPr lang="en-US" altLang="zh-CN" sz="4800">
              <a:solidFill>
                <a:srgbClr val="FF3300"/>
              </a:solidFill>
            </a:endParaRPr>
          </a:p>
          <a:p>
            <a:pPr>
              <a:buFontTx/>
              <a:buNone/>
            </a:pPr>
            <a:r>
              <a:rPr lang="en-US" altLang="zh-CN" sz="4800"/>
              <a:t>           </a:t>
            </a:r>
            <a:r>
              <a:rPr lang="zh-CN" altLang="en-US" sz="4800" b="1">
                <a:solidFill>
                  <a:srgbClr val="0000FF"/>
                </a:solidFill>
              </a:rPr>
              <a:t>坝              傣</a:t>
            </a:r>
            <a:endParaRPr lang="zh-CN" altLang="en-US" sz="4800" b="1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zh-CN" altLang="en-US" sz="4800" b="1">
                <a:solidFill>
                  <a:srgbClr val="0000FF"/>
                </a:solidFill>
              </a:rPr>
              <a:t>   </a:t>
            </a:r>
            <a:r>
              <a:rPr lang="en-US" altLang="zh-CN" sz="4800">
                <a:solidFill>
                  <a:srgbClr val="FF3300"/>
                </a:solidFill>
              </a:rPr>
              <a:t>chāng        áng          jiāo</a:t>
            </a:r>
            <a:endParaRPr lang="en-US" altLang="zh-CN" sz="4800">
              <a:solidFill>
                <a:srgbClr val="FF3300"/>
              </a:solidFill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altLang="zh-CN" sz="4800" b="1">
                <a:solidFill>
                  <a:srgbClr val="0000FF"/>
                </a:solidFill>
              </a:rPr>
              <a:t>      </a:t>
            </a:r>
            <a:r>
              <a:rPr lang="zh-CN" altLang="en-US" sz="4800" b="1">
                <a:solidFill>
                  <a:srgbClr val="0000FF"/>
                </a:solidFill>
              </a:rPr>
              <a:t>昌            昂             跤</a:t>
            </a:r>
            <a:endParaRPr lang="zh-CN" altLang="en-US" sz="4800" b="1">
              <a:solidFill>
                <a:srgbClr val="0000FF"/>
              </a:solidFill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4427538" y="1125538"/>
            <a:ext cx="1944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i="1"/>
              <a:t>我会读</a:t>
            </a:r>
            <a:r>
              <a:rPr lang="en-US" altLang="zh-CN" sz="2800" i="1"/>
              <a:t>:</a:t>
            </a:r>
            <a:endParaRPr lang="en-US" altLang="zh-CN" sz="28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9" name="Picture 2" descr="200985214435250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1476375" y="1125538"/>
            <a:ext cx="6191250" cy="260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600">
                <a:solidFill>
                  <a:srgbClr val="FF0000"/>
                </a:solidFill>
              </a:rPr>
              <a:t>    </a:t>
            </a:r>
            <a:r>
              <a:rPr lang="zh-CN" altLang="en-US" sz="6600">
                <a:solidFill>
                  <a:srgbClr val="FF0000"/>
                </a:solidFill>
              </a:rPr>
              <a:t>坝 </a:t>
            </a:r>
            <a:r>
              <a:rPr lang="zh-CN" altLang="en-US" sz="4000"/>
              <a:t> </a:t>
            </a:r>
            <a:r>
              <a:rPr lang="zh-CN" altLang="en-US" sz="4000" b="0"/>
              <a:t>             </a:t>
            </a:r>
            <a:r>
              <a:rPr lang="zh-CN" altLang="en-US" sz="6600">
                <a:solidFill>
                  <a:srgbClr val="FF0000"/>
                </a:solidFill>
              </a:rPr>
              <a:t>傣</a:t>
            </a:r>
            <a:r>
              <a:rPr lang="zh-CN" altLang="en-US" sz="4000" b="0"/>
              <a:t> </a:t>
            </a:r>
            <a:endParaRPr lang="zh-CN" altLang="en-US" sz="4000" b="0"/>
          </a:p>
          <a:p>
            <a:pPr>
              <a:spcBef>
                <a:spcPct val="50000"/>
              </a:spcBef>
            </a:pPr>
            <a:r>
              <a:rPr lang="zh-CN" altLang="en-US" sz="6600">
                <a:solidFill>
                  <a:srgbClr val="FF0000"/>
                </a:solidFill>
              </a:rPr>
              <a:t>昌</a:t>
            </a:r>
            <a:r>
              <a:rPr lang="zh-CN" altLang="en-US" sz="4000" b="0"/>
              <a:t>        </a:t>
            </a:r>
            <a:r>
              <a:rPr lang="zh-CN" altLang="en-US" sz="4000" b="0">
                <a:solidFill>
                  <a:srgbClr val="FF0000"/>
                </a:solidFill>
              </a:rPr>
              <a:t>      </a:t>
            </a:r>
            <a:r>
              <a:rPr lang="zh-CN" altLang="en-US" sz="6600">
                <a:solidFill>
                  <a:srgbClr val="FF0000"/>
                </a:solidFill>
              </a:rPr>
              <a:t>昂</a:t>
            </a:r>
            <a:r>
              <a:rPr lang="zh-CN" altLang="en-US" sz="4000" b="0"/>
              <a:t>          </a:t>
            </a:r>
            <a:r>
              <a:rPr lang="zh-CN" altLang="en-US" sz="6600">
                <a:solidFill>
                  <a:srgbClr val="FF0000"/>
                </a:solidFill>
              </a:rPr>
              <a:t>跤</a:t>
            </a:r>
            <a:r>
              <a:rPr lang="zh-CN" altLang="en-US" sz="6600"/>
              <a:t> </a:t>
            </a:r>
            <a:r>
              <a:rPr lang="zh-CN" altLang="en-US" sz="6600" b="0"/>
              <a:t> </a:t>
            </a:r>
            <a:endParaRPr lang="zh-CN" altLang="en-US" sz="66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chinaps_net_2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15875"/>
            <a:ext cx="9677400" cy="68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  </a:t>
            </a:r>
            <a:r>
              <a:rPr lang="zh-CN" altLang="en-US" sz="3200" b="1" i="1" dirty="0">
                <a:solidFill>
                  <a:srgbClr val="0000FF"/>
                </a:solidFill>
                <a:latin typeface="华文新魏" panose="02010800040101010101" charset="-122"/>
                <a:ea typeface="华文新魏" panose="02010800040101010101" charset="-122"/>
              </a:rPr>
              <a:t>我会读</a:t>
            </a:r>
            <a:r>
              <a:rPr lang="en-US" altLang="zh-CN" sz="3200" b="1" i="1" dirty="0">
                <a:solidFill>
                  <a:srgbClr val="0000FF"/>
                </a:solidFill>
                <a:latin typeface="华文新魏" panose="02010800040101010101" charset="-122"/>
                <a:ea typeface="华文新魏" panose="02010800040101010101" charset="-122"/>
              </a:rPr>
              <a:t>:</a:t>
            </a:r>
            <a:endParaRPr lang="en-US" altLang="zh-CN" sz="3200" b="1" i="1" dirty="0">
              <a:solidFill>
                <a:srgbClr val="0000FF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zh-CN" b="1" dirty="0"/>
              <a:t>             </a:t>
            </a:r>
            <a:r>
              <a:rPr lang="zh-CN" altLang="en-US" b="1" dirty="0">
                <a:solidFill>
                  <a:srgbClr val="003399"/>
                </a:solidFill>
              </a:rPr>
              <a:t>摔跤（</a:t>
            </a:r>
            <a:r>
              <a:rPr lang="en-US" altLang="zh-CN" b="1" dirty="0" err="1">
                <a:solidFill>
                  <a:srgbClr val="FF3300"/>
                </a:solidFill>
              </a:rPr>
              <a:t>jiāo</a:t>
            </a:r>
            <a:r>
              <a:rPr lang="zh-CN" altLang="en-US" b="1" dirty="0">
                <a:solidFill>
                  <a:srgbClr val="003399"/>
                </a:solidFill>
              </a:rPr>
              <a:t>）      山狸</a:t>
            </a:r>
            <a:endParaRPr lang="zh-CN" altLang="en-US" b="1" dirty="0">
              <a:solidFill>
                <a:srgbClr val="003399"/>
              </a:solidFill>
            </a:endParaRPr>
          </a:p>
          <a:p>
            <a:pPr>
              <a:buFontTx/>
              <a:buNone/>
            </a:pPr>
            <a:r>
              <a:rPr lang="zh-CN" altLang="en-US" b="1" dirty="0">
                <a:solidFill>
                  <a:srgbClr val="003399"/>
                </a:solidFill>
              </a:rPr>
              <a:t>              坪坝（</a:t>
            </a:r>
            <a:r>
              <a:rPr lang="en-US" altLang="zh-CN" b="1" dirty="0" err="1">
                <a:solidFill>
                  <a:srgbClr val="FF3300"/>
                </a:solidFill>
              </a:rPr>
              <a:t>bà</a:t>
            </a:r>
            <a:r>
              <a:rPr lang="zh-CN" altLang="en-US" b="1" dirty="0">
                <a:solidFill>
                  <a:srgbClr val="003399"/>
                </a:solidFill>
              </a:rPr>
              <a:t>）       绒球花</a:t>
            </a:r>
            <a:endParaRPr lang="zh-CN" altLang="en-US" b="1" dirty="0">
              <a:solidFill>
                <a:srgbClr val="003399"/>
              </a:solidFill>
            </a:endParaRPr>
          </a:p>
          <a:p>
            <a:pPr>
              <a:buFontTx/>
              <a:buNone/>
            </a:pPr>
            <a:r>
              <a:rPr lang="zh-CN" altLang="en-US" b="1" dirty="0">
                <a:solidFill>
                  <a:srgbClr val="003399"/>
                </a:solidFill>
              </a:rPr>
              <a:t>              凤尾竹               摇晃（</a:t>
            </a:r>
            <a:r>
              <a:rPr lang="en-US" altLang="zh-CN" b="1" dirty="0" err="1">
                <a:solidFill>
                  <a:srgbClr val="FF3300"/>
                </a:solidFill>
              </a:rPr>
              <a:t>huàng</a:t>
            </a:r>
            <a:r>
              <a:rPr lang="zh-CN" altLang="en-US" b="1" dirty="0">
                <a:solidFill>
                  <a:srgbClr val="003399"/>
                </a:solidFill>
              </a:rPr>
              <a:t>） </a:t>
            </a:r>
            <a:endParaRPr lang="zh-CN" altLang="en-US" b="1" dirty="0">
              <a:solidFill>
                <a:srgbClr val="003399"/>
              </a:solidFill>
            </a:endParaRPr>
          </a:p>
          <a:p>
            <a:pPr>
              <a:buFontTx/>
              <a:buNone/>
            </a:pPr>
            <a:r>
              <a:rPr lang="zh-CN" altLang="en-US" b="1" dirty="0">
                <a:solidFill>
                  <a:srgbClr val="003399"/>
                </a:solidFill>
              </a:rPr>
              <a:t>              傣（</a:t>
            </a:r>
            <a:r>
              <a:rPr lang="en-US" altLang="zh-CN" b="1" dirty="0" err="1">
                <a:solidFill>
                  <a:srgbClr val="FF3300"/>
                </a:solidFill>
              </a:rPr>
              <a:t>dǎi</a:t>
            </a:r>
            <a:r>
              <a:rPr lang="zh-CN" altLang="en-US" b="1" dirty="0">
                <a:solidFill>
                  <a:srgbClr val="003399"/>
                </a:solidFill>
              </a:rPr>
              <a:t>）族      景颇（</a:t>
            </a:r>
            <a:r>
              <a:rPr lang="en-US" altLang="zh-CN" b="1" dirty="0" err="1">
                <a:solidFill>
                  <a:srgbClr val="FF3300"/>
                </a:solidFill>
              </a:rPr>
              <a:t>pō</a:t>
            </a:r>
            <a:r>
              <a:rPr lang="zh-CN" altLang="en-US" b="1" dirty="0">
                <a:solidFill>
                  <a:srgbClr val="003399"/>
                </a:solidFill>
              </a:rPr>
              <a:t>）族</a:t>
            </a:r>
            <a:endParaRPr lang="zh-CN" altLang="en-US" b="1" dirty="0">
              <a:solidFill>
                <a:srgbClr val="003399"/>
              </a:solidFill>
            </a:endParaRPr>
          </a:p>
          <a:p>
            <a:pPr>
              <a:buFontTx/>
              <a:buNone/>
            </a:pPr>
            <a:r>
              <a:rPr lang="zh-CN" altLang="en-US" b="1" dirty="0">
                <a:solidFill>
                  <a:srgbClr val="003399"/>
                </a:solidFill>
              </a:rPr>
              <a:t>              绚丽多彩         蝴蝶        孔雀舞</a:t>
            </a:r>
            <a:endParaRPr lang="zh-CN" altLang="en-US" b="1" dirty="0">
              <a:solidFill>
                <a:srgbClr val="003399"/>
              </a:solidFill>
            </a:endParaRPr>
          </a:p>
          <a:p>
            <a:pPr>
              <a:buFontTx/>
              <a:buNone/>
            </a:pPr>
            <a:r>
              <a:rPr lang="zh-CN" altLang="en-US" b="1" dirty="0">
                <a:solidFill>
                  <a:srgbClr val="003399"/>
                </a:solidFill>
              </a:rPr>
              <a:t>        阿昌（</a:t>
            </a:r>
            <a:r>
              <a:rPr lang="en-US" altLang="zh-CN" b="1" dirty="0" err="1">
                <a:solidFill>
                  <a:srgbClr val="FF3300"/>
                </a:solidFill>
              </a:rPr>
              <a:t>chāng</a:t>
            </a:r>
            <a:r>
              <a:rPr lang="zh-CN" altLang="en-US" b="1" dirty="0">
                <a:solidFill>
                  <a:srgbClr val="003399"/>
                </a:solidFill>
              </a:rPr>
              <a:t>）族        德昂（</a:t>
            </a:r>
            <a:r>
              <a:rPr lang="en-US" altLang="zh-CN" b="1" dirty="0" err="1">
                <a:solidFill>
                  <a:srgbClr val="FF3300"/>
                </a:solidFill>
              </a:rPr>
              <a:t>áng</a:t>
            </a:r>
            <a:r>
              <a:rPr lang="zh-CN" altLang="en-US" b="1" dirty="0">
                <a:solidFill>
                  <a:srgbClr val="003399"/>
                </a:solidFill>
              </a:rPr>
              <a:t>）族</a:t>
            </a:r>
            <a:endParaRPr lang="zh-CN" altLang="en-US" b="1" dirty="0">
              <a:solidFill>
                <a:srgbClr val="003399"/>
              </a:solidFill>
            </a:endParaRPr>
          </a:p>
          <a:p>
            <a:pPr>
              <a:buFontTx/>
              <a:buNone/>
            </a:pPr>
            <a:endParaRPr lang="en-US" altLang="zh-CN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3" name="Picture 5" descr="4skin00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547813" y="188913"/>
            <a:ext cx="43132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dirty="0">
                <a:solidFill>
                  <a:srgbClr val="FF3300"/>
                </a:solidFill>
                <a:latin typeface="Times New Roman" panose="02020603050405020304" pitchFamily="18" charset="0"/>
              </a:rPr>
              <a:t>你学会读新词了吗？</a:t>
            </a:r>
            <a:endParaRPr kumimoji="1" lang="zh-CN" altLang="en-US" sz="3600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996950" y="1412875"/>
            <a:ext cx="7588250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400" b="0" dirty="0">
                <a:solidFill>
                  <a:srgbClr val="F2425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坪坝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</a:t>
            </a:r>
            <a:r>
              <a:rPr kumimoji="1" lang="zh-CN" altLang="en-US" sz="4400" b="0" dirty="0">
                <a:solidFill>
                  <a:srgbClr val="4940F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傣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族    摔</a:t>
            </a:r>
            <a:r>
              <a:rPr kumimoji="1" lang="zh-CN" altLang="en-US" sz="4400" b="0" dirty="0">
                <a:solidFill>
                  <a:srgbClr val="4940F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跤 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松鼠   </a:t>
            </a:r>
            <a:endParaRPr kumimoji="1" lang="zh-CN" altLang="en-US" sz="4400" b="0" dirty="0">
              <a:solidFill>
                <a:srgbClr val="68A004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山狸    摇晃   </a:t>
            </a:r>
            <a:r>
              <a:rPr kumimoji="1" lang="zh-CN" altLang="en-US" sz="4400" b="0" dirty="0">
                <a:solidFill>
                  <a:srgbClr val="F2425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铜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钟      </a:t>
            </a:r>
            <a:r>
              <a:rPr kumimoji="1" lang="zh-CN" altLang="en-US" sz="4400" b="0" dirty="0">
                <a:solidFill>
                  <a:srgbClr val="F2425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粗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壮    </a:t>
            </a:r>
            <a:endParaRPr kumimoji="1" lang="zh-CN" altLang="en-US" sz="4400" b="0" dirty="0">
              <a:solidFill>
                <a:srgbClr val="68A004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凤</a:t>
            </a:r>
            <a:r>
              <a:rPr kumimoji="1" lang="zh-CN" altLang="en-US" sz="4400" b="0" dirty="0">
                <a:solidFill>
                  <a:srgbClr val="F2425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尾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竹     绒球花        打</a:t>
            </a:r>
            <a:r>
              <a:rPr kumimoji="1" lang="zh-CN" altLang="en-US" sz="4400" b="0" dirty="0">
                <a:solidFill>
                  <a:srgbClr val="F2425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招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呼</a:t>
            </a:r>
            <a:endParaRPr kumimoji="1" lang="zh-CN" altLang="en-US" sz="4400" b="0" dirty="0">
              <a:solidFill>
                <a:srgbClr val="68A004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景</a:t>
            </a:r>
            <a:r>
              <a:rPr kumimoji="1" lang="zh-CN" altLang="en-US" sz="4400" b="0" dirty="0">
                <a:solidFill>
                  <a:srgbClr val="4940F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颇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族      阿</a:t>
            </a:r>
            <a:r>
              <a:rPr kumimoji="1" lang="zh-CN" altLang="en-US" sz="4400" b="0" dirty="0">
                <a:solidFill>
                  <a:srgbClr val="4940F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昌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族        德</a:t>
            </a:r>
            <a:r>
              <a:rPr kumimoji="1" lang="zh-CN" altLang="en-US" sz="4400" b="0" dirty="0">
                <a:solidFill>
                  <a:srgbClr val="4940F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昂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族 </a:t>
            </a:r>
            <a:endParaRPr kumimoji="1" lang="zh-CN" altLang="en-US" sz="4400" b="0" dirty="0">
              <a:solidFill>
                <a:srgbClr val="68A004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kumimoji="1" lang="zh-CN" altLang="en-US" sz="4400" b="0" dirty="0">
                <a:solidFill>
                  <a:srgbClr val="F2425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孔雀舞     蝴蝶         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绚丽多彩  </a:t>
            </a:r>
            <a:endParaRPr kumimoji="1" lang="zh-CN" altLang="en-US" sz="4400" b="0" dirty="0">
              <a:solidFill>
                <a:srgbClr val="68A004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高高飘扬       穿</a:t>
            </a:r>
            <a:r>
              <a:rPr kumimoji="1" lang="zh-CN" altLang="en-US" sz="4400" b="0" dirty="0">
                <a:solidFill>
                  <a:srgbClr val="F2425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戴</a:t>
            </a:r>
            <a:r>
              <a:rPr kumimoji="1" lang="zh-CN" altLang="en-US" sz="4400" b="0" dirty="0">
                <a:solidFill>
                  <a:srgbClr val="68A004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不同</a:t>
            </a:r>
            <a:endParaRPr kumimoji="1" lang="zh-CN" altLang="en-US" sz="4400" b="0" dirty="0">
              <a:solidFill>
                <a:srgbClr val="68A004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81359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200">
                <a:latin typeface="Times New Roman" panose="02020603050405020304" pitchFamily="18" charset="0"/>
              </a:rPr>
              <a:t>穿</a:t>
            </a:r>
            <a:r>
              <a:rPr kumimoji="1" lang="zh-CN" altLang="en-US" sz="25200">
                <a:solidFill>
                  <a:srgbClr val="FF0000"/>
                </a:solidFill>
                <a:latin typeface="Times New Roman" panose="02020603050405020304" pitchFamily="18" charset="0"/>
              </a:rPr>
              <a:t>戴</a:t>
            </a:r>
            <a:endParaRPr kumimoji="1" lang="zh-CN" altLang="en-US" sz="252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8135937" cy="393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200">
                <a:solidFill>
                  <a:srgbClr val="FF0000"/>
                </a:solidFill>
                <a:latin typeface="Times New Roman" panose="02020603050405020304" pitchFamily="18" charset="0"/>
              </a:rPr>
              <a:t>招</a:t>
            </a:r>
            <a:r>
              <a:rPr kumimoji="1" lang="zh-CN" altLang="en-US" sz="25200">
                <a:latin typeface="Times New Roman" panose="02020603050405020304" pitchFamily="18" charset="0"/>
              </a:rPr>
              <a:t>手</a:t>
            </a:r>
            <a:endParaRPr kumimoji="1" lang="zh-CN" altLang="en-US" sz="25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1312</Words>
  <Application>WPS 演示</Application>
  <PresentationFormat>全屏显示(4:3)</PresentationFormat>
  <Paragraphs>120</Paragraphs>
  <Slides>23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华文新魏</vt:lpstr>
      <vt:lpstr>微软雅黑</vt:lpstr>
      <vt:lpstr>Times New Roman</vt:lpstr>
      <vt:lpstr>黑体</vt:lpstr>
      <vt:lpstr>Arial Unicode MS</vt:lpstr>
      <vt:lpstr>隶书</vt:lpstr>
      <vt:lpstr>楷体_GB2312</vt:lpstr>
      <vt:lpstr>华文彩云</vt:lpstr>
      <vt:lpstr>Arial</vt:lpstr>
      <vt:lpstr>新宋体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我会读: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60</cp:revision>
  <dcterms:created xsi:type="dcterms:W3CDTF">2005-03-24T11:45:00Z</dcterms:created>
  <dcterms:modified xsi:type="dcterms:W3CDTF">2017-09-04T03:45:18Z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