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7" r:id="rId4"/>
    <p:sldId id="277" r:id="rId5"/>
    <p:sldId id="259" r:id="rId6"/>
    <p:sldId id="276" r:id="rId7"/>
    <p:sldId id="275" r:id="rId9"/>
    <p:sldId id="260" r:id="rId10"/>
    <p:sldId id="303" r:id="rId11"/>
    <p:sldId id="306" r:id="rId12"/>
    <p:sldId id="304" r:id="rId13"/>
    <p:sldId id="305" r:id="rId14"/>
    <p:sldId id="308" r:id="rId15"/>
    <p:sldId id="309" r:id="rId16"/>
    <p:sldId id="307" r:id="rId17"/>
    <p:sldId id="261" r:id="rId18"/>
    <p:sldId id="258" r:id="rId19"/>
    <p:sldId id="262" r:id="rId20"/>
    <p:sldId id="263" r:id="rId21"/>
    <p:sldId id="264" r:id="rId22"/>
    <p:sldId id="265" r:id="rId23"/>
    <p:sldId id="278" r:id="rId24"/>
    <p:sldId id="266" r:id="rId25"/>
    <p:sldId id="267" r:id="rId26"/>
    <p:sldId id="268" r:id="rId27"/>
    <p:sldId id="270" r:id="rId28"/>
    <p:sldId id="271" r:id="rId29"/>
    <p:sldId id="286" r:id="rId30"/>
    <p:sldId id="272" r:id="rId31"/>
    <p:sldId id="279" r:id="rId32"/>
    <p:sldId id="280" r:id="rId33"/>
    <p:sldId id="281" r:id="rId34"/>
    <p:sldId id="287" r:id="rId35"/>
    <p:sldId id="313" r:id="rId36"/>
    <p:sldId id="316" r:id="rId37"/>
    <p:sldId id="317" r:id="rId38"/>
    <p:sldId id="314" r:id="rId39"/>
    <p:sldId id="288" r:id="rId4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07" autoAdjust="0"/>
    <p:restoredTop sz="94660"/>
  </p:normalViewPr>
  <p:slideViewPr>
    <p:cSldViewPr>
      <p:cViewPr>
        <p:scale>
          <a:sx n="95" d="100"/>
          <a:sy n="95" d="100"/>
        </p:scale>
        <p:origin x="-50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9A937-DF15-4BC9-B6E7-6CEAB46C29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B2165-0FA5-4634-9621-2BF5C2B8FAB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B2165-0FA5-4634-9621-2BF5C2B8FA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755A9-FB91-4DC0-837F-2F1C7D58602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98B36-A3B9-4097-AF5D-44A78DC9910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FBA8A-72F4-414C-B23D-62C424C1BE1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D8B2F-FD12-4085-B4A8-EDE67A2202A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78897-155A-421B-9FBA-986389F4784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D50B2-C64D-48CC-80DD-31F99861D53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6871189" cy="1295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7762" cy="3657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04239" y="1828800"/>
            <a:ext cx="3777762" cy="3657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ACB80-E40F-4A82-A7F7-770F7ABCBBA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95983-4803-484B-A2F9-991C429569D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3ABF3-10A6-4495-B71D-AB2F6BC6150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4C2DD-8AEC-4E5B-AF42-78093B9C50E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EAE12-16E9-4914-90AC-139E080826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A2854-BCF7-4DEF-9F8D-382F898FD2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4849C-9A24-4DA1-8D07-124F7D417D4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04724-F840-4AD0-AB81-D69E1E95E7A6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D152B-85AB-4ED9-86CA-38BDCF45EAD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AC226-DD47-4618-B64C-A7BDA184D0F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E6761-5892-454B-9B3B-722C477D101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E0596-CCE5-4984-A028-0F4A70E0263B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F26E3-EC4A-4120-B72F-DAD51B3507A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20BFB-147D-49F7-AE11-443821135174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90AD6-9F56-4A47-8F03-6AC2F780A3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631F6-0FDA-4E72-926D-94AB43EA09A6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9A24D-8843-4AB9-9A32-B34D7825896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387D9F6-51B2-40A6-9ADA-0394FDA8A96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17D72B7-8188-4BA8-906A-DFC614FDF51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11.jpe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12.jpe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5.wav"/><Relationship Id="rId4" Type="http://schemas.openxmlformats.org/officeDocument/2006/relationships/audio" Target="../media/audio4.wav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audio" Target="../media/audio6.wav"/><Relationship Id="rId4" Type="http://schemas.openxmlformats.org/officeDocument/2006/relationships/audio" Target="../media/audio4.wav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4.wav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7.wav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1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jpeg"/><Relationship Id="rId1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6.wav"/><Relationship Id="rId2" Type="http://schemas.openxmlformats.org/officeDocument/2006/relationships/image" Target="../media/image27.jpeg"/><Relationship Id="rId1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0.jpeg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8.wav"/><Relationship Id="rId1" Type="http://schemas.openxmlformats.org/officeDocument/2006/relationships/image" Target="../media/image32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wmf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1" descr="p_large_6oPZ_7f0400000f902d0b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 sz="88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我上学了</a:t>
            </a:r>
            <a:endParaRPr lang="zh-CN" altLang="en-US" sz="8800" b="1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56229" y="5877272"/>
            <a:ext cx="3431540" cy="565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www,downcc.com</a:t>
            </a:r>
            <a:endParaRPr lang="en-US" sz="2800" b="1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193"/>
          <p:cNvSpPr>
            <a:spLocks noChangeArrowheads="1"/>
          </p:cNvSpPr>
          <p:nvPr/>
        </p:nvSpPr>
        <p:spPr bwMode="auto">
          <a:xfrm>
            <a:off x="685800" y="1306513"/>
            <a:ext cx="7696200" cy="2568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en-US" sz="3600" b="1" dirty="0" err="1">
                <a:solidFill>
                  <a:srgbClr val="FF3300"/>
                </a:solidFill>
                <a:ea typeface="楷体_GB2312"/>
                <a:cs typeface="楷体_GB2312"/>
              </a:rPr>
              <a:t>举手发言</a:t>
            </a:r>
            <a:r>
              <a:rPr lang="en-US" altLang="en-US" sz="3600" b="1" dirty="0">
                <a:solidFill>
                  <a:srgbClr val="FF3300"/>
                </a:solidFill>
                <a:ea typeface="楷体_GB2312"/>
                <a:cs typeface="楷体_GB2312"/>
              </a:rPr>
              <a:t>：</a:t>
            </a:r>
            <a:endParaRPr lang="en-US" altLang="en-US" sz="3600" b="1" dirty="0">
              <a:solidFill>
                <a:srgbClr val="FF3300"/>
              </a:solidFill>
              <a:ea typeface="楷体_GB2312"/>
              <a:cs typeface="楷体_GB2312"/>
            </a:endParaRPr>
          </a:p>
          <a:p>
            <a:pPr>
              <a:lnSpc>
                <a:spcPct val="140000"/>
              </a:lnSpc>
            </a:pPr>
            <a:r>
              <a:rPr lang="en-US" altLang="en-US" sz="3600" b="1" dirty="0">
                <a:ea typeface="楷体_GB2312"/>
                <a:cs typeface="楷体_GB2312"/>
              </a:rPr>
              <a:t>      </a:t>
            </a:r>
            <a:r>
              <a:rPr lang="en-US" altLang="en-US" sz="4000" b="1" dirty="0" err="1">
                <a:solidFill>
                  <a:srgbClr val="9900FF"/>
                </a:solidFill>
                <a:ea typeface="楷体_GB2312"/>
                <a:cs typeface="楷体_GB2312"/>
              </a:rPr>
              <a:t>右手自然举起，五指并拢向上举直，肘部不离开桌面</a:t>
            </a:r>
            <a:r>
              <a:rPr lang="en-US" altLang="en-US" sz="4000" b="1" dirty="0">
                <a:solidFill>
                  <a:srgbClr val="9900FF"/>
                </a:solidFill>
                <a:ea typeface="楷体_GB2312"/>
                <a:cs typeface="楷体_GB2312"/>
              </a:rPr>
              <a:t>。</a:t>
            </a:r>
            <a:endParaRPr lang="zh-CN" altLang="en-US" sz="4000" b="1" dirty="0">
              <a:solidFill>
                <a:srgbClr val="9900FF"/>
              </a:solidFill>
              <a:ea typeface="楷体_GB231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5B3D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 descr="图片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15913" y="234950"/>
            <a:ext cx="8510587" cy="638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文本框 9217"/>
          <p:cNvSpPr txBox="1">
            <a:spLocks noChangeArrowheads="1"/>
          </p:cNvSpPr>
          <p:nvPr/>
        </p:nvSpPr>
        <p:spPr bwMode="auto">
          <a:xfrm>
            <a:off x="304800" y="152400"/>
            <a:ext cx="8686800" cy="66468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endParaRPr lang="zh-CN" altLang="en-US" sz="5400" b="1" dirty="0">
              <a:solidFill>
                <a:srgbClr val="FF3300"/>
              </a:solidFill>
              <a:latin typeface="楷体_GB2312"/>
              <a:ea typeface="楷体_GB2312"/>
              <a:cs typeface="楷体_GB2312"/>
            </a:endParaRPr>
          </a:p>
          <a:p>
            <a:r>
              <a:rPr lang="zh-CN" altLang="en-US" sz="3600" b="1" dirty="0">
                <a:solidFill>
                  <a:srgbClr val="3333FF"/>
                </a:solidFill>
              </a:rPr>
              <a:t>             </a:t>
            </a:r>
            <a:r>
              <a:rPr lang="zh-CN" altLang="en-US" sz="3600" b="1" dirty="0"/>
              <a:t>上课铃声响，快快进课堂。</a:t>
            </a:r>
            <a:endParaRPr lang="zh-CN" altLang="en-US" sz="3600" b="1" dirty="0"/>
          </a:p>
          <a:p>
            <a:pPr algn="ctr">
              <a:lnSpc>
                <a:spcPct val="180000"/>
              </a:lnSpc>
            </a:pPr>
            <a:r>
              <a:rPr lang="zh-CN" altLang="en-US" sz="3600" b="1" dirty="0">
                <a:latin typeface="宋体" panose="02010600030101010101" pitchFamily="2" charset="-122"/>
              </a:rPr>
              <a:t>书和文具盒， 摆在桌子上 </a:t>
            </a:r>
            <a:br>
              <a:rPr lang="zh-CN" altLang="en-US" sz="3600" b="1" dirty="0">
                <a:latin typeface="宋体" panose="02010600030101010101" pitchFamily="2" charset="-122"/>
              </a:rPr>
            </a:br>
            <a:r>
              <a:rPr lang="zh-CN" altLang="en-US" sz="3600" b="1" dirty="0">
                <a:latin typeface="宋体" panose="02010600030101010101" pitchFamily="2" charset="-122"/>
              </a:rPr>
              <a:t>起立要站直， 坐下不乱晃 </a:t>
            </a:r>
            <a:endParaRPr lang="zh-CN" altLang="en-US" sz="3600" b="1" dirty="0"/>
          </a:p>
          <a:p>
            <a:pPr algn="ctr">
              <a:lnSpc>
                <a:spcPct val="180000"/>
              </a:lnSpc>
            </a:pPr>
            <a:r>
              <a:rPr lang="zh-CN" altLang="en-US" sz="3600" b="1" dirty="0">
                <a:latin typeface="宋体" panose="02010600030101010101" pitchFamily="2" charset="-122"/>
              </a:rPr>
              <a:t>发言先举手</a:t>
            </a:r>
            <a:r>
              <a:rPr lang="zh-CN" altLang="en-US" sz="3600" b="1" dirty="0"/>
              <a:t>，</a:t>
            </a:r>
            <a:r>
              <a:rPr lang="zh-CN" altLang="en-US" sz="3600" b="1" dirty="0">
                <a:latin typeface="宋体" panose="02010600030101010101" pitchFamily="2" charset="-122"/>
              </a:rPr>
              <a:t>回答要响亮 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pPr algn="ctr">
              <a:lnSpc>
                <a:spcPct val="180000"/>
              </a:lnSpc>
            </a:pPr>
            <a:r>
              <a:rPr lang="zh-CN" altLang="en-US" sz="3600" b="1" dirty="0">
                <a:latin typeface="宋体" panose="02010600030101010101" pitchFamily="2" charset="-122"/>
              </a:rPr>
              <a:t>学会守纪律</a:t>
            </a:r>
            <a:r>
              <a:rPr lang="zh-CN" altLang="en-US" sz="3600" b="1" dirty="0"/>
              <a:t>，比比谁最棒。</a:t>
            </a:r>
            <a:endParaRPr lang="zh-CN" altLang="en-US" sz="3600" b="1" dirty="0"/>
          </a:p>
          <a:p>
            <a:pPr>
              <a:lnSpc>
                <a:spcPct val="180000"/>
              </a:lnSpc>
            </a:pPr>
            <a:endParaRPr lang="zh-CN" altLang="en-US" sz="3600" b="1" dirty="0">
              <a:solidFill>
                <a:srgbClr val="3333FF"/>
              </a:solidFill>
            </a:endParaRPr>
          </a:p>
        </p:txBody>
      </p:sp>
      <p:sp>
        <p:nvSpPr>
          <p:cNvPr id="24580" name="文本框 10241"/>
          <p:cNvSpPr txBox="1">
            <a:spLocks noChangeArrowheads="1"/>
          </p:cNvSpPr>
          <p:nvPr/>
        </p:nvSpPr>
        <p:spPr bwMode="auto">
          <a:xfrm>
            <a:off x="1362075" y="450850"/>
            <a:ext cx="4495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CC3300"/>
                </a:solidFill>
              </a:rPr>
              <a:t>课堂纪律歌：</a:t>
            </a:r>
            <a:endParaRPr lang="zh-CN" altLang="en-US" sz="4000" b="1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6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charRg st="6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32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charRg st="32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6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8">
                                            <p:txEl>
                                              <p:charRg st="60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73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8">
                                            <p:txEl>
                                              <p:charRg st="73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2289"/>
          <p:cNvSpPr>
            <a:spLocks noChangeArrowheads="1"/>
          </p:cNvSpPr>
          <p:nvPr/>
        </p:nvSpPr>
        <p:spPr bwMode="auto">
          <a:xfrm>
            <a:off x="952500" y="3014663"/>
            <a:ext cx="7239000" cy="76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4400" b="1" dirty="0">
                <a:solidFill>
                  <a:srgbClr val="3333FF"/>
                </a:solidFill>
              </a:rPr>
              <a:t>眼睛就像一架小小的照相机。</a:t>
            </a:r>
            <a:r>
              <a:rPr lang="zh-CN" altLang="en-US" sz="4400" dirty="0"/>
              <a:t> </a:t>
            </a:r>
            <a:endParaRPr lang="zh-CN" altLang="en-US" sz="4400" dirty="0"/>
          </a:p>
        </p:txBody>
      </p:sp>
      <p:pic>
        <p:nvPicPr>
          <p:cNvPr id="12291" name="图片 12290" descr="sheyinger2_007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486400" y="838200"/>
            <a:ext cx="24384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图片 12291" descr="yanj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95400" y="762000"/>
            <a:ext cx="31242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文本框 1"/>
          <p:cNvSpPr txBox="1">
            <a:spLocks noChangeArrowheads="1"/>
          </p:cNvSpPr>
          <p:nvPr/>
        </p:nvSpPr>
        <p:spPr bwMode="auto">
          <a:xfrm>
            <a:off x="1778000" y="4359275"/>
            <a:ext cx="4830763" cy="207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3333FF"/>
                </a:solidFill>
                <a:latin typeface="楷体_GB2312"/>
                <a:ea typeface="楷体_GB2312"/>
                <a:cs typeface="楷体_GB2312"/>
                <a:sym typeface="+mn-ea"/>
              </a:rPr>
              <a:t>老师讲话，眼睛看着老师；</a:t>
            </a:r>
            <a:br>
              <a:rPr lang="zh-CN" altLang="en-US" sz="2800" b="1" dirty="0">
                <a:solidFill>
                  <a:srgbClr val="3333FF"/>
                </a:solidFill>
                <a:latin typeface="楷体_GB2312"/>
                <a:ea typeface="楷体_GB2312"/>
                <a:cs typeface="楷体_GB2312"/>
                <a:sym typeface="+mn-ea"/>
              </a:rPr>
            </a:br>
            <a:r>
              <a:rPr lang="zh-CN" altLang="en-US" sz="2800" b="1" dirty="0">
                <a:solidFill>
                  <a:srgbClr val="3333FF"/>
                </a:solidFill>
                <a:latin typeface="楷体_GB2312"/>
                <a:ea typeface="楷体_GB2312"/>
                <a:cs typeface="楷体_GB2312"/>
                <a:sym typeface="+mn-ea"/>
              </a:rPr>
              <a:t>老师写字，眼睛看着黑板；</a:t>
            </a:r>
            <a:br>
              <a:rPr lang="zh-CN" altLang="en-US" sz="2800" b="1" dirty="0">
                <a:solidFill>
                  <a:srgbClr val="3333FF"/>
                </a:solidFill>
                <a:latin typeface="楷体_GB2312"/>
                <a:ea typeface="楷体_GB2312"/>
                <a:cs typeface="楷体_GB2312"/>
                <a:sym typeface="+mn-ea"/>
              </a:rPr>
            </a:br>
            <a:r>
              <a:rPr lang="zh-CN" altLang="en-US" sz="2800" b="1" dirty="0">
                <a:solidFill>
                  <a:srgbClr val="3333FF"/>
                </a:solidFill>
                <a:latin typeface="楷体_GB2312"/>
                <a:ea typeface="楷体_GB2312"/>
                <a:cs typeface="楷体_GB2312"/>
                <a:sym typeface="+mn-ea"/>
              </a:rPr>
              <a:t>同学们发言，眼睛看着同学；</a:t>
            </a:r>
            <a:br>
              <a:rPr lang="zh-CN" altLang="en-US" sz="2800" b="1" dirty="0">
                <a:solidFill>
                  <a:srgbClr val="3333FF"/>
                </a:solidFill>
                <a:latin typeface="楷体_GB2312"/>
                <a:ea typeface="楷体_GB2312"/>
                <a:cs typeface="楷体_GB2312"/>
                <a:sym typeface="+mn-ea"/>
              </a:rPr>
            </a:br>
            <a:r>
              <a:rPr lang="zh-CN" altLang="en-US" sz="2800" b="1" dirty="0">
                <a:solidFill>
                  <a:srgbClr val="3333FF"/>
                </a:solidFill>
                <a:latin typeface="楷体_GB2312"/>
                <a:ea typeface="楷体_GB2312"/>
                <a:cs typeface="楷体_GB2312"/>
                <a:sym typeface="+mn-ea"/>
              </a:rPr>
              <a:t>读书时，眼睛看着课本。</a:t>
            </a:r>
            <a:br>
              <a:rPr lang="zh-CN" altLang="en-US" b="1" dirty="0">
                <a:solidFill>
                  <a:srgbClr val="3333FF"/>
                </a:solidFill>
                <a:latin typeface="楷体_GB2312"/>
                <a:ea typeface="楷体_GB2312"/>
                <a:cs typeface="楷体_GB2312"/>
                <a:sym typeface="+mn-ea"/>
              </a:rPr>
            </a:br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3313"/>
          <p:cNvSpPr txBox="1">
            <a:spLocks noChangeArrowheads="1"/>
          </p:cNvSpPr>
          <p:nvPr/>
        </p:nvSpPr>
        <p:spPr bwMode="auto">
          <a:xfrm>
            <a:off x="2590800" y="312420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6626" name="文本框 13314"/>
          <p:cNvSpPr txBox="1">
            <a:spLocks noChangeArrowheads="1"/>
          </p:cNvSpPr>
          <p:nvPr/>
        </p:nvSpPr>
        <p:spPr bwMode="auto">
          <a:xfrm>
            <a:off x="457200" y="1981200"/>
            <a:ext cx="7696200" cy="4664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4000">
                <a:latin typeface="楷体_GB2312"/>
                <a:ea typeface="楷体_GB2312"/>
                <a:cs typeface="楷体_GB2312"/>
              </a:rPr>
              <a:t>   </a:t>
            </a:r>
            <a:r>
              <a:rPr lang="zh-CN" altLang="en-US" sz="4000" b="1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老师讲话，眼睛看着老师；</a:t>
            </a:r>
            <a:br>
              <a:rPr lang="zh-CN" altLang="en-US" sz="4000" b="1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</a:br>
            <a:r>
              <a:rPr lang="zh-CN" altLang="en-US" sz="4000" b="1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   老师写字，眼睛看着黑板；</a:t>
            </a:r>
            <a:br>
              <a:rPr lang="zh-CN" altLang="en-US" sz="4000" b="1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</a:br>
            <a:r>
              <a:rPr lang="zh-CN" altLang="en-US" sz="4000" b="1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   同学们发言，眼睛看着同学；</a:t>
            </a:r>
            <a:br>
              <a:rPr lang="zh-CN" altLang="en-US" sz="4000" b="1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</a:br>
            <a:r>
              <a:rPr lang="zh-CN" altLang="en-US" sz="4000" b="1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   读书时，眼睛看着课本。</a:t>
            </a:r>
            <a:br>
              <a:rPr lang="zh-CN" altLang="en-US" sz="4000" b="1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</a:br>
            <a:br>
              <a:rPr lang="zh-CN" altLang="en-US" sz="4000">
                <a:latin typeface="楷体_GB2312"/>
                <a:ea typeface="楷体_GB2312"/>
                <a:cs typeface="楷体_GB2312"/>
              </a:rPr>
            </a:br>
            <a:endParaRPr lang="zh-CN" altLang="en-US" sz="4000">
              <a:latin typeface="楷体_GB2312"/>
              <a:ea typeface="楷体_GB2312"/>
              <a:cs typeface="楷体_GB231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" descr="图片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3213" y="234950"/>
            <a:ext cx="8510587" cy="638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矩形 11265"/>
          <p:cNvSpPr>
            <a:spLocks noChangeArrowheads="1"/>
          </p:cNvSpPr>
          <p:nvPr/>
        </p:nvSpPr>
        <p:spPr bwMode="auto">
          <a:xfrm>
            <a:off x="2123728" y="496888"/>
            <a:ext cx="6386214" cy="46474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/>
              <a:t>小眼睛——看黑板、看老师。</a:t>
            </a:r>
            <a:endParaRPr lang="zh-CN" altLang="en-US" sz="3200" b="1" dirty="0"/>
          </a:p>
          <a:p>
            <a:pPr>
              <a:lnSpc>
                <a:spcPct val="200000"/>
              </a:lnSpc>
            </a:pPr>
            <a:r>
              <a:rPr lang="zh-CN" altLang="en-US" sz="3200" b="1" dirty="0"/>
              <a:t>  小嘴巴——不说话</a:t>
            </a:r>
            <a:endParaRPr lang="zh-CN" altLang="en-US" sz="3200" b="1" dirty="0"/>
          </a:p>
          <a:p>
            <a:pPr>
              <a:lnSpc>
                <a:spcPct val="200000"/>
              </a:lnSpc>
            </a:pPr>
            <a:r>
              <a:rPr lang="zh-CN" altLang="en-US" sz="2800" b="1" dirty="0"/>
              <a:t>头正、身直——脚放平</a:t>
            </a:r>
            <a:endParaRPr lang="zh-CN" altLang="en-US" sz="2800" b="1" dirty="0"/>
          </a:p>
          <a:p>
            <a:pPr>
              <a:lnSpc>
                <a:spcPct val="200000"/>
              </a:lnSpc>
            </a:pPr>
            <a:r>
              <a:rPr lang="zh-CN" altLang="en-US" sz="2800" b="1" dirty="0"/>
              <a:t>表扬他——棒！棒！棒！你真棒！</a:t>
            </a:r>
            <a:endParaRPr lang="zh-CN" altLang="en-US" sz="2800" b="1" dirty="0"/>
          </a:p>
          <a:p>
            <a:pPr>
              <a:lnSpc>
                <a:spcPct val="200000"/>
              </a:lnSpc>
            </a:pPr>
            <a:r>
              <a:rPr lang="zh-CN" altLang="en-US" sz="2800" b="1" dirty="0"/>
              <a:t>夸夸自己——棒！棒！棒！我真棒</a:t>
            </a:r>
            <a:r>
              <a:rPr lang="zh-CN" altLang="en-US" sz="2800" b="1" dirty="0" smtClean="0"/>
              <a:t>！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_large_14Ea_267900008b9b2d10.jpg"/>
          <p:cNvPicPr>
            <a:picLocks noGrp="1" noChangeAspect="1"/>
          </p:cNvPicPr>
          <p:nvPr isPhoto="1"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3" name="图片 2" descr="IMG_20160827_10473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0"/>
            <a:ext cx="4643438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96136" y="2132856"/>
            <a:ext cx="1576387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latin typeface="Calibri" panose="020F0502020204030204" pitchFamily="34" charset="0"/>
              </a:rPr>
              <a:t>语文</a:t>
            </a:r>
            <a:endParaRPr lang="zh-CN" altLang="en-US" sz="5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1" descr="p_large_6oPZ_7f0400000f902d0b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zh-CN" altLang="en-US" b="1" smtClean="0">
                <a:solidFill>
                  <a:srgbClr val="FF0000"/>
                </a:solidFill>
              </a:rPr>
              <a:t>语文</a:t>
            </a:r>
            <a:endParaRPr lang="zh-CN" altLang="en-US" b="1" smtClean="0">
              <a:solidFill>
                <a:srgbClr val="FF0000"/>
              </a:solidFill>
            </a:endParaRPr>
          </a:p>
        </p:txBody>
      </p:sp>
      <p:pic>
        <p:nvPicPr>
          <p:cNvPr id="29699" name="Picture 9" descr="汉字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428750"/>
            <a:ext cx="4635500" cy="3994150"/>
          </a:xfr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436096" y="1928813"/>
            <a:ext cx="3468687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读书、讲故事 、听故事、猜谜语</a:t>
            </a:r>
            <a:endParaRPr lang="en-US" altLang="zh-CN" sz="32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背古诗、说儿歌</a:t>
            </a:r>
            <a:endParaRPr lang="zh-CN" altLang="en-US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1" descr="p_large_brEM_2422000066bd2d0e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785938" y="1571625"/>
            <a:ext cx="505777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Calibri" panose="020F0502020204030204" pitchFamily="34" charset="0"/>
              </a:rPr>
              <a:t>小朋友们，轻轻地翻看我们的语文书，看看</a:t>
            </a:r>
            <a:endParaRPr lang="en-US" altLang="zh-CN" sz="2000" dirty="0">
              <a:latin typeface="Calibri" panose="020F0502020204030204" pitchFamily="34" charset="0"/>
            </a:endParaRPr>
          </a:p>
          <a:p>
            <a:r>
              <a:rPr lang="zh-CN" altLang="en-US" sz="2000" dirty="0">
                <a:latin typeface="Calibri" panose="020F0502020204030204" pitchFamily="34" charset="0"/>
              </a:rPr>
              <a:t>语文书上都有些什么？</a:t>
            </a:r>
            <a:endParaRPr lang="zh-CN" altLang="en-US" sz="2000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857375" y="2286000"/>
            <a:ext cx="3786188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 smtClean="0">
                <a:latin typeface="Calibri" panose="020F0502020204030204" pitchFamily="34" charset="0"/>
              </a:rPr>
              <a:t>     答：儿歌    </a:t>
            </a:r>
            <a:r>
              <a:rPr lang="en-US" altLang="zh-CN" dirty="0" smtClean="0">
                <a:latin typeface="Calibri" panose="020F0502020204030204" pitchFamily="34" charset="0"/>
              </a:rPr>
              <a:t>《</a:t>
            </a:r>
            <a:r>
              <a:rPr lang="zh-CN" altLang="en-US" dirty="0" smtClean="0">
                <a:latin typeface="Calibri" panose="020F0502020204030204" pitchFamily="34" charset="0"/>
              </a:rPr>
              <a:t>轻轻跳</a:t>
            </a:r>
            <a:r>
              <a:rPr lang="en-US" altLang="zh-CN" dirty="0" smtClean="0">
                <a:latin typeface="Calibri" panose="020F0502020204030204" pitchFamily="34" charset="0"/>
              </a:rPr>
              <a:t>》27</a:t>
            </a:r>
            <a:r>
              <a:rPr lang="zh-CN" altLang="en-US" dirty="0" smtClean="0">
                <a:latin typeface="Calibri" panose="020F0502020204030204" pitchFamily="34" charset="0"/>
              </a:rPr>
              <a:t>页</a:t>
            </a:r>
            <a:endParaRPr lang="en-US" altLang="zh-CN" dirty="0" smtClean="0">
              <a:latin typeface="Calibri" panose="020F0502020204030204" pitchFamily="34" charset="0"/>
            </a:endParaRPr>
          </a:p>
          <a:p>
            <a:r>
              <a:rPr lang="en-US" altLang="zh-CN" dirty="0" smtClean="0">
                <a:latin typeface="Calibri" panose="020F0502020204030204" pitchFamily="34" charset="0"/>
              </a:rPr>
              <a:t>     </a:t>
            </a:r>
            <a:r>
              <a:rPr lang="zh-CN" altLang="en-US" dirty="0" smtClean="0">
                <a:latin typeface="Calibri" panose="020F0502020204030204" pitchFamily="34" charset="0"/>
              </a:rPr>
              <a:t>好看的图片、</a:t>
            </a:r>
            <a:endParaRPr lang="en-US" altLang="zh-CN" dirty="0" smtClean="0">
              <a:latin typeface="Calibri" panose="020F0502020204030204" pitchFamily="34" charset="0"/>
            </a:endParaRPr>
          </a:p>
          <a:p>
            <a:r>
              <a:rPr lang="en-US" altLang="zh-CN" dirty="0" smtClean="0">
                <a:latin typeface="Calibri" panose="020F0502020204030204" pitchFamily="34" charset="0"/>
              </a:rPr>
              <a:t>     </a:t>
            </a:r>
            <a:r>
              <a:rPr lang="zh-CN" altLang="en-US" dirty="0" smtClean="0">
                <a:latin typeface="Calibri" panose="020F0502020204030204" pitchFamily="34" charset="0"/>
              </a:rPr>
              <a:t>拼音、古诗、好听的故事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85938" y="3929063"/>
            <a:ext cx="3262312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Calibri" panose="020F0502020204030204" pitchFamily="34" charset="0"/>
              </a:rPr>
              <a:t>你喜欢语文书吗？为什么？</a:t>
            </a:r>
            <a:endParaRPr lang="zh-CN" alt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1" descr="p_large_brEM_2422000066bd2d0e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 descr="目录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638" y="142875"/>
            <a:ext cx="4714875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500688" y="1071563"/>
            <a:ext cx="2357437" cy="2678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目录</a:t>
            </a:r>
            <a:endParaRPr lang="en-US" altLang="zh-CN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目录就是我们学习这本书的一张地图，</a:t>
            </a:r>
            <a:endParaRPr lang="en-US" altLang="zh-CN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告诉我们这本书</a:t>
            </a:r>
            <a:endParaRPr lang="en-US" altLang="zh-CN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都有哪些内容，</a:t>
            </a:r>
            <a:endParaRPr lang="en-US" altLang="zh-CN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每一课在第几页。</a:t>
            </a:r>
            <a:endParaRPr lang="zh-CN" altLang="en-US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18773 L -0.00191 -0.521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1" descr="p_large_brEM_2422000066bd2d0e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 descr="目录二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86313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目录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0"/>
            <a:ext cx="4500562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42938" y="5929313"/>
            <a:ext cx="5715000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课本每一页左下角和右下角的数字就是页码</a:t>
            </a:r>
            <a:endParaRPr lang="zh-CN" altLang="en-US" sz="28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fade/>
    <p:sndAc>
      <p:stSnd>
        <p:snd r:embed="rId4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" descr="p_large_6oPZ_7f0400000f902d0b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2756" y="1146175"/>
            <a:ext cx="8218488" cy="456565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你是哪个国家的人？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--------</a:t>
            </a:r>
            <a:r>
              <a:rPr lang="zh-CN" altLang="en-US" dirty="0" smtClean="0"/>
              <a:t>我是中国人</a:t>
            </a:r>
            <a:endParaRPr lang="en-US" altLang="zh-CN" dirty="0" smtClean="0"/>
          </a:p>
          <a:p>
            <a:pPr eaLnBrk="1" hangingPunct="1"/>
            <a:r>
              <a:rPr lang="zh-CN" altLang="en-US" dirty="0" smtClean="0"/>
              <a:t>你长大后想干什么？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--------</a:t>
            </a:r>
            <a:r>
              <a:rPr lang="zh-CN" altLang="en-US" dirty="0" smtClean="0"/>
              <a:t>我想当一名画家、医生、警察、运动员、歌手、舞蹈演员</a:t>
            </a:r>
            <a:r>
              <a:rPr lang="en-US" altLang="zh-CN" dirty="0" smtClean="0"/>
              <a:t>…………..</a:t>
            </a:r>
            <a:endParaRPr lang="en-US" altLang="zh-CN" dirty="0" smtClean="0"/>
          </a:p>
          <a:p>
            <a:pPr eaLnBrk="1" hangingPunct="1"/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1" descr="p_large_brEM_2422000066bd2d0e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标题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algn="l" eaLnBrk="1" hangingPunct="1"/>
            <a:r>
              <a:rPr lang="zh-CN" altLang="en-US" smtClean="0"/>
              <a:t>考一考：试着找到识字第</a:t>
            </a:r>
            <a:r>
              <a:rPr lang="en-US" altLang="zh-CN" smtClean="0"/>
              <a:t>5</a:t>
            </a:r>
            <a:r>
              <a:rPr lang="zh-CN" altLang="en-US" smtClean="0"/>
              <a:t>课</a:t>
            </a:r>
            <a:endParaRPr lang="zh-CN" altLang="en-US" smtClean="0"/>
          </a:p>
        </p:txBody>
      </p:sp>
      <p:pic>
        <p:nvPicPr>
          <p:cNvPr id="6" name="内容占位符 5" descr="目录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143000"/>
            <a:ext cx="4500563" cy="5357813"/>
          </a:xfrm>
        </p:spPr>
      </p:pic>
      <p:pic>
        <p:nvPicPr>
          <p:cNvPr id="9" name="内容占位符 8" descr="147226929767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86313" y="1143000"/>
            <a:ext cx="3887787" cy="52863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1" descr="p_large_9f4w_241e00000fb32d0e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第二课时</a:t>
            </a:r>
            <a:endParaRPr lang="zh-CN" altLang="en-US" dirty="0" smtClean="0"/>
          </a:p>
        </p:txBody>
      </p:sp>
      <p:sp>
        <p:nvSpPr>
          <p:cNvPr id="34819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打开课本第</a:t>
            </a:r>
            <a:r>
              <a:rPr lang="en-US" altLang="zh-CN" dirty="0" smtClean="0"/>
              <a:t>2</a:t>
            </a:r>
            <a:r>
              <a:rPr lang="zh-CN" altLang="en-US" dirty="0" smtClean="0"/>
              <a:t>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页，看第一幅图回答问题：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1</a:t>
            </a:r>
            <a:r>
              <a:rPr lang="zh-CN" altLang="en-US" dirty="0" smtClean="0"/>
              <a:t>、这是什么地方？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2</a:t>
            </a:r>
            <a:r>
              <a:rPr lang="zh-CN" altLang="en-US" dirty="0" smtClean="0"/>
              <a:t>、画面上有什么人？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3</a:t>
            </a:r>
            <a:r>
              <a:rPr lang="zh-CN" altLang="en-US" dirty="0" smtClean="0"/>
              <a:t>、他们在做什么？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1" descr="p_large_9f4w_241e00000fb32d0e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图片 2" descr="147226949751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2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圆角矩形标注 3"/>
          <p:cNvSpPr/>
          <p:nvPr/>
        </p:nvSpPr>
        <p:spPr>
          <a:xfrm>
            <a:off x="1643063" y="428625"/>
            <a:ext cx="914400" cy="612775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天安门</a:t>
            </a:r>
            <a:endParaRPr lang="zh-CN" altLang="en-US" dirty="0"/>
          </a:p>
        </p:txBody>
      </p:sp>
      <p:sp>
        <p:nvSpPr>
          <p:cNvPr id="5" name="椭圆形标注 4"/>
          <p:cNvSpPr/>
          <p:nvPr/>
        </p:nvSpPr>
        <p:spPr>
          <a:xfrm>
            <a:off x="4429125" y="214313"/>
            <a:ext cx="1143000" cy="612775"/>
          </a:xfrm>
          <a:prstGeom prst="wedgeEllipseCallout">
            <a:avLst>
              <a:gd name="adj1" fmla="val -49865"/>
              <a:gd name="adj2" fmla="val -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五星红旗</a:t>
            </a:r>
            <a:endParaRPr lang="zh-CN" altLang="en-US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5786438" y="1071563"/>
            <a:ext cx="17145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786438" y="428625"/>
            <a:ext cx="1714500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我是中国人</a:t>
            </a:r>
            <a:endParaRPr lang="zh-CN" alt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1" descr="p_large_9f4w_241e00000fb32d0e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 descr="14722694975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429720" cy="68580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矩形标注 6"/>
          <p:cNvSpPr/>
          <p:nvPr/>
        </p:nvSpPr>
        <p:spPr>
          <a:xfrm>
            <a:off x="2857500" y="1357313"/>
            <a:ext cx="3857625" cy="1214437"/>
          </a:xfrm>
          <a:prstGeom prst="wedgeRectCallout">
            <a:avLst>
              <a:gd name="adj1" fmla="val 33106"/>
              <a:gd name="adj2" fmla="val 957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FF00"/>
                </a:solidFill>
              </a:rPr>
              <a:t>我们国家有</a:t>
            </a:r>
            <a:r>
              <a:rPr lang="en-US" altLang="zh-CN" sz="2000" b="1" dirty="0">
                <a:solidFill>
                  <a:srgbClr val="FFFF00"/>
                </a:solidFill>
              </a:rPr>
              <a:t>56</a:t>
            </a:r>
            <a:r>
              <a:rPr lang="zh-CN" altLang="en-US" sz="2000" b="1" dirty="0">
                <a:solidFill>
                  <a:srgbClr val="FFFF00"/>
                </a:solidFill>
              </a:rPr>
              <a:t>个民族，各民族一家亲，我们都是中国人</a:t>
            </a:r>
            <a:endParaRPr lang="zh-CN" altLang="en-US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1" descr="p_large_9f4w_241e00000fb32d0e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图片 2" descr="8dcc775a6f97d3e08af36c45cac4fb66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1" descr="p_large_E35Q_2673000011092d10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106363"/>
            <a:ext cx="9144000" cy="664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图片 2" descr="709fb19c18bb8bdb484f9f6541de10b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7215188" cy="560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Box 3"/>
          <p:cNvSpPr txBox="1">
            <a:spLocks noChangeArrowheads="1"/>
          </p:cNvSpPr>
          <p:nvPr/>
        </p:nvSpPr>
        <p:spPr bwMode="auto">
          <a:xfrm>
            <a:off x="7858125" y="2143125"/>
            <a:ext cx="10048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Calibri" panose="020F0502020204030204" pitchFamily="34" charset="0"/>
              </a:rPr>
              <a:t>苗族</a:t>
            </a:r>
            <a:endParaRPr lang="zh-CN" altLang="en-US" sz="3200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1" descr="p_large_E35Q_2673000011092d10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106363"/>
            <a:ext cx="9144000" cy="664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图片 2" descr="53ddd31acb474f8af84c713e65ae1db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5" y="180975"/>
            <a:ext cx="8667750" cy="649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 descr="2007118183759432_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我会说：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我是 </a:t>
            </a:r>
            <a:r>
              <a:rPr lang="zh-CN" altLang="en-US" u="sng" dirty="0" smtClean="0"/>
              <a:t>中国人。</a:t>
            </a:r>
            <a:endParaRPr lang="en-US" altLang="zh-CN" u="sng" dirty="0" smtClean="0"/>
          </a:p>
          <a:p>
            <a:pPr eaLnBrk="1" hangingPunct="1"/>
            <a:r>
              <a:rPr lang="zh-CN" altLang="en-US" dirty="0" smtClean="0"/>
              <a:t>我的国家 是</a:t>
            </a:r>
            <a:r>
              <a:rPr lang="zh-CN" altLang="en-US" u="sng" dirty="0" smtClean="0"/>
              <a:t>  中国。</a:t>
            </a:r>
            <a:r>
              <a:rPr lang="zh-CN" altLang="en-US" dirty="0" smtClean="0"/>
              <a:t> </a:t>
            </a:r>
            <a:endParaRPr lang="en-US" altLang="zh-CN" dirty="0" smtClean="0"/>
          </a:p>
          <a:p>
            <a:pPr eaLnBrk="1" hangingPunct="1"/>
            <a:r>
              <a:rPr lang="zh-CN" altLang="en-US" dirty="0" smtClean="0"/>
              <a:t>我国有</a:t>
            </a:r>
            <a:r>
              <a:rPr lang="en-US" altLang="zh-CN" u="sng" dirty="0" smtClean="0"/>
              <a:t>56</a:t>
            </a:r>
            <a:r>
              <a:rPr lang="zh-CN" altLang="en-US" u="sng" dirty="0" smtClean="0"/>
              <a:t>个</a:t>
            </a:r>
            <a:r>
              <a:rPr lang="zh-CN" altLang="en-US" dirty="0" smtClean="0"/>
              <a:t>民族。</a:t>
            </a:r>
            <a:endParaRPr lang="en-US" altLang="zh-CN" dirty="0" smtClean="0"/>
          </a:p>
          <a:p>
            <a:pPr eaLnBrk="1" hangingPunct="1"/>
            <a:r>
              <a:rPr lang="zh-CN" altLang="en-US" dirty="0" smtClean="0"/>
              <a:t>我国的国旗是</a:t>
            </a:r>
            <a:r>
              <a:rPr lang="zh-CN" altLang="en-US" u="sng" dirty="0" smtClean="0"/>
              <a:t>五星红旗。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1" descr="p_large_E35Q_2673000011092d10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图片 2" descr="1472273459269.jpg"/>
          <p:cNvPicPr>
            <a:picLocks noChangeAspect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214313" y="0"/>
            <a:ext cx="7000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 descr="2007118183759432_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5" name="内容占位符 4" descr="147227345926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>
          <a:xfrm>
            <a:off x="642938" y="0"/>
            <a:ext cx="5405437" cy="6500813"/>
          </a:xfr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86500" y="1857375"/>
            <a:ext cx="2857500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Calibri" panose="020F0502020204030204" pitchFamily="34" charset="0"/>
              </a:rPr>
              <a:t>读了儿歌，说一说你学到了</a:t>
            </a:r>
            <a:endParaRPr lang="en-US" altLang="zh-CN" sz="320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zh-CN" altLang="en-US" sz="3200">
                <a:solidFill>
                  <a:srgbClr val="FF0000"/>
                </a:solidFill>
                <a:latin typeface="Calibri" panose="020F0502020204030204" pitchFamily="34" charset="0"/>
              </a:rPr>
              <a:t>什么？</a:t>
            </a:r>
            <a:endParaRPr lang="zh-CN" altLang="en-US" sz="32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1" descr="p_large_14Ea_267900008b9b2d10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14500" y="2000250"/>
            <a:ext cx="5929313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rPr>
              <a:t>同学们要实现理想，现在就要开始学习本领了，</a:t>
            </a:r>
            <a:endParaRPr lang="en-US" altLang="zh-CN" sz="32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rPr>
              <a:t>学校就是一个学习的乐园，小朋友们看一看我们都有</a:t>
            </a:r>
            <a:endParaRPr lang="en-US" altLang="zh-CN" sz="32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rPr>
              <a:t>哪些课程。</a:t>
            </a:r>
            <a:endParaRPr lang="zh-CN" altLang="en-US" sz="32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2007118183759432_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第三课时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2007118183759432_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rgbClr val="FF0000"/>
                </a:solidFill>
              </a:rPr>
              <a:t>我爱学语文</a:t>
            </a:r>
            <a:endParaRPr lang="zh-CN" altLang="en-US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图片 1" descr="p_large_6oPZ_7f0400000f902d0b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1472274505085.jpg"/>
          <p:cNvPicPr>
            <a:picLocks noChangeAspect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1452563" y="3494088"/>
            <a:ext cx="514350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1472274505085.jpg"/>
          <p:cNvPicPr>
            <a:picLocks noChangeAspect="1"/>
          </p:cNvPicPr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>
            <a:off x="714375" y="285750"/>
            <a:ext cx="3024188" cy="320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1472274505085.jpg"/>
          <p:cNvPicPr>
            <a:picLocks noChangeAspect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4929188" y="357188"/>
            <a:ext cx="3346450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357563" y="1143000"/>
            <a:ext cx="642937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Calibri" panose="020F0502020204030204" pitchFamily="34" charset="0"/>
              </a:rPr>
              <a:t>读书</a:t>
            </a:r>
            <a:endParaRPr lang="zh-CN" altLang="en-US" sz="32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001000" y="1357313"/>
            <a:ext cx="10048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Calibri" panose="020F0502020204030204" pitchFamily="34" charset="0"/>
              </a:rPr>
              <a:t>写字</a:t>
            </a:r>
            <a:endParaRPr lang="zh-CN" altLang="en-US" sz="32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图片 23553" descr="入学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511333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矩形 23555"/>
          <p:cNvSpPr/>
          <p:nvPr/>
        </p:nvSpPr>
        <p:spPr>
          <a:xfrm>
            <a:off x="2117725" y="4124325"/>
            <a:ext cx="5799138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写字、读书姿势要端正，</a:t>
            </a:r>
            <a:endParaRPr lang="zh-CN" altLang="en-US" sz="40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眼离书本一尺远</a:t>
            </a:r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32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1" name="矩形 1"/>
          <p:cNvSpPr>
            <a:spLocks noChangeArrowheads="1"/>
          </p:cNvSpPr>
          <p:nvPr/>
        </p:nvSpPr>
        <p:spPr bwMode="auto">
          <a:xfrm>
            <a:off x="5295900" y="893763"/>
            <a:ext cx="35623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头正身直脚放平。 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图片 1" descr="1472274990618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50" y="0"/>
            <a:ext cx="80010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88" y="4714875"/>
            <a:ext cx="5908675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rPr>
              <a:t>1</a:t>
            </a:r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rPr>
              <a:t>、拇指食指捏住铅笔距离笔尖一寸的距离</a:t>
            </a:r>
            <a:endParaRPr lang="en-US" altLang="zh-CN" sz="2400" b="1" dirty="0">
              <a:solidFill>
                <a:schemeClr val="tx2">
                  <a:lumMod val="50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rPr>
              <a:t>2</a:t>
            </a:r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rPr>
              <a:t>、中指在内侧抵住笔杆</a:t>
            </a:r>
            <a:endParaRPr lang="en-US" altLang="zh-CN" sz="2400" b="1" dirty="0">
              <a:solidFill>
                <a:schemeClr val="tx2">
                  <a:lumMod val="50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rPr>
              <a:t>3</a:t>
            </a:r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rPr>
              <a:t>、无名指和小指托住中指</a:t>
            </a:r>
            <a:endParaRPr lang="en-US" altLang="zh-CN" sz="2400" b="1" dirty="0">
              <a:solidFill>
                <a:schemeClr val="tx2">
                  <a:lumMod val="50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rPr>
              <a:t>4</a:t>
            </a:r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rPr>
              <a:t>、笔杆向右倾斜，紧贴虎口上</a:t>
            </a:r>
            <a:endParaRPr lang="zh-CN" altLang="en-US" sz="2400" b="1" dirty="0">
              <a:solidFill>
                <a:schemeClr val="tx2">
                  <a:lumMod val="50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1714500" y="3286125"/>
            <a:ext cx="928688" cy="500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线形标注 1 5"/>
          <p:cNvSpPr/>
          <p:nvPr/>
        </p:nvSpPr>
        <p:spPr>
          <a:xfrm>
            <a:off x="1000125" y="2286000"/>
            <a:ext cx="785813" cy="642938"/>
          </a:xfrm>
          <a:prstGeom prst="borderCallout1">
            <a:avLst>
              <a:gd name="adj1" fmla="val 95596"/>
              <a:gd name="adj2" fmla="val 91220"/>
              <a:gd name="adj3" fmla="val 174436"/>
              <a:gd name="adj4" fmla="val 1514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一寸</a:t>
            </a:r>
            <a:endParaRPr lang="zh-CN" altLang="en-US" dirty="0"/>
          </a:p>
        </p:txBody>
      </p:sp>
      <p:sp>
        <p:nvSpPr>
          <p:cNvPr id="7" name="椭圆形标注 6"/>
          <p:cNvSpPr/>
          <p:nvPr/>
        </p:nvSpPr>
        <p:spPr>
          <a:xfrm>
            <a:off x="5072063" y="785813"/>
            <a:ext cx="1928812" cy="969962"/>
          </a:xfrm>
          <a:prstGeom prst="wedgeEllipseCallout">
            <a:avLst>
              <a:gd name="adj1" fmla="val -56688"/>
              <a:gd name="adj2" fmla="val 1562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虎口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图片 23554" descr="入学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40125" y="966788"/>
            <a:ext cx="518477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矩形 23556"/>
          <p:cNvSpPr>
            <a:spLocks noChangeArrowheads="1"/>
          </p:cNvSpPr>
          <p:nvPr/>
        </p:nvSpPr>
        <p:spPr bwMode="auto">
          <a:xfrm>
            <a:off x="323850" y="4437063"/>
            <a:ext cx="4376738" cy="1554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3200" b="1" dirty="0">
                <a:solidFill>
                  <a:srgbClr val="006600"/>
                </a:solidFill>
              </a:rPr>
              <a:t>手离笔尖一寸，</a:t>
            </a:r>
            <a:endParaRPr lang="zh-CN" altLang="en-US" sz="3200" b="1" dirty="0">
              <a:solidFill>
                <a:srgbClr val="006600"/>
              </a:solidFill>
            </a:endParaRPr>
          </a:p>
          <a:p>
            <a:r>
              <a:rPr lang="zh-CN" altLang="en-US" sz="3200" b="1" dirty="0">
                <a:solidFill>
                  <a:srgbClr val="006600"/>
                </a:solidFill>
              </a:rPr>
              <a:t>胸离桌子一拳，</a:t>
            </a:r>
            <a:endParaRPr lang="zh-CN" altLang="en-US" sz="3200" b="1" dirty="0">
              <a:solidFill>
                <a:srgbClr val="006600"/>
              </a:solidFill>
            </a:endParaRPr>
          </a:p>
          <a:p>
            <a:r>
              <a:rPr lang="zh-CN" altLang="en-US" sz="3200" b="1" dirty="0">
                <a:solidFill>
                  <a:srgbClr val="006600"/>
                </a:solidFill>
              </a:rPr>
              <a:t>两脚放平，脚踏实地。 </a:t>
            </a:r>
            <a:endParaRPr lang="zh-CN" altLang="en-US" sz="3200" b="1" dirty="0">
              <a:solidFill>
                <a:srgbClr val="006600"/>
              </a:solidFill>
            </a:endParaRPr>
          </a:p>
        </p:txBody>
      </p:sp>
      <p:sp>
        <p:nvSpPr>
          <p:cNvPr id="50179" name="矩形 1"/>
          <p:cNvSpPr>
            <a:spLocks noChangeArrowheads="1"/>
          </p:cNvSpPr>
          <p:nvPr/>
        </p:nvSpPr>
        <p:spPr bwMode="auto">
          <a:xfrm>
            <a:off x="323850" y="788988"/>
            <a:ext cx="35623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头正身直脚放平。</a:t>
            </a:r>
            <a:r>
              <a:rPr lang="zh-CN" altLang="en-US" sz="3200" b="1" dirty="0">
                <a:solidFill>
                  <a:srgbClr val="006600"/>
                </a:solidFill>
              </a:rPr>
              <a:t> </a:t>
            </a:r>
            <a:endParaRPr lang="zh-CN" altLang="en-US" sz="32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文本框 24577"/>
          <p:cNvSpPr txBox="1">
            <a:spLocks noChangeArrowheads="1"/>
          </p:cNvSpPr>
          <p:nvPr/>
        </p:nvSpPr>
        <p:spPr bwMode="auto">
          <a:xfrm>
            <a:off x="0" y="1219200"/>
            <a:ext cx="9144000" cy="2397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en-US" sz="3600" b="1" dirty="0" err="1">
                <a:solidFill>
                  <a:srgbClr val="FF3300"/>
                </a:solidFill>
                <a:ea typeface="楷体_GB2312"/>
                <a:cs typeface="楷体_GB2312"/>
              </a:rPr>
              <a:t>写字姿势</a:t>
            </a:r>
            <a:r>
              <a:rPr lang="en-US" altLang="en-US" sz="3600" b="1" dirty="0">
                <a:solidFill>
                  <a:srgbClr val="FF3300"/>
                </a:solidFill>
                <a:ea typeface="楷体_GB2312"/>
                <a:cs typeface="楷体_GB2312"/>
              </a:rPr>
              <a:t>：</a:t>
            </a:r>
            <a:endParaRPr lang="en-US" altLang="en-US" sz="3600" b="1" dirty="0">
              <a:solidFill>
                <a:srgbClr val="FF3300"/>
              </a:solidFill>
              <a:ea typeface="楷体_GB2312"/>
              <a:cs typeface="楷体_GB2312"/>
            </a:endParaRPr>
          </a:p>
          <a:p>
            <a:pPr>
              <a:lnSpc>
                <a:spcPct val="140000"/>
              </a:lnSpc>
            </a:pPr>
            <a:r>
              <a:rPr lang="en-US" altLang="en-US" sz="3600" b="1" dirty="0">
                <a:solidFill>
                  <a:srgbClr val="3333FF"/>
                </a:solidFill>
                <a:ea typeface="楷体_GB2312"/>
                <a:cs typeface="楷体_GB2312"/>
              </a:rPr>
              <a:t>       做到“</a:t>
            </a:r>
            <a:r>
              <a:rPr lang="en-US" altLang="en-US" sz="3600" b="1" dirty="0" err="1">
                <a:solidFill>
                  <a:srgbClr val="3333FF"/>
                </a:solidFill>
                <a:ea typeface="楷体_GB2312"/>
                <a:cs typeface="楷体_GB2312"/>
              </a:rPr>
              <a:t>三个一</a:t>
            </a:r>
            <a:r>
              <a:rPr lang="en-US" altLang="en-US" sz="3600" b="1" dirty="0">
                <a:solidFill>
                  <a:srgbClr val="3333FF"/>
                </a:solidFill>
                <a:ea typeface="楷体_GB2312"/>
                <a:cs typeface="楷体_GB2312"/>
              </a:rPr>
              <a:t>”，</a:t>
            </a:r>
            <a:r>
              <a:rPr lang="en-US" altLang="en-US" sz="3600" b="1" dirty="0" err="1">
                <a:solidFill>
                  <a:srgbClr val="3333FF"/>
                </a:solidFill>
                <a:ea typeface="楷体_GB2312"/>
                <a:cs typeface="楷体_GB2312"/>
              </a:rPr>
              <a:t>胸离桌边一拳，眼离书本一尺，手离笔尖一寸</a:t>
            </a:r>
            <a:r>
              <a:rPr lang="en-US" altLang="en-US" sz="3600" b="1" dirty="0" smtClean="0">
                <a:solidFill>
                  <a:srgbClr val="3333FF"/>
                </a:solidFill>
                <a:ea typeface="楷体_GB2312"/>
                <a:cs typeface="楷体_GB2312"/>
              </a:rPr>
              <a:t>。 </a:t>
            </a:r>
            <a:endParaRPr lang="zh-CN" altLang="en-US" sz="3600" b="1" dirty="0">
              <a:solidFill>
                <a:srgbClr val="3333FF"/>
              </a:solidFill>
              <a:ea typeface="楷体_GB2312"/>
              <a:cs typeface="楷体_GB231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图片 1" descr="p_large_6oPZ_7f0400000f902d0b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52227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作业：回家搜集一个有趣的故事，先讲给家人听，明天到学校课讲给同学听，比比谁的故事最有趣！</a:t>
            </a:r>
            <a:endParaRPr lang="zh-CN" altLang="en-US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1" descr="p_large_14Ea_267900008b9b2d10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>
                <a:solidFill>
                  <a:srgbClr val="FF0000"/>
                </a:solidFill>
              </a:rPr>
              <a:t>数学</a:t>
            </a:r>
            <a:endParaRPr lang="zh-CN" altLang="en-US" b="1" smtClean="0">
              <a:solidFill>
                <a:srgbClr val="FF0000"/>
              </a:solidFill>
            </a:endParaRPr>
          </a:p>
        </p:txBody>
      </p:sp>
      <p:pic>
        <p:nvPicPr>
          <p:cNvPr id="17411" name="Picture 8" descr="数字、纸、笔和计算器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88" y="1571625"/>
            <a:ext cx="5143500" cy="4448175"/>
          </a:xfrm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6000750" y="2571750"/>
            <a:ext cx="246697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数字  计算</a:t>
            </a:r>
            <a:endParaRPr lang="zh-CN" altLang="en-US" sz="40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987824" y="3212976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                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      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3217863" cy="1295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8000" smtClean="0">
                <a:latin typeface="楷体_GB2312" pitchFamily="49" charset="-122"/>
                <a:ea typeface="楷体_GB2312" pitchFamily="49" charset="-122"/>
              </a:rPr>
              <a:t>音 乐</a:t>
            </a:r>
            <a:endParaRPr lang="zh-CN" altLang="en-US" sz="8000" smtClean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8434" name="Picture 9" descr="五线谱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2035175" y="1620838"/>
            <a:ext cx="6099175" cy="5014912"/>
          </a:xfrm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785813" y="2643188"/>
            <a:ext cx="1143000" cy="2554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唱歌 乐器</a:t>
            </a:r>
            <a:endParaRPr lang="zh-CN" altLang="en-US" sz="40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85750"/>
            <a:ext cx="1571625" cy="2643188"/>
          </a:xfrm>
        </p:spPr>
        <p:txBody>
          <a:bodyPr/>
          <a:lstStyle/>
          <a:p>
            <a:pPr eaLnBrk="1" hangingPunct="1"/>
            <a:r>
              <a:rPr lang="zh-CN" altLang="en-US" sz="6000" smtClean="0">
                <a:latin typeface="楷体_GB2312"/>
                <a:ea typeface="楷体_GB2312"/>
                <a:cs typeface="楷体_GB2312"/>
              </a:rPr>
              <a:t>体育</a:t>
            </a:r>
            <a:endParaRPr lang="zh-CN" altLang="en-US" sz="6000" smtClean="0">
              <a:latin typeface="楷体_GB2312"/>
              <a:ea typeface="楷体_GB2312"/>
              <a:cs typeface="楷体_GB2312"/>
            </a:endParaRPr>
          </a:p>
        </p:txBody>
      </p:sp>
      <p:pic>
        <p:nvPicPr>
          <p:cNvPr id="19458" name="Picture 14" descr="u=2808774304,401177131&amp;fm=6&amp;gp=2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428875" y="1143000"/>
            <a:ext cx="6072188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1" descr="p_large_14Ea_267900008b9b2d10.jpg"/>
          <p:cNvPicPr>
            <a:picLocks noGrp="1" noChangeAspect="1"/>
          </p:cNvPicPr>
          <p:nvPr isPhoto="1"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>
                <a:solidFill>
                  <a:srgbClr val="FF0000"/>
                </a:solidFill>
              </a:rPr>
              <a:t>美术</a:t>
            </a:r>
            <a:endParaRPr lang="zh-CN" altLang="en-US" b="1" smtClean="0">
              <a:solidFill>
                <a:srgbClr val="FF0000"/>
              </a:solidFill>
            </a:endParaRPr>
          </a:p>
        </p:txBody>
      </p:sp>
      <p:pic>
        <p:nvPicPr>
          <p:cNvPr id="20483" name="Picture 6" descr="打开盒盖儿的彩笔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42938" y="1481138"/>
            <a:ext cx="4479925" cy="50911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7169"/>
          <p:cNvSpPr>
            <a:spLocks noChangeArrowheads="1"/>
          </p:cNvSpPr>
          <p:nvPr/>
        </p:nvSpPr>
        <p:spPr bwMode="auto">
          <a:xfrm>
            <a:off x="0" y="790575"/>
            <a:ext cx="8991600" cy="3328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en-US" sz="3600" b="1" dirty="0" err="1">
                <a:solidFill>
                  <a:srgbClr val="FF3300"/>
                </a:solidFill>
                <a:ea typeface="楷体_GB2312"/>
                <a:cs typeface="楷体_GB2312"/>
              </a:rPr>
              <a:t>课前准备</a:t>
            </a:r>
            <a:r>
              <a:rPr lang="en-US" altLang="en-US" sz="3600" b="1" dirty="0">
                <a:solidFill>
                  <a:srgbClr val="FF3300"/>
                </a:solidFill>
                <a:ea typeface="楷体_GB2312"/>
                <a:cs typeface="楷体_GB2312"/>
              </a:rPr>
              <a:t>：</a:t>
            </a:r>
            <a:endParaRPr lang="en-US" altLang="en-US" sz="3600" b="1" dirty="0">
              <a:solidFill>
                <a:srgbClr val="FF3300"/>
              </a:solidFill>
              <a:ea typeface="楷体_GB2312"/>
              <a:cs typeface="楷体_GB2312"/>
            </a:endParaRPr>
          </a:p>
          <a:p>
            <a:pPr>
              <a:lnSpc>
                <a:spcPct val="150000"/>
              </a:lnSpc>
            </a:pPr>
            <a:r>
              <a:rPr lang="en-US" altLang="en-US" sz="3600" b="1" dirty="0">
                <a:ea typeface="楷体_GB2312"/>
                <a:cs typeface="楷体_GB2312"/>
              </a:rPr>
              <a:t>      </a:t>
            </a:r>
            <a:r>
              <a:rPr lang="en-US" altLang="en-US" sz="3600" b="1" dirty="0" err="1">
                <a:ea typeface="楷体_GB2312"/>
                <a:cs typeface="楷体_GB2312"/>
              </a:rPr>
              <a:t>上课前必须准备好学习用品，书本统一放在桌面的</a:t>
            </a:r>
            <a:r>
              <a:rPr lang="zh-CN" altLang="en-US" sz="3600" b="1" dirty="0">
                <a:ea typeface="楷体_GB2312"/>
                <a:cs typeface="楷体_GB2312"/>
              </a:rPr>
              <a:t>右</a:t>
            </a:r>
            <a:r>
              <a:rPr lang="en-US" altLang="en-US" sz="3600" b="1" dirty="0" err="1">
                <a:ea typeface="楷体_GB2312"/>
                <a:cs typeface="楷体_GB2312"/>
              </a:rPr>
              <a:t>上角，文具盒放在</a:t>
            </a:r>
            <a:r>
              <a:rPr lang="zh-CN" altLang="en-US" sz="3600" b="1" dirty="0">
                <a:ea typeface="楷体_GB2312"/>
                <a:cs typeface="楷体_GB2312"/>
              </a:rPr>
              <a:t>书上。</a:t>
            </a:r>
            <a:endParaRPr lang="zh-CN" altLang="en-US" sz="3600" b="1" dirty="0">
              <a:ea typeface="楷体_GB2312"/>
              <a:cs typeface="楷体_GB231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ea typeface="楷体_GB2312"/>
                <a:cs typeface="楷体_GB2312"/>
              </a:rPr>
              <a:t>       趴下休息，静静等待老师上课。</a:t>
            </a:r>
            <a:endParaRPr lang="zh-CN" altLang="en-US" sz="3600" b="1" dirty="0">
              <a:ea typeface="楷体_GB231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6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0">
                                            <p:txEl>
                                              <p:charRg st="6" end="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10241" descr="fzNapu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1188" y="190500"/>
            <a:ext cx="8353425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文本框 10242"/>
          <p:cNvSpPr txBox="1">
            <a:spLocks noChangeArrowheads="1"/>
          </p:cNvSpPr>
          <p:nvPr/>
        </p:nvSpPr>
        <p:spPr bwMode="auto">
          <a:xfrm>
            <a:off x="3689350" y="1485900"/>
            <a:ext cx="1962150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5400" b="1"/>
              <a:t>3+2=?</a:t>
            </a:r>
            <a:endParaRPr lang="zh-CN" altLang="en-US" sz="5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我上学了</Template>
  <TotalTime>0</TotalTime>
  <Words>1928</Words>
  <Application>WPS 演示</Application>
  <PresentationFormat>全屏显示(4:3)</PresentationFormat>
  <Paragraphs>153</Paragraphs>
  <Slides>37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9" baseType="lpstr">
      <vt:lpstr>Arial</vt:lpstr>
      <vt:lpstr>宋体</vt:lpstr>
      <vt:lpstr>Wingdings</vt:lpstr>
      <vt:lpstr>Calibri</vt:lpstr>
      <vt:lpstr>Calibri</vt:lpstr>
      <vt:lpstr>微软雅黑</vt:lpstr>
      <vt:lpstr>楷体_GB2312</vt:lpstr>
      <vt:lpstr>楷体_GB2312</vt:lpstr>
      <vt:lpstr>Arial Unicode MS</vt:lpstr>
      <vt:lpstr>Arial</vt:lpstr>
      <vt:lpstr>新宋体</vt:lpstr>
      <vt:lpstr>第一PPT模板网-WWW.1PPT.COM</vt:lpstr>
      <vt:lpstr>我上学了</vt:lpstr>
      <vt:lpstr>PowerPoint 演示文稿</vt:lpstr>
      <vt:lpstr>PowerPoint 演示文稿</vt:lpstr>
      <vt:lpstr>数学</vt:lpstr>
      <vt:lpstr>音 乐</vt:lpstr>
      <vt:lpstr>体育</vt:lpstr>
      <vt:lpstr>美术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语文</vt:lpstr>
      <vt:lpstr>PowerPoint 演示文稿</vt:lpstr>
      <vt:lpstr>PowerPoint 演示文稿</vt:lpstr>
      <vt:lpstr>PowerPoint 演示文稿</vt:lpstr>
      <vt:lpstr>考一考：试着找到识字第5课</vt:lpstr>
      <vt:lpstr>第二课时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我会说：</vt:lpstr>
      <vt:lpstr>PowerPoint 演示文稿</vt:lpstr>
      <vt:lpstr>PowerPoint 演示文稿</vt:lpstr>
      <vt:lpstr>第三课时</vt:lpstr>
      <vt:lpstr>我爱学语文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17</cp:revision>
  <dcterms:created xsi:type="dcterms:W3CDTF">2016-08-27T02:23:00Z</dcterms:created>
  <dcterms:modified xsi:type="dcterms:W3CDTF">2017-09-20T03:40:44Z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