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notesMasterIdLst>
    <p:notesMasterId r:id="rId28"/>
  </p:notesMasterIdLst>
  <p:sldIdLst>
    <p:sldId id="411" r:id="rId6"/>
    <p:sldId id="407" r:id="rId7"/>
    <p:sldId id="390" r:id="rId8"/>
    <p:sldId id="403" r:id="rId9"/>
    <p:sldId id="404" r:id="rId10"/>
    <p:sldId id="385" r:id="rId11"/>
    <p:sldId id="413" r:id="rId12"/>
    <p:sldId id="395" r:id="rId13"/>
    <p:sldId id="371" r:id="rId14"/>
    <p:sldId id="342" r:id="rId15"/>
    <p:sldId id="369" r:id="rId16"/>
    <p:sldId id="337" r:id="rId17"/>
    <p:sldId id="368" r:id="rId18"/>
    <p:sldId id="338" r:id="rId19"/>
    <p:sldId id="339" r:id="rId20"/>
    <p:sldId id="408" r:id="rId21"/>
    <p:sldId id="398" r:id="rId22"/>
    <p:sldId id="400" r:id="rId23"/>
    <p:sldId id="401" r:id="rId24"/>
    <p:sldId id="402" r:id="rId25"/>
    <p:sldId id="414" r:id="rId26"/>
    <p:sldId id="412" r:id="rId27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FF"/>
    <a:srgbClr val="9900CC"/>
    <a:srgbClr val="FF00FF"/>
    <a:srgbClr val="FF0000"/>
    <a:srgbClr val="60081B"/>
    <a:srgbClr val="65031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9" autoAdjust="0"/>
    <p:restoredTop sz="98393" autoAdjust="0"/>
  </p:normalViewPr>
  <p:slideViewPr>
    <p:cSldViewPr>
      <p:cViewPr>
        <p:scale>
          <a:sx n="105" d="100"/>
          <a:sy n="105" d="100"/>
        </p:scale>
        <p:origin x="-2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217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7C15A6D7-80D6-4F84-8663-742526B9E8F7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43CAE-5CFB-4E3E-980B-A558B9ABDC8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720EB-EEB7-45D8-8225-E223CD1CAF4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A3B9D-50C6-4FF9-9020-D34C41BC76B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12697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6DFD746C-3181-4384-915E-92381C2380F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09002-15D9-45B7-9102-CF8DB3C61C3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A54AF-311A-4C08-8507-32A6BD4D8B8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373BD-E3BD-42F9-8BF7-C92AB8AFC57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D367F-B9B4-445A-8743-26B0DFEAF99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B4BB9-52D7-4505-932F-662BB949B2A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AE5A5-F373-4509-B09A-1356841193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6C24E-1757-4057-A183-E6E0061DDFE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458A4-3756-4481-A01B-94757EBB0E5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49015-FFBB-4466-AF51-28A3D3F6EF9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12D05-31D0-4F04-B33E-4CFCF5D40F9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93510-FFD9-450D-935B-7FE4EDB23AB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2EC7D-D1F5-4A80-B43A-3F39F4BC77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8FD4-2A12-4649-8AC9-7FC60562A2E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3CF0E-6865-495D-BC80-389C3EA8A0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0E5AB-1E8F-4738-BA1D-4620CE4D4F0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C2B3E-BB0E-4A6B-8B04-AF0DE7D80D5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14D54-C4CF-4776-971C-0515522B199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3583E-356C-4706-ACE3-7378F73D16E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BE803-F3F7-49B3-9A4E-817DF8E8C9E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FF759A-D2F3-4CD6-BB02-7AB9EA42D01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4C9CA-3468-4F18-B28A-D1DC72FE391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82DB6-C457-4A09-831B-31FA539829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33312-DE95-41E7-9B76-1383B7641C9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ED55E6-C315-4F37-ABC9-E28A04E51E3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D0DD24-870B-4DCF-A13D-DE099C76D8B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5CEB0C-5D62-4301-8BB8-176D2BE4A13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9F1C06-6A78-43D0-BD9B-83A230E996C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B3171A-7350-434D-9453-EE5F46E7DB3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3550D1-C65A-424B-9F23-60C62D930BF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D38B-E1B9-408A-8C59-0E174E136F3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928CC4-5896-4272-8E55-88F7AAB9B5D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31B267-9475-468E-8673-F1B58A985ED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7726C5-E06B-41DD-9E97-B4CEC131A23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031B72-0997-49CF-A8A1-541746F5D8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330ED3-0835-4B28-84AE-31C306BDC9D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CC719-CF52-445A-9033-144D7495B3C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7914F-C6C5-4858-B3FD-0F62D9DF61C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DA0B6-0021-4CA8-80C5-47D8B224E72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7D530-993A-4FAF-833C-505B0E12D1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7C9A2-2808-41F1-96DF-CF136B40505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3FEDCF61-6307-481F-8E45-F17DBF1E2C60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595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5DA41FAC-725B-4033-9886-A4C3AF264B12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kumimoji="1"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1"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1" sz="1400">
                <a:latin typeface="+mn-lt"/>
              </a:defRPr>
            </a:lvl1pPr>
          </a:lstStyle>
          <a:p>
            <a:fld id="{9C1FE2BB-ECF0-4970-938E-9889B4A03A11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63905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</a:defRPr>
      </a:lvl2pPr>
      <a:lvl3pPr marL="1183005" indent="-228600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</a:defRPr>
      </a:lvl3pPr>
      <a:lvl4pPr marL="1602105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2C6B7142-F04A-43DE-A7F9-BAA2AF2EE0F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7.GIF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8.jpeg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6.GIF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8.jpeg"/><Relationship Id="rId1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77506" name="Picture 2" descr="1_conew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9946" y="1957455"/>
            <a:ext cx="5343586" cy="19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7517" name="Text Box 13"/>
          <p:cNvSpPr txBox="1">
            <a:spLocks noChangeArrowheads="1"/>
          </p:cNvSpPr>
          <p:nvPr/>
        </p:nvSpPr>
        <p:spPr bwMode="auto">
          <a:xfrm>
            <a:off x="4570095" y="1124744"/>
            <a:ext cx="425196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ea typeface="华文新魏" panose="02010800040101010101" pitchFamily="2" charset="-122"/>
              </a:rPr>
              <a:t>人教版一年级下册</a:t>
            </a:r>
            <a:endParaRPr lang="zh-CN" altLang="en-US" sz="4000" b="1" dirty="0">
              <a:ea typeface="华文新魏" panose="02010800040101010101" pitchFamily="2" charset="-122"/>
            </a:endParaRPr>
          </a:p>
          <a:p>
            <a:r>
              <a:rPr lang="en-US" altLang="zh-CN" sz="2000" b="1" dirty="0">
                <a:ea typeface="华文新魏" panose="02010800040101010101" pitchFamily="2" charset="-122"/>
              </a:rPr>
              <a:t>www.downcc.com</a:t>
            </a:r>
            <a:endParaRPr lang="en-US" altLang="zh-CN" sz="2000" b="1" dirty="0"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7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W02007070940410987508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15913"/>
            <a:ext cx="9144000" cy="964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3924300" y="5229225"/>
            <a:ext cx="4968875" cy="131127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000" b="1" dirty="0"/>
              <a:t>“</a:t>
            </a:r>
            <a:r>
              <a:rPr lang="zh-CN" altLang="en-US" sz="4000" b="1" dirty="0"/>
              <a:t>燕子，燕子，你为什么飞得这么低呀？”</a:t>
            </a:r>
            <a:endParaRPr lang="zh-CN" altLang="en-US" sz="4000" b="1" dirty="0"/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539750" y="476250"/>
            <a:ext cx="7920038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000" b="1" dirty="0"/>
              <a:t>“</a:t>
            </a:r>
            <a:r>
              <a:rPr lang="zh-CN" altLang="en-US" sz="4000" b="1" dirty="0"/>
              <a:t>要下雨了。空气很潮湿，虫子的翅膀沾了小水珠，飞不高，我正忙着捉虫子呢！”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9924" name="Picture 4" descr="W02007070940440566476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23850" y="0"/>
            <a:ext cx="9685338" cy="8497888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209928" name="Text Box 8"/>
          <p:cNvSpPr txBox="1">
            <a:spLocks noChangeArrowheads="1"/>
          </p:cNvSpPr>
          <p:nvPr/>
        </p:nvSpPr>
        <p:spPr bwMode="auto">
          <a:xfrm>
            <a:off x="468313" y="620713"/>
            <a:ext cx="8066087" cy="11906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600" b="1" dirty="0"/>
              <a:t>       </a:t>
            </a:r>
            <a:r>
              <a:rPr lang="zh-CN" altLang="en-US" sz="3600" b="1" dirty="0"/>
              <a:t>是要下雨了吗？</a:t>
            </a:r>
            <a:r>
              <a:rPr kumimoji="1" lang="zh-CN" altLang="en-US" sz="3600" b="1" dirty="0">
                <a:solidFill>
                  <a:schemeClr val="tx2"/>
                </a:solidFill>
              </a:rPr>
              <a:t>小白兔往前边池子里一看，小鱼都游到水面上来了。</a:t>
            </a:r>
            <a:endParaRPr lang="zh-CN" altLang="en-US" sz="3600" b="1" dirty="0"/>
          </a:p>
        </p:txBody>
      </p:sp>
      <p:sp>
        <p:nvSpPr>
          <p:cNvPr id="209930" name="Line 10"/>
          <p:cNvSpPr>
            <a:spLocks noChangeShapeType="1"/>
          </p:cNvSpPr>
          <p:nvPr/>
        </p:nvSpPr>
        <p:spPr bwMode="auto">
          <a:xfrm>
            <a:off x="1763713" y="4581525"/>
            <a:ext cx="316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4628" name="Picture 4" descr="W02007070940440566476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23850" y="-603250"/>
            <a:ext cx="9685338" cy="849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611188" y="549275"/>
            <a:ext cx="4319587" cy="11906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/>
              <a:t>“</a:t>
            </a:r>
            <a:r>
              <a:rPr lang="zh-CN" altLang="en-US" sz="3600" b="1"/>
              <a:t>小鱼，小鱼，今天怎么有空出来呀？”</a:t>
            </a:r>
            <a:endParaRPr lang="zh-CN" altLang="en-US" sz="3600" b="1"/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3132138" y="4365625"/>
            <a:ext cx="4968875" cy="228917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/>
              <a:t>“</a:t>
            </a:r>
            <a:r>
              <a:rPr lang="zh-CN" altLang="en-US" sz="3600" b="1"/>
              <a:t>要下雨了。水里闷得很，我们到水面上来透透气。小白兔，你快回家吧，小心淋着雨。”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8900" name="Picture 4" descr="W02007070940468972866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116013" y="0"/>
            <a:ext cx="10260013" cy="740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611188" y="476250"/>
            <a:ext cx="7343775" cy="17399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/>
              <a:t>       </a:t>
            </a:r>
            <a:r>
              <a:rPr lang="zh-CN" altLang="en-US" sz="3600" b="1"/>
              <a:t>小白兔连忙挎起篮子往家跑。他看见路边有一大群蚂蚁，就把要下雨的消息告诉了蚂蚁。</a:t>
            </a:r>
            <a:endParaRPr lang="zh-CN" altLang="en-US" sz="3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5652" name="Picture 4" descr="W02007070940468972866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116013" y="0"/>
            <a:ext cx="10260013" cy="692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4211638" y="5229225"/>
            <a:ext cx="4681537" cy="1200150"/>
          </a:xfrm>
          <a:prstGeom prst="rect">
            <a:avLst/>
          </a:prstGeom>
          <a:solidFill>
            <a:srgbClr val="CCFFCC"/>
          </a:solidFill>
          <a:ln w="9525">
            <a:solidFill>
              <a:srgbClr val="CCFFCC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/>
              <a:t>“</a:t>
            </a:r>
            <a:r>
              <a:rPr lang="zh-CN" altLang="en-US" sz="3600" b="1"/>
              <a:t>是要下雨了，我们正忙着搬东西呢！”</a:t>
            </a:r>
            <a:endParaRPr lang="zh-CN" altLang="en-US" sz="3600" b="1"/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3924300" y="836613"/>
            <a:ext cx="3384550" cy="1200150"/>
          </a:xfrm>
          <a:prstGeom prst="rect">
            <a:avLst/>
          </a:prstGeom>
          <a:solidFill>
            <a:srgbClr val="CCFFCC"/>
          </a:solidFill>
          <a:ln w="9525">
            <a:solidFill>
              <a:srgbClr val="CCFFCC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/>
              <a:t>“</a:t>
            </a:r>
            <a:r>
              <a:rPr lang="zh-CN" altLang="en-US" sz="3600" b="1"/>
              <a:t>蚂蚁，蚂蚁，要下雨了！”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 animBg="1"/>
      <p:bldP spid="1556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6676" name="Picture 4" descr="W02007070940502706654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359568" y="404813"/>
            <a:ext cx="8424863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 dirty="0"/>
              <a:t>       </a:t>
            </a:r>
            <a:r>
              <a:rPr lang="zh-CN" altLang="en-US" sz="3600" b="1" dirty="0"/>
              <a:t>小白兔加快步子往家跑。他一边跑一边喊：“妈妈，妈妈，要下雨了！”</a:t>
            </a:r>
            <a:endParaRPr lang="zh-CN" altLang="en-US" sz="3600" b="1" dirty="0"/>
          </a:p>
          <a:p>
            <a:pPr algn="l">
              <a:spcBef>
                <a:spcPct val="50000"/>
              </a:spcBef>
            </a:pPr>
            <a:r>
              <a:rPr lang="zh-CN" altLang="en-US" sz="3600" b="1" dirty="0"/>
              <a:t>       轰隆隆，天空响起了一阵雷声。哗，哗，哗，大雨真的下起来了！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5" name="Picture 3" descr="tu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10668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4436" name="Rectangle 4"/>
          <p:cNvSpPr>
            <a:spLocks noChangeArrowheads="1"/>
          </p:cNvSpPr>
          <p:nvPr/>
        </p:nvSpPr>
        <p:spPr bwMode="auto">
          <a:xfrm>
            <a:off x="3492500" y="333375"/>
            <a:ext cx="35433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6600" b="1">
                <a:ea typeface="华文新魏" panose="02010800040101010101" pitchFamily="2" charset="-122"/>
              </a:rPr>
              <a:t>思维拓展</a:t>
            </a:r>
            <a:endParaRPr lang="zh-CN" altLang="en-US" sz="6600" b="1">
              <a:ea typeface="华文新魏" panose="02010800040101010101" pitchFamily="2" charset="-122"/>
            </a:endParaRPr>
          </a:p>
        </p:txBody>
      </p:sp>
      <p:sp>
        <p:nvSpPr>
          <p:cNvPr id="274437" name="WordArt 5"/>
          <p:cNvSpPr>
            <a:spLocks noChangeArrowheads="1" noChangeShapeType="1" noTextEdit="1"/>
          </p:cNvSpPr>
          <p:nvPr/>
        </p:nvSpPr>
        <p:spPr bwMode="auto">
          <a:xfrm>
            <a:off x="2057400" y="2667000"/>
            <a:ext cx="6096000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kern="10">
                <a:ln w="25400">
                  <a:solidFill>
                    <a:srgbClr val="0000FF"/>
                  </a:solidFill>
                  <a:rou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小白兔回到家后</a:t>
            </a:r>
            <a:r>
              <a:rPr lang="en-US" altLang="zh-CN" sz="6000" kern="10">
                <a:ln w="25400">
                  <a:solidFill>
                    <a:srgbClr val="0000FF"/>
                  </a:solidFill>
                  <a:rou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……</a:t>
            </a:r>
            <a:endParaRPr lang="zh-CN" altLang="en-US" sz="6000" kern="10">
              <a:ln w="25400">
                <a:solidFill>
                  <a:srgbClr val="0000FF"/>
                </a:solidFill>
                <a:round/>
              </a:ln>
              <a:solidFill>
                <a:srgbClr val="0000FF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64197" name="Picture 5" descr="练习2"/>
          <p:cNvPicPr>
            <a:picLocks noChangeAspect="1" noChangeArrowheads="1"/>
          </p:cNvPicPr>
          <p:nvPr/>
        </p:nvPicPr>
        <p:blipFill>
          <a:blip r:embed="rId2" cstate="email"/>
          <a:srcRect t="60869"/>
          <a:stretch>
            <a:fillRect/>
          </a:stretch>
        </p:blipFill>
        <p:spPr bwMode="auto">
          <a:xfrm>
            <a:off x="611188" y="741363"/>
            <a:ext cx="7999412" cy="5735637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4198" name="Text Box 6"/>
          <p:cNvSpPr txBox="1">
            <a:spLocks noChangeArrowheads="1"/>
          </p:cNvSpPr>
          <p:nvPr/>
        </p:nvSpPr>
        <p:spPr bwMode="auto">
          <a:xfrm>
            <a:off x="2987675" y="908050"/>
            <a:ext cx="34305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rgbClr val="FF00FF"/>
                </a:solidFill>
                <a:ea typeface="华文新魏" panose="02010800040101010101" pitchFamily="2" charset="-122"/>
              </a:rPr>
              <a:t>达标检测</a:t>
            </a:r>
            <a:endParaRPr lang="zh-CN" altLang="en-US" sz="6000" b="1">
              <a:solidFill>
                <a:srgbClr val="FF00FF"/>
              </a:solidFill>
              <a:ea typeface="华文新魏" panose="02010800040101010101" pitchFamily="2" charset="-122"/>
            </a:endParaRPr>
          </a:p>
        </p:txBody>
      </p:sp>
      <p:sp>
        <p:nvSpPr>
          <p:cNvPr id="264199" name="Text Box 7"/>
          <p:cNvSpPr txBox="1">
            <a:spLocks noChangeArrowheads="1"/>
          </p:cNvSpPr>
          <p:nvPr/>
        </p:nvSpPr>
        <p:spPr bwMode="auto">
          <a:xfrm>
            <a:off x="862013" y="2774950"/>
            <a:ext cx="4905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小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燕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子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</p:txBody>
      </p:sp>
      <p:sp>
        <p:nvSpPr>
          <p:cNvPr id="264200" name="Text Box 8"/>
          <p:cNvSpPr txBox="1">
            <a:spLocks noChangeArrowheads="1"/>
          </p:cNvSpPr>
          <p:nvPr/>
        </p:nvSpPr>
        <p:spPr bwMode="auto">
          <a:xfrm>
            <a:off x="827088" y="4221163"/>
            <a:ext cx="4905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小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鱼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</p:txBody>
      </p:sp>
      <p:sp>
        <p:nvSpPr>
          <p:cNvPr id="264201" name="Text Box 9"/>
          <p:cNvSpPr txBox="1">
            <a:spLocks noChangeArrowheads="1"/>
          </p:cNvSpPr>
          <p:nvPr/>
        </p:nvSpPr>
        <p:spPr bwMode="auto">
          <a:xfrm>
            <a:off x="862013" y="5222875"/>
            <a:ext cx="4905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小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蚂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  <a:p>
            <a:r>
              <a:rPr lang="zh-CN" altLang="en-US" sz="2400" b="1">
                <a:solidFill>
                  <a:srgbClr val="FF00FF"/>
                </a:solidFill>
                <a:ea typeface="楷体_GB2312" pitchFamily="49" charset="-122"/>
              </a:rPr>
              <a:t>蚁</a:t>
            </a:r>
            <a:endParaRPr lang="zh-CN" altLang="en-US" sz="2400" b="1">
              <a:solidFill>
                <a:srgbClr val="FF00FF"/>
              </a:solidFill>
              <a:ea typeface="楷体_GB2312" pitchFamily="49" charset="-122"/>
            </a:endParaRPr>
          </a:p>
        </p:txBody>
      </p:sp>
      <p:sp>
        <p:nvSpPr>
          <p:cNvPr id="264204" name="Line 12"/>
          <p:cNvSpPr>
            <a:spLocks noChangeShapeType="1"/>
          </p:cNvSpPr>
          <p:nvPr/>
        </p:nvSpPr>
        <p:spPr bwMode="auto">
          <a:xfrm>
            <a:off x="2268538" y="3429000"/>
            <a:ext cx="1150937" cy="2160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4206" name="Line 14"/>
          <p:cNvSpPr>
            <a:spLocks noChangeShapeType="1"/>
          </p:cNvSpPr>
          <p:nvPr/>
        </p:nvSpPr>
        <p:spPr bwMode="auto">
          <a:xfrm flipV="1">
            <a:off x="2339975" y="3500438"/>
            <a:ext cx="1079500" cy="12969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4207" name="Line 15"/>
          <p:cNvSpPr>
            <a:spLocks noChangeShapeType="1"/>
          </p:cNvSpPr>
          <p:nvPr/>
        </p:nvSpPr>
        <p:spPr bwMode="auto">
          <a:xfrm flipV="1">
            <a:off x="2339975" y="4581525"/>
            <a:ext cx="1079500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4208" name="Line 16"/>
          <p:cNvSpPr>
            <a:spLocks noChangeShapeType="1"/>
          </p:cNvSpPr>
          <p:nvPr/>
        </p:nvSpPr>
        <p:spPr bwMode="auto">
          <a:xfrm>
            <a:off x="5076825" y="3500438"/>
            <a:ext cx="1008063" cy="936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4209" name="Line 17"/>
          <p:cNvSpPr>
            <a:spLocks noChangeShapeType="1"/>
          </p:cNvSpPr>
          <p:nvPr/>
        </p:nvSpPr>
        <p:spPr bwMode="auto">
          <a:xfrm>
            <a:off x="4427538" y="4581525"/>
            <a:ext cx="13684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4210" name="Line 18"/>
          <p:cNvSpPr>
            <a:spLocks noChangeShapeType="1"/>
          </p:cNvSpPr>
          <p:nvPr/>
        </p:nvSpPr>
        <p:spPr bwMode="auto">
          <a:xfrm flipV="1">
            <a:off x="4572000" y="4868863"/>
            <a:ext cx="1368425" cy="8651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6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26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26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26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26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26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04" grpId="0" animBg="1"/>
      <p:bldP spid="264206" grpId="0" animBg="1"/>
      <p:bldP spid="264207" grpId="0" animBg="1"/>
      <p:bldP spid="264208" grpId="0" animBg="1"/>
      <p:bldP spid="264209" grpId="0" animBg="1"/>
      <p:bldP spid="2642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66244" name="Picture 4" descr="图片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304800" y="457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 b="1" dirty="0">
                <a:ea typeface="华文新魏" panose="02010800040101010101" pitchFamily="2" charset="-122"/>
              </a:rPr>
              <a:t>我会读：</a:t>
            </a:r>
            <a:endParaRPr lang="zh-CN" altLang="en-US" sz="4400" b="1" dirty="0">
              <a:ea typeface="华文新魏" panose="02010800040101010101" pitchFamily="2" charset="-122"/>
            </a:endParaRPr>
          </a:p>
        </p:txBody>
      </p:sp>
      <p:sp>
        <p:nvSpPr>
          <p:cNvPr id="266246" name="Text Box 6"/>
          <p:cNvSpPr txBox="1">
            <a:spLocks noChangeArrowheads="1"/>
          </p:cNvSpPr>
          <p:nvPr/>
        </p:nvSpPr>
        <p:spPr bwMode="auto">
          <a:xfrm>
            <a:off x="762000" y="1828800"/>
            <a:ext cx="7924800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山坡  爬坡  割草  收割  闷热</a:t>
            </a:r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闷气 闷闷不乐  伸缩  喊叫 </a:t>
            </a:r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呼喊  潮湿  湿水  消息  消除</a:t>
            </a:r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搬家   阵雨  一阵</a:t>
            </a:r>
            <a:r>
              <a:rPr lang="zh-CN" altLang="en-US" sz="4800" dirty="0">
                <a:solidFill>
                  <a:srgbClr val="0000FF"/>
                </a:solidFill>
              </a:rPr>
              <a:t> 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6877050" y="1412875"/>
            <a:ext cx="838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－</a:t>
            </a:r>
            <a:endParaRPr lang="zh-CN" altLang="en-US" sz="3600"/>
          </a:p>
        </p:txBody>
      </p:sp>
      <p:sp>
        <p:nvSpPr>
          <p:cNvPr id="266248" name="Text Box 8"/>
          <p:cNvSpPr txBox="1">
            <a:spLocks noChangeArrowheads="1"/>
          </p:cNvSpPr>
          <p:nvPr/>
        </p:nvSpPr>
        <p:spPr bwMode="auto">
          <a:xfrm>
            <a:off x="827088" y="2492375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/>
              <a:t>－</a:t>
            </a:r>
            <a:endParaRPr lang="zh-CN" altLang="en-US" sz="2800" b="1"/>
          </a:p>
        </p:txBody>
      </p:sp>
      <p:sp>
        <p:nvSpPr>
          <p:cNvPr id="266249" name="Text Box 9"/>
          <p:cNvSpPr txBox="1">
            <a:spLocks noChangeArrowheads="1"/>
          </p:cNvSpPr>
          <p:nvPr/>
        </p:nvSpPr>
        <p:spPr bwMode="auto">
          <a:xfrm>
            <a:off x="2286000" y="2590800"/>
            <a:ext cx="76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/>
          </a:p>
        </p:txBody>
      </p:sp>
      <p:sp>
        <p:nvSpPr>
          <p:cNvPr id="266250" name="Line 10"/>
          <p:cNvSpPr>
            <a:spLocks noChangeShapeType="1"/>
          </p:cNvSpPr>
          <p:nvPr/>
        </p:nvSpPr>
        <p:spPr bwMode="auto">
          <a:xfrm>
            <a:off x="2195513" y="2636838"/>
            <a:ext cx="3810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67268" name="Picture 4" descr="图片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685800" y="5334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 b="1">
                <a:ea typeface="华文新魏" panose="02010800040101010101" pitchFamily="2" charset="-122"/>
              </a:rPr>
              <a:t>补充音节</a:t>
            </a:r>
            <a:r>
              <a:rPr lang="zh-CN" altLang="en-US" sz="4400"/>
              <a:t>：</a:t>
            </a:r>
            <a:endParaRPr lang="zh-CN" altLang="en-US" sz="4400"/>
          </a:p>
        </p:txBody>
      </p:sp>
      <p:sp>
        <p:nvSpPr>
          <p:cNvPr id="267270" name="Text Box 6"/>
          <p:cNvSpPr txBox="1">
            <a:spLocks noChangeArrowheads="1"/>
          </p:cNvSpPr>
          <p:nvPr/>
        </p:nvSpPr>
        <p:spPr bwMode="auto">
          <a:xfrm>
            <a:off x="381000" y="2819400"/>
            <a:ext cx="815340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400"/>
              <a:t>坡    伸   潮     湿       虫   </a:t>
            </a:r>
            <a:endParaRPr lang="zh-CN" altLang="en-US" sz="5400"/>
          </a:p>
          <a:p>
            <a:pPr algn="l">
              <a:spcBef>
                <a:spcPct val="50000"/>
              </a:spcBef>
            </a:pPr>
            <a:endParaRPr lang="zh-CN" altLang="en-US" sz="5400"/>
          </a:p>
          <a:p>
            <a:pPr algn="l">
              <a:spcBef>
                <a:spcPct val="50000"/>
              </a:spcBef>
            </a:pPr>
            <a:r>
              <a:rPr lang="zh-CN" altLang="en-US" sz="5400"/>
              <a:t>      阵</a:t>
            </a:r>
            <a:endParaRPr lang="zh-CN" altLang="en-US" sz="5400"/>
          </a:p>
        </p:txBody>
      </p:sp>
      <p:sp>
        <p:nvSpPr>
          <p:cNvPr id="267271" name="Text Box 7"/>
          <p:cNvSpPr txBox="1">
            <a:spLocks noChangeArrowheads="1"/>
          </p:cNvSpPr>
          <p:nvPr/>
        </p:nvSpPr>
        <p:spPr bwMode="auto">
          <a:xfrm>
            <a:off x="1066800" y="2057400"/>
            <a:ext cx="91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/>
              <a:t>ō</a:t>
            </a:r>
            <a:endParaRPr lang="en-US" altLang="zh-CN" sz="4400"/>
          </a:p>
        </p:txBody>
      </p:sp>
      <p:sp>
        <p:nvSpPr>
          <p:cNvPr id="267272" name="Line 8"/>
          <p:cNvSpPr>
            <a:spLocks noChangeShapeType="1"/>
          </p:cNvSpPr>
          <p:nvPr/>
        </p:nvSpPr>
        <p:spPr bwMode="auto">
          <a:xfrm>
            <a:off x="533400" y="2819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73" name="Line 9"/>
          <p:cNvSpPr>
            <a:spLocks noChangeShapeType="1"/>
          </p:cNvSpPr>
          <p:nvPr/>
        </p:nvSpPr>
        <p:spPr bwMode="auto">
          <a:xfrm>
            <a:off x="1676400" y="281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74" name="Line 10"/>
          <p:cNvSpPr>
            <a:spLocks noChangeShapeType="1"/>
          </p:cNvSpPr>
          <p:nvPr/>
        </p:nvSpPr>
        <p:spPr bwMode="auto">
          <a:xfrm>
            <a:off x="2286000" y="281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75" name="Text Box 11"/>
          <p:cNvSpPr txBox="1">
            <a:spLocks noChangeArrowheads="1"/>
          </p:cNvSpPr>
          <p:nvPr/>
        </p:nvSpPr>
        <p:spPr bwMode="auto">
          <a:xfrm>
            <a:off x="3581400" y="2133600"/>
            <a:ext cx="14478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>
                <a:latin typeface="宋体" panose="02010600030101010101" pitchFamily="2" charset="-122"/>
              </a:rPr>
              <a:t>áo</a:t>
            </a:r>
            <a:endParaRPr lang="en-US" altLang="zh-CN" sz="4800">
              <a:latin typeface="宋体" panose="02010600030101010101" pitchFamily="2" charset="-122"/>
            </a:endParaRPr>
          </a:p>
        </p:txBody>
      </p:sp>
      <p:sp>
        <p:nvSpPr>
          <p:cNvPr id="267276" name="Line 12"/>
          <p:cNvSpPr>
            <a:spLocks noChangeShapeType="1"/>
          </p:cNvSpPr>
          <p:nvPr/>
        </p:nvSpPr>
        <p:spPr bwMode="auto">
          <a:xfrm>
            <a:off x="3124200" y="281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5181600" y="2133600"/>
            <a:ext cx="762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/>
              <a:t> ī</a:t>
            </a:r>
            <a:endParaRPr lang="en-US" altLang="zh-CN" sz="4800"/>
          </a:p>
        </p:txBody>
      </p:sp>
      <p:sp>
        <p:nvSpPr>
          <p:cNvPr id="267278" name="Line 14"/>
          <p:cNvSpPr>
            <a:spLocks noChangeShapeType="1"/>
          </p:cNvSpPr>
          <p:nvPr/>
        </p:nvSpPr>
        <p:spPr bwMode="auto">
          <a:xfrm>
            <a:off x="4876800" y="281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79" name="Line 15"/>
          <p:cNvSpPr>
            <a:spLocks noChangeShapeType="1"/>
          </p:cNvSpPr>
          <p:nvPr/>
        </p:nvSpPr>
        <p:spPr bwMode="auto">
          <a:xfrm>
            <a:off x="6400800" y="2819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80" name="Line 16"/>
          <p:cNvSpPr>
            <a:spLocks noChangeShapeType="1"/>
          </p:cNvSpPr>
          <p:nvPr/>
        </p:nvSpPr>
        <p:spPr bwMode="auto">
          <a:xfrm>
            <a:off x="7086600" y="281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81" name="Line 17"/>
          <p:cNvSpPr>
            <a:spLocks noChangeShapeType="1"/>
          </p:cNvSpPr>
          <p:nvPr/>
        </p:nvSpPr>
        <p:spPr bwMode="auto">
          <a:xfrm>
            <a:off x="1219200" y="5334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82" name="Line 18"/>
          <p:cNvSpPr>
            <a:spLocks noChangeShapeType="1"/>
          </p:cNvSpPr>
          <p:nvPr/>
        </p:nvSpPr>
        <p:spPr bwMode="auto">
          <a:xfrm>
            <a:off x="1981200" y="5334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283" name="Text Box 19"/>
          <p:cNvSpPr txBox="1">
            <a:spLocks noChangeArrowheads="1"/>
          </p:cNvSpPr>
          <p:nvPr/>
        </p:nvSpPr>
        <p:spPr bwMode="auto">
          <a:xfrm>
            <a:off x="685800" y="2071688"/>
            <a:ext cx="6858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>
                <a:solidFill>
                  <a:srgbClr val="FF33CC"/>
                </a:solidFill>
              </a:rPr>
              <a:t>p</a:t>
            </a:r>
            <a:endParaRPr lang="en-US" altLang="zh-CN" sz="4800">
              <a:solidFill>
                <a:srgbClr val="FF33CC"/>
              </a:solidFill>
            </a:endParaRPr>
          </a:p>
        </p:txBody>
      </p:sp>
      <p:sp>
        <p:nvSpPr>
          <p:cNvPr id="267284" name="Text Box 20"/>
          <p:cNvSpPr txBox="1">
            <a:spLocks noChangeArrowheads="1"/>
          </p:cNvSpPr>
          <p:nvPr/>
        </p:nvSpPr>
        <p:spPr bwMode="auto">
          <a:xfrm>
            <a:off x="1524000" y="2133600"/>
            <a:ext cx="1143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>
                <a:solidFill>
                  <a:srgbClr val="FF33CC"/>
                </a:solidFill>
              </a:rPr>
              <a:t>sh</a:t>
            </a:r>
            <a:endParaRPr lang="en-US" altLang="zh-CN" sz="4800">
              <a:solidFill>
                <a:srgbClr val="FF33CC"/>
              </a:solidFill>
            </a:endParaRPr>
          </a:p>
        </p:txBody>
      </p:sp>
      <p:sp>
        <p:nvSpPr>
          <p:cNvPr id="267285" name="Text Box 21"/>
          <p:cNvSpPr txBox="1">
            <a:spLocks noChangeArrowheads="1"/>
          </p:cNvSpPr>
          <p:nvPr/>
        </p:nvSpPr>
        <p:spPr bwMode="auto">
          <a:xfrm>
            <a:off x="2133600" y="2147888"/>
            <a:ext cx="12192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>
                <a:solidFill>
                  <a:srgbClr val="FF33CC"/>
                </a:solidFill>
              </a:rPr>
              <a:t>ēn</a:t>
            </a:r>
            <a:endParaRPr lang="en-US" altLang="zh-CN" sz="4800">
              <a:solidFill>
                <a:srgbClr val="FF33CC"/>
              </a:solidFill>
            </a:endParaRPr>
          </a:p>
        </p:txBody>
      </p:sp>
      <p:sp>
        <p:nvSpPr>
          <p:cNvPr id="267286" name="Text Box 22"/>
          <p:cNvSpPr txBox="1">
            <a:spLocks noChangeArrowheads="1"/>
          </p:cNvSpPr>
          <p:nvPr/>
        </p:nvSpPr>
        <p:spPr bwMode="auto">
          <a:xfrm>
            <a:off x="2971800" y="2147888"/>
            <a:ext cx="9906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>
                <a:solidFill>
                  <a:srgbClr val="FF33CC"/>
                </a:solidFill>
              </a:rPr>
              <a:t>ch</a:t>
            </a:r>
            <a:endParaRPr lang="en-US" altLang="zh-CN" sz="4800">
              <a:solidFill>
                <a:srgbClr val="FF33CC"/>
              </a:solidFill>
            </a:endParaRPr>
          </a:p>
        </p:txBody>
      </p:sp>
      <p:sp>
        <p:nvSpPr>
          <p:cNvPr id="267287" name="Text Box 23"/>
          <p:cNvSpPr txBox="1">
            <a:spLocks noChangeArrowheads="1"/>
          </p:cNvSpPr>
          <p:nvPr/>
        </p:nvSpPr>
        <p:spPr bwMode="auto">
          <a:xfrm>
            <a:off x="4724400" y="2133600"/>
            <a:ext cx="91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>
                <a:solidFill>
                  <a:srgbClr val="FF33CC"/>
                </a:solidFill>
              </a:rPr>
              <a:t>sh</a:t>
            </a:r>
            <a:endParaRPr lang="en-US" altLang="zh-CN" sz="4400">
              <a:solidFill>
                <a:srgbClr val="FF33CC"/>
              </a:solidFill>
            </a:endParaRPr>
          </a:p>
        </p:txBody>
      </p:sp>
      <p:sp>
        <p:nvSpPr>
          <p:cNvPr id="267288" name="Text Box 24"/>
          <p:cNvSpPr txBox="1">
            <a:spLocks noChangeArrowheads="1"/>
          </p:cNvSpPr>
          <p:nvPr/>
        </p:nvSpPr>
        <p:spPr bwMode="auto">
          <a:xfrm>
            <a:off x="6172200" y="2209800"/>
            <a:ext cx="91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>
                <a:solidFill>
                  <a:srgbClr val="FF33CC"/>
                </a:solidFill>
              </a:rPr>
              <a:t>ch</a:t>
            </a:r>
            <a:endParaRPr lang="en-US" altLang="zh-CN" sz="4400">
              <a:solidFill>
                <a:srgbClr val="FF33CC"/>
              </a:solidFill>
            </a:endParaRPr>
          </a:p>
        </p:txBody>
      </p:sp>
      <p:sp>
        <p:nvSpPr>
          <p:cNvPr id="267289" name="Text Box 25"/>
          <p:cNvSpPr txBox="1">
            <a:spLocks noChangeArrowheads="1"/>
          </p:cNvSpPr>
          <p:nvPr/>
        </p:nvSpPr>
        <p:spPr bwMode="auto">
          <a:xfrm>
            <a:off x="6781800" y="2209800"/>
            <a:ext cx="1143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4400">
                <a:solidFill>
                  <a:srgbClr val="FF33CC"/>
                </a:solidFill>
              </a:rPr>
              <a:t>ó</a:t>
            </a:r>
            <a:r>
              <a:rPr lang="en-US" altLang="zh-CN" sz="4400">
                <a:solidFill>
                  <a:srgbClr val="FF33CC"/>
                </a:solidFill>
              </a:rPr>
              <a:t>ng</a:t>
            </a:r>
            <a:endParaRPr lang="en-US" altLang="zh-CN" sz="4400">
              <a:solidFill>
                <a:srgbClr val="FF33CC"/>
              </a:solidFill>
            </a:endParaRPr>
          </a:p>
        </p:txBody>
      </p:sp>
      <p:sp>
        <p:nvSpPr>
          <p:cNvPr id="267290" name="Text Box 26"/>
          <p:cNvSpPr txBox="1">
            <a:spLocks noChangeArrowheads="1"/>
          </p:cNvSpPr>
          <p:nvPr/>
        </p:nvSpPr>
        <p:spPr bwMode="auto">
          <a:xfrm>
            <a:off x="1143000" y="4648200"/>
            <a:ext cx="838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>
                <a:solidFill>
                  <a:srgbClr val="FF33CC"/>
                </a:solidFill>
              </a:rPr>
              <a:t>zh</a:t>
            </a:r>
            <a:endParaRPr lang="en-US" altLang="zh-CN" sz="4800">
              <a:solidFill>
                <a:srgbClr val="FF33CC"/>
              </a:solidFill>
            </a:endParaRPr>
          </a:p>
        </p:txBody>
      </p:sp>
      <p:sp>
        <p:nvSpPr>
          <p:cNvPr id="267291" name="Text Box 27"/>
          <p:cNvSpPr txBox="1">
            <a:spLocks noChangeArrowheads="1"/>
          </p:cNvSpPr>
          <p:nvPr/>
        </p:nvSpPr>
        <p:spPr bwMode="auto">
          <a:xfrm>
            <a:off x="1752600" y="4648200"/>
            <a:ext cx="121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>
                <a:solidFill>
                  <a:srgbClr val="FF33CC"/>
                </a:solidFill>
              </a:rPr>
              <a:t>èn</a:t>
            </a:r>
            <a:endParaRPr lang="en-US" altLang="zh-CN" sz="440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83" grpId="0"/>
      <p:bldP spid="2672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10" name="Picture 2" descr="背景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3411" name="Picture 3" descr="shandia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0"/>
            <a:ext cx="39624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3412" name="AutoShape 4"/>
          <p:cNvSpPr>
            <a:spLocks noChangeArrowheads="1"/>
          </p:cNvSpPr>
          <p:nvPr/>
        </p:nvSpPr>
        <p:spPr bwMode="auto">
          <a:xfrm>
            <a:off x="0" y="0"/>
            <a:ext cx="7162800" cy="2133600"/>
          </a:xfrm>
          <a:prstGeom prst="cloudCallout">
            <a:avLst>
              <a:gd name="adj1" fmla="val -20148"/>
              <a:gd name="adj2" fmla="val 35194"/>
            </a:avLst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73413" name="AutoShape 5"/>
          <p:cNvSpPr>
            <a:spLocks noChangeArrowheads="1"/>
          </p:cNvSpPr>
          <p:nvPr/>
        </p:nvSpPr>
        <p:spPr bwMode="auto">
          <a:xfrm>
            <a:off x="4876800" y="0"/>
            <a:ext cx="4267200" cy="2362200"/>
          </a:xfrm>
          <a:prstGeom prst="cloudCallout">
            <a:avLst>
              <a:gd name="adj1" fmla="val -21653"/>
              <a:gd name="adj2" fmla="val 46236"/>
            </a:avLst>
          </a:prstGeom>
          <a:solidFill>
            <a:schemeClr val="tx1">
              <a:alpha val="50000"/>
            </a:schemeClr>
          </a:solidFill>
          <a:ln w="317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273414" name="Picture 6" descr="shandia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4267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3415" name="Rectangle 7"/>
          <p:cNvSpPr>
            <a:spLocks noChangeArrowheads="1"/>
          </p:cNvSpPr>
          <p:nvPr/>
        </p:nvSpPr>
        <p:spPr bwMode="auto">
          <a:xfrm>
            <a:off x="1600200" y="3352800"/>
            <a:ext cx="65532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4000" b="1">
                <a:latin typeface="Tahoma" panose="020B0604030504040204" pitchFamily="34" charset="0"/>
                <a:ea typeface="华文新魏" panose="02010800040101010101" pitchFamily="2" charset="-122"/>
              </a:rPr>
              <a:t>乌云密布天气闷，</a:t>
            </a:r>
            <a:endParaRPr lang="zh-CN" altLang="en-US" sz="4000" b="1">
              <a:latin typeface="Tahoma" panose="020B0604030504040204" pitchFamily="34" charset="0"/>
              <a:ea typeface="华文新魏" panose="02010800040101010101" pitchFamily="2" charset="-122"/>
            </a:endParaRPr>
          </a:p>
          <a:p>
            <a:r>
              <a:rPr lang="zh-CN" altLang="en-US" sz="4000" b="1">
                <a:latin typeface="Tahoma" panose="020B0604030504040204" pitchFamily="34" charset="0"/>
                <a:ea typeface="华文新魏" panose="02010800040101010101" pitchFamily="2" charset="-122"/>
              </a:rPr>
              <a:t>天空一片阴沉沉，</a:t>
            </a:r>
            <a:endParaRPr lang="zh-CN" altLang="en-US" sz="4000" b="1">
              <a:latin typeface="Tahoma" panose="020B0604030504040204" pitchFamily="34" charset="0"/>
              <a:ea typeface="华文新魏" panose="02010800040101010101" pitchFamily="2" charset="-122"/>
            </a:endParaRPr>
          </a:p>
          <a:p>
            <a:r>
              <a:rPr lang="zh-CN" altLang="en-US" sz="4000" b="1">
                <a:latin typeface="Tahoma" panose="020B0604030504040204" pitchFamily="34" charset="0"/>
                <a:ea typeface="华文新魏" panose="02010800040101010101" pitchFamily="2" charset="-122"/>
              </a:rPr>
              <a:t>闪电婆婆把腰伸，</a:t>
            </a:r>
            <a:endParaRPr lang="zh-CN" altLang="en-US" sz="4000" b="1">
              <a:latin typeface="Tahoma" panose="020B0604030504040204" pitchFamily="34" charset="0"/>
              <a:ea typeface="华文新魏" panose="02010800040101010101" pitchFamily="2" charset="-122"/>
            </a:endParaRPr>
          </a:p>
          <a:p>
            <a:r>
              <a:rPr lang="zh-CN" altLang="en-US" sz="4000" b="1">
                <a:latin typeface="Tahoma" panose="020B0604030504040204" pitchFamily="34" charset="0"/>
                <a:ea typeface="华文新魏" panose="02010800040101010101" pitchFamily="2" charset="-122"/>
              </a:rPr>
              <a:t>雷声响起一阵阵。</a:t>
            </a:r>
            <a:endParaRPr lang="zh-CN" altLang="en-US" sz="4000" b="1">
              <a:latin typeface="Tahoma" panose="020B0604030504040204" pitchFamily="34" charset="0"/>
              <a:ea typeface="华文新魏" panose="02010800040101010101" pitchFamily="2" charset="-122"/>
            </a:endParaRPr>
          </a:p>
          <a:p>
            <a:endParaRPr lang="zh-CN" altLang="en-US" sz="3600">
              <a:latin typeface="Tahoma" panose="020B0604030504040204" pitchFamily="34" charset="0"/>
            </a:endParaRPr>
          </a:p>
          <a:p>
            <a:r>
              <a:rPr lang="zh-CN" altLang="en-US">
                <a:latin typeface="Tahoma" panose="020B0604030504040204" pitchFamily="34" charset="0"/>
              </a:rPr>
              <a:t> </a:t>
            </a:r>
            <a:endParaRPr lang="zh-CN" altLang="en-US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68292" name="Picture 4" descr="练习2"/>
          <p:cNvPicPr>
            <a:picLocks noChangeAspect="1" noChangeArrowheads="1"/>
          </p:cNvPicPr>
          <p:nvPr/>
        </p:nvPicPr>
        <p:blipFill>
          <a:blip r:embed="rId2" cstate="email"/>
          <a:srcRect t="1086" b="38043"/>
          <a:stretch>
            <a:fillRect/>
          </a:stretch>
        </p:blipFill>
        <p:spPr bwMode="auto">
          <a:xfrm>
            <a:off x="535499" y="116632"/>
            <a:ext cx="8001000" cy="651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674" name="Group 2"/>
          <p:cNvGrpSpPr/>
          <p:nvPr/>
        </p:nvGrpSpPr>
        <p:grpSpPr bwMode="auto">
          <a:xfrm>
            <a:off x="2698750" y="1700213"/>
            <a:ext cx="1512888" cy="1008062"/>
            <a:chOff x="1700" y="1071"/>
            <a:chExt cx="953" cy="635"/>
          </a:xfrm>
        </p:grpSpPr>
        <p:sp>
          <p:nvSpPr>
            <p:cNvPr id="284675" name="Freeform 3"/>
            <p:cNvSpPr/>
            <p:nvPr/>
          </p:nvSpPr>
          <p:spPr bwMode="auto">
            <a:xfrm rot="11208543">
              <a:off x="2335" y="1570"/>
              <a:ext cx="318" cy="136"/>
            </a:xfrm>
            <a:custGeom>
              <a:avLst/>
              <a:gdLst>
                <a:gd name="T0" fmla="*/ 227 w 227"/>
                <a:gd name="T1" fmla="*/ 227 h 227"/>
                <a:gd name="T2" fmla="*/ 136 w 227"/>
                <a:gd name="T3" fmla="*/ 91 h 227"/>
                <a:gd name="T4" fmla="*/ 0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cubicBezTo>
                    <a:pt x="200" y="178"/>
                    <a:pt x="174" y="129"/>
                    <a:pt x="136" y="91"/>
                  </a:cubicBezTo>
                  <a:cubicBezTo>
                    <a:pt x="98" y="53"/>
                    <a:pt x="49" y="26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676" name="Oval 4"/>
            <p:cNvSpPr>
              <a:spLocks noChangeArrowheads="1"/>
            </p:cNvSpPr>
            <p:nvPr/>
          </p:nvSpPr>
          <p:spPr bwMode="auto">
            <a:xfrm>
              <a:off x="1700" y="1071"/>
              <a:ext cx="953" cy="499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0000FF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>
                  <a:ea typeface="方正少儿简体" pitchFamily="65" charset="-122"/>
                </a:rPr>
                <a:t>看拼音读课文，</a:t>
              </a:r>
              <a:endParaRPr lang="zh-CN" altLang="en-US" b="1">
                <a:ea typeface="方正少儿简体" pitchFamily="65" charset="-122"/>
              </a:endParaRPr>
            </a:p>
            <a:p>
              <a:r>
                <a:rPr lang="zh-CN" altLang="en-US" b="1">
                  <a:ea typeface="方正少儿简体" pitchFamily="65" charset="-122"/>
                </a:rPr>
                <a:t>把句子读通顺。</a:t>
              </a:r>
              <a:endParaRPr lang="zh-CN" altLang="en-US" b="1">
                <a:ea typeface="方正少儿简体" pitchFamily="65" charset="-122"/>
              </a:endParaRPr>
            </a:p>
          </p:txBody>
        </p:sp>
      </p:grpSp>
      <p:grpSp>
        <p:nvGrpSpPr>
          <p:cNvPr id="284680" name="Group 8"/>
          <p:cNvGrpSpPr/>
          <p:nvPr/>
        </p:nvGrpSpPr>
        <p:grpSpPr bwMode="auto">
          <a:xfrm>
            <a:off x="5795963" y="1916113"/>
            <a:ext cx="2746375" cy="966787"/>
            <a:chOff x="3962" y="1979"/>
            <a:chExt cx="1730" cy="609"/>
          </a:xfrm>
        </p:grpSpPr>
        <p:sp>
          <p:nvSpPr>
            <p:cNvPr id="284681" name="Freeform 9"/>
            <p:cNvSpPr/>
            <p:nvPr/>
          </p:nvSpPr>
          <p:spPr bwMode="auto">
            <a:xfrm rot="6093495">
              <a:off x="3983" y="2374"/>
              <a:ext cx="193" cy="236"/>
            </a:xfrm>
            <a:custGeom>
              <a:avLst/>
              <a:gdLst>
                <a:gd name="T0" fmla="*/ 227 w 227"/>
                <a:gd name="T1" fmla="*/ 227 h 227"/>
                <a:gd name="T2" fmla="*/ 136 w 227"/>
                <a:gd name="T3" fmla="*/ 91 h 227"/>
                <a:gd name="T4" fmla="*/ 0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cubicBezTo>
                    <a:pt x="200" y="178"/>
                    <a:pt x="174" y="129"/>
                    <a:pt x="136" y="91"/>
                  </a:cubicBezTo>
                  <a:cubicBezTo>
                    <a:pt x="98" y="53"/>
                    <a:pt x="49" y="26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682" name="Oval 10"/>
            <p:cNvSpPr>
              <a:spLocks noChangeArrowheads="1"/>
            </p:cNvSpPr>
            <p:nvPr/>
          </p:nvSpPr>
          <p:spPr bwMode="auto">
            <a:xfrm>
              <a:off x="4014" y="1979"/>
              <a:ext cx="1678" cy="589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>
                  <a:solidFill>
                    <a:srgbClr val="0000FF"/>
                  </a:solidFill>
                </a:rPr>
                <a:t>小白兔回到家后</a:t>
              </a:r>
              <a:r>
                <a:rPr lang="en-US" altLang="zh-CN" b="1">
                  <a:solidFill>
                    <a:srgbClr val="0000FF"/>
                  </a:solidFill>
                </a:rPr>
                <a:t>~~~</a:t>
              </a:r>
              <a:endParaRPr lang="en-US" altLang="zh-CN" b="1">
                <a:solidFill>
                  <a:srgbClr val="0000FF"/>
                </a:solidFill>
              </a:endParaRPr>
            </a:p>
          </p:txBody>
        </p:sp>
      </p:grpSp>
      <p:grpSp>
        <p:nvGrpSpPr>
          <p:cNvPr id="284683" name="Group 11"/>
          <p:cNvGrpSpPr/>
          <p:nvPr/>
        </p:nvGrpSpPr>
        <p:grpSpPr bwMode="auto">
          <a:xfrm>
            <a:off x="3421063" y="692150"/>
            <a:ext cx="1511300" cy="1703388"/>
            <a:chOff x="2155" y="436"/>
            <a:chExt cx="952" cy="1073"/>
          </a:xfrm>
        </p:grpSpPr>
        <p:sp>
          <p:nvSpPr>
            <p:cNvPr id="284684" name="Freeform 12"/>
            <p:cNvSpPr/>
            <p:nvPr/>
          </p:nvSpPr>
          <p:spPr bwMode="auto">
            <a:xfrm rot="12256290">
              <a:off x="2562" y="1016"/>
              <a:ext cx="409" cy="493"/>
            </a:xfrm>
            <a:custGeom>
              <a:avLst/>
              <a:gdLst>
                <a:gd name="T0" fmla="*/ 227 w 227"/>
                <a:gd name="T1" fmla="*/ 227 h 227"/>
                <a:gd name="T2" fmla="*/ 136 w 227"/>
                <a:gd name="T3" fmla="*/ 91 h 227"/>
                <a:gd name="T4" fmla="*/ 0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cubicBezTo>
                    <a:pt x="200" y="178"/>
                    <a:pt x="174" y="129"/>
                    <a:pt x="136" y="91"/>
                  </a:cubicBezTo>
                  <a:cubicBezTo>
                    <a:pt x="98" y="53"/>
                    <a:pt x="49" y="26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685" name="Oval 13"/>
            <p:cNvSpPr>
              <a:spLocks noChangeArrowheads="1"/>
            </p:cNvSpPr>
            <p:nvPr/>
          </p:nvSpPr>
          <p:spPr bwMode="auto">
            <a:xfrm>
              <a:off x="2155" y="436"/>
              <a:ext cx="952" cy="573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0000FF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>
                  <a:ea typeface="方正少儿简体" pitchFamily="65" charset="-122"/>
                </a:rPr>
                <a:t>小白兔怎么</a:t>
              </a:r>
              <a:endParaRPr lang="zh-CN" altLang="en-US" b="1">
                <a:ea typeface="方正少儿简体" pitchFamily="65" charset="-122"/>
              </a:endParaRPr>
            </a:p>
            <a:p>
              <a:r>
                <a:rPr lang="zh-CN" altLang="en-US" b="1">
                  <a:ea typeface="方正少儿简体" pitchFamily="65" charset="-122"/>
                </a:rPr>
                <a:t>知道要下雨了</a:t>
              </a:r>
              <a:endParaRPr lang="zh-CN" altLang="en-US" b="1">
                <a:ea typeface="方正少儿简体" pitchFamily="65" charset="-122"/>
              </a:endParaRPr>
            </a:p>
          </p:txBody>
        </p:sp>
      </p:grpSp>
      <p:grpSp>
        <p:nvGrpSpPr>
          <p:cNvPr id="284686" name="Group 14"/>
          <p:cNvGrpSpPr/>
          <p:nvPr/>
        </p:nvGrpSpPr>
        <p:grpSpPr bwMode="auto">
          <a:xfrm>
            <a:off x="538163" y="1052513"/>
            <a:ext cx="2378075" cy="1333500"/>
            <a:chOff x="339" y="1026"/>
            <a:chExt cx="1498" cy="840"/>
          </a:xfrm>
        </p:grpSpPr>
        <p:sp>
          <p:nvSpPr>
            <p:cNvPr id="284687" name="Freeform 15"/>
            <p:cNvSpPr/>
            <p:nvPr/>
          </p:nvSpPr>
          <p:spPr bwMode="auto">
            <a:xfrm rot="-6885172">
              <a:off x="974" y="1684"/>
              <a:ext cx="250" cy="114"/>
            </a:xfrm>
            <a:custGeom>
              <a:avLst/>
              <a:gdLst>
                <a:gd name="T0" fmla="*/ 227 w 227"/>
                <a:gd name="T1" fmla="*/ 227 h 227"/>
                <a:gd name="T2" fmla="*/ 136 w 227"/>
                <a:gd name="T3" fmla="*/ 91 h 227"/>
                <a:gd name="T4" fmla="*/ 0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cubicBezTo>
                    <a:pt x="200" y="178"/>
                    <a:pt x="174" y="129"/>
                    <a:pt x="136" y="91"/>
                  </a:cubicBezTo>
                  <a:cubicBezTo>
                    <a:pt x="98" y="53"/>
                    <a:pt x="49" y="26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688" name="Oval 16"/>
            <p:cNvSpPr>
              <a:spLocks noChangeArrowheads="1"/>
            </p:cNvSpPr>
            <p:nvPr/>
          </p:nvSpPr>
          <p:spPr bwMode="auto">
            <a:xfrm rot="-21600000">
              <a:off x="339" y="1026"/>
              <a:ext cx="1498" cy="656"/>
            </a:xfrm>
            <a:prstGeom prst="ellipse">
              <a:avLst/>
            </a:prstGeom>
            <a:solidFill>
              <a:srgbClr val="99CC00"/>
            </a:solidFill>
            <a:ln w="28575" algn="ctr">
              <a:solidFill>
                <a:srgbClr val="FFFF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>
                  <a:solidFill>
                    <a:srgbClr val="FF0066"/>
                  </a:solidFill>
                </a:rPr>
                <a:t>注意字的结构</a:t>
              </a:r>
              <a:endParaRPr lang="zh-CN" altLang="en-US" b="1">
                <a:solidFill>
                  <a:srgbClr val="FF0066"/>
                </a:solidFill>
              </a:endParaRPr>
            </a:p>
            <a:p>
              <a:r>
                <a:rPr lang="zh-CN" altLang="en-US" b="1">
                  <a:solidFill>
                    <a:srgbClr val="FF0066"/>
                  </a:solidFill>
                </a:rPr>
                <a:t>与笔画、顺序</a:t>
              </a:r>
              <a:endParaRPr lang="zh-CN" altLang="en-US" sz="1600" b="1">
                <a:solidFill>
                  <a:srgbClr val="FF0066"/>
                </a:solidFill>
              </a:endParaRPr>
            </a:p>
          </p:txBody>
        </p:sp>
      </p:grpSp>
      <p:grpSp>
        <p:nvGrpSpPr>
          <p:cNvPr id="284689" name="Group 17"/>
          <p:cNvGrpSpPr/>
          <p:nvPr/>
        </p:nvGrpSpPr>
        <p:grpSpPr bwMode="auto">
          <a:xfrm>
            <a:off x="3059113" y="4005263"/>
            <a:ext cx="2736850" cy="3024187"/>
            <a:chOff x="1610" y="2523"/>
            <a:chExt cx="1724" cy="1905"/>
          </a:xfrm>
        </p:grpSpPr>
        <p:grpSp>
          <p:nvGrpSpPr>
            <p:cNvPr id="284690" name="Group 18"/>
            <p:cNvGrpSpPr/>
            <p:nvPr/>
          </p:nvGrpSpPr>
          <p:grpSpPr bwMode="auto">
            <a:xfrm>
              <a:off x="1610" y="2523"/>
              <a:ext cx="1724" cy="1905"/>
              <a:chOff x="2035" y="3022"/>
              <a:chExt cx="1254" cy="1225"/>
            </a:xfrm>
          </p:grpSpPr>
          <p:sp>
            <p:nvSpPr>
              <p:cNvPr id="284691" name="Freeform 19"/>
              <p:cNvSpPr/>
              <p:nvPr/>
            </p:nvSpPr>
            <p:spPr bwMode="auto">
              <a:xfrm rot="225271">
                <a:off x="2035" y="3022"/>
                <a:ext cx="212" cy="1225"/>
              </a:xfrm>
              <a:custGeom>
                <a:avLst/>
                <a:gdLst>
                  <a:gd name="T0" fmla="*/ 182 w 212"/>
                  <a:gd name="T1" fmla="*/ 0 h 953"/>
                  <a:gd name="T2" fmla="*/ 182 w 212"/>
                  <a:gd name="T3" fmla="*/ 635 h 953"/>
                  <a:gd name="T4" fmla="*/ 0 w 212"/>
                  <a:gd name="T5" fmla="*/ 953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" h="953">
                    <a:moveTo>
                      <a:pt x="182" y="0"/>
                    </a:moveTo>
                    <a:cubicBezTo>
                      <a:pt x="197" y="238"/>
                      <a:pt x="212" y="476"/>
                      <a:pt x="182" y="635"/>
                    </a:cubicBezTo>
                    <a:cubicBezTo>
                      <a:pt x="152" y="794"/>
                      <a:pt x="30" y="900"/>
                      <a:pt x="0" y="953"/>
                    </a:cubicBezTo>
                  </a:path>
                </a:pathLst>
              </a:custGeom>
              <a:noFill/>
              <a:ln w="127000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4692" name="Freeform 20"/>
              <p:cNvSpPr/>
              <p:nvPr/>
            </p:nvSpPr>
            <p:spPr bwMode="auto">
              <a:xfrm rot="21416728" flipH="1">
                <a:off x="3061" y="3022"/>
                <a:ext cx="228" cy="1214"/>
              </a:xfrm>
              <a:custGeom>
                <a:avLst/>
                <a:gdLst>
                  <a:gd name="T0" fmla="*/ 182 w 212"/>
                  <a:gd name="T1" fmla="*/ 0 h 953"/>
                  <a:gd name="T2" fmla="*/ 182 w 212"/>
                  <a:gd name="T3" fmla="*/ 635 h 953"/>
                  <a:gd name="T4" fmla="*/ 0 w 212"/>
                  <a:gd name="T5" fmla="*/ 953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" h="953">
                    <a:moveTo>
                      <a:pt x="182" y="0"/>
                    </a:moveTo>
                    <a:cubicBezTo>
                      <a:pt x="197" y="238"/>
                      <a:pt x="212" y="476"/>
                      <a:pt x="182" y="635"/>
                    </a:cubicBezTo>
                    <a:cubicBezTo>
                      <a:pt x="152" y="794"/>
                      <a:pt x="30" y="900"/>
                      <a:pt x="0" y="953"/>
                    </a:cubicBezTo>
                  </a:path>
                </a:pathLst>
              </a:custGeom>
              <a:noFill/>
              <a:ln w="127000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84694" name="Rectangle 22"/>
            <p:cNvSpPr>
              <a:spLocks noChangeArrowheads="1"/>
            </p:cNvSpPr>
            <p:nvPr/>
          </p:nvSpPr>
          <p:spPr bwMode="auto">
            <a:xfrm>
              <a:off x="1850" y="2978"/>
              <a:ext cx="1315" cy="1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000" b="1" dirty="0">
                  <a:solidFill>
                    <a:srgbClr val="006600"/>
                  </a:solidFill>
                  <a:ea typeface="楷体_GB2312" pitchFamily="49" charset="-122"/>
                </a:rPr>
                <a:t>借助拼音正确流</a:t>
              </a:r>
              <a:endParaRPr lang="zh-CN" altLang="en-US" sz="2000" b="1" dirty="0">
                <a:solidFill>
                  <a:srgbClr val="006600"/>
                </a:solidFill>
                <a:ea typeface="楷体_GB2312" pitchFamily="49" charset="-122"/>
              </a:endParaRPr>
            </a:p>
            <a:p>
              <a:r>
                <a:rPr lang="zh-CN" altLang="en-US" sz="2000" b="1" dirty="0">
                  <a:solidFill>
                    <a:srgbClr val="006600"/>
                  </a:solidFill>
                  <a:ea typeface="楷体_GB2312" pitchFamily="49" charset="-122"/>
                </a:rPr>
                <a:t>利地朗读课文，</a:t>
              </a:r>
              <a:endParaRPr lang="zh-CN" altLang="en-US" sz="2000" b="1" dirty="0">
                <a:solidFill>
                  <a:srgbClr val="006600"/>
                </a:solidFill>
                <a:ea typeface="楷体_GB2312" pitchFamily="49" charset="-122"/>
              </a:endParaRPr>
            </a:p>
            <a:p>
              <a:r>
                <a:rPr lang="zh-CN" altLang="en-US" sz="2000" b="1" dirty="0">
                  <a:solidFill>
                    <a:srgbClr val="006600"/>
                  </a:solidFill>
                  <a:ea typeface="楷体_GB2312" pitchFamily="49" charset="-122"/>
                </a:rPr>
                <a:t>认读生字词，</a:t>
              </a:r>
              <a:endParaRPr lang="zh-CN" altLang="en-US" sz="2000" b="1" dirty="0">
                <a:solidFill>
                  <a:srgbClr val="006600"/>
                </a:solidFill>
                <a:ea typeface="楷体_GB2312" pitchFamily="49" charset="-122"/>
              </a:endParaRPr>
            </a:p>
            <a:p>
              <a:r>
                <a:rPr lang="zh-CN" altLang="en-US" sz="2000" b="1" dirty="0">
                  <a:solidFill>
                    <a:srgbClr val="006600"/>
                  </a:solidFill>
                  <a:ea typeface="楷体_GB2312" pitchFamily="49" charset="-122"/>
                </a:rPr>
                <a:t>了解课文内容。</a:t>
              </a:r>
              <a:endParaRPr lang="zh-CN" altLang="en-US" sz="2000" b="1" dirty="0">
                <a:solidFill>
                  <a:srgbClr val="006600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284698" name="Group 26"/>
          <p:cNvGrpSpPr/>
          <p:nvPr/>
        </p:nvGrpSpPr>
        <p:grpSpPr bwMode="auto">
          <a:xfrm>
            <a:off x="4427538" y="1484313"/>
            <a:ext cx="1368425" cy="1092200"/>
            <a:chOff x="2744" y="1434"/>
            <a:chExt cx="862" cy="643"/>
          </a:xfrm>
        </p:grpSpPr>
        <p:sp>
          <p:nvSpPr>
            <p:cNvPr id="284699" name="Freeform 27"/>
            <p:cNvSpPr/>
            <p:nvPr/>
          </p:nvSpPr>
          <p:spPr bwMode="auto">
            <a:xfrm rot="3479777">
              <a:off x="3002" y="1897"/>
              <a:ext cx="138" cy="222"/>
            </a:xfrm>
            <a:custGeom>
              <a:avLst/>
              <a:gdLst>
                <a:gd name="T0" fmla="*/ 227 w 227"/>
                <a:gd name="T1" fmla="*/ 227 h 227"/>
                <a:gd name="T2" fmla="*/ 136 w 227"/>
                <a:gd name="T3" fmla="*/ 91 h 227"/>
                <a:gd name="T4" fmla="*/ 0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cubicBezTo>
                    <a:pt x="200" y="178"/>
                    <a:pt x="174" y="129"/>
                    <a:pt x="136" y="91"/>
                  </a:cubicBezTo>
                  <a:cubicBezTo>
                    <a:pt x="98" y="53"/>
                    <a:pt x="49" y="26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00" name="Oval 28"/>
            <p:cNvSpPr>
              <a:spLocks noChangeArrowheads="1"/>
            </p:cNvSpPr>
            <p:nvPr/>
          </p:nvSpPr>
          <p:spPr bwMode="auto">
            <a:xfrm>
              <a:off x="2744" y="1434"/>
              <a:ext cx="862" cy="4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0000FF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>
                  <a:solidFill>
                    <a:srgbClr val="FF0000"/>
                  </a:solidFill>
                </a:rPr>
                <a:t>读了课文</a:t>
              </a:r>
              <a:endParaRPr lang="zh-CN" altLang="en-US" b="1">
                <a:solidFill>
                  <a:srgbClr val="FF0000"/>
                </a:solidFill>
              </a:endParaRPr>
            </a:p>
            <a:p>
              <a:r>
                <a:rPr lang="zh-CN" altLang="en-US" b="1">
                  <a:solidFill>
                    <a:srgbClr val="FF0000"/>
                  </a:solidFill>
                </a:rPr>
                <a:t>我知道了</a:t>
              </a:r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84701" name="Group 29"/>
          <p:cNvGrpSpPr/>
          <p:nvPr/>
        </p:nvGrpSpPr>
        <p:grpSpPr bwMode="auto">
          <a:xfrm>
            <a:off x="323850" y="2351088"/>
            <a:ext cx="2592388" cy="790575"/>
            <a:chOff x="204" y="1481"/>
            <a:chExt cx="1633" cy="498"/>
          </a:xfrm>
        </p:grpSpPr>
        <p:sp>
          <p:nvSpPr>
            <p:cNvPr id="284702" name="Freeform 30"/>
            <p:cNvSpPr/>
            <p:nvPr/>
          </p:nvSpPr>
          <p:spPr bwMode="auto">
            <a:xfrm rot="10800000">
              <a:off x="1091" y="1797"/>
              <a:ext cx="474" cy="182"/>
            </a:xfrm>
            <a:custGeom>
              <a:avLst/>
              <a:gdLst>
                <a:gd name="T0" fmla="*/ 227 w 227"/>
                <a:gd name="T1" fmla="*/ 227 h 227"/>
                <a:gd name="T2" fmla="*/ 136 w 227"/>
                <a:gd name="T3" fmla="*/ 91 h 227"/>
                <a:gd name="T4" fmla="*/ 0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cubicBezTo>
                    <a:pt x="200" y="178"/>
                    <a:pt x="174" y="129"/>
                    <a:pt x="136" y="91"/>
                  </a:cubicBezTo>
                  <a:cubicBezTo>
                    <a:pt x="98" y="53"/>
                    <a:pt x="49" y="26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03" name="Oval 31"/>
            <p:cNvSpPr>
              <a:spLocks noChangeArrowheads="1"/>
            </p:cNvSpPr>
            <p:nvPr/>
          </p:nvSpPr>
          <p:spPr bwMode="auto">
            <a:xfrm>
              <a:off x="204" y="1481"/>
              <a:ext cx="1633" cy="407"/>
            </a:xfrm>
            <a:prstGeom prst="ellipse">
              <a:avLst/>
            </a:prstGeom>
            <a:solidFill>
              <a:srgbClr val="99CC00"/>
            </a:solidFill>
            <a:ln w="28575" algn="ctr">
              <a:solidFill>
                <a:srgbClr val="FFFF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400" b="1">
                  <a:solidFill>
                    <a:srgbClr val="0000FF"/>
                  </a:solidFill>
                  <a:ea typeface="黑体" panose="02010609060101010101" pitchFamily="2" charset="-122"/>
                </a:rPr>
                <a:t>吧  吗  虫  往</a:t>
              </a:r>
              <a:endParaRPr lang="zh-CN" altLang="en-US" sz="2400" b="1">
                <a:solidFill>
                  <a:srgbClr val="0000FF"/>
                </a:solidFill>
                <a:ea typeface="黑体" panose="02010609060101010101" pitchFamily="2" charset="-122"/>
              </a:endParaRPr>
            </a:p>
          </p:txBody>
        </p:sp>
      </p:grpSp>
      <p:grpSp>
        <p:nvGrpSpPr>
          <p:cNvPr id="284713" name="Group 41"/>
          <p:cNvGrpSpPr/>
          <p:nvPr/>
        </p:nvGrpSpPr>
        <p:grpSpPr bwMode="auto">
          <a:xfrm>
            <a:off x="2124075" y="2420938"/>
            <a:ext cx="4298950" cy="2016125"/>
            <a:chOff x="1338" y="1525"/>
            <a:chExt cx="2708" cy="1270"/>
          </a:xfrm>
        </p:grpSpPr>
        <p:sp>
          <p:nvSpPr>
            <p:cNvPr id="284714" name="Freeform 42"/>
            <p:cNvSpPr/>
            <p:nvPr/>
          </p:nvSpPr>
          <p:spPr bwMode="auto">
            <a:xfrm rot="-223828">
              <a:off x="2472" y="1979"/>
              <a:ext cx="317" cy="551"/>
            </a:xfrm>
            <a:custGeom>
              <a:avLst/>
              <a:gdLst>
                <a:gd name="T0" fmla="*/ 0 w 272"/>
                <a:gd name="T1" fmla="*/ 45 h 551"/>
                <a:gd name="T2" fmla="*/ 227 w 272"/>
                <a:gd name="T3" fmla="*/ 544 h 551"/>
                <a:gd name="T4" fmla="*/ 272 w 272"/>
                <a:gd name="T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551">
                  <a:moveTo>
                    <a:pt x="0" y="45"/>
                  </a:moveTo>
                  <a:cubicBezTo>
                    <a:pt x="91" y="298"/>
                    <a:pt x="182" y="551"/>
                    <a:pt x="227" y="544"/>
                  </a:cubicBezTo>
                  <a:cubicBezTo>
                    <a:pt x="272" y="537"/>
                    <a:pt x="272" y="268"/>
                    <a:pt x="272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15" name="Freeform 43"/>
            <p:cNvSpPr/>
            <p:nvPr/>
          </p:nvSpPr>
          <p:spPr bwMode="auto">
            <a:xfrm>
              <a:off x="2085" y="2115"/>
              <a:ext cx="432" cy="589"/>
            </a:xfrm>
            <a:custGeom>
              <a:avLst/>
              <a:gdLst>
                <a:gd name="T0" fmla="*/ 0 w 432"/>
                <a:gd name="T1" fmla="*/ 226 h 567"/>
                <a:gd name="T2" fmla="*/ 227 w 432"/>
                <a:gd name="T3" fmla="*/ 362 h 567"/>
                <a:gd name="T4" fmla="*/ 409 w 432"/>
                <a:gd name="T5" fmla="*/ 544 h 567"/>
                <a:gd name="T6" fmla="*/ 363 w 432"/>
                <a:gd name="T7" fmla="*/ 226 h 567"/>
                <a:gd name="T8" fmla="*/ 318 w 432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567">
                  <a:moveTo>
                    <a:pt x="0" y="226"/>
                  </a:moveTo>
                  <a:cubicBezTo>
                    <a:pt x="79" y="267"/>
                    <a:pt x="159" y="309"/>
                    <a:pt x="227" y="362"/>
                  </a:cubicBezTo>
                  <a:cubicBezTo>
                    <a:pt x="295" y="415"/>
                    <a:pt x="386" y="567"/>
                    <a:pt x="409" y="544"/>
                  </a:cubicBezTo>
                  <a:cubicBezTo>
                    <a:pt x="432" y="521"/>
                    <a:pt x="378" y="317"/>
                    <a:pt x="363" y="226"/>
                  </a:cubicBezTo>
                  <a:cubicBezTo>
                    <a:pt x="348" y="135"/>
                    <a:pt x="333" y="67"/>
                    <a:pt x="318" y="0"/>
                  </a:cubicBezTo>
                </a:path>
              </a:pathLst>
            </a:custGeom>
            <a:noFill/>
            <a:ln w="889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16" name="Freeform 44"/>
            <p:cNvSpPr/>
            <p:nvPr/>
          </p:nvSpPr>
          <p:spPr bwMode="auto">
            <a:xfrm rot="20771782" flipH="1">
              <a:off x="2863" y="1980"/>
              <a:ext cx="506" cy="725"/>
            </a:xfrm>
            <a:custGeom>
              <a:avLst/>
              <a:gdLst>
                <a:gd name="T0" fmla="*/ 0 w 432"/>
                <a:gd name="T1" fmla="*/ 226 h 567"/>
                <a:gd name="T2" fmla="*/ 227 w 432"/>
                <a:gd name="T3" fmla="*/ 362 h 567"/>
                <a:gd name="T4" fmla="*/ 409 w 432"/>
                <a:gd name="T5" fmla="*/ 544 h 567"/>
                <a:gd name="T6" fmla="*/ 363 w 432"/>
                <a:gd name="T7" fmla="*/ 226 h 567"/>
                <a:gd name="T8" fmla="*/ 318 w 432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567">
                  <a:moveTo>
                    <a:pt x="0" y="226"/>
                  </a:moveTo>
                  <a:cubicBezTo>
                    <a:pt x="79" y="267"/>
                    <a:pt x="159" y="309"/>
                    <a:pt x="227" y="362"/>
                  </a:cubicBezTo>
                  <a:cubicBezTo>
                    <a:pt x="295" y="415"/>
                    <a:pt x="386" y="567"/>
                    <a:pt x="409" y="544"/>
                  </a:cubicBezTo>
                  <a:cubicBezTo>
                    <a:pt x="432" y="521"/>
                    <a:pt x="378" y="317"/>
                    <a:pt x="363" y="226"/>
                  </a:cubicBezTo>
                  <a:cubicBezTo>
                    <a:pt x="348" y="135"/>
                    <a:pt x="333" y="67"/>
                    <a:pt x="318" y="0"/>
                  </a:cubicBezTo>
                </a:path>
              </a:pathLst>
            </a:custGeom>
            <a:noFill/>
            <a:ln w="889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17" name="Oval 45"/>
            <p:cNvSpPr>
              <a:spLocks noChangeArrowheads="1"/>
            </p:cNvSpPr>
            <p:nvPr/>
          </p:nvSpPr>
          <p:spPr bwMode="auto">
            <a:xfrm>
              <a:off x="1520" y="1706"/>
              <a:ext cx="1088" cy="544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50000">
                  <a:srgbClr val="FFFF00"/>
                </a:gs>
                <a:gs pos="100000">
                  <a:srgbClr val="66FF33"/>
                </a:gs>
              </a:gsLst>
              <a:lin ang="5400000" scaled="1"/>
            </a:gradFill>
            <a:ln w="38100" algn="ctr">
              <a:solidFill>
                <a:srgbClr val="66FF33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400" b="1">
                  <a:solidFill>
                    <a:srgbClr val="FF0000"/>
                  </a:solidFill>
                  <a:ea typeface="黑体" panose="02010609060101010101" pitchFamily="2" charset="-122"/>
                </a:rPr>
                <a:t>指导书写</a:t>
              </a:r>
              <a:endParaRPr lang="zh-CN" altLang="en-US" sz="2400" b="1">
                <a:solidFill>
                  <a:srgbClr val="FF0000"/>
                </a:solidFill>
                <a:ea typeface="黑体" panose="02010609060101010101" pitchFamily="2" charset="-122"/>
              </a:endParaRPr>
            </a:p>
          </p:txBody>
        </p:sp>
        <p:sp>
          <p:nvSpPr>
            <p:cNvPr id="284718" name="Oval 46"/>
            <p:cNvSpPr>
              <a:spLocks noChangeArrowheads="1"/>
            </p:cNvSpPr>
            <p:nvPr/>
          </p:nvSpPr>
          <p:spPr bwMode="auto">
            <a:xfrm>
              <a:off x="1338" y="2251"/>
              <a:ext cx="1044" cy="544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50000">
                  <a:srgbClr val="FFFF00"/>
                </a:gs>
                <a:gs pos="100000">
                  <a:srgbClr val="66FF33"/>
                </a:gs>
              </a:gsLst>
              <a:lin ang="5400000" scaled="1"/>
            </a:gradFill>
            <a:ln w="38100">
              <a:solidFill>
                <a:srgbClr val="66FF33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400" b="1">
                  <a:solidFill>
                    <a:srgbClr val="FF0000"/>
                  </a:solidFill>
                  <a:ea typeface="黑体" panose="02010609060101010101" pitchFamily="2" charset="-122"/>
                </a:rPr>
                <a:t>检查预习 </a:t>
              </a:r>
              <a:endParaRPr lang="zh-CN" altLang="en-US" sz="2400" b="1">
                <a:solidFill>
                  <a:srgbClr val="FF0000"/>
                </a:solidFill>
                <a:ea typeface="黑体" panose="02010609060101010101" pitchFamily="2" charset="-122"/>
              </a:endParaRPr>
            </a:p>
          </p:txBody>
        </p:sp>
        <p:sp>
          <p:nvSpPr>
            <p:cNvPr id="284719" name="Oval 47"/>
            <p:cNvSpPr>
              <a:spLocks noChangeArrowheads="1"/>
            </p:cNvSpPr>
            <p:nvPr/>
          </p:nvSpPr>
          <p:spPr bwMode="auto">
            <a:xfrm>
              <a:off x="2563" y="1525"/>
              <a:ext cx="1043" cy="544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50000">
                  <a:srgbClr val="FFFF00"/>
                </a:gs>
                <a:gs pos="100000">
                  <a:srgbClr val="66FF33"/>
                </a:gs>
              </a:gsLst>
              <a:lin ang="5400000" scaled="1"/>
            </a:gradFill>
            <a:ln w="38100" algn="ctr">
              <a:solidFill>
                <a:srgbClr val="66FF33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400" b="1">
                  <a:solidFill>
                    <a:srgbClr val="FF0000"/>
                  </a:solidFill>
                  <a:ea typeface="黑体" panose="02010609060101010101" pitchFamily="2" charset="-122"/>
                </a:rPr>
                <a:t>自主合作</a:t>
              </a:r>
              <a:endParaRPr lang="zh-CN" altLang="en-US" sz="2400" b="1">
                <a:solidFill>
                  <a:srgbClr val="FF0000"/>
                </a:solidFill>
                <a:ea typeface="黑体" panose="02010609060101010101" pitchFamily="2" charset="-122"/>
              </a:endParaRPr>
            </a:p>
          </p:txBody>
        </p:sp>
        <p:sp>
          <p:nvSpPr>
            <p:cNvPr id="284720" name="Oval 48"/>
            <p:cNvSpPr>
              <a:spLocks noChangeArrowheads="1"/>
            </p:cNvSpPr>
            <p:nvPr/>
          </p:nvSpPr>
          <p:spPr bwMode="auto">
            <a:xfrm>
              <a:off x="2882" y="2024"/>
              <a:ext cx="1164" cy="635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50000">
                  <a:srgbClr val="FFFF00"/>
                </a:gs>
                <a:gs pos="100000">
                  <a:srgbClr val="66FF33"/>
                </a:gs>
              </a:gsLst>
              <a:lin ang="5400000" scaled="1"/>
            </a:gradFill>
            <a:ln w="38100" algn="ctr">
              <a:solidFill>
                <a:srgbClr val="66FF33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sz="2400" b="1">
                  <a:solidFill>
                    <a:srgbClr val="FF0000"/>
                  </a:solidFill>
                  <a:ea typeface="黑体" panose="02010609060101010101" pitchFamily="2" charset="-122"/>
                </a:rPr>
                <a:t>达标检测</a:t>
              </a:r>
              <a:endParaRPr lang="zh-CN" altLang="en-US" sz="2400" b="1">
                <a:solidFill>
                  <a:srgbClr val="FF0000"/>
                </a:solidFill>
                <a:ea typeface="黑体" panose="02010609060101010101" pitchFamily="2" charset="-122"/>
              </a:endParaRPr>
            </a:p>
          </p:txBody>
        </p:sp>
      </p:grpSp>
      <p:grpSp>
        <p:nvGrpSpPr>
          <p:cNvPr id="284721" name="Group 49"/>
          <p:cNvGrpSpPr/>
          <p:nvPr/>
        </p:nvGrpSpPr>
        <p:grpSpPr bwMode="auto">
          <a:xfrm>
            <a:off x="6877050" y="908050"/>
            <a:ext cx="1079500" cy="1008063"/>
            <a:chOff x="4105" y="527"/>
            <a:chExt cx="680" cy="635"/>
          </a:xfrm>
        </p:grpSpPr>
        <p:sp>
          <p:nvSpPr>
            <p:cNvPr id="284722" name="Freeform 50"/>
            <p:cNvSpPr/>
            <p:nvPr/>
          </p:nvSpPr>
          <p:spPr bwMode="auto">
            <a:xfrm flipH="1">
              <a:off x="4377" y="845"/>
              <a:ext cx="46" cy="317"/>
            </a:xfrm>
            <a:custGeom>
              <a:avLst/>
              <a:gdLst>
                <a:gd name="T0" fmla="*/ 181 w 181"/>
                <a:gd name="T1" fmla="*/ 363 h 363"/>
                <a:gd name="T2" fmla="*/ 91 w 181"/>
                <a:gd name="T3" fmla="*/ 182 h 363"/>
                <a:gd name="T4" fmla="*/ 0 w 181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363">
                  <a:moveTo>
                    <a:pt x="181" y="363"/>
                  </a:moveTo>
                  <a:cubicBezTo>
                    <a:pt x="151" y="302"/>
                    <a:pt x="121" y="242"/>
                    <a:pt x="91" y="182"/>
                  </a:cubicBezTo>
                  <a:cubicBezTo>
                    <a:pt x="61" y="122"/>
                    <a:pt x="15" y="30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23" name="Oval 51"/>
            <p:cNvSpPr>
              <a:spLocks noChangeArrowheads="1"/>
            </p:cNvSpPr>
            <p:nvPr/>
          </p:nvSpPr>
          <p:spPr bwMode="auto">
            <a:xfrm>
              <a:off x="4105" y="527"/>
              <a:ext cx="680" cy="31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 dirty="0">
                  <a:solidFill>
                    <a:srgbClr val="0000FF"/>
                  </a:solidFill>
                  <a:ea typeface="楷体_GB2312" pitchFamily="49" charset="-122"/>
                </a:rPr>
                <a:t>小组讨论 </a:t>
              </a:r>
              <a:endParaRPr lang="zh-CN" altLang="en-US" b="1" dirty="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284724" name="Group 52"/>
          <p:cNvGrpSpPr/>
          <p:nvPr/>
        </p:nvGrpSpPr>
        <p:grpSpPr bwMode="auto">
          <a:xfrm>
            <a:off x="5795963" y="1268413"/>
            <a:ext cx="1081087" cy="655637"/>
            <a:chOff x="3469" y="749"/>
            <a:chExt cx="680" cy="413"/>
          </a:xfrm>
        </p:grpSpPr>
        <p:sp>
          <p:nvSpPr>
            <p:cNvPr id="284725" name="Freeform 53"/>
            <p:cNvSpPr/>
            <p:nvPr/>
          </p:nvSpPr>
          <p:spPr bwMode="auto">
            <a:xfrm>
              <a:off x="3923" y="1026"/>
              <a:ext cx="90" cy="136"/>
            </a:xfrm>
            <a:custGeom>
              <a:avLst/>
              <a:gdLst>
                <a:gd name="T0" fmla="*/ 181 w 181"/>
                <a:gd name="T1" fmla="*/ 363 h 363"/>
                <a:gd name="T2" fmla="*/ 91 w 181"/>
                <a:gd name="T3" fmla="*/ 182 h 363"/>
                <a:gd name="T4" fmla="*/ 0 w 181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363">
                  <a:moveTo>
                    <a:pt x="181" y="363"/>
                  </a:moveTo>
                  <a:cubicBezTo>
                    <a:pt x="151" y="302"/>
                    <a:pt x="121" y="242"/>
                    <a:pt x="91" y="182"/>
                  </a:cubicBezTo>
                  <a:cubicBezTo>
                    <a:pt x="61" y="122"/>
                    <a:pt x="15" y="30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26" name="Oval 54"/>
            <p:cNvSpPr>
              <a:spLocks noChangeArrowheads="1"/>
            </p:cNvSpPr>
            <p:nvPr/>
          </p:nvSpPr>
          <p:spPr bwMode="auto">
            <a:xfrm rot="-779360">
              <a:off x="3469" y="749"/>
              <a:ext cx="680" cy="31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 dirty="0">
                  <a:solidFill>
                    <a:srgbClr val="0000FF"/>
                  </a:solidFill>
                  <a:ea typeface="楷体_GB2312" pitchFamily="49" charset="-122"/>
                </a:rPr>
                <a:t>自己思考 </a:t>
              </a:r>
              <a:endParaRPr lang="zh-CN" altLang="en-US" b="1" dirty="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284727" name="Group 55"/>
          <p:cNvGrpSpPr/>
          <p:nvPr/>
        </p:nvGrpSpPr>
        <p:grpSpPr bwMode="auto">
          <a:xfrm>
            <a:off x="7812088" y="1268413"/>
            <a:ext cx="1081087" cy="719137"/>
            <a:chOff x="4694" y="709"/>
            <a:chExt cx="681" cy="453"/>
          </a:xfrm>
        </p:grpSpPr>
        <p:sp>
          <p:nvSpPr>
            <p:cNvPr id="284728" name="Freeform 56"/>
            <p:cNvSpPr/>
            <p:nvPr/>
          </p:nvSpPr>
          <p:spPr bwMode="auto">
            <a:xfrm flipH="1">
              <a:off x="4694" y="935"/>
              <a:ext cx="182" cy="227"/>
            </a:xfrm>
            <a:custGeom>
              <a:avLst/>
              <a:gdLst>
                <a:gd name="T0" fmla="*/ 181 w 181"/>
                <a:gd name="T1" fmla="*/ 363 h 363"/>
                <a:gd name="T2" fmla="*/ 91 w 181"/>
                <a:gd name="T3" fmla="*/ 182 h 363"/>
                <a:gd name="T4" fmla="*/ 0 w 181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363">
                  <a:moveTo>
                    <a:pt x="181" y="363"/>
                  </a:moveTo>
                  <a:cubicBezTo>
                    <a:pt x="151" y="302"/>
                    <a:pt x="121" y="242"/>
                    <a:pt x="91" y="182"/>
                  </a:cubicBezTo>
                  <a:cubicBezTo>
                    <a:pt x="61" y="122"/>
                    <a:pt x="15" y="30"/>
                    <a:pt x="0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29" name="Oval 57"/>
            <p:cNvSpPr>
              <a:spLocks noChangeArrowheads="1"/>
            </p:cNvSpPr>
            <p:nvPr/>
          </p:nvSpPr>
          <p:spPr bwMode="auto">
            <a:xfrm rot="585809">
              <a:off x="4740" y="709"/>
              <a:ext cx="635" cy="317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b="1" dirty="0">
                  <a:solidFill>
                    <a:srgbClr val="0000FF"/>
                  </a:solidFill>
                  <a:ea typeface="楷体_GB2312" pitchFamily="49" charset="-122"/>
                </a:rPr>
                <a:t>交流展示</a:t>
              </a:r>
              <a:endParaRPr lang="zh-CN" altLang="en-US" b="1" dirty="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284752" name="Group 80"/>
          <p:cNvGrpSpPr/>
          <p:nvPr/>
        </p:nvGrpSpPr>
        <p:grpSpPr bwMode="auto">
          <a:xfrm>
            <a:off x="71438" y="3141663"/>
            <a:ext cx="2771775" cy="2376487"/>
            <a:chOff x="45" y="1979"/>
            <a:chExt cx="1746" cy="1497"/>
          </a:xfrm>
        </p:grpSpPr>
        <p:grpSp>
          <p:nvGrpSpPr>
            <p:cNvPr id="284710" name="Group 38"/>
            <p:cNvGrpSpPr/>
            <p:nvPr/>
          </p:nvGrpSpPr>
          <p:grpSpPr bwMode="auto">
            <a:xfrm>
              <a:off x="522" y="2750"/>
              <a:ext cx="1269" cy="726"/>
              <a:chOff x="567" y="3158"/>
              <a:chExt cx="1269" cy="862"/>
            </a:xfrm>
          </p:grpSpPr>
          <p:sp>
            <p:nvSpPr>
              <p:cNvPr id="284711" name="Freeform 39"/>
              <p:cNvSpPr/>
              <p:nvPr/>
            </p:nvSpPr>
            <p:spPr bwMode="auto">
              <a:xfrm rot="15189371">
                <a:off x="1384" y="3157"/>
                <a:ext cx="226" cy="227"/>
              </a:xfrm>
              <a:custGeom>
                <a:avLst/>
                <a:gdLst>
                  <a:gd name="T0" fmla="*/ 227 w 227"/>
                  <a:gd name="T1" fmla="*/ 227 h 227"/>
                  <a:gd name="T2" fmla="*/ 136 w 227"/>
                  <a:gd name="T3" fmla="*/ 91 h 227"/>
                  <a:gd name="T4" fmla="*/ 0 w 227"/>
                  <a:gd name="T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7" h="227">
                    <a:moveTo>
                      <a:pt x="227" y="227"/>
                    </a:moveTo>
                    <a:cubicBezTo>
                      <a:pt x="200" y="178"/>
                      <a:pt x="174" y="129"/>
                      <a:pt x="136" y="91"/>
                    </a:cubicBezTo>
                    <a:cubicBezTo>
                      <a:pt x="98" y="53"/>
                      <a:pt x="49" y="26"/>
                      <a:pt x="0" y="0"/>
                    </a:cubicBezTo>
                  </a:path>
                </a:pathLst>
              </a:custGeom>
              <a:noFill/>
              <a:ln w="76200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4712" name="Oval 40"/>
              <p:cNvSpPr>
                <a:spLocks noChangeArrowheads="1"/>
              </p:cNvSpPr>
              <p:nvPr/>
            </p:nvSpPr>
            <p:spPr bwMode="auto">
              <a:xfrm>
                <a:off x="567" y="3294"/>
                <a:ext cx="1269" cy="726"/>
              </a:xfrm>
              <a:prstGeom prst="ellipse">
                <a:avLst/>
              </a:prstGeom>
              <a:solidFill>
                <a:srgbClr val="FFFF99"/>
              </a:solidFill>
              <a:ln w="9525" algn="ctr">
                <a:solidFill>
                  <a:srgbClr val="00FF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zh-CN" altLang="en-US" b="1">
                    <a:solidFill>
                      <a:srgbClr val="FF0000"/>
                    </a:solidFill>
                  </a:rPr>
                  <a:t>我会读</a:t>
                </a:r>
                <a:endParaRPr lang="zh-CN" altLang="en-US" b="1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84751" name="Group 79"/>
            <p:cNvGrpSpPr/>
            <p:nvPr/>
          </p:nvGrpSpPr>
          <p:grpSpPr bwMode="auto">
            <a:xfrm>
              <a:off x="45" y="1979"/>
              <a:ext cx="1391" cy="998"/>
              <a:chOff x="45" y="1979"/>
              <a:chExt cx="1391" cy="998"/>
            </a:xfrm>
          </p:grpSpPr>
          <p:grpSp>
            <p:nvGrpSpPr>
              <p:cNvPr id="284704" name="Group 32"/>
              <p:cNvGrpSpPr/>
              <p:nvPr/>
            </p:nvGrpSpPr>
            <p:grpSpPr bwMode="auto">
              <a:xfrm>
                <a:off x="45" y="2432"/>
                <a:ext cx="1247" cy="545"/>
                <a:chOff x="45" y="2432"/>
                <a:chExt cx="1226" cy="545"/>
              </a:xfrm>
            </p:grpSpPr>
            <p:sp>
              <p:nvSpPr>
                <p:cNvPr id="284705" name="Freeform 33"/>
                <p:cNvSpPr/>
                <p:nvPr/>
              </p:nvSpPr>
              <p:spPr bwMode="auto">
                <a:xfrm rot="-24865058">
                  <a:off x="1063" y="2538"/>
                  <a:ext cx="232" cy="184"/>
                </a:xfrm>
                <a:custGeom>
                  <a:avLst/>
                  <a:gdLst>
                    <a:gd name="T0" fmla="*/ 227 w 227"/>
                    <a:gd name="T1" fmla="*/ 227 h 227"/>
                    <a:gd name="T2" fmla="*/ 136 w 227"/>
                    <a:gd name="T3" fmla="*/ 91 h 227"/>
                    <a:gd name="T4" fmla="*/ 0 w 227"/>
                    <a:gd name="T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7" h="227">
                      <a:moveTo>
                        <a:pt x="227" y="227"/>
                      </a:moveTo>
                      <a:cubicBezTo>
                        <a:pt x="200" y="178"/>
                        <a:pt x="174" y="129"/>
                        <a:pt x="136" y="91"/>
                      </a:cubicBezTo>
                      <a:cubicBezTo>
                        <a:pt x="98" y="53"/>
                        <a:pt x="49" y="26"/>
                        <a:pt x="0" y="0"/>
                      </a:cubicBezTo>
                    </a:path>
                  </a:pathLst>
                </a:custGeom>
                <a:noFill/>
                <a:ln w="76200" cmpd="sng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706" name="Oval 34"/>
                <p:cNvSpPr>
                  <a:spLocks noChangeArrowheads="1"/>
                </p:cNvSpPr>
                <p:nvPr/>
              </p:nvSpPr>
              <p:spPr bwMode="auto">
                <a:xfrm>
                  <a:off x="45" y="2432"/>
                  <a:ext cx="1111" cy="545"/>
                </a:xfrm>
                <a:prstGeom prst="ellipse">
                  <a:avLst/>
                </a:prstGeom>
                <a:solidFill>
                  <a:srgbClr val="FFFF99"/>
                </a:solidFill>
                <a:ln w="9525" algn="ctr">
                  <a:solidFill>
                    <a:srgbClr val="00FF00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zh-CN" b="1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84707" name="Group 35"/>
              <p:cNvGrpSpPr/>
              <p:nvPr/>
            </p:nvGrpSpPr>
            <p:grpSpPr bwMode="auto">
              <a:xfrm>
                <a:off x="113" y="1979"/>
                <a:ext cx="1323" cy="453"/>
                <a:chOff x="113" y="1978"/>
                <a:chExt cx="1323" cy="453"/>
              </a:xfrm>
            </p:grpSpPr>
            <p:sp>
              <p:nvSpPr>
                <p:cNvPr id="284708" name="Freeform 36"/>
                <p:cNvSpPr/>
                <p:nvPr/>
              </p:nvSpPr>
              <p:spPr bwMode="auto">
                <a:xfrm rot="-1733477">
                  <a:off x="1155" y="2146"/>
                  <a:ext cx="281" cy="272"/>
                </a:xfrm>
                <a:custGeom>
                  <a:avLst/>
                  <a:gdLst>
                    <a:gd name="T0" fmla="*/ 227 w 227"/>
                    <a:gd name="T1" fmla="*/ 227 h 227"/>
                    <a:gd name="T2" fmla="*/ 136 w 227"/>
                    <a:gd name="T3" fmla="*/ 91 h 227"/>
                    <a:gd name="T4" fmla="*/ 0 w 227"/>
                    <a:gd name="T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7" h="227">
                      <a:moveTo>
                        <a:pt x="227" y="227"/>
                      </a:moveTo>
                      <a:cubicBezTo>
                        <a:pt x="200" y="178"/>
                        <a:pt x="174" y="129"/>
                        <a:pt x="136" y="91"/>
                      </a:cubicBezTo>
                      <a:cubicBezTo>
                        <a:pt x="98" y="53"/>
                        <a:pt x="49" y="26"/>
                        <a:pt x="0" y="0"/>
                      </a:cubicBezTo>
                    </a:path>
                  </a:pathLst>
                </a:custGeom>
                <a:noFill/>
                <a:ln w="76200" cmpd="sng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709" name="Oval 37"/>
                <p:cNvSpPr>
                  <a:spLocks noChangeArrowheads="1"/>
                </p:cNvSpPr>
                <p:nvPr/>
              </p:nvSpPr>
              <p:spPr bwMode="auto">
                <a:xfrm>
                  <a:off x="113" y="1978"/>
                  <a:ext cx="1038" cy="453"/>
                </a:xfrm>
                <a:prstGeom prst="ellipse">
                  <a:avLst/>
                </a:prstGeom>
                <a:solidFill>
                  <a:srgbClr val="FFFF99"/>
                </a:solidFill>
                <a:ln w="9525" algn="ctr">
                  <a:solidFill>
                    <a:srgbClr val="00FF00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zh-CN" b="1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84742" name="Text Box 70"/>
              <p:cNvSpPr txBox="1">
                <a:spLocks noChangeArrowheads="1"/>
              </p:cNvSpPr>
              <p:nvPr/>
            </p:nvSpPr>
            <p:spPr bwMode="auto">
              <a:xfrm>
                <a:off x="158" y="2478"/>
                <a:ext cx="868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zh-CN" altLang="en-US" b="1">
                    <a:solidFill>
                      <a:srgbClr val="0000FF"/>
                    </a:solidFill>
                    <a:ea typeface="方正少儿简体" pitchFamily="65" charset="-122"/>
                  </a:rPr>
                  <a:t>伸    喊   潮</a:t>
                </a:r>
                <a:endParaRPr lang="zh-CN" altLang="en-US" b="1">
                  <a:solidFill>
                    <a:srgbClr val="0000FF"/>
                  </a:solidFill>
                  <a:ea typeface="方正少儿简体" pitchFamily="65" charset="-122"/>
                </a:endParaRPr>
              </a:p>
              <a:p>
                <a:pPr algn="l"/>
                <a:r>
                  <a:rPr lang="zh-CN" altLang="en-US" b="1">
                    <a:solidFill>
                      <a:srgbClr val="0000FF"/>
                    </a:solidFill>
                    <a:ea typeface="方正少儿简体" pitchFamily="65" charset="-122"/>
                  </a:rPr>
                  <a:t>湿    消   虫 </a:t>
                </a:r>
                <a:endParaRPr lang="zh-CN" altLang="en-US" b="1">
                  <a:solidFill>
                    <a:srgbClr val="0000FF"/>
                  </a:solidFill>
                  <a:ea typeface="方正少儿简体" pitchFamily="65" charset="-122"/>
                </a:endParaRPr>
              </a:p>
            </p:txBody>
          </p:sp>
          <p:sp>
            <p:nvSpPr>
              <p:cNvPr id="284743" name="Text Box 71"/>
              <p:cNvSpPr txBox="1">
                <a:spLocks noChangeArrowheads="1"/>
              </p:cNvSpPr>
              <p:nvPr/>
            </p:nvSpPr>
            <p:spPr bwMode="auto">
              <a:xfrm>
                <a:off x="204" y="1979"/>
                <a:ext cx="868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zh-CN" altLang="en-US" b="1">
                    <a:solidFill>
                      <a:srgbClr val="0000FF"/>
                    </a:solidFill>
                    <a:ea typeface="方正少儿简体" pitchFamily="65" charset="-122"/>
                  </a:rPr>
                  <a:t>搬     阵   哗</a:t>
                </a:r>
                <a:endParaRPr lang="zh-CN" altLang="en-US" b="1">
                  <a:solidFill>
                    <a:srgbClr val="0000FF"/>
                  </a:solidFill>
                  <a:ea typeface="方正少儿简体" pitchFamily="65" charset="-122"/>
                </a:endParaRPr>
              </a:p>
              <a:p>
                <a:pPr algn="l"/>
                <a:r>
                  <a:rPr lang="zh-CN" altLang="en-US" b="1">
                    <a:solidFill>
                      <a:srgbClr val="0000FF"/>
                    </a:solidFill>
                    <a:ea typeface="方正少儿简体" pitchFamily="65" charset="-122"/>
                  </a:rPr>
                  <a:t>坡     割   闷</a:t>
                </a:r>
                <a:endParaRPr lang="zh-CN" altLang="en-US" b="1">
                  <a:solidFill>
                    <a:srgbClr val="0000FF"/>
                  </a:solidFill>
                  <a:ea typeface="方正少儿简体" pitchFamily="65" charset="-122"/>
                </a:endParaRPr>
              </a:p>
            </p:txBody>
          </p:sp>
        </p:grpSp>
      </p:grpSp>
      <p:grpSp>
        <p:nvGrpSpPr>
          <p:cNvPr id="284753" name="Group 81"/>
          <p:cNvGrpSpPr/>
          <p:nvPr/>
        </p:nvGrpSpPr>
        <p:grpSpPr bwMode="auto">
          <a:xfrm>
            <a:off x="2195513" y="260350"/>
            <a:ext cx="1296987" cy="1368425"/>
            <a:chOff x="1383" y="164"/>
            <a:chExt cx="817" cy="862"/>
          </a:xfrm>
        </p:grpSpPr>
        <p:sp>
          <p:nvSpPr>
            <p:cNvPr id="284744" name="Oval 72"/>
            <p:cNvSpPr>
              <a:spLocks noChangeArrowheads="1"/>
            </p:cNvSpPr>
            <p:nvPr/>
          </p:nvSpPr>
          <p:spPr bwMode="auto">
            <a:xfrm>
              <a:off x="1383" y="164"/>
              <a:ext cx="817" cy="318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>
                  <a:ea typeface="方正少儿简体" pitchFamily="65" charset="-122"/>
                </a:rPr>
                <a:t>独立完成</a:t>
              </a:r>
              <a:endParaRPr lang="zh-CN" altLang="en-US">
                <a:ea typeface="方正少儿简体" pitchFamily="65" charset="-122"/>
              </a:endParaRPr>
            </a:p>
          </p:txBody>
        </p:sp>
        <p:sp>
          <p:nvSpPr>
            <p:cNvPr id="284745" name="Arc 73"/>
            <p:cNvSpPr/>
            <p:nvPr/>
          </p:nvSpPr>
          <p:spPr bwMode="auto">
            <a:xfrm>
              <a:off x="1882" y="482"/>
              <a:ext cx="136" cy="5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4754" name="Group 82"/>
          <p:cNvGrpSpPr/>
          <p:nvPr/>
        </p:nvGrpSpPr>
        <p:grpSpPr bwMode="auto">
          <a:xfrm>
            <a:off x="4932363" y="981075"/>
            <a:ext cx="3095625" cy="503238"/>
            <a:chOff x="3107" y="618"/>
            <a:chExt cx="1950" cy="317"/>
          </a:xfrm>
        </p:grpSpPr>
        <p:sp>
          <p:nvSpPr>
            <p:cNvPr id="284746" name="Line 74"/>
            <p:cNvSpPr>
              <a:spLocks noChangeShapeType="1"/>
            </p:cNvSpPr>
            <p:nvPr/>
          </p:nvSpPr>
          <p:spPr bwMode="auto">
            <a:xfrm>
              <a:off x="3107" y="618"/>
              <a:ext cx="131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47" name="Line 75"/>
            <p:cNvSpPr>
              <a:spLocks noChangeShapeType="1"/>
            </p:cNvSpPr>
            <p:nvPr/>
          </p:nvSpPr>
          <p:spPr bwMode="auto">
            <a:xfrm flipV="1">
              <a:off x="3334" y="618"/>
              <a:ext cx="181" cy="31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748" name="Line 76"/>
            <p:cNvSpPr>
              <a:spLocks noChangeShapeType="1"/>
            </p:cNvSpPr>
            <p:nvPr/>
          </p:nvSpPr>
          <p:spPr bwMode="auto">
            <a:xfrm>
              <a:off x="4967" y="799"/>
              <a:ext cx="90" cy="4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4755" name="Group 83"/>
          <p:cNvGrpSpPr/>
          <p:nvPr/>
        </p:nvGrpSpPr>
        <p:grpSpPr bwMode="auto">
          <a:xfrm>
            <a:off x="5724525" y="4005263"/>
            <a:ext cx="2886075" cy="1152525"/>
            <a:chOff x="3606" y="2523"/>
            <a:chExt cx="1818" cy="726"/>
          </a:xfrm>
        </p:grpSpPr>
        <p:grpSp>
          <p:nvGrpSpPr>
            <p:cNvPr id="284677" name="Group 5"/>
            <p:cNvGrpSpPr/>
            <p:nvPr/>
          </p:nvGrpSpPr>
          <p:grpSpPr bwMode="auto">
            <a:xfrm>
              <a:off x="3696" y="2523"/>
              <a:ext cx="1728" cy="726"/>
              <a:chOff x="3942" y="2160"/>
              <a:chExt cx="1728" cy="726"/>
            </a:xfrm>
          </p:grpSpPr>
          <p:sp>
            <p:nvSpPr>
              <p:cNvPr id="284678" name="Freeform 6"/>
              <p:cNvSpPr/>
              <p:nvPr/>
            </p:nvSpPr>
            <p:spPr bwMode="auto">
              <a:xfrm rot="9258643">
                <a:off x="3942" y="2419"/>
                <a:ext cx="253" cy="181"/>
              </a:xfrm>
              <a:custGeom>
                <a:avLst/>
                <a:gdLst>
                  <a:gd name="T0" fmla="*/ 227 w 227"/>
                  <a:gd name="T1" fmla="*/ 227 h 227"/>
                  <a:gd name="T2" fmla="*/ 136 w 227"/>
                  <a:gd name="T3" fmla="*/ 91 h 227"/>
                  <a:gd name="T4" fmla="*/ 0 w 227"/>
                  <a:gd name="T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7" h="227">
                    <a:moveTo>
                      <a:pt x="227" y="227"/>
                    </a:moveTo>
                    <a:cubicBezTo>
                      <a:pt x="200" y="178"/>
                      <a:pt x="174" y="129"/>
                      <a:pt x="136" y="91"/>
                    </a:cubicBezTo>
                    <a:cubicBezTo>
                      <a:pt x="98" y="53"/>
                      <a:pt x="49" y="26"/>
                      <a:pt x="0" y="0"/>
                    </a:cubicBezTo>
                  </a:path>
                </a:pathLst>
              </a:custGeom>
              <a:noFill/>
              <a:ln w="76200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4679" name="Oval 7"/>
              <p:cNvSpPr>
                <a:spLocks noChangeArrowheads="1"/>
              </p:cNvSpPr>
              <p:nvPr/>
            </p:nvSpPr>
            <p:spPr bwMode="auto">
              <a:xfrm>
                <a:off x="4105" y="2160"/>
                <a:ext cx="1565" cy="726"/>
              </a:xfrm>
              <a:prstGeom prst="ellipse">
                <a:avLst/>
              </a:prstGeom>
              <a:solidFill>
                <a:srgbClr val="FFFF00"/>
              </a:solidFill>
              <a:ln w="28575" algn="ctr">
                <a:solidFill>
                  <a:srgbClr val="FF00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zh-CN" altLang="en-US" b="1">
                    <a:solidFill>
                      <a:srgbClr val="0000FF"/>
                    </a:solidFill>
                    <a:ea typeface="方正少儿简体" pitchFamily="65" charset="-122"/>
                  </a:rPr>
                  <a:t>我会连   我会填</a:t>
                </a:r>
                <a:endParaRPr lang="zh-CN" altLang="en-US">
                  <a:ea typeface="方正少儿简体" pitchFamily="65" charset="-122"/>
                </a:endParaRPr>
              </a:p>
              <a:p>
                <a:r>
                  <a:rPr lang="zh-CN" altLang="en-US" b="1">
                    <a:solidFill>
                      <a:srgbClr val="0000FF"/>
                    </a:solidFill>
                  </a:rPr>
                  <a:t>我会读    补充音节</a:t>
                </a:r>
                <a:endParaRPr lang="zh-CN" altLang="en-US" b="1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84749" name="Arc 77"/>
            <p:cNvSpPr/>
            <p:nvPr/>
          </p:nvSpPr>
          <p:spPr bwMode="auto">
            <a:xfrm>
              <a:off x="3606" y="2659"/>
              <a:ext cx="90" cy="22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4756" name="Group 84"/>
          <p:cNvGrpSpPr/>
          <p:nvPr/>
        </p:nvGrpSpPr>
        <p:grpSpPr bwMode="auto">
          <a:xfrm>
            <a:off x="5724525" y="2852738"/>
            <a:ext cx="3419475" cy="1079500"/>
            <a:chOff x="3606" y="1797"/>
            <a:chExt cx="2154" cy="680"/>
          </a:xfrm>
        </p:grpSpPr>
        <p:grpSp>
          <p:nvGrpSpPr>
            <p:cNvPr id="284695" name="Group 23"/>
            <p:cNvGrpSpPr/>
            <p:nvPr/>
          </p:nvGrpSpPr>
          <p:grpSpPr bwMode="auto">
            <a:xfrm>
              <a:off x="4172" y="1797"/>
              <a:ext cx="1588" cy="680"/>
              <a:chOff x="3107" y="2977"/>
              <a:chExt cx="1588" cy="680"/>
            </a:xfrm>
          </p:grpSpPr>
          <p:sp>
            <p:nvSpPr>
              <p:cNvPr id="284696" name="Freeform 24"/>
              <p:cNvSpPr/>
              <p:nvPr/>
            </p:nvSpPr>
            <p:spPr bwMode="auto">
              <a:xfrm rot="12122769">
                <a:off x="3446" y="2977"/>
                <a:ext cx="194" cy="199"/>
              </a:xfrm>
              <a:custGeom>
                <a:avLst/>
                <a:gdLst>
                  <a:gd name="T0" fmla="*/ 227 w 227"/>
                  <a:gd name="T1" fmla="*/ 227 h 227"/>
                  <a:gd name="T2" fmla="*/ 136 w 227"/>
                  <a:gd name="T3" fmla="*/ 91 h 227"/>
                  <a:gd name="T4" fmla="*/ 0 w 227"/>
                  <a:gd name="T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7" h="227">
                    <a:moveTo>
                      <a:pt x="227" y="227"/>
                    </a:moveTo>
                    <a:cubicBezTo>
                      <a:pt x="200" y="178"/>
                      <a:pt x="174" y="129"/>
                      <a:pt x="136" y="91"/>
                    </a:cubicBezTo>
                    <a:cubicBezTo>
                      <a:pt x="98" y="53"/>
                      <a:pt x="49" y="26"/>
                      <a:pt x="0" y="0"/>
                    </a:cubicBezTo>
                  </a:path>
                </a:pathLst>
              </a:custGeom>
              <a:solidFill>
                <a:schemeClr val="bg1">
                  <a:alpha val="0"/>
                </a:schemeClr>
              </a:solidFill>
              <a:ln w="76200" cmpd="sng">
                <a:solidFill>
                  <a:schemeClr val="bg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4697" name="Oval 25"/>
              <p:cNvSpPr>
                <a:spLocks noChangeArrowheads="1"/>
              </p:cNvSpPr>
              <p:nvPr/>
            </p:nvSpPr>
            <p:spPr bwMode="auto">
              <a:xfrm>
                <a:off x="3107" y="3158"/>
                <a:ext cx="1588" cy="499"/>
              </a:xfrm>
              <a:prstGeom prst="ellipse">
                <a:avLst/>
              </a:prstGeom>
              <a:solidFill>
                <a:srgbClr val="FFFF00"/>
              </a:solidFill>
              <a:ln w="28575" algn="ctr">
                <a:solidFill>
                  <a:srgbClr val="FF00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zh-CN" altLang="en-US" b="1" dirty="0">
                    <a:solidFill>
                      <a:srgbClr val="0000FF"/>
                    </a:solidFill>
                  </a:rPr>
                  <a:t>分角色朗读课文</a:t>
                </a:r>
                <a:endParaRPr lang="zh-CN" altLang="en-US" dirty="0"/>
              </a:p>
            </p:txBody>
          </p:sp>
        </p:grpSp>
        <p:sp>
          <p:nvSpPr>
            <p:cNvPr id="284750" name="Arc 78"/>
            <p:cNvSpPr/>
            <p:nvPr/>
          </p:nvSpPr>
          <p:spPr bwMode="auto">
            <a:xfrm>
              <a:off x="3606" y="1888"/>
              <a:ext cx="680" cy="18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4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84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84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84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84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84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8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84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84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4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84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28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3" dur="2000"/>
                                        <p:tgtEl>
                                          <p:spTgt spid="28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604" name="Picture 4" descr="cd7099c60c6a1ff18226ac90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67200" y="0"/>
            <a:ext cx="4876800" cy="41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1606" name="Picture 6" descr="08afd5ed852ac14efdfa3c9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636838"/>
            <a:ext cx="6534150" cy="299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3429000" y="4953000"/>
            <a:ext cx="6477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4000">
              <a:solidFill>
                <a:schemeClr val="bg1"/>
              </a:solidFill>
            </a:endParaRPr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15888"/>
            <a:ext cx="7772400" cy="1470025"/>
          </a:xfrm>
        </p:spPr>
        <p:txBody>
          <a:bodyPr/>
          <a:lstStyle/>
          <a:p>
            <a:r>
              <a:rPr lang="zh-CN" altLang="en-US" sz="7200" b="1" dirty="0">
                <a:ea typeface="华文新魏" panose="02010800040101010101" pitchFamily="2" charset="-122"/>
              </a:rPr>
              <a:t>学习目标</a:t>
            </a:r>
            <a:endParaRPr lang="zh-CN" altLang="en-US" sz="7200" b="1" dirty="0">
              <a:ea typeface="华文新魏" panose="02010800040101010101" pitchFamily="2" charset="-122"/>
            </a:endParaRPr>
          </a:p>
        </p:txBody>
      </p:sp>
      <p:sp>
        <p:nvSpPr>
          <p:cNvPr id="25600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27088" y="1557338"/>
            <a:ext cx="7921625" cy="4608512"/>
          </a:xfrm>
        </p:spPr>
        <p:txBody>
          <a:bodyPr/>
          <a:lstStyle/>
          <a:p>
            <a:pPr algn="l"/>
            <a:endParaRPr lang="en-US" altLang="zh-CN" sz="4000" b="1" dirty="0">
              <a:ea typeface="楷体_GB2312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00FF"/>
                </a:solidFill>
                <a:ea typeface="华文新魏" panose="02010800040101010101" pitchFamily="2" charset="-122"/>
              </a:rPr>
              <a:t>借助拼音正确流利地朗读课文，</a:t>
            </a:r>
            <a:endParaRPr lang="zh-CN" altLang="en-US" sz="4000" b="1" dirty="0">
              <a:solidFill>
                <a:srgbClr val="0000FF"/>
              </a:solidFill>
              <a:ea typeface="华文新魏" panose="02010800040101010101" pitchFamily="2" charset="-122"/>
            </a:endParaRPr>
          </a:p>
          <a:p>
            <a:pPr algn="l"/>
            <a:endParaRPr lang="zh-CN" altLang="en-US" sz="1600" b="1" dirty="0">
              <a:solidFill>
                <a:srgbClr val="0000FF"/>
              </a:solidFill>
              <a:ea typeface="华文新魏" panose="02010800040101010101" pitchFamily="2" charset="-122"/>
            </a:endParaRPr>
          </a:p>
          <a:p>
            <a:pPr algn="l"/>
            <a:r>
              <a:rPr lang="zh-CN" altLang="en-US" sz="4000" b="1" dirty="0">
                <a:solidFill>
                  <a:srgbClr val="0000FF"/>
                </a:solidFill>
                <a:ea typeface="华文新魏" panose="02010800040101010101" pitchFamily="2" charset="-122"/>
              </a:rPr>
              <a:t>认读生字词，了解课文内容。</a:t>
            </a:r>
            <a:endParaRPr lang="zh-CN" altLang="en-US" sz="4000" b="1" dirty="0">
              <a:solidFill>
                <a:srgbClr val="0000FF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179388" y="1989138"/>
            <a:ext cx="863600" cy="302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 dirty="0">
                <a:ea typeface="华文新魏" panose="02010800040101010101" pitchFamily="2" charset="-122"/>
              </a:rPr>
              <a:t>我</a:t>
            </a:r>
            <a:endParaRPr lang="zh-CN" altLang="en-US" sz="4800" dirty="0">
              <a:ea typeface="华文新魏" panose="0201080004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800" dirty="0">
                <a:ea typeface="华文新魏" panose="02010800040101010101" pitchFamily="2" charset="-122"/>
              </a:rPr>
              <a:t>会</a:t>
            </a:r>
            <a:endParaRPr lang="zh-CN" altLang="en-US" sz="4800" dirty="0">
              <a:ea typeface="华文新魏" panose="0201080004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800" dirty="0">
                <a:ea typeface="华文新魏" panose="02010800040101010101" pitchFamily="2" charset="-122"/>
              </a:rPr>
              <a:t>读</a:t>
            </a:r>
            <a:endParaRPr lang="zh-CN" altLang="en-US" sz="4800" dirty="0"/>
          </a:p>
        </p:txBody>
      </p:sp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2771775" y="1700213"/>
            <a:ext cx="7924800" cy="302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</a:rPr>
              <a:t>坡     割   闷    伸    喊</a:t>
            </a:r>
            <a:endParaRPr lang="zh-CN" altLang="en-US" sz="4800" b="1" dirty="0">
              <a:solidFill>
                <a:srgbClr val="0000FF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</a:rPr>
              <a:t>潮     湿   消    虫 </a:t>
            </a:r>
            <a:endParaRPr lang="zh-CN" altLang="en-US" sz="4800" b="1" dirty="0">
              <a:solidFill>
                <a:srgbClr val="0000FF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</a:rPr>
              <a:t>搬     阵   哗</a:t>
            </a:r>
            <a:endParaRPr lang="zh-CN" altLang="en-US" sz="4800" b="1" dirty="0">
              <a:solidFill>
                <a:srgbClr val="0000FF"/>
              </a:solidFill>
            </a:endParaRPr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2286000" y="2590800"/>
            <a:ext cx="76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/>
          </a:p>
        </p:txBody>
      </p:sp>
      <p:grpSp>
        <p:nvGrpSpPr>
          <p:cNvPr id="269320" name="Group 8"/>
          <p:cNvGrpSpPr/>
          <p:nvPr/>
        </p:nvGrpSpPr>
        <p:grpSpPr bwMode="auto">
          <a:xfrm>
            <a:off x="2843213" y="1268413"/>
            <a:ext cx="7775575" cy="2730500"/>
            <a:chOff x="431" y="799"/>
            <a:chExt cx="4898" cy="1720"/>
          </a:xfrm>
        </p:grpSpPr>
        <p:sp>
          <p:nvSpPr>
            <p:cNvPr id="269321" name="Text Box 9"/>
            <p:cNvSpPr txBox="1">
              <a:spLocks noChangeArrowheads="1"/>
            </p:cNvSpPr>
            <p:nvPr/>
          </p:nvSpPr>
          <p:spPr bwMode="auto">
            <a:xfrm>
              <a:off x="476" y="799"/>
              <a:ext cx="485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3600" b="1">
                  <a:latin typeface="Times New Roman" panose="02020603050405020304" pitchFamily="18" charset="0"/>
                </a:rPr>
                <a:t>pō        </a:t>
              </a:r>
              <a:r>
                <a:rPr kumimoji="1" lang="zh-CN" altLang="en-US" sz="3600" b="1">
                  <a:latin typeface="Times New Roman" panose="02020603050405020304" pitchFamily="18" charset="0"/>
                  <a:ea typeface="Gulim" panose="020B0600000101010101" pitchFamily="34" charset="-127"/>
                </a:rPr>
                <a:t>ｇ</a:t>
              </a:r>
              <a:r>
                <a:rPr kumimoji="1" lang="en-US" altLang="zh-CN" sz="3600" b="1">
                  <a:latin typeface="Times New Roman" panose="02020603050405020304" pitchFamily="18" charset="0"/>
                </a:rPr>
                <a:t>ē   mēn    shēn    hǎn</a:t>
              </a:r>
              <a:endParaRPr kumimoji="1" lang="en-US" altLang="zh-CN" sz="3600" b="1">
                <a:latin typeface="Times New Roman" panose="02020603050405020304" pitchFamily="18" charset="0"/>
              </a:endParaRPr>
            </a:p>
          </p:txBody>
        </p:sp>
        <p:sp>
          <p:nvSpPr>
            <p:cNvPr id="269322" name="Text Box 10"/>
            <p:cNvSpPr txBox="1">
              <a:spLocks noChangeArrowheads="1"/>
            </p:cNvSpPr>
            <p:nvPr/>
          </p:nvSpPr>
          <p:spPr bwMode="auto">
            <a:xfrm>
              <a:off x="476" y="1434"/>
              <a:ext cx="485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3600" b="1" dirty="0" err="1">
                  <a:latin typeface="Times New Roman" panose="02020603050405020304" pitchFamily="18" charset="0"/>
                </a:rPr>
                <a:t>ch</a:t>
              </a:r>
              <a:r>
                <a:rPr kumimoji="1" lang="en-US" altLang="en-US" sz="3600" b="1" dirty="0" err="1">
                  <a:latin typeface="Times New Roman" panose="02020603050405020304" pitchFamily="18" charset="0"/>
                </a:rPr>
                <a:t>á</a:t>
              </a:r>
              <a:r>
                <a:rPr kumimoji="1" lang="en-US" altLang="zh-CN" sz="3600" b="1" dirty="0" err="1">
                  <a:latin typeface="Times New Roman" panose="02020603050405020304" pitchFamily="18" charset="0"/>
                </a:rPr>
                <a:t>o</a:t>
              </a:r>
              <a:r>
                <a:rPr kumimoji="1" lang="en-US" altLang="zh-CN" sz="3600" b="1" dirty="0">
                  <a:latin typeface="Times New Roman" panose="02020603050405020304" pitchFamily="18" charset="0"/>
                </a:rPr>
                <a:t>    </a:t>
              </a:r>
              <a:r>
                <a:rPr kumimoji="1" lang="en-US" altLang="zh-CN" sz="3600" b="1" dirty="0" err="1">
                  <a:latin typeface="Times New Roman" panose="02020603050405020304" pitchFamily="18" charset="0"/>
                </a:rPr>
                <a:t>sh</a:t>
              </a:r>
              <a:r>
                <a:rPr kumimoji="1" lang="en-US" altLang="en-US" sz="3600" b="1" dirty="0" err="1">
                  <a:latin typeface="Times New Roman" panose="02020603050405020304" pitchFamily="18" charset="0"/>
                </a:rPr>
                <a:t>ī</a:t>
              </a:r>
              <a:r>
                <a:rPr kumimoji="1" lang="en-US" altLang="zh-CN" sz="3600" b="1" dirty="0">
                  <a:latin typeface="Times New Roman" panose="02020603050405020304" pitchFamily="18" charset="0"/>
                </a:rPr>
                <a:t>    </a:t>
              </a:r>
              <a:r>
                <a:rPr kumimoji="1" lang="en-US" altLang="zh-CN" sz="3600" b="1" dirty="0" err="1">
                  <a:latin typeface="Times New Roman" panose="02020603050405020304" pitchFamily="18" charset="0"/>
                </a:rPr>
                <a:t>xi</a:t>
              </a:r>
              <a:r>
                <a:rPr kumimoji="1" lang="en-US" altLang="en-US" sz="3600" b="1" dirty="0" err="1">
                  <a:latin typeface="Times New Roman" panose="02020603050405020304" pitchFamily="18" charset="0"/>
                </a:rPr>
                <a:t>ā</a:t>
              </a:r>
              <a:r>
                <a:rPr kumimoji="1" lang="en-US" altLang="zh-CN" sz="3600" b="1" dirty="0" err="1">
                  <a:latin typeface="Times New Roman" panose="02020603050405020304" pitchFamily="18" charset="0"/>
                </a:rPr>
                <a:t>o</a:t>
              </a:r>
              <a:r>
                <a:rPr kumimoji="1" lang="en-US" altLang="zh-CN" sz="3600" b="1" dirty="0">
                  <a:latin typeface="Times New Roman" panose="02020603050405020304" pitchFamily="18" charset="0"/>
                </a:rPr>
                <a:t>    </a:t>
              </a:r>
              <a:r>
                <a:rPr kumimoji="1" lang="en-US" altLang="zh-CN" sz="3600" b="1" dirty="0" err="1">
                  <a:latin typeface="Times New Roman" panose="02020603050405020304" pitchFamily="18" charset="0"/>
                </a:rPr>
                <a:t>chóng</a:t>
              </a:r>
              <a:endParaRPr kumimoji="1" lang="en-US" altLang="zh-CN" sz="36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269323" name="Text Box 11"/>
            <p:cNvSpPr txBox="1">
              <a:spLocks noChangeArrowheads="1"/>
            </p:cNvSpPr>
            <p:nvPr/>
          </p:nvSpPr>
          <p:spPr bwMode="auto">
            <a:xfrm>
              <a:off x="431" y="2115"/>
              <a:ext cx="485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3600" b="1">
                  <a:latin typeface="Times New Roman" panose="02020603050405020304" pitchFamily="18" charset="0"/>
                </a:rPr>
                <a:t>b</a:t>
              </a:r>
              <a:r>
                <a:rPr kumimoji="1" lang="en-US" altLang="en-US" sz="3600" b="1">
                  <a:latin typeface="Times New Roman" panose="02020603050405020304" pitchFamily="18" charset="0"/>
                </a:rPr>
                <a:t>ā</a:t>
              </a:r>
              <a:r>
                <a:rPr kumimoji="1" lang="en-US" altLang="zh-CN" sz="3600" b="1">
                  <a:latin typeface="Times New Roman" panose="02020603050405020304" pitchFamily="18" charset="0"/>
                </a:rPr>
                <a:t>n     zh</a:t>
              </a:r>
              <a:r>
                <a:rPr kumimoji="1" lang="en-US" altLang="en-US" sz="3600" b="1">
                  <a:latin typeface="Times New Roman" panose="02020603050405020304" pitchFamily="18" charset="0"/>
                </a:rPr>
                <a:t>è</a:t>
              </a:r>
              <a:r>
                <a:rPr kumimoji="1" lang="en-US" altLang="zh-CN" sz="3600" b="1">
                  <a:latin typeface="Times New Roman" panose="02020603050405020304" pitchFamily="18" charset="0"/>
                </a:rPr>
                <a:t>n   </a:t>
              </a:r>
              <a:r>
                <a:rPr kumimoji="1" lang="en-US" altLang="zh-CN" sz="3600" b="1">
                  <a:latin typeface="Times New Roman" panose="02020603050405020304" pitchFamily="18" charset="0"/>
                  <a:ea typeface="Gulim" panose="020B0600000101010101" pitchFamily="34" charset="-127"/>
                </a:rPr>
                <a:t>hu</a:t>
              </a:r>
              <a:r>
                <a:rPr kumimoji="1" lang="en-US" altLang="en-US" sz="3600" b="1">
                  <a:latin typeface="Times New Roman" panose="02020603050405020304" pitchFamily="18" charset="0"/>
                </a:rPr>
                <a:t>ā</a:t>
              </a:r>
              <a:endParaRPr kumimoji="1" lang="en-US" altLang="zh-CN" sz="36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269324" name="Text Box 12"/>
          <p:cNvSpPr txBox="1">
            <a:spLocks noChangeArrowheads="1"/>
          </p:cNvSpPr>
          <p:nvPr/>
        </p:nvSpPr>
        <p:spPr bwMode="auto">
          <a:xfrm>
            <a:off x="3705225" y="49213"/>
            <a:ext cx="41576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600" b="1" u="sng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检 查 预 习</a:t>
            </a:r>
            <a:endParaRPr lang="zh-CN" altLang="en-US" sz="6600" b="1" u="sng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6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338" name="Picture 2" descr="hua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382000" y="0"/>
            <a:ext cx="952500" cy="6858000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0339" name="Picture 3" descr="hua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28600" y="838200"/>
            <a:ext cx="9525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304800" y="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0" y="0"/>
            <a:ext cx="6248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读读生字和新词</a:t>
            </a:r>
            <a:endParaRPr kumimoji="1" lang="zh-CN" altLang="en-US" sz="2400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42" name="Text Box 6"/>
          <p:cNvSpPr txBox="1">
            <a:spLocks noChangeArrowheads="1"/>
          </p:cNvSpPr>
          <p:nvPr/>
        </p:nvSpPr>
        <p:spPr bwMode="auto">
          <a:xfrm>
            <a:off x="1143000" y="9906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3600">
                <a:latin typeface="Times New Roman" panose="02020603050405020304" pitchFamily="18" charset="0"/>
              </a:rPr>
              <a:t> </a:t>
            </a:r>
            <a:endParaRPr kumimoji="1"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70343" name="Text Box 7"/>
          <p:cNvSpPr txBox="1">
            <a:spLocks noChangeArrowheads="1"/>
          </p:cNvSpPr>
          <p:nvPr/>
        </p:nvSpPr>
        <p:spPr bwMode="auto">
          <a:xfrm>
            <a:off x="1187450" y="1268413"/>
            <a:ext cx="2286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2400" dirty="0">
                <a:latin typeface="Times New Roman" panose="02020603050405020304" pitchFamily="18" charset="0"/>
              </a:rPr>
              <a:t>                      </a:t>
            </a:r>
            <a:r>
              <a:rPr kumimoji="1"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奇 怪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70344" name="Text Box 8"/>
          <p:cNvSpPr txBox="1">
            <a:spLocks noChangeArrowheads="1"/>
          </p:cNvSpPr>
          <p:nvPr/>
        </p:nvSpPr>
        <p:spPr bwMode="auto">
          <a:xfrm>
            <a:off x="3563938" y="1412875"/>
            <a:ext cx="12954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16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            </a:t>
            </a:r>
            <a:r>
              <a:rPr kumimoji="1" lang="zh-CN" altLang="zh-CN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今天</a:t>
            </a:r>
            <a:endParaRPr kumimoji="1" lang="zh-CN" altLang="en-US" sz="32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45" name="Text Box 9"/>
          <p:cNvSpPr txBox="1">
            <a:spLocks noChangeArrowheads="1"/>
          </p:cNvSpPr>
          <p:nvPr/>
        </p:nvSpPr>
        <p:spPr bwMode="auto">
          <a:xfrm>
            <a:off x="5622925" y="1238250"/>
            <a:ext cx="199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kumimoji="1" lang="en-US" altLang="zh-CN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l"/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闷 得  很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46" name="Text Box 10"/>
          <p:cNvSpPr txBox="1">
            <a:spLocks noChangeArrowheads="1"/>
          </p:cNvSpPr>
          <p:nvPr/>
        </p:nvSpPr>
        <p:spPr bwMode="auto">
          <a:xfrm>
            <a:off x="1219200" y="2667000"/>
            <a:ext cx="130175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rPr>
              <a:t>      </a:t>
            </a:r>
            <a:endParaRPr kumimoji="1" lang="en-US" altLang="zh-CN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l"/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很 低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47" name="Text Box 11"/>
          <p:cNvSpPr txBox="1">
            <a:spLocks noChangeArrowheads="1"/>
          </p:cNvSpPr>
          <p:nvPr/>
        </p:nvSpPr>
        <p:spPr bwMode="auto">
          <a:xfrm>
            <a:off x="3348038" y="3141663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为 什么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48" name="Text Box 12"/>
          <p:cNvSpPr txBox="1">
            <a:spLocks noChangeArrowheads="1"/>
          </p:cNvSpPr>
          <p:nvPr/>
        </p:nvSpPr>
        <p:spPr bwMode="auto">
          <a:xfrm>
            <a:off x="5940425" y="3141663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才  能</a:t>
            </a:r>
            <a:endParaRPr kumimoji="1" lang="zh-CN" altLang="en-US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49" name="Text Box 13"/>
          <p:cNvSpPr txBox="1">
            <a:spLocks noChangeArrowheads="1"/>
          </p:cNvSpPr>
          <p:nvPr/>
        </p:nvSpPr>
        <p:spPr bwMode="auto">
          <a:xfrm>
            <a:off x="4724400" y="5348288"/>
            <a:ext cx="1387475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rPr>
              <a:t>   </a:t>
            </a:r>
            <a:endParaRPr kumimoji="1" lang="en-US" altLang="zh-CN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l"/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有 空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50" name="Text Box 14"/>
          <p:cNvSpPr txBox="1">
            <a:spLocks noChangeArrowheads="1"/>
          </p:cNvSpPr>
          <p:nvPr/>
        </p:nvSpPr>
        <p:spPr bwMode="auto">
          <a:xfrm>
            <a:off x="1295400" y="4025900"/>
            <a:ext cx="121602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kumimoji="1" lang="en-US" altLang="zh-CN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l"/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燕 子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51" name="Text Box 15"/>
          <p:cNvSpPr txBox="1">
            <a:spLocks noChangeArrowheads="1"/>
          </p:cNvSpPr>
          <p:nvPr/>
        </p:nvSpPr>
        <p:spPr bwMode="auto">
          <a:xfrm>
            <a:off x="2590800" y="5340350"/>
            <a:ext cx="176530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endParaRPr kumimoji="1" lang="en-US" altLang="zh-CN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l"/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潮    湿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52" name="Text Box 16"/>
          <p:cNvSpPr txBox="1">
            <a:spLocks noChangeArrowheads="1"/>
          </p:cNvSpPr>
          <p:nvPr/>
        </p:nvSpPr>
        <p:spPr bwMode="auto">
          <a:xfrm>
            <a:off x="3505200" y="4011613"/>
            <a:ext cx="1643063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kumimoji="1" lang="en-US" altLang="zh-CN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l"/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翅   膀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53" name="Text Box 17"/>
          <p:cNvSpPr txBox="1">
            <a:spLocks noChangeArrowheads="1"/>
          </p:cNvSpPr>
          <p:nvPr/>
        </p:nvSpPr>
        <p:spPr bwMode="auto">
          <a:xfrm>
            <a:off x="6096000" y="4062413"/>
            <a:ext cx="137160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rPr>
              <a:t>        </a:t>
            </a:r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沾 了</a:t>
            </a:r>
            <a:endParaRPr kumimoji="1" lang="zh-CN" altLang="en-US" sz="36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54" name="Text Box 18"/>
          <p:cNvSpPr txBox="1">
            <a:spLocks noChangeArrowheads="1"/>
          </p:cNvSpPr>
          <p:nvPr/>
        </p:nvSpPr>
        <p:spPr bwMode="auto">
          <a:xfrm>
            <a:off x="762000" y="5334000"/>
            <a:ext cx="137160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rPr>
              <a:t>        </a:t>
            </a:r>
            <a:r>
              <a:rPr kumimoji="1" lang="zh-CN" altLang="en-US" sz="3600" b="1">
                <a:solidFill>
                  <a:srgbClr val="FF0066"/>
                </a:solidFill>
                <a:latin typeface="Times New Roman" panose="02020603050405020304" pitchFamily="18" charset="0"/>
              </a:rPr>
              <a:t>水珠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0355" name="Text Box 19"/>
          <p:cNvSpPr txBox="1">
            <a:spLocks noChangeArrowheads="1"/>
          </p:cNvSpPr>
          <p:nvPr/>
        </p:nvSpPr>
        <p:spPr bwMode="auto">
          <a:xfrm>
            <a:off x="6705600" y="5334000"/>
            <a:ext cx="152400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3200" b="1">
                <a:solidFill>
                  <a:schemeClr val="accent2"/>
                </a:solidFill>
                <a:latin typeface="宋体" panose="02010600030101010101" pitchFamily="2" charset="-122"/>
              </a:rPr>
              <a:t>      </a:t>
            </a:r>
            <a:r>
              <a:rPr kumimoji="1" lang="zh-CN" altLang="en-US" sz="3600" b="1">
                <a:solidFill>
                  <a:srgbClr val="FF0066"/>
                </a:solidFill>
                <a:latin typeface="宋体" panose="02010600030101010101" pitchFamily="2" charset="-122"/>
              </a:rPr>
              <a:t>游 到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70357" name="Text Box 21"/>
          <p:cNvSpPr txBox="1">
            <a:spLocks noChangeArrowheads="1"/>
          </p:cNvSpPr>
          <p:nvPr/>
        </p:nvSpPr>
        <p:spPr bwMode="auto">
          <a:xfrm>
            <a:off x="5487988" y="482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270358" name="Text Box 22"/>
          <p:cNvSpPr txBox="1">
            <a:spLocks noChangeArrowheads="1"/>
          </p:cNvSpPr>
          <p:nvPr/>
        </p:nvSpPr>
        <p:spPr bwMode="auto">
          <a:xfrm>
            <a:off x="1187450" y="1052513"/>
            <a:ext cx="63881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 b="1">
                <a:solidFill>
                  <a:schemeClr val="accent2"/>
                </a:solidFill>
              </a:rPr>
              <a:t>qí  guài         jīn           mēn   hěn </a:t>
            </a:r>
            <a:endParaRPr kumimoji="1" lang="en-US" altLang="zh-CN" sz="3200" b="1">
              <a:solidFill>
                <a:schemeClr val="accent2"/>
              </a:solidFill>
            </a:endParaRPr>
          </a:p>
        </p:txBody>
      </p:sp>
      <p:sp>
        <p:nvSpPr>
          <p:cNvPr id="270359" name="Text Box 23"/>
          <p:cNvSpPr txBox="1">
            <a:spLocks noChangeArrowheads="1"/>
          </p:cNvSpPr>
          <p:nvPr/>
        </p:nvSpPr>
        <p:spPr bwMode="auto">
          <a:xfrm>
            <a:off x="1258888" y="2708275"/>
            <a:ext cx="612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200" b="1">
                <a:solidFill>
                  <a:schemeClr val="accent2"/>
                </a:solidFill>
              </a:rPr>
              <a:t>     dī         wèi                 cái</a:t>
            </a:r>
            <a:endParaRPr kumimoji="1" lang="en-US" altLang="zh-CN" sz="3200" b="1">
              <a:solidFill>
                <a:schemeClr val="accent2"/>
              </a:solidFill>
            </a:endParaRPr>
          </a:p>
        </p:txBody>
      </p:sp>
      <p:sp>
        <p:nvSpPr>
          <p:cNvPr id="270360" name="Text Box 24"/>
          <p:cNvSpPr txBox="1">
            <a:spLocks noChangeArrowheads="1"/>
          </p:cNvSpPr>
          <p:nvPr/>
        </p:nvSpPr>
        <p:spPr bwMode="auto">
          <a:xfrm>
            <a:off x="1116013" y="4076700"/>
            <a:ext cx="62912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200" b="1">
                <a:solidFill>
                  <a:schemeClr val="accent2"/>
                </a:solidFill>
              </a:rPr>
              <a:t> yàn             chì bǎng        zhān</a:t>
            </a:r>
            <a:endParaRPr kumimoji="1" lang="en-US" altLang="zh-CN" sz="3200" b="1">
              <a:solidFill>
                <a:schemeClr val="accent2"/>
              </a:solidFill>
            </a:endParaRPr>
          </a:p>
        </p:txBody>
      </p:sp>
      <p:sp>
        <p:nvSpPr>
          <p:cNvPr id="270361" name="Text Box 25"/>
          <p:cNvSpPr txBox="1">
            <a:spLocks noChangeArrowheads="1"/>
          </p:cNvSpPr>
          <p:nvPr/>
        </p:nvSpPr>
        <p:spPr bwMode="auto">
          <a:xfrm>
            <a:off x="900113" y="5373688"/>
            <a:ext cx="69135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200" b="1">
                <a:solidFill>
                  <a:schemeClr val="accent2"/>
                </a:solidFill>
              </a:rPr>
              <a:t>  zhū     cháo shī        kòng     yóu</a:t>
            </a:r>
            <a:endParaRPr kumimoji="1" lang="en-US" altLang="zh-CN" sz="32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7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1000"/>
                                        <p:tgtEl>
                                          <p:spTgt spid="27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1000"/>
                                        <p:tgtEl>
                                          <p:spTgt spid="27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27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58" grpId="0"/>
      <p:bldP spid="270359" grpId="0"/>
      <p:bldP spid="270360" grpId="0"/>
      <p:bldP spid="2703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948" name="Picture 68" descr="1433336_175741977117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32138" y="4076700"/>
            <a:ext cx="2644775" cy="175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0947" name="Picture 67" descr="1433336_175741977117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87675" y="1557338"/>
            <a:ext cx="2644775" cy="175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0882" name="Group 2"/>
          <p:cNvGraphicFramePr>
            <a:graphicFrameLocks noGrp="1"/>
          </p:cNvGraphicFramePr>
          <p:nvPr/>
        </p:nvGraphicFramePr>
        <p:xfrm>
          <a:off x="611188" y="404813"/>
          <a:ext cx="2874962" cy="2755901"/>
        </p:xfrm>
        <a:graphic>
          <a:graphicData uri="http://schemas.openxmlformats.org/drawingml/2006/table">
            <a:tbl>
              <a:tblPr/>
              <a:tblGrid>
                <a:gridCol w="1438275"/>
                <a:gridCol w="1436687"/>
              </a:tblGrid>
              <a:tr h="1385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7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50897" name="Text Box 17"/>
          <p:cNvSpPr txBox="1">
            <a:spLocks noChangeArrowheads="1"/>
          </p:cNvSpPr>
          <p:nvPr/>
        </p:nvSpPr>
        <p:spPr bwMode="auto">
          <a:xfrm>
            <a:off x="684213" y="0"/>
            <a:ext cx="27336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zh-CN" altLang="en-US" sz="20000" b="1">
                <a:latin typeface="Times New Roman" panose="02020603050405020304" pitchFamily="18" charset="0"/>
                <a:ea typeface="楷体_GB2312" pitchFamily="49" charset="-122"/>
              </a:rPr>
              <a:t>吧</a:t>
            </a:r>
            <a:endParaRPr kumimoji="1" lang="zh-CN" altLang="en-US" sz="20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aphicFrame>
        <p:nvGraphicFramePr>
          <p:cNvPr id="250898" name="Group 18"/>
          <p:cNvGraphicFramePr>
            <a:graphicFrameLocks noGrp="1"/>
          </p:cNvGraphicFramePr>
          <p:nvPr/>
        </p:nvGraphicFramePr>
        <p:xfrm>
          <a:off x="5219700" y="3644900"/>
          <a:ext cx="2874963" cy="2755901"/>
        </p:xfrm>
        <a:graphic>
          <a:graphicData uri="http://schemas.openxmlformats.org/drawingml/2006/table">
            <a:tbl>
              <a:tblPr/>
              <a:tblGrid>
                <a:gridCol w="1438275"/>
                <a:gridCol w="1436688"/>
              </a:tblGrid>
              <a:tr h="1385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7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0913" name="Group 33"/>
          <p:cNvGraphicFramePr>
            <a:graphicFrameLocks noGrp="1"/>
          </p:cNvGraphicFramePr>
          <p:nvPr/>
        </p:nvGraphicFramePr>
        <p:xfrm>
          <a:off x="611188" y="3644900"/>
          <a:ext cx="2874962" cy="2755901"/>
        </p:xfrm>
        <a:graphic>
          <a:graphicData uri="http://schemas.openxmlformats.org/drawingml/2006/table">
            <a:tbl>
              <a:tblPr/>
              <a:tblGrid>
                <a:gridCol w="1438275"/>
                <a:gridCol w="1436687"/>
              </a:tblGrid>
              <a:tr h="1385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7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0928" name="Group 48"/>
          <p:cNvGraphicFramePr>
            <a:graphicFrameLocks noGrp="1"/>
          </p:cNvGraphicFramePr>
          <p:nvPr/>
        </p:nvGraphicFramePr>
        <p:xfrm>
          <a:off x="5219700" y="404813"/>
          <a:ext cx="2874963" cy="2755901"/>
        </p:xfrm>
        <a:graphic>
          <a:graphicData uri="http://schemas.openxmlformats.org/drawingml/2006/table">
            <a:tbl>
              <a:tblPr/>
              <a:tblGrid>
                <a:gridCol w="1438275"/>
                <a:gridCol w="1436688"/>
              </a:tblGrid>
              <a:tr h="1385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7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50943" name="Text Box 63"/>
          <p:cNvSpPr txBox="1">
            <a:spLocks noChangeArrowheads="1"/>
          </p:cNvSpPr>
          <p:nvPr/>
        </p:nvSpPr>
        <p:spPr bwMode="auto">
          <a:xfrm>
            <a:off x="5292725" y="115888"/>
            <a:ext cx="27336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zh-CN" altLang="en-US" sz="20000" b="1">
                <a:latin typeface="Times New Roman" panose="02020603050405020304" pitchFamily="18" charset="0"/>
                <a:ea typeface="楷体_GB2312" pitchFamily="49" charset="-122"/>
              </a:rPr>
              <a:t>吗</a:t>
            </a:r>
            <a:endParaRPr kumimoji="1" lang="zh-CN" altLang="en-US" sz="20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50944" name="Text Box 64"/>
          <p:cNvSpPr txBox="1">
            <a:spLocks noChangeArrowheads="1"/>
          </p:cNvSpPr>
          <p:nvPr/>
        </p:nvSpPr>
        <p:spPr bwMode="auto">
          <a:xfrm>
            <a:off x="611188" y="3357563"/>
            <a:ext cx="27336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zh-CN" altLang="en-US" sz="20000" b="1">
                <a:latin typeface="Times New Roman" panose="02020603050405020304" pitchFamily="18" charset="0"/>
                <a:ea typeface="楷体_GB2312" pitchFamily="49" charset="-122"/>
              </a:rPr>
              <a:t>虫</a:t>
            </a:r>
            <a:endParaRPr kumimoji="1" lang="zh-CN" altLang="en-US" sz="20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50945" name="Text Box 65"/>
          <p:cNvSpPr txBox="1">
            <a:spLocks noChangeArrowheads="1"/>
          </p:cNvSpPr>
          <p:nvPr/>
        </p:nvSpPr>
        <p:spPr bwMode="auto">
          <a:xfrm>
            <a:off x="5219700" y="3357563"/>
            <a:ext cx="27336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zh-CN" altLang="en-US" sz="20000" b="1">
                <a:latin typeface="Times New Roman" panose="02020603050405020304" pitchFamily="18" charset="0"/>
                <a:ea typeface="楷体_GB2312" pitchFamily="49" charset="-122"/>
              </a:rPr>
              <a:t>往</a:t>
            </a:r>
            <a:endParaRPr kumimoji="1" lang="zh-CN" altLang="en-US" sz="20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600" b="1" dirty="0">
                <a:ea typeface="华文新魏" panose="02010800040101010101" pitchFamily="2" charset="-122"/>
              </a:rPr>
              <a:t>自主与合作</a:t>
            </a:r>
            <a:endParaRPr lang="zh-CN" altLang="en-US" sz="6600" b="1" dirty="0">
              <a:ea typeface="华文新魏" panose="02010800040101010101" pitchFamily="2" charset="-122"/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 dirty="0"/>
              <a:t>1</a:t>
            </a:r>
            <a:r>
              <a:rPr lang="zh-CN" altLang="en-US" b="1" dirty="0"/>
              <a:t>、看拼音读课文，圈出生字，把句子读通顺。</a:t>
            </a:r>
            <a:endParaRPr lang="zh-CN" altLang="en-US" b="1" dirty="0"/>
          </a:p>
          <a:p>
            <a:pPr>
              <a:buFontTx/>
              <a:buNone/>
            </a:pPr>
            <a:endParaRPr lang="zh-CN" altLang="en-US" b="1" dirty="0"/>
          </a:p>
          <a:p>
            <a:pPr>
              <a:buFontTx/>
              <a:buNone/>
            </a:pPr>
            <a:r>
              <a:rPr lang="en-US" altLang="zh-CN" b="1" dirty="0"/>
              <a:t>2</a:t>
            </a:r>
            <a:r>
              <a:rPr lang="zh-CN" altLang="en-US" b="1" dirty="0"/>
              <a:t>、课文中出现了哪几种小动物？</a:t>
            </a:r>
            <a:endParaRPr lang="zh-CN" altLang="en-US" b="1" dirty="0"/>
          </a:p>
          <a:p>
            <a:pPr>
              <a:buFontTx/>
              <a:buNone/>
            </a:pPr>
            <a:endParaRPr lang="zh-CN" altLang="en-US" b="1" dirty="0"/>
          </a:p>
          <a:p>
            <a:pPr>
              <a:buFontTx/>
              <a:buNone/>
            </a:pPr>
            <a:r>
              <a:rPr lang="en-US" altLang="zh-CN" b="1" dirty="0"/>
              <a:t>3</a:t>
            </a:r>
            <a:r>
              <a:rPr lang="zh-CN" altLang="en-US" b="1" dirty="0"/>
              <a:t>、小白兔怎么知道要下雨了？</a:t>
            </a:r>
            <a:endParaRPr lang="zh-CN" altLang="en-US" b="1" dirty="0"/>
          </a:p>
          <a:p>
            <a:pPr>
              <a:buFontTx/>
              <a:buNone/>
            </a:pPr>
            <a:endParaRPr lang="en-US" altLang="zh-CN" b="1" dirty="0"/>
          </a:p>
        </p:txBody>
      </p:sp>
      <p:pic>
        <p:nvPicPr>
          <p:cNvPr id="282628" name="Picture 4" descr="1112104_113448097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72225" y="3644900"/>
            <a:ext cx="2546350" cy="32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611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61124" name="Picture 4" descr="图片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25" name="Text Box 5"/>
          <p:cNvSpPr txBox="1">
            <a:spLocks noChangeArrowheads="1"/>
          </p:cNvSpPr>
          <p:nvPr/>
        </p:nvSpPr>
        <p:spPr bwMode="auto">
          <a:xfrm>
            <a:off x="381000" y="6096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/>
              <a:t>读了课文，我知道了下雨前会：</a:t>
            </a:r>
            <a:endParaRPr lang="zh-CN" altLang="en-US" sz="4400"/>
          </a:p>
        </p:txBody>
      </p:sp>
      <p:sp>
        <p:nvSpPr>
          <p:cNvPr id="261126" name="Text Box 6"/>
          <p:cNvSpPr txBox="1">
            <a:spLocks noChangeArrowheads="1"/>
          </p:cNvSpPr>
          <p:nvPr/>
        </p:nvSpPr>
        <p:spPr bwMode="auto">
          <a:xfrm>
            <a:off x="1371600" y="1676400"/>
            <a:ext cx="2819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 dirty="0">
                <a:solidFill>
                  <a:srgbClr val="0000FF"/>
                </a:solidFill>
              </a:rPr>
              <a:t>天气很闷</a:t>
            </a:r>
            <a:endParaRPr lang="zh-CN" altLang="en-US" sz="4800" dirty="0">
              <a:solidFill>
                <a:srgbClr val="0000FF"/>
              </a:solidFill>
            </a:endParaRPr>
          </a:p>
        </p:txBody>
      </p:sp>
      <p:sp>
        <p:nvSpPr>
          <p:cNvPr id="261127" name="Text Box 7"/>
          <p:cNvSpPr txBox="1">
            <a:spLocks noChangeArrowheads="1"/>
          </p:cNvSpPr>
          <p:nvPr/>
        </p:nvSpPr>
        <p:spPr bwMode="auto">
          <a:xfrm>
            <a:off x="1295400" y="2819400"/>
            <a:ext cx="7239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>
                <a:solidFill>
                  <a:srgbClr val="0000FF"/>
                </a:solidFill>
              </a:rPr>
              <a:t>燕子低飞</a:t>
            </a:r>
            <a:endParaRPr lang="zh-CN" altLang="en-US" sz="4800">
              <a:solidFill>
                <a:srgbClr val="0000FF"/>
              </a:solidFill>
            </a:endParaRPr>
          </a:p>
        </p:txBody>
      </p:sp>
      <p:sp>
        <p:nvSpPr>
          <p:cNvPr id="261128" name="Text Box 8"/>
          <p:cNvSpPr txBox="1">
            <a:spLocks noChangeArrowheads="1"/>
          </p:cNvSpPr>
          <p:nvPr/>
        </p:nvSpPr>
        <p:spPr bwMode="auto">
          <a:xfrm>
            <a:off x="1295400" y="3810000"/>
            <a:ext cx="5943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>
                <a:solidFill>
                  <a:srgbClr val="0000FF"/>
                </a:solidFill>
              </a:rPr>
              <a:t>小鱼游出水面</a:t>
            </a:r>
            <a:endParaRPr lang="zh-CN" altLang="en-US" sz="4800">
              <a:solidFill>
                <a:srgbClr val="0000FF"/>
              </a:solidFill>
            </a:endParaRPr>
          </a:p>
        </p:txBody>
      </p:sp>
      <p:sp>
        <p:nvSpPr>
          <p:cNvPr id="261129" name="Text Box 9"/>
          <p:cNvSpPr txBox="1">
            <a:spLocks noChangeArrowheads="1"/>
          </p:cNvSpPr>
          <p:nvPr/>
        </p:nvSpPr>
        <p:spPr bwMode="auto">
          <a:xfrm>
            <a:off x="1447800" y="4800600"/>
            <a:ext cx="4953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>
                <a:solidFill>
                  <a:srgbClr val="0000FF"/>
                </a:solidFill>
              </a:rPr>
              <a:t>蚂蚁忙家</a:t>
            </a:r>
            <a:endParaRPr lang="zh-CN" altLang="en-US" sz="4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6" grpId="0"/>
      <p:bldP spid="261127" grpId="0"/>
      <p:bldP spid="2611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2" name="Picture 4" descr="图片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51387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5364163" y="549275"/>
            <a:ext cx="3527425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zh-CN" sz="4000" b="1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zh-CN" altLang="en-US" sz="4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小白兔弯着腰在山坡上割草。天气很闷，小白兔直起身子，伸了伸腰。</a:t>
            </a:r>
            <a:endParaRPr kumimoji="1" lang="zh-CN" altLang="en-US" sz="40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1_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第一PPT模板网-WWW.1PPT.COM    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0</TotalTime>
  <Words>1296</Words>
  <Application>WPS 演示</Application>
  <PresentationFormat>全屏显示(4:3)</PresentationFormat>
  <Paragraphs>229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Calibri</vt:lpstr>
      <vt:lpstr>华文新魏</vt:lpstr>
      <vt:lpstr>微软雅黑</vt:lpstr>
      <vt:lpstr>Tahoma</vt:lpstr>
      <vt:lpstr>楷体_GB2312</vt:lpstr>
      <vt:lpstr>Gulim</vt:lpstr>
      <vt:lpstr>Arial Unicode MS</vt:lpstr>
      <vt:lpstr>方正少儿简体</vt:lpstr>
      <vt:lpstr>黑体</vt:lpstr>
      <vt:lpstr>Arial</vt:lpstr>
      <vt:lpstr>新宋体</vt:lpstr>
      <vt:lpstr>华文彩云</vt:lpstr>
      <vt:lpstr>华文细黑</vt:lpstr>
      <vt:lpstr>华文琥珀</vt:lpstr>
      <vt:lpstr>方正粗倩简体</vt:lpstr>
      <vt:lpstr>方正行楷简体</vt:lpstr>
      <vt:lpstr>浪漫雅圆</vt:lpstr>
      <vt:lpstr>第一PPT模板网-WWW.1PPT.COM</vt:lpstr>
      <vt:lpstr>第一PPT模板网-WWW.1PPT.COM </vt:lpstr>
      <vt:lpstr>第一PPT模板网-WWW.1PPT.COM  </vt:lpstr>
      <vt:lpstr>第一PPT模板网-WWW.1PPT.COM    </vt:lpstr>
      <vt:lpstr>PowerPoint 演示文稿</vt:lpstr>
      <vt:lpstr>PowerPoint 演示文稿</vt:lpstr>
      <vt:lpstr>学习目标</vt:lpstr>
      <vt:lpstr>PowerPoint 演示文稿</vt:lpstr>
      <vt:lpstr>PowerPoint 演示文稿</vt:lpstr>
      <vt:lpstr>PowerPoint 演示文稿</vt:lpstr>
      <vt:lpstr>自主与合作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131</cp:revision>
  <dcterms:created xsi:type="dcterms:W3CDTF">2008-03-12T13:09:00Z</dcterms:created>
  <dcterms:modified xsi:type="dcterms:W3CDTF">2017-10-12T07:14:45Z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