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emf" ContentType="image/x-e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0"/>
  </p:notesMasterIdLst>
  <p:handoutMasterIdLst>
    <p:handoutMasterId r:id="rId21"/>
  </p:handoutMasterIdLst>
  <p:sldIdLst>
    <p:sldId id="258" r:id="rId4"/>
    <p:sldId id="276" r:id="rId5"/>
    <p:sldId id="289" r:id="rId6"/>
    <p:sldId id="292" r:id="rId7"/>
    <p:sldId id="291" r:id="rId8"/>
    <p:sldId id="280" r:id="rId9"/>
    <p:sldId id="287" r:id="rId10"/>
    <p:sldId id="293" r:id="rId11"/>
    <p:sldId id="290" r:id="rId12"/>
    <p:sldId id="288" r:id="rId13"/>
    <p:sldId id="298" r:id="rId14"/>
    <p:sldId id="294" r:id="rId15"/>
    <p:sldId id="295" r:id="rId16"/>
    <p:sldId id="297" r:id="rId17"/>
    <p:sldId id="296" r:id="rId18"/>
    <p:sldId id="278" r:id="rId1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  <a:srgbClr val="FFFF66"/>
    <a:srgbClr val="66CCFF"/>
    <a:srgbClr val="6699FF"/>
    <a:srgbClr val="3399FF"/>
    <a:srgbClr val="FF99FF"/>
    <a:srgbClr val="66FF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87" autoAdjust="0"/>
    <p:restoredTop sz="94660"/>
  </p:normalViewPr>
  <p:slideViewPr>
    <p:cSldViewPr>
      <p:cViewPr>
        <p:scale>
          <a:sx n="105" d="100"/>
          <a:sy n="105" d="100"/>
        </p:scale>
        <p:origin x="-156" y="-150"/>
      </p:cViewPr>
      <p:guideLst>
        <p:guide orient="horz" pos="2169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6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7CDBB68-C2AB-4EC9-95C9-C7FFC59EF0DC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584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BCF70EA-EBFD-47C5-B4A1-BDCC83315ADB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8BE27-59AB-478C-94A4-5610D80F9F4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advTm="0">
    <p:comb dir="vert"/>
    <p:sndAc>
      <p:stSnd>
        <p:snd r:embed="rId2" name="camera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B0C7E-F0D6-4E06-ACAF-404C1A0D86F6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advTm="0">
    <p:comb dir="vert"/>
    <p:sndAc>
      <p:stSnd>
        <p:snd r:embed="rId2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CC30E-65D1-4B41-AB7C-D5CE14C15B7E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advTm="0">
    <p:comb dir="vert"/>
    <p:sndAc>
      <p:stSnd>
        <p:snd r:embed="rId2" name="camera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4AA8F92-21EB-4EFE-9F3A-5E7F4D1AB2A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8027DA9-928A-489E-87D9-8AD564FD329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CE256E7-41A6-4A63-8A88-8DEF720591F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1515D05-AC25-4E1B-82D3-5A642FF09B9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0037A66-60C6-4A64-8BAD-C59D71168EBC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50B9807-F4EF-4D53-81CF-81ECF214C8B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FE31AEB-4FC2-46AA-A8C5-2B2348425A35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3D9030B-A6DA-450A-AF71-6D8668FD11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322EAD2-6445-45F1-933B-B05574C2DB9F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2617000-AE6A-4B9C-8F43-433706B3DB3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1FEE46D-2F99-4A4E-8476-479C6D340A4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53AD4A4-D3A6-40F6-AE83-5AC7321BF75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FAB37CD-7CE0-45E1-B2E1-BCC46CA7EE99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636D991-4749-4FCF-968B-EC63A85D8E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7253892-734A-4E8D-9CFD-EC32F346480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BE8C7FC-BAF7-4807-968B-48961672A5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0DA3F-12F3-4A6B-84D2-C3A6EEC5B16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advTm="0">
    <p:comb dir="vert"/>
    <p:sndAc>
      <p:stSnd>
        <p:snd r:embed="rId2" name="camera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5941976-B5C6-49C6-92FE-E3B9563114D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C82C87B-1A0B-447A-93B7-8BC95116052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5F5FCC7-2D65-4F4D-A75A-2E522013CE9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455AD94-AAB2-4422-A8F2-CC05D469D49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BFD2C-1046-40D1-83B3-C5FDD09AB65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advTm="0">
    <p:comb dir="vert"/>
    <p:sndAc>
      <p:stSnd>
        <p:snd r:embed="rId2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B3473-D61B-4E19-B953-725A47B1367E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advTm="0">
    <p:comb dir="vert"/>
    <p:sndAc>
      <p:stSnd>
        <p:snd r:embed="rId2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0597B-59C8-47C9-AEFF-F1A18EB3542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advTm="0">
    <p:comb dir="vert"/>
    <p:sndAc>
      <p:stSnd>
        <p:snd r:embed="rId2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DC524-4BB9-455E-A236-22A87FF2A29E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advTm="0">
    <p:comb dir="vert"/>
    <p:sndAc>
      <p:stSnd>
        <p:snd r:embed="rId2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F18B8-8DCB-4061-9BBF-61B0BD28B790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advTm="0">
    <p:comb dir="vert"/>
    <p:sndAc>
      <p:stSnd>
        <p:snd r:embed="rId2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CE2A5-79A2-4101-940C-0BAB1A65F57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advTm="0">
    <p:comb dir="vert"/>
    <p:sndAc>
      <p:stSnd>
        <p:snd r:embed="rId2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EBDFA-FF88-4B2D-B1D3-B60BAF6900F8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 advTm="0">
    <p:comb dir="vert"/>
    <p:sndAc>
      <p:stSnd>
        <p:snd r:embed="rId2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420C417-B91D-4CCD-ABCF-B599BCC5363F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4DDE886-46E4-4A23-8A72-DA7791AC420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5DB8CC7-1047-43BB-A9E1-FF4E30E55BC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audio" Target="../media/audio1.wav"/><Relationship Id="rId7" Type="http://schemas.openxmlformats.org/officeDocument/2006/relationships/image" Target="../media/image7.GIF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emf"/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audio" Target="../media/audio1.wav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5.png"/><Relationship Id="rId3" Type="http://schemas.openxmlformats.org/officeDocument/2006/relationships/image" Target="../media/image11.png"/><Relationship Id="rId2" Type="http://schemas.openxmlformats.org/officeDocument/2006/relationships/hyperlink" Target="file:///D:\UserData\Administrator\&#26700;&#38754;\&#21069;&#21322;&#37096;&#20998;&#35838;&#20214;&#30446;&#24405;.ppt" TargetMode="External"/><Relationship Id="rId1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26.GIF"/><Relationship Id="rId1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audio" Target="../media/audio1.wav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Relationship Id="rId3" Type="http://schemas.openxmlformats.org/officeDocument/2006/relationships/image" Target="../media/image11.png"/><Relationship Id="rId2" Type="http://schemas.openxmlformats.org/officeDocument/2006/relationships/hyperlink" Target="file:///D:\UserData\Administrator\&#26700;&#38754;\&#21069;&#21322;&#37096;&#20998;&#35838;&#20214;&#30446;&#24405;.ppt" TargetMode="External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16.jpeg"/><Relationship Id="rId4" Type="http://schemas.openxmlformats.org/officeDocument/2006/relationships/image" Target="../media/image13.png"/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hyperlink" Target="file:///D:\UserData\Administrator\&#26700;&#38754;\&#21069;&#21322;&#37096;&#20998;&#35838;&#20214;&#30446;&#24405;.ppt" TargetMode="Externa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hyperlink" Target="file:///D:\UserData\Administrator\&#26700;&#38754;\&#21069;&#21322;&#37096;&#20998;&#35838;&#20214;&#30446;&#24405;.ppt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audio" Target="../media/audio1.wav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5.png"/><Relationship Id="rId3" Type="http://schemas.openxmlformats.org/officeDocument/2006/relationships/image" Target="../media/image11.png"/><Relationship Id="rId2" Type="http://schemas.openxmlformats.org/officeDocument/2006/relationships/hyperlink" Target="file:///D:\UserData\Administrator\&#26700;&#38754;\&#21069;&#21322;&#37096;&#20998;&#35838;&#20214;&#30446;&#24405;.ppt" TargetMode="External"/><Relationship Id="rId1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0121223188447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4292600"/>
            <a:ext cx="981075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00000">
            <a:off x="2413000" y="1628775"/>
            <a:ext cx="771525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320000">
            <a:off x="3001963" y="1038225"/>
            <a:ext cx="65722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3" name="Picture 7" descr="16ebc1aa25a2939e1cd40662ce2b161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549275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 descr="85b427dc376c466347a4f68dee6b5950">
            <a:hlinkClick r:id="" action="ppaction://hlinkshowjump?jump=lastslid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0000">
            <a:off x="755650" y="1844675"/>
            <a:ext cx="93345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 descr="097ac01dbd298105da266c608c5b93a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80000">
            <a:off x="1915319" y="973931"/>
            <a:ext cx="839788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 descr="097ac01dbd298105da266c608c5b93a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480000">
            <a:off x="3931444" y="3350419"/>
            <a:ext cx="83978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5148263" y="17589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1800"/>
          </a:p>
        </p:txBody>
      </p:sp>
      <p:sp>
        <p:nvSpPr>
          <p:cNvPr id="12" name="WordArt 9"/>
          <p:cNvSpPr>
            <a:spLocks noChangeArrowheads="1" noChangeShapeType="1" noTextEdit="1"/>
          </p:cNvSpPr>
          <p:nvPr/>
        </p:nvSpPr>
        <p:spPr bwMode="auto">
          <a:xfrm rot="5400000">
            <a:off x="4698865" y="2607929"/>
            <a:ext cx="5302717" cy="15240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 dirty="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隶书"/>
                <a:ea typeface="隶书"/>
              </a:rPr>
              <a:t>杨氏之子</a:t>
            </a:r>
            <a:endParaRPr lang="zh-CN" altLang="en-US" sz="3600" b="1" kern="10" dirty="0">
              <a:ln w="12700">
                <a:solidFill>
                  <a:srgbClr val="EAEAEA"/>
                </a:solidFill>
                <a:rou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隶书"/>
              <a:ea typeface="隶书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476714" y="6023028"/>
            <a:ext cx="3714115" cy="426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www.downcc.com</a:t>
            </a:r>
            <a:endParaRPr lang="en-US" sz="20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Tm="0">
    <p:comb dir="vert"/>
    <p:sndAc>
      <p:stSnd>
        <p:snd r:embed="rId8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410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410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410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410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500"/>
                            </p:stCondLst>
                            <p:childTnLst>
                              <p:par>
                                <p:cTn id="4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409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5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5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410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000"/>
                            </p:stCondLst>
                            <p:childTnLst>
                              <p:par>
                                <p:cTn id="5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0"/>
                            </p:stCondLst>
                            <p:childTnLst>
                              <p:par>
                                <p:cTn id="70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6000"/>
                            </p:stCondLst>
                            <p:childTnLst>
                              <p:par>
                                <p:cTn id="76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2" dur="2000" fill="hold"/>
                                        <p:tgtEl>
                                          <p:spTgt spid="410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decel="100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3" name="Picture 9" descr="http_imgload[2]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8915400" cy="1143000"/>
          </a:xfrm>
        </p:spPr>
        <p:txBody>
          <a:bodyPr/>
          <a:lstStyle/>
          <a:p>
            <a:r>
              <a:rPr lang="zh-CN" altLang="en-US" sz="3200" b="1" dirty="0" smtClean="0">
                <a:solidFill>
                  <a:srgbClr val="000000"/>
                </a:solidFill>
                <a:ea typeface="楷体_GB2312" pitchFamily="49" charset="-122"/>
              </a:rPr>
              <a:t>思考：你觉得杨氏之子聪明、机智、懂礼貌表现在哪里？</a:t>
            </a:r>
            <a:endParaRPr lang="zh-CN" altLang="en-US" sz="3200" b="1" dirty="0" smtClean="0">
              <a:solidFill>
                <a:srgbClr val="000000"/>
              </a:solidFill>
              <a:ea typeface="楷体_GB2312" pitchFamily="49" charset="-122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60613"/>
            <a:ext cx="8229600" cy="3044825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2800" dirty="0" smtClean="0">
                <a:solidFill>
                  <a:srgbClr val="000000"/>
                </a:solidFill>
                <a:ea typeface="楷体_GB2312" pitchFamily="49" charset="-122"/>
              </a:rPr>
              <a:t>           “应声答曰”说明反应很快，不假思索。</a:t>
            </a:r>
            <a:br>
              <a:rPr lang="zh-CN" altLang="en-US" sz="2800" dirty="0" smtClean="0">
                <a:solidFill>
                  <a:srgbClr val="000000"/>
                </a:solidFill>
                <a:ea typeface="楷体_GB2312" pitchFamily="49" charset="-122"/>
              </a:rPr>
            </a:br>
            <a:endParaRPr lang="zh-CN" altLang="en-US" sz="2800" dirty="0" smtClean="0">
              <a:solidFill>
                <a:srgbClr val="000000"/>
              </a:solidFill>
              <a:ea typeface="楷体_GB2312" pitchFamily="49" charset="-122"/>
            </a:endParaRPr>
          </a:p>
          <a:p>
            <a:pPr>
              <a:buFontTx/>
              <a:buNone/>
            </a:pPr>
            <a:r>
              <a:rPr lang="zh-CN" altLang="en-US" sz="2800" dirty="0" smtClean="0">
                <a:solidFill>
                  <a:srgbClr val="000000"/>
                </a:solidFill>
                <a:ea typeface="楷体_GB2312" pitchFamily="49" charset="-122"/>
              </a:rPr>
              <a:t>            “未闻孔雀是夫子家禽”一句没有正面说杨梅不是我们家的，而是巧妙的从“夫子家”说起，寓意孔雀不是你们的家禽，杨梅当然就不是我们家的。</a:t>
            </a:r>
            <a:br>
              <a:rPr lang="zh-CN" altLang="en-US" sz="2800" dirty="0" smtClean="0">
                <a:solidFill>
                  <a:srgbClr val="000000"/>
                </a:solidFill>
                <a:ea typeface="楷体_GB2312" pitchFamily="49" charset="-122"/>
              </a:rPr>
            </a:br>
            <a:br>
              <a:rPr lang="zh-CN" altLang="en-US" sz="2800" dirty="0" smtClean="0">
                <a:solidFill>
                  <a:srgbClr val="000000"/>
                </a:solidFill>
                <a:ea typeface="楷体_GB2312" pitchFamily="49" charset="-122"/>
              </a:rPr>
            </a:br>
            <a:endParaRPr lang="zh-CN" altLang="en-US" sz="2800" dirty="0" smtClean="0">
              <a:solidFill>
                <a:srgbClr val="000000"/>
              </a:solidFill>
              <a:ea typeface="楷体_GB2312" pitchFamily="49" charset="-122"/>
            </a:endParaRPr>
          </a:p>
        </p:txBody>
      </p:sp>
      <p:grpSp>
        <p:nvGrpSpPr>
          <p:cNvPr id="52228" name="Group 4"/>
          <p:cNvGrpSpPr/>
          <p:nvPr/>
        </p:nvGrpSpPr>
        <p:grpSpPr bwMode="auto">
          <a:xfrm>
            <a:off x="6262688" y="6581775"/>
            <a:ext cx="2881312" cy="276225"/>
            <a:chOff x="3923" y="4118"/>
            <a:chExt cx="1815" cy="174"/>
          </a:xfrm>
        </p:grpSpPr>
        <p:pic>
          <p:nvPicPr>
            <p:cNvPr id="52229" name="Picture 5" descr="按扭1">
              <a:hlinkClick r:id="rId2" action="ppaction://hlinkpres?slideindex=1&amp;slidetitle=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230" name="Picture 6" descr="按扭2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4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231" name="Picture 7" descr="按扭3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9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232" name="Picture 8" descr="按扭5">
              <a:hlinkClick r:id="" action="ppaction://hlinkshowjump?jump=endshow"/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9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 advTm="0">
    <p:comb dir="vert"/>
    <p:sndAc>
      <p:stSnd>
        <p:snd r:embed="rId7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2" name="Picture 4" descr="2007129225013435_2[1]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152400"/>
            <a:ext cx="9753600" cy="716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1476375" y="1412875"/>
            <a:ext cx="5616575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solidFill>
                  <a:schemeClr val="hlink"/>
                </a:solidFill>
              </a:rPr>
              <a:t>分享自己收集到的有趣的、幽默的广告、提示语等。</a:t>
            </a:r>
            <a:endParaRPr lang="zh-CN" altLang="en-US" sz="400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 advTm="0">
    <p:comb dir="vert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>
              <a:solidFill>
                <a:srgbClr val="3399FF"/>
              </a:solidFill>
            </a:endParaRPr>
          </a:p>
        </p:txBody>
      </p:sp>
      <p:pic>
        <p:nvPicPr>
          <p:cNvPr id="59398" name="Picture 6" descr="http_imgload[8]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4400" dirty="0" smtClean="0"/>
              <a:t>诗人</a:t>
            </a:r>
            <a:r>
              <a:rPr lang="zh-CN" altLang="en-US" sz="4400" dirty="0" smtClean="0">
                <a:solidFill>
                  <a:schemeClr val="hlink"/>
                </a:solidFill>
              </a:rPr>
              <a:t>歌德</a:t>
            </a:r>
            <a:r>
              <a:rPr lang="zh-CN" altLang="en-US" sz="4400" dirty="0" smtClean="0"/>
              <a:t>在一条仅容一人通过的小径上碰见一位对他很有成见的批评家</a:t>
            </a:r>
            <a:r>
              <a:rPr lang="en-US" altLang="zh-CN" sz="4400" dirty="0" smtClean="0"/>
              <a:t>,</a:t>
            </a:r>
            <a:r>
              <a:rPr lang="zh-CN" altLang="en-US" sz="4400" dirty="0" smtClean="0"/>
              <a:t>批评家傲慢地说</a:t>
            </a:r>
            <a:r>
              <a:rPr lang="en-US" altLang="zh-CN" sz="4400" dirty="0" smtClean="0"/>
              <a:t>:“</a:t>
            </a:r>
            <a:r>
              <a:rPr lang="zh-CN" altLang="en-US" sz="4400" dirty="0" smtClean="0"/>
              <a:t>对一个傻瓜</a:t>
            </a:r>
            <a:r>
              <a:rPr lang="en-US" altLang="zh-CN" sz="4400" dirty="0" smtClean="0"/>
              <a:t>,</a:t>
            </a:r>
            <a:r>
              <a:rPr lang="zh-CN" altLang="en-US" sz="4400" dirty="0" smtClean="0"/>
              <a:t>我决不让路。”歌德却笑道</a:t>
            </a:r>
            <a:r>
              <a:rPr lang="en-US" altLang="zh-CN" sz="4400" dirty="0" smtClean="0"/>
              <a:t>:“</a:t>
            </a:r>
            <a:r>
              <a:rPr lang="zh-CN" altLang="en-US" sz="4400" dirty="0" smtClean="0"/>
              <a:t>我正好和你相反。”说罢往路边</a:t>
            </a:r>
            <a:r>
              <a:rPr lang="zh-CN" altLang="en-US" sz="4800" dirty="0" smtClean="0"/>
              <a:t>一站</a:t>
            </a:r>
            <a:r>
              <a:rPr lang="zh-CN" altLang="en-US" sz="4400" dirty="0" smtClean="0"/>
              <a:t> 。</a:t>
            </a:r>
            <a:endParaRPr lang="zh-CN" altLang="en-US" sz="4400" dirty="0" smtClean="0"/>
          </a:p>
        </p:txBody>
      </p:sp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2555875" y="549275"/>
            <a:ext cx="381635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>
                <a:solidFill>
                  <a:srgbClr val="3399FF"/>
                </a:solidFill>
              </a:rPr>
              <a:t>阅读扩展</a:t>
            </a:r>
            <a:endParaRPr lang="zh-CN" altLang="en-US" sz="4800">
              <a:solidFill>
                <a:srgbClr val="3399FF"/>
              </a:solidFill>
            </a:endParaRPr>
          </a:p>
        </p:txBody>
      </p:sp>
    </p:spTree>
  </p:cSld>
  <p:clrMapOvr>
    <a:masterClrMapping/>
  </p:clrMapOvr>
  <p:transition advTm="0">
    <p:comb dir="vert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60420" name="Picture 4" descr="http_imgload[7]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4000" smtClean="0"/>
              <a:t>俄国诗人</a:t>
            </a:r>
            <a:r>
              <a:rPr lang="zh-CN" altLang="en-US" sz="4000" smtClean="0">
                <a:solidFill>
                  <a:schemeClr val="hlink"/>
                </a:solidFill>
              </a:rPr>
              <a:t>马雅可夫斯基</a:t>
            </a:r>
            <a:r>
              <a:rPr lang="zh-CN" altLang="en-US" sz="4000" smtClean="0"/>
              <a:t>有一次戴一顶破帽子外出</a:t>
            </a:r>
            <a:r>
              <a:rPr lang="en-US" altLang="zh-CN" sz="4000" smtClean="0"/>
              <a:t>,</a:t>
            </a:r>
            <a:r>
              <a:rPr lang="zh-CN" altLang="en-US" sz="4000" smtClean="0"/>
              <a:t>几个游手好闲的人嘲笑他</a:t>
            </a:r>
            <a:r>
              <a:rPr lang="en-US" altLang="zh-CN" sz="4000" smtClean="0"/>
              <a:t>:“</a:t>
            </a:r>
            <a:r>
              <a:rPr lang="zh-CN" altLang="en-US" sz="4000" smtClean="0"/>
              <a:t>喂</a:t>
            </a:r>
            <a:r>
              <a:rPr lang="en-US" altLang="zh-CN" sz="4000" smtClean="0"/>
              <a:t>,</a:t>
            </a:r>
            <a:r>
              <a:rPr lang="zh-CN" altLang="en-US" sz="4000" smtClean="0"/>
              <a:t>你脑袋上的那个东西是什么玩意？是帽子吗？”诗人反问</a:t>
            </a:r>
            <a:r>
              <a:rPr lang="en-US" altLang="zh-CN" sz="4000" smtClean="0"/>
              <a:t>:“</a:t>
            </a:r>
            <a:r>
              <a:rPr lang="zh-CN" altLang="en-US" sz="4000" smtClean="0"/>
              <a:t>你帽子下面的那个东西是什么玩意儿？是脑袋吗？” </a:t>
            </a:r>
            <a:endParaRPr lang="zh-CN" altLang="en-US" sz="4000" smtClean="0"/>
          </a:p>
        </p:txBody>
      </p:sp>
    </p:spTree>
  </p:cSld>
  <p:clrMapOvr>
    <a:masterClrMapping/>
  </p:clrMapOvr>
  <p:transition advTm="0">
    <p:comb dir="vert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8" name="Picture 4" descr="http_imgloadCA1DB8MK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234950"/>
            <a:ext cx="8509000" cy="638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60350"/>
            <a:ext cx="9144000" cy="5865813"/>
          </a:xfrm>
        </p:spPr>
        <p:txBody>
          <a:bodyPr/>
          <a:lstStyle/>
          <a:p>
            <a:r>
              <a:rPr lang="zh-CN" altLang="en-US" smtClean="0">
                <a:solidFill>
                  <a:schemeClr val="hlink"/>
                </a:solidFill>
              </a:rPr>
              <a:t>“派克”的来历</a:t>
            </a:r>
            <a:r>
              <a:rPr lang="en-US" altLang="zh-CN" smtClean="0">
                <a:solidFill>
                  <a:schemeClr val="hlink"/>
                </a:solidFill>
              </a:rPr>
              <a:t>:</a:t>
            </a:r>
            <a:r>
              <a:rPr lang="en-US" altLang="zh-CN" smtClean="0"/>
              <a:t> </a:t>
            </a:r>
            <a:r>
              <a:rPr lang="en-US" altLang="zh-CN" sz="3600" b="1" smtClean="0"/>
              <a:t>50</a:t>
            </a:r>
            <a:r>
              <a:rPr lang="zh-CN" altLang="en-US" sz="3600" b="1" smtClean="0"/>
              <a:t>年代，有一次，</a:t>
            </a:r>
            <a:r>
              <a:rPr lang="zh-CN" altLang="en-US" sz="3600" b="1" smtClean="0">
                <a:solidFill>
                  <a:schemeClr val="hlink"/>
                </a:solidFill>
              </a:rPr>
              <a:t>周恩来</a:t>
            </a:r>
            <a:r>
              <a:rPr lang="zh-CN" altLang="en-US" sz="3600" b="1" smtClean="0"/>
              <a:t>和一位美国记者谈话时，记者看到总理办公室里有一支派克钢笔，便带着几分讽刺，得意地发问：“总理阁下，也迷信我国的钢笔吗？”周恩来听了风趣地说：“这是一位朝鲜朋友送给我的。这位朋友对我说：“这是美军在板门店投降签字仪式上用过的，你留下作个纪念吧！”我觉得这支钢笔的来历很有意义，就留下了贵国的这支钢笔。”美国记者的脸一直红到了耳根</a:t>
            </a:r>
            <a:endParaRPr lang="zh-CN" altLang="en-US" sz="3600" b="1" smtClean="0"/>
          </a:p>
        </p:txBody>
      </p:sp>
    </p:spTree>
  </p:cSld>
  <p:clrMapOvr>
    <a:masterClrMapping/>
  </p:clrMapOvr>
  <p:transition advTm="0">
    <p:comb dir="vert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6" name="Picture 6" descr="http_imgloadCAHEG67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56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1800"/>
          </a:p>
          <a:p>
            <a:pPr>
              <a:spcBef>
                <a:spcPct val="50000"/>
              </a:spcBef>
            </a:pPr>
            <a:r>
              <a:rPr lang="zh-CN" altLang="en-US" sz="1800"/>
              <a:t> </a:t>
            </a:r>
            <a:r>
              <a:rPr lang="zh-CN" altLang="en-US" sz="2800" b="1"/>
              <a:t>一次，</a:t>
            </a:r>
            <a:r>
              <a:rPr lang="zh-CN" altLang="en-US" sz="2800" b="1">
                <a:solidFill>
                  <a:schemeClr val="hlink"/>
                </a:solidFill>
              </a:rPr>
              <a:t>周恩来</a:t>
            </a:r>
            <a:r>
              <a:rPr lang="zh-CN" altLang="en-US" sz="2800" b="1"/>
              <a:t>接见的美国记者不怀好意地问：“总理阁下，你们中国人为什么把人走的路叫做马路？”他听后没有急于用刺人的话反驳，而是妙趣横生地说：“我们走的是马克思主义之路，简称马路。” </a:t>
            </a:r>
            <a:endParaRPr lang="zh-CN" altLang="en-US" sz="2800" b="1"/>
          </a:p>
          <a:p>
            <a:pPr>
              <a:spcBef>
                <a:spcPct val="50000"/>
              </a:spcBef>
            </a:pPr>
            <a:r>
              <a:rPr lang="zh-CN" altLang="en-US" sz="2800" b="1"/>
              <a:t>这个美国记者仍不死心，继续出难题：“总理阁下，在我们美国，人们都是仰着头走路而你们中国人为什么低头走路，这又怎么解释呢</a:t>
            </a:r>
            <a:r>
              <a:rPr lang="en-US" altLang="zh-CN" sz="2800" b="1"/>
              <a:t>?”</a:t>
            </a:r>
            <a:r>
              <a:rPr lang="zh-CN" altLang="en-US" sz="2800" b="1"/>
              <a:t>周总理笑着说：“这不奇怪，问题很简单嘛，你们美国人走的是下坡路，当然要仰着头走路了，而我们中国人走的是上坡路，当然是低着头走了。”</a:t>
            </a:r>
            <a:endParaRPr lang="zh-CN" altLang="en-US" sz="2800" b="1"/>
          </a:p>
          <a:p>
            <a:pPr>
              <a:spcBef>
                <a:spcPct val="50000"/>
              </a:spcBef>
            </a:pPr>
            <a:r>
              <a:rPr lang="zh-CN" altLang="en-US" sz="2800" b="1"/>
              <a:t>记者又问：“中国现在有四亿人，需要修多少厕所？”这纯属无稽之谈，可是，在这样的外交场合，又不便回绝，周总理轻轻一笑回答到：“两个！一个男厕所，一个女厕所。”</a:t>
            </a:r>
            <a:r>
              <a:rPr lang="zh-CN" altLang="en-US" sz="2800"/>
              <a:t> </a:t>
            </a:r>
            <a:endParaRPr lang="zh-CN" altLang="en-US" sz="2800"/>
          </a:p>
        </p:txBody>
      </p:sp>
    </p:spTree>
  </p:cSld>
  <p:clrMapOvr>
    <a:masterClrMapping/>
  </p:clrMapOvr>
  <p:transition advTm="0">
    <p:comb dir="vert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08121523553380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3df332e92453ae85cea924b9f311379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040000">
            <a:off x="323850" y="3068638"/>
            <a:ext cx="14001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5219700" y="17589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1800"/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3203575" y="476250"/>
            <a:ext cx="5940425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b="1" dirty="0">
                <a:solidFill>
                  <a:srgbClr val="000000"/>
                </a:solidFill>
              </a:rPr>
              <a:t>1.</a:t>
            </a:r>
            <a:r>
              <a:rPr lang="zh-CN" altLang="en-US" b="1" dirty="0">
                <a:solidFill>
                  <a:srgbClr val="000000"/>
                </a:solidFill>
              </a:rPr>
              <a:t>背诵课文，说出课文大意，体会语言的艺术</a:t>
            </a:r>
            <a:endParaRPr lang="zh-CN" altLang="en-US" b="1" dirty="0">
              <a:solidFill>
                <a:srgbClr val="000000"/>
              </a:solidFill>
            </a:endParaRPr>
          </a:p>
          <a:p>
            <a:br>
              <a:rPr lang="zh-CN" altLang="en-US" b="1" dirty="0">
                <a:solidFill>
                  <a:srgbClr val="000000"/>
                </a:solidFill>
              </a:rPr>
            </a:br>
            <a:r>
              <a:rPr lang="zh-CN" altLang="en-US" b="1" dirty="0">
                <a:solidFill>
                  <a:srgbClr val="000000"/>
                </a:solidFill>
              </a:rPr>
              <a:t>  </a:t>
            </a:r>
            <a:r>
              <a:rPr lang="en-US" altLang="zh-CN" b="1" dirty="0">
                <a:solidFill>
                  <a:srgbClr val="000000"/>
                </a:solidFill>
              </a:rPr>
              <a:t>2.</a:t>
            </a:r>
            <a:r>
              <a:rPr lang="zh-CN" altLang="en-US" b="1" dirty="0">
                <a:solidFill>
                  <a:srgbClr val="000000"/>
                </a:solidFill>
              </a:rPr>
              <a:t>在熟读课文的基础上，分小组根据课文内容演课本剧，下节课表演</a:t>
            </a:r>
            <a:r>
              <a:rPr lang="zh-CN" altLang="en-US" b="1" dirty="0" smtClean="0">
                <a:solidFill>
                  <a:srgbClr val="000000"/>
                </a:solidFill>
              </a:rPr>
              <a:t>。 </a:t>
            </a:r>
            <a:endParaRPr lang="zh-CN" altLang="en-US" b="1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zh-CN" altLang="en-US" dirty="0"/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1909763" y="549275"/>
            <a:ext cx="1006475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dirty="0">
                <a:solidFill>
                  <a:schemeClr val="hlink"/>
                </a:solidFill>
              </a:rPr>
              <a:t>作业</a:t>
            </a:r>
            <a:endParaRPr lang="zh-CN" altLang="en-US" sz="5400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 advTm="0">
    <p:comb dir="vert"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10121223006428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400"/>
            <a:ext cx="9155113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5219700" y="17589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1800"/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713221" y="764704"/>
            <a:ext cx="8459787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hlink"/>
                </a:solidFill>
              </a:rPr>
              <a:t>学习目标：</a:t>
            </a:r>
            <a:endParaRPr lang="zh-CN" altLang="en-US" sz="3600" b="1" dirty="0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chemeClr val="hlink"/>
                </a:solidFill>
              </a:rPr>
              <a:t>1</a:t>
            </a:r>
            <a:r>
              <a:rPr lang="zh-CN" altLang="en-US" sz="3600" b="1" dirty="0">
                <a:solidFill>
                  <a:schemeClr val="hlink"/>
                </a:solidFill>
              </a:rPr>
              <a:t>、学习文言文中的生字</a:t>
            </a:r>
            <a:endParaRPr lang="zh-CN" altLang="en-US" sz="3600" b="1" dirty="0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chemeClr val="hlink"/>
                </a:solidFill>
              </a:rPr>
              <a:t>2</a:t>
            </a:r>
            <a:r>
              <a:rPr lang="zh-CN" altLang="en-US" sz="3600" b="1" dirty="0">
                <a:solidFill>
                  <a:schemeClr val="hlink"/>
                </a:solidFill>
              </a:rPr>
              <a:t>、根据注释理解古文意思</a:t>
            </a:r>
            <a:endParaRPr lang="zh-CN" altLang="en-US" sz="3600" b="1" dirty="0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chemeClr val="hlink"/>
                </a:solidFill>
              </a:rPr>
              <a:t>3</a:t>
            </a:r>
            <a:r>
              <a:rPr lang="zh-CN" altLang="en-US" sz="3600" b="1" dirty="0">
                <a:solidFill>
                  <a:schemeClr val="hlink"/>
                </a:solidFill>
              </a:rPr>
              <a:t>、能正确流利地朗读课文、背诵课文</a:t>
            </a:r>
            <a:endParaRPr lang="zh-CN" altLang="en-US" sz="3600" b="1" dirty="0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chemeClr val="hlink"/>
                </a:solidFill>
              </a:rPr>
              <a:t>4</a:t>
            </a:r>
            <a:r>
              <a:rPr lang="zh-CN" altLang="en-US" sz="3600" b="1" dirty="0">
                <a:solidFill>
                  <a:schemeClr val="hlink"/>
                </a:solidFill>
              </a:rPr>
              <a:t>、理解课文意思，体会语言的巧妙</a:t>
            </a:r>
            <a:r>
              <a:rPr lang="zh-CN" altLang="en-US" sz="3600" b="1" dirty="0" smtClean="0">
                <a:solidFill>
                  <a:schemeClr val="hlink"/>
                </a:solidFill>
              </a:rPr>
              <a:t>艺术</a:t>
            </a:r>
            <a:endParaRPr lang="zh-CN" altLang="en-US" sz="36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 advTm="0">
    <p:comb dir="vert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229600" cy="1143000"/>
          </a:xfrm>
        </p:spPr>
        <p:txBody>
          <a:bodyPr/>
          <a:lstStyle/>
          <a:p>
            <a:endParaRPr lang="zh-CN" altLang="en-US" smtClean="0"/>
          </a:p>
        </p:txBody>
      </p:sp>
      <p:pic>
        <p:nvPicPr>
          <p:cNvPr id="53252" name="Picture 4" descr="http_imgloadCA32013X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1600"/>
            <a:ext cx="9144000" cy="695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31838"/>
            <a:ext cx="8686800" cy="6126162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5400" b="1" dirty="0" smtClean="0">
                <a:solidFill>
                  <a:srgbClr val="000000"/>
                </a:solidFill>
              </a:rPr>
              <a:t>  梁国杨氏子九岁，甚聪惠。孔君平诣其父，父不在，乃呼儿出。为设果，果有杨梅。孔指以示儿曰：“此是君家果。”儿应声答曰</a:t>
            </a:r>
            <a:r>
              <a:rPr lang="en-US" altLang="zh-CN" sz="5400" b="1" dirty="0" smtClean="0">
                <a:solidFill>
                  <a:srgbClr val="000000"/>
                </a:solidFill>
              </a:rPr>
              <a:t>:“</a:t>
            </a:r>
            <a:r>
              <a:rPr lang="zh-CN" altLang="en-US" sz="5400" b="1" dirty="0" smtClean="0">
                <a:solidFill>
                  <a:srgbClr val="000000"/>
                </a:solidFill>
              </a:rPr>
              <a:t>未闻孔雀是夫子家禽。”</a:t>
            </a:r>
            <a:endParaRPr lang="zh-CN" altLang="en-US" sz="5400" b="1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Tm="0">
    <p:comb dir="vert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458200" cy="1143000"/>
          </a:xfrm>
        </p:spPr>
        <p:txBody>
          <a:bodyPr/>
          <a:lstStyle/>
          <a:p>
            <a:endParaRPr lang="zh-CN" altLang="en-US" sz="4000" b="1" smtClean="0">
              <a:solidFill>
                <a:schemeClr val="hlink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57353" name="Picture 9" descr="http_imgload[1]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6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209800"/>
            <a:ext cx="7010400" cy="2892425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2800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  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梁国有一户姓杨的人，家中的小孩九岁了。孔君平去看望小孩的父亲，父亲不在家，就把孩子叫了出来。小孩摆出水果招待客人。水果中有杨梅。孔君平指着杨梅对小孩说：</a:t>
            </a:r>
            <a:r>
              <a:rPr lang="zh-CN" altLang="en-US" sz="2800" b="1" dirty="0" smtClean="0">
                <a:solidFill>
                  <a:srgbClr val="000000"/>
                </a:solidFill>
                <a:ea typeface="楷体_GB2312" pitchFamily="49" charset="-122"/>
              </a:rPr>
              <a:t>“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这是你们家种的水果吧。</a:t>
            </a:r>
            <a:r>
              <a:rPr lang="zh-CN" altLang="en-US" sz="2800" b="1" dirty="0" smtClean="0">
                <a:solidFill>
                  <a:srgbClr val="000000"/>
                </a:solidFill>
                <a:ea typeface="楷体_GB2312" pitchFamily="49" charset="-122"/>
              </a:rPr>
              <a:t>”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小孩应声回答：</a:t>
            </a:r>
            <a:r>
              <a:rPr lang="zh-CN" altLang="en-US" sz="2800" b="1" dirty="0" smtClean="0">
                <a:solidFill>
                  <a:srgbClr val="000000"/>
                </a:solidFill>
                <a:ea typeface="楷体_GB2312" pitchFamily="49" charset="-122"/>
              </a:rPr>
              <a:t>“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我没听说孔雀是您家的鸟呀。</a:t>
            </a:r>
            <a:r>
              <a:rPr lang="zh-CN" altLang="en-US" sz="2800" b="1" dirty="0" smtClean="0">
                <a:solidFill>
                  <a:srgbClr val="000000"/>
                </a:solidFill>
                <a:ea typeface="楷体_GB2312" pitchFamily="49" charset="-122"/>
              </a:rPr>
              <a:t>”</a:t>
            </a:r>
            <a:br>
              <a:rPr lang="zh-CN" altLang="en-US" sz="2800" b="1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</a:br>
            <a:endParaRPr lang="zh-CN" altLang="en-US" sz="2800" b="1" dirty="0" smtClean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57348" name="Group 4"/>
          <p:cNvGrpSpPr/>
          <p:nvPr/>
        </p:nvGrpSpPr>
        <p:grpSpPr bwMode="auto">
          <a:xfrm>
            <a:off x="6227763" y="6581775"/>
            <a:ext cx="2881312" cy="276225"/>
            <a:chOff x="3923" y="4118"/>
            <a:chExt cx="1815" cy="174"/>
          </a:xfrm>
        </p:grpSpPr>
        <p:pic>
          <p:nvPicPr>
            <p:cNvPr id="57349" name="Picture 5" descr="按扭1">
              <a:hlinkClick r:id="rId2" action="ppaction://hlinkpres?slideindex=1&amp;slidetitle=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350" name="Picture 6" descr="按扭2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4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351" name="Picture 7" descr="按扭3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9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352" name="Picture 8" descr="按扭5">
              <a:hlinkClick r:id="" action="ppaction://hlinkshowjump?jump=endshow"/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9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7355" name="Text Box 11"/>
          <p:cNvSpPr txBox="1">
            <a:spLocks noChangeArrowheads="1"/>
          </p:cNvSpPr>
          <p:nvPr/>
        </p:nvSpPr>
        <p:spPr bwMode="auto">
          <a:xfrm>
            <a:off x="0" y="404813"/>
            <a:ext cx="7667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chemeClr val="hlink"/>
                </a:solidFill>
              </a:rPr>
              <a:t>朗读课文，说说课文讲了一件什么事？</a:t>
            </a:r>
            <a:endParaRPr lang="zh-CN" altLang="en-US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 advTm="0">
    <p:comb dir="vert"/>
    <p:sndAc>
      <p:stSnd>
        <p:snd r:embed="rId7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0" y="1052513"/>
            <a:ext cx="8964613" cy="521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000000"/>
                </a:solidFill>
                <a:latin typeface="宋体" panose="02010600030101010101" pitchFamily="2" charset="-122"/>
              </a:rPr>
              <a:t>   </a:t>
            </a: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梁国</a:t>
            </a:r>
            <a:r>
              <a:rPr lang="zh-CN" altLang="en-US" sz="4000" b="1"/>
              <a:t>∕</a:t>
            </a: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杨氏之子</a:t>
            </a:r>
            <a:r>
              <a:rPr lang="zh-CN" altLang="en-US" sz="4000" b="1"/>
              <a:t>∕</a:t>
            </a: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九岁，甚</a:t>
            </a:r>
            <a:r>
              <a:rPr lang="zh-CN" altLang="en-US" sz="4000"/>
              <a:t>∕</a:t>
            </a: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聪惠。孔君平</a:t>
            </a:r>
            <a:r>
              <a:rPr lang="zh-CN" altLang="en-US" sz="4000" b="1"/>
              <a:t>∕</a:t>
            </a: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诣其父，父</a:t>
            </a:r>
            <a:r>
              <a:rPr lang="zh-CN" altLang="en-US" sz="4000" b="1"/>
              <a:t>∕</a:t>
            </a: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不在，乃</a:t>
            </a:r>
            <a:r>
              <a:rPr lang="zh-CN" altLang="en-US" sz="4000" b="1"/>
              <a:t>∕</a:t>
            </a: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呼儿出。为</a:t>
            </a:r>
            <a:r>
              <a:rPr lang="zh-CN" altLang="en-US" sz="4000" b="1"/>
              <a:t>∕</a:t>
            </a: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设果，果</a:t>
            </a:r>
            <a:r>
              <a:rPr lang="zh-CN" altLang="en-US" sz="4000" b="1"/>
              <a:t>∕</a:t>
            </a: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有杨梅。孔</a:t>
            </a:r>
            <a:r>
              <a:rPr lang="zh-CN" altLang="en-US" sz="4000" b="1"/>
              <a:t>∕</a:t>
            </a: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指以</a:t>
            </a:r>
            <a:r>
              <a:rPr lang="zh-CN" altLang="en-US" sz="4000" b="1"/>
              <a:t>∕</a:t>
            </a: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示儿曰：</a:t>
            </a:r>
            <a:r>
              <a:rPr lang="zh-CN" altLang="en-US" sz="4800" b="1">
                <a:solidFill>
                  <a:srgbClr val="000000"/>
                </a:solidFill>
                <a:latin typeface="宋体" panose="02010600030101010101" pitchFamily="2" charset="-122"/>
                <a:ea typeface="楷体_GB2312" pitchFamily="49" charset="-122"/>
              </a:rPr>
              <a:t>“</a:t>
            </a: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此是</a:t>
            </a:r>
            <a:r>
              <a:rPr lang="zh-CN" altLang="en-US" sz="4000" b="1"/>
              <a:t>∕</a:t>
            </a: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君家</a:t>
            </a:r>
            <a:r>
              <a:rPr lang="zh-CN" altLang="en-US" sz="4000" b="1"/>
              <a:t>∕</a:t>
            </a: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果。</a:t>
            </a:r>
            <a:r>
              <a:rPr lang="zh-CN" altLang="en-US" sz="4800" b="1">
                <a:solidFill>
                  <a:srgbClr val="000000"/>
                </a:solidFill>
                <a:latin typeface="宋体" panose="02010600030101010101" pitchFamily="2" charset="-122"/>
                <a:ea typeface="楷体_GB2312" pitchFamily="49" charset="-122"/>
              </a:rPr>
              <a:t>”</a:t>
            </a: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儿</a:t>
            </a:r>
            <a:r>
              <a:rPr lang="zh-CN" altLang="en-US" sz="4000" b="1"/>
              <a:t>∕</a:t>
            </a: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应声答曰</a:t>
            </a:r>
            <a:r>
              <a:rPr lang="en-US" altLang="zh-CN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r>
              <a:rPr lang="en-US" altLang="zh-CN" sz="4800" b="1">
                <a:solidFill>
                  <a:srgbClr val="000000"/>
                </a:solidFill>
                <a:latin typeface="宋体" panose="02010600030101010101" pitchFamily="2" charset="-122"/>
                <a:ea typeface="楷体_GB2312" pitchFamily="49" charset="-122"/>
              </a:rPr>
              <a:t>“</a:t>
            </a: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未闻</a:t>
            </a:r>
            <a:r>
              <a:rPr lang="zh-CN" altLang="en-US" sz="4000" b="1"/>
              <a:t>∕</a:t>
            </a: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孔雀</a:t>
            </a:r>
            <a:r>
              <a:rPr lang="zh-CN" altLang="en-US" sz="4000" b="1"/>
              <a:t>∕</a:t>
            </a: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是夫子家</a:t>
            </a:r>
            <a:r>
              <a:rPr lang="zh-CN" altLang="en-US" sz="4000" b="1"/>
              <a:t>∕</a:t>
            </a:r>
            <a:r>
              <a:rPr lang="zh-CN" altLang="en-US" sz="4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禽。</a:t>
            </a:r>
            <a:r>
              <a:rPr lang="zh-CN" altLang="en-US" sz="4800" b="1">
                <a:solidFill>
                  <a:srgbClr val="000000"/>
                </a:solidFill>
                <a:latin typeface="宋体" panose="02010600030101010101" pitchFamily="2" charset="-122"/>
                <a:ea typeface="楷体_GB2312" pitchFamily="49" charset="-122"/>
              </a:rPr>
              <a:t>”</a:t>
            </a:r>
            <a:endParaRPr lang="zh-CN" altLang="en-US" sz="4800" b="1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4643438" y="6453188"/>
            <a:ext cx="5762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1800">
              <a:latin typeface="Comic Sans MS" panose="030F0702030302020204" pitchFamily="66" charset="0"/>
            </a:endParaRPr>
          </a:p>
        </p:txBody>
      </p:sp>
      <p:grpSp>
        <p:nvGrpSpPr>
          <p:cNvPr id="56324" name="Group 4"/>
          <p:cNvGrpSpPr/>
          <p:nvPr/>
        </p:nvGrpSpPr>
        <p:grpSpPr bwMode="auto">
          <a:xfrm>
            <a:off x="6262688" y="6581775"/>
            <a:ext cx="2881312" cy="276225"/>
            <a:chOff x="3923" y="4118"/>
            <a:chExt cx="1815" cy="174"/>
          </a:xfrm>
        </p:grpSpPr>
        <p:pic>
          <p:nvPicPr>
            <p:cNvPr id="56325" name="Picture 5" descr="按扭1">
              <a:hlinkClick r:id="rId1" action="ppaction://hlinkpres?slideindex=1&amp;slidetitle="/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326" name="Picture 6" descr="按扭2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4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327" name="Picture 7" descr="按扭3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9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328" name="Picture 8" descr="按扭5">
              <a:hlinkClick r:id="" action="ppaction://hlinkshowjump?jump=endshow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9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 advTm="0">
    <p:comb dir="vert"/>
    <p:sndAc>
      <p:stSnd>
        <p:snd r:embed="rId6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4" name="WordArt 22"/>
          <p:cNvSpPr>
            <a:spLocks noChangeArrowheads="1" noChangeShapeType="1" noTextEdit="1"/>
          </p:cNvSpPr>
          <p:nvPr/>
        </p:nvSpPr>
        <p:spPr bwMode="auto">
          <a:xfrm>
            <a:off x="1979612" y="1010369"/>
            <a:ext cx="4878387" cy="18129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789166"/>
              </a:avLst>
            </a:prstTxWarp>
          </a:bodyPr>
          <a:lstStyle/>
          <a:p>
            <a:pPr algn="ctr"/>
            <a:r>
              <a:rPr lang="zh-CN" altLang="en-US" sz="9600" kern="10" dirty="0">
                <a:ln w="9525">
                  <a:solidFill>
                    <a:srgbClr val="FF33CC"/>
                  </a:solidFill>
                  <a:round/>
                </a:ln>
                <a:gradFill rotWithShape="1"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rect">
                    <a:fillToRect l="50000" t="50000" r="50000" b="50000"/>
                  </a:path>
                </a:gradFill>
                <a:latin typeface="楷体_GB2312"/>
                <a:ea typeface="楷体_GB2312"/>
              </a:rPr>
              <a:t>词义辨析</a:t>
            </a:r>
            <a:endParaRPr lang="zh-CN" altLang="en-US" sz="9600" kern="10" dirty="0">
              <a:ln w="9525">
                <a:solidFill>
                  <a:srgbClr val="FF33CC"/>
                </a:solidFill>
                <a:round/>
              </a:ln>
              <a:gradFill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rect">
                  <a:fillToRect l="50000" t="50000" r="50000" b="50000"/>
                </a:path>
              </a:gradFill>
              <a:latin typeface="楷体_GB2312"/>
              <a:ea typeface="楷体_GB2312"/>
            </a:endParaRP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457200" y="1371600"/>
            <a:ext cx="8172450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zh-CN" altLang="en-US" sz="2400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378180" y="1916832"/>
            <a:ext cx="83518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800" b="1" dirty="0">
                <a:solidFill>
                  <a:srgbClr val="000000"/>
                </a:solidFill>
              </a:rPr>
              <a:t>（</a:t>
            </a:r>
            <a:r>
              <a:rPr kumimoji="1" lang="en-US" altLang="zh-CN" sz="2800" b="1" dirty="0">
                <a:solidFill>
                  <a:srgbClr val="000000"/>
                </a:solidFill>
              </a:rPr>
              <a:t>1</a:t>
            </a:r>
            <a:r>
              <a:rPr kumimoji="1" lang="zh-CN" altLang="en-US" sz="2800" b="1" dirty="0">
                <a:solidFill>
                  <a:srgbClr val="000000"/>
                </a:solidFill>
              </a:rPr>
              <a:t>）氏：姓氏，表示家族的字</a:t>
            </a:r>
            <a:r>
              <a:rPr kumimoji="1" lang="zh-CN" altLang="en-US" sz="2800" dirty="0">
                <a:solidFill>
                  <a:srgbClr val="000000"/>
                </a:solidFill>
              </a:rPr>
              <a:t>。</a:t>
            </a:r>
            <a:r>
              <a:rPr kumimoji="1" lang="zh-CN" altLang="en-US" sz="2800" b="1" dirty="0">
                <a:solidFill>
                  <a:srgbClr val="000000"/>
                </a:solidFill>
                <a:latin typeface="Tahoma" panose="020B0604030504040204" pitchFamily="34" charset="0"/>
              </a:rPr>
              <a:t>。</a:t>
            </a:r>
            <a:endParaRPr kumimoji="1" lang="zh-CN" altLang="en-US" sz="2800" b="1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kumimoji="1" lang="zh-CN" altLang="en-US" sz="2800" b="1" dirty="0">
                <a:solidFill>
                  <a:srgbClr val="000000"/>
                </a:solidFill>
                <a:latin typeface="Tahoma" panose="020B0604030504040204" pitchFamily="34" charset="0"/>
              </a:rPr>
              <a:t>（</a:t>
            </a:r>
            <a:r>
              <a:rPr kumimoji="1" lang="en-US" altLang="zh-CN" sz="2800" b="1" dirty="0">
                <a:solidFill>
                  <a:srgbClr val="000000"/>
                </a:solidFill>
                <a:latin typeface="Tahoma" panose="020B0604030504040204" pitchFamily="34" charset="0"/>
              </a:rPr>
              <a:t>2</a:t>
            </a:r>
            <a:r>
              <a:rPr kumimoji="1" lang="zh-CN" altLang="en-US" sz="2800" b="1" dirty="0">
                <a:solidFill>
                  <a:srgbClr val="000000"/>
                </a:solidFill>
                <a:latin typeface="Tahoma" panose="020B0604030504040204" pitchFamily="34" charset="0"/>
              </a:rPr>
              <a:t>）其父：他的父亲。其，他。</a:t>
            </a:r>
            <a:endParaRPr kumimoji="1" lang="zh-CN" altLang="en-US" sz="2800" b="1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kumimoji="1" lang="zh-CN" altLang="en-US" sz="2800" b="1" dirty="0">
                <a:solidFill>
                  <a:srgbClr val="000000"/>
                </a:solidFill>
                <a:latin typeface="Tahoma" panose="020B0604030504040204" pitchFamily="34" charset="0"/>
              </a:rPr>
              <a:t>（</a:t>
            </a:r>
            <a:r>
              <a:rPr kumimoji="1" lang="en-US" altLang="zh-CN" sz="2800" b="1" dirty="0">
                <a:solidFill>
                  <a:srgbClr val="000000"/>
                </a:solidFill>
                <a:latin typeface="Tahoma" panose="020B0604030504040204" pitchFamily="34" charset="0"/>
              </a:rPr>
              <a:t>3</a:t>
            </a:r>
            <a:r>
              <a:rPr kumimoji="1" lang="zh-CN" altLang="en-US" sz="2800" b="1" dirty="0">
                <a:solidFill>
                  <a:srgbClr val="000000"/>
                </a:solidFill>
                <a:latin typeface="Tahoma" panose="020B0604030504040204" pitchFamily="34" charset="0"/>
              </a:rPr>
              <a:t>）为设果：小儿为他摆出水果。设，摆设，摆出。</a:t>
            </a:r>
            <a:endParaRPr kumimoji="1" lang="zh-CN" altLang="en-US" sz="2800" b="1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kumimoji="1" lang="zh-CN" altLang="en-US" sz="2800" b="1" dirty="0">
                <a:solidFill>
                  <a:srgbClr val="000000"/>
                </a:solidFill>
                <a:latin typeface="Tahoma" panose="020B0604030504040204" pitchFamily="34" charset="0"/>
              </a:rPr>
              <a:t>（</a:t>
            </a:r>
            <a:r>
              <a:rPr kumimoji="1" lang="en-US" altLang="zh-CN" sz="2800" b="1" dirty="0">
                <a:solidFill>
                  <a:srgbClr val="000000"/>
                </a:solidFill>
                <a:latin typeface="Tahoma" panose="020B0604030504040204" pitchFamily="34" charset="0"/>
              </a:rPr>
              <a:t>4</a:t>
            </a:r>
            <a:r>
              <a:rPr kumimoji="1" lang="zh-CN" altLang="en-US" sz="2800" b="1" dirty="0">
                <a:solidFill>
                  <a:srgbClr val="000000"/>
                </a:solidFill>
                <a:latin typeface="Tahoma" panose="020B0604030504040204" pitchFamily="34" charset="0"/>
              </a:rPr>
              <a:t>）以示儿：以便给小儿看。以，来，用来 ，以便。</a:t>
            </a:r>
            <a:endParaRPr kumimoji="1" lang="zh-CN" altLang="en-US" sz="2800" b="1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kumimoji="1" lang="zh-CN" altLang="en-US" sz="2800" b="1" dirty="0">
                <a:solidFill>
                  <a:srgbClr val="000000"/>
                </a:solidFill>
                <a:latin typeface="Tahoma" panose="020B0604030504040204" pitchFamily="34" charset="0"/>
              </a:rPr>
              <a:t>（</a:t>
            </a:r>
            <a:r>
              <a:rPr kumimoji="1" lang="en-US" altLang="zh-CN" sz="2800" b="1" dirty="0">
                <a:solidFill>
                  <a:srgbClr val="000000"/>
                </a:solidFill>
                <a:latin typeface="Tahoma" panose="020B0604030504040204" pitchFamily="34" charset="0"/>
              </a:rPr>
              <a:t>5</a:t>
            </a:r>
            <a:r>
              <a:rPr kumimoji="1" lang="zh-CN" altLang="en-US" sz="2800" b="1" dirty="0">
                <a:solidFill>
                  <a:srgbClr val="000000"/>
                </a:solidFill>
                <a:latin typeface="Tahoma" panose="020B0604030504040204" pitchFamily="34" charset="0"/>
              </a:rPr>
              <a:t>）此是君家果：此，这；君，您，古代对对方尊敬的称呼。</a:t>
            </a:r>
            <a:endParaRPr kumimoji="1" lang="zh-CN" altLang="en-US" sz="2800" b="1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kumimoji="1" lang="zh-CN" altLang="en-US" sz="2800" b="1" dirty="0">
                <a:solidFill>
                  <a:srgbClr val="000000"/>
                </a:solidFill>
                <a:latin typeface="Tahoma" panose="020B0604030504040204" pitchFamily="34" charset="0"/>
              </a:rPr>
              <a:t>（</a:t>
            </a:r>
            <a:r>
              <a:rPr kumimoji="1" lang="en-US" altLang="zh-CN" sz="2800" b="1" dirty="0">
                <a:solidFill>
                  <a:srgbClr val="000000"/>
                </a:solidFill>
                <a:latin typeface="Tahoma" panose="020B0604030504040204" pitchFamily="34" charset="0"/>
              </a:rPr>
              <a:t>6</a:t>
            </a:r>
            <a:r>
              <a:rPr kumimoji="1" lang="zh-CN" altLang="en-US" sz="2800" b="1" dirty="0">
                <a:solidFill>
                  <a:srgbClr val="000000"/>
                </a:solidFill>
                <a:latin typeface="Tahoma" panose="020B0604030504040204" pitchFamily="34" charset="0"/>
              </a:rPr>
              <a:t>）未闻：没有听说。未，没有；闻，听说。</a:t>
            </a:r>
            <a:endParaRPr kumimoji="1" lang="zh-CN" altLang="en-US" sz="2800" b="1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kumimoji="1" lang="zh-CN" altLang="en-US" sz="2800" b="1" dirty="0">
                <a:solidFill>
                  <a:srgbClr val="000000"/>
                </a:solidFill>
                <a:latin typeface="Tahoma" panose="020B0604030504040204" pitchFamily="34" charset="0"/>
              </a:rPr>
              <a:t>（</a:t>
            </a:r>
            <a:r>
              <a:rPr kumimoji="1" lang="en-US" altLang="zh-CN" sz="2800" b="1" dirty="0">
                <a:solidFill>
                  <a:srgbClr val="000000"/>
                </a:solidFill>
                <a:latin typeface="Tahoma" panose="020B0604030504040204" pitchFamily="34" charset="0"/>
              </a:rPr>
              <a:t>7</a:t>
            </a:r>
            <a:r>
              <a:rPr kumimoji="1" lang="zh-CN" altLang="en-US" sz="2800" b="1" dirty="0">
                <a:solidFill>
                  <a:srgbClr val="000000"/>
                </a:solidFill>
                <a:latin typeface="Tahoma" panose="020B0604030504040204" pitchFamily="34" charset="0"/>
              </a:rPr>
              <a:t>）夫子家禽：您家的鸟。夫子，先生，您，对人的敬称。禽，鸟类。　</a:t>
            </a:r>
            <a:r>
              <a:rPr kumimoji="1" lang="zh-CN" altLang="en-US" sz="2800" dirty="0">
                <a:solidFill>
                  <a:srgbClr val="000000"/>
                </a:solidFill>
                <a:latin typeface="Tahoma" panose="020B0604030504040204" pitchFamily="34" charset="0"/>
                <a:ea typeface="楷体_GB2312" pitchFamily="49" charset="-122"/>
              </a:rPr>
              <a:t>　</a:t>
            </a:r>
            <a:r>
              <a:rPr kumimoji="1" lang="zh-CN" altLang="en-US" sz="2800" b="1" dirty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endParaRPr kumimoji="1" lang="zh-CN" altLang="en-US" sz="2800" b="1" dirty="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grpSp>
        <p:nvGrpSpPr>
          <p:cNvPr id="43013" name="Group 5"/>
          <p:cNvGrpSpPr/>
          <p:nvPr/>
        </p:nvGrpSpPr>
        <p:grpSpPr bwMode="auto">
          <a:xfrm>
            <a:off x="6262688" y="6581775"/>
            <a:ext cx="2881312" cy="276225"/>
            <a:chOff x="3923" y="4118"/>
            <a:chExt cx="1815" cy="174"/>
          </a:xfrm>
        </p:grpSpPr>
        <p:pic>
          <p:nvPicPr>
            <p:cNvPr id="43014" name="Picture 6" descr="按扭1">
              <a:hlinkClick r:id="rId1" action="ppaction://hlinkpres?slideindex=1&amp;slidetitle="/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015" name="Picture 7" descr="按扭2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4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016" name="Picture 8" descr="按扭3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9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017" name="Picture 9" descr="按扭5">
              <a:hlinkClick r:id="" action="ppaction://hlinkshowjump?jump=endshow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9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 advTm="0">
    <p:comb dir="vert"/>
    <p:sndAc>
      <p:stSnd>
        <p:snd r:embed="rId6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9" name="Picture 9" descr="http_imgload[3]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204" name="Group 4"/>
          <p:cNvGrpSpPr/>
          <p:nvPr/>
        </p:nvGrpSpPr>
        <p:grpSpPr bwMode="auto">
          <a:xfrm>
            <a:off x="6262688" y="6581775"/>
            <a:ext cx="2881312" cy="276225"/>
            <a:chOff x="3923" y="4118"/>
            <a:chExt cx="1815" cy="174"/>
          </a:xfrm>
        </p:grpSpPr>
        <p:pic>
          <p:nvPicPr>
            <p:cNvPr id="51205" name="Picture 5" descr="按扭1">
              <a:hlinkClick r:id="rId2" action="ppaction://hlinkpres?slideindex=1&amp;slidetitle=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06" name="Picture 6" descr="按扭2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4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07" name="Picture 7" descr="按扭3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9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08" name="Picture 8" descr="按扭5">
              <a:hlinkClick r:id="" action="ppaction://hlinkshowjump?jump=endshow"/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9" y="4118"/>
              <a:ext cx="429" cy="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1210" name="Text Box 10"/>
          <p:cNvSpPr txBox="1">
            <a:spLocks noChangeArrowheads="1"/>
          </p:cNvSpPr>
          <p:nvPr/>
        </p:nvSpPr>
        <p:spPr bwMode="auto">
          <a:xfrm>
            <a:off x="395536" y="702187"/>
            <a:ext cx="4824536" cy="427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000000"/>
                </a:solidFill>
              </a:rPr>
              <a:t>比较句子</a:t>
            </a:r>
            <a:endParaRPr lang="zh-CN" altLang="en-US" dirty="0">
              <a:solidFill>
                <a:srgbClr val="000000"/>
              </a:solidFill>
            </a:endParaRPr>
          </a:p>
          <a:p>
            <a:endParaRPr lang="zh-CN" altLang="en-US" dirty="0">
              <a:solidFill>
                <a:srgbClr val="000000"/>
              </a:solidFill>
            </a:endParaRPr>
          </a:p>
          <a:p>
            <a:endParaRPr lang="zh-CN" altLang="en-US" dirty="0">
              <a:solidFill>
                <a:srgbClr val="000000"/>
              </a:solidFill>
            </a:endParaRPr>
          </a:p>
          <a:p>
            <a:r>
              <a:rPr lang="zh-CN" altLang="en-US" dirty="0">
                <a:solidFill>
                  <a:srgbClr val="000000"/>
                </a:solidFill>
              </a:rPr>
              <a:t>    孔雀是夫子家禽。</a:t>
            </a:r>
            <a:endParaRPr lang="zh-CN" altLang="en-US" dirty="0">
              <a:solidFill>
                <a:srgbClr val="000000"/>
              </a:solidFill>
            </a:endParaRPr>
          </a:p>
          <a:p>
            <a:endParaRPr lang="zh-CN" altLang="en-US" dirty="0">
              <a:solidFill>
                <a:srgbClr val="000000"/>
              </a:solidFill>
            </a:endParaRPr>
          </a:p>
          <a:p>
            <a:r>
              <a:rPr lang="zh-CN" altLang="en-US" dirty="0">
                <a:solidFill>
                  <a:srgbClr val="3399FF"/>
                </a:solidFill>
              </a:rPr>
              <a:t>    未闻</a:t>
            </a:r>
            <a:r>
              <a:rPr lang="zh-CN" altLang="en-US" dirty="0">
                <a:solidFill>
                  <a:srgbClr val="000000"/>
                </a:solidFill>
              </a:rPr>
              <a:t>孔雀是夫子家禽。</a:t>
            </a:r>
            <a:endParaRPr lang="zh-CN" altLang="en-US" dirty="0">
              <a:solidFill>
                <a:srgbClr val="000000"/>
              </a:solidFill>
            </a:endParaRPr>
          </a:p>
          <a:p>
            <a:endParaRPr lang="zh-CN" altLang="en-US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zh-CN" altLang="en-US" dirty="0"/>
          </a:p>
        </p:txBody>
      </p:sp>
    </p:spTree>
  </p:cSld>
  <p:clrMapOvr>
    <a:masterClrMapping/>
  </p:clrMapOvr>
  <p:transition advTm="0">
    <p:comb dir="vert"/>
    <p:sndAc>
      <p:stSnd>
        <p:snd r:embed="rId7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zh-CN" altLang="en-US" sz="4000" b="1" dirty="0" smtClean="0"/>
              <a:t>第一句是</a:t>
            </a:r>
            <a:r>
              <a:rPr lang="zh-CN" altLang="en-US" sz="4000" b="1" dirty="0" smtClean="0">
                <a:solidFill>
                  <a:srgbClr val="66FF66"/>
                </a:solidFill>
              </a:rPr>
              <a:t>生硬</a:t>
            </a:r>
            <a:r>
              <a:rPr lang="zh-CN" altLang="en-US" sz="4000" b="1" dirty="0" smtClean="0"/>
              <a:t>地回答，显得没有礼貌</a:t>
            </a:r>
            <a:endParaRPr lang="zh-CN" altLang="en-US" sz="4000" b="1" dirty="0" smtClean="0"/>
          </a:p>
          <a:p>
            <a:r>
              <a:rPr lang="zh-CN" altLang="en-US" sz="4000" b="1" dirty="0" smtClean="0"/>
              <a:t>第二句采用了</a:t>
            </a:r>
            <a:r>
              <a:rPr lang="zh-CN" altLang="en-US" sz="4000" b="1" dirty="0" smtClean="0">
                <a:solidFill>
                  <a:srgbClr val="66FF66"/>
                </a:solidFill>
              </a:rPr>
              <a:t>否定的</a:t>
            </a:r>
            <a:r>
              <a:rPr lang="zh-CN" altLang="en-US" sz="4000" b="1" dirty="0" smtClean="0"/>
              <a:t>方式，</a:t>
            </a:r>
            <a:r>
              <a:rPr lang="zh-CN" altLang="en-US" sz="4000" b="1" dirty="0" smtClean="0">
                <a:solidFill>
                  <a:srgbClr val="66FF66"/>
                </a:solidFill>
              </a:rPr>
              <a:t>婉转</a:t>
            </a:r>
            <a:r>
              <a:rPr lang="zh-CN" altLang="en-US" sz="4000" b="1" dirty="0" smtClean="0"/>
              <a:t>对答，既表现了应有的礼貌，又表达了“既然孔雀不是您家的鸟，杨梅岂是我家的果”这个意思，使孔君平无言以对。因为他要承认孔雀是他家的鸟，他说的话才能立住脚。这句话足以反应出</a:t>
            </a:r>
            <a:r>
              <a:rPr lang="zh-CN" altLang="en-US" sz="4000" b="1" dirty="0" smtClean="0">
                <a:solidFill>
                  <a:srgbClr val="66FF66"/>
                </a:solidFill>
              </a:rPr>
              <a:t>这个孩子的思维敏捷，语言的机智幽默</a:t>
            </a:r>
            <a:r>
              <a:rPr lang="zh-CN" altLang="en-US" sz="4400" b="1" dirty="0" smtClean="0">
                <a:solidFill>
                  <a:srgbClr val="66FF66"/>
                </a:solidFill>
              </a:rPr>
              <a:t>。</a:t>
            </a:r>
            <a:endParaRPr lang="zh-CN" altLang="en-US" sz="4400" b="1" dirty="0" smtClean="0">
              <a:solidFill>
                <a:srgbClr val="66FF66"/>
              </a:solidFill>
            </a:endParaRPr>
          </a:p>
        </p:txBody>
      </p:sp>
    </p:spTree>
  </p:cSld>
  <p:clrMapOvr>
    <a:masterClrMapping/>
  </p:clrMapOvr>
  <p:transition advTm="0">
    <p:comb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55300" name="Picture 4" descr="http_imgloadCAX3F65B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杨氏之子是一个怎样的孩子？</a:t>
            </a:r>
            <a:endParaRPr lang="zh-CN" altLang="en-US" smtClean="0"/>
          </a:p>
          <a:p>
            <a:r>
              <a:rPr lang="zh-CN" altLang="en-US" smtClean="0"/>
              <a:t>聪明、懂礼貌、幽默、风趣</a:t>
            </a:r>
            <a:endParaRPr lang="zh-CN" altLang="en-US" smtClean="0"/>
          </a:p>
          <a:p>
            <a:pPr>
              <a:buFontTx/>
              <a:buNone/>
            </a:pPr>
            <a:r>
              <a:rPr lang="zh-CN" altLang="en-US" smtClean="0"/>
              <a:t>机智的孩子。</a:t>
            </a:r>
            <a:endParaRPr lang="zh-CN" altLang="en-US" smtClean="0"/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2555875" y="549275"/>
            <a:ext cx="316865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>
                <a:solidFill>
                  <a:schemeClr val="hlink"/>
                </a:solidFill>
              </a:rPr>
              <a:t>思考：</a:t>
            </a:r>
            <a:endParaRPr lang="zh-CN" altLang="en-US" sz="480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 advTm="0">
    <p:comb dir="vert"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1626</Words>
  <Application>WPS 演示</Application>
  <PresentationFormat>全屏显示(4:3)</PresentationFormat>
  <Paragraphs>71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Arial</vt:lpstr>
      <vt:lpstr>宋体</vt:lpstr>
      <vt:lpstr>Wingdings</vt:lpstr>
      <vt:lpstr>Calibri</vt:lpstr>
      <vt:lpstr>Calibri</vt:lpstr>
      <vt:lpstr>隶书</vt:lpstr>
      <vt:lpstr>微软雅黑</vt:lpstr>
      <vt:lpstr>楷体_GB2312</vt:lpstr>
      <vt:lpstr>Comic Sans MS</vt:lpstr>
      <vt:lpstr>楷体_GB2312</vt:lpstr>
      <vt:lpstr>Tahoma</vt:lpstr>
      <vt:lpstr>Arial</vt:lpstr>
      <vt:lpstr>新宋体</vt:lpstr>
      <vt:lpstr>第一PPT模板网-WWW.1PPT.COM</vt:lpstr>
      <vt:lpstr>第一PPT模板网-WWW.1PPT.COM 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思考：你觉得杨氏之子聪明、机智、懂礼貌表现在哪里？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wuhan</cp:lastModifiedBy>
  <cp:revision>39</cp:revision>
  <cp:lastPrinted>2411-12-30T00:00:00Z</cp:lastPrinted>
  <dcterms:created xsi:type="dcterms:W3CDTF">2011-04-22T08:00:00Z</dcterms:created>
  <dcterms:modified xsi:type="dcterms:W3CDTF">2017-03-23T05:53:42Z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2052-10.1.0.6207</vt:lpwstr>
  </property>
</Properties>
</file>