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59" r:id="rId4"/>
    <p:sldId id="269" r:id="rId5"/>
    <p:sldId id="271" r:id="rId6"/>
    <p:sldId id="263" r:id="rId7"/>
    <p:sldId id="273" r:id="rId8"/>
    <p:sldId id="274" r:id="rId9"/>
    <p:sldId id="280" r:id="rId10"/>
    <p:sldId id="277" r:id="rId11"/>
    <p:sldId id="278" r:id="rId12"/>
    <p:sldId id="279" r:id="rId13"/>
    <p:sldId id="283" r:id="rId14"/>
    <p:sldId id="285" r:id="rId15"/>
    <p:sldId id="281" r:id="rId16"/>
    <p:sldId id="284" r:id="rId17"/>
    <p:sldId id="286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&#21834;&#26469;\&#34920;&#21733;&#2020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&#21834;&#26469;\&#34920;&#21733;&#2020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istrator\Desktop\&#21834;&#26469;\&#34920;&#21733;&#2020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'（二）'!$B$29</c:f>
              <c:strCache>
                <c:ptCount val="1"/>
                <c:pt idx="0">
                  <c:v>本月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2060"/>
              </a:solidFill>
            </c:spPr>
          </c:dPt>
          <c:dLbls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0070C0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'（二）'!$A$30:$A$35</c:f>
              <c:strCache>
                <c:ptCount val="6"/>
                <c:pt idx="0">
                  <c:v>【省外一类烟】</c:v>
                </c:pt>
                <c:pt idx="1">
                  <c:v>中华(硬)</c:v>
                </c:pt>
                <c:pt idx="2">
                  <c:v>黄鹤楼(软蓝)</c:v>
                </c:pt>
                <c:pt idx="3">
                  <c:v>芙蓉王(硬)</c:v>
                </c:pt>
                <c:pt idx="4">
                  <c:v>云烟(软珍品)</c:v>
                </c:pt>
                <c:pt idx="5">
                  <c:v>【省外二类烟】</c:v>
                </c:pt>
              </c:strCache>
            </c:strRef>
          </c:cat>
          <c:val>
            <c:numRef>
              <c:f>'（二）'!$B$30:$B$35</c:f>
              <c:numCache>
                <c:formatCode>General</c:formatCode>
                <c:ptCount val="6"/>
                <c:pt idx="0">
                  <c:v>314.39460000000003</c:v>
                </c:pt>
                <c:pt idx="1">
                  <c:v>94.46</c:v>
                </c:pt>
                <c:pt idx="2">
                  <c:v>40.148000000000003</c:v>
                </c:pt>
                <c:pt idx="3">
                  <c:v>25.116</c:v>
                </c:pt>
                <c:pt idx="4">
                  <c:v>1.1319999999999999</c:v>
                </c:pt>
                <c:pt idx="5">
                  <c:v>49.12</c:v>
                </c:pt>
              </c:numCache>
            </c:numRef>
          </c:val>
        </c:ser>
        <c:ser>
          <c:idx val="1"/>
          <c:order val="1"/>
          <c:tx>
            <c:strRef>
              <c:f>'（二）'!$C$29</c:f>
              <c:strCache>
                <c:ptCount val="1"/>
                <c:pt idx="0">
                  <c:v>去年同期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Lbls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accent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'（二）'!$A$30:$A$35</c:f>
              <c:strCache>
                <c:ptCount val="6"/>
                <c:pt idx="0">
                  <c:v>【省外一类烟】</c:v>
                </c:pt>
                <c:pt idx="1">
                  <c:v>中华(硬)</c:v>
                </c:pt>
                <c:pt idx="2">
                  <c:v>黄鹤楼(软蓝)</c:v>
                </c:pt>
                <c:pt idx="3">
                  <c:v>芙蓉王(硬)</c:v>
                </c:pt>
                <c:pt idx="4">
                  <c:v>云烟(软珍品)</c:v>
                </c:pt>
                <c:pt idx="5">
                  <c:v>【省外二类烟】</c:v>
                </c:pt>
              </c:strCache>
            </c:strRef>
          </c:cat>
          <c:val>
            <c:numRef>
              <c:f>'（二）'!$C$30:$C$35</c:f>
              <c:numCache>
                <c:formatCode>General</c:formatCode>
                <c:ptCount val="6"/>
                <c:pt idx="0">
                  <c:v>283.58800000000002</c:v>
                </c:pt>
                <c:pt idx="1">
                  <c:v>56.932000000000002</c:v>
                </c:pt>
                <c:pt idx="2">
                  <c:v>40.664000000000001</c:v>
                </c:pt>
                <c:pt idx="3">
                  <c:v>39.823999999999998</c:v>
                </c:pt>
                <c:pt idx="4">
                  <c:v>44.991999999999997</c:v>
                </c:pt>
                <c:pt idx="5">
                  <c:v>41.408000000000001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57373280"/>
        <c:axId val="557373840"/>
      </c:barChart>
      <c:catAx>
        <c:axId val="55737328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557373840"/>
        <c:crosses val="autoZero"/>
        <c:auto val="1"/>
        <c:lblAlgn val="ctr"/>
        <c:lblOffset val="100"/>
        <c:noMultiLvlLbl val="0"/>
      </c:catAx>
      <c:valAx>
        <c:axId val="557373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573732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2402381878204015"/>
          <c:y val="0.13385171164658685"/>
          <c:w val="0.15195236243591981"/>
          <c:h val="4.5211995940430717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cat>
            <c:strRef>
              <c:f>'（一）'!$M$1:$N$1</c:f>
              <c:strCache>
                <c:ptCount val="2"/>
                <c:pt idx="0">
                  <c:v>本月</c:v>
                </c:pt>
                <c:pt idx="1">
                  <c:v>全区</c:v>
                </c:pt>
              </c:strCache>
            </c:strRef>
          </c:cat>
          <c:val>
            <c:numRef>
              <c:f>'（一）'!$M$2:$N$2</c:f>
              <c:numCache>
                <c:formatCode>0.00_ </c:formatCode>
                <c:ptCount val="2"/>
                <c:pt idx="0">
                  <c:v>2431.7782000000002</c:v>
                </c:pt>
                <c:pt idx="1">
                  <c:v>27806.242999999999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cat>
            <c:strRef>
              <c:f>'（一）'!$P$1:$Q$1</c:f>
              <c:strCache>
                <c:ptCount val="2"/>
                <c:pt idx="0">
                  <c:v>1至本月</c:v>
                </c:pt>
                <c:pt idx="1">
                  <c:v>全区1至本月</c:v>
                </c:pt>
              </c:strCache>
            </c:strRef>
          </c:cat>
          <c:val>
            <c:numRef>
              <c:f>'（一）'!$P$2:$Q$2</c:f>
              <c:numCache>
                <c:formatCode>0.00_ </c:formatCode>
                <c:ptCount val="2"/>
                <c:pt idx="0">
                  <c:v>6964.4056</c:v>
                </c:pt>
                <c:pt idx="1">
                  <c:v>75108.894799999995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59929-6EC7-4D32-997F-86ADBC2F9183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19E6B-A319-49F5-8658-4EB87BBA93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281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5203A24-2B99-4568-AA7C-F5C0653CC1E8}" type="slidenum">
              <a:rPr lang="zh-CN" altLang="en-US"/>
              <a:pPr eaLnBrk="1" hangingPunct="1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46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eibo.com/pptlove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eb57e0a3575903d02aa3b78044a5f1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7056784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-396552" y="3717032"/>
            <a:ext cx="5256584" cy="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0035" y="1942380"/>
            <a:ext cx="43396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2"/>
                </a:solidFill>
              </a:rPr>
              <a:t>这里</a:t>
            </a:r>
            <a:r>
              <a:rPr lang="zh-CN" altLang="en-US" sz="5400" b="1" dirty="0" smtClean="0">
                <a:solidFill>
                  <a:schemeClr val="bg2"/>
                </a:solidFill>
              </a:rPr>
              <a:t>输入</a:t>
            </a:r>
            <a:r>
              <a:rPr lang="zh-CN" altLang="en-US" sz="5400" b="1" dirty="0">
                <a:solidFill>
                  <a:schemeClr val="bg2"/>
                </a:solidFill>
              </a:rPr>
              <a:t>标题</a:t>
            </a:r>
            <a:endParaRPr lang="en-US" altLang="zh-CN" sz="5400" b="1" dirty="0" smtClean="0">
              <a:solidFill>
                <a:schemeClr val="bg2"/>
              </a:solidFill>
            </a:endParaRPr>
          </a:p>
          <a:p>
            <a:endParaRPr lang="zh-CN" altLang="en-US" sz="54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35" y="279370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2"/>
                </a:solidFill>
              </a:rPr>
              <a:t>名字长就两行</a:t>
            </a:r>
            <a:endParaRPr lang="zh-CN" altLang="en-US" sz="5400" b="1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731" y="3789040"/>
            <a:ext cx="4350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</a:rPr>
              <a:t>汇报人</a:t>
            </a:r>
            <a:r>
              <a:rPr lang="zh-CN" altLang="en-US" sz="2000" b="1" dirty="0" smtClean="0">
                <a:solidFill>
                  <a:schemeClr val="accent2"/>
                </a:solidFill>
              </a:rPr>
              <a:t>：</a:t>
            </a:r>
            <a:r>
              <a:rPr lang="en-US" altLang="zh-CN" sz="2000" b="1" dirty="0" smtClean="0">
                <a:solidFill>
                  <a:schemeClr val="accent2"/>
                </a:solidFill>
              </a:rPr>
              <a:t>PPT</a:t>
            </a:r>
            <a:r>
              <a:rPr lang="zh-CN" altLang="en-US" sz="2000" b="1" dirty="0" smtClean="0">
                <a:solidFill>
                  <a:schemeClr val="accent2"/>
                </a:solidFill>
              </a:rPr>
              <a:t>精选</a:t>
            </a:r>
            <a:r>
              <a:rPr lang="zh-CN" altLang="en-US" sz="1400" dirty="0">
                <a:solidFill>
                  <a:schemeClr val="accent2"/>
                </a:solidFill>
              </a:rPr>
              <a:t>（</a:t>
            </a:r>
            <a:r>
              <a:rPr lang="zh-CN" altLang="en-US" sz="1400" dirty="0" smtClean="0">
                <a:solidFill>
                  <a:schemeClr val="accent2"/>
                </a:solidFill>
              </a:rPr>
              <a:t>微信号：</a:t>
            </a:r>
            <a:r>
              <a:rPr lang="en-US" altLang="zh-CN" sz="1400" dirty="0" smtClean="0">
                <a:solidFill>
                  <a:schemeClr val="accent2"/>
                </a:solidFill>
              </a:rPr>
              <a:t>www80pptcom</a:t>
            </a:r>
            <a:r>
              <a:rPr lang="zh-CN" altLang="en-US" sz="1400" dirty="0" smtClean="0">
                <a:solidFill>
                  <a:schemeClr val="accent2"/>
                </a:solidFill>
              </a:rPr>
              <a:t>）</a:t>
            </a:r>
            <a:endParaRPr lang="zh-CN" alt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（二）这里输入要点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2718505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lvl="0"/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zh-CN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86128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1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59632" y="2636912"/>
            <a:ext cx="25922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accent2">
                    <a:lumMod val="75000"/>
                  </a:schemeClr>
                </a:solidFill>
              </a:rPr>
              <a:t>这里输入文本，这里输入文本，这里输入文本，这里输入文本，这里输入文本，这里输入文本，这里输入文本，这里输入文本，这里输入文本</a:t>
            </a:r>
            <a:r>
              <a:rPr lang="zh-CN" altLang="en-US" sz="1400" dirty="0" smtClean="0">
                <a:solidFill>
                  <a:schemeClr val="accent2">
                    <a:lumMod val="75000"/>
                  </a:schemeClr>
                </a:solidFill>
              </a:rPr>
              <a:t>。</a:t>
            </a:r>
            <a:endParaRPr lang="zh-CN" altLang="zh-CN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9632" y="204168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accent2">
                    <a:lumMod val="75000"/>
                  </a:schemeClr>
                </a:solidFill>
              </a:rPr>
              <a:t>这里输入文本，这里输入文本，这里输入文本，这里输入文本，这里输入文本。</a:t>
            </a:r>
            <a:endParaRPr lang="zh-CN" altLang="zh-CN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36912"/>
            <a:ext cx="4591050" cy="3448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3" name="矩形 12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888983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istrator\Desktop\2196977_14034809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708" y="1052736"/>
            <a:ext cx="373197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（二）这里输入要点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718505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zh-CN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22232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2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3" name="矩形 12"/>
          <p:cNvSpPr/>
          <p:nvPr/>
        </p:nvSpPr>
        <p:spPr>
          <a:xfrm rot="10800000">
            <a:off x="5364088" y="1268760"/>
            <a:ext cx="2610978" cy="5145162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195736" y="2636912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06999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（一）这里输入要点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718505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zh-CN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22232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3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73646" y="1268760"/>
            <a:ext cx="3570354" cy="5256584"/>
            <a:chOff x="5375846" y="1524321"/>
            <a:chExt cx="3347864" cy="4929015"/>
          </a:xfrm>
        </p:grpSpPr>
        <p:pic>
          <p:nvPicPr>
            <p:cNvPr id="12290" name="Picture 2" descr="C:\Users\Administrator\Desktop\2577733_154020018894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36096" y="1524321"/>
              <a:ext cx="3287614" cy="4929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矩形 12"/>
            <p:cNvSpPr/>
            <p:nvPr/>
          </p:nvSpPr>
          <p:spPr>
            <a:xfrm rot="10800000">
              <a:off x="5375846" y="1524321"/>
              <a:ext cx="2448272" cy="482453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195736" y="2636912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41083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614057" y="1756229"/>
            <a:ext cx="1828800" cy="145142"/>
          </a:xfrm>
          <a:custGeom>
            <a:avLst/>
            <a:gdLst>
              <a:gd name="connsiteX0" fmla="*/ 0 w 1828800"/>
              <a:gd name="connsiteY0" fmla="*/ 145142 h 145142"/>
              <a:gd name="connsiteX1" fmla="*/ 145142 w 1828800"/>
              <a:gd name="connsiteY1" fmla="*/ 0 h 145142"/>
              <a:gd name="connsiteX2" fmla="*/ 1828800 w 1828800"/>
              <a:gd name="connsiteY2" fmla="*/ 0 h 1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145142">
                <a:moveTo>
                  <a:pt x="0" y="145142"/>
                </a:moveTo>
                <a:lnTo>
                  <a:pt x="145142" y="0"/>
                </a:lnTo>
                <a:lnTo>
                  <a:pt x="182880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剪去单角的矩形 24"/>
          <p:cNvSpPr/>
          <p:nvPr/>
        </p:nvSpPr>
        <p:spPr>
          <a:xfrm>
            <a:off x="0" y="2060848"/>
            <a:ext cx="3203848" cy="3816424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79512" y="2564904"/>
            <a:ext cx="30243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，这里输入文本，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bg1"/>
                </a:solidFill>
              </a:rPr>
              <a:t>文本</a:t>
            </a:r>
            <a:r>
              <a:rPr lang="zh-CN" altLang="en-US" sz="1600" dirty="0">
                <a:solidFill>
                  <a:schemeClr val="bg1"/>
                </a:solidFill>
              </a:rPr>
              <a:t>。</a:t>
            </a:r>
            <a:endParaRPr lang="zh-CN" altLang="zh-CN" sz="1600" dirty="0">
              <a:solidFill>
                <a:schemeClr val="bg1"/>
              </a:solidFill>
            </a:endParaRPr>
          </a:p>
          <a:p>
            <a:endParaRPr lang="zh-CN" altLang="zh-CN" sz="16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51920" y="14127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29632"/>
            <a:ext cx="2160240" cy="20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72899"/>
            <a:ext cx="5796136" cy="380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椭圆 26"/>
          <p:cNvSpPr/>
          <p:nvPr/>
        </p:nvSpPr>
        <p:spPr>
          <a:xfrm>
            <a:off x="3059832" y="1700808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1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245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74782"/>
            <a:ext cx="5796136" cy="382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3614057" y="1756229"/>
            <a:ext cx="1828800" cy="145142"/>
          </a:xfrm>
          <a:custGeom>
            <a:avLst/>
            <a:gdLst>
              <a:gd name="connsiteX0" fmla="*/ 0 w 1828800"/>
              <a:gd name="connsiteY0" fmla="*/ 145142 h 145142"/>
              <a:gd name="connsiteX1" fmla="*/ 145142 w 1828800"/>
              <a:gd name="connsiteY1" fmla="*/ 0 h 145142"/>
              <a:gd name="connsiteX2" fmla="*/ 1828800 w 1828800"/>
              <a:gd name="connsiteY2" fmla="*/ 0 h 145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0" h="145142">
                <a:moveTo>
                  <a:pt x="0" y="145142"/>
                </a:moveTo>
                <a:lnTo>
                  <a:pt x="145142" y="0"/>
                </a:lnTo>
                <a:lnTo>
                  <a:pt x="182880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剪去单角的矩形 24"/>
          <p:cNvSpPr/>
          <p:nvPr/>
        </p:nvSpPr>
        <p:spPr>
          <a:xfrm>
            <a:off x="0" y="2060848"/>
            <a:ext cx="3203848" cy="3816424"/>
          </a:xfrm>
          <a:prstGeom prst="snip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79512" y="2564904"/>
            <a:ext cx="29523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，这里输入文本，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，这里</a:t>
            </a:r>
            <a:r>
              <a:rPr lang="zh-CN" altLang="en-US" sz="1600" dirty="0">
                <a:solidFill>
                  <a:schemeClr val="bg1"/>
                </a:solidFill>
              </a:rPr>
              <a:t>输入文本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zh-CN" altLang="en-US" sz="1600" dirty="0">
                <a:solidFill>
                  <a:schemeClr val="bg1"/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bg1"/>
                </a:solidFill>
              </a:rPr>
              <a:t>文本</a:t>
            </a:r>
            <a:r>
              <a:rPr lang="zh-CN" altLang="en-US" sz="1600" dirty="0">
                <a:solidFill>
                  <a:schemeClr val="bg1"/>
                </a:solidFill>
              </a:rPr>
              <a:t>。</a:t>
            </a:r>
            <a:endParaRPr lang="zh-CN" altLang="zh-CN" sz="1600" dirty="0">
              <a:solidFill>
                <a:schemeClr val="bg1"/>
              </a:solidFill>
            </a:endParaRPr>
          </a:p>
          <a:p>
            <a:endParaRPr lang="zh-CN" altLang="zh-CN" sz="16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51920" y="14127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29632"/>
            <a:ext cx="2160240" cy="2092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椭圆 26"/>
          <p:cNvSpPr/>
          <p:nvPr/>
        </p:nvSpPr>
        <p:spPr>
          <a:xfrm>
            <a:off x="3059832" y="1700808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1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249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587" y="-315416"/>
            <a:ext cx="27733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-756592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99" y="1412776"/>
            <a:ext cx="7392821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矩形 37"/>
          <p:cNvSpPr/>
          <p:nvPr/>
        </p:nvSpPr>
        <p:spPr>
          <a:xfrm rot="10800000">
            <a:off x="3635896" y="1268760"/>
            <a:ext cx="3240360" cy="504056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42112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1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2112" y="3185681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2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42112" y="4293096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3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2052137"/>
            <a:ext cx="30963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这里输入文本，这里输入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文本，这里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输入文本，这里输入文本。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115616" y="3212976"/>
            <a:ext cx="30963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，这里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输入文本，这里输入文本。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115616" y="4356393"/>
            <a:ext cx="30963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，这里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输入文本，这里输入文本。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7709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eb57e0a3575903d02aa3b78044a5f1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7056784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772816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accent2"/>
                </a:solidFill>
              </a:rPr>
              <a:t>谢谢聆听！</a:t>
            </a:r>
            <a:endParaRPr lang="zh-CN" altLang="en-US" sz="5400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78092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/>
                </a:solidFill>
              </a:rPr>
              <a:t>这里输入公司名字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314096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/>
                </a:solidFill>
              </a:rPr>
              <a:t>名字长就两行</a:t>
            </a:r>
            <a:endParaRPr lang="zh-CN" altLang="en-US" sz="24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731" y="364502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</a:rPr>
              <a:t>汇报人：某某某</a:t>
            </a:r>
            <a:endParaRPr lang="zh-CN" altLang="en-US" sz="2000" b="1" dirty="0">
              <a:solidFill>
                <a:schemeClr val="accent2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396552" y="2708920"/>
            <a:ext cx="39604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76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5"/>
          <p:cNvSpPr>
            <a:spLocks noChangeArrowheads="1"/>
          </p:cNvSpPr>
          <p:nvPr/>
        </p:nvSpPr>
        <p:spPr bwMode="auto">
          <a:xfrm>
            <a:off x="2460906" y="3977111"/>
            <a:ext cx="2113252" cy="1328202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2451628" y="4451519"/>
            <a:ext cx="2087561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5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sz="135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信扫一扫</a:t>
            </a:r>
            <a:endParaRPr lang="en-US" altLang="zh-CN" sz="1350" b="1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endParaRPr lang="en-US" altLang="zh-CN" sz="1350" b="1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5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或搜索“</a:t>
            </a:r>
            <a:r>
              <a:rPr lang="en-US" altLang="zh-CN" sz="135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精选”</a:t>
            </a:r>
            <a:endParaRPr lang="en-US" sz="1350" b="1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矩形 12"/>
          <p:cNvSpPr>
            <a:spLocks noChangeArrowheads="1"/>
          </p:cNvSpPr>
          <p:nvPr/>
        </p:nvSpPr>
        <p:spPr bwMode="auto">
          <a:xfrm>
            <a:off x="3610348" y="2019440"/>
            <a:ext cx="2096027" cy="1823576"/>
          </a:xfrm>
          <a:prstGeom prst="rect">
            <a:avLst/>
          </a:prstGeom>
          <a:solidFill>
            <a:schemeClr val="bg1"/>
          </a:solidFill>
          <a:ln w="9525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矩形 13"/>
          <p:cNvSpPr>
            <a:spLocks noChangeArrowheads="1"/>
          </p:cNvSpPr>
          <p:nvPr/>
        </p:nvSpPr>
        <p:spPr bwMode="auto">
          <a:xfrm>
            <a:off x="3610348" y="1711559"/>
            <a:ext cx="2096027" cy="311380"/>
          </a:xfrm>
          <a:prstGeom prst="rect">
            <a:avLst/>
          </a:prstGeom>
          <a:solidFill>
            <a:srgbClr val="95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精选</a:t>
            </a:r>
            <a:r>
              <a:rPr lang="en-US" altLang="zh-CN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我们只分享精品</a:t>
            </a:r>
          </a:p>
        </p:txBody>
      </p:sp>
      <p:sp>
        <p:nvSpPr>
          <p:cNvPr id="14344" name="矩形 14"/>
          <p:cNvSpPr>
            <a:spLocks noChangeArrowheads="1"/>
          </p:cNvSpPr>
          <p:nvPr/>
        </p:nvSpPr>
        <p:spPr bwMode="auto">
          <a:xfrm>
            <a:off x="1169194" y="5689998"/>
            <a:ext cx="471956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声明：本</a:t>
            </a:r>
            <a:r>
              <a:rPr lang="en-US" altLang="zh-CN" sz="9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来源于网络渠道，感谢作者的辛勤劳动，如作者不喜可私信本人删除！</a:t>
            </a:r>
            <a:endParaRPr lang="en-US" sz="9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7624" y="1052736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精选全球优质</a:t>
            </a:r>
            <a:r>
              <a:rPr lang="en-US" altLang="zh-CN" sz="2000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，分享模板、教程、技巧、工具！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521" y="2019441"/>
            <a:ext cx="1800493" cy="17940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752" y="4124409"/>
            <a:ext cx="912545" cy="268396"/>
          </a:xfrm>
          <a:prstGeom prst="rect">
            <a:avLst/>
          </a:prstGeom>
        </p:spPr>
      </p:pic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4755504" y="3977111"/>
            <a:ext cx="2336007" cy="1328202"/>
          </a:xfrm>
          <a:prstGeom prst="rect">
            <a:avLst/>
          </a:prstGeom>
          <a:solidFill>
            <a:schemeClr val="bg1"/>
          </a:solidFill>
          <a:ln w="6350">
            <a:solidFill>
              <a:srgbClr val="953735"/>
            </a:solidFill>
            <a:prstDash val="dash"/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350">
              <a:solidFill>
                <a:srgbClr val="FFFFFF"/>
              </a:solidFill>
            </a:endParaRPr>
          </a:p>
        </p:txBody>
      </p:sp>
      <p:pic>
        <p:nvPicPr>
          <p:cNvPr id="16" name="Picture 2" descr="http://tp2.sinaimg.cn/1915222345/180/1294476931/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082" y="4141329"/>
            <a:ext cx="890087" cy="89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7"/>
          <p:cNvSpPr>
            <a:spLocks noChangeArrowheads="1"/>
          </p:cNvSpPr>
          <p:nvPr/>
        </p:nvSpPr>
        <p:spPr bwMode="auto">
          <a:xfrm>
            <a:off x="5669905" y="4047902"/>
            <a:ext cx="130677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@PPT</a:t>
            </a:r>
            <a:r>
              <a:rPr lang="zh-CN" altLang="en-US" sz="1500" b="1" dirty="0">
                <a:solidFill>
                  <a:srgbClr val="953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精选</a:t>
            </a:r>
            <a:endParaRPr lang="en-US" sz="1500" b="1" dirty="0">
              <a:solidFill>
                <a:srgbClr val="953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9"/>
          <p:cNvSpPr>
            <a:spLocks noChangeArrowheads="1"/>
          </p:cNvSpPr>
          <p:nvPr/>
        </p:nvSpPr>
        <p:spPr bwMode="auto">
          <a:xfrm>
            <a:off x="5669905" y="4372270"/>
            <a:ext cx="13067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1800"/>
              </a:lnSpc>
            </a:pPr>
            <a:r>
              <a:rPr lang="zh-CN" altLang="en-US" sz="12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新浪微博最勤劳</a:t>
            </a:r>
            <a:r>
              <a:rPr lang="en-US" altLang="zh-CN" sz="12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endParaRPr lang="en-US" sz="1200" dirty="0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ts val="1800"/>
              </a:lnSpc>
            </a:pPr>
            <a:r>
              <a:rPr lang="en-US" altLang="zh-CN" sz="1200" dirty="0">
                <a:solidFill>
                  <a:srgbClr val="0D0D0D"/>
                </a:solidFill>
                <a:hlinkClick r:id="rId6"/>
              </a:rPr>
              <a:t>http://weibo.com/pptlove</a:t>
            </a:r>
            <a:endParaRPr lang="zh-CN" altLang="en-US" sz="1200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22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 autoUpdateAnimBg="0"/>
      <p:bldP spid="14339" grpId="0" autoUpdateAnimBg="0"/>
      <p:bldP spid="14344" grpId="0" autoUpdateAnimBg="0"/>
      <p:bldP spid="15" grpId="0" animBg="1" autoUpdateAnimBg="0"/>
      <p:bldP spid="17" grpId="0" autoUpdateAnimBg="0"/>
      <p:bldP spid="1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902180"/>
              </p:ext>
            </p:extLst>
          </p:nvPr>
        </p:nvGraphicFramePr>
        <p:xfrm>
          <a:off x="539552" y="1484784"/>
          <a:ext cx="8064896" cy="4838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27733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（一）这里输入要点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92080" y="2132856"/>
            <a:ext cx="3168352" cy="11695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</a:t>
            </a:r>
            <a:r>
              <a:rPr lang="zh-CN" altLang="en-US" sz="1400" dirty="0" smtClean="0">
                <a:solidFill>
                  <a:srgbClr val="002060"/>
                </a:solidFill>
              </a:rPr>
              <a:t>文本。</a:t>
            </a:r>
            <a:endParaRPr lang="zh-CN" altLang="en-US" sz="14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gray">
          <a:xfrm rot="5691136" flipH="1">
            <a:off x="2656360" y="4494826"/>
            <a:ext cx="654050" cy="314325"/>
          </a:xfrm>
          <a:custGeom>
            <a:avLst/>
            <a:gdLst>
              <a:gd name="T0" fmla="*/ 0 w 982"/>
              <a:gd name="T1" fmla="*/ 314325 h 774"/>
              <a:gd name="T2" fmla="*/ 1332 w 982"/>
              <a:gd name="T3" fmla="*/ 312701 h 774"/>
              <a:gd name="T4" fmla="*/ 5328 w 982"/>
              <a:gd name="T5" fmla="*/ 306203 h 774"/>
              <a:gd name="T6" fmla="*/ 10657 w 982"/>
              <a:gd name="T7" fmla="*/ 296456 h 774"/>
              <a:gd name="T8" fmla="*/ 21313 w 982"/>
              <a:gd name="T9" fmla="*/ 283461 h 774"/>
              <a:gd name="T10" fmla="*/ 33302 w 982"/>
              <a:gd name="T11" fmla="*/ 268029 h 774"/>
              <a:gd name="T12" fmla="*/ 50619 w 982"/>
              <a:gd name="T13" fmla="*/ 250973 h 774"/>
              <a:gd name="T14" fmla="*/ 70600 w 982"/>
              <a:gd name="T15" fmla="*/ 233104 h 774"/>
              <a:gd name="T16" fmla="*/ 94578 w 982"/>
              <a:gd name="T17" fmla="*/ 214423 h 774"/>
              <a:gd name="T18" fmla="*/ 123883 w 982"/>
              <a:gd name="T19" fmla="*/ 195742 h 774"/>
              <a:gd name="T20" fmla="*/ 157185 w 982"/>
              <a:gd name="T21" fmla="*/ 177874 h 774"/>
              <a:gd name="T22" fmla="*/ 195815 w 982"/>
              <a:gd name="T23" fmla="*/ 161630 h 774"/>
              <a:gd name="T24" fmla="*/ 239774 w 982"/>
              <a:gd name="T25" fmla="*/ 146198 h 774"/>
              <a:gd name="T26" fmla="*/ 283732 w 982"/>
              <a:gd name="T27" fmla="*/ 134827 h 774"/>
              <a:gd name="T28" fmla="*/ 325027 w 982"/>
              <a:gd name="T29" fmla="*/ 127517 h 774"/>
              <a:gd name="T30" fmla="*/ 362325 w 982"/>
              <a:gd name="T31" fmla="*/ 123456 h 774"/>
              <a:gd name="T32" fmla="*/ 395627 w 982"/>
              <a:gd name="T33" fmla="*/ 121831 h 774"/>
              <a:gd name="T34" fmla="*/ 424933 w 982"/>
              <a:gd name="T35" fmla="*/ 121831 h 774"/>
              <a:gd name="T36" fmla="*/ 451574 w 982"/>
              <a:gd name="T37" fmla="*/ 123456 h 774"/>
              <a:gd name="T38" fmla="*/ 472888 w 982"/>
              <a:gd name="T39" fmla="*/ 126705 h 774"/>
              <a:gd name="T40" fmla="*/ 490205 w 982"/>
              <a:gd name="T41" fmla="*/ 129953 h 774"/>
              <a:gd name="T42" fmla="*/ 502193 w 982"/>
              <a:gd name="T43" fmla="*/ 132390 h 774"/>
              <a:gd name="T44" fmla="*/ 510186 w 982"/>
              <a:gd name="T45" fmla="*/ 134827 h 774"/>
              <a:gd name="T46" fmla="*/ 512850 w 982"/>
              <a:gd name="T47" fmla="*/ 135639 h 774"/>
              <a:gd name="T48" fmla="*/ 452906 w 982"/>
              <a:gd name="T49" fmla="*/ 193306 h 774"/>
              <a:gd name="T50" fmla="*/ 654050 w 982"/>
              <a:gd name="T51" fmla="*/ 150259 h 774"/>
              <a:gd name="T52" fmla="*/ 607427 w 982"/>
              <a:gd name="T53" fmla="*/ 0 h 774"/>
              <a:gd name="T54" fmla="*/ 568797 w 982"/>
              <a:gd name="T55" fmla="*/ 60916 h 774"/>
              <a:gd name="T56" fmla="*/ 566133 w 982"/>
              <a:gd name="T57" fmla="*/ 60103 h 774"/>
              <a:gd name="T58" fmla="*/ 558140 w 982"/>
              <a:gd name="T59" fmla="*/ 57667 h 774"/>
              <a:gd name="T60" fmla="*/ 547484 w 982"/>
              <a:gd name="T61" fmla="*/ 54418 h 774"/>
              <a:gd name="T62" fmla="*/ 531499 w 982"/>
              <a:gd name="T63" fmla="*/ 51169 h 774"/>
              <a:gd name="T64" fmla="*/ 511518 w 982"/>
              <a:gd name="T65" fmla="*/ 48733 h 774"/>
              <a:gd name="T66" fmla="*/ 487540 w 982"/>
              <a:gd name="T67" fmla="*/ 46296 h 774"/>
              <a:gd name="T68" fmla="*/ 460899 w 982"/>
              <a:gd name="T69" fmla="*/ 44672 h 774"/>
              <a:gd name="T70" fmla="*/ 430261 w 982"/>
              <a:gd name="T71" fmla="*/ 44672 h 774"/>
              <a:gd name="T72" fmla="*/ 396959 w 982"/>
              <a:gd name="T73" fmla="*/ 47108 h 774"/>
              <a:gd name="T74" fmla="*/ 359661 w 982"/>
              <a:gd name="T75" fmla="*/ 51169 h 774"/>
              <a:gd name="T76" fmla="*/ 321031 w 982"/>
              <a:gd name="T77" fmla="*/ 59291 h 774"/>
              <a:gd name="T78" fmla="*/ 281068 w 982"/>
              <a:gd name="T79" fmla="*/ 69850 h 774"/>
              <a:gd name="T80" fmla="*/ 237110 w 982"/>
              <a:gd name="T81" fmla="*/ 85282 h 774"/>
              <a:gd name="T82" fmla="*/ 193151 w 982"/>
              <a:gd name="T83" fmla="*/ 104775 h 774"/>
              <a:gd name="T84" fmla="*/ 153189 w 982"/>
              <a:gd name="T85" fmla="*/ 125892 h 774"/>
              <a:gd name="T86" fmla="*/ 118555 w 982"/>
              <a:gd name="T87" fmla="*/ 147822 h 774"/>
              <a:gd name="T88" fmla="*/ 90581 w 982"/>
              <a:gd name="T89" fmla="*/ 171376 h 774"/>
              <a:gd name="T90" fmla="*/ 66604 w 982"/>
              <a:gd name="T91" fmla="*/ 194930 h 774"/>
              <a:gd name="T92" fmla="*/ 47955 w 982"/>
              <a:gd name="T93" fmla="*/ 217672 h 774"/>
              <a:gd name="T94" fmla="*/ 31970 w 982"/>
              <a:gd name="T95" fmla="*/ 239602 h 774"/>
              <a:gd name="T96" fmla="*/ 19981 w 982"/>
              <a:gd name="T97" fmla="*/ 259907 h 774"/>
              <a:gd name="T98" fmla="*/ 11989 w 982"/>
              <a:gd name="T99" fmla="*/ 277776 h 774"/>
              <a:gd name="T100" fmla="*/ 5328 w 982"/>
              <a:gd name="T101" fmla="*/ 293208 h 774"/>
              <a:gd name="T102" fmla="*/ 2664 w 982"/>
              <a:gd name="T103" fmla="*/ 304578 h 774"/>
              <a:gd name="T104" fmla="*/ 0 w 982"/>
              <a:gd name="T105" fmla="*/ 311888 h 774"/>
              <a:gd name="T106" fmla="*/ 0 w 982"/>
              <a:gd name="T107" fmla="*/ 314325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TextBox 10"/>
          <p:cNvSpPr txBox="1">
            <a:spLocks noChangeArrowheads="1"/>
          </p:cNvSpPr>
          <p:nvPr/>
        </p:nvSpPr>
        <p:spPr bwMode="auto">
          <a:xfrm>
            <a:off x="2483768" y="4077072"/>
            <a:ext cx="914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1400" b="1" dirty="0" smtClean="0">
                <a:solidFill>
                  <a:schemeClr val="accent2"/>
                </a:solidFill>
              </a:rPr>
              <a:t>37.53%</a:t>
            </a:r>
            <a:endParaRPr lang="zh-CN" altLang="en-US" sz="1400" b="1" dirty="0">
              <a:solidFill>
                <a:schemeClr val="accent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85308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27733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（二）这里输入要点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51920" y="2492896"/>
            <a:ext cx="457200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这里输入文本，这里输入</a:t>
            </a:r>
            <a:r>
              <a:rPr lang="zh-CN" altLang="en-US" sz="1400" dirty="0" smtClean="0">
                <a:solidFill>
                  <a:srgbClr val="002060"/>
                </a:solidFill>
              </a:rPr>
              <a:t>文本。</a:t>
            </a:r>
            <a:endParaRPr lang="zh-CN" altLang="en-US" sz="14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3340100" y="3784600"/>
            <a:ext cx="1511300" cy="317500"/>
          </a:xfrm>
          <a:custGeom>
            <a:avLst/>
            <a:gdLst>
              <a:gd name="connsiteX0" fmla="*/ 0 w 1511300"/>
              <a:gd name="connsiteY0" fmla="*/ 0 h 317500"/>
              <a:gd name="connsiteX1" fmla="*/ 406400 w 1511300"/>
              <a:gd name="connsiteY1" fmla="*/ 317500 h 317500"/>
              <a:gd name="connsiteX2" fmla="*/ 1511300 w 1511300"/>
              <a:gd name="connsiteY2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1300" h="317500">
                <a:moveTo>
                  <a:pt x="0" y="0"/>
                </a:moveTo>
                <a:lnTo>
                  <a:pt x="406400" y="317500"/>
                </a:lnTo>
                <a:lnTo>
                  <a:pt x="1511300" y="317500"/>
                </a:lnTo>
              </a:path>
            </a:pathLst>
          </a:cu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6804248" y="3784600"/>
            <a:ext cx="1511300" cy="317500"/>
          </a:xfrm>
          <a:custGeom>
            <a:avLst/>
            <a:gdLst>
              <a:gd name="connsiteX0" fmla="*/ 0 w 1511300"/>
              <a:gd name="connsiteY0" fmla="*/ 0 h 317500"/>
              <a:gd name="connsiteX1" fmla="*/ 406400 w 1511300"/>
              <a:gd name="connsiteY1" fmla="*/ 317500 h 317500"/>
              <a:gd name="connsiteX2" fmla="*/ 1511300 w 1511300"/>
              <a:gd name="connsiteY2" fmla="*/ 317500 h 31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1300" h="317500">
                <a:moveTo>
                  <a:pt x="0" y="0"/>
                </a:moveTo>
                <a:lnTo>
                  <a:pt x="406400" y="317500"/>
                </a:lnTo>
                <a:lnTo>
                  <a:pt x="1511300" y="317500"/>
                </a:lnTo>
              </a:path>
            </a:pathLst>
          </a:cu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2" name="图表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9841"/>
              </p:ext>
            </p:extLst>
          </p:nvPr>
        </p:nvGraphicFramePr>
        <p:xfrm>
          <a:off x="683568" y="32849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图表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694188"/>
              </p:ext>
            </p:extLst>
          </p:nvPr>
        </p:nvGraphicFramePr>
        <p:xfrm>
          <a:off x="4067944" y="335699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矩形 23"/>
          <p:cNvSpPr/>
          <p:nvPr/>
        </p:nvSpPr>
        <p:spPr>
          <a:xfrm>
            <a:off x="1763688" y="3429000"/>
            <a:ext cx="1037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2060"/>
                </a:solidFill>
              </a:rPr>
              <a:t>2431.78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26401" y="3429000"/>
            <a:ext cx="1045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2060"/>
                </a:solidFill>
              </a:rPr>
              <a:t>6964.41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24128" y="5075892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75108.90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16237" y="5013176"/>
            <a:ext cx="1175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27806.24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626355" y="3789040"/>
            <a:ext cx="8851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</a:rPr>
              <a:t>8.75%</a:t>
            </a:r>
            <a:endParaRPr lang="zh-CN" altLang="en-US" sz="2000" b="1" dirty="0">
              <a:solidFill>
                <a:srgbClr val="FFC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82739" y="3789040"/>
            <a:ext cx="873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</a:rPr>
              <a:t>9.27%</a:t>
            </a:r>
            <a:endParaRPr lang="zh-CN" altLang="en-US" sz="2000" b="1" dirty="0">
              <a:solidFill>
                <a:srgbClr val="FFC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23728" y="53012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这里输入标题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5508104" y="536392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这里输入标题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778204" y="314096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这里输入标题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5292080" y="314096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这里输入标题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391984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27733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9099"/>
              </p:ext>
            </p:extLst>
          </p:nvPr>
        </p:nvGraphicFramePr>
        <p:xfrm>
          <a:off x="1763688" y="2276872"/>
          <a:ext cx="5616624" cy="2430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/>
                <a:gridCol w="1681009"/>
                <a:gridCol w="1631359"/>
                <a:gridCol w="1224136"/>
              </a:tblGrid>
              <a:tr h="440283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11773" marR="111773" marT="0" marB="0" anchor="ctr"/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</a:tr>
              <a:tr h="4402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995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</a:tr>
              <a:tr h="30995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</a:tr>
              <a:tr h="30995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</a:tr>
              <a:tr h="30995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</a:tr>
              <a:tr h="309958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111773" marR="111773" marT="0" marB="0"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111773" marR="111773" marT="0" marB="0" anchor="ctr"/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1763688" y="4851246"/>
            <a:ext cx="5616624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rgbClr val="002060"/>
                </a:solidFill>
              </a:rPr>
              <a:t>这里输入</a:t>
            </a:r>
            <a:r>
              <a:rPr lang="zh-CN" altLang="en-US" sz="1400" dirty="0">
                <a:solidFill>
                  <a:srgbClr val="002060"/>
                </a:solidFill>
              </a:rPr>
              <a:t>文本，这里输入文本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</a:t>
            </a:r>
            <a:r>
              <a:rPr lang="zh-CN" altLang="en-US" sz="1400" dirty="0" smtClean="0">
                <a:solidFill>
                  <a:srgbClr val="002060"/>
                </a:solidFill>
              </a:rPr>
              <a:t>文本。</a:t>
            </a:r>
            <a:endParaRPr lang="zh-CN" altLang="zh-CN" sz="1400" dirty="0">
              <a:solidFill>
                <a:srgbClr val="00206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51720" y="1412776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（三）这里输入要点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397085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43408"/>
            <a:ext cx="277336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51720" y="1412776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（四）这里输入要点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973146"/>
              </p:ext>
            </p:extLst>
          </p:nvPr>
        </p:nvGraphicFramePr>
        <p:xfrm>
          <a:off x="1762066" y="1989296"/>
          <a:ext cx="7130414" cy="3747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5253"/>
                <a:gridCol w="715253"/>
                <a:gridCol w="715253"/>
                <a:gridCol w="714621"/>
                <a:gridCol w="714621"/>
                <a:gridCol w="714621"/>
                <a:gridCol w="714621"/>
                <a:gridCol w="714621"/>
                <a:gridCol w="714621"/>
                <a:gridCol w="696929"/>
              </a:tblGrid>
              <a:tr h="288290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 gridSpan="8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row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</a:tr>
              <a:tr h="288290"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249898" y="1988840"/>
            <a:ext cx="1368152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这里输入文本</a:t>
            </a:r>
            <a:r>
              <a:rPr lang="zh-CN" altLang="en-US" sz="1400" dirty="0" smtClean="0">
                <a:solidFill>
                  <a:srgbClr val="002060"/>
                </a:solidFill>
              </a:rPr>
              <a:t>，</a:t>
            </a:r>
            <a:r>
              <a:rPr lang="zh-CN" altLang="en-US" sz="1400" dirty="0">
                <a:solidFill>
                  <a:srgbClr val="002060"/>
                </a:solidFill>
              </a:rPr>
              <a:t>这里输入</a:t>
            </a:r>
            <a:r>
              <a:rPr lang="zh-CN" altLang="en-US" sz="1400" dirty="0" smtClean="0">
                <a:solidFill>
                  <a:srgbClr val="002060"/>
                </a:solidFill>
              </a:rPr>
              <a:t>文本。</a:t>
            </a:r>
            <a:endParaRPr lang="zh-CN" altLang="en-US" sz="1400" dirty="0">
              <a:solidFill>
                <a:srgbClr val="00206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86805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267744" y="548680"/>
            <a:ext cx="6876256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0" y="548680"/>
            <a:ext cx="2123728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23070"/>
            <a:ext cx="23336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n-ea"/>
              </a:rPr>
              <a:t>（一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214320" y="1988840"/>
            <a:ext cx="648072" cy="2206993"/>
            <a:chOff x="1475656" y="2051263"/>
            <a:chExt cx="648072" cy="2206993"/>
          </a:xfrm>
        </p:grpSpPr>
        <p:sp>
          <p:nvSpPr>
            <p:cNvPr id="7" name="TextBox 6"/>
            <p:cNvSpPr txBox="1"/>
            <p:nvPr/>
          </p:nvSpPr>
          <p:spPr>
            <a:xfrm>
              <a:off x="1601088" y="2780928"/>
              <a:ext cx="461665" cy="14773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2060"/>
                  </a:solidFill>
                </a:rPr>
                <a:t>这里输入要点</a:t>
              </a:r>
              <a:endParaRPr lang="zh-CN" altLang="en-US" dirty="0">
                <a:solidFill>
                  <a:srgbClr val="002060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475656" y="2051263"/>
              <a:ext cx="648072" cy="648072"/>
            </a:xfrm>
            <a:prstGeom prst="ellipse">
              <a:avLst/>
            </a:prstGeom>
            <a:solidFill>
              <a:schemeClr val="bg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</a:rPr>
                <a:t>1</a:t>
              </a:r>
              <a:endParaRPr lang="zh-CN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3078088" y="1988840"/>
            <a:ext cx="5598368" cy="353943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316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28800"/>
            <a:ext cx="220027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n-ea"/>
              </a:rPr>
              <a:t>（一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00192" y="1988840"/>
            <a:ext cx="648072" cy="2206993"/>
            <a:chOff x="1475656" y="2051263"/>
            <a:chExt cx="648072" cy="2206993"/>
          </a:xfrm>
        </p:grpSpPr>
        <p:sp>
          <p:nvSpPr>
            <p:cNvPr id="12" name="TextBox 11"/>
            <p:cNvSpPr txBox="1"/>
            <p:nvPr/>
          </p:nvSpPr>
          <p:spPr>
            <a:xfrm>
              <a:off x="1601088" y="2780928"/>
              <a:ext cx="461665" cy="147732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2060"/>
                  </a:solidFill>
                </a:rPr>
                <a:t>这里输入要点</a:t>
              </a:r>
              <a:endParaRPr lang="zh-CN" altLang="en-US" dirty="0">
                <a:solidFill>
                  <a:srgbClr val="002060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475656" y="2051263"/>
              <a:ext cx="648072" cy="648072"/>
            </a:xfrm>
            <a:prstGeom prst="ellipse">
              <a:avLst/>
            </a:prstGeom>
            <a:solidFill>
              <a:schemeClr val="bg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</a:rPr>
                <a:t>2</a:t>
              </a:r>
              <a:endParaRPr lang="zh-CN" alt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13792" y="1988840"/>
            <a:ext cx="5598368" cy="353943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62195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72856"/>
            <a:ext cx="4929758" cy="462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n-ea"/>
              </a:rPr>
              <a:t>（一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0255" y="2718505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这里输入要点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4112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3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5536" y="2708920"/>
            <a:ext cx="2736304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581097">
            <a:off x="6605068" y="2881362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2"/>
                </a:solidFill>
              </a:rPr>
              <a:t>团队</a:t>
            </a:r>
            <a:endParaRPr lang="zh-CN" altLang="en-US" sz="7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297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5940152" cy="433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236587"/>
            <a:ext cx="2779713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051720" y="1412776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n-ea"/>
              </a:rPr>
              <a:t>（一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</a:rPr>
              <a:t>）这里输入要点</a:t>
            </a:r>
            <a:endParaRPr lang="zh-CN" altLang="en-US" sz="20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 rot="10800000">
            <a:off x="3203848" y="1972914"/>
            <a:ext cx="4320480" cy="4464496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11560" y="2718505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accent2">
                    <a:lumMod val="75000"/>
                  </a:schemeClr>
                </a:solidFill>
              </a:rPr>
              <a:t>这里属于要点</a:t>
            </a:r>
            <a:endParaRPr lang="zh-CN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86128" y="1988840"/>
            <a:ext cx="648072" cy="648072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itchFamily="82" charset="0"/>
              </a:rPr>
              <a:t>4</a:t>
            </a:r>
            <a:endParaRPr lang="zh-CN" alt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0" y="6309320"/>
            <a:ext cx="9144000" cy="72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339752" y="62068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这里输入要点标题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03648" y="2056780"/>
            <a:ext cx="2736304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文本，这里输入文本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en-US" altLang="zh-CN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altLang="zh-CN" sz="16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这里输入文本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，</a:t>
            </a:r>
            <a:r>
              <a:rPr lang="zh-CN" altLang="en-US" sz="1600" dirty="0">
                <a:solidFill>
                  <a:schemeClr val="accent2">
                    <a:lumMod val="75000"/>
                  </a:schemeClr>
                </a:solidFill>
              </a:rPr>
              <a:t>这里输入</a:t>
            </a:r>
            <a:r>
              <a:rPr lang="zh-CN" altLang="en-US" sz="1600" dirty="0" smtClean="0">
                <a:solidFill>
                  <a:schemeClr val="accent2">
                    <a:lumMod val="75000"/>
                  </a:schemeClr>
                </a:solidFill>
              </a:rPr>
              <a:t>文本。</a:t>
            </a:r>
            <a:endParaRPr lang="zh-CN" altLang="zh-CN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0637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全都是微软雅黑">
      <a:majorFont>
        <a:latin typeface="Franklin Gothic Medium"/>
        <a:ea typeface="微软雅黑"/>
        <a:cs typeface=""/>
      </a:majorFont>
      <a:minorFont>
        <a:latin typeface="Franklin Gothic Book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1272</Words>
  <Application>Microsoft Office PowerPoint</Application>
  <PresentationFormat>全屏显示(4:3)</PresentationFormat>
  <Paragraphs>115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宋体</vt:lpstr>
      <vt:lpstr>微软雅黑</vt:lpstr>
      <vt:lpstr>Arial</vt:lpstr>
      <vt:lpstr>Broadway</vt:lpstr>
      <vt:lpstr>Calibri</vt:lpstr>
      <vt:lpstr>Franklin Gothic Book</vt:lpstr>
      <vt:lpstr>Franklin Gothic Medium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谢洪波</cp:lastModifiedBy>
  <cp:revision>192</cp:revision>
  <dcterms:created xsi:type="dcterms:W3CDTF">2013-03-09T07:21:53Z</dcterms:created>
  <dcterms:modified xsi:type="dcterms:W3CDTF">2015-04-19T14:01:42Z</dcterms:modified>
</cp:coreProperties>
</file>