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25"/>
  </p:handoutMasterIdLst>
  <p:sldIdLst>
    <p:sldId id="424" r:id="rId3"/>
    <p:sldId id="441" r:id="rId5"/>
    <p:sldId id="416" r:id="rId6"/>
    <p:sldId id="442" r:id="rId7"/>
    <p:sldId id="431" r:id="rId8"/>
    <p:sldId id="425" r:id="rId9"/>
    <p:sldId id="426" r:id="rId10"/>
    <p:sldId id="445" r:id="rId11"/>
    <p:sldId id="414" r:id="rId12"/>
    <p:sldId id="432" r:id="rId13"/>
    <p:sldId id="446" r:id="rId14"/>
    <p:sldId id="447" r:id="rId15"/>
    <p:sldId id="438" r:id="rId16"/>
    <p:sldId id="452" r:id="rId17"/>
    <p:sldId id="455" r:id="rId18"/>
    <p:sldId id="449" r:id="rId19"/>
    <p:sldId id="453" r:id="rId20"/>
    <p:sldId id="298" r:id="rId21"/>
    <p:sldId id="440" r:id="rId22"/>
    <p:sldId id="433" r:id="rId23"/>
    <p:sldId id="436" r:id="rId24"/>
  </p:sldIdLst>
  <p:sldSz cx="9144000" cy="6858000" type="screen4x3"/>
  <p:notesSz cx="6858000" cy="9144000"/>
  <p:embeddedFontLst>
    <p:embeddedFont>
      <p:font typeface="隶书" panose="02010509060101010101" pitchFamily="49" charset="-122"/>
      <p:regular r:id="rId29"/>
    </p:embeddedFont>
    <p:embeddedFont>
      <p:font typeface="黑体" panose="02010609060101010101" charset="-122"/>
      <p:regular r:id="rId30"/>
    </p:embeddedFont>
    <p:embeddedFont>
      <p:font typeface="微软雅黑" panose="020B0503020204020204" pitchFamily="34" charset="-122"/>
      <p:regular r:id="rId31"/>
    </p:embeddedFont>
    <p:embeddedFont>
      <p:font typeface="楷体_GB2312" panose="02010609030101010101" pitchFamily="49" charset="-122"/>
      <p:regular r:id="rId32"/>
    </p:embeddedFont>
    <p:embeddedFont>
      <p:font typeface="华文隶书" panose="02010800040101010101" pitchFamily="2" charset="-122"/>
      <p:regular r:id="rId33"/>
    </p:embeddedFont>
    <p:embeddedFont>
      <p:font typeface="Tahoma" panose="020B0604030504040204" pitchFamily="34" charset="0"/>
      <p:regular r:id="rId34"/>
      <p:bold r:id="rId35"/>
    </p:embeddedFont>
    <p:embeddedFont>
      <p:font typeface="华文行楷" panose="02010800040101010101" pitchFamily="2" charset="-122"/>
      <p:regular r:id="rId36"/>
    </p:embeddedFont>
  </p:embeddedFontLst>
  <p:defaultTextStyle>
    <a:defPPr>
      <a:defRPr lang="zh-CN"/>
    </a:defPPr>
    <a:lvl1pPr algn="ctr" rtl="0" fontAlgn="base">
      <a:spcBef>
        <a:spcPct val="20000"/>
      </a:spcBef>
      <a:spcAft>
        <a:spcPct val="0"/>
      </a:spcAft>
      <a:defRPr kumimoji="1" sz="4400" kern="1200">
        <a:solidFill>
          <a:srgbClr val="FF0000"/>
        </a:solidFill>
        <a:latin typeface="Times New Roman" panose="02020603050405020304" pitchFamily="18" charset="0"/>
        <a:ea typeface="隶书" panose="02010509060101010101" pitchFamily="49" charset="-122"/>
        <a:cs typeface="+mn-cs"/>
      </a:defRPr>
    </a:lvl1pPr>
    <a:lvl2pPr marL="457200" algn="ctr" rtl="0" fontAlgn="base">
      <a:spcBef>
        <a:spcPct val="20000"/>
      </a:spcBef>
      <a:spcAft>
        <a:spcPct val="0"/>
      </a:spcAft>
      <a:defRPr kumimoji="1" sz="4400" kern="1200">
        <a:solidFill>
          <a:srgbClr val="FF0000"/>
        </a:solidFill>
        <a:latin typeface="Times New Roman" panose="02020603050405020304" pitchFamily="18" charset="0"/>
        <a:ea typeface="隶书" panose="02010509060101010101" pitchFamily="49" charset="-122"/>
        <a:cs typeface="+mn-cs"/>
      </a:defRPr>
    </a:lvl2pPr>
    <a:lvl3pPr marL="914400" algn="ctr" rtl="0" fontAlgn="base">
      <a:spcBef>
        <a:spcPct val="20000"/>
      </a:spcBef>
      <a:spcAft>
        <a:spcPct val="0"/>
      </a:spcAft>
      <a:defRPr kumimoji="1" sz="4400" kern="1200">
        <a:solidFill>
          <a:srgbClr val="FF0000"/>
        </a:solidFill>
        <a:latin typeface="Times New Roman" panose="02020603050405020304" pitchFamily="18" charset="0"/>
        <a:ea typeface="隶书" panose="02010509060101010101" pitchFamily="49" charset="-122"/>
        <a:cs typeface="+mn-cs"/>
      </a:defRPr>
    </a:lvl3pPr>
    <a:lvl4pPr marL="1371600" algn="ctr" rtl="0" fontAlgn="base">
      <a:spcBef>
        <a:spcPct val="20000"/>
      </a:spcBef>
      <a:spcAft>
        <a:spcPct val="0"/>
      </a:spcAft>
      <a:defRPr kumimoji="1" sz="4400" kern="1200">
        <a:solidFill>
          <a:srgbClr val="FF0000"/>
        </a:solidFill>
        <a:latin typeface="Times New Roman" panose="02020603050405020304" pitchFamily="18" charset="0"/>
        <a:ea typeface="隶书" panose="02010509060101010101" pitchFamily="49" charset="-122"/>
        <a:cs typeface="+mn-cs"/>
      </a:defRPr>
    </a:lvl4pPr>
    <a:lvl5pPr marL="1828800" algn="ctr" rtl="0" fontAlgn="base">
      <a:spcBef>
        <a:spcPct val="20000"/>
      </a:spcBef>
      <a:spcAft>
        <a:spcPct val="0"/>
      </a:spcAft>
      <a:defRPr kumimoji="1" sz="4400" kern="1200">
        <a:solidFill>
          <a:srgbClr val="FF0000"/>
        </a:solidFill>
        <a:latin typeface="Times New Roman" panose="02020603050405020304" pitchFamily="18" charset="0"/>
        <a:ea typeface="隶书" panose="02010509060101010101" pitchFamily="49" charset="-122"/>
        <a:cs typeface="+mn-cs"/>
      </a:defRPr>
    </a:lvl5pPr>
    <a:lvl6pPr marL="2286000" algn="l" defTabSz="914400" rtl="0" eaLnBrk="1" latinLnBrk="0" hangingPunct="1">
      <a:defRPr kumimoji="1" sz="4400" kern="1200">
        <a:solidFill>
          <a:srgbClr val="FF0000"/>
        </a:solidFill>
        <a:latin typeface="Times New Roman" panose="02020603050405020304" pitchFamily="18" charset="0"/>
        <a:ea typeface="隶书" panose="02010509060101010101" pitchFamily="49" charset="-122"/>
        <a:cs typeface="+mn-cs"/>
      </a:defRPr>
    </a:lvl6pPr>
    <a:lvl7pPr marL="2743200" algn="l" defTabSz="914400" rtl="0" eaLnBrk="1" latinLnBrk="0" hangingPunct="1">
      <a:defRPr kumimoji="1" sz="4400" kern="1200">
        <a:solidFill>
          <a:srgbClr val="FF0000"/>
        </a:solidFill>
        <a:latin typeface="Times New Roman" panose="02020603050405020304" pitchFamily="18" charset="0"/>
        <a:ea typeface="隶书" panose="02010509060101010101" pitchFamily="49" charset="-122"/>
        <a:cs typeface="+mn-cs"/>
      </a:defRPr>
    </a:lvl7pPr>
    <a:lvl8pPr marL="3200400" algn="l" defTabSz="914400" rtl="0" eaLnBrk="1" latinLnBrk="0" hangingPunct="1">
      <a:defRPr kumimoji="1" sz="4400" kern="1200">
        <a:solidFill>
          <a:srgbClr val="FF0000"/>
        </a:solidFill>
        <a:latin typeface="Times New Roman" panose="02020603050405020304" pitchFamily="18" charset="0"/>
        <a:ea typeface="隶书" panose="02010509060101010101" pitchFamily="49" charset="-122"/>
        <a:cs typeface="+mn-cs"/>
      </a:defRPr>
    </a:lvl8pPr>
    <a:lvl9pPr marL="3657600" algn="l" defTabSz="914400" rtl="0" eaLnBrk="1" latinLnBrk="0" hangingPunct="1">
      <a:defRPr kumimoji="1" sz="4400" kern="1200">
        <a:solidFill>
          <a:srgbClr val="FF0000"/>
        </a:solidFill>
        <a:latin typeface="Times New Roman" panose="02020603050405020304" pitchFamily="18" charset="0"/>
        <a:ea typeface="隶书" panose="020105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6633"/>
    <a:srgbClr val="66FF66"/>
    <a:srgbClr val="0099FF"/>
    <a:srgbClr val="FF3300"/>
    <a:srgbClr val="009900"/>
    <a:srgbClr val="FF0000"/>
    <a:srgbClr val="FFFF00"/>
    <a:srgbClr val="0A0E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11" autoAdjust="0"/>
    <p:restoredTop sz="94437" autoAdjust="0"/>
  </p:normalViewPr>
  <p:slideViewPr>
    <p:cSldViewPr>
      <p:cViewPr>
        <p:scale>
          <a:sx n="105" d="100"/>
          <a:sy n="105" d="100"/>
        </p:scale>
        <p:origin x="-144" y="-150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136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35" Type="http://schemas.openxmlformats.org/officeDocument/2006/relationships/font" Target="fonts/font7.fntdata"/><Relationship Id="rId34" Type="http://schemas.openxmlformats.org/officeDocument/2006/relationships/font" Target="fonts/font6.fntdata"/><Relationship Id="rId33" Type="http://schemas.openxmlformats.org/officeDocument/2006/relationships/font" Target="fonts/font5.fntdata"/><Relationship Id="rId32" Type="http://schemas.openxmlformats.org/officeDocument/2006/relationships/font" Target="fonts/font4.fntdata"/><Relationship Id="rId31" Type="http://schemas.openxmlformats.org/officeDocument/2006/relationships/font" Target="fonts/font3.fntdata"/><Relationship Id="rId30" Type="http://schemas.openxmlformats.org/officeDocument/2006/relationships/font" Target="fonts/font2.fntdata"/><Relationship Id="rId3" Type="http://schemas.openxmlformats.org/officeDocument/2006/relationships/slide" Target="slides/slide1.xml"/><Relationship Id="rId29" Type="http://schemas.openxmlformats.org/officeDocument/2006/relationships/font" Target="fonts/font1.fntdata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fld id="{1955BFEB-EF1A-4E2D-8452-C82B9B46136E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27651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27652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3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7654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27655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fld id="{C3A6EA8A-1581-49FD-8307-26F8EBB23A9A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B0A0421A-EE56-4CEA-A699-1C5962C18785}" type="slidenum">
              <a:rPr lang="en-US" altLang="zh-CN"/>
            </a:fld>
            <a:endParaRPr lang="en-US" altLang="zh-CN"/>
          </a:p>
        </p:txBody>
      </p:sp>
      <p:sp>
        <p:nvSpPr>
          <p:cNvPr id="462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r>
              <a:rPr lang="zh-CN" altLang="en-US" sz="4000">
                <a:solidFill>
                  <a:srgbClr val="0000FF"/>
                </a:solidFill>
              </a:rPr>
              <a:t>金碧辉煌的殿堂</a:t>
            </a:r>
            <a:endParaRPr lang="zh-CN" altLang="en-US" sz="4000">
              <a:solidFill>
                <a:srgbClr val="0000FF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0A27D19-C3E2-4E77-BBDE-7713C960D1C0}" type="slidenum">
              <a:rPr lang="en-US" altLang="zh-CN"/>
            </a:fld>
            <a:endParaRPr lang="en-US" altLang="zh-CN"/>
          </a:p>
        </p:txBody>
      </p:sp>
      <p:sp>
        <p:nvSpPr>
          <p:cNvPr id="446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r>
              <a:rPr lang="zh-CN" altLang="en-US" sz="4000">
                <a:solidFill>
                  <a:srgbClr val="0000FF"/>
                </a:solidFill>
              </a:rPr>
              <a:t>金碧辉煌的殿堂</a:t>
            </a:r>
            <a:endParaRPr lang="zh-CN" altLang="en-US" sz="4000">
              <a:solidFill>
                <a:srgbClr val="0000FF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5C53205A-6EC1-4E3A-80F0-29B56C41DE42}" type="slidenum">
              <a:rPr lang="en-US" altLang="zh-CN"/>
            </a:fld>
            <a:endParaRPr lang="en-US" altLang="zh-CN"/>
          </a:p>
        </p:txBody>
      </p:sp>
      <p:sp>
        <p:nvSpPr>
          <p:cNvPr id="442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r>
              <a:rPr lang="zh-CN" altLang="en-US" sz="4000">
                <a:solidFill>
                  <a:srgbClr val="0000FF"/>
                </a:solidFill>
              </a:rPr>
              <a:t>金碧辉煌的殿堂</a:t>
            </a:r>
            <a:endParaRPr lang="zh-CN" altLang="en-US" sz="4000">
              <a:solidFill>
                <a:srgbClr val="0000FF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07C99EC-393E-457A-8FEC-DF16F532C8B7}" type="slidenum">
              <a:rPr lang="en-US" altLang="zh-CN"/>
            </a:fld>
            <a:endParaRPr lang="en-US" altLang="zh-CN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z="3600">
                <a:solidFill>
                  <a:srgbClr val="0000FF"/>
                </a:solidFill>
              </a:rPr>
              <a:t>玲珑剔透的亭台楼阁</a:t>
            </a:r>
            <a:endParaRPr lang="zh-CN" altLang="en-US" sz="3600">
              <a:solidFill>
                <a:srgbClr val="0000FF"/>
              </a:solidFill>
            </a:endParaRPr>
          </a:p>
          <a:p>
            <a:endParaRPr lang="en-US" altLang="zh-CN" sz="180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194" name="Picture 2" descr="Expbanna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invGray">
          <a:xfrm>
            <a:off x="-36513" y="-26988"/>
            <a:ext cx="6858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标题，文本与媒体剪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媒体占位符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5.png"/><Relationship Id="rId14" Type="http://schemas.openxmlformats.org/officeDocument/2006/relationships/image" Target="../media/image4.png"/><Relationship Id="rId13" Type="http://schemas.openxmlformats.org/officeDocument/2006/relationships/image" Target="../media/image3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blinds dir="vert"/>
  </p:transition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5"/>
        </a:buBlip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s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8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33" name="WordArt 9"/>
          <p:cNvSpPr>
            <a:spLocks noChangeArrowheads="1" noChangeShapeType="1" noTextEdit="1"/>
          </p:cNvSpPr>
          <p:nvPr/>
        </p:nvSpPr>
        <p:spPr bwMode="auto">
          <a:xfrm>
            <a:off x="1523442" y="1980851"/>
            <a:ext cx="6192837" cy="1579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9600" b="1" kern="10" dirty="0">
                <a:ln w="317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晏子使楚</a:t>
            </a:r>
            <a:endParaRPr lang="zh-CN" altLang="en-US" sz="9600" b="1" kern="10" dirty="0">
              <a:ln w="31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gradFill rotWithShape="0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61834" name="Text Box 10"/>
          <p:cNvSpPr txBox="1">
            <a:spLocks noChangeArrowheads="1"/>
          </p:cNvSpPr>
          <p:nvPr/>
        </p:nvSpPr>
        <p:spPr bwMode="auto">
          <a:xfrm>
            <a:off x="2783916" y="858425"/>
            <a:ext cx="36718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CN" altLang="en-US" sz="3200" dirty="0">
                <a:solidFill>
                  <a:srgbClr val="0000CC"/>
                </a:solidFill>
                <a:latin typeface="Arial" panose="020B0604020202020204" pitchFamily="34" charset="0"/>
                <a:ea typeface="黑体" panose="02010609060101010101" charset="-122"/>
              </a:rPr>
              <a:t>小学语文第十册</a:t>
            </a:r>
            <a:endParaRPr kumimoji="0" lang="zh-CN" altLang="en-US" sz="3200" dirty="0">
              <a:solidFill>
                <a:srgbClr val="0000CC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34950" y="5661248"/>
            <a:ext cx="2369820" cy="426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www.downcc.com</a:t>
            </a:r>
            <a:endParaRPr lang="en-US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2" name="Text Box 4"/>
          <p:cNvSpPr txBox="1">
            <a:spLocks noChangeArrowheads="1"/>
          </p:cNvSpPr>
          <p:nvPr/>
        </p:nvSpPr>
        <p:spPr bwMode="auto">
          <a:xfrm>
            <a:off x="1187450" y="1412875"/>
            <a:ext cx="7488238" cy="289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600" b="1" dirty="0">
                <a:ea typeface="宋体" panose="02010600030101010101" pitchFamily="2" charset="-122"/>
              </a:rPr>
              <a:t>推理：</a:t>
            </a:r>
            <a:r>
              <a:rPr lang="zh-CN" altLang="en-US" sz="4000" b="1" dirty="0">
                <a:solidFill>
                  <a:srgbClr val="1B20F1"/>
                </a:solidFill>
                <a:ea typeface="宋体" panose="02010600030101010101" pitchFamily="2" charset="-122"/>
              </a:rPr>
              <a:t>上等人访问上等国家，</a:t>
            </a:r>
            <a:endParaRPr lang="zh-CN" altLang="en-US" sz="4000" b="1" dirty="0">
              <a:solidFill>
                <a:srgbClr val="1B20F1"/>
              </a:solidFill>
              <a:ea typeface="宋体" panose="02010600030101010101" pitchFamily="2" charset="-122"/>
            </a:endParaRPr>
          </a:p>
          <a:p>
            <a:pPr algn="l"/>
            <a:r>
              <a:rPr lang="zh-CN" altLang="en-US" sz="4000" b="1" dirty="0">
                <a:solidFill>
                  <a:srgbClr val="1B20F1"/>
                </a:solidFill>
                <a:ea typeface="宋体" panose="02010600030101010101" pitchFamily="2" charset="-122"/>
              </a:rPr>
              <a:t>            下等人访问下等国家。</a:t>
            </a:r>
            <a:endParaRPr lang="zh-CN" altLang="en-US" sz="4000" b="1" dirty="0">
              <a:solidFill>
                <a:srgbClr val="1B20F1"/>
              </a:solidFill>
              <a:ea typeface="宋体" panose="02010600030101010101" pitchFamily="2" charset="-122"/>
            </a:endParaRPr>
          </a:p>
          <a:p>
            <a:pPr algn="l"/>
            <a:r>
              <a:rPr lang="zh-CN" altLang="en-US" sz="4000" b="1" dirty="0">
                <a:solidFill>
                  <a:srgbClr val="1B20F1"/>
                </a:solidFill>
                <a:ea typeface="宋体" panose="02010600030101010101" pitchFamily="2" charset="-122"/>
              </a:rPr>
              <a:t>　　　我是下等人访问楚国</a:t>
            </a:r>
            <a:endParaRPr lang="zh-CN" altLang="en-US" sz="4000" b="1" dirty="0">
              <a:solidFill>
                <a:srgbClr val="1B20F1"/>
              </a:solidFill>
              <a:ea typeface="宋体" panose="02010600030101010101" pitchFamily="2" charset="-122"/>
            </a:endParaRPr>
          </a:p>
          <a:p>
            <a:pPr algn="l"/>
            <a:r>
              <a:rPr lang="zh-CN" altLang="en-US" sz="4000" b="1" dirty="0">
                <a:solidFill>
                  <a:srgbClr val="1B20F1"/>
                </a:solidFill>
                <a:ea typeface="宋体" panose="02010600030101010101" pitchFamily="2" charset="-122"/>
              </a:rPr>
              <a:t>　　　所以楚国是（            ）。</a:t>
            </a:r>
            <a:endParaRPr lang="zh-CN" altLang="en-US" sz="4000" b="1" dirty="0">
              <a:solidFill>
                <a:srgbClr val="1B20F1"/>
              </a:solidFill>
              <a:ea typeface="宋体" panose="02010600030101010101" pitchFamily="2" charset="-122"/>
            </a:endParaRPr>
          </a:p>
        </p:txBody>
      </p:sp>
      <p:sp>
        <p:nvSpPr>
          <p:cNvPr id="483334" name="Text Box 6"/>
          <p:cNvSpPr txBox="1">
            <a:spLocks noChangeArrowheads="1"/>
          </p:cNvSpPr>
          <p:nvPr/>
        </p:nvSpPr>
        <p:spPr bwMode="auto">
          <a:xfrm>
            <a:off x="6011863" y="3500438"/>
            <a:ext cx="1800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ea typeface="宋体" panose="02010600030101010101" pitchFamily="2" charset="-122"/>
              </a:rPr>
              <a:t>下等国</a:t>
            </a:r>
            <a:endParaRPr lang="zh-CN" altLang="en-US" sz="3200" b="1">
              <a:ea typeface="宋体" panose="02010600030101010101" pitchFamily="2" charset="-122"/>
            </a:endParaRPr>
          </a:p>
        </p:txBody>
      </p:sp>
      <p:pic>
        <p:nvPicPr>
          <p:cNvPr id="483335" name="Picture 7" descr="书3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765175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33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Rectangle 2"/>
          <p:cNvSpPr>
            <a:spLocks noChangeArrowheads="1"/>
          </p:cNvSpPr>
          <p:nvPr/>
        </p:nvSpPr>
        <p:spPr bwMode="auto">
          <a:xfrm>
            <a:off x="301625" y="2852738"/>
            <a:ext cx="884237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en-US" altLang="zh-CN" sz="3600">
                <a:solidFill>
                  <a:srgbClr val="000000"/>
                </a:solidFill>
                <a:ea typeface="宋体" panose="02010600030101010101" pitchFamily="2" charset="-122"/>
              </a:rPr>
              <a:t>          </a:t>
            </a:r>
            <a:r>
              <a:rPr kumimoji="0" lang="zh-CN" altLang="en-US" sz="4000" b="1">
                <a:solidFill>
                  <a:srgbClr val="00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晏子拱了拱手说：</a:t>
            </a:r>
            <a:r>
              <a:rPr kumimoji="0" lang="zh-CN" altLang="en-US" sz="40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“</a:t>
            </a:r>
            <a:r>
              <a:rPr kumimoji="0" lang="zh-CN" altLang="en-US" sz="4000" b="1">
                <a:solidFill>
                  <a:srgbClr val="00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敝国有个规矩：访问上等的国家，就派上等人去；访问下等的国家，就派下等人去。我最不中用，就派到这儿来了。</a:t>
            </a:r>
            <a:r>
              <a:rPr kumimoji="0" lang="zh-CN" altLang="en-US" sz="40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”</a:t>
            </a:r>
            <a:endParaRPr kumimoji="0" lang="zh-CN" altLang="en-US" sz="4000" b="1">
              <a:solidFill>
                <a:srgbClr val="0000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504836" name="Rectangle 4"/>
          <p:cNvSpPr>
            <a:spLocks noChangeArrowheads="1"/>
          </p:cNvSpPr>
          <p:nvPr/>
        </p:nvSpPr>
        <p:spPr bwMode="auto">
          <a:xfrm>
            <a:off x="1042988" y="981075"/>
            <a:ext cx="756126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kumimoji="0"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kumimoji="0" lang="en-US" altLang="zh-CN" sz="40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“</a:t>
            </a:r>
            <a:r>
              <a:rPr kumimoji="0" lang="zh-CN" altLang="en-US" sz="4000" b="1">
                <a:solidFill>
                  <a:srgbClr val="00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既然有这么多人，为什么打发你来呢？</a:t>
            </a:r>
            <a:r>
              <a:rPr kumimoji="0" lang="zh-CN" altLang="en-US" sz="40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”</a:t>
            </a:r>
            <a:endParaRPr kumimoji="0" lang="zh-CN" altLang="en-US" sz="4000" b="1">
              <a:solidFill>
                <a:srgbClr val="0000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048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048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048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048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048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048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4834" grpId="0"/>
      <p:bldP spid="5048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9" name="Rectangle 3"/>
          <p:cNvSpPr>
            <a:spLocks noChangeArrowheads="1"/>
          </p:cNvSpPr>
          <p:nvPr/>
        </p:nvSpPr>
        <p:spPr bwMode="auto">
          <a:xfrm>
            <a:off x="684213" y="1125538"/>
            <a:ext cx="79930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kumimoji="0"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kumimoji="0" lang="zh-CN" altLang="en-US" sz="3600" b="1">
                <a:solidFill>
                  <a:srgbClr val="00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楚王笑嘻嘻地对晏子说：</a:t>
            </a:r>
            <a:r>
              <a:rPr kumimoji="0" lang="zh-CN" altLang="en-US" sz="36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“</a:t>
            </a:r>
            <a:r>
              <a:rPr kumimoji="0" lang="zh-CN" altLang="en-US"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齐国人</a:t>
            </a:r>
            <a:r>
              <a:rPr kumimoji="0" lang="zh-CN" altLang="en-US" sz="3600" b="1">
                <a:solidFill>
                  <a:srgbClr val="00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怎么这样</a:t>
            </a:r>
            <a:r>
              <a:rPr kumimoji="0" lang="zh-CN" altLang="en-US"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没出息</a:t>
            </a:r>
            <a:r>
              <a:rPr kumimoji="0" lang="zh-CN" altLang="en-US" sz="3600" b="1">
                <a:solidFill>
                  <a:srgbClr val="00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，干这种事情？</a:t>
            </a:r>
            <a:r>
              <a:rPr kumimoji="0" lang="zh-CN" altLang="en-US" sz="36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”</a:t>
            </a:r>
            <a:endParaRPr kumimoji="0" lang="zh-CN" altLang="en-US" sz="3600" b="1">
              <a:solidFill>
                <a:srgbClr val="0000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505874" name="Text Box 18"/>
          <p:cNvSpPr txBox="1">
            <a:spLocks noChangeArrowheads="1"/>
          </p:cNvSpPr>
          <p:nvPr/>
        </p:nvSpPr>
        <p:spPr bwMode="auto">
          <a:xfrm>
            <a:off x="323850" y="2636838"/>
            <a:ext cx="8785225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</a:pPr>
            <a:r>
              <a:rPr lang="en-US" altLang="zh-CN" sz="3600" b="1">
                <a:solidFill>
                  <a:schemeClr val="tx1"/>
                </a:solidFill>
                <a:ea typeface="宋体" panose="02010600030101010101" pitchFamily="2" charset="-122"/>
              </a:rPr>
              <a:t>           </a:t>
            </a:r>
            <a:r>
              <a:rPr lang="zh-CN" altLang="en-US" sz="36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哪知晏子面不改色，站起来，说</a:t>
            </a:r>
            <a:r>
              <a:rPr lang="en-US" altLang="zh-CN" sz="36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: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/>
                <a:ea typeface="楷体_GB2312" panose="02010609030101010101" pitchFamily="49" charset="-122"/>
              </a:rPr>
              <a:t>“</a:t>
            </a:r>
            <a:r>
              <a:rPr lang="zh-CN" altLang="en-US" sz="36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大王怎么不知道哇？淮南的柑橘，又大又甜。可是橘树一种到淮北，就只能结又小又苦的枳，还不是因为水土不同吗？同样的道理，齐国人在齐国能安居乐业，好好地劳动，一到楚国，就做起盗贼来了，也许是两国的水土不同吧。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/>
                <a:ea typeface="楷体_GB2312" panose="02010609030101010101" pitchFamily="49" charset="-122"/>
              </a:rPr>
              <a:t>”</a:t>
            </a:r>
            <a:endParaRPr lang="zh-CN" altLang="en-US" sz="3600" b="1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05875" name="Rectangle 19"/>
          <p:cNvSpPr>
            <a:spLocks noChangeArrowheads="1"/>
          </p:cNvSpPr>
          <p:nvPr/>
        </p:nvSpPr>
        <p:spPr bwMode="auto">
          <a:xfrm>
            <a:off x="468313" y="404813"/>
            <a:ext cx="3816350" cy="6477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zh-CN" altLang="en-US">
                <a:solidFill>
                  <a:schemeClr val="hlink"/>
                </a:solidFill>
                <a:ea typeface="华文隶书" panose="02010800040101010101" pitchFamily="2" charset="-122"/>
              </a:rPr>
              <a:t>第三次斗智</a:t>
            </a:r>
            <a:endParaRPr lang="zh-CN" altLang="en-US">
              <a:solidFill>
                <a:schemeClr val="hlink"/>
              </a:solidFill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058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058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058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58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Text Box 2"/>
          <p:cNvSpPr txBox="1">
            <a:spLocks noChangeArrowheads="1"/>
          </p:cNvSpPr>
          <p:nvPr/>
        </p:nvSpPr>
        <p:spPr bwMode="auto">
          <a:xfrm>
            <a:off x="1371600" y="3176588"/>
            <a:ext cx="6477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endParaRPr lang="en-US" altLang="zh-CN" sz="32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96643" name="Text Box 3"/>
          <p:cNvSpPr txBox="1">
            <a:spLocks noChangeArrowheads="1"/>
          </p:cNvSpPr>
          <p:nvPr/>
        </p:nvSpPr>
        <p:spPr bwMode="auto">
          <a:xfrm>
            <a:off x="611188" y="2276475"/>
            <a:ext cx="1066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橘</a:t>
            </a:r>
            <a:endParaRPr lang="zh-CN" altLang="en-US" sz="4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6644" name="Text Box 4"/>
          <p:cNvSpPr txBox="1">
            <a:spLocks noChangeArrowheads="1"/>
          </p:cNvSpPr>
          <p:nvPr/>
        </p:nvSpPr>
        <p:spPr bwMode="auto">
          <a:xfrm>
            <a:off x="1522413" y="1976438"/>
            <a:ext cx="281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生于淮南</a:t>
            </a:r>
            <a:r>
              <a:rPr lang="en-US" altLang="zh-CN" sz="36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---</a:t>
            </a:r>
            <a:endParaRPr lang="en-US" altLang="zh-CN" sz="36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6645" name="Text Box 5"/>
          <p:cNvSpPr txBox="1">
            <a:spLocks noChangeArrowheads="1"/>
          </p:cNvSpPr>
          <p:nvPr/>
        </p:nvSpPr>
        <p:spPr bwMode="auto">
          <a:xfrm>
            <a:off x="1563688" y="2698750"/>
            <a:ext cx="2590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生于淮北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---</a:t>
            </a:r>
            <a:endParaRPr lang="en-US" altLang="zh-CN" sz="3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6646" name="Text Box 6"/>
          <p:cNvSpPr txBox="1">
            <a:spLocks noChangeArrowheads="1"/>
          </p:cNvSpPr>
          <p:nvPr/>
        </p:nvSpPr>
        <p:spPr bwMode="auto">
          <a:xfrm>
            <a:off x="4068763" y="1906588"/>
            <a:ext cx="914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橘</a:t>
            </a:r>
            <a:endParaRPr lang="zh-CN" altLang="en-US" sz="40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6647" name="Text Box 7"/>
          <p:cNvSpPr txBox="1">
            <a:spLocks noChangeArrowheads="1"/>
          </p:cNvSpPr>
          <p:nvPr/>
        </p:nvSpPr>
        <p:spPr bwMode="auto">
          <a:xfrm>
            <a:off x="4140200" y="2771775"/>
            <a:ext cx="914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枳</a:t>
            </a:r>
            <a:endParaRPr lang="zh-CN" altLang="en-US" sz="4000" b="1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6648" name="AutoShape 8"/>
          <p:cNvSpPr>
            <a:spLocks noChangeArrowheads="1"/>
          </p:cNvSpPr>
          <p:nvPr/>
        </p:nvSpPr>
        <p:spPr bwMode="auto">
          <a:xfrm>
            <a:off x="5148263" y="2393950"/>
            <a:ext cx="685800" cy="533400"/>
          </a:xfrm>
          <a:prstGeom prst="rightArrow">
            <a:avLst>
              <a:gd name="adj1" fmla="val 50000"/>
              <a:gd name="adj2" fmla="val 321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6649" name="Text Box 9"/>
          <p:cNvSpPr txBox="1">
            <a:spLocks noChangeArrowheads="1"/>
          </p:cNvSpPr>
          <p:nvPr/>
        </p:nvSpPr>
        <p:spPr bwMode="auto">
          <a:xfrm>
            <a:off x="5795963" y="2106613"/>
            <a:ext cx="23764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水土不同</a:t>
            </a:r>
            <a:endParaRPr lang="zh-CN" altLang="en-US" sz="4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6650" name="Text Box 10"/>
          <p:cNvSpPr txBox="1">
            <a:spLocks noChangeArrowheads="1"/>
          </p:cNvSpPr>
          <p:nvPr/>
        </p:nvSpPr>
        <p:spPr bwMode="auto">
          <a:xfrm>
            <a:off x="862013" y="4697413"/>
            <a:ext cx="685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人</a:t>
            </a:r>
            <a:endParaRPr lang="zh-CN" altLang="en-US" sz="4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6651" name="Text Box 11"/>
          <p:cNvSpPr txBox="1">
            <a:spLocks noChangeArrowheads="1"/>
          </p:cNvSpPr>
          <p:nvPr/>
        </p:nvSpPr>
        <p:spPr bwMode="auto">
          <a:xfrm>
            <a:off x="1598613" y="4441825"/>
            <a:ext cx="2590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生在齐国</a:t>
            </a:r>
            <a:r>
              <a:rPr lang="en-US" altLang="zh-CN" sz="36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---</a:t>
            </a:r>
            <a:endParaRPr lang="en-US" altLang="zh-CN" sz="36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6652" name="Text Box 12"/>
          <p:cNvSpPr txBox="1">
            <a:spLocks noChangeArrowheads="1"/>
          </p:cNvSpPr>
          <p:nvPr/>
        </p:nvSpPr>
        <p:spPr bwMode="auto">
          <a:xfrm>
            <a:off x="1598613" y="5127625"/>
            <a:ext cx="2549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到了楚国</a:t>
            </a:r>
            <a:r>
              <a:rPr lang="en-US" altLang="zh-CN" sz="36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---</a:t>
            </a:r>
            <a:endParaRPr lang="en-US" altLang="zh-CN" sz="36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6653" name="Text Box 13"/>
          <p:cNvSpPr txBox="1">
            <a:spLocks noChangeArrowheads="1"/>
          </p:cNvSpPr>
          <p:nvPr/>
        </p:nvSpPr>
        <p:spPr bwMode="auto">
          <a:xfrm>
            <a:off x="4075113" y="4289425"/>
            <a:ext cx="144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劳动</a:t>
            </a:r>
            <a:endParaRPr lang="zh-CN" altLang="en-US" sz="40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6654" name="Text Box 14"/>
          <p:cNvSpPr txBox="1">
            <a:spLocks noChangeArrowheads="1"/>
          </p:cNvSpPr>
          <p:nvPr/>
        </p:nvSpPr>
        <p:spPr bwMode="auto">
          <a:xfrm>
            <a:off x="4075113" y="5103813"/>
            <a:ext cx="12620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盗贼</a:t>
            </a:r>
            <a:endParaRPr lang="zh-CN" altLang="en-US" sz="4000" b="1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6655" name="AutoShape 15"/>
          <p:cNvSpPr/>
          <p:nvPr/>
        </p:nvSpPr>
        <p:spPr bwMode="auto">
          <a:xfrm>
            <a:off x="1446213" y="2084388"/>
            <a:ext cx="152400" cy="1143000"/>
          </a:xfrm>
          <a:prstGeom prst="leftBrace">
            <a:avLst>
              <a:gd name="adj1" fmla="val 62500"/>
              <a:gd name="adj2" fmla="val 50000"/>
            </a:avLst>
          </a:prstGeom>
          <a:noFill/>
          <a:ln w="38100">
            <a:solidFill>
              <a:srgbClr val="00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6656" name="AutoShape 16"/>
          <p:cNvSpPr/>
          <p:nvPr/>
        </p:nvSpPr>
        <p:spPr bwMode="auto">
          <a:xfrm rot="10810251" flipH="1">
            <a:off x="1476375" y="4625975"/>
            <a:ext cx="76200" cy="990600"/>
          </a:xfrm>
          <a:prstGeom prst="leftBrace">
            <a:avLst>
              <a:gd name="adj1" fmla="val 108333"/>
              <a:gd name="adj2" fmla="val 50000"/>
            </a:avLst>
          </a:prstGeom>
          <a:noFill/>
          <a:ln w="38100">
            <a:solidFill>
              <a:srgbClr val="00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6657" name="AutoShape 17"/>
          <p:cNvSpPr>
            <a:spLocks noChangeArrowheads="1"/>
          </p:cNvSpPr>
          <p:nvPr/>
        </p:nvSpPr>
        <p:spPr bwMode="auto">
          <a:xfrm>
            <a:off x="5219700" y="4797425"/>
            <a:ext cx="685800" cy="533400"/>
          </a:xfrm>
          <a:prstGeom prst="rightArrow">
            <a:avLst>
              <a:gd name="adj1" fmla="val 50000"/>
              <a:gd name="adj2" fmla="val 321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6658" name="Text Box 18"/>
          <p:cNvSpPr txBox="1">
            <a:spLocks noChangeArrowheads="1"/>
          </p:cNvSpPr>
          <p:nvPr/>
        </p:nvSpPr>
        <p:spPr bwMode="auto">
          <a:xfrm>
            <a:off x="7740650" y="4797425"/>
            <a:ext cx="1584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不同</a:t>
            </a:r>
            <a:endParaRPr lang="zh-CN" altLang="en-US" sz="4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6659" name="Text Box 19"/>
          <p:cNvSpPr txBox="1">
            <a:spLocks noChangeArrowheads="1"/>
          </p:cNvSpPr>
          <p:nvPr/>
        </p:nvSpPr>
        <p:spPr bwMode="auto">
          <a:xfrm>
            <a:off x="5940425" y="4481513"/>
            <a:ext cx="21304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0" lang="zh-CN" altLang="en-US" sz="3200" b="1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社会风气</a:t>
            </a:r>
            <a:endParaRPr kumimoji="0" lang="zh-CN" altLang="en-US" sz="3200" b="1">
              <a:solidFill>
                <a:srgbClr val="99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kumimoji="0" lang="zh-CN" altLang="en-US" sz="3200" b="1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国君治理</a:t>
            </a:r>
            <a:endParaRPr kumimoji="0" lang="zh-CN" altLang="en-US" sz="3200" b="1">
              <a:solidFill>
                <a:srgbClr val="99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496660" name="Line 20"/>
          <p:cNvSpPr>
            <a:spLocks noChangeShapeType="1"/>
          </p:cNvSpPr>
          <p:nvPr/>
        </p:nvSpPr>
        <p:spPr bwMode="auto">
          <a:xfrm>
            <a:off x="5940425" y="5202238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pic>
        <p:nvPicPr>
          <p:cNvPr id="496661" name="Picture 21" descr="书3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4213" y="47625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6662" name="Text Box 22"/>
          <p:cNvSpPr txBox="1">
            <a:spLocks noChangeArrowheads="1"/>
          </p:cNvSpPr>
          <p:nvPr/>
        </p:nvSpPr>
        <p:spPr bwMode="auto">
          <a:xfrm>
            <a:off x="1547813" y="549275"/>
            <a:ext cx="18716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推理：</a:t>
            </a:r>
            <a:endParaRPr lang="zh-CN" altLang="en-US" sz="4000" b="1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6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6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6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6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6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6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6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6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6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6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6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6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6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96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6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6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6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96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6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6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96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6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6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96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96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96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1" dur="500"/>
                                        <p:tgtEl>
                                          <p:spTgt spid="496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500"/>
                                        <p:tgtEl>
                                          <p:spTgt spid="496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49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96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96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6643" grpId="0" autoUpdateAnimBg="0"/>
      <p:bldP spid="496644" grpId="0" autoUpdateAnimBg="0"/>
      <p:bldP spid="496645" grpId="0" autoUpdateAnimBg="0"/>
      <p:bldP spid="496646" grpId="0" autoUpdateAnimBg="0"/>
      <p:bldP spid="496647" grpId="0" autoUpdateAnimBg="0"/>
      <p:bldP spid="496648" grpId="0" animBg="1"/>
      <p:bldP spid="496649" grpId="0" autoUpdateAnimBg="0"/>
      <p:bldP spid="496650" grpId="0" autoUpdateAnimBg="0"/>
      <p:bldP spid="496651" grpId="0" autoUpdateAnimBg="0"/>
      <p:bldP spid="496652" grpId="0" autoUpdateAnimBg="0"/>
      <p:bldP spid="496653" grpId="0" autoUpdateAnimBg="0"/>
      <p:bldP spid="496654" grpId="0" autoUpdateAnimBg="0"/>
      <p:bldP spid="496655" grpId="0" animBg="1"/>
      <p:bldP spid="496656" grpId="0" animBg="1"/>
      <p:bldP spid="496657" grpId="0" animBg="1"/>
      <p:bldP spid="496658" grpId="0" autoUpdateAnimBg="0"/>
      <p:bldP spid="496659" grpId="0"/>
      <p:bldP spid="49666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196975"/>
            <a:ext cx="9144000" cy="4824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40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楚王</a:t>
            </a:r>
            <a:r>
              <a:rPr lang="zh-CN" altLang="en-US" sz="4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只好</a:t>
            </a:r>
            <a:r>
              <a:rPr lang="zh-CN" altLang="en-US" sz="40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吩咐大开城门，迎接晏子。</a:t>
            </a:r>
            <a:endParaRPr lang="zh-CN" altLang="en-US" sz="4000" b="1" dirty="0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楚王</a:t>
            </a:r>
            <a:r>
              <a:rPr lang="zh-CN" altLang="en-US" sz="4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只好</a:t>
            </a:r>
            <a:r>
              <a:rPr lang="zh-CN" altLang="en-US" sz="40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陪着笑。</a:t>
            </a:r>
            <a:r>
              <a:rPr lang="zh-CN" altLang="en-US" sz="2000" b="1" dirty="0">
                <a:solidFill>
                  <a:srgbClr val="000000"/>
                </a:solidFill>
              </a:rPr>
              <a:t> </a:t>
            </a:r>
            <a:endParaRPr lang="zh-CN" altLang="en-US" sz="2000" b="1" dirty="0">
              <a:solidFill>
                <a:srgbClr val="000000"/>
              </a:solidFill>
            </a:endParaRPr>
          </a:p>
          <a:p>
            <a:pPr>
              <a:buFontTx/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楚王听了，</a:t>
            </a:r>
            <a:r>
              <a:rPr lang="zh-CN" altLang="en-US" sz="4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只好</a:t>
            </a:r>
            <a:r>
              <a:rPr lang="zh-CN" altLang="en-US" sz="40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赔不是，说：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/>
                <a:ea typeface="楷体_GB2312" panose="02010609030101010101" pitchFamily="49" charset="-122"/>
              </a:rPr>
              <a:t>“</a:t>
            </a:r>
            <a:r>
              <a:rPr lang="zh-CN" altLang="en-US" sz="40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我原来想取笑大夫，没想到反让大夫取笑了。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/>
                <a:ea typeface="楷体_GB2312" panose="02010609030101010101" pitchFamily="49" charset="-122"/>
              </a:rPr>
              <a:t>”</a:t>
            </a:r>
            <a:endParaRPr lang="zh-CN" altLang="en-US" sz="4000" b="1" dirty="0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44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最后的结果是──从这以后，楚王</a:t>
            </a:r>
            <a:r>
              <a:rPr lang="zh-CN" altLang="en-US" sz="4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不敢不</a:t>
            </a:r>
            <a:r>
              <a:rPr lang="zh-CN" altLang="en-US" sz="44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尊重晏子了。 </a:t>
            </a:r>
            <a:endParaRPr lang="zh-CN" altLang="en-US" sz="4400" b="1" dirty="0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513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2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Text Box 2"/>
          <p:cNvSpPr txBox="1">
            <a:spLocks noChangeArrowheads="1"/>
          </p:cNvSpPr>
          <p:nvPr/>
        </p:nvSpPr>
        <p:spPr bwMode="auto">
          <a:xfrm>
            <a:off x="611188" y="1700213"/>
            <a:ext cx="8135937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  <a:t>谁能用一个词语来形容此时的楚王。</a:t>
            </a:r>
            <a:endParaRPr lang="zh-CN" altLang="en-US" sz="4000" b="1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  <a:t>哑巴吃黄连</a:t>
            </a:r>
            <a:r>
              <a:rPr lang="en-US" altLang="zh-CN" sz="4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  <a:t>（</a:t>
            </a:r>
            <a:r>
              <a:rPr lang="zh-CN" altLang="en-US" sz="4000" b="1">
                <a:solidFill>
                  <a:srgbClr val="0000CC"/>
                </a:solidFill>
                <a:ea typeface="宋体" panose="02010600030101010101" pitchFamily="2" charset="-122"/>
              </a:rPr>
              <a:t>有苦说不出</a:t>
            </a:r>
            <a: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  <a:t>）</a:t>
            </a:r>
            <a:b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  <a:t>偷鸡不成</a:t>
            </a:r>
            <a:r>
              <a:rPr lang="en-US" altLang="zh-CN" sz="4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  <a:t>（</a:t>
            </a:r>
            <a:r>
              <a:rPr lang="zh-CN" altLang="en-US" sz="4000" b="1">
                <a:solidFill>
                  <a:srgbClr val="0000CC"/>
                </a:solidFill>
                <a:ea typeface="宋体" panose="02010600030101010101" pitchFamily="2" charset="-122"/>
              </a:rPr>
              <a:t>反蚀一把米</a:t>
            </a:r>
            <a: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  <a:t>）</a:t>
            </a:r>
            <a:b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  <a:t>搬起石头</a:t>
            </a:r>
            <a:r>
              <a:rPr lang="en-US" altLang="zh-CN" sz="4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  <a:t>（</a:t>
            </a:r>
            <a:r>
              <a:rPr lang="zh-CN" altLang="en-US" sz="4000" b="1">
                <a:solidFill>
                  <a:srgbClr val="0000CC"/>
                </a:solidFill>
                <a:ea typeface="宋体" panose="02010600030101010101" pitchFamily="2" charset="-122"/>
              </a:rPr>
              <a:t>砸自己的脚</a:t>
            </a:r>
            <a: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  <a:t>）</a:t>
            </a:r>
            <a:b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  <a:t>木匠带枷锁</a:t>
            </a:r>
            <a:r>
              <a:rPr lang="en-US" altLang="zh-CN" sz="4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  <a:t>（</a:t>
            </a:r>
            <a:r>
              <a:rPr lang="zh-CN" altLang="en-US" sz="4000" b="1">
                <a:solidFill>
                  <a:srgbClr val="0000CC"/>
                </a:solidFill>
                <a:ea typeface="宋体" panose="02010600030101010101" pitchFamily="2" charset="-122"/>
              </a:rPr>
              <a:t>自作自受</a:t>
            </a:r>
            <a:r>
              <a:rPr lang="zh-CN" altLang="en-US" sz="4000" b="1">
                <a:solidFill>
                  <a:srgbClr val="000000"/>
                </a:solidFill>
                <a:ea typeface="宋体" panose="02010600030101010101" pitchFamily="2" charset="-122"/>
              </a:rPr>
              <a:t>）</a:t>
            </a:r>
            <a:endParaRPr lang="zh-CN" altLang="en-US" sz="4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8" name="Text Box 4"/>
          <p:cNvSpPr txBox="1">
            <a:spLocks noChangeArrowheads="1"/>
          </p:cNvSpPr>
          <p:nvPr/>
        </p:nvSpPr>
        <p:spPr bwMode="auto">
          <a:xfrm>
            <a:off x="1981200" y="5105400"/>
            <a:ext cx="358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507909" name="Text Box 5"/>
          <p:cNvSpPr txBox="1">
            <a:spLocks noChangeArrowheads="1"/>
          </p:cNvSpPr>
          <p:nvPr/>
        </p:nvSpPr>
        <p:spPr bwMode="auto">
          <a:xfrm>
            <a:off x="1619250" y="1773238"/>
            <a:ext cx="6011863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48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我来夸夸晏子</a:t>
            </a:r>
            <a:r>
              <a:rPr lang="en-US" altLang="zh-CN" sz="48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:</a:t>
            </a:r>
            <a:r>
              <a:rPr lang="en-US" altLang="zh-CN" sz="3200" b="1" u="sng"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en-US" altLang="zh-CN" sz="32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</a:t>
            </a:r>
            <a:endParaRPr lang="en-US" altLang="zh-CN" sz="3200" b="1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07911" name="Line 7"/>
          <p:cNvSpPr>
            <a:spLocks noChangeShapeType="1"/>
          </p:cNvSpPr>
          <p:nvPr/>
        </p:nvSpPr>
        <p:spPr bwMode="auto">
          <a:xfrm>
            <a:off x="5722938" y="2420938"/>
            <a:ext cx="25209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507912" name="Line 8"/>
          <p:cNvSpPr>
            <a:spLocks noChangeShapeType="1"/>
          </p:cNvSpPr>
          <p:nvPr/>
        </p:nvSpPr>
        <p:spPr bwMode="auto">
          <a:xfrm flipV="1">
            <a:off x="395288" y="3284538"/>
            <a:ext cx="8208962" cy="730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507913" name="Line 9"/>
          <p:cNvSpPr>
            <a:spLocks noChangeShapeType="1"/>
          </p:cNvSpPr>
          <p:nvPr/>
        </p:nvSpPr>
        <p:spPr bwMode="auto">
          <a:xfrm flipV="1">
            <a:off x="395288" y="4221163"/>
            <a:ext cx="8208962" cy="730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pic>
        <p:nvPicPr>
          <p:cNvPr id="507914" name="Picture 10" descr="书3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5900" y="1463675"/>
            <a:ext cx="1619250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7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7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079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7908" grpId="0" autoUpdateAnimBg="0"/>
      <p:bldP spid="50790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565400"/>
            <a:ext cx="8604250" cy="2447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buFontTx/>
              <a:buNone/>
            </a:pPr>
            <a:r>
              <a:rPr lang="en-US" altLang="zh-CN" sz="4400">
                <a:latin typeface="楷体_GB2312" panose="02010609030101010101" pitchFamily="49" charset="-122"/>
                <a:ea typeface="楷体_GB2312" panose="02010609030101010101" pitchFamily="49" charset="-122"/>
              </a:rPr>
              <a:t>     </a:t>
            </a:r>
            <a:r>
              <a:rPr lang="zh-CN" altLang="en-US" sz="4400">
                <a:solidFill>
                  <a:srgbClr val="0A0EA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模仿课文中的情景，选择你最感兴趣的一次交锋，演一演</a:t>
            </a:r>
            <a:r>
              <a:rPr lang="en-US" altLang="zh-CN" sz="4400">
                <a:solidFill>
                  <a:srgbClr val="0A0EA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4400">
                <a:solidFill>
                  <a:srgbClr val="0A0EA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比比看，谁是最棒的小演员。</a:t>
            </a:r>
            <a:endParaRPr lang="zh-CN" altLang="en-US" sz="4400">
              <a:solidFill>
                <a:srgbClr val="0A0EA6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14057" name="WordArt 9"/>
          <p:cNvSpPr>
            <a:spLocks noChangeArrowheads="1" noChangeShapeType="1" noTextEdit="1"/>
          </p:cNvSpPr>
          <p:nvPr/>
        </p:nvSpPr>
        <p:spPr bwMode="auto">
          <a:xfrm>
            <a:off x="827088" y="765175"/>
            <a:ext cx="2951162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>
                <a:ln w="9525">
                  <a:solidFill>
                    <a:schemeClr val="tx2"/>
                  </a:solidFill>
                  <a:round/>
                </a:ln>
                <a:solidFill>
                  <a:srgbClr val="80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我来演一演</a:t>
            </a:r>
            <a:endParaRPr lang="zh-CN" altLang="en-US" sz="3600" kern="10">
              <a:ln w="9525">
                <a:solidFill>
                  <a:schemeClr val="tx2"/>
                </a:solidFill>
                <a:round/>
              </a:ln>
              <a:solidFill>
                <a:srgbClr val="8000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219" name="Picture 3" descr="lionlf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9750" y="4868863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5220" name="Picture 4" descr="lion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494188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5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276475"/>
            <a:ext cx="8675687" cy="2184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r>
              <a:rPr lang="zh-CN" altLang="en-US" sz="5400" b="1">
                <a:solidFill>
                  <a:srgbClr val="0A0EA6"/>
                </a:solidFill>
                <a:ea typeface="黑体" panose="02010609060101010101" charset="-122"/>
              </a:rPr>
              <a:t>一人之辩，重于九鼎之宝，</a:t>
            </a:r>
            <a:br>
              <a:rPr lang="zh-CN" altLang="en-US" sz="5400" b="1">
                <a:solidFill>
                  <a:srgbClr val="0A0EA6"/>
                </a:solidFill>
                <a:ea typeface="黑体" panose="02010609060101010101" charset="-122"/>
              </a:rPr>
            </a:br>
            <a:r>
              <a:rPr lang="zh-CN" altLang="en-US" sz="5400" b="1">
                <a:solidFill>
                  <a:srgbClr val="0A0EA6"/>
                </a:solidFill>
                <a:ea typeface="黑体" panose="02010609060101010101" charset="-122"/>
              </a:rPr>
              <a:t>三寸之舌，强于百万之师。</a:t>
            </a:r>
            <a:r>
              <a:rPr lang="zh-CN" altLang="en-US" sz="4000"/>
              <a:t> </a:t>
            </a:r>
            <a:endParaRPr lang="zh-CN" altLang="en-US" sz="400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Text Box 2"/>
          <p:cNvSpPr txBox="1">
            <a:spLocks noChangeArrowheads="1"/>
          </p:cNvSpPr>
          <p:nvPr/>
        </p:nvSpPr>
        <p:spPr bwMode="auto">
          <a:xfrm>
            <a:off x="758825" y="685800"/>
            <a:ext cx="2286000" cy="720725"/>
          </a:xfrm>
          <a:prstGeom prst="rect">
            <a:avLst/>
          </a:prstGeom>
          <a:solidFill>
            <a:schemeClr val="hlink"/>
          </a:solidFill>
          <a:ln w="19050">
            <a:solidFill>
              <a:srgbClr val="9933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bg1"/>
                </a:solidFill>
                <a:ea typeface="华文行楷" panose="02010800040101010101" pitchFamily="2" charset="-122"/>
              </a:rPr>
              <a:t>课文拓展</a:t>
            </a:r>
            <a:endParaRPr lang="zh-CN" altLang="en-US" sz="4000" b="1" dirty="0">
              <a:solidFill>
                <a:schemeClr val="bg1"/>
              </a:solidFill>
              <a:ea typeface="华文行楷" panose="02010800040101010101" pitchFamily="2" charset="-122"/>
            </a:endParaRPr>
          </a:p>
        </p:txBody>
      </p:sp>
      <p:sp>
        <p:nvSpPr>
          <p:cNvPr id="498691" name="Text Box 3"/>
          <p:cNvSpPr txBox="1">
            <a:spLocks noChangeArrowheads="1"/>
          </p:cNvSpPr>
          <p:nvPr/>
        </p:nvSpPr>
        <p:spPr bwMode="auto">
          <a:xfrm>
            <a:off x="684213" y="1700213"/>
            <a:ext cx="8459787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一天，德国大诗人歌德在公园散步，在一条狭窄的小路上遇到了一位反对他的批评家，这位傲慢的批评家说：</a:t>
            </a: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宋体" panose="02010600030101010101" pitchFamily="2" charset="-122"/>
              </a:rPr>
              <a:t>“</a:t>
            </a: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你知道吗？我这个人从来不给傻瓜让路。</a:t>
            </a: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宋体" panose="02010600030101010101" pitchFamily="2" charset="-122"/>
              </a:rPr>
              <a:t>”</a:t>
            </a: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歌德却说：</a:t>
            </a:r>
            <a:r>
              <a:rPr lang="zh-CN" alt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宋体" panose="02010600030101010101" pitchFamily="2" charset="-122"/>
              </a:rPr>
              <a:t>“</a:t>
            </a:r>
            <a:r>
              <a:rPr lang="zh-CN" altLang="en-US" sz="36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              </a:t>
            </a:r>
            <a:r>
              <a:rPr lang="zh-CN" alt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说</a:t>
            </a: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完闪身让批评家过去。</a:t>
            </a:r>
            <a:r>
              <a: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98692" name="Rectangle 4"/>
          <p:cNvSpPr>
            <a:spLocks noChangeArrowheads="1"/>
          </p:cNvSpPr>
          <p:nvPr/>
        </p:nvSpPr>
        <p:spPr bwMode="auto">
          <a:xfrm>
            <a:off x="2411413" y="3789363"/>
            <a:ext cx="3455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600" b="1">
                <a:solidFill>
                  <a:srgbClr val="0A0EA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而我恰恰相反</a:t>
            </a:r>
            <a:endParaRPr lang="zh-CN" altLang="en-US" sz="3600" b="1">
              <a:solidFill>
                <a:srgbClr val="0A0EA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49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690" grpId="0" animBg="1" autoUpdateAnimBg="0"/>
      <p:bldP spid="498691" grpId="0" autoUpdateAnimBg="0"/>
      <p:bldP spid="49869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692150"/>
            <a:ext cx="4225925" cy="14398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r>
              <a:rPr lang="zh-CN" altLang="en-US" sz="6000">
                <a:latin typeface="黑体" panose="02010609060101010101" charset="-122"/>
                <a:ea typeface="黑体" panose="02010609060101010101" charset="-122"/>
              </a:rPr>
              <a:t>出使结果</a:t>
            </a:r>
            <a:r>
              <a:rPr lang="en-US" altLang="zh-CN" sz="6000">
                <a:latin typeface="黑体" panose="02010609060101010101" charset="-122"/>
                <a:ea typeface="黑体" panose="02010609060101010101" charset="-122"/>
              </a:rPr>
              <a:t>:</a:t>
            </a:r>
            <a:endParaRPr lang="en-US" altLang="zh-CN" sz="60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133600"/>
            <a:ext cx="9144000" cy="1728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chemeClr val="tx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lang="zh-CN" altLang="en-US" sz="5400">
                <a:solidFill>
                  <a:srgbClr val="0A0EA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从这以后，楚王</a:t>
            </a:r>
            <a:r>
              <a:rPr lang="zh-CN" altLang="en-US" sz="5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不敢不</a:t>
            </a:r>
            <a:r>
              <a:rPr lang="zh-CN" altLang="en-US" sz="5400">
                <a:solidFill>
                  <a:srgbClr val="0A0EA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尊重晏子了。</a:t>
            </a:r>
            <a:endParaRPr lang="zh-CN" altLang="en-US" sz="5400">
              <a:solidFill>
                <a:srgbClr val="0A0EA6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1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0" y="1341438"/>
            <a:ext cx="8748713" cy="43195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buFontTx/>
              <a:buNone/>
            </a:pPr>
            <a:br>
              <a:rPr lang="en-US" altLang="zh-CN" sz="2000" dirty="0"/>
            </a:br>
            <a:r>
              <a:rPr lang="en-US" altLang="zh-CN" sz="2000" dirty="0"/>
              <a:t>          </a:t>
            </a:r>
            <a:r>
              <a:rPr lang="zh-CN" altLang="en-US" sz="4000" b="1" dirty="0"/>
              <a:t>有一次，爱国将领吉鸿昌在街上走，一个美国人走过来傲慢地说</a:t>
            </a:r>
            <a:r>
              <a:rPr lang="en-US" altLang="zh-CN" sz="4000" b="1" dirty="0"/>
              <a:t>:“</a:t>
            </a:r>
            <a:r>
              <a:rPr lang="zh-CN" altLang="en-US" sz="4000" b="1" dirty="0"/>
              <a:t>我去过一个岛，岛上就缺中国人和猪这两样东西。吉鸿昌听了，不紧不慢地说</a:t>
            </a:r>
            <a:r>
              <a:rPr lang="en-US" altLang="zh-CN" sz="4000" b="1" dirty="0"/>
              <a:t>:                                  </a:t>
            </a:r>
            <a:endParaRPr lang="en-US" altLang="zh-CN" sz="4000" dirty="0"/>
          </a:p>
        </p:txBody>
      </p:sp>
      <p:sp>
        <p:nvSpPr>
          <p:cNvPr id="488456" name="Text Box 8"/>
          <p:cNvSpPr txBox="1">
            <a:spLocks noChangeArrowheads="1"/>
          </p:cNvSpPr>
          <p:nvPr/>
        </p:nvSpPr>
        <p:spPr bwMode="auto">
          <a:xfrm>
            <a:off x="2103438" y="4321175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488457" name="Text Box 9"/>
          <p:cNvSpPr txBox="1">
            <a:spLocks noChangeArrowheads="1"/>
          </p:cNvSpPr>
          <p:nvPr/>
        </p:nvSpPr>
        <p:spPr bwMode="auto">
          <a:xfrm>
            <a:off x="539750" y="4221163"/>
            <a:ext cx="81359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4000" b="1" dirty="0">
                <a:ea typeface="宋体" panose="02010600030101010101" pitchFamily="2" charset="-122"/>
              </a:rPr>
              <a:t>     </a:t>
            </a:r>
            <a:r>
              <a:rPr lang="en-US" altLang="zh-CN" sz="4000" b="1" dirty="0">
                <a:solidFill>
                  <a:srgbClr val="0A0EA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4000" b="1" dirty="0">
                <a:solidFill>
                  <a:srgbClr val="0A0EA6"/>
                </a:solidFill>
                <a:ea typeface="宋体" panose="02010600030101010101" pitchFamily="2" charset="-122"/>
              </a:rPr>
              <a:t>我和你去了那岛上就什么也不缺了！</a:t>
            </a:r>
            <a:r>
              <a:rPr lang="zh-CN" altLang="en-US" sz="4000" b="1" dirty="0">
                <a:solidFill>
                  <a:srgbClr val="0A0EA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zh-CN" altLang="en-US" sz="4000" b="1" dirty="0">
              <a:solidFill>
                <a:srgbClr val="0A0EA6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4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7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0" y="1052513"/>
            <a:ext cx="8748713" cy="411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buFontTx/>
              <a:buNone/>
            </a:pPr>
            <a:r>
              <a:rPr lang="en-US" altLang="zh-CN" sz="4000" b="1"/>
              <a:t>            </a:t>
            </a:r>
            <a:r>
              <a:rPr lang="zh-CN" altLang="en-US" sz="4000" b="1"/>
              <a:t>一个美国记者看到周总理桌子上的美国产的钢笔的时候，问总理：“中国这个泱泱大国，怎么还用美国产的钢笔？”周总理笑笑说：</a:t>
            </a:r>
            <a:endParaRPr lang="zh-CN" altLang="en-US" sz="4000" b="1"/>
          </a:p>
        </p:txBody>
      </p:sp>
      <p:sp>
        <p:nvSpPr>
          <p:cNvPr id="492548" name="Text Box 4"/>
          <p:cNvSpPr txBox="1">
            <a:spLocks noChangeArrowheads="1"/>
          </p:cNvSpPr>
          <p:nvPr/>
        </p:nvSpPr>
        <p:spPr bwMode="auto">
          <a:xfrm>
            <a:off x="539750" y="2924175"/>
            <a:ext cx="82804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4000" b="1">
                <a:solidFill>
                  <a:srgbClr val="0A0EA6"/>
                </a:solidFill>
                <a:ea typeface="宋体" panose="02010600030101010101" pitchFamily="2" charset="-122"/>
              </a:rPr>
              <a:t>                                             </a:t>
            </a:r>
            <a:r>
              <a:rPr lang="en-US" altLang="zh-CN" sz="4000" b="1">
                <a:solidFill>
                  <a:srgbClr val="0A0EA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4000" b="1">
                <a:solidFill>
                  <a:srgbClr val="0A0EA6"/>
                </a:solidFill>
                <a:ea typeface="宋体" panose="02010600030101010101" pitchFamily="2" charset="-122"/>
              </a:rPr>
              <a:t>哦，这是一位朝鲜朋友给我的，是抗美援朝时期的战利品。</a:t>
            </a:r>
            <a:r>
              <a:rPr lang="zh-CN" altLang="en-US" sz="4000" b="1">
                <a:solidFill>
                  <a:srgbClr val="0A0EA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4000" b="1">
                <a:solidFill>
                  <a:srgbClr val="0A0EA6"/>
                </a:solidFill>
                <a:ea typeface="宋体" panose="02010600030101010101" pitchFamily="2" charset="-122"/>
              </a:rPr>
              <a:t>美国记者哑口无言。</a:t>
            </a:r>
            <a:endParaRPr lang="zh-CN" altLang="en-US" sz="4000" b="1">
              <a:solidFill>
                <a:srgbClr val="0A0EA6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5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454" name="Picture 14" descr="YW00089[1]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00113" y="1773238"/>
            <a:ext cx="633730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143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5456" name="Text Box 16"/>
          <p:cNvSpPr txBox="1">
            <a:spLocks noChangeArrowheads="1"/>
          </p:cNvSpPr>
          <p:nvPr/>
        </p:nvSpPr>
        <p:spPr bwMode="auto">
          <a:xfrm>
            <a:off x="1331913" y="908050"/>
            <a:ext cx="60483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晏子是个什么样的人？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504825"/>
            <a:ext cx="3024188" cy="908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学习要求</a:t>
            </a:r>
            <a:r>
              <a:rPr lang="en-US" altLang="zh-CN" dirty="0">
                <a:latin typeface="黑体" panose="02010609060101010101" charset="-122"/>
                <a:ea typeface="黑体" panose="02010609060101010101" charset="-122"/>
              </a:rPr>
              <a:t>:</a:t>
            </a:r>
            <a:endParaRPr lang="en-US" altLang="zh-CN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766888"/>
            <a:ext cx="8075613" cy="41132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buFontTx/>
              <a:buNone/>
            </a:pPr>
            <a:r>
              <a:rPr lang="en-US" altLang="zh-CN" sz="36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r>
              <a:rPr lang="zh-CN" altLang="en-US" sz="36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读读议议，批批注注，请同学们自由读课文，看看楚王三次是怎样侮辱晏子的，晏子又是怎样应对的？用直线划出楚王的语言，用波浪线划出晏子的语言，认真品读，体会人物情感。</a:t>
            </a:r>
            <a:endParaRPr lang="zh-CN" altLang="en-US" sz="36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00740" name="Freeform 4"/>
          <p:cNvSpPr/>
          <p:nvPr/>
        </p:nvSpPr>
        <p:spPr bwMode="auto">
          <a:xfrm>
            <a:off x="3132138" y="4221163"/>
            <a:ext cx="1103312" cy="1681162"/>
          </a:xfrm>
          <a:custGeom>
            <a:avLst/>
            <a:gdLst>
              <a:gd name="T0" fmla="*/ 0 w 695"/>
              <a:gd name="T1" fmla="*/ 0 h 1059"/>
              <a:gd name="T2" fmla="*/ 272 w 695"/>
              <a:gd name="T3" fmla="*/ 998 h 1059"/>
              <a:gd name="T4" fmla="*/ 635 w 695"/>
              <a:gd name="T5" fmla="*/ 363 h 1059"/>
              <a:gd name="T6" fmla="*/ 635 w 695"/>
              <a:gd name="T7" fmla="*/ 726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5" h="1059">
                <a:moveTo>
                  <a:pt x="0" y="0"/>
                </a:moveTo>
                <a:cubicBezTo>
                  <a:pt x="83" y="468"/>
                  <a:pt x="166" y="937"/>
                  <a:pt x="272" y="998"/>
                </a:cubicBezTo>
                <a:cubicBezTo>
                  <a:pt x="378" y="1059"/>
                  <a:pt x="575" y="408"/>
                  <a:pt x="635" y="363"/>
                </a:cubicBezTo>
                <a:cubicBezTo>
                  <a:pt x="695" y="318"/>
                  <a:pt x="665" y="522"/>
                  <a:pt x="635" y="726"/>
                </a:cubicBez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olid"/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765175"/>
            <a:ext cx="2879725" cy="6477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buFontTx/>
              <a:buNone/>
            </a:pPr>
            <a:r>
              <a:rPr lang="zh-CN" altLang="en-US" sz="4000" dirty="0">
                <a:solidFill>
                  <a:schemeClr val="hlink"/>
                </a:solidFill>
                <a:ea typeface="华文隶书" panose="02010800040101010101" pitchFamily="2" charset="-122"/>
              </a:rPr>
              <a:t>第一次斗智</a:t>
            </a:r>
            <a:endParaRPr lang="zh-CN" altLang="en-US" sz="4000" dirty="0">
              <a:solidFill>
                <a:schemeClr val="hlink"/>
              </a:solidFill>
              <a:ea typeface="华文隶书" panose="02010800040101010101" pitchFamily="2" charset="-122"/>
            </a:endParaRPr>
          </a:p>
        </p:txBody>
      </p:sp>
      <p:sp>
        <p:nvSpPr>
          <p:cNvPr id="482308" name="Text Box 4"/>
          <p:cNvSpPr txBox="1">
            <a:spLocks noChangeArrowheads="1"/>
          </p:cNvSpPr>
          <p:nvPr/>
        </p:nvSpPr>
        <p:spPr bwMode="auto">
          <a:xfrm>
            <a:off x="0" y="1700213"/>
            <a:ext cx="8675688" cy="344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4000" b="1" dirty="0">
                <a:solidFill>
                  <a:schemeClr val="tx1"/>
                </a:solidFill>
                <a:ea typeface="宋体" panose="02010600030101010101" pitchFamily="2" charset="-122"/>
              </a:rPr>
              <a:t>        </a:t>
            </a:r>
            <a:r>
              <a:rPr lang="zh-CN" altLang="en-US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晏子看了看，对接待的人</a:t>
            </a:r>
            <a:r>
              <a:rPr lang="en-US" altLang="zh-CN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:</a:t>
            </a:r>
            <a:r>
              <a:rPr lang="en-US" altLang="zh-CN" b="1" dirty="0">
                <a:solidFill>
                  <a:schemeClr val="tx1"/>
                </a:solidFill>
                <a:latin typeface="Times New Roman" panose="02020603050405020304"/>
                <a:ea typeface="楷体_GB2312" panose="02010609030101010101" pitchFamily="49" charset="-122"/>
              </a:rPr>
              <a:t>“</a:t>
            </a:r>
            <a:r>
              <a:rPr lang="zh-CN" altLang="en-US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这是个狗洞，不是城门。只有访问</a:t>
            </a:r>
            <a:r>
              <a:rPr lang="zh-CN" altLang="en-US" b="1" dirty="0">
                <a:solidFill>
                  <a:schemeClr val="tx1"/>
                </a:solidFill>
                <a:latin typeface="Times New Roman" panose="02020603050405020304"/>
                <a:ea typeface="楷体_GB2312" panose="02010609030101010101" pitchFamily="49" charset="-122"/>
              </a:rPr>
              <a:t>‘</a:t>
            </a:r>
            <a:r>
              <a:rPr lang="zh-CN" altLang="en-US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狗国</a:t>
            </a:r>
            <a:r>
              <a:rPr lang="zh-CN" altLang="en-US" b="1" dirty="0">
                <a:solidFill>
                  <a:schemeClr val="tx1"/>
                </a:solidFill>
                <a:latin typeface="Times New Roman" panose="02020603050405020304"/>
                <a:ea typeface="楷体_GB2312" panose="02010609030101010101" pitchFamily="49" charset="-122"/>
              </a:rPr>
              <a:t>’</a:t>
            </a:r>
            <a:r>
              <a:rPr lang="zh-CN" altLang="en-US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，才从狗洞进去。我在这儿等一会儿。你们先去问个明白，楚国到底是个什么样的国家？</a:t>
            </a:r>
            <a:r>
              <a:rPr lang="zh-CN" altLang="en-US" b="1" dirty="0">
                <a:solidFill>
                  <a:schemeClr val="tx1"/>
                </a:solidFill>
                <a:latin typeface="Times New Roman" panose="02020603050405020304"/>
                <a:ea typeface="楷体_GB2312" panose="02010609030101010101" pitchFamily="49" charset="-122"/>
              </a:rPr>
              <a:t>”</a:t>
            </a:r>
            <a:endParaRPr lang="zh-CN" altLang="en-US" sz="2800" b="1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5150" y="836613"/>
            <a:ext cx="2016125" cy="863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r>
              <a:rPr lang="zh-CN" altLang="en-US" b="1" dirty="0">
                <a:solidFill>
                  <a:srgbClr val="FF0000"/>
                </a:solidFill>
              </a:rPr>
              <a:t>推理：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5150" y="2060575"/>
            <a:ext cx="6337300" cy="3673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0A0EA6"/>
                </a:solidFill>
              </a:rPr>
              <a:t>访问正常国家开城门，</a:t>
            </a:r>
            <a:endParaRPr lang="zh-CN" altLang="en-US" sz="4400" b="1" dirty="0">
              <a:solidFill>
                <a:srgbClr val="0A0EA6"/>
              </a:solidFill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0A0EA6"/>
                </a:solidFill>
              </a:rPr>
              <a:t>访问狗国钻</a:t>
            </a:r>
            <a:r>
              <a:rPr lang="en-US" altLang="zh-CN" sz="4400" b="1" dirty="0">
                <a:solidFill>
                  <a:srgbClr val="0A0EA6"/>
                </a:solidFill>
              </a:rPr>
              <a:t>(              )</a:t>
            </a:r>
            <a:r>
              <a:rPr lang="zh-CN" altLang="en-US" sz="4400" b="1" dirty="0">
                <a:solidFill>
                  <a:srgbClr val="0A0EA6"/>
                </a:solidFill>
              </a:rPr>
              <a:t>，</a:t>
            </a:r>
            <a:endParaRPr lang="zh-CN" altLang="en-US" sz="4400" b="1" dirty="0">
              <a:solidFill>
                <a:srgbClr val="0A0EA6"/>
              </a:solidFill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0A0EA6"/>
                </a:solidFill>
              </a:rPr>
              <a:t>楚国让我钻狗洞，</a:t>
            </a:r>
            <a:endParaRPr lang="zh-CN" altLang="en-US" sz="4400" b="1" dirty="0">
              <a:solidFill>
                <a:srgbClr val="0A0EA6"/>
              </a:solidFill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0A0EA6"/>
                </a:solidFill>
              </a:rPr>
              <a:t>所以楚国是</a:t>
            </a:r>
            <a:r>
              <a:rPr lang="en-US" altLang="zh-CN" sz="4400" b="1" dirty="0">
                <a:solidFill>
                  <a:srgbClr val="0A0EA6"/>
                </a:solidFill>
              </a:rPr>
              <a:t>(              )</a:t>
            </a:r>
            <a:r>
              <a:rPr lang="zh-CN" altLang="en-US" sz="4400" b="1" dirty="0">
                <a:solidFill>
                  <a:srgbClr val="0A0EA6"/>
                </a:solidFill>
              </a:rPr>
              <a:t>。</a:t>
            </a:r>
            <a:endParaRPr lang="zh-CN" altLang="en-US" sz="4400" b="1" dirty="0">
              <a:solidFill>
                <a:srgbClr val="0A0EA6"/>
              </a:solidFill>
            </a:endParaRPr>
          </a:p>
        </p:txBody>
      </p:sp>
      <p:pic>
        <p:nvPicPr>
          <p:cNvPr id="471046" name="Picture 6" descr="书3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7544" y="620688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47" name="Text Box 7"/>
          <p:cNvSpPr txBox="1">
            <a:spLocks noChangeArrowheads="1"/>
          </p:cNvSpPr>
          <p:nvPr/>
        </p:nvSpPr>
        <p:spPr bwMode="auto">
          <a:xfrm>
            <a:off x="4932363" y="28527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zh-CN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71048" name="Text Box 8"/>
          <p:cNvSpPr txBox="1">
            <a:spLocks noChangeArrowheads="1"/>
          </p:cNvSpPr>
          <p:nvPr/>
        </p:nvSpPr>
        <p:spPr bwMode="auto">
          <a:xfrm>
            <a:off x="5003800" y="2852738"/>
            <a:ext cx="16557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b="1">
                <a:ea typeface="宋体" panose="02010600030101010101" pitchFamily="2" charset="-122"/>
              </a:rPr>
              <a:t>狗洞</a:t>
            </a:r>
            <a:endParaRPr lang="zh-CN" altLang="en-US" sz="4000" b="1">
              <a:ea typeface="宋体" panose="02010600030101010101" pitchFamily="2" charset="-122"/>
            </a:endParaRPr>
          </a:p>
        </p:txBody>
      </p:sp>
      <p:sp>
        <p:nvSpPr>
          <p:cNvPr id="471049" name="Text Box 9"/>
          <p:cNvSpPr txBox="1">
            <a:spLocks noChangeArrowheads="1"/>
          </p:cNvSpPr>
          <p:nvPr/>
        </p:nvSpPr>
        <p:spPr bwMode="auto">
          <a:xfrm>
            <a:off x="5148263" y="4149725"/>
            <a:ext cx="1511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b="1">
                <a:ea typeface="宋体" panose="02010600030101010101" pitchFamily="2" charset="-122"/>
              </a:rPr>
              <a:t>狗国</a:t>
            </a:r>
            <a:endParaRPr lang="zh-CN" altLang="en-US" sz="4000" b="1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7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42" grpId="0" animBg="1"/>
      <p:bldP spid="471048" grpId="0"/>
      <p:bldP spid="4710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8" name="Text Box 4"/>
          <p:cNvSpPr txBox="1">
            <a:spLocks noChangeArrowheads="1"/>
          </p:cNvSpPr>
          <p:nvPr/>
        </p:nvSpPr>
        <p:spPr bwMode="auto">
          <a:xfrm>
            <a:off x="468313" y="1052513"/>
            <a:ext cx="8208962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600" b="1" dirty="0">
                <a:solidFill>
                  <a:schemeClr val="tx1"/>
                </a:solidFill>
                <a:ea typeface="宋体" panose="02010600030101010101" pitchFamily="2" charset="-122"/>
              </a:rPr>
              <a:t>       </a:t>
            </a:r>
            <a:r>
              <a:rPr lang="zh-CN" altLang="en-US" sz="3600" b="1" dirty="0">
                <a:solidFill>
                  <a:schemeClr val="tx1"/>
                </a:solidFill>
                <a:ea typeface="宋体" panose="02010600030101010101" pitchFamily="2" charset="-122"/>
              </a:rPr>
              <a:t>晏子看了看，对接待的人</a:t>
            </a:r>
            <a:r>
              <a:rPr lang="en-US" altLang="zh-CN" sz="3600" b="1" dirty="0">
                <a:solidFill>
                  <a:schemeClr val="tx1"/>
                </a:solidFill>
                <a:ea typeface="宋体" panose="02010600030101010101" pitchFamily="2" charset="-122"/>
              </a:rPr>
              <a:t>(          )</a:t>
            </a:r>
            <a:r>
              <a:rPr lang="zh-CN" altLang="en-US" sz="3600" b="1" dirty="0">
                <a:solidFill>
                  <a:schemeClr val="tx1"/>
                </a:solidFill>
                <a:ea typeface="宋体" panose="02010600030101010101" pitchFamily="2" charset="-122"/>
              </a:rPr>
              <a:t>说</a:t>
            </a:r>
            <a:r>
              <a:rPr lang="en-US" altLang="zh-CN" sz="3600" b="1" dirty="0">
                <a:solidFill>
                  <a:schemeClr val="tx1"/>
                </a:solidFill>
                <a:ea typeface="宋体" panose="02010600030101010101" pitchFamily="2" charset="-122"/>
              </a:rPr>
              <a:t>:“</a:t>
            </a:r>
            <a:r>
              <a:rPr lang="zh-CN" altLang="en-US" sz="3600" b="1" dirty="0">
                <a:solidFill>
                  <a:schemeClr val="tx1"/>
                </a:solidFill>
                <a:ea typeface="宋体" panose="02010600030101010101" pitchFamily="2" charset="-122"/>
              </a:rPr>
              <a:t>这是个狗洞，不是城门。只有访问‘狗国’，才从狗洞进去。我在这儿等一会儿。你们先去问个明白，楚国到底是个什么样的国家？”</a:t>
            </a:r>
            <a:endParaRPr lang="zh-CN" altLang="en-US" sz="24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72069" name="Text Box 5"/>
          <p:cNvSpPr txBox="1">
            <a:spLocks noChangeArrowheads="1"/>
          </p:cNvSpPr>
          <p:nvPr/>
        </p:nvSpPr>
        <p:spPr bwMode="auto">
          <a:xfrm>
            <a:off x="1476375" y="4581525"/>
            <a:ext cx="66960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600" b="1">
                <a:solidFill>
                  <a:schemeClr val="tx1"/>
                </a:solidFill>
                <a:ea typeface="宋体" panose="02010600030101010101" pitchFamily="2" charset="-122"/>
              </a:rPr>
              <a:t>（</a:t>
            </a:r>
            <a:r>
              <a:rPr lang="zh-CN" altLang="en-US" sz="3600" b="1">
                <a:ea typeface="宋体" panose="02010600030101010101" pitchFamily="2" charset="-122"/>
              </a:rPr>
              <a:t>怒气冲冲地、心平气和地、         不卑不亢地、沉着冷静地</a:t>
            </a:r>
            <a:r>
              <a:rPr lang="en-US" altLang="zh-CN" sz="3600" b="1">
                <a:ea typeface="宋体" panose="02010600030101010101" pitchFamily="2" charset="-122"/>
              </a:rPr>
              <a:t>……</a:t>
            </a:r>
            <a:r>
              <a:rPr lang="zh-CN" altLang="en-US" sz="3600" b="1">
                <a:solidFill>
                  <a:schemeClr val="tx1"/>
                </a:solidFill>
                <a:ea typeface="宋体" panose="02010600030101010101" pitchFamily="2" charset="-122"/>
              </a:rPr>
              <a:t>）</a:t>
            </a:r>
            <a:endParaRPr lang="zh-CN" altLang="en-US" sz="36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pic>
        <p:nvPicPr>
          <p:cNvPr id="472071" name="Picture 7" descr="书3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4213" y="422116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7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0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1" name="Rectangle 3"/>
          <p:cNvSpPr>
            <a:spLocks noChangeArrowheads="1"/>
          </p:cNvSpPr>
          <p:nvPr/>
        </p:nvSpPr>
        <p:spPr bwMode="auto">
          <a:xfrm>
            <a:off x="827088" y="1628775"/>
            <a:ext cx="79200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kumimoji="0" lang="en-US" altLang="zh-CN" sz="3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kumimoji="0" lang="zh-CN" altLang="en-US" sz="40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楚王瞅了他一眼，冷笑一声，说：</a:t>
            </a:r>
            <a:r>
              <a:rPr kumimoji="0" lang="zh-CN" altLang="en-US" sz="40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“</a:t>
            </a:r>
            <a:r>
              <a:rPr kumimoji="0" lang="zh-CN" altLang="en-US" sz="40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难道齐国没人了吗？</a:t>
            </a:r>
            <a:r>
              <a:rPr kumimoji="0" lang="zh-CN" altLang="en-US" sz="40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”</a:t>
            </a:r>
            <a:r>
              <a:rPr kumimoji="0" lang="zh-CN" altLang="en-US" sz="3600" b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endParaRPr kumimoji="0" lang="zh-CN" altLang="en-US" sz="3600" b="1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03813" name="Rectangle 5"/>
          <p:cNvSpPr>
            <a:spLocks noChangeArrowheads="1"/>
          </p:cNvSpPr>
          <p:nvPr/>
        </p:nvSpPr>
        <p:spPr bwMode="auto">
          <a:xfrm>
            <a:off x="971550" y="3141663"/>
            <a:ext cx="756126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kumimoji="0" lang="en-US" altLang="zh-CN" sz="36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kumimoji="0"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大伙儿都把袖子举起来，就连成一片云；大伙儿都甩一把汗，就是一阵雨；街上的行人</a:t>
            </a:r>
            <a:r>
              <a:rPr kumimoji="0"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肩膀擦着肩膀，脚尖碰着脚尖。</a:t>
            </a:r>
            <a:endParaRPr kumimoji="0"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503821" name="Rectangle 13"/>
          <p:cNvSpPr>
            <a:spLocks noChangeArrowheads="1"/>
          </p:cNvSpPr>
          <p:nvPr/>
        </p:nvSpPr>
        <p:spPr bwMode="auto">
          <a:xfrm>
            <a:off x="611188" y="622300"/>
            <a:ext cx="3600450" cy="7191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zh-CN" altLang="en-US">
                <a:solidFill>
                  <a:schemeClr val="hlink"/>
                </a:solidFill>
                <a:ea typeface="华文隶书" panose="02010800040101010101" pitchFamily="2" charset="-122"/>
              </a:rPr>
              <a:t>第二次斗智</a:t>
            </a:r>
            <a:endParaRPr lang="zh-CN" altLang="en-US">
              <a:solidFill>
                <a:schemeClr val="hlink"/>
              </a:solidFill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038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038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038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038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038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038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811" grpId="0"/>
      <p:bldP spid="5038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7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80645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6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36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晏子严肃地回答</a:t>
            </a:r>
            <a:r>
              <a:rPr lang="en-US" altLang="zh-CN" sz="36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: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/>
                <a:ea typeface="楷体_GB2312" panose="02010609030101010101" pitchFamily="49" charset="-122"/>
              </a:rPr>
              <a:t>“</a:t>
            </a:r>
            <a:r>
              <a:rPr lang="zh-CN" altLang="en-US" sz="4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这是什么话？我国首都临淄住满了人。大伙儿把袖子举起来，就是一片云；</a:t>
            </a:r>
            <a:r>
              <a:rPr lang="en-US" altLang="zh-CN" sz="4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</a:t>
            </a:r>
            <a:r>
              <a:rPr lang="zh-CN" altLang="en-US" sz="4000" b="1">
                <a:latin typeface="楷体_GB2312" panose="02010609030101010101" pitchFamily="49" charset="-122"/>
                <a:ea typeface="楷体_GB2312" panose="02010609030101010101" pitchFamily="49" charset="-122"/>
              </a:rPr>
              <a:t>张袂成阴</a:t>
            </a:r>
            <a:r>
              <a:rPr lang="zh-CN" altLang="en-US" sz="4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）大伙儿甩一把汗，就是一阵雨；（</a:t>
            </a:r>
            <a:r>
              <a:rPr lang="zh-CN" altLang="en-US" sz="4000" b="1">
                <a:latin typeface="楷体_GB2312" panose="02010609030101010101" pitchFamily="49" charset="-122"/>
                <a:ea typeface="楷体_GB2312" panose="02010609030101010101" pitchFamily="49" charset="-122"/>
              </a:rPr>
              <a:t>挥汗如雨</a:t>
            </a:r>
            <a:r>
              <a:rPr lang="zh-CN" altLang="en-US" sz="4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）街上的行人肩膀擦着肩膀，脚尖碰着脚跟。（</a:t>
            </a:r>
            <a:r>
              <a:rPr lang="zh-CN" altLang="en-US" sz="4000" b="1">
                <a:latin typeface="楷体_GB2312" panose="02010609030101010101" pitchFamily="49" charset="-122"/>
                <a:ea typeface="楷体_GB2312" panose="02010609030101010101" pitchFamily="49" charset="-122"/>
              </a:rPr>
              <a:t>摩肩接踵</a:t>
            </a:r>
            <a:r>
              <a:rPr lang="zh-CN" altLang="en-US" sz="4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）大王怎么说齐国没有人了呢？</a:t>
            </a:r>
            <a:r>
              <a:rPr lang="zh-CN" altLang="en-US" sz="4000" b="1">
                <a:solidFill>
                  <a:schemeClr val="tx1"/>
                </a:solidFill>
                <a:latin typeface="Times New Roman" panose="02020603050405020304"/>
                <a:ea typeface="楷体_GB2312" panose="02010609030101010101" pitchFamily="49" charset="-122"/>
              </a:rPr>
              <a:t>”</a:t>
            </a:r>
            <a:endParaRPr lang="zh-CN" altLang="en-US" sz="4000" b="1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41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34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999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999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4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隶书" panose="020105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defRPr kumimoji="1" lang="zh-CN" altLang="en-US" sz="4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隶书" panose="02010509060101010101" pitchFamily="49" charset="-122"/>
          </a:defRPr>
        </a:defPPr>
      </a:lstStyle>
    </a:lnDef>
  </a:objectDefaults>
  <a:extraClrSchemeLst>
    <a:extraClrScheme>
      <a:clrScheme name="999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9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9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99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Designs\Expedition.pot</Template>
  <TotalTime>0</TotalTime>
  <Words>1698</Words>
  <Application>WPS 演示</Application>
  <PresentationFormat>全屏显示(4:3)</PresentationFormat>
  <Paragraphs>121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7" baseType="lpstr">
      <vt:lpstr>Arial</vt:lpstr>
      <vt:lpstr>宋体</vt:lpstr>
      <vt:lpstr>Wingdings</vt:lpstr>
      <vt:lpstr>Times New Roman</vt:lpstr>
      <vt:lpstr>隶书</vt:lpstr>
      <vt:lpstr>Calibri</vt:lpstr>
      <vt:lpstr>黑体</vt:lpstr>
      <vt:lpstr>微软雅黑</vt:lpstr>
      <vt:lpstr>楷体_GB2312</vt:lpstr>
      <vt:lpstr>华文隶书</vt:lpstr>
      <vt:lpstr>Times New Roman</vt:lpstr>
      <vt:lpstr>Tahoma</vt:lpstr>
      <vt:lpstr>华文行楷</vt:lpstr>
      <vt:lpstr>Arial</vt:lpstr>
      <vt:lpstr>Calibri</vt:lpstr>
      <vt:lpstr>第一PPT模板网-WWW.1PPT.COM</vt:lpstr>
      <vt:lpstr>PowerPoint 演示文稿</vt:lpstr>
      <vt:lpstr>出使结果:</vt:lpstr>
      <vt:lpstr>PowerPoint 演示文稿</vt:lpstr>
      <vt:lpstr>学习要求:</vt:lpstr>
      <vt:lpstr>PowerPoint 演示文稿</vt:lpstr>
      <vt:lpstr>推理：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一人之辩，重于九鼎之宝， 三寸之舌，强于百万之师。 </vt:lpstr>
      <vt:lpstr>PowerPoint 演示文稿</vt:lpstr>
      <vt:lpstr>PowerPoint 演示文稿</vt:lpstr>
      <vt:lpstr>PowerPoint 演示文稿</vt:lpstr>
    </vt:vector>
  </TitlesOfParts>
  <Company>石狮市第二实验小学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281</cp:revision>
  <cp:lastPrinted>2113-01-01T00:00:00Z</cp:lastPrinted>
  <dcterms:created xsi:type="dcterms:W3CDTF">1999-10-23T17:26:00Z</dcterms:created>
  <dcterms:modified xsi:type="dcterms:W3CDTF">2017-03-22T03:17:55Z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