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sldIdLst>
    <p:sldId id="260" r:id="rId3"/>
    <p:sldId id="257" r:id="rId4"/>
    <p:sldId id="258" r:id="rId5"/>
    <p:sldId id="329" r:id="rId6"/>
    <p:sldId id="259" r:id="rId7"/>
    <p:sldId id="262" r:id="rId8"/>
    <p:sldId id="264" r:id="rId9"/>
    <p:sldId id="263" r:id="rId10"/>
    <p:sldId id="261" r:id="rId11"/>
    <p:sldId id="265" r:id="rId12"/>
    <p:sldId id="301" r:id="rId13"/>
    <p:sldId id="303" r:id="rId14"/>
    <p:sldId id="304" r:id="rId15"/>
    <p:sldId id="305" r:id="rId16"/>
    <p:sldId id="306" r:id="rId17"/>
    <p:sldId id="307" r:id="rId18"/>
    <p:sldId id="308" r:id="rId19"/>
    <p:sldId id="309" r:id="rId20"/>
    <p:sldId id="310" r:id="rId21"/>
    <p:sldId id="311" r:id="rId22"/>
    <p:sldId id="312" r:id="rId23"/>
    <p:sldId id="313" r:id="rId24"/>
    <p:sldId id="314" r:id="rId25"/>
    <p:sldId id="315" r:id="rId26"/>
    <p:sldId id="316" r:id="rId27"/>
    <p:sldId id="317" r:id="rId28"/>
    <p:sldId id="318" r:id="rId29"/>
    <p:sldId id="319" r:id="rId30"/>
    <p:sldId id="271" r:id="rId31"/>
    <p:sldId id="266" r:id="rId32"/>
    <p:sldId id="272" r:id="rId33"/>
    <p:sldId id="273" r:id="rId34"/>
    <p:sldId id="274" r:id="rId35"/>
    <p:sldId id="267" r:id="rId36"/>
    <p:sldId id="268" r:id="rId37"/>
    <p:sldId id="321" r:id="rId38"/>
    <p:sldId id="270" r:id="rId39"/>
    <p:sldId id="275" r:id="rId40"/>
    <p:sldId id="276" r:id="rId41"/>
    <p:sldId id="277" r:id="rId42"/>
    <p:sldId id="278" r:id="rId43"/>
    <p:sldId id="279" r:id="rId44"/>
    <p:sldId id="281" r:id="rId45"/>
    <p:sldId id="282" r:id="rId46"/>
    <p:sldId id="297" r:id="rId47"/>
    <p:sldId id="292" r:id="rId48"/>
    <p:sldId id="293" r:id="rId49"/>
    <p:sldId id="294" r:id="rId50"/>
    <p:sldId id="332" r:id="rId51"/>
    <p:sldId id="285" r:id="rId52"/>
    <p:sldId id="284" r:id="rId53"/>
    <p:sldId id="290" r:id="rId54"/>
    <p:sldId id="322" r:id="rId55"/>
    <p:sldId id="323" r:id="rId56"/>
    <p:sldId id="324" r:id="rId57"/>
    <p:sldId id="286" r:id="rId58"/>
    <p:sldId id="287" r:id="rId59"/>
    <p:sldId id="288" r:id="rId60"/>
    <p:sldId id="289" r:id="rId61"/>
    <p:sldId id="330" r:id="rId62"/>
    <p:sldId id="298" r:id="rId63"/>
    <p:sldId id="299" r:id="rId64"/>
    <p:sldId id="331" r:id="rId65"/>
    <p:sldId id="291" r:id="rId66"/>
    <p:sldId id="326" r:id="rId67"/>
    <p:sldId id="327" r:id="rId68"/>
    <p:sldId id="333" r:id="rId69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  <a:srgbClr val="808000"/>
    <a:srgbClr val="009900"/>
    <a:srgbClr val="006600"/>
    <a:srgbClr val="3333FF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93" autoAdjust="0"/>
    <p:restoredTop sz="93262" autoAdjust="0"/>
  </p:normalViewPr>
  <p:slideViewPr>
    <p:cSldViewPr>
      <p:cViewPr varScale="1">
        <p:scale>
          <a:sx n="108" d="100"/>
          <a:sy n="108" d="100"/>
        </p:scale>
        <p:origin x="-10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7" Type="http://schemas.openxmlformats.org/officeDocument/2006/relationships/slide" Target="slides/slide5.xml"/><Relationship Id="rId71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slide" Target="slides/slide59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theme" Target="theme/theme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B17E2C-ED20-425D-A1A6-07BC951DD868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11301434"/>
      </p:ext>
    </p:extLst>
  </p:cSld>
  <p:clrMapOvr>
    <a:masterClrMapping/>
  </p:clrMapOvr>
  <p:transition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9C6624-C3B5-41C4-8C4B-A2379A862BAA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35357367"/>
      </p:ext>
    </p:extLst>
  </p:cSld>
  <p:clrMapOvr>
    <a:masterClrMapping/>
  </p:clrMapOvr>
  <p:transition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660B27-B932-4A91-96CC-0444858241E6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30974690"/>
      </p:ext>
    </p:extLst>
  </p:cSld>
  <p:clrMapOvr>
    <a:masterClrMapping/>
  </p:clrMapOvr>
  <p:transition>
    <p:zo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BEB8A4F-A1A5-4C42-A0EF-4A4A66357908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15039692"/>
      </p:ext>
    </p:extLst>
  </p:cSld>
  <p:clrMapOvr>
    <a:masterClrMapping/>
  </p:clrMapOvr>
  <p:transition>
    <p:zo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2015-11-1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29859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2015-11-1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14239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2015-11-1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44151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2015-11-1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81493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2015-11-1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18809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2015-11-1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37345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2015-11-1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1542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90D1F5-58CE-454C-B049-3029FD7E91F8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28268703"/>
      </p:ext>
    </p:extLst>
  </p:cSld>
  <p:clrMapOvr>
    <a:masterClrMapping/>
  </p:clrMapOvr>
  <p:transition>
    <p:zoom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2015-11-1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28373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2015-11-1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05917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2015-11-1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22038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2015-11-1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2413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89495D-94C8-4B5D-9009-D02949EDA260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15766535"/>
      </p:ext>
    </p:extLst>
  </p:cSld>
  <p:clrMapOvr>
    <a:masterClrMapping/>
  </p:clrMapOvr>
  <p:transition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B6AED6-EE38-4E1A-BE76-352601543ACF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73632639"/>
      </p:ext>
    </p:extLst>
  </p:cSld>
  <p:clrMapOvr>
    <a:masterClrMapping/>
  </p:clrMapOvr>
  <p:transition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039B74-CE7D-4CEF-9E89-97D4F4378C11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09611792"/>
      </p:ext>
    </p:extLst>
  </p:cSld>
  <p:clrMapOvr>
    <a:masterClrMapping/>
  </p:clrMapOvr>
  <p:transition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BE89CE-C893-4A49-8888-453B83C1D71C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10625116"/>
      </p:ext>
    </p:extLst>
  </p:cSld>
  <p:clrMapOvr>
    <a:masterClrMapping/>
  </p:clrMapOvr>
  <p:transition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1008F0-51EB-44B2-806E-41136BEA53FB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00286683"/>
      </p:ext>
    </p:extLst>
  </p:cSld>
  <p:clrMapOvr>
    <a:masterClrMapping/>
  </p:clrMapOvr>
  <p:transition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7830AB-9AE7-4351-BB3D-CD3482361C47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87011320"/>
      </p:ext>
    </p:extLst>
  </p:cSld>
  <p:clrMapOvr>
    <a:masterClrMapping/>
  </p:clrMapOvr>
  <p:transition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7E3982-30CB-4F83-9077-595334828F2D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88876123"/>
      </p:ext>
    </p:extLst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234C8C5F-E74F-4A28-BF10-4D9C5E0EFD4F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>
    <p:zoom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2015-11-1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056517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hyperlink" Target="http://xxdz.blog.dianyuan.com/blog_comment_list.php?blar_id=77952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gif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gif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gif"/><Relationship Id="rId2" Type="http://schemas.openxmlformats.org/officeDocument/2006/relationships/image" Target="../media/image60.gif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gif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gif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gif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gif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gif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gif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gif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gif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gif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gif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gif"/><Relationship Id="rId2" Type="http://schemas.openxmlformats.org/officeDocument/2006/relationships/image" Target="../media/image78.gif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gif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eg"/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gif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gif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gif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gif"/><Relationship Id="rId1" Type="http://schemas.openxmlformats.org/officeDocument/2006/relationships/slideLayout" Target="../slideLayouts/slideLayout12.xml"/></Relationships>
</file>

<file path=ppt/slides/_rels/slide6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9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95.png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9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561492" y="6248400"/>
            <a:ext cx="4190571" cy="4072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模板网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-WWW.1PPT.COM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0" y="762000"/>
            <a:ext cx="5257800" cy="1143000"/>
          </a:xfrm>
          <a:solidFill>
            <a:srgbClr val="FFCC00">
              <a:alpha val="20000"/>
            </a:srgbClr>
          </a:solidFill>
        </p:spPr>
        <p:txBody>
          <a:bodyPr/>
          <a:lstStyle/>
          <a:p>
            <a:r>
              <a:rPr lang="zh-CN" altLang="en-US" sz="50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隶书" pitchFamily="49" charset="-122"/>
              </a:rPr>
              <a:t>读准字音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2484438"/>
            <a:ext cx="6553200" cy="2087562"/>
          </a:xfrm>
        </p:spPr>
        <p:txBody>
          <a:bodyPr/>
          <a:lstStyle/>
          <a:p>
            <a:pPr>
              <a:lnSpc>
                <a:spcPct val="120000"/>
              </a:lnSpc>
              <a:buFontTx/>
              <a:buNone/>
            </a:pPr>
            <a:r>
              <a:rPr lang="zh-CN" altLang="en-US" b="1" dirty="0">
                <a:solidFill>
                  <a:srgbClr val="FF3300"/>
                </a:solidFill>
                <a:latin typeface="Times New Roman" pitchFamily="18" charset="0"/>
                <a:ea typeface="楷体_GB2312" pitchFamily="49" charset="-122"/>
              </a:rPr>
              <a:t>痴</a:t>
            </a:r>
            <a:r>
              <a:rPr lang="zh-CN" altLang="en-US" b="1" dirty="0">
                <a:latin typeface="Times New Roman" pitchFamily="18" charset="0"/>
                <a:ea typeface="楷体_GB2312" pitchFamily="49" charset="-122"/>
              </a:rPr>
              <a:t>想（                ）    </a:t>
            </a:r>
            <a:r>
              <a:rPr lang="zh-CN" altLang="en-US" b="1" dirty="0">
                <a:solidFill>
                  <a:srgbClr val="FF3300"/>
                </a:solidFill>
                <a:latin typeface="Times New Roman" pitchFamily="18" charset="0"/>
                <a:ea typeface="楷体_GB2312" pitchFamily="49" charset="-122"/>
              </a:rPr>
              <a:t>隐</a:t>
            </a:r>
            <a:r>
              <a:rPr lang="zh-CN" altLang="en-US" b="1" dirty="0">
                <a:latin typeface="Times New Roman" pitchFamily="18" charset="0"/>
                <a:ea typeface="楷体_GB2312" pitchFamily="49" charset="-122"/>
              </a:rPr>
              <a:t>秘（         ）</a:t>
            </a:r>
          </a:p>
          <a:p>
            <a:pPr>
              <a:lnSpc>
                <a:spcPct val="120000"/>
              </a:lnSpc>
              <a:buFontTx/>
              <a:buNone/>
            </a:pPr>
            <a:r>
              <a:rPr lang="zh-CN" altLang="en-US" b="1" dirty="0">
                <a:solidFill>
                  <a:srgbClr val="FF3300"/>
                </a:solidFill>
                <a:latin typeface="Times New Roman" pitchFamily="18" charset="0"/>
                <a:ea typeface="楷体_GB2312" pitchFamily="49" charset="-122"/>
              </a:rPr>
              <a:t>诱惑</a:t>
            </a:r>
            <a:r>
              <a:rPr lang="zh-CN" altLang="en-US" b="1" dirty="0">
                <a:latin typeface="Times New Roman" pitchFamily="18" charset="0"/>
                <a:ea typeface="楷体_GB2312" pitchFamily="49" charset="-122"/>
              </a:rPr>
              <a:t>（                ）     </a:t>
            </a:r>
            <a:r>
              <a:rPr lang="zh-CN" altLang="en-US" b="1" dirty="0">
                <a:solidFill>
                  <a:srgbClr val="FF3300"/>
                </a:solidFill>
                <a:latin typeface="Times New Roman" pitchFamily="18" charset="0"/>
                <a:ea typeface="楷体_GB2312" pitchFamily="49" charset="-122"/>
              </a:rPr>
              <a:t>喧</a:t>
            </a:r>
            <a:r>
              <a:rPr lang="zh-CN" altLang="en-US" b="1" dirty="0">
                <a:latin typeface="Times New Roman" pitchFamily="18" charset="0"/>
                <a:ea typeface="楷体_GB2312" pitchFamily="49" charset="-122"/>
              </a:rPr>
              <a:t>腾（         ）</a:t>
            </a:r>
          </a:p>
          <a:p>
            <a:pPr>
              <a:lnSpc>
                <a:spcPct val="120000"/>
              </a:lnSpc>
              <a:buFontTx/>
              <a:buNone/>
            </a:pPr>
            <a:r>
              <a:rPr lang="zh-CN" altLang="en-US" b="1" dirty="0">
                <a:latin typeface="Times New Roman" pitchFamily="18" charset="0"/>
                <a:ea typeface="楷体_GB2312" pitchFamily="49" charset="-122"/>
              </a:rPr>
              <a:t>一</a:t>
            </a:r>
            <a:r>
              <a:rPr lang="zh-CN" altLang="en-US" b="1" dirty="0">
                <a:solidFill>
                  <a:srgbClr val="FF3300"/>
                </a:solidFill>
                <a:latin typeface="Times New Roman" pitchFamily="18" charset="0"/>
                <a:ea typeface="楷体_GB2312" pitchFamily="49" charset="-122"/>
              </a:rPr>
              <a:t>瞬</a:t>
            </a:r>
            <a:r>
              <a:rPr lang="zh-CN" altLang="en-US" b="1" dirty="0">
                <a:latin typeface="Times New Roman" pitchFamily="18" charset="0"/>
                <a:ea typeface="楷体_GB2312" pitchFamily="49" charset="-122"/>
              </a:rPr>
              <a:t>间（            </a:t>
            </a:r>
            <a:r>
              <a:rPr lang="zh-CN" altLang="en-US" b="1" dirty="0" smtClean="0">
                <a:latin typeface="Times New Roman" pitchFamily="18" charset="0"/>
                <a:ea typeface="楷体_GB2312" pitchFamily="49" charset="-122"/>
              </a:rPr>
              <a:t>）</a:t>
            </a:r>
            <a:endParaRPr lang="zh-CN" altLang="en-US" b="1" dirty="0"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2368550" y="2514600"/>
            <a:ext cx="984250" cy="595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3300" b="1" dirty="0" err="1">
                <a:solidFill>
                  <a:srgbClr val="FF3300"/>
                </a:solidFill>
                <a:ea typeface="Arial Unicode MS" pitchFamily="34" charset="-122"/>
                <a:cs typeface="Arial Unicode MS" pitchFamily="34" charset="-122"/>
              </a:rPr>
              <a:t>chī</a:t>
            </a:r>
            <a:endParaRPr kumimoji="1" lang="en-US" altLang="zh-CN" sz="3300" b="1" dirty="0">
              <a:solidFill>
                <a:srgbClr val="FF3300"/>
              </a:solidFill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6096000" y="2438400"/>
            <a:ext cx="1116013" cy="595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3300" b="1">
                <a:solidFill>
                  <a:srgbClr val="FF3300"/>
                </a:solidFill>
                <a:ea typeface="Arial Unicode MS" pitchFamily="34" charset="-122"/>
                <a:cs typeface="Arial Unicode MS" pitchFamily="34" charset="-122"/>
              </a:rPr>
              <a:t>yǐn</a:t>
            </a:r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2286000" y="3200400"/>
            <a:ext cx="2133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3200" b="1">
                <a:solidFill>
                  <a:srgbClr val="FF3300"/>
                </a:solidFill>
                <a:ea typeface="Arial Unicode MS" pitchFamily="34" charset="-122"/>
                <a:cs typeface="Arial Unicode MS" pitchFamily="34" charset="-122"/>
              </a:rPr>
              <a:t>yòu</a:t>
            </a:r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6019800" y="3124200"/>
            <a:ext cx="1219200" cy="595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3300" b="1">
                <a:solidFill>
                  <a:srgbClr val="FF3300"/>
                </a:solidFill>
                <a:ea typeface="Arial Unicode MS" pitchFamily="34" charset="-122"/>
                <a:cs typeface="Arial Unicode MS" pitchFamily="34" charset="-122"/>
              </a:rPr>
              <a:t>xuān</a:t>
            </a:r>
          </a:p>
        </p:txBody>
      </p:sp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2819400" y="3916363"/>
            <a:ext cx="16764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3200" b="1">
                <a:solidFill>
                  <a:srgbClr val="FF3300"/>
                </a:solidFill>
                <a:ea typeface="Arial Unicode MS" pitchFamily="34" charset="-122"/>
                <a:cs typeface="Arial Unicode MS" pitchFamily="34" charset="-122"/>
              </a:rPr>
              <a:t>shùn</a:t>
            </a:r>
          </a:p>
        </p:txBody>
      </p:sp>
      <p:pic>
        <p:nvPicPr>
          <p:cNvPr id="16394" name="Picture 10" descr="png-007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38800" y="762000"/>
            <a:ext cx="12192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5" name="Picture 11" descr="png-004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15200" y="4953000"/>
            <a:ext cx="12192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397" name="Rectangle 13"/>
          <p:cNvSpPr>
            <a:spLocks noChangeArrowheads="1"/>
          </p:cNvSpPr>
          <p:nvPr/>
        </p:nvSpPr>
        <p:spPr bwMode="auto">
          <a:xfrm>
            <a:off x="3200400" y="3200400"/>
            <a:ext cx="838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3200" b="1">
                <a:solidFill>
                  <a:srgbClr val="FF3300"/>
                </a:solidFill>
                <a:ea typeface="Arial Unicode MS" pitchFamily="34" charset="-122"/>
                <a:cs typeface="Arial Unicode MS" pitchFamily="34" charset="-122"/>
              </a:rPr>
              <a:t>huò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20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4" dur="500"/>
                                        <p:tgtEl>
                                          <p:spTgt spid="16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animBg="1"/>
      <p:bldP spid="16387" grpId="0" uiExpand="1" build="p"/>
      <p:bldP spid="16388" grpId="0" autoUpdateAnimBg="0"/>
      <p:bldP spid="16389" grpId="0"/>
      <p:bldP spid="16390" grpId="0"/>
      <p:bldP spid="16392" grpId="0"/>
      <p:bldP spid="16393" grpId="0"/>
      <p:bldP spid="1639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Rectangle 4"/>
          <p:cNvSpPr>
            <a:spLocks noGrp="1" noChangeArrowheads="1"/>
          </p:cNvSpPr>
          <p:nvPr>
            <p:ph type="title"/>
          </p:nvPr>
        </p:nvSpPr>
        <p:spPr>
          <a:xfrm>
            <a:off x="2209800" y="457200"/>
            <a:ext cx="4724400" cy="1143000"/>
          </a:xfrm>
          <a:solidFill>
            <a:srgbClr val="FFCC00">
              <a:alpha val="20000"/>
            </a:srgbClr>
          </a:solidFill>
        </p:spPr>
        <p:txBody>
          <a:bodyPr/>
          <a:lstStyle/>
          <a:p>
            <a:r>
              <a:rPr lang="zh-CN" altLang="en-US" sz="50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隶书" pitchFamily="49" charset="-122"/>
              </a:rPr>
              <a:t>词语解释</a:t>
            </a:r>
          </a:p>
        </p:txBody>
      </p:sp>
      <p:sp>
        <p:nvSpPr>
          <p:cNvPr id="5632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295400" y="1828800"/>
            <a:ext cx="1981200" cy="4525963"/>
          </a:xfrm>
        </p:spPr>
        <p:txBody>
          <a:bodyPr/>
          <a:lstStyle/>
          <a:p>
            <a:pPr>
              <a:lnSpc>
                <a:spcPct val="110000"/>
              </a:lnSpc>
              <a:spcBef>
                <a:spcPct val="50000"/>
              </a:spcBef>
              <a:buFontTx/>
              <a:buNone/>
            </a:pPr>
            <a:r>
              <a:rPr kumimoji="1" lang="zh-CN" altLang="en-US" sz="3000" b="1" dirty="0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痴想：   </a:t>
            </a:r>
          </a:p>
          <a:p>
            <a:pPr>
              <a:lnSpc>
                <a:spcPct val="110000"/>
              </a:lnSpc>
              <a:spcBef>
                <a:spcPct val="50000"/>
              </a:spcBef>
              <a:buFontTx/>
              <a:buNone/>
            </a:pPr>
            <a:r>
              <a:rPr kumimoji="1" lang="zh-CN" altLang="en-US" sz="3000" b="1" dirty="0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隐秘：   </a:t>
            </a:r>
          </a:p>
          <a:p>
            <a:pPr>
              <a:lnSpc>
                <a:spcPct val="110000"/>
              </a:lnSpc>
              <a:buFontTx/>
              <a:buNone/>
            </a:pPr>
            <a:r>
              <a:rPr kumimoji="1" lang="zh-CN" altLang="en-US" sz="3000" b="1" dirty="0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凝成：   </a:t>
            </a:r>
          </a:p>
          <a:p>
            <a:pPr>
              <a:lnSpc>
                <a:spcPct val="110000"/>
              </a:lnSpc>
              <a:buFontTx/>
              <a:buNone/>
            </a:pPr>
            <a:r>
              <a:rPr kumimoji="1" lang="zh-CN" altLang="en-US" sz="3000" b="1" dirty="0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诱惑：</a:t>
            </a:r>
            <a:endParaRPr kumimoji="1" lang="zh-CN" altLang="en-US" sz="3000" b="1" dirty="0">
              <a:solidFill>
                <a:srgbClr val="FF3300"/>
              </a:solidFill>
              <a:latin typeface="楷体_GB2312" pitchFamily="49" charset="-122"/>
              <a:ea typeface="楷体_GB2312" pitchFamily="49" charset="-122"/>
              <a:cs typeface="经典细隶书简" pitchFamily="49" charset="-122"/>
            </a:endParaRPr>
          </a:p>
          <a:p>
            <a:pPr>
              <a:lnSpc>
                <a:spcPct val="110000"/>
              </a:lnSpc>
              <a:buFontTx/>
              <a:buNone/>
            </a:pPr>
            <a:r>
              <a:rPr kumimoji="1" lang="zh-CN" altLang="en-US" sz="3000" b="1" dirty="0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喧腾：</a:t>
            </a:r>
            <a:endParaRPr kumimoji="1" lang="zh-CN" altLang="en-US" sz="3000" b="1" dirty="0">
              <a:solidFill>
                <a:srgbClr val="FF3300"/>
              </a:solidFill>
              <a:latin typeface="楷体_GB2312" pitchFamily="49" charset="-122"/>
              <a:ea typeface="楷体_GB2312" pitchFamily="49" charset="-122"/>
              <a:cs typeface="经典细隶书简" pitchFamily="49" charset="-122"/>
            </a:endParaRPr>
          </a:p>
          <a:p>
            <a:pPr>
              <a:lnSpc>
                <a:spcPct val="110000"/>
              </a:lnSpc>
              <a:buFontTx/>
              <a:buNone/>
            </a:pPr>
            <a:r>
              <a:rPr kumimoji="1" lang="zh-CN" altLang="en-US" sz="3000" b="1" dirty="0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一瞬间：</a:t>
            </a:r>
            <a:endParaRPr kumimoji="1" lang="zh-CN" altLang="en-US" sz="3000" b="1" dirty="0">
              <a:solidFill>
                <a:srgbClr val="FF3300"/>
              </a:solidFill>
              <a:latin typeface="楷体_GB2312" pitchFamily="49" charset="-122"/>
              <a:ea typeface="楷体_GB2312" pitchFamily="49" charset="-122"/>
              <a:cs typeface="经典细隶书简" pitchFamily="49" charset="-122"/>
            </a:endParaRPr>
          </a:p>
          <a:p>
            <a:pPr>
              <a:buFontTx/>
              <a:buNone/>
            </a:pPr>
            <a:endParaRPr kumimoji="1" lang="en-US" altLang="zh-CN" sz="3000" b="1" dirty="0">
              <a:solidFill>
                <a:srgbClr val="FF3300"/>
              </a:solidFill>
              <a:ea typeface="楷体_GB2312" pitchFamily="49" charset="-122"/>
              <a:cs typeface="经典细隶书简" pitchFamily="49" charset="-122"/>
            </a:endParaRPr>
          </a:p>
        </p:txBody>
      </p:sp>
      <p:pic>
        <p:nvPicPr>
          <p:cNvPr id="56328" name="Picture 8" descr="png-01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7400" y="304800"/>
            <a:ext cx="1625600" cy="162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329" name="Picture 9" descr="png-011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0" y="5435600"/>
            <a:ext cx="990600" cy="99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6331" name="Rectangle 11"/>
          <p:cNvSpPr>
            <a:spLocks noChangeArrowheads="1"/>
          </p:cNvSpPr>
          <p:nvPr/>
        </p:nvSpPr>
        <p:spPr bwMode="auto">
          <a:xfrm>
            <a:off x="2743200" y="1905000"/>
            <a:ext cx="5867400" cy="425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10000"/>
              </a:lnSpc>
              <a:spcBef>
                <a:spcPct val="50000"/>
              </a:spcBef>
            </a:pPr>
            <a:r>
              <a:rPr kumimoji="1" lang="zh-CN" altLang="en-US" sz="3000" b="1" dirty="0">
                <a:solidFill>
                  <a:srgbClr val="FF3300"/>
                </a:solidFill>
                <a:latin typeface="Arial" pitchFamily="34" charset="0"/>
                <a:ea typeface="楷体_GB2312" pitchFamily="49" charset="-122"/>
                <a:cs typeface="经典细隶书简" pitchFamily="49" charset="-122"/>
              </a:rPr>
              <a:t>很投入很入迷，很忘情地思想。</a:t>
            </a:r>
          </a:p>
          <a:p>
            <a:pPr>
              <a:lnSpc>
                <a:spcPct val="110000"/>
              </a:lnSpc>
              <a:spcBef>
                <a:spcPct val="20000"/>
              </a:spcBef>
            </a:pPr>
            <a:r>
              <a:rPr kumimoji="1" lang="zh-CN" altLang="en-US" sz="3000" b="1" dirty="0">
                <a:solidFill>
                  <a:srgbClr val="FF3300"/>
                </a:solidFill>
                <a:latin typeface="Arial" pitchFamily="34" charset="0"/>
                <a:ea typeface="楷体_GB2312" pitchFamily="49" charset="-122"/>
                <a:cs typeface="经典细隶书简" pitchFamily="49" charset="-122"/>
              </a:rPr>
              <a:t>隐蔽，不外露。</a:t>
            </a:r>
          </a:p>
          <a:p>
            <a:pPr>
              <a:lnSpc>
                <a:spcPct val="110000"/>
              </a:lnSpc>
              <a:spcBef>
                <a:spcPct val="20000"/>
              </a:spcBef>
            </a:pPr>
            <a:r>
              <a:rPr kumimoji="1" lang="zh-CN" altLang="en-US" sz="3000" b="1" dirty="0">
                <a:solidFill>
                  <a:srgbClr val="FF3300"/>
                </a:solidFill>
                <a:latin typeface="Arial" pitchFamily="34" charset="0"/>
                <a:ea typeface="楷体_GB2312" pitchFamily="49" charset="-122"/>
                <a:cs typeface="经典细隶书简" pitchFamily="49" charset="-122"/>
              </a:rPr>
              <a:t>凝结形成。</a:t>
            </a:r>
          </a:p>
          <a:p>
            <a:pPr>
              <a:lnSpc>
                <a:spcPct val="110000"/>
              </a:lnSpc>
              <a:spcBef>
                <a:spcPct val="20000"/>
              </a:spcBef>
            </a:pPr>
            <a:r>
              <a:rPr kumimoji="1" lang="zh-CN" altLang="en-US" sz="3000" b="1" dirty="0">
                <a:solidFill>
                  <a:srgbClr val="FF3300"/>
                </a:solidFill>
                <a:latin typeface="Arial" pitchFamily="34" charset="0"/>
                <a:ea typeface="楷体_GB2312" pitchFamily="49" charset="-122"/>
                <a:cs typeface="经典细隶书简" pitchFamily="49" charset="-122"/>
              </a:rPr>
              <a:t>吸引，招引。</a:t>
            </a:r>
          </a:p>
          <a:p>
            <a:pPr>
              <a:lnSpc>
                <a:spcPct val="110000"/>
              </a:lnSpc>
              <a:spcBef>
                <a:spcPct val="20000"/>
              </a:spcBef>
            </a:pPr>
            <a:r>
              <a:rPr kumimoji="1" lang="zh-CN" altLang="en-US" sz="3000" b="1" dirty="0">
                <a:solidFill>
                  <a:srgbClr val="FF3300"/>
                </a:solidFill>
                <a:latin typeface="Arial" pitchFamily="34" charset="0"/>
                <a:ea typeface="楷体_GB2312" pitchFamily="49" charset="-122"/>
                <a:cs typeface="经典细隶书简" pitchFamily="49" charset="-122"/>
              </a:rPr>
              <a:t>喧闹奔腾。</a:t>
            </a:r>
          </a:p>
          <a:p>
            <a:pPr>
              <a:lnSpc>
                <a:spcPct val="110000"/>
              </a:lnSpc>
              <a:spcBef>
                <a:spcPct val="20000"/>
              </a:spcBef>
            </a:pPr>
            <a:r>
              <a:rPr kumimoji="1" lang="zh-CN" altLang="en-US" sz="3000" b="1" dirty="0">
                <a:solidFill>
                  <a:srgbClr val="FF3300"/>
                </a:solidFill>
                <a:latin typeface="Arial" pitchFamily="34" charset="0"/>
                <a:ea typeface="楷体_GB2312" pitchFamily="49" charset="-122"/>
                <a:cs typeface="经典细隶书简" pitchFamily="49" charset="-122"/>
              </a:rPr>
              <a:t>一眨眼之间。</a:t>
            </a:r>
          </a:p>
          <a:p>
            <a:pPr>
              <a:spcBef>
                <a:spcPct val="50000"/>
              </a:spcBef>
            </a:pPr>
            <a:endParaRPr kumimoji="1" lang="en-US" altLang="zh-CN" sz="3000" b="1" dirty="0">
              <a:solidFill>
                <a:srgbClr val="FF3300"/>
              </a:solidFill>
              <a:latin typeface="Arial" pitchFamily="34" charset="0"/>
              <a:ea typeface="楷体_GB2312" pitchFamily="49" charset="-122"/>
              <a:cs typeface="经典细隶书简" pitchFamily="49" charset="-122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6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56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"/>
                                        <p:tgtEl>
                                          <p:spTgt spid="56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0" dur="500"/>
                                        <p:tgtEl>
                                          <p:spTgt spid="563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5" dur="500"/>
                                        <p:tgtEl>
                                          <p:spTgt spid="563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0" dur="500"/>
                                        <p:tgtEl>
                                          <p:spTgt spid="563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5" dur="500"/>
                                        <p:tgtEl>
                                          <p:spTgt spid="563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0" dur="500"/>
                                        <p:tgtEl>
                                          <p:spTgt spid="563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5" dur="2000"/>
                                        <p:tgtEl>
                                          <p:spTgt spid="56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6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6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6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6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6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63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63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563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"/>
                                        <p:tgtEl>
                                          <p:spTgt spid="563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400" fill="hold"/>
                                        <p:tgtEl>
                                          <p:spTgt spid="563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400" fill="hold"/>
                                        <p:tgtEl>
                                          <p:spTgt spid="563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63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63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563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4" grpId="0" animBg="1"/>
      <p:bldP spid="56325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 descr="窗户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90663" y="914400"/>
            <a:ext cx="4757737" cy="487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419" name="Text Box 3"/>
          <p:cNvSpPr txBox="1">
            <a:spLocks noChangeArrowheads="1"/>
          </p:cNvSpPr>
          <p:nvPr/>
        </p:nvSpPr>
        <p:spPr bwMode="auto">
          <a:xfrm>
            <a:off x="6523038" y="1219200"/>
            <a:ext cx="1477962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400" b="1">
                <a:solidFill>
                  <a:srgbClr val="FF3300"/>
                </a:solidFill>
                <a:latin typeface="Arial" pitchFamily="34" charset="0"/>
                <a:ea typeface="华文楷体" pitchFamily="2" charset="-122"/>
              </a:rPr>
              <a:t>小时候，</a:t>
            </a:r>
          </a:p>
          <a:p>
            <a:pPr>
              <a:spcBef>
                <a:spcPct val="50000"/>
              </a:spcBef>
            </a:pPr>
            <a:r>
              <a:rPr lang="zh-CN" altLang="en-US" sz="3400" b="1">
                <a:solidFill>
                  <a:srgbClr val="FF3300"/>
                </a:solidFill>
                <a:latin typeface="Arial" pitchFamily="34" charset="0"/>
                <a:ea typeface="华文楷体" pitchFamily="2" charset="-122"/>
              </a:rPr>
              <a:t>我常伏在窗口痴想</a:t>
            </a:r>
          </a:p>
        </p:txBody>
      </p:sp>
      <p:sp>
        <p:nvSpPr>
          <p:cNvPr id="60420" name="Text Box 4"/>
          <p:cNvSpPr txBox="1">
            <a:spLocks noChangeArrowheads="1"/>
          </p:cNvSpPr>
          <p:nvPr/>
        </p:nvSpPr>
        <p:spPr bwMode="auto">
          <a:xfrm>
            <a:off x="1524000" y="1219200"/>
            <a:ext cx="3886200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5000" b="1">
                <a:solidFill>
                  <a:srgbClr val="009900"/>
                </a:solidFill>
                <a:latin typeface="Arial" pitchFamily="34" charset="0"/>
                <a:ea typeface="隶书" pitchFamily="49" charset="-122"/>
              </a:rPr>
              <a:t>在山的那边</a:t>
            </a:r>
          </a:p>
        </p:txBody>
      </p:sp>
      <p:sp>
        <p:nvSpPr>
          <p:cNvPr id="60421" name="Text Box 5"/>
          <p:cNvSpPr txBox="1">
            <a:spLocks noChangeArrowheads="1"/>
          </p:cNvSpPr>
          <p:nvPr/>
        </p:nvSpPr>
        <p:spPr bwMode="auto">
          <a:xfrm>
            <a:off x="3810000" y="2209800"/>
            <a:ext cx="1447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chemeClr val="bg1"/>
                </a:solidFill>
                <a:latin typeface="Arial" pitchFamily="34" charset="0"/>
                <a:ea typeface="楷体_GB2312" pitchFamily="49" charset="-122"/>
                <a:cs typeface="经典细隶书简" pitchFamily="49" charset="-122"/>
              </a:rPr>
              <a:t>王家新</a:t>
            </a:r>
          </a:p>
        </p:txBody>
      </p:sp>
      <p:pic>
        <p:nvPicPr>
          <p:cNvPr id="60422" name="Picture 6" descr="png-020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34200" y="4724400"/>
            <a:ext cx="1676400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0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0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04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04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60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60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9" grpId="0"/>
      <p:bldP spid="60420" grpId="0"/>
      <p:bldP spid="6042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2" descr="图片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5000" y="1371600"/>
            <a:ext cx="5562600" cy="3568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443" name="Text Box 3"/>
          <p:cNvSpPr txBox="1">
            <a:spLocks noChangeArrowheads="1"/>
          </p:cNvSpPr>
          <p:nvPr/>
        </p:nvSpPr>
        <p:spPr bwMode="auto">
          <a:xfrm>
            <a:off x="2362200" y="5105400"/>
            <a:ext cx="53340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400" b="1">
                <a:solidFill>
                  <a:srgbClr val="FF3300"/>
                </a:solidFill>
                <a:latin typeface="华文楷体"/>
                <a:ea typeface="华文楷体" pitchFamily="2" charset="-122"/>
              </a:rPr>
              <a:t>——</a:t>
            </a:r>
            <a:r>
              <a:rPr lang="zh-CN" altLang="en-US" sz="3400" b="1">
                <a:solidFill>
                  <a:srgbClr val="FF3300"/>
                </a:solidFill>
                <a:latin typeface="Arial" pitchFamily="34" charset="0"/>
                <a:ea typeface="华文楷体" pitchFamily="2" charset="-122"/>
              </a:rPr>
              <a:t>山那边是什么呢？</a:t>
            </a:r>
          </a:p>
        </p:txBody>
      </p:sp>
      <p:pic>
        <p:nvPicPr>
          <p:cNvPr id="61445" name="Picture 5" descr="png-02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53200" y="914400"/>
            <a:ext cx="12192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61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 descr="修整15副本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8800" y="1600200"/>
            <a:ext cx="6096000" cy="3921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2467" name="Text Box 3"/>
          <p:cNvSpPr txBox="1">
            <a:spLocks noChangeArrowheads="1"/>
          </p:cNvSpPr>
          <p:nvPr/>
        </p:nvSpPr>
        <p:spPr bwMode="auto">
          <a:xfrm>
            <a:off x="2514600" y="5562600"/>
            <a:ext cx="5943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400" b="1">
                <a:solidFill>
                  <a:srgbClr val="FF3300"/>
                </a:solidFill>
                <a:latin typeface="Arial" pitchFamily="34" charset="0"/>
                <a:ea typeface="华文楷体" pitchFamily="2" charset="-122"/>
              </a:rPr>
              <a:t>哦，山那边是海吗？</a:t>
            </a:r>
          </a:p>
        </p:txBody>
      </p:sp>
      <p:sp>
        <p:nvSpPr>
          <p:cNvPr id="62468" name="Text Box 4"/>
          <p:cNvSpPr txBox="1">
            <a:spLocks noChangeArrowheads="1"/>
          </p:cNvSpPr>
          <p:nvPr/>
        </p:nvSpPr>
        <p:spPr bwMode="auto">
          <a:xfrm>
            <a:off x="2667000" y="838200"/>
            <a:ext cx="45720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400" b="1">
                <a:solidFill>
                  <a:srgbClr val="FF3300"/>
                </a:solidFill>
                <a:latin typeface="Arial" pitchFamily="34" charset="0"/>
                <a:ea typeface="华文楷体" pitchFamily="2" charset="-122"/>
              </a:rPr>
              <a:t>妈妈给我说过：海</a:t>
            </a:r>
          </a:p>
        </p:txBody>
      </p:sp>
      <p:pic>
        <p:nvPicPr>
          <p:cNvPr id="62469" name="Picture 5" descr="png-020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15200" y="1600200"/>
            <a:ext cx="12192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62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62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7" grpId="0"/>
      <p:bldP spid="6246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 descr="泰山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0" y="1066800"/>
            <a:ext cx="5029200" cy="3771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3491" name="Text Box 3"/>
          <p:cNvSpPr txBox="1">
            <a:spLocks noChangeArrowheads="1"/>
          </p:cNvSpPr>
          <p:nvPr/>
        </p:nvSpPr>
        <p:spPr bwMode="auto">
          <a:xfrm>
            <a:off x="1676400" y="4953000"/>
            <a:ext cx="64770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400" b="1">
                <a:solidFill>
                  <a:srgbClr val="FF3300"/>
                </a:solidFill>
                <a:latin typeface="Arial" pitchFamily="34" charset="0"/>
                <a:ea typeface="华文楷体" pitchFamily="2" charset="-122"/>
              </a:rPr>
              <a:t>于是，怀着一种隐秘的想望</a:t>
            </a:r>
          </a:p>
        </p:txBody>
      </p:sp>
      <p:sp>
        <p:nvSpPr>
          <p:cNvPr id="63492" name="Text Box 4"/>
          <p:cNvSpPr txBox="1">
            <a:spLocks noChangeArrowheads="1"/>
          </p:cNvSpPr>
          <p:nvPr/>
        </p:nvSpPr>
        <p:spPr bwMode="auto">
          <a:xfrm>
            <a:off x="1752600" y="5530850"/>
            <a:ext cx="68580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400" b="1">
                <a:solidFill>
                  <a:srgbClr val="FF3300"/>
                </a:solidFill>
                <a:latin typeface="Arial" pitchFamily="34" charset="0"/>
                <a:ea typeface="华文楷体" pitchFamily="2" charset="-122"/>
              </a:rPr>
              <a:t>有一天我终于爬上了那个山顶</a:t>
            </a:r>
          </a:p>
        </p:txBody>
      </p:sp>
      <p:pic>
        <p:nvPicPr>
          <p:cNvPr id="63493" name="Picture 5" descr="png-020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0" y="457200"/>
            <a:ext cx="12192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3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34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34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34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34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1" grpId="0"/>
      <p:bldP spid="6349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 descr="871-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5000" y="2133600"/>
            <a:ext cx="5486400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4515" name="Rectangle 3"/>
          <p:cNvSpPr>
            <a:spLocks noChangeArrowheads="1"/>
          </p:cNvSpPr>
          <p:nvPr/>
        </p:nvSpPr>
        <p:spPr bwMode="auto">
          <a:xfrm>
            <a:off x="1547813" y="990600"/>
            <a:ext cx="579755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400" b="1">
                <a:solidFill>
                  <a:srgbClr val="FF3300"/>
                </a:solidFill>
                <a:latin typeface="Arial" pitchFamily="34" charset="0"/>
                <a:ea typeface="华文楷体" pitchFamily="2" charset="-122"/>
              </a:rPr>
              <a:t>可是，我却几乎是哭着回来了</a:t>
            </a:r>
          </a:p>
        </p:txBody>
      </p:sp>
      <p:sp>
        <p:nvSpPr>
          <p:cNvPr id="64516" name="Rectangle 4"/>
          <p:cNvSpPr>
            <a:spLocks noChangeArrowheads="1"/>
          </p:cNvSpPr>
          <p:nvPr/>
        </p:nvSpPr>
        <p:spPr bwMode="auto">
          <a:xfrm>
            <a:off x="1700213" y="1539875"/>
            <a:ext cx="536575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400" b="1">
                <a:solidFill>
                  <a:srgbClr val="FF3300"/>
                </a:solidFill>
                <a:latin typeface="华文楷体"/>
                <a:ea typeface="华文楷体" pitchFamily="2" charset="-122"/>
              </a:rPr>
              <a:t>——</a:t>
            </a:r>
            <a:r>
              <a:rPr lang="zh-CN" altLang="en-US" sz="3400" b="1">
                <a:solidFill>
                  <a:srgbClr val="FF3300"/>
                </a:solidFill>
                <a:latin typeface="Arial" pitchFamily="34" charset="0"/>
                <a:ea typeface="华文楷体" pitchFamily="2" charset="-122"/>
              </a:rPr>
              <a:t>在山的那边，依然是山</a:t>
            </a:r>
          </a:p>
        </p:txBody>
      </p:sp>
      <p:pic>
        <p:nvPicPr>
          <p:cNvPr id="64517" name="Picture 5" descr="png-028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1800" y="5334000"/>
            <a:ext cx="12192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64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64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1000"/>
                                        <p:tgtEl>
                                          <p:spTgt spid="64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5" grpId="0"/>
      <p:bldP spid="6451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 descr="dee591671beecf8e99095390f37d097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0" y="2514600"/>
            <a:ext cx="4648200" cy="3486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5539" name="Text Box 3"/>
          <p:cNvSpPr txBox="1">
            <a:spLocks noChangeArrowheads="1"/>
          </p:cNvSpPr>
          <p:nvPr/>
        </p:nvSpPr>
        <p:spPr bwMode="auto">
          <a:xfrm>
            <a:off x="1600200" y="958850"/>
            <a:ext cx="6324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400" b="1">
                <a:solidFill>
                  <a:srgbClr val="FF3300"/>
                </a:solidFill>
                <a:latin typeface="Arial" pitchFamily="34" charset="0"/>
                <a:ea typeface="华文楷体" pitchFamily="2" charset="-122"/>
              </a:rPr>
              <a:t>山那边的山啊，铁青着脸</a:t>
            </a:r>
          </a:p>
        </p:txBody>
      </p:sp>
      <p:sp>
        <p:nvSpPr>
          <p:cNvPr id="65540" name="Text Box 4"/>
          <p:cNvSpPr txBox="1">
            <a:spLocks noChangeArrowheads="1"/>
          </p:cNvSpPr>
          <p:nvPr/>
        </p:nvSpPr>
        <p:spPr bwMode="auto">
          <a:xfrm>
            <a:off x="1600200" y="1492250"/>
            <a:ext cx="6324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400" b="1">
                <a:solidFill>
                  <a:srgbClr val="FF3300"/>
                </a:solidFill>
                <a:latin typeface="Arial" pitchFamily="34" charset="0"/>
                <a:ea typeface="华文楷体" pitchFamily="2" charset="-122"/>
              </a:rPr>
              <a:t>给我的幻想打了一个零分！</a:t>
            </a:r>
          </a:p>
        </p:txBody>
      </p:sp>
      <p:pic>
        <p:nvPicPr>
          <p:cNvPr id="65541" name="Picture 5" descr="png-027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72200" y="5105400"/>
            <a:ext cx="12192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5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65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1000"/>
                                        <p:tgtEl>
                                          <p:spTgt spid="65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39" grpId="0"/>
      <p:bldP spid="6554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" descr="XC61900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5000" y="1600200"/>
            <a:ext cx="5486400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6563" name="Text Box 3"/>
          <p:cNvSpPr txBox="1">
            <a:spLocks noChangeArrowheads="1"/>
          </p:cNvSpPr>
          <p:nvPr/>
        </p:nvSpPr>
        <p:spPr bwMode="auto">
          <a:xfrm>
            <a:off x="3124200" y="838200"/>
            <a:ext cx="50292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3400" b="1">
                <a:solidFill>
                  <a:srgbClr val="FF3300"/>
                </a:solidFill>
                <a:ea typeface="华文楷体" pitchFamily="2" charset="-122"/>
              </a:rPr>
              <a:t>妈妈，那个海呢？</a:t>
            </a:r>
          </a:p>
        </p:txBody>
      </p:sp>
      <p:pic>
        <p:nvPicPr>
          <p:cNvPr id="66564" name="Picture 4" descr="png-027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1800" y="5029200"/>
            <a:ext cx="12192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65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65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6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1000"/>
                                        <p:tgtEl>
                                          <p:spTgt spid="66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" descr="修整20副本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00200" y="2105025"/>
            <a:ext cx="5715000" cy="3762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7587" name="Text Box 3"/>
          <p:cNvSpPr txBox="1">
            <a:spLocks noChangeArrowheads="1"/>
          </p:cNvSpPr>
          <p:nvPr/>
        </p:nvSpPr>
        <p:spPr bwMode="auto">
          <a:xfrm>
            <a:off x="2667000" y="685800"/>
            <a:ext cx="45720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400" b="1">
                <a:solidFill>
                  <a:srgbClr val="FF3300"/>
                </a:solidFill>
                <a:latin typeface="Arial" pitchFamily="34" charset="0"/>
                <a:ea typeface="华文楷体" pitchFamily="2" charset="-122"/>
              </a:rPr>
              <a:t>在山的那边，是海</a:t>
            </a:r>
          </a:p>
        </p:txBody>
      </p:sp>
      <p:sp>
        <p:nvSpPr>
          <p:cNvPr id="67588" name="Text Box 4"/>
          <p:cNvSpPr txBox="1">
            <a:spLocks noChangeArrowheads="1"/>
          </p:cNvSpPr>
          <p:nvPr/>
        </p:nvSpPr>
        <p:spPr bwMode="auto">
          <a:xfrm>
            <a:off x="2667000" y="1263650"/>
            <a:ext cx="49530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400" b="1">
                <a:solidFill>
                  <a:srgbClr val="FF3300"/>
                </a:solidFill>
                <a:latin typeface="Arial" pitchFamily="34" charset="0"/>
                <a:ea typeface="华文楷体" pitchFamily="2" charset="-122"/>
              </a:rPr>
              <a:t>是用信念凝成的海</a:t>
            </a:r>
          </a:p>
        </p:txBody>
      </p:sp>
      <p:pic>
        <p:nvPicPr>
          <p:cNvPr id="67589" name="Picture 5" descr="png-019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53200" y="4953000"/>
            <a:ext cx="1625600" cy="162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7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1000"/>
                                        <p:tgtEl>
                                          <p:spTgt spid="67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1000"/>
                                        <p:tgtEl>
                                          <p:spTgt spid="67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7" grpId="0"/>
      <p:bldP spid="6758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2362200" y="658813"/>
            <a:ext cx="4648200" cy="1143000"/>
          </a:xfrm>
          <a:solidFill>
            <a:srgbClr val="FFCC00">
              <a:alpha val="20000"/>
            </a:srgbClr>
          </a:solidFill>
        </p:spPr>
        <p:txBody>
          <a:bodyPr/>
          <a:lstStyle/>
          <a:p>
            <a:r>
              <a:rPr lang="zh-CN" altLang="en-US" sz="50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隶书" pitchFamily="49" charset="-122"/>
              </a:rPr>
              <a:t>学习目标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2209800"/>
            <a:ext cx="7467600" cy="3352800"/>
          </a:xfrm>
        </p:spPr>
        <p:txBody>
          <a:bodyPr/>
          <a:lstStyle/>
          <a:p>
            <a:pPr>
              <a:buFontTx/>
              <a:buNone/>
            </a:pPr>
            <a:r>
              <a:rPr lang="zh-CN" altLang="en-US" sz="3500" b="1" dirty="0">
                <a:solidFill>
                  <a:schemeClr val="accent2"/>
                </a:solidFill>
                <a:latin typeface="Times New Roman" pitchFamily="18" charset="0"/>
                <a:ea typeface="幼圆" pitchFamily="49" charset="-122"/>
              </a:rPr>
              <a:t>知识与能力目标：</a:t>
            </a:r>
          </a:p>
          <a:p>
            <a:pPr>
              <a:buFontTx/>
              <a:buNone/>
            </a:pPr>
            <a:r>
              <a:rPr lang="zh-CN" altLang="en-US" sz="3000" b="1" dirty="0">
                <a:latin typeface="Times New Roman" pitchFamily="18" charset="0"/>
                <a:ea typeface="楷体_GB2312" pitchFamily="49" charset="-122"/>
                <a:cs typeface="经典细隶书简" pitchFamily="49" charset="-122"/>
              </a:rPr>
              <a:t>         </a:t>
            </a:r>
            <a:r>
              <a:rPr lang="en-US" altLang="zh-CN" sz="3000" b="1" dirty="0">
                <a:latin typeface="Times New Roman" pitchFamily="18" charset="0"/>
                <a:ea typeface="楷体_GB2312" pitchFamily="49" charset="-122"/>
                <a:cs typeface="经典细隶书简" pitchFamily="49" charset="-122"/>
              </a:rPr>
              <a:t>1</a:t>
            </a:r>
            <a:r>
              <a:rPr lang="zh-CN" altLang="en-US" sz="3000" b="1" dirty="0">
                <a:latin typeface="Times New Roman" pitchFamily="18" charset="0"/>
                <a:ea typeface="楷体_GB2312" pitchFamily="49" charset="-122"/>
                <a:cs typeface="经典细隶书简" pitchFamily="49" charset="-122"/>
              </a:rPr>
              <a:t>、理解、积累“痴想、隐秘、诱惑、</a:t>
            </a:r>
          </a:p>
          <a:p>
            <a:pPr>
              <a:buFontTx/>
              <a:buNone/>
            </a:pPr>
            <a:r>
              <a:rPr lang="zh-CN" altLang="en-US" sz="3000" b="1" dirty="0">
                <a:latin typeface="Times New Roman" pitchFamily="18" charset="0"/>
                <a:ea typeface="楷体_GB2312" pitchFamily="49" charset="-122"/>
                <a:cs typeface="经典细隶书简" pitchFamily="49" charset="-122"/>
              </a:rPr>
              <a:t>喧腾”等词语。</a:t>
            </a:r>
          </a:p>
          <a:p>
            <a:pPr>
              <a:buFontTx/>
              <a:buNone/>
            </a:pPr>
            <a:r>
              <a:rPr lang="zh-CN" altLang="en-US" sz="3000" b="1" dirty="0">
                <a:latin typeface="Times New Roman" pitchFamily="18" charset="0"/>
                <a:ea typeface="楷体_GB2312" pitchFamily="49" charset="-122"/>
                <a:cs typeface="经典细隶书简" pitchFamily="49" charset="-122"/>
              </a:rPr>
              <a:t>         </a:t>
            </a:r>
            <a:r>
              <a:rPr lang="en-US" altLang="zh-CN" sz="3000" b="1" dirty="0">
                <a:latin typeface="Times New Roman" pitchFamily="18" charset="0"/>
                <a:ea typeface="楷体_GB2312" pitchFamily="49" charset="-122"/>
                <a:cs typeface="经典细隶书简" pitchFamily="49" charset="-122"/>
              </a:rPr>
              <a:t>2</a:t>
            </a:r>
            <a:r>
              <a:rPr lang="zh-CN" altLang="en-US" sz="3000" b="1" dirty="0">
                <a:latin typeface="Times New Roman" pitchFamily="18" charset="0"/>
                <a:ea typeface="楷体_GB2312" pitchFamily="49" charset="-122"/>
                <a:cs typeface="经典细隶书简" pitchFamily="49" charset="-122"/>
              </a:rPr>
              <a:t>、初步了解诗歌常识。反复朗读，</a:t>
            </a:r>
          </a:p>
          <a:p>
            <a:pPr>
              <a:buFontTx/>
              <a:buNone/>
            </a:pPr>
            <a:r>
              <a:rPr lang="zh-CN" altLang="en-US" sz="3000" b="1" dirty="0">
                <a:latin typeface="Times New Roman" pitchFamily="18" charset="0"/>
                <a:ea typeface="楷体_GB2312" pitchFamily="49" charset="-122"/>
                <a:cs typeface="经典细隶书简" pitchFamily="49" charset="-122"/>
              </a:rPr>
              <a:t>理解诗歌蕴含的哲理。 </a:t>
            </a:r>
          </a:p>
        </p:txBody>
      </p:sp>
      <p:pic>
        <p:nvPicPr>
          <p:cNvPr id="6148" name="Picture 4" descr="ni_png_006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53200" y="685800"/>
            <a:ext cx="1168400" cy="1169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2" descr="fp10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3000" y="762000"/>
            <a:ext cx="6858000" cy="4941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8611" name="Text Box 3"/>
          <p:cNvSpPr txBox="1">
            <a:spLocks noChangeArrowheads="1"/>
          </p:cNvSpPr>
          <p:nvPr/>
        </p:nvSpPr>
        <p:spPr bwMode="auto">
          <a:xfrm>
            <a:off x="1447800" y="838200"/>
            <a:ext cx="60960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3400" b="1">
                <a:solidFill>
                  <a:schemeClr val="bg1"/>
                </a:solidFill>
                <a:ea typeface="华文楷体" pitchFamily="2" charset="-122"/>
              </a:rPr>
              <a:t>今天啊，我竟没想到</a:t>
            </a:r>
          </a:p>
        </p:txBody>
      </p:sp>
      <p:sp>
        <p:nvSpPr>
          <p:cNvPr id="68612" name="Rectangle 4"/>
          <p:cNvSpPr>
            <a:spLocks noChangeArrowheads="1"/>
          </p:cNvSpPr>
          <p:nvPr/>
        </p:nvSpPr>
        <p:spPr bwMode="auto">
          <a:xfrm>
            <a:off x="1295400" y="1524000"/>
            <a:ext cx="5181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zh-CN" altLang="en-US" sz="3400" b="1">
                <a:solidFill>
                  <a:schemeClr val="bg1"/>
                </a:solidFill>
                <a:latin typeface="Arial" pitchFamily="34" charset="0"/>
                <a:ea typeface="华文楷体" pitchFamily="2" charset="-122"/>
              </a:rPr>
              <a:t>一颗从小飘来的种子</a:t>
            </a:r>
          </a:p>
        </p:txBody>
      </p:sp>
      <p:sp>
        <p:nvSpPr>
          <p:cNvPr id="68613" name="Rectangle 5"/>
          <p:cNvSpPr>
            <a:spLocks noChangeArrowheads="1"/>
          </p:cNvSpPr>
          <p:nvPr/>
        </p:nvSpPr>
        <p:spPr bwMode="auto">
          <a:xfrm>
            <a:off x="1295400" y="2286000"/>
            <a:ext cx="50292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3400" b="1">
                <a:solidFill>
                  <a:schemeClr val="bg1"/>
                </a:solidFill>
                <a:latin typeface="Arial" pitchFamily="34" charset="0"/>
                <a:ea typeface="华文楷体" pitchFamily="2" charset="-122"/>
              </a:rPr>
              <a:t>却在我的心中扎下了深根</a:t>
            </a:r>
          </a:p>
        </p:txBody>
      </p:sp>
      <p:pic>
        <p:nvPicPr>
          <p:cNvPr id="68614" name="Picture 6" descr="png-02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86600" y="4953000"/>
            <a:ext cx="12192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8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86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86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68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86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8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68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86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86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68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1" grpId="0"/>
      <p:bldP spid="68612" grpId="0"/>
      <p:bldP spid="6861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2" descr="修整22副本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9200" y="628650"/>
            <a:ext cx="7086600" cy="5314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9635" name="Text Box 3"/>
          <p:cNvSpPr txBox="1">
            <a:spLocks noChangeArrowheads="1"/>
          </p:cNvSpPr>
          <p:nvPr/>
        </p:nvSpPr>
        <p:spPr bwMode="auto">
          <a:xfrm>
            <a:off x="1143000" y="4006850"/>
            <a:ext cx="76200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400" b="1">
                <a:solidFill>
                  <a:schemeClr val="bg1"/>
                </a:solidFill>
                <a:latin typeface="Arial" pitchFamily="34" charset="0"/>
                <a:ea typeface="华文楷体" pitchFamily="2" charset="-122"/>
              </a:rPr>
              <a:t>是的，我曾一次又一次地失望过</a:t>
            </a:r>
          </a:p>
        </p:txBody>
      </p:sp>
      <p:sp>
        <p:nvSpPr>
          <p:cNvPr id="69636" name="Text Box 4"/>
          <p:cNvSpPr txBox="1">
            <a:spLocks noChangeArrowheads="1"/>
          </p:cNvSpPr>
          <p:nvPr/>
        </p:nvSpPr>
        <p:spPr bwMode="auto">
          <a:xfrm>
            <a:off x="1143000" y="4692650"/>
            <a:ext cx="7848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400" b="1">
                <a:solidFill>
                  <a:schemeClr val="bg1"/>
                </a:solidFill>
                <a:latin typeface="Arial" pitchFamily="34" charset="0"/>
                <a:ea typeface="华文楷体" pitchFamily="2" charset="-122"/>
              </a:rPr>
              <a:t>当我爬上那一座座诱惑着我的山顶</a:t>
            </a:r>
          </a:p>
        </p:txBody>
      </p:sp>
      <p:pic>
        <p:nvPicPr>
          <p:cNvPr id="69637" name="Picture 5" descr="png-023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15200" y="381000"/>
            <a:ext cx="12192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69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96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96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800" decel="100000" fill="hold"/>
                                        <p:tgtEl>
                                          <p:spTgt spid="696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696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96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96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96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5" grpId="0"/>
      <p:bldP spid="6963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2" descr="图片1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5000" y="1066800"/>
            <a:ext cx="5638800" cy="371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0659" name="Text Box 3"/>
          <p:cNvSpPr txBox="1">
            <a:spLocks noChangeArrowheads="1"/>
          </p:cNvSpPr>
          <p:nvPr/>
        </p:nvSpPr>
        <p:spPr bwMode="auto">
          <a:xfrm>
            <a:off x="1447800" y="5029200"/>
            <a:ext cx="76962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400" b="1">
                <a:solidFill>
                  <a:srgbClr val="FF3300"/>
                </a:solidFill>
                <a:latin typeface="Arial" pitchFamily="34" charset="0"/>
                <a:ea typeface="华文楷体" pitchFamily="2" charset="-122"/>
              </a:rPr>
              <a:t>但我又一次次鼓起信心向前走去</a:t>
            </a:r>
          </a:p>
        </p:txBody>
      </p:sp>
      <p:pic>
        <p:nvPicPr>
          <p:cNvPr id="70660" name="Picture 4" descr="png-023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1800" y="685800"/>
            <a:ext cx="12192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0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706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06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2000"/>
                                        <p:tgtEl>
                                          <p:spTgt spid="70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5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2" descr="1199197977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lum bright="18000" contrast="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81200" y="685800"/>
            <a:ext cx="5105400" cy="3319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684" name="Text Box 4"/>
          <p:cNvSpPr txBox="1">
            <a:spLocks noChangeArrowheads="1"/>
          </p:cNvSpPr>
          <p:nvPr/>
        </p:nvSpPr>
        <p:spPr bwMode="auto">
          <a:xfrm>
            <a:off x="1066800" y="3962400"/>
            <a:ext cx="7924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400" b="1">
                <a:solidFill>
                  <a:srgbClr val="FF3300"/>
                </a:solidFill>
                <a:latin typeface="Arial" pitchFamily="34" charset="0"/>
                <a:ea typeface="华文楷体" pitchFamily="2" charset="-122"/>
              </a:rPr>
              <a:t>因为我听到海依然在远方为我喧腾</a:t>
            </a:r>
          </a:p>
        </p:txBody>
      </p:sp>
      <p:sp>
        <p:nvSpPr>
          <p:cNvPr id="71685" name="Text Box 5"/>
          <p:cNvSpPr txBox="1">
            <a:spLocks noChangeArrowheads="1"/>
          </p:cNvSpPr>
          <p:nvPr/>
        </p:nvSpPr>
        <p:spPr bwMode="auto">
          <a:xfrm>
            <a:off x="1219200" y="4572000"/>
            <a:ext cx="7391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400" b="1">
                <a:solidFill>
                  <a:srgbClr val="FF3300"/>
                </a:solidFill>
                <a:latin typeface="华文楷体"/>
                <a:ea typeface="华文楷体" pitchFamily="2" charset="-122"/>
              </a:rPr>
              <a:t>——</a:t>
            </a:r>
            <a:r>
              <a:rPr lang="zh-CN" altLang="en-US" sz="3400" b="1">
                <a:solidFill>
                  <a:srgbClr val="FF3300"/>
                </a:solidFill>
                <a:latin typeface="Arial" pitchFamily="34" charset="0"/>
                <a:ea typeface="华文楷体" pitchFamily="2" charset="-122"/>
              </a:rPr>
              <a:t>那雪白的海潮啊，夜夜奔来</a:t>
            </a:r>
          </a:p>
        </p:txBody>
      </p:sp>
      <p:sp>
        <p:nvSpPr>
          <p:cNvPr id="71686" name="Text Box 6"/>
          <p:cNvSpPr txBox="1">
            <a:spLocks noChangeArrowheads="1"/>
          </p:cNvSpPr>
          <p:nvPr/>
        </p:nvSpPr>
        <p:spPr bwMode="auto">
          <a:xfrm>
            <a:off x="1066800" y="5181600"/>
            <a:ext cx="73152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400" b="1">
                <a:solidFill>
                  <a:srgbClr val="FF3300"/>
                </a:solidFill>
                <a:latin typeface="Arial" pitchFamily="34" charset="0"/>
                <a:ea typeface="华文楷体" pitchFamily="2" charset="-122"/>
              </a:rPr>
              <a:t>一次次漫湿了我枯干的心灵</a:t>
            </a:r>
            <a:r>
              <a:rPr lang="en-US" altLang="zh-CN" sz="3400" b="1">
                <a:solidFill>
                  <a:srgbClr val="FF3300"/>
                </a:solidFill>
                <a:latin typeface="华文楷体"/>
                <a:ea typeface="华文楷体" pitchFamily="2" charset="-122"/>
              </a:rPr>
              <a:t>……</a:t>
            </a:r>
            <a:endParaRPr lang="en-US" altLang="zh-CN" sz="3400" b="1">
              <a:solidFill>
                <a:srgbClr val="FF3300"/>
              </a:solidFill>
              <a:latin typeface="Arial" pitchFamily="34" charset="0"/>
              <a:ea typeface="华文楷体" pitchFamily="2" charset="-122"/>
            </a:endParaRPr>
          </a:p>
        </p:txBody>
      </p:sp>
      <p:pic>
        <p:nvPicPr>
          <p:cNvPr id="71687" name="Picture 7" descr="png-020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53200" y="533400"/>
            <a:ext cx="12192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71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716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16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16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16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16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16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4" grpId="0"/>
      <p:bldP spid="71685" grpId="0"/>
      <p:bldP spid="7168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2" descr="秋天2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7400" y="1143000"/>
            <a:ext cx="5410200" cy="3930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2707" name="Text Box 3"/>
          <p:cNvSpPr txBox="1">
            <a:spLocks noChangeArrowheads="1"/>
          </p:cNvSpPr>
          <p:nvPr/>
        </p:nvSpPr>
        <p:spPr bwMode="auto">
          <a:xfrm>
            <a:off x="1905000" y="5334000"/>
            <a:ext cx="6019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3400" b="1">
                <a:solidFill>
                  <a:srgbClr val="FF3300"/>
                </a:solidFill>
                <a:ea typeface="华文楷体" pitchFamily="2" charset="-122"/>
              </a:rPr>
              <a:t>在山的那边，是海吗？</a:t>
            </a:r>
          </a:p>
        </p:txBody>
      </p:sp>
      <p:pic>
        <p:nvPicPr>
          <p:cNvPr id="72708" name="Picture 4" descr="png-026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9000" y="4953000"/>
            <a:ext cx="12192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72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27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27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1" name="Picture 3" descr="图片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5000" y="2057400"/>
            <a:ext cx="5105400" cy="3829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3732" name="Text Box 4"/>
          <p:cNvSpPr txBox="1">
            <a:spLocks noChangeArrowheads="1"/>
          </p:cNvSpPr>
          <p:nvPr/>
        </p:nvSpPr>
        <p:spPr bwMode="auto">
          <a:xfrm>
            <a:off x="1676400" y="1143000"/>
            <a:ext cx="6640513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3400" b="1">
                <a:solidFill>
                  <a:srgbClr val="FF3300"/>
                </a:solidFill>
                <a:ea typeface="华文楷体" pitchFamily="2" charset="-122"/>
              </a:rPr>
              <a:t>是的！人们啊，请相信</a:t>
            </a:r>
            <a:r>
              <a:rPr kumimoji="1" lang="en-US" altLang="zh-CN" sz="3400" b="1">
                <a:solidFill>
                  <a:srgbClr val="FF3300"/>
                </a:solidFill>
                <a:latin typeface="华文楷体"/>
                <a:ea typeface="华文楷体" pitchFamily="2" charset="-122"/>
              </a:rPr>
              <a:t>——</a:t>
            </a:r>
            <a:endParaRPr kumimoji="1" lang="en-US" altLang="zh-CN" sz="3400" b="1">
              <a:solidFill>
                <a:srgbClr val="FF3300"/>
              </a:solidFill>
              <a:ea typeface="华文楷体" pitchFamily="2" charset="-122"/>
            </a:endParaRPr>
          </a:p>
        </p:txBody>
      </p:sp>
      <p:pic>
        <p:nvPicPr>
          <p:cNvPr id="73733" name="Picture 5" descr="png-02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24600" y="5029200"/>
            <a:ext cx="12192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37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37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3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737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7373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373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737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37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737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37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2" descr="太白之路1"/>
          <p:cNvPicPr preferRelativeResize="0"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7800" y="2743200"/>
            <a:ext cx="6324600" cy="36576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4755" name="Text Box 3"/>
          <p:cNvSpPr txBox="1">
            <a:spLocks noChangeArrowheads="1"/>
          </p:cNvSpPr>
          <p:nvPr/>
        </p:nvSpPr>
        <p:spPr bwMode="auto">
          <a:xfrm>
            <a:off x="1905000" y="654050"/>
            <a:ext cx="61722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400" b="1">
                <a:solidFill>
                  <a:srgbClr val="FF3300"/>
                </a:solidFill>
                <a:latin typeface="Arial" pitchFamily="34" charset="0"/>
                <a:ea typeface="华文楷体" pitchFamily="2" charset="-122"/>
              </a:rPr>
              <a:t>在不停地翻过无数座山后</a:t>
            </a:r>
          </a:p>
        </p:txBody>
      </p:sp>
      <p:sp>
        <p:nvSpPr>
          <p:cNvPr id="74756" name="Text Box 4"/>
          <p:cNvSpPr txBox="1">
            <a:spLocks noChangeArrowheads="1"/>
          </p:cNvSpPr>
          <p:nvPr/>
        </p:nvSpPr>
        <p:spPr bwMode="auto">
          <a:xfrm>
            <a:off x="1905000" y="1263650"/>
            <a:ext cx="6324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400" b="1">
                <a:solidFill>
                  <a:srgbClr val="FF3300"/>
                </a:solidFill>
                <a:latin typeface="Arial" pitchFamily="34" charset="0"/>
                <a:ea typeface="华文楷体" pitchFamily="2" charset="-122"/>
              </a:rPr>
              <a:t>在一次次地战胜失望之后</a:t>
            </a:r>
          </a:p>
        </p:txBody>
      </p:sp>
      <p:sp>
        <p:nvSpPr>
          <p:cNvPr id="74757" name="Text Box 5"/>
          <p:cNvSpPr txBox="1">
            <a:spLocks noChangeArrowheads="1"/>
          </p:cNvSpPr>
          <p:nvPr/>
        </p:nvSpPr>
        <p:spPr bwMode="auto">
          <a:xfrm>
            <a:off x="1905000" y="1949450"/>
            <a:ext cx="6248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400" b="1">
                <a:solidFill>
                  <a:srgbClr val="FF3300"/>
                </a:solidFill>
                <a:latin typeface="Arial" pitchFamily="34" charset="0"/>
                <a:ea typeface="华文楷体" pitchFamily="2" charset="-122"/>
              </a:rPr>
              <a:t>你终会攀上这样一座山顶</a:t>
            </a:r>
          </a:p>
        </p:txBody>
      </p:sp>
      <p:pic>
        <p:nvPicPr>
          <p:cNvPr id="74758" name="Picture 6" descr="png-025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15200" y="5334000"/>
            <a:ext cx="12192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74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47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47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747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47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47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4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4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47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47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747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47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5" grpId="0"/>
      <p:bldP spid="74756" grpId="0"/>
      <p:bldP spid="7475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Picture 2" descr="XC61900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7400" y="2209800"/>
            <a:ext cx="5029200" cy="3771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5779" name="Text Box 3"/>
          <p:cNvSpPr txBox="1">
            <a:spLocks noChangeArrowheads="1"/>
          </p:cNvSpPr>
          <p:nvPr/>
        </p:nvSpPr>
        <p:spPr bwMode="auto">
          <a:xfrm>
            <a:off x="1447800" y="1187450"/>
            <a:ext cx="7086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400" b="1">
                <a:solidFill>
                  <a:srgbClr val="FF3300"/>
                </a:solidFill>
                <a:latin typeface="Arial" pitchFamily="34" charset="0"/>
                <a:ea typeface="华文楷体" pitchFamily="2" charset="-122"/>
              </a:rPr>
              <a:t>而在这座山的那边，就是海呀</a:t>
            </a:r>
          </a:p>
        </p:txBody>
      </p:sp>
      <p:pic>
        <p:nvPicPr>
          <p:cNvPr id="75780" name="Picture 4" descr="png-025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1800" y="5105400"/>
            <a:ext cx="12192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57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5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75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5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600" decel="100000"/>
                                        <p:tgtEl>
                                          <p:spTgt spid="757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600" decel="100000" fill="hold"/>
                                        <p:tgtEl>
                                          <p:spTgt spid="757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00" decel="100000" fill="hold"/>
                                        <p:tgtEl>
                                          <p:spTgt spid="75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00" decel="100000" fill="hold"/>
                                        <p:tgtEl>
                                          <p:spTgt spid="75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75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75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2" descr="修整2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7400" y="1085850"/>
            <a:ext cx="4876800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6803" name="Text Box 3"/>
          <p:cNvSpPr txBox="1">
            <a:spLocks noChangeArrowheads="1"/>
          </p:cNvSpPr>
          <p:nvPr/>
        </p:nvSpPr>
        <p:spPr bwMode="auto">
          <a:xfrm>
            <a:off x="2057400" y="4800600"/>
            <a:ext cx="4419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400" b="1">
                <a:solidFill>
                  <a:srgbClr val="FF3300"/>
                </a:solidFill>
                <a:latin typeface="Arial" pitchFamily="34" charset="0"/>
                <a:ea typeface="华文楷体" pitchFamily="2" charset="-122"/>
              </a:rPr>
              <a:t>是一个全新的世界</a:t>
            </a:r>
          </a:p>
        </p:txBody>
      </p:sp>
      <p:sp>
        <p:nvSpPr>
          <p:cNvPr id="76804" name="Text Box 4"/>
          <p:cNvSpPr txBox="1">
            <a:spLocks noChangeArrowheads="1"/>
          </p:cNvSpPr>
          <p:nvPr/>
        </p:nvSpPr>
        <p:spPr bwMode="auto">
          <a:xfrm>
            <a:off x="2057400" y="5454650"/>
            <a:ext cx="6324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400" b="1">
                <a:solidFill>
                  <a:srgbClr val="FF3300"/>
                </a:solidFill>
                <a:latin typeface="Arial" pitchFamily="34" charset="0"/>
                <a:ea typeface="华文楷体" pitchFamily="2" charset="-122"/>
              </a:rPr>
              <a:t>在一瞬间照亮你的眼睛</a:t>
            </a:r>
            <a:r>
              <a:rPr lang="en-US" altLang="zh-CN" sz="3400" b="1">
                <a:solidFill>
                  <a:srgbClr val="FF3300"/>
                </a:solidFill>
                <a:latin typeface="华文楷体"/>
                <a:ea typeface="华文楷体" pitchFamily="2" charset="-122"/>
              </a:rPr>
              <a:t>……</a:t>
            </a:r>
            <a:endParaRPr lang="en-US" altLang="zh-CN" sz="3400" b="1">
              <a:solidFill>
                <a:srgbClr val="FF3300"/>
              </a:solidFill>
              <a:latin typeface="Arial" pitchFamily="34" charset="0"/>
              <a:ea typeface="华文楷体" pitchFamily="2" charset="-122"/>
            </a:endParaRPr>
          </a:p>
        </p:txBody>
      </p:sp>
      <p:pic>
        <p:nvPicPr>
          <p:cNvPr id="76805" name="Picture 5" descr="png-023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0" y="533400"/>
            <a:ext cx="12192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76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68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68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68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6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68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68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68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6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3" grpId="0"/>
      <p:bldP spid="7680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590800" y="762000"/>
            <a:ext cx="5029200" cy="1143000"/>
          </a:xfrm>
          <a:solidFill>
            <a:srgbClr val="FFCC00">
              <a:alpha val="20000"/>
            </a:srgbClr>
          </a:solidFill>
        </p:spPr>
        <p:txBody>
          <a:bodyPr/>
          <a:lstStyle/>
          <a:p>
            <a:r>
              <a:rPr lang="zh-CN" altLang="en-US" sz="50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隶书" pitchFamily="49" charset="-122"/>
              </a:rPr>
              <a:t>整体感知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2247900"/>
            <a:ext cx="7543800" cy="3276600"/>
          </a:xfrm>
        </p:spPr>
        <p:txBody>
          <a:bodyPr/>
          <a:lstStyle/>
          <a:p>
            <a:pPr>
              <a:lnSpc>
                <a:spcPct val="110000"/>
              </a:lnSpc>
              <a:buFontTx/>
              <a:buNone/>
            </a:pPr>
            <a:r>
              <a:rPr lang="en-US" altLang="zh-CN" sz="3000" b="1" dirty="0">
                <a:solidFill>
                  <a:schemeClr val="accent2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  </a:t>
            </a:r>
            <a:r>
              <a:rPr lang="zh-CN" altLang="en-US" sz="3000" b="1" dirty="0">
                <a:solidFill>
                  <a:schemeClr val="accent2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本诗分为两节：</a:t>
            </a:r>
          </a:p>
          <a:p>
            <a:pPr>
              <a:lnSpc>
                <a:spcPct val="110000"/>
              </a:lnSpc>
              <a:buFontTx/>
              <a:buNone/>
            </a:pPr>
            <a:r>
              <a:rPr lang="zh-CN" altLang="en-US" sz="3000" b="1" dirty="0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      </a:t>
            </a:r>
            <a:r>
              <a:rPr lang="zh-CN" altLang="en-US" sz="3000" b="1" dirty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第一节</a:t>
            </a:r>
            <a:r>
              <a:rPr lang="zh-CN" altLang="en-US" sz="3000" b="1" dirty="0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：描写小时候，我发现山那边并不是海。</a:t>
            </a:r>
          </a:p>
          <a:p>
            <a:pPr>
              <a:lnSpc>
                <a:spcPct val="110000"/>
              </a:lnSpc>
              <a:buFontTx/>
              <a:buNone/>
            </a:pPr>
            <a:r>
              <a:rPr lang="zh-CN" altLang="en-US" sz="3000" b="1" dirty="0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      </a:t>
            </a:r>
            <a:r>
              <a:rPr lang="zh-CN" altLang="en-US" sz="3000" b="1" dirty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第二节</a:t>
            </a:r>
            <a:r>
              <a:rPr lang="zh-CN" altLang="en-US" sz="3000" b="1" dirty="0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：描写今天，我追寻海，并相信一定会看到海。</a:t>
            </a:r>
          </a:p>
          <a:p>
            <a:pPr>
              <a:buFontTx/>
              <a:buNone/>
            </a:pPr>
            <a:endParaRPr lang="en-US" altLang="zh-CN" sz="3000" b="1" dirty="0">
              <a:latin typeface="经典细隶书简" pitchFamily="49" charset="-122"/>
              <a:ea typeface="楷体_GB2312" pitchFamily="49" charset="-122"/>
              <a:cs typeface="经典细隶书简" pitchFamily="49" charset="-122"/>
            </a:endParaRPr>
          </a:p>
        </p:txBody>
      </p:sp>
      <p:pic>
        <p:nvPicPr>
          <p:cNvPr id="22532" name="Picture 4" descr="png-024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788" y="1096963"/>
            <a:ext cx="12192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3" name="Picture 5" descr="png-020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86600" y="5029200"/>
            <a:ext cx="990600" cy="99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Grp="1" noChangeArrowheads="1"/>
          </p:cNvSpPr>
          <p:nvPr>
            <p:ph/>
          </p:nvPr>
        </p:nvSpPr>
        <p:spPr>
          <a:xfrm>
            <a:off x="990600" y="1722438"/>
            <a:ext cx="7620000" cy="4068762"/>
          </a:xfrm>
        </p:spPr>
        <p:txBody>
          <a:bodyPr/>
          <a:lstStyle/>
          <a:p>
            <a:pPr>
              <a:buFontTx/>
              <a:buNone/>
            </a:pPr>
            <a:r>
              <a:rPr lang="zh-CN" altLang="en-US" sz="3500" b="1" dirty="0">
                <a:solidFill>
                  <a:schemeClr val="accent2"/>
                </a:solidFill>
                <a:latin typeface="Times New Roman" pitchFamily="18" charset="0"/>
                <a:ea typeface="幼圆" pitchFamily="49" charset="-122"/>
              </a:rPr>
              <a:t>过程与方法目标：</a:t>
            </a:r>
          </a:p>
          <a:p>
            <a:pPr>
              <a:buFontTx/>
              <a:buNone/>
            </a:pPr>
            <a:r>
              <a:rPr lang="zh-CN" altLang="en-US" sz="3000" b="1" dirty="0">
                <a:latin typeface="Times New Roman" pitchFamily="18" charset="0"/>
                <a:ea typeface="楷体_GB2312" pitchFamily="49" charset="-122"/>
                <a:cs typeface="经典细隶书简" pitchFamily="49" charset="-122"/>
              </a:rPr>
              <a:t>         </a:t>
            </a:r>
            <a:r>
              <a:rPr lang="en-US" altLang="zh-CN" sz="3000" b="1" dirty="0">
                <a:latin typeface="Times New Roman" pitchFamily="18" charset="0"/>
                <a:ea typeface="楷体_GB2312" pitchFamily="49" charset="-122"/>
                <a:cs typeface="经典细隶书简" pitchFamily="49" charset="-122"/>
              </a:rPr>
              <a:t>1</a:t>
            </a:r>
            <a:r>
              <a:rPr lang="zh-CN" altLang="en-US" sz="3000" b="1" dirty="0">
                <a:latin typeface="Times New Roman" pitchFamily="18" charset="0"/>
                <a:ea typeface="楷体_GB2312" pitchFamily="49" charset="-122"/>
                <a:cs typeface="经典细隶书简" pitchFamily="49" charset="-122"/>
              </a:rPr>
              <a:t>、领会诗中“山”与“海”的艺术</a:t>
            </a:r>
            <a:r>
              <a:rPr lang="zh-CN" altLang="en-US" sz="3000" b="1" dirty="0" smtClean="0">
                <a:latin typeface="Times New Roman" pitchFamily="18" charset="0"/>
                <a:ea typeface="楷体_GB2312" pitchFamily="49" charset="-122"/>
                <a:cs typeface="经典细隶书简" pitchFamily="49" charset="-122"/>
              </a:rPr>
              <a:t>形象蕴含</a:t>
            </a:r>
            <a:r>
              <a:rPr lang="zh-CN" altLang="en-US" sz="3000" b="1" dirty="0">
                <a:latin typeface="Times New Roman" pitchFamily="18" charset="0"/>
                <a:ea typeface="楷体_GB2312" pitchFamily="49" charset="-122"/>
                <a:cs typeface="经典细隶书简" pitchFamily="49" charset="-122"/>
              </a:rPr>
              <a:t>的意味，培养欣赏诗歌的能力。</a:t>
            </a:r>
          </a:p>
          <a:p>
            <a:pPr>
              <a:buFontTx/>
              <a:buNone/>
            </a:pPr>
            <a:r>
              <a:rPr lang="zh-CN" altLang="en-US" sz="3000" b="1" dirty="0">
                <a:latin typeface="Times New Roman" pitchFamily="18" charset="0"/>
                <a:ea typeface="楷体_GB2312" pitchFamily="49" charset="-122"/>
                <a:cs typeface="经典细隶书简" pitchFamily="49" charset="-122"/>
              </a:rPr>
              <a:t>         </a:t>
            </a:r>
            <a:r>
              <a:rPr lang="en-US" altLang="zh-CN" sz="3000" b="1" dirty="0">
                <a:latin typeface="Times New Roman" pitchFamily="18" charset="0"/>
                <a:ea typeface="楷体_GB2312" pitchFamily="49" charset="-122"/>
                <a:cs typeface="经典细隶书简" pitchFamily="49" charset="-122"/>
              </a:rPr>
              <a:t>2</a:t>
            </a:r>
            <a:r>
              <a:rPr lang="zh-CN" altLang="en-US" sz="3000" b="1" dirty="0">
                <a:latin typeface="Times New Roman" pitchFamily="18" charset="0"/>
                <a:ea typeface="楷体_GB2312" pitchFamily="49" charset="-122"/>
                <a:cs typeface="经典细隶书简" pitchFamily="49" charset="-122"/>
              </a:rPr>
              <a:t>、品味诗歌语言，感悟诗中的思想</a:t>
            </a:r>
          </a:p>
          <a:p>
            <a:pPr>
              <a:buFontTx/>
              <a:buNone/>
            </a:pPr>
            <a:r>
              <a:rPr lang="zh-CN" altLang="en-US" sz="3000" b="1" dirty="0">
                <a:latin typeface="Times New Roman" pitchFamily="18" charset="0"/>
                <a:ea typeface="楷体_GB2312" pitchFamily="49" charset="-122"/>
                <a:cs typeface="经典细隶书简" pitchFamily="49" charset="-122"/>
              </a:rPr>
              <a:t>感情。</a:t>
            </a:r>
          </a:p>
          <a:p>
            <a:pPr>
              <a:buFontTx/>
              <a:buNone/>
            </a:pPr>
            <a:r>
              <a:rPr lang="zh-CN" altLang="en-US" sz="3000" b="1" dirty="0">
                <a:latin typeface="Times New Roman" pitchFamily="18" charset="0"/>
                <a:ea typeface="楷体_GB2312" pitchFamily="49" charset="-122"/>
                <a:cs typeface="经典细隶书简" pitchFamily="49" charset="-122"/>
              </a:rPr>
              <a:t>        </a:t>
            </a:r>
            <a:r>
              <a:rPr lang="en-US" altLang="zh-CN" sz="3000" b="1" dirty="0">
                <a:latin typeface="Times New Roman" pitchFamily="18" charset="0"/>
                <a:ea typeface="楷体_GB2312" pitchFamily="49" charset="-122"/>
                <a:cs typeface="经典细隶书简" pitchFamily="49" charset="-122"/>
              </a:rPr>
              <a:t>3</a:t>
            </a:r>
            <a:r>
              <a:rPr lang="zh-CN" altLang="en-US" sz="3000" b="1" dirty="0">
                <a:latin typeface="Times New Roman" pitchFamily="18" charset="0"/>
                <a:ea typeface="楷体_GB2312" pitchFamily="49" charset="-122"/>
                <a:cs typeface="经典细隶书简" pitchFamily="49" charset="-122"/>
              </a:rPr>
              <a:t>、理解诗歌的基础上展开丰富的</a:t>
            </a:r>
          </a:p>
          <a:p>
            <a:pPr>
              <a:buFontTx/>
              <a:buNone/>
            </a:pPr>
            <a:r>
              <a:rPr lang="zh-CN" altLang="en-US" sz="3000" b="1" dirty="0">
                <a:latin typeface="Times New Roman" pitchFamily="18" charset="0"/>
                <a:ea typeface="楷体_GB2312" pitchFamily="49" charset="-122"/>
                <a:cs typeface="经典细隶书简" pitchFamily="49" charset="-122"/>
              </a:rPr>
              <a:t>想像。</a:t>
            </a:r>
            <a:r>
              <a:rPr lang="zh-CN" altLang="en-US" sz="3000" b="1" dirty="0">
                <a:latin typeface="经典细隶书简" pitchFamily="49" charset="-122"/>
                <a:ea typeface="经典细隶书简" pitchFamily="49" charset="-122"/>
              </a:rPr>
              <a:t> </a:t>
            </a:r>
          </a:p>
        </p:txBody>
      </p:sp>
      <p:pic>
        <p:nvPicPr>
          <p:cNvPr id="7174" name="Picture 6" descr="ni_png_007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29400" y="1219200"/>
            <a:ext cx="1066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7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1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1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00" decel="100000" fill="hold"/>
                                        <p:tgtEl>
                                          <p:spTgt spid="71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1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1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decel="100000" fill="hold"/>
                                        <p:tgtEl>
                                          <p:spTgt spid="71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1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1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00" decel="100000" fill="hold"/>
                                        <p:tgtEl>
                                          <p:spTgt spid="71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0" y="457200"/>
            <a:ext cx="5029200" cy="1143000"/>
          </a:xfrm>
          <a:solidFill>
            <a:srgbClr val="FFCC00">
              <a:alpha val="20000"/>
            </a:srgbClr>
          </a:solidFill>
        </p:spPr>
        <p:txBody>
          <a:bodyPr/>
          <a:lstStyle/>
          <a:p>
            <a:r>
              <a:rPr lang="zh-CN" altLang="en-US" sz="50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隶书" pitchFamily="49" charset="-122"/>
                <a:ea typeface="隶书" pitchFamily="49" charset="-122"/>
              </a:rPr>
              <a:t>课文讲解</a:t>
            </a:r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1447800" y="1720850"/>
            <a:ext cx="6477000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indent="317500">
              <a:lnSpc>
                <a:spcPct val="110000"/>
              </a:lnSpc>
            </a:pPr>
            <a:r>
              <a:rPr lang="en-US" altLang="zh-CN" sz="3000" b="1" dirty="0">
                <a:solidFill>
                  <a:schemeClr val="hlink"/>
                </a:solidFill>
                <a:latin typeface="华文中宋" pitchFamily="2" charset="-122"/>
                <a:ea typeface="华文中宋" pitchFamily="2" charset="-122"/>
                <a:cs typeface="经典细隶书简" pitchFamily="49" charset="-122"/>
              </a:rPr>
              <a:t>       1</a:t>
            </a:r>
            <a:r>
              <a:rPr lang="zh-CN" altLang="en-US" sz="3000" b="1" dirty="0">
                <a:solidFill>
                  <a:schemeClr val="hlink"/>
                </a:solidFill>
                <a:latin typeface="华文中宋" pitchFamily="2" charset="-122"/>
                <a:ea typeface="华文中宋" pitchFamily="2" charset="-122"/>
                <a:cs typeface="经典细隶书简" pitchFamily="49" charset="-122"/>
              </a:rPr>
              <a:t>、我常伏在窗口</a:t>
            </a:r>
            <a:r>
              <a:rPr lang="zh-CN" altLang="en-US" sz="3000" b="1" dirty="0">
                <a:solidFill>
                  <a:srgbClr val="FF3300"/>
                </a:solidFill>
                <a:latin typeface="华文中宋" pitchFamily="2" charset="-122"/>
                <a:ea typeface="华文中宋" pitchFamily="2" charset="-122"/>
                <a:cs typeface="经典细隶书简" pitchFamily="49" charset="-122"/>
              </a:rPr>
              <a:t>痴想</a:t>
            </a:r>
          </a:p>
          <a:p>
            <a:pPr indent="317500">
              <a:lnSpc>
                <a:spcPct val="110000"/>
              </a:lnSpc>
            </a:pPr>
            <a:r>
              <a:rPr lang="zh-CN" altLang="en-US" sz="3000" b="1" dirty="0">
                <a:solidFill>
                  <a:schemeClr val="hlink"/>
                </a:solidFill>
                <a:latin typeface="华文中宋" pitchFamily="2" charset="-122"/>
                <a:ea typeface="华文中宋" pitchFamily="2" charset="-122"/>
                <a:cs typeface="经典细隶书简" pitchFamily="49" charset="-122"/>
              </a:rPr>
              <a:t>（这个词在这里是什么意思？）</a:t>
            </a: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3962400" y="3027363"/>
            <a:ext cx="4670425" cy="2944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3000" b="1" dirty="0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   </a:t>
            </a:r>
            <a:r>
              <a:rPr lang="en-US" altLang="zh-CN" sz="2800" b="1" dirty="0">
                <a:solidFill>
                  <a:srgbClr val="FF3300"/>
                </a:solidFill>
                <a:latin typeface="Arial"/>
                <a:ea typeface="楷体_GB2312" pitchFamily="49" charset="-122"/>
                <a:cs typeface="经典细隶书简" pitchFamily="49" charset="-122"/>
              </a:rPr>
              <a:t>“</a:t>
            </a:r>
            <a:r>
              <a:rPr lang="zh-CN" altLang="en-US" sz="2800" b="1" dirty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痴想</a:t>
            </a:r>
            <a:r>
              <a:rPr lang="zh-CN" altLang="en-US" sz="2800" b="1" dirty="0">
                <a:solidFill>
                  <a:srgbClr val="FF3300"/>
                </a:solidFill>
                <a:latin typeface="Arial"/>
                <a:ea typeface="楷体_GB2312" pitchFamily="49" charset="-122"/>
                <a:cs typeface="经典细隶书简" pitchFamily="49" charset="-122"/>
              </a:rPr>
              <a:t>”</a:t>
            </a:r>
            <a:r>
              <a:rPr lang="zh-CN" altLang="en-US" sz="2800" b="1" dirty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原意是发呆地想，这里的意思是，总是神往于大山外面的世界，达到了痴迷的程度。说明</a:t>
            </a:r>
            <a:r>
              <a:rPr lang="zh-CN" altLang="en-US" sz="2800" b="1" dirty="0">
                <a:solidFill>
                  <a:srgbClr val="FF3300"/>
                </a:solidFill>
                <a:latin typeface="Arial"/>
                <a:ea typeface="楷体_GB2312" pitchFamily="49" charset="-122"/>
                <a:cs typeface="经典细隶书简" pitchFamily="49" charset="-122"/>
              </a:rPr>
              <a:t>“</a:t>
            </a:r>
            <a:r>
              <a:rPr lang="zh-CN" altLang="en-US" sz="2800" b="1" dirty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我</a:t>
            </a:r>
            <a:r>
              <a:rPr lang="zh-CN" altLang="en-US" sz="2800" b="1" dirty="0">
                <a:solidFill>
                  <a:srgbClr val="FF3300"/>
                </a:solidFill>
                <a:latin typeface="Arial"/>
                <a:ea typeface="楷体_GB2312" pitchFamily="49" charset="-122"/>
                <a:cs typeface="经典细隶书简" pitchFamily="49" charset="-122"/>
              </a:rPr>
              <a:t>”</a:t>
            </a:r>
            <a:r>
              <a:rPr lang="zh-CN" altLang="en-US" sz="2800" b="1" dirty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从小就不愿困居于狭小的天地，渴望追求新的天地。 </a:t>
            </a:r>
          </a:p>
        </p:txBody>
      </p:sp>
      <p:pic>
        <p:nvPicPr>
          <p:cNvPr id="17414" name="Picture 6" descr="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400" y="3200400"/>
            <a:ext cx="3048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5" name="Picture 7" descr="png-023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0" y="381000"/>
            <a:ext cx="12192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0" dur="2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animBg="1"/>
      <p:bldP spid="17412" grpId="0"/>
      <p:bldP spid="1741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1752600" y="1004888"/>
            <a:ext cx="6172200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en-US" altLang="zh-CN" sz="3000" b="1" dirty="0">
                <a:solidFill>
                  <a:schemeClr val="hlink"/>
                </a:solidFill>
                <a:latin typeface="华文中宋" pitchFamily="2" charset="-122"/>
                <a:ea typeface="华文中宋" pitchFamily="2" charset="-122"/>
                <a:cs typeface="经典细隶书简" pitchFamily="49" charset="-122"/>
              </a:rPr>
              <a:t>        2</a:t>
            </a:r>
            <a:r>
              <a:rPr lang="zh-CN" altLang="en-US" sz="3000" b="1" dirty="0">
                <a:solidFill>
                  <a:schemeClr val="hlink"/>
                </a:solidFill>
                <a:latin typeface="华文中宋" pitchFamily="2" charset="-122"/>
                <a:ea typeface="华文中宋" pitchFamily="2" charset="-122"/>
                <a:cs typeface="经典细隶书简" pitchFamily="49" charset="-122"/>
              </a:rPr>
              <a:t>、 “妈妈给我说过：海”</a:t>
            </a:r>
          </a:p>
          <a:p>
            <a:r>
              <a:rPr lang="zh-CN" altLang="en-US" sz="3000" b="1" dirty="0">
                <a:solidFill>
                  <a:schemeClr val="hlink"/>
                </a:solidFill>
                <a:latin typeface="华文中宋" pitchFamily="2" charset="-122"/>
                <a:ea typeface="华文中宋" pitchFamily="2" charset="-122"/>
                <a:cs typeface="经典细隶书简" pitchFamily="49" charset="-122"/>
              </a:rPr>
              <a:t>（这句话告诉了我们什么？）</a:t>
            </a:r>
            <a:r>
              <a:rPr lang="zh-CN" altLang="en-US" sz="3200" b="1" dirty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 </a:t>
            </a:r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1447800" y="2224088"/>
            <a:ext cx="630555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zh-CN" altLang="en-US" sz="3000" b="1" dirty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妈妈指点了理想，唤起了我的想望。</a:t>
            </a:r>
          </a:p>
        </p:txBody>
      </p:sp>
      <p:pic>
        <p:nvPicPr>
          <p:cNvPr id="23558" name="Picture 6" descr="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43200" y="2895600"/>
            <a:ext cx="3360738" cy="373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61" name="Picture 9" descr="png-023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0" y="4038600"/>
            <a:ext cx="12192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/>
      <p:bldP spid="2355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1066800" y="1066800"/>
            <a:ext cx="731520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3000" b="1" dirty="0">
                <a:solidFill>
                  <a:schemeClr val="hlink"/>
                </a:solidFill>
                <a:latin typeface="华文中宋" pitchFamily="2" charset="-122"/>
                <a:ea typeface="华文中宋" pitchFamily="2" charset="-122"/>
                <a:cs typeface="经典细隶书简" pitchFamily="49" charset="-122"/>
              </a:rPr>
              <a:t>       3</a:t>
            </a:r>
            <a:r>
              <a:rPr lang="zh-CN" altLang="en-US" sz="3000" b="1" dirty="0">
                <a:solidFill>
                  <a:schemeClr val="hlink"/>
                </a:solidFill>
                <a:latin typeface="华文中宋" pitchFamily="2" charset="-122"/>
                <a:ea typeface="华文中宋" pitchFamily="2" charset="-122"/>
                <a:cs typeface="经典细隶书简" pitchFamily="49" charset="-122"/>
              </a:rPr>
              <a:t>、“隐秘的想望”中“隐秘”什么意思？为什么这么说？</a:t>
            </a:r>
          </a:p>
        </p:txBody>
      </p:sp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3581400" y="2286000"/>
            <a:ext cx="4572000" cy="264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3200" b="1" dirty="0"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en-US" sz="3000" b="1" dirty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隐秘：隐蔽，不外露。小时候想望山那边的海，爬山是为了望见大海，这个想望并没有告诉他人，所以说</a:t>
            </a:r>
            <a:r>
              <a:rPr lang="zh-CN" altLang="en-US" sz="3000" b="1" dirty="0">
                <a:solidFill>
                  <a:srgbClr val="FF3300"/>
                </a:solidFill>
                <a:latin typeface="Arial"/>
                <a:ea typeface="楷体_GB2312" pitchFamily="49" charset="-122"/>
                <a:cs typeface="经典细隶书简" pitchFamily="49" charset="-122"/>
              </a:rPr>
              <a:t>“</a:t>
            </a:r>
            <a:r>
              <a:rPr lang="zh-CN" altLang="en-US" sz="3000" b="1" dirty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隐秘</a:t>
            </a:r>
            <a:r>
              <a:rPr lang="zh-CN" altLang="en-US" sz="3000" b="1" dirty="0">
                <a:solidFill>
                  <a:srgbClr val="FF3300"/>
                </a:solidFill>
                <a:latin typeface="Arial"/>
                <a:ea typeface="楷体_GB2312" pitchFamily="49" charset="-122"/>
                <a:cs typeface="经典细隶书简" pitchFamily="49" charset="-122"/>
              </a:rPr>
              <a:t>”</a:t>
            </a:r>
            <a:r>
              <a:rPr lang="zh-CN" altLang="en-US" sz="3000" b="1" dirty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。</a:t>
            </a:r>
          </a:p>
        </p:txBody>
      </p:sp>
      <p:pic>
        <p:nvPicPr>
          <p:cNvPr id="24583" name="Picture 7" descr="59369e65b2f80feef63654d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0600" y="2286000"/>
            <a:ext cx="2273300" cy="350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4" name="Picture 8" descr="u=2347272392,2877410035&amp;fm=0&amp;gp=-3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00800" y="5029200"/>
            <a:ext cx="1397000" cy="135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1" grpId="0"/>
      <p:bldP spid="2458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1219200" y="1042988"/>
            <a:ext cx="6858000" cy="160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3000" b="1">
                <a:solidFill>
                  <a:schemeClr val="hlink"/>
                </a:solidFill>
                <a:latin typeface="华文中宋" pitchFamily="2" charset="-122"/>
                <a:ea typeface="华文中宋" pitchFamily="2" charset="-122"/>
                <a:cs typeface="经典细隶书简" pitchFamily="49" charset="-122"/>
              </a:rPr>
              <a:t>       4</a:t>
            </a:r>
            <a:r>
              <a:rPr lang="zh-CN" altLang="en-US" sz="3000" b="1">
                <a:solidFill>
                  <a:schemeClr val="hlink"/>
                </a:solidFill>
                <a:latin typeface="华文中宋" pitchFamily="2" charset="-122"/>
                <a:ea typeface="华文中宋" pitchFamily="2" charset="-122"/>
                <a:cs typeface="经典细隶书简" pitchFamily="49" charset="-122"/>
              </a:rPr>
              <a:t>、“有一天我终于爬上了那个山顶”，那“我”看海的愿望实现没有？ 从哪些地方可以看出来？</a:t>
            </a:r>
          </a:p>
        </p:txBody>
      </p:sp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1219200" y="3084513"/>
            <a:ext cx="6858000" cy="163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3000" b="1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    </a:t>
            </a:r>
            <a:r>
              <a:rPr lang="en-US" altLang="zh-CN" sz="3000" b="1">
                <a:solidFill>
                  <a:srgbClr val="FF3300"/>
                </a:solidFill>
                <a:latin typeface="Times New Roman"/>
                <a:ea typeface="楷体_GB2312" pitchFamily="49" charset="-122"/>
                <a:cs typeface="经典细隶书简" pitchFamily="49" charset="-122"/>
              </a:rPr>
              <a:t>“</a:t>
            </a:r>
            <a:r>
              <a:rPr lang="zh-CN" altLang="en-US" sz="3000" b="1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我</a:t>
            </a:r>
            <a:r>
              <a:rPr lang="zh-CN" altLang="en-US" sz="3000" b="1">
                <a:solidFill>
                  <a:srgbClr val="FF3300"/>
                </a:solidFill>
                <a:latin typeface="Times New Roman"/>
                <a:ea typeface="楷体_GB2312" pitchFamily="49" charset="-122"/>
                <a:cs typeface="经典细隶书简" pitchFamily="49" charset="-122"/>
              </a:rPr>
              <a:t>”</a:t>
            </a:r>
            <a:r>
              <a:rPr lang="zh-CN" altLang="en-US" sz="3000" b="1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看海的愿望没有实现。从</a:t>
            </a:r>
            <a:r>
              <a:rPr lang="zh-CN" altLang="en-US" sz="3000" b="1">
                <a:solidFill>
                  <a:srgbClr val="FF3300"/>
                </a:solidFill>
                <a:latin typeface="Times New Roman"/>
                <a:ea typeface="楷体_GB2312" pitchFamily="49" charset="-122"/>
                <a:cs typeface="经典细隶书简" pitchFamily="49" charset="-122"/>
              </a:rPr>
              <a:t>“</a:t>
            </a:r>
            <a:r>
              <a:rPr lang="zh-CN" altLang="en-US" sz="3000" b="1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哭着回来、铁青着脸、给我的幻想打了个零分</a:t>
            </a:r>
            <a:r>
              <a:rPr lang="zh-CN" altLang="en-US" sz="3000" b="1">
                <a:solidFill>
                  <a:srgbClr val="FF3300"/>
                </a:solidFill>
                <a:latin typeface="Times New Roman"/>
                <a:ea typeface="楷体_GB2312" pitchFamily="49" charset="-122"/>
                <a:cs typeface="经典细隶书简" pitchFamily="49" charset="-122"/>
              </a:rPr>
              <a:t>”</a:t>
            </a:r>
            <a:r>
              <a:rPr lang="zh-CN" altLang="en-US" sz="3000" b="1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这些语句可以看出来</a:t>
            </a:r>
            <a:r>
              <a:rPr lang="zh-CN" altLang="en-US" sz="3200" b="1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。</a:t>
            </a:r>
          </a:p>
        </p:txBody>
      </p:sp>
      <p:pic>
        <p:nvPicPr>
          <p:cNvPr id="25606" name="Picture 6" descr="36_2_5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29400" y="4800600"/>
            <a:ext cx="104775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4" grpId="0"/>
      <p:bldP spid="2560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1143000" y="1524000"/>
            <a:ext cx="6410325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99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indent="317500">
              <a:lnSpc>
                <a:spcPct val="110000"/>
              </a:lnSpc>
            </a:pPr>
            <a:r>
              <a:rPr lang="en-US" altLang="zh-CN" sz="3000" b="1">
                <a:solidFill>
                  <a:schemeClr val="hlink"/>
                </a:solidFill>
                <a:latin typeface="华文中宋" pitchFamily="2" charset="-122"/>
                <a:ea typeface="华文中宋" pitchFamily="2" charset="-122"/>
                <a:cs typeface="经典细隶书简" pitchFamily="49" charset="-122"/>
              </a:rPr>
              <a:t>         5</a:t>
            </a:r>
            <a:r>
              <a:rPr lang="zh-CN" altLang="en-US" sz="3000" b="1">
                <a:solidFill>
                  <a:schemeClr val="hlink"/>
                </a:solidFill>
                <a:latin typeface="华文中宋" pitchFamily="2" charset="-122"/>
                <a:ea typeface="华文中宋" pitchFamily="2" charset="-122"/>
                <a:cs typeface="经典细隶书简" pitchFamily="49" charset="-122"/>
              </a:rPr>
              <a:t>、山那边的山啊，铁青着脸</a:t>
            </a:r>
          </a:p>
          <a:p>
            <a:pPr indent="317500">
              <a:lnSpc>
                <a:spcPct val="110000"/>
              </a:lnSpc>
            </a:pPr>
            <a:r>
              <a:rPr lang="zh-CN" altLang="en-US" sz="3000" b="1">
                <a:solidFill>
                  <a:schemeClr val="hlink"/>
                </a:solidFill>
                <a:latin typeface="华文中宋" pitchFamily="2" charset="-122"/>
                <a:ea typeface="华文中宋" pitchFamily="2" charset="-122"/>
                <a:cs typeface="经典细隶书简" pitchFamily="49" charset="-122"/>
              </a:rPr>
              <a:t>（这是写山的颜色吗？）</a:t>
            </a:r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1447800" y="2779713"/>
            <a:ext cx="6553200" cy="264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3200" b="1"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en-US" altLang="zh-CN" sz="3000" b="1">
                <a:solidFill>
                  <a:srgbClr val="FF3300"/>
                </a:solidFill>
                <a:latin typeface="Times New Roman"/>
                <a:ea typeface="楷体_GB2312" pitchFamily="49" charset="-122"/>
                <a:cs typeface="经典细隶书简" pitchFamily="49" charset="-122"/>
              </a:rPr>
              <a:t>“</a:t>
            </a:r>
            <a:r>
              <a:rPr lang="zh-CN" altLang="en-US" sz="3000" b="1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铁青着脸</a:t>
            </a:r>
            <a:r>
              <a:rPr lang="zh-CN" altLang="en-US" sz="3000" b="1">
                <a:solidFill>
                  <a:srgbClr val="FF3300"/>
                </a:solidFill>
                <a:latin typeface="Times New Roman"/>
                <a:ea typeface="楷体_GB2312" pitchFamily="49" charset="-122"/>
                <a:cs typeface="经典细隶书简" pitchFamily="49" charset="-122"/>
              </a:rPr>
              <a:t>”</a:t>
            </a:r>
            <a:r>
              <a:rPr lang="zh-CN" altLang="en-US" sz="3000" b="1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，是</a:t>
            </a:r>
            <a:r>
              <a:rPr lang="zh-CN" altLang="en-US" sz="3000" b="1">
                <a:solidFill>
                  <a:srgbClr val="FF3300"/>
                </a:solidFill>
                <a:latin typeface="Times New Roman"/>
                <a:ea typeface="楷体_GB2312" pitchFamily="49" charset="-122"/>
                <a:cs typeface="经典细隶书简" pitchFamily="49" charset="-122"/>
              </a:rPr>
              <a:t>“</a:t>
            </a:r>
            <a:r>
              <a:rPr lang="zh-CN" altLang="en-US" sz="3000" b="1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我</a:t>
            </a:r>
            <a:r>
              <a:rPr lang="zh-CN" altLang="en-US" sz="3000" b="1">
                <a:solidFill>
                  <a:srgbClr val="FF3300"/>
                </a:solidFill>
                <a:latin typeface="Times New Roman"/>
                <a:ea typeface="楷体_GB2312" pitchFamily="49" charset="-122"/>
                <a:cs typeface="经典细隶书简" pitchFamily="49" charset="-122"/>
              </a:rPr>
              <a:t>”</a:t>
            </a:r>
            <a:r>
              <a:rPr lang="zh-CN" altLang="en-US" sz="3000" b="1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心情沮丧时的主观感觉。本希望看见大海，结果望见的依然是山，大失所望，沮丧极了，好像山在那里责备我痴心妄想，脸色铁青。采用了拟人的手法。 </a:t>
            </a:r>
          </a:p>
        </p:txBody>
      </p:sp>
      <p:pic>
        <p:nvPicPr>
          <p:cNvPr id="18438" name="Picture 6" descr="36_2_3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2800" y="990600"/>
            <a:ext cx="1095375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/>
      <p:bldP spid="18437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609600" y="2209800"/>
            <a:ext cx="7696200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indent="317500">
              <a:lnSpc>
                <a:spcPct val="110000"/>
              </a:lnSpc>
            </a:pPr>
            <a:r>
              <a:rPr lang="en-US" altLang="zh-CN" sz="3000" b="1">
                <a:solidFill>
                  <a:schemeClr val="hlink"/>
                </a:solidFill>
                <a:latin typeface="华文中宋" pitchFamily="2" charset="-122"/>
                <a:ea typeface="华文中宋" pitchFamily="2" charset="-122"/>
                <a:cs typeface="经典细隶书简" pitchFamily="49" charset="-122"/>
              </a:rPr>
              <a:t>         6</a:t>
            </a:r>
            <a:r>
              <a:rPr lang="zh-CN" altLang="en-US" sz="3000" b="1">
                <a:solidFill>
                  <a:schemeClr val="hlink"/>
                </a:solidFill>
                <a:latin typeface="华文中宋" pitchFamily="2" charset="-122"/>
                <a:ea typeface="华文中宋" pitchFamily="2" charset="-122"/>
                <a:cs typeface="经典细隶书简" pitchFamily="49" charset="-122"/>
              </a:rPr>
              <a:t>、当我爬上那一座座诱惑着我的山顶。（“山顶”的诱惑力在哪里？）</a:t>
            </a:r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1295400" y="3505200"/>
            <a:ext cx="7315200" cy="1131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3200" b="1"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en-US" sz="3000" b="1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因为总以为爬上山顶就可以望见大海，所以每座山顶都是那样富有诱惑力。 </a:t>
            </a:r>
          </a:p>
        </p:txBody>
      </p:sp>
      <p:pic>
        <p:nvPicPr>
          <p:cNvPr id="19462" name="Picture 6" descr="36_8_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00800" y="1295400"/>
            <a:ext cx="1047750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3" name="Picture 7" descr="post-14923-110391872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0" y="4953000"/>
            <a:ext cx="952500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/>
      <p:bldP spid="19461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ChangeArrowheads="1"/>
          </p:cNvSpPr>
          <p:nvPr/>
        </p:nvSpPr>
        <p:spPr bwMode="auto">
          <a:xfrm>
            <a:off x="914400" y="1135063"/>
            <a:ext cx="7196138" cy="160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3000" b="1">
                <a:solidFill>
                  <a:schemeClr val="hlink"/>
                </a:solidFill>
                <a:latin typeface="华文中宋" pitchFamily="2" charset="-122"/>
                <a:ea typeface="华文中宋" pitchFamily="2" charset="-122"/>
                <a:cs typeface="经典细隶书简" pitchFamily="49" charset="-122"/>
              </a:rPr>
              <a:t>      7</a:t>
            </a:r>
            <a:r>
              <a:rPr lang="zh-CN" altLang="en-US" sz="3000" b="1">
                <a:solidFill>
                  <a:schemeClr val="hlink"/>
                </a:solidFill>
                <a:latin typeface="华文中宋" pitchFamily="2" charset="-122"/>
                <a:ea typeface="华文中宋" pitchFamily="2" charset="-122"/>
                <a:cs typeface="经典细隶书简" pitchFamily="49" charset="-122"/>
              </a:rPr>
              <a:t>、“一次次漫湿了我枯干的心灵</a:t>
            </a:r>
            <a:r>
              <a:rPr lang="en-US" altLang="zh-CN" sz="3000" b="1">
                <a:solidFill>
                  <a:schemeClr val="hlink"/>
                </a:solidFill>
                <a:latin typeface="华文中宋" pitchFamily="2" charset="-122"/>
                <a:ea typeface="华文中宋" pitchFamily="2" charset="-122"/>
                <a:cs typeface="经典细隶书简" pitchFamily="49" charset="-122"/>
              </a:rPr>
              <a:t>……”</a:t>
            </a:r>
            <a:r>
              <a:rPr lang="zh-CN" altLang="en-US" sz="3000" b="1">
                <a:solidFill>
                  <a:schemeClr val="hlink"/>
                </a:solidFill>
                <a:latin typeface="华文中宋" pitchFamily="2" charset="-122"/>
                <a:ea typeface="华文中宋" pitchFamily="2" charset="-122"/>
                <a:cs typeface="经典细隶书简" pitchFamily="49" charset="-122"/>
              </a:rPr>
              <a:t>中“枯干”什么意思？怎么理解这句话？ </a:t>
            </a:r>
          </a:p>
        </p:txBody>
      </p:sp>
      <p:sp>
        <p:nvSpPr>
          <p:cNvPr id="80899" name="Rectangle 3"/>
          <p:cNvSpPr>
            <a:spLocks noChangeArrowheads="1"/>
          </p:cNvSpPr>
          <p:nvPr/>
        </p:nvSpPr>
        <p:spPr bwMode="auto">
          <a:xfrm>
            <a:off x="838200" y="2603500"/>
            <a:ext cx="4495800" cy="3144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3200" b="1"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en-US" sz="3000" b="1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枯干：形容对理想的渴望。</a:t>
            </a:r>
            <a:r>
              <a:rPr lang="zh-CN" altLang="en-US" sz="3000" b="1">
                <a:solidFill>
                  <a:srgbClr val="FF3300"/>
                </a:solidFill>
                <a:latin typeface="Arial"/>
                <a:ea typeface="楷体_GB2312" pitchFamily="49" charset="-122"/>
                <a:cs typeface="经典细隶书简" pitchFamily="49" charset="-122"/>
              </a:rPr>
              <a:t>“</a:t>
            </a:r>
            <a:r>
              <a:rPr lang="zh-CN" altLang="en-US" sz="3000" b="1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海潮</a:t>
            </a:r>
            <a:r>
              <a:rPr lang="zh-CN" altLang="en-US" sz="3000" b="1">
                <a:solidFill>
                  <a:srgbClr val="FF3300"/>
                </a:solidFill>
                <a:latin typeface="Arial"/>
                <a:ea typeface="楷体_GB2312" pitchFamily="49" charset="-122"/>
                <a:cs typeface="经典细隶书简" pitchFamily="49" charset="-122"/>
              </a:rPr>
              <a:t>”</a:t>
            </a:r>
            <a:r>
              <a:rPr lang="zh-CN" altLang="en-US" sz="3000" b="1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漫湿了我枯干的心灵，就是说，理想滋润着心灵，使心灵不再枯干，变得充实而有活力。 </a:t>
            </a:r>
          </a:p>
        </p:txBody>
      </p:sp>
      <p:pic>
        <p:nvPicPr>
          <p:cNvPr id="80900" name="Picture 4" descr="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7800" y="3200400"/>
            <a:ext cx="3352800" cy="211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0901" name="Picture 5" descr="post-14923-110391882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86600" y="762000"/>
            <a:ext cx="9810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09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09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09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09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08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08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08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08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08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08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08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08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898" grpId="0"/>
      <p:bldP spid="80899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1219200" y="942975"/>
            <a:ext cx="7010400" cy="2333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3000" b="1">
                <a:solidFill>
                  <a:schemeClr val="hlink"/>
                </a:solidFill>
                <a:latin typeface="华文中宋" pitchFamily="2" charset="-122"/>
                <a:ea typeface="华文中宋" pitchFamily="2" charset="-122"/>
                <a:cs typeface="经典细隶书简" pitchFamily="49" charset="-122"/>
              </a:rPr>
              <a:t>       8</a:t>
            </a:r>
            <a:r>
              <a:rPr lang="zh-CN" altLang="en-US" sz="3000" b="1">
                <a:solidFill>
                  <a:schemeClr val="hlink"/>
                </a:solidFill>
                <a:latin typeface="华文中宋" pitchFamily="2" charset="-122"/>
                <a:ea typeface="华文中宋" pitchFamily="2" charset="-122"/>
                <a:cs typeface="经典细隶书简" pitchFamily="49" charset="-122"/>
              </a:rPr>
              <a:t>、在山的那边，是海，用信念凝成的大海。（为什么说“是用信念凝成的海”？ ）</a:t>
            </a:r>
          </a:p>
          <a:p>
            <a:pPr>
              <a:lnSpc>
                <a:spcPct val="110000"/>
              </a:lnSpc>
              <a:spcBef>
                <a:spcPct val="50000"/>
              </a:spcBef>
            </a:pPr>
            <a:endParaRPr lang="en-US" altLang="zh-CN" sz="3000" b="1">
              <a:solidFill>
                <a:schemeClr val="hlink"/>
              </a:solidFill>
              <a:latin typeface="华文中宋" pitchFamily="2" charset="-122"/>
              <a:ea typeface="华文中宋" pitchFamily="2" charset="-122"/>
              <a:cs typeface="经典细隶书简" pitchFamily="49" charset="-122"/>
            </a:endParaRPr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1295400" y="2482850"/>
            <a:ext cx="6705600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3000" b="1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    </a:t>
            </a:r>
            <a:r>
              <a:rPr lang="zh-CN" altLang="en-US" sz="3000" b="1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只有坚定信念，才能越过高山，看到大海。 </a:t>
            </a:r>
          </a:p>
        </p:txBody>
      </p:sp>
      <p:pic>
        <p:nvPicPr>
          <p:cNvPr id="21510" name="Picture 6" descr="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4600" y="3886200"/>
            <a:ext cx="4267200" cy="2284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11" name="Picture 7" descr="post-14923-110391827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34200" y="4724400"/>
            <a:ext cx="9525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/>
      <p:bldP spid="21509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34" name="Picture 10" descr="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48400" y="3581400"/>
            <a:ext cx="2057400" cy="1673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609600" y="1065213"/>
            <a:ext cx="7696200" cy="160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3000" b="1">
                <a:solidFill>
                  <a:schemeClr val="hlink"/>
                </a:solidFill>
                <a:latin typeface="华文中宋" pitchFamily="2" charset="-122"/>
                <a:ea typeface="华文中宋" pitchFamily="2" charset="-122"/>
                <a:cs typeface="经典细隶书简" pitchFamily="49" charset="-122"/>
              </a:rPr>
              <a:t>       9</a:t>
            </a:r>
            <a:r>
              <a:rPr lang="zh-CN" altLang="en-US" sz="3000" b="1">
                <a:solidFill>
                  <a:schemeClr val="hlink"/>
                </a:solidFill>
                <a:latin typeface="华文中宋" pitchFamily="2" charset="-122"/>
                <a:ea typeface="华文中宋" pitchFamily="2" charset="-122"/>
                <a:cs typeface="经典细隶书简" pitchFamily="49" charset="-122"/>
              </a:rPr>
              <a:t>、“一颗从小飘来的种子，却在我的心中扎下了深根”（“一颗从小飘来的种子”比喻什么？为什么说是飘来的？ ）</a:t>
            </a:r>
          </a:p>
        </p:txBody>
      </p:sp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609600" y="2708275"/>
            <a:ext cx="5638800" cy="163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3000" b="1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    </a:t>
            </a:r>
            <a:r>
              <a:rPr lang="zh-CN" altLang="en-US" sz="3000" b="1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比喻一个信念，妈妈给我的信念，妈妈的话给了我希望，给了我前进的动力，坚定的信念。</a:t>
            </a:r>
            <a:r>
              <a:rPr lang="zh-CN" altLang="en-US" sz="3200" b="1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 </a:t>
            </a:r>
          </a:p>
        </p:txBody>
      </p:sp>
      <p:sp>
        <p:nvSpPr>
          <p:cNvPr id="26631" name="Rectangle 7"/>
          <p:cNvSpPr>
            <a:spLocks noChangeArrowheads="1"/>
          </p:cNvSpPr>
          <p:nvPr/>
        </p:nvSpPr>
        <p:spPr bwMode="auto">
          <a:xfrm>
            <a:off x="609600" y="4308475"/>
            <a:ext cx="5562600" cy="163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3000" b="1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    </a:t>
            </a:r>
            <a:r>
              <a:rPr lang="zh-CN" altLang="en-US" sz="3000" b="1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童年的认识毕竟是肤浅的，而且母亲并未明确地给我点燃希望，所以是飘来的。</a:t>
            </a:r>
            <a:r>
              <a:rPr lang="zh-CN" altLang="en-US" sz="3200" b="1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 </a:t>
            </a:r>
          </a:p>
        </p:txBody>
      </p:sp>
      <p:pic>
        <p:nvPicPr>
          <p:cNvPr id="26635" name="Picture 11" descr="post-14923-110391827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72400" y="5334000"/>
            <a:ext cx="95250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266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9" grpId="0"/>
      <p:bldP spid="26630" grpId="0"/>
      <p:bldP spid="26631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990600" y="1804988"/>
            <a:ext cx="7339013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3000" b="1">
                <a:solidFill>
                  <a:schemeClr val="hlink"/>
                </a:solidFill>
                <a:latin typeface="华文中宋" pitchFamily="2" charset="-122"/>
                <a:ea typeface="华文中宋" pitchFamily="2" charset="-122"/>
                <a:cs typeface="经典细隶书简" pitchFamily="49" charset="-122"/>
              </a:rPr>
              <a:t>10</a:t>
            </a:r>
            <a:r>
              <a:rPr lang="zh-CN" altLang="en-US" sz="3000" b="1">
                <a:solidFill>
                  <a:schemeClr val="hlink"/>
                </a:solidFill>
                <a:latin typeface="华文中宋" pitchFamily="2" charset="-122"/>
                <a:ea typeface="华文中宋" pitchFamily="2" charset="-122"/>
                <a:cs typeface="经典细隶书简" pitchFamily="49" charset="-122"/>
              </a:rPr>
              <a:t>、飘来的东西很轻，怎么会扎下深根？</a:t>
            </a:r>
            <a:r>
              <a:rPr lang="zh-CN" altLang="en-US" sz="3200" b="1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 </a:t>
            </a: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1143000" y="2627313"/>
            <a:ext cx="4114800" cy="264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3000" b="1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    </a:t>
            </a:r>
            <a:r>
              <a:rPr lang="zh-CN" altLang="en-US" sz="3000" b="1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说明理想、信念的树立也需要日积月累，后来</a:t>
            </a:r>
            <a:r>
              <a:rPr lang="zh-CN" altLang="en-US" sz="3000" b="1">
                <a:solidFill>
                  <a:srgbClr val="FF3300"/>
                </a:solidFill>
                <a:latin typeface="Arial"/>
                <a:ea typeface="楷体_GB2312" pitchFamily="49" charset="-122"/>
                <a:cs typeface="经典细隶书简" pitchFamily="49" charset="-122"/>
              </a:rPr>
              <a:t>“</a:t>
            </a:r>
            <a:r>
              <a:rPr lang="zh-CN" altLang="en-US" sz="3000" b="1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我</a:t>
            </a:r>
            <a:r>
              <a:rPr lang="zh-CN" altLang="en-US" sz="3000" b="1">
                <a:solidFill>
                  <a:srgbClr val="FF3300"/>
                </a:solidFill>
                <a:latin typeface="Arial"/>
                <a:ea typeface="楷体_GB2312" pitchFamily="49" charset="-122"/>
                <a:cs typeface="经典细隶书简" pitchFamily="49" charset="-122"/>
              </a:rPr>
              <a:t>”</a:t>
            </a:r>
            <a:r>
              <a:rPr lang="zh-CN" altLang="en-US" sz="3000" b="1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不懈努力，这种信念就在</a:t>
            </a:r>
            <a:r>
              <a:rPr lang="zh-CN" altLang="en-US" sz="3000" b="1">
                <a:solidFill>
                  <a:srgbClr val="FF3300"/>
                </a:solidFill>
                <a:latin typeface="Arial"/>
                <a:ea typeface="楷体_GB2312" pitchFamily="49" charset="-122"/>
                <a:cs typeface="经典细隶书简" pitchFamily="49" charset="-122"/>
              </a:rPr>
              <a:t>“</a:t>
            </a:r>
            <a:r>
              <a:rPr lang="zh-CN" altLang="en-US" sz="3000" b="1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我</a:t>
            </a:r>
            <a:r>
              <a:rPr lang="zh-CN" altLang="en-US" sz="3000" b="1">
                <a:solidFill>
                  <a:srgbClr val="FF3300"/>
                </a:solidFill>
                <a:latin typeface="Arial"/>
                <a:ea typeface="楷体_GB2312" pitchFamily="49" charset="-122"/>
                <a:cs typeface="经典细隶书简" pitchFamily="49" charset="-122"/>
              </a:rPr>
              <a:t>”</a:t>
            </a:r>
            <a:r>
              <a:rPr lang="zh-CN" altLang="en-US" sz="3000" b="1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心中扎下了深根。</a:t>
            </a:r>
            <a:r>
              <a:rPr lang="zh-CN" altLang="en-US" sz="3200" b="1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 </a:t>
            </a:r>
          </a:p>
        </p:txBody>
      </p:sp>
      <p:pic>
        <p:nvPicPr>
          <p:cNvPr id="27654" name="Picture 6" descr="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7800" y="2895600"/>
            <a:ext cx="2819400" cy="2114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5" name="Picture 7" descr="36_2_3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86200" y="5029200"/>
            <a:ext cx="1095375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/>
      <p:bldP spid="2765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3" name="Rectangle 5"/>
          <p:cNvSpPr>
            <a:spLocks noChangeArrowheads="1"/>
          </p:cNvSpPr>
          <p:nvPr/>
        </p:nvSpPr>
        <p:spPr bwMode="auto">
          <a:xfrm>
            <a:off x="990600" y="1524000"/>
            <a:ext cx="7696200" cy="3406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zh-CN" altLang="en-US" sz="3500" b="1" dirty="0">
                <a:solidFill>
                  <a:schemeClr val="accent2"/>
                </a:solidFill>
                <a:ea typeface="幼圆" pitchFamily="49" charset="-122"/>
              </a:rPr>
              <a:t>情感、态度与价值观目标：</a:t>
            </a:r>
          </a:p>
          <a:p>
            <a:pPr>
              <a:spcBef>
                <a:spcPct val="20000"/>
              </a:spcBef>
            </a:pPr>
            <a:r>
              <a:rPr lang="zh-CN" altLang="en-US" sz="3000" b="1" dirty="0">
                <a:ea typeface="楷体_GB2312" pitchFamily="49" charset="-122"/>
                <a:cs typeface="经典细隶书简" pitchFamily="49" charset="-122"/>
              </a:rPr>
              <a:t>         </a:t>
            </a:r>
            <a:r>
              <a:rPr lang="en-US" altLang="zh-CN" sz="3000" b="1" dirty="0">
                <a:ea typeface="楷体_GB2312" pitchFamily="49" charset="-122"/>
                <a:cs typeface="经典细隶书简" pitchFamily="49" charset="-122"/>
              </a:rPr>
              <a:t>1</a:t>
            </a:r>
            <a:r>
              <a:rPr lang="zh-CN" altLang="en-US" sz="3000" b="1" dirty="0">
                <a:ea typeface="楷体_GB2312" pitchFamily="49" charset="-122"/>
                <a:cs typeface="经典细隶书简" pitchFamily="49" charset="-122"/>
              </a:rPr>
              <a:t>、感悟诗歌表达的信念和哲理，</a:t>
            </a:r>
          </a:p>
          <a:p>
            <a:pPr>
              <a:spcBef>
                <a:spcPct val="20000"/>
              </a:spcBef>
            </a:pPr>
            <a:r>
              <a:rPr lang="zh-CN" altLang="en-US" sz="3000" b="1" dirty="0">
                <a:ea typeface="楷体_GB2312" pitchFamily="49" charset="-122"/>
                <a:cs typeface="经典细隶书简" pitchFamily="49" charset="-122"/>
              </a:rPr>
              <a:t>学习诗人对人生的思考所得到的启迪。</a:t>
            </a:r>
          </a:p>
          <a:p>
            <a:pPr>
              <a:spcBef>
                <a:spcPct val="20000"/>
              </a:spcBef>
            </a:pPr>
            <a:r>
              <a:rPr lang="zh-CN" altLang="en-US" sz="3000" b="1" dirty="0">
                <a:ea typeface="楷体_GB2312" pitchFamily="49" charset="-122"/>
                <a:cs typeface="经典细隶书简" pitchFamily="49" charset="-122"/>
              </a:rPr>
              <a:t>         </a:t>
            </a:r>
            <a:r>
              <a:rPr lang="en-US" altLang="zh-CN" sz="3000" b="1" dirty="0">
                <a:ea typeface="楷体_GB2312" pitchFamily="49" charset="-122"/>
                <a:cs typeface="经典细隶书简" pitchFamily="49" charset="-122"/>
              </a:rPr>
              <a:t>2</a:t>
            </a:r>
            <a:r>
              <a:rPr lang="zh-CN" altLang="en-US" sz="3000" b="1" dirty="0">
                <a:ea typeface="楷体_GB2312" pitchFamily="49" charset="-122"/>
                <a:cs typeface="经典细隶书简" pitchFamily="49" charset="-122"/>
              </a:rPr>
              <a:t>、联系自己的生活体验，思考如</a:t>
            </a:r>
          </a:p>
          <a:p>
            <a:pPr>
              <a:spcBef>
                <a:spcPct val="20000"/>
              </a:spcBef>
            </a:pPr>
            <a:r>
              <a:rPr lang="zh-CN" altLang="en-US" sz="3000" b="1" dirty="0">
                <a:ea typeface="楷体_GB2312" pitchFamily="49" charset="-122"/>
                <a:cs typeface="经典细隶书简" pitchFamily="49" charset="-122"/>
              </a:rPr>
              <a:t>何面对人生中遇到的困难、挫折和相关</a:t>
            </a:r>
          </a:p>
          <a:p>
            <a:pPr>
              <a:spcBef>
                <a:spcPct val="20000"/>
              </a:spcBef>
            </a:pPr>
            <a:r>
              <a:rPr lang="zh-CN" altLang="en-US" sz="3000" b="1" dirty="0">
                <a:ea typeface="楷体_GB2312" pitchFamily="49" charset="-122"/>
                <a:cs typeface="经典细隶书简" pitchFamily="49" charset="-122"/>
              </a:rPr>
              <a:t>的人生问题，热爱生活，关爱生命。</a:t>
            </a:r>
            <a:r>
              <a:rPr lang="zh-CN" altLang="en-US" sz="3200" dirty="0"/>
              <a:t>  </a:t>
            </a:r>
          </a:p>
        </p:txBody>
      </p:sp>
      <p:pic>
        <p:nvPicPr>
          <p:cNvPr id="89094" name="Picture 6" descr="ni_png_006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15200" y="1219200"/>
            <a:ext cx="1016000" cy="1017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90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90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90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90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90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90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90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90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90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90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90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90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90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90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90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90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685800" y="1355725"/>
            <a:ext cx="7848600" cy="2608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3000" b="1">
                <a:solidFill>
                  <a:schemeClr val="hlink"/>
                </a:solidFill>
                <a:latin typeface="华文中宋" pitchFamily="2" charset="-122"/>
                <a:ea typeface="华文中宋" pitchFamily="2" charset="-122"/>
                <a:cs typeface="经典细隶书简" pitchFamily="49" charset="-122"/>
              </a:rPr>
              <a:t>      11</a:t>
            </a:r>
            <a:r>
              <a:rPr lang="zh-CN" altLang="en-US" sz="3000" b="1">
                <a:solidFill>
                  <a:schemeClr val="hlink"/>
                </a:solidFill>
                <a:latin typeface="华文中宋" pitchFamily="2" charset="-122"/>
                <a:ea typeface="华文中宋" pitchFamily="2" charset="-122"/>
                <a:cs typeface="经典细隶书简" pitchFamily="49" charset="-122"/>
              </a:rPr>
              <a:t>、“是的，我曾一次又一次地失望过，当我爬上那一座座诱惑着我的山顶，但我又一次次鼓起信心向前走去，因为我听到海依然在远方为我喧腾。”</a:t>
            </a:r>
          </a:p>
          <a:p>
            <a:pPr>
              <a:lnSpc>
                <a:spcPct val="110000"/>
              </a:lnSpc>
            </a:pPr>
            <a:r>
              <a:rPr lang="zh-CN" altLang="en-US" sz="3000" b="1">
                <a:solidFill>
                  <a:schemeClr val="hlink"/>
                </a:solidFill>
                <a:latin typeface="华文中宋" pitchFamily="2" charset="-122"/>
                <a:ea typeface="华文中宋" pitchFamily="2" charset="-122"/>
                <a:cs typeface="经典细隶书简" pitchFamily="49" charset="-122"/>
              </a:rPr>
              <a:t>（这段话有三组量词，分别指的是什么？）</a:t>
            </a:r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762000" y="4030663"/>
            <a:ext cx="6296025" cy="160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altLang="zh-CN" sz="3000" b="1">
                <a:solidFill>
                  <a:srgbClr val="FF3300"/>
                </a:solidFill>
                <a:latin typeface="Arial"/>
                <a:ea typeface="楷体_GB2312" pitchFamily="49" charset="-122"/>
                <a:cs typeface="经典细隶书简" pitchFamily="49" charset="-122"/>
              </a:rPr>
              <a:t>“</a:t>
            </a:r>
            <a:r>
              <a:rPr lang="zh-CN" altLang="en-US" sz="3000" b="1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一次又一次</a:t>
            </a:r>
            <a:r>
              <a:rPr lang="zh-CN" altLang="en-US" sz="3000" b="1">
                <a:solidFill>
                  <a:srgbClr val="FF3300"/>
                </a:solidFill>
                <a:latin typeface="Arial"/>
                <a:ea typeface="楷体_GB2312" pitchFamily="49" charset="-122"/>
                <a:cs typeface="经典细隶书简" pitchFamily="49" charset="-122"/>
              </a:rPr>
              <a:t>”  </a:t>
            </a:r>
            <a:r>
              <a:rPr lang="zh-CN" altLang="en-US" sz="3000" b="1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 </a:t>
            </a:r>
            <a:r>
              <a:rPr lang="zh-CN" altLang="en-US" sz="3000" b="1">
                <a:solidFill>
                  <a:srgbClr val="FF3300"/>
                </a:solidFill>
                <a:latin typeface="Arial"/>
                <a:ea typeface="楷体_GB2312" pitchFamily="49" charset="-122"/>
                <a:cs typeface="经典细隶书简" pitchFamily="49" charset="-122"/>
              </a:rPr>
              <a:t>“</a:t>
            </a:r>
            <a:r>
              <a:rPr lang="zh-CN" altLang="en-US" sz="3000" b="1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我</a:t>
            </a:r>
            <a:r>
              <a:rPr lang="zh-CN" altLang="en-US" sz="3000" b="1">
                <a:solidFill>
                  <a:srgbClr val="FF3300"/>
                </a:solidFill>
                <a:latin typeface="Arial"/>
                <a:ea typeface="楷体_GB2312" pitchFamily="49" charset="-122"/>
                <a:cs typeface="经典细隶书简" pitchFamily="49" charset="-122"/>
              </a:rPr>
              <a:t>”</a:t>
            </a:r>
            <a:r>
              <a:rPr lang="zh-CN" altLang="en-US" sz="3000" b="1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失望的次数多</a:t>
            </a:r>
          </a:p>
          <a:p>
            <a:pPr algn="ctr">
              <a:lnSpc>
                <a:spcPct val="110000"/>
              </a:lnSpc>
            </a:pPr>
            <a:r>
              <a:rPr lang="zh-CN" altLang="en-US" sz="3000" b="1">
                <a:solidFill>
                  <a:srgbClr val="FF3300"/>
                </a:solidFill>
                <a:latin typeface="Arial"/>
                <a:ea typeface="楷体_GB2312" pitchFamily="49" charset="-122"/>
                <a:cs typeface="经典细隶书简" pitchFamily="49" charset="-122"/>
              </a:rPr>
              <a:t>“</a:t>
            </a:r>
            <a:r>
              <a:rPr lang="zh-CN" altLang="en-US" sz="3000" b="1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一座座</a:t>
            </a:r>
            <a:r>
              <a:rPr lang="zh-CN" altLang="en-US" sz="3000" b="1">
                <a:solidFill>
                  <a:srgbClr val="FF3300"/>
                </a:solidFill>
                <a:latin typeface="Arial"/>
                <a:ea typeface="楷体_GB2312" pitchFamily="49" charset="-122"/>
                <a:cs typeface="经典细隶书简" pitchFamily="49" charset="-122"/>
              </a:rPr>
              <a:t>”    </a:t>
            </a:r>
            <a:r>
              <a:rPr lang="zh-CN" altLang="en-US" sz="3000" b="1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 </a:t>
            </a:r>
            <a:r>
              <a:rPr lang="zh-CN" altLang="en-US" sz="3000" b="1">
                <a:solidFill>
                  <a:srgbClr val="FF3300"/>
                </a:solidFill>
                <a:latin typeface="Arial"/>
                <a:ea typeface="楷体_GB2312" pitchFamily="49" charset="-122"/>
                <a:cs typeface="经典细隶书简" pitchFamily="49" charset="-122"/>
              </a:rPr>
              <a:t>  </a:t>
            </a:r>
            <a:r>
              <a:rPr lang="zh-CN" altLang="en-US" sz="3000" b="1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  </a:t>
            </a:r>
            <a:r>
              <a:rPr lang="zh-CN" altLang="en-US" sz="3000" b="1">
                <a:solidFill>
                  <a:srgbClr val="FF3300"/>
                </a:solidFill>
                <a:latin typeface="Arial"/>
                <a:ea typeface="楷体_GB2312" pitchFamily="49" charset="-122"/>
                <a:cs typeface="经典细隶书简" pitchFamily="49" charset="-122"/>
              </a:rPr>
              <a:t>“</a:t>
            </a:r>
            <a:r>
              <a:rPr lang="zh-CN" altLang="en-US" sz="3000" b="1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我</a:t>
            </a:r>
            <a:r>
              <a:rPr lang="zh-CN" altLang="en-US" sz="3000" b="1">
                <a:solidFill>
                  <a:srgbClr val="FF3300"/>
                </a:solidFill>
                <a:latin typeface="Arial"/>
                <a:ea typeface="楷体_GB2312" pitchFamily="49" charset="-122"/>
                <a:cs typeface="经典细隶书简" pitchFamily="49" charset="-122"/>
              </a:rPr>
              <a:t>”</a:t>
            </a:r>
            <a:r>
              <a:rPr lang="zh-CN" altLang="en-US" sz="3000" b="1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遇到的困难多</a:t>
            </a:r>
          </a:p>
          <a:p>
            <a:pPr algn="ctr">
              <a:lnSpc>
                <a:spcPct val="110000"/>
              </a:lnSpc>
            </a:pPr>
            <a:r>
              <a:rPr lang="zh-CN" altLang="en-US" sz="3000" b="1">
                <a:solidFill>
                  <a:srgbClr val="FF3300"/>
                </a:solidFill>
                <a:latin typeface="Arial"/>
                <a:ea typeface="楷体_GB2312" pitchFamily="49" charset="-122"/>
                <a:cs typeface="经典细隶书简" pitchFamily="49" charset="-122"/>
              </a:rPr>
              <a:t>“</a:t>
            </a:r>
            <a:r>
              <a:rPr lang="zh-CN" altLang="en-US" sz="3000" b="1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又一次次</a:t>
            </a:r>
            <a:r>
              <a:rPr lang="zh-CN" altLang="en-US" sz="3000" b="1">
                <a:solidFill>
                  <a:srgbClr val="FF3300"/>
                </a:solidFill>
                <a:latin typeface="Arial"/>
                <a:ea typeface="楷体_GB2312" pitchFamily="49" charset="-122"/>
                <a:cs typeface="经典细隶书简" pitchFamily="49" charset="-122"/>
              </a:rPr>
              <a:t>”  </a:t>
            </a:r>
            <a:r>
              <a:rPr lang="zh-CN" altLang="en-US" sz="3000" b="1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   </a:t>
            </a:r>
            <a:r>
              <a:rPr lang="zh-CN" altLang="en-US" sz="3000" b="1">
                <a:solidFill>
                  <a:srgbClr val="FF3300"/>
                </a:solidFill>
                <a:latin typeface="Arial"/>
                <a:ea typeface="楷体_GB2312" pitchFamily="49" charset="-122"/>
                <a:cs typeface="经典细隶书简" pitchFamily="49" charset="-122"/>
              </a:rPr>
              <a:t>“</a:t>
            </a:r>
            <a:r>
              <a:rPr lang="zh-CN" altLang="en-US" sz="3000" b="1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我</a:t>
            </a:r>
            <a:r>
              <a:rPr lang="zh-CN" altLang="en-US" sz="3000" b="1">
                <a:solidFill>
                  <a:srgbClr val="FF3300"/>
                </a:solidFill>
                <a:latin typeface="Arial"/>
                <a:ea typeface="楷体_GB2312" pitchFamily="49" charset="-122"/>
                <a:cs typeface="经典细隶书简" pitchFamily="49" charset="-122"/>
              </a:rPr>
              <a:t>”</a:t>
            </a:r>
            <a:r>
              <a:rPr lang="zh-CN" altLang="en-US" sz="3000" b="1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努力，不灰心</a:t>
            </a:r>
          </a:p>
        </p:txBody>
      </p:sp>
      <p:pic>
        <p:nvPicPr>
          <p:cNvPr id="28679" name="Picture 7" descr="post-14923-110391827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91400" y="4953000"/>
            <a:ext cx="9525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7" grpId="0"/>
      <p:bldP spid="28678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1066800" y="1217613"/>
            <a:ext cx="6705600" cy="160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3000" b="1">
                <a:solidFill>
                  <a:schemeClr val="hlink"/>
                </a:solidFill>
                <a:latin typeface="华文中宋" pitchFamily="2" charset="-122"/>
                <a:ea typeface="华文中宋" pitchFamily="2" charset="-122"/>
                <a:cs typeface="经典细隶书简" pitchFamily="49" charset="-122"/>
              </a:rPr>
              <a:t>      12</a:t>
            </a:r>
            <a:r>
              <a:rPr lang="zh-CN" altLang="en-US" sz="3000" b="1">
                <a:solidFill>
                  <a:schemeClr val="hlink"/>
                </a:solidFill>
                <a:latin typeface="华文中宋" pitchFamily="2" charset="-122"/>
                <a:ea typeface="华文中宋" pitchFamily="2" charset="-122"/>
                <a:cs typeface="经典细隶书简" pitchFamily="49" charset="-122"/>
              </a:rPr>
              <a:t>、“当我爬上那一座座诱惑着我的山顶” （“诱惑”是什么意思？山顶的诱惑力在哪？）</a:t>
            </a:r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990600" y="2895600"/>
            <a:ext cx="3352800" cy="2608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3000" b="1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    </a:t>
            </a:r>
            <a:r>
              <a:rPr lang="zh-CN" altLang="en-US" sz="3000" b="1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因为总以为爬上山顶就可以望见大海，所以每座山顶都是那样的有诱惑。</a:t>
            </a:r>
          </a:p>
        </p:txBody>
      </p:sp>
      <p:pic>
        <p:nvPicPr>
          <p:cNvPr id="29702" name="Picture 6" descr="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5800" y="2819400"/>
            <a:ext cx="36576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703" name="Picture 7" descr="post-14923-11039188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33600" y="5029200"/>
            <a:ext cx="9525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0" grpId="0"/>
      <p:bldP spid="29701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1295400" y="1203325"/>
            <a:ext cx="6781800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000" b="1">
                <a:solidFill>
                  <a:schemeClr val="hlink"/>
                </a:solidFill>
                <a:latin typeface="华文中宋" pitchFamily="2" charset="-122"/>
                <a:ea typeface="华文中宋" pitchFamily="2" charset="-122"/>
                <a:cs typeface="经典细隶书简" pitchFamily="49" charset="-122"/>
              </a:rPr>
              <a:t>      13</a:t>
            </a:r>
            <a:r>
              <a:rPr lang="zh-CN" altLang="en-US" sz="3000" b="1">
                <a:solidFill>
                  <a:schemeClr val="hlink"/>
                </a:solidFill>
                <a:latin typeface="华文中宋" pitchFamily="2" charset="-122"/>
                <a:ea typeface="华文中宋" pitchFamily="2" charset="-122"/>
                <a:cs typeface="经典细隶书简" pitchFamily="49" charset="-122"/>
              </a:rPr>
              <a:t>、“因为我听到海依然在远方为我喧腾，那雪白的海潮啊，夜夜奔来”（怎样理解此句？） </a:t>
            </a:r>
          </a:p>
        </p:txBody>
      </p:sp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1219200" y="2892425"/>
            <a:ext cx="6934200" cy="232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000" b="1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    </a:t>
            </a:r>
            <a:r>
              <a:rPr lang="zh-CN" altLang="en-US" sz="3000" b="1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诗人确信远方有海</a:t>
            </a:r>
            <a:r>
              <a:rPr lang="en-US" altLang="zh-CN" sz="3000" b="1">
                <a:solidFill>
                  <a:srgbClr val="FF3300"/>
                </a:solidFill>
                <a:latin typeface="Arial"/>
                <a:ea typeface="楷体_GB2312" pitchFamily="49" charset="-122"/>
                <a:cs typeface="经典细隶书简" pitchFamily="49" charset="-122"/>
              </a:rPr>
              <a:t>——</a:t>
            </a:r>
            <a:r>
              <a:rPr lang="zh-CN" altLang="en-US" sz="3000" b="1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理想是可以实现的，日日夜夜理想在心中激荡，鼓舞着</a:t>
            </a:r>
            <a:r>
              <a:rPr lang="zh-CN" altLang="en-US" sz="3000" b="1">
                <a:solidFill>
                  <a:srgbClr val="FF3300"/>
                </a:solidFill>
                <a:latin typeface="Arial"/>
                <a:ea typeface="楷体_GB2312" pitchFamily="49" charset="-122"/>
                <a:cs typeface="经典细隶书简" pitchFamily="49" charset="-122"/>
              </a:rPr>
              <a:t>“</a:t>
            </a:r>
            <a:r>
              <a:rPr lang="zh-CN" altLang="en-US" sz="3000" b="1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我</a:t>
            </a:r>
            <a:r>
              <a:rPr lang="zh-CN" altLang="en-US" sz="3000" b="1">
                <a:solidFill>
                  <a:srgbClr val="FF3300"/>
                </a:solidFill>
                <a:latin typeface="Arial"/>
                <a:ea typeface="楷体_GB2312" pitchFamily="49" charset="-122"/>
                <a:cs typeface="经典细隶书简" pitchFamily="49" charset="-122"/>
              </a:rPr>
              <a:t>”</a:t>
            </a:r>
            <a:r>
              <a:rPr lang="zh-CN" altLang="en-US" sz="3000" b="1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不懈地奋斗，就像听到大海依然在远方为我喧腾。</a:t>
            </a:r>
            <a:r>
              <a:rPr lang="zh-CN" altLang="en-US" sz="3200" b="1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 </a:t>
            </a:r>
          </a:p>
        </p:txBody>
      </p:sp>
      <p:pic>
        <p:nvPicPr>
          <p:cNvPr id="30726" name="Picture 6" descr="post-14923-110391828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7400" y="4953000"/>
            <a:ext cx="9525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4" grpId="0"/>
      <p:bldP spid="30725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822325" y="1630363"/>
            <a:ext cx="7559675" cy="122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000" b="1">
                <a:solidFill>
                  <a:schemeClr val="hlink"/>
                </a:solidFill>
                <a:latin typeface="华文中宋" pitchFamily="2" charset="-122"/>
                <a:ea typeface="华文中宋" pitchFamily="2" charset="-122"/>
                <a:cs typeface="经典细隶书简" pitchFamily="49" charset="-122"/>
              </a:rPr>
              <a:t>       14</a:t>
            </a:r>
            <a:r>
              <a:rPr lang="zh-CN" altLang="en-US" sz="3000" b="1">
                <a:solidFill>
                  <a:schemeClr val="hlink"/>
                </a:solidFill>
                <a:latin typeface="华文中宋" pitchFamily="2" charset="-122"/>
                <a:ea typeface="华文中宋" pitchFamily="2" charset="-122"/>
                <a:cs typeface="经典细隶书简" pitchFamily="49" charset="-122"/>
              </a:rPr>
              <a:t>、“在不停地翻过无数座山后”怎么样理解？</a:t>
            </a:r>
            <a:r>
              <a:rPr lang="zh-CN" altLang="en-US" sz="3200" b="1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 </a:t>
            </a:r>
          </a:p>
        </p:txBody>
      </p:sp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669925" y="2803525"/>
            <a:ext cx="7848600" cy="177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000" b="1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    </a:t>
            </a:r>
            <a:r>
              <a:rPr lang="zh-CN" altLang="en-US" sz="3000" b="1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爬上一座山非常吃力，爬无数座山那就要历尽艰险，这就是说，理想的实现是要历尽千辛万苦的。</a:t>
            </a:r>
            <a:r>
              <a:rPr lang="zh-CN" altLang="en-US" sz="3200" b="1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 </a:t>
            </a:r>
          </a:p>
        </p:txBody>
      </p:sp>
      <p:pic>
        <p:nvPicPr>
          <p:cNvPr id="32774" name="Picture 6" descr="005617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9800" y="4495800"/>
            <a:ext cx="1447800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2" grpId="0"/>
      <p:bldP spid="32773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1371600" y="1339850"/>
            <a:ext cx="7010400" cy="210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3000" b="1">
                <a:solidFill>
                  <a:schemeClr val="hlink"/>
                </a:solidFill>
                <a:latin typeface="华文中宋" pitchFamily="2" charset="-122"/>
                <a:ea typeface="华文中宋" pitchFamily="2" charset="-122"/>
                <a:cs typeface="经典细隶书简" pitchFamily="49" charset="-122"/>
              </a:rPr>
              <a:t>      15</a:t>
            </a:r>
            <a:r>
              <a:rPr lang="zh-CN" altLang="en-US" sz="3000" b="1">
                <a:solidFill>
                  <a:schemeClr val="hlink"/>
                </a:solidFill>
                <a:latin typeface="华文中宋" pitchFamily="2" charset="-122"/>
                <a:ea typeface="华文中宋" pitchFamily="2" charset="-122"/>
                <a:cs typeface="经典细隶书简" pitchFamily="49" charset="-122"/>
              </a:rPr>
              <a:t>、“是的！人们啊，请相信</a:t>
            </a:r>
            <a:r>
              <a:rPr lang="en-US" altLang="zh-CN" sz="3000" b="1">
                <a:solidFill>
                  <a:schemeClr val="hlink"/>
                </a:solidFill>
                <a:latin typeface="华文中宋" pitchFamily="2" charset="-122"/>
                <a:ea typeface="华文中宋" pitchFamily="2" charset="-122"/>
                <a:cs typeface="经典细隶书简" pitchFamily="49" charset="-122"/>
              </a:rPr>
              <a:t>……  </a:t>
            </a:r>
            <a:r>
              <a:rPr lang="zh-CN" altLang="en-US" sz="3000" b="1">
                <a:solidFill>
                  <a:schemeClr val="hlink"/>
                </a:solidFill>
                <a:latin typeface="华文中宋" pitchFamily="2" charset="-122"/>
                <a:ea typeface="华文中宋" pitchFamily="2" charset="-122"/>
                <a:cs typeface="经典细隶书简" pitchFamily="49" charset="-122"/>
              </a:rPr>
              <a:t>在一瞬间照亮你的眼睛</a:t>
            </a:r>
            <a:r>
              <a:rPr lang="en-US" altLang="zh-CN" sz="3000" b="1">
                <a:solidFill>
                  <a:schemeClr val="hlink"/>
                </a:solidFill>
                <a:latin typeface="华文中宋" pitchFamily="2" charset="-122"/>
                <a:ea typeface="华文中宋" pitchFamily="2" charset="-122"/>
                <a:cs typeface="经典细隶书简" pitchFamily="49" charset="-122"/>
              </a:rPr>
              <a:t>……” </a:t>
            </a:r>
            <a:r>
              <a:rPr lang="zh-CN" altLang="en-US" sz="3000" b="1">
                <a:solidFill>
                  <a:schemeClr val="hlink"/>
                </a:solidFill>
                <a:latin typeface="华文中宋" pitchFamily="2" charset="-122"/>
                <a:ea typeface="华文中宋" pitchFamily="2" charset="-122"/>
                <a:cs typeface="经典细隶书简" pitchFamily="49" charset="-122"/>
              </a:rPr>
              <a:t>（ “大海”是什么？“在一瞬间照亮你的眼睛”怎么理解？ ）</a:t>
            </a:r>
          </a:p>
        </p:txBody>
      </p:sp>
      <p:sp>
        <p:nvSpPr>
          <p:cNvPr id="33798" name="Rectangle 6"/>
          <p:cNvSpPr>
            <a:spLocks noChangeArrowheads="1"/>
          </p:cNvSpPr>
          <p:nvPr/>
        </p:nvSpPr>
        <p:spPr bwMode="auto">
          <a:xfrm>
            <a:off x="1371600" y="3816350"/>
            <a:ext cx="5743575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3000" b="1">
                <a:solidFill>
                  <a:srgbClr val="FF3300"/>
                </a:solidFill>
                <a:latin typeface="Arial"/>
                <a:ea typeface="楷体_GB2312" pitchFamily="49" charset="-122"/>
                <a:cs typeface="经典细隶书简" pitchFamily="49" charset="-122"/>
              </a:rPr>
              <a:t>“</a:t>
            </a:r>
            <a:r>
              <a:rPr lang="zh-CN" altLang="en-US" sz="3000" b="1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大海</a:t>
            </a:r>
            <a:r>
              <a:rPr lang="zh-CN" altLang="en-US" sz="3000" b="1">
                <a:solidFill>
                  <a:srgbClr val="FF3300"/>
                </a:solidFill>
                <a:latin typeface="Arial"/>
                <a:ea typeface="楷体_GB2312" pitchFamily="49" charset="-122"/>
                <a:cs typeface="经典细隶书简" pitchFamily="49" charset="-122"/>
              </a:rPr>
              <a:t>”</a:t>
            </a:r>
            <a:r>
              <a:rPr lang="zh-CN" altLang="en-US" sz="3000" b="1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指理想中的情景和境界。</a:t>
            </a:r>
            <a:r>
              <a:rPr lang="zh-CN" altLang="en-US" sz="3200" b="1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 </a:t>
            </a:r>
          </a:p>
        </p:txBody>
      </p:sp>
      <p:sp>
        <p:nvSpPr>
          <p:cNvPr id="33801" name="Rectangle 9"/>
          <p:cNvSpPr>
            <a:spLocks noChangeArrowheads="1"/>
          </p:cNvSpPr>
          <p:nvPr/>
        </p:nvSpPr>
        <p:spPr bwMode="auto">
          <a:xfrm>
            <a:off x="1371600" y="4502150"/>
            <a:ext cx="612775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3000" b="1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理想境界的实现使人兴奋、惊喜。</a:t>
            </a:r>
            <a:r>
              <a:rPr lang="zh-CN" altLang="en-US" sz="3200" b="1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 </a:t>
            </a:r>
          </a:p>
        </p:txBody>
      </p:sp>
      <p:pic>
        <p:nvPicPr>
          <p:cNvPr id="33802" name="Picture 10" descr="36_8_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0" y="3429000"/>
            <a:ext cx="1047750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338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6" grpId="0"/>
      <p:bldP spid="33798" grpId="0"/>
      <p:bldP spid="33801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09800" y="533400"/>
            <a:ext cx="5029200" cy="1143000"/>
          </a:xfrm>
          <a:solidFill>
            <a:srgbClr val="FFCC00">
              <a:alpha val="20000"/>
            </a:srgbClr>
          </a:solidFill>
        </p:spPr>
        <p:txBody>
          <a:bodyPr/>
          <a:lstStyle/>
          <a:p>
            <a:pPr>
              <a:lnSpc>
                <a:spcPct val="110000"/>
              </a:lnSpc>
            </a:pPr>
            <a:r>
              <a:rPr lang="zh-CN" altLang="en-US" sz="50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隶书" pitchFamily="49" charset="-122"/>
                <a:ea typeface="隶书" pitchFamily="49" charset="-122"/>
              </a:rPr>
              <a:t>疑难解析</a:t>
            </a:r>
          </a:p>
        </p:txBody>
      </p:sp>
      <p:sp>
        <p:nvSpPr>
          <p:cNvPr id="50180" name="Text Box 4"/>
          <p:cNvSpPr txBox="1">
            <a:spLocks noChangeArrowheads="1"/>
          </p:cNvSpPr>
          <p:nvPr/>
        </p:nvSpPr>
        <p:spPr bwMode="auto">
          <a:xfrm>
            <a:off x="1219200" y="2025650"/>
            <a:ext cx="7010400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en-US" altLang="zh-CN" sz="3000" b="1">
                <a:solidFill>
                  <a:schemeClr val="hlink"/>
                </a:solidFill>
                <a:latin typeface="华文中宋" pitchFamily="2" charset="-122"/>
                <a:ea typeface="华文中宋" pitchFamily="2" charset="-122"/>
                <a:cs typeface="经典细隶书简" pitchFamily="49" charset="-122"/>
              </a:rPr>
              <a:t>      1</a:t>
            </a:r>
            <a:r>
              <a:rPr lang="zh-CN" altLang="en-US" sz="3000" b="1">
                <a:solidFill>
                  <a:schemeClr val="hlink"/>
                </a:solidFill>
                <a:latin typeface="华文中宋" pitchFamily="2" charset="-122"/>
                <a:ea typeface="华文中宋" pitchFamily="2" charset="-122"/>
                <a:cs typeface="经典细隶书简" pitchFamily="49" charset="-122"/>
              </a:rPr>
              <a:t>、文中的“山”和“海”分别指的是什么？运用了什么修辞手法？</a:t>
            </a:r>
          </a:p>
        </p:txBody>
      </p:sp>
      <p:sp>
        <p:nvSpPr>
          <p:cNvPr id="50181" name="Text Box 5"/>
          <p:cNvSpPr txBox="1">
            <a:spLocks noChangeArrowheads="1"/>
          </p:cNvSpPr>
          <p:nvPr/>
        </p:nvSpPr>
        <p:spPr bwMode="auto">
          <a:xfrm>
            <a:off x="1295400" y="3122613"/>
            <a:ext cx="6934200" cy="160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en-US" altLang="zh-CN" sz="3000" b="1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    </a:t>
            </a:r>
            <a:r>
              <a:rPr lang="zh-CN" altLang="en-US" sz="3000" b="1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小时候认为这</a:t>
            </a:r>
            <a:r>
              <a:rPr lang="zh-CN" altLang="en-US" sz="3000" b="1">
                <a:solidFill>
                  <a:srgbClr val="FF3300"/>
                </a:solidFill>
                <a:latin typeface="Arial"/>
                <a:ea typeface="楷体_GB2312" pitchFamily="49" charset="-122"/>
                <a:cs typeface="经典细隶书简" pitchFamily="49" charset="-122"/>
              </a:rPr>
              <a:t>“</a:t>
            </a:r>
            <a:r>
              <a:rPr lang="zh-CN" altLang="en-US" sz="3000" b="1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山</a:t>
            </a:r>
            <a:r>
              <a:rPr lang="zh-CN" altLang="en-US" sz="3000" b="1">
                <a:solidFill>
                  <a:srgbClr val="FF3300"/>
                </a:solidFill>
                <a:latin typeface="Arial"/>
                <a:ea typeface="楷体_GB2312" pitchFamily="49" charset="-122"/>
                <a:cs typeface="经典细隶书简" pitchFamily="49" charset="-122"/>
              </a:rPr>
              <a:t>”</a:t>
            </a:r>
            <a:r>
              <a:rPr lang="zh-CN" altLang="en-US" sz="3000" b="1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是自然界中的山。今天把这山理解为实现理想的道路上所遇到的重重困难。</a:t>
            </a:r>
          </a:p>
        </p:txBody>
      </p:sp>
      <p:sp>
        <p:nvSpPr>
          <p:cNvPr id="50182" name="Text Box 6"/>
          <p:cNvSpPr txBox="1">
            <a:spLocks noChangeArrowheads="1"/>
          </p:cNvSpPr>
          <p:nvPr/>
        </p:nvSpPr>
        <p:spPr bwMode="auto">
          <a:xfrm>
            <a:off x="2133600" y="4708525"/>
            <a:ext cx="3276600" cy="595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en-US" altLang="zh-CN" sz="3000" b="1">
                <a:solidFill>
                  <a:srgbClr val="FF3300"/>
                </a:solidFill>
                <a:latin typeface="Arial"/>
                <a:ea typeface="楷体_GB2312" pitchFamily="49" charset="-122"/>
                <a:cs typeface="经典细隶书简" pitchFamily="49" charset="-122"/>
              </a:rPr>
              <a:t>“</a:t>
            </a:r>
            <a:r>
              <a:rPr lang="zh-CN" altLang="en-US" sz="3000" b="1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海</a:t>
            </a:r>
            <a:r>
              <a:rPr lang="zh-CN" altLang="en-US" sz="3000" b="1">
                <a:solidFill>
                  <a:srgbClr val="FF3300"/>
                </a:solidFill>
                <a:latin typeface="Arial"/>
                <a:ea typeface="楷体_GB2312" pitchFamily="49" charset="-122"/>
                <a:cs typeface="经典细隶书简" pitchFamily="49" charset="-122"/>
              </a:rPr>
              <a:t>”</a:t>
            </a:r>
            <a:r>
              <a:rPr lang="zh-CN" altLang="en-US" sz="3000" b="1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比喻理想。</a:t>
            </a:r>
          </a:p>
        </p:txBody>
      </p:sp>
      <p:sp>
        <p:nvSpPr>
          <p:cNvPr id="50183" name="Text Box 7"/>
          <p:cNvSpPr txBox="1">
            <a:spLocks noChangeArrowheads="1"/>
          </p:cNvSpPr>
          <p:nvPr/>
        </p:nvSpPr>
        <p:spPr bwMode="auto">
          <a:xfrm>
            <a:off x="2209800" y="5348288"/>
            <a:ext cx="4876800" cy="595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zh-CN" altLang="en-US" sz="3000" b="1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运用了象征的修辞手法。</a:t>
            </a:r>
          </a:p>
        </p:txBody>
      </p:sp>
      <p:pic>
        <p:nvPicPr>
          <p:cNvPr id="50184" name="Picture 8" descr="ni_png_024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3600" y="685800"/>
            <a:ext cx="12192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0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0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50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50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0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0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50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0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0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0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0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 tmFilter="0,0; .5, 1; 1, 1"/>
                                        <p:tgtEl>
                                          <p:spTgt spid="50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8" grpId="0" animBg="1"/>
      <p:bldP spid="50180" grpId="0"/>
      <p:bldP spid="50181" grpId="0"/>
      <p:bldP spid="50182" grpId="0"/>
      <p:bldP spid="50183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1828800" y="533400"/>
            <a:ext cx="5715000" cy="1143000"/>
          </a:xfrm>
          <a:solidFill>
            <a:srgbClr val="FFCC00">
              <a:alpha val="20000"/>
            </a:srgbClr>
          </a:solidFill>
        </p:spPr>
        <p:txBody>
          <a:bodyPr/>
          <a:lstStyle/>
          <a:p>
            <a:pPr>
              <a:lnSpc>
                <a:spcPct val="110000"/>
              </a:lnSpc>
            </a:pPr>
            <a:r>
              <a:rPr lang="zh-CN" altLang="en-US" sz="50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隶书" pitchFamily="49" charset="-122"/>
                <a:ea typeface="隶书" pitchFamily="49" charset="-122"/>
              </a:rPr>
              <a:t>能力拓展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2819400"/>
            <a:ext cx="7391400" cy="1676400"/>
          </a:xfrm>
        </p:spPr>
        <p:txBody>
          <a:bodyPr/>
          <a:lstStyle/>
          <a:p>
            <a:pPr>
              <a:lnSpc>
                <a:spcPct val="110000"/>
              </a:lnSpc>
              <a:buFontTx/>
              <a:buNone/>
            </a:pPr>
            <a:r>
              <a:rPr lang="en-US" altLang="zh-CN" sz="3000" b="1" dirty="0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      1</a:t>
            </a:r>
            <a:r>
              <a:rPr lang="zh-CN" altLang="en-US" sz="3000" b="1" dirty="0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、比较阅读王家新的</a:t>
            </a:r>
            <a:r>
              <a:rPr lang="en-US" altLang="zh-CN" sz="3000" b="1" dirty="0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《</a:t>
            </a:r>
            <a:r>
              <a:rPr lang="zh-CN" altLang="en-US" sz="3000" b="1" dirty="0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在山的那边</a:t>
            </a:r>
            <a:r>
              <a:rPr lang="en-US" altLang="zh-CN" sz="3000" b="1" dirty="0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》</a:t>
            </a:r>
            <a:r>
              <a:rPr lang="zh-CN" altLang="en-US" sz="3000" b="1" dirty="0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和徐志摩的</a:t>
            </a:r>
            <a:r>
              <a:rPr lang="en-US" altLang="zh-CN" sz="3000" b="1" dirty="0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《</a:t>
            </a:r>
            <a:r>
              <a:rPr lang="zh-CN" altLang="en-US" sz="3000" b="1" dirty="0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雪花的快乐</a:t>
            </a:r>
            <a:r>
              <a:rPr lang="en-US" altLang="zh-CN" sz="3000" b="1" dirty="0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》</a:t>
            </a:r>
            <a:r>
              <a:rPr lang="zh-CN" altLang="en-US" sz="3000" b="1" dirty="0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，说说它们之间的相似之处。</a:t>
            </a:r>
          </a:p>
        </p:txBody>
      </p:sp>
      <p:pic>
        <p:nvPicPr>
          <p:cNvPr id="45062" name="Picture 6" descr="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9800" y="4448175"/>
            <a:ext cx="1752600" cy="1724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063" name="Picture 7" descr="4886765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9800" y="685800"/>
            <a:ext cx="819150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5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0" dur="500"/>
                                        <p:tgtEl>
                                          <p:spTgt spid="45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8" grpId="0" animBg="1"/>
      <p:bldP spid="45059" grpId="0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7" name="Picture 7" descr="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48400" y="2286000"/>
            <a:ext cx="1865313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084" name="Rectangle 4"/>
          <p:cNvSpPr>
            <a:spLocks noChangeArrowheads="1"/>
          </p:cNvSpPr>
          <p:nvPr/>
        </p:nvSpPr>
        <p:spPr bwMode="auto">
          <a:xfrm>
            <a:off x="1752600" y="3883025"/>
            <a:ext cx="5410200" cy="244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800" b="1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不去那冷寞的幽谷，</a:t>
            </a:r>
          </a:p>
          <a:p>
            <a:pPr>
              <a:lnSpc>
                <a:spcPct val="110000"/>
              </a:lnSpc>
            </a:pPr>
            <a:r>
              <a:rPr lang="zh-CN" altLang="en-US" sz="2800" b="1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不去那凄清的山麓，</a:t>
            </a:r>
          </a:p>
          <a:p>
            <a:pPr>
              <a:lnSpc>
                <a:spcPct val="110000"/>
              </a:lnSpc>
            </a:pPr>
            <a:r>
              <a:rPr lang="zh-CN" altLang="en-US" sz="2800" b="1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也不上荒街去惆怅</a:t>
            </a:r>
          </a:p>
          <a:p>
            <a:pPr>
              <a:lnSpc>
                <a:spcPct val="110000"/>
              </a:lnSpc>
            </a:pPr>
            <a:r>
              <a:rPr lang="en-US" altLang="zh-CN" sz="2800" b="1">
                <a:latin typeface="Arial"/>
                <a:ea typeface="楷体_GB2312" pitchFamily="49" charset="-122"/>
                <a:cs typeface="经典细隶书简" pitchFamily="49" charset="-122"/>
              </a:rPr>
              <a:t>——</a:t>
            </a:r>
            <a:r>
              <a:rPr lang="zh-CN" altLang="en-US" sz="2800" b="1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飞扬，飞扬，飞扬 </a:t>
            </a:r>
          </a:p>
          <a:p>
            <a:pPr>
              <a:lnSpc>
                <a:spcPct val="110000"/>
              </a:lnSpc>
            </a:pPr>
            <a:r>
              <a:rPr lang="en-US" altLang="zh-CN" sz="2800" b="1">
                <a:latin typeface="Arial"/>
                <a:ea typeface="楷体_GB2312" pitchFamily="49" charset="-122"/>
                <a:cs typeface="经典细隶书简" pitchFamily="49" charset="-122"/>
              </a:rPr>
              <a:t>——</a:t>
            </a:r>
            <a:r>
              <a:rPr lang="zh-CN" altLang="en-US" sz="2800" b="1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你看，我有我的方向！</a:t>
            </a:r>
          </a:p>
        </p:txBody>
      </p:sp>
      <p:pic>
        <p:nvPicPr>
          <p:cNvPr id="46088" name="Picture 8" descr="yxh2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62850" y="4953000"/>
            <a:ext cx="104775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9" name="Text Box 9"/>
          <p:cNvSpPr txBox="1">
            <a:spLocks noChangeArrowheads="1"/>
          </p:cNvSpPr>
          <p:nvPr/>
        </p:nvSpPr>
        <p:spPr bwMode="auto">
          <a:xfrm>
            <a:off x="1981200" y="304800"/>
            <a:ext cx="4572000" cy="996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zh-CN" altLang="en-US" sz="3600" b="1">
                <a:solidFill>
                  <a:srgbClr val="FF3300"/>
                </a:solidFill>
                <a:latin typeface="华文隶书" pitchFamily="2" charset="-122"/>
                <a:ea typeface="华文隶书" pitchFamily="2" charset="-122"/>
                <a:cs typeface="经典细隶书简" pitchFamily="49" charset="-122"/>
              </a:rPr>
              <a:t>雪花的快乐</a:t>
            </a:r>
          </a:p>
          <a:p>
            <a:pPr>
              <a:lnSpc>
                <a:spcPct val="90000"/>
              </a:lnSpc>
            </a:pPr>
            <a:r>
              <a:rPr lang="zh-CN" altLang="en-US" sz="3000" b="1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          </a:t>
            </a:r>
            <a:r>
              <a:rPr lang="zh-CN" altLang="en-US" b="1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徐志摩</a:t>
            </a:r>
          </a:p>
        </p:txBody>
      </p:sp>
      <p:sp>
        <p:nvSpPr>
          <p:cNvPr id="46090" name="Text Box 10"/>
          <p:cNvSpPr txBox="1">
            <a:spLocks noChangeArrowheads="1"/>
          </p:cNvSpPr>
          <p:nvPr/>
        </p:nvSpPr>
        <p:spPr bwMode="auto">
          <a:xfrm>
            <a:off x="1828800" y="1233488"/>
            <a:ext cx="5715000" cy="244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800" b="1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假如我是一朵雪花，</a:t>
            </a:r>
          </a:p>
          <a:p>
            <a:pPr>
              <a:lnSpc>
                <a:spcPct val="110000"/>
              </a:lnSpc>
            </a:pPr>
            <a:r>
              <a:rPr lang="zh-CN" altLang="en-US" sz="2800" b="1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翩翩地在半空里潇洒，</a:t>
            </a:r>
          </a:p>
          <a:p>
            <a:pPr>
              <a:lnSpc>
                <a:spcPct val="110000"/>
              </a:lnSpc>
            </a:pPr>
            <a:r>
              <a:rPr lang="zh-CN" altLang="en-US" sz="2800" b="1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我一定认清我的方向</a:t>
            </a:r>
          </a:p>
          <a:p>
            <a:pPr>
              <a:lnSpc>
                <a:spcPct val="110000"/>
              </a:lnSpc>
            </a:pPr>
            <a:r>
              <a:rPr lang="en-US" altLang="zh-CN" sz="2800" b="1">
                <a:latin typeface="Arial"/>
                <a:ea typeface="楷体_GB2312" pitchFamily="49" charset="-122"/>
                <a:cs typeface="经典细隶书简" pitchFamily="49" charset="-122"/>
              </a:rPr>
              <a:t>——</a:t>
            </a:r>
            <a:r>
              <a:rPr lang="zh-CN" altLang="en-US" sz="2800" b="1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飞扬，飞扬，飞扬，</a:t>
            </a:r>
          </a:p>
          <a:p>
            <a:pPr>
              <a:lnSpc>
                <a:spcPct val="110000"/>
              </a:lnSpc>
            </a:pPr>
            <a:r>
              <a:rPr lang="zh-CN" altLang="en-US" sz="2800" b="1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这地面上有我的方向。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460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60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60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60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60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"/>
                                        <p:tgtEl>
                                          <p:spTgt spid="460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5" dur="500"/>
                                        <p:tgtEl>
                                          <p:spTgt spid="46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0" dur="500"/>
                                        <p:tgtEl>
                                          <p:spTgt spid="46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4" grpId="0"/>
      <p:bldP spid="46089" grpId="0"/>
      <p:bldP spid="46090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9" name="Rectangle 5"/>
          <p:cNvSpPr>
            <a:spLocks noChangeArrowheads="1"/>
          </p:cNvSpPr>
          <p:nvPr/>
        </p:nvSpPr>
        <p:spPr bwMode="auto">
          <a:xfrm>
            <a:off x="1447800" y="3733800"/>
            <a:ext cx="6324600" cy="244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800" b="1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那时我凭借我的身轻，</a:t>
            </a:r>
          </a:p>
          <a:p>
            <a:pPr>
              <a:lnSpc>
                <a:spcPct val="110000"/>
              </a:lnSpc>
            </a:pPr>
            <a:r>
              <a:rPr lang="zh-CN" altLang="en-US" sz="2800" b="1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盈盈的，沾住了她的衣襟，</a:t>
            </a:r>
          </a:p>
          <a:p>
            <a:pPr>
              <a:lnSpc>
                <a:spcPct val="110000"/>
              </a:lnSpc>
            </a:pPr>
            <a:r>
              <a:rPr lang="zh-CN" altLang="en-US" sz="2800" b="1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贴近她柔波似的心胸</a:t>
            </a:r>
          </a:p>
          <a:p>
            <a:pPr>
              <a:lnSpc>
                <a:spcPct val="110000"/>
              </a:lnSpc>
            </a:pPr>
            <a:r>
              <a:rPr lang="en-US" altLang="zh-CN" sz="2800" b="1">
                <a:latin typeface="Arial"/>
                <a:ea typeface="楷体_GB2312" pitchFamily="49" charset="-122"/>
                <a:cs typeface="经典细隶书简" pitchFamily="49" charset="-122"/>
              </a:rPr>
              <a:t>——</a:t>
            </a:r>
            <a:r>
              <a:rPr lang="zh-CN" altLang="en-US" sz="2800" b="1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消溶，消溶，消溶</a:t>
            </a:r>
          </a:p>
          <a:p>
            <a:pPr>
              <a:lnSpc>
                <a:spcPct val="110000"/>
              </a:lnSpc>
            </a:pPr>
            <a:r>
              <a:rPr lang="en-US" altLang="zh-CN" sz="2800" b="1">
                <a:latin typeface="Arial"/>
                <a:ea typeface="楷体_GB2312" pitchFamily="49" charset="-122"/>
                <a:cs typeface="经典细隶书简" pitchFamily="49" charset="-122"/>
              </a:rPr>
              <a:t>——</a:t>
            </a:r>
            <a:r>
              <a:rPr lang="zh-CN" altLang="en-US" sz="2800" b="1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溶入了她柔波似的心胸 </a:t>
            </a:r>
          </a:p>
        </p:txBody>
      </p:sp>
      <p:pic>
        <p:nvPicPr>
          <p:cNvPr id="47111" name="Picture 7" descr="1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3600" y="304800"/>
            <a:ext cx="18288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112" name="Picture 8" descr="keaixj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9000" y="5257800"/>
            <a:ext cx="9525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13" name="Text Box 9"/>
          <p:cNvSpPr txBox="1">
            <a:spLocks noChangeArrowheads="1"/>
          </p:cNvSpPr>
          <p:nvPr/>
        </p:nvSpPr>
        <p:spPr bwMode="auto">
          <a:xfrm>
            <a:off x="1524000" y="1125538"/>
            <a:ext cx="6629400" cy="244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800" b="1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在半空里娟娟地飞舞，</a:t>
            </a:r>
          </a:p>
          <a:p>
            <a:pPr>
              <a:lnSpc>
                <a:spcPct val="110000"/>
              </a:lnSpc>
            </a:pPr>
            <a:r>
              <a:rPr lang="zh-CN" altLang="en-US" sz="2800" b="1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认明了那清幽的住处，</a:t>
            </a:r>
          </a:p>
          <a:p>
            <a:pPr>
              <a:lnSpc>
                <a:spcPct val="110000"/>
              </a:lnSpc>
            </a:pPr>
            <a:r>
              <a:rPr lang="zh-CN" altLang="en-US" sz="2800" b="1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等着她来花园里探望</a:t>
            </a:r>
          </a:p>
          <a:p>
            <a:pPr>
              <a:lnSpc>
                <a:spcPct val="110000"/>
              </a:lnSpc>
            </a:pPr>
            <a:r>
              <a:rPr lang="en-US" altLang="zh-CN" sz="2800" b="1">
                <a:latin typeface="Arial"/>
                <a:ea typeface="楷体_GB2312" pitchFamily="49" charset="-122"/>
                <a:cs typeface="经典细隶书简" pitchFamily="49" charset="-122"/>
              </a:rPr>
              <a:t>——</a:t>
            </a:r>
            <a:r>
              <a:rPr lang="zh-CN" altLang="en-US" sz="2800" b="1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飞扬，飞扬，飞扬，</a:t>
            </a:r>
          </a:p>
          <a:p>
            <a:pPr>
              <a:lnSpc>
                <a:spcPct val="110000"/>
              </a:lnSpc>
            </a:pPr>
            <a:r>
              <a:rPr lang="en-US" altLang="zh-CN" sz="2800" b="1">
                <a:latin typeface="Arial"/>
                <a:ea typeface="楷体_GB2312" pitchFamily="49" charset="-122"/>
                <a:cs typeface="经典细隶书简" pitchFamily="49" charset="-122"/>
              </a:rPr>
              <a:t>——</a:t>
            </a:r>
            <a:r>
              <a:rPr lang="en-US" altLang="zh-CN" sz="2800" b="1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 </a:t>
            </a:r>
            <a:r>
              <a:rPr lang="zh-CN" altLang="en-US" sz="2800" b="1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啊，她身上有朱砂梅的清香。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"/>
                                        <p:tgtEl>
                                          <p:spTgt spid="47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47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47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7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7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9" grpId="0"/>
      <p:bldP spid="47113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4" name="Text Box 4"/>
          <p:cNvSpPr txBox="1">
            <a:spLocks noChangeArrowheads="1"/>
          </p:cNvSpPr>
          <p:nvPr/>
        </p:nvSpPr>
        <p:spPr bwMode="auto">
          <a:xfrm>
            <a:off x="1447800" y="2438400"/>
            <a:ext cx="6781800" cy="210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en-US" altLang="zh-CN" sz="3000" b="1">
                <a:solidFill>
                  <a:srgbClr val="FF3300"/>
                </a:solidFill>
                <a:latin typeface="华文中宋" pitchFamily="2" charset="-122"/>
                <a:ea typeface="华文中宋" pitchFamily="2" charset="-122"/>
                <a:cs typeface="经典细隶书简" pitchFamily="49" charset="-122"/>
              </a:rPr>
              <a:t>       </a:t>
            </a:r>
            <a:r>
              <a:rPr lang="zh-CN" altLang="en-US" sz="3000" b="1">
                <a:solidFill>
                  <a:srgbClr val="FF3300"/>
                </a:solidFill>
                <a:latin typeface="华文中宋" pitchFamily="2" charset="-122"/>
                <a:ea typeface="华文中宋" pitchFamily="2" charset="-122"/>
                <a:cs typeface="经典细隶书简" pitchFamily="49" charset="-122"/>
              </a:rPr>
              <a:t>相似处：都表达了对理想的执著追求，表现了追求过程中的艰难与曲折，抒发了理想实现时的喜悦心情，巧妙地运用了象征手法。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216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216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2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6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0" y="762000"/>
            <a:ext cx="4572000" cy="1143000"/>
          </a:xfrm>
          <a:solidFill>
            <a:srgbClr val="FFCC00">
              <a:alpha val="20000"/>
            </a:srgbClr>
          </a:solidFill>
        </p:spPr>
        <p:txBody>
          <a:bodyPr/>
          <a:lstStyle/>
          <a:p>
            <a:r>
              <a:rPr lang="zh-CN" altLang="en-US" sz="50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隶书" pitchFamily="49" charset="-122"/>
              </a:rPr>
              <a:t>教学重难点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1981200"/>
            <a:ext cx="7162800" cy="4525963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altLang="zh-CN" sz="3000" b="1" dirty="0">
                <a:latin typeface="Times New Roman" pitchFamily="18" charset="0"/>
                <a:ea typeface="楷体_GB2312" pitchFamily="49" charset="-122"/>
                <a:cs typeface="经典细隶书简" pitchFamily="49" charset="-122"/>
              </a:rPr>
              <a:t>         1</a:t>
            </a:r>
            <a:r>
              <a:rPr lang="zh-CN" altLang="en-US" sz="3000" b="1" dirty="0">
                <a:latin typeface="Times New Roman" pitchFamily="18" charset="0"/>
                <a:ea typeface="楷体_GB2312" pitchFamily="49" charset="-122"/>
                <a:cs typeface="经典细隶书简" pitchFamily="49" charset="-122"/>
              </a:rPr>
              <a:t>、朗诵课文，体会诗中蕴含的深刻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sz="3000" b="1" dirty="0">
                <a:latin typeface="Times New Roman" pitchFamily="18" charset="0"/>
                <a:ea typeface="楷体_GB2312" pitchFamily="49" charset="-122"/>
                <a:cs typeface="经典细隶书简" pitchFamily="49" charset="-122"/>
              </a:rPr>
              <a:t>哲理。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sz="3000" b="1" dirty="0">
                <a:latin typeface="Times New Roman" pitchFamily="18" charset="0"/>
                <a:ea typeface="楷体_GB2312" pitchFamily="49" charset="-122"/>
                <a:cs typeface="经典细隶书简" pitchFamily="49" charset="-122"/>
              </a:rPr>
              <a:t>         </a:t>
            </a:r>
            <a:r>
              <a:rPr lang="en-US" altLang="zh-CN" sz="3000" b="1" dirty="0">
                <a:latin typeface="Times New Roman" pitchFamily="18" charset="0"/>
                <a:ea typeface="楷体_GB2312" pitchFamily="49" charset="-122"/>
                <a:cs typeface="经典细隶书简" pitchFamily="49" charset="-122"/>
              </a:rPr>
              <a:t>2</a:t>
            </a:r>
            <a:r>
              <a:rPr lang="zh-CN" altLang="en-US" sz="3000" b="1" dirty="0">
                <a:latin typeface="Times New Roman" pitchFamily="18" charset="0"/>
                <a:ea typeface="楷体_GB2312" pitchFamily="49" charset="-122"/>
                <a:cs typeface="经典细隶书简" pitchFamily="49" charset="-122"/>
              </a:rPr>
              <a:t>、品味重点语句的深层含义，理解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sz="3000" b="1" dirty="0">
                <a:latin typeface="Times New Roman" pitchFamily="18" charset="0"/>
                <a:ea typeface="楷体_GB2312" pitchFamily="49" charset="-122"/>
                <a:cs typeface="经典细隶书简" pitchFamily="49" charset="-122"/>
              </a:rPr>
              <a:t>诗中艺术形象蕴含的意味和感情。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sz="3000" b="1" dirty="0">
                <a:latin typeface="Times New Roman" pitchFamily="18" charset="0"/>
                <a:ea typeface="楷体_GB2312" pitchFamily="49" charset="-122"/>
                <a:cs typeface="经典细隶书简" pitchFamily="49" charset="-122"/>
              </a:rPr>
              <a:t>         </a:t>
            </a:r>
            <a:r>
              <a:rPr lang="en-US" altLang="zh-CN" sz="3000" b="1" dirty="0">
                <a:latin typeface="Times New Roman" pitchFamily="18" charset="0"/>
                <a:ea typeface="楷体_GB2312" pitchFamily="49" charset="-122"/>
                <a:cs typeface="经典细隶书简" pitchFamily="49" charset="-122"/>
              </a:rPr>
              <a:t>3</a:t>
            </a:r>
            <a:r>
              <a:rPr lang="zh-CN" altLang="en-US" sz="3000" b="1" dirty="0">
                <a:latin typeface="Times New Roman" pitchFamily="18" charset="0"/>
                <a:ea typeface="楷体_GB2312" pitchFamily="49" charset="-122"/>
                <a:cs typeface="经典细隶书简" pitchFamily="49" charset="-122"/>
              </a:rPr>
              <a:t>、领会全诗所阐述的人生哲理，鉴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sz="3000" b="1" dirty="0">
                <a:latin typeface="Times New Roman" pitchFamily="18" charset="0"/>
                <a:ea typeface="楷体_GB2312" pitchFamily="49" charset="-122"/>
                <a:cs typeface="经典细隶书简" pitchFamily="49" charset="-122"/>
              </a:rPr>
              <a:t>赏诗歌寄寓哲理的形象美。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sz="3000" b="1" dirty="0">
                <a:latin typeface="Times New Roman" pitchFamily="18" charset="0"/>
                <a:ea typeface="楷体_GB2312" pitchFamily="49" charset="-122"/>
                <a:cs typeface="经典细隶书简" pitchFamily="49" charset="-122"/>
              </a:rPr>
              <a:t>         </a:t>
            </a:r>
            <a:r>
              <a:rPr lang="en-US" altLang="zh-CN" sz="3000" b="1" dirty="0">
                <a:latin typeface="Times New Roman" pitchFamily="18" charset="0"/>
                <a:ea typeface="楷体_GB2312" pitchFamily="49" charset="-122"/>
                <a:cs typeface="经典细隶书简" pitchFamily="49" charset="-122"/>
              </a:rPr>
              <a:t>4</a:t>
            </a:r>
            <a:r>
              <a:rPr lang="zh-CN" altLang="en-US" sz="3000" b="1" dirty="0">
                <a:latin typeface="Times New Roman" pitchFamily="18" charset="0"/>
                <a:ea typeface="楷体_GB2312" pitchFamily="49" charset="-122"/>
                <a:cs typeface="经典细隶书简" pitchFamily="49" charset="-122"/>
              </a:rPr>
              <a:t>、体会诗歌语言凝练，意味隽永的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sz="3000" b="1" dirty="0">
                <a:latin typeface="Times New Roman" pitchFamily="18" charset="0"/>
                <a:ea typeface="楷体_GB2312" pitchFamily="49" charset="-122"/>
                <a:cs typeface="经典细隶书简" pitchFamily="49" charset="-122"/>
              </a:rPr>
              <a:t>特色。</a:t>
            </a:r>
            <a:r>
              <a:rPr lang="zh-CN" altLang="en-US" sz="3000" dirty="0">
                <a:latin typeface="Times New Roman" pitchFamily="18" charset="0"/>
                <a:ea typeface="楷体_GB2312" pitchFamily="49" charset="-122"/>
                <a:cs typeface="经典细隶书简" pitchFamily="49" charset="-122"/>
              </a:rPr>
              <a:t> </a:t>
            </a:r>
          </a:p>
        </p:txBody>
      </p:sp>
      <p:pic>
        <p:nvPicPr>
          <p:cNvPr id="9220" name="Picture 4" descr="ni_png_007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48400" y="838200"/>
            <a:ext cx="1016000" cy="1017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1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0" dur="1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2057400" y="609600"/>
            <a:ext cx="5029200" cy="1143000"/>
          </a:xfrm>
          <a:solidFill>
            <a:srgbClr val="FFCC00">
              <a:alpha val="20000"/>
            </a:srgbClr>
          </a:solidFill>
        </p:spPr>
        <p:txBody>
          <a:bodyPr/>
          <a:lstStyle/>
          <a:p>
            <a:pPr>
              <a:lnSpc>
                <a:spcPct val="110000"/>
              </a:lnSpc>
            </a:pPr>
            <a:r>
              <a:rPr lang="zh-CN" altLang="en-US" sz="50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隶书" pitchFamily="49" charset="-122"/>
                <a:ea typeface="隶书" pitchFamily="49" charset="-122"/>
              </a:rPr>
              <a:t>讨论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981200"/>
            <a:ext cx="7391400" cy="1600200"/>
          </a:xfrm>
        </p:spPr>
        <p:txBody>
          <a:bodyPr/>
          <a:lstStyle/>
          <a:p>
            <a:pPr>
              <a:lnSpc>
                <a:spcPct val="110000"/>
              </a:lnSpc>
              <a:buFontTx/>
              <a:buNone/>
            </a:pPr>
            <a:r>
              <a:rPr lang="en-US" altLang="zh-CN" sz="3000" dirty="0">
                <a:solidFill>
                  <a:srgbClr val="993300"/>
                </a:solidFill>
                <a:latin typeface="华文隶书" pitchFamily="2" charset="-122"/>
                <a:ea typeface="华文隶书" pitchFamily="2" charset="-122"/>
                <a:cs typeface="经典细隶书简" pitchFamily="49" charset="-122"/>
              </a:rPr>
              <a:t>            1</a:t>
            </a:r>
            <a:r>
              <a:rPr lang="zh-CN" altLang="en-US" sz="3000" dirty="0">
                <a:solidFill>
                  <a:srgbClr val="993300"/>
                </a:solidFill>
                <a:latin typeface="华文隶书" pitchFamily="2" charset="-122"/>
                <a:ea typeface="华文隶书" pitchFamily="2" charset="-122"/>
                <a:cs typeface="经典细隶书简" pitchFamily="49" charset="-122"/>
              </a:rPr>
              <a:t>、在你的生活中，一定也有无数座山，等着你去征服或已被你征服。请结合自己的生活经历说说这首诗给你的启示。 </a:t>
            </a:r>
          </a:p>
        </p:txBody>
      </p:sp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1143000" y="3821113"/>
            <a:ext cx="7086600" cy="1131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3000" dirty="0">
                <a:solidFill>
                  <a:srgbClr val="993300"/>
                </a:solidFill>
                <a:latin typeface="华文隶书" pitchFamily="2" charset="-122"/>
                <a:ea typeface="华文隶书" pitchFamily="2" charset="-122"/>
                <a:cs typeface="经典细隶书简" pitchFamily="49" charset="-122"/>
              </a:rPr>
              <a:t>         2</a:t>
            </a:r>
            <a:r>
              <a:rPr lang="zh-CN" altLang="en-US" sz="3000" dirty="0">
                <a:solidFill>
                  <a:srgbClr val="993300"/>
                </a:solidFill>
                <a:latin typeface="华文隶书" pitchFamily="2" charset="-122"/>
                <a:ea typeface="华文隶书" pitchFamily="2" charset="-122"/>
                <a:cs typeface="经典细隶书简" pitchFamily="49" charset="-122"/>
              </a:rPr>
              <a:t>、如果让你写</a:t>
            </a:r>
            <a:r>
              <a:rPr lang="en-US" altLang="zh-CN" sz="3000" dirty="0">
                <a:solidFill>
                  <a:srgbClr val="993300"/>
                </a:solidFill>
                <a:latin typeface="华文隶书" pitchFamily="2" charset="-122"/>
                <a:ea typeface="华文隶书" pitchFamily="2" charset="-122"/>
                <a:cs typeface="经典细隶书简" pitchFamily="49" charset="-122"/>
              </a:rPr>
              <a:t>《</a:t>
            </a:r>
            <a:r>
              <a:rPr lang="zh-CN" altLang="en-US" sz="3000" dirty="0">
                <a:solidFill>
                  <a:srgbClr val="993300"/>
                </a:solidFill>
                <a:latin typeface="华文隶书" pitchFamily="2" charset="-122"/>
                <a:ea typeface="华文隶书" pitchFamily="2" charset="-122"/>
                <a:cs typeface="经典细隶书简" pitchFamily="49" charset="-122"/>
              </a:rPr>
              <a:t>在山的那边</a:t>
            </a:r>
            <a:r>
              <a:rPr lang="en-US" altLang="zh-CN" sz="3000" dirty="0">
                <a:solidFill>
                  <a:srgbClr val="993300"/>
                </a:solidFill>
                <a:latin typeface="华文隶书" pitchFamily="2" charset="-122"/>
                <a:ea typeface="华文隶书" pitchFamily="2" charset="-122"/>
                <a:cs typeface="经典细隶书简" pitchFamily="49" charset="-122"/>
              </a:rPr>
              <a:t>》</a:t>
            </a:r>
            <a:r>
              <a:rPr lang="zh-CN" altLang="en-US" sz="3000" dirty="0">
                <a:solidFill>
                  <a:srgbClr val="993300"/>
                </a:solidFill>
                <a:latin typeface="华文隶书" pitchFamily="2" charset="-122"/>
                <a:ea typeface="华文隶书" pitchFamily="2" charset="-122"/>
                <a:cs typeface="经典细隶书简" pitchFamily="49" charset="-122"/>
              </a:rPr>
              <a:t>，你觉得山那边是什么？</a:t>
            </a:r>
            <a:r>
              <a:rPr lang="zh-CN" altLang="en-US" sz="3200" dirty="0">
                <a:solidFill>
                  <a:srgbClr val="993300"/>
                </a:solidFill>
                <a:latin typeface="华文隶书" pitchFamily="2" charset="-122"/>
                <a:ea typeface="华文隶书" pitchFamily="2" charset="-122"/>
                <a:cs typeface="经典细隶书简" pitchFamily="49" charset="-122"/>
              </a:rPr>
              <a:t> </a:t>
            </a:r>
          </a:p>
        </p:txBody>
      </p:sp>
      <p:sp>
        <p:nvSpPr>
          <p:cNvPr id="37893" name="WordArt 5"/>
          <p:cNvSpPr>
            <a:spLocks noChangeArrowheads="1" noChangeShapeType="1" noTextEdit="1"/>
          </p:cNvSpPr>
          <p:nvPr/>
        </p:nvSpPr>
        <p:spPr bwMode="auto">
          <a:xfrm>
            <a:off x="5867400" y="4724400"/>
            <a:ext cx="1371600" cy="1447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8000" kern="10">
                <a:ln w="12700" cap="sq">
                  <a:solidFill>
                    <a:srgbClr val="EAEAEA"/>
                  </a:solidFill>
                  <a:round/>
                  <a:headEnd type="none" w="sm" len="sm"/>
                  <a:tailEnd type="none" w="sm" len="sm"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宋体"/>
                <a:ea typeface="宋体"/>
              </a:rPr>
              <a:t>？</a:t>
            </a:r>
          </a:p>
        </p:txBody>
      </p:sp>
      <p:pic>
        <p:nvPicPr>
          <p:cNvPr id="37894" name="Picture 6" descr="4886765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86400" y="838200"/>
            <a:ext cx="819150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0" decel="1000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800" decel="1000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0" animBg="1"/>
      <p:bldP spid="37891" grpId="0" build="p"/>
      <p:bldP spid="37892" grpId="0"/>
      <p:bldP spid="37893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609600"/>
            <a:ext cx="5562600" cy="1143000"/>
          </a:xfrm>
          <a:solidFill>
            <a:srgbClr val="FFCC00">
              <a:alpha val="20000"/>
            </a:srgbClr>
          </a:solidFill>
        </p:spPr>
        <p:txBody>
          <a:bodyPr/>
          <a:lstStyle/>
          <a:p>
            <a:r>
              <a:rPr lang="zh-CN" altLang="en-US" sz="50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隶书" pitchFamily="49" charset="-122"/>
              </a:rPr>
              <a:t>课堂小结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981200"/>
            <a:ext cx="7467600" cy="4495800"/>
          </a:xfrm>
        </p:spPr>
        <p:txBody>
          <a:bodyPr/>
          <a:lstStyle/>
          <a:p>
            <a:pPr>
              <a:lnSpc>
                <a:spcPct val="110000"/>
              </a:lnSpc>
              <a:buFontTx/>
              <a:buNone/>
            </a:pPr>
            <a:r>
              <a:rPr lang="en-US" altLang="zh-CN" sz="3000" b="1" dirty="0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      </a:t>
            </a:r>
            <a:r>
              <a:rPr lang="en-US" altLang="zh-CN" sz="3000" b="1" dirty="0">
                <a:latin typeface="Arial"/>
                <a:ea typeface="楷体_GB2312" pitchFamily="49" charset="-122"/>
                <a:cs typeface="经典细隶书简" pitchFamily="49" charset="-122"/>
              </a:rPr>
              <a:t>“</a:t>
            </a:r>
            <a:r>
              <a:rPr lang="zh-CN" altLang="en-US" sz="3000" b="1" dirty="0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不经历风雨，怎能见彩虹</a:t>
            </a:r>
            <a:r>
              <a:rPr lang="zh-CN" altLang="en-US" sz="3000" b="1" dirty="0">
                <a:latin typeface="Arial"/>
                <a:ea typeface="楷体_GB2312" pitchFamily="49" charset="-122"/>
                <a:cs typeface="经典细隶书简" pitchFamily="49" charset="-122"/>
              </a:rPr>
              <a:t>”</a:t>
            </a:r>
            <a:r>
              <a:rPr lang="zh-CN" altLang="en-US" sz="3000" b="1" dirty="0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。失败和痛苦也是人生的一笔宝贵财富。学完这首诗我们已深深懂得：要见到山那边的大海，必须坚持不懈，百折不挠。在今后的人生之路上，让我们永远牢记，心中要有个</a:t>
            </a:r>
            <a:r>
              <a:rPr lang="zh-CN" altLang="en-US" sz="3000" b="1" dirty="0">
                <a:latin typeface="Arial"/>
                <a:ea typeface="楷体_GB2312" pitchFamily="49" charset="-122"/>
                <a:cs typeface="经典细隶书简" pitchFamily="49" charset="-122"/>
              </a:rPr>
              <a:t>“</a:t>
            </a:r>
            <a:r>
              <a:rPr lang="zh-CN" altLang="en-US" sz="3000" b="1" dirty="0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海</a:t>
            </a:r>
            <a:r>
              <a:rPr lang="zh-CN" altLang="en-US" sz="3000" b="1" dirty="0">
                <a:latin typeface="Arial"/>
                <a:ea typeface="楷体_GB2312" pitchFamily="49" charset="-122"/>
                <a:cs typeface="经典细隶书简" pitchFamily="49" charset="-122"/>
              </a:rPr>
              <a:t>”</a:t>
            </a:r>
            <a:r>
              <a:rPr lang="zh-CN" altLang="en-US" sz="3000" b="1" dirty="0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，为了这个</a:t>
            </a:r>
            <a:r>
              <a:rPr lang="zh-CN" altLang="en-US" sz="3000" b="1" dirty="0">
                <a:latin typeface="Arial"/>
                <a:ea typeface="楷体_GB2312" pitchFamily="49" charset="-122"/>
                <a:cs typeface="经典细隶书简" pitchFamily="49" charset="-122"/>
              </a:rPr>
              <a:t>“</a:t>
            </a:r>
            <a:r>
              <a:rPr lang="zh-CN" altLang="en-US" sz="3000" b="1" dirty="0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海</a:t>
            </a:r>
            <a:r>
              <a:rPr lang="zh-CN" altLang="en-US" sz="3000" b="1" dirty="0">
                <a:latin typeface="Arial"/>
                <a:ea typeface="楷体_GB2312" pitchFamily="49" charset="-122"/>
                <a:cs typeface="经典细隶书简" pitchFamily="49" charset="-122"/>
              </a:rPr>
              <a:t>”</a:t>
            </a:r>
            <a:r>
              <a:rPr lang="zh-CN" altLang="en-US" sz="3000" b="1" dirty="0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，从现在开始，就要努力翻过一座座山。</a:t>
            </a:r>
            <a:r>
              <a:rPr lang="zh-CN" altLang="en-US" sz="3400" b="1" dirty="0">
                <a:latin typeface="Arial"/>
                <a:ea typeface="楷体_GB2312" pitchFamily="49" charset="-122"/>
                <a:cs typeface="经典细隶书简" pitchFamily="49" charset="-122"/>
              </a:rPr>
              <a:t> </a:t>
            </a:r>
            <a:r>
              <a:rPr lang="zh-CN" altLang="en-US" sz="3600" dirty="0">
                <a:ea typeface="楷体_GB2312" pitchFamily="49" charset="-122"/>
                <a:cs typeface="经典细隶书简" pitchFamily="49" charset="-122"/>
              </a:rPr>
              <a:t/>
            </a:r>
            <a:br>
              <a:rPr lang="zh-CN" altLang="en-US" sz="3600" dirty="0">
                <a:ea typeface="楷体_GB2312" pitchFamily="49" charset="-122"/>
                <a:cs typeface="经典细隶书简" pitchFamily="49" charset="-122"/>
              </a:rPr>
            </a:br>
            <a:endParaRPr lang="zh-CN" altLang="en-US" sz="3600" dirty="0">
              <a:ea typeface="楷体_GB2312" pitchFamily="49" charset="-122"/>
              <a:cs typeface="经典细隶书简" pitchFamily="49" charset="-122"/>
            </a:endParaRPr>
          </a:p>
        </p:txBody>
      </p:sp>
      <p:pic>
        <p:nvPicPr>
          <p:cNvPr id="36868" name="Picture 4" descr="yxh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72200" y="685800"/>
            <a:ext cx="10668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 animBg="1"/>
      <p:bldP spid="36867" grpId="0" build="p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828800" y="762000"/>
            <a:ext cx="5791200" cy="1143000"/>
          </a:xfrm>
          <a:solidFill>
            <a:srgbClr val="FFCC00">
              <a:alpha val="20000"/>
            </a:srgbClr>
          </a:solidFill>
        </p:spPr>
        <p:txBody>
          <a:bodyPr/>
          <a:lstStyle/>
          <a:p>
            <a:r>
              <a:rPr lang="zh-CN" altLang="en-US" sz="50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隶书" pitchFamily="49" charset="-122"/>
              </a:rPr>
              <a:t>课堂练习</a:t>
            </a:r>
          </a:p>
        </p:txBody>
      </p:sp>
      <p:sp>
        <p:nvSpPr>
          <p:cNvPr id="43012" name="Text Box 4"/>
          <p:cNvSpPr txBox="1">
            <a:spLocks noChangeArrowheads="1"/>
          </p:cNvSpPr>
          <p:nvPr/>
        </p:nvSpPr>
        <p:spPr bwMode="auto">
          <a:xfrm>
            <a:off x="1295400" y="2309813"/>
            <a:ext cx="6934200" cy="27469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ct val="45000"/>
              </a:spcBef>
            </a:pPr>
            <a:r>
              <a:rPr lang="en-US" altLang="zh-CN" sz="3000" b="1" dirty="0">
                <a:solidFill>
                  <a:schemeClr val="hlink"/>
                </a:solidFill>
                <a:latin typeface="华文中宋" pitchFamily="2" charset="-122"/>
                <a:ea typeface="华文中宋" pitchFamily="2" charset="-122"/>
                <a:cs typeface="经典细隶书简" pitchFamily="49" charset="-122"/>
              </a:rPr>
              <a:t>1</a:t>
            </a:r>
            <a:r>
              <a:rPr lang="zh-CN" altLang="en-US" sz="3000" b="1" dirty="0">
                <a:solidFill>
                  <a:schemeClr val="hlink"/>
                </a:solidFill>
                <a:latin typeface="华文中宋" pitchFamily="2" charset="-122"/>
                <a:ea typeface="华文中宋" pitchFamily="2" charset="-122"/>
                <a:cs typeface="经典细隶书简" pitchFamily="49" charset="-122"/>
              </a:rPr>
              <a:t>、画线的字注音全对的一组是（      ）</a:t>
            </a:r>
            <a:r>
              <a:rPr lang="zh-CN" altLang="en-US" sz="3000" b="1" dirty="0">
                <a:ea typeface="楷体_GB2312" pitchFamily="49" charset="-122"/>
                <a:cs typeface="经典细隶书简" pitchFamily="49" charset="-122"/>
              </a:rPr>
              <a:t/>
            </a:r>
            <a:br>
              <a:rPr lang="zh-CN" altLang="en-US" sz="3000" b="1" dirty="0">
                <a:ea typeface="楷体_GB2312" pitchFamily="49" charset="-122"/>
                <a:cs typeface="经典细隶书简" pitchFamily="49" charset="-122"/>
              </a:rPr>
            </a:br>
            <a:r>
              <a:rPr lang="en-US" altLang="zh-CN" sz="3000" b="1" dirty="0">
                <a:ea typeface="楷体_GB2312" pitchFamily="49" charset="-122"/>
                <a:cs typeface="经典细隶书简" pitchFamily="49" charset="-122"/>
              </a:rPr>
              <a:t>A. </a:t>
            </a:r>
            <a:r>
              <a:rPr lang="zh-CN" altLang="en-US" sz="3000" b="1" dirty="0">
                <a:solidFill>
                  <a:srgbClr val="FF3300"/>
                </a:solidFill>
                <a:ea typeface="楷体_GB2312" pitchFamily="49" charset="-122"/>
                <a:cs typeface="经典细隶书简" pitchFamily="49" charset="-122"/>
              </a:rPr>
              <a:t>伏</a:t>
            </a:r>
            <a:r>
              <a:rPr lang="zh-CN" altLang="en-US" sz="3000" b="1" dirty="0">
                <a:ea typeface="楷体_GB2312" pitchFamily="49" charset="-122"/>
                <a:cs typeface="经典细隶书简" pitchFamily="49" charset="-122"/>
              </a:rPr>
              <a:t>在窗口（</a:t>
            </a:r>
            <a:r>
              <a:rPr lang="en-US" altLang="zh-CN" sz="3000" b="1" dirty="0" err="1">
                <a:ea typeface="楷体_GB2312" pitchFamily="49" charset="-122"/>
                <a:cs typeface="经典细隶书简" pitchFamily="49" charset="-122"/>
              </a:rPr>
              <a:t>fú</a:t>
            </a:r>
            <a:r>
              <a:rPr lang="zh-CN" altLang="en-US" sz="3000" b="1" dirty="0">
                <a:ea typeface="楷体_GB2312" pitchFamily="49" charset="-122"/>
                <a:cs typeface="经典细隶书简" pitchFamily="49" charset="-122"/>
              </a:rPr>
              <a:t>）　 </a:t>
            </a:r>
            <a:r>
              <a:rPr lang="zh-CN" altLang="en-US" sz="3000" b="1" dirty="0">
                <a:solidFill>
                  <a:srgbClr val="FF3300"/>
                </a:solidFill>
                <a:ea typeface="楷体_GB2312" pitchFamily="49" charset="-122"/>
                <a:cs typeface="经典细隶书简" pitchFamily="49" charset="-122"/>
              </a:rPr>
              <a:t>痴</a:t>
            </a:r>
            <a:r>
              <a:rPr lang="zh-CN" altLang="en-US" sz="3000" b="1" dirty="0">
                <a:ea typeface="楷体_GB2312" pitchFamily="49" charset="-122"/>
                <a:cs typeface="经典细隶书简" pitchFamily="49" charset="-122"/>
              </a:rPr>
              <a:t>想（</a:t>
            </a:r>
            <a:r>
              <a:rPr lang="en-US" altLang="zh-CN" sz="3000" b="1" dirty="0" err="1">
                <a:ea typeface="楷体_GB2312" pitchFamily="49" charset="-122"/>
                <a:cs typeface="Arial Unicode MS" pitchFamily="34" charset="-122"/>
              </a:rPr>
              <a:t>ch</a:t>
            </a:r>
            <a:r>
              <a:rPr lang="en-US" altLang="zh-CN" sz="3000" b="1" dirty="0" err="1">
                <a:ea typeface="Arial Unicode MS" pitchFamily="34" charset="-122"/>
                <a:cs typeface="经典细隶书简" pitchFamily="49" charset="-122"/>
              </a:rPr>
              <a:t>ī</a:t>
            </a:r>
            <a:r>
              <a:rPr lang="zh-CN" altLang="en-US" sz="3000" b="1" dirty="0">
                <a:ea typeface="楷体_GB2312" pitchFamily="49" charset="-122"/>
              </a:rPr>
              <a:t>）　　 </a:t>
            </a:r>
          </a:p>
          <a:p>
            <a:pPr>
              <a:lnSpc>
                <a:spcPct val="115000"/>
              </a:lnSpc>
            </a:pPr>
            <a:r>
              <a:rPr lang="en-US" altLang="zh-CN" sz="3000" b="1" dirty="0">
                <a:ea typeface="楷体_GB2312" pitchFamily="49" charset="-122"/>
              </a:rPr>
              <a:t>B. </a:t>
            </a:r>
            <a:r>
              <a:rPr lang="zh-CN" altLang="en-US" sz="3000" b="1" dirty="0">
                <a:ea typeface="楷体_GB2312" pitchFamily="49" charset="-122"/>
              </a:rPr>
              <a:t>隐</a:t>
            </a:r>
            <a:r>
              <a:rPr lang="zh-CN" altLang="en-US" sz="3000" b="1" dirty="0">
                <a:solidFill>
                  <a:srgbClr val="FF3300"/>
                </a:solidFill>
                <a:ea typeface="楷体_GB2312" pitchFamily="49" charset="-122"/>
              </a:rPr>
              <a:t>秘</a:t>
            </a:r>
            <a:r>
              <a:rPr lang="zh-CN" altLang="en-US" sz="3000" b="1" dirty="0">
                <a:ea typeface="楷体_GB2312" pitchFamily="49" charset="-122"/>
              </a:rPr>
              <a:t>（</a:t>
            </a:r>
            <a:r>
              <a:rPr lang="en-US" altLang="zh-CN" sz="3000" b="1" dirty="0" err="1">
                <a:ea typeface="楷体_GB2312" pitchFamily="49" charset="-122"/>
              </a:rPr>
              <a:t>bì</a:t>
            </a:r>
            <a:r>
              <a:rPr lang="zh-CN" altLang="en-US" sz="3000" b="1" dirty="0">
                <a:ea typeface="楷体_GB2312" pitchFamily="49" charset="-122"/>
              </a:rPr>
              <a:t>） 　　　 </a:t>
            </a:r>
            <a:r>
              <a:rPr lang="zh-CN" altLang="en-US" sz="3000" b="1" dirty="0">
                <a:solidFill>
                  <a:srgbClr val="FF3300"/>
                </a:solidFill>
                <a:ea typeface="楷体_GB2312" pitchFamily="49" charset="-122"/>
              </a:rPr>
              <a:t>凝</a:t>
            </a:r>
            <a:r>
              <a:rPr lang="zh-CN" altLang="en-US" sz="3000" b="1" dirty="0">
                <a:ea typeface="楷体_GB2312" pitchFamily="49" charset="-122"/>
              </a:rPr>
              <a:t>成（</a:t>
            </a:r>
            <a:r>
              <a:rPr lang="en-US" altLang="zh-CN" sz="3000" b="1" dirty="0" err="1">
                <a:ea typeface="楷体_GB2312" pitchFamily="49" charset="-122"/>
              </a:rPr>
              <a:t>nín</a:t>
            </a:r>
            <a:r>
              <a:rPr lang="zh-CN" altLang="en-US" sz="3000" b="1" dirty="0">
                <a:ea typeface="楷体_GB2312" pitchFamily="49" charset="-122"/>
              </a:rPr>
              <a:t>）</a:t>
            </a:r>
            <a:br>
              <a:rPr lang="zh-CN" altLang="en-US" sz="3000" b="1" dirty="0">
                <a:ea typeface="楷体_GB2312" pitchFamily="49" charset="-122"/>
              </a:rPr>
            </a:br>
            <a:r>
              <a:rPr lang="en-US" altLang="zh-CN" sz="3000" b="1" dirty="0">
                <a:ea typeface="楷体_GB2312" pitchFamily="49" charset="-122"/>
              </a:rPr>
              <a:t>C. </a:t>
            </a:r>
            <a:r>
              <a:rPr lang="zh-CN" altLang="en-US" sz="3000" b="1" dirty="0">
                <a:solidFill>
                  <a:srgbClr val="FF3300"/>
                </a:solidFill>
                <a:ea typeface="楷体_GB2312" pitchFamily="49" charset="-122"/>
              </a:rPr>
              <a:t>诱</a:t>
            </a:r>
            <a:r>
              <a:rPr lang="zh-CN" altLang="en-US" sz="3000" b="1" dirty="0">
                <a:ea typeface="楷体_GB2312" pitchFamily="49" charset="-122"/>
              </a:rPr>
              <a:t>惑（</a:t>
            </a:r>
            <a:r>
              <a:rPr lang="en-US" altLang="zh-CN" sz="3000" b="1" dirty="0" err="1">
                <a:ea typeface="楷体_GB2312" pitchFamily="49" charset="-122"/>
              </a:rPr>
              <a:t>xiù</a:t>
            </a:r>
            <a:r>
              <a:rPr lang="zh-CN" altLang="en-US" sz="3000" b="1" dirty="0">
                <a:ea typeface="楷体_GB2312" pitchFamily="49" charset="-122"/>
              </a:rPr>
              <a:t>）　　　</a:t>
            </a:r>
            <a:r>
              <a:rPr lang="zh-CN" altLang="en-US" sz="3000" b="1" dirty="0">
                <a:solidFill>
                  <a:srgbClr val="FF3300"/>
                </a:solidFill>
                <a:ea typeface="楷体_GB2312" pitchFamily="49" charset="-122"/>
              </a:rPr>
              <a:t>漫</a:t>
            </a:r>
            <a:r>
              <a:rPr lang="zh-CN" altLang="en-US" sz="3000" b="1" dirty="0">
                <a:ea typeface="楷体_GB2312" pitchFamily="49" charset="-122"/>
              </a:rPr>
              <a:t>湿（</a:t>
            </a:r>
            <a:r>
              <a:rPr lang="en-US" altLang="zh-CN" sz="3000" b="1" dirty="0" err="1">
                <a:ea typeface="楷体_GB2312" pitchFamily="49" charset="-122"/>
              </a:rPr>
              <a:t>màn</a:t>
            </a:r>
            <a:r>
              <a:rPr lang="zh-CN" altLang="en-US" sz="3000" b="1" dirty="0">
                <a:ea typeface="楷体_GB2312" pitchFamily="49" charset="-122"/>
              </a:rPr>
              <a:t>） </a:t>
            </a:r>
          </a:p>
          <a:p>
            <a:pPr>
              <a:lnSpc>
                <a:spcPct val="115000"/>
              </a:lnSpc>
            </a:pPr>
            <a:r>
              <a:rPr lang="en-US" altLang="zh-CN" sz="3000" b="1" dirty="0">
                <a:ea typeface="楷体_GB2312" pitchFamily="49" charset="-122"/>
              </a:rPr>
              <a:t>D. </a:t>
            </a:r>
            <a:r>
              <a:rPr lang="zh-CN" altLang="en-US" sz="3000" b="1" dirty="0">
                <a:solidFill>
                  <a:srgbClr val="FF3300"/>
                </a:solidFill>
                <a:ea typeface="楷体_GB2312" pitchFamily="49" charset="-122"/>
              </a:rPr>
              <a:t>枯</a:t>
            </a:r>
            <a:r>
              <a:rPr lang="zh-CN" altLang="en-US" sz="3000" b="1" dirty="0">
                <a:ea typeface="楷体_GB2312" pitchFamily="49" charset="-122"/>
              </a:rPr>
              <a:t>干（</a:t>
            </a:r>
            <a:r>
              <a:rPr lang="en-US" altLang="zh-CN" sz="3000" b="1" dirty="0" err="1">
                <a:ea typeface="楷体_GB2312" pitchFamily="49" charset="-122"/>
              </a:rPr>
              <a:t>g</a:t>
            </a:r>
            <a:r>
              <a:rPr lang="en-US" altLang="zh-CN" sz="3000" b="1" dirty="0" err="1">
                <a:ea typeface="Arial Unicode MS" pitchFamily="34" charset="-122"/>
                <a:cs typeface="Arial Unicode MS" pitchFamily="34" charset="-122"/>
              </a:rPr>
              <a:t>ū</a:t>
            </a:r>
            <a:r>
              <a:rPr lang="zh-CN" altLang="en-US" sz="3000" b="1" dirty="0">
                <a:ea typeface="楷体_GB2312" pitchFamily="49" charset="-122"/>
              </a:rPr>
              <a:t>）　　　 一</a:t>
            </a:r>
            <a:r>
              <a:rPr lang="zh-CN" altLang="en-US" sz="3000" b="1" dirty="0">
                <a:solidFill>
                  <a:srgbClr val="FF3300"/>
                </a:solidFill>
                <a:ea typeface="楷体_GB2312" pitchFamily="49" charset="-122"/>
              </a:rPr>
              <a:t>瞬</a:t>
            </a:r>
            <a:r>
              <a:rPr lang="zh-CN" altLang="en-US" sz="3000" b="1" dirty="0">
                <a:ea typeface="楷体_GB2312" pitchFamily="49" charset="-122"/>
              </a:rPr>
              <a:t>间（</a:t>
            </a:r>
            <a:r>
              <a:rPr lang="en-US" altLang="zh-CN" sz="3000" b="1" dirty="0" err="1">
                <a:ea typeface="楷体_GB2312" pitchFamily="49" charset="-122"/>
              </a:rPr>
              <a:t>shùn</a:t>
            </a:r>
            <a:r>
              <a:rPr lang="zh-CN" altLang="en-US" sz="3000" b="1" dirty="0">
                <a:ea typeface="楷体_GB2312" pitchFamily="49" charset="-122"/>
              </a:rPr>
              <a:t>）</a:t>
            </a:r>
          </a:p>
        </p:txBody>
      </p:sp>
      <p:sp>
        <p:nvSpPr>
          <p:cNvPr id="43013" name="Text Box 5"/>
          <p:cNvSpPr txBox="1">
            <a:spLocks noChangeArrowheads="1"/>
          </p:cNvSpPr>
          <p:nvPr/>
        </p:nvSpPr>
        <p:spPr bwMode="auto">
          <a:xfrm>
            <a:off x="7118838" y="2309812"/>
            <a:ext cx="5334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 dirty="0">
                <a:solidFill>
                  <a:srgbClr val="FF3300"/>
                </a:solidFill>
              </a:rPr>
              <a:t>A</a:t>
            </a:r>
          </a:p>
        </p:txBody>
      </p:sp>
      <p:pic>
        <p:nvPicPr>
          <p:cNvPr id="43014" name="Picture 6" descr="png-019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72200" y="914400"/>
            <a:ext cx="965200" cy="96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43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0" grpId="0" animBg="1"/>
      <p:bldP spid="43012" grpId="0"/>
      <p:bldP spid="43013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4" name="Rectangle 4"/>
          <p:cNvSpPr>
            <a:spLocks noChangeArrowheads="1"/>
          </p:cNvSpPr>
          <p:nvPr/>
        </p:nvSpPr>
        <p:spPr bwMode="auto">
          <a:xfrm>
            <a:off x="990600" y="1981200"/>
            <a:ext cx="8229600" cy="2859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15000"/>
              </a:lnSpc>
            </a:pPr>
            <a:r>
              <a:rPr lang="en-US" altLang="zh-CN" sz="3000" b="1" dirty="0">
                <a:solidFill>
                  <a:schemeClr val="hlink"/>
                </a:solidFill>
                <a:latin typeface="华文中宋" pitchFamily="2" charset="-122"/>
                <a:ea typeface="华文中宋" pitchFamily="2" charset="-122"/>
                <a:cs typeface="经典细隶书简" pitchFamily="49" charset="-122"/>
              </a:rPr>
              <a:t>2</a:t>
            </a:r>
            <a:r>
              <a:rPr lang="zh-CN" altLang="en-US" sz="3000" b="1" dirty="0">
                <a:solidFill>
                  <a:schemeClr val="hlink"/>
                </a:solidFill>
                <a:latin typeface="华文中宋" pitchFamily="2" charset="-122"/>
                <a:ea typeface="华文中宋" pitchFamily="2" charset="-122"/>
                <a:cs typeface="经典细隶书简" pitchFamily="49" charset="-122"/>
              </a:rPr>
              <a:t>、下边四组中有错别字的一组是（    ）</a:t>
            </a:r>
            <a:r>
              <a:rPr lang="zh-CN" altLang="en-US" sz="3200" b="1" dirty="0">
                <a:ea typeface="楷体_GB2312" pitchFamily="49" charset="-122"/>
                <a:cs typeface="经典细隶书简" pitchFamily="49" charset="-122"/>
              </a:rPr>
              <a:t/>
            </a:r>
            <a:br>
              <a:rPr lang="zh-CN" altLang="en-US" sz="3200" b="1" dirty="0">
                <a:ea typeface="楷体_GB2312" pitchFamily="49" charset="-122"/>
                <a:cs typeface="经典细隶书简" pitchFamily="49" charset="-122"/>
              </a:rPr>
            </a:br>
            <a:r>
              <a:rPr lang="en-US" altLang="zh-CN" sz="3200" b="1" dirty="0">
                <a:ea typeface="楷体_GB2312" pitchFamily="49" charset="-122"/>
                <a:cs typeface="经典细隶书简" pitchFamily="49" charset="-122"/>
              </a:rPr>
              <a:t>A. </a:t>
            </a:r>
            <a:r>
              <a:rPr lang="zh-CN" altLang="en-US" sz="3200" b="1" dirty="0">
                <a:ea typeface="楷体_GB2312" pitchFamily="49" charset="-122"/>
                <a:cs typeface="经典细隶书简" pitchFamily="49" charset="-122"/>
              </a:rPr>
              <a:t>幻想　凝成　诱惑　宣腾</a:t>
            </a:r>
            <a:br>
              <a:rPr lang="zh-CN" altLang="en-US" sz="3200" b="1" dirty="0">
                <a:ea typeface="楷体_GB2312" pitchFamily="49" charset="-122"/>
                <a:cs typeface="经典细隶书简" pitchFamily="49" charset="-122"/>
              </a:rPr>
            </a:br>
            <a:r>
              <a:rPr lang="en-US" altLang="zh-CN" sz="3200" b="1" dirty="0">
                <a:ea typeface="楷体_GB2312" pitchFamily="49" charset="-122"/>
                <a:cs typeface="经典细隶书简" pitchFamily="49" charset="-122"/>
              </a:rPr>
              <a:t>B. </a:t>
            </a:r>
            <a:r>
              <a:rPr lang="zh-CN" altLang="en-US" sz="3200" b="1" dirty="0">
                <a:ea typeface="楷体_GB2312" pitchFamily="49" charset="-122"/>
                <a:cs typeface="经典细隶书简" pitchFamily="49" charset="-122"/>
              </a:rPr>
              <a:t>海潮　攀登　朦胧　痴想</a:t>
            </a:r>
            <a:br>
              <a:rPr lang="zh-CN" altLang="en-US" sz="3200" b="1" dirty="0">
                <a:ea typeface="楷体_GB2312" pitchFamily="49" charset="-122"/>
                <a:cs typeface="经典细隶书简" pitchFamily="49" charset="-122"/>
              </a:rPr>
            </a:br>
            <a:r>
              <a:rPr lang="en-US" altLang="zh-CN" sz="3200" b="1" dirty="0">
                <a:ea typeface="楷体_GB2312" pitchFamily="49" charset="-122"/>
                <a:cs typeface="经典细隶书简" pitchFamily="49" charset="-122"/>
              </a:rPr>
              <a:t>C. </a:t>
            </a:r>
            <a:r>
              <a:rPr lang="zh-CN" altLang="en-US" sz="3200" b="1" dirty="0">
                <a:ea typeface="楷体_GB2312" pitchFamily="49" charset="-122"/>
                <a:cs typeface="经典细隶书简" pitchFamily="49" charset="-122"/>
              </a:rPr>
              <a:t>隐秘　清澈　依然　枯干</a:t>
            </a:r>
            <a:br>
              <a:rPr lang="zh-CN" altLang="en-US" sz="3200" b="1" dirty="0">
                <a:ea typeface="楷体_GB2312" pitchFamily="49" charset="-122"/>
                <a:cs typeface="经典细隶书简" pitchFamily="49" charset="-122"/>
              </a:rPr>
            </a:br>
            <a:r>
              <a:rPr lang="en-US" altLang="zh-CN" sz="3200" b="1" dirty="0">
                <a:ea typeface="楷体_GB2312" pitchFamily="49" charset="-122"/>
                <a:cs typeface="经典细隶书简" pitchFamily="49" charset="-122"/>
              </a:rPr>
              <a:t>D. </a:t>
            </a:r>
            <a:r>
              <a:rPr lang="zh-CN" altLang="en-US" sz="3200" b="1" dirty="0">
                <a:ea typeface="楷体_GB2312" pitchFamily="49" charset="-122"/>
                <a:cs typeface="经典细隶书简" pitchFamily="49" charset="-122"/>
              </a:rPr>
              <a:t>漫湿　凝成　飘来    深根</a:t>
            </a:r>
          </a:p>
        </p:txBody>
      </p:sp>
      <p:sp>
        <p:nvSpPr>
          <p:cNvPr id="81925" name="Text Box 5"/>
          <p:cNvSpPr txBox="1">
            <a:spLocks noChangeArrowheads="1"/>
          </p:cNvSpPr>
          <p:nvPr/>
        </p:nvSpPr>
        <p:spPr bwMode="auto">
          <a:xfrm>
            <a:off x="7391400" y="1981200"/>
            <a:ext cx="381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FF3300"/>
                </a:solidFill>
                <a:ea typeface="楷体_GB2312" pitchFamily="49" charset="-122"/>
              </a:rPr>
              <a:t>A</a:t>
            </a:r>
          </a:p>
        </p:txBody>
      </p:sp>
      <p:pic>
        <p:nvPicPr>
          <p:cNvPr id="81926" name="Picture 6" descr="png-023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5600" y="4572000"/>
            <a:ext cx="12192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1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19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4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8" name="Rectangle 4"/>
          <p:cNvSpPr>
            <a:spLocks noChangeArrowheads="1"/>
          </p:cNvSpPr>
          <p:nvPr/>
        </p:nvSpPr>
        <p:spPr bwMode="auto">
          <a:xfrm>
            <a:off x="1219200" y="609600"/>
            <a:ext cx="7315200" cy="5627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3000" b="1">
                <a:solidFill>
                  <a:schemeClr val="hlink"/>
                </a:solidFill>
                <a:latin typeface="华文中宋" pitchFamily="2" charset="-122"/>
                <a:ea typeface="华文中宋" pitchFamily="2" charset="-122"/>
                <a:cs typeface="经典细隶书简" pitchFamily="49" charset="-122"/>
              </a:rPr>
              <a:t>  3</a:t>
            </a:r>
            <a:r>
              <a:rPr lang="zh-CN" altLang="en-US" sz="3000" b="1">
                <a:solidFill>
                  <a:schemeClr val="hlink"/>
                </a:solidFill>
                <a:latin typeface="华文中宋" pitchFamily="2" charset="-122"/>
                <a:ea typeface="华文中宋" pitchFamily="2" charset="-122"/>
                <a:cs typeface="经典细隶书简" pitchFamily="49" charset="-122"/>
              </a:rPr>
              <a:t>、填空。</a:t>
            </a:r>
          </a:p>
          <a:p>
            <a:pPr>
              <a:lnSpc>
                <a:spcPct val="110000"/>
              </a:lnSpc>
            </a:pPr>
            <a:r>
              <a:rPr lang="zh-CN" altLang="en-US" sz="3000" b="1">
                <a:solidFill>
                  <a:schemeClr val="hlink"/>
                </a:solidFill>
                <a:latin typeface="华文中宋" pitchFamily="2" charset="-122"/>
                <a:ea typeface="华文中宋" pitchFamily="2" charset="-122"/>
                <a:cs typeface="经典细隶书简" pitchFamily="49" charset="-122"/>
              </a:rPr>
              <a:t>（</a:t>
            </a:r>
            <a:r>
              <a:rPr lang="en-US" altLang="zh-CN" sz="3000" b="1">
                <a:solidFill>
                  <a:schemeClr val="hlink"/>
                </a:solidFill>
                <a:latin typeface="华文中宋" pitchFamily="2" charset="-122"/>
                <a:ea typeface="华文中宋" pitchFamily="2" charset="-122"/>
                <a:cs typeface="经典细隶书简" pitchFamily="49" charset="-122"/>
              </a:rPr>
              <a:t>1</a:t>
            </a:r>
            <a:r>
              <a:rPr lang="zh-CN" altLang="en-US" sz="3000" b="1">
                <a:solidFill>
                  <a:schemeClr val="hlink"/>
                </a:solidFill>
                <a:latin typeface="华文中宋" pitchFamily="2" charset="-122"/>
                <a:ea typeface="华文中宋" pitchFamily="2" charset="-122"/>
                <a:cs typeface="经典细隶书简" pitchFamily="49" charset="-122"/>
              </a:rPr>
              <a:t>）这首诗叙述了一个山区孩子童年的   </a:t>
            </a:r>
            <a:r>
              <a:rPr lang="en-US" altLang="zh-CN" sz="3000" b="1">
                <a:solidFill>
                  <a:schemeClr val="hlink"/>
                </a:solidFill>
                <a:latin typeface="华文中宋" pitchFamily="2" charset="-122"/>
                <a:ea typeface="华文中宋" pitchFamily="2" charset="-122"/>
                <a:cs typeface="经典细隶书简" pitchFamily="49" charset="-122"/>
              </a:rPr>
              <a:t>________   </a:t>
            </a:r>
            <a:r>
              <a:rPr lang="zh-CN" altLang="en-US" sz="3000" b="1">
                <a:solidFill>
                  <a:schemeClr val="hlink"/>
                </a:solidFill>
                <a:latin typeface="华文中宋" pitchFamily="2" charset="-122"/>
                <a:ea typeface="华文中宋" pitchFamily="2" charset="-122"/>
                <a:cs typeface="经典细隶书简" pitchFamily="49" charset="-122"/>
              </a:rPr>
              <a:t>，即对</a:t>
            </a:r>
            <a:r>
              <a:rPr lang="en-US" altLang="zh-CN" sz="3000" b="1">
                <a:solidFill>
                  <a:schemeClr val="hlink"/>
                </a:solidFill>
                <a:latin typeface="华文中宋" pitchFamily="2" charset="-122"/>
                <a:ea typeface="华文中宋" pitchFamily="2" charset="-122"/>
                <a:cs typeface="经典细隶书简" pitchFamily="49" charset="-122"/>
              </a:rPr>
              <a:t>__________________</a:t>
            </a:r>
            <a:r>
              <a:rPr lang="zh-CN" altLang="en-US" sz="3000" b="1">
                <a:solidFill>
                  <a:schemeClr val="hlink"/>
                </a:solidFill>
                <a:latin typeface="华文中宋" pitchFamily="2" charset="-122"/>
                <a:ea typeface="华文中宋" pitchFamily="2" charset="-122"/>
                <a:cs typeface="经典细隶书简" pitchFamily="49" charset="-122"/>
              </a:rPr>
              <a:t>和自信。</a:t>
            </a:r>
          </a:p>
          <a:p>
            <a:pPr>
              <a:lnSpc>
                <a:spcPct val="110000"/>
              </a:lnSpc>
            </a:pPr>
            <a:r>
              <a:rPr lang="zh-CN" altLang="en-US" sz="3000" b="1">
                <a:solidFill>
                  <a:schemeClr val="hlink"/>
                </a:solidFill>
                <a:latin typeface="华文中宋" pitchFamily="2" charset="-122"/>
                <a:ea typeface="华文中宋" pitchFamily="2" charset="-122"/>
                <a:cs typeface="经典细隶书简" pitchFamily="49" charset="-122"/>
              </a:rPr>
              <a:t>（</a:t>
            </a:r>
            <a:r>
              <a:rPr lang="en-US" altLang="zh-CN" sz="3000" b="1">
                <a:solidFill>
                  <a:schemeClr val="hlink"/>
                </a:solidFill>
                <a:latin typeface="华文中宋" pitchFamily="2" charset="-122"/>
                <a:ea typeface="华文中宋" pitchFamily="2" charset="-122"/>
                <a:cs typeface="经典细隶书简" pitchFamily="49" charset="-122"/>
              </a:rPr>
              <a:t>2</a:t>
            </a:r>
            <a:r>
              <a:rPr lang="zh-CN" altLang="en-US" sz="3000" b="1">
                <a:solidFill>
                  <a:schemeClr val="hlink"/>
                </a:solidFill>
                <a:latin typeface="华文中宋" pitchFamily="2" charset="-122"/>
                <a:ea typeface="华文中宋" pitchFamily="2" charset="-122"/>
                <a:cs typeface="经典细隶书简" pitchFamily="49" charset="-122"/>
              </a:rPr>
              <a:t>）用课文中词语填空：</a:t>
            </a:r>
            <a:br>
              <a:rPr lang="zh-CN" altLang="en-US" sz="3000" b="1">
                <a:solidFill>
                  <a:schemeClr val="hlink"/>
                </a:solidFill>
                <a:latin typeface="华文中宋" pitchFamily="2" charset="-122"/>
                <a:ea typeface="华文中宋" pitchFamily="2" charset="-122"/>
                <a:cs typeface="经典细隶书简" pitchFamily="49" charset="-122"/>
              </a:rPr>
            </a:br>
            <a:r>
              <a:rPr lang="zh-CN" altLang="en-US" sz="3000" b="1">
                <a:solidFill>
                  <a:schemeClr val="hlink"/>
                </a:solidFill>
                <a:latin typeface="华文中宋" pitchFamily="2" charset="-122"/>
                <a:ea typeface="华文中宋" pitchFamily="2" charset="-122"/>
                <a:cs typeface="经典细隶书简" pitchFamily="49" charset="-122"/>
              </a:rPr>
              <a:t>小时候，我常  </a:t>
            </a:r>
            <a:r>
              <a:rPr lang="en-US" altLang="zh-CN" sz="3000" b="1">
                <a:solidFill>
                  <a:schemeClr val="hlink"/>
                </a:solidFill>
                <a:latin typeface="华文中宋" pitchFamily="2" charset="-122"/>
                <a:ea typeface="华文中宋" pitchFamily="2" charset="-122"/>
                <a:cs typeface="经典细隶书简" pitchFamily="49" charset="-122"/>
              </a:rPr>
              <a:t>______ </a:t>
            </a:r>
            <a:r>
              <a:rPr lang="zh-CN" altLang="en-US" sz="3000" b="1">
                <a:solidFill>
                  <a:schemeClr val="hlink"/>
                </a:solidFill>
                <a:latin typeface="华文中宋" pitchFamily="2" charset="-122"/>
                <a:ea typeface="华文中宋" pitchFamily="2" charset="-122"/>
                <a:cs typeface="经典细隶书简" pitchFamily="49" charset="-122"/>
              </a:rPr>
              <a:t>在窗口  </a:t>
            </a:r>
            <a:r>
              <a:rPr lang="en-US" altLang="zh-CN" sz="3000" b="1">
                <a:solidFill>
                  <a:schemeClr val="hlink"/>
                </a:solidFill>
                <a:latin typeface="华文中宋" pitchFamily="2" charset="-122"/>
                <a:ea typeface="华文中宋" pitchFamily="2" charset="-122"/>
                <a:cs typeface="经典细隶书简" pitchFamily="49" charset="-122"/>
              </a:rPr>
              <a:t>______ </a:t>
            </a:r>
            <a:r>
              <a:rPr lang="zh-CN" altLang="en-US" sz="3000" b="1">
                <a:solidFill>
                  <a:schemeClr val="hlink"/>
                </a:solidFill>
                <a:latin typeface="华文中宋" pitchFamily="2" charset="-122"/>
                <a:ea typeface="华文中宋" pitchFamily="2" charset="-122"/>
                <a:cs typeface="经典细隶书简" pitchFamily="49" charset="-122"/>
              </a:rPr>
              <a:t>。</a:t>
            </a:r>
            <a:br>
              <a:rPr lang="zh-CN" altLang="en-US" sz="3000" b="1">
                <a:solidFill>
                  <a:schemeClr val="hlink"/>
                </a:solidFill>
                <a:latin typeface="华文中宋" pitchFamily="2" charset="-122"/>
                <a:ea typeface="华文中宋" pitchFamily="2" charset="-122"/>
                <a:cs typeface="经典细隶书简" pitchFamily="49" charset="-122"/>
              </a:rPr>
            </a:br>
            <a:r>
              <a:rPr lang="zh-CN" altLang="en-US" sz="3000" b="1">
                <a:solidFill>
                  <a:schemeClr val="hlink"/>
                </a:solidFill>
                <a:latin typeface="华文中宋" pitchFamily="2" charset="-122"/>
                <a:ea typeface="华文中宋" pitchFamily="2" charset="-122"/>
                <a:cs typeface="经典细隶书简" pitchFamily="49" charset="-122"/>
              </a:rPr>
              <a:t>于是，怀着一种  </a:t>
            </a:r>
            <a:r>
              <a:rPr lang="en-US" altLang="zh-CN" sz="3000" b="1">
                <a:solidFill>
                  <a:schemeClr val="hlink"/>
                </a:solidFill>
                <a:latin typeface="华文中宋" pitchFamily="2" charset="-122"/>
                <a:ea typeface="华文中宋" pitchFamily="2" charset="-122"/>
                <a:cs typeface="经典细隶书简" pitchFamily="49" charset="-122"/>
              </a:rPr>
              <a:t>______   </a:t>
            </a:r>
            <a:r>
              <a:rPr lang="zh-CN" altLang="en-US" sz="3000" b="1">
                <a:solidFill>
                  <a:schemeClr val="hlink"/>
                </a:solidFill>
                <a:latin typeface="华文中宋" pitchFamily="2" charset="-122"/>
                <a:ea typeface="华文中宋" pitchFamily="2" charset="-122"/>
                <a:cs typeface="经典细隶书简" pitchFamily="49" charset="-122"/>
              </a:rPr>
              <a:t>的想望。</a:t>
            </a:r>
            <a:br>
              <a:rPr lang="zh-CN" altLang="en-US" sz="3000" b="1">
                <a:solidFill>
                  <a:schemeClr val="hlink"/>
                </a:solidFill>
                <a:latin typeface="华文中宋" pitchFamily="2" charset="-122"/>
                <a:ea typeface="华文中宋" pitchFamily="2" charset="-122"/>
                <a:cs typeface="经典细隶书简" pitchFamily="49" charset="-122"/>
              </a:rPr>
            </a:br>
            <a:r>
              <a:rPr lang="zh-CN" altLang="en-US" sz="3000" b="1">
                <a:solidFill>
                  <a:schemeClr val="hlink"/>
                </a:solidFill>
                <a:latin typeface="华文中宋" pitchFamily="2" charset="-122"/>
                <a:ea typeface="华文中宋" pitchFamily="2" charset="-122"/>
                <a:cs typeface="经典细隶书简" pitchFamily="49" charset="-122"/>
              </a:rPr>
              <a:t>山那边的山啊，</a:t>
            </a:r>
            <a:r>
              <a:rPr lang="en-US" altLang="zh-CN" sz="3000" b="1">
                <a:solidFill>
                  <a:schemeClr val="hlink"/>
                </a:solidFill>
                <a:latin typeface="华文中宋" pitchFamily="2" charset="-122"/>
                <a:ea typeface="华文中宋" pitchFamily="2" charset="-122"/>
                <a:cs typeface="经典细隶书简" pitchFamily="49" charset="-122"/>
              </a:rPr>
              <a:t>_______  </a:t>
            </a:r>
            <a:r>
              <a:rPr lang="zh-CN" altLang="en-US" sz="3000" b="1">
                <a:solidFill>
                  <a:schemeClr val="hlink"/>
                </a:solidFill>
                <a:latin typeface="华文中宋" pitchFamily="2" charset="-122"/>
                <a:ea typeface="华文中宋" pitchFamily="2" charset="-122"/>
                <a:cs typeface="经典细隶书简" pitchFamily="49" charset="-122"/>
              </a:rPr>
              <a:t>脸。</a:t>
            </a:r>
            <a:br>
              <a:rPr lang="zh-CN" altLang="en-US" sz="3000" b="1">
                <a:solidFill>
                  <a:schemeClr val="hlink"/>
                </a:solidFill>
                <a:latin typeface="华文中宋" pitchFamily="2" charset="-122"/>
                <a:ea typeface="华文中宋" pitchFamily="2" charset="-122"/>
                <a:cs typeface="经典细隶书简" pitchFamily="49" charset="-122"/>
              </a:rPr>
            </a:br>
            <a:r>
              <a:rPr lang="zh-CN" altLang="en-US" sz="3000" b="1">
                <a:solidFill>
                  <a:schemeClr val="hlink"/>
                </a:solidFill>
                <a:latin typeface="华文中宋" pitchFamily="2" charset="-122"/>
                <a:ea typeface="华文中宋" pitchFamily="2" charset="-122"/>
                <a:cs typeface="经典细隶书简" pitchFamily="49" charset="-122"/>
              </a:rPr>
              <a:t>在山的那边， </a:t>
            </a:r>
            <a:r>
              <a:rPr lang="en-US" altLang="zh-CN" sz="3000" b="1">
                <a:solidFill>
                  <a:schemeClr val="hlink"/>
                </a:solidFill>
                <a:latin typeface="华文中宋" pitchFamily="2" charset="-122"/>
                <a:ea typeface="华文中宋" pitchFamily="2" charset="-122"/>
                <a:cs typeface="经典细隶书简" pitchFamily="49" charset="-122"/>
              </a:rPr>
              <a:t>_______ </a:t>
            </a:r>
            <a:r>
              <a:rPr lang="zh-CN" altLang="en-US" sz="3000" b="1">
                <a:solidFill>
                  <a:schemeClr val="hlink"/>
                </a:solidFill>
                <a:latin typeface="华文中宋" pitchFamily="2" charset="-122"/>
                <a:ea typeface="华文中宋" pitchFamily="2" charset="-122"/>
                <a:cs typeface="经典细隶书简" pitchFamily="49" charset="-122"/>
              </a:rPr>
              <a:t>！</a:t>
            </a:r>
            <a:br>
              <a:rPr lang="zh-CN" altLang="en-US" sz="3000" b="1">
                <a:solidFill>
                  <a:schemeClr val="hlink"/>
                </a:solidFill>
                <a:latin typeface="华文中宋" pitchFamily="2" charset="-122"/>
                <a:ea typeface="华文中宋" pitchFamily="2" charset="-122"/>
                <a:cs typeface="经典细隶书简" pitchFamily="49" charset="-122"/>
              </a:rPr>
            </a:br>
            <a:r>
              <a:rPr lang="zh-CN" altLang="en-US" sz="3000" b="1">
                <a:solidFill>
                  <a:schemeClr val="hlink"/>
                </a:solidFill>
                <a:latin typeface="华文中宋" pitchFamily="2" charset="-122"/>
                <a:ea typeface="华文中宋" pitchFamily="2" charset="-122"/>
                <a:cs typeface="经典细隶书简" pitchFamily="49" charset="-122"/>
              </a:rPr>
              <a:t>是用   </a:t>
            </a:r>
            <a:r>
              <a:rPr lang="en-US" altLang="zh-CN" sz="3000" b="1">
                <a:solidFill>
                  <a:schemeClr val="hlink"/>
                </a:solidFill>
                <a:latin typeface="华文中宋" pitchFamily="2" charset="-122"/>
                <a:ea typeface="华文中宋" pitchFamily="2" charset="-122"/>
                <a:cs typeface="经典细隶书简" pitchFamily="49" charset="-122"/>
              </a:rPr>
              <a:t>_________  </a:t>
            </a:r>
            <a:r>
              <a:rPr lang="zh-CN" altLang="en-US" sz="3000" b="1">
                <a:solidFill>
                  <a:schemeClr val="hlink"/>
                </a:solidFill>
                <a:latin typeface="华文中宋" pitchFamily="2" charset="-122"/>
                <a:ea typeface="华文中宋" pitchFamily="2" charset="-122"/>
                <a:cs typeface="经典细隶书简" pitchFamily="49" charset="-122"/>
              </a:rPr>
              <a:t>的海。</a:t>
            </a:r>
            <a:br>
              <a:rPr lang="zh-CN" altLang="en-US" sz="3000" b="1">
                <a:solidFill>
                  <a:schemeClr val="hlink"/>
                </a:solidFill>
                <a:latin typeface="华文中宋" pitchFamily="2" charset="-122"/>
                <a:ea typeface="华文中宋" pitchFamily="2" charset="-122"/>
                <a:cs typeface="经典细隶书简" pitchFamily="49" charset="-122"/>
              </a:rPr>
            </a:br>
            <a:endParaRPr lang="zh-CN" altLang="en-US" sz="3000" b="1">
              <a:solidFill>
                <a:schemeClr val="hlink"/>
              </a:solidFill>
              <a:latin typeface="华文中宋" pitchFamily="2" charset="-122"/>
              <a:ea typeface="华文中宋" pitchFamily="2" charset="-122"/>
              <a:cs typeface="经典细隶书简" pitchFamily="49" charset="-122"/>
            </a:endParaRPr>
          </a:p>
        </p:txBody>
      </p:sp>
      <p:sp>
        <p:nvSpPr>
          <p:cNvPr id="82949" name="Text Box 5"/>
          <p:cNvSpPr txBox="1">
            <a:spLocks noChangeArrowheads="1"/>
          </p:cNvSpPr>
          <p:nvPr/>
        </p:nvSpPr>
        <p:spPr bwMode="auto">
          <a:xfrm>
            <a:off x="1524000" y="1428750"/>
            <a:ext cx="129540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zh-CN" altLang="en-US" sz="3200" b="1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幻想</a:t>
            </a:r>
          </a:p>
        </p:txBody>
      </p:sp>
      <p:sp>
        <p:nvSpPr>
          <p:cNvPr id="82950" name="Text Box 6"/>
          <p:cNvSpPr txBox="1">
            <a:spLocks noChangeArrowheads="1"/>
          </p:cNvSpPr>
          <p:nvPr/>
        </p:nvSpPr>
        <p:spPr bwMode="auto">
          <a:xfrm>
            <a:off x="4572000" y="1428750"/>
            <a:ext cx="320040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zh-CN" altLang="en-US" sz="3200" b="1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大海的热烈想往</a:t>
            </a:r>
          </a:p>
        </p:txBody>
      </p:sp>
      <p:sp>
        <p:nvSpPr>
          <p:cNvPr id="82951" name="Text Box 7"/>
          <p:cNvSpPr txBox="1">
            <a:spLocks noChangeArrowheads="1"/>
          </p:cNvSpPr>
          <p:nvPr/>
        </p:nvSpPr>
        <p:spPr bwMode="auto">
          <a:xfrm>
            <a:off x="4114800" y="3028950"/>
            <a:ext cx="99060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zh-CN" altLang="en-US" sz="3200" b="1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伏</a:t>
            </a:r>
          </a:p>
        </p:txBody>
      </p:sp>
      <p:sp>
        <p:nvSpPr>
          <p:cNvPr id="82952" name="Text Box 8"/>
          <p:cNvSpPr txBox="1">
            <a:spLocks noChangeArrowheads="1"/>
          </p:cNvSpPr>
          <p:nvPr/>
        </p:nvSpPr>
        <p:spPr bwMode="auto">
          <a:xfrm>
            <a:off x="6400800" y="3048000"/>
            <a:ext cx="121920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zh-CN" altLang="en-US" sz="3200" b="1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痴想</a:t>
            </a:r>
          </a:p>
        </p:txBody>
      </p:sp>
      <p:sp>
        <p:nvSpPr>
          <p:cNvPr id="82953" name="Text Box 9"/>
          <p:cNvSpPr txBox="1">
            <a:spLocks noChangeArrowheads="1"/>
          </p:cNvSpPr>
          <p:nvPr/>
        </p:nvSpPr>
        <p:spPr bwMode="auto">
          <a:xfrm>
            <a:off x="4343400" y="3581400"/>
            <a:ext cx="1000125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3200" b="1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隐秘</a:t>
            </a:r>
          </a:p>
        </p:txBody>
      </p:sp>
      <p:sp>
        <p:nvSpPr>
          <p:cNvPr id="82954" name="Rectangle 10"/>
          <p:cNvSpPr>
            <a:spLocks noChangeArrowheads="1"/>
          </p:cNvSpPr>
          <p:nvPr/>
        </p:nvSpPr>
        <p:spPr bwMode="auto">
          <a:xfrm>
            <a:off x="4038600" y="4038600"/>
            <a:ext cx="1408113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3200" b="1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铁青着</a:t>
            </a:r>
          </a:p>
        </p:txBody>
      </p:sp>
      <p:sp>
        <p:nvSpPr>
          <p:cNvPr id="82955" name="Rectangle 11"/>
          <p:cNvSpPr>
            <a:spLocks noChangeArrowheads="1"/>
          </p:cNvSpPr>
          <p:nvPr/>
        </p:nvSpPr>
        <p:spPr bwMode="auto">
          <a:xfrm>
            <a:off x="3733800" y="4572000"/>
            <a:ext cx="1000125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3200" b="1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是海</a:t>
            </a:r>
          </a:p>
        </p:txBody>
      </p:sp>
      <p:sp>
        <p:nvSpPr>
          <p:cNvPr id="82956" name="Text Box 12"/>
          <p:cNvSpPr txBox="1">
            <a:spLocks noChangeArrowheads="1"/>
          </p:cNvSpPr>
          <p:nvPr/>
        </p:nvSpPr>
        <p:spPr bwMode="auto">
          <a:xfrm>
            <a:off x="2362200" y="5105400"/>
            <a:ext cx="220980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zh-CN" altLang="en-US" sz="3200" b="1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信念凝成</a:t>
            </a:r>
          </a:p>
        </p:txBody>
      </p:sp>
      <p:pic>
        <p:nvPicPr>
          <p:cNvPr id="82957" name="Picture 13" descr="png-02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86600" y="4740275"/>
            <a:ext cx="12192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2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82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829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82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829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829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829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829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2000"/>
                                        <p:tgtEl>
                                          <p:spTgt spid="829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48" grpId="0"/>
      <p:bldP spid="82949" grpId="0"/>
      <p:bldP spid="82950" grpId="0"/>
      <p:bldP spid="82951" grpId="0"/>
      <p:bldP spid="82952" grpId="0"/>
      <p:bldP spid="82953" grpId="0"/>
      <p:bldP spid="82954" grpId="0"/>
      <p:bldP spid="82955" grpId="0"/>
      <p:bldP spid="82956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2" name="Rectangle 4"/>
          <p:cNvSpPr>
            <a:spLocks noChangeArrowheads="1"/>
          </p:cNvSpPr>
          <p:nvPr/>
        </p:nvSpPr>
        <p:spPr bwMode="auto">
          <a:xfrm>
            <a:off x="533400" y="1905000"/>
            <a:ext cx="8382000" cy="283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000" b="1">
                <a:solidFill>
                  <a:schemeClr val="hlink"/>
                </a:solidFill>
                <a:latin typeface="华文中宋" pitchFamily="2" charset="-122"/>
                <a:ea typeface="华文中宋" pitchFamily="2" charset="-122"/>
                <a:cs typeface="经典细隶书简" pitchFamily="49" charset="-122"/>
              </a:rPr>
              <a:t>4</a:t>
            </a:r>
            <a:r>
              <a:rPr lang="zh-CN" altLang="en-US" sz="3000" b="1">
                <a:solidFill>
                  <a:schemeClr val="hlink"/>
                </a:solidFill>
                <a:latin typeface="华文中宋" pitchFamily="2" charset="-122"/>
                <a:ea typeface="华文中宋" pitchFamily="2" charset="-122"/>
                <a:cs typeface="经典细隶书简" pitchFamily="49" charset="-122"/>
              </a:rPr>
              <a:t>、根据课文下列说法不正确的一项是（　   ）</a:t>
            </a:r>
          </a:p>
          <a:p>
            <a:pPr>
              <a:lnSpc>
                <a:spcPct val="120000"/>
              </a:lnSpc>
            </a:pPr>
            <a:r>
              <a:rPr lang="en-US" altLang="zh-CN" sz="3000" b="1">
                <a:ea typeface="楷体_GB2312" pitchFamily="49" charset="-122"/>
                <a:cs typeface="经典细隶书简" pitchFamily="49" charset="-122"/>
              </a:rPr>
              <a:t>A. </a:t>
            </a:r>
            <a:r>
              <a:rPr lang="zh-CN" altLang="en-US" sz="3000" b="1">
                <a:ea typeface="楷体_GB2312" pitchFamily="49" charset="-122"/>
                <a:cs typeface="经典细隶书简" pitchFamily="49" charset="-122"/>
              </a:rPr>
              <a:t>我伏在窗口痴想渴望见到波涛汹涌的大海。</a:t>
            </a:r>
          </a:p>
          <a:p>
            <a:pPr>
              <a:lnSpc>
                <a:spcPct val="120000"/>
              </a:lnSpc>
            </a:pPr>
            <a:r>
              <a:rPr lang="en-US" altLang="zh-CN" sz="3000" b="1">
                <a:ea typeface="楷体_GB2312" pitchFamily="49" charset="-122"/>
                <a:cs typeface="经典细隶书简" pitchFamily="49" charset="-122"/>
              </a:rPr>
              <a:t>B. </a:t>
            </a:r>
            <a:r>
              <a:rPr lang="zh-CN" altLang="en-US" sz="3000" b="1">
                <a:ea typeface="楷体_GB2312" pitchFamily="49" charset="-122"/>
                <a:cs typeface="经典细隶书简" pitchFamily="49" charset="-122"/>
              </a:rPr>
              <a:t>我渴望见到的大海是信念凝成的大海。</a:t>
            </a:r>
            <a:br>
              <a:rPr lang="zh-CN" altLang="en-US" sz="3000" b="1">
                <a:ea typeface="楷体_GB2312" pitchFamily="49" charset="-122"/>
                <a:cs typeface="经典细隶书简" pitchFamily="49" charset="-122"/>
              </a:rPr>
            </a:br>
            <a:r>
              <a:rPr lang="en-US" altLang="zh-CN" sz="3000" b="1">
                <a:ea typeface="楷体_GB2312" pitchFamily="49" charset="-122"/>
                <a:cs typeface="经典细隶书简" pitchFamily="49" charset="-122"/>
              </a:rPr>
              <a:t>C. </a:t>
            </a:r>
            <a:r>
              <a:rPr lang="zh-CN" altLang="en-US" sz="3000" b="1">
                <a:ea typeface="楷体_GB2312" pitchFamily="49" charset="-122"/>
                <a:cs typeface="经典细隶书简" pitchFamily="49" charset="-122"/>
              </a:rPr>
              <a:t>山那边的山，铁青着脸，使我一次次失望过。</a:t>
            </a:r>
          </a:p>
          <a:p>
            <a:pPr>
              <a:lnSpc>
                <a:spcPct val="120000"/>
              </a:lnSpc>
            </a:pPr>
            <a:r>
              <a:rPr lang="en-US" altLang="zh-CN" sz="3000" b="1">
                <a:ea typeface="楷体_GB2312" pitchFamily="49" charset="-122"/>
                <a:cs typeface="经典细隶书简" pitchFamily="49" charset="-122"/>
              </a:rPr>
              <a:t>D. </a:t>
            </a:r>
            <a:r>
              <a:rPr lang="zh-CN" altLang="en-US" sz="3000" b="1">
                <a:ea typeface="楷体_GB2312" pitchFamily="49" charset="-122"/>
                <a:cs typeface="经典细隶书简" pitchFamily="49" charset="-122"/>
              </a:rPr>
              <a:t>从小飘来的种子使我一次次鼓起信心。</a:t>
            </a:r>
          </a:p>
        </p:txBody>
      </p:sp>
      <p:sp>
        <p:nvSpPr>
          <p:cNvPr id="83973" name="Text Box 5"/>
          <p:cNvSpPr txBox="1">
            <a:spLocks noChangeArrowheads="1"/>
          </p:cNvSpPr>
          <p:nvPr/>
        </p:nvSpPr>
        <p:spPr bwMode="auto">
          <a:xfrm>
            <a:off x="7391400" y="1905000"/>
            <a:ext cx="914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FF3300"/>
                </a:solidFill>
                <a:ea typeface="楷体_GB2312" pitchFamily="49" charset="-122"/>
              </a:rPr>
              <a:t>A</a:t>
            </a:r>
          </a:p>
        </p:txBody>
      </p:sp>
      <p:pic>
        <p:nvPicPr>
          <p:cNvPr id="83974" name="Picture 6" descr="png-022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1800" y="609600"/>
            <a:ext cx="12192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3975" name="Picture 7" descr="png-020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34200" y="4800600"/>
            <a:ext cx="12192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3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39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39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2" grpId="0"/>
      <p:bldP spid="83973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0" y="228600"/>
            <a:ext cx="5486400" cy="1143000"/>
          </a:xfrm>
          <a:solidFill>
            <a:srgbClr val="FFCC00">
              <a:alpha val="20000"/>
            </a:srgbClr>
          </a:solidFill>
        </p:spPr>
        <p:txBody>
          <a:bodyPr/>
          <a:lstStyle/>
          <a:p>
            <a:pPr>
              <a:lnSpc>
                <a:spcPct val="110000"/>
              </a:lnSpc>
            </a:pPr>
            <a:r>
              <a:rPr lang="zh-CN" altLang="en-US" sz="50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隶书" pitchFamily="49" charset="-122"/>
                <a:ea typeface="隶书" pitchFamily="49" charset="-122"/>
              </a:rPr>
              <a:t>拓展阅读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19400" y="1371600"/>
            <a:ext cx="5257800" cy="5181600"/>
          </a:xfrm>
        </p:spPr>
        <p:txBody>
          <a:bodyPr/>
          <a:lstStyle/>
          <a:p>
            <a:pPr>
              <a:spcBef>
                <a:spcPct val="0"/>
              </a:spcBef>
              <a:buFontTx/>
              <a:buNone/>
            </a:pPr>
            <a:r>
              <a:rPr lang="en-US" altLang="zh-CN" sz="3000" b="1">
                <a:solidFill>
                  <a:srgbClr val="006600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   </a:t>
            </a:r>
            <a:r>
              <a:rPr lang="zh-CN" altLang="en-US" sz="3600" b="1">
                <a:solidFill>
                  <a:srgbClr val="006600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山民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zh-CN" altLang="en-US" sz="3000" b="1">
                <a:solidFill>
                  <a:srgbClr val="006600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          </a:t>
            </a:r>
            <a:r>
              <a:rPr lang="zh-CN" altLang="en-US" sz="2800" b="1">
                <a:solidFill>
                  <a:srgbClr val="006600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韩东</a:t>
            </a:r>
          </a:p>
          <a:p>
            <a:pPr>
              <a:lnSpc>
                <a:spcPct val="110000"/>
              </a:lnSpc>
              <a:spcBef>
                <a:spcPct val="10000"/>
              </a:spcBef>
              <a:buFontTx/>
              <a:buNone/>
            </a:pPr>
            <a:r>
              <a:rPr lang="zh-CN" altLang="en-US" sz="2800" b="1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小时候，他问父亲</a:t>
            </a:r>
          </a:p>
          <a:p>
            <a:pPr>
              <a:lnSpc>
                <a:spcPct val="110000"/>
              </a:lnSpc>
              <a:spcBef>
                <a:spcPct val="10000"/>
              </a:spcBef>
              <a:buFontTx/>
              <a:buNone/>
            </a:pPr>
            <a:r>
              <a:rPr lang="zh-CN" altLang="en-US" sz="2800" b="1">
                <a:latin typeface="Arial"/>
                <a:ea typeface="楷体_GB2312" pitchFamily="49" charset="-122"/>
                <a:cs typeface="经典细隶书简" pitchFamily="49" charset="-122"/>
              </a:rPr>
              <a:t>“</a:t>
            </a:r>
            <a:r>
              <a:rPr lang="zh-CN" altLang="en-US" sz="2800" b="1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山那边是什么</a:t>
            </a:r>
            <a:r>
              <a:rPr lang="zh-CN" altLang="en-US" sz="2800" b="1">
                <a:latin typeface="Arial"/>
                <a:ea typeface="楷体_GB2312" pitchFamily="49" charset="-122"/>
                <a:cs typeface="经典细隶书简" pitchFamily="49" charset="-122"/>
              </a:rPr>
              <a:t>”</a:t>
            </a:r>
            <a:endParaRPr lang="zh-CN" altLang="en-US" sz="2800" b="1">
              <a:latin typeface="楷体_GB2312" pitchFamily="49" charset="-122"/>
              <a:ea typeface="楷体_GB2312" pitchFamily="49" charset="-122"/>
              <a:cs typeface="经典细隶书简" pitchFamily="49" charset="-122"/>
            </a:endParaRPr>
          </a:p>
          <a:p>
            <a:pPr>
              <a:lnSpc>
                <a:spcPct val="110000"/>
              </a:lnSpc>
              <a:spcBef>
                <a:spcPct val="10000"/>
              </a:spcBef>
              <a:buFontTx/>
              <a:buNone/>
            </a:pPr>
            <a:r>
              <a:rPr lang="zh-CN" altLang="en-US" sz="2800" b="1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父亲说</a:t>
            </a:r>
            <a:r>
              <a:rPr lang="zh-CN" altLang="en-US" sz="2800" b="1">
                <a:latin typeface="Arial"/>
                <a:ea typeface="楷体_GB2312" pitchFamily="49" charset="-122"/>
                <a:cs typeface="经典细隶书简" pitchFamily="49" charset="-122"/>
              </a:rPr>
              <a:t>“</a:t>
            </a:r>
            <a:r>
              <a:rPr lang="zh-CN" altLang="en-US" sz="2800" b="1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是山</a:t>
            </a:r>
            <a:r>
              <a:rPr lang="zh-CN" altLang="en-US" sz="2800" b="1">
                <a:latin typeface="Arial"/>
                <a:ea typeface="楷体_GB2312" pitchFamily="49" charset="-122"/>
                <a:cs typeface="经典细隶书简" pitchFamily="49" charset="-122"/>
              </a:rPr>
              <a:t>”</a:t>
            </a:r>
            <a:endParaRPr lang="zh-CN" altLang="en-US" sz="2800" b="1">
              <a:latin typeface="楷体_GB2312" pitchFamily="49" charset="-122"/>
              <a:ea typeface="楷体_GB2312" pitchFamily="49" charset="-122"/>
              <a:cs typeface="经典细隶书简" pitchFamily="49" charset="-122"/>
            </a:endParaRPr>
          </a:p>
          <a:p>
            <a:pPr>
              <a:lnSpc>
                <a:spcPct val="110000"/>
              </a:lnSpc>
              <a:spcBef>
                <a:spcPct val="10000"/>
              </a:spcBef>
              <a:buFontTx/>
              <a:buNone/>
            </a:pPr>
            <a:r>
              <a:rPr lang="zh-CN" altLang="en-US" sz="2800" b="1">
                <a:latin typeface="Arial"/>
                <a:ea typeface="楷体_GB2312" pitchFamily="49" charset="-122"/>
                <a:cs typeface="经典细隶书简" pitchFamily="49" charset="-122"/>
              </a:rPr>
              <a:t>“</a:t>
            </a:r>
            <a:r>
              <a:rPr lang="zh-CN" altLang="en-US" sz="2800" b="1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那边的那边呢？</a:t>
            </a:r>
            <a:r>
              <a:rPr lang="zh-CN" altLang="en-US" sz="2800" b="1">
                <a:latin typeface="Arial"/>
                <a:ea typeface="楷体_GB2312" pitchFamily="49" charset="-122"/>
                <a:cs typeface="经典细隶书简" pitchFamily="49" charset="-122"/>
              </a:rPr>
              <a:t>”</a:t>
            </a:r>
            <a:endParaRPr lang="zh-CN" altLang="en-US" sz="2800" b="1">
              <a:latin typeface="楷体_GB2312" pitchFamily="49" charset="-122"/>
              <a:ea typeface="楷体_GB2312" pitchFamily="49" charset="-122"/>
              <a:cs typeface="经典细隶书简" pitchFamily="49" charset="-122"/>
            </a:endParaRPr>
          </a:p>
          <a:p>
            <a:pPr>
              <a:lnSpc>
                <a:spcPct val="110000"/>
              </a:lnSpc>
              <a:spcBef>
                <a:spcPct val="10000"/>
              </a:spcBef>
              <a:buFontTx/>
              <a:buNone/>
            </a:pPr>
            <a:r>
              <a:rPr lang="zh-CN" altLang="en-US" sz="2800" b="1">
                <a:latin typeface="Arial"/>
                <a:ea typeface="楷体_GB2312" pitchFamily="49" charset="-122"/>
                <a:cs typeface="经典细隶书简" pitchFamily="49" charset="-122"/>
              </a:rPr>
              <a:t>“</a:t>
            </a:r>
            <a:r>
              <a:rPr lang="zh-CN" altLang="en-US" sz="2800" b="1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山，还是山</a:t>
            </a:r>
            <a:r>
              <a:rPr lang="zh-CN" altLang="en-US" sz="2800" b="1">
                <a:latin typeface="Arial"/>
                <a:ea typeface="楷体_GB2312" pitchFamily="49" charset="-122"/>
                <a:cs typeface="经典细隶书简" pitchFamily="49" charset="-122"/>
              </a:rPr>
              <a:t>”</a:t>
            </a:r>
            <a:endParaRPr lang="zh-CN" altLang="en-US" sz="2800" b="1">
              <a:latin typeface="楷体_GB2312" pitchFamily="49" charset="-122"/>
              <a:ea typeface="楷体_GB2312" pitchFamily="49" charset="-122"/>
              <a:cs typeface="经典细隶书简" pitchFamily="49" charset="-122"/>
            </a:endParaRPr>
          </a:p>
          <a:p>
            <a:pPr>
              <a:lnSpc>
                <a:spcPct val="110000"/>
              </a:lnSpc>
              <a:spcBef>
                <a:spcPct val="10000"/>
              </a:spcBef>
              <a:buFontTx/>
              <a:buNone/>
            </a:pPr>
            <a:r>
              <a:rPr lang="zh-CN" altLang="en-US" sz="2800" b="1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他不作声了，看着远处</a:t>
            </a:r>
          </a:p>
          <a:p>
            <a:pPr>
              <a:lnSpc>
                <a:spcPct val="110000"/>
              </a:lnSpc>
              <a:spcBef>
                <a:spcPct val="10000"/>
              </a:spcBef>
              <a:buFontTx/>
              <a:buNone/>
            </a:pPr>
            <a:r>
              <a:rPr lang="zh-CN" altLang="en-US" sz="2800" b="1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山第一次使他这样疲倦</a:t>
            </a:r>
          </a:p>
        </p:txBody>
      </p:sp>
      <p:pic>
        <p:nvPicPr>
          <p:cNvPr id="38916" name="Picture 4" descr="png-025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7400" y="228600"/>
            <a:ext cx="12192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8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8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89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89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89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89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89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89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 animBg="1"/>
      <p:bldP spid="38915" grpId="0" uiExpand="1" build="p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1" name="Rectangle 5"/>
          <p:cNvSpPr>
            <a:spLocks noChangeArrowheads="1"/>
          </p:cNvSpPr>
          <p:nvPr/>
        </p:nvSpPr>
        <p:spPr bwMode="auto">
          <a:xfrm>
            <a:off x="1752600" y="1676400"/>
            <a:ext cx="6248400" cy="334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10000"/>
              </a:lnSpc>
              <a:spcBef>
                <a:spcPct val="20000"/>
              </a:spcBef>
            </a:pPr>
            <a:r>
              <a:rPr lang="zh-CN" altLang="en-US" sz="2800" b="1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他想，这辈子是走不出这里的群山了</a:t>
            </a:r>
          </a:p>
          <a:p>
            <a:pPr>
              <a:lnSpc>
                <a:spcPct val="110000"/>
              </a:lnSpc>
              <a:spcBef>
                <a:spcPct val="20000"/>
              </a:spcBef>
            </a:pPr>
            <a:r>
              <a:rPr lang="zh-CN" altLang="en-US" sz="2800" b="1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海是有的，但十分遥远</a:t>
            </a:r>
          </a:p>
          <a:p>
            <a:pPr>
              <a:lnSpc>
                <a:spcPct val="110000"/>
              </a:lnSpc>
              <a:spcBef>
                <a:spcPct val="20000"/>
              </a:spcBef>
            </a:pPr>
            <a:r>
              <a:rPr lang="zh-CN" altLang="en-US" sz="2800" b="1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他只能活几十年</a:t>
            </a:r>
          </a:p>
          <a:p>
            <a:pPr>
              <a:lnSpc>
                <a:spcPct val="110000"/>
              </a:lnSpc>
              <a:spcBef>
                <a:spcPct val="20000"/>
              </a:spcBef>
            </a:pPr>
            <a:r>
              <a:rPr lang="zh-CN" altLang="en-US" sz="2800" b="1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所以没有等他走到那里</a:t>
            </a:r>
          </a:p>
          <a:p>
            <a:pPr>
              <a:lnSpc>
                <a:spcPct val="110000"/>
              </a:lnSpc>
              <a:spcBef>
                <a:spcPct val="20000"/>
              </a:spcBef>
            </a:pPr>
            <a:r>
              <a:rPr lang="zh-CN" altLang="en-US" sz="2800" b="1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就已死在半路上了</a:t>
            </a:r>
          </a:p>
          <a:p>
            <a:pPr>
              <a:lnSpc>
                <a:spcPct val="110000"/>
              </a:lnSpc>
              <a:spcBef>
                <a:spcPct val="20000"/>
              </a:spcBef>
            </a:pPr>
            <a:r>
              <a:rPr lang="zh-CN" altLang="en-US" sz="2800" b="1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死在山中</a:t>
            </a:r>
          </a:p>
        </p:txBody>
      </p:sp>
      <p:pic>
        <p:nvPicPr>
          <p:cNvPr id="39942" name="Picture 6" descr="png-023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5600" y="4419600"/>
            <a:ext cx="12192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1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5" name="Rectangle 5"/>
          <p:cNvSpPr>
            <a:spLocks noChangeArrowheads="1"/>
          </p:cNvSpPr>
          <p:nvPr/>
        </p:nvSpPr>
        <p:spPr bwMode="auto">
          <a:xfrm>
            <a:off x="1905000" y="1371600"/>
            <a:ext cx="6019800" cy="3681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>
                <a:latin typeface="Arial" pitchFamily="34" charset="0"/>
                <a:ea typeface="楷体_GB2312" pitchFamily="49" charset="-122"/>
                <a:cs typeface="经典细隶书简" pitchFamily="49" charset="-122"/>
              </a:rPr>
              <a:t>他觉得应该带着老婆一起上路</a:t>
            </a:r>
          </a:p>
          <a:p>
            <a:pPr>
              <a:lnSpc>
                <a:spcPct val="120000"/>
              </a:lnSpc>
            </a:pPr>
            <a:r>
              <a:rPr lang="zh-CN" altLang="en-US" sz="2800" b="1">
                <a:latin typeface="Arial" pitchFamily="34" charset="0"/>
                <a:ea typeface="楷体_GB2312" pitchFamily="49" charset="-122"/>
                <a:cs typeface="经典细隶书简" pitchFamily="49" charset="-122"/>
              </a:rPr>
              <a:t>老婆会给他生个儿子</a:t>
            </a:r>
          </a:p>
          <a:p>
            <a:pPr>
              <a:lnSpc>
                <a:spcPct val="120000"/>
              </a:lnSpc>
            </a:pPr>
            <a:r>
              <a:rPr lang="zh-CN" altLang="en-US" sz="2800" b="1">
                <a:latin typeface="Arial" pitchFamily="34" charset="0"/>
                <a:ea typeface="楷体_GB2312" pitchFamily="49" charset="-122"/>
                <a:cs typeface="经典细隶书简" pitchFamily="49" charset="-122"/>
              </a:rPr>
              <a:t>到他死的时候</a:t>
            </a:r>
          </a:p>
          <a:p>
            <a:pPr>
              <a:lnSpc>
                <a:spcPct val="120000"/>
              </a:lnSpc>
            </a:pPr>
            <a:r>
              <a:rPr lang="zh-CN" altLang="en-US" sz="2800" b="1">
                <a:latin typeface="Arial" pitchFamily="34" charset="0"/>
                <a:ea typeface="楷体_GB2312" pitchFamily="49" charset="-122"/>
                <a:cs typeface="经典细隶书简" pitchFamily="49" charset="-122"/>
              </a:rPr>
              <a:t>儿子就长大了</a:t>
            </a:r>
          </a:p>
          <a:p>
            <a:pPr>
              <a:lnSpc>
                <a:spcPct val="120000"/>
              </a:lnSpc>
            </a:pPr>
            <a:r>
              <a:rPr lang="zh-CN" altLang="en-US" sz="2800" b="1">
                <a:latin typeface="Arial" pitchFamily="34" charset="0"/>
                <a:ea typeface="楷体_GB2312" pitchFamily="49" charset="-122"/>
                <a:cs typeface="经典细隶书简" pitchFamily="49" charset="-122"/>
              </a:rPr>
              <a:t>儿子也会有老婆</a:t>
            </a:r>
          </a:p>
          <a:p>
            <a:pPr>
              <a:lnSpc>
                <a:spcPct val="120000"/>
              </a:lnSpc>
            </a:pPr>
            <a:r>
              <a:rPr lang="zh-CN" altLang="en-US" sz="2800" b="1">
                <a:latin typeface="Arial" pitchFamily="34" charset="0"/>
                <a:ea typeface="楷体_GB2312" pitchFamily="49" charset="-122"/>
                <a:cs typeface="经典细隶书简" pitchFamily="49" charset="-122"/>
              </a:rPr>
              <a:t>儿子也会有儿子</a:t>
            </a:r>
          </a:p>
          <a:p>
            <a:pPr>
              <a:lnSpc>
                <a:spcPct val="120000"/>
              </a:lnSpc>
            </a:pPr>
            <a:r>
              <a:rPr lang="zh-CN" altLang="en-US" sz="2800" b="1">
                <a:latin typeface="Arial" pitchFamily="34" charset="0"/>
                <a:ea typeface="楷体_GB2312" pitchFamily="49" charset="-122"/>
                <a:cs typeface="经典细隶书简" pitchFamily="49" charset="-122"/>
              </a:rPr>
              <a:t>儿子的儿子也还会有儿子</a:t>
            </a:r>
          </a:p>
        </p:txBody>
      </p:sp>
      <p:pic>
        <p:nvPicPr>
          <p:cNvPr id="40966" name="Picture 6" descr="png-02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1800" y="4724400"/>
            <a:ext cx="12192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5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9" name="Rectangle 5"/>
          <p:cNvSpPr>
            <a:spLocks noChangeArrowheads="1"/>
          </p:cNvSpPr>
          <p:nvPr/>
        </p:nvSpPr>
        <p:spPr bwMode="auto">
          <a:xfrm>
            <a:off x="2286000" y="1525588"/>
            <a:ext cx="5638800" cy="316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>
                <a:latin typeface="Arial" pitchFamily="34" charset="0"/>
                <a:ea typeface="楷体_GB2312" pitchFamily="49" charset="-122"/>
                <a:cs typeface="经典细隶书简" pitchFamily="49" charset="-122"/>
              </a:rPr>
              <a:t>他不再想了</a:t>
            </a:r>
          </a:p>
          <a:p>
            <a:pPr>
              <a:lnSpc>
                <a:spcPct val="120000"/>
              </a:lnSpc>
            </a:pPr>
            <a:r>
              <a:rPr lang="zh-CN" altLang="en-US" sz="2800" b="1">
                <a:latin typeface="Arial" pitchFamily="34" charset="0"/>
                <a:ea typeface="楷体_GB2312" pitchFamily="49" charset="-122"/>
                <a:cs typeface="经典细隶书简" pitchFamily="49" charset="-122"/>
              </a:rPr>
              <a:t>儿子也使他很疲倦</a:t>
            </a:r>
          </a:p>
          <a:p>
            <a:pPr>
              <a:lnSpc>
                <a:spcPct val="120000"/>
              </a:lnSpc>
            </a:pPr>
            <a:r>
              <a:rPr lang="zh-CN" altLang="en-US" sz="2800" b="1">
                <a:latin typeface="Arial" pitchFamily="34" charset="0"/>
                <a:ea typeface="楷体_GB2312" pitchFamily="49" charset="-122"/>
                <a:cs typeface="经典细隶书简" pitchFamily="49" charset="-122"/>
              </a:rPr>
              <a:t> </a:t>
            </a:r>
          </a:p>
          <a:p>
            <a:pPr>
              <a:lnSpc>
                <a:spcPct val="120000"/>
              </a:lnSpc>
            </a:pPr>
            <a:r>
              <a:rPr lang="zh-CN" altLang="en-US" sz="2800" b="1">
                <a:latin typeface="Arial" pitchFamily="34" charset="0"/>
                <a:ea typeface="楷体_GB2312" pitchFamily="49" charset="-122"/>
                <a:cs typeface="经典细隶书简" pitchFamily="49" charset="-122"/>
              </a:rPr>
              <a:t>他只是遗憾</a:t>
            </a:r>
          </a:p>
          <a:p>
            <a:pPr>
              <a:lnSpc>
                <a:spcPct val="120000"/>
              </a:lnSpc>
            </a:pPr>
            <a:r>
              <a:rPr lang="zh-CN" altLang="en-US" sz="2800" b="1">
                <a:latin typeface="Arial" pitchFamily="34" charset="0"/>
                <a:ea typeface="楷体_GB2312" pitchFamily="49" charset="-122"/>
                <a:cs typeface="经典细隶书简" pitchFamily="49" charset="-122"/>
              </a:rPr>
              <a:t>他的祖先没有像他一样想过</a:t>
            </a:r>
          </a:p>
          <a:p>
            <a:pPr>
              <a:lnSpc>
                <a:spcPct val="120000"/>
              </a:lnSpc>
            </a:pPr>
            <a:r>
              <a:rPr lang="zh-CN" altLang="en-US" sz="2800" b="1">
                <a:latin typeface="Arial" pitchFamily="34" charset="0"/>
                <a:ea typeface="楷体_GB2312" pitchFamily="49" charset="-122"/>
                <a:cs typeface="经典细隶书简" pitchFamily="49" charset="-122"/>
              </a:rPr>
              <a:t>不然，见到大海的该是他了</a:t>
            </a:r>
          </a:p>
        </p:txBody>
      </p:sp>
      <p:pic>
        <p:nvPicPr>
          <p:cNvPr id="41990" name="Picture 6" descr="png-020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0" y="4800600"/>
            <a:ext cx="12192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2362200" y="457200"/>
            <a:ext cx="4572000" cy="1143000"/>
          </a:xfrm>
          <a:solidFill>
            <a:srgbClr val="FFCC00">
              <a:alpha val="20000"/>
            </a:srgbClr>
          </a:solidFill>
        </p:spPr>
        <p:txBody>
          <a:bodyPr/>
          <a:lstStyle/>
          <a:p>
            <a:r>
              <a:rPr lang="zh-CN" altLang="en-US" sz="50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隶书" pitchFamily="49" charset="-122"/>
              </a:rPr>
              <a:t>作者简介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2133600"/>
            <a:ext cx="7391400" cy="3810000"/>
          </a:xfrm>
        </p:spPr>
        <p:txBody>
          <a:bodyPr/>
          <a:lstStyle/>
          <a:p>
            <a:pPr>
              <a:lnSpc>
                <a:spcPct val="110000"/>
              </a:lnSpc>
              <a:buFontTx/>
              <a:buNone/>
            </a:pPr>
            <a:r>
              <a:rPr lang="en-US" altLang="zh-CN" sz="3000" b="1" dirty="0">
                <a:latin typeface="Times New Roman" pitchFamily="18" charset="0"/>
                <a:ea typeface="经典细隶书简" pitchFamily="49" charset="-122"/>
              </a:rPr>
              <a:t>            </a:t>
            </a:r>
            <a:r>
              <a:rPr lang="zh-CN" altLang="en-US" sz="3000" b="1" dirty="0">
                <a:latin typeface="Times New Roman" pitchFamily="18" charset="0"/>
                <a:ea typeface="楷体_GB2312" pitchFamily="49" charset="-122"/>
                <a:cs typeface="经典细隶书简" pitchFamily="49" charset="-122"/>
              </a:rPr>
              <a:t>王家新（</a:t>
            </a:r>
            <a:r>
              <a:rPr lang="en-US" altLang="zh-CN" sz="3000" b="1" dirty="0">
                <a:latin typeface="Times New Roman" pitchFamily="18" charset="0"/>
                <a:ea typeface="楷体_GB2312" pitchFamily="49" charset="-122"/>
                <a:cs typeface="经典细隶书简" pitchFamily="49" charset="-122"/>
              </a:rPr>
              <a:t>1957— </a:t>
            </a:r>
            <a:r>
              <a:rPr lang="zh-CN" altLang="en-US" sz="3000" b="1" dirty="0">
                <a:latin typeface="Times New Roman" pitchFamily="18" charset="0"/>
                <a:ea typeface="楷体_GB2312" pitchFamily="49" charset="-122"/>
                <a:cs typeface="经典细隶书简" pitchFamily="49" charset="-122"/>
              </a:rPr>
              <a:t>），出生于湖北，</a:t>
            </a:r>
            <a:r>
              <a:rPr lang="zh-CN" altLang="en-US" sz="3000" b="1" dirty="0">
                <a:solidFill>
                  <a:srgbClr val="FF3300"/>
                </a:solidFill>
                <a:latin typeface="Times New Roman" pitchFamily="18" charset="0"/>
                <a:ea typeface="楷体_GB2312" pitchFamily="49" charset="-122"/>
                <a:cs typeface="经典细隶书简" pitchFamily="49" charset="-122"/>
              </a:rPr>
              <a:t>诗人、诗歌评论家</a:t>
            </a:r>
            <a:r>
              <a:rPr lang="zh-CN" altLang="en-US" sz="3000" b="1" dirty="0">
                <a:latin typeface="Times New Roman" pitchFamily="18" charset="0"/>
                <a:ea typeface="楷体_GB2312" pitchFamily="49" charset="-122"/>
                <a:cs typeface="经典细隶书简" pitchFamily="49" charset="-122"/>
              </a:rPr>
              <a:t> 。著有诗集</a:t>
            </a:r>
            <a:r>
              <a:rPr lang="en-US" altLang="zh-CN" sz="3000" b="1" dirty="0">
                <a:solidFill>
                  <a:srgbClr val="FF3300"/>
                </a:solidFill>
                <a:latin typeface="Times New Roman" pitchFamily="18" charset="0"/>
                <a:ea typeface="楷体_GB2312" pitchFamily="49" charset="-122"/>
                <a:cs typeface="经典细隶书简" pitchFamily="49" charset="-122"/>
              </a:rPr>
              <a:t>《</a:t>
            </a:r>
            <a:r>
              <a:rPr lang="zh-CN" altLang="en-US" sz="3000" b="1" dirty="0">
                <a:solidFill>
                  <a:srgbClr val="FF3300"/>
                </a:solidFill>
                <a:latin typeface="Times New Roman" pitchFamily="18" charset="0"/>
                <a:ea typeface="楷体_GB2312" pitchFamily="49" charset="-122"/>
                <a:cs typeface="经典细隶书简" pitchFamily="49" charset="-122"/>
              </a:rPr>
              <a:t>纪念</a:t>
            </a:r>
            <a:r>
              <a:rPr lang="en-US" altLang="zh-CN" sz="3000" b="1" dirty="0">
                <a:solidFill>
                  <a:srgbClr val="FF3300"/>
                </a:solidFill>
                <a:latin typeface="Times New Roman" pitchFamily="18" charset="0"/>
                <a:ea typeface="楷体_GB2312" pitchFamily="49" charset="-122"/>
                <a:cs typeface="经典细隶书简" pitchFamily="49" charset="-122"/>
              </a:rPr>
              <a:t>》</a:t>
            </a:r>
            <a:r>
              <a:rPr lang="zh-CN" altLang="en-US" sz="3000" b="1" dirty="0">
                <a:solidFill>
                  <a:srgbClr val="FF3300"/>
                </a:solidFill>
                <a:latin typeface="Times New Roman" pitchFamily="18" charset="0"/>
                <a:ea typeface="楷体_GB2312" pitchFamily="49" charset="-122"/>
                <a:cs typeface="经典细隶书简" pitchFamily="49" charset="-122"/>
              </a:rPr>
              <a:t>（</a:t>
            </a:r>
            <a:r>
              <a:rPr lang="en-US" altLang="zh-CN" sz="3000" b="1" dirty="0">
                <a:solidFill>
                  <a:srgbClr val="FF3300"/>
                </a:solidFill>
                <a:latin typeface="Times New Roman" pitchFamily="18" charset="0"/>
                <a:ea typeface="楷体_GB2312" pitchFamily="49" charset="-122"/>
                <a:cs typeface="经典细隶书简" pitchFamily="49" charset="-122"/>
              </a:rPr>
              <a:t>1985</a:t>
            </a:r>
            <a:r>
              <a:rPr lang="zh-CN" altLang="en-US" sz="3000" b="1" dirty="0">
                <a:solidFill>
                  <a:srgbClr val="FF3300"/>
                </a:solidFill>
                <a:latin typeface="Times New Roman" pitchFamily="18" charset="0"/>
                <a:ea typeface="楷体_GB2312" pitchFamily="49" charset="-122"/>
                <a:cs typeface="经典细隶书简" pitchFamily="49" charset="-122"/>
              </a:rPr>
              <a:t>）、</a:t>
            </a:r>
            <a:r>
              <a:rPr lang="en-US" altLang="zh-CN" sz="3000" b="1" dirty="0">
                <a:solidFill>
                  <a:srgbClr val="FF3300"/>
                </a:solidFill>
                <a:latin typeface="Times New Roman" pitchFamily="18" charset="0"/>
                <a:ea typeface="楷体_GB2312" pitchFamily="49" charset="-122"/>
                <a:cs typeface="经典细隶书简" pitchFamily="49" charset="-122"/>
              </a:rPr>
              <a:t>《</a:t>
            </a:r>
            <a:r>
              <a:rPr lang="zh-CN" altLang="en-US" sz="3000" b="1" dirty="0">
                <a:solidFill>
                  <a:srgbClr val="FF3300"/>
                </a:solidFill>
                <a:latin typeface="Times New Roman" pitchFamily="18" charset="0"/>
                <a:ea typeface="楷体_GB2312" pitchFamily="49" charset="-122"/>
                <a:cs typeface="经典细隶书简" pitchFamily="49" charset="-122"/>
              </a:rPr>
              <a:t>游动悬崖</a:t>
            </a:r>
            <a:r>
              <a:rPr lang="en-US" altLang="zh-CN" sz="3000" b="1" dirty="0">
                <a:solidFill>
                  <a:srgbClr val="FF3300"/>
                </a:solidFill>
                <a:latin typeface="Times New Roman" pitchFamily="18" charset="0"/>
                <a:ea typeface="楷体_GB2312" pitchFamily="49" charset="-122"/>
                <a:cs typeface="经典细隶书简" pitchFamily="49" charset="-122"/>
              </a:rPr>
              <a:t>》</a:t>
            </a:r>
            <a:r>
              <a:rPr lang="zh-CN" altLang="en-US" sz="3000" b="1" dirty="0">
                <a:solidFill>
                  <a:srgbClr val="FF3300"/>
                </a:solidFill>
                <a:latin typeface="Times New Roman" pitchFamily="18" charset="0"/>
                <a:ea typeface="楷体_GB2312" pitchFamily="49" charset="-122"/>
                <a:cs typeface="经典细隶书简" pitchFamily="49" charset="-122"/>
              </a:rPr>
              <a:t>（</a:t>
            </a:r>
            <a:r>
              <a:rPr lang="en-US" altLang="zh-CN" sz="3000" b="1" dirty="0">
                <a:solidFill>
                  <a:srgbClr val="FF3300"/>
                </a:solidFill>
                <a:latin typeface="Times New Roman" pitchFamily="18" charset="0"/>
                <a:ea typeface="楷体_GB2312" pitchFamily="49" charset="-122"/>
                <a:cs typeface="经典细隶书简" pitchFamily="49" charset="-122"/>
              </a:rPr>
              <a:t>1997</a:t>
            </a:r>
            <a:r>
              <a:rPr lang="zh-CN" altLang="en-US" sz="3000" b="1" dirty="0">
                <a:solidFill>
                  <a:srgbClr val="FF3300"/>
                </a:solidFill>
                <a:latin typeface="Times New Roman" pitchFamily="18" charset="0"/>
                <a:ea typeface="楷体_GB2312" pitchFamily="49" charset="-122"/>
                <a:cs typeface="经典细隶书简" pitchFamily="49" charset="-122"/>
              </a:rPr>
              <a:t>），诗论集</a:t>
            </a:r>
            <a:r>
              <a:rPr lang="en-US" altLang="zh-CN" sz="3000" b="1" dirty="0">
                <a:solidFill>
                  <a:srgbClr val="FF3300"/>
                </a:solidFill>
                <a:latin typeface="Times New Roman" pitchFamily="18" charset="0"/>
                <a:ea typeface="楷体_GB2312" pitchFamily="49" charset="-122"/>
                <a:cs typeface="经典细隶书简" pitchFamily="49" charset="-122"/>
              </a:rPr>
              <a:t>《</a:t>
            </a:r>
            <a:r>
              <a:rPr lang="zh-CN" altLang="en-US" sz="3000" b="1" dirty="0">
                <a:solidFill>
                  <a:srgbClr val="FF3300"/>
                </a:solidFill>
                <a:latin typeface="Times New Roman" pitchFamily="18" charset="0"/>
                <a:ea typeface="楷体_GB2312" pitchFamily="49" charset="-122"/>
                <a:cs typeface="经典细隶书简" pitchFamily="49" charset="-122"/>
              </a:rPr>
              <a:t>人与世界的相遇</a:t>
            </a:r>
            <a:r>
              <a:rPr lang="en-US" altLang="zh-CN" sz="3000" b="1" dirty="0">
                <a:solidFill>
                  <a:srgbClr val="FF3300"/>
                </a:solidFill>
                <a:latin typeface="Times New Roman" pitchFamily="18" charset="0"/>
                <a:ea typeface="楷体_GB2312" pitchFamily="49" charset="-122"/>
                <a:cs typeface="经典细隶书简" pitchFamily="49" charset="-122"/>
              </a:rPr>
              <a:t>》《</a:t>
            </a:r>
            <a:r>
              <a:rPr lang="zh-CN" altLang="en-US" sz="3000" b="1" dirty="0">
                <a:solidFill>
                  <a:srgbClr val="FF3300"/>
                </a:solidFill>
                <a:latin typeface="Times New Roman" pitchFamily="18" charset="0"/>
                <a:ea typeface="楷体_GB2312" pitchFamily="49" charset="-122"/>
                <a:cs typeface="经典细隶书简" pitchFamily="49" charset="-122"/>
              </a:rPr>
              <a:t>夜莺在它自己的时代</a:t>
            </a:r>
            <a:r>
              <a:rPr lang="en-US" altLang="zh-CN" sz="3000" b="1" dirty="0">
                <a:solidFill>
                  <a:srgbClr val="FF3300"/>
                </a:solidFill>
                <a:latin typeface="Times New Roman" pitchFamily="18" charset="0"/>
                <a:ea typeface="楷体_GB2312" pitchFamily="49" charset="-122"/>
                <a:cs typeface="经典细隶书简" pitchFamily="49" charset="-122"/>
              </a:rPr>
              <a:t>》</a:t>
            </a:r>
            <a:r>
              <a:rPr lang="zh-CN" altLang="en-US" sz="3000" b="1" dirty="0">
                <a:latin typeface="Times New Roman" pitchFamily="18" charset="0"/>
                <a:ea typeface="楷体_GB2312" pitchFamily="49" charset="-122"/>
                <a:cs typeface="经典细隶书简" pitchFamily="49" charset="-122"/>
              </a:rPr>
              <a:t>。另有编著及翻译多种。现任教于北京教育学院。</a:t>
            </a:r>
            <a:br>
              <a:rPr lang="zh-CN" altLang="en-US" sz="3000" b="1" dirty="0">
                <a:latin typeface="Times New Roman" pitchFamily="18" charset="0"/>
                <a:ea typeface="楷体_GB2312" pitchFamily="49" charset="-122"/>
                <a:cs typeface="经典细隶书简" pitchFamily="49" charset="-122"/>
              </a:rPr>
            </a:br>
            <a:endParaRPr lang="zh-CN" altLang="en-US" sz="3000" b="1" dirty="0">
              <a:latin typeface="Times New Roman" pitchFamily="18" charset="0"/>
              <a:ea typeface="楷体_GB2312" pitchFamily="49" charset="-122"/>
              <a:cs typeface="经典细隶书简" pitchFamily="49" charset="-122"/>
            </a:endParaRPr>
          </a:p>
        </p:txBody>
      </p:sp>
      <p:pic>
        <p:nvPicPr>
          <p:cNvPr id="12292" name="Picture 4" descr="ni_png_006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6400" y="304800"/>
            <a:ext cx="1627188" cy="162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" dur="2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animBg="1"/>
      <p:bldP spid="12291" grpId="0" build="p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6" name="Picture 4" descr="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8800" y="990600"/>
            <a:ext cx="5562600" cy="4430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0117" name="Text Box 5"/>
          <p:cNvSpPr txBox="1">
            <a:spLocks noChangeArrowheads="1"/>
          </p:cNvSpPr>
          <p:nvPr/>
        </p:nvSpPr>
        <p:spPr bwMode="auto">
          <a:xfrm>
            <a:off x="4419600" y="5486400"/>
            <a:ext cx="1371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400" b="1">
                <a:solidFill>
                  <a:srgbClr val="FF3300"/>
                </a:solidFill>
                <a:ea typeface="华文楷体" pitchFamily="2" charset="-122"/>
              </a:rPr>
              <a:t>山民</a:t>
            </a:r>
          </a:p>
        </p:txBody>
      </p:sp>
      <p:pic>
        <p:nvPicPr>
          <p:cNvPr id="90118" name="Picture 6" descr="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71800" y="609600"/>
            <a:ext cx="3876675" cy="48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0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0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0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0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0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90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90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90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90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901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90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90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0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0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7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6" name="Rectangle 6"/>
          <p:cNvSpPr>
            <a:spLocks noChangeArrowheads="1"/>
          </p:cNvSpPr>
          <p:nvPr/>
        </p:nvSpPr>
        <p:spPr bwMode="auto">
          <a:xfrm>
            <a:off x="1981200" y="1609725"/>
            <a:ext cx="3886200" cy="4765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>
                <a:latin typeface="经典细隶书简" pitchFamily="49" charset="-122"/>
                <a:ea typeface="楷体_GB2312" pitchFamily="49" charset="-122"/>
                <a:cs typeface="经典细隶书简" pitchFamily="49" charset="-122"/>
              </a:rPr>
              <a:t>沉默是无声的召唤</a:t>
            </a:r>
          </a:p>
          <a:p>
            <a:pPr>
              <a:lnSpc>
                <a:spcPct val="120000"/>
              </a:lnSpc>
            </a:pPr>
            <a:r>
              <a:rPr lang="zh-CN" altLang="en-US" sz="3200" b="1">
                <a:latin typeface="经典细隶书简" pitchFamily="49" charset="-122"/>
                <a:ea typeface="楷体_GB2312" pitchFamily="49" charset="-122"/>
                <a:cs typeface="经典细隶书简" pitchFamily="49" charset="-122"/>
              </a:rPr>
              <a:t>不论激越</a:t>
            </a:r>
          </a:p>
          <a:p>
            <a:pPr>
              <a:lnSpc>
                <a:spcPct val="120000"/>
              </a:lnSpc>
            </a:pPr>
            <a:r>
              <a:rPr lang="zh-CN" altLang="en-US" sz="3200" b="1">
                <a:latin typeface="经典细隶书简" pitchFamily="49" charset="-122"/>
                <a:ea typeface="楷体_GB2312" pitchFamily="49" charset="-122"/>
                <a:cs typeface="经典细隶书简" pitchFamily="49" charset="-122"/>
              </a:rPr>
              <a:t>不是宁静</a:t>
            </a:r>
          </a:p>
          <a:p>
            <a:pPr>
              <a:lnSpc>
                <a:spcPct val="120000"/>
              </a:lnSpc>
            </a:pPr>
            <a:r>
              <a:rPr lang="zh-CN" altLang="en-US" sz="3200" b="1">
                <a:latin typeface="经典细隶书简" pitchFamily="49" charset="-122"/>
                <a:ea typeface="楷体_GB2312" pitchFamily="49" charset="-122"/>
                <a:cs typeface="经典细隶书简" pitchFamily="49" charset="-122"/>
              </a:rPr>
              <a:t>我祈求</a:t>
            </a:r>
            <a:br>
              <a:rPr lang="zh-CN" altLang="en-US" sz="3200" b="1">
                <a:latin typeface="经典细隶书简" pitchFamily="49" charset="-122"/>
                <a:ea typeface="楷体_GB2312" pitchFamily="49" charset="-122"/>
                <a:cs typeface="经典细隶书简" pitchFamily="49" charset="-122"/>
              </a:rPr>
            </a:br>
            <a:r>
              <a:rPr lang="zh-CN" altLang="en-US" sz="3200" b="1">
                <a:latin typeface="经典细隶书简" pitchFamily="49" charset="-122"/>
                <a:ea typeface="楷体_GB2312" pitchFamily="49" charset="-122"/>
                <a:cs typeface="经典细隶书简" pitchFamily="49" charset="-122"/>
              </a:rPr>
              <a:t>只要不是平淡</a:t>
            </a:r>
          </a:p>
          <a:p>
            <a:pPr>
              <a:lnSpc>
                <a:spcPct val="120000"/>
              </a:lnSpc>
            </a:pPr>
            <a:r>
              <a:rPr lang="zh-CN" altLang="en-US" sz="3200" b="1">
                <a:latin typeface="经典细隶书简" pitchFamily="49" charset="-122"/>
                <a:ea typeface="楷体_GB2312" pitchFamily="49" charset="-122"/>
                <a:cs typeface="经典细隶书简" pitchFamily="49" charset="-122"/>
              </a:rPr>
              <a:t>如果远方呼喊我</a:t>
            </a:r>
            <a:br>
              <a:rPr lang="zh-CN" altLang="en-US" sz="3200" b="1">
                <a:latin typeface="经典细隶书简" pitchFamily="49" charset="-122"/>
                <a:ea typeface="楷体_GB2312" pitchFamily="49" charset="-122"/>
                <a:cs typeface="经典细隶书简" pitchFamily="49" charset="-122"/>
              </a:rPr>
            </a:br>
            <a:r>
              <a:rPr lang="zh-CN" altLang="en-US" sz="3200" b="1">
                <a:latin typeface="经典细隶书简" pitchFamily="49" charset="-122"/>
                <a:ea typeface="楷体_GB2312" pitchFamily="49" charset="-122"/>
                <a:cs typeface="经典细隶书简" pitchFamily="49" charset="-122"/>
              </a:rPr>
              <a:t>我就走向远方</a:t>
            </a:r>
          </a:p>
          <a:p>
            <a:pPr>
              <a:lnSpc>
                <a:spcPct val="120000"/>
              </a:lnSpc>
            </a:pPr>
            <a:endParaRPr lang="en-US" altLang="zh-CN" sz="3200" b="1">
              <a:latin typeface="经典细隶书简" pitchFamily="49" charset="-122"/>
              <a:ea typeface="楷体_GB2312" pitchFamily="49" charset="-122"/>
              <a:cs typeface="经典细隶书简" pitchFamily="49" charset="-122"/>
            </a:endParaRPr>
          </a:p>
        </p:txBody>
      </p:sp>
      <p:sp>
        <p:nvSpPr>
          <p:cNvPr id="51207" name="Text Box 7"/>
          <p:cNvSpPr txBox="1">
            <a:spLocks noChangeArrowheads="1"/>
          </p:cNvSpPr>
          <p:nvPr/>
        </p:nvSpPr>
        <p:spPr bwMode="auto">
          <a:xfrm>
            <a:off x="2209800" y="609600"/>
            <a:ext cx="4114800" cy="112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600" b="1">
                <a:solidFill>
                  <a:srgbClr val="006600"/>
                </a:solidFill>
                <a:latin typeface="Arial" pitchFamily="34" charset="0"/>
                <a:ea typeface="楷体_GB2312" pitchFamily="49" charset="-122"/>
                <a:cs typeface="经典细隶书简" pitchFamily="49" charset="-122"/>
              </a:rPr>
              <a:t>山高路远</a:t>
            </a:r>
          </a:p>
          <a:p>
            <a:r>
              <a:rPr lang="zh-CN" altLang="en-US" sz="3200" b="1">
                <a:solidFill>
                  <a:srgbClr val="006600"/>
                </a:solidFill>
                <a:latin typeface="Arial" pitchFamily="34" charset="0"/>
                <a:ea typeface="楷体_GB2312" pitchFamily="49" charset="-122"/>
                <a:cs typeface="经典细隶书简" pitchFamily="49" charset="-122"/>
              </a:rPr>
              <a:t>                 汪国真</a:t>
            </a:r>
          </a:p>
        </p:txBody>
      </p:sp>
      <p:pic>
        <p:nvPicPr>
          <p:cNvPr id="51208" name="Picture 8" descr="png-025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5600" y="4495800"/>
            <a:ext cx="12192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20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20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512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512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51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51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6" grpId="0"/>
      <p:bldP spid="51207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8" name="Rectangle 4"/>
          <p:cNvSpPr>
            <a:spLocks noChangeArrowheads="1"/>
          </p:cNvSpPr>
          <p:nvPr/>
        </p:nvSpPr>
        <p:spPr bwMode="auto">
          <a:xfrm>
            <a:off x="2362200" y="990600"/>
            <a:ext cx="4572000" cy="4765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如果大山召唤我</a:t>
            </a:r>
            <a:br>
              <a:rPr lang="zh-CN" altLang="en-US" sz="3200" b="1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</a:br>
            <a:r>
              <a:rPr lang="zh-CN" altLang="en-US" sz="3200" b="1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我就走向大山</a:t>
            </a:r>
            <a:br>
              <a:rPr lang="zh-CN" altLang="en-US" sz="3200" b="1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</a:br>
            <a:r>
              <a:rPr lang="zh-CN" altLang="en-US" sz="3200" b="1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双脚磨破</a:t>
            </a:r>
          </a:p>
          <a:p>
            <a:pPr>
              <a:lnSpc>
                <a:spcPct val="120000"/>
              </a:lnSpc>
            </a:pPr>
            <a:r>
              <a:rPr lang="zh-CN" altLang="en-US" sz="3200" b="1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干脆再让夕阳涂抹小路</a:t>
            </a:r>
          </a:p>
          <a:p>
            <a:pPr>
              <a:lnSpc>
                <a:spcPct val="120000"/>
              </a:lnSpc>
            </a:pPr>
            <a:r>
              <a:rPr lang="zh-CN" altLang="en-US" sz="3200" b="1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双手划烂</a:t>
            </a:r>
          </a:p>
          <a:p>
            <a:pPr>
              <a:lnSpc>
                <a:spcPct val="120000"/>
              </a:lnSpc>
            </a:pPr>
            <a:r>
              <a:rPr lang="zh-CN" altLang="en-US" sz="3200" b="1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索性就让荆棘变成杜鹃</a:t>
            </a:r>
            <a:br>
              <a:rPr lang="zh-CN" altLang="en-US" sz="3200" b="1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</a:br>
            <a:r>
              <a:rPr lang="zh-CN" altLang="en-US" sz="3200" b="1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没有比脚更长的路</a:t>
            </a:r>
          </a:p>
          <a:p>
            <a:pPr>
              <a:lnSpc>
                <a:spcPct val="120000"/>
              </a:lnSpc>
            </a:pPr>
            <a:r>
              <a:rPr lang="zh-CN" altLang="en-US" sz="3200" b="1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没有比人更高的山 </a:t>
            </a:r>
          </a:p>
        </p:txBody>
      </p:sp>
      <p:pic>
        <p:nvPicPr>
          <p:cNvPr id="52229" name="Picture 5" descr="36_2_2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5600" y="4876800"/>
            <a:ext cx="9525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2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8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40" name="Picture 4" descr="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9200" y="1676400"/>
            <a:ext cx="6934200" cy="3230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1141" name="Text Box 5"/>
          <p:cNvSpPr txBox="1">
            <a:spLocks noChangeArrowheads="1"/>
          </p:cNvSpPr>
          <p:nvPr/>
        </p:nvSpPr>
        <p:spPr bwMode="auto">
          <a:xfrm>
            <a:off x="3352800" y="5486400"/>
            <a:ext cx="2971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400" b="1">
                <a:solidFill>
                  <a:srgbClr val="FF3300"/>
                </a:solidFill>
                <a:ea typeface="华文楷体" pitchFamily="2" charset="-122"/>
              </a:rPr>
              <a:t>走向远方</a:t>
            </a:r>
          </a:p>
        </p:txBody>
      </p:sp>
      <p:pic>
        <p:nvPicPr>
          <p:cNvPr id="91142" name="Picture 6" descr="1"/>
          <p:cNvPicPr>
            <a:picLocks noChangeAspect="1" noChangeArrowheads="1"/>
          </p:cNvPicPr>
          <p:nvPr/>
        </p:nvPicPr>
        <p:blipFill>
          <a:blip r:embed="rId3" cstate="email">
            <a:lum bright="6000" contras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747"/>
          <a:stretch>
            <a:fillRect/>
          </a:stretch>
        </p:blipFill>
        <p:spPr bwMode="auto">
          <a:xfrm>
            <a:off x="1828800" y="914400"/>
            <a:ext cx="6038850" cy="445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911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" dur="500"/>
                                        <p:tgtEl>
                                          <p:spTgt spid="911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91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1000"/>
                                        <p:tgtEl>
                                          <p:spTgt spid="91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41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1828800" y="228600"/>
            <a:ext cx="5257800" cy="1143000"/>
          </a:xfrm>
          <a:solidFill>
            <a:srgbClr val="FFCC00">
              <a:alpha val="20000"/>
            </a:srgbClr>
          </a:solidFill>
        </p:spPr>
        <p:txBody>
          <a:bodyPr/>
          <a:lstStyle/>
          <a:p>
            <a:r>
              <a:rPr lang="zh-CN" altLang="en-US" sz="50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隶书" pitchFamily="49" charset="-122"/>
                <a:ea typeface="隶书" pitchFamily="49" charset="-122"/>
              </a:rPr>
              <a:t>课后作业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7924800" cy="48006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zh-CN" sz="2800" b="1" dirty="0">
                <a:solidFill>
                  <a:schemeClr val="accent2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    1</a:t>
            </a:r>
            <a:r>
              <a:rPr lang="zh-CN" altLang="en-US" sz="2800" b="1" dirty="0">
                <a:solidFill>
                  <a:schemeClr val="accent2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、以</a:t>
            </a:r>
            <a:r>
              <a:rPr lang="zh-CN" altLang="en-US" sz="2800" b="1" dirty="0">
                <a:solidFill>
                  <a:schemeClr val="accent2"/>
                </a:solidFill>
                <a:latin typeface="Times New Roman"/>
                <a:ea typeface="楷体_GB2312" pitchFamily="49" charset="-122"/>
                <a:cs typeface="经典细隶书简" pitchFamily="49" charset="-122"/>
              </a:rPr>
              <a:t>“</a:t>
            </a:r>
            <a:r>
              <a:rPr lang="zh-CN" altLang="en-US" sz="2800" b="1" dirty="0">
                <a:solidFill>
                  <a:schemeClr val="accent2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童年梦想</a:t>
            </a:r>
            <a:r>
              <a:rPr lang="zh-CN" altLang="en-US" sz="2800" b="1" dirty="0">
                <a:solidFill>
                  <a:schemeClr val="accent2"/>
                </a:solidFill>
                <a:latin typeface="Times New Roman"/>
                <a:ea typeface="楷体_GB2312" pitchFamily="49" charset="-122"/>
                <a:cs typeface="经典细隶书简" pitchFamily="49" charset="-122"/>
              </a:rPr>
              <a:t>”</a:t>
            </a:r>
            <a:r>
              <a:rPr lang="zh-CN" altLang="en-US" sz="2800" b="1" dirty="0">
                <a:solidFill>
                  <a:schemeClr val="accent2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为话题，写一首诗。</a:t>
            </a:r>
          </a:p>
          <a:p>
            <a:pPr>
              <a:buFontTx/>
              <a:buNone/>
            </a:pPr>
            <a:r>
              <a:rPr lang="zh-CN" altLang="en-US" sz="2800" b="1" dirty="0">
                <a:solidFill>
                  <a:schemeClr val="accent2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    </a:t>
            </a:r>
            <a:r>
              <a:rPr lang="en-US" altLang="zh-CN" sz="2800" b="1" dirty="0">
                <a:solidFill>
                  <a:schemeClr val="accent2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2</a:t>
            </a:r>
            <a:r>
              <a:rPr lang="zh-CN" altLang="en-US" sz="2800" b="1" dirty="0">
                <a:solidFill>
                  <a:schemeClr val="accent2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、</a:t>
            </a:r>
            <a:r>
              <a:rPr kumimoji="1" lang="zh-CN" altLang="en-US" sz="2800" b="1" dirty="0">
                <a:solidFill>
                  <a:schemeClr val="accent2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仿照下面两个例子，描写一种景物表达</a:t>
            </a:r>
          </a:p>
          <a:p>
            <a:pPr>
              <a:buFontTx/>
              <a:buNone/>
            </a:pPr>
            <a:r>
              <a:rPr kumimoji="1" lang="zh-CN" altLang="en-US" sz="2800" b="1" dirty="0">
                <a:solidFill>
                  <a:schemeClr val="accent2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       自己的感情。</a:t>
            </a:r>
          </a:p>
          <a:p>
            <a:pPr>
              <a:buFontTx/>
              <a:buNone/>
            </a:pPr>
            <a:r>
              <a:rPr kumimoji="1" lang="zh-CN" altLang="en-US" sz="2800" b="1" dirty="0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   ①河边的柳树，俯下身看着自己的倒影，还</a:t>
            </a:r>
          </a:p>
          <a:p>
            <a:pPr>
              <a:buFontTx/>
              <a:buNone/>
            </a:pPr>
            <a:r>
              <a:rPr kumimoji="1" lang="zh-CN" altLang="en-US" sz="2800" b="1" dirty="0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     不忘扭一扭腰肢。她一定高兴极了。是</a:t>
            </a:r>
          </a:p>
          <a:p>
            <a:pPr>
              <a:buFontTx/>
              <a:buNone/>
            </a:pPr>
            <a:r>
              <a:rPr kumimoji="1" lang="zh-CN" altLang="en-US" sz="2800" b="1" dirty="0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     啊，春天来了，谁能不高兴呢？</a:t>
            </a:r>
          </a:p>
          <a:p>
            <a:pPr>
              <a:buFontTx/>
              <a:buNone/>
            </a:pPr>
            <a:r>
              <a:rPr kumimoji="1" lang="zh-CN" altLang="en-US" sz="2800" b="1" dirty="0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   ②太阳发怒了，他把所有的光芒都掷到了地</a:t>
            </a:r>
          </a:p>
          <a:p>
            <a:pPr>
              <a:buFontTx/>
              <a:buNone/>
            </a:pPr>
            <a:r>
              <a:rPr kumimoji="1" lang="zh-CN" altLang="en-US" sz="2800" b="1" dirty="0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     上，那光线像一把把利剑直刺向我，仿佛</a:t>
            </a:r>
          </a:p>
          <a:p>
            <a:pPr>
              <a:buFontTx/>
              <a:buNone/>
            </a:pPr>
            <a:r>
              <a:rPr kumimoji="1" lang="zh-CN" altLang="en-US" sz="2800" b="1" dirty="0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     要挖出我那一颗自私自利的心。</a:t>
            </a:r>
          </a:p>
        </p:txBody>
      </p:sp>
      <p:pic>
        <p:nvPicPr>
          <p:cNvPr id="44036" name="Picture 4" descr="541562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7400" y="381000"/>
            <a:ext cx="81915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 tmFilter="0,0; .5, 1; 1, 1"/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 tmFilter="0,0; .5, 1; 1, 1"/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40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40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40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40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 tmFilter="0,0; .5, 1; 1, 1"/>
                                        <p:tgtEl>
                                          <p:spTgt spid="440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40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40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40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40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 tmFilter="0,0; .5, 1; 1, 1"/>
                                        <p:tgtEl>
                                          <p:spTgt spid="440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40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40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40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40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 tmFilter="0,0; .5, 1; 1, 1"/>
                                        <p:tgtEl>
                                          <p:spTgt spid="440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40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40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40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40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 tmFilter="0,0; .5, 1; 1, 1"/>
                                        <p:tgtEl>
                                          <p:spTgt spid="440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 animBg="1"/>
      <p:bldP spid="44035" grpId="0" uiExpand="1" build="p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0" y="609600"/>
            <a:ext cx="5867400" cy="1143000"/>
          </a:xfrm>
          <a:solidFill>
            <a:srgbClr val="FFCC00">
              <a:alpha val="20000"/>
            </a:srgbClr>
          </a:solidFill>
        </p:spPr>
        <p:txBody>
          <a:bodyPr/>
          <a:lstStyle/>
          <a:p>
            <a:pPr>
              <a:lnSpc>
                <a:spcPct val="120000"/>
              </a:lnSpc>
            </a:pPr>
            <a:r>
              <a:rPr lang="zh-CN" altLang="en-US" sz="50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隶书" pitchFamily="49" charset="-122"/>
                <a:ea typeface="隶书" pitchFamily="49" charset="-122"/>
              </a:rPr>
              <a:t>研讨与练习答案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828800"/>
            <a:ext cx="7848600" cy="4038600"/>
          </a:xfrm>
        </p:spPr>
        <p:txBody>
          <a:bodyPr/>
          <a:lstStyle/>
          <a:p>
            <a:pPr>
              <a:lnSpc>
                <a:spcPct val="110000"/>
              </a:lnSpc>
              <a:buFontTx/>
              <a:buNone/>
            </a:pPr>
            <a:r>
              <a:rPr lang="en-US" altLang="zh-CN" sz="3000" b="1" dirty="0">
                <a:solidFill>
                  <a:schemeClr val="accent2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      </a:t>
            </a:r>
            <a:r>
              <a:rPr lang="zh-CN" altLang="en-US" sz="3000" b="1" dirty="0">
                <a:solidFill>
                  <a:schemeClr val="accent2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一、海，是理想境界；山，是重重艰难险阻。全诗表达了这样的思想感情：要达到理想境界，是要历尽千辛万苦的。惟有不怕困难，百折不挠，才能实现人生理想。</a:t>
            </a:r>
          </a:p>
          <a:p>
            <a:pPr>
              <a:lnSpc>
                <a:spcPct val="110000"/>
              </a:lnSpc>
              <a:buFontTx/>
              <a:buNone/>
            </a:pPr>
            <a:r>
              <a:rPr lang="zh-CN" altLang="en-US" sz="3000" b="1" dirty="0">
                <a:solidFill>
                  <a:schemeClr val="accent2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      二、</a:t>
            </a:r>
            <a:r>
              <a:rPr lang="en-US" altLang="zh-CN" sz="3000" b="1" dirty="0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1</a:t>
            </a:r>
            <a:r>
              <a:rPr lang="zh-CN" altLang="en-US" sz="3000" b="1" dirty="0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、</a:t>
            </a:r>
            <a:r>
              <a:rPr lang="zh-CN" altLang="en-US" sz="3000" b="1" dirty="0">
                <a:latin typeface="Times New Roman"/>
                <a:ea typeface="楷体_GB2312" pitchFamily="49" charset="-122"/>
                <a:cs typeface="经典细隶书简" pitchFamily="49" charset="-122"/>
              </a:rPr>
              <a:t>“</a:t>
            </a:r>
            <a:r>
              <a:rPr lang="zh-CN" altLang="en-US" sz="3000" b="1" dirty="0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痴想</a:t>
            </a:r>
            <a:r>
              <a:rPr lang="zh-CN" altLang="en-US" sz="3000" b="1" dirty="0">
                <a:latin typeface="Times New Roman"/>
                <a:ea typeface="楷体_GB2312" pitchFamily="49" charset="-122"/>
                <a:cs typeface="经典细隶书简" pitchFamily="49" charset="-122"/>
              </a:rPr>
              <a:t>”</a:t>
            </a:r>
            <a:r>
              <a:rPr lang="zh-CN" altLang="en-US" sz="3000" b="1" dirty="0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原意是发呆地想，这里的意思是，总是神往于大山外面的世界，达到了痴迷的程度。</a:t>
            </a:r>
          </a:p>
        </p:txBody>
      </p:sp>
      <p:pic>
        <p:nvPicPr>
          <p:cNvPr id="86020" name="Picture 4" descr="493354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1800" y="762000"/>
            <a:ext cx="781050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602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602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60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6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6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6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6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6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6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6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6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18" grpId="0" animBg="1"/>
      <p:bldP spid="86019" grpId="0" uiExpand="1" build="p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/>
          </p:nvPr>
        </p:nvSpPr>
        <p:spPr>
          <a:xfrm>
            <a:off x="685800" y="914400"/>
            <a:ext cx="7848600" cy="5334000"/>
          </a:xfrm>
        </p:spPr>
        <p:txBody>
          <a:bodyPr/>
          <a:lstStyle/>
          <a:p>
            <a:pPr>
              <a:lnSpc>
                <a:spcPct val="110000"/>
              </a:lnSpc>
              <a:buFontTx/>
              <a:buNone/>
            </a:pPr>
            <a:r>
              <a:rPr lang="en-US" altLang="zh-CN" sz="3000" b="1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      </a:t>
            </a:r>
            <a:r>
              <a:rPr lang="zh-CN" altLang="en-US" sz="3000" b="1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说明</a:t>
            </a:r>
            <a:r>
              <a:rPr lang="zh-CN" altLang="en-US" sz="3000" b="1">
                <a:latin typeface="Times New Roman"/>
                <a:ea typeface="楷体_GB2312" pitchFamily="49" charset="-122"/>
                <a:cs typeface="经典细隶书简" pitchFamily="49" charset="-122"/>
              </a:rPr>
              <a:t>“</a:t>
            </a:r>
            <a:r>
              <a:rPr lang="zh-CN" altLang="en-US" sz="3000" b="1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我</a:t>
            </a:r>
            <a:r>
              <a:rPr lang="zh-CN" altLang="en-US" sz="3000" b="1">
                <a:latin typeface="Times New Roman"/>
                <a:ea typeface="楷体_GB2312" pitchFamily="49" charset="-122"/>
                <a:cs typeface="经典细隶书简" pitchFamily="49" charset="-122"/>
              </a:rPr>
              <a:t>”</a:t>
            </a:r>
            <a:r>
              <a:rPr lang="zh-CN" altLang="en-US" sz="3000" b="1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心情沮丧时的主观感觉。本希望看见大海，结果望见的依然是山，大失所望，沮丧极了，好像山在那里责备我痴心妄想，脸色铁青。</a:t>
            </a:r>
          </a:p>
          <a:p>
            <a:pPr>
              <a:lnSpc>
                <a:spcPct val="110000"/>
              </a:lnSpc>
              <a:buFontTx/>
              <a:buNone/>
            </a:pPr>
            <a:r>
              <a:rPr lang="zh-CN" altLang="en-US" sz="3000" b="1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      </a:t>
            </a:r>
            <a:r>
              <a:rPr lang="en-US" altLang="zh-CN" sz="3000" b="1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3</a:t>
            </a:r>
            <a:r>
              <a:rPr lang="zh-CN" altLang="en-US" sz="3000" b="1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、因为总以为爬上山顶就可以望见大海，所以每座山顶都是那样富有诱惑力。</a:t>
            </a:r>
          </a:p>
          <a:p>
            <a:pPr>
              <a:lnSpc>
                <a:spcPct val="110000"/>
              </a:lnSpc>
              <a:buFontTx/>
              <a:buNone/>
            </a:pPr>
            <a:r>
              <a:rPr lang="zh-CN" altLang="en-US" sz="3000" b="1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      </a:t>
            </a:r>
            <a:r>
              <a:rPr lang="en-US" altLang="zh-CN" sz="3000" b="1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4</a:t>
            </a:r>
            <a:r>
              <a:rPr lang="zh-CN" altLang="en-US" sz="3000" b="1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、</a:t>
            </a:r>
            <a:r>
              <a:rPr lang="zh-CN" altLang="en-US" sz="3000" b="1">
                <a:latin typeface="Times New Roman"/>
                <a:ea typeface="楷体_GB2312" pitchFamily="49" charset="-122"/>
                <a:cs typeface="经典细隶书简" pitchFamily="49" charset="-122"/>
              </a:rPr>
              <a:t>“</a:t>
            </a:r>
            <a:r>
              <a:rPr lang="zh-CN" altLang="en-US" sz="3000" b="1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枯干</a:t>
            </a:r>
            <a:r>
              <a:rPr lang="zh-CN" altLang="en-US" sz="3000" b="1">
                <a:latin typeface="Times New Roman"/>
                <a:ea typeface="楷体_GB2312" pitchFamily="49" charset="-122"/>
                <a:cs typeface="经典细隶书简" pitchFamily="49" charset="-122"/>
              </a:rPr>
              <a:t>”</a:t>
            </a:r>
            <a:r>
              <a:rPr lang="zh-CN" altLang="en-US" sz="3000" b="1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形容对理想的渴望。</a:t>
            </a:r>
          </a:p>
          <a:p>
            <a:pPr>
              <a:lnSpc>
                <a:spcPct val="110000"/>
              </a:lnSpc>
              <a:buFontTx/>
              <a:buNone/>
            </a:pPr>
            <a:r>
              <a:rPr lang="zh-CN" altLang="en-US" sz="3000" b="1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      </a:t>
            </a:r>
            <a:r>
              <a:rPr lang="zh-CN" altLang="en-US" sz="3000" b="1">
                <a:solidFill>
                  <a:schemeClr val="accent2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三、</a:t>
            </a:r>
            <a:r>
              <a:rPr lang="zh-CN" altLang="en-US" sz="3000" b="1">
                <a:solidFill>
                  <a:schemeClr val="accent2"/>
                </a:solidFill>
                <a:latin typeface="Times New Roman"/>
                <a:ea typeface="楷体_GB2312" pitchFamily="49" charset="-122"/>
                <a:cs typeface="经典细隶书简" pitchFamily="49" charset="-122"/>
              </a:rPr>
              <a:t>“</a:t>
            </a:r>
            <a:r>
              <a:rPr lang="zh-CN" altLang="en-US" sz="3000" b="1">
                <a:solidFill>
                  <a:schemeClr val="accent2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提示</a:t>
            </a:r>
            <a:r>
              <a:rPr lang="zh-CN" altLang="en-US" sz="3000" b="1">
                <a:solidFill>
                  <a:schemeClr val="accent2"/>
                </a:solidFill>
                <a:latin typeface="Times New Roman"/>
                <a:ea typeface="楷体_GB2312" pitchFamily="49" charset="-122"/>
                <a:cs typeface="经典细隶书简" pitchFamily="49" charset="-122"/>
              </a:rPr>
              <a:t>”</a:t>
            </a:r>
            <a:r>
              <a:rPr lang="zh-CN" altLang="en-US" sz="3000" b="1">
                <a:solidFill>
                  <a:schemeClr val="accent2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表明</a:t>
            </a:r>
            <a:r>
              <a:rPr lang="zh-CN" altLang="en-US" sz="3000" b="1">
                <a:solidFill>
                  <a:schemeClr val="accent2"/>
                </a:solidFill>
                <a:latin typeface="Times New Roman"/>
                <a:ea typeface="楷体_GB2312" pitchFamily="49" charset="-122"/>
                <a:cs typeface="经典细隶书简" pitchFamily="49" charset="-122"/>
              </a:rPr>
              <a:t>“</a:t>
            </a:r>
            <a:r>
              <a:rPr lang="zh-CN" altLang="en-US" sz="3000" b="1">
                <a:solidFill>
                  <a:schemeClr val="accent2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大海</a:t>
            </a:r>
            <a:r>
              <a:rPr lang="zh-CN" altLang="en-US" sz="3000" b="1">
                <a:solidFill>
                  <a:schemeClr val="accent2"/>
                </a:solidFill>
                <a:latin typeface="Times New Roman"/>
                <a:ea typeface="楷体_GB2312" pitchFamily="49" charset="-122"/>
                <a:cs typeface="经典细隶书简" pitchFamily="49" charset="-122"/>
              </a:rPr>
              <a:t>”</a:t>
            </a:r>
            <a:r>
              <a:rPr lang="zh-CN" altLang="en-US" sz="3000" b="1">
                <a:solidFill>
                  <a:schemeClr val="accent2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不一定象征理</a:t>
            </a:r>
          </a:p>
          <a:p>
            <a:pPr>
              <a:lnSpc>
                <a:spcPct val="110000"/>
              </a:lnSpc>
              <a:buFontTx/>
              <a:buNone/>
            </a:pPr>
            <a:r>
              <a:rPr lang="zh-CN" altLang="en-US" sz="3000" b="1">
                <a:solidFill>
                  <a:schemeClr val="accent2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  想，这样就拓宽了思路。</a:t>
            </a:r>
          </a:p>
        </p:txBody>
      </p:sp>
      <p:pic>
        <p:nvPicPr>
          <p:cNvPr id="87043" name="Picture 3" descr="200811020410566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1800" y="5334000"/>
            <a:ext cx="1066800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70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70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70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70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870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" dur="500"/>
                                        <p:tgtEl>
                                          <p:spTgt spid="870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800" decel="100000"/>
                                        <p:tgtEl>
                                          <p:spTgt spid="870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870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870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870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70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70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70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70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4" y="4437112"/>
            <a:ext cx="645557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9144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223" y="127289"/>
            <a:ext cx="7705374" cy="2679593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3097345"/>
            <a:ext cx="4103687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3097345"/>
            <a:ext cx="4103688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309734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4001" y="309734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7633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00200" y="685800"/>
            <a:ext cx="6172200" cy="4691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3886200" y="5562600"/>
            <a:ext cx="2514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400" b="1">
                <a:solidFill>
                  <a:srgbClr val="FF3300"/>
                </a:solidFill>
                <a:latin typeface="Arial" pitchFamily="34" charset="0"/>
                <a:ea typeface="华文楷体" pitchFamily="2" charset="-122"/>
              </a:rPr>
              <a:t>王家新</a:t>
            </a:r>
          </a:p>
        </p:txBody>
      </p:sp>
      <p:pic>
        <p:nvPicPr>
          <p:cNvPr id="14342" name="Picture 6" descr="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7800" y="1219200"/>
            <a:ext cx="571500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3" name="Picture 7" descr="png-006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53200" y="4419600"/>
            <a:ext cx="12192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2362200" y="660400"/>
            <a:ext cx="4876800" cy="1143000"/>
          </a:xfrm>
          <a:solidFill>
            <a:srgbClr val="FFCC00">
              <a:alpha val="20000"/>
            </a:srgbClr>
          </a:solidFill>
        </p:spPr>
        <p:txBody>
          <a:bodyPr/>
          <a:lstStyle/>
          <a:p>
            <a:r>
              <a:rPr lang="zh-CN" altLang="en-US" sz="50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隶书" pitchFamily="49" charset="-122"/>
              </a:rPr>
              <a:t>资料链接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874838"/>
            <a:ext cx="7162800" cy="4525962"/>
          </a:xfrm>
        </p:spPr>
        <p:txBody>
          <a:bodyPr/>
          <a:lstStyle/>
          <a:p>
            <a:pPr>
              <a:lnSpc>
                <a:spcPct val="110000"/>
              </a:lnSpc>
              <a:buFontTx/>
              <a:buNone/>
            </a:pPr>
            <a:r>
              <a:rPr lang="en-US" altLang="zh-CN" sz="3000" b="1" dirty="0">
                <a:latin typeface="经典细隶书简" pitchFamily="49" charset="-122"/>
                <a:ea typeface="经典细隶书简" pitchFamily="49" charset="-122"/>
              </a:rPr>
              <a:t>      </a:t>
            </a:r>
            <a:r>
              <a:rPr lang="zh-CN" altLang="en-US" sz="3000" b="1" dirty="0">
                <a:latin typeface="Times New Roman" pitchFamily="18" charset="0"/>
                <a:ea typeface="楷体_GB2312" pitchFamily="49" charset="-122"/>
                <a:cs typeface="经典细隶书简" pitchFamily="49" charset="-122"/>
              </a:rPr>
              <a:t>王家新曾用笔名</a:t>
            </a:r>
            <a:r>
              <a:rPr lang="zh-CN" altLang="en-US" sz="3000" b="1" dirty="0">
                <a:solidFill>
                  <a:srgbClr val="FF3300"/>
                </a:solidFill>
                <a:latin typeface="Times New Roman" pitchFamily="18" charset="0"/>
                <a:ea typeface="楷体_GB2312" pitchFamily="49" charset="-122"/>
                <a:cs typeface="经典细隶书简" pitchFamily="49" charset="-122"/>
              </a:rPr>
              <a:t>北新</a:t>
            </a:r>
            <a:r>
              <a:rPr lang="zh-CN" altLang="en-US" sz="3000" b="1" dirty="0">
                <a:latin typeface="Times New Roman" pitchFamily="18" charset="0"/>
                <a:ea typeface="楷体_GB2312" pitchFamily="49" charset="-122"/>
                <a:cs typeface="经典细隶书简" pitchFamily="49" charset="-122"/>
              </a:rPr>
              <a:t>等，文学教授。他高中毕业后下乡劳动了三年。“文革”结束后，</a:t>
            </a:r>
            <a:r>
              <a:rPr lang="en-US" altLang="zh-CN" sz="3000" b="1" dirty="0">
                <a:latin typeface="Times New Roman" pitchFamily="18" charset="0"/>
                <a:ea typeface="楷体_GB2312" pitchFamily="49" charset="-122"/>
                <a:cs typeface="经典细隶书简" pitchFamily="49" charset="-122"/>
              </a:rPr>
              <a:t>1978</a:t>
            </a:r>
            <a:r>
              <a:rPr lang="zh-CN" altLang="en-US" sz="3000" b="1" dirty="0">
                <a:latin typeface="Times New Roman" pitchFamily="18" charset="0"/>
                <a:ea typeface="楷体_GB2312" pitchFamily="49" charset="-122"/>
                <a:cs typeface="经典细隶书简" pitchFamily="49" charset="-122"/>
              </a:rPr>
              <a:t>年入武汉大学中文系读书。</a:t>
            </a:r>
            <a:r>
              <a:rPr lang="en-US" altLang="zh-CN" sz="3000" b="1" dirty="0">
                <a:latin typeface="Times New Roman" pitchFamily="18" charset="0"/>
                <a:ea typeface="楷体_GB2312" pitchFamily="49" charset="-122"/>
                <a:cs typeface="经典细隶书简" pitchFamily="49" charset="-122"/>
              </a:rPr>
              <a:t>1982</a:t>
            </a:r>
            <a:r>
              <a:rPr lang="zh-CN" altLang="en-US" sz="3000" b="1" dirty="0">
                <a:latin typeface="Times New Roman" pitchFamily="18" charset="0"/>
                <a:ea typeface="楷体_GB2312" pitchFamily="49" charset="-122"/>
                <a:cs typeface="经典细隶书简" pitchFamily="49" charset="-122"/>
              </a:rPr>
              <a:t>年毕业，分配到湖北郧阳师专任教。</a:t>
            </a:r>
            <a:r>
              <a:rPr lang="en-US" altLang="zh-CN" sz="3000" b="1" dirty="0">
                <a:latin typeface="Times New Roman" pitchFamily="18" charset="0"/>
                <a:ea typeface="楷体_GB2312" pitchFamily="49" charset="-122"/>
                <a:cs typeface="经典细隶书简" pitchFamily="49" charset="-122"/>
              </a:rPr>
              <a:t>1985</a:t>
            </a:r>
            <a:r>
              <a:rPr lang="zh-CN" altLang="en-US" sz="3000" b="1" dirty="0">
                <a:latin typeface="Times New Roman" pitchFamily="18" charset="0"/>
                <a:ea typeface="楷体_GB2312" pitchFamily="49" charset="-122"/>
                <a:cs typeface="经典细隶书简" pitchFamily="49" charset="-122"/>
              </a:rPr>
              <a:t>年借调到北京</a:t>
            </a:r>
            <a:r>
              <a:rPr lang="en-US" altLang="zh-CN" sz="3000" b="1" dirty="0">
                <a:latin typeface="Times New Roman" pitchFamily="18" charset="0"/>
                <a:ea typeface="楷体_GB2312" pitchFamily="49" charset="-122"/>
                <a:cs typeface="经典细隶书简" pitchFamily="49" charset="-122"/>
              </a:rPr>
              <a:t>《</a:t>
            </a:r>
            <a:r>
              <a:rPr lang="zh-CN" altLang="en-US" sz="3000" b="1" dirty="0">
                <a:latin typeface="Times New Roman" pitchFamily="18" charset="0"/>
                <a:ea typeface="楷体_GB2312" pitchFamily="49" charset="-122"/>
                <a:cs typeface="经典细隶书简" pitchFamily="49" charset="-122"/>
              </a:rPr>
              <a:t>诗刊</a:t>
            </a:r>
            <a:r>
              <a:rPr lang="en-US" altLang="zh-CN" sz="3000" b="1" dirty="0">
                <a:latin typeface="Times New Roman" pitchFamily="18" charset="0"/>
                <a:ea typeface="楷体_GB2312" pitchFamily="49" charset="-122"/>
                <a:cs typeface="经典细隶书简" pitchFamily="49" charset="-122"/>
              </a:rPr>
              <a:t>》</a:t>
            </a:r>
            <a:r>
              <a:rPr lang="zh-CN" altLang="en-US" sz="3000" b="1" dirty="0">
                <a:latin typeface="Times New Roman" pitchFamily="18" charset="0"/>
                <a:ea typeface="楷体_GB2312" pitchFamily="49" charset="-122"/>
                <a:cs typeface="经典细隶书简" pitchFamily="49" charset="-122"/>
              </a:rPr>
              <a:t>社从事编辑工作，</a:t>
            </a:r>
            <a:r>
              <a:rPr lang="en-US" altLang="zh-CN" sz="3000" b="1" dirty="0">
                <a:latin typeface="Times New Roman" pitchFamily="18" charset="0"/>
                <a:ea typeface="楷体_GB2312" pitchFamily="49" charset="-122"/>
                <a:cs typeface="经典细隶书简" pitchFamily="49" charset="-122"/>
              </a:rPr>
              <a:t>1990</a:t>
            </a:r>
            <a:r>
              <a:rPr lang="zh-CN" altLang="en-US" sz="3000" b="1" dirty="0">
                <a:latin typeface="Times New Roman" pitchFamily="18" charset="0"/>
                <a:ea typeface="楷体_GB2312" pitchFamily="49" charset="-122"/>
                <a:cs typeface="经典细隶书简" pitchFamily="49" charset="-122"/>
              </a:rPr>
              <a:t>年离开。</a:t>
            </a:r>
            <a:r>
              <a:rPr lang="en-US" altLang="zh-CN" sz="3000" b="1" dirty="0">
                <a:latin typeface="Times New Roman" pitchFamily="18" charset="0"/>
                <a:ea typeface="楷体_GB2312" pitchFamily="49" charset="-122"/>
                <a:cs typeface="经典细隶书简" pitchFamily="49" charset="-122"/>
              </a:rPr>
              <a:t>1992</a:t>
            </a:r>
            <a:r>
              <a:rPr lang="zh-CN" altLang="en-US" sz="3000" b="1" dirty="0">
                <a:latin typeface="Times New Roman" pitchFamily="18" charset="0"/>
                <a:ea typeface="楷体_GB2312" pitchFamily="49" charset="-122"/>
                <a:cs typeface="经典细隶书简" pitchFamily="49" charset="-122"/>
              </a:rPr>
              <a:t>年去英国。</a:t>
            </a:r>
            <a:r>
              <a:rPr lang="en-US" altLang="zh-CN" sz="3000" b="1" dirty="0">
                <a:latin typeface="Times New Roman" pitchFamily="18" charset="0"/>
                <a:ea typeface="楷体_GB2312" pitchFamily="49" charset="-122"/>
                <a:cs typeface="经典细隶书简" pitchFamily="49" charset="-122"/>
              </a:rPr>
              <a:t>1994</a:t>
            </a:r>
            <a:r>
              <a:rPr lang="zh-CN" altLang="en-US" sz="3000" b="1" dirty="0">
                <a:latin typeface="Times New Roman" pitchFamily="18" charset="0"/>
                <a:ea typeface="楷体_GB2312" pitchFamily="49" charset="-122"/>
                <a:cs typeface="经典细隶书简" pitchFamily="49" charset="-122"/>
              </a:rPr>
              <a:t>年归国，在北京教育学院中文系从事教学工作。 </a:t>
            </a:r>
          </a:p>
        </p:txBody>
      </p:sp>
      <p:pic>
        <p:nvPicPr>
          <p:cNvPr id="13316" name="Picture 4" descr="333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86600" y="5486400"/>
            <a:ext cx="1752600" cy="1131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7" name="Picture 5" descr="png-016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9800" y="381000"/>
            <a:ext cx="1625600" cy="162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animBg="1"/>
      <p:bldP spid="1331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2057400" y="533400"/>
            <a:ext cx="4953000" cy="1143000"/>
          </a:xfrm>
          <a:solidFill>
            <a:srgbClr val="FFCC00">
              <a:alpha val="20000"/>
            </a:srgbClr>
          </a:solidFill>
        </p:spPr>
        <p:txBody>
          <a:bodyPr/>
          <a:lstStyle/>
          <a:p>
            <a:r>
              <a:rPr lang="zh-CN" altLang="en-US" sz="50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隶书" pitchFamily="49" charset="-122"/>
              </a:rPr>
              <a:t>诗歌简介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2332038"/>
            <a:ext cx="6934200" cy="3763962"/>
          </a:xfrm>
        </p:spPr>
        <p:txBody>
          <a:bodyPr/>
          <a:lstStyle/>
          <a:p>
            <a:pPr>
              <a:lnSpc>
                <a:spcPct val="110000"/>
              </a:lnSpc>
              <a:buFontTx/>
              <a:buNone/>
            </a:pPr>
            <a:r>
              <a:rPr lang="en-US" altLang="zh-CN" sz="3000" b="1" dirty="0">
                <a:latin typeface="经典细隶书简" pitchFamily="49" charset="-122"/>
                <a:ea typeface="经典细隶书简" pitchFamily="49" charset="-122"/>
              </a:rPr>
              <a:t>      </a:t>
            </a:r>
            <a:r>
              <a:rPr lang="zh-CN" altLang="en-US" sz="3000" b="1" dirty="0">
                <a:solidFill>
                  <a:srgbClr val="3333FF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诗歌</a:t>
            </a:r>
            <a:r>
              <a:rPr lang="zh-CN" altLang="en-US" sz="3000" b="1" dirty="0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，文学的一类，与小说、散文、戏剧并列的一种文学样式。</a:t>
            </a:r>
            <a:r>
              <a:rPr lang="zh-CN" altLang="en-US" sz="3000" b="1" dirty="0">
                <a:solidFill>
                  <a:srgbClr val="3333FF"/>
                </a:solidFill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它高度集中地反映社会生活，饱含着作者强烈的思想感情，富于想像，语言凝练而形象，具有节奏韵律，一般分行排列。</a:t>
            </a:r>
            <a:r>
              <a:rPr lang="zh-CN" altLang="en-US" sz="3000" b="1" dirty="0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  <a:t>可以歌咏、朗诵。 </a:t>
            </a:r>
            <a:br>
              <a:rPr lang="zh-CN" altLang="en-US" sz="3000" b="1" dirty="0">
                <a:latin typeface="楷体_GB2312" pitchFamily="49" charset="-122"/>
                <a:ea typeface="楷体_GB2312" pitchFamily="49" charset="-122"/>
                <a:cs typeface="经典细隶书简" pitchFamily="49" charset="-122"/>
              </a:rPr>
            </a:br>
            <a:endParaRPr lang="zh-CN" altLang="en-US" sz="3000" b="1" dirty="0">
              <a:latin typeface="楷体_GB2312" pitchFamily="49" charset="-122"/>
              <a:ea typeface="楷体_GB2312" pitchFamily="49" charset="-122"/>
              <a:cs typeface="经典细隶书简" pitchFamily="49" charset="-122"/>
            </a:endParaRPr>
          </a:p>
        </p:txBody>
      </p:sp>
      <p:pic>
        <p:nvPicPr>
          <p:cNvPr id="11268" name="Picture 4" descr="png-005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7400" y="457200"/>
            <a:ext cx="12192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1" dur="5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animBg="1"/>
      <p:bldP spid="11267" grpId="0" build="p"/>
    </p:bldLst>
  </p:timing>
</p:sld>
</file>

<file path=ppt/theme/theme1.xml><?xml version="1.0" encoding="utf-8"?>
<a:theme xmlns:a="http://schemas.openxmlformats.org/drawingml/2006/main" name="第一PPT模板网-WWW.1PPT.COM 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960</TotalTime>
  <Words>2796</Words>
  <Application>Microsoft Office PowerPoint</Application>
  <PresentationFormat>全屏显示(4:3)</PresentationFormat>
  <Paragraphs>268</Paragraphs>
  <Slides>67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67</vt:i4>
      </vt:variant>
    </vt:vector>
  </HeadingPairs>
  <TitlesOfParts>
    <vt:vector size="80" baseType="lpstr">
      <vt:lpstr>Arial</vt:lpstr>
      <vt:lpstr>宋体</vt:lpstr>
      <vt:lpstr>楷体_GB2312</vt:lpstr>
      <vt:lpstr>经典细隶书简</vt:lpstr>
      <vt:lpstr>隶书</vt:lpstr>
      <vt:lpstr>Times New Roman</vt:lpstr>
      <vt:lpstr>幼圆</vt:lpstr>
      <vt:lpstr>Arial Unicode MS</vt:lpstr>
      <vt:lpstr>华文楷体</vt:lpstr>
      <vt:lpstr>华文中宋</vt:lpstr>
      <vt:lpstr>华文隶书</vt:lpstr>
      <vt:lpstr>第一PPT模板网-WWW.1PPT.COM </vt:lpstr>
      <vt:lpstr>第一PPT模板网-WWW.1PPT.COM</vt:lpstr>
      <vt:lpstr>PowerPoint 演示文稿</vt:lpstr>
      <vt:lpstr>学习目标</vt:lpstr>
      <vt:lpstr>PowerPoint 演示文稿</vt:lpstr>
      <vt:lpstr>PowerPoint 演示文稿</vt:lpstr>
      <vt:lpstr>教学重难点</vt:lpstr>
      <vt:lpstr>作者简介</vt:lpstr>
      <vt:lpstr>PowerPoint 演示文稿</vt:lpstr>
      <vt:lpstr>资料链接</vt:lpstr>
      <vt:lpstr>诗歌简介</vt:lpstr>
      <vt:lpstr>读准字音</vt:lpstr>
      <vt:lpstr>词语解释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整体感知</vt:lpstr>
      <vt:lpstr>课文讲解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疑难解析</vt:lpstr>
      <vt:lpstr>能力拓展</vt:lpstr>
      <vt:lpstr>PowerPoint 演示文稿</vt:lpstr>
      <vt:lpstr>PowerPoint 演示文稿</vt:lpstr>
      <vt:lpstr>PowerPoint 演示文稿</vt:lpstr>
      <vt:lpstr>讨论</vt:lpstr>
      <vt:lpstr>课堂小结</vt:lpstr>
      <vt:lpstr>课堂练习</vt:lpstr>
      <vt:lpstr>PowerPoint 演示文稿</vt:lpstr>
      <vt:lpstr>PowerPoint 演示文稿</vt:lpstr>
      <vt:lpstr>PowerPoint 演示文稿</vt:lpstr>
      <vt:lpstr>拓展阅读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课后作业</vt:lpstr>
      <vt:lpstr>研讨与练习答案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subject>第一PPT模板网-WWW.1PPT.COM</dc:subject>
  <dc:creator>第一PPT模板网-WWW.1PPT.COM</dc:creator>
  <cp:keywords>第一PPT模板网-WWW.1PPT.COM</cp:keywords>
  <dc:description>第一PPT模板网-WWW.1PPT.COM_x000d_
</dc:description>
  <cp:lastModifiedBy>微软用户</cp:lastModifiedBy>
  <cp:revision>131</cp:revision>
  <cp:lastPrinted>1601-01-01T00:00:00Z</cp:lastPrinted>
  <dcterms:created xsi:type="dcterms:W3CDTF">1601-01-01T00:00:00Z</dcterms:created>
  <dcterms:modified xsi:type="dcterms:W3CDTF">2015-11-01T06:38:23Z</dcterms:modified>
  <cp:category>第一PPT模板网-WWW.1PPT.COM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